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8"/>
  </p:notesMasterIdLst>
  <p:handoutMasterIdLst>
    <p:handoutMasterId r:id="rId89"/>
  </p:handoutMasterIdLst>
  <p:sldIdLst>
    <p:sldId id="427" r:id="rId2"/>
    <p:sldId id="428" r:id="rId3"/>
    <p:sldId id="571" r:id="rId4"/>
    <p:sldId id="489" r:id="rId5"/>
    <p:sldId id="532" r:id="rId6"/>
    <p:sldId id="533" r:id="rId7"/>
    <p:sldId id="572" r:id="rId8"/>
    <p:sldId id="534" r:id="rId9"/>
    <p:sldId id="535" r:id="rId10"/>
    <p:sldId id="551" r:id="rId11"/>
    <p:sldId id="536" r:id="rId12"/>
    <p:sldId id="582" r:id="rId13"/>
    <p:sldId id="537" r:id="rId14"/>
    <p:sldId id="538" r:id="rId15"/>
    <p:sldId id="401" r:id="rId16"/>
    <p:sldId id="573" r:id="rId17"/>
    <p:sldId id="539" r:id="rId18"/>
    <p:sldId id="540" r:id="rId19"/>
    <p:sldId id="541" r:id="rId20"/>
    <p:sldId id="542" r:id="rId21"/>
    <p:sldId id="574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75" r:id="rId31"/>
    <p:sldId id="511" r:id="rId32"/>
    <p:sldId id="554" r:id="rId33"/>
    <p:sldId id="555" r:id="rId34"/>
    <p:sldId id="556" r:id="rId35"/>
    <p:sldId id="557" r:id="rId36"/>
    <p:sldId id="558" r:id="rId37"/>
    <p:sldId id="579" r:id="rId38"/>
    <p:sldId id="576" r:id="rId39"/>
    <p:sldId id="559" r:id="rId40"/>
    <p:sldId id="560" r:id="rId41"/>
    <p:sldId id="561" r:id="rId42"/>
    <p:sldId id="563" r:id="rId43"/>
    <p:sldId id="564" r:id="rId44"/>
    <p:sldId id="565" r:id="rId45"/>
    <p:sldId id="566" r:id="rId46"/>
    <p:sldId id="567" r:id="rId47"/>
    <p:sldId id="348" r:id="rId48"/>
    <p:sldId id="580" r:id="rId49"/>
    <p:sldId id="581" r:id="rId50"/>
    <p:sldId id="570" r:id="rId51"/>
    <p:sldId id="568" r:id="rId52"/>
    <p:sldId id="569" r:id="rId53"/>
    <p:sldId id="577" r:id="rId54"/>
    <p:sldId id="516" r:id="rId55"/>
    <p:sldId id="578" r:id="rId56"/>
    <p:sldId id="352" r:id="rId57"/>
    <p:sldId id="353" r:id="rId58"/>
    <p:sldId id="354" r:id="rId59"/>
    <p:sldId id="355" r:id="rId60"/>
    <p:sldId id="465" r:id="rId61"/>
    <p:sldId id="466" r:id="rId62"/>
    <p:sldId id="467" r:id="rId63"/>
    <p:sldId id="468" r:id="rId64"/>
    <p:sldId id="356" r:id="rId65"/>
    <p:sldId id="586" r:id="rId66"/>
    <p:sldId id="303" r:id="rId67"/>
    <p:sldId id="469" r:id="rId68"/>
    <p:sldId id="583" r:id="rId69"/>
    <p:sldId id="399" r:id="rId70"/>
    <p:sldId id="584" r:id="rId71"/>
    <p:sldId id="425" r:id="rId72"/>
    <p:sldId id="408" r:id="rId73"/>
    <p:sldId id="482" r:id="rId74"/>
    <p:sldId id="461" r:id="rId75"/>
    <p:sldId id="585" r:id="rId76"/>
    <p:sldId id="390" r:id="rId77"/>
    <p:sldId id="385" r:id="rId78"/>
    <p:sldId id="507" r:id="rId79"/>
    <p:sldId id="423" r:id="rId80"/>
    <p:sldId id="426" r:id="rId81"/>
    <p:sldId id="488" r:id="rId82"/>
    <p:sldId id="483" r:id="rId83"/>
    <p:sldId id="484" r:id="rId84"/>
    <p:sldId id="485" r:id="rId85"/>
    <p:sldId id="486" r:id="rId86"/>
    <p:sldId id="487" r:id="rId8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FFFF00"/>
    <a:srgbClr val="99FFCC"/>
    <a:srgbClr val="FFCC00"/>
    <a:srgbClr val="000000"/>
    <a:srgbClr val="CC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5" autoAdjust="0"/>
    <p:restoredTop sz="94511" autoAdjust="0"/>
  </p:normalViewPr>
  <p:slideViewPr>
    <p:cSldViewPr>
      <p:cViewPr varScale="1">
        <p:scale>
          <a:sx n="63" d="100"/>
          <a:sy n="63" d="100"/>
        </p:scale>
        <p:origin x="14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72"/>
    </p:cViewPr>
  </p:sorter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4.xml"/><Relationship Id="rId7" Type="http://schemas.openxmlformats.org/officeDocument/2006/relationships/slide" Target="slides/slide86.xml"/><Relationship Id="rId2" Type="http://schemas.openxmlformats.org/officeDocument/2006/relationships/slide" Target="slides/slide56.xml"/><Relationship Id="rId1" Type="http://schemas.openxmlformats.org/officeDocument/2006/relationships/slide" Target="slides/slide37.xml"/><Relationship Id="rId6" Type="http://schemas.openxmlformats.org/officeDocument/2006/relationships/slide" Target="slides/slide78.xml"/><Relationship Id="rId5" Type="http://schemas.openxmlformats.org/officeDocument/2006/relationships/slide" Target="slides/slide73.xml"/><Relationship Id="rId4" Type="http://schemas.openxmlformats.org/officeDocument/2006/relationships/slide" Target="slides/slide7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42295A74-2F27-430C-9ADF-F1AFA7DAFC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1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EF6D080E-429D-4BBA-9E5C-B8ECC0B0EA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6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6BFE289-CD96-44B1-A78F-C33C42A83B94}" type="slidenum">
              <a:rPr kumimoji="1" lang="en-US" altLang="zh-CN" sz="1200" b="0" smtClean="0"/>
              <a:pPr/>
              <a:t>1</a:t>
            </a:fld>
            <a:endParaRPr kumimoji="1" lang="en-US" altLang="zh-CN" sz="1200" b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13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08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5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66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45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67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53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A3D565-7BA4-4BE7-BA4C-DBD2484C2EA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23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17F1B0E-46B0-4A22-923B-F21037D31590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7E71A16-D307-4816-B319-E1B73E7CBE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41850C-B355-46BC-A1C6-4185559F87AF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375C-AD94-4008-BBAF-F08C81D362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F6CAC-FF39-41A9-9399-F65E6CFFFFF2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0637B-1A56-46D6-85CA-2552131D20D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50A81-80F5-49B9-B22C-369B1940BD6C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687C2-5574-4C5E-B48C-B0C28CBBB2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</p:spTree>
    <p:extLst>
      <p:ext uri="{BB962C8B-B14F-4D97-AF65-F5344CB8AC3E}">
        <p14:creationId xmlns:p14="http://schemas.microsoft.com/office/powerpoint/2010/main" val="2953291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AB55D-03AD-4147-9EB4-34D4E6010AC6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F6E78-ECE8-4E6B-97C5-7BFA344F34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</p:spTree>
    <p:extLst>
      <p:ext uri="{BB962C8B-B14F-4D97-AF65-F5344CB8AC3E}">
        <p14:creationId xmlns:p14="http://schemas.microsoft.com/office/powerpoint/2010/main" val="3739560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55039-77C7-49C6-9FE9-24F0D325FB93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E74E-8CCA-4660-B182-6AC7C8B12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</p:spTree>
    <p:extLst>
      <p:ext uri="{BB962C8B-B14F-4D97-AF65-F5344CB8AC3E}">
        <p14:creationId xmlns:p14="http://schemas.microsoft.com/office/powerpoint/2010/main" val="1509601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3A411-DABA-4914-B17E-5FBF116B193E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96DC5-32F4-4545-9A41-66CF517921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</p:spTree>
    <p:extLst>
      <p:ext uri="{BB962C8B-B14F-4D97-AF65-F5344CB8AC3E}">
        <p14:creationId xmlns:p14="http://schemas.microsoft.com/office/powerpoint/2010/main" val="3201112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6117F-719A-473C-AD74-E174EB5F514A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492A2-2A05-4BDE-BE8C-A4DF8E7FD5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</p:spTree>
    <p:extLst>
      <p:ext uri="{BB962C8B-B14F-4D97-AF65-F5344CB8AC3E}">
        <p14:creationId xmlns:p14="http://schemas.microsoft.com/office/powerpoint/2010/main" val="402951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22BC5-73D5-4EA4-B73B-8F3EC031D783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B2570-76A7-46B7-AA14-6CB72F067E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</p:spTree>
    <p:extLst>
      <p:ext uri="{BB962C8B-B14F-4D97-AF65-F5344CB8AC3E}">
        <p14:creationId xmlns:p14="http://schemas.microsoft.com/office/powerpoint/2010/main" val="5400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4D7B2-66CE-473C-8BE2-0DAAD99F8F38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7BBFE-411E-4673-9FA9-EEDA3585146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A032A-A53E-4A23-A420-F29D26B16ECB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2BF4F-FAFF-4101-B0DE-EC89E50CD6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FBFC9F-D389-4F5E-AEB7-977FF64EE5BA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6BC41-D880-4B21-A0C9-E29E8C87E86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D8CA44-CF3D-46B6-BFAA-9FF21E4BD667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E9FE9-C9B2-4A81-8095-51EC0BB0D5F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02105D-940E-472A-8C5A-A8204076EBFD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AAB78-D074-422C-98FD-51EEEFB438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78B883-EF9D-47D5-B420-B593ACF63A91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EE950-66F8-40C9-B790-ADECAFD762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500C1003-A30E-436B-A6A0-1AD74FA96B05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B1AF01-ED01-4BE4-A8F4-A71D8FDE064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C390D7F-FDE4-4173-951F-E496784910ED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D4BA05B-8097-49ED-9BAB-E22473B266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9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68246B4-A8F6-4C69-A67C-39EFCF579A95}" type="datetime3">
              <a:rPr lang="zh-CN" altLang="en-US" smtClean="0"/>
              <a:t>2020年4月14日星期二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重庆理工大学计算机学院   基础系 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7E71A16-D307-4816-B319-E1B73E7CBE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6443663" y="6200775"/>
            <a:ext cx="5413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7127875" y="6237288"/>
            <a:ext cx="4683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 userDrawn="1"/>
        </p:nvSpPr>
        <p:spPr bwMode="auto">
          <a:xfrm>
            <a:off x="7740650" y="6237288"/>
            <a:ext cx="1152525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  <p:sldLayoutId id="2147483734" r:id="rId13"/>
    <p:sldLayoutId id="2147483736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 descr="水滴"/>
          <p:cNvSpPr>
            <a:spLocks noGrp="1" noChangeArrowheads="1"/>
          </p:cNvSpPr>
          <p:nvPr>
            <p:ph type="ctrTitle"/>
          </p:nvPr>
        </p:nvSpPr>
        <p:spPr>
          <a:xfrm>
            <a:off x="179512" y="1412776"/>
            <a:ext cx="8748464" cy="9144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第</a:t>
            </a:r>
            <a:r>
              <a:rPr lang="en-US" altLang="zh-CN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5</a:t>
            </a:r>
            <a:r>
              <a:rPr lang="zh-CN" altLang="en-US" sz="40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章 循环结构程序设计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4652963"/>
            <a:ext cx="5227638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R="0">
              <a:buFont typeface="Arial" pitchFamily="34" charset="0"/>
              <a:buNone/>
            </a:pPr>
            <a:r>
              <a:rPr lang="zh-CN" altLang="en-US" b="1">
                <a:solidFill>
                  <a:srgbClr val="0033CC"/>
                </a:solidFill>
                <a:latin typeface="华文行楷" pitchFamily="2" charset="-122"/>
                <a:ea typeface="华文行楷" pitchFamily="2" charset="-122"/>
              </a:rPr>
              <a:t>重庆理工大学计算机学院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2771775" y="3068638"/>
            <a:ext cx="31686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华文隶书" pitchFamily="2" charset="-122"/>
                <a:ea typeface="华文隶书" pitchFamily="2" charset="-122"/>
              </a:rPr>
              <a:t>主讲教师：李娅</a:t>
            </a:r>
          </a:p>
        </p:txBody>
      </p:sp>
    </p:spTree>
    <p:extLst>
      <p:ext uri="{BB962C8B-B14F-4D97-AF65-F5344CB8AC3E}">
        <p14:creationId xmlns:p14="http://schemas.microsoft.com/office/powerpoint/2010/main" val="142248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C2DD3C4-6026-41BB-BCBF-989531E7C4BF}" type="datetime1">
              <a:rPr lang="zh-CN" altLang="en-US" sz="1400" b="0"/>
              <a:pPr eaLnBrk="1" hangingPunct="1"/>
              <a:t>2020/4/14</a:t>
            </a:fld>
            <a:endParaRPr lang="en-US" altLang="zh-CN" sz="1400" b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2286BE4-E664-4E57-B873-DE1343FCDB69}" type="slidenum">
              <a:rPr lang="en-US" altLang="zh-CN" sz="1400" b="0"/>
              <a:pPr eaLnBrk="1" hangingPunct="1"/>
              <a:t>10</a:t>
            </a:fld>
            <a:endParaRPr lang="en-US" altLang="zh-CN" sz="1400" b="0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575556" y="1508919"/>
            <a:ext cx="762158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分析累乘    即：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1×2×3×4×5……×100</a:t>
            </a:r>
          </a:p>
          <a:p>
            <a:pPr eaLnBrk="0" hangingPunct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1×2 → 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（结果）</a:t>
            </a:r>
          </a:p>
          <a:p>
            <a:pPr eaLnBrk="0" hangingPunct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x×3 → 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（结果）</a:t>
            </a:r>
          </a:p>
          <a:p>
            <a:pPr eaLnBrk="0" hangingPunct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x×4 → 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（结果）       </a:t>
            </a:r>
          </a:p>
          <a:p>
            <a:pPr eaLnBrk="0" hangingPunct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   ┇</a:t>
            </a:r>
          </a:p>
          <a:p>
            <a:pPr eaLnBrk="0" hangingPunct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x×100 → 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（结果）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782638" y="1182688"/>
            <a:ext cx="79105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3200">
                <a:latin typeface="宋体" pitchFamily="2" charset="-122"/>
              </a:rPr>
              <a:t>          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468313" y="7286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补充</a:t>
            </a:r>
          </a:p>
        </p:txBody>
      </p:sp>
      <p:sp>
        <p:nvSpPr>
          <p:cNvPr id="14345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24613" y="6245225"/>
            <a:ext cx="5762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8750" y="6237288"/>
            <a:ext cx="10795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328756" y="2283015"/>
            <a:ext cx="27679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x</a:t>
            </a:r>
            <a:r>
              <a:rPr lang="zh-CN" altLang="en-US" sz="2800" dirty="0">
                <a:solidFill>
                  <a:srgbClr val="C00000"/>
                </a:solidFill>
              </a:rPr>
              <a:t>*</a:t>
            </a:r>
            <a:r>
              <a:rPr lang="en-US" altLang="zh-CN" sz="2800" dirty="0" err="1">
                <a:solidFill>
                  <a:srgbClr val="C00000"/>
                </a:solidFill>
              </a:rPr>
              <a:t>i→x</a:t>
            </a:r>
            <a:r>
              <a:rPr lang="zh-CN" altLang="en-US" sz="2800" dirty="0">
                <a:solidFill>
                  <a:srgbClr val="C00000"/>
                </a:solidFill>
              </a:rPr>
              <a:t>，</a:t>
            </a:r>
            <a:r>
              <a:rPr lang="en-US" altLang="zh-CN" sz="2800" dirty="0">
                <a:solidFill>
                  <a:srgbClr val="C00000"/>
                </a:solidFill>
              </a:rPr>
              <a:t>i+1 →</a:t>
            </a:r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416550" y="4293096"/>
            <a:ext cx="3168650" cy="523220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x=x*</a:t>
            </a:r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r>
              <a:rPr lang="en-US" altLang="zh-CN" sz="2800" dirty="0">
                <a:solidFill>
                  <a:srgbClr val="C00000"/>
                </a:solidFill>
              </a:rPr>
              <a:t> (x=1,   </a:t>
            </a:r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r>
              <a:rPr lang="en-US" altLang="zh-CN" sz="2800" dirty="0">
                <a:solidFill>
                  <a:srgbClr val="C00000"/>
                </a:solidFill>
              </a:rPr>
              <a:t>=2) 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724525" y="3429794"/>
            <a:ext cx="0" cy="719137"/>
          </a:xfrm>
          <a:prstGeom prst="line">
            <a:avLst/>
          </a:prstGeom>
          <a:noFill/>
          <a:ln w="136525" cmpd="dbl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344432" y="2838989"/>
            <a:ext cx="1817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x=1,  </a:t>
            </a:r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r>
              <a:rPr lang="en-US" altLang="zh-CN" sz="2800" dirty="0">
                <a:solidFill>
                  <a:srgbClr val="C00000"/>
                </a:solidFill>
              </a:rPr>
              <a:t>=2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382306" y="5076153"/>
            <a:ext cx="3168650" cy="523220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x=x*</a:t>
            </a:r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r>
              <a:rPr lang="en-US" altLang="zh-CN" sz="2800" dirty="0">
                <a:solidFill>
                  <a:srgbClr val="C00000"/>
                </a:solidFill>
              </a:rPr>
              <a:t> (x=1,   </a:t>
            </a:r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r>
              <a:rPr lang="en-US" altLang="zh-CN" sz="2800" dirty="0">
                <a:solidFill>
                  <a:srgbClr val="C00000"/>
                </a:solidFill>
              </a:rPr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48269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14" grpId="0"/>
      <p:bldP spid="15" grpId="0" animBg="1"/>
      <p:bldP spid="16" grpId="0" animBg="1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81191" y="357985"/>
            <a:ext cx="4162809" cy="2818992"/>
            <a:chOff x="4824028" y="116632"/>
            <a:chExt cx="4162809" cy="2818992"/>
          </a:xfrm>
        </p:grpSpPr>
        <p:sp>
          <p:nvSpPr>
            <p:cNvPr id="100360" name="Text Box 8"/>
            <p:cNvSpPr txBox="1">
              <a:spLocks noChangeArrowheads="1"/>
            </p:cNvSpPr>
            <p:nvPr/>
          </p:nvSpPr>
          <p:spPr bwMode="auto">
            <a:xfrm>
              <a:off x="8437562" y="981074"/>
              <a:ext cx="549275" cy="10255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kumimoji="0" lang="zh-CN" altLang="en-US" sz="2400" b="0" dirty="0">
                  <a:solidFill>
                    <a:srgbClr val="990000"/>
                  </a:solidFill>
                  <a:latin typeface="Arial" charset="0"/>
                </a:rPr>
                <a:t>当   型</a:t>
              </a:r>
            </a:p>
          </p:txBody>
        </p:sp>
        <p:pic>
          <p:nvPicPr>
            <p:cNvPr id="7178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4028" y="116632"/>
              <a:ext cx="3613534" cy="281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494454" y="471496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5.1: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1+3+5+…+99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的值。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998951" y="3176977"/>
            <a:ext cx="3660967" cy="341632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void main( )</a:t>
            </a:r>
          </a:p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{   </a:t>
            </a:r>
          </a:p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int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=1,sum=0;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while  (</a:t>
            </a:r>
            <a:r>
              <a:rPr kumimoji="0" lang="en-US" altLang="zh-CN" sz="2400" dirty="0" err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&lt;=99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 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{ 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 sum+=</a:t>
            </a:r>
            <a:r>
              <a:rPr kumimoji="0" lang="en-US" altLang="zh-CN" sz="240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;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 </a:t>
            </a:r>
            <a:r>
              <a:rPr kumimoji="0" lang="en-US" altLang="zh-CN" sz="240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=i+2;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}</a:t>
            </a:r>
          </a:p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printf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(“%d\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n”,sum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);}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79112" y="1136419"/>
            <a:ext cx="4013600" cy="507831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CN" altLang="en-US" sz="2400" dirty="0">
                <a:latin typeface="隶书" pitchFamily="49" charset="-122"/>
                <a:ea typeface="隶书" pitchFamily="49" charset="-122"/>
              </a:rPr>
              <a:t>循环变量设为</a:t>
            </a:r>
            <a:r>
              <a:rPr kumimoji="0" lang="en-US" altLang="zh-CN" sz="24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400" dirty="0">
                <a:latin typeface="隶书" pitchFamily="49" charset="-122"/>
                <a:ea typeface="隶书" pitchFamily="49" charset="-122"/>
              </a:rPr>
              <a:t>；</a:t>
            </a:r>
            <a:endParaRPr kumimoji="0" lang="en-US" altLang="zh-CN" sz="2400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CN" altLang="en-US" sz="2400" dirty="0">
                <a:latin typeface="隶书" pitchFamily="49" charset="-122"/>
                <a:ea typeface="隶书" pitchFamily="49" charset="-122"/>
              </a:rPr>
              <a:t>循环变量的初值：</a:t>
            </a:r>
            <a:endParaRPr kumimoji="0" lang="en-US" altLang="zh-CN" sz="24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隶书" pitchFamily="49" charset="-122"/>
                <a:ea typeface="隶书" pitchFamily="49" charset="-122"/>
              </a:rPr>
              <a:t>  </a:t>
            </a:r>
            <a:r>
              <a:rPr kumimoji="0" lang="en-US" altLang="zh-CN" sz="24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en-US" altLang="zh-CN" sz="2400" dirty="0">
                <a:latin typeface="隶书" pitchFamily="49" charset="-122"/>
                <a:ea typeface="隶书" pitchFamily="49" charset="-122"/>
              </a:rPr>
              <a:t>=1;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CN" altLang="en-US" sz="2400" dirty="0">
                <a:latin typeface="隶书" pitchFamily="49" charset="-122"/>
                <a:ea typeface="隶书" pitchFamily="49" charset="-122"/>
              </a:rPr>
              <a:t>循环条件：</a:t>
            </a:r>
            <a:endParaRPr kumimoji="0" lang="en-US" altLang="zh-CN" sz="24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隶书" pitchFamily="49" charset="-122"/>
                <a:ea typeface="隶书" pitchFamily="49" charset="-122"/>
              </a:rPr>
              <a:t>  </a:t>
            </a:r>
            <a:r>
              <a:rPr kumimoji="0" lang="en-US" altLang="zh-CN" sz="24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en-US" altLang="zh-CN" sz="2400" dirty="0">
                <a:latin typeface="隶书" pitchFamily="49" charset="-122"/>
                <a:ea typeface="隶书" pitchFamily="49" charset="-122"/>
              </a:rPr>
              <a:t>&lt;=99;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CN" altLang="en-US" sz="2400" dirty="0">
                <a:latin typeface="隶书" pitchFamily="49" charset="-122"/>
                <a:ea typeface="隶书" pitchFamily="49" charset="-122"/>
              </a:rPr>
              <a:t>循环体：</a:t>
            </a:r>
            <a:endParaRPr kumimoji="0" lang="en-US" altLang="zh-CN" sz="24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隶书" pitchFamily="49" charset="-122"/>
                <a:ea typeface="隶书" pitchFamily="49" charset="-122"/>
              </a:rPr>
              <a:t>  sum=</a:t>
            </a:r>
            <a:r>
              <a:rPr kumimoji="0" lang="en-US" altLang="zh-CN" sz="2400" dirty="0" err="1">
                <a:latin typeface="隶书" pitchFamily="49" charset="-122"/>
                <a:ea typeface="隶书" pitchFamily="49" charset="-122"/>
              </a:rPr>
              <a:t>sum+i</a:t>
            </a:r>
            <a:r>
              <a:rPr kumimoji="0" lang="en-US" altLang="zh-CN" sz="2400" dirty="0">
                <a:latin typeface="隶书" pitchFamily="49" charset="-122"/>
                <a:ea typeface="隶书" pitchFamily="49" charset="-122"/>
              </a:rPr>
              <a:t>;(sum</a:t>
            </a:r>
            <a:r>
              <a:rPr kumimoji="0" lang="zh-CN" altLang="en-US" sz="2400" dirty="0">
                <a:latin typeface="隶书" pitchFamily="49" charset="-122"/>
                <a:ea typeface="隶书" pitchFamily="49" charset="-122"/>
              </a:rPr>
              <a:t>初值为</a:t>
            </a:r>
            <a:r>
              <a:rPr kumimoji="0" lang="en-US" altLang="zh-CN" sz="2400" dirty="0">
                <a:latin typeface="隶书" pitchFamily="49" charset="-122"/>
                <a:ea typeface="隶书" pitchFamily="49" charset="-122"/>
              </a:rPr>
              <a:t>0</a:t>
            </a:r>
            <a:r>
              <a:rPr kumimoji="0" lang="zh-CN" altLang="en-US" sz="2400" dirty="0">
                <a:latin typeface="隶书" pitchFamily="49" charset="-122"/>
                <a:ea typeface="隶书" pitchFamily="49" charset="-122"/>
              </a:rPr>
              <a:t>）</a:t>
            </a:r>
            <a:endParaRPr kumimoji="0" lang="en-US" altLang="zh-CN" sz="2400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zh-CN" altLang="en-US" sz="2400" dirty="0">
                <a:latin typeface="隶书" pitchFamily="49" charset="-122"/>
                <a:ea typeface="隶书" pitchFamily="49" charset="-122"/>
              </a:rPr>
              <a:t>循环变量的变化规律：</a:t>
            </a:r>
            <a:endParaRPr kumimoji="0" lang="en-US" altLang="zh-CN" sz="24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隶书" pitchFamily="49" charset="-122"/>
                <a:ea typeface="隶书" pitchFamily="49" charset="-122"/>
              </a:rPr>
              <a:t>  </a:t>
            </a:r>
            <a:r>
              <a:rPr kumimoji="0" lang="en-US" altLang="zh-CN" sz="24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en-US" altLang="zh-CN" sz="2400" dirty="0">
                <a:latin typeface="隶书" pitchFamily="49" charset="-122"/>
                <a:ea typeface="隶书" pitchFamily="49" charset="-122"/>
              </a:rPr>
              <a:t>=i+2</a:t>
            </a:r>
          </a:p>
        </p:txBody>
      </p:sp>
    </p:spTree>
    <p:extLst>
      <p:ext uri="{BB962C8B-B14F-4D97-AF65-F5344CB8AC3E}">
        <p14:creationId xmlns:p14="http://schemas.microsoft.com/office/powerpoint/2010/main" val="20792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build="p" animBg="1"/>
      <p:bldP spid="10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4067944" y="1268760"/>
            <a:ext cx="4878534" cy="4932362"/>
          </a:xfrm>
        </p:spPr>
        <p:txBody>
          <a:bodyPr>
            <a:normAutofit/>
          </a:bodyPr>
          <a:lstStyle/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void main( )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count=0;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 char 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(“%c”,&amp;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 while(</a:t>
            </a:r>
            <a:r>
              <a:rPr lang="en-US" altLang="zh-CN" sz="2400" b="1" dirty="0" err="1">
                <a:solidFill>
                  <a:srgbClr val="0070C0"/>
                </a:solidFill>
              </a:rPr>
              <a:t>ch</a:t>
            </a:r>
            <a:r>
              <a:rPr lang="en-US" altLang="zh-CN" sz="2400" b="1" dirty="0">
                <a:solidFill>
                  <a:srgbClr val="0070C0"/>
                </a:solidFill>
              </a:rPr>
              <a:t>!=‘#’)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 { 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count++;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</a:t>
            </a:r>
            <a:r>
              <a:rPr lang="en-US" altLang="zh-CN" sz="2400" b="1" dirty="0" err="1">
                <a:solidFill>
                  <a:srgbClr val="FF0000"/>
                </a:solidFill>
              </a:rPr>
              <a:t>scanf</a:t>
            </a:r>
            <a:r>
              <a:rPr lang="en-US" altLang="zh-CN" sz="2400" b="1" dirty="0">
                <a:solidFill>
                  <a:srgbClr val="FF0000"/>
                </a:solidFill>
              </a:rPr>
              <a:t>(“%c”,&amp;</a:t>
            </a:r>
            <a:r>
              <a:rPr lang="en-US" altLang="zh-CN" sz="2400" b="1" dirty="0" err="1">
                <a:solidFill>
                  <a:srgbClr val="FF0000"/>
                </a:solidFill>
              </a:rPr>
              <a:t>ch</a:t>
            </a:r>
            <a:r>
              <a:rPr lang="en-US" altLang="zh-CN" sz="2400" b="1" dirty="0">
                <a:solidFill>
                  <a:srgbClr val="FF0000"/>
                </a:solidFill>
              </a:rPr>
              <a:t>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  }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(“total=%</a:t>
            </a:r>
            <a:r>
              <a:rPr lang="en-US" altLang="zh-CN" sz="2400" b="1" dirty="0" err="1"/>
              <a:t>d”,count</a:t>
            </a:r>
            <a:r>
              <a:rPr lang="en-US" altLang="zh-CN" sz="2400" b="1" dirty="0"/>
              <a:t>);  } </a:t>
            </a:r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99279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468313" y="354468"/>
            <a:ext cx="8424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5.2: 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输入一字符串，统计个数</a:t>
            </a:r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以’</a:t>
            </a:r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#’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结束</a:t>
            </a:r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43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4AC88C3-4BB0-424D-8959-6C58C0337396}" type="datetime1">
              <a:rPr lang="zh-CN" altLang="en-US" sz="1400" b="0"/>
              <a:pPr eaLnBrk="1" hangingPunct="1"/>
              <a:t>2020/4/14</a:t>
            </a:fld>
            <a:endParaRPr lang="en-US" altLang="zh-CN" sz="1400" b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35916F8-C409-42E9-8862-1507526BCEBB}" type="slidenum">
              <a:rPr lang="en-US" altLang="zh-CN" sz="1400" b="0"/>
              <a:pPr eaLnBrk="1" hangingPunct="1"/>
              <a:t>13</a:t>
            </a:fld>
            <a:endParaRPr lang="en-US" altLang="zh-CN" sz="1400" b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782638" y="1182688"/>
            <a:ext cx="79105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3200">
                <a:latin typeface="宋体" pitchFamily="2" charset="-122"/>
              </a:rPr>
              <a:t>          </a:t>
            </a:r>
          </a:p>
        </p:txBody>
      </p:sp>
      <p:sp>
        <p:nvSpPr>
          <p:cNvPr id="15368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24613" y="6245225"/>
            <a:ext cx="5762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Rectangle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8750" y="6237288"/>
            <a:ext cx="10795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527624" y="1344613"/>
            <a:ext cx="8330626" cy="414267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20000"/>
              </a:spcBef>
              <a:buSzPct val="100000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分析找最大值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12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9</a:t>
            </a:r>
          </a:p>
          <a:p>
            <a:pPr marL="457200" indent="-457200" algn="just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5 → max (max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放最大值，后面的数都和它比较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</a:t>
            </a:r>
          </a:p>
          <a:p>
            <a:pPr marL="457200" indent="-457200" algn="just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2 &gt; max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不成立</a:t>
            </a:r>
          </a:p>
          <a:p>
            <a:pPr marL="457200" indent="-457200" algn="just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4 &gt; max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不成立</a:t>
            </a:r>
          </a:p>
          <a:p>
            <a:pPr marL="457200" indent="-457200" algn="just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12 &gt; max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成立：  </a:t>
            </a:r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12 → max </a:t>
            </a:r>
          </a:p>
          <a:p>
            <a:pPr marL="457200" indent="-457200" algn="just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9 &gt; max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不成立</a:t>
            </a:r>
          </a:p>
          <a:p>
            <a:pPr algn="just" eaLnBrk="0" hangingPunct="0">
              <a:spcBef>
                <a:spcPct val="20000"/>
              </a:spcBef>
              <a:buSzPct val="100000"/>
            </a:pP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pPr algn="just" eaLnBrk="0" hangingPunct="0">
              <a:spcBef>
                <a:spcPct val="20000"/>
              </a:spcBef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注：该算法可扩展为在一批数据中，找某一个数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51931" y="467375"/>
            <a:ext cx="5631353" cy="46946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求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多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个数的较大者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算法</a:t>
            </a:r>
            <a:endParaRPr lang="zh-CN" altLang="en-US" sz="28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34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3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37174" y="14469"/>
            <a:ext cx="5631353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补充 求十个数的较大者。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14</a:t>
            </a:fld>
            <a:endParaRPr lang="en-US" altLang="zh-CN" sz="1400" b="0"/>
          </a:p>
        </p:txBody>
      </p:sp>
      <p:sp>
        <p:nvSpPr>
          <p:cNvPr id="2" name="矩形 1"/>
          <p:cNvSpPr/>
          <p:nvPr/>
        </p:nvSpPr>
        <p:spPr>
          <a:xfrm>
            <a:off x="1741769" y="3989671"/>
            <a:ext cx="118813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if (b) 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08923" y="580745"/>
            <a:ext cx="7992888" cy="61493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2"/>
                </a:solidFill>
              </a:rPr>
              <a:t>stdio.h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void main()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 a, b, c, max;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</a:rPr>
              <a:t>scanf</a:t>
            </a:r>
            <a:r>
              <a:rPr lang="en-US" altLang="zh-CN" sz="2400" dirty="0">
                <a:solidFill>
                  <a:schemeClr val="tx2"/>
                </a:solidFill>
              </a:rPr>
              <a:t>("%</a:t>
            </a:r>
            <a:r>
              <a:rPr lang="en-US" altLang="zh-CN" sz="2400" dirty="0" err="1">
                <a:solidFill>
                  <a:schemeClr val="tx2"/>
                </a:solidFill>
              </a:rPr>
              <a:t>d,%d,%d",&amp;a,&amp;b,&amp;c</a:t>
            </a:r>
            <a:r>
              <a:rPr lang="en-US" altLang="zh-CN" sz="24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        max=a;</a:t>
            </a:r>
          </a:p>
          <a:p>
            <a:pPr>
              <a:lnSpc>
                <a:spcPct val="30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if (  b  &gt;max)   max=  b  ;</a:t>
            </a:r>
          </a:p>
          <a:p>
            <a:pPr>
              <a:lnSpc>
                <a:spcPct val="30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if (  c  &gt;max)   max=  c  ;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</a:rPr>
              <a:t>(“</a:t>
            </a:r>
            <a:r>
              <a:rPr lang="zh-CN" altLang="en-US" sz="2400" dirty="0">
                <a:solidFill>
                  <a:schemeClr val="tx2"/>
                </a:solidFill>
              </a:rPr>
              <a:t>较大者为</a:t>
            </a:r>
            <a:r>
              <a:rPr lang="en-US" altLang="zh-CN" sz="2400" dirty="0">
                <a:solidFill>
                  <a:schemeClr val="tx2"/>
                </a:solidFill>
              </a:rPr>
              <a:t>%d“, max);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5269" y="2705079"/>
            <a:ext cx="446449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2"/>
                </a:solidFill>
              </a:rPr>
              <a:t>scanf</a:t>
            </a:r>
            <a:r>
              <a:rPr lang="en-US" altLang="zh-CN" sz="2400" dirty="0">
                <a:solidFill>
                  <a:schemeClr val="tx2"/>
                </a:solidFill>
              </a:rPr>
              <a:t>("%</a:t>
            </a:r>
            <a:r>
              <a:rPr lang="en-US" altLang="zh-CN" sz="2400" dirty="0" err="1">
                <a:solidFill>
                  <a:schemeClr val="tx2"/>
                </a:solidFill>
              </a:rPr>
              <a:t>d",&amp;a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endParaRPr lang="zh-CN" altLang="en-US" sz="2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1345269" y="2224353"/>
            <a:ext cx="22010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 a, max;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3908" y="2243414"/>
            <a:ext cx="94813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n=2;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8386" y="3498206"/>
            <a:ext cx="273433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2"/>
                </a:solidFill>
              </a:rPr>
              <a:t>scanf</a:t>
            </a:r>
            <a:r>
              <a:rPr lang="en-US" altLang="zh-CN" sz="2400" dirty="0">
                <a:solidFill>
                  <a:schemeClr val="tx2"/>
                </a:solidFill>
              </a:rPr>
              <a:t>("%</a:t>
            </a:r>
            <a:r>
              <a:rPr lang="en-US" altLang="zh-CN" sz="2400" dirty="0" err="1">
                <a:solidFill>
                  <a:schemeClr val="tx2"/>
                </a:solidFill>
              </a:rPr>
              <a:t>d",&amp;a</a:t>
            </a:r>
            <a:r>
              <a:rPr lang="en-US" altLang="zh-CN" sz="24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9742" y="0"/>
            <a:ext cx="5631353" cy="46946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先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求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三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个数的较大者。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730665" y="-2085"/>
            <a:ext cx="5631353" cy="46946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再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求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十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个数的较大者。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9633" y="4007847"/>
            <a:ext cx="35953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209" y="5078837"/>
            <a:ext cx="35953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9633" y="5081991"/>
            <a:ext cx="35953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8657" y="4003382"/>
            <a:ext cx="35953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4376" y="4530393"/>
            <a:ext cx="273433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2"/>
                </a:solidFill>
              </a:rPr>
              <a:t>scanf</a:t>
            </a:r>
            <a:r>
              <a:rPr lang="en-US" altLang="zh-CN" sz="2400" dirty="0">
                <a:solidFill>
                  <a:schemeClr val="tx2"/>
                </a:solidFill>
              </a:rPr>
              <a:t>("%</a:t>
            </a:r>
            <a:r>
              <a:rPr lang="en-US" altLang="zh-CN" sz="2400" dirty="0" err="1">
                <a:solidFill>
                  <a:schemeClr val="tx2"/>
                </a:solidFill>
              </a:rPr>
              <a:t>d",&amp;a</a:t>
            </a:r>
            <a:r>
              <a:rPr lang="en-US" altLang="zh-CN" sz="24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32" y="3407683"/>
            <a:ext cx="338817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while(   n&lt;=3    )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{  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</a:t>
            </a:r>
            <a:r>
              <a:rPr lang="en-US" altLang="zh-CN" sz="2400" dirty="0" err="1">
                <a:solidFill>
                  <a:srgbClr val="C00000"/>
                </a:solidFill>
              </a:rPr>
              <a:t>scanf</a:t>
            </a:r>
            <a:r>
              <a:rPr lang="en-US" altLang="zh-CN" sz="2400" dirty="0">
                <a:solidFill>
                  <a:srgbClr val="C00000"/>
                </a:solidFill>
              </a:rPr>
              <a:t>(“%d”, &amp;a);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      if(a&gt;max)     max=a;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6240" y="3469440"/>
            <a:ext cx="338817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while(   n&lt;=3    )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{    </a:t>
            </a:r>
            <a:r>
              <a:rPr lang="en-US" altLang="zh-CN" sz="2400" dirty="0" err="1">
                <a:solidFill>
                  <a:srgbClr val="C00000"/>
                </a:solidFill>
              </a:rPr>
              <a:t>scanf</a:t>
            </a:r>
            <a:r>
              <a:rPr lang="en-US" altLang="zh-CN" sz="2400" dirty="0">
                <a:solidFill>
                  <a:srgbClr val="C00000"/>
                </a:solidFill>
              </a:rPr>
              <a:t>(“%d”, &amp;a);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      if(a&gt;max)     max=a;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      n++;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35834" y="3544372"/>
            <a:ext cx="989583" cy="369332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dirty="0"/>
              <a:t>n&lt;=10 </a:t>
            </a:r>
          </a:p>
        </p:txBody>
      </p:sp>
    </p:spTree>
    <p:extLst>
      <p:ext uri="{BB962C8B-B14F-4D97-AF65-F5344CB8AC3E}">
        <p14:creationId xmlns:p14="http://schemas.microsoft.com/office/powerpoint/2010/main" val="354572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3" grpId="0" animBg="1"/>
      <p:bldP spid="15" grpId="0" animBg="1"/>
      <p:bldP spid="14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2" grpId="0" animBg="1"/>
      <p:bldP spid="24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4067944" y="1268760"/>
            <a:ext cx="4878534" cy="4932362"/>
          </a:xfrm>
        </p:spPr>
        <p:txBody>
          <a:bodyPr>
            <a:normAutofit/>
          </a:bodyPr>
          <a:lstStyle/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void main( )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count=0;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 char 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(“%c”,&amp;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 while(</a:t>
            </a:r>
            <a:r>
              <a:rPr lang="en-US" altLang="zh-CN" sz="2400" b="1" dirty="0" err="1">
                <a:solidFill>
                  <a:srgbClr val="0070C0"/>
                </a:solidFill>
              </a:rPr>
              <a:t>ch</a:t>
            </a:r>
            <a:r>
              <a:rPr lang="en-US" altLang="zh-CN" sz="2400" b="1" dirty="0">
                <a:solidFill>
                  <a:srgbClr val="0070C0"/>
                </a:solidFill>
              </a:rPr>
              <a:t>!=‘#’)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 { 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count++;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</a:t>
            </a:r>
            <a:r>
              <a:rPr lang="en-US" altLang="zh-CN" sz="2400" b="1" dirty="0" err="1">
                <a:solidFill>
                  <a:srgbClr val="FF0000"/>
                </a:solidFill>
              </a:rPr>
              <a:t>scanf</a:t>
            </a:r>
            <a:r>
              <a:rPr lang="en-US" altLang="zh-CN" sz="2400" b="1" dirty="0">
                <a:solidFill>
                  <a:srgbClr val="FF0000"/>
                </a:solidFill>
              </a:rPr>
              <a:t>(“%c”,&amp;</a:t>
            </a:r>
            <a:r>
              <a:rPr lang="en-US" altLang="zh-CN" sz="2400" b="1" dirty="0" err="1">
                <a:solidFill>
                  <a:srgbClr val="FF0000"/>
                </a:solidFill>
              </a:rPr>
              <a:t>ch</a:t>
            </a:r>
            <a:r>
              <a:rPr lang="en-US" altLang="zh-CN" sz="2400" b="1" dirty="0">
                <a:solidFill>
                  <a:srgbClr val="FF0000"/>
                </a:solidFill>
              </a:rPr>
              <a:t>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  }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(“total=%</a:t>
            </a:r>
            <a:r>
              <a:rPr lang="en-US" altLang="zh-CN" sz="2400" b="1" dirty="0" err="1"/>
              <a:t>d”,count</a:t>
            </a:r>
            <a:r>
              <a:rPr lang="en-US" altLang="zh-CN" sz="2400" b="1" dirty="0"/>
              <a:t>);  } </a:t>
            </a:r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99279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468313" y="354468"/>
            <a:ext cx="8424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5.2: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输入一字符串，统计个数</a:t>
            </a:r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以’</a:t>
            </a:r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#’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结束</a:t>
            </a:r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6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5186" y="1268760"/>
            <a:ext cx="7778751" cy="4176464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5.1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问题的提出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5.2 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5.3 do…while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5.4 for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5.5 </a:t>
            </a:r>
            <a:r>
              <a:rPr lang="en-US" altLang="zh-CN" sz="28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goto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break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continue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5.6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循环的嵌套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5.7 3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种循环语句的比较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5.8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程序举例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29890" y="2204864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5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215025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3548" y="548680"/>
            <a:ext cx="5256584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5.3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do…while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语句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31540" y="1268760"/>
            <a:ext cx="8280920" cy="47525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ts val="0"/>
              </a:spcBef>
              <a:buFontTx/>
              <a:buChar char="•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一般形式 </a:t>
            </a:r>
          </a:p>
          <a:p>
            <a:pPr marL="342900" indent="-342900">
              <a:spcBef>
                <a:spcPts val="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do {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</a:t>
            </a:r>
            <a:r>
              <a:rPr lang="zh-CN" altLang="en-US" sz="2800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循环语句（组）</a:t>
            </a:r>
          </a:p>
          <a:p>
            <a:pPr marL="342900" indent="-342900">
              <a:spcBef>
                <a:spcPts val="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} while</a:t>
            </a: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zh-CN" altLang="en-US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条件表达式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；</a:t>
            </a:r>
            <a:endParaRPr lang="en-US" altLang="zh-CN" sz="2800" dirty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sz="2800" dirty="0">
              <a:solidFill>
                <a:srgbClr val="66FFFF"/>
              </a:solidFill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ts val="0"/>
              </a:spcBef>
              <a:buFontTx/>
              <a:buChar char="•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用于构成直到型循环：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先执行后判断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条件为真继续循环，直到条件为假时结束循环。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ts val="0"/>
              </a:spcBef>
              <a:buFontTx/>
              <a:buChar char="•"/>
            </a:pP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【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注意</a:t>
            </a:r>
            <a:r>
              <a:rPr lang="en-US" altLang="zh-CN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】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条件表达式或循环体内同样</a:t>
            </a:r>
            <a:r>
              <a:rPr lang="zh-CN" altLang="en-US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应有改变条件使循环结束的语句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，否则可能陷入“死循环”。</a:t>
            </a:r>
          </a:p>
        </p:txBody>
      </p:sp>
    </p:spTree>
    <p:extLst>
      <p:ext uri="{BB962C8B-B14F-4D97-AF65-F5344CB8AC3E}">
        <p14:creationId xmlns:p14="http://schemas.microsoft.com/office/powerpoint/2010/main" val="38866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454" y="471496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5.3 :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1+3+5+…+99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的值。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94453" y="1232756"/>
            <a:ext cx="3660967" cy="378565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void main( )</a:t>
            </a:r>
          </a:p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{   </a:t>
            </a:r>
          </a:p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int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=1,sum=0;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while  (</a:t>
            </a:r>
            <a:r>
              <a:rPr kumimoji="0" lang="en-US" altLang="zh-CN" sz="2400" dirty="0" err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&lt;=99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 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{ 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 sum+=</a:t>
            </a:r>
            <a:r>
              <a:rPr kumimoji="0" lang="en-US" altLang="zh-CN" sz="240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;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 </a:t>
            </a:r>
            <a:r>
              <a:rPr kumimoji="0" lang="en-US" altLang="zh-CN" sz="240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=i+2;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}</a:t>
            </a:r>
          </a:p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printf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(“%d\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n”,sum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);</a:t>
            </a:r>
          </a:p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}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656811" y="310050"/>
            <a:ext cx="4086784" cy="2694857"/>
            <a:chOff x="5080327" y="4400550"/>
            <a:chExt cx="3487411" cy="2082800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080327" y="5268532"/>
              <a:ext cx="472748" cy="7849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/>
              <a:r>
                <a:rPr kumimoji="0" lang="zh-CN" altLang="en-US" sz="2400" b="0" dirty="0">
                  <a:latin typeface="Arial" charset="0"/>
                  <a:ea typeface="黑体" pitchFamily="2" charset="-122"/>
                </a:rPr>
                <a:t>直到型</a:t>
              </a:r>
            </a:p>
          </p:txBody>
        </p:sp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9450" y="4400550"/>
              <a:ext cx="2808288" cy="208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35996" y="2993285"/>
            <a:ext cx="4392612" cy="3785652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void main( )</a:t>
            </a:r>
          </a:p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{</a:t>
            </a:r>
          </a:p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int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=1,sum=0;</a:t>
            </a:r>
          </a:p>
          <a:p>
            <a:r>
              <a:rPr kumimoji="0" lang="en-US" altLang="zh-CN" sz="2400" b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do  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{ 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 sum+=</a:t>
            </a:r>
            <a:r>
              <a:rPr kumimoji="0" lang="en-US" altLang="zh-CN" sz="240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;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 </a:t>
            </a:r>
            <a:r>
              <a:rPr kumimoji="0" lang="en-US" altLang="zh-CN" sz="240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=i+2;</a:t>
            </a:r>
          </a:p>
          <a:p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} 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</a:rPr>
              <a:t>while  (</a:t>
            </a:r>
            <a:r>
              <a:rPr kumimoji="0" lang="en-US" altLang="zh-CN" sz="24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&lt;=99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;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</a:rPr>
              <a:t> </a:t>
            </a:r>
            <a:endParaRPr kumimoji="0" lang="en-US" altLang="zh-CN" sz="240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printf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(“sum= %d\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n”,sum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);</a:t>
            </a:r>
          </a:p>
          <a:p>
            <a:r>
              <a:rPr kumimoji="0" lang="en-US" altLang="zh-CN" sz="2400" dirty="0">
                <a:latin typeface="Arial" charset="0"/>
                <a:ea typeface="黑体" pitchFamily="2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056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16247" y="132816"/>
            <a:ext cx="5631353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补充 求十个数的较大者。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19</a:t>
            </a:fld>
            <a:endParaRPr lang="en-US" altLang="zh-CN" sz="1400" b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82682" y="673793"/>
            <a:ext cx="4403408" cy="5780044"/>
          </a:xfrm>
          <a:prstGeom prst="rect">
            <a:avLst/>
          </a:prstGeom>
          <a:solidFill>
            <a:schemeClr val="bg1"/>
          </a:solidFill>
          <a:ln w="222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2"/>
                </a:solidFill>
              </a:rPr>
              <a:t>stdio.h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void main()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 a, max, n;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</a:rPr>
              <a:t>scanf</a:t>
            </a:r>
            <a:r>
              <a:rPr lang="en-US" altLang="zh-CN" sz="2400" dirty="0">
                <a:solidFill>
                  <a:schemeClr val="tx2"/>
                </a:solidFill>
              </a:rPr>
              <a:t>("%</a:t>
            </a:r>
            <a:r>
              <a:rPr lang="en-US" altLang="zh-CN" sz="2400" dirty="0" err="1">
                <a:solidFill>
                  <a:schemeClr val="tx2"/>
                </a:solidFill>
              </a:rPr>
              <a:t>d",&amp;a</a:t>
            </a:r>
            <a:r>
              <a:rPr lang="en-US" altLang="zh-CN" sz="24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max=a;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n=2;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do  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    {   </a:t>
            </a:r>
            <a:r>
              <a:rPr lang="en-US" altLang="zh-CN" sz="2400" dirty="0" err="1">
                <a:solidFill>
                  <a:srgbClr val="FF0000"/>
                </a:solidFill>
              </a:rPr>
              <a:t>scanf</a:t>
            </a:r>
            <a:r>
              <a:rPr lang="en-US" altLang="zh-CN" sz="2400" dirty="0">
                <a:solidFill>
                  <a:srgbClr val="FF0000"/>
                </a:solidFill>
              </a:rPr>
              <a:t>(“%</a:t>
            </a:r>
            <a:r>
              <a:rPr lang="en-US" altLang="zh-CN" sz="2400" dirty="0" err="1">
                <a:solidFill>
                  <a:srgbClr val="FF0000"/>
                </a:solidFill>
              </a:rPr>
              <a:t>d”,&amp;a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if(a&gt;max)      max=a;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         n++;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     }  while  (n&lt;=10)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dirty="0">
                <a:solidFill>
                  <a:srgbClr val="0070C0"/>
                </a:solidFill>
              </a:rPr>
              <a:t> 	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</a:rPr>
              <a:t>(“</a:t>
            </a:r>
            <a:r>
              <a:rPr lang="zh-CN" altLang="en-US" sz="2400" dirty="0">
                <a:solidFill>
                  <a:schemeClr val="tx2"/>
                </a:solidFill>
              </a:rPr>
              <a:t>较大者为</a:t>
            </a:r>
            <a:r>
              <a:rPr lang="en-US" altLang="zh-CN" sz="2400" dirty="0">
                <a:solidFill>
                  <a:schemeClr val="tx2"/>
                </a:solidFill>
              </a:rPr>
              <a:t>%d“, max);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}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589" y="688868"/>
            <a:ext cx="4403408" cy="5780044"/>
          </a:xfrm>
          <a:prstGeom prst="rect">
            <a:avLst/>
          </a:prstGeom>
          <a:solidFill>
            <a:schemeClr val="bg1"/>
          </a:solidFill>
          <a:ln w="222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2"/>
                </a:solidFill>
              </a:rPr>
              <a:t>stdio.h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void main()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 a, max, n;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</a:t>
            </a:r>
            <a:r>
              <a:rPr lang="en-US" altLang="zh-CN" sz="2400" dirty="0" err="1">
                <a:solidFill>
                  <a:schemeClr val="tx2"/>
                </a:solidFill>
              </a:rPr>
              <a:t>scanf</a:t>
            </a:r>
            <a:r>
              <a:rPr lang="en-US" altLang="zh-CN" sz="2400" dirty="0">
                <a:solidFill>
                  <a:schemeClr val="tx2"/>
                </a:solidFill>
              </a:rPr>
              <a:t>("%</a:t>
            </a:r>
            <a:r>
              <a:rPr lang="en-US" altLang="zh-CN" sz="2400" dirty="0" err="1">
                <a:solidFill>
                  <a:schemeClr val="tx2"/>
                </a:solidFill>
              </a:rPr>
              <a:t>d",&amp;a</a:t>
            </a:r>
            <a:r>
              <a:rPr lang="en-US" altLang="zh-CN" sz="24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max=a;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n=2;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while(n&lt;=10)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{  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scanf</a:t>
            </a:r>
            <a:r>
              <a:rPr lang="en-US" altLang="zh-CN" sz="2400" dirty="0">
                <a:solidFill>
                  <a:srgbClr val="FF0000"/>
                </a:solidFill>
              </a:rPr>
              <a:t>(“%</a:t>
            </a:r>
            <a:r>
              <a:rPr lang="en-US" altLang="zh-CN" sz="2400" dirty="0" err="1">
                <a:solidFill>
                  <a:srgbClr val="FF0000"/>
                </a:solidFill>
              </a:rPr>
              <a:t>d”,&amp;a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if(a&gt;max)      max=a;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         n++;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     } 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</a:rPr>
              <a:t>(“</a:t>
            </a:r>
            <a:r>
              <a:rPr lang="zh-CN" altLang="en-US" sz="2400" dirty="0">
                <a:solidFill>
                  <a:schemeClr val="tx2"/>
                </a:solidFill>
              </a:rPr>
              <a:t>较大者为</a:t>
            </a:r>
            <a:r>
              <a:rPr lang="en-US" altLang="zh-CN" sz="2400" dirty="0">
                <a:solidFill>
                  <a:schemeClr val="tx2"/>
                </a:solidFill>
              </a:rPr>
              <a:t>%d“, max);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318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963" y="1557338"/>
            <a:ext cx="8220075" cy="4343400"/>
          </a:xfrm>
        </p:spPr>
        <p:txBody>
          <a:bodyPr>
            <a:normAutofit/>
          </a:bodyPr>
          <a:lstStyle/>
          <a:p>
            <a:pPr marR="0" algn="l"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本章教学计划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　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理论教学（课堂教学）：</a:t>
            </a:r>
            <a:r>
              <a:rPr lang="en-US" altLang="zh-CN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学时</a:t>
            </a:r>
            <a:b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　　　　　　　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实验教学（上机实习）：</a:t>
            </a:r>
            <a:r>
              <a:rPr lang="en-US" altLang="zh-CN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学时</a:t>
            </a:r>
          </a:p>
          <a:p>
            <a:pPr marR="0" algn="l">
              <a:buFont typeface="Arial" pitchFamily="34" charset="0"/>
              <a:buNone/>
            </a:pP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</a:endParaRP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</a:rPr>
              <a:t>本章教学重点</a:t>
            </a: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1. while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do…while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for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语句的使用</a:t>
            </a:r>
            <a:endParaRPr lang="en-US" altLang="zh-CN" sz="2800" b="1" dirty="0">
              <a:solidFill>
                <a:srgbClr val="993300"/>
              </a:solidFill>
              <a:ea typeface="楷体_GB2312" pitchFamily="49" charset="-122"/>
            </a:endParaRP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break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continue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的用法</a:t>
            </a:r>
            <a:endParaRPr lang="en-US" altLang="zh-CN" sz="2800" b="1" dirty="0">
              <a:solidFill>
                <a:srgbClr val="993300"/>
              </a:solidFill>
              <a:ea typeface="楷体_GB2312" pitchFamily="49" charset="-122"/>
            </a:endParaRPr>
          </a:p>
          <a:p>
            <a:pPr marR="0" algn="l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993300"/>
                </a:solidFill>
                <a:ea typeface="楷体_GB2312" pitchFamily="49" charset="-122"/>
              </a:rPr>
              <a:t>3. </a:t>
            </a:r>
            <a:r>
              <a:rPr lang="zh-CN" altLang="en-US" sz="2800" b="1" dirty="0">
                <a:solidFill>
                  <a:srgbClr val="993300"/>
                </a:solidFill>
                <a:ea typeface="楷体_GB2312" pitchFamily="49" charset="-122"/>
              </a:rPr>
              <a:t>掌握常用算法</a:t>
            </a:r>
            <a:endParaRPr lang="en-US" altLang="zh-CN" sz="3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9459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5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9997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87524" y="632482"/>
            <a:ext cx="3636963" cy="4827587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void main( )</a:t>
            </a:r>
          </a:p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{</a:t>
            </a:r>
          </a:p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800" dirty="0" err="1">
                <a:latin typeface="Arial" charset="0"/>
                <a:ea typeface="黑体" pitchFamily="2" charset="-122"/>
              </a:rPr>
              <a:t>int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 </a:t>
            </a:r>
            <a:r>
              <a:rPr kumimoji="0" lang="en-US" altLang="zh-CN" sz="2800" dirty="0" err="1">
                <a:latin typeface="Arial" charset="0"/>
                <a:ea typeface="黑体" pitchFamily="2" charset="-122"/>
              </a:rPr>
              <a:t>i,sum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=0;</a:t>
            </a:r>
          </a:p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800" dirty="0" err="1">
                <a:latin typeface="Arial" charset="0"/>
                <a:ea typeface="黑体" pitchFamily="2" charset="-122"/>
              </a:rPr>
              <a:t>scanf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(“%d”,&amp;</a:t>
            </a:r>
            <a:r>
              <a:rPr kumimoji="0" lang="en-US" altLang="zh-CN" sz="2800" dirty="0" err="1"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);</a:t>
            </a:r>
          </a:p>
          <a:p>
            <a:r>
              <a:rPr kumimoji="0" lang="en-US" altLang="zh-CN" sz="28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8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while 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 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(</a:t>
            </a:r>
            <a:r>
              <a:rPr kumimoji="0" lang="en-US" altLang="zh-CN" sz="2800" dirty="0" err="1">
                <a:solidFill>
                  <a:srgbClr val="FF000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&lt;=10) </a:t>
            </a:r>
          </a:p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2800" dirty="0">
                <a:solidFill>
                  <a:srgbClr val="99FF66"/>
                </a:solidFill>
                <a:latin typeface="Arial" charset="0"/>
                <a:ea typeface="黑体" pitchFamily="2" charset="-122"/>
              </a:rPr>
              <a:t>   </a:t>
            </a:r>
            <a:r>
              <a:rPr kumimoji="0" lang="en-US" altLang="zh-CN" sz="28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{ </a:t>
            </a:r>
          </a:p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       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  sum+=</a:t>
            </a:r>
            <a:r>
              <a:rPr kumimoji="0" lang="en-US" altLang="zh-CN" sz="2800" dirty="0" err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;</a:t>
            </a:r>
          </a:p>
          <a:p>
            <a:r>
              <a:rPr kumimoji="0" lang="en-US" altLang="zh-CN" sz="2800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         </a:t>
            </a:r>
            <a:r>
              <a:rPr kumimoji="0" lang="en-US" altLang="zh-CN" sz="2800" dirty="0" err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++;</a:t>
            </a:r>
          </a:p>
          <a:p>
            <a:r>
              <a:rPr kumimoji="0" lang="en-US" altLang="zh-CN" sz="28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}</a:t>
            </a:r>
          </a:p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    </a:t>
            </a:r>
            <a:r>
              <a:rPr kumimoji="0" lang="en-US" altLang="zh-CN" sz="2800" dirty="0" err="1">
                <a:latin typeface="Arial" charset="0"/>
                <a:ea typeface="黑体" pitchFamily="2" charset="-122"/>
              </a:rPr>
              <a:t>printf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(“ %</a:t>
            </a:r>
            <a:r>
              <a:rPr kumimoji="0" lang="en-US" altLang="zh-CN" sz="2800" dirty="0" err="1">
                <a:latin typeface="Arial" charset="0"/>
                <a:ea typeface="黑体" pitchFamily="2" charset="-122"/>
              </a:rPr>
              <a:t>d”,sum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);</a:t>
            </a:r>
          </a:p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} 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427538" y="640850"/>
            <a:ext cx="4356100" cy="4832092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void main( )</a:t>
            </a:r>
          </a:p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{</a:t>
            </a:r>
          </a:p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800" dirty="0" err="1">
                <a:latin typeface="Arial" charset="0"/>
                <a:ea typeface="黑体" pitchFamily="2" charset="-122"/>
              </a:rPr>
              <a:t>int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 </a:t>
            </a:r>
            <a:r>
              <a:rPr kumimoji="0" lang="en-US" altLang="zh-CN" sz="2800" dirty="0" err="1">
                <a:latin typeface="Arial" charset="0"/>
                <a:ea typeface="黑体" pitchFamily="2" charset="-122"/>
              </a:rPr>
              <a:t>i,sum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=0;</a:t>
            </a:r>
          </a:p>
          <a:p>
            <a:r>
              <a:rPr kumimoji="0" lang="en-US" altLang="zh-CN" sz="2800" dirty="0"/>
              <a:t>     </a:t>
            </a:r>
            <a:r>
              <a:rPr kumimoji="0" lang="en-US" altLang="zh-CN" sz="2800" dirty="0" err="1"/>
              <a:t>scanf</a:t>
            </a:r>
            <a:r>
              <a:rPr kumimoji="0" lang="en-US" altLang="zh-CN" sz="2800" dirty="0"/>
              <a:t>(“%d”,&amp;</a:t>
            </a:r>
            <a:r>
              <a:rPr kumimoji="0" lang="en-US" altLang="zh-CN" sz="2800" dirty="0" err="1"/>
              <a:t>i</a:t>
            </a:r>
            <a:r>
              <a:rPr kumimoji="0" lang="en-US" altLang="zh-CN" sz="2800" dirty="0"/>
              <a:t>);</a:t>
            </a:r>
            <a:endParaRPr kumimoji="0" lang="en-US" altLang="zh-CN" sz="2800" dirty="0">
              <a:latin typeface="Arial" charset="0"/>
              <a:ea typeface="黑体" pitchFamily="2" charset="-122"/>
            </a:endParaRPr>
          </a:p>
          <a:p>
            <a:r>
              <a:rPr kumimoji="0" lang="en-US" altLang="zh-CN" sz="28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8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do </a:t>
            </a:r>
            <a:r>
              <a:rPr kumimoji="0" lang="en-US" altLang="zh-CN" sz="2800" dirty="0">
                <a:solidFill>
                  <a:srgbClr val="99FF66"/>
                </a:solidFill>
                <a:latin typeface="Arial" charset="0"/>
                <a:ea typeface="黑体" pitchFamily="2" charset="-122"/>
              </a:rPr>
              <a:t> </a:t>
            </a:r>
          </a:p>
          <a:p>
            <a:r>
              <a:rPr kumimoji="0" lang="en-US" altLang="zh-CN" sz="2800" dirty="0">
                <a:solidFill>
                  <a:srgbClr val="99FF66"/>
                </a:solidFill>
                <a:latin typeface="Arial" charset="0"/>
                <a:ea typeface="黑体" pitchFamily="2" charset="-122"/>
              </a:rPr>
              <a:t>    </a:t>
            </a:r>
            <a:r>
              <a:rPr kumimoji="0" lang="en-US" altLang="zh-CN" sz="28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{ </a:t>
            </a:r>
            <a:r>
              <a:rPr kumimoji="0" lang="en-US" altLang="zh-CN" sz="2800" dirty="0">
                <a:solidFill>
                  <a:srgbClr val="99FF66"/>
                </a:solidFill>
                <a:latin typeface="Arial" charset="0"/>
                <a:ea typeface="黑体" pitchFamily="2" charset="-122"/>
              </a:rPr>
              <a:t>  </a:t>
            </a:r>
          </a:p>
          <a:p>
            <a:r>
              <a:rPr kumimoji="0" lang="en-US" altLang="zh-CN" sz="2800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        sum+=</a:t>
            </a:r>
            <a:r>
              <a:rPr kumimoji="0" lang="en-US" altLang="zh-CN" sz="2800" dirty="0" err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;</a:t>
            </a:r>
          </a:p>
          <a:p>
            <a:r>
              <a:rPr kumimoji="0" lang="en-US" altLang="zh-CN" sz="2800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        </a:t>
            </a:r>
            <a:r>
              <a:rPr kumimoji="0" lang="en-US" altLang="zh-CN" sz="2800" dirty="0" err="1">
                <a:solidFill>
                  <a:srgbClr val="0070C0"/>
                </a:solidFill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  <a:ea typeface="黑体" pitchFamily="2" charset="-122"/>
              </a:rPr>
              <a:t>++;</a:t>
            </a:r>
          </a:p>
          <a:p>
            <a:r>
              <a:rPr kumimoji="0" lang="en-US" altLang="zh-CN" sz="2800" dirty="0">
                <a:solidFill>
                  <a:srgbClr val="99FF66"/>
                </a:solidFill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8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}</a:t>
            </a:r>
            <a:r>
              <a:rPr kumimoji="0" lang="en-US" altLang="zh-CN" sz="2800" dirty="0">
                <a:solidFill>
                  <a:srgbClr val="99FF66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0" lang="en-US" altLang="zh-CN" sz="2800" dirty="0">
                <a:solidFill>
                  <a:srgbClr val="C00000"/>
                </a:solidFill>
                <a:latin typeface="Arial" charset="0"/>
              </a:rPr>
              <a:t>while</a:t>
            </a:r>
            <a:r>
              <a:rPr kumimoji="0" lang="en-US" altLang="zh-CN" sz="28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 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kumimoji="0" lang="en-US" altLang="zh-CN" sz="28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&lt;=10) </a:t>
            </a:r>
            <a:endParaRPr kumimoji="0" lang="en-US" altLang="zh-CN" sz="28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800" dirty="0" err="1">
                <a:latin typeface="Arial" charset="0"/>
                <a:ea typeface="黑体" pitchFamily="2" charset="-122"/>
              </a:rPr>
              <a:t>printf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(“%d\</a:t>
            </a:r>
            <a:r>
              <a:rPr kumimoji="0" lang="en-US" altLang="zh-CN" sz="2800" dirty="0" err="1">
                <a:latin typeface="Arial" charset="0"/>
                <a:ea typeface="黑体" pitchFamily="2" charset="-122"/>
              </a:rPr>
              <a:t>n”,sum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);</a:t>
            </a:r>
          </a:p>
          <a:p>
            <a:r>
              <a:rPr kumimoji="0" lang="en-US" altLang="zh-CN" sz="2800" dirty="0">
                <a:latin typeface="Arial" charset="0"/>
                <a:ea typeface="黑体" pitchFamily="2" charset="-122"/>
              </a:rPr>
              <a:t>}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 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304280" y="10861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dirty="0">
                <a:latin typeface="隶书" pitchFamily="49" charset="-122"/>
                <a:ea typeface="隶书" pitchFamily="49" charset="-122"/>
              </a:rPr>
              <a:t>补充例题</a:t>
            </a:r>
            <a:endParaRPr kumimoji="0"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3788" y="5661248"/>
            <a:ext cx="5724636" cy="73866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分析：</a:t>
            </a:r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=1, </a:t>
            </a:r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=10, </a:t>
            </a:r>
            <a:r>
              <a:rPr lang="en-US" altLang="zh-CN" sz="28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=11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时，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sum=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？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animBg="1" autoUpdateAnimBg="0"/>
      <p:bldP spid="133127" grpId="0" animBg="1" autoUpdateAnimBg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5186" y="1268760"/>
            <a:ext cx="7778751" cy="4176464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5.1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问题的提出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5.2 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5.3 do…while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5.4 for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5.5 </a:t>
            </a:r>
            <a:r>
              <a:rPr lang="en-US" altLang="zh-CN" sz="28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goto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break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continue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5.6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循环的嵌套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5.7 3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种循环语句的比较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5.8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程序举例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45586" y="2672916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5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1542348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53363" y="1374810"/>
            <a:ext cx="7772400" cy="483209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隶书" pitchFamily="49" charset="-122"/>
                <a:ea typeface="隶书" pitchFamily="49" charset="-122"/>
              </a:rPr>
              <a:t>for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循环的一般形式是：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for(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;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;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3)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隶书" pitchFamily="49" charset="-122"/>
                <a:ea typeface="隶书" pitchFamily="49" charset="-122"/>
              </a:rPr>
              <a:t>       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循环体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;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语言中的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for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语句使用最为灵活；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主要用于</a:t>
            </a:r>
            <a:r>
              <a:rPr lang="zh-CN" altLang="en-US" sz="24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循环次数已经确定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的情况，但也可用于</a:t>
            </a:r>
            <a:r>
              <a:rPr lang="zh-CN" altLang="en-US" sz="24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循环次数不确定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而只给出循环结束条件的情况；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它完全可以代替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while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语句。</a:t>
            </a:r>
          </a:p>
        </p:txBody>
      </p:sp>
      <p:sp>
        <p:nvSpPr>
          <p:cNvPr id="11270" name="Rectangl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Rectangl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Oval 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Rectangle 7"/>
          <p:cNvSpPr>
            <a:spLocks noChangeArrowheads="1"/>
          </p:cNvSpPr>
          <p:nvPr/>
        </p:nvSpPr>
        <p:spPr bwMode="auto">
          <a:xfrm>
            <a:off x="468312" y="512676"/>
            <a:ext cx="6408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5.4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for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语句循环结构</a:t>
            </a:r>
            <a:endParaRPr lang="en-US" altLang="zh-CN" sz="3200" i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Group 2"/>
          <p:cNvGrpSpPr>
            <a:grpSpLocks/>
          </p:cNvGrpSpPr>
          <p:nvPr/>
        </p:nvGrpSpPr>
        <p:grpSpPr bwMode="auto">
          <a:xfrm>
            <a:off x="406262" y="973505"/>
            <a:ext cx="3419476" cy="4895767"/>
            <a:chOff x="136" y="1172"/>
            <a:chExt cx="2154" cy="2639"/>
          </a:xfrm>
        </p:grpSpPr>
        <p:sp>
          <p:nvSpPr>
            <p:cNvPr id="12302" name="AutoShape 4"/>
            <p:cNvSpPr>
              <a:spLocks noChangeArrowheads="1"/>
            </p:cNvSpPr>
            <p:nvPr/>
          </p:nvSpPr>
          <p:spPr bwMode="auto">
            <a:xfrm>
              <a:off x="572" y="1686"/>
              <a:ext cx="1392" cy="410"/>
            </a:xfrm>
            <a:prstGeom prst="diamond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Text Box 5"/>
            <p:cNvSpPr txBox="1">
              <a:spLocks noChangeArrowheads="1"/>
            </p:cNvSpPr>
            <p:nvPr/>
          </p:nvSpPr>
          <p:spPr bwMode="auto">
            <a:xfrm>
              <a:off x="860" y="1750"/>
              <a:ext cx="81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FF00"/>
                  </a:solidFill>
                  <a:latin typeface="隶书" pitchFamily="49" charset="-122"/>
                  <a:ea typeface="隶书" pitchFamily="49" charset="-122"/>
                </a:rPr>
                <a:t>表达式</a:t>
              </a:r>
              <a:r>
                <a:rPr lang="en-US" altLang="zh-CN" sz="2400" dirty="0">
                  <a:solidFill>
                    <a:srgbClr val="FFFF00"/>
                  </a:solidFill>
                  <a:latin typeface="隶书" pitchFamily="49" charset="-122"/>
                  <a:ea typeface="隶书" pitchFamily="49" charset="-122"/>
                </a:rPr>
                <a:t>2</a:t>
              </a:r>
              <a:r>
                <a:rPr lang="en-US" altLang="zh-CN" sz="2400" b="0" dirty="0">
                  <a:solidFill>
                    <a:srgbClr val="FFFF00"/>
                  </a:solidFill>
                  <a:latin typeface="隶书" pitchFamily="49" charset="-122"/>
                  <a:ea typeface="隶书" pitchFamily="49" charset="-122"/>
                </a:rPr>
                <a:t>?</a:t>
              </a:r>
            </a:p>
          </p:txBody>
        </p:sp>
        <p:sp>
          <p:nvSpPr>
            <p:cNvPr id="12304" name="Text Box 6"/>
            <p:cNvSpPr txBox="1">
              <a:spLocks noChangeArrowheads="1"/>
            </p:cNvSpPr>
            <p:nvPr/>
          </p:nvSpPr>
          <p:spPr bwMode="auto">
            <a:xfrm>
              <a:off x="642" y="2268"/>
              <a:ext cx="1262" cy="308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FF00"/>
                  </a:solidFill>
                  <a:latin typeface="隶书" pitchFamily="49" charset="-122"/>
                  <a:ea typeface="隶书" pitchFamily="49" charset="-122"/>
                </a:rPr>
                <a:t>循环语句</a:t>
              </a:r>
            </a:p>
          </p:txBody>
        </p:sp>
        <p:sp>
          <p:nvSpPr>
            <p:cNvPr id="12305" name="Line 7"/>
            <p:cNvSpPr>
              <a:spLocks noChangeShapeType="1"/>
            </p:cNvSpPr>
            <p:nvPr/>
          </p:nvSpPr>
          <p:spPr bwMode="auto">
            <a:xfrm>
              <a:off x="1268" y="1470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8"/>
            <p:cNvSpPr>
              <a:spLocks noChangeShapeType="1"/>
            </p:cNvSpPr>
            <p:nvPr/>
          </p:nvSpPr>
          <p:spPr bwMode="auto">
            <a:xfrm>
              <a:off x="1268" y="2089"/>
              <a:ext cx="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9"/>
            <p:cNvSpPr>
              <a:spLocks noChangeShapeType="1"/>
            </p:cNvSpPr>
            <p:nvPr/>
          </p:nvSpPr>
          <p:spPr bwMode="auto">
            <a:xfrm>
              <a:off x="1964" y="1887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Line 10"/>
            <p:cNvSpPr>
              <a:spLocks noChangeShapeType="1"/>
            </p:cNvSpPr>
            <p:nvPr/>
          </p:nvSpPr>
          <p:spPr bwMode="auto">
            <a:xfrm>
              <a:off x="2208" y="1873"/>
              <a:ext cx="0" cy="1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11"/>
            <p:cNvSpPr>
              <a:spLocks noChangeShapeType="1"/>
            </p:cNvSpPr>
            <p:nvPr/>
          </p:nvSpPr>
          <p:spPr bwMode="auto">
            <a:xfrm flipH="1">
              <a:off x="1262" y="258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12"/>
            <p:cNvSpPr>
              <a:spLocks noChangeShapeType="1"/>
            </p:cNvSpPr>
            <p:nvPr/>
          </p:nvSpPr>
          <p:spPr bwMode="auto">
            <a:xfrm flipH="1">
              <a:off x="1251" y="3385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Text Box 13"/>
            <p:cNvSpPr txBox="1">
              <a:spLocks noChangeArrowheads="1"/>
            </p:cNvSpPr>
            <p:nvPr/>
          </p:nvSpPr>
          <p:spPr bwMode="auto">
            <a:xfrm>
              <a:off x="1366" y="2078"/>
              <a:ext cx="4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1600" dirty="0">
                  <a:solidFill>
                    <a:schemeClr val="accent2"/>
                  </a:solidFill>
                </a:rPr>
                <a:t>成立</a:t>
              </a:r>
              <a:endParaRPr lang="zh-CN" altLang="en-US" sz="2400" b="0" dirty="0">
                <a:solidFill>
                  <a:schemeClr val="accent2"/>
                </a:solidFill>
              </a:endParaRPr>
            </a:p>
          </p:txBody>
        </p:sp>
        <p:sp>
          <p:nvSpPr>
            <p:cNvPr id="12312" name="Text Box 14"/>
            <p:cNvSpPr txBox="1">
              <a:spLocks noChangeArrowheads="1"/>
            </p:cNvSpPr>
            <p:nvPr/>
          </p:nvSpPr>
          <p:spPr bwMode="auto">
            <a:xfrm>
              <a:off x="1827" y="1708"/>
              <a:ext cx="45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1600" dirty="0">
                  <a:solidFill>
                    <a:schemeClr val="accent2"/>
                  </a:solidFill>
                </a:rPr>
                <a:t>不成立</a:t>
              </a:r>
              <a:endParaRPr lang="zh-CN" altLang="en-US" sz="2400" b="0" dirty="0">
                <a:solidFill>
                  <a:schemeClr val="accent2"/>
                </a:solidFill>
              </a:endParaRPr>
            </a:p>
          </p:txBody>
        </p:sp>
        <p:sp>
          <p:nvSpPr>
            <p:cNvPr id="12313" name="Line 15"/>
            <p:cNvSpPr>
              <a:spLocks noChangeShapeType="1"/>
            </p:cNvSpPr>
            <p:nvPr/>
          </p:nvSpPr>
          <p:spPr bwMode="auto">
            <a:xfrm flipH="1">
              <a:off x="274" y="3224"/>
              <a:ext cx="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16"/>
            <p:cNvSpPr>
              <a:spLocks noChangeShapeType="1"/>
            </p:cNvSpPr>
            <p:nvPr/>
          </p:nvSpPr>
          <p:spPr bwMode="auto">
            <a:xfrm flipV="1">
              <a:off x="268" y="1574"/>
              <a:ext cx="0" cy="1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17"/>
            <p:cNvSpPr>
              <a:spLocks noChangeShapeType="1"/>
            </p:cNvSpPr>
            <p:nvPr/>
          </p:nvSpPr>
          <p:spPr bwMode="auto">
            <a:xfrm flipV="1">
              <a:off x="278" y="1574"/>
              <a:ext cx="10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18"/>
            <p:cNvSpPr>
              <a:spLocks noChangeShapeType="1"/>
            </p:cNvSpPr>
            <p:nvPr/>
          </p:nvSpPr>
          <p:spPr bwMode="auto">
            <a:xfrm flipH="1">
              <a:off x="1251" y="3378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Text Box 19"/>
            <p:cNvSpPr txBox="1">
              <a:spLocks noChangeArrowheads="1"/>
            </p:cNvSpPr>
            <p:nvPr/>
          </p:nvSpPr>
          <p:spPr bwMode="auto">
            <a:xfrm>
              <a:off x="136" y="3602"/>
              <a:ext cx="2154" cy="209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0" dirty="0">
                  <a:solidFill>
                    <a:srgbClr val="FFFF00"/>
                  </a:solidFill>
                  <a:latin typeface="隶书" pitchFamily="49" charset="-122"/>
                  <a:ea typeface="隶书" pitchFamily="49" charset="-122"/>
                </a:rPr>
                <a:t>执行</a:t>
              </a:r>
              <a:r>
                <a:rPr lang="en-US" altLang="en-US" sz="2400" b="0" dirty="0">
                  <a:solidFill>
                    <a:srgbClr val="FFFF00"/>
                  </a:solidFill>
                  <a:latin typeface="隶书" pitchFamily="49" charset="-122"/>
                  <a:ea typeface="隶书" pitchFamily="49" charset="-122"/>
                </a:rPr>
                <a:t>for</a:t>
              </a:r>
              <a:r>
                <a:rPr lang="zh-CN" altLang="en-US" sz="2400" b="0" dirty="0">
                  <a:solidFill>
                    <a:srgbClr val="FFFF00"/>
                  </a:solidFill>
                  <a:latin typeface="隶书" pitchFamily="49" charset="-122"/>
                  <a:ea typeface="隶书" pitchFamily="49" charset="-122"/>
                </a:rPr>
                <a:t>循环之后的语句</a:t>
              </a:r>
            </a:p>
          </p:txBody>
        </p:sp>
        <p:sp>
          <p:nvSpPr>
            <p:cNvPr id="12318" name="Text Box 20"/>
            <p:cNvSpPr txBox="1">
              <a:spLocks noChangeArrowheads="1"/>
            </p:cNvSpPr>
            <p:nvPr/>
          </p:nvSpPr>
          <p:spPr bwMode="auto">
            <a:xfrm>
              <a:off x="637" y="2737"/>
              <a:ext cx="1262" cy="308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FF00"/>
                  </a:solidFill>
                  <a:latin typeface="隶书" pitchFamily="49" charset="-122"/>
                  <a:ea typeface="隶书" pitchFamily="49" charset="-122"/>
                </a:rPr>
                <a:t>执行表达式</a:t>
              </a:r>
              <a:r>
                <a:rPr lang="en-US" altLang="zh-CN" sz="2400" dirty="0">
                  <a:solidFill>
                    <a:srgbClr val="FFFF00"/>
                  </a:solidFill>
                  <a:latin typeface="隶书" pitchFamily="49" charset="-122"/>
                  <a:ea typeface="隶书" pitchFamily="49" charset="-122"/>
                </a:rPr>
                <a:t>3</a:t>
              </a:r>
            </a:p>
          </p:txBody>
        </p:sp>
        <p:sp>
          <p:nvSpPr>
            <p:cNvPr id="12319" name="Line 21"/>
            <p:cNvSpPr>
              <a:spLocks noChangeShapeType="1"/>
            </p:cNvSpPr>
            <p:nvPr/>
          </p:nvSpPr>
          <p:spPr bwMode="auto">
            <a:xfrm flipH="1">
              <a:off x="1257" y="3058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Text Box 22"/>
            <p:cNvSpPr txBox="1">
              <a:spLocks noChangeArrowheads="1"/>
            </p:cNvSpPr>
            <p:nvPr/>
          </p:nvSpPr>
          <p:spPr bwMode="auto">
            <a:xfrm>
              <a:off x="670" y="1172"/>
              <a:ext cx="1261" cy="308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FF00"/>
                  </a:solidFill>
                  <a:latin typeface="隶书" pitchFamily="49" charset="-122"/>
                  <a:ea typeface="隶书" pitchFamily="49" charset="-122"/>
                </a:rPr>
                <a:t>执行表达式</a:t>
              </a:r>
              <a:r>
                <a:rPr lang="en-US" altLang="zh-CN" sz="2400" dirty="0">
                  <a:solidFill>
                    <a:srgbClr val="FFFF00"/>
                  </a:solidFill>
                  <a:latin typeface="隶书" pitchFamily="49" charset="-122"/>
                  <a:ea typeface="隶书" pitchFamily="49" charset="-122"/>
                </a:rPr>
                <a:t>1</a:t>
              </a:r>
            </a:p>
          </p:txBody>
        </p:sp>
      </p:grpSp>
      <p:sp>
        <p:nvSpPr>
          <p:cNvPr id="138263" name="AutoShape 23"/>
          <p:cNvSpPr>
            <a:spLocks noChangeArrowheads="1"/>
          </p:cNvSpPr>
          <p:nvPr/>
        </p:nvSpPr>
        <p:spPr bwMode="auto">
          <a:xfrm>
            <a:off x="3725954" y="1097643"/>
            <a:ext cx="2084387" cy="304800"/>
          </a:xfrm>
          <a:prstGeom prst="rightArrow">
            <a:avLst>
              <a:gd name="adj1" fmla="val 50000"/>
              <a:gd name="adj2" fmla="val 170964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4" name="Text Box 24"/>
          <p:cNvSpPr txBox="1">
            <a:spLocks noChangeArrowheads="1"/>
          </p:cNvSpPr>
          <p:nvPr/>
        </p:nvSpPr>
        <p:spPr bwMode="auto">
          <a:xfrm>
            <a:off x="5810341" y="997857"/>
            <a:ext cx="236397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循环初始条件</a:t>
            </a:r>
          </a:p>
        </p:txBody>
      </p:sp>
      <p:sp>
        <p:nvSpPr>
          <p:cNvPr id="138265" name="AutoShape 25"/>
          <p:cNvSpPr>
            <a:spLocks noChangeArrowheads="1"/>
          </p:cNvSpPr>
          <p:nvPr/>
        </p:nvSpPr>
        <p:spPr bwMode="auto">
          <a:xfrm>
            <a:off x="3767228" y="2126390"/>
            <a:ext cx="2043113" cy="361950"/>
          </a:xfrm>
          <a:prstGeom prst="rightArrow">
            <a:avLst>
              <a:gd name="adj1" fmla="val 50000"/>
              <a:gd name="adj2" fmla="val 141118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5853113" y="2078765"/>
            <a:ext cx="23395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循环控制条件</a:t>
            </a:r>
          </a:p>
        </p:txBody>
      </p:sp>
      <p:sp>
        <p:nvSpPr>
          <p:cNvPr id="138267" name="AutoShape 27"/>
          <p:cNvSpPr>
            <a:spLocks noChangeArrowheads="1"/>
          </p:cNvSpPr>
          <p:nvPr/>
        </p:nvSpPr>
        <p:spPr bwMode="auto">
          <a:xfrm>
            <a:off x="3744947" y="2731182"/>
            <a:ext cx="2153392" cy="1057275"/>
          </a:xfrm>
          <a:prstGeom prst="rightArrow">
            <a:avLst>
              <a:gd name="adj1" fmla="val 50000"/>
              <a:gd name="adj2" fmla="val 49024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6009474" y="3031220"/>
            <a:ext cx="16914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循环体</a:t>
            </a:r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031940" y="4386817"/>
            <a:ext cx="4752975" cy="216723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for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语句等价于下列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while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语句：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；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while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（表达式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）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{ 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循环语句；</a:t>
            </a:r>
          </a:p>
          <a:p>
            <a:pPr marL="742950" lvl="1" indent="-285750">
              <a:spcBef>
                <a:spcPct val="2000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  表达式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}</a:t>
            </a:r>
            <a:endParaRPr lang="en-US" altLang="zh-CN" sz="2400" b="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3" name="AutoShape 25"/>
          <p:cNvSpPr>
            <a:spLocks noChangeArrowheads="1"/>
          </p:cNvSpPr>
          <p:nvPr/>
        </p:nvSpPr>
        <p:spPr bwMode="auto">
          <a:xfrm>
            <a:off x="3767791" y="3922661"/>
            <a:ext cx="2043113" cy="361950"/>
          </a:xfrm>
          <a:prstGeom prst="rightArrow">
            <a:avLst>
              <a:gd name="adj1" fmla="val 50000"/>
              <a:gd name="adj2" fmla="val 141118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5853113" y="3905324"/>
            <a:ext cx="241256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循环变量的增值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30987" y="335643"/>
            <a:ext cx="75647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for(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；表达式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；表达式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3)   { 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循环语句 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}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59878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3" grpId="0" animBg="1"/>
      <p:bldP spid="138264" grpId="0" build="p" autoUpdateAnimBg="0"/>
      <p:bldP spid="138265" grpId="0" animBg="1"/>
      <p:bldP spid="138266" grpId="0" build="p" autoUpdateAnimBg="0"/>
      <p:bldP spid="138267" grpId="0" animBg="1"/>
      <p:bldP spid="138268" grpId="0" build="p" autoUpdateAnimBg="0"/>
      <p:bldP spid="138269" grpId="0" animBg="1"/>
      <p:bldP spid="33" grpId="0" animBg="1"/>
      <p:bldP spid="34" grpId="0" build="p" autoUpdateAnimBg="0"/>
      <p:bldP spid="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16247" y="132816"/>
            <a:ext cx="5631353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5.5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求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1+3+5…+99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的值。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24</a:t>
            </a:fld>
            <a:endParaRPr lang="en-US" altLang="zh-CN" sz="1400" b="0"/>
          </a:p>
        </p:txBody>
      </p:sp>
      <p:sp>
        <p:nvSpPr>
          <p:cNvPr id="2" name="矩形 1"/>
          <p:cNvSpPr/>
          <p:nvPr/>
        </p:nvSpPr>
        <p:spPr>
          <a:xfrm>
            <a:off x="1741769" y="3989671"/>
            <a:ext cx="118813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if (b) 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20620" y="715843"/>
            <a:ext cx="7992888" cy="5632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#include &lt;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stdio.h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void main( )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{  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int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=1,sum=0;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while  (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&lt;=99) 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{ 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    sum+=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   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=i+2;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printf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(</a:t>
            </a:r>
            <a:r>
              <a:rPr kumimoji="0" lang="en-US" altLang="zh-CN" sz="2400" dirty="0">
                <a:latin typeface="Arial" charset="0"/>
              </a:rPr>
              <a:t>"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%d\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n</a:t>
            </a:r>
            <a:r>
              <a:rPr kumimoji="0" lang="en-US" altLang="zh-CN" sz="2400" dirty="0" err="1">
                <a:latin typeface="Arial" charset="0"/>
              </a:rPr>
              <a:t>"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,sum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} </a:t>
            </a:r>
          </a:p>
        </p:txBody>
      </p:sp>
      <p:sp>
        <p:nvSpPr>
          <p:cNvPr id="6" name="椭圆形标注 5"/>
          <p:cNvSpPr/>
          <p:nvPr/>
        </p:nvSpPr>
        <p:spPr>
          <a:xfrm>
            <a:off x="3588972" y="1124744"/>
            <a:ext cx="1656184" cy="612068"/>
          </a:xfrm>
          <a:prstGeom prst="wedgeEllipseCallout">
            <a:avLst>
              <a:gd name="adj1" fmla="val -156670"/>
              <a:gd name="adj2" fmla="val 9095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表达式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4574749" y="2096852"/>
            <a:ext cx="1656184" cy="612068"/>
          </a:xfrm>
          <a:prstGeom prst="wedgeEllipseCallout">
            <a:avLst>
              <a:gd name="adj1" fmla="val -156670"/>
              <a:gd name="adj2" fmla="val 5301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表达式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4287495" y="4299685"/>
            <a:ext cx="1656184" cy="612068"/>
          </a:xfrm>
          <a:prstGeom prst="wedgeEllipseCallout">
            <a:avLst>
              <a:gd name="adj1" fmla="val -182961"/>
              <a:gd name="adj2" fmla="val -3235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表达式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4577431" y="3377603"/>
            <a:ext cx="1656184" cy="612068"/>
          </a:xfrm>
          <a:prstGeom prst="wedgeEllipseCallout">
            <a:avLst>
              <a:gd name="adj1" fmla="val -170692"/>
              <a:gd name="adj2" fmla="val 2218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0159" y="682068"/>
            <a:ext cx="3679975" cy="1200329"/>
          </a:xfrm>
          <a:prstGeom prst="rect">
            <a:avLst/>
          </a:prstGeom>
          <a:solidFill>
            <a:srgbClr val="FFCC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把</a:t>
            </a:r>
            <a:r>
              <a:rPr lang="en-US" altLang="zh-CN" sz="2400" dirty="0"/>
              <a:t>while</a:t>
            </a:r>
            <a:r>
              <a:rPr lang="zh-CN" altLang="en-US" sz="2400" dirty="0"/>
              <a:t>改为</a:t>
            </a:r>
            <a:r>
              <a:rPr lang="en-US" altLang="zh-CN" sz="2400" dirty="0"/>
              <a:t>for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&lt;=99;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=i+2)</a:t>
            </a:r>
          </a:p>
        </p:txBody>
      </p:sp>
    </p:spTree>
    <p:extLst>
      <p:ext uri="{BB962C8B-B14F-4D97-AF65-F5344CB8AC3E}">
        <p14:creationId xmlns:p14="http://schemas.microsoft.com/office/powerpoint/2010/main" val="22082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30627" y="115589"/>
            <a:ext cx="5631353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5.5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求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1+3+5…+99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的值。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25</a:t>
            </a:fld>
            <a:endParaRPr lang="en-US" altLang="zh-CN" sz="1400" b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30627" y="715842"/>
            <a:ext cx="7992888" cy="5632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#include &lt;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stdio.h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void main( )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{  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int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=1,sum=0;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while  (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&lt;=99) 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{ 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    sum+=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   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=i+2;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     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printf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(</a:t>
            </a:r>
            <a:r>
              <a:rPr kumimoji="0" lang="en-US" altLang="zh-CN" sz="2400" dirty="0">
                <a:latin typeface="Arial" charset="0"/>
              </a:rPr>
              <a:t>"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%d\</a:t>
            </a:r>
            <a:r>
              <a:rPr kumimoji="0" lang="en-US" altLang="zh-CN" sz="2400" dirty="0" err="1">
                <a:latin typeface="Arial" charset="0"/>
                <a:ea typeface="黑体" pitchFamily="2" charset="-122"/>
              </a:rPr>
              <a:t>n”,sum</a:t>
            </a:r>
            <a:r>
              <a:rPr kumimoji="0" lang="en-US" altLang="zh-CN" sz="2400" dirty="0">
                <a:latin typeface="Arial" charset="0"/>
                <a:ea typeface="黑体" pitchFamily="2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  <a:ea typeface="黑体" pitchFamily="2" charset="-122"/>
              </a:rPr>
              <a:t>} 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755575" y="1988840"/>
            <a:ext cx="2592289" cy="3276363"/>
          </a:xfrm>
          <a:prstGeom prst="wedgeRectCallout">
            <a:avLst>
              <a:gd name="adj1" fmla="val 88186"/>
              <a:gd name="adj2" fmla="val -262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33185" y="1988840"/>
            <a:ext cx="3308526" cy="1754326"/>
          </a:xfrm>
          <a:prstGeom prst="rect">
            <a:avLst/>
          </a:prstGeom>
          <a:solidFill>
            <a:srgbClr val="FFFF00"/>
          </a:solidFill>
          <a:ln w="381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400" dirty="0">
                <a:latin typeface="Arial" charset="0"/>
                <a:ea typeface="宋体" pitchFamily="2" charset="-122"/>
              </a:rPr>
              <a:t>sum=0;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400" dirty="0">
                <a:latin typeface="Arial" charset="0"/>
                <a:ea typeface="宋体" pitchFamily="2" charset="-122"/>
              </a:rPr>
              <a:t>for (</a:t>
            </a:r>
            <a:r>
              <a:rPr kumimoji="0" lang="en-US" altLang="zh-CN" sz="2400" dirty="0" err="1">
                <a:latin typeface="Arial" charset="0"/>
                <a:ea typeface="宋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宋体" pitchFamily="2" charset="-122"/>
              </a:rPr>
              <a:t>=1; </a:t>
            </a:r>
            <a:r>
              <a:rPr kumimoji="0" lang="en-US" altLang="zh-CN" sz="2400" dirty="0" err="1">
                <a:latin typeface="Arial" charset="0"/>
                <a:ea typeface="宋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宋体" pitchFamily="2" charset="-122"/>
              </a:rPr>
              <a:t>&lt;=99; </a:t>
            </a:r>
            <a:r>
              <a:rPr kumimoji="0" lang="en-US" altLang="zh-CN" sz="2400" dirty="0" err="1">
                <a:latin typeface="Arial" charset="0"/>
                <a:ea typeface="宋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宋体" pitchFamily="2" charset="-122"/>
              </a:rPr>
              <a:t>=i+2)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sz="2400" dirty="0">
                <a:latin typeface="Arial" charset="0"/>
                <a:ea typeface="宋体" pitchFamily="2" charset="-122"/>
              </a:rPr>
              <a:t>       sum+=</a:t>
            </a:r>
            <a:r>
              <a:rPr kumimoji="0" lang="en-US" altLang="zh-CN" sz="2400" dirty="0" err="1">
                <a:latin typeface="Arial" charset="0"/>
                <a:ea typeface="宋体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宋体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310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16247" y="132816"/>
            <a:ext cx="5631353" cy="612775"/>
          </a:xfrm>
        </p:spPr>
        <p:txBody>
          <a:bodyPr>
            <a:noAutofit/>
          </a:bodyPr>
          <a:lstStyle/>
          <a:p>
            <a:pPr marL="109728" indent="0" eaLnBrk="1" hangingPunct="1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5.6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求十个数的较大者。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26</a:t>
            </a:fld>
            <a:endParaRPr lang="en-US" altLang="zh-CN" sz="1400" b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33450" y="176699"/>
            <a:ext cx="7992888" cy="61863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2"/>
                </a:solidFill>
              </a:rPr>
              <a:t>stdio.h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void main()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 a, max, n;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</a:rPr>
              <a:t>scanf</a:t>
            </a:r>
            <a:r>
              <a:rPr lang="en-US" altLang="zh-CN" sz="2400" dirty="0">
                <a:solidFill>
                  <a:schemeClr val="tx2"/>
                </a:solidFill>
              </a:rPr>
              <a:t>("%</a:t>
            </a:r>
            <a:r>
              <a:rPr lang="en-US" altLang="zh-CN" sz="2400" dirty="0" err="1">
                <a:solidFill>
                  <a:schemeClr val="tx2"/>
                </a:solidFill>
              </a:rPr>
              <a:t>d",&amp;a</a:t>
            </a:r>
            <a:r>
              <a:rPr lang="en-US" altLang="zh-CN" sz="24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        max=a;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        </a:t>
            </a:r>
            <a:r>
              <a:rPr lang="en-US" altLang="zh-CN" sz="2400" dirty="0">
                <a:solidFill>
                  <a:srgbClr val="FF0000"/>
                </a:solidFill>
              </a:rPr>
              <a:t>n=2;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	 while(n&lt;=10)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   {   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scanf</a:t>
            </a:r>
            <a:r>
              <a:rPr lang="en-US" altLang="zh-CN" sz="2400" dirty="0">
                <a:solidFill>
                  <a:srgbClr val="FF0000"/>
                </a:solidFill>
              </a:rPr>
              <a:t>("%</a:t>
            </a:r>
            <a:r>
              <a:rPr lang="en-US" altLang="zh-CN" sz="2400" dirty="0" err="1">
                <a:solidFill>
                  <a:srgbClr val="FF0000"/>
                </a:solidFill>
              </a:rPr>
              <a:t>d",&amp;a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        if(a&gt;max)      max=a;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        n++;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    } 	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         </a:t>
            </a:r>
            <a:r>
              <a:rPr lang="en-US" altLang="zh-CN" sz="2400" dirty="0" err="1">
                <a:solidFill>
                  <a:schemeClr val="tx2"/>
                </a:solidFill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</a:rPr>
              <a:t>(“</a:t>
            </a:r>
            <a:r>
              <a:rPr lang="zh-CN" altLang="en-US" sz="2400" dirty="0">
                <a:solidFill>
                  <a:schemeClr val="tx2"/>
                </a:solidFill>
              </a:rPr>
              <a:t>较大者为</a:t>
            </a:r>
            <a:r>
              <a:rPr lang="en-US" altLang="zh-CN" sz="2400" dirty="0">
                <a:solidFill>
                  <a:schemeClr val="tx2"/>
                </a:solidFill>
              </a:rPr>
              <a:t>%d“, max);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} </a:t>
            </a:r>
          </a:p>
        </p:txBody>
      </p:sp>
      <p:sp>
        <p:nvSpPr>
          <p:cNvPr id="14" name="椭圆形标注 13"/>
          <p:cNvSpPr/>
          <p:nvPr/>
        </p:nvSpPr>
        <p:spPr>
          <a:xfrm>
            <a:off x="3923928" y="1988840"/>
            <a:ext cx="1656184" cy="612068"/>
          </a:xfrm>
          <a:prstGeom prst="wedgeEllipseCallout">
            <a:avLst>
              <a:gd name="adj1" fmla="val -156670"/>
              <a:gd name="adj2" fmla="val 9095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表达式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5574478" y="2798468"/>
            <a:ext cx="1656184" cy="612068"/>
          </a:xfrm>
          <a:prstGeom prst="wedgeEllipseCallout">
            <a:avLst>
              <a:gd name="adj1" fmla="val -189096"/>
              <a:gd name="adj2" fmla="val 3404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表达式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5364088" y="4415433"/>
            <a:ext cx="1656184" cy="612068"/>
          </a:xfrm>
          <a:prstGeom prst="wedgeEllipseCallout">
            <a:avLst>
              <a:gd name="adj1" fmla="val -215387"/>
              <a:gd name="adj2" fmla="val 2455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表达式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43111" y="188640"/>
            <a:ext cx="3679975" cy="1200329"/>
          </a:xfrm>
          <a:prstGeom prst="rect">
            <a:avLst/>
          </a:prstGeom>
          <a:solidFill>
            <a:srgbClr val="FFCC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把</a:t>
            </a:r>
            <a:r>
              <a:rPr lang="en-US" altLang="zh-CN" sz="2400" dirty="0"/>
              <a:t>while</a:t>
            </a:r>
            <a:r>
              <a:rPr lang="zh-CN" altLang="en-US" sz="2400" dirty="0"/>
              <a:t>改为</a:t>
            </a:r>
            <a:r>
              <a:rPr lang="en-US" altLang="zh-CN" sz="2400" dirty="0"/>
              <a:t>for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for(n=2;  n&lt;=10; n++)</a:t>
            </a:r>
          </a:p>
        </p:txBody>
      </p:sp>
      <p:sp>
        <p:nvSpPr>
          <p:cNvPr id="18" name="椭圆形标注 17"/>
          <p:cNvSpPr/>
          <p:nvPr/>
        </p:nvSpPr>
        <p:spPr>
          <a:xfrm>
            <a:off x="0" y="3851232"/>
            <a:ext cx="1656184" cy="612068"/>
          </a:xfrm>
          <a:prstGeom prst="wedgeEllipseCallout">
            <a:avLst>
              <a:gd name="adj1" fmla="val 65927"/>
              <a:gd name="adj2" fmla="val 2455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循环体</a:t>
            </a:r>
          </a:p>
        </p:txBody>
      </p:sp>
    </p:spTree>
    <p:extLst>
      <p:ext uri="{BB962C8B-B14F-4D97-AF65-F5344CB8AC3E}">
        <p14:creationId xmlns:p14="http://schemas.microsoft.com/office/powerpoint/2010/main" val="36361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27</a:t>
            </a:fld>
            <a:endParaRPr lang="en-US" altLang="zh-CN" sz="1400" b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7524" y="188503"/>
            <a:ext cx="8388932" cy="61863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2"/>
                </a:solidFill>
              </a:rPr>
              <a:t>stdio.h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void main()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 a, max, n;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en-US" altLang="zh-CN" sz="2400" dirty="0" err="1">
                <a:solidFill>
                  <a:schemeClr val="tx2"/>
                </a:solidFill>
              </a:rPr>
              <a:t>scanf</a:t>
            </a:r>
            <a:r>
              <a:rPr lang="en-US" altLang="zh-CN" sz="2400" dirty="0">
                <a:solidFill>
                  <a:schemeClr val="tx2"/>
                </a:solidFill>
              </a:rPr>
              <a:t>("%</a:t>
            </a:r>
            <a:r>
              <a:rPr lang="en-US" altLang="zh-CN" sz="2400" dirty="0" err="1">
                <a:solidFill>
                  <a:schemeClr val="tx2"/>
                </a:solidFill>
              </a:rPr>
              <a:t>d",&amp;a</a:t>
            </a:r>
            <a:r>
              <a:rPr lang="en-US" altLang="zh-CN" sz="24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        max=a;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n=2;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 while(n&lt;=10)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     {   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scanf</a:t>
            </a:r>
            <a:r>
              <a:rPr lang="en-US" altLang="zh-CN" sz="2400" dirty="0">
                <a:solidFill>
                  <a:srgbClr val="0000FF"/>
                </a:solidFill>
              </a:rPr>
              <a:t>("%</a:t>
            </a:r>
            <a:r>
              <a:rPr lang="en-US" altLang="zh-CN" sz="2400" dirty="0" err="1">
                <a:solidFill>
                  <a:srgbClr val="0000FF"/>
                </a:solidFill>
              </a:rPr>
              <a:t>d",&amp;a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          if(a&gt;max)      max=a;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          n++;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              } 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             </a:t>
            </a:r>
            <a:r>
              <a:rPr lang="en-US" altLang="zh-CN" sz="2400" dirty="0" err="1">
                <a:solidFill>
                  <a:schemeClr val="tx2"/>
                </a:solidFill>
              </a:rPr>
              <a:t>printf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kumimoji="0" lang="en-US" altLang="zh-CN" sz="2400" dirty="0">
                <a:latin typeface="Arial" charset="0"/>
              </a:rPr>
              <a:t>"</a:t>
            </a:r>
            <a:r>
              <a:rPr lang="en-US" altLang="zh-CN" sz="2400" dirty="0">
                <a:solidFill>
                  <a:schemeClr val="tx2"/>
                </a:solidFill>
              </a:rPr>
              <a:t>max=%d</a:t>
            </a:r>
            <a:r>
              <a:rPr kumimoji="0" lang="en-US" altLang="zh-CN" sz="2400" dirty="0">
                <a:latin typeface="Arial" charset="0"/>
              </a:rPr>
              <a:t>"</a:t>
            </a:r>
            <a:r>
              <a:rPr lang="en-US" altLang="zh-CN" sz="2400" dirty="0">
                <a:solidFill>
                  <a:schemeClr val="tx2"/>
                </a:solidFill>
              </a:rPr>
              <a:t>, max);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2"/>
                </a:solidFill>
              </a:rPr>
              <a:t>} 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472100" y="2672917"/>
            <a:ext cx="3006334" cy="2714589"/>
          </a:xfrm>
          <a:prstGeom prst="rect">
            <a:avLst/>
          </a:prstGeom>
          <a:solidFill>
            <a:srgbClr val="FFFF00"/>
          </a:solidFill>
          <a:ln w="381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dirty="0"/>
              <a:t>for (n=2;n&lt;=10;n++)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{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d",&amp;a</a:t>
            </a:r>
            <a:r>
              <a:rPr lang="en-US" altLang="zh-CN" sz="2400" dirty="0"/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     if(a&gt;max)  max=a;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}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1115616" y="2672917"/>
            <a:ext cx="3366374" cy="2844316"/>
          </a:xfrm>
          <a:prstGeom prst="wedgeRectCallout">
            <a:avLst>
              <a:gd name="adj1" fmla="val 77407"/>
              <a:gd name="adj2" fmla="val -395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6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381000" y="10588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597715" y="314408"/>
            <a:ext cx="7910512" cy="63340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0" dirty="0">
                <a:latin typeface="隶书" pitchFamily="49" charset="-122"/>
                <a:ea typeface="隶书" pitchFamily="49" charset="-122"/>
              </a:rPr>
              <a:t>注意使用</a:t>
            </a:r>
            <a:r>
              <a:rPr lang="en-US" altLang="zh-CN" sz="2400" b="0" dirty="0">
                <a:latin typeface="隶书" pitchFamily="49" charset="-122"/>
                <a:ea typeface="隶书" pitchFamily="49" charset="-122"/>
              </a:rPr>
              <a:t>for</a:t>
            </a:r>
            <a:r>
              <a:rPr lang="zh-CN" altLang="en-US" sz="2400" b="0" dirty="0">
                <a:latin typeface="隶书" pitchFamily="49" charset="-122"/>
                <a:ea typeface="隶书" pitchFamily="49" charset="-122"/>
              </a:rPr>
              <a:t>语句的灵活性</a:t>
            </a:r>
            <a:r>
              <a:rPr lang="en-US" altLang="zh-CN" sz="2400" b="0" dirty="0">
                <a:latin typeface="隶书" pitchFamily="49" charset="-122"/>
                <a:ea typeface="隶书" pitchFamily="49" charset="-122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使用逗号运算符</a:t>
            </a:r>
          </a:p>
          <a:p>
            <a:pPr>
              <a:lnSpc>
                <a:spcPct val="130000"/>
              </a:lnSpc>
            </a:pPr>
            <a:r>
              <a:rPr lang="zh-CN" altLang="en-US" sz="2400" b="0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for(</a:t>
            </a: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sum=0,i=1;</a:t>
            </a:r>
            <a:r>
              <a:rPr lang="en-US" altLang="zh-CN" sz="24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i&lt;=99;i=i+2)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   {  </a:t>
            </a:r>
            <a:r>
              <a:rPr lang="zh-CN" altLang="en-US" sz="24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循环体  </a:t>
            </a:r>
            <a:r>
              <a:rPr lang="en-US" altLang="zh-CN" sz="24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}</a:t>
            </a:r>
            <a:r>
              <a:rPr lang="en-US" altLang="zh-CN" sz="2400" b="0" dirty="0">
                <a:latin typeface="隶书" pitchFamily="49" charset="-122"/>
                <a:ea typeface="隶书" pitchFamily="49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400" b="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lang="zh-CN" altLang="en-US" sz="2400" b="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允许在循环体内改变循环控制变量的值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sum=0;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for(count=1;count&lt;=100;count++)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{ 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scanf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%d</a:t>
            </a:r>
            <a:r>
              <a:rPr lang="en-US" altLang="zh-CN" sz="2400" dirty="0">
                <a:ea typeface="黑体" pitchFamily="2" charset="-122"/>
              </a:rPr>
              <a:t>"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,&amp;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intnumber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   sum+=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intnumber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    if(sum&gt;=3000)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       count=100; 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  }</a:t>
            </a:r>
            <a:r>
              <a:rPr lang="en-US" altLang="zh-CN" sz="2400" b="0" dirty="0">
                <a:latin typeface="隶书" pitchFamily="49" charset="-122"/>
                <a:ea typeface="隶书" pitchFamily="49" charset="-122"/>
              </a:rPr>
              <a:t>        </a:t>
            </a:r>
          </a:p>
        </p:txBody>
      </p:sp>
      <p:sp>
        <p:nvSpPr>
          <p:cNvPr id="17416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Oval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782638" y="512676"/>
            <a:ext cx="7669212" cy="57246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三个表达式均可缺省</a:t>
            </a:r>
          </a:p>
          <a:p>
            <a:pPr algn="just">
              <a:lnSpc>
                <a:spcPct val="130000"/>
              </a:lnSpc>
            </a:pP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(1)</a:t>
            </a:r>
            <a:r>
              <a:rPr lang="en-US" altLang="zh-CN" sz="2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for(</a:t>
            </a:r>
            <a:r>
              <a:rPr lang="en-US" altLang="zh-CN" sz="26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=0;i!=100;)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        </a:t>
            </a:r>
            <a:r>
              <a:rPr lang="en-US" altLang="zh-CN" sz="2600" dirty="0" err="1">
                <a:latin typeface="隶书" pitchFamily="49" charset="-122"/>
                <a:ea typeface="隶书" pitchFamily="49" charset="-122"/>
              </a:rPr>
              <a:t>scanf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%d</a:t>
            </a:r>
            <a:r>
              <a:rPr lang="en-US" altLang="zh-CN" sz="2800" dirty="0">
                <a:ea typeface="黑体" pitchFamily="2" charset="-122"/>
              </a:rPr>
              <a:t>"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,&amp;</a:t>
            </a:r>
            <a:r>
              <a:rPr lang="en-US" altLang="zh-CN" sz="26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);</a:t>
            </a:r>
          </a:p>
          <a:p>
            <a:pPr algn="just">
              <a:lnSpc>
                <a:spcPct val="130000"/>
              </a:lnSpc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 (2) </a:t>
            </a:r>
            <a:r>
              <a:rPr lang="en-US" altLang="zh-CN" sz="26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=(</a:t>
            </a:r>
            <a:r>
              <a:rPr lang="en-US" altLang="zh-CN" sz="26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a+b</a:t>
            </a:r>
            <a:r>
              <a:rPr lang="en-US" altLang="zh-CN" sz="2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)/2</a:t>
            </a:r>
          </a:p>
          <a:p>
            <a:pPr algn="just">
              <a:lnSpc>
                <a:spcPct val="130000"/>
              </a:lnSpc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     </a:t>
            </a:r>
            <a:r>
              <a:rPr lang="en-US" altLang="zh-CN" sz="2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for(; </a:t>
            </a:r>
            <a:r>
              <a:rPr lang="en-US" altLang="zh-CN" sz="26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&gt;20;i++)</a:t>
            </a:r>
          </a:p>
          <a:p>
            <a:pPr algn="just">
              <a:lnSpc>
                <a:spcPct val="130000"/>
              </a:lnSpc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        { 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循环体 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}</a:t>
            </a:r>
          </a:p>
          <a:p>
            <a:pPr algn="just">
              <a:lnSpc>
                <a:spcPct val="130000"/>
              </a:lnSpc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 (3)</a:t>
            </a:r>
            <a:r>
              <a:rPr lang="en-US" altLang="zh-CN" sz="2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for(</a:t>
            </a:r>
            <a:r>
              <a:rPr lang="en-US" altLang="zh-CN" sz="26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=1;    ;</a:t>
            </a:r>
            <a:r>
              <a:rPr lang="en-US" altLang="zh-CN" sz="26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en-US" altLang="zh-CN" sz="2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=i+2)</a:t>
            </a:r>
          </a:p>
          <a:p>
            <a:pPr algn="just">
              <a:lnSpc>
                <a:spcPct val="130000"/>
              </a:lnSpc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         sum=</a:t>
            </a:r>
            <a:r>
              <a:rPr lang="en-US" altLang="zh-CN" sz="2600" dirty="0" err="1">
                <a:latin typeface="隶书" pitchFamily="49" charset="-122"/>
                <a:ea typeface="隶书" pitchFamily="49" charset="-122"/>
              </a:rPr>
              <a:t>sum+i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; </a:t>
            </a:r>
          </a:p>
          <a:p>
            <a:pPr algn="just">
              <a:lnSpc>
                <a:spcPct val="130000"/>
              </a:lnSpc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 (4) </a:t>
            </a:r>
            <a:r>
              <a:rPr lang="en-US" altLang="zh-CN" sz="26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for(; ;)       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/*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死循环*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/</a:t>
            </a:r>
          </a:p>
          <a:p>
            <a:pPr algn="just">
              <a:lnSpc>
                <a:spcPct val="130000"/>
              </a:lnSpc>
            </a:pP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          { 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</a:rPr>
              <a:t>循环体 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</a:rPr>
              <a:t>}</a:t>
            </a:r>
          </a:p>
          <a:p>
            <a:pPr algn="just"/>
            <a:endParaRPr lang="en-US" altLang="zh-CN" sz="2800" b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782638" y="1182688"/>
            <a:ext cx="79105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3200">
                <a:latin typeface="宋体" charset="-122"/>
              </a:rPr>
              <a:t>          </a:t>
            </a:r>
          </a:p>
        </p:txBody>
      </p:sp>
      <p:sp>
        <p:nvSpPr>
          <p:cNvPr id="18441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Oval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3314633" y="3754829"/>
            <a:ext cx="454682" cy="39353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/>
          <a:lstStyle/>
          <a:p>
            <a:pPr algn="ctr">
              <a:spcBef>
                <a:spcPct val="20000"/>
              </a:spcBef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10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5186" y="1268760"/>
            <a:ext cx="7778751" cy="4176464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5.1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问题的提出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5.2 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5.3 do…while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5.4 for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5.5 </a:t>
            </a:r>
            <a:r>
              <a:rPr lang="en-US" altLang="zh-CN" sz="28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goto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break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continue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5.6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循环的嵌套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5.7 3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种循环语句的比较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5.8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程序举例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395536" y="1239416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5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1127215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5186" y="1268760"/>
            <a:ext cx="7778751" cy="4176464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5.1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问题的提出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5.2 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5.3 do…while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5.4 for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5.5 </a:t>
            </a:r>
            <a:r>
              <a:rPr lang="en-US" altLang="zh-CN" sz="28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goto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break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continue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5.6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循环的嵌套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5.7 3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种循环语句的比较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5.8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程序举例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60370" y="3162300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5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187663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11"/>
          <p:cNvSpPr>
            <a:spLocks noGrp="1" noChangeArrowheads="1"/>
          </p:cNvSpPr>
          <p:nvPr>
            <p:ph idx="1"/>
          </p:nvPr>
        </p:nvSpPr>
        <p:spPr>
          <a:xfrm>
            <a:off x="323528" y="1880828"/>
            <a:ext cx="3780420" cy="4068762"/>
          </a:xfrm>
          <a:noFill/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goto</a:t>
            </a: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跳转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跳到循环体外指定标号处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【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注意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】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goto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语句只能从循环内向外跳转 ，反之不可！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2" y="1246312"/>
            <a:ext cx="3024336" cy="450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5.5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.1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goto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语句</a:t>
            </a:r>
            <a:endParaRPr lang="zh-CN" altLang="en-US" sz="2800" b="1" dirty="0">
              <a:solidFill>
                <a:srgbClr val="C0000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499991" y="1260826"/>
            <a:ext cx="4033837" cy="4832092"/>
          </a:xfrm>
          <a:prstGeom prst="rect">
            <a:avLst/>
          </a:prstGeom>
          <a:solidFill>
            <a:srgbClr val="FFFF00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void  main( )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{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</a:t>
            </a:r>
            <a:r>
              <a:rPr kumimoji="0" lang="en-US" altLang="zh-CN" sz="2800" dirty="0" err="1">
                <a:latin typeface="Arial" charset="0"/>
              </a:rPr>
              <a:t>int</a:t>
            </a:r>
            <a:r>
              <a:rPr kumimoji="0" lang="en-US" altLang="zh-CN" sz="2800" dirty="0">
                <a:latin typeface="Arial" charset="0"/>
              </a:rPr>
              <a:t> </a:t>
            </a:r>
            <a:r>
              <a:rPr kumimoji="0" lang="en-US" altLang="zh-CN" sz="2800" dirty="0" err="1">
                <a:latin typeface="Arial" charset="0"/>
              </a:rPr>
              <a:t>i</a:t>
            </a:r>
            <a:r>
              <a:rPr kumimoji="0" lang="en-US" altLang="zh-CN" sz="2800" dirty="0">
                <a:latin typeface="Arial" charset="0"/>
              </a:rPr>
              <a:t>=1,sum=0;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</a:t>
            </a:r>
            <a:r>
              <a:rPr kumimoji="0" lang="en-US" altLang="zh-CN" sz="2800" dirty="0">
                <a:solidFill>
                  <a:schemeClr val="accent2"/>
                </a:solidFill>
                <a:latin typeface="Arial" charset="0"/>
              </a:rPr>
              <a:t>next:</a:t>
            </a:r>
            <a:r>
              <a:rPr kumimoji="0" lang="en-US" altLang="zh-CN" sz="2800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       sum=</a:t>
            </a:r>
            <a:r>
              <a:rPr kumimoji="0" lang="en-US" altLang="zh-CN" sz="2800" dirty="0" err="1">
                <a:latin typeface="Arial" charset="0"/>
              </a:rPr>
              <a:t>sum+i</a:t>
            </a:r>
            <a:r>
              <a:rPr kumimoji="0" lang="en-US" altLang="zh-CN" sz="2800" dirty="0">
                <a:latin typeface="Arial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       </a:t>
            </a:r>
            <a:r>
              <a:rPr kumimoji="0" lang="en-US" altLang="zh-CN" sz="2800" dirty="0" err="1">
                <a:latin typeface="Arial" charset="0"/>
              </a:rPr>
              <a:t>i</a:t>
            </a:r>
            <a:r>
              <a:rPr kumimoji="0" lang="en-US" altLang="zh-CN" sz="2800" dirty="0">
                <a:latin typeface="Arial" charset="0"/>
              </a:rPr>
              <a:t>=i+2;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       if(</a:t>
            </a:r>
            <a:r>
              <a:rPr kumimoji="0" lang="en-US" altLang="zh-CN" sz="2800" dirty="0" err="1">
                <a:latin typeface="Arial" charset="0"/>
              </a:rPr>
              <a:t>i</a:t>
            </a:r>
            <a:r>
              <a:rPr kumimoji="0" lang="en-US" altLang="zh-CN" sz="2800" dirty="0">
                <a:latin typeface="Arial" charset="0"/>
              </a:rPr>
              <a:t>&lt;=99) 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          </a:t>
            </a:r>
            <a:r>
              <a:rPr kumimoji="0" lang="en-US" altLang="zh-CN" sz="2800" dirty="0" err="1">
                <a:solidFill>
                  <a:schemeClr val="accent2"/>
                </a:solidFill>
                <a:latin typeface="Arial" charset="0"/>
              </a:rPr>
              <a:t>goto</a:t>
            </a:r>
            <a:r>
              <a:rPr kumimoji="0" lang="en-US" altLang="zh-CN" sz="2800" dirty="0">
                <a:solidFill>
                  <a:schemeClr val="accent2"/>
                </a:solidFill>
                <a:latin typeface="Arial" charset="0"/>
              </a:rPr>
              <a:t> next;</a:t>
            </a:r>
            <a:r>
              <a:rPr kumimoji="0" lang="en-US" altLang="zh-CN" sz="2800" dirty="0">
                <a:latin typeface="Arial" charset="0"/>
              </a:rPr>
              <a:t>      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</a:t>
            </a:r>
            <a:r>
              <a:rPr kumimoji="0" lang="en-US" altLang="zh-CN" sz="2800" dirty="0" err="1">
                <a:latin typeface="Arial" charset="0"/>
              </a:rPr>
              <a:t>printf</a:t>
            </a:r>
            <a:r>
              <a:rPr kumimoji="0" lang="en-US" altLang="zh-CN" sz="2800" dirty="0">
                <a:latin typeface="Arial" charset="0"/>
              </a:rPr>
              <a:t>("d\</a:t>
            </a:r>
            <a:r>
              <a:rPr kumimoji="0" lang="en-US" altLang="zh-CN" sz="2800" dirty="0" err="1">
                <a:latin typeface="Arial" charset="0"/>
              </a:rPr>
              <a:t>n",sum</a:t>
            </a:r>
            <a:r>
              <a:rPr kumimoji="0" lang="en-US" altLang="zh-CN" sz="2800" dirty="0">
                <a:latin typeface="Arial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8312" y="512675"/>
            <a:ext cx="6408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20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5.5</a:t>
            </a:r>
            <a:r>
              <a:rPr lang="zh-CN" altLang="en-US" sz="320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32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goto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break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continue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语句</a:t>
            </a:r>
            <a:endParaRPr lang="en-US" altLang="zh-CN" sz="3200" i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9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 animBg="1"/>
      <p:bldP spid="20485" grpId="0"/>
      <p:bldP spid="1044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3635C60-BD32-4543-B6C0-38C419A36080}" type="datetime1">
              <a:rPr lang="zh-CN" altLang="en-US" sz="1400" b="0"/>
              <a:pPr eaLnBrk="1" hangingPunct="1"/>
              <a:t>2020/4/14</a:t>
            </a:fld>
            <a:endParaRPr lang="en-US" altLang="zh-CN" sz="1400" b="0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4863E5-80AE-479A-AFB7-CABFD11C171E}" type="slidenum">
              <a:rPr lang="en-US" altLang="zh-CN" sz="1400" b="0"/>
              <a:pPr eaLnBrk="1" hangingPunct="1"/>
              <a:t>32</a:t>
            </a:fld>
            <a:endParaRPr lang="en-US" altLang="zh-CN" sz="1400" b="0"/>
          </a:p>
        </p:txBody>
      </p:sp>
      <p:sp>
        <p:nvSpPr>
          <p:cNvPr id="12293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24613" y="6245225"/>
            <a:ext cx="5762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2"/>
          <p:cNvSpPr txBox="1">
            <a:spLocks noChangeArrowheads="1"/>
          </p:cNvSpPr>
          <p:nvPr/>
        </p:nvSpPr>
        <p:spPr>
          <a:xfrm>
            <a:off x="566219" y="890606"/>
            <a:ext cx="6084168" cy="539837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break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语句在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switch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中的使用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0829"/>
            <a:ext cx="7185761" cy="329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915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7"/>
          <p:cNvSpPr>
            <a:spLocks noGrp="1" noChangeArrowheads="1"/>
          </p:cNvSpPr>
          <p:nvPr>
            <p:ph idx="1"/>
          </p:nvPr>
        </p:nvSpPr>
        <p:spPr>
          <a:xfrm>
            <a:off x="215516" y="1033876"/>
            <a:ext cx="4284663" cy="4685474"/>
          </a:xfrm>
          <a:noFill/>
        </p:spPr>
        <p:txBody>
          <a:bodyPr>
            <a:normAutofit fontScale="92500"/>
          </a:bodyPr>
          <a:lstStyle/>
          <a:p>
            <a:pPr marL="109728" indent="0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break</a:t>
            </a:r>
            <a:r>
              <a:rPr lang="zh-CN" altLang="en-US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语句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在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switch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中退出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switch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结构；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在循环中结束循环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。 </a:t>
            </a:r>
            <a:endParaRPr lang="en-US" altLang="zh-CN" sz="24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【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注意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break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语句一般与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if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语句使用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用于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switch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语句和循环语句中，不能用于其它语句。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9532" y="332656"/>
            <a:ext cx="3636962" cy="450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5.5.2 break</a:t>
            </a:r>
            <a:r>
              <a:rPr lang="zh-CN" altLang="en-US" sz="28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语句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4644008" y="404663"/>
            <a:ext cx="4216209" cy="5813899"/>
          </a:xfrm>
          <a:prstGeom prst="rect">
            <a:avLst/>
          </a:prstGeom>
          <a:solidFill>
            <a:schemeClr val="bg2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#include&lt;</a:t>
            </a:r>
            <a:r>
              <a:rPr kumimoji="0" lang="en-US" altLang="zh-CN" sz="2600" dirty="0" err="1">
                <a:latin typeface="Arial" charset="0"/>
              </a:rPr>
              <a:t>stdio.h</a:t>
            </a:r>
            <a:r>
              <a:rPr kumimoji="0" lang="en-US" altLang="zh-CN" sz="2600" dirty="0">
                <a:latin typeface="Arial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void main( )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{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</a:t>
            </a:r>
            <a:r>
              <a:rPr kumimoji="0" lang="en-US" altLang="zh-CN" sz="2600" dirty="0" err="1">
                <a:latin typeface="Arial" charset="0"/>
              </a:rPr>
              <a:t>int</a:t>
            </a:r>
            <a:r>
              <a:rPr kumimoji="0" lang="en-US" altLang="zh-CN" sz="2600" dirty="0">
                <a:latin typeface="Arial" charset="0"/>
              </a:rPr>
              <a:t> </a:t>
            </a:r>
            <a:r>
              <a:rPr kumimoji="0" lang="en-US" altLang="zh-CN" sz="2600" dirty="0" err="1">
                <a:latin typeface="Arial" charset="0"/>
              </a:rPr>
              <a:t>i,sum</a:t>
            </a:r>
            <a:r>
              <a:rPr kumimoji="0" lang="en-US" altLang="zh-CN" sz="2600" dirty="0">
                <a:latin typeface="Arial" charset="0"/>
              </a:rPr>
              <a:t>=0;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for(</a:t>
            </a:r>
            <a:r>
              <a:rPr kumimoji="0" lang="en-US" altLang="zh-CN" sz="2600" dirty="0" err="1">
                <a:latin typeface="Arial" charset="0"/>
              </a:rPr>
              <a:t>i</a:t>
            </a:r>
            <a:r>
              <a:rPr kumimoji="0" lang="en-US" altLang="zh-CN" sz="2600" dirty="0">
                <a:latin typeface="Arial" charset="0"/>
              </a:rPr>
              <a:t>=1;    ; </a:t>
            </a:r>
            <a:r>
              <a:rPr kumimoji="0" lang="en-US" altLang="zh-CN" sz="2600" dirty="0" err="1">
                <a:latin typeface="Arial" charset="0"/>
              </a:rPr>
              <a:t>i</a:t>
            </a:r>
            <a:r>
              <a:rPr kumimoji="0" lang="en-US" altLang="zh-CN" sz="2600" dirty="0">
                <a:latin typeface="Arial" charset="0"/>
              </a:rPr>
              <a:t>+=2)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{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    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      sum=</a:t>
            </a:r>
            <a:r>
              <a:rPr kumimoji="0" lang="en-US" altLang="zh-CN" sz="2600" dirty="0" err="1">
                <a:latin typeface="Arial" charset="0"/>
              </a:rPr>
              <a:t>sum+i</a:t>
            </a:r>
            <a:r>
              <a:rPr kumimoji="0" lang="en-US" altLang="zh-CN" sz="2600" dirty="0">
                <a:latin typeface="Arial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 }    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 </a:t>
            </a:r>
            <a:r>
              <a:rPr kumimoji="0" lang="en-US" altLang="zh-CN" sz="2600" dirty="0" err="1">
                <a:latin typeface="Arial" charset="0"/>
              </a:rPr>
              <a:t>printf</a:t>
            </a:r>
            <a:r>
              <a:rPr kumimoji="0" lang="en-US" altLang="zh-CN" sz="2600" dirty="0">
                <a:latin typeface="Arial" charset="0"/>
              </a:rPr>
              <a:t>(“%d\</a:t>
            </a:r>
            <a:r>
              <a:rPr kumimoji="0" lang="en-US" altLang="zh-CN" sz="2600" dirty="0" err="1">
                <a:latin typeface="Arial" charset="0"/>
              </a:rPr>
              <a:t>n",sum</a:t>
            </a:r>
            <a:r>
              <a:rPr kumimoji="0"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}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399453"/>
            <a:ext cx="4216209" cy="5813899"/>
          </a:xfrm>
          <a:prstGeom prst="rect">
            <a:avLst/>
          </a:prstGeom>
          <a:solidFill>
            <a:schemeClr val="bg2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#include&lt;</a:t>
            </a:r>
            <a:r>
              <a:rPr kumimoji="0" lang="en-US" altLang="zh-CN" sz="2600" dirty="0" err="1">
                <a:latin typeface="Arial" charset="0"/>
              </a:rPr>
              <a:t>stdio.h</a:t>
            </a:r>
            <a:r>
              <a:rPr kumimoji="0" lang="en-US" altLang="zh-CN" sz="2600" dirty="0">
                <a:latin typeface="Arial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void main( )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{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</a:t>
            </a:r>
            <a:r>
              <a:rPr kumimoji="0" lang="en-US" altLang="zh-CN" sz="2600" dirty="0" err="1">
                <a:latin typeface="Arial" charset="0"/>
              </a:rPr>
              <a:t>int</a:t>
            </a:r>
            <a:r>
              <a:rPr kumimoji="0" lang="en-US" altLang="zh-CN" sz="2600" dirty="0">
                <a:latin typeface="Arial" charset="0"/>
              </a:rPr>
              <a:t> </a:t>
            </a:r>
            <a:r>
              <a:rPr kumimoji="0" lang="en-US" altLang="zh-CN" sz="2600" dirty="0" err="1">
                <a:latin typeface="Arial" charset="0"/>
              </a:rPr>
              <a:t>i,sum</a:t>
            </a:r>
            <a:r>
              <a:rPr kumimoji="0" lang="en-US" altLang="zh-CN" sz="2600" dirty="0">
                <a:latin typeface="Arial" charset="0"/>
              </a:rPr>
              <a:t>=0;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for(</a:t>
            </a:r>
            <a:r>
              <a:rPr kumimoji="0" lang="en-US" altLang="zh-CN" sz="2600" dirty="0" err="1">
                <a:latin typeface="Arial" charset="0"/>
              </a:rPr>
              <a:t>i</a:t>
            </a:r>
            <a:r>
              <a:rPr kumimoji="0" lang="en-US" altLang="zh-CN" sz="2600" dirty="0">
                <a:latin typeface="Arial" charset="0"/>
              </a:rPr>
              <a:t>=1; </a:t>
            </a:r>
            <a:r>
              <a:rPr kumimoji="0" lang="en-US" altLang="zh-CN" sz="2600" dirty="0" err="1">
                <a:solidFill>
                  <a:srgbClr val="C00000"/>
                </a:solidFill>
                <a:latin typeface="Arial" charset="0"/>
              </a:rPr>
              <a:t>i</a:t>
            </a:r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&lt;=99 </a:t>
            </a:r>
            <a:r>
              <a:rPr kumimoji="0" lang="en-US" altLang="zh-CN" sz="2600" dirty="0">
                <a:latin typeface="Arial" charset="0"/>
              </a:rPr>
              <a:t>;</a:t>
            </a:r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kumimoji="0" lang="en-US" altLang="zh-CN" sz="2600" dirty="0" err="1">
                <a:latin typeface="Arial" charset="0"/>
              </a:rPr>
              <a:t>i</a:t>
            </a:r>
            <a:r>
              <a:rPr kumimoji="0" lang="en-US" altLang="zh-CN" sz="2600" dirty="0">
                <a:latin typeface="Arial" charset="0"/>
              </a:rPr>
              <a:t>+=2)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{</a:t>
            </a:r>
          </a:p>
          <a:p>
            <a:pPr>
              <a:lnSpc>
                <a:spcPct val="260000"/>
              </a:lnSpc>
            </a:pPr>
            <a:r>
              <a:rPr kumimoji="0" lang="en-US" altLang="zh-CN" sz="2600" dirty="0">
                <a:latin typeface="Arial" charset="0"/>
              </a:rPr>
              <a:t>        sum=</a:t>
            </a:r>
            <a:r>
              <a:rPr kumimoji="0" lang="en-US" altLang="zh-CN" sz="2600" dirty="0" err="1">
                <a:latin typeface="Arial" charset="0"/>
              </a:rPr>
              <a:t>sum+i</a:t>
            </a:r>
            <a:r>
              <a:rPr kumimoji="0" lang="en-US" altLang="zh-CN" sz="2600" dirty="0">
                <a:latin typeface="Arial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 }    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 </a:t>
            </a:r>
            <a:r>
              <a:rPr kumimoji="0" lang="en-US" altLang="zh-CN" sz="2600" dirty="0" err="1">
                <a:latin typeface="Arial" charset="0"/>
              </a:rPr>
              <a:t>printf</a:t>
            </a:r>
            <a:r>
              <a:rPr kumimoji="0" lang="en-US" altLang="zh-CN" sz="2600" dirty="0">
                <a:latin typeface="Arial" charset="0"/>
              </a:rPr>
              <a:t>(“%d\</a:t>
            </a:r>
            <a:r>
              <a:rPr kumimoji="0" lang="en-US" altLang="zh-CN" sz="2600" dirty="0" err="1">
                <a:latin typeface="Arial" charset="0"/>
              </a:rPr>
              <a:t>n",sum</a:t>
            </a:r>
            <a:r>
              <a:rPr kumimoji="0"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3596425"/>
            <a:ext cx="2920992" cy="492443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 if(</a:t>
            </a:r>
            <a:r>
              <a:rPr kumimoji="0" lang="en-US" altLang="zh-CN" sz="2600" dirty="0" err="1">
                <a:solidFill>
                  <a:srgbClr val="C00000"/>
                </a:solidFill>
                <a:latin typeface="Arial" charset="0"/>
              </a:rPr>
              <a:t>i</a:t>
            </a:r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&gt;99)    break;  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5824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4069147" cy="5245576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continue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结束本次循环</a:t>
            </a:r>
          </a:p>
          <a:p>
            <a:pPr marL="393192" lvl="1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循环“短路” 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跳过循环体后面的语句，开始下一轮循环 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【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注意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】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continue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语句</a:t>
            </a:r>
            <a:r>
              <a:rPr lang="zh-CN" altLang="en-US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结束本次循环，而不是结束循环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9532" y="332656"/>
            <a:ext cx="3636962" cy="450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5.5.3 continue</a:t>
            </a:r>
            <a:r>
              <a:rPr lang="zh-CN" altLang="en-US" sz="28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语句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399453"/>
            <a:ext cx="4216209" cy="5813899"/>
          </a:xfrm>
          <a:prstGeom prst="rect">
            <a:avLst/>
          </a:prstGeom>
          <a:solidFill>
            <a:schemeClr val="bg2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#include&lt;</a:t>
            </a:r>
            <a:r>
              <a:rPr kumimoji="0" lang="en-US" altLang="zh-CN" sz="2600" dirty="0" err="1">
                <a:latin typeface="Arial" charset="0"/>
              </a:rPr>
              <a:t>stdio.h</a:t>
            </a:r>
            <a:r>
              <a:rPr kumimoji="0" lang="en-US" altLang="zh-CN" sz="2600" dirty="0">
                <a:latin typeface="Arial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void main( )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{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</a:t>
            </a:r>
            <a:r>
              <a:rPr kumimoji="0" lang="en-US" altLang="zh-CN" sz="2600" dirty="0" err="1">
                <a:latin typeface="Arial" charset="0"/>
              </a:rPr>
              <a:t>int</a:t>
            </a:r>
            <a:r>
              <a:rPr kumimoji="0" lang="en-US" altLang="zh-CN" sz="2600" dirty="0">
                <a:latin typeface="Arial" charset="0"/>
              </a:rPr>
              <a:t> </a:t>
            </a:r>
            <a:r>
              <a:rPr kumimoji="0" lang="en-US" altLang="zh-CN" sz="2600" dirty="0" err="1">
                <a:latin typeface="Arial" charset="0"/>
              </a:rPr>
              <a:t>i,sum</a:t>
            </a:r>
            <a:r>
              <a:rPr kumimoji="0" lang="en-US" altLang="zh-CN" sz="2600" dirty="0">
                <a:latin typeface="Arial" charset="0"/>
              </a:rPr>
              <a:t>=0;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for(</a:t>
            </a:r>
            <a:r>
              <a:rPr kumimoji="0" lang="en-US" altLang="zh-CN" sz="2600" dirty="0" err="1">
                <a:latin typeface="Arial" charset="0"/>
              </a:rPr>
              <a:t>i</a:t>
            </a:r>
            <a:r>
              <a:rPr kumimoji="0" lang="en-US" altLang="zh-CN" sz="2600" dirty="0">
                <a:latin typeface="Arial" charset="0"/>
              </a:rPr>
              <a:t>=1; </a:t>
            </a:r>
            <a:r>
              <a:rPr kumimoji="0" lang="en-US" altLang="zh-CN" sz="2600" dirty="0" err="1">
                <a:latin typeface="Arial" charset="0"/>
              </a:rPr>
              <a:t>i</a:t>
            </a:r>
            <a:r>
              <a:rPr kumimoji="0" lang="en-US" altLang="zh-CN" sz="2600" dirty="0">
                <a:latin typeface="Arial" charset="0"/>
              </a:rPr>
              <a:t>&lt;=99;</a:t>
            </a:r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kumimoji="0" lang="en-US" altLang="zh-CN" sz="26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kumimoji="0" lang="en-US" altLang="zh-CN" sz="2600" dirty="0">
                <a:solidFill>
                  <a:srgbClr val="0070C0"/>
                </a:solidFill>
                <a:latin typeface="Arial" charset="0"/>
              </a:rPr>
              <a:t>+=2</a:t>
            </a:r>
            <a:r>
              <a:rPr kumimoji="0" lang="en-US" altLang="zh-CN" sz="2600" dirty="0">
                <a:latin typeface="Arial" charset="0"/>
              </a:rPr>
              <a:t>)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{</a:t>
            </a:r>
          </a:p>
          <a:p>
            <a:pPr>
              <a:lnSpc>
                <a:spcPct val="260000"/>
              </a:lnSpc>
            </a:pPr>
            <a:r>
              <a:rPr kumimoji="0" lang="en-US" altLang="zh-CN" sz="2600" dirty="0">
                <a:latin typeface="Arial" charset="0"/>
              </a:rPr>
              <a:t>        sum=</a:t>
            </a:r>
            <a:r>
              <a:rPr kumimoji="0" lang="en-US" altLang="zh-CN" sz="2600" dirty="0" err="1">
                <a:latin typeface="Arial" charset="0"/>
              </a:rPr>
              <a:t>sum+i</a:t>
            </a:r>
            <a:r>
              <a:rPr kumimoji="0" lang="en-US" altLang="zh-CN" sz="2600" dirty="0">
                <a:latin typeface="Arial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 }    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 </a:t>
            </a:r>
            <a:r>
              <a:rPr kumimoji="0" lang="en-US" altLang="zh-CN" sz="2600" dirty="0" err="1">
                <a:latin typeface="Arial" charset="0"/>
              </a:rPr>
              <a:t>printf</a:t>
            </a:r>
            <a:r>
              <a:rPr kumimoji="0" lang="en-US" altLang="zh-CN" sz="2600" dirty="0">
                <a:latin typeface="Arial" charset="0"/>
              </a:rPr>
              <a:t>("%d\</a:t>
            </a:r>
            <a:r>
              <a:rPr kumimoji="0" lang="en-US" altLang="zh-CN" sz="2600" dirty="0" err="1">
                <a:latin typeface="Arial" charset="0"/>
              </a:rPr>
              <a:t>n",sum</a:t>
            </a:r>
            <a:r>
              <a:rPr kumimoji="0"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}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44008" y="404663"/>
            <a:ext cx="4216209" cy="5813899"/>
          </a:xfrm>
          <a:prstGeom prst="rect">
            <a:avLst/>
          </a:prstGeom>
          <a:solidFill>
            <a:schemeClr val="bg2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#include&lt;</a:t>
            </a:r>
            <a:r>
              <a:rPr kumimoji="0" lang="en-US" altLang="zh-CN" sz="2600" dirty="0" err="1">
                <a:latin typeface="Arial" charset="0"/>
              </a:rPr>
              <a:t>stdio.h</a:t>
            </a:r>
            <a:r>
              <a:rPr kumimoji="0" lang="en-US" altLang="zh-CN" sz="2600" dirty="0">
                <a:latin typeface="Arial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void main( )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{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</a:t>
            </a:r>
            <a:r>
              <a:rPr kumimoji="0" lang="en-US" altLang="zh-CN" sz="2600" dirty="0" err="1">
                <a:latin typeface="Arial" charset="0"/>
              </a:rPr>
              <a:t>int</a:t>
            </a:r>
            <a:r>
              <a:rPr kumimoji="0" lang="en-US" altLang="zh-CN" sz="2600" dirty="0">
                <a:latin typeface="Arial" charset="0"/>
              </a:rPr>
              <a:t> </a:t>
            </a:r>
            <a:r>
              <a:rPr kumimoji="0" lang="en-US" altLang="zh-CN" sz="2600" dirty="0" err="1">
                <a:latin typeface="Arial" charset="0"/>
              </a:rPr>
              <a:t>i,sum</a:t>
            </a:r>
            <a:r>
              <a:rPr kumimoji="0" lang="en-US" altLang="zh-CN" sz="2600" dirty="0">
                <a:latin typeface="Arial" charset="0"/>
              </a:rPr>
              <a:t>=0;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for(</a:t>
            </a:r>
            <a:r>
              <a:rPr kumimoji="0" lang="en-US" altLang="zh-CN" sz="2600" dirty="0" err="1">
                <a:latin typeface="Arial" charset="0"/>
              </a:rPr>
              <a:t>i</a:t>
            </a:r>
            <a:r>
              <a:rPr kumimoji="0" lang="en-US" altLang="zh-CN" sz="2600" dirty="0">
                <a:latin typeface="Arial" charset="0"/>
              </a:rPr>
              <a:t>=1; </a:t>
            </a:r>
            <a:r>
              <a:rPr kumimoji="0" lang="en-US" altLang="zh-CN" sz="2600" dirty="0" err="1">
                <a:latin typeface="Arial" charset="0"/>
              </a:rPr>
              <a:t>i</a:t>
            </a:r>
            <a:r>
              <a:rPr kumimoji="0" lang="en-US" altLang="zh-CN" sz="2600" dirty="0">
                <a:latin typeface="Arial" charset="0"/>
              </a:rPr>
              <a:t>&lt;=99; </a:t>
            </a:r>
            <a:r>
              <a:rPr kumimoji="0" lang="en-US" altLang="zh-CN" sz="26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kumimoji="0" lang="en-US" altLang="zh-CN" sz="2600" dirty="0">
                <a:solidFill>
                  <a:srgbClr val="0070C0"/>
                </a:solidFill>
                <a:latin typeface="Arial" charset="0"/>
              </a:rPr>
              <a:t>++</a:t>
            </a:r>
            <a:r>
              <a:rPr kumimoji="0" lang="en-US" altLang="zh-CN" sz="2600" dirty="0">
                <a:latin typeface="Arial" charset="0"/>
              </a:rPr>
              <a:t>)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{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    sum=</a:t>
            </a:r>
            <a:r>
              <a:rPr kumimoji="0" lang="en-US" altLang="zh-CN" sz="2600" dirty="0" err="1">
                <a:latin typeface="Arial" charset="0"/>
              </a:rPr>
              <a:t>sum+i</a:t>
            </a:r>
            <a:r>
              <a:rPr kumimoji="0" lang="en-US" altLang="zh-CN" sz="2600" dirty="0">
                <a:latin typeface="Arial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 }     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    </a:t>
            </a:r>
            <a:r>
              <a:rPr kumimoji="0" lang="en-US" altLang="zh-CN" sz="2600" dirty="0" err="1">
                <a:latin typeface="Arial" charset="0"/>
              </a:rPr>
              <a:t>printf</a:t>
            </a:r>
            <a:r>
              <a:rPr kumimoji="0" lang="en-US" altLang="zh-CN" sz="2600" dirty="0">
                <a:latin typeface="Arial" charset="0"/>
              </a:rPr>
              <a:t>("%d\</a:t>
            </a:r>
            <a:r>
              <a:rPr kumimoji="0" lang="en-US" altLang="zh-CN" sz="2600" dirty="0" err="1">
                <a:latin typeface="Arial" charset="0"/>
              </a:rPr>
              <a:t>n",sum</a:t>
            </a:r>
            <a:r>
              <a:rPr kumimoji="0"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kumimoji="0" lang="en-US" altLang="zh-CN" sz="2600" dirty="0">
                <a:latin typeface="Arial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194635" y="3681028"/>
            <a:ext cx="3553830" cy="49244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 if(i%2==0)   continue;  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749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6632"/>
            <a:ext cx="6876764" cy="443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04494" y="4401108"/>
            <a:ext cx="3493999" cy="1692771"/>
          </a:xfrm>
          <a:prstGeom prst="rect">
            <a:avLst/>
          </a:prstGeom>
          <a:solidFill>
            <a:schemeClr val="bg2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600" dirty="0">
                <a:latin typeface="Arial" charset="0"/>
              </a:rPr>
              <a:t>while(</a:t>
            </a:r>
            <a:r>
              <a:rPr kumimoji="0" lang="zh-CN" altLang="en-US" sz="2600" dirty="0">
                <a:latin typeface="Arial" charset="0"/>
              </a:rPr>
              <a:t>表达式</a:t>
            </a:r>
            <a:r>
              <a:rPr kumimoji="0" lang="en-US" altLang="zh-CN" sz="2600" dirty="0">
                <a:latin typeface="Arial" charset="0"/>
              </a:rPr>
              <a:t>1)</a:t>
            </a:r>
          </a:p>
          <a:p>
            <a:r>
              <a:rPr kumimoji="0" lang="en-US" altLang="zh-CN" sz="2600" dirty="0">
                <a:latin typeface="Arial" charset="0"/>
              </a:rPr>
              <a:t>{   …</a:t>
            </a:r>
          </a:p>
          <a:p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    if(</a:t>
            </a:r>
            <a:r>
              <a:rPr kumimoji="0" lang="zh-CN" altLang="en-US" sz="2600" dirty="0">
                <a:solidFill>
                  <a:srgbClr val="C00000"/>
                </a:solidFill>
                <a:latin typeface="Arial" charset="0"/>
              </a:rPr>
              <a:t>表达式</a:t>
            </a:r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2)    break;</a:t>
            </a:r>
            <a:endParaRPr kumimoji="0" lang="en-US" altLang="zh-CN" sz="2600" dirty="0">
              <a:latin typeface="Arial" charset="0"/>
            </a:endParaRPr>
          </a:p>
          <a:p>
            <a:r>
              <a:rPr kumimoji="0" lang="en-US" altLang="zh-CN" sz="2600" dirty="0">
                <a:latin typeface="Arial" charset="0"/>
              </a:rPr>
              <a:t>    …  }  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355976" y="4401108"/>
            <a:ext cx="3974149" cy="1692771"/>
          </a:xfrm>
          <a:prstGeom prst="rect">
            <a:avLst/>
          </a:prstGeom>
          <a:solidFill>
            <a:schemeClr val="bg2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600" dirty="0">
                <a:latin typeface="Arial" charset="0"/>
              </a:rPr>
              <a:t>while(</a:t>
            </a:r>
            <a:r>
              <a:rPr kumimoji="0" lang="zh-CN" altLang="en-US" sz="2600" dirty="0">
                <a:latin typeface="Arial" charset="0"/>
              </a:rPr>
              <a:t>表达式</a:t>
            </a:r>
            <a:r>
              <a:rPr kumimoji="0" lang="en-US" altLang="zh-CN" sz="2600" dirty="0">
                <a:latin typeface="Arial" charset="0"/>
              </a:rPr>
              <a:t>1)</a:t>
            </a:r>
          </a:p>
          <a:p>
            <a:r>
              <a:rPr kumimoji="0" lang="en-US" altLang="zh-CN" sz="2600" dirty="0">
                <a:latin typeface="Arial" charset="0"/>
              </a:rPr>
              <a:t>{   …</a:t>
            </a:r>
          </a:p>
          <a:p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    if(</a:t>
            </a:r>
            <a:r>
              <a:rPr kumimoji="0" lang="zh-CN" altLang="en-US" sz="2600" dirty="0">
                <a:solidFill>
                  <a:srgbClr val="C00000"/>
                </a:solidFill>
                <a:latin typeface="Arial" charset="0"/>
              </a:rPr>
              <a:t>表达式</a:t>
            </a:r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2)    continue;</a:t>
            </a:r>
            <a:endParaRPr kumimoji="0" lang="en-US" altLang="zh-CN" sz="2600" dirty="0">
              <a:latin typeface="Arial" charset="0"/>
            </a:endParaRPr>
          </a:p>
          <a:p>
            <a:r>
              <a:rPr kumimoji="0" lang="en-US" altLang="zh-CN" sz="2600" dirty="0">
                <a:latin typeface="Arial" charset="0"/>
              </a:rPr>
              <a:t>    …}  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4705" y="4401108"/>
            <a:ext cx="7754569" cy="1892827"/>
          </a:xfrm>
          <a:solidFill>
            <a:schemeClr val="bg2"/>
          </a:solidFill>
          <a:ln>
            <a:solidFill>
              <a:srgbClr val="0070C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continue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break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语句区别 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p106 </a:t>
            </a:r>
            <a:br>
              <a:rPr lang="en-US" altLang="zh-CN" sz="24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</a:br>
            <a:r>
              <a:rPr lang="en-US" altLang="zh-CN" sz="24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break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语句：结束该循环体，执行循环体外语句</a:t>
            </a:r>
            <a:br>
              <a:rPr lang="zh-CN" altLang="en-US" sz="24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</a:br>
            <a:r>
              <a:rPr lang="en-US" altLang="zh-CN" sz="24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continue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语句：结束本次循环，执行下一次循环</a:t>
            </a:r>
          </a:p>
        </p:txBody>
      </p:sp>
    </p:spTree>
    <p:extLst>
      <p:ext uri="{BB962C8B-B14F-4D97-AF65-F5344CB8AC3E}">
        <p14:creationId xmlns:p14="http://schemas.microsoft.com/office/powerpoint/2010/main" val="12929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304241" y="578693"/>
            <a:ext cx="4499773" cy="5078313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zh-CN" altLang="en-US" sz="2400" dirty="0">
                <a:latin typeface="黑体" pitchFamily="2" charset="-122"/>
                <a:ea typeface="黑体" pitchFamily="2" charset="-122"/>
              </a:rPr>
              <a:t>求以下程序段执行后</a:t>
            </a:r>
            <a:r>
              <a:rPr kumimoji="0" lang="en-US" altLang="zh-CN" sz="2400" dirty="0">
                <a:latin typeface="黑体" pitchFamily="2" charset="-122"/>
                <a:ea typeface="黑体" pitchFamily="2" charset="-122"/>
              </a:rPr>
              <a:t>x</a:t>
            </a:r>
            <a:r>
              <a:rPr kumimoji="0" lang="zh-CN" altLang="en-US" sz="2400" dirty="0">
                <a:latin typeface="黑体" pitchFamily="2" charset="-122"/>
                <a:ea typeface="黑体" pitchFamily="2" charset="-122"/>
              </a:rPr>
              <a:t>和</a:t>
            </a:r>
            <a:r>
              <a:rPr kumimoji="0" lang="en-US" altLang="zh-CN" sz="24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kumimoji="0" lang="zh-CN" altLang="en-US" sz="2400" dirty="0">
                <a:latin typeface="黑体" pitchFamily="2" charset="-122"/>
                <a:ea typeface="黑体" pitchFamily="2" charset="-122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 err="1">
                <a:latin typeface="Arial" charset="0"/>
              </a:rPr>
              <a:t>int</a:t>
            </a:r>
            <a:r>
              <a:rPr kumimoji="0" lang="en-US" altLang="zh-CN" sz="2400" dirty="0">
                <a:latin typeface="Arial" charset="0"/>
              </a:rPr>
              <a:t> </a:t>
            </a:r>
            <a:r>
              <a:rPr kumimoji="0" lang="en-US" altLang="zh-CN" sz="2400" dirty="0" err="1">
                <a:latin typeface="Arial" charset="0"/>
              </a:rPr>
              <a:t>i,x</a:t>
            </a:r>
            <a:r>
              <a:rPr kumimoji="0" lang="en-US" altLang="zh-CN" sz="2400" dirty="0">
                <a:latin typeface="Arial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</a:rPr>
              <a:t>for ( </a:t>
            </a:r>
            <a:r>
              <a:rPr kumimoji="0" lang="en-US" altLang="zh-CN" sz="2400" dirty="0" err="1">
                <a:latin typeface="Arial" charset="0"/>
              </a:rPr>
              <a:t>i</a:t>
            </a:r>
            <a:r>
              <a:rPr kumimoji="0" lang="en-US" altLang="zh-CN" sz="2400" dirty="0">
                <a:latin typeface="Arial" charset="0"/>
              </a:rPr>
              <a:t>=1,x=1;i&lt;=50;i++)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</a:rPr>
              <a:t>{   if (x&gt;=10)   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</a:rPr>
              <a:t>break</a:t>
            </a:r>
            <a:r>
              <a:rPr kumimoji="0" lang="en-US" altLang="zh-CN" sz="2400" dirty="0">
                <a:latin typeface="Arial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</a:rPr>
              <a:t>    if (x%2==1)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</a:rPr>
              <a:t>    {    x+=5;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b="0" dirty="0">
                <a:solidFill>
                  <a:srgbClr val="0070C0"/>
                </a:solidFill>
                <a:latin typeface="Arial" charset="0"/>
              </a:rPr>
              <a:t>         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continue</a:t>
            </a:r>
            <a:r>
              <a:rPr kumimoji="0" lang="en-US" altLang="zh-CN" sz="2400" dirty="0">
                <a:latin typeface="Arial" charset="0"/>
              </a:rPr>
              <a:t>;</a:t>
            </a:r>
            <a:r>
              <a:rPr kumimoji="0" lang="en-US" altLang="zh-CN" sz="2400" b="0" dirty="0">
                <a:latin typeface="Arial" charset="0"/>
              </a:rPr>
              <a:t> </a:t>
            </a:r>
            <a:r>
              <a:rPr kumimoji="0" lang="en-US" altLang="zh-CN" sz="2400" dirty="0">
                <a:latin typeface="Arial" charset="0"/>
              </a:rPr>
              <a:t> }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</a:rPr>
              <a:t>    x-=3;</a:t>
            </a: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charset="0"/>
              </a:rPr>
              <a:t>}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5218258" y="591329"/>
            <a:ext cx="3457575" cy="4470487"/>
          </a:xfrm>
          <a:prstGeom prst="rect">
            <a:avLst/>
          </a:prstGeom>
          <a:solidFill>
            <a:schemeClr val="bg2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s-ES" altLang="zh-CN" sz="2400" dirty="0">
                <a:solidFill>
                  <a:srgbClr val="FF0000"/>
                </a:solidFill>
                <a:latin typeface="Arial" charset="0"/>
              </a:rPr>
              <a:t>             </a:t>
            </a:r>
            <a:r>
              <a:rPr kumimoji="0" lang="zh-CN" altLang="es-E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变量跟踪</a:t>
            </a:r>
          </a:p>
          <a:p>
            <a:pPr>
              <a:lnSpc>
                <a:spcPct val="150000"/>
              </a:lnSpc>
            </a:pPr>
            <a:r>
              <a:rPr kumimoji="0" lang="es-ES" altLang="zh-CN" sz="2400" dirty="0">
                <a:solidFill>
                  <a:srgbClr val="FF0000"/>
                </a:solidFill>
                <a:latin typeface="Arial" charset="0"/>
              </a:rPr>
              <a:t>          i              x</a:t>
            </a:r>
          </a:p>
          <a:p>
            <a:pPr>
              <a:lnSpc>
                <a:spcPct val="150000"/>
              </a:lnSpc>
            </a:pPr>
            <a:r>
              <a:rPr kumimoji="0" lang="es-ES" altLang="zh-CN" sz="2400" dirty="0">
                <a:solidFill>
                  <a:srgbClr val="FF0000"/>
                </a:solidFill>
                <a:latin typeface="Arial" charset="0"/>
              </a:rPr>
              <a:t>         1            1→6</a:t>
            </a:r>
          </a:p>
          <a:p>
            <a:pPr>
              <a:lnSpc>
                <a:spcPct val="150000"/>
              </a:lnSpc>
            </a:pPr>
            <a:r>
              <a:rPr kumimoji="0" lang="es-ES" altLang="zh-CN" sz="2400" dirty="0">
                <a:solidFill>
                  <a:srgbClr val="FF0000"/>
                </a:solidFill>
                <a:latin typeface="Arial" charset="0"/>
              </a:rPr>
              <a:t>         2            6→3</a:t>
            </a:r>
          </a:p>
          <a:p>
            <a:pPr>
              <a:lnSpc>
                <a:spcPct val="150000"/>
              </a:lnSpc>
            </a:pPr>
            <a:r>
              <a:rPr kumimoji="0" lang="es-ES" altLang="zh-CN" sz="2400" dirty="0">
                <a:solidFill>
                  <a:srgbClr val="FF0000"/>
                </a:solidFill>
                <a:latin typeface="Arial" charset="0"/>
              </a:rPr>
              <a:t>         3            3→8</a:t>
            </a:r>
          </a:p>
          <a:p>
            <a:pPr>
              <a:lnSpc>
                <a:spcPct val="150000"/>
              </a:lnSpc>
            </a:pPr>
            <a:r>
              <a:rPr kumimoji="0" lang="es-ES" altLang="zh-CN" sz="2400" dirty="0">
                <a:solidFill>
                  <a:srgbClr val="FF0000"/>
                </a:solidFill>
                <a:latin typeface="Arial" charset="0"/>
              </a:rPr>
              <a:t>         4            8→5</a:t>
            </a:r>
          </a:p>
          <a:p>
            <a:pPr>
              <a:lnSpc>
                <a:spcPct val="150000"/>
              </a:lnSpc>
            </a:pPr>
            <a:r>
              <a:rPr kumimoji="0" lang="es-ES" altLang="zh-CN" sz="2400" dirty="0">
                <a:solidFill>
                  <a:srgbClr val="FF0000"/>
                </a:solidFill>
                <a:latin typeface="Arial" charset="0"/>
              </a:rPr>
              <a:t>         5            5→10</a:t>
            </a:r>
          </a:p>
          <a:p>
            <a:pPr>
              <a:lnSpc>
                <a:spcPct val="150000"/>
              </a:lnSpc>
            </a:pPr>
            <a:r>
              <a:rPr kumimoji="0" lang="es-ES" altLang="zh-CN" sz="2400" dirty="0">
                <a:solidFill>
                  <a:srgbClr val="FF0000"/>
                </a:solidFill>
                <a:latin typeface="Arial" charset="0"/>
              </a:rPr>
              <a:t>         6 </a:t>
            </a:r>
            <a:r>
              <a:rPr kumimoji="0" lang="zh-CN" altLang="en-US" sz="2400" dirty="0">
                <a:solidFill>
                  <a:srgbClr val="FF0000"/>
                </a:solidFill>
                <a:latin typeface="Arial" charset="0"/>
              </a:rPr>
              <a:t>执行</a:t>
            </a:r>
            <a:r>
              <a:rPr kumimoji="0" lang="es-ES" altLang="zh-CN" sz="2400" dirty="0">
                <a:solidFill>
                  <a:srgbClr val="FF0000"/>
                </a:solidFill>
                <a:latin typeface="Arial" charset="0"/>
              </a:rPr>
              <a:t>break </a:t>
            </a:r>
            <a:endParaRPr kumimoji="0" lang="en-US" altLang="zh-CN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137094" y="5426173"/>
            <a:ext cx="3619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400" dirty="0">
                <a:latin typeface="Arial" charset="0"/>
                <a:ea typeface="华文细黑" pitchFamily="2" charset="-122"/>
              </a:rPr>
              <a:t>结果：</a:t>
            </a:r>
            <a:r>
              <a:rPr kumimoji="0" lang="en-US" altLang="zh-CN" sz="2000" dirty="0">
                <a:latin typeface="Arial" charset="0"/>
              </a:rPr>
              <a:t>x</a:t>
            </a:r>
            <a:r>
              <a:rPr kumimoji="0" lang="zh-CN" altLang="en-US" sz="2000" dirty="0">
                <a:latin typeface="Arial" charset="0"/>
              </a:rPr>
              <a:t>的值为</a:t>
            </a:r>
            <a:r>
              <a:rPr kumimoji="0" lang="en-US" altLang="zh-CN" sz="2000" dirty="0">
                <a:latin typeface="Arial" charset="0"/>
              </a:rPr>
              <a:t>10</a:t>
            </a:r>
            <a:r>
              <a:rPr kumimoji="0" lang="zh-CN" altLang="en-US" sz="2000" dirty="0">
                <a:latin typeface="Arial" charset="0"/>
              </a:rPr>
              <a:t>，</a:t>
            </a:r>
            <a:r>
              <a:rPr kumimoji="0" lang="en-US" altLang="zh-CN" sz="2000" dirty="0" err="1">
                <a:latin typeface="Arial" charset="0"/>
              </a:rPr>
              <a:t>i</a:t>
            </a:r>
            <a:r>
              <a:rPr kumimoji="0" lang="zh-CN" altLang="en-US" sz="2000" dirty="0">
                <a:latin typeface="Arial" charset="0"/>
              </a:rPr>
              <a:t>的值为</a:t>
            </a:r>
            <a:r>
              <a:rPr kumimoji="0" lang="en-US" altLang="zh-CN" sz="2000" dirty="0">
                <a:latin typeface="Arial" charset="0"/>
              </a:rPr>
              <a:t>6</a:t>
            </a:r>
            <a:r>
              <a:rPr kumimoji="0" lang="en-US" altLang="zh-CN" sz="1800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1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6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6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6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6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6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5" grpId="0" build="p" animBg="1" autoUpdateAnimBg="0"/>
      <p:bldP spid="10650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idx="1"/>
          </p:nvPr>
        </p:nvSpPr>
        <p:spPr>
          <a:xfrm>
            <a:off x="499268" y="880721"/>
            <a:ext cx="8145463" cy="5724636"/>
          </a:xfrm>
          <a:ln>
            <a:solidFill>
              <a:srgbClr val="FF66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void main( 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i,m</a:t>
            </a:r>
            <a:r>
              <a:rPr lang="en-US" altLang="zh-CN" sz="2400" b="1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(“%</a:t>
            </a:r>
            <a:r>
              <a:rPr lang="en-US" altLang="zh-CN" sz="2400" b="1" dirty="0" err="1"/>
              <a:t>d”,&amp;m</a:t>
            </a:r>
            <a:r>
              <a:rPr lang="en-US" altLang="zh-CN" sz="2400" b="1" dirty="0"/>
              <a:t>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=2;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&lt;=m-1</a:t>
            </a:r>
            <a:r>
              <a:rPr lang="en-US" altLang="zh-CN" sz="2400" b="1" dirty="0">
                <a:solidFill>
                  <a:schemeClr val="tx2"/>
                </a:solidFill>
              </a:rPr>
              <a:t>;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if(</a:t>
            </a:r>
            <a:r>
              <a:rPr lang="en-US" altLang="zh-CN" sz="2400" b="1" dirty="0" err="1">
                <a:solidFill>
                  <a:srgbClr val="FF0000"/>
                </a:solidFill>
              </a:rPr>
              <a:t>m%i</a:t>
            </a:r>
            <a:r>
              <a:rPr lang="en-US" altLang="zh-CN" sz="2400" b="1" dirty="0">
                <a:solidFill>
                  <a:srgbClr val="FF0000"/>
                </a:solidFill>
              </a:rPr>
              <a:t>==0)   break;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if(</a:t>
            </a:r>
            <a:r>
              <a:rPr lang="en-US" altLang="zh-CN" sz="2400" b="1" dirty="0" err="1">
                <a:solidFill>
                  <a:srgbClr val="0070C0"/>
                </a:solidFill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</a:rPr>
              <a:t>&gt;=m)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(“%d is a prime number\</a:t>
            </a:r>
            <a:r>
              <a:rPr lang="en-US" altLang="zh-CN" sz="2400" b="1" dirty="0" err="1"/>
              <a:t>n”,m</a:t>
            </a:r>
            <a:r>
              <a:rPr lang="en-US" altLang="zh-CN" sz="2400" b="1" dirty="0"/>
              <a:t> );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else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(“%d is not a prime number\</a:t>
            </a:r>
            <a:r>
              <a:rPr lang="en-US" altLang="zh-CN" sz="2400" b="1" dirty="0" err="1"/>
              <a:t>n”,m</a:t>
            </a:r>
            <a:r>
              <a:rPr lang="en-US" altLang="zh-CN" sz="2400" b="1" dirty="0"/>
              <a:t> );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75FF99-B5A2-4061-B365-5D37F541DB41}"/>
              </a:ext>
            </a:extLst>
          </p:cNvPr>
          <p:cNvSpPr txBox="1">
            <a:spLocks noChangeArrowheads="1"/>
          </p:cNvSpPr>
          <p:nvPr/>
        </p:nvSpPr>
        <p:spPr>
          <a:xfrm>
            <a:off x="499268" y="260871"/>
            <a:ext cx="6084168" cy="539837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补充：判断素数的方法</a:t>
            </a:r>
          </a:p>
        </p:txBody>
      </p:sp>
    </p:spTree>
    <p:extLst>
      <p:ext uri="{BB962C8B-B14F-4D97-AF65-F5344CB8AC3E}">
        <p14:creationId xmlns:p14="http://schemas.microsoft.com/office/powerpoint/2010/main" val="38654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4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5186" y="1268760"/>
            <a:ext cx="7778751" cy="4176464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5.1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问题的提出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5.2 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5.3 do…while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5.4 for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5.5 </a:t>
            </a:r>
            <a:r>
              <a:rPr lang="en-US" altLang="zh-CN" sz="28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goto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break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continue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5.6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循环的嵌套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5.7 3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种循环语句的比较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5.8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程序举例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395536" y="3717032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5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392435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229898" y="1317757"/>
            <a:ext cx="8642350" cy="39243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一个循环体内又包含另一个完整的循环结构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 称为</a:t>
            </a:r>
            <a:r>
              <a:rPr lang="zh-CN" altLang="en-US" sz="32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循环的嵌套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。内嵌的循环中还可以嵌套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 循环，这就是多层循环。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zh-CN" altLang="en-US" sz="3200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三种循环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(while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循环、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do-while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循环和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for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循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 环</a:t>
            </a:r>
            <a:r>
              <a:rPr lang="en-US" altLang="zh-CN" sz="3200" dirty="0"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可以互相嵌套。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8312" y="512676"/>
            <a:ext cx="6408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5.6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、循环的嵌套</a:t>
            </a:r>
            <a:endParaRPr lang="en-US" altLang="zh-CN" sz="3200" i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917661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sp>
        <p:nvSpPr>
          <p:cNvPr id="4104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Oval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1851025" y="2582863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2743200" y="-609600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110" name="Rectangle 16"/>
          <p:cNvSpPr>
            <a:spLocks noChangeArrowheads="1"/>
          </p:cNvSpPr>
          <p:nvPr/>
        </p:nvSpPr>
        <p:spPr bwMode="auto">
          <a:xfrm>
            <a:off x="397756" y="876046"/>
            <a:ext cx="8459787" cy="457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8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0" dirty="0">
                <a:latin typeface="隶书" pitchFamily="49" charset="-122"/>
                <a:ea typeface="隶书" pitchFamily="49" charset="-122"/>
              </a:rPr>
              <a:t>引入：求三个数的较大者？</a:t>
            </a:r>
            <a:endParaRPr lang="en-US" altLang="zh-CN" sz="3200" b="0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pPr marL="88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3200" b="0" dirty="0">
                <a:latin typeface="隶书" pitchFamily="49" charset="-122"/>
                <a:ea typeface="隶书" pitchFamily="49" charset="-122"/>
              </a:rPr>
              <a:t>、如果要求十个数的较大者如何求解？</a:t>
            </a:r>
            <a:endParaRPr lang="en-US" altLang="zh-CN" sz="3200" b="0" dirty="0">
              <a:latin typeface="隶书" pitchFamily="49" charset="-122"/>
              <a:ea typeface="隶书" pitchFamily="49" charset="-122"/>
            </a:endParaRPr>
          </a:p>
          <a:p>
            <a:pPr marL="88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0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3200" b="0" dirty="0">
                <a:latin typeface="隶书" pitchFamily="49" charset="-122"/>
                <a:ea typeface="隶书" pitchFamily="49" charset="-122"/>
              </a:rPr>
              <a:t>、如果计算</a:t>
            </a:r>
            <a:r>
              <a:rPr lang="en-US" altLang="zh-CN" sz="3200" b="0" dirty="0">
                <a:latin typeface="隶书" pitchFamily="49" charset="-122"/>
                <a:ea typeface="隶书" pitchFamily="49" charset="-122"/>
              </a:rPr>
              <a:t>1+2+3+…+100</a:t>
            </a:r>
            <a:r>
              <a:rPr lang="zh-CN" altLang="en-US" sz="3200" b="0" dirty="0">
                <a:latin typeface="隶书" pitchFamily="49" charset="-122"/>
                <a:ea typeface="隶书" pitchFamily="49" charset="-122"/>
              </a:rPr>
              <a:t>又该如何计算？</a:t>
            </a:r>
            <a:endParaRPr lang="en-US" altLang="zh-CN" sz="3200" b="0" dirty="0">
              <a:latin typeface="隶书" pitchFamily="49" charset="-122"/>
              <a:ea typeface="隶书" pitchFamily="49" charset="-122"/>
            </a:endParaRPr>
          </a:p>
          <a:p>
            <a:pPr marL="88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解决办法：</a:t>
            </a:r>
            <a:endParaRPr lang="en-US" altLang="zh-CN" sz="3200" b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marL="88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3200" b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不用定义多个变量，而采用循环语句。</a:t>
            </a:r>
            <a:endParaRPr lang="en-US" altLang="zh-CN" sz="3200" b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marL="88900">
              <a:lnSpc>
                <a:spcPct val="150000"/>
              </a:lnSpc>
              <a:spcBef>
                <a:spcPct val="20000"/>
              </a:spcBef>
            </a:pPr>
            <a:endParaRPr lang="en-US" altLang="zh-CN" sz="2800" b="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8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65" y="621875"/>
            <a:ext cx="1872208" cy="53106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组合 26"/>
          <p:cNvGrpSpPr/>
          <p:nvPr/>
        </p:nvGrpSpPr>
        <p:grpSpPr>
          <a:xfrm>
            <a:off x="6614307" y="4508938"/>
            <a:ext cx="889763" cy="1289464"/>
            <a:chOff x="6580614" y="2682519"/>
            <a:chExt cx="889763" cy="1131890"/>
          </a:xfrm>
        </p:grpSpPr>
        <p:grpSp>
          <p:nvGrpSpPr>
            <p:cNvPr id="28" name="组合 27"/>
            <p:cNvGrpSpPr/>
            <p:nvPr/>
          </p:nvGrpSpPr>
          <p:grpSpPr>
            <a:xfrm>
              <a:off x="6978805" y="2682519"/>
              <a:ext cx="392917" cy="1131890"/>
              <a:chOff x="6973342" y="1232757"/>
              <a:chExt cx="392917" cy="1131890"/>
            </a:xfrm>
          </p:grpSpPr>
          <p:sp>
            <p:nvSpPr>
              <p:cNvPr id="30" name="Line 5"/>
              <p:cNvSpPr>
                <a:spLocks noChangeShapeType="1"/>
              </p:cNvSpPr>
              <p:nvPr/>
            </p:nvSpPr>
            <p:spPr bwMode="auto">
              <a:xfrm>
                <a:off x="6973342" y="1232757"/>
                <a:ext cx="0" cy="113189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>
                <a:off x="6984269" y="2348880"/>
                <a:ext cx="38199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Line 3"/>
            <p:cNvSpPr>
              <a:spLocks noChangeShapeType="1"/>
            </p:cNvSpPr>
            <p:nvPr/>
          </p:nvSpPr>
          <p:spPr bwMode="auto">
            <a:xfrm>
              <a:off x="6580614" y="2693288"/>
              <a:ext cx="8897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80614" y="2682519"/>
            <a:ext cx="889763" cy="1131890"/>
            <a:chOff x="6580614" y="2682519"/>
            <a:chExt cx="889763" cy="1131890"/>
          </a:xfrm>
        </p:grpSpPr>
        <p:grpSp>
          <p:nvGrpSpPr>
            <p:cNvPr id="23" name="组合 22"/>
            <p:cNvGrpSpPr/>
            <p:nvPr/>
          </p:nvGrpSpPr>
          <p:grpSpPr>
            <a:xfrm>
              <a:off x="6978805" y="2682519"/>
              <a:ext cx="392917" cy="1131890"/>
              <a:chOff x="6973342" y="1232757"/>
              <a:chExt cx="392917" cy="1131890"/>
            </a:xfrm>
          </p:grpSpPr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6973342" y="1232757"/>
                <a:ext cx="0" cy="113189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6984269" y="2348880"/>
                <a:ext cx="38199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6580614" y="2693288"/>
              <a:ext cx="8897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73342" y="1232757"/>
            <a:ext cx="392917" cy="1131890"/>
            <a:chOff x="6973342" y="1232757"/>
            <a:chExt cx="392917" cy="1131890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6973342" y="1232757"/>
              <a:ext cx="0" cy="11318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6984269" y="2348880"/>
              <a:ext cx="38199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Line 3"/>
          <p:cNvSpPr>
            <a:spLocks noChangeShapeType="1"/>
          </p:cNvSpPr>
          <p:nvPr/>
        </p:nvSpPr>
        <p:spPr bwMode="auto">
          <a:xfrm>
            <a:off x="6562556" y="1232756"/>
            <a:ext cx="889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9542" y="800708"/>
            <a:ext cx="4590510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  循环的嵌套</a:t>
            </a:r>
            <a:endParaRPr lang="en-US" altLang="zh-CN" sz="3200" b="1" dirty="0">
              <a:solidFill>
                <a:srgbClr val="C0000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449542" y="1867652"/>
            <a:ext cx="5346594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3200" dirty="0">
                <a:latin typeface="Arial" charset="0"/>
              </a:rPr>
              <a:t>   for(</a:t>
            </a:r>
            <a:r>
              <a:rPr kumimoji="0" lang="en-US" altLang="zh-CN" sz="3200" dirty="0" err="1">
                <a:latin typeface="Arial" charset="0"/>
              </a:rPr>
              <a:t>i</a:t>
            </a:r>
            <a:r>
              <a:rPr kumimoji="0" lang="en-US" altLang="zh-CN" sz="3200" dirty="0">
                <a:latin typeface="Arial" charset="0"/>
              </a:rPr>
              <a:t>=1; </a:t>
            </a:r>
            <a:r>
              <a:rPr kumimoji="0" lang="en-US" altLang="zh-CN" sz="3200" dirty="0" err="1">
                <a:latin typeface="Arial" charset="0"/>
              </a:rPr>
              <a:t>i</a:t>
            </a:r>
            <a:r>
              <a:rPr kumimoji="0" lang="en-US" altLang="zh-CN" sz="3200" dirty="0">
                <a:latin typeface="Arial" charset="0"/>
              </a:rPr>
              <a:t>&lt;=10; </a:t>
            </a:r>
            <a:r>
              <a:rPr kumimoji="0" lang="en-US" altLang="zh-CN" sz="3200" dirty="0" err="1">
                <a:latin typeface="Arial" charset="0"/>
              </a:rPr>
              <a:t>i</a:t>
            </a:r>
            <a:r>
              <a:rPr kumimoji="0" lang="en-US" altLang="zh-CN" sz="3200" dirty="0">
                <a:latin typeface="Arial" charset="0"/>
              </a:rPr>
              <a:t>++)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3200" dirty="0">
                <a:latin typeface="Arial" charset="0"/>
              </a:rPr>
              <a:t>       for(j=1;  j&lt;=10 ;  j++)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3200" dirty="0">
                <a:latin typeface="Arial" charset="0"/>
              </a:rPr>
              <a:t>            </a:t>
            </a:r>
            <a:r>
              <a:rPr kumimoji="0" lang="en-US" altLang="zh-CN" sz="3200" dirty="0" err="1">
                <a:latin typeface="Arial" charset="0"/>
              </a:rPr>
              <a:t>printf</a:t>
            </a:r>
            <a:r>
              <a:rPr kumimoji="0" lang="en-US" altLang="zh-CN" sz="3200" dirty="0">
                <a:latin typeface="Arial" charset="0"/>
              </a:rPr>
              <a:t>(“*”);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384" y="4456577"/>
            <a:ext cx="288032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0" lang="en-US" altLang="zh-CN" sz="3200" dirty="0" err="1">
                <a:latin typeface="Arial" charset="0"/>
              </a:rPr>
              <a:t>printf</a:t>
            </a:r>
            <a:r>
              <a:rPr kumimoji="0" lang="en-US" altLang="zh-CN" sz="3200" dirty="0">
                <a:latin typeface="Arial" charset="0"/>
              </a:rPr>
              <a:t>(“\n”);</a:t>
            </a:r>
            <a:endParaRPr kumimoji="0" lang="zh-CN" altLang="en-US" sz="3200" dirty="0">
              <a:latin typeface="Arial" charset="0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1079612" y="2744924"/>
            <a:ext cx="288032" cy="756084"/>
          </a:xfrm>
          <a:prstGeom prst="leftBr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1337650" y="5036839"/>
            <a:ext cx="252028" cy="792088"/>
          </a:xfrm>
          <a:prstGeom prst="rightBr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87724" y="3681028"/>
            <a:ext cx="3492388" cy="584775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kumimoji="0" lang="en-US" altLang="zh-CN" sz="3200" dirty="0" err="1">
                <a:latin typeface="Arial" charset="0"/>
              </a:rPr>
              <a:t>printf</a:t>
            </a:r>
            <a:r>
              <a:rPr kumimoji="0" lang="en-US" altLang="zh-CN" sz="3200" dirty="0">
                <a:latin typeface="Arial" charset="0"/>
              </a:rPr>
              <a:t>(“%d”, </a:t>
            </a:r>
            <a:r>
              <a:rPr kumimoji="0" lang="en-US" altLang="zh-CN" sz="3200" dirty="0" err="1">
                <a:latin typeface="Arial" charset="0"/>
              </a:rPr>
              <a:t>i</a:t>
            </a:r>
            <a:r>
              <a:rPr kumimoji="0" lang="en-US" altLang="zh-CN" sz="3200" dirty="0">
                <a:latin typeface="Arial" charset="0"/>
              </a:rPr>
              <a:t>);</a:t>
            </a:r>
            <a:endParaRPr kumimoji="0" lang="zh-CN" altLang="en-US" sz="3200" dirty="0">
              <a:latin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051927" y="461375"/>
            <a:ext cx="1876536" cy="5693866"/>
          </a:xfrm>
          <a:prstGeom prst="rect">
            <a:avLst/>
          </a:prstGeom>
          <a:solidFill>
            <a:srgbClr val="FFFF00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en-US" altLang="zh-CN" sz="2800" dirty="0">
                <a:latin typeface="Arial" charset="0"/>
              </a:rPr>
              <a:t>**********</a:t>
            </a:r>
          </a:p>
          <a:p>
            <a:pPr>
              <a:lnSpc>
                <a:spcPct val="130000"/>
              </a:lnSpc>
            </a:pPr>
            <a:r>
              <a:rPr kumimoji="0" lang="en-US" altLang="zh-CN" sz="2800" dirty="0">
                <a:latin typeface="Arial" charset="0"/>
              </a:rPr>
              <a:t>**********</a:t>
            </a:r>
          </a:p>
          <a:p>
            <a:pPr>
              <a:lnSpc>
                <a:spcPct val="130000"/>
              </a:lnSpc>
            </a:pPr>
            <a:r>
              <a:rPr kumimoji="0" lang="en-US" altLang="zh-CN" sz="2800" dirty="0">
                <a:latin typeface="Arial" charset="0"/>
              </a:rPr>
              <a:t>**********</a:t>
            </a:r>
          </a:p>
          <a:p>
            <a:pPr>
              <a:lnSpc>
                <a:spcPct val="130000"/>
              </a:lnSpc>
            </a:pPr>
            <a:r>
              <a:rPr kumimoji="0" lang="en-US" altLang="zh-CN" sz="2800" dirty="0">
                <a:latin typeface="Arial" charset="0"/>
              </a:rPr>
              <a:t>**********</a:t>
            </a:r>
          </a:p>
          <a:p>
            <a:pPr>
              <a:lnSpc>
                <a:spcPct val="130000"/>
              </a:lnSpc>
            </a:pPr>
            <a:r>
              <a:rPr kumimoji="0" lang="en-US" altLang="zh-CN" sz="2800" dirty="0">
                <a:latin typeface="Arial" charset="0"/>
              </a:rPr>
              <a:t>**********</a:t>
            </a:r>
          </a:p>
          <a:p>
            <a:pPr>
              <a:lnSpc>
                <a:spcPct val="130000"/>
              </a:lnSpc>
            </a:pPr>
            <a:r>
              <a:rPr kumimoji="0" lang="en-US" altLang="zh-CN" sz="2800" dirty="0">
                <a:latin typeface="Arial" charset="0"/>
              </a:rPr>
              <a:t>**********</a:t>
            </a:r>
          </a:p>
          <a:p>
            <a:pPr>
              <a:lnSpc>
                <a:spcPct val="130000"/>
              </a:lnSpc>
            </a:pPr>
            <a:r>
              <a:rPr kumimoji="0" lang="en-US" altLang="zh-CN" sz="2800" dirty="0">
                <a:latin typeface="Arial" charset="0"/>
              </a:rPr>
              <a:t>**********</a:t>
            </a:r>
          </a:p>
          <a:p>
            <a:pPr>
              <a:lnSpc>
                <a:spcPct val="130000"/>
              </a:lnSpc>
            </a:pPr>
            <a:r>
              <a:rPr kumimoji="0" lang="en-US" altLang="zh-CN" sz="2800" dirty="0">
                <a:latin typeface="Arial" charset="0"/>
              </a:rPr>
              <a:t>**********</a:t>
            </a:r>
          </a:p>
          <a:p>
            <a:pPr>
              <a:lnSpc>
                <a:spcPct val="130000"/>
              </a:lnSpc>
            </a:pPr>
            <a:r>
              <a:rPr kumimoji="0" lang="en-US" altLang="zh-CN" sz="2800" dirty="0">
                <a:latin typeface="Arial" charset="0"/>
              </a:rPr>
              <a:t>**********</a:t>
            </a:r>
          </a:p>
          <a:p>
            <a:pPr>
              <a:lnSpc>
                <a:spcPct val="130000"/>
              </a:lnSpc>
            </a:pPr>
            <a:r>
              <a:rPr kumimoji="0" lang="en-US" altLang="zh-CN" sz="2800" dirty="0">
                <a:latin typeface="Arial" charset="0"/>
              </a:rPr>
              <a:t>**********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939074" y="461776"/>
            <a:ext cx="1971836" cy="5900077"/>
          </a:xfrm>
          <a:prstGeom prst="rect">
            <a:avLst/>
          </a:prstGeom>
          <a:solidFill>
            <a:srgbClr val="99FFCC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70000"/>
              </a:lnSpc>
            </a:pPr>
            <a:r>
              <a:rPr kumimoji="0" lang="en-US" altLang="zh-CN" sz="2400" dirty="0">
                <a:latin typeface="Arial" charset="0"/>
              </a:rPr>
              <a:t>1111111111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2222222222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3333333333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4444444444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5555555555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6666666666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7777777777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8888888888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9999999999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10    ……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0242" y="2888635"/>
            <a:ext cx="1185634" cy="58477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kumimoji="0" lang="en-US" altLang="zh-CN" sz="3200" dirty="0">
                <a:latin typeface="Arial" charset="0"/>
              </a:rPr>
              <a:t>j&lt;=</a:t>
            </a:r>
            <a:r>
              <a:rPr kumimoji="0" lang="en-US" altLang="zh-CN" sz="3200" dirty="0" err="1">
                <a:latin typeface="Arial" charset="0"/>
              </a:rPr>
              <a:t>i</a:t>
            </a:r>
            <a:endParaRPr kumimoji="0" lang="zh-CN" altLang="en-US" sz="3200" dirty="0">
              <a:latin typeface="Arial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948537" y="461375"/>
            <a:ext cx="1971836" cy="5900077"/>
          </a:xfrm>
          <a:prstGeom prst="rect">
            <a:avLst/>
          </a:prstGeom>
          <a:solidFill>
            <a:srgbClr val="FFCCFF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70000"/>
              </a:lnSpc>
            </a:pPr>
            <a:r>
              <a:rPr kumimoji="0" lang="en-US" altLang="zh-CN" sz="2400" dirty="0">
                <a:latin typeface="Arial" charset="0"/>
              </a:rPr>
              <a:t>1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22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333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4444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55555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666666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7777777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88888888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999999999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10   ……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6162" y="3667446"/>
            <a:ext cx="349238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0" lang="en-US" altLang="zh-CN" sz="3200" dirty="0" err="1">
                <a:latin typeface="Arial" charset="0"/>
              </a:rPr>
              <a:t>printf</a:t>
            </a:r>
            <a:r>
              <a:rPr kumimoji="0" lang="en-US" altLang="zh-CN" sz="3200" dirty="0">
                <a:latin typeface="Arial" charset="0"/>
              </a:rPr>
              <a:t>(“%4d”, </a:t>
            </a:r>
            <a:r>
              <a:rPr kumimoji="0" lang="en-US" altLang="zh-CN" sz="3200" dirty="0" err="1">
                <a:latin typeface="Arial" charset="0"/>
              </a:rPr>
              <a:t>i</a:t>
            </a:r>
            <a:r>
              <a:rPr kumimoji="0" lang="en-US" altLang="zh-CN" sz="3200" dirty="0">
                <a:latin typeface="Arial" charset="0"/>
              </a:rPr>
              <a:t>*j);</a:t>
            </a:r>
            <a:endParaRPr kumimoji="0" lang="zh-CN" altLang="en-US" sz="3200" dirty="0">
              <a:latin typeface="Arial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704563" y="461374"/>
            <a:ext cx="2952328" cy="5900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70000"/>
              </a:lnSpc>
            </a:pPr>
            <a:r>
              <a:rPr kumimoji="0" lang="en-US" altLang="zh-CN" sz="2400" dirty="0">
                <a:latin typeface="Arial" charset="0"/>
              </a:rPr>
              <a:t>1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2   4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3   6   9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4   8   12   16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5   10  15   20   25</a:t>
            </a:r>
          </a:p>
          <a:p>
            <a:pPr marL="457200" indent="-457200">
              <a:lnSpc>
                <a:spcPct val="170000"/>
              </a:lnSpc>
              <a:buAutoNum type="arabicPlain" startAt="6"/>
            </a:pPr>
            <a:r>
              <a:rPr kumimoji="0" lang="en-US" altLang="zh-CN" sz="2200" dirty="0">
                <a:latin typeface="Arial" charset="0"/>
              </a:rPr>
              <a:t>12  18  24   30  36   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7        ……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8        ……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9        ……</a:t>
            </a:r>
          </a:p>
          <a:p>
            <a:pPr>
              <a:lnSpc>
                <a:spcPct val="170000"/>
              </a:lnSpc>
            </a:pPr>
            <a:r>
              <a:rPr kumimoji="0" lang="en-US" altLang="zh-CN" sz="2200" dirty="0">
                <a:latin typeface="Arial" charset="0"/>
              </a:rPr>
              <a:t>10      ……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545194" y="800708"/>
            <a:ext cx="1260140" cy="361227"/>
          </a:xfrm>
          <a:prstGeom prst="wedgeRectCallout">
            <a:avLst>
              <a:gd name="adj1" fmla="val -57839"/>
              <a:gd name="adj2" fmla="val 9741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>
                <a:solidFill>
                  <a:schemeClr val="tx1"/>
                </a:solidFill>
              </a:rPr>
              <a:t>1  2</a:t>
            </a:r>
            <a:r>
              <a:rPr lang="zh-CN" altLang="en-US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6889359" y="1437475"/>
            <a:ext cx="1767531" cy="361227"/>
          </a:xfrm>
          <a:prstGeom prst="wedgeRectCallout">
            <a:avLst>
              <a:gd name="adj1" fmla="val -57839"/>
              <a:gd name="adj2" fmla="val 9741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>
                <a:solidFill>
                  <a:schemeClr val="tx1"/>
                </a:solidFill>
              </a:rPr>
              <a:t>1  3</a:t>
            </a:r>
            <a:r>
              <a:rPr lang="zh-CN" altLang="en-US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>
                <a:solidFill>
                  <a:schemeClr val="tx1"/>
                </a:solidFill>
              </a:rPr>
              <a:t>2  3</a:t>
            </a:r>
            <a:r>
              <a:rPr lang="zh-CN" altLang="en-US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01595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3538" grpId="0" autoUpdateAnimBg="0"/>
      <p:bldP spid="2" grpId="0" animBg="1"/>
      <p:bldP spid="4" grpId="0" animBg="1"/>
      <p:bldP spid="5" grpId="0" animBg="1"/>
      <p:bldP spid="11" grpId="0" animBg="1"/>
      <p:bldP spid="12" grpId="0" animBg="1" autoUpdateAnimBg="0"/>
      <p:bldP spid="14" grpId="0" animBg="1" autoUpdateAnimBg="0"/>
      <p:bldP spid="15" grpId="0" animBg="1"/>
      <p:bldP spid="16" grpId="0" animBg="1" autoUpdateAnimBg="0"/>
      <p:bldP spid="18" grpId="0" animBg="1"/>
      <p:bldP spid="20" grpId="0" animBg="1" autoUpdateAnimBg="0"/>
      <p:bldP spid="8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557020" y="332656"/>
            <a:ext cx="766940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输出如图所示的九九表</a:t>
            </a:r>
          </a:p>
        </p:txBody>
      </p:sp>
      <p:sp>
        <p:nvSpPr>
          <p:cNvPr id="26630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6" y="1160516"/>
            <a:ext cx="7819966" cy="506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658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345528" y="314408"/>
            <a:ext cx="8493671" cy="6334042"/>
          </a:xfrm>
          <a:prstGeom prst="rect">
            <a:avLst/>
          </a:prstGeom>
          <a:solidFill>
            <a:schemeClr val="bg1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/>
              <a:t>#include&lt;</a:t>
            </a:r>
            <a:r>
              <a:rPr lang="en-US" altLang="zh-CN" sz="2600" dirty="0" err="1"/>
              <a:t>stdio.h</a:t>
            </a:r>
            <a:r>
              <a:rPr lang="en-US" altLang="zh-CN" sz="26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void main( )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{  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   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i,j</a:t>
            </a:r>
            <a:r>
              <a:rPr lang="en-US" altLang="zh-CN" sz="26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    </a:t>
            </a:r>
            <a:r>
              <a:rPr lang="en-US" altLang="zh-CN" sz="2600" dirty="0">
                <a:solidFill>
                  <a:srgbClr val="0070C0"/>
                </a:solidFill>
              </a:rPr>
              <a:t>for(</a:t>
            </a:r>
            <a:r>
              <a:rPr lang="en-US" altLang="zh-CN" sz="2600" dirty="0" err="1">
                <a:solidFill>
                  <a:srgbClr val="0070C0"/>
                </a:solidFill>
              </a:rPr>
              <a:t>i</a:t>
            </a:r>
            <a:r>
              <a:rPr lang="en-US" altLang="zh-CN" sz="2600" dirty="0">
                <a:solidFill>
                  <a:srgbClr val="0070C0"/>
                </a:solidFill>
              </a:rPr>
              <a:t>=1; </a:t>
            </a:r>
            <a:r>
              <a:rPr lang="en-US" altLang="zh-CN" sz="2600" dirty="0" err="1">
                <a:solidFill>
                  <a:srgbClr val="0070C0"/>
                </a:solidFill>
              </a:rPr>
              <a:t>i</a:t>
            </a:r>
            <a:r>
              <a:rPr lang="en-US" altLang="zh-CN" sz="2600" dirty="0">
                <a:solidFill>
                  <a:srgbClr val="0070C0"/>
                </a:solidFill>
              </a:rPr>
              <a:t>&lt;10; </a:t>
            </a:r>
            <a:r>
              <a:rPr lang="en-US" altLang="zh-CN" sz="2600" dirty="0" err="1">
                <a:solidFill>
                  <a:srgbClr val="0070C0"/>
                </a:solidFill>
              </a:rPr>
              <a:t>i</a:t>
            </a:r>
            <a:r>
              <a:rPr lang="en-US" altLang="zh-CN" sz="2600" dirty="0">
                <a:solidFill>
                  <a:srgbClr val="0070C0"/>
                </a:solidFill>
              </a:rPr>
              <a:t>++)     </a:t>
            </a:r>
            <a:r>
              <a:rPr lang="en-US" altLang="zh-CN" sz="2600" dirty="0" err="1">
                <a:solidFill>
                  <a:srgbClr val="0070C0"/>
                </a:solidFill>
              </a:rPr>
              <a:t>printf</a:t>
            </a:r>
            <a:r>
              <a:rPr lang="en-US" altLang="zh-CN" sz="2600" dirty="0">
                <a:solidFill>
                  <a:srgbClr val="0070C0"/>
                </a:solidFill>
              </a:rPr>
              <a:t>("%4d",  </a:t>
            </a:r>
            <a:r>
              <a:rPr lang="en-US" altLang="zh-CN" sz="2600" dirty="0" err="1">
                <a:solidFill>
                  <a:srgbClr val="0070C0"/>
                </a:solidFill>
              </a:rPr>
              <a:t>i</a:t>
            </a:r>
            <a:r>
              <a:rPr lang="en-US" altLang="zh-CN" sz="26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 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("\n--------------------------------\n");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C00000"/>
                </a:solidFill>
              </a:rPr>
              <a:t>    for(</a:t>
            </a:r>
            <a:r>
              <a:rPr lang="en-US" altLang="zh-CN" sz="2600" dirty="0" err="1">
                <a:solidFill>
                  <a:srgbClr val="C00000"/>
                </a:solidFill>
              </a:rPr>
              <a:t>i</a:t>
            </a:r>
            <a:r>
              <a:rPr lang="en-US" altLang="zh-CN" sz="2600" dirty="0">
                <a:solidFill>
                  <a:srgbClr val="C00000"/>
                </a:solidFill>
              </a:rPr>
              <a:t>=1; </a:t>
            </a:r>
            <a:r>
              <a:rPr lang="en-US" altLang="zh-CN" sz="2600" dirty="0" err="1">
                <a:solidFill>
                  <a:srgbClr val="C00000"/>
                </a:solidFill>
              </a:rPr>
              <a:t>i</a:t>
            </a:r>
            <a:r>
              <a:rPr lang="en-US" altLang="zh-CN" sz="2600" dirty="0">
                <a:solidFill>
                  <a:srgbClr val="C00000"/>
                </a:solidFill>
              </a:rPr>
              <a:t>&lt;10; </a:t>
            </a:r>
            <a:r>
              <a:rPr lang="en-US" altLang="zh-CN" sz="2600" dirty="0" err="1">
                <a:solidFill>
                  <a:srgbClr val="C00000"/>
                </a:solidFill>
              </a:rPr>
              <a:t>i</a:t>
            </a:r>
            <a:r>
              <a:rPr lang="en-US" altLang="zh-CN" sz="2600" dirty="0">
                <a:solidFill>
                  <a:srgbClr val="C00000"/>
                </a:solidFill>
              </a:rPr>
              <a:t>++)                     </a:t>
            </a:r>
            <a:r>
              <a:rPr lang="en-US" altLang="zh-CN" sz="2600" dirty="0">
                <a:solidFill>
                  <a:schemeClr val="accent2"/>
                </a:solidFill>
              </a:rPr>
              <a:t>/*</a:t>
            </a:r>
            <a:r>
              <a:rPr lang="en-US" altLang="zh-CN" sz="2600" dirty="0" err="1">
                <a:solidFill>
                  <a:schemeClr val="accent2"/>
                </a:solidFill>
              </a:rPr>
              <a:t>i</a:t>
            </a:r>
            <a:r>
              <a:rPr lang="zh-CN" altLang="en-US" sz="2600" dirty="0">
                <a:solidFill>
                  <a:schemeClr val="accent2"/>
                </a:solidFill>
              </a:rPr>
              <a:t>控制行数*</a:t>
            </a:r>
            <a:r>
              <a:rPr lang="en-US" altLang="zh-CN" sz="2600" dirty="0">
                <a:solidFill>
                  <a:schemeClr val="accent2"/>
                </a:solidFill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   </a:t>
            </a:r>
            <a:r>
              <a:rPr lang="en-US" altLang="zh-CN" sz="2600" dirty="0">
                <a:solidFill>
                  <a:srgbClr val="C00000"/>
                </a:solidFill>
              </a:rPr>
              <a:t> {   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        </a:t>
            </a:r>
            <a:r>
              <a:rPr lang="en-US" altLang="zh-CN" sz="2600" dirty="0">
                <a:solidFill>
                  <a:srgbClr val="FF0000"/>
                </a:solidFill>
              </a:rPr>
              <a:t>for(j=1; j&lt;=</a:t>
            </a:r>
            <a:r>
              <a:rPr lang="en-US" altLang="zh-CN" sz="2600" dirty="0" err="1">
                <a:solidFill>
                  <a:srgbClr val="FF0000"/>
                </a:solidFill>
              </a:rPr>
              <a:t>i</a:t>
            </a:r>
            <a:r>
              <a:rPr lang="en-US" altLang="zh-CN" sz="2600" dirty="0">
                <a:solidFill>
                  <a:srgbClr val="FF0000"/>
                </a:solidFill>
              </a:rPr>
              <a:t>; j++)                /*j</a:t>
            </a:r>
            <a:r>
              <a:rPr lang="zh-CN" altLang="en-US" sz="2600" dirty="0">
                <a:solidFill>
                  <a:srgbClr val="FF0000"/>
                </a:solidFill>
              </a:rPr>
              <a:t>控制列数*</a:t>
            </a:r>
            <a:r>
              <a:rPr lang="en-US" altLang="zh-CN" sz="2600" dirty="0">
                <a:solidFill>
                  <a:srgbClr val="FF0000"/>
                </a:solidFill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              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("%4d",i*j);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        </a:t>
            </a:r>
            <a:r>
              <a:rPr lang="en-US" altLang="zh-CN" sz="2600" dirty="0" err="1">
                <a:solidFill>
                  <a:srgbClr val="FF0000"/>
                </a:solidFill>
              </a:rPr>
              <a:t>printf</a:t>
            </a:r>
            <a:r>
              <a:rPr lang="en-US" altLang="zh-CN" sz="2600" dirty="0">
                <a:solidFill>
                  <a:srgbClr val="FF0000"/>
                </a:solidFill>
              </a:rPr>
              <a:t>("\n");   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C00000"/>
                </a:solidFill>
              </a:rPr>
              <a:t>     }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}</a:t>
            </a:r>
          </a:p>
        </p:txBody>
      </p:sp>
      <p:sp>
        <p:nvSpPr>
          <p:cNvPr id="26630" name="Rectangl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Oval 5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2" name="Picture 4" descr="图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1521" y="633904"/>
            <a:ext cx="4908732" cy="2940415"/>
          </a:xfrm>
          <a:noFill/>
        </p:spPr>
      </p:pic>
      <p:sp>
        <p:nvSpPr>
          <p:cNvPr id="52229" name="Text Box 2"/>
          <p:cNvSpPr txBox="1">
            <a:spLocks noChangeArrowheads="1"/>
          </p:cNvSpPr>
          <p:nvPr/>
        </p:nvSpPr>
        <p:spPr bwMode="auto">
          <a:xfrm>
            <a:off x="486071" y="980728"/>
            <a:ext cx="326403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800" b="0" dirty="0">
                <a:latin typeface="黑体" pitchFamily="2" charset="-122"/>
                <a:ea typeface="黑体" pitchFamily="2" charset="-122"/>
              </a:rPr>
              <a:t>        </a:t>
            </a:r>
            <a:r>
              <a:rPr kumimoji="0"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*</a:t>
            </a:r>
          </a:p>
          <a:p>
            <a:r>
              <a:rPr kumimoji="0"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  * * *</a:t>
            </a:r>
          </a:p>
          <a:p>
            <a:r>
              <a:rPr kumimoji="0"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* * * * *</a:t>
            </a:r>
          </a:p>
          <a:p>
            <a:r>
              <a:rPr kumimoji="0"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* * * * * * *</a:t>
            </a:r>
          </a:p>
          <a:p>
            <a:r>
              <a:rPr kumimoji="0"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* * * * * * * * *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624306" y="3627469"/>
            <a:ext cx="3132347" cy="193899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此类题目分析的要点是：</a:t>
            </a:r>
          </a:p>
          <a:p>
            <a:pPr>
              <a:lnSpc>
                <a:spcPct val="150000"/>
              </a:lnSpc>
            </a:pP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通过分析，找出每行</a:t>
            </a:r>
            <a:r>
              <a:rPr kumimoji="0" lang="zh-CN" altLang="en-US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空格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、</a:t>
            </a:r>
            <a:r>
              <a:rPr kumimoji="0" lang="zh-CN" altLang="en-US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与</a:t>
            </a:r>
            <a:r>
              <a:rPr kumimoji="0" lang="zh-CN" altLang="en-US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行号</a:t>
            </a:r>
            <a:r>
              <a:rPr kumimoji="0" lang="en-US" altLang="zh-CN" sz="2000" dirty="0" err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、</a:t>
            </a:r>
            <a:r>
              <a:rPr kumimoji="0" lang="zh-CN" altLang="en-US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列号</a:t>
            </a:r>
            <a:r>
              <a:rPr kumimoji="0" lang="en-US" altLang="zh-CN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j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及</a:t>
            </a:r>
            <a:r>
              <a:rPr kumimoji="0" lang="zh-CN" altLang="en-US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总行数</a:t>
            </a:r>
            <a:r>
              <a:rPr kumimoji="0" lang="en-US" altLang="zh-CN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N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的关系。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4010279" y="3465004"/>
            <a:ext cx="4760364" cy="190821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1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分析：</a:t>
            </a:r>
            <a:r>
              <a:rPr kumimoji="0" lang="zh-CN" altLang="en-US" sz="1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（设</a:t>
            </a:r>
            <a:r>
              <a:rPr kumimoji="0" lang="en-US" altLang="zh-CN" sz="1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N=5</a:t>
            </a:r>
            <a:r>
              <a:rPr kumimoji="0" lang="zh-CN" altLang="en-US" sz="1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1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  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4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个空格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=5-1  1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=2*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行号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-1</a:t>
            </a:r>
          </a:p>
          <a:p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2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  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3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个空格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=5-2  3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=2*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行号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-1</a:t>
            </a:r>
          </a:p>
          <a:p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3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  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2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个空格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=5-3  5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=2*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行号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-1</a:t>
            </a:r>
          </a:p>
          <a:p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4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  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1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个空格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=5-4  7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=2*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行号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-1</a:t>
            </a:r>
          </a:p>
          <a:p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5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  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0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个空格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=5-5  9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=2*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行号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-1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4177341" y="5566461"/>
            <a:ext cx="4426240" cy="707886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由此归纳出：第</a:t>
            </a:r>
            <a:r>
              <a:rPr kumimoji="0" lang="en-US" altLang="zh-CN" sz="20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行的空格数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N-</a:t>
            </a:r>
            <a:r>
              <a:rPr kumimoji="0" lang="en-US" altLang="zh-CN" sz="20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个；</a:t>
            </a:r>
          </a:p>
          <a:p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            第</a:t>
            </a:r>
            <a:r>
              <a:rPr kumimoji="0" lang="en-US" altLang="zh-CN" sz="20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行的</a:t>
            </a:r>
            <a:r>
              <a:rPr kumimoji="0" lang="en-US" altLang="zh-CN" sz="2000" dirty="0">
                <a:latin typeface="Arial" charset="0"/>
              </a:rPr>
              <a:t>" 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Arial" charset="0"/>
              </a:rPr>
              <a:t> 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数是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2i-1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个。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9513" y="132816"/>
            <a:ext cx="8712968" cy="612775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打印如下图所示的等腰三角形。</a:t>
            </a:r>
          </a:p>
        </p:txBody>
      </p:sp>
    </p:spTree>
    <p:extLst>
      <p:ext uri="{BB962C8B-B14F-4D97-AF65-F5344CB8AC3E}">
        <p14:creationId xmlns:p14="http://schemas.microsoft.com/office/powerpoint/2010/main" val="415185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155651" grpId="0" animBg="1"/>
      <p:bldP spid="155653" grpId="0" animBg="1" autoUpdateAnimBg="0"/>
      <p:bldP spid="155654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5" name="Picture 3" descr="图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06132"/>
            <a:ext cx="3955124" cy="3384376"/>
          </a:xfrm>
          <a:noFill/>
        </p:spPr>
      </p:pic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3927951" y="332656"/>
            <a:ext cx="5057673" cy="6048375"/>
          </a:xfrm>
          <a:prstGeom prst="rect">
            <a:avLst/>
          </a:prstGeom>
          <a:solidFill>
            <a:schemeClr val="bg2"/>
          </a:solidFill>
          <a:ln w="412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800" dirty="0">
                <a:latin typeface="Arial" charset="0"/>
              </a:rPr>
              <a:t>void main( ) </a:t>
            </a:r>
          </a:p>
          <a:p>
            <a:r>
              <a:rPr kumimoji="0" lang="en-US" altLang="zh-CN" sz="2800" dirty="0">
                <a:latin typeface="Arial" charset="0"/>
              </a:rPr>
              <a:t>{</a:t>
            </a:r>
          </a:p>
          <a:p>
            <a:r>
              <a:rPr kumimoji="0" lang="en-US" altLang="zh-CN" sz="2800" dirty="0">
                <a:latin typeface="Arial" charset="0"/>
              </a:rPr>
              <a:t>     </a:t>
            </a:r>
            <a:r>
              <a:rPr kumimoji="0" lang="en-US" altLang="zh-CN" sz="2800" dirty="0" err="1">
                <a:latin typeface="Arial" charset="0"/>
              </a:rPr>
              <a:t>int</a:t>
            </a:r>
            <a:r>
              <a:rPr kumimoji="0" lang="en-US" altLang="zh-CN" sz="2800" dirty="0">
                <a:latin typeface="Arial" charset="0"/>
              </a:rPr>
              <a:t> </a:t>
            </a:r>
            <a:r>
              <a:rPr kumimoji="0" lang="en-US" altLang="zh-CN" sz="2800" dirty="0" err="1">
                <a:latin typeface="Arial" charset="0"/>
              </a:rPr>
              <a:t>i,j,N</a:t>
            </a:r>
            <a:r>
              <a:rPr kumimoji="0" lang="en-US" altLang="zh-CN" sz="2800" dirty="0">
                <a:latin typeface="Arial" charset="0"/>
              </a:rPr>
              <a:t>;</a:t>
            </a:r>
          </a:p>
          <a:p>
            <a:r>
              <a:rPr kumimoji="0" lang="en-US" altLang="zh-CN" sz="2800" dirty="0">
                <a:latin typeface="Arial" charset="0"/>
              </a:rPr>
              <a:t>     </a:t>
            </a:r>
            <a:r>
              <a:rPr kumimoji="0" lang="en-US" altLang="zh-CN" sz="2800" dirty="0" err="1">
                <a:latin typeface="Arial" charset="0"/>
              </a:rPr>
              <a:t>scanf</a:t>
            </a:r>
            <a:r>
              <a:rPr kumimoji="0" lang="en-US" altLang="zh-CN" sz="2800" dirty="0">
                <a:latin typeface="Arial" charset="0"/>
              </a:rPr>
              <a:t>("%</a:t>
            </a:r>
            <a:r>
              <a:rPr kumimoji="0" lang="en-US" altLang="zh-CN" sz="2800" dirty="0" err="1">
                <a:latin typeface="Arial" charset="0"/>
              </a:rPr>
              <a:t>d",&amp;N</a:t>
            </a:r>
            <a:r>
              <a:rPr kumimoji="0" lang="en-US" altLang="zh-CN" sz="2800" dirty="0">
                <a:latin typeface="Arial" charset="0"/>
              </a:rPr>
              <a:t>);</a:t>
            </a:r>
          </a:p>
          <a:p>
            <a:pPr>
              <a:spcBef>
                <a:spcPct val="40000"/>
              </a:spcBef>
              <a:spcAft>
                <a:spcPct val="45000"/>
              </a:spcAft>
            </a:pPr>
            <a:r>
              <a:rPr kumimoji="0" lang="en-US" altLang="zh-CN" sz="2800" dirty="0">
                <a:latin typeface="Arial" charset="0"/>
              </a:rPr>
              <a:t>     for ( </a:t>
            </a:r>
            <a:r>
              <a:rPr kumimoji="0" lang="en-US" altLang="zh-CN" sz="2800" dirty="0" err="1">
                <a:latin typeface="Arial" charset="0"/>
              </a:rPr>
              <a:t>i</a:t>
            </a:r>
            <a:r>
              <a:rPr kumimoji="0" lang="en-US" altLang="zh-CN" sz="2800" dirty="0">
                <a:latin typeface="Arial" charset="0"/>
              </a:rPr>
              <a:t>=1 ; </a:t>
            </a:r>
            <a:r>
              <a:rPr kumimoji="0" lang="en-US" altLang="zh-CN" sz="2800" dirty="0" err="1">
                <a:latin typeface="Arial" charset="0"/>
              </a:rPr>
              <a:t>i</a:t>
            </a:r>
            <a:r>
              <a:rPr kumimoji="0" lang="en-US" altLang="zh-CN" sz="2800" dirty="0">
                <a:latin typeface="Arial" charset="0"/>
              </a:rPr>
              <a:t>&lt;=N ; </a:t>
            </a:r>
            <a:r>
              <a:rPr kumimoji="0" lang="en-US" altLang="zh-CN" sz="2800" dirty="0" err="1">
                <a:latin typeface="Arial" charset="0"/>
              </a:rPr>
              <a:t>i</a:t>
            </a:r>
            <a:r>
              <a:rPr kumimoji="0" lang="en-US" altLang="zh-CN" sz="2800" dirty="0">
                <a:latin typeface="Arial" charset="0"/>
              </a:rPr>
              <a:t>++)</a:t>
            </a:r>
          </a:p>
          <a:p>
            <a:r>
              <a:rPr kumimoji="0" lang="en-US" altLang="zh-CN" sz="2800" dirty="0">
                <a:latin typeface="Arial" charset="0"/>
              </a:rPr>
              <a:t>    {  </a:t>
            </a:r>
          </a:p>
          <a:p>
            <a:r>
              <a:rPr kumimoji="0" lang="en-US" altLang="zh-CN" sz="2800" dirty="0">
                <a:solidFill>
                  <a:srgbClr val="7030A0"/>
                </a:solidFill>
                <a:latin typeface="Arial" charset="0"/>
              </a:rPr>
              <a:t>         for (j=1; j&lt;=N - </a:t>
            </a:r>
            <a:r>
              <a:rPr kumimoji="0" lang="en-US" altLang="zh-CN" sz="2800" dirty="0" err="1">
                <a:solidFill>
                  <a:srgbClr val="7030A0"/>
                </a:solidFill>
                <a:latin typeface="Arial" charset="0"/>
              </a:rPr>
              <a:t>i</a:t>
            </a:r>
            <a:r>
              <a:rPr kumimoji="0" lang="en-US" altLang="zh-CN" sz="2800" dirty="0">
                <a:solidFill>
                  <a:srgbClr val="7030A0"/>
                </a:solidFill>
                <a:latin typeface="Arial" charset="0"/>
              </a:rPr>
              <a:t>; j++)</a:t>
            </a:r>
          </a:p>
          <a:p>
            <a:r>
              <a:rPr kumimoji="0" lang="en-US" altLang="zh-CN" sz="2800" dirty="0">
                <a:solidFill>
                  <a:srgbClr val="7030A0"/>
                </a:solidFill>
                <a:latin typeface="Arial" charset="0"/>
              </a:rPr>
              <a:t>               </a:t>
            </a:r>
            <a:r>
              <a:rPr kumimoji="0" lang="en-US" altLang="zh-CN" sz="2800" dirty="0" err="1">
                <a:solidFill>
                  <a:srgbClr val="7030A0"/>
                </a:solidFill>
                <a:latin typeface="Arial" charset="0"/>
              </a:rPr>
              <a:t>printf</a:t>
            </a:r>
            <a:r>
              <a:rPr kumimoji="0" lang="en-US" altLang="zh-CN" sz="2800" dirty="0">
                <a:solidFill>
                  <a:srgbClr val="7030A0"/>
                </a:solidFill>
                <a:latin typeface="Arial" charset="0"/>
              </a:rPr>
              <a:t>(" ");</a:t>
            </a:r>
          </a:p>
          <a:p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         for (j=1; j&lt;=2* </a:t>
            </a:r>
            <a:r>
              <a:rPr kumimoji="0" lang="en-US" altLang="zh-CN" sz="28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 -1; j++)</a:t>
            </a:r>
          </a:p>
          <a:p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               </a:t>
            </a:r>
            <a:r>
              <a:rPr kumimoji="0" lang="en-US" altLang="zh-CN" sz="2800" dirty="0" err="1">
                <a:solidFill>
                  <a:srgbClr val="0070C0"/>
                </a:solidFill>
                <a:latin typeface="Arial" charset="0"/>
              </a:rPr>
              <a:t>printf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("*");</a:t>
            </a:r>
          </a:p>
          <a:p>
            <a:r>
              <a:rPr kumimoji="0" lang="en-US" altLang="zh-CN" sz="2800" dirty="0">
                <a:latin typeface="Arial" charset="0"/>
              </a:rPr>
              <a:t>         </a:t>
            </a:r>
            <a:r>
              <a:rPr kumimoji="0" lang="en-US" altLang="zh-CN" sz="2800" dirty="0" err="1">
                <a:solidFill>
                  <a:schemeClr val="accent2"/>
                </a:solidFill>
                <a:latin typeface="Arial" charset="0"/>
              </a:rPr>
              <a:t>printf</a:t>
            </a:r>
            <a:r>
              <a:rPr kumimoji="0" lang="en-US" altLang="zh-CN" sz="2800" dirty="0">
                <a:solidFill>
                  <a:schemeClr val="accent2"/>
                </a:solidFill>
                <a:latin typeface="Arial" charset="0"/>
              </a:rPr>
              <a:t>("\n");</a:t>
            </a:r>
          </a:p>
          <a:p>
            <a:r>
              <a:rPr kumimoji="0" lang="en-US" altLang="zh-CN" sz="2800" dirty="0">
                <a:latin typeface="Arial" charset="0"/>
              </a:rPr>
              <a:t>     } </a:t>
            </a:r>
          </a:p>
          <a:p>
            <a:r>
              <a:rPr kumimoji="0" lang="en-US" altLang="zh-CN" sz="2800" dirty="0">
                <a:latin typeface="Arial" charset="0"/>
              </a:rPr>
              <a:t>}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12285" y="1036055"/>
            <a:ext cx="326403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800" b="0" dirty="0">
                <a:latin typeface="黑体" pitchFamily="2" charset="-122"/>
                <a:ea typeface="黑体" pitchFamily="2" charset="-122"/>
              </a:rPr>
              <a:t>        </a:t>
            </a:r>
            <a:r>
              <a:rPr kumimoji="0"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*</a:t>
            </a:r>
          </a:p>
          <a:p>
            <a:r>
              <a:rPr kumimoji="0"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  * * *</a:t>
            </a:r>
          </a:p>
          <a:p>
            <a:r>
              <a:rPr kumimoji="0"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* * * * *</a:t>
            </a:r>
          </a:p>
          <a:p>
            <a:r>
              <a:rPr kumimoji="0"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* * * * * * *</a:t>
            </a:r>
          </a:p>
          <a:p>
            <a:r>
              <a:rPr kumimoji="0"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* * * * * * * * *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3277" y="332656"/>
            <a:ext cx="3034585" cy="707886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行的空格数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N-</a:t>
            </a:r>
            <a:r>
              <a:rPr kumimoji="0" lang="en-US" altLang="zh-CN" sz="20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个；</a:t>
            </a:r>
            <a:endParaRPr kumimoji="0" lang="en-US" altLang="zh-CN" sz="2000" dirty="0">
              <a:latin typeface="隶书" pitchFamily="49" charset="-122"/>
              <a:ea typeface="隶书" pitchFamily="49" charset="-122"/>
            </a:endParaRPr>
          </a:p>
          <a:p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行的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" 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 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数是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2i-1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个。</a:t>
            </a:r>
            <a:r>
              <a:rPr kumimoji="0" lang="zh-CN" altLang="en-US" sz="1800" dirty="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95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66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6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6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56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6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6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6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 autoUpdateAnimBg="0"/>
      <p:bldP spid="5" grpId="0"/>
      <p:bldP spid="6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3726337" y="5661248"/>
            <a:ext cx="5112568" cy="707886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由此归纳出：第</a:t>
            </a:r>
            <a:r>
              <a:rPr kumimoji="0" lang="en-US" altLang="zh-CN" sz="20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行的空格数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i-1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个；</a:t>
            </a:r>
            <a:endParaRPr kumimoji="0" lang="en-US" altLang="zh-CN" sz="2000" dirty="0">
              <a:latin typeface="隶书" pitchFamily="49" charset="-122"/>
              <a:ea typeface="隶书" pitchFamily="49" charset="-122"/>
            </a:endParaRPr>
          </a:p>
          <a:p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            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行的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"=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数是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2n-(2i-1)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个。</a:t>
            </a:r>
            <a:r>
              <a:rPr kumimoji="0" lang="zh-CN" altLang="en-US" sz="1800" dirty="0"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8132" y="906195"/>
            <a:ext cx="332954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36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* * * * * * *</a:t>
            </a:r>
          </a:p>
          <a:p>
            <a:r>
              <a:rPr kumimoji="0" lang="zh-CN" altLang="en-US" sz="36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* * * * *</a:t>
            </a:r>
          </a:p>
          <a:p>
            <a:r>
              <a:rPr kumimoji="0" lang="zh-CN" altLang="en-US" sz="36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* * *</a:t>
            </a:r>
          </a:p>
          <a:p>
            <a:r>
              <a:rPr kumimoji="0" lang="zh-CN" altLang="en-US" sz="36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  *</a:t>
            </a:r>
          </a:p>
        </p:txBody>
      </p:sp>
      <p:pic>
        <p:nvPicPr>
          <p:cNvPr id="10" name="Picture 4" descr="图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1960" y="745591"/>
            <a:ext cx="4809691" cy="2881088"/>
          </a:xfrm>
          <a:noFill/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356313" y="3649707"/>
            <a:ext cx="4475910" cy="178510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0" lang="zh-CN" altLang="en-US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分析：</a:t>
            </a:r>
            <a:r>
              <a:rPr kumimoji="0" lang="zh-CN" altLang="en-US" sz="2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（设</a:t>
            </a:r>
            <a:r>
              <a:rPr kumimoji="0" lang="en-US" altLang="zh-CN" sz="2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N=4</a:t>
            </a:r>
            <a:r>
              <a:rPr kumimoji="0" lang="zh-CN" altLang="en-US" sz="2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  <a:p>
            <a:pPr>
              <a:lnSpc>
                <a:spcPct val="110000"/>
              </a:lnSpc>
            </a:pP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1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   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0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个空格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=1-1   7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=2n-1</a:t>
            </a:r>
          </a:p>
          <a:p>
            <a:pPr>
              <a:lnSpc>
                <a:spcPct val="110000"/>
              </a:lnSpc>
            </a:pP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2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   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1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个空格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=2-1   5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=2n-3</a:t>
            </a:r>
          </a:p>
          <a:p>
            <a:pPr>
              <a:lnSpc>
                <a:spcPct val="110000"/>
              </a:lnSpc>
            </a:pP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3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   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2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个空格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=3-1   3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=2n-5</a:t>
            </a:r>
          </a:p>
          <a:p>
            <a:pPr>
              <a:lnSpc>
                <a:spcPct val="110000"/>
              </a:lnSpc>
            </a:pP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4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   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3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个空格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=4-1   1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Arial" charset="0"/>
              </a:rPr>
              <a:t>"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=2n-7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79513" y="132816"/>
            <a:ext cx="8712968" cy="612775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b="1" dirty="0"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打印如下图所示的倒等腰三角形。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56734" y="3627469"/>
            <a:ext cx="3132347" cy="193899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此类题目分析的要点是：</a:t>
            </a:r>
          </a:p>
          <a:p>
            <a:pPr>
              <a:lnSpc>
                <a:spcPct val="150000"/>
              </a:lnSpc>
            </a:pP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通过分析，找出每行</a:t>
            </a:r>
            <a:r>
              <a:rPr kumimoji="0" lang="zh-CN" altLang="en-US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空格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、</a:t>
            </a:r>
            <a:r>
              <a:rPr kumimoji="0" lang="zh-CN" altLang="en-US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* 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与</a:t>
            </a:r>
            <a:r>
              <a:rPr kumimoji="0" lang="zh-CN" altLang="en-US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行号</a:t>
            </a:r>
            <a:r>
              <a:rPr kumimoji="0" lang="en-US" altLang="zh-CN" sz="2000" dirty="0" err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、</a:t>
            </a:r>
            <a:r>
              <a:rPr kumimoji="0" lang="zh-CN" altLang="en-US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列号</a:t>
            </a:r>
            <a:r>
              <a:rPr kumimoji="0" lang="en-US" altLang="zh-CN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j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及</a:t>
            </a:r>
            <a:r>
              <a:rPr kumimoji="0" lang="zh-CN" altLang="en-US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总行数</a:t>
            </a:r>
            <a:r>
              <a:rPr kumimoji="0" lang="en-US" altLang="zh-CN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N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的关系。</a:t>
            </a:r>
            <a:r>
              <a:rPr kumimoji="0" lang="en-US" altLang="zh-CN" sz="2000" dirty="0">
                <a:latin typeface="Arial" charset="0"/>
              </a:rPr>
              <a:t> </a:t>
            </a:r>
            <a:endParaRPr kumimoji="0"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51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4" grpId="0" animBg="1" autoUpdateAnimBg="0"/>
      <p:bldP spid="8" grpId="0"/>
      <p:bldP spid="11" grpId="0" animBg="1" autoUpdateAnimBg="0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407538" y="163382"/>
            <a:ext cx="8194860" cy="6463308"/>
          </a:xfrm>
          <a:prstGeom prst="rect">
            <a:avLst/>
          </a:prstGeom>
          <a:solidFill>
            <a:schemeClr val="bg1"/>
          </a:solidFill>
          <a:ln w="412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0" lang="en-US" altLang="zh-CN" sz="2400" dirty="0">
                <a:latin typeface="Arial" charset="0"/>
              </a:rPr>
              <a:t>void main( ) 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dirty="0">
                <a:latin typeface="Arial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dirty="0">
                <a:latin typeface="Arial" charset="0"/>
              </a:rPr>
              <a:t>     </a:t>
            </a:r>
            <a:r>
              <a:rPr kumimoji="0" lang="en-US" altLang="zh-CN" sz="2400" dirty="0" err="1">
                <a:latin typeface="Arial" charset="0"/>
              </a:rPr>
              <a:t>int</a:t>
            </a:r>
            <a:r>
              <a:rPr kumimoji="0" lang="en-US" altLang="zh-CN" sz="2400" dirty="0">
                <a:latin typeface="Arial" charset="0"/>
              </a:rPr>
              <a:t> </a:t>
            </a:r>
            <a:r>
              <a:rPr kumimoji="0" lang="en-US" altLang="zh-CN" sz="2400" dirty="0" err="1">
                <a:latin typeface="Arial" charset="0"/>
              </a:rPr>
              <a:t>i</a:t>
            </a:r>
            <a:r>
              <a:rPr kumimoji="0" lang="en-US" altLang="zh-CN" sz="2400" dirty="0">
                <a:latin typeface="Arial" charset="0"/>
              </a:rPr>
              <a:t>, j, N;</a:t>
            </a:r>
          </a:p>
          <a:p>
            <a:pPr>
              <a:lnSpc>
                <a:spcPct val="110000"/>
              </a:lnSpc>
              <a:spcBef>
                <a:spcPct val="50000"/>
              </a:spcBef>
              <a:spcAft>
                <a:spcPct val="50000"/>
              </a:spcAft>
            </a:pPr>
            <a:r>
              <a:rPr kumimoji="0" lang="en-US" altLang="zh-CN" sz="2400" dirty="0">
                <a:latin typeface="Arial" charset="0"/>
              </a:rPr>
              <a:t>     </a:t>
            </a:r>
            <a:r>
              <a:rPr kumimoji="0" lang="en-US" altLang="zh-CN" sz="2400" dirty="0" err="1">
                <a:latin typeface="Arial" charset="0"/>
              </a:rPr>
              <a:t>printf</a:t>
            </a:r>
            <a:r>
              <a:rPr kumimoji="0" lang="en-US" altLang="zh-CN" sz="2400" dirty="0">
                <a:latin typeface="Arial" charset="0"/>
              </a:rPr>
              <a:t> ("</a:t>
            </a:r>
            <a:r>
              <a:rPr kumimoji="0" lang="zh-CN" altLang="en-US" sz="2400" dirty="0">
                <a:latin typeface="Arial" charset="0"/>
                <a:ea typeface="黑体" pitchFamily="2" charset="-122"/>
              </a:rPr>
              <a:t>请输入</a:t>
            </a:r>
            <a:r>
              <a:rPr kumimoji="0" lang="en-US" altLang="zh-CN" sz="2400" dirty="0">
                <a:latin typeface="Arial" charset="0"/>
              </a:rPr>
              <a:t>N=") ;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dirty="0">
                <a:latin typeface="Arial" charset="0"/>
              </a:rPr>
              <a:t>     </a:t>
            </a:r>
            <a:r>
              <a:rPr kumimoji="0" lang="en-US" altLang="zh-CN" sz="2400" dirty="0" err="1">
                <a:latin typeface="Arial" charset="0"/>
              </a:rPr>
              <a:t>scanf</a:t>
            </a:r>
            <a:r>
              <a:rPr kumimoji="0" lang="en-US" altLang="zh-CN" sz="2400" dirty="0">
                <a:latin typeface="Arial" charset="0"/>
              </a:rPr>
              <a:t>("%</a:t>
            </a:r>
            <a:r>
              <a:rPr kumimoji="0" lang="en-US" altLang="zh-CN" sz="2400" dirty="0" err="1">
                <a:latin typeface="Arial" charset="0"/>
              </a:rPr>
              <a:t>d",&amp;N</a:t>
            </a:r>
            <a:r>
              <a:rPr kumimoji="0" lang="en-US" altLang="zh-CN" sz="2400" dirty="0">
                <a:latin typeface="Arial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40000"/>
              </a:spcBef>
              <a:spcAft>
                <a:spcPct val="45000"/>
              </a:spcAft>
            </a:pP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</a:rPr>
              <a:t>     for ( </a:t>
            </a:r>
            <a:r>
              <a:rPr kumimoji="0" lang="en-US" altLang="zh-CN" sz="2400" dirty="0" err="1">
                <a:solidFill>
                  <a:srgbClr val="C00000"/>
                </a:solidFill>
                <a:latin typeface="Arial" charset="0"/>
              </a:rPr>
              <a:t>i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</a:rPr>
              <a:t>=1;  </a:t>
            </a:r>
            <a:r>
              <a:rPr kumimoji="0" lang="en-US" altLang="zh-CN" sz="2400" dirty="0" err="1">
                <a:solidFill>
                  <a:srgbClr val="C00000"/>
                </a:solidFill>
                <a:latin typeface="Arial" charset="0"/>
              </a:rPr>
              <a:t>i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</a:rPr>
              <a:t>&lt;=N;  </a:t>
            </a:r>
            <a:r>
              <a:rPr kumimoji="0" lang="en-US" altLang="zh-CN" sz="2400" dirty="0" err="1">
                <a:solidFill>
                  <a:srgbClr val="C00000"/>
                </a:solidFill>
                <a:latin typeface="Arial" charset="0"/>
              </a:rPr>
              <a:t>i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</a:rPr>
              <a:t>++)                         //</a:t>
            </a:r>
            <a:r>
              <a:rPr kumimoji="0" lang="zh-CN" altLang="en-US" sz="2400" dirty="0">
                <a:solidFill>
                  <a:srgbClr val="C00000"/>
                </a:solidFill>
                <a:latin typeface="Arial" charset="0"/>
              </a:rPr>
              <a:t>控制行数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</a:rPr>
              <a:t>       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</a:rPr>
              <a:t>     {   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          for (j=1;  j&lt;=</a:t>
            </a:r>
            <a:r>
              <a:rPr kumimoji="0" lang="en-US" altLang="zh-CN" sz="24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 - 1;  j++)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              </a:t>
            </a:r>
            <a:r>
              <a:rPr kumimoji="0" lang="en-US" altLang="zh-CN" sz="2400" dirty="0" err="1">
                <a:solidFill>
                  <a:srgbClr val="0070C0"/>
                </a:solidFill>
                <a:latin typeface="Arial" charset="0"/>
              </a:rPr>
              <a:t>printf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(" ");                                 </a:t>
            </a:r>
            <a:r>
              <a:rPr kumimoji="0" lang="en-US" altLang="zh-CN" sz="2400" dirty="0">
                <a:solidFill>
                  <a:srgbClr val="0070C0"/>
                </a:solidFill>
              </a:rPr>
              <a:t>//</a:t>
            </a:r>
            <a:r>
              <a:rPr kumimoji="0" lang="zh-CN" altLang="en-US" sz="2400" dirty="0">
                <a:solidFill>
                  <a:srgbClr val="0070C0"/>
                </a:solidFill>
              </a:rPr>
              <a:t>空格</a:t>
            </a:r>
          </a:p>
          <a:p>
            <a:pPr>
              <a:lnSpc>
                <a:spcPct val="110000"/>
              </a:lnSpc>
            </a:pPr>
            <a:r>
              <a:rPr kumimoji="0" lang="zh-CN" altLang="en-US" sz="2400" dirty="0">
                <a:solidFill>
                  <a:srgbClr val="FF0000"/>
                </a:solidFill>
                <a:latin typeface="Arial" charset="0"/>
              </a:rPr>
              <a:t>          </a:t>
            </a:r>
            <a:r>
              <a:rPr kumimoji="0" lang="en-US" altLang="zh-CN" sz="2400" dirty="0">
                <a:solidFill>
                  <a:srgbClr val="FF0000"/>
                </a:solidFill>
                <a:latin typeface="Arial" charset="0"/>
              </a:rPr>
              <a:t>for (j=1; j&lt;=2*N-(2*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sz="2400" dirty="0">
                <a:solidFill>
                  <a:srgbClr val="FF0000"/>
                </a:solidFill>
                <a:latin typeface="Arial" charset="0"/>
              </a:rPr>
              <a:t> -1); j++)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dirty="0">
                <a:solidFill>
                  <a:srgbClr val="FF0000"/>
                </a:solidFill>
                <a:latin typeface="Arial" charset="0"/>
              </a:rPr>
              <a:t>             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charset="0"/>
              </a:rPr>
              <a:t>printf</a:t>
            </a:r>
            <a:r>
              <a:rPr kumimoji="0" lang="en-US" altLang="zh-CN" sz="2400" dirty="0">
                <a:solidFill>
                  <a:srgbClr val="FF0000"/>
                </a:solidFill>
                <a:latin typeface="Arial" charset="0"/>
              </a:rPr>
              <a:t>("*");                                 </a:t>
            </a:r>
            <a:r>
              <a:rPr kumimoji="0" lang="en-US" altLang="zh-CN" sz="2400" dirty="0">
                <a:solidFill>
                  <a:srgbClr val="FF0000"/>
                </a:solidFill>
              </a:rPr>
              <a:t>//</a:t>
            </a:r>
            <a:r>
              <a:rPr kumimoji="0" lang="zh-CN" altLang="en-US" sz="2400" dirty="0">
                <a:solidFill>
                  <a:srgbClr val="FF0000"/>
                </a:solidFill>
              </a:rPr>
              <a:t>星号</a:t>
            </a:r>
          </a:p>
          <a:p>
            <a:pPr>
              <a:lnSpc>
                <a:spcPct val="110000"/>
              </a:lnSpc>
            </a:pPr>
            <a:r>
              <a:rPr kumimoji="0" lang="zh-CN" altLang="en-US" sz="2400" dirty="0">
                <a:latin typeface="Arial" charset="0"/>
              </a:rPr>
              <a:t>          </a:t>
            </a:r>
            <a:r>
              <a:rPr kumimoji="0" lang="en-US" altLang="zh-CN" sz="2400" dirty="0" err="1">
                <a:solidFill>
                  <a:srgbClr val="7030A0"/>
                </a:solidFill>
                <a:latin typeface="Arial" charset="0"/>
              </a:rPr>
              <a:t>printf</a:t>
            </a:r>
            <a:r>
              <a:rPr kumimoji="0" lang="en-US" altLang="zh-CN" sz="2400" dirty="0">
                <a:solidFill>
                  <a:srgbClr val="7030A0"/>
                </a:solidFill>
                <a:latin typeface="Arial" charset="0"/>
              </a:rPr>
              <a:t>("\n");                                   </a:t>
            </a:r>
            <a:r>
              <a:rPr kumimoji="0" lang="en-US" altLang="zh-CN" sz="2400" dirty="0">
                <a:solidFill>
                  <a:srgbClr val="7030A0"/>
                </a:solidFill>
              </a:rPr>
              <a:t>//</a:t>
            </a:r>
            <a:r>
              <a:rPr kumimoji="0" lang="zh-CN" altLang="en-US" sz="2400" dirty="0">
                <a:solidFill>
                  <a:srgbClr val="7030A0"/>
                </a:solidFill>
              </a:rPr>
              <a:t>换行</a:t>
            </a:r>
            <a:endParaRPr kumimoji="0" lang="en-US" altLang="zh-CN" sz="2400" dirty="0">
              <a:solidFill>
                <a:srgbClr val="7030A0"/>
              </a:solidFill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</a:rPr>
              <a:t>     }</a:t>
            </a:r>
          </a:p>
          <a:p>
            <a:pPr>
              <a:lnSpc>
                <a:spcPct val="110000"/>
              </a:lnSpc>
            </a:pPr>
            <a:r>
              <a:rPr kumimoji="0" lang="en-US" altLang="zh-CN" sz="2400" dirty="0">
                <a:latin typeface="Arial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491880" y="152636"/>
            <a:ext cx="5112568" cy="707886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由此归纳出：第</a:t>
            </a:r>
            <a:r>
              <a:rPr kumimoji="0" lang="en-US" altLang="zh-CN" sz="20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行的空格数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i-1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个；</a:t>
            </a:r>
            <a:endParaRPr kumimoji="0" lang="en-US" altLang="zh-CN" sz="2000" dirty="0">
              <a:latin typeface="隶书" pitchFamily="49" charset="-122"/>
              <a:ea typeface="隶书" pitchFamily="49" charset="-122"/>
            </a:endParaRPr>
          </a:p>
          <a:p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            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行的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"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*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"=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数是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2n-(2i-1)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个。</a:t>
            </a:r>
            <a:r>
              <a:rPr kumimoji="0" lang="zh-CN" altLang="en-US" sz="1800" dirty="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77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4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4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42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4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4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4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42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3" descr="si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676" y="1711325"/>
            <a:ext cx="4032250" cy="1289050"/>
          </a:xfrm>
          <a:noFill/>
        </p:spPr>
      </p:pic>
      <p:pic>
        <p:nvPicPr>
          <p:cNvPr id="36871" name="Picture 4" descr="n!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0922" y="3303587"/>
            <a:ext cx="4135074" cy="3149749"/>
          </a:xfrm>
          <a:noFill/>
        </p:spPr>
      </p:pic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400922" y="801688"/>
            <a:ext cx="4456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800" dirty="0">
                <a:latin typeface="Arial" charset="0"/>
                <a:ea typeface="黑体" pitchFamily="2" charset="-122"/>
              </a:rPr>
              <a:t>编程求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n! </a:t>
            </a:r>
            <a:r>
              <a:rPr kumimoji="0" lang="zh-CN" altLang="en-US" sz="2800" dirty="0">
                <a:latin typeface="Arial" charset="0"/>
                <a:ea typeface="黑体" pitchFamily="2" charset="-122"/>
              </a:rPr>
              <a:t>（</a:t>
            </a:r>
            <a:r>
              <a:rPr kumimoji="0" lang="en-US" altLang="zh-CN" sz="2800" dirty="0">
                <a:latin typeface="Arial" charset="0"/>
                <a:ea typeface="黑体" pitchFamily="2" charset="-122"/>
              </a:rPr>
              <a:t>n</a:t>
            </a:r>
            <a:r>
              <a:rPr kumimoji="0" lang="zh-CN" altLang="en-US" sz="2800" dirty="0">
                <a:latin typeface="Arial" charset="0"/>
                <a:ea typeface="黑体" pitchFamily="2" charset="-122"/>
              </a:rPr>
              <a:t>由键盘输入）</a:t>
            </a:r>
            <a:r>
              <a:rPr kumimoji="0" lang="zh-CN" altLang="en-US" sz="1800" b="0" dirty="0">
                <a:latin typeface="Arial" charset="0"/>
              </a:rPr>
              <a:t> 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4818532" y="2105024"/>
            <a:ext cx="4033838" cy="4413516"/>
          </a:xfrm>
          <a:prstGeom prst="rect">
            <a:avLst/>
          </a:prstGeom>
          <a:solidFill>
            <a:srgbClr val="CCFFCC"/>
          </a:solidFill>
          <a:ln w="349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main( )</a:t>
            </a:r>
          </a:p>
          <a:p>
            <a:pPr>
              <a:lnSpc>
                <a:spcPct val="120000"/>
              </a:lnSpc>
            </a:pP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{  </a:t>
            </a:r>
          </a:p>
          <a:p>
            <a:pPr>
              <a:lnSpc>
                <a:spcPct val="120000"/>
              </a:lnSpc>
            </a:pP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    </a:t>
            </a:r>
            <a:r>
              <a:rPr kumimoji="0" lang="en-US" altLang="zh-CN" sz="2600" dirty="0" err="1">
                <a:solidFill>
                  <a:srgbClr val="990000"/>
                </a:solidFill>
                <a:latin typeface="Arial" charset="0"/>
              </a:rPr>
              <a:t>int</a:t>
            </a: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 </a:t>
            </a:r>
            <a:r>
              <a:rPr kumimoji="0" lang="en-US" altLang="zh-CN" sz="2600" dirty="0" err="1">
                <a:solidFill>
                  <a:srgbClr val="990000"/>
                </a:solidFill>
                <a:latin typeface="Arial" charset="0"/>
              </a:rPr>
              <a:t>i</a:t>
            </a: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 ,n, </a:t>
            </a:r>
            <a:r>
              <a:rPr kumimoji="0" lang="en-US" altLang="zh-CN" sz="2600" dirty="0">
                <a:solidFill>
                  <a:srgbClr val="FF0000"/>
                </a:solidFill>
                <a:latin typeface="Arial" charset="0"/>
              </a:rPr>
              <a:t>s=1</a:t>
            </a: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    </a:t>
            </a:r>
            <a:r>
              <a:rPr kumimoji="0" lang="en-US" altLang="zh-CN" sz="2600" dirty="0" err="1">
                <a:solidFill>
                  <a:srgbClr val="990000"/>
                </a:solidFill>
                <a:latin typeface="Arial" charset="0"/>
              </a:rPr>
              <a:t>printf</a:t>
            </a: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("n=");</a:t>
            </a:r>
          </a:p>
          <a:p>
            <a:pPr>
              <a:lnSpc>
                <a:spcPct val="120000"/>
              </a:lnSpc>
            </a:pP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    </a:t>
            </a:r>
            <a:r>
              <a:rPr kumimoji="0" lang="en-US" altLang="zh-CN" sz="2600" dirty="0" err="1">
                <a:solidFill>
                  <a:srgbClr val="990000"/>
                </a:solidFill>
                <a:latin typeface="Arial" charset="0"/>
              </a:rPr>
              <a:t>scanf</a:t>
            </a: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("%</a:t>
            </a:r>
            <a:r>
              <a:rPr kumimoji="0" lang="en-US" altLang="zh-CN" sz="2600" dirty="0" err="1">
                <a:solidFill>
                  <a:srgbClr val="990000"/>
                </a:solidFill>
                <a:latin typeface="Arial" charset="0"/>
              </a:rPr>
              <a:t>d",&amp;n</a:t>
            </a: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kumimoji="0" lang="en-US" altLang="zh-CN" sz="2600" dirty="0">
                <a:solidFill>
                  <a:srgbClr val="FF0000"/>
                </a:solidFill>
                <a:latin typeface="Arial" charset="0"/>
              </a:rPr>
              <a:t>    for ( </a:t>
            </a:r>
            <a:r>
              <a:rPr kumimoji="0" lang="en-US" altLang="zh-CN" sz="26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sz="2600" dirty="0">
                <a:solidFill>
                  <a:srgbClr val="FF0000"/>
                </a:solidFill>
                <a:latin typeface="Arial" charset="0"/>
              </a:rPr>
              <a:t>=1;i&lt;=</a:t>
            </a:r>
            <a:r>
              <a:rPr kumimoji="0" lang="en-US" altLang="zh-CN" sz="2600" dirty="0" err="1">
                <a:solidFill>
                  <a:srgbClr val="FF0000"/>
                </a:solidFill>
                <a:latin typeface="Arial" charset="0"/>
              </a:rPr>
              <a:t>n;i</a:t>
            </a:r>
            <a:r>
              <a:rPr kumimoji="0" lang="en-US" altLang="zh-CN" sz="2600" dirty="0">
                <a:solidFill>
                  <a:srgbClr val="FF0000"/>
                </a:solidFill>
                <a:latin typeface="Arial" charset="0"/>
              </a:rPr>
              <a:t>++)</a:t>
            </a:r>
          </a:p>
          <a:p>
            <a:pPr>
              <a:lnSpc>
                <a:spcPct val="120000"/>
              </a:lnSpc>
            </a:pPr>
            <a:r>
              <a:rPr kumimoji="0" lang="en-US" altLang="zh-CN" sz="2600" dirty="0">
                <a:solidFill>
                  <a:srgbClr val="FF0000"/>
                </a:solidFill>
                <a:latin typeface="Arial" charset="0"/>
              </a:rPr>
              <a:t>        s=s*</a:t>
            </a:r>
            <a:r>
              <a:rPr kumimoji="0" lang="en-US" altLang="zh-CN" sz="26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sz="2600" dirty="0">
                <a:solidFill>
                  <a:srgbClr val="FF0000"/>
                </a:solidFill>
                <a:latin typeface="Arial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    </a:t>
            </a:r>
            <a:r>
              <a:rPr kumimoji="0" lang="en-US" altLang="zh-CN" sz="2600" dirty="0" err="1">
                <a:solidFill>
                  <a:srgbClr val="990000"/>
                </a:solidFill>
                <a:latin typeface="Arial" charset="0"/>
              </a:rPr>
              <a:t>printf</a:t>
            </a: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("Sum=%d\</a:t>
            </a:r>
            <a:r>
              <a:rPr kumimoji="0" lang="en-US" altLang="zh-CN" sz="2600" dirty="0" err="1">
                <a:solidFill>
                  <a:srgbClr val="990000"/>
                </a:solidFill>
                <a:latin typeface="Arial" charset="0"/>
              </a:rPr>
              <a:t>n",s</a:t>
            </a: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kumimoji="0" lang="en-US" altLang="zh-CN" sz="2600" dirty="0">
                <a:solidFill>
                  <a:srgbClr val="990000"/>
                </a:solidFill>
                <a:latin typeface="Arial" charset="0"/>
              </a:rPr>
              <a:t>}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6967502" y="2092211"/>
            <a:ext cx="1873250" cy="1212850"/>
          </a:xfrm>
          <a:prstGeom prst="rect">
            <a:avLst/>
          </a:prstGeom>
          <a:solidFill>
            <a:srgbClr val="993300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400" dirty="0">
                <a:solidFill>
                  <a:srgbClr val="00FF00"/>
                </a:solidFill>
                <a:latin typeface="Arial" charset="0"/>
                <a:ea typeface="黑体" pitchFamily="2" charset="-122"/>
              </a:rPr>
              <a:t>运行结果：</a:t>
            </a:r>
          </a:p>
          <a:p>
            <a:r>
              <a:rPr kumimoji="0" lang="en-US" altLang="zh-CN" sz="2400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n=5</a:t>
            </a:r>
          </a:p>
          <a:p>
            <a:r>
              <a:rPr kumimoji="0" lang="en-US" altLang="zh-CN" sz="2400" dirty="0">
                <a:solidFill>
                  <a:srgbClr val="FFFF00"/>
                </a:solidFill>
                <a:latin typeface="Arial" charset="0"/>
              </a:rPr>
              <a:t>Sum=120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7127875" y="2536825"/>
            <a:ext cx="1979613" cy="1200329"/>
          </a:xfrm>
          <a:prstGeom prst="rect">
            <a:avLst/>
          </a:prstGeom>
          <a:solidFill>
            <a:srgbClr val="993300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400" dirty="0">
                <a:solidFill>
                  <a:srgbClr val="00FF00"/>
                </a:solidFill>
                <a:latin typeface="Arial" charset="0"/>
                <a:ea typeface="黑体" pitchFamily="2" charset="-122"/>
              </a:rPr>
              <a:t>运行结果：</a:t>
            </a:r>
          </a:p>
          <a:p>
            <a:r>
              <a:rPr kumimoji="0" lang="en-US" altLang="zh-CN" sz="2400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n=8</a:t>
            </a:r>
          </a:p>
          <a:p>
            <a:r>
              <a:rPr kumimoji="0" lang="en-US" altLang="zh-CN" sz="2400" dirty="0">
                <a:solidFill>
                  <a:srgbClr val="FFFF00"/>
                </a:solidFill>
                <a:latin typeface="Arial" charset="0"/>
              </a:rPr>
              <a:t>Sum=-25216</a:t>
            </a:r>
          </a:p>
        </p:txBody>
      </p:sp>
      <p:sp>
        <p:nvSpPr>
          <p:cNvPr id="146440" name="AutoShape 8"/>
          <p:cNvSpPr>
            <a:spLocks noChangeArrowheads="1"/>
          </p:cNvSpPr>
          <p:nvPr/>
        </p:nvSpPr>
        <p:spPr bwMode="auto">
          <a:xfrm>
            <a:off x="5040313" y="665163"/>
            <a:ext cx="2879725" cy="792162"/>
          </a:xfrm>
          <a:prstGeom prst="cloudCallout">
            <a:avLst>
              <a:gd name="adj1" fmla="val 46032"/>
              <a:gd name="adj2" fmla="val 1966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kumimoji="0" lang="en-US" altLang="zh-CN" sz="2800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15251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 autoUpdateAnimBg="0"/>
      <p:bldP spid="146438" grpId="0" animBg="1" autoUpdateAnimBg="0"/>
      <p:bldP spid="146439" grpId="0" animBg="1" autoUpdateAnimBg="0"/>
      <p:bldP spid="146440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8264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5.11  p85】</a:t>
            </a:r>
            <a:br>
              <a:rPr lang="en-US" altLang="zh-CN" sz="2800" dirty="0">
                <a:solidFill>
                  <a:srgbClr val="C00000"/>
                </a:solidFill>
                <a:ea typeface="黑体" pitchFamily="2" charset="-122"/>
              </a:rPr>
            </a:br>
            <a:r>
              <a:rPr lang="en-US" altLang="zh-CN" sz="2800" dirty="0">
                <a:solidFill>
                  <a:srgbClr val="C00000"/>
                </a:solidFill>
                <a:ea typeface="黑体" pitchFamily="2" charset="-122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编程求∑</a:t>
            </a:r>
            <a:r>
              <a:rPr lang="en-US" altLang="zh-CN" sz="2800" b="1" dirty="0" err="1">
                <a:solidFill>
                  <a:srgbClr val="C00000"/>
                </a:solidFill>
                <a:ea typeface="黑体" pitchFamily="2" charset="-122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! =1!+2!+3!</a:t>
            </a:r>
            <a:r>
              <a:rPr lang="en-US" altLang="zh-CN" sz="2800" b="1" dirty="0">
                <a:solidFill>
                  <a:srgbClr val="C00000"/>
                </a:solidFill>
                <a:latin typeface="宋体" charset="-122"/>
              </a:rPr>
              <a:t>…</a:t>
            </a: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+n! 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由键盘输入）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2240868"/>
            <a:ext cx="2412194" cy="103981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ea typeface="黑体" pitchFamily="2" charset="-122"/>
              </a:rPr>
              <a:t>外循环为累加型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ea typeface="黑体" pitchFamily="2" charset="-122"/>
              </a:rPr>
              <a:t>内循环为阶乘型</a:t>
            </a:r>
          </a:p>
        </p:txBody>
      </p:sp>
      <p:pic>
        <p:nvPicPr>
          <p:cNvPr id="148487" name="Picture 7" descr="si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64" y="3472715"/>
            <a:ext cx="4103688" cy="1892969"/>
          </a:xfrm>
        </p:spPr>
      </p:pic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321832" y="1664804"/>
            <a:ext cx="378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法</a:t>
            </a:r>
            <a:r>
              <a:rPr kumimoji="0" lang="en-US" altLang="zh-CN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2400" dirty="0">
                <a:solidFill>
                  <a:srgbClr val="FF0000"/>
                </a:solidFill>
                <a:latin typeface="Arial" charset="0"/>
              </a:rPr>
              <a:t>：</a:t>
            </a:r>
            <a:r>
              <a:rPr kumimoji="0" lang="zh-CN" altLang="en-U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从变化规律分析</a:t>
            </a:r>
            <a:r>
              <a:rPr kumimoji="0" lang="en-US" altLang="zh-CN" sz="2400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……</a:t>
            </a:r>
            <a:endParaRPr kumimoji="0" lang="en-US" altLang="zh-CN" sz="24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03257" y="121293"/>
            <a:ext cx="4987925" cy="6727996"/>
          </a:xfrm>
          <a:prstGeom prst="rect">
            <a:avLst/>
          </a:prstGeom>
          <a:solidFill>
            <a:srgbClr val="FFFF00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void main( )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{  </a:t>
            </a:r>
            <a:r>
              <a:rPr kumimoji="0" lang="en-US" altLang="zh-CN" sz="2800" dirty="0" err="1">
                <a:latin typeface="Arial" charset="0"/>
              </a:rPr>
              <a:t>int</a:t>
            </a:r>
            <a:r>
              <a:rPr kumimoji="0" lang="en-US" altLang="zh-CN" sz="2800" dirty="0">
                <a:latin typeface="Arial" charset="0"/>
              </a:rPr>
              <a:t> </a:t>
            </a:r>
            <a:r>
              <a:rPr kumimoji="0" lang="en-US" altLang="zh-CN" sz="2800" dirty="0" err="1">
                <a:latin typeface="Arial" charset="0"/>
              </a:rPr>
              <a:t>i</a:t>
            </a:r>
            <a:r>
              <a:rPr kumimoji="0" lang="en-US" altLang="zh-CN" sz="2800" dirty="0">
                <a:latin typeface="Arial" charset="0"/>
              </a:rPr>
              <a:t>, j , n 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long s,s1;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</a:t>
            </a:r>
            <a:r>
              <a:rPr kumimoji="0" lang="en-US" altLang="zh-CN" sz="2800" dirty="0" err="1">
                <a:latin typeface="Arial" charset="0"/>
              </a:rPr>
              <a:t>printf</a:t>
            </a:r>
            <a:r>
              <a:rPr kumimoji="0" lang="en-US" altLang="zh-CN" sz="2800" dirty="0">
                <a:latin typeface="Arial" charset="0"/>
              </a:rPr>
              <a:t> ( "</a:t>
            </a:r>
            <a:r>
              <a:rPr kumimoji="0" lang="zh-CN" altLang="en-US" sz="2800" dirty="0">
                <a:latin typeface="Arial" charset="0"/>
              </a:rPr>
              <a:t>请输入</a:t>
            </a:r>
            <a:r>
              <a:rPr kumimoji="0" lang="en-US" altLang="zh-CN" sz="2800" dirty="0">
                <a:latin typeface="Arial" charset="0"/>
              </a:rPr>
              <a:t>n=") 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</a:t>
            </a:r>
            <a:r>
              <a:rPr kumimoji="0" lang="en-US" altLang="zh-CN" sz="2800" dirty="0" err="1">
                <a:latin typeface="Arial" charset="0"/>
              </a:rPr>
              <a:t>scanf</a:t>
            </a:r>
            <a:r>
              <a:rPr kumimoji="0" lang="en-US" altLang="zh-CN" sz="2800" dirty="0">
                <a:latin typeface="Arial" charset="0"/>
              </a:rPr>
              <a:t> ( "%</a:t>
            </a:r>
            <a:r>
              <a:rPr kumimoji="0" lang="en-US" altLang="zh-CN" sz="2800" dirty="0" err="1">
                <a:latin typeface="Arial" charset="0"/>
              </a:rPr>
              <a:t>d",&amp;n</a:t>
            </a:r>
            <a:r>
              <a:rPr kumimoji="0" lang="en-US" altLang="zh-CN" sz="2800" dirty="0">
                <a:latin typeface="Arial" charset="0"/>
              </a:rPr>
              <a:t>);</a:t>
            </a:r>
          </a:p>
          <a:p>
            <a:pPr>
              <a:lnSpc>
                <a:spcPct val="110000"/>
              </a:lnSpc>
            </a:pPr>
            <a:endParaRPr kumimoji="0" lang="en-US" altLang="zh-CN" sz="2800" dirty="0">
              <a:latin typeface="Arial" charset="0"/>
            </a:endParaRPr>
          </a:p>
          <a:p>
            <a:pPr>
              <a:lnSpc>
                <a:spcPct val="110000"/>
              </a:lnSpc>
            </a:pPr>
            <a:endParaRPr kumimoji="0" lang="en-US" altLang="zh-CN" sz="2800" dirty="0">
              <a:latin typeface="Arial" charset="0"/>
            </a:endParaRPr>
          </a:p>
          <a:p>
            <a:pPr>
              <a:lnSpc>
                <a:spcPct val="110000"/>
              </a:lnSpc>
            </a:pPr>
            <a:endParaRPr kumimoji="0" lang="en-US" altLang="zh-CN" sz="2800" dirty="0">
              <a:latin typeface="Arial" charset="0"/>
            </a:endParaRPr>
          </a:p>
          <a:p>
            <a:pPr>
              <a:lnSpc>
                <a:spcPct val="110000"/>
              </a:lnSpc>
            </a:pPr>
            <a:endParaRPr kumimoji="0" lang="en-US" altLang="zh-CN" sz="2800" dirty="0">
              <a:latin typeface="Arial" charset="0"/>
            </a:endParaRPr>
          </a:p>
          <a:p>
            <a:pPr>
              <a:lnSpc>
                <a:spcPct val="110000"/>
              </a:lnSpc>
            </a:pPr>
            <a:endParaRPr kumimoji="0" lang="en-US" altLang="zh-CN" sz="2800" dirty="0">
              <a:latin typeface="Arial" charset="0"/>
            </a:endParaRPr>
          </a:p>
          <a:p>
            <a:pPr>
              <a:lnSpc>
                <a:spcPct val="110000"/>
              </a:lnSpc>
            </a:pPr>
            <a:endParaRPr kumimoji="0" lang="en-US" altLang="zh-CN" sz="2800" dirty="0">
              <a:latin typeface="Arial" charset="0"/>
            </a:endParaRPr>
          </a:p>
          <a:p>
            <a:pPr>
              <a:lnSpc>
                <a:spcPct val="110000"/>
              </a:lnSpc>
            </a:pPr>
            <a:endParaRPr kumimoji="0" lang="en-US" altLang="zh-CN" sz="2800" dirty="0">
              <a:latin typeface="Arial" charset="0"/>
            </a:endParaRPr>
          </a:p>
          <a:p>
            <a:pPr>
              <a:lnSpc>
                <a:spcPct val="110000"/>
              </a:lnSpc>
            </a:pPr>
            <a:endParaRPr kumimoji="0" lang="en-US" altLang="zh-CN" sz="2800" dirty="0"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kumimoji="0" lang="en-US" altLang="zh-CN" sz="2800" dirty="0" err="1">
                <a:latin typeface="Arial" charset="0"/>
              </a:rPr>
              <a:t>printf</a:t>
            </a:r>
            <a:r>
              <a:rPr kumimoji="0" lang="en-US" altLang="zh-CN" sz="2800" dirty="0">
                <a:latin typeface="Arial" charset="0"/>
              </a:rPr>
              <a:t> ( "%</a:t>
            </a:r>
            <a:r>
              <a:rPr kumimoji="0" lang="en-US" altLang="zh-CN" sz="2800" dirty="0" err="1">
                <a:latin typeface="Arial" charset="0"/>
              </a:rPr>
              <a:t>ld</a:t>
            </a:r>
            <a:r>
              <a:rPr kumimoji="0" lang="en-US" altLang="zh-CN" sz="2800" dirty="0">
                <a:latin typeface="Arial" charset="0"/>
              </a:rPr>
              <a:t>\</a:t>
            </a:r>
            <a:r>
              <a:rPr kumimoji="0" lang="en-US" altLang="zh-CN" sz="2800" dirty="0" err="1">
                <a:latin typeface="Arial" charset="0"/>
              </a:rPr>
              <a:t>n",s</a:t>
            </a:r>
            <a:r>
              <a:rPr kumimoji="0" lang="en-US" altLang="zh-CN" sz="2800" dirty="0">
                <a:latin typeface="Arial" charset="0"/>
              </a:rPr>
              <a:t>) ;  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2381" y="5691756"/>
            <a:ext cx="3276364" cy="95410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800" b="0" dirty="0">
                <a:latin typeface="Arial" charset="0"/>
                <a:ea typeface="黑体" pitchFamily="2" charset="-122"/>
              </a:rPr>
              <a:t>运行结果：</a:t>
            </a:r>
          </a:p>
          <a:p>
            <a:r>
              <a:rPr kumimoji="0" lang="en-US" altLang="zh-CN" sz="2800" b="0" dirty="0">
                <a:latin typeface="Arial" charset="0"/>
                <a:ea typeface="黑体" pitchFamily="2" charset="-122"/>
              </a:rPr>
              <a:t>n=5   </a:t>
            </a:r>
            <a:r>
              <a:rPr kumimoji="0" lang="en-US" altLang="zh-CN" sz="2800" b="0" dirty="0">
                <a:latin typeface="Arial" charset="0"/>
              </a:rPr>
              <a:t>s=153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138180" y="114865"/>
            <a:ext cx="4987925" cy="6727996"/>
          </a:xfrm>
          <a:prstGeom prst="rect">
            <a:avLst/>
          </a:prstGeom>
          <a:solidFill>
            <a:srgbClr val="FFFF00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void main( )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{  </a:t>
            </a:r>
            <a:r>
              <a:rPr kumimoji="0" lang="en-US" altLang="zh-CN" sz="2800" dirty="0" err="1">
                <a:latin typeface="Arial" charset="0"/>
              </a:rPr>
              <a:t>int</a:t>
            </a:r>
            <a:r>
              <a:rPr kumimoji="0" lang="en-US" altLang="zh-CN" sz="2800" dirty="0">
                <a:latin typeface="Arial" charset="0"/>
              </a:rPr>
              <a:t> </a:t>
            </a:r>
            <a:r>
              <a:rPr kumimoji="0" lang="en-US" altLang="zh-CN" sz="2800" dirty="0" err="1">
                <a:latin typeface="Arial" charset="0"/>
              </a:rPr>
              <a:t>i</a:t>
            </a:r>
            <a:r>
              <a:rPr kumimoji="0" lang="en-US" altLang="zh-CN" sz="2800" dirty="0">
                <a:latin typeface="Arial" charset="0"/>
              </a:rPr>
              <a:t>, j , n 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long s,s1;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</a:t>
            </a:r>
            <a:r>
              <a:rPr kumimoji="0" lang="en-US" altLang="zh-CN" sz="2800" dirty="0" err="1">
                <a:latin typeface="Arial" charset="0"/>
              </a:rPr>
              <a:t>printf</a:t>
            </a:r>
            <a:r>
              <a:rPr kumimoji="0" lang="en-US" altLang="zh-CN" sz="2800" dirty="0">
                <a:latin typeface="Arial" charset="0"/>
              </a:rPr>
              <a:t> ( "</a:t>
            </a:r>
            <a:r>
              <a:rPr kumimoji="0" lang="zh-CN" altLang="en-US" sz="2800" dirty="0">
                <a:latin typeface="Arial" charset="0"/>
              </a:rPr>
              <a:t>请输入</a:t>
            </a:r>
            <a:r>
              <a:rPr kumimoji="0" lang="en-US" altLang="zh-CN" sz="2800" dirty="0">
                <a:latin typeface="Arial" charset="0"/>
              </a:rPr>
              <a:t>n=") 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</a:t>
            </a:r>
            <a:r>
              <a:rPr kumimoji="0" lang="en-US" altLang="zh-CN" sz="2800" dirty="0" err="1">
                <a:latin typeface="Arial" charset="0"/>
              </a:rPr>
              <a:t>scanf</a:t>
            </a:r>
            <a:r>
              <a:rPr kumimoji="0" lang="en-US" altLang="zh-CN" sz="2800" dirty="0">
                <a:latin typeface="Arial" charset="0"/>
              </a:rPr>
              <a:t> ( "%</a:t>
            </a:r>
            <a:r>
              <a:rPr kumimoji="0" lang="en-US" altLang="zh-CN" sz="2800" dirty="0" err="1">
                <a:latin typeface="Arial" charset="0"/>
              </a:rPr>
              <a:t>d",&amp;n</a:t>
            </a:r>
            <a:r>
              <a:rPr kumimoji="0" lang="en-US" altLang="zh-CN" sz="2800" dirty="0">
                <a:latin typeface="Arial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 </a:t>
            </a:r>
          </a:p>
          <a:p>
            <a:pPr>
              <a:lnSpc>
                <a:spcPct val="110000"/>
              </a:lnSpc>
            </a:pPr>
            <a:endParaRPr kumimoji="0" lang="en-US" altLang="zh-CN" sz="28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110000"/>
              </a:lnSpc>
            </a:pPr>
            <a:endParaRPr kumimoji="0" lang="en-US" altLang="zh-CN" sz="28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 s1=1;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 for (j=1; j&lt;=</a:t>
            </a:r>
            <a:r>
              <a:rPr kumimoji="0" lang="en-US" altLang="zh-CN" sz="28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; j++)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    s1=s1*j ;</a:t>
            </a:r>
          </a:p>
          <a:p>
            <a:pPr>
              <a:lnSpc>
                <a:spcPct val="110000"/>
              </a:lnSpc>
            </a:pPr>
            <a:endParaRPr kumimoji="0" lang="en-US" altLang="zh-CN" sz="28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110000"/>
              </a:lnSpc>
            </a:pPr>
            <a:endParaRPr kumimoji="0" lang="en-US" altLang="zh-CN" sz="28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110000"/>
              </a:lnSpc>
            </a:pPr>
            <a:r>
              <a:rPr kumimoji="0" lang="en-US" altLang="zh-CN" sz="2800" dirty="0" err="1">
                <a:latin typeface="Arial" charset="0"/>
              </a:rPr>
              <a:t>printf</a:t>
            </a:r>
            <a:r>
              <a:rPr kumimoji="0" lang="en-US" altLang="zh-CN" sz="2800" dirty="0">
                <a:latin typeface="Arial" charset="0"/>
              </a:rPr>
              <a:t> ( "%</a:t>
            </a:r>
            <a:r>
              <a:rPr kumimoji="0" lang="en-US" altLang="zh-CN" sz="2800" dirty="0" err="1">
                <a:latin typeface="Arial" charset="0"/>
              </a:rPr>
              <a:t>ld</a:t>
            </a:r>
            <a:r>
              <a:rPr kumimoji="0" lang="en-US" altLang="zh-CN" sz="2800" dirty="0">
                <a:latin typeface="Arial" charset="0"/>
              </a:rPr>
              <a:t>\</a:t>
            </a:r>
            <a:r>
              <a:rPr kumimoji="0" lang="en-US" altLang="zh-CN" sz="2800" dirty="0" err="1">
                <a:latin typeface="Arial" charset="0"/>
              </a:rPr>
              <a:t>n",s</a:t>
            </a:r>
            <a:r>
              <a:rPr kumimoji="0" lang="en-US" altLang="zh-CN" sz="2800" dirty="0">
                <a:latin typeface="Arial" charset="0"/>
              </a:rPr>
              <a:t>) ;  }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02694" y="130004"/>
            <a:ext cx="4987925" cy="6727996"/>
          </a:xfrm>
          <a:prstGeom prst="rect">
            <a:avLst/>
          </a:prstGeom>
          <a:solidFill>
            <a:srgbClr val="FFFF00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void main( )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{  </a:t>
            </a:r>
            <a:r>
              <a:rPr kumimoji="0" lang="en-US" altLang="zh-CN" sz="2800" dirty="0" err="1">
                <a:latin typeface="Arial" charset="0"/>
              </a:rPr>
              <a:t>int</a:t>
            </a:r>
            <a:r>
              <a:rPr kumimoji="0" lang="en-US" altLang="zh-CN" sz="2800" dirty="0">
                <a:latin typeface="Arial" charset="0"/>
              </a:rPr>
              <a:t> </a:t>
            </a:r>
            <a:r>
              <a:rPr kumimoji="0" lang="en-US" altLang="zh-CN" sz="2800" dirty="0" err="1">
                <a:latin typeface="Arial" charset="0"/>
              </a:rPr>
              <a:t>i</a:t>
            </a:r>
            <a:r>
              <a:rPr kumimoji="0" lang="en-US" altLang="zh-CN" sz="2800" dirty="0">
                <a:latin typeface="Arial" charset="0"/>
              </a:rPr>
              <a:t>, j , n 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long s,s1;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</a:t>
            </a:r>
            <a:r>
              <a:rPr kumimoji="0" lang="en-US" altLang="zh-CN" sz="2800" dirty="0" err="1">
                <a:latin typeface="Arial" charset="0"/>
              </a:rPr>
              <a:t>printf</a:t>
            </a:r>
            <a:r>
              <a:rPr kumimoji="0" lang="en-US" altLang="zh-CN" sz="2800" dirty="0">
                <a:latin typeface="Arial" charset="0"/>
              </a:rPr>
              <a:t> ( "</a:t>
            </a:r>
            <a:r>
              <a:rPr kumimoji="0" lang="zh-CN" altLang="en-US" sz="2800" dirty="0">
                <a:latin typeface="Arial" charset="0"/>
              </a:rPr>
              <a:t>请输入</a:t>
            </a:r>
            <a:r>
              <a:rPr kumimoji="0" lang="en-US" altLang="zh-CN" sz="2800" dirty="0">
                <a:latin typeface="Arial" charset="0"/>
              </a:rPr>
              <a:t>n=") 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</a:t>
            </a:r>
            <a:r>
              <a:rPr kumimoji="0" lang="en-US" altLang="zh-CN" sz="2800" dirty="0" err="1">
                <a:latin typeface="Arial" charset="0"/>
              </a:rPr>
              <a:t>scanf</a:t>
            </a:r>
            <a:r>
              <a:rPr kumimoji="0" lang="en-US" altLang="zh-CN" sz="2800" dirty="0">
                <a:latin typeface="Arial" charset="0"/>
              </a:rPr>
              <a:t> ( "%</a:t>
            </a:r>
            <a:r>
              <a:rPr kumimoji="0" lang="en-US" altLang="zh-CN" sz="2800" dirty="0" err="1">
                <a:latin typeface="Arial" charset="0"/>
              </a:rPr>
              <a:t>d",&amp;n</a:t>
            </a:r>
            <a:r>
              <a:rPr kumimoji="0" lang="en-US" altLang="zh-CN" sz="2800" dirty="0">
                <a:latin typeface="Arial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   s=0;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   for (</a:t>
            </a:r>
            <a:r>
              <a:rPr kumimoji="0" lang="en-US" altLang="zh-CN" sz="28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=1;i&lt;=</a:t>
            </a:r>
            <a:r>
              <a:rPr kumimoji="0" lang="en-US" altLang="zh-CN" sz="2800" dirty="0" err="1">
                <a:solidFill>
                  <a:srgbClr val="0070C0"/>
                </a:solidFill>
                <a:latin typeface="Arial" charset="0"/>
              </a:rPr>
              <a:t>n;i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   {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 s1=1;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 for (j=1; j&lt;=</a:t>
            </a:r>
            <a:r>
              <a:rPr kumimoji="0" lang="en-US" altLang="zh-CN" sz="28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; j++)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    s1=s1*j 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     s=s+s1;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   }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</a:t>
            </a:r>
            <a:r>
              <a:rPr kumimoji="0" lang="en-US" altLang="zh-CN" sz="2800" dirty="0" err="1">
                <a:latin typeface="Arial" charset="0"/>
              </a:rPr>
              <a:t>printf</a:t>
            </a:r>
            <a:r>
              <a:rPr kumimoji="0" lang="en-US" altLang="zh-CN" sz="2800" dirty="0">
                <a:latin typeface="Arial" charset="0"/>
              </a:rPr>
              <a:t> ( "%</a:t>
            </a:r>
            <a:r>
              <a:rPr kumimoji="0" lang="en-US" altLang="zh-CN" sz="2800" dirty="0" err="1">
                <a:latin typeface="Arial" charset="0"/>
              </a:rPr>
              <a:t>ld</a:t>
            </a:r>
            <a:r>
              <a:rPr kumimoji="0" lang="en-US" altLang="zh-CN" sz="2800" dirty="0">
                <a:latin typeface="Arial" charset="0"/>
              </a:rPr>
              <a:t>\</a:t>
            </a:r>
            <a:r>
              <a:rPr kumimoji="0" lang="en-US" altLang="zh-CN" sz="2800" dirty="0" err="1">
                <a:latin typeface="Arial" charset="0"/>
              </a:rPr>
              <a:t>n",s</a:t>
            </a:r>
            <a:r>
              <a:rPr kumimoji="0" lang="en-US" altLang="zh-CN" sz="2800" dirty="0">
                <a:latin typeface="Arial" charset="0"/>
              </a:rPr>
              <a:t>) ;  }</a:t>
            </a:r>
          </a:p>
        </p:txBody>
      </p:sp>
    </p:spTree>
    <p:extLst>
      <p:ext uri="{BB962C8B-B14F-4D97-AF65-F5344CB8AC3E}">
        <p14:creationId xmlns:p14="http://schemas.microsoft.com/office/powerpoint/2010/main" val="395731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  <p:bldP spid="148484" grpId="0" autoUpdateAnimBg="0"/>
      <p:bldP spid="10" grpId="0" animBg="1"/>
      <p:bldP spid="11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8264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5.11  p85】</a:t>
            </a:r>
            <a:br>
              <a:rPr lang="en-US" altLang="zh-CN" sz="2800" dirty="0">
                <a:solidFill>
                  <a:srgbClr val="C00000"/>
                </a:solidFill>
                <a:ea typeface="黑体" pitchFamily="2" charset="-122"/>
              </a:rPr>
            </a:br>
            <a:r>
              <a:rPr lang="en-US" altLang="zh-CN" sz="2800" dirty="0">
                <a:solidFill>
                  <a:srgbClr val="C00000"/>
                </a:solidFill>
                <a:ea typeface="黑体" pitchFamily="2" charset="-122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编程求∑</a:t>
            </a:r>
            <a:r>
              <a:rPr lang="en-US" altLang="zh-CN" sz="2800" b="1" dirty="0" err="1">
                <a:solidFill>
                  <a:srgbClr val="C00000"/>
                </a:solidFill>
                <a:ea typeface="黑体" pitchFamily="2" charset="-122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! =1!+2!+3!</a:t>
            </a:r>
            <a:r>
              <a:rPr lang="en-US" altLang="zh-CN" sz="2800" b="1" dirty="0">
                <a:solidFill>
                  <a:srgbClr val="C00000"/>
                </a:solidFill>
                <a:latin typeface="宋体" charset="-122"/>
              </a:rPr>
              <a:t>…</a:t>
            </a: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+n! 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由键盘输入）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321832" y="1664804"/>
            <a:ext cx="378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法</a:t>
            </a:r>
            <a:r>
              <a:rPr kumimoji="0" lang="en-US" altLang="zh-CN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2</a:t>
            </a:r>
            <a:r>
              <a:rPr kumimoji="0" lang="zh-CN" altLang="en-US" sz="2400" dirty="0">
                <a:solidFill>
                  <a:srgbClr val="FF0000"/>
                </a:solidFill>
                <a:latin typeface="Arial" charset="0"/>
              </a:rPr>
              <a:t>：通过单循环实现</a:t>
            </a:r>
            <a:r>
              <a:rPr kumimoji="0" lang="en-US" altLang="zh-CN" sz="2400" dirty="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……</a:t>
            </a:r>
            <a:endParaRPr kumimoji="0" lang="en-US" altLang="zh-CN" sz="24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2381" y="5691756"/>
            <a:ext cx="3276364" cy="95410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800" b="0" dirty="0">
                <a:latin typeface="Arial" charset="0"/>
                <a:ea typeface="黑体" pitchFamily="2" charset="-122"/>
              </a:rPr>
              <a:t>运行结果：</a:t>
            </a:r>
          </a:p>
          <a:p>
            <a:r>
              <a:rPr kumimoji="0" lang="en-US" altLang="zh-CN" sz="2800" b="0" dirty="0">
                <a:latin typeface="Arial" charset="0"/>
                <a:ea typeface="黑体" pitchFamily="2" charset="-122"/>
              </a:rPr>
              <a:t>n=5   </a:t>
            </a:r>
            <a:r>
              <a:rPr kumimoji="0" lang="en-US" altLang="zh-CN" sz="2800" b="0" dirty="0">
                <a:latin typeface="Arial" charset="0"/>
              </a:rPr>
              <a:t>s=153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2188" y="2240868"/>
            <a:ext cx="3160712" cy="1244423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ea typeface="黑体" pitchFamily="2" charset="-122"/>
              </a:rPr>
              <a:t>在同一个循环中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ea typeface="黑体" pitchFamily="2" charset="-122"/>
              </a:rPr>
              <a:t>   先阶乘，后累加</a:t>
            </a:r>
          </a:p>
        </p:txBody>
      </p:sp>
      <p:pic>
        <p:nvPicPr>
          <p:cNvPr id="13" name="Picture 7" descr="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381" y="3609020"/>
            <a:ext cx="4148137" cy="1728192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788024" y="141092"/>
            <a:ext cx="4232275" cy="6727996"/>
          </a:xfrm>
          <a:prstGeom prst="rect">
            <a:avLst/>
          </a:prstGeom>
          <a:solidFill>
            <a:srgbClr val="FFFF00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void main( )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{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 </a:t>
            </a:r>
            <a:r>
              <a:rPr kumimoji="0" lang="en-US" altLang="zh-CN" sz="2800" dirty="0" err="1">
                <a:latin typeface="Arial" charset="0"/>
              </a:rPr>
              <a:t>int</a:t>
            </a:r>
            <a:r>
              <a:rPr kumimoji="0" lang="en-US" altLang="zh-CN" sz="2800" dirty="0">
                <a:latin typeface="Arial" charset="0"/>
              </a:rPr>
              <a:t> </a:t>
            </a:r>
            <a:r>
              <a:rPr kumimoji="0" lang="en-US" altLang="zh-CN" sz="2800" dirty="0" err="1">
                <a:latin typeface="Arial" charset="0"/>
              </a:rPr>
              <a:t>i</a:t>
            </a:r>
            <a:r>
              <a:rPr kumimoji="0" lang="en-US" altLang="zh-CN" sz="2800" dirty="0">
                <a:latin typeface="Arial" charset="0"/>
              </a:rPr>
              <a:t>, n 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 float s,s1;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 </a:t>
            </a:r>
            <a:r>
              <a:rPr kumimoji="0" lang="en-US" altLang="zh-CN" sz="2800" dirty="0" err="1">
                <a:latin typeface="Arial" charset="0"/>
              </a:rPr>
              <a:t>printf</a:t>
            </a:r>
            <a:r>
              <a:rPr kumimoji="0" lang="en-US" altLang="zh-CN" sz="2800" dirty="0">
                <a:latin typeface="Arial" charset="0"/>
              </a:rPr>
              <a:t> ( "n=") 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 </a:t>
            </a:r>
            <a:r>
              <a:rPr kumimoji="0" lang="en-US" altLang="zh-CN" sz="2800" dirty="0" err="1">
                <a:latin typeface="Arial" charset="0"/>
              </a:rPr>
              <a:t>scanf</a:t>
            </a:r>
            <a:r>
              <a:rPr kumimoji="0" lang="en-US" altLang="zh-CN" sz="2800" dirty="0">
                <a:latin typeface="Arial" charset="0"/>
              </a:rPr>
              <a:t> ( "%</a:t>
            </a:r>
            <a:r>
              <a:rPr kumimoji="0" lang="en-US" altLang="zh-CN" sz="2800" dirty="0" err="1">
                <a:latin typeface="Arial" charset="0"/>
              </a:rPr>
              <a:t>d",&amp;n</a:t>
            </a:r>
            <a:r>
              <a:rPr kumimoji="0" lang="en-US" altLang="zh-CN" sz="2800" dirty="0">
                <a:latin typeface="Arial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 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s=0; s1=1;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for (</a:t>
            </a:r>
            <a:r>
              <a:rPr kumimoji="0" lang="en-US" altLang="zh-CN" sz="28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=1;i&lt;=</a:t>
            </a:r>
            <a:r>
              <a:rPr kumimoji="0" lang="en-US" altLang="zh-CN" sz="2800" dirty="0" err="1">
                <a:solidFill>
                  <a:srgbClr val="FF0000"/>
                </a:solidFill>
                <a:latin typeface="Arial" charset="0"/>
              </a:rPr>
              <a:t>n;i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{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   s1=s1* </a:t>
            </a:r>
            <a:r>
              <a:rPr kumimoji="0" lang="en-US" altLang="zh-CN" sz="28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   s=s+s1;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    </a:t>
            </a:r>
            <a:r>
              <a:rPr kumimoji="0" lang="en-US" altLang="zh-CN" sz="2800" dirty="0" err="1">
                <a:latin typeface="Arial" charset="0"/>
              </a:rPr>
              <a:t>printf</a:t>
            </a:r>
            <a:r>
              <a:rPr kumimoji="0" lang="en-US" altLang="zh-CN" sz="2800" dirty="0">
                <a:latin typeface="Arial" charset="0"/>
              </a:rPr>
              <a:t> ( “s=%.0f\</a:t>
            </a:r>
            <a:r>
              <a:rPr kumimoji="0" lang="en-US" altLang="zh-CN" sz="2800" dirty="0" err="1">
                <a:latin typeface="Arial" charset="0"/>
              </a:rPr>
              <a:t>n",s</a:t>
            </a:r>
            <a:r>
              <a:rPr kumimoji="0" lang="en-US" altLang="zh-CN" sz="2800" dirty="0">
                <a:latin typeface="Arial" charset="0"/>
              </a:rPr>
              <a:t>) ;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7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  <p:bldP spid="11" grpId="0" animBg="1"/>
      <p:bldP spid="12" grpId="0" build="p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14960-A8C8-493C-8A43-FF3122E2A908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103" name="Rectangle 1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11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8750" y="6237288"/>
            <a:ext cx="10795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521893" y="188640"/>
            <a:ext cx="6084168" cy="719857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程序设计的三种基本结构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48269" y="1425201"/>
            <a:ext cx="2971603" cy="2978150"/>
            <a:chOff x="448269" y="1425201"/>
            <a:chExt cx="2971603" cy="297815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245376"/>
                </p:ext>
              </p:extLst>
            </p:nvPr>
          </p:nvGraphicFramePr>
          <p:xfrm>
            <a:off x="1151620" y="1425201"/>
            <a:ext cx="2268252" cy="297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SmartDraw" r:id="rId3" imgW="1179576" imgH="1664208" progId="SmartDraw.2">
                    <p:embed/>
                  </p:oleObj>
                </mc:Choice>
                <mc:Fallback>
                  <p:oleObj name="SmartDraw" r:id="rId3" imgW="1179576" imgH="1664208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620" y="1425201"/>
                          <a:ext cx="2268252" cy="297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448269" y="2056233"/>
              <a:ext cx="615553" cy="17160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dirty="0">
                  <a:solidFill>
                    <a:srgbClr val="0070C0"/>
                  </a:solidFill>
                  <a:latin typeface="隶书" pitchFamily="49" charset="-122"/>
                  <a:ea typeface="隶书" pitchFamily="49" charset="-122"/>
                </a:rPr>
                <a:t>顺序结构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49316" y="1096074"/>
            <a:ext cx="4191136" cy="3636404"/>
            <a:chOff x="4449316" y="1096074"/>
            <a:chExt cx="4191136" cy="3636404"/>
          </a:xfrm>
        </p:grpSpPr>
        <p:pic>
          <p:nvPicPr>
            <p:cNvPr id="5120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52" y="1096074"/>
              <a:ext cx="3600400" cy="3636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4449316" y="1956437"/>
              <a:ext cx="533400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70C0"/>
                  </a:solidFill>
                  <a:latin typeface="隶书" pitchFamily="49" charset="-122"/>
                  <a:ea typeface="隶书" pitchFamily="49" charset="-122"/>
                </a:rPr>
                <a:t>选择结构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0233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6632"/>
            <a:ext cx="6876764" cy="443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04494" y="4401108"/>
            <a:ext cx="3493999" cy="1692771"/>
          </a:xfrm>
          <a:prstGeom prst="rect">
            <a:avLst/>
          </a:prstGeom>
          <a:solidFill>
            <a:schemeClr val="bg2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600" dirty="0">
                <a:latin typeface="Arial" charset="0"/>
              </a:rPr>
              <a:t>while(</a:t>
            </a:r>
            <a:r>
              <a:rPr kumimoji="0" lang="zh-CN" altLang="en-US" sz="2600" dirty="0">
                <a:latin typeface="Arial" charset="0"/>
              </a:rPr>
              <a:t>表达式</a:t>
            </a:r>
            <a:r>
              <a:rPr kumimoji="0" lang="en-US" altLang="zh-CN" sz="2600" dirty="0">
                <a:latin typeface="Arial" charset="0"/>
              </a:rPr>
              <a:t>1)</a:t>
            </a:r>
          </a:p>
          <a:p>
            <a:r>
              <a:rPr kumimoji="0" lang="en-US" altLang="zh-CN" sz="2600" dirty="0">
                <a:latin typeface="Arial" charset="0"/>
              </a:rPr>
              <a:t>{   …</a:t>
            </a:r>
          </a:p>
          <a:p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    if(</a:t>
            </a:r>
            <a:r>
              <a:rPr kumimoji="0" lang="zh-CN" altLang="en-US" sz="2600" dirty="0">
                <a:solidFill>
                  <a:srgbClr val="C00000"/>
                </a:solidFill>
                <a:latin typeface="Arial" charset="0"/>
              </a:rPr>
              <a:t>表达式</a:t>
            </a:r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2)    break;</a:t>
            </a:r>
            <a:endParaRPr kumimoji="0" lang="en-US" altLang="zh-CN" sz="2600" dirty="0">
              <a:latin typeface="Arial" charset="0"/>
            </a:endParaRPr>
          </a:p>
          <a:p>
            <a:r>
              <a:rPr kumimoji="0" lang="en-US" altLang="zh-CN" sz="2600" dirty="0">
                <a:latin typeface="Arial" charset="0"/>
              </a:rPr>
              <a:t>    …  }  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355976" y="4401108"/>
            <a:ext cx="3974149" cy="1692771"/>
          </a:xfrm>
          <a:prstGeom prst="rect">
            <a:avLst/>
          </a:prstGeom>
          <a:solidFill>
            <a:schemeClr val="bg2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600" dirty="0">
                <a:latin typeface="Arial" charset="0"/>
              </a:rPr>
              <a:t>while(</a:t>
            </a:r>
            <a:r>
              <a:rPr kumimoji="0" lang="zh-CN" altLang="en-US" sz="2600" dirty="0">
                <a:latin typeface="Arial" charset="0"/>
              </a:rPr>
              <a:t>表达式</a:t>
            </a:r>
            <a:r>
              <a:rPr kumimoji="0" lang="en-US" altLang="zh-CN" sz="2600" dirty="0">
                <a:latin typeface="Arial" charset="0"/>
              </a:rPr>
              <a:t>1)</a:t>
            </a:r>
          </a:p>
          <a:p>
            <a:r>
              <a:rPr kumimoji="0" lang="en-US" altLang="zh-CN" sz="2600" dirty="0">
                <a:latin typeface="Arial" charset="0"/>
              </a:rPr>
              <a:t>{   …</a:t>
            </a:r>
          </a:p>
          <a:p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    if(</a:t>
            </a:r>
            <a:r>
              <a:rPr kumimoji="0" lang="zh-CN" altLang="en-US" sz="2600" dirty="0">
                <a:solidFill>
                  <a:srgbClr val="C00000"/>
                </a:solidFill>
                <a:latin typeface="Arial" charset="0"/>
              </a:rPr>
              <a:t>表达式</a:t>
            </a:r>
            <a:r>
              <a:rPr kumimoji="0" lang="en-US" altLang="zh-CN" sz="2600" dirty="0">
                <a:solidFill>
                  <a:srgbClr val="C00000"/>
                </a:solidFill>
                <a:latin typeface="Arial" charset="0"/>
              </a:rPr>
              <a:t>2)    continue;</a:t>
            </a:r>
            <a:endParaRPr kumimoji="0" lang="en-US" altLang="zh-CN" sz="2600" dirty="0">
              <a:latin typeface="Arial" charset="0"/>
            </a:endParaRPr>
          </a:p>
          <a:p>
            <a:r>
              <a:rPr kumimoji="0" lang="en-US" altLang="zh-CN" sz="2600" dirty="0">
                <a:latin typeface="Arial" charset="0"/>
              </a:rPr>
              <a:t>    …}     </a:t>
            </a:r>
          </a:p>
        </p:txBody>
      </p:sp>
    </p:spTree>
    <p:extLst>
      <p:ext uri="{BB962C8B-B14F-4D97-AF65-F5344CB8AC3E}">
        <p14:creationId xmlns:p14="http://schemas.microsoft.com/office/powerpoint/2010/main" val="48542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Rectangl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Oval 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Rectangle 7"/>
          <p:cNvSpPr>
            <a:spLocks noChangeArrowheads="1"/>
          </p:cNvSpPr>
          <p:nvPr/>
        </p:nvSpPr>
        <p:spPr bwMode="auto">
          <a:xfrm>
            <a:off x="436417" y="300399"/>
            <a:ext cx="8175311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break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continue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语句在双重循环中的应用</a:t>
            </a:r>
            <a:endParaRPr lang="en-US" altLang="zh-CN" sz="3200" i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624614" y="1304763"/>
            <a:ext cx="3276365" cy="4680520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for( i=1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；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i&lt;10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；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i++ )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{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for( j=1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；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j&lt;10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；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j++ )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{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     if(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条件语句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)  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          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break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     循环体 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；</a:t>
            </a:r>
            <a:endParaRPr kumimoji="0" lang="zh-CN" altLang="pt-BR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ea typeface="宋体" pitchFamily="2" charset="-122"/>
                <a:cs typeface="宋体" pitchFamily="2" charset="-122"/>
              </a:rPr>
              <a:t>    }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循环体 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；</a:t>
            </a:r>
            <a:endParaRPr kumimoji="0" lang="zh-CN" altLang="pt-BR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effectLst/>
                <a:ea typeface="宋体" pitchFamily="2" charset="-122"/>
                <a:cs typeface="宋体" pitchFamily="2" charset="-122"/>
              </a:rPr>
              <a:t>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822331" y="1304763"/>
            <a:ext cx="3385538" cy="4680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for( i=1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；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i&lt;10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；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i++ )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{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for( j=1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；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j&lt;10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；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j++ )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{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     if(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条件语句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)  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         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continue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     循环体 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；</a:t>
            </a:r>
            <a:endParaRPr kumimoji="0" lang="zh-CN" altLang="pt-BR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ea typeface="宋体" pitchFamily="2" charset="-122"/>
                <a:cs typeface="宋体" pitchFamily="2" charset="-122"/>
              </a:rPr>
              <a:t>   }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循环体 </a:t>
            </a:r>
            <a:r>
              <a:rPr kumimoji="0" lang="pt-BR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pt-B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；</a:t>
            </a:r>
            <a:endParaRPr kumimoji="0" lang="zh-CN" altLang="pt-BR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400" b="1" i="0" u="none" strike="noStrike" cap="none" normalizeH="0" baseline="0" dirty="0">
                <a:ln>
                  <a:noFill/>
                </a:ln>
                <a:effectLst/>
                <a:ea typeface="宋体" pitchFamily="2" charset="-122"/>
                <a:cs typeface="宋体" pitchFamily="2" charset="-122"/>
              </a:rPr>
              <a:t>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62796" y="3795274"/>
            <a:ext cx="805200" cy="1325914"/>
            <a:chOff x="2262796" y="3795274"/>
            <a:chExt cx="805200" cy="1325914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2454824" y="3800530"/>
              <a:ext cx="6131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3067995" y="3795274"/>
              <a:ext cx="0" cy="13259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"/>
            <p:cNvSpPr>
              <a:spLocks noChangeShapeType="1"/>
            </p:cNvSpPr>
            <p:nvPr/>
          </p:nvSpPr>
          <p:spPr bwMode="auto">
            <a:xfrm>
              <a:off x="2262796" y="5121187"/>
              <a:ext cx="80520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76459" y="2687043"/>
            <a:ext cx="408878" cy="1118743"/>
            <a:chOff x="7076459" y="2687043"/>
            <a:chExt cx="408878" cy="1118743"/>
          </a:xfrm>
        </p:grpSpPr>
        <p:sp>
          <p:nvSpPr>
            <p:cNvPr id="16" name="Line 3"/>
            <p:cNvSpPr>
              <a:spLocks noChangeShapeType="1"/>
            </p:cNvSpPr>
            <p:nvPr/>
          </p:nvSpPr>
          <p:spPr bwMode="auto">
            <a:xfrm flipV="1">
              <a:off x="7076459" y="3800530"/>
              <a:ext cx="408878" cy="52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"/>
            <p:cNvSpPr>
              <a:spLocks noChangeShapeType="1"/>
            </p:cNvSpPr>
            <p:nvPr/>
          </p:nvSpPr>
          <p:spPr bwMode="auto">
            <a:xfrm flipV="1">
              <a:off x="7485336" y="2687043"/>
              <a:ext cx="0" cy="10968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241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Rectangl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Oval 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09" y="276164"/>
            <a:ext cx="3994873" cy="385511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76" y="4191000"/>
            <a:ext cx="3203828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0" y="274660"/>
            <a:ext cx="4032448" cy="385661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6" y="4186043"/>
            <a:ext cx="3204356" cy="258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3059832" y="2780928"/>
            <a:ext cx="1139128" cy="720080"/>
            <a:chOff x="1928868" y="3795274"/>
            <a:chExt cx="1139128" cy="1325914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1928868" y="3805784"/>
              <a:ext cx="11391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"/>
            <p:cNvSpPr>
              <a:spLocks noChangeShapeType="1"/>
            </p:cNvSpPr>
            <p:nvPr/>
          </p:nvSpPr>
          <p:spPr bwMode="auto">
            <a:xfrm flipV="1">
              <a:off x="3067995" y="3795274"/>
              <a:ext cx="0" cy="13259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"/>
            <p:cNvSpPr>
              <a:spLocks noChangeShapeType="1"/>
            </p:cNvSpPr>
            <p:nvPr/>
          </p:nvSpPr>
          <p:spPr bwMode="auto">
            <a:xfrm>
              <a:off x="2262796" y="5121187"/>
              <a:ext cx="80520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708408" y="2060848"/>
            <a:ext cx="427737" cy="714374"/>
            <a:chOff x="7708408" y="2060848"/>
            <a:chExt cx="427737" cy="714374"/>
          </a:xfrm>
        </p:grpSpPr>
        <p:grpSp>
          <p:nvGrpSpPr>
            <p:cNvPr id="4" name="组合 3"/>
            <p:cNvGrpSpPr/>
            <p:nvPr/>
          </p:nvGrpSpPr>
          <p:grpSpPr>
            <a:xfrm>
              <a:off x="7727267" y="2063590"/>
              <a:ext cx="408878" cy="711632"/>
              <a:chOff x="7727267" y="2063590"/>
              <a:chExt cx="408878" cy="711632"/>
            </a:xfrm>
          </p:grpSpPr>
          <p:sp>
            <p:nvSpPr>
              <p:cNvPr id="24" name="Line 3"/>
              <p:cNvSpPr>
                <a:spLocks noChangeShapeType="1"/>
              </p:cNvSpPr>
              <p:nvPr/>
            </p:nvSpPr>
            <p:spPr bwMode="auto">
              <a:xfrm flipV="1">
                <a:off x="7727267" y="2772480"/>
                <a:ext cx="408878" cy="274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"/>
              <p:cNvSpPr>
                <a:spLocks noChangeShapeType="1"/>
              </p:cNvSpPr>
              <p:nvPr/>
            </p:nvSpPr>
            <p:spPr bwMode="auto">
              <a:xfrm flipV="1">
                <a:off x="8136143" y="2063590"/>
                <a:ext cx="1" cy="7002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Line 3"/>
            <p:cNvSpPr>
              <a:spLocks noChangeShapeType="1"/>
            </p:cNvSpPr>
            <p:nvPr/>
          </p:nvSpPr>
          <p:spPr bwMode="auto">
            <a:xfrm flipV="1">
              <a:off x="7708408" y="2060848"/>
              <a:ext cx="408878" cy="27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55922" y="5928688"/>
            <a:ext cx="7868928" cy="830997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总结：当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j=2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时，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break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结束内层循环，直接输出</a:t>
            </a:r>
            <a:r>
              <a:rPr kumimoji="0" lang="en-US" altLang="zh-CN" sz="2000" dirty="0" err="1">
                <a:latin typeface="隶书" pitchFamily="49" charset="-122"/>
                <a:ea typeface="隶书" pitchFamily="49" charset="-122"/>
              </a:rPr>
              <a:t>i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的值；</a:t>
            </a:r>
            <a:endParaRPr kumimoji="0" lang="en-US" altLang="zh-CN" sz="20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               continue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不执行它后面的输出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j</a:t>
            </a:r>
            <a:r>
              <a:rPr kumimoji="0" lang="zh-CN" altLang="en-US" sz="2000" dirty="0">
                <a:latin typeface="隶书" pitchFamily="49" charset="-122"/>
                <a:ea typeface="隶书" pitchFamily="49" charset="-122"/>
              </a:rPr>
              <a:t>的语句，而执行</a:t>
            </a:r>
            <a:r>
              <a:rPr kumimoji="0" lang="en-US" altLang="zh-CN" sz="2000" dirty="0">
                <a:latin typeface="隶书" pitchFamily="49" charset="-122"/>
                <a:ea typeface="隶书" pitchFamily="49" charset="-122"/>
              </a:rPr>
              <a:t>j++;</a:t>
            </a:r>
            <a:endParaRPr kumimoji="0"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8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5186" y="1268760"/>
            <a:ext cx="7778751" cy="4176464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5.1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问题的提出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5.2 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5.3 do…while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5.4 for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5.5 </a:t>
            </a:r>
            <a:r>
              <a:rPr lang="en-US" altLang="zh-CN" sz="28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goto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break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continue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5.6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循环的嵌套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5.7 3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种循环语句的比较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5.8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程序举例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400160" y="4183648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5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30253097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0906" y="260648"/>
            <a:ext cx="7772400" cy="7397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3600" dirty="0">
                <a:solidFill>
                  <a:schemeClr val="hlink"/>
                </a:solidFill>
                <a:effectLst/>
              </a:rPr>
              <a:t>几种循环的比较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376106" y="1304764"/>
            <a:ext cx="8382000" cy="478853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9198" tIns="34599" rIns="69198" bIns="34599"/>
          <a:lstStyle/>
          <a:p>
            <a:pPr marL="342900" indent="-342900" algn="just" defTabSz="762000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三种循环都可以用来处理同一问题，一般情况下它们可以互相代替。</a:t>
            </a:r>
          </a:p>
          <a:p>
            <a:pPr marL="342900" indent="-342900" algn="just" defTabSz="762000" eaLnBrk="0" hangingPunct="0">
              <a:spcBef>
                <a:spcPct val="20000"/>
              </a:spcBef>
            </a:pPr>
            <a:endParaRPr lang="zh-CN" altLang="en-US" sz="2400" dirty="0">
              <a:latin typeface="隶书" pitchFamily="49" charset="-122"/>
              <a:ea typeface="隶书" pitchFamily="49" charset="-122"/>
            </a:endParaRPr>
          </a:p>
          <a:p>
            <a:pPr marL="342900" indent="-342900" algn="just" defTabSz="762000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用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while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do-while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循环时，循环变量初始化的操作在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while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do-while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语句前完成，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for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可以在表达式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中完成。</a:t>
            </a:r>
          </a:p>
          <a:p>
            <a:pPr marL="342900" indent="-342900" algn="just" defTabSz="762000" eaLnBrk="0" hangingPunct="0">
              <a:spcBef>
                <a:spcPct val="20000"/>
              </a:spcBef>
            </a:pPr>
            <a:endParaRPr lang="zh-CN" altLang="en-US" sz="2400" dirty="0">
              <a:latin typeface="隶书" pitchFamily="49" charset="-122"/>
              <a:ea typeface="隶书" pitchFamily="49" charset="-122"/>
            </a:endParaRPr>
          </a:p>
          <a:p>
            <a:pPr marL="342900" indent="-342900" defTabSz="762000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while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do …while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循环只在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while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后面指定循环条件，且在循环体中应包含使循环趋于结束的语句；</a:t>
            </a:r>
          </a:p>
          <a:p>
            <a:pPr marL="342900" indent="-342900" defTabSz="76200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for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循环可以在表达式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中包含使循环趋于结束的操作，甚至可以将循环体中的操作全部放到表达式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334026023"/>
      </p:ext>
    </p:extLst>
  </p:cSld>
  <p:clrMapOvr>
    <a:masterClrMapping/>
  </p:clrMapOvr>
  <p:transition advClick="0">
    <p:strips dir="r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5186" y="1268760"/>
            <a:ext cx="7778751" cy="4176464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5.1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问题的提出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5.2 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5.3 do…while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5.4 for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5.5 </a:t>
            </a:r>
            <a:r>
              <a:rPr lang="en-US" altLang="zh-CN" sz="28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goto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break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continue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5.6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循环的嵌套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5.7 3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种循环语句的比较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5.8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程序举例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395536" y="4653136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5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1774567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016732"/>
            <a:ext cx="8670925" cy="1836204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方法一：</a:t>
            </a:r>
            <a:r>
              <a:rPr lang="en-US" altLang="zh-CN" sz="2400" b="1" dirty="0" err="1">
                <a:solidFill>
                  <a:schemeClr val="tx2"/>
                </a:solidFill>
                <a:latin typeface="宋体" charset="-122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宋体" charset="-122"/>
              </a:rPr>
              <a:t>=min(</a:t>
            </a:r>
            <a:r>
              <a:rPr lang="en-US" altLang="zh-CN" sz="2400" b="1" dirty="0" err="1">
                <a:solidFill>
                  <a:schemeClr val="tx2"/>
                </a:solidFill>
                <a:latin typeface="宋体" charset="-122"/>
              </a:rPr>
              <a:t>m,n</a:t>
            </a:r>
            <a:r>
              <a:rPr lang="en-US" altLang="zh-CN" sz="2400" b="1" dirty="0">
                <a:solidFill>
                  <a:schemeClr val="tx2"/>
                </a:solidFill>
                <a:latin typeface="宋体" charset="-122"/>
              </a:rPr>
              <a:t>) to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宋体" charset="-122"/>
              </a:rPr>
              <a:t>        if(</a:t>
            </a:r>
            <a:r>
              <a:rPr lang="en-US" altLang="zh-CN" sz="2400" b="1" dirty="0" err="1">
                <a:solidFill>
                  <a:schemeClr val="tx2"/>
                </a:solidFill>
                <a:latin typeface="宋体" charset="-122"/>
              </a:rPr>
              <a:t>m%i</a:t>
            </a:r>
            <a:r>
              <a:rPr lang="en-US" altLang="zh-CN" sz="2400" b="1" dirty="0">
                <a:solidFill>
                  <a:schemeClr val="tx2"/>
                </a:solidFill>
                <a:latin typeface="宋体" charset="-122"/>
              </a:rPr>
              <a:t>= =0)&amp;&amp;(</a:t>
            </a:r>
            <a:r>
              <a:rPr lang="en-US" altLang="zh-CN" sz="2400" b="1" dirty="0" err="1">
                <a:solidFill>
                  <a:schemeClr val="tx2"/>
                </a:solidFill>
                <a:latin typeface="宋体" charset="-122"/>
              </a:rPr>
              <a:t>n%i</a:t>
            </a:r>
            <a:r>
              <a:rPr lang="en-US" altLang="zh-CN" sz="2400" b="1" dirty="0">
                <a:solidFill>
                  <a:schemeClr val="tx2"/>
                </a:solidFill>
                <a:latin typeface="宋体" charset="-122"/>
              </a:rPr>
              <a:t>= =0)   </a:t>
            </a:r>
            <a:r>
              <a:rPr lang="zh-CN" altLang="en-US" sz="2400" b="1" dirty="0">
                <a:solidFill>
                  <a:srgbClr val="0070C0"/>
                </a:solidFill>
                <a:latin typeface="宋体" charset="-122"/>
              </a:rPr>
              <a:t>最大公约数</a:t>
            </a:r>
            <a:r>
              <a:rPr lang="en-US" altLang="zh-CN" sz="2400" b="1" dirty="0" err="1">
                <a:solidFill>
                  <a:srgbClr val="0070C0"/>
                </a:solidFill>
                <a:latin typeface="宋体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latin typeface="宋体" charset="-122"/>
              </a:rPr>
              <a:t>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charset="-122"/>
              </a:rPr>
              <a:t>                                 </a:t>
            </a:r>
            <a:r>
              <a:rPr lang="zh-CN" altLang="en-US" sz="2400" b="1" dirty="0">
                <a:solidFill>
                  <a:srgbClr val="0070C0"/>
                </a:solidFill>
                <a:latin typeface="宋体" charset="-122"/>
              </a:rPr>
              <a:t>最小公倍数</a:t>
            </a:r>
            <a:r>
              <a:rPr lang="en-US" altLang="zh-CN" sz="2400" b="1" dirty="0">
                <a:solidFill>
                  <a:srgbClr val="0070C0"/>
                </a:solidFill>
                <a:latin typeface="宋体" charset="-122"/>
              </a:rPr>
              <a:t>m*n/</a:t>
            </a:r>
            <a:r>
              <a:rPr lang="en-US" altLang="zh-CN" sz="2400" b="1" dirty="0" err="1">
                <a:solidFill>
                  <a:srgbClr val="0070C0"/>
                </a:solidFill>
                <a:latin typeface="宋体" charset="-122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latin typeface="宋体" charset="-122"/>
              </a:rPr>
              <a:t>  </a:t>
            </a:r>
          </a:p>
        </p:txBody>
      </p:sp>
      <p:sp>
        <p:nvSpPr>
          <p:cNvPr id="4" name="矩形 3"/>
          <p:cNvSpPr/>
          <p:nvPr/>
        </p:nvSpPr>
        <p:spPr>
          <a:xfrm>
            <a:off x="467545" y="332656"/>
            <a:ext cx="75608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例题</a:t>
            </a:r>
            <a:r>
              <a:rPr lang="en-US" altLang="zh-CN" sz="2400" dirty="0">
                <a:solidFill>
                  <a:srgbClr val="C00000"/>
                </a:solidFill>
              </a:rPr>
              <a:t>5.12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>
                <a:solidFill>
                  <a:srgbClr val="C00000"/>
                </a:solidFill>
                <a:ea typeface="黑体" pitchFamily="2" charset="-122"/>
              </a:rPr>
              <a:t>求正整数</a:t>
            </a:r>
            <a:r>
              <a:rPr lang="en-US" altLang="zh-CN" sz="2400" dirty="0">
                <a:solidFill>
                  <a:srgbClr val="C00000"/>
                </a:solidFill>
                <a:ea typeface="黑体" pitchFamily="2" charset="-122"/>
              </a:rPr>
              <a:t>m</a:t>
            </a:r>
            <a:r>
              <a:rPr lang="zh-CN" altLang="en-US" sz="2400" dirty="0">
                <a:solidFill>
                  <a:srgbClr val="C00000"/>
                </a:solidFill>
                <a:ea typeface="黑体" pitchFamily="2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srgbClr val="C00000"/>
                </a:solidFill>
                <a:ea typeface="黑体" pitchFamily="2" charset="-122"/>
              </a:rPr>
              <a:t>的最大公约数和最小公倍数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6511" y="2780928"/>
            <a:ext cx="8670925" cy="324036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宋体" charset="-122"/>
              </a:rPr>
              <a:t>程序段：</a:t>
            </a:r>
            <a:r>
              <a:rPr lang="en-US" altLang="zh-CN" sz="2400" b="1" dirty="0">
                <a:latin typeface="宋体" charset="-12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宋体" charset="-122"/>
              </a:rPr>
              <a:t>    for(</a:t>
            </a:r>
            <a:r>
              <a:rPr lang="en-US" altLang="zh-CN" sz="2400" b="1" dirty="0" err="1">
                <a:latin typeface="宋体" charset="-122"/>
              </a:rPr>
              <a:t>i</a:t>
            </a:r>
            <a:r>
              <a:rPr lang="en-US" altLang="zh-CN" sz="2400" b="1" dirty="0">
                <a:latin typeface="宋体" charset="-122"/>
              </a:rPr>
              <a:t>=</a:t>
            </a:r>
            <a:r>
              <a:rPr lang="en-US" altLang="zh-CN" sz="2400" b="1" dirty="0" err="1">
                <a:latin typeface="宋体" charset="-122"/>
              </a:rPr>
              <a:t>min;i</a:t>
            </a:r>
            <a:r>
              <a:rPr lang="en-US" altLang="zh-CN" sz="2400" b="1" dirty="0">
                <a:latin typeface="宋体" charset="-122"/>
              </a:rPr>
              <a:t>&gt;=1;i--)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宋体" charset="-122"/>
              </a:rPr>
              <a:t>    {	   if(</a:t>
            </a:r>
            <a:r>
              <a:rPr lang="en-US" altLang="zh-CN" sz="2400" b="1" dirty="0" err="1">
                <a:latin typeface="宋体" charset="-122"/>
              </a:rPr>
              <a:t>m%i</a:t>
            </a:r>
            <a:r>
              <a:rPr lang="en-US" altLang="zh-CN" sz="2400" b="1" dirty="0">
                <a:latin typeface="宋体" charset="-122"/>
              </a:rPr>
              <a:t>==0&amp;&amp;</a:t>
            </a:r>
            <a:r>
              <a:rPr lang="en-US" altLang="zh-CN" sz="2400" b="1" dirty="0" err="1">
                <a:latin typeface="宋体" charset="-122"/>
              </a:rPr>
              <a:t>n%i</a:t>
            </a:r>
            <a:r>
              <a:rPr lang="en-US" altLang="zh-CN" sz="2400" b="1" dirty="0">
                <a:latin typeface="宋体" charset="-122"/>
              </a:rPr>
              <a:t>==0) break;  }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宋体" charset="-122"/>
              </a:rPr>
              <a:t>     a=</a:t>
            </a:r>
            <a:r>
              <a:rPr lang="en-US" altLang="zh-CN" sz="2400" b="1" dirty="0" err="1">
                <a:latin typeface="宋体" charset="-122"/>
              </a:rPr>
              <a:t>i</a:t>
            </a:r>
            <a:r>
              <a:rPr lang="en-US" altLang="zh-CN" sz="2400" b="1" dirty="0">
                <a:latin typeface="宋体" charset="-122"/>
              </a:rPr>
              <a:t>;       </a:t>
            </a:r>
            <a:r>
              <a:rPr lang="en-US" altLang="zh-CN" sz="2400" dirty="0">
                <a:solidFill>
                  <a:srgbClr val="0070C0"/>
                </a:solidFill>
                <a:latin typeface="宋体" charset="-122"/>
              </a:rPr>
              <a:t>/*</a:t>
            </a:r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最大公约数*</a:t>
            </a:r>
            <a:r>
              <a:rPr lang="en-US" altLang="zh-CN" sz="2400" dirty="0">
                <a:solidFill>
                  <a:srgbClr val="0070C0"/>
                </a:solidFill>
                <a:latin typeface="宋体" charset="-122"/>
              </a:rPr>
              <a:t>/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宋体" charset="-122"/>
              </a:rPr>
              <a:t>     b=m*n/a;   </a:t>
            </a:r>
            <a:r>
              <a:rPr lang="en-US" altLang="zh-CN" sz="2400" b="1" dirty="0">
                <a:solidFill>
                  <a:srgbClr val="0070C0"/>
                </a:solidFill>
                <a:latin typeface="宋体" charset="-122"/>
              </a:rPr>
              <a:t>/*</a:t>
            </a:r>
            <a:r>
              <a:rPr lang="zh-CN" altLang="en-US" sz="2400" b="1" dirty="0">
                <a:solidFill>
                  <a:srgbClr val="0070C0"/>
                </a:solidFill>
                <a:latin typeface="宋体" charset="-122"/>
              </a:rPr>
              <a:t>最小公倍数*</a:t>
            </a:r>
            <a:r>
              <a:rPr lang="en-US" altLang="zh-CN" sz="2400" b="1" dirty="0">
                <a:solidFill>
                  <a:srgbClr val="0070C0"/>
                </a:solidFill>
                <a:latin typeface="宋体" charset="-122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idx="1"/>
          </p:nvPr>
        </p:nvSpPr>
        <p:spPr>
          <a:xfrm>
            <a:off x="287524" y="332656"/>
            <a:ext cx="8670925" cy="1476164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方法二：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将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大数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作为被除数，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小数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作为除数，二者余数为</a:t>
            </a: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r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≠</a:t>
            </a: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，则将</a:t>
            </a:r>
            <a:r>
              <a:rPr lang="en-US" altLang="zh-CN" sz="2400" b="1" dirty="0" err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en-US" sz="2400" b="1" dirty="0" err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b="1" dirty="0" err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1" dirty="0" err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en-US" sz="2400" b="1" dirty="0" err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b="1" dirty="0" err="1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，重复上述除法，直到</a:t>
            </a: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r=0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为止。</a:t>
            </a:r>
            <a:endParaRPr lang="en-US" altLang="zh-CN" sz="2400" b="1" dirty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此时</a:t>
            </a: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为最大公约数。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23528" y="2132856"/>
            <a:ext cx="8513363" cy="410445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宋体" charset="-122"/>
              </a:rPr>
              <a:t>程序段：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宋体" charset="-122"/>
              </a:rPr>
              <a:t>       </a:t>
            </a:r>
            <a:r>
              <a:rPr lang="en-US" altLang="en-US" sz="2400" b="1" dirty="0">
                <a:latin typeface="宋体" charset="-122"/>
              </a:rPr>
              <a:t>if(</a:t>
            </a:r>
            <a:r>
              <a:rPr lang="en-US" altLang="zh-CN" sz="2400" b="1" dirty="0">
                <a:latin typeface="宋体" charset="-122"/>
              </a:rPr>
              <a:t>m</a:t>
            </a:r>
            <a:r>
              <a:rPr lang="en-US" altLang="en-US" sz="2400" b="1" dirty="0">
                <a:latin typeface="宋体" charset="-122"/>
              </a:rPr>
              <a:t>&lt;</a:t>
            </a:r>
            <a:r>
              <a:rPr lang="en-US" altLang="zh-CN" sz="2400" b="1" dirty="0">
                <a:latin typeface="宋体" charset="-122"/>
              </a:rPr>
              <a:t>n</a:t>
            </a:r>
            <a:r>
              <a:rPr lang="en-US" altLang="en-US" sz="2400" b="1" dirty="0">
                <a:latin typeface="宋体" charset="-122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latin typeface="宋体" charset="-122"/>
              </a:rPr>
              <a:t>       { temp=</a:t>
            </a:r>
            <a:r>
              <a:rPr lang="en-US" altLang="zh-CN" sz="2400" b="1" dirty="0">
                <a:latin typeface="宋体" charset="-122"/>
              </a:rPr>
              <a:t>m</a:t>
            </a:r>
            <a:r>
              <a:rPr lang="en-US" altLang="en-US" sz="2400" b="1" dirty="0">
                <a:latin typeface="宋体" charset="-122"/>
              </a:rPr>
              <a:t>; </a:t>
            </a:r>
            <a:r>
              <a:rPr lang="en-US" altLang="zh-CN" sz="2400" b="1" dirty="0">
                <a:latin typeface="宋体" charset="-122"/>
              </a:rPr>
              <a:t>m</a:t>
            </a:r>
            <a:r>
              <a:rPr lang="en-US" altLang="en-US" sz="2400" b="1" dirty="0">
                <a:latin typeface="宋体" charset="-122"/>
              </a:rPr>
              <a:t>=</a:t>
            </a:r>
            <a:r>
              <a:rPr lang="en-US" altLang="zh-CN" sz="2400" b="1" dirty="0">
                <a:latin typeface="宋体" charset="-122"/>
              </a:rPr>
              <a:t>n</a:t>
            </a:r>
            <a:r>
              <a:rPr lang="en-US" altLang="en-US" sz="2400" b="1" dirty="0">
                <a:latin typeface="宋体" charset="-122"/>
              </a:rPr>
              <a:t>; </a:t>
            </a:r>
            <a:r>
              <a:rPr lang="en-US" altLang="zh-CN" sz="2400" b="1" dirty="0">
                <a:latin typeface="宋体" charset="-122"/>
              </a:rPr>
              <a:t>n</a:t>
            </a:r>
            <a:r>
              <a:rPr lang="en-US" altLang="en-US" sz="2400" b="1" dirty="0">
                <a:latin typeface="宋体" charset="-122"/>
              </a:rPr>
              <a:t>=temp; }</a:t>
            </a:r>
            <a:r>
              <a:rPr lang="en-US" altLang="zh-CN" sz="2400" b="1" dirty="0">
                <a:latin typeface="宋体" charset="-122"/>
              </a:rPr>
              <a:t>      </a:t>
            </a:r>
            <a:r>
              <a:rPr lang="en-US" altLang="en-US" sz="2400" b="1" dirty="0">
                <a:solidFill>
                  <a:srgbClr val="0070C0"/>
                </a:solidFill>
                <a:latin typeface="宋体" charset="-122"/>
              </a:rPr>
              <a:t>/*</a:t>
            </a:r>
            <a:r>
              <a:rPr lang="zh-CN" altLang="en-US" sz="2400" b="1" dirty="0">
                <a:solidFill>
                  <a:srgbClr val="0070C0"/>
                </a:solidFill>
                <a:latin typeface="宋体" charset="-122"/>
              </a:rPr>
              <a:t>大数在</a:t>
            </a:r>
            <a:r>
              <a:rPr lang="en-US" altLang="zh-CN" sz="2400" b="1" dirty="0">
                <a:solidFill>
                  <a:srgbClr val="0070C0"/>
                </a:solidFill>
                <a:latin typeface="宋体" charset="-122"/>
              </a:rPr>
              <a:t>m</a:t>
            </a:r>
            <a:r>
              <a:rPr lang="zh-CN" altLang="en-US" sz="2400" b="1" dirty="0">
                <a:solidFill>
                  <a:srgbClr val="0070C0"/>
                </a:solidFill>
                <a:latin typeface="宋体" charset="-122"/>
              </a:rPr>
              <a:t>中</a:t>
            </a:r>
            <a:r>
              <a:rPr lang="en-US" altLang="en-US" sz="2400" b="1" dirty="0">
                <a:solidFill>
                  <a:srgbClr val="0070C0"/>
                </a:solidFill>
                <a:latin typeface="宋体" charset="-122"/>
              </a:rPr>
              <a:t>*/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latin typeface="宋体" charset="-122"/>
              </a:rPr>
              <a:t>       </a:t>
            </a:r>
            <a:r>
              <a:rPr lang="en-US" altLang="zh-CN" sz="2400" b="1" dirty="0">
                <a:latin typeface="宋体" charset="-122"/>
              </a:rPr>
              <a:t>r=</a:t>
            </a:r>
            <a:r>
              <a:rPr lang="en-US" altLang="zh-CN" sz="2400" b="1" dirty="0" err="1">
                <a:latin typeface="宋体" charset="-122"/>
              </a:rPr>
              <a:t>m%n</a:t>
            </a:r>
            <a:r>
              <a:rPr lang="en-US" altLang="zh-CN" sz="2400" b="1" dirty="0">
                <a:latin typeface="宋体" charset="-122"/>
              </a:rPr>
              <a:t>;</a:t>
            </a:r>
            <a:r>
              <a:rPr lang="en-US" altLang="en-US" sz="2400" b="1" dirty="0">
                <a:latin typeface="宋体" charset="-122"/>
              </a:rPr>
              <a:t> </a:t>
            </a:r>
            <a:endParaRPr lang="en-US" altLang="zh-CN" sz="2400" b="1" dirty="0">
              <a:latin typeface="宋体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latin typeface="宋体" charset="-122"/>
              </a:rPr>
              <a:t>       </a:t>
            </a:r>
            <a:r>
              <a:rPr lang="en-US" altLang="en-US" sz="2400" b="1" dirty="0">
                <a:latin typeface="宋体" charset="-122"/>
              </a:rPr>
              <a:t>while(</a:t>
            </a:r>
            <a:r>
              <a:rPr lang="en-US" altLang="zh-CN" sz="2400" b="1" dirty="0">
                <a:latin typeface="宋体" charset="-122"/>
              </a:rPr>
              <a:t>r</a:t>
            </a:r>
            <a:r>
              <a:rPr lang="en-US" altLang="en-US" sz="2400" b="1" dirty="0">
                <a:latin typeface="宋体" charset="-122"/>
              </a:rPr>
              <a:t>!=0)         </a:t>
            </a:r>
            <a:r>
              <a:rPr lang="en-US" altLang="en-US" sz="2400" dirty="0">
                <a:solidFill>
                  <a:srgbClr val="0070C0"/>
                </a:solidFill>
                <a:latin typeface="宋体" charset="-122"/>
              </a:rPr>
              <a:t>/*m</a:t>
            </a:r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最大、</a:t>
            </a:r>
            <a:r>
              <a:rPr lang="en-US" altLang="en-US" sz="2400" dirty="0">
                <a:solidFill>
                  <a:srgbClr val="0070C0"/>
                </a:solidFill>
                <a:latin typeface="宋体" charset="-122"/>
              </a:rPr>
              <a:t>n</a:t>
            </a:r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次之、</a:t>
            </a:r>
            <a:r>
              <a:rPr lang="en-US" altLang="en-US" sz="2400" dirty="0">
                <a:solidFill>
                  <a:srgbClr val="0070C0"/>
                </a:solidFill>
                <a:latin typeface="宋体" charset="-122"/>
              </a:rPr>
              <a:t>r</a:t>
            </a:r>
            <a:r>
              <a:rPr lang="zh-CN" altLang="en-US" sz="2400" dirty="0">
                <a:solidFill>
                  <a:srgbClr val="0070C0"/>
                </a:solidFill>
                <a:latin typeface="宋体" charset="-122"/>
              </a:rPr>
              <a:t>最小</a:t>
            </a:r>
            <a:r>
              <a:rPr lang="en-US" altLang="en-US" sz="2400" dirty="0">
                <a:solidFill>
                  <a:srgbClr val="0070C0"/>
                </a:solidFill>
                <a:latin typeface="宋体" charset="-122"/>
              </a:rPr>
              <a:t>*/</a:t>
            </a:r>
            <a:endParaRPr lang="en-US" altLang="en-US" sz="2400" b="1" dirty="0">
              <a:solidFill>
                <a:srgbClr val="0070C0"/>
              </a:solidFill>
              <a:latin typeface="宋体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latin typeface="宋体" charset="-122"/>
              </a:rPr>
              <a:t>       {  </a:t>
            </a:r>
            <a:r>
              <a:rPr lang="en-US" altLang="zh-CN" sz="2400" b="1" dirty="0">
                <a:latin typeface="宋体" charset="-122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宋体" charset="-122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=n</a:t>
            </a:r>
            <a:r>
              <a:rPr lang="en-US" altLang="en-US" sz="2400" b="1" dirty="0">
                <a:solidFill>
                  <a:srgbClr val="FF0000"/>
                </a:solidFill>
                <a:latin typeface="宋体" charset="-122"/>
              </a:rPr>
              <a:t>; </a:t>
            </a:r>
            <a:endParaRPr lang="en-US" altLang="zh-CN" sz="2400" b="1" dirty="0">
              <a:solidFill>
                <a:srgbClr val="FF0000"/>
              </a:solidFill>
              <a:latin typeface="宋体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           </a:t>
            </a:r>
            <a:r>
              <a:rPr lang="en-US" altLang="en-US" sz="2400" b="1" dirty="0">
                <a:solidFill>
                  <a:srgbClr val="FF0000"/>
                </a:solidFill>
                <a:latin typeface="宋体" charset="-122"/>
              </a:rPr>
              <a:t>n=</a:t>
            </a:r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r</a:t>
            </a:r>
            <a:r>
              <a:rPr lang="en-US" altLang="en-US" sz="2400" b="1" dirty="0">
                <a:solidFill>
                  <a:srgbClr val="FF0000"/>
                </a:solidFill>
                <a:latin typeface="宋体" charset="-122"/>
              </a:rPr>
              <a:t>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宋体" charset="-122"/>
              </a:rPr>
              <a:t>           r</a:t>
            </a:r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=</a:t>
            </a:r>
            <a:r>
              <a:rPr lang="en-US" altLang="zh-CN" sz="2400" b="1" dirty="0" err="1">
                <a:solidFill>
                  <a:srgbClr val="FF0000"/>
                </a:solidFill>
                <a:latin typeface="宋体" charset="-122"/>
              </a:rPr>
              <a:t>m%n</a:t>
            </a:r>
            <a:r>
              <a:rPr lang="en-US" altLang="en-US" sz="2400" b="1" dirty="0">
                <a:solidFill>
                  <a:srgbClr val="FF0000"/>
                </a:solidFill>
                <a:latin typeface="宋体" charset="-122"/>
              </a:rPr>
              <a:t>;  </a:t>
            </a:r>
            <a:r>
              <a:rPr lang="en-US" altLang="en-US" sz="2400" b="1" dirty="0">
                <a:latin typeface="宋体" charset="-122"/>
              </a:rPr>
              <a:t>}</a:t>
            </a:r>
            <a:endParaRPr lang="en-US" altLang="zh-CN" sz="24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224644"/>
            <a:ext cx="8245548" cy="12961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effectLst/>
                <a:ea typeface="黑体" pitchFamily="2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effectLst/>
                <a:ea typeface="黑体" pitchFamily="2" charset="-122"/>
              </a:rPr>
              <a:t>5.13</a:t>
            </a:r>
            <a:r>
              <a:rPr lang="zh-CN" altLang="en-US" sz="2400" dirty="0">
                <a:solidFill>
                  <a:srgbClr val="C00000"/>
                </a:solidFill>
                <a:effectLst/>
                <a:ea typeface="黑体" pitchFamily="2" charset="-122"/>
              </a:rPr>
              <a:t>：</a:t>
            </a:r>
            <a:r>
              <a:rPr lang="zh-CN" altLang="en-US" sz="2400" dirty="0">
                <a:solidFill>
                  <a:srgbClr val="C00000"/>
                </a:solidFill>
                <a:latin typeface="Arial" charset="0"/>
              </a:rPr>
              <a:t>斐波那契数列</a:t>
            </a:r>
            <a:br>
              <a:rPr lang="en-US" altLang="zh-CN" sz="2400" dirty="0">
                <a:solidFill>
                  <a:srgbClr val="C00000"/>
                </a:solidFill>
                <a:effectLst/>
                <a:ea typeface="黑体" pitchFamily="2" charset="-122"/>
              </a:rPr>
            </a:br>
            <a:r>
              <a:rPr lang="zh-CN" altLang="en-US" sz="2400" dirty="0">
                <a:solidFill>
                  <a:srgbClr val="C00000"/>
                </a:solidFill>
                <a:effectLst/>
                <a:ea typeface="黑体" pitchFamily="2" charset="-122"/>
              </a:rPr>
              <a:t>该数列前两个数是</a:t>
            </a:r>
            <a:r>
              <a:rPr lang="en-US" altLang="zh-CN" sz="2400" dirty="0">
                <a:solidFill>
                  <a:srgbClr val="C00000"/>
                </a:solidFill>
                <a:effectLst/>
                <a:ea typeface="黑体" pitchFamily="2" charset="-122"/>
              </a:rPr>
              <a:t>1,1</a:t>
            </a:r>
            <a:r>
              <a:rPr lang="zh-CN" altLang="en-US" sz="2400" dirty="0">
                <a:solidFill>
                  <a:srgbClr val="C00000"/>
                </a:solidFill>
                <a:effectLst/>
                <a:ea typeface="黑体" pitchFamily="2" charset="-122"/>
              </a:rPr>
              <a:t>，以后的每个数都是前两个数之和</a:t>
            </a:r>
            <a:endParaRPr lang="zh-CN" altLang="en-US" sz="2000" dirty="0">
              <a:solidFill>
                <a:srgbClr val="C0000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552" y="1617486"/>
            <a:ext cx="8028892" cy="4413516"/>
          </a:xfrm>
          <a:prstGeom prst="rect">
            <a:avLst/>
          </a:prstGeom>
          <a:solidFill>
            <a:srgbClr val="FFFF00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en-US" altLang="zh-CN" sz="2400" dirty="0" err="1">
                <a:latin typeface="Arial" charset="0"/>
              </a:rPr>
              <a:t>Fn</a:t>
            </a:r>
            <a:r>
              <a:rPr kumimoji="0" lang="en-US" altLang="zh-CN" sz="2400" dirty="0">
                <a:latin typeface="Arial" charset="0"/>
              </a:rPr>
              <a:t>={1,1,2,3,5,8,13,21,34,…}</a:t>
            </a:r>
            <a:r>
              <a:rPr kumimoji="0" lang="zh-CN" altLang="en-US" sz="2400" dirty="0">
                <a:latin typeface="Arial" charset="0"/>
              </a:rPr>
              <a:t>（斐波那契数列）</a:t>
            </a:r>
          </a:p>
          <a:p>
            <a:pPr>
              <a:lnSpc>
                <a:spcPct val="130000"/>
              </a:lnSpc>
            </a:pPr>
            <a:r>
              <a:rPr kumimoji="0" lang="zh-CN" altLang="en-US" sz="2400" dirty="0">
                <a:latin typeface="Arial" charset="0"/>
              </a:rPr>
              <a:t>月份</a:t>
            </a:r>
            <a:r>
              <a:rPr kumimoji="0" lang="en-US" altLang="zh-CN" sz="2400" dirty="0">
                <a:latin typeface="Arial" charset="0"/>
              </a:rPr>
              <a:t>n   </a:t>
            </a:r>
            <a:r>
              <a:rPr kumimoji="0" lang="zh-CN" altLang="en-US" sz="2400" dirty="0">
                <a:latin typeface="Arial" charset="0"/>
              </a:rPr>
              <a:t>数列数</a:t>
            </a:r>
            <a:r>
              <a:rPr kumimoji="0" lang="en-US" altLang="zh-CN" sz="2400" dirty="0" err="1">
                <a:latin typeface="Arial" charset="0"/>
              </a:rPr>
              <a:t>Fn</a:t>
            </a:r>
            <a:endParaRPr kumimoji="0" lang="en-US" altLang="zh-CN" sz="2400" dirty="0">
              <a:latin typeface="Arial" charset="0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2400" dirty="0">
                <a:latin typeface="Arial" charset="0"/>
              </a:rPr>
              <a:t>   1        F1=1</a:t>
            </a:r>
          </a:p>
          <a:p>
            <a:pPr>
              <a:lnSpc>
                <a:spcPct val="130000"/>
              </a:lnSpc>
            </a:pPr>
            <a:r>
              <a:rPr kumimoji="0" lang="en-US" altLang="zh-CN" sz="2400" dirty="0">
                <a:latin typeface="Arial" charset="0"/>
              </a:rPr>
              <a:t>   2        </a:t>
            </a:r>
            <a:r>
              <a:rPr kumimoji="0" lang="en-US" altLang="zh-CN" sz="2400" dirty="0">
                <a:solidFill>
                  <a:srgbClr val="FF0000"/>
                </a:solidFill>
                <a:latin typeface="Arial" charset="0"/>
              </a:rPr>
              <a:t>F2</a:t>
            </a:r>
            <a:r>
              <a:rPr kumimoji="0" lang="en-US" altLang="zh-CN" sz="2400" dirty="0">
                <a:latin typeface="Arial" charset="0"/>
              </a:rPr>
              <a:t>=1                                 </a:t>
            </a:r>
          </a:p>
          <a:p>
            <a:pPr>
              <a:lnSpc>
                <a:spcPct val="130000"/>
              </a:lnSpc>
            </a:pPr>
            <a:r>
              <a:rPr kumimoji="0" lang="en-US" altLang="zh-CN" sz="2400" dirty="0">
                <a:latin typeface="Arial" charset="0"/>
              </a:rPr>
              <a:t>   3        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F3</a:t>
            </a:r>
            <a:r>
              <a:rPr kumimoji="0" lang="en-US" altLang="zh-CN" sz="2400" dirty="0">
                <a:latin typeface="Arial" charset="0"/>
              </a:rPr>
              <a:t>=2=F1+</a:t>
            </a:r>
            <a:r>
              <a:rPr kumimoji="0" lang="en-US" altLang="zh-CN" sz="2400" dirty="0">
                <a:solidFill>
                  <a:srgbClr val="FF0000"/>
                </a:solidFill>
                <a:latin typeface="Arial" charset="0"/>
              </a:rPr>
              <a:t>F2</a:t>
            </a:r>
            <a:r>
              <a:rPr kumimoji="0" lang="en-US" altLang="zh-CN" sz="2400" dirty="0">
                <a:latin typeface="Arial" charset="0"/>
              </a:rPr>
              <a:t>            </a:t>
            </a:r>
          </a:p>
          <a:p>
            <a:pPr>
              <a:lnSpc>
                <a:spcPct val="130000"/>
              </a:lnSpc>
            </a:pPr>
            <a:r>
              <a:rPr kumimoji="0" lang="en-US" altLang="zh-CN" sz="2400" dirty="0">
                <a:latin typeface="Arial" charset="0"/>
              </a:rPr>
              <a:t>   4        </a:t>
            </a:r>
            <a:r>
              <a:rPr kumimoji="0" lang="en-US" altLang="zh-CN" sz="2400" dirty="0">
                <a:solidFill>
                  <a:srgbClr val="00B050"/>
                </a:solidFill>
                <a:latin typeface="Arial" charset="0"/>
              </a:rPr>
              <a:t>F4</a:t>
            </a:r>
            <a:r>
              <a:rPr kumimoji="0" lang="en-US" altLang="zh-CN" sz="2400" dirty="0">
                <a:latin typeface="Arial" charset="0"/>
              </a:rPr>
              <a:t>=3=</a:t>
            </a:r>
            <a:r>
              <a:rPr kumimoji="0" lang="en-US" altLang="zh-CN" sz="2400" dirty="0">
                <a:solidFill>
                  <a:srgbClr val="FF0000"/>
                </a:solidFill>
                <a:latin typeface="Arial" charset="0"/>
              </a:rPr>
              <a:t>F2</a:t>
            </a:r>
            <a:r>
              <a:rPr kumimoji="0" lang="en-US" altLang="zh-CN" sz="2400" dirty="0">
                <a:latin typeface="Arial" charset="0"/>
              </a:rPr>
              <a:t>+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F3</a:t>
            </a:r>
            <a:r>
              <a:rPr kumimoji="0" lang="en-US" altLang="zh-CN" sz="2400" dirty="0">
                <a:latin typeface="Arial" charset="0"/>
              </a:rPr>
              <a:t>                              </a:t>
            </a:r>
          </a:p>
          <a:p>
            <a:pPr>
              <a:lnSpc>
                <a:spcPct val="130000"/>
              </a:lnSpc>
            </a:pPr>
            <a:r>
              <a:rPr kumimoji="0" lang="en-US" altLang="zh-CN" sz="2400" dirty="0">
                <a:latin typeface="Arial" charset="0"/>
              </a:rPr>
              <a:t>   5        F5=5=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F3</a:t>
            </a:r>
            <a:r>
              <a:rPr kumimoji="0" lang="en-US" altLang="zh-CN" sz="2400" dirty="0">
                <a:latin typeface="Arial" charset="0"/>
              </a:rPr>
              <a:t>+</a:t>
            </a:r>
            <a:r>
              <a:rPr kumimoji="0" lang="en-US" altLang="zh-CN" sz="2400" dirty="0">
                <a:solidFill>
                  <a:srgbClr val="00B050"/>
                </a:solidFill>
                <a:latin typeface="Arial" charset="0"/>
              </a:rPr>
              <a:t>F4</a:t>
            </a:r>
          </a:p>
          <a:p>
            <a:pPr>
              <a:lnSpc>
                <a:spcPct val="130000"/>
              </a:lnSpc>
            </a:pPr>
            <a:r>
              <a:rPr kumimoji="0" lang="en-US" altLang="zh-CN" sz="2400" dirty="0">
                <a:latin typeface="Arial" charset="0"/>
              </a:rPr>
              <a:t>   …</a:t>
            </a:r>
          </a:p>
          <a:p>
            <a:pPr>
              <a:lnSpc>
                <a:spcPct val="130000"/>
              </a:lnSpc>
            </a:pPr>
            <a:r>
              <a:rPr kumimoji="0" lang="en-US" altLang="zh-CN" sz="2400" dirty="0">
                <a:latin typeface="Arial" charset="0"/>
              </a:rPr>
              <a:t>   n        </a:t>
            </a:r>
            <a:r>
              <a:rPr kumimoji="0" lang="en-US" altLang="zh-CN" sz="2400" dirty="0" err="1">
                <a:latin typeface="Arial" charset="0"/>
              </a:rPr>
              <a:t>Fn</a:t>
            </a:r>
            <a:r>
              <a:rPr kumimoji="0" lang="en-US" altLang="zh-CN" sz="2400" dirty="0">
                <a:latin typeface="Arial" charset="0"/>
              </a:rPr>
              <a:t>=Fn-1+Fn-2 </a:t>
            </a:r>
          </a:p>
        </p:txBody>
      </p:sp>
      <p:pic>
        <p:nvPicPr>
          <p:cNvPr id="12" name="Picture 6" descr="fi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292" y="3691813"/>
            <a:ext cx="4612668" cy="234810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8" name="Picture 3" descr="fib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944724"/>
            <a:ext cx="4641402" cy="1980220"/>
          </a:xfrm>
          <a:noFill/>
        </p:spPr>
      </p:pic>
      <p:pic>
        <p:nvPicPr>
          <p:cNvPr id="153604" name="Picture 4" descr="fib流程图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3032956"/>
            <a:ext cx="4813853" cy="3276364"/>
          </a:xfrm>
          <a:noFill/>
        </p:spPr>
      </p:pic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9532" y="296652"/>
            <a:ext cx="5112246" cy="539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5.13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斐波那契数列问题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11959" y="170542"/>
            <a:ext cx="4752975" cy="6481774"/>
          </a:xfrm>
          <a:prstGeom prst="rect">
            <a:avLst/>
          </a:prstGeom>
          <a:solidFill>
            <a:srgbClr val="FFFF00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void main( 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     </a:t>
            </a:r>
            <a:r>
              <a:rPr kumimoji="0" lang="en-US" altLang="zh-CN" sz="2400" dirty="0" err="1">
                <a:latin typeface="Arial" charset="0"/>
                <a:ea typeface="华文细黑" pitchFamily="2" charset="-122"/>
              </a:rPr>
              <a:t>int</a:t>
            </a: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 f1=1,f2=1,f3,i;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     </a:t>
            </a:r>
            <a:r>
              <a:rPr kumimoji="0" lang="en-US" altLang="zh-CN" sz="2400" dirty="0" err="1">
                <a:latin typeface="Arial" charset="0"/>
                <a:ea typeface="华文细黑" pitchFamily="2" charset="-122"/>
              </a:rPr>
              <a:t>printf</a:t>
            </a: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(“%10d,%10d“,f1,f2);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     for (</a:t>
            </a:r>
            <a:r>
              <a:rPr kumimoji="0" lang="en-US" altLang="zh-CN" sz="2400" dirty="0" err="1">
                <a:latin typeface="Arial" charset="0"/>
                <a:ea typeface="华文细黑" pitchFamily="2" charset="-122"/>
              </a:rPr>
              <a:t>i</a:t>
            </a: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=3;i&lt;=20;i++)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    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         f3=f1+f2;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         </a:t>
            </a:r>
            <a:r>
              <a:rPr kumimoji="0" lang="en-US" altLang="zh-CN" sz="2400" dirty="0" err="1">
                <a:latin typeface="Arial" charset="0"/>
                <a:ea typeface="华文细黑" pitchFamily="2" charset="-122"/>
              </a:rPr>
              <a:t>printf</a:t>
            </a: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(“%10d”,f3);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         if(i%5==0) 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                </a:t>
            </a:r>
            <a:r>
              <a:rPr kumimoji="0" lang="en-US" altLang="zh-CN" sz="2400" dirty="0" err="1">
                <a:latin typeface="Arial" charset="0"/>
                <a:ea typeface="华文细黑" pitchFamily="2" charset="-122"/>
              </a:rPr>
              <a:t>printf</a:t>
            </a: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(“\n”);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         </a:t>
            </a:r>
            <a:r>
              <a:rPr kumimoji="0" lang="en-US" altLang="zh-CN" sz="240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f1=f2;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         f2=f3;     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  <a:ea typeface="华文细黑" pitchFamily="2" charset="-122"/>
              </a:rPr>
              <a:t>/*f1</a:t>
            </a:r>
            <a:r>
              <a:rPr kumimoji="0" lang="zh-CN" altLang="en-US" sz="2400" dirty="0">
                <a:solidFill>
                  <a:srgbClr val="0070C0"/>
                </a:solidFill>
                <a:latin typeface="Arial" charset="0"/>
                <a:ea typeface="华文细黑" pitchFamily="2" charset="-122"/>
              </a:rPr>
              <a:t>较小，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  <a:ea typeface="华文细黑" pitchFamily="2" charset="-122"/>
              </a:rPr>
              <a:t>f2</a:t>
            </a:r>
            <a:r>
              <a:rPr kumimoji="0" lang="zh-CN" altLang="en-US" sz="2400" dirty="0">
                <a:solidFill>
                  <a:srgbClr val="0070C0"/>
                </a:solidFill>
                <a:latin typeface="Arial" charset="0"/>
                <a:ea typeface="华文细黑" pitchFamily="2" charset="-122"/>
              </a:rPr>
              <a:t>较大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  <a:ea typeface="华文细黑" pitchFamily="2" charset="-122"/>
              </a:rPr>
              <a:t>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14524" y="4149080"/>
            <a:ext cx="3276600" cy="19558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400" dirty="0">
                <a:latin typeface="Arial" charset="0"/>
                <a:ea typeface="华文细黑" pitchFamily="2" charset="-122"/>
              </a:rPr>
              <a:t>输出结果：</a:t>
            </a:r>
          </a:p>
          <a:p>
            <a:endParaRPr kumimoji="0" lang="zh-CN" altLang="en-US" sz="2400" dirty="0">
              <a:latin typeface="Arial" charset="0"/>
              <a:ea typeface="华文细黑" pitchFamily="2" charset="-122"/>
            </a:endParaRPr>
          </a:p>
          <a:p>
            <a:pPr>
              <a:buFontTx/>
              <a:buAutoNum type="arabicPlain"/>
            </a:pPr>
            <a:r>
              <a:rPr kumimoji="0" lang="zh-CN" altLang="en-US" sz="2400" dirty="0">
                <a:latin typeface="Arial" charset="0"/>
                <a:ea typeface="华文细黑" pitchFamily="2" charset="-122"/>
              </a:rPr>
              <a:t> </a:t>
            </a: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1     2     3     5</a:t>
            </a:r>
          </a:p>
          <a:p>
            <a:pPr>
              <a:buFontTx/>
              <a:buAutoNum type="arabicPlain" startAt="8"/>
            </a:pPr>
            <a:r>
              <a:rPr kumimoji="0" lang="en-US" altLang="zh-CN" sz="2400" dirty="0">
                <a:latin typeface="Arial" charset="0"/>
                <a:ea typeface="华文细黑" pitchFamily="2" charset="-122"/>
              </a:rPr>
              <a:t>13   21    34   55</a:t>
            </a:r>
          </a:p>
          <a:p>
            <a:endParaRPr kumimoji="0" lang="en-US" altLang="zh-CN" sz="2400" dirty="0"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>
          <a:xfrm>
            <a:off x="290016" y="559768"/>
            <a:ext cx="4463988" cy="560553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88900" indent="0" eaLnBrk="1" hangingPunct="1">
              <a:lnSpc>
                <a:spcPct val="120000"/>
              </a:lnSpc>
            </a:pPr>
            <a:r>
              <a:rPr lang="zh-CN" altLang="en-US" sz="2600" b="1" dirty="0">
                <a:latin typeface="隶书" pitchFamily="49" charset="-122"/>
                <a:ea typeface="隶书" pitchFamily="49" charset="-122"/>
              </a:rPr>
              <a:t>循环结构两大要素：</a:t>
            </a:r>
          </a:p>
          <a:p>
            <a:pPr marL="88900" indent="0" eaLnBrk="1" hangingPunct="1">
              <a:lnSpc>
                <a:spcPct val="120000"/>
              </a:lnSpc>
            </a:pPr>
            <a:r>
              <a:rPr lang="zh-CN" altLang="en-US" sz="26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循环条件 </a:t>
            </a:r>
            <a:r>
              <a:rPr lang="en-US" altLang="zh-CN" sz="2600" b="1" i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p</a:t>
            </a:r>
          </a:p>
          <a:p>
            <a:pPr marL="8890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隶书" pitchFamily="49" charset="-122"/>
                <a:ea typeface="隶书" pitchFamily="49" charset="-122"/>
              </a:rPr>
              <a:t> 结束循环的条件表达式</a:t>
            </a:r>
          </a:p>
          <a:p>
            <a:pPr marL="88900" indent="0" eaLnBrk="1" hangingPunct="1">
              <a:lnSpc>
                <a:spcPct val="120000"/>
              </a:lnSpc>
            </a:pPr>
            <a:r>
              <a:rPr lang="zh-CN" altLang="en-US" sz="26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循环体</a:t>
            </a:r>
            <a:r>
              <a:rPr lang="zh-CN" altLang="en-US" sz="26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600" b="1" i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A</a:t>
            </a:r>
            <a:r>
              <a:rPr lang="en-US" altLang="zh-CN" sz="26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marL="88900" indent="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隶书" pitchFamily="49" charset="-122"/>
                <a:ea typeface="隶书" pitchFamily="49" charset="-122"/>
              </a:rPr>
              <a:t> 循环执行的语句或语句组</a:t>
            </a:r>
            <a:endParaRPr lang="en-US" altLang="zh-CN" sz="2600" b="1" dirty="0">
              <a:latin typeface="隶书" pitchFamily="49" charset="-122"/>
              <a:ea typeface="隶书" pitchFamily="49" charset="-122"/>
            </a:endParaRPr>
          </a:p>
          <a:p>
            <a:pPr marL="88900" indent="0" eaLnBrk="1" hangingPunct="1">
              <a:lnSpc>
                <a:spcPct val="120000"/>
              </a:lnSpc>
            </a:pPr>
            <a:endParaRPr lang="zh-CN" altLang="en-US" sz="2800" b="1" dirty="0"/>
          </a:p>
          <a:p>
            <a:pPr marL="88900" indent="0" eaLnBrk="1" hangingPunct="1">
              <a:lnSpc>
                <a:spcPct val="120000"/>
              </a:lnSpc>
            </a:pP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设置循环条件要特别注意确定：</a:t>
            </a:r>
          </a:p>
          <a:p>
            <a:pPr marL="88900" indent="0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循环变量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的</a:t>
            </a:r>
            <a:r>
              <a:rPr lang="zh-CN" altLang="en-US" sz="2400" b="1" i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初值</a:t>
            </a:r>
          </a:p>
          <a:p>
            <a:pPr marL="88900" indent="0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循环变量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的</a:t>
            </a:r>
            <a:r>
              <a:rPr lang="zh-CN" altLang="en-US" sz="2400" b="1" i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终值</a:t>
            </a:r>
          </a:p>
          <a:p>
            <a:pPr marL="88900" indent="0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循环变量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的</a:t>
            </a:r>
            <a:r>
              <a:rPr lang="zh-CN" altLang="en-US" sz="2400" b="1" i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变化规律</a:t>
            </a:r>
          </a:p>
          <a:p>
            <a:pPr marL="88900" indent="0" eaLnBrk="1" hangingPunct="1">
              <a:buFontTx/>
              <a:buNone/>
            </a:pP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126" name="Picture 6" descr="循环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04" y="415752"/>
            <a:ext cx="4225410" cy="589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1979712" y="-10402"/>
            <a:ext cx="3095625" cy="1584325"/>
          </a:xfrm>
          <a:prstGeom prst="wedgeEllipseCallout">
            <a:avLst>
              <a:gd name="adj1" fmla="val 64893"/>
              <a:gd name="adj2" fmla="val 546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2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名词解释</a:t>
            </a:r>
          </a:p>
          <a:p>
            <a:pPr algn="ctr"/>
            <a:r>
              <a:rPr kumimoji="0" lang="zh-CN" altLang="en-US" sz="2800" b="0" dirty="0">
                <a:solidFill>
                  <a:srgbClr val="CCFF33"/>
                </a:solidFill>
                <a:latin typeface="隶书" pitchFamily="49" charset="-122"/>
                <a:ea typeface="隶书" pitchFamily="49" charset="-122"/>
              </a:rPr>
              <a:t>无限循环</a:t>
            </a:r>
          </a:p>
          <a:p>
            <a:pPr algn="ctr"/>
            <a:r>
              <a:rPr kumimoji="0" lang="zh-CN" altLang="en-US" sz="2800" b="0" dirty="0">
                <a:solidFill>
                  <a:srgbClr val="CCFF33"/>
                </a:solidFill>
                <a:latin typeface="隶书" pitchFamily="49" charset="-122"/>
                <a:ea typeface="隶书" pitchFamily="49" charset="-122"/>
              </a:rPr>
              <a:t>死循环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1799692" y="2960948"/>
            <a:ext cx="2889843" cy="1152128"/>
          </a:xfrm>
          <a:prstGeom prst="wedgeEllipseCallout">
            <a:avLst>
              <a:gd name="adj1" fmla="val 75435"/>
              <a:gd name="adj2" fmla="val -56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kumimoji="0" lang="zh-CN" altLang="en-US" sz="2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名词解释</a:t>
            </a:r>
          </a:p>
          <a:p>
            <a:pPr algn="ctr">
              <a:lnSpc>
                <a:spcPct val="110000"/>
              </a:lnSpc>
            </a:pPr>
            <a:r>
              <a:rPr kumimoji="0" lang="zh-CN" altLang="en-US" sz="2800" b="0" dirty="0">
                <a:solidFill>
                  <a:srgbClr val="CCFF33"/>
                </a:solidFill>
                <a:latin typeface="隶书" pitchFamily="49" charset="-122"/>
                <a:ea typeface="隶书" pitchFamily="49" charset="-122"/>
              </a:rPr>
              <a:t>空循环</a:t>
            </a:r>
          </a:p>
        </p:txBody>
      </p:sp>
    </p:spTree>
    <p:extLst>
      <p:ext uri="{BB962C8B-B14F-4D97-AF65-F5344CB8AC3E}">
        <p14:creationId xmlns:p14="http://schemas.microsoft.com/office/powerpoint/2010/main" val="396175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 animBg="1"/>
      <p:bldP spid="983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367190" y="1736812"/>
            <a:ext cx="8229600" cy="1044649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华文细黑" pitchFamily="2" charset="-122"/>
                <a:ea typeface="黑体" pitchFamily="2" charset="-122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笨人之法</a:t>
            </a:r>
            <a:r>
              <a:rPr lang="zh-CN" altLang="en-US" sz="2400" dirty="0">
                <a:solidFill>
                  <a:srgbClr val="FF0000"/>
                </a:solidFill>
                <a:latin typeface="华文细黑" pitchFamily="2" charset="-122"/>
                <a:ea typeface="黑体" pitchFamily="2" charset="-122"/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： </a:t>
            </a:r>
            <a:r>
              <a:rPr lang="zh-CN" altLang="en-US" sz="2400" dirty="0">
                <a:ea typeface="华文细黑" pitchFamily="2" charset="-122"/>
              </a:rPr>
              <a:t>把所有可能的情况一一测试，筛选出符合条件的各种结果进行输出。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368660"/>
            <a:ext cx="8028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补充例题：百元买百鸡</a:t>
            </a:r>
            <a:r>
              <a:rPr lang="en-US" altLang="zh-CN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用一百元钱买一百只鸡。</a:t>
            </a:r>
            <a:endParaRPr lang="en-US" altLang="zh-CN" sz="2400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                 </a:t>
            </a:r>
            <a:r>
              <a:rPr lang="zh-CN" altLang="en-US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已知公鸡</a:t>
            </a:r>
            <a:r>
              <a:rPr lang="en-US" altLang="zh-CN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元</a:t>
            </a:r>
            <a:r>
              <a:rPr lang="en-US" altLang="zh-CN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只，母鸡</a:t>
            </a:r>
            <a:r>
              <a:rPr lang="en-US" altLang="zh-CN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元</a:t>
            </a:r>
            <a:r>
              <a:rPr lang="en-US" altLang="zh-CN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只，小鸡</a:t>
            </a:r>
            <a:r>
              <a:rPr lang="en-US" altLang="zh-CN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元</a:t>
            </a:r>
            <a:r>
              <a:rPr lang="en-US" altLang="zh-CN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/3</a:t>
            </a:r>
            <a:r>
              <a:rPr lang="zh-CN" altLang="en-US" sz="2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只。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9430" y="3233373"/>
            <a:ext cx="8229600" cy="2700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503488" indent="-2503488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ea typeface="华文细黑" pitchFamily="2" charset="-122"/>
              </a:rPr>
              <a:t>分析：</a:t>
            </a:r>
            <a:r>
              <a:rPr lang="zh-CN" altLang="en-US" sz="2400" dirty="0">
                <a:ea typeface="华文细黑" pitchFamily="2" charset="-122"/>
              </a:rPr>
              <a:t>这是个不定方程</a:t>
            </a:r>
            <a:r>
              <a:rPr lang="en-US" altLang="zh-CN" sz="2400" dirty="0">
                <a:ea typeface="华文细黑" pitchFamily="2" charset="-122"/>
              </a:rPr>
              <a:t>——</a:t>
            </a:r>
            <a:r>
              <a:rPr lang="zh-CN" altLang="en-US" sz="2400" dirty="0">
                <a:ea typeface="华文细黑" pitchFamily="2" charset="-122"/>
              </a:rPr>
              <a:t>三元一次方程组问题</a:t>
            </a:r>
            <a:endParaRPr lang="en-US" altLang="zh-CN" sz="2400" dirty="0">
              <a:ea typeface="华文细黑" pitchFamily="2" charset="-122"/>
            </a:endParaRPr>
          </a:p>
          <a:p>
            <a:pPr marL="2503488" indent="-2503488">
              <a:lnSpc>
                <a:spcPct val="120000"/>
              </a:lnSpc>
              <a:buFontTx/>
              <a:buNone/>
            </a:pPr>
            <a:r>
              <a:rPr lang="en-US" altLang="zh-CN" sz="2400" dirty="0">
                <a:ea typeface="华文细黑" pitchFamily="2" charset="-122"/>
              </a:rPr>
              <a:t>        </a:t>
            </a:r>
            <a:r>
              <a:rPr lang="zh-CN" altLang="en-US" sz="2400" dirty="0">
                <a:ea typeface="华文细黑" pitchFamily="2" charset="-122"/>
              </a:rPr>
              <a:t>（三个变量，两个方程）</a:t>
            </a:r>
          </a:p>
          <a:p>
            <a:pPr marL="2503488" indent="-2503488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ea typeface="华文细黑" pitchFamily="2" charset="-122"/>
              </a:rPr>
              <a:t>            </a:t>
            </a:r>
            <a:r>
              <a:rPr lang="en-US" altLang="zh-CN" sz="2400" b="1" i="1" dirty="0">
                <a:solidFill>
                  <a:srgbClr val="FF0000"/>
                </a:solidFill>
                <a:ea typeface="华文细黑" pitchFamily="2" charset="-122"/>
              </a:rPr>
              <a:t>x</a:t>
            </a:r>
            <a:r>
              <a:rPr lang="zh-CN" altLang="en-US" sz="2400" b="1" i="1" dirty="0">
                <a:solidFill>
                  <a:srgbClr val="FF0000"/>
                </a:solidFill>
                <a:ea typeface="华文细黑" pitchFamily="2" charset="-122"/>
              </a:rPr>
              <a:t>＋</a:t>
            </a:r>
            <a:r>
              <a:rPr lang="en-US" altLang="zh-CN" sz="2400" b="1" i="1" dirty="0">
                <a:solidFill>
                  <a:srgbClr val="FF0000"/>
                </a:solidFill>
                <a:ea typeface="华文细黑" pitchFamily="2" charset="-122"/>
              </a:rPr>
              <a:t>y</a:t>
            </a:r>
            <a:r>
              <a:rPr lang="zh-CN" altLang="en-US" sz="2400" b="1" i="1" dirty="0">
                <a:solidFill>
                  <a:srgbClr val="FF0000"/>
                </a:solidFill>
                <a:ea typeface="华文细黑" pitchFamily="2" charset="-122"/>
              </a:rPr>
              <a:t>＋</a:t>
            </a:r>
            <a:r>
              <a:rPr lang="en-US" altLang="zh-CN" sz="2400" b="1" i="1" dirty="0">
                <a:solidFill>
                  <a:srgbClr val="FF0000"/>
                </a:solidFill>
                <a:ea typeface="华文细黑" pitchFamily="2" charset="-122"/>
              </a:rPr>
              <a:t>z=100</a:t>
            </a:r>
            <a:r>
              <a:rPr lang="en-US" altLang="zh-CN" sz="2400" b="1" dirty="0">
                <a:solidFill>
                  <a:srgbClr val="FF0000"/>
                </a:solidFill>
                <a:ea typeface="华文细黑" pitchFamily="2" charset="-122"/>
              </a:rPr>
              <a:t>  </a:t>
            </a:r>
          </a:p>
          <a:p>
            <a:pPr marL="2503488" indent="-2503488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华文细黑" pitchFamily="2" charset="-122"/>
              </a:rPr>
              <a:t>            </a:t>
            </a:r>
            <a:r>
              <a:rPr lang="en-US" altLang="zh-CN" sz="2400" b="1" i="1" dirty="0">
                <a:solidFill>
                  <a:srgbClr val="FF0000"/>
                </a:solidFill>
                <a:ea typeface="华文细黑" pitchFamily="2" charset="-122"/>
              </a:rPr>
              <a:t>5x</a:t>
            </a:r>
            <a:r>
              <a:rPr lang="zh-CN" altLang="en-US" sz="2400" b="1" i="1" dirty="0">
                <a:solidFill>
                  <a:srgbClr val="FF0000"/>
                </a:solidFill>
                <a:ea typeface="华文细黑" pitchFamily="2" charset="-122"/>
              </a:rPr>
              <a:t>＋</a:t>
            </a:r>
            <a:r>
              <a:rPr lang="en-US" altLang="zh-CN" sz="2400" b="1" i="1" dirty="0">
                <a:solidFill>
                  <a:srgbClr val="FF0000"/>
                </a:solidFill>
                <a:ea typeface="华文细黑" pitchFamily="2" charset="-122"/>
              </a:rPr>
              <a:t>3y</a:t>
            </a:r>
            <a:r>
              <a:rPr lang="zh-CN" altLang="en-US" sz="2400" b="1" i="1" dirty="0">
                <a:solidFill>
                  <a:srgbClr val="FF0000"/>
                </a:solidFill>
                <a:ea typeface="华文细黑" pitchFamily="2" charset="-122"/>
              </a:rPr>
              <a:t>＋</a:t>
            </a:r>
            <a:r>
              <a:rPr lang="en-US" altLang="zh-CN" sz="2400" b="1" i="1" dirty="0">
                <a:solidFill>
                  <a:srgbClr val="FF0000"/>
                </a:solidFill>
                <a:ea typeface="华文细黑" pitchFamily="2" charset="-122"/>
              </a:rPr>
              <a:t>z/3=100</a:t>
            </a:r>
          </a:p>
          <a:p>
            <a:pPr marL="2503488" indent="-2503488">
              <a:lnSpc>
                <a:spcPct val="120000"/>
              </a:lnSpc>
              <a:buFontTx/>
              <a:buNone/>
            </a:pPr>
            <a:r>
              <a:rPr lang="en-US" altLang="zh-CN" sz="2400" dirty="0">
                <a:ea typeface="华文细黑" pitchFamily="2" charset="-122"/>
              </a:rPr>
              <a:t>          </a:t>
            </a:r>
            <a:r>
              <a:rPr lang="zh-CN" altLang="en-US" sz="2400" dirty="0">
                <a:ea typeface="华文细黑" pitchFamily="2" charset="-122"/>
              </a:rPr>
              <a:t>设公鸡为</a:t>
            </a:r>
            <a:r>
              <a:rPr lang="en-US" altLang="zh-CN" sz="2400" dirty="0">
                <a:solidFill>
                  <a:srgbClr val="0070C0"/>
                </a:solidFill>
                <a:ea typeface="华文细黑" pitchFamily="2" charset="-122"/>
              </a:rPr>
              <a:t>x</a:t>
            </a:r>
            <a:r>
              <a:rPr lang="zh-CN" altLang="en-US" sz="2400" dirty="0">
                <a:ea typeface="华文细黑" pitchFamily="2" charset="-122"/>
              </a:rPr>
              <a:t>只，母鸡为</a:t>
            </a:r>
            <a:r>
              <a:rPr lang="en-US" altLang="zh-CN" sz="2400" dirty="0">
                <a:solidFill>
                  <a:srgbClr val="0070C0"/>
                </a:solidFill>
                <a:ea typeface="华文细黑" pitchFamily="2" charset="-122"/>
              </a:rPr>
              <a:t>y</a:t>
            </a:r>
            <a:r>
              <a:rPr lang="zh-CN" altLang="en-US" sz="2400" dirty="0">
                <a:ea typeface="华文细黑" pitchFamily="2" charset="-122"/>
              </a:rPr>
              <a:t>只，小鸡为</a:t>
            </a:r>
            <a:r>
              <a:rPr lang="en-US" altLang="zh-CN" sz="2400" dirty="0">
                <a:solidFill>
                  <a:srgbClr val="0070C0"/>
                </a:solidFill>
                <a:ea typeface="华文细黑" pitchFamily="2" charset="-122"/>
              </a:rPr>
              <a:t>z</a:t>
            </a:r>
            <a:r>
              <a:rPr lang="zh-CN" altLang="en-US" sz="2400" dirty="0">
                <a:ea typeface="华文细黑" pitchFamily="2" charset="-122"/>
              </a:rPr>
              <a:t>只。 </a:t>
            </a:r>
          </a:p>
        </p:txBody>
      </p:sp>
      <p:sp>
        <p:nvSpPr>
          <p:cNvPr id="9" name="AutoShape 4"/>
          <p:cNvSpPr>
            <a:spLocks/>
          </p:cNvSpPr>
          <p:nvPr/>
        </p:nvSpPr>
        <p:spPr bwMode="auto">
          <a:xfrm>
            <a:off x="1331913" y="4328777"/>
            <a:ext cx="144463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9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utoUpdateAnimBg="0"/>
      <p:bldP spid="8" grpId="0" autoUpdateAnimBg="0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2" descr="百元买百鸡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512763"/>
            <a:ext cx="4173537" cy="5832475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20179" name="Picture 19" descr="百元买百鸡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9088" y="1916113"/>
            <a:ext cx="3494087" cy="3241675"/>
          </a:xfrm>
          <a:noFill/>
        </p:spPr>
      </p:pic>
      <p:sp>
        <p:nvSpPr>
          <p:cNvPr id="57358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1089025"/>
            <a:ext cx="704850" cy="3925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 eaLnBrk="1" hangingPunct="1"/>
            <a:r>
              <a:rPr lang="zh-CN" altLang="en-US" sz="2800" i="1">
                <a:latin typeface="华文细黑" pitchFamily="2" charset="-122"/>
                <a:ea typeface="华文细黑" pitchFamily="2" charset="-122"/>
              </a:rPr>
              <a:t>百元买百鸡问题分析</a:t>
            </a:r>
          </a:p>
        </p:txBody>
      </p:sp>
      <p:sp>
        <p:nvSpPr>
          <p:cNvPr id="220163" name="Line 3"/>
          <p:cNvSpPr>
            <a:spLocks noChangeShapeType="1"/>
          </p:cNvSpPr>
          <p:nvPr/>
        </p:nvSpPr>
        <p:spPr bwMode="auto">
          <a:xfrm>
            <a:off x="1619250" y="836613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64" name="Line 4"/>
          <p:cNvSpPr>
            <a:spLocks noChangeShapeType="1"/>
          </p:cNvSpPr>
          <p:nvPr/>
        </p:nvSpPr>
        <p:spPr bwMode="auto">
          <a:xfrm>
            <a:off x="3059113" y="836613"/>
            <a:ext cx="1081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>
            <a:off x="3492500" y="836613"/>
            <a:ext cx="0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>
            <a:off x="3492500" y="1773238"/>
            <a:ext cx="647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30550" y="2060575"/>
            <a:ext cx="1081088" cy="936625"/>
            <a:chOff x="1972" y="1298"/>
            <a:chExt cx="681" cy="590"/>
          </a:xfrm>
        </p:grpSpPr>
        <p:sp>
          <p:nvSpPr>
            <p:cNvPr id="57365" name="Line 8"/>
            <p:cNvSpPr>
              <a:spLocks noChangeShapeType="1"/>
            </p:cNvSpPr>
            <p:nvPr/>
          </p:nvSpPr>
          <p:spPr bwMode="auto">
            <a:xfrm>
              <a:off x="1972" y="1298"/>
              <a:ext cx="6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Line 9"/>
            <p:cNvSpPr>
              <a:spLocks noChangeShapeType="1"/>
            </p:cNvSpPr>
            <p:nvPr/>
          </p:nvSpPr>
          <p:spPr bwMode="auto">
            <a:xfrm>
              <a:off x="2245" y="1298"/>
              <a:ext cx="0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Line 10"/>
            <p:cNvSpPr>
              <a:spLocks noChangeShapeType="1"/>
            </p:cNvSpPr>
            <p:nvPr/>
          </p:nvSpPr>
          <p:spPr bwMode="auto">
            <a:xfrm>
              <a:off x="2245" y="1888"/>
              <a:ext cx="4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59113" y="3284538"/>
            <a:ext cx="1081087" cy="936625"/>
            <a:chOff x="1972" y="1298"/>
            <a:chExt cx="681" cy="590"/>
          </a:xfrm>
        </p:grpSpPr>
        <p:sp>
          <p:nvSpPr>
            <p:cNvPr id="57362" name="Line 12"/>
            <p:cNvSpPr>
              <a:spLocks noChangeShapeType="1"/>
            </p:cNvSpPr>
            <p:nvPr/>
          </p:nvSpPr>
          <p:spPr bwMode="auto">
            <a:xfrm>
              <a:off x="1972" y="1298"/>
              <a:ext cx="6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Line 13"/>
            <p:cNvSpPr>
              <a:spLocks noChangeShapeType="1"/>
            </p:cNvSpPr>
            <p:nvPr/>
          </p:nvSpPr>
          <p:spPr bwMode="auto">
            <a:xfrm>
              <a:off x="2245" y="1298"/>
              <a:ext cx="0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Line 14"/>
            <p:cNvSpPr>
              <a:spLocks noChangeShapeType="1"/>
            </p:cNvSpPr>
            <p:nvPr/>
          </p:nvSpPr>
          <p:spPr bwMode="auto">
            <a:xfrm>
              <a:off x="2245" y="1888"/>
              <a:ext cx="4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059113" y="4797425"/>
            <a:ext cx="1081087" cy="936625"/>
            <a:chOff x="1972" y="1298"/>
            <a:chExt cx="681" cy="590"/>
          </a:xfrm>
        </p:grpSpPr>
        <p:sp>
          <p:nvSpPr>
            <p:cNvPr id="57359" name="Line 16"/>
            <p:cNvSpPr>
              <a:spLocks noChangeShapeType="1"/>
            </p:cNvSpPr>
            <p:nvPr/>
          </p:nvSpPr>
          <p:spPr bwMode="auto">
            <a:xfrm>
              <a:off x="1972" y="1298"/>
              <a:ext cx="6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Line 17"/>
            <p:cNvSpPr>
              <a:spLocks noChangeShapeType="1"/>
            </p:cNvSpPr>
            <p:nvPr/>
          </p:nvSpPr>
          <p:spPr bwMode="auto">
            <a:xfrm>
              <a:off x="2245" y="1298"/>
              <a:ext cx="0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Line 18"/>
            <p:cNvSpPr>
              <a:spLocks noChangeShapeType="1"/>
            </p:cNvSpPr>
            <p:nvPr/>
          </p:nvSpPr>
          <p:spPr bwMode="auto">
            <a:xfrm>
              <a:off x="2245" y="1888"/>
              <a:ext cx="40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239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nimBg="1"/>
      <p:bldP spid="220164" grpId="0" animBg="1"/>
      <p:bldP spid="220165" grpId="0" animBg="1"/>
      <p:bldP spid="22016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7788" y="620713"/>
            <a:ext cx="504825" cy="4068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i="1" dirty="0">
                <a:latin typeface="华文细黑" pitchFamily="2" charset="-122"/>
                <a:ea typeface="华文细黑" pitchFamily="2" charset="-122"/>
              </a:rPr>
              <a:t>百元买百鸡问题分析</a:t>
            </a:r>
          </a:p>
        </p:txBody>
      </p:sp>
      <p:sp>
        <p:nvSpPr>
          <p:cNvPr id="58373" name="Text Box 2"/>
          <p:cNvSpPr txBox="1">
            <a:spLocks noChangeArrowheads="1"/>
          </p:cNvSpPr>
          <p:nvPr/>
        </p:nvSpPr>
        <p:spPr bwMode="auto">
          <a:xfrm>
            <a:off x="739775" y="476250"/>
            <a:ext cx="8389938" cy="4146550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400" b="0" dirty="0">
                <a:latin typeface="Arial" charset="0"/>
              </a:rPr>
              <a:t>void main()</a:t>
            </a:r>
          </a:p>
          <a:p>
            <a:r>
              <a:rPr kumimoji="0" lang="en-US" altLang="zh-CN" sz="2400" b="0" dirty="0">
                <a:latin typeface="Arial" charset="0"/>
              </a:rPr>
              <a:t>{</a:t>
            </a:r>
          </a:p>
          <a:p>
            <a:r>
              <a:rPr kumimoji="0" lang="en-US" altLang="zh-CN" sz="2400" b="0" dirty="0">
                <a:latin typeface="Arial" charset="0"/>
              </a:rPr>
              <a:t>    </a:t>
            </a:r>
            <a:r>
              <a:rPr kumimoji="0" lang="en-US" altLang="zh-CN" sz="2400" b="0" dirty="0" err="1">
                <a:latin typeface="Arial" charset="0"/>
              </a:rPr>
              <a:t>int</a:t>
            </a:r>
            <a:r>
              <a:rPr kumimoji="0" lang="en-US" altLang="zh-CN" sz="2400" b="0" dirty="0">
                <a:latin typeface="Arial" charset="0"/>
              </a:rPr>
              <a:t> </a:t>
            </a:r>
            <a:r>
              <a:rPr kumimoji="0" lang="en-US" altLang="zh-CN" sz="2400" b="0" dirty="0" err="1">
                <a:latin typeface="Arial" charset="0"/>
              </a:rPr>
              <a:t>x,y,z</a:t>
            </a:r>
            <a:r>
              <a:rPr kumimoji="0" lang="en-US" altLang="zh-CN" sz="2400" b="0" dirty="0">
                <a:latin typeface="Arial" charset="0"/>
              </a:rPr>
              <a:t>;</a:t>
            </a:r>
          </a:p>
          <a:p>
            <a:r>
              <a:rPr kumimoji="0" lang="en-US" altLang="zh-CN" sz="2400" b="0" dirty="0">
                <a:latin typeface="Arial" charset="0"/>
              </a:rPr>
              <a:t>    for (x=0;x&lt;=100;x++)</a:t>
            </a:r>
          </a:p>
          <a:p>
            <a:r>
              <a:rPr kumimoji="0" lang="en-US" altLang="zh-CN" sz="2400" b="0" dirty="0">
                <a:latin typeface="Arial" charset="0"/>
              </a:rPr>
              <a:t>        for (y=0;y&lt;=100;y++)</a:t>
            </a:r>
          </a:p>
          <a:p>
            <a:r>
              <a:rPr kumimoji="0" lang="en-US" altLang="zh-CN" sz="2400" b="0" dirty="0">
                <a:latin typeface="Arial" charset="0"/>
              </a:rPr>
              <a:t>            for (z=0;z&lt;=100;z++)</a:t>
            </a:r>
          </a:p>
          <a:p>
            <a:r>
              <a:rPr kumimoji="0" lang="en-US" altLang="zh-CN" sz="2400" b="0" dirty="0">
                <a:latin typeface="Arial" charset="0"/>
              </a:rPr>
              <a:t>            {</a:t>
            </a:r>
          </a:p>
          <a:p>
            <a:r>
              <a:rPr kumimoji="0" lang="en-US" altLang="zh-CN" sz="2400" b="0" dirty="0">
                <a:latin typeface="Arial" charset="0"/>
              </a:rPr>
              <a:t>                 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if  (</a:t>
            </a:r>
            <a:r>
              <a:rPr kumimoji="0" lang="en-US" altLang="zh-CN" sz="2400" dirty="0" err="1">
                <a:solidFill>
                  <a:srgbClr val="0070C0"/>
                </a:solidFill>
                <a:latin typeface="Arial" charset="0"/>
              </a:rPr>
              <a:t>x+y+z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==100 &amp;&amp; 5*x+3*</a:t>
            </a:r>
            <a:r>
              <a:rPr kumimoji="0" lang="en-US" altLang="zh-CN" sz="2400" dirty="0" err="1">
                <a:solidFill>
                  <a:srgbClr val="0070C0"/>
                </a:solidFill>
                <a:latin typeface="Arial" charset="0"/>
              </a:rPr>
              <a:t>y+z</a:t>
            </a:r>
            <a:r>
              <a:rPr kumimoji="0" lang="en-US" altLang="zh-CN" sz="2400" dirty="0">
                <a:solidFill>
                  <a:srgbClr val="0070C0"/>
                </a:solidFill>
                <a:latin typeface="Arial" charset="0"/>
              </a:rPr>
              <a:t>/3.0==100 )</a:t>
            </a:r>
          </a:p>
          <a:p>
            <a:r>
              <a:rPr kumimoji="0" lang="en-US" altLang="zh-CN" sz="2400" b="0" dirty="0">
                <a:latin typeface="Arial" charset="0"/>
              </a:rPr>
              <a:t>                   </a:t>
            </a:r>
            <a:r>
              <a:rPr kumimoji="0" lang="es-ES" altLang="zh-CN" sz="2400" b="0" dirty="0">
                <a:latin typeface="Arial" charset="0"/>
              </a:rPr>
              <a:t>printf(</a:t>
            </a:r>
            <a:r>
              <a:rPr kumimoji="0" lang="es-ES" altLang="zh-CN" sz="1800" b="0" dirty="0">
                <a:latin typeface="Arial" charset="0"/>
              </a:rPr>
              <a:t>"</a:t>
            </a:r>
            <a:r>
              <a:rPr kumimoji="0" lang="es-ES" altLang="zh-CN" sz="2400" b="0" dirty="0">
                <a:latin typeface="Arial" charset="0"/>
              </a:rPr>
              <a:t>cocks=%d,hens=%d,chickens=%d\n",x,y,z);</a:t>
            </a:r>
            <a:endParaRPr kumimoji="0" lang="en-US" altLang="zh-CN" sz="2400" b="0" dirty="0">
              <a:latin typeface="Arial" charset="0"/>
            </a:endParaRPr>
          </a:p>
          <a:p>
            <a:r>
              <a:rPr kumimoji="0" lang="en-US" altLang="zh-CN" sz="2400" b="0" dirty="0">
                <a:latin typeface="Arial" charset="0"/>
              </a:rPr>
              <a:t>            }</a:t>
            </a:r>
          </a:p>
          <a:p>
            <a:r>
              <a:rPr kumimoji="0" lang="en-US" altLang="zh-CN" sz="2400" b="0" dirty="0">
                <a:latin typeface="Arial" charset="0"/>
              </a:rPr>
              <a:t>}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5003800" y="1052513"/>
            <a:ext cx="3152775" cy="1587500"/>
          </a:xfrm>
          <a:prstGeom prst="rect">
            <a:avLst/>
          </a:prstGeom>
          <a:solidFill>
            <a:srgbClr val="FFFF00"/>
          </a:solidFill>
          <a:ln w="34925">
            <a:solidFill>
              <a:srgbClr val="CC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400" b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结果：</a:t>
            </a:r>
            <a:r>
              <a:rPr kumimoji="0" lang="en-US" altLang="zh-CN" sz="2400" b="0">
                <a:solidFill>
                  <a:srgbClr val="FF0000"/>
                </a:solidFill>
                <a:latin typeface="Arial" charset="0"/>
              </a:rPr>
              <a:t>x=0,y=25,z=75</a:t>
            </a:r>
          </a:p>
          <a:p>
            <a:r>
              <a:rPr kumimoji="0" lang="en-US" altLang="zh-CN" sz="2400" b="0">
                <a:solidFill>
                  <a:srgbClr val="FF0000"/>
                </a:solidFill>
                <a:latin typeface="Arial" charset="0"/>
              </a:rPr>
              <a:t>           x=4,y=18,z=78</a:t>
            </a:r>
          </a:p>
          <a:p>
            <a:r>
              <a:rPr kumimoji="0" lang="en-US" altLang="zh-CN" sz="2400" b="0">
                <a:solidFill>
                  <a:srgbClr val="FF0000"/>
                </a:solidFill>
                <a:latin typeface="Arial" charset="0"/>
              </a:rPr>
              <a:t>           x=8,y=11,z=81</a:t>
            </a:r>
          </a:p>
          <a:p>
            <a:r>
              <a:rPr kumimoji="0" lang="en-US" altLang="zh-CN" sz="2400" b="0">
                <a:solidFill>
                  <a:srgbClr val="FF0000"/>
                </a:solidFill>
                <a:latin typeface="Arial" charset="0"/>
              </a:rPr>
              <a:t>           x=12,y=4,z=84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47700" y="4905375"/>
            <a:ext cx="8496300" cy="1166813"/>
          </a:xfrm>
          <a:prstGeom prst="rect">
            <a:avLst/>
          </a:prstGeom>
          <a:solidFill>
            <a:srgbClr val="CC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74625" indent="-174625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200" b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【</a:t>
            </a:r>
            <a:r>
              <a:rPr kumimoji="0" lang="zh-CN" altLang="en-US" sz="2200" b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讨论</a:t>
            </a:r>
            <a:r>
              <a:rPr kumimoji="0" lang="en-US" altLang="zh-CN" sz="2200" b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】</a:t>
            </a:r>
            <a:endParaRPr kumimoji="0" lang="zh-CN" altLang="en-US" sz="2200" b="0" dirty="0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kumimoji="0" lang="zh-CN" altLang="en-US" sz="1800" b="0" dirty="0">
                <a:solidFill>
                  <a:srgbClr val="FF0000"/>
                </a:solidFill>
                <a:latin typeface="Arial" charset="0"/>
              </a:rPr>
              <a:t>   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此为“最笨”之法</a:t>
            </a:r>
            <a:r>
              <a:rPr kumimoji="0" lang="en-US" altLang="zh-CN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——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要进行</a:t>
            </a:r>
            <a:r>
              <a:rPr kumimoji="0" lang="en-US" altLang="zh-CN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101×101×101=  1030301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次（</a:t>
            </a:r>
            <a:r>
              <a:rPr kumimoji="0" lang="en-US" altLang="zh-CN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100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多万次）运算。</a:t>
            </a:r>
            <a:endParaRPr kumimoji="0" lang="zh-CN" altLang="en-US" sz="2400" b="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nimBg="1" autoUpdateAnimBg="0"/>
      <p:bldP spid="221188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574675" cy="414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zh-CN" altLang="en-US" sz="2800" i="1">
                <a:latin typeface="华文细黑" pitchFamily="2" charset="-122"/>
                <a:ea typeface="华文细黑" pitchFamily="2" charset="-122"/>
              </a:rPr>
              <a:t>百元买百鸡问题分析</a:t>
            </a:r>
          </a:p>
        </p:txBody>
      </p:sp>
      <p:sp>
        <p:nvSpPr>
          <p:cNvPr id="59398" name="Text Box 3"/>
          <p:cNvSpPr txBox="1">
            <a:spLocks noChangeArrowheads="1"/>
          </p:cNvSpPr>
          <p:nvPr/>
        </p:nvSpPr>
        <p:spPr bwMode="auto">
          <a:xfrm>
            <a:off x="647700" y="692150"/>
            <a:ext cx="8424863" cy="414655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s-ES" altLang="zh-CN" sz="2400" b="0" dirty="0">
                <a:latin typeface="Arial" charset="0"/>
              </a:rPr>
              <a:t>void main()</a:t>
            </a:r>
          </a:p>
          <a:p>
            <a:r>
              <a:rPr kumimoji="0" lang="es-ES" altLang="zh-CN" sz="2400" b="0" dirty="0">
                <a:latin typeface="Arial" charset="0"/>
              </a:rPr>
              <a:t>{</a:t>
            </a:r>
          </a:p>
          <a:p>
            <a:r>
              <a:rPr kumimoji="0" lang="es-ES" altLang="zh-CN" sz="2400" b="0" dirty="0">
                <a:latin typeface="Arial" charset="0"/>
              </a:rPr>
              <a:t>  int x,y,z;</a:t>
            </a:r>
          </a:p>
          <a:p>
            <a:r>
              <a:rPr kumimoji="0" lang="es-ES" altLang="zh-CN" sz="2400" b="0" dirty="0">
                <a:latin typeface="Arial" charset="0"/>
              </a:rPr>
              <a:t>  for (x=0;x&lt;=100;x++)</a:t>
            </a:r>
          </a:p>
          <a:p>
            <a:r>
              <a:rPr kumimoji="0" lang="es-ES" altLang="zh-CN" sz="2400" b="0" dirty="0">
                <a:latin typeface="Arial" charset="0"/>
              </a:rPr>
              <a:t>     for (y=0;y&lt;=100;y++)</a:t>
            </a:r>
          </a:p>
          <a:p>
            <a:r>
              <a:rPr kumimoji="0" lang="es-ES" altLang="zh-CN" sz="2400" b="0" dirty="0">
                <a:latin typeface="Arial" charset="0"/>
              </a:rPr>
              <a:t>        { </a:t>
            </a:r>
          </a:p>
          <a:p>
            <a:r>
              <a:rPr kumimoji="0" lang="es-ES" altLang="zh-CN" sz="2400" b="0" dirty="0">
                <a:latin typeface="Arial" charset="0"/>
              </a:rPr>
              <a:t>             </a:t>
            </a:r>
            <a:r>
              <a:rPr kumimoji="0" lang="es-ES" altLang="zh-CN" sz="2400" dirty="0">
                <a:solidFill>
                  <a:srgbClr val="FF0000"/>
                </a:solidFill>
                <a:latin typeface="Arial" charset="0"/>
              </a:rPr>
              <a:t>z=100-x-y;</a:t>
            </a:r>
          </a:p>
          <a:p>
            <a:r>
              <a:rPr kumimoji="0" lang="es-ES" altLang="zh-CN" sz="2400" dirty="0">
                <a:solidFill>
                  <a:srgbClr val="0070C0"/>
                </a:solidFill>
                <a:latin typeface="Arial" charset="0"/>
              </a:rPr>
              <a:t>             if  (5*x+3*y+z/3.0==100 )</a:t>
            </a:r>
          </a:p>
          <a:p>
            <a:r>
              <a:rPr kumimoji="0" lang="es-ES" altLang="zh-CN" sz="2400" b="0" dirty="0">
                <a:latin typeface="Arial" charset="0"/>
              </a:rPr>
              <a:t>               printf(“cocks=%d,hens=%d,chickens=%d\n",x,y,z);</a:t>
            </a:r>
          </a:p>
          <a:p>
            <a:r>
              <a:rPr kumimoji="0" lang="es-ES" altLang="zh-CN" sz="2400" b="0" dirty="0">
                <a:latin typeface="Arial" charset="0"/>
              </a:rPr>
              <a:t>        }</a:t>
            </a:r>
          </a:p>
          <a:p>
            <a:r>
              <a:rPr kumimoji="0" lang="es-ES" altLang="zh-CN" sz="2400" b="0" dirty="0">
                <a:latin typeface="Arial" charset="0"/>
              </a:rPr>
              <a:t>}</a:t>
            </a:r>
            <a:endParaRPr kumimoji="0" lang="en-US" altLang="zh-CN" sz="2400" b="0" dirty="0">
              <a:latin typeface="Arial" charset="0"/>
            </a:endParaRPr>
          </a:p>
        </p:txBody>
      </p:sp>
      <p:sp>
        <p:nvSpPr>
          <p:cNvPr id="59399" name="Text Box 4"/>
          <p:cNvSpPr txBox="1">
            <a:spLocks noChangeArrowheads="1"/>
          </p:cNvSpPr>
          <p:nvPr/>
        </p:nvSpPr>
        <p:spPr bwMode="auto">
          <a:xfrm>
            <a:off x="1547664" y="5084763"/>
            <a:ext cx="7344494" cy="1166812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174625" indent="-174625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2200" b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【</a:t>
            </a:r>
            <a:r>
              <a:rPr kumimoji="0" lang="zh-CN" altLang="en-US" sz="2200" b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讨论</a:t>
            </a:r>
            <a:r>
              <a:rPr kumimoji="0" lang="en-US" altLang="zh-CN" sz="2200" b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】</a:t>
            </a:r>
          </a:p>
          <a:p>
            <a:r>
              <a:rPr kumimoji="0" lang="en-US" altLang="zh-CN" sz="2400" b="0" dirty="0">
                <a:latin typeface="Arial" charset="0"/>
              </a:rPr>
              <a:t>  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令</a:t>
            </a:r>
            <a:r>
              <a:rPr kumimoji="0" lang="en-US" altLang="zh-CN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z=100-x-y     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只进行</a:t>
            </a:r>
            <a:r>
              <a:rPr kumimoji="0" lang="en-US" altLang="zh-CN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101×101= 10201 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次运算</a:t>
            </a:r>
            <a:endParaRPr kumimoji="0" lang="en-US" altLang="zh-CN" sz="2400" b="0" dirty="0">
              <a:solidFill>
                <a:srgbClr val="FF0000"/>
              </a:solidFill>
              <a:latin typeface="Arial" charset="0"/>
              <a:ea typeface="华文细黑" pitchFamily="2" charset="-122"/>
            </a:endParaRPr>
          </a:p>
          <a:p>
            <a:r>
              <a:rPr kumimoji="0" lang="en-US" altLang="zh-CN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                        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（前者的</a:t>
            </a:r>
            <a:r>
              <a:rPr kumimoji="0" lang="en-US" altLang="zh-CN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1%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）</a:t>
            </a: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4443413" y="1000125"/>
            <a:ext cx="3621087" cy="1222375"/>
          </a:xfrm>
          <a:prstGeom prst="rect">
            <a:avLst/>
          </a:prstGeom>
          <a:solidFill>
            <a:srgbClr val="FFFF00"/>
          </a:solidFill>
          <a:ln w="34925">
            <a:solidFill>
              <a:srgbClr val="FFCC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en-US" altLang="zh-CN" sz="1800" b="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取</a:t>
            </a:r>
            <a:r>
              <a:rPr kumimoji="0" lang="en-US" altLang="zh-CN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x&lt;=19,y&lt;=33   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只进行</a:t>
            </a:r>
            <a:r>
              <a:rPr kumimoji="0" lang="en-US" altLang="zh-CN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20×34= 680 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次运算（第</a:t>
            </a:r>
            <a:r>
              <a:rPr kumimoji="0" lang="en-US" altLang="zh-CN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1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种运算的</a:t>
            </a:r>
            <a:r>
              <a:rPr kumimoji="0" lang="en-US" altLang="zh-CN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6.7%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  <a:ea typeface="华文细黑" pitchFamily="2" charset="-122"/>
              </a:rPr>
              <a:t>）</a:t>
            </a:r>
            <a:r>
              <a:rPr kumimoji="0" lang="zh-CN" altLang="en-US" sz="2400" b="0" dirty="0">
                <a:solidFill>
                  <a:srgbClr val="FF0000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6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404664"/>
            <a:ext cx="8670925" cy="468461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黑体" pitchFamily="2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ea typeface="黑体" pitchFamily="2" charset="-122"/>
              </a:rPr>
              <a:t>5.14</a:t>
            </a:r>
            <a:r>
              <a:rPr lang="zh-CN" altLang="en-US" sz="2400" b="1" dirty="0">
                <a:solidFill>
                  <a:srgbClr val="C00000"/>
                </a:solidFill>
                <a:latin typeface="宋体" charset="-122"/>
              </a:rPr>
              <a:t>：打印</a:t>
            </a:r>
            <a:r>
              <a:rPr lang="zh-CN" altLang="en-US" sz="2400" b="1" dirty="0">
                <a:solidFill>
                  <a:srgbClr val="C00000"/>
                </a:solidFill>
              </a:rPr>
              <a:t>“</a:t>
            </a:r>
            <a:r>
              <a:rPr lang="zh-CN" altLang="en-US" sz="2400" b="1" dirty="0">
                <a:solidFill>
                  <a:srgbClr val="C00000"/>
                </a:solidFill>
                <a:latin typeface="宋体" charset="-122"/>
              </a:rPr>
              <a:t>水仙花数</a:t>
            </a:r>
            <a:r>
              <a:rPr lang="zh-CN" altLang="en-US" sz="2400" b="1" dirty="0">
                <a:solidFill>
                  <a:srgbClr val="C00000"/>
                </a:solidFill>
              </a:rPr>
              <a:t>”</a:t>
            </a:r>
            <a:r>
              <a:rPr lang="zh-CN" altLang="en-US" sz="2400" b="1" dirty="0">
                <a:solidFill>
                  <a:srgbClr val="C00000"/>
                </a:solidFill>
                <a:latin typeface="宋体" charset="-122"/>
              </a:rPr>
              <a:t>，三位数各位数的立方等于该数</a:t>
            </a:r>
          </a:p>
          <a:p>
            <a:pPr algn="just" eaLnBrk="1" hangingPunct="1">
              <a:buFontTx/>
              <a:buNone/>
            </a:pPr>
            <a:endParaRPr lang="en-US" altLang="zh-CN" dirty="0">
              <a:solidFill>
                <a:schemeClr val="hlink"/>
              </a:solidFill>
              <a:ea typeface="黑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6" y="1145839"/>
            <a:ext cx="7848872" cy="12750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50000"/>
              </a:lnSpc>
            </a:pPr>
            <a:r>
              <a:rPr lang="zh-CN" altLang="en-US" sz="2400" dirty="0">
                <a:ea typeface="黑体" pitchFamily="2" charset="-122"/>
              </a:rPr>
              <a:t>法一：参见</a:t>
            </a:r>
            <a:r>
              <a:rPr lang="en-US" altLang="zh-CN" sz="2400" dirty="0">
                <a:ea typeface="黑体" pitchFamily="2" charset="-122"/>
              </a:rPr>
              <a:t>P87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ea typeface="黑体" pitchFamily="2" charset="-122"/>
              </a:rPr>
              <a:t>法二：已知这个三位数，求出其个位、十位及百位</a:t>
            </a:r>
            <a:endParaRPr lang="en-US" altLang="zh-CN" sz="2400" dirty="0">
              <a:ea typeface="黑体" pitchFamily="2" charset="-122"/>
            </a:endParaRPr>
          </a:p>
          <a:p>
            <a:pPr algn="just">
              <a:buFontTx/>
              <a:buNone/>
            </a:pPr>
            <a:endParaRPr lang="en-US" altLang="zh-CN" sz="2400" b="1" dirty="0">
              <a:solidFill>
                <a:srgbClr val="C00000"/>
              </a:solidFill>
              <a:latin typeface="宋体" charset="-122"/>
              <a:ea typeface="黑体" pitchFamily="2" charset="-122"/>
            </a:endParaRPr>
          </a:p>
          <a:p>
            <a:pPr algn="just">
              <a:buFontTx/>
              <a:buNone/>
            </a:pPr>
            <a:endParaRPr lang="zh-CN" altLang="en-US" sz="2400" b="1" dirty="0">
              <a:solidFill>
                <a:srgbClr val="C00000"/>
              </a:solidFill>
              <a:latin typeface="宋体" charset="-122"/>
            </a:endParaRPr>
          </a:p>
          <a:p>
            <a:pPr algn="just">
              <a:buFontTx/>
              <a:buNone/>
            </a:pPr>
            <a:endParaRPr lang="en-US" altLang="zh-CN" dirty="0">
              <a:solidFill>
                <a:schemeClr val="hlink"/>
              </a:solidFill>
              <a:ea typeface="黑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5432" y="2600908"/>
            <a:ext cx="7668976" cy="3240360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charset="-122"/>
              </a:rPr>
              <a:t>程序段：</a:t>
            </a:r>
            <a:endParaRPr lang="en-US" altLang="zh-CN" sz="2400" b="1" dirty="0">
              <a:latin typeface="宋体" charset="-122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charset="-122"/>
              </a:rPr>
              <a:t>  </a:t>
            </a:r>
            <a:r>
              <a:rPr lang="en-US" altLang="zh-CN" sz="2400" b="1" dirty="0">
                <a:latin typeface="宋体" charset="-122"/>
              </a:rPr>
              <a:t>for(n=100;n&lt;1000;n++)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宋体" charset="-122"/>
              </a:rPr>
              <a:t>  {  </a:t>
            </a:r>
            <a:r>
              <a:rPr lang="en-US" altLang="zh-CN" sz="2400" b="1" dirty="0" err="1">
                <a:latin typeface="宋体" charset="-122"/>
              </a:rPr>
              <a:t>i</a:t>
            </a:r>
            <a:r>
              <a:rPr lang="en-US" altLang="zh-CN" sz="2400" b="1" dirty="0">
                <a:latin typeface="宋体" charset="-122"/>
              </a:rPr>
              <a:t>=n/100; j=n%100/10; k=n%10;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宋体" charset="-122"/>
              </a:rPr>
              <a:t>     if (</a:t>
            </a:r>
            <a:r>
              <a:rPr lang="en-US" altLang="zh-CN" sz="2400" b="1" dirty="0" err="1">
                <a:latin typeface="宋体" charset="-122"/>
              </a:rPr>
              <a:t>i</a:t>
            </a:r>
            <a:r>
              <a:rPr lang="en-US" altLang="zh-CN" sz="2400" b="1" dirty="0">
                <a:latin typeface="宋体" charset="-122"/>
              </a:rPr>
              <a:t>*100+j*10+k==</a:t>
            </a:r>
            <a:r>
              <a:rPr lang="en-US" altLang="zh-CN" sz="2400" b="1" dirty="0" err="1">
                <a:latin typeface="宋体" charset="-122"/>
              </a:rPr>
              <a:t>i</a:t>
            </a:r>
            <a:r>
              <a:rPr lang="en-US" altLang="zh-CN" sz="2400" b="1" dirty="0">
                <a:latin typeface="宋体" charset="-122"/>
              </a:rPr>
              <a:t>*</a:t>
            </a:r>
            <a:r>
              <a:rPr lang="en-US" altLang="zh-CN" sz="2400" b="1" dirty="0" err="1">
                <a:latin typeface="宋体" charset="-122"/>
              </a:rPr>
              <a:t>i</a:t>
            </a:r>
            <a:r>
              <a:rPr lang="en-US" altLang="zh-CN" sz="2400" b="1" dirty="0">
                <a:latin typeface="宋体" charset="-122"/>
              </a:rPr>
              <a:t>*</a:t>
            </a:r>
            <a:r>
              <a:rPr lang="en-US" altLang="zh-CN" sz="2400" b="1" dirty="0" err="1">
                <a:latin typeface="宋体" charset="-122"/>
              </a:rPr>
              <a:t>i+j</a:t>
            </a:r>
            <a:r>
              <a:rPr lang="en-US" altLang="zh-CN" sz="2400" b="1" dirty="0">
                <a:latin typeface="宋体" charset="-122"/>
              </a:rPr>
              <a:t>*j*</a:t>
            </a:r>
            <a:r>
              <a:rPr lang="en-US" altLang="zh-CN" sz="2400" b="1" dirty="0" err="1">
                <a:latin typeface="宋体" charset="-122"/>
              </a:rPr>
              <a:t>j+k</a:t>
            </a:r>
            <a:r>
              <a:rPr lang="en-US" altLang="zh-CN" sz="2400" b="1" dirty="0">
                <a:latin typeface="宋体" charset="-122"/>
              </a:rPr>
              <a:t>*k*k) 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宋体" charset="-122"/>
              </a:rPr>
              <a:t>        </a:t>
            </a:r>
            <a:r>
              <a:rPr lang="en-US" altLang="zh-CN" sz="2400" b="1" dirty="0" err="1">
                <a:latin typeface="宋体" charset="-122"/>
              </a:rPr>
              <a:t>printf</a:t>
            </a:r>
            <a:r>
              <a:rPr lang="en-US" altLang="zh-CN" sz="2400" b="1" dirty="0">
                <a:latin typeface="宋体" charset="-122"/>
              </a:rPr>
              <a:t>(“yes”);  }</a:t>
            </a:r>
          </a:p>
          <a:p>
            <a:pPr algn="just">
              <a:buFontTx/>
              <a:buNone/>
            </a:pPr>
            <a:endParaRPr lang="en-US" altLang="zh-CN" dirty="0">
              <a:solidFill>
                <a:schemeClr val="hlink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052736"/>
            <a:ext cx="8280400" cy="5364162"/>
          </a:xfrm>
          <a:ln>
            <a:solidFill>
              <a:srgbClr val="FF9900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 #include&lt;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 void main( )</a:t>
            </a:r>
            <a:endParaRPr kumimoji="0" lang="en-US" altLang="zh-CN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kumimoji="0" lang="en-US" altLang="zh-CN" sz="2400" b="1" dirty="0"/>
              <a:t> {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     char 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kumimoji="0" lang="en-US" altLang="zh-CN" sz="2400" b="1" dirty="0">
                <a:solidFill>
                  <a:srgbClr val="7030A0"/>
                </a:solidFill>
              </a:rPr>
              <a:t>     while((</a:t>
            </a:r>
            <a:r>
              <a:rPr kumimoji="0" lang="en-US" altLang="zh-CN" sz="2400" b="1" dirty="0" err="1">
                <a:solidFill>
                  <a:srgbClr val="7030A0"/>
                </a:solidFill>
              </a:rPr>
              <a:t>ch</a:t>
            </a:r>
            <a:r>
              <a:rPr kumimoji="0" lang="en-US" altLang="zh-CN" sz="2400" b="1" dirty="0">
                <a:solidFill>
                  <a:srgbClr val="7030A0"/>
                </a:solidFill>
              </a:rPr>
              <a:t>=</a:t>
            </a:r>
            <a:r>
              <a:rPr kumimoji="0" lang="en-US" altLang="zh-CN" sz="2400" b="1" dirty="0" err="1">
                <a:solidFill>
                  <a:srgbClr val="7030A0"/>
                </a:solidFill>
              </a:rPr>
              <a:t>getchar</a:t>
            </a:r>
            <a:r>
              <a:rPr kumimoji="0" lang="en-US" altLang="zh-CN" sz="2400" b="1" dirty="0">
                <a:solidFill>
                  <a:srgbClr val="7030A0"/>
                </a:solidFill>
              </a:rPr>
              <a:t>( ))!=‘\n’)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     {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          </a:t>
            </a:r>
            <a:r>
              <a:rPr kumimoji="0" lang="en-US" altLang="zh-CN" sz="2400" b="1" dirty="0"/>
              <a:t> </a:t>
            </a:r>
            <a:r>
              <a:rPr kumimoji="0" lang="en-US" altLang="zh-CN" sz="2400" b="1" dirty="0">
                <a:solidFill>
                  <a:srgbClr val="0070C0"/>
                </a:solidFill>
              </a:rPr>
              <a:t>if</a:t>
            </a:r>
            <a:r>
              <a:rPr kumimoji="0" lang="en-US" altLang="zh-CN" sz="2400" b="1" dirty="0"/>
              <a:t>(</a:t>
            </a:r>
            <a:r>
              <a:rPr kumimoji="0" lang="en-US" altLang="zh-CN" sz="2400" b="1" dirty="0" err="1"/>
              <a:t>ch</a:t>
            </a:r>
            <a:r>
              <a:rPr kumimoji="0" lang="en-US" altLang="zh-CN" sz="2400" b="1" dirty="0"/>
              <a:t>&gt;=’a’&amp;&amp;</a:t>
            </a:r>
            <a:r>
              <a:rPr kumimoji="0" lang="en-US" altLang="zh-CN" sz="2400" b="1" dirty="0" err="1"/>
              <a:t>ch</a:t>
            </a:r>
            <a:r>
              <a:rPr kumimoji="0" lang="en-US" altLang="zh-CN" sz="2400" b="1" dirty="0"/>
              <a:t>&lt;=‘z’)       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=ch-32</a:t>
            </a:r>
            <a:r>
              <a:rPr kumimoji="0" lang="en-US" altLang="zh-CN" sz="2400" b="1" dirty="0"/>
              <a:t>;         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kumimoji="0" lang="zh-CN" altLang="en-US" sz="2400" b="1" dirty="0"/>
              <a:t>           </a:t>
            </a:r>
            <a:r>
              <a:rPr lang="en-US" altLang="zh-CN" sz="2400" b="1" dirty="0">
                <a:solidFill>
                  <a:srgbClr val="0070C0"/>
                </a:solidFill>
              </a:rPr>
              <a:t>else if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&gt;=’A’&amp;&amp;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&lt;=‘Z’)   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=ch+32;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           </a:t>
            </a:r>
            <a:r>
              <a:rPr lang="en-US" altLang="zh-CN" sz="2400" b="1" dirty="0" err="1"/>
              <a:t>putchar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);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}</a:t>
            </a:r>
            <a:endParaRPr kumimoji="0" lang="en-US" altLang="zh-CN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5CDAE-60CC-4A1D-8EFB-ED3D95D3251A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404664"/>
            <a:ext cx="8670925" cy="46846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黑体" pitchFamily="2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ea typeface="黑体" pitchFamily="2" charset="-122"/>
              </a:rPr>
              <a:t>5.15</a:t>
            </a:r>
            <a:r>
              <a:rPr lang="zh-CN" altLang="en-US" sz="2400" b="1" dirty="0">
                <a:solidFill>
                  <a:srgbClr val="C00000"/>
                </a:solidFill>
                <a:latin typeface="宋体" charset="-122"/>
              </a:rPr>
              <a:t>：输入一行字符，将大写转换为小写，小写转换为大写</a:t>
            </a:r>
            <a:endParaRPr lang="en-US" altLang="zh-CN" b="0" dirty="0">
              <a:solidFill>
                <a:schemeClr val="hlink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97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Text Box 2"/>
          <p:cNvSpPr txBox="1">
            <a:spLocks noChangeArrowheads="1"/>
          </p:cNvSpPr>
          <p:nvPr/>
        </p:nvSpPr>
        <p:spPr bwMode="auto">
          <a:xfrm>
            <a:off x="620631" y="416618"/>
            <a:ext cx="8102600" cy="585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小结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200" b="0" dirty="0">
                <a:latin typeface="黑体" pitchFamily="2" charset="-122"/>
                <a:ea typeface="黑体" pitchFamily="2" charset="-122"/>
              </a:rPr>
              <a:t>循环是一组语句，计算机反复执行这组语句直到满足终止条件为止。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200" b="0" dirty="0">
                <a:latin typeface="黑体" pitchFamily="2" charset="-122"/>
                <a:ea typeface="黑体" pitchFamily="2" charset="-122"/>
              </a:rPr>
              <a:t>while, do</a:t>
            </a:r>
            <a:r>
              <a:rPr lang="en-US" altLang="zh-CN" sz="2200" b="0" dirty="0">
                <a:ea typeface="黑体" pitchFamily="2" charset="-122"/>
              </a:rPr>
              <a:t>…</a:t>
            </a:r>
            <a:r>
              <a:rPr lang="en-US" altLang="zh-CN" sz="2200" b="0" dirty="0">
                <a:latin typeface="黑体" pitchFamily="2" charset="-122"/>
                <a:ea typeface="黑体" pitchFamily="2" charset="-122"/>
              </a:rPr>
              <a:t>.while</a:t>
            </a:r>
            <a:r>
              <a:rPr lang="zh-CN" altLang="en-US" sz="2200" b="0" dirty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200" b="0" dirty="0">
                <a:latin typeface="黑体" pitchFamily="2" charset="-122"/>
                <a:ea typeface="黑体" pitchFamily="2" charset="-122"/>
              </a:rPr>
              <a:t>for </a:t>
            </a:r>
            <a:r>
              <a:rPr lang="zh-CN" altLang="en-US" sz="2200" b="0" dirty="0">
                <a:latin typeface="黑体" pitchFamily="2" charset="-122"/>
                <a:ea typeface="黑体" pitchFamily="2" charset="-122"/>
              </a:rPr>
              <a:t>三种循环语句可以相互转化。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200" b="0" dirty="0">
                <a:latin typeface="黑体" pitchFamily="2" charset="-122"/>
                <a:ea typeface="黑体" pitchFamily="2" charset="-122"/>
              </a:rPr>
              <a:t>for</a:t>
            </a:r>
            <a:r>
              <a:rPr lang="zh-CN" altLang="en-US" sz="2200" b="0" dirty="0">
                <a:latin typeface="黑体" pitchFamily="2" charset="-122"/>
                <a:ea typeface="黑体" pitchFamily="2" charset="-122"/>
              </a:rPr>
              <a:t>适用于循环次数已知的循环。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200" b="0" dirty="0">
                <a:latin typeface="黑体" pitchFamily="2" charset="-122"/>
                <a:ea typeface="黑体" pitchFamily="2" charset="-122"/>
              </a:rPr>
              <a:t>while</a:t>
            </a:r>
            <a:r>
              <a:rPr lang="zh-CN" altLang="en-US" sz="2200" b="0" dirty="0">
                <a:latin typeface="黑体" pitchFamily="2" charset="-122"/>
                <a:ea typeface="黑体" pitchFamily="2" charset="-122"/>
              </a:rPr>
              <a:t>先判定循环条件，可能一次都不执行循环体。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200" b="0" dirty="0">
                <a:latin typeface="黑体" pitchFamily="2" charset="-122"/>
                <a:ea typeface="黑体" pitchFamily="2" charset="-122"/>
              </a:rPr>
              <a:t>do</a:t>
            </a:r>
            <a:r>
              <a:rPr lang="en-US" altLang="zh-CN" sz="2200" b="0" dirty="0">
                <a:ea typeface="黑体" pitchFamily="2" charset="-122"/>
              </a:rPr>
              <a:t>…</a:t>
            </a:r>
            <a:r>
              <a:rPr lang="en-US" altLang="zh-CN" sz="2200" b="0" dirty="0">
                <a:latin typeface="黑体" pitchFamily="2" charset="-122"/>
                <a:ea typeface="黑体" pitchFamily="2" charset="-122"/>
              </a:rPr>
              <a:t>while</a:t>
            </a:r>
            <a:r>
              <a:rPr lang="zh-CN" altLang="en-US" sz="2200" b="0" dirty="0">
                <a:latin typeface="黑体" pitchFamily="2" charset="-122"/>
                <a:ea typeface="黑体" pitchFamily="2" charset="-122"/>
              </a:rPr>
              <a:t>后判定循环条件，至少保证执行一次循环体。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200" b="0" dirty="0">
                <a:latin typeface="黑体" pitchFamily="2" charset="-122"/>
                <a:ea typeface="黑体" pitchFamily="2" charset="-122"/>
              </a:rPr>
              <a:t>while</a:t>
            </a:r>
            <a:r>
              <a:rPr lang="zh-CN" altLang="en-US" sz="2200" b="0" dirty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200" b="0" dirty="0">
                <a:latin typeface="黑体" pitchFamily="2" charset="-122"/>
                <a:ea typeface="黑体" pitchFamily="2" charset="-122"/>
              </a:rPr>
              <a:t>do</a:t>
            </a:r>
            <a:r>
              <a:rPr lang="en-US" altLang="zh-CN" sz="2200" b="0" dirty="0">
                <a:ea typeface="黑体" pitchFamily="2" charset="-122"/>
              </a:rPr>
              <a:t>…</a:t>
            </a:r>
            <a:r>
              <a:rPr lang="en-US" altLang="zh-CN" sz="2200" b="0" dirty="0">
                <a:latin typeface="黑体" pitchFamily="2" charset="-122"/>
                <a:ea typeface="黑体" pitchFamily="2" charset="-122"/>
              </a:rPr>
              <a:t>while</a:t>
            </a:r>
            <a:r>
              <a:rPr lang="zh-CN" altLang="en-US" sz="2200" b="0" dirty="0">
                <a:latin typeface="黑体" pitchFamily="2" charset="-122"/>
                <a:ea typeface="黑体" pitchFamily="2" charset="-122"/>
              </a:rPr>
              <a:t>中都有改变循环控制变量的语句。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200" b="0" dirty="0">
                <a:latin typeface="黑体" pitchFamily="2" charset="-122"/>
                <a:ea typeface="黑体" pitchFamily="2" charset="-122"/>
              </a:rPr>
              <a:t>可以通过循环变量来控制循环，在循环体中通过条件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200" b="0" dirty="0">
                <a:latin typeface="黑体" pitchFamily="2" charset="-122"/>
                <a:ea typeface="黑体" pitchFamily="2" charset="-122"/>
              </a:rPr>
              <a:t>判定产生中间跳转的方法，终止循环。       </a:t>
            </a:r>
          </a:p>
        </p:txBody>
      </p:sp>
      <p:sp>
        <p:nvSpPr>
          <p:cNvPr id="60422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105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Oval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810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67</a:t>
            </a:fld>
            <a:endParaRPr lang="en-US" altLang="zh-CN" sz="1400" b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6807" y="24568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</a:rPr>
              <a:t>课后习题答案</a:t>
            </a:r>
            <a:endParaRPr lang="en-US" altLang="zh-CN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689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052736"/>
            <a:ext cx="8280400" cy="5364162"/>
          </a:xfrm>
          <a:ln>
            <a:solidFill>
              <a:srgbClr val="FF9900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(“%c”,&amp;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);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     while(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!=‘#’)</a:t>
            </a:r>
            <a:r>
              <a:rPr kumimoji="0" lang="en-US" altLang="zh-CN" sz="2400" b="1" dirty="0"/>
              <a:t> 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kumimoji="0" lang="en-US" altLang="zh-CN" sz="2400" b="1" dirty="0"/>
              <a:t>     {  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2400" b="1" dirty="0"/>
              <a:t>         </a:t>
            </a:r>
            <a:r>
              <a:rPr kumimoji="0" lang="en-US" altLang="zh-CN" sz="2400" b="1" dirty="0"/>
              <a:t> </a:t>
            </a:r>
            <a:r>
              <a:rPr kumimoji="0" lang="en-US" altLang="zh-CN" sz="2400" b="1" dirty="0">
                <a:solidFill>
                  <a:srgbClr val="0070C0"/>
                </a:solidFill>
              </a:rPr>
              <a:t>if</a:t>
            </a:r>
            <a:r>
              <a:rPr kumimoji="0" lang="en-US" altLang="zh-CN" sz="2400" b="1" dirty="0"/>
              <a:t>(</a:t>
            </a:r>
            <a:r>
              <a:rPr kumimoji="0" lang="en-US" altLang="zh-CN" sz="2400" b="1" dirty="0" err="1"/>
              <a:t>ch</a:t>
            </a:r>
            <a:r>
              <a:rPr kumimoji="0" lang="en-US" altLang="zh-CN" sz="2400" b="1" dirty="0"/>
              <a:t>&gt;=’a’&amp;&amp;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&lt;=‘</a:t>
            </a:r>
            <a:r>
              <a:rPr kumimoji="0" lang="en-US" altLang="zh-CN" sz="2400" b="1" dirty="0"/>
              <a:t>z’||</a:t>
            </a:r>
            <a:r>
              <a:rPr kumimoji="0" lang="en-US" altLang="zh-CN" sz="2400" b="1" dirty="0" err="1"/>
              <a:t>ch</a:t>
            </a:r>
            <a:r>
              <a:rPr kumimoji="0" lang="en-US" altLang="zh-CN" sz="2400" b="1" dirty="0"/>
              <a:t>&gt;=’A’&amp;&amp;</a:t>
            </a:r>
            <a:r>
              <a:rPr kumimoji="0" lang="en-US" altLang="zh-CN" sz="2400" b="1" dirty="0" err="1"/>
              <a:t>ch</a:t>
            </a:r>
            <a:r>
              <a:rPr kumimoji="0" lang="en-US" altLang="zh-CN" sz="2400" b="1" dirty="0"/>
              <a:t>&lt;=‘Z’ )          </a:t>
            </a:r>
          </a:p>
          <a:p>
            <a:pPr>
              <a:lnSpc>
                <a:spcPct val="130000"/>
              </a:lnSpc>
              <a:buNone/>
            </a:pPr>
            <a:r>
              <a:rPr kumimoji="0" lang="en-US" altLang="zh-CN" sz="2400" b="1" dirty="0"/>
              <a:t>                     </a:t>
            </a:r>
            <a:r>
              <a:rPr kumimoji="0" lang="en-US" altLang="zh-CN" sz="2400" b="1" dirty="0" err="1"/>
              <a:t>i</a:t>
            </a:r>
            <a:r>
              <a:rPr kumimoji="0" lang="en-US" altLang="zh-CN" sz="2400" b="1" dirty="0"/>
              <a:t>++;          </a:t>
            </a:r>
            <a:r>
              <a:rPr lang="en-US" altLang="zh-CN" sz="2400" b="1" dirty="0">
                <a:solidFill>
                  <a:srgbClr val="FF0000"/>
                </a:solidFill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</a:rPr>
              <a:t>统计字母</a:t>
            </a:r>
          </a:p>
          <a:p>
            <a:pPr>
              <a:lnSpc>
                <a:spcPct val="130000"/>
              </a:lnSpc>
              <a:buNone/>
            </a:pPr>
            <a:r>
              <a:rPr kumimoji="0" lang="zh-CN" altLang="en-US" sz="2400" b="1" dirty="0"/>
              <a:t>           </a:t>
            </a:r>
            <a:r>
              <a:rPr lang="en-US" altLang="zh-CN" sz="2400" b="1" dirty="0">
                <a:solidFill>
                  <a:srgbClr val="0070C0"/>
                </a:solidFill>
              </a:rPr>
              <a:t>else if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ch</a:t>
            </a:r>
            <a:r>
              <a:rPr kumimoji="0" lang="en-US" altLang="zh-CN" sz="2400" b="1" dirty="0"/>
              <a:t>&gt;=’0’&amp;&amp;</a:t>
            </a:r>
            <a:r>
              <a:rPr kumimoji="0" lang="en-US" altLang="zh-CN" sz="2400" b="1" dirty="0" err="1"/>
              <a:t>ch</a:t>
            </a:r>
            <a:r>
              <a:rPr lang="en-US" altLang="zh-CN" sz="2400" b="1" dirty="0"/>
              <a:t>&lt;=‘</a:t>
            </a:r>
            <a:r>
              <a:rPr kumimoji="0" lang="en-US" altLang="zh-CN" sz="2400" b="1" dirty="0"/>
              <a:t>9’) </a:t>
            </a:r>
          </a:p>
          <a:p>
            <a:pPr>
              <a:lnSpc>
                <a:spcPct val="130000"/>
              </a:lnSpc>
              <a:buNone/>
            </a:pPr>
            <a:r>
              <a:rPr kumimoji="0" lang="en-US" altLang="zh-CN" sz="2400" b="1" dirty="0"/>
              <a:t>                      j++;        </a:t>
            </a:r>
            <a:r>
              <a:rPr lang="en-US" altLang="zh-CN" sz="2400" b="1" dirty="0">
                <a:solidFill>
                  <a:srgbClr val="FF0000"/>
                </a:solidFill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</a:rPr>
              <a:t>统计数字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kumimoji="0" lang="zh-CN" altLang="en-US" sz="2400" b="1" dirty="0"/>
              <a:t>            </a:t>
            </a:r>
            <a:r>
              <a:rPr lang="en-US" altLang="zh-CN" sz="2400" b="1" dirty="0">
                <a:solidFill>
                  <a:srgbClr val="0070C0"/>
                </a:solidFill>
              </a:rPr>
              <a:t>else  </a:t>
            </a:r>
            <a:r>
              <a:rPr kumimoji="0" lang="en-US" altLang="zh-CN" sz="2400" b="1" dirty="0"/>
              <a:t> k++;         </a:t>
            </a:r>
            <a:r>
              <a:rPr kumimoji="0" lang="en-US" altLang="zh-CN" sz="2400" b="1" dirty="0">
                <a:solidFill>
                  <a:srgbClr val="FF0000"/>
                </a:solidFill>
              </a:rPr>
              <a:t>//</a:t>
            </a:r>
            <a:r>
              <a:rPr kumimoji="0" lang="zh-CN" altLang="en-US" sz="2400" b="1" dirty="0">
                <a:solidFill>
                  <a:srgbClr val="FF0000"/>
                </a:solidFill>
              </a:rPr>
              <a:t>统计其它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kumimoji="0" lang="zh-CN" altLang="en-US" sz="2400" b="1" dirty="0"/>
              <a:t>           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(“%c”,&amp;</a:t>
            </a:r>
            <a:r>
              <a:rPr lang="en-US" altLang="zh-CN" sz="2400" b="1" dirty="0" err="1"/>
              <a:t>ch</a:t>
            </a:r>
            <a:r>
              <a:rPr lang="en-US" altLang="zh-CN" sz="2400" b="1" dirty="0"/>
              <a:t>);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      }</a:t>
            </a:r>
            <a:endParaRPr kumimoji="0" lang="en-US" altLang="zh-CN" sz="24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8313" y="354468"/>
            <a:ext cx="84248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习题</a:t>
            </a:r>
            <a:r>
              <a:rPr lang="en-US" altLang="zh-CN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1】</a:t>
            </a:r>
            <a:r>
              <a:rPr lang="zh-CN" altLang="en-US" sz="28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统计字母、数字和其它字符个数</a:t>
            </a:r>
          </a:p>
        </p:txBody>
      </p:sp>
    </p:spTree>
    <p:extLst>
      <p:ext uri="{BB962C8B-B14F-4D97-AF65-F5344CB8AC3E}">
        <p14:creationId xmlns:p14="http://schemas.microsoft.com/office/powerpoint/2010/main" val="144675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265112"/>
            <a:ext cx="8424862" cy="11842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习题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2】</a:t>
            </a:r>
            <a:br>
              <a:rPr lang="en-US" altLang="zh-CN" sz="2800" b="1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</a:br>
            <a:r>
              <a:rPr lang="zh-CN" altLang="en-US" sz="2800" b="1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编程求</a:t>
            </a:r>
            <a:r>
              <a:rPr lang="en-US" altLang="zh-CN" sz="2800" b="1" dirty="0">
                <a:solidFill>
                  <a:schemeClr val="tx1"/>
                </a:solidFill>
                <a:effectLst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ffectLst/>
                <a:ea typeface="黑体" pitchFamily="2" charset="-122"/>
              </a:rPr>
              <a:t>－</a:t>
            </a:r>
            <a:r>
              <a:rPr lang="en-US" altLang="zh-CN" sz="2800" b="1" dirty="0">
                <a:solidFill>
                  <a:schemeClr val="tx1"/>
                </a:solidFill>
                <a:effectLst/>
                <a:ea typeface="黑体" pitchFamily="2" charset="-122"/>
              </a:rPr>
              <a:t>1/2+1/3</a:t>
            </a:r>
            <a:r>
              <a:rPr lang="zh-CN" altLang="en-US" sz="2800" b="1" dirty="0">
                <a:solidFill>
                  <a:schemeClr val="tx1"/>
                </a:solidFill>
                <a:effectLst/>
                <a:ea typeface="黑体" pitchFamily="2" charset="-122"/>
              </a:rPr>
              <a:t>－ </a:t>
            </a:r>
            <a:r>
              <a:rPr lang="en-US" altLang="zh-CN" sz="2800" b="1" dirty="0">
                <a:solidFill>
                  <a:schemeClr val="tx1"/>
                </a:solidFill>
                <a:effectLst/>
                <a:latin typeface="宋体" charset="-122"/>
              </a:rPr>
              <a:t>…</a:t>
            </a:r>
            <a:r>
              <a:rPr lang="en-US" altLang="zh-CN" sz="2800" b="1" dirty="0">
                <a:solidFill>
                  <a:schemeClr val="tx1"/>
                </a:solidFill>
                <a:effectLst/>
                <a:ea typeface="黑体" pitchFamily="2" charset="-122"/>
              </a:rPr>
              <a:t> +1/99</a:t>
            </a:r>
            <a:r>
              <a:rPr lang="zh-CN" altLang="en-US" sz="2800" b="1" dirty="0">
                <a:solidFill>
                  <a:schemeClr val="tx1"/>
                </a:solidFill>
                <a:effectLst/>
                <a:ea typeface="黑体" pitchFamily="2" charset="-122"/>
              </a:rPr>
              <a:t>－</a:t>
            </a:r>
            <a:r>
              <a:rPr lang="en-US" altLang="zh-CN" sz="2800" b="1" dirty="0">
                <a:solidFill>
                  <a:schemeClr val="tx1"/>
                </a:solidFill>
                <a:effectLst/>
                <a:ea typeface="黑体" pitchFamily="2" charset="-122"/>
              </a:rPr>
              <a:t>1/100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9572" y="2492896"/>
            <a:ext cx="3628391" cy="1030514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ea typeface="黑体" pitchFamily="2" charset="-122"/>
              </a:rPr>
              <a:t>分母为奇数时，相加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ea typeface="黑体" pitchFamily="2" charset="-122"/>
              </a:rPr>
              <a:t>分母为偶数时，相减</a:t>
            </a:r>
          </a:p>
        </p:txBody>
      </p:sp>
      <p:pic>
        <p:nvPicPr>
          <p:cNvPr id="199685" name="Picture 5" descr="si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525" y="3649663"/>
            <a:ext cx="4709926" cy="2046287"/>
          </a:xfrm>
          <a:noFill/>
        </p:spPr>
      </p:pic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468768" y="1717221"/>
            <a:ext cx="43552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8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法</a:t>
            </a:r>
            <a:r>
              <a:rPr kumimoji="0" lang="en-US" altLang="zh-CN" sz="28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2800" dirty="0">
                <a:solidFill>
                  <a:srgbClr val="C00000"/>
                </a:solidFill>
                <a:latin typeface="Arial" charset="0"/>
              </a:rPr>
              <a:t>：</a:t>
            </a:r>
            <a:r>
              <a:rPr kumimoji="0" lang="zh-CN" altLang="en-US" sz="28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从变化规律分析</a:t>
            </a:r>
            <a:r>
              <a:rPr kumimoji="0" lang="en-US" altLang="zh-CN" sz="2800" dirty="0">
                <a:solidFill>
                  <a:srgbClr val="C00000"/>
                </a:solidFill>
                <a:latin typeface="宋体" charset="-122"/>
                <a:ea typeface="黑体" pitchFamily="2" charset="-122"/>
              </a:rPr>
              <a:t>……</a:t>
            </a:r>
            <a:endParaRPr kumimoji="0" lang="en-US" altLang="zh-CN" sz="280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5240651" y="1449387"/>
            <a:ext cx="3548062" cy="4745915"/>
          </a:xfrm>
          <a:prstGeom prst="rect">
            <a:avLst/>
          </a:prstGeom>
          <a:solidFill>
            <a:srgbClr val="FFFF00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2800" dirty="0">
                <a:latin typeface="Arial" charset="0"/>
              </a:rPr>
              <a:t>void  main( )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 dirty="0">
                <a:latin typeface="Arial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 dirty="0">
                <a:latin typeface="Arial" charset="0"/>
              </a:rPr>
              <a:t>  </a:t>
            </a:r>
            <a:r>
              <a:rPr kumimoji="0" lang="en-US" altLang="zh-CN" sz="2800" dirty="0" err="1">
                <a:latin typeface="Arial" charset="0"/>
              </a:rPr>
              <a:t>int</a:t>
            </a:r>
            <a:r>
              <a:rPr kumimoji="0" lang="en-US" altLang="zh-CN" sz="2800" dirty="0">
                <a:latin typeface="Arial" charset="0"/>
              </a:rPr>
              <a:t> </a:t>
            </a:r>
            <a:r>
              <a:rPr kumimoji="0" lang="en-US" altLang="zh-CN" sz="2800" dirty="0" err="1">
                <a:latin typeface="Arial" charset="0"/>
              </a:rPr>
              <a:t>i</a:t>
            </a:r>
            <a:r>
              <a:rPr kumimoji="0" lang="en-US" altLang="zh-CN" sz="2800" dirty="0">
                <a:latin typeface="Arial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 dirty="0">
                <a:latin typeface="Arial" charset="0"/>
              </a:rPr>
              <a:t>  float s=0;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 dirty="0">
                <a:latin typeface="Arial" charset="0"/>
              </a:rPr>
              <a:t>  for(</a:t>
            </a:r>
            <a:r>
              <a:rPr kumimoji="0" lang="en-US" altLang="zh-CN" sz="2800" dirty="0" err="1">
                <a:latin typeface="Arial" charset="0"/>
              </a:rPr>
              <a:t>i</a:t>
            </a:r>
            <a:r>
              <a:rPr kumimoji="0" lang="en-US" altLang="zh-CN" sz="2800" dirty="0">
                <a:latin typeface="Arial" charset="0"/>
              </a:rPr>
              <a:t>=1;i&lt;=100;i++)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if (i%2)  s=s+1/</a:t>
            </a:r>
            <a:r>
              <a:rPr kumimoji="0" lang="en-US" altLang="zh-CN" sz="28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    else  s=s-1/</a:t>
            </a:r>
            <a:r>
              <a:rPr kumimoji="0" lang="en-US" altLang="zh-CN" sz="28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 dirty="0">
                <a:latin typeface="Arial" charset="0"/>
              </a:rPr>
              <a:t>    </a:t>
            </a:r>
            <a:r>
              <a:rPr kumimoji="0" lang="en-US" altLang="zh-CN" sz="2800" dirty="0" err="1">
                <a:latin typeface="Arial" charset="0"/>
              </a:rPr>
              <a:t>printf</a:t>
            </a:r>
            <a:r>
              <a:rPr kumimoji="0" lang="en-US" altLang="zh-CN" sz="2800" dirty="0">
                <a:latin typeface="Arial" charset="0"/>
              </a:rPr>
              <a:t>("%f\</a:t>
            </a:r>
            <a:r>
              <a:rPr kumimoji="0" lang="en-US" altLang="zh-CN" sz="2800" dirty="0" err="1">
                <a:latin typeface="Arial" charset="0"/>
              </a:rPr>
              <a:t>n",s</a:t>
            </a:r>
            <a:r>
              <a:rPr kumimoji="0" lang="en-US" altLang="zh-CN" sz="2800" dirty="0">
                <a:latin typeface="Arial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kumimoji="0" lang="en-US" altLang="zh-CN" sz="2800" dirty="0">
                <a:latin typeface="Arial" charset="0"/>
              </a:rPr>
              <a:t>}</a:t>
            </a: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738260" y="5964176"/>
            <a:ext cx="3753074" cy="51911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800" dirty="0">
                <a:latin typeface="Arial" charset="0"/>
                <a:ea typeface="黑体" pitchFamily="2" charset="-122"/>
              </a:rPr>
              <a:t>运行结果：</a:t>
            </a:r>
            <a:r>
              <a:rPr kumimoji="0" lang="en-US" altLang="zh-CN" sz="2800" dirty="0">
                <a:solidFill>
                  <a:srgbClr val="FF0000"/>
                </a:solidFill>
                <a:latin typeface="Arial" charset="0"/>
              </a:rPr>
              <a:t>1.000000</a:t>
            </a:r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auto">
          <a:xfrm rot="380351">
            <a:off x="6300788" y="160353"/>
            <a:ext cx="2843212" cy="863600"/>
          </a:xfrm>
          <a:prstGeom prst="cloudCallout">
            <a:avLst>
              <a:gd name="adj1" fmla="val -11518"/>
              <a:gd name="adj2" fmla="val 1140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2400" b="0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错在哪里？</a:t>
            </a:r>
          </a:p>
        </p:txBody>
      </p:sp>
    </p:spTree>
    <p:extLst>
      <p:ext uri="{BB962C8B-B14F-4D97-AF65-F5344CB8AC3E}">
        <p14:creationId xmlns:p14="http://schemas.microsoft.com/office/powerpoint/2010/main" val="30280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  <p:bldP spid="199684" grpId="0" autoUpdateAnimBg="0"/>
      <p:bldP spid="199686" grpId="0" animBg="1" autoUpdateAnimBg="0"/>
      <p:bldP spid="199687" grpId="0" animBg="1" autoUpdateAnimBg="0"/>
      <p:bldP spid="1996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55186" y="1268760"/>
            <a:ext cx="7778751" cy="4176464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5.1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问题的提出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5.2 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5.3 do…while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5.4 for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5.5 </a:t>
            </a:r>
            <a:r>
              <a:rPr lang="en-US" altLang="zh-CN" sz="28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goto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break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continue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5.6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循环的嵌套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5.7 3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种循环语句的比较</a:t>
            </a:r>
            <a:endParaRPr lang="en-US" altLang="zh-CN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5.8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程序举例</a:t>
            </a:r>
          </a:p>
          <a:p>
            <a:pPr algn="l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3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</a:endParaRPr>
          </a:p>
        </p:txBody>
      </p:sp>
      <p:pic>
        <p:nvPicPr>
          <p:cNvPr id="20483" name="Picture 3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895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395536" y="1736812"/>
            <a:ext cx="609600" cy="533400"/>
          </a:xfrm>
          <a:prstGeom prst="rightArrow">
            <a:avLst>
              <a:gd name="adj1" fmla="val 50000"/>
              <a:gd name="adj2" fmla="val 35418"/>
            </a:avLst>
          </a:prstGeom>
          <a:solidFill>
            <a:srgbClr val="FF3300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solidFill>
                <a:srgbClr val="FF33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536" y="320841"/>
            <a:ext cx="8532440" cy="815752"/>
          </a:xfrm>
          <a:prstGeom prst="rect">
            <a:avLst/>
          </a:prstGeom>
          <a:gradFill>
            <a:gsLst>
              <a:gs pos="0">
                <a:srgbClr val="5E9EFF"/>
              </a:gs>
              <a:gs pos="9000">
                <a:srgbClr val="85C2FF"/>
              </a:gs>
              <a:gs pos="25000">
                <a:srgbClr val="C4D6EB">
                  <a:alpha val="86000"/>
                </a:srgbClr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第</a:t>
            </a:r>
            <a:r>
              <a:rPr lang="en-US" altLang="zh-CN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5</a:t>
            </a:r>
            <a:r>
              <a:rPr lang="zh-CN" altLang="en-US" sz="4000" dirty="0">
                <a:solidFill>
                  <a:srgbClr val="DE2A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章　循环程序设计</a:t>
            </a:r>
          </a:p>
        </p:txBody>
      </p:sp>
    </p:spTree>
    <p:extLst>
      <p:ext uri="{BB962C8B-B14F-4D97-AF65-F5344CB8AC3E}">
        <p14:creationId xmlns:p14="http://schemas.microsoft.com/office/powerpoint/2010/main" val="4164024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0" y="1636033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法</a:t>
            </a:r>
            <a:r>
              <a:rPr kumimoji="0" lang="en-US" altLang="zh-CN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2</a:t>
            </a:r>
            <a:r>
              <a:rPr kumimoji="0" lang="zh-CN" altLang="en-US" sz="2400" dirty="0">
                <a:solidFill>
                  <a:srgbClr val="C00000"/>
                </a:solidFill>
                <a:latin typeface="Arial" charset="0"/>
              </a:rPr>
              <a:t>：</a:t>
            </a:r>
            <a:r>
              <a:rPr kumimoji="0" lang="zh-CN" altLang="en-US" sz="24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这是个累加型算法的编程题</a:t>
            </a:r>
            <a:r>
              <a:rPr kumimoji="0" lang="en-US" altLang="zh-CN" sz="2400" dirty="0">
                <a:solidFill>
                  <a:srgbClr val="C00000"/>
                </a:solidFill>
                <a:latin typeface="宋体" charset="-122"/>
              </a:rPr>
              <a:t>……</a:t>
            </a:r>
            <a:endParaRPr kumimoji="0" lang="en-US" altLang="zh-CN" sz="24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539552" y="2312876"/>
            <a:ext cx="345708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0" dirty="0">
                <a:ea typeface="黑体" pitchFamily="2" charset="-122"/>
              </a:rPr>
              <a:t>程序基本结构为：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0" dirty="0">
                <a:solidFill>
                  <a:srgbClr val="0070C0"/>
                </a:solidFill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a typeface="黑体" pitchFamily="2" charset="-122"/>
              </a:rPr>
              <a:t>s=0;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0070C0"/>
                </a:solidFill>
                <a:ea typeface="黑体" pitchFamily="2" charset="-122"/>
              </a:rPr>
              <a:t> for( </a:t>
            </a:r>
            <a:r>
              <a:rPr lang="en-US" altLang="zh-CN" sz="2800" dirty="0" err="1">
                <a:solidFill>
                  <a:srgbClr val="0070C0"/>
                </a:solidFill>
                <a:ea typeface="黑体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ea typeface="黑体" pitchFamily="2" charset="-122"/>
              </a:rPr>
              <a:t>=1;i&lt;=</a:t>
            </a:r>
            <a:r>
              <a:rPr lang="en-US" altLang="zh-CN" sz="2800" dirty="0" err="1">
                <a:solidFill>
                  <a:srgbClr val="FF0000"/>
                </a:solidFill>
                <a:ea typeface="黑体" pitchFamily="2" charset="-122"/>
              </a:rPr>
              <a:t>n</a:t>
            </a:r>
            <a:r>
              <a:rPr lang="en-US" altLang="zh-CN" sz="2800" dirty="0" err="1">
                <a:solidFill>
                  <a:srgbClr val="0070C0"/>
                </a:solidFill>
                <a:ea typeface="黑体" pitchFamily="2" charset="-122"/>
              </a:rPr>
              <a:t>;i</a:t>
            </a:r>
            <a:r>
              <a:rPr lang="en-US" altLang="zh-CN" sz="2800" dirty="0">
                <a:solidFill>
                  <a:srgbClr val="0070C0"/>
                </a:solidFill>
                <a:ea typeface="黑体" pitchFamily="2" charset="-122"/>
              </a:rPr>
              <a:t>++ 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0070C0"/>
                </a:solidFill>
                <a:ea typeface="黑体" pitchFamily="2" charset="-122"/>
              </a:rPr>
              <a:t>      s=s+</a:t>
            </a:r>
            <a:r>
              <a:rPr lang="en-US" altLang="zh-CN" sz="2800" dirty="0">
                <a:solidFill>
                  <a:srgbClr val="FF0000"/>
                </a:solidFill>
                <a:ea typeface="黑体" pitchFamily="2" charset="-122"/>
              </a:rPr>
              <a:t>□</a:t>
            </a:r>
            <a:r>
              <a:rPr lang="en-US" altLang="zh-CN" sz="2800" dirty="0">
                <a:solidFill>
                  <a:srgbClr val="0070C0"/>
                </a:solidFill>
                <a:ea typeface="黑体" pitchFamily="2" charset="-122"/>
              </a:rPr>
              <a:t>;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539552" y="4916488"/>
            <a:ext cx="388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运行结果：</a:t>
            </a:r>
            <a:r>
              <a:rPr kumimoji="0" lang="en-US" altLang="zh-CN" sz="2400" dirty="0">
                <a:latin typeface="Arial" charset="0"/>
              </a:rPr>
              <a:t>Sum=0.688172</a:t>
            </a:r>
            <a:r>
              <a:rPr kumimoji="0" lang="en-US" altLang="zh-CN" sz="1800" b="0" dirty="0">
                <a:latin typeface="Arial" charset="0"/>
              </a:rPr>
              <a:t> </a:t>
            </a: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541366" y="5564188"/>
            <a:ext cx="388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kumimoji="0" lang="zh-CN" altLang="en-US" sz="24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运行结果：</a:t>
            </a:r>
            <a:r>
              <a:rPr kumimoji="0" lang="en-US" altLang="zh-CN" sz="2400" dirty="0">
                <a:latin typeface="Arial" charset="0"/>
              </a:rPr>
              <a:t>Sum=1.000000</a:t>
            </a:r>
            <a:r>
              <a:rPr kumimoji="0" lang="en-US" altLang="zh-CN" sz="1800" b="0" dirty="0">
                <a:latin typeface="Arial" charset="0"/>
              </a:rPr>
              <a:t>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413" y="265112"/>
            <a:ext cx="8424862" cy="11842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习题</a:t>
            </a:r>
            <a:r>
              <a:rPr lang="en-US" altLang="zh-CN" sz="2800" b="1" dirty="0">
                <a:solidFill>
                  <a:srgbClr val="C00000"/>
                </a:solidFill>
                <a:ea typeface="黑体" pitchFamily="2" charset="-122"/>
              </a:rPr>
              <a:t>2】</a:t>
            </a:r>
            <a:br>
              <a:rPr lang="en-US" altLang="zh-CN" sz="2800" b="1" dirty="0">
                <a:solidFill>
                  <a:schemeClr val="tx1"/>
                </a:solidFill>
                <a:ea typeface="黑体" pitchFamily="2" charset="-122"/>
              </a:rPr>
            </a:br>
            <a:r>
              <a:rPr lang="zh-CN" altLang="en-US" sz="2800" b="1" dirty="0">
                <a:solidFill>
                  <a:schemeClr val="tx1"/>
                </a:solidFill>
                <a:ea typeface="黑体" pitchFamily="2" charset="-122"/>
              </a:rPr>
              <a:t>编程求</a:t>
            </a:r>
            <a:r>
              <a:rPr lang="en-US" altLang="zh-CN" sz="2800" b="1" dirty="0">
                <a:solidFill>
                  <a:schemeClr val="tx1"/>
                </a:solidFill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a typeface="黑体" pitchFamily="2" charset="-122"/>
              </a:rPr>
              <a:t>－</a:t>
            </a:r>
            <a:r>
              <a:rPr lang="en-US" altLang="zh-CN" sz="2800" b="1" dirty="0">
                <a:solidFill>
                  <a:schemeClr val="tx1"/>
                </a:solidFill>
                <a:ea typeface="黑体" pitchFamily="2" charset="-122"/>
              </a:rPr>
              <a:t>1/2+1/3</a:t>
            </a:r>
            <a:r>
              <a:rPr lang="zh-CN" altLang="en-US" sz="2800" b="1" dirty="0">
                <a:solidFill>
                  <a:schemeClr val="tx1"/>
                </a:solidFill>
                <a:ea typeface="黑体" pitchFamily="2" charset="-122"/>
              </a:rPr>
              <a:t>－ </a:t>
            </a:r>
            <a:r>
              <a:rPr lang="en-US" altLang="zh-CN" sz="2800" b="1" dirty="0">
                <a:solidFill>
                  <a:schemeClr val="tx1"/>
                </a:solidFill>
                <a:latin typeface="宋体" charset="-122"/>
              </a:rPr>
              <a:t>…</a:t>
            </a:r>
            <a:r>
              <a:rPr lang="en-US" altLang="zh-CN" sz="2800" b="1" dirty="0">
                <a:solidFill>
                  <a:schemeClr val="tx1"/>
                </a:solidFill>
                <a:ea typeface="黑体" pitchFamily="2" charset="-122"/>
              </a:rPr>
              <a:t> +1/99</a:t>
            </a:r>
            <a:r>
              <a:rPr lang="zh-CN" altLang="en-US" sz="2800" b="1" dirty="0">
                <a:solidFill>
                  <a:schemeClr val="tx1"/>
                </a:solidFill>
                <a:ea typeface="黑体" pitchFamily="2" charset="-122"/>
              </a:rPr>
              <a:t>－</a:t>
            </a:r>
            <a:r>
              <a:rPr lang="en-US" altLang="zh-CN" sz="2800" b="1" dirty="0">
                <a:solidFill>
                  <a:schemeClr val="tx1"/>
                </a:solidFill>
                <a:ea typeface="黑体" pitchFamily="2" charset="-122"/>
              </a:rPr>
              <a:t>1/100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928445" y="1838780"/>
            <a:ext cx="3996444" cy="4708981"/>
          </a:xfrm>
          <a:prstGeom prst="rect">
            <a:avLst/>
          </a:prstGeom>
          <a:solidFill>
            <a:srgbClr val="FFFF00"/>
          </a:solidFill>
          <a:ln w="508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#include &lt;</a:t>
            </a:r>
            <a:r>
              <a:rPr kumimoji="0" lang="en-US" altLang="zh-CN" sz="2500" dirty="0" err="1">
                <a:latin typeface="Arial" charset="0"/>
              </a:rPr>
              <a:t>stdio.h</a:t>
            </a:r>
            <a:r>
              <a:rPr kumimoji="0" lang="en-US" altLang="zh-CN" sz="2500" dirty="0">
                <a:latin typeface="Arial" charset="0"/>
              </a:rPr>
              <a:t>&gt; </a:t>
            </a:r>
            <a:r>
              <a:rPr kumimoji="0" lang="zh-CN" altLang="en-US" sz="25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#include &lt;</a:t>
            </a:r>
            <a:r>
              <a:rPr kumimoji="0" lang="en-US" altLang="zh-CN" sz="2500" dirty="0" err="1">
                <a:latin typeface="Arial" charset="0"/>
              </a:rPr>
              <a:t>math.h</a:t>
            </a:r>
            <a:r>
              <a:rPr kumimoji="0" lang="en-US" altLang="zh-CN" sz="2500" dirty="0">
                <a:latin typeface="Arial" charset="0"/>
              </a:rPr>
              <a:t>&gt; 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void main( )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{   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    </a:t>
            </a:r>
            <a:r>
              <a:rPr kumimoji="0" lang="en-US" altLang="zh-CN" sz="2500" dirty="0" err="1">
                <a:latin typeface="Arial" charset="0"/>
              </a:rPr>
              <a:t>int</a:t>
            </a:r>
            <a:r>
              <a:rPr kumimoji="0" lang="en-US" altLang="zh-CN" sz="2500" dirty="0">
                <a:latin typeface="Arial" charset="0"/>
              </a:rPr>
              <a:t> </a:t>
            </a:r>
            <a:r>
              <a:rPr kumimoji="0" lang="en-US" altLang="zh-CN" sz="2500" dirty="0" err="1">
                <a:latin typeface="Arial" charset="0"/>
              </a:rPr>
              <a:t>i</a:t>
            </a:r>
            <a:r>
              <a:rPr kumimoji="0" lang="en-US" altLang="zh-CN" sz="2500" dirty="0">
                <a:latin typeface="Arial" charset="0"/>
              </a:rPr>
              <a:t> ; 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    float </a:t>
            </a:r>
            <a:r>
              <a:rPr kumimoji="0" lang="en-US" altLang="zh-CN" sz="2500" dirty="0">
                <a:solidFill>
                  <a:srgbClr val="0070C0"/>
                </a:solidFill>
                <a:latin typeface="Arial" charset="0"/>
              </a:rPr>
              <a:t>s=0; 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solidFill>
                  <a:srgbClr val="0070C0"/>
                </a:solidFill>
                <a:latin typeface="Arial" charset="0"/>
              </a:rPr>
              <a:t>    for (</a:t>
            </a:r>
            <a:r>
              <a:rPr kumimoji="0" lang="en-US" altLang="zh-CN" sz="25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kumimoji="0" lang="en-US" altLang="zh-CN" sz="2500" dirty="0">
                <a:solidFill>
                  <a:srgbClr val="0070C0"/>
                </a:solidFill>
                <a:latin typeface="Arial" charset="0"/>
              </a:rPr>
              <a:t>=1;i&lt;=100;i++)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solidFill>
                  <a:srgbClr val="0070C0"/>
                </a:solidFill>
                <a:latin typeface="Arial" charset="0"/>
              </a:rPr>
              <a:t>      s=</a:t>
            </a:r>
            <a:r>
              <a:rPr kumimoji="0" lang="en-US" altLang="zh-CN" sz="2500" dirty="0" err="1">
                <a:solidFill>
                  <a:srgbClr val="0070C0"/>
                </a:solidFill>
                <a:latin typeface="Arial" charset="0"/>
              </a:rPr>
              <a:t>s+</a:t>
            </a:r>
            <a:r>
              <a:rPr kumimoji="0" lang="en-US" altLang="zh-CN" sz="2500" dirty="0" err="1">
                <a:solidFill>
                  <a:srgbClr val="FF0000"/>
                </a:solidFill>
                <a:latin typeface="Arial" charset="0"/>
              </a:rPr>
              <a:t>pow</a:t>
            </a:r>
            <a:r>
              <a:rPr kumimoji="0" lang="en-US" altLang="zh-CN" sz="2500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kumimoji="0" lang="en-US" altLang="zh-CN" sz="2500" dirty="0">
                <a:solidFill>
                  <a:srgbClr val="FF0000"/>
                </a:solidFill>
                <a:latin typeface="Arial" charset="0"/>
              </a:rPr>
              <a:t>(-1, i+1) / </a:t>
            </a:r>
            <a:r>
              <a:rPr kumimoji="0" lang="en-US" altLang="zh-CN" sz="25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sz="25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0" lang="en-US" altLang="zh-CN" sz="2500" dirty="0">
                <a:latin typeface="Arial" charset="0"/>
              </a:rPr>
              <a:t>; 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   </a:t>
            </a:r>
            <a:r>
              <a:rPr kumimoji="0" lang="en-US" altLang="zh-CN" sz="2500" dirty="0" err="1">
                <a:latin typeface="Arial" charset="0"/>
              </a:rPr>
              <a:t>printf</a:t>
            </a:r>
            <a:r>
              <a:rPr kumimoji="0" lang="en-US" altLang="zh-CN" sz="2500" dirty="0">
                <a:latin typeface="Arial" charset="0"/>
              </a:rPr>
              <a:t>(</a:t>
            </a:r>
            <a:r>
              <a:rPr kumimoji="0" lang="en-US" altLang="zh-CN" sz="1800" dirty="0">
                <a:latin typeface="Arial" charset="0"/>
              </a:rPr>
              <a:t>"</a:t>
            </a:r>
            <a:r>
              <a:rPr kumimoji="0" lang="en-US" altLang="zh-CN" sz="2500" dirty="0">
                <a:latin typeface="Arial" charset="0"/>
              </a:rPr>
              <a:t>Sum=%f\</a:t>
            </a:r>
            <a:r>
              <a:rPr kumimoji="0" lang="en-US" altLang="zh-CN" sz="2500" dirty="0" err="1">
                <a:latin typeface="Arial" charset="0"/>
              </a:rPr>
              <a:t>n</a:t>
            </a:r>
            <a:r>
              <a:rPr kumimoji="0" lang="en-US" altLang="zh-CN" sz="1800" dirty="0" err="1">
                <a:latin typeface="Arial" charset="0"/>
              </a:rPr>
              <a:t>"</a:t>
            </a:r>
            <a:r>
              <a:rPr kumimoji="0" lang="en-US" altLang="zh-CN" sz="2500" dirty="0" err="1">
                <a:latin typeface="Arial" charset="0"/>
              </a:rPr>
              <a:t>,s</a:t>
            </a:r>
            <a:r>
              <a:rPr kumimoji="0" lang="en-US" altLang="zh-CN" sz="2500" dirty="0">
                <a:latin typeface="Arial" charset="0"/>
              </a:rPr>
              <a:t>); 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}</a:t>
            </a:r>
            <a:r>
              <a:rPr kumimoji="0" lang="en-US" altLang="zh-CN" sz="2400" b="0" dirty="0">
                <a:latin typeface="Arial" charset="0"/>
              </a:rPr>
              <a:t> 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935043" y="1874613"/>
            <a:ext cx="3990461" cy="4690515"/>
          </a:xfrm>
          <a:prstGeom prst="rect">
            <a:avLst/>
          </a:prstGeom>
          <a:solidFill>
            <a:srgbClr val="FFFF00"/>
          </a:solidFill>
          <a:ln w="50800">
            <a:solidFill>
              <a:srgbClr val="FFCC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2400" dirty="0">
                <a:latin typeface="Arial" charset="0"/>
              </a:rPr>
              <a:t>#include &lt;</a:t>
            </a:r>
            <a:r>
              <a:rPr kumimoji="0" lang="en-US" altLang="zh-CN" sz="2400" dirty="0" err="1">
                <a:latin typeface="Arial" charset="0"/>
              </a:rPr>
              <a:t>stdio.h</a:t>
            </a:r>
            <a:r>
              <a:rPr kumimoji="0" lang="en-US" altLang="zh-CN" sz="2400" dirty="0">
                <a:latin typeface="Arial" charset="0"/>
              </a:rPr>
              <a:t>&gt;  </a:t>
            </a:r>
            <a:r>
              <a:rPr kumimoji="0" lang="zh-CN" altLang="en-US" sz="24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程序：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#include &lt;</a:t>
            </a:r>
            <a:r>
              <a:rPr kumimoji="0" lang="en-US" altLang="zh-CN" sz="2500" dirty="0" err="1">
                <a:latin typeface="Arial" charset="0"/>
              </a:rPr>
              <a:t>math.h</a:t>
            </a:r>
            <a:r>
              <a:rPr kumimoji="0" lang="en-US" altLang="zh-CN" sz="2500" dirty="0">
                <a:latin typeface="Arial" charset="0"/>
              </a:rPr>
              <a:t>&gt;  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void main( )    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{ 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     </a:t>
            </a:r>
            <a:r>
              <a:rPr kumimoji="0" lang="en-US" altLang="zh-CN" sz="2500" dirty="0" err="1">
                <a:latin typeface="Arial" charset="0"/>
              </a:rPr>
              <a:t>int</a:t>
            </a:r>
            <a:r>
              <a:rPr kumimoji="0" lang="en-US" altLang="zh-CN" sz="2500" dirty="0">
                <a:latin typeface="Arial" charset="0"/>
              </a:rPr>
              <a:t> </a:t>
            </a:r>
            <a:r>
              <a:rPr kumimoji="0" lang="en-US" altLang="zh-CN" sz="2500" dirty="0" err="1">
                <a:latin typeface="Arial" charset="0"/>
              </a:rPr>
              <a:t>i</a:t>
            </a:r>
            <a:r>
              <a:rPr kumimoji="0" lang="en-US" altLang="zh-CN" sz="2500" dirty="0">
                <a:latin typeface="Arial" charset="0"/>
              </a:rPr>
              <a:t> ,k=1;   float s=0;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     for (</a:t>
            </a:r>
            <a:r>
              <a:rPr kumimoji="0" lang="en-US" altLang="zh-CN" sz="2500" dirty="0" err="1">
                <a:latin typeface="Arial" charset="0"/>
              </a:rPr>
              <a:t>i</a:t>
            </a:r>
            <a:r>
              <a:rPr kumimoji="0" lang="en-US" altLang="zh-CN" sz="2500" dirty="0">
                <a:latin typeface="Arial" charset="0"/>
              </a:rPr>
              <a:t>=1;i&lt;=100;i++)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solidFill>
                  <a:srgbClr val="0070C0"/>
                </a:solidFill>
                <a:latin typeface="Arial" charset="0"/>
              </a:rPr>
              <a:t>     {  s=s+ </a:t>
            </a:r>
            <a:r>
              <a:rPr kumimoji="0" lang="en-US" altLang="zh-CN" sz="2500" dirty="0">
                <a:solidFill>
                  <a:srgbClr val="FF0000"/>
                </a:solidFill>
                <a:latin typeface="Arial" charset="0"/>
              </a:rPr>
              <a:t>k / </a:t>
            </a:r>
            <a:r>
              <a:rPr kumimoji="0" lang="en-US" altLang="zh-CN" sz="25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sz="25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0" lang="en-US" altLang="zh-CN" sz="2500" dirty="0">
                <a:solidFill>
                  <a:srgbClr val="0070C0"/>
                </a:solidFill>
                <a:latin typeface="Arial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solidFill>
                  <a:srgbClr val="0070C0"/>
                </a:solidFill>
                <a:latin typeface="Arial" charset="0"/>
              </a:rPr>
              <a:t>         k = -k ; }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        </a:t>
            </a:r>
            <a:r>
              <a:rPr kumimoji="0" lang="en-US" altLang="zh-CN" sz="2500" dirty="0" err="1">
                <a:latin typeface="Arial" charset="0"/>
              </a:rPr>
              <a:t>printf</a:t>
            </a:r>
            <a:r>
              <a:rPr kumimoji="0" lang="en-US" altLang="zh-CN" sz="2500" dirty="0">
                <a:latin typeface="Arial" charset="0"/>
              </a:rPr>
              <a:t>(</a:t>
            </a:r>
            <a:r>
              <a:rPr kumimoji="0" lang="en-US" altLang="zh-CN" sz="1800" dirty="0">
                <a:latin typeface="Arial" charset="0"/>
              </a:rPr>
              <a:t>"</a:t>
            </a:r>
            <a:r>
              <a:rPr kumimoji="0" lang="en-US" altLang="zh-CN" sz="2500" dirty="0">
                <a:latin typeface="Arial" charset="0"/>
              </a:rPr>
              <a:t>Sum=%f\</a:t>
            </a:r>
            <a:r>
              <a:rPr kumimoji="0" lang="en-US" altLang="zh-CN" sz="2500" dirty="0" err="1">
                <a:latin typeface="Arial" charset="0"/>
              </a:rPr>
              <a:t>n</a:t>
            </a:r>
            <a:r>
              <a:rPr kumimoji="0" lang="en-US" altLang="zh-CN" sz="1800" dirty="0" err="1">
                <a:latin typeface="Arial" charset="0"/>
              </a:rPr>
              <a:t>"</a:t>
            </a:r>
            <a:r>
              <a:rPr kumimoji="0" lang="en-US" altLang="zh-CN" sz="2500" dirty="0" err="1">
                <a:latin typeface="Arial" charset="0"/>
              </a:rPr>
              <a:t>,s</a:t>
            </a:r>
            <a:r>
              <a:rPr kumimoji="0" lang="en-US" altLang="zh-CN" sz="2500" dirty="0">
                <a:latin typeface="Arial" charset="0"/>
              </a:rPr>
              <a:t>);  </a:t>
            </a:r>
          </a:p>
          <a:p>
            <a:pPr>
              <a:lnSpc>
                <a:spcPct val="120000"/>
              </a:lnSpc>
            </a:pPr>
            <a:r>
              <a:rPr kumimoji="0" lang="en-US" altLang="zh-CN" sz="2500" dirty="0">
                <a:latin typeface="Arial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283968" y="412071"/>
            <a:ext cx="4746545" cy="1223962"/>
          </a:xfrm>
          <a:prstGeom prst="cloudCallout">
            <a:avLst>
              <a:gd name="adj1" fmla="val -2890"/>
              <a:gd name="adj2" fmla="val 11725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kumimoji="0" lang="zh-CN" altLang="en-US" sz="2400">
                <a:latin typeface="Arial" charset="0"/>
                <a:ea typeface="黑体" pitchFamily="2" charset="-122"/>
              </a:rPr>
              <a:t>错在哪里？</a:t>
            </a:r>
          </a:p>
          <a:p>
            <a:r>
              <a:rPr kumimoji="0" lang="en-US" altLang="zh-CN" sz="2400">
                <a:latin typeface="Arial" charset="0"/>
                <a:ea typeface="黑体" pitchFamily="2" charset="-122"/>
              </a:rPr>
              <a:t>(</a:t>
            </a:r>
            <a:r>
              <a:rPr kumimoji="0" lang="zh-CN" altLang="en-US" sz="2400">
                <a:latin typeface="Arial" charset="0"/>
                <a:ea typeface="黑体" pitchFamily="2" charset="-122"/>
              </a:rPr>
              <a:t>如何检查程序错误？</a:t>
            </a:r>
            <a:r>
              <a:rPr kumimoji="0" lang="en-US" altLang="zh-CN" sz="2400">
                <a:latin typeface="Arial" charset="0"/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utoUpdateAnimBg="0"/>
      <p:bldP spid="200710" grpId="0" autoUpdateAnimBg="0"/>
      <p:bldP spid="200712" grpId="0" autoUpdateAnimBg="0"/>
      <p:bldP spid="200713" grpId="0" autoUpdateAnimBg="0"/>
      <p:bldP spid="12" grpId="0" animBg="1" autoUpdateAnimBg="0"/>
      <p:bldP spid="13" grpId="0" animBg="1" autoUpdateAnimBg="0"/>
      <p:bldP spid="14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idx="1"/>
          </p:nvPr>
        </p:nvSpPr>
        <p:spPr>
          <a:xfrm>
            <a:off x="719137" y="1196975"/>
            <a:ext cx="7813675" cy="5220357"/>
          </a:xfrm>
          <a:ln>
            <a:solidFill>
              <a:srgbClr val="FF6600"/>
            </a:solidFill>
          </a:ln>
        </p:spPr>
        <p:txBody>
          <a:bodyPr>
            <a:normAutofit fontScale="92500" lnSpcReduction="20000"/>
          </a:bodyPr>
          <a:lstStyle/>
          <a:p>
            <a:pPr marL="109728" indent="0" eaLnBrk="1" hangingPunct="1">
              <a:lnSpc>
                <a:spcPct val="110000"/>
              </a:lnSpc>
              <a:buNone/>
            </a:pPr>
            <a:r>
              <a:rPr lang="pt-BR" altLang="zh-CN" sz="2600" b="1" dirty="0">
                <a:latin typeface="Arial" pitchFamily="34" charset="0"/>
                <a:cs typeface="Arial" pitchFamily="34" charset="0"/>
              </a:rPr>
              <a:t>void main( )    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pt-BR" altLang="zh-CN" sz="2600" b="1" dirty="0">
                <a:latin typeface="Arial" pitchFamily="34" charset="0"/>
                <a:cs typeface="Arial" pitchFamily="34" charset="0"/>
              </a:rPr>
              <a:t>{ 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pt-BR" altLang="zh-CN" sz="2600" b="1" dirty="0">
                <a:latin typeface="Arial" pitchFamily="34" charset="0"/>
                <a:cs typeface="Arial" pitchFamily="34" charset="0"/>
              </a:rPr>
              <a:t>     int i,s,m,n;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pt-BR" altLang="zh-CN" sz="2600" b="1" dirty="0">
                <a:latin typeface="Arial" pitchFamily="34" charset="0"/>
                <a:cs typeface="Arial" pitchFamily="34" charset="0"/>
              </a:rPr>
              <a:t>     printf("n=");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pt-BR" altLang="zh-CN" sz="2600" b="1" dirty="0">
                <a:latin typeface="Arial" pitchFamily="34" charset="0"/>
                <a:cs typeface="Arial" pitchFamily="34" charset="0"/>
              </a:rPr>
              <a:t>     scanf("%d",&amp;n);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pt-BR" altLang="zh-CN" sz="2600" b="1" dirty="0">
                <a:latin typeface="Arial" pitchFamily="34" charset="0"/>
                <a:cs typeface="Arial" pitchFamily="34" charset="0"/>
              </a:rPr>
              <a:t>     for(i=0,s=0;n&lt;1;i++)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pt-BR" altLang="zh-CN" sz="2600" b="1" dirty="0">
                <a:latin typeface="Arial" pitchFamily="34" charset="0"/>
                <a:cs typeface="Arial" pitchFamily="34" charset="0"/>
              </a:rPr>
              <a:t>     {   m=n%10;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pt-BR" altLang="zh-CN" sz="2600" b="1" dirty="0">
                <a:latin typeface="Arial" pitchFamily="34" charset="0"/>
                <a:cs typeface="Arial" pitchFamily="34" charset="0"/>
              </a:rPr>
              <a:t>         m=(m+2)%10;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pt-BR" altLang="zh-CN" sz="2600" b="1" dirty="0">
                <a:latin typeface="Arial" pitchFamily="34" charset="0"/>
                <a:cs typeface="Arial" pitchFamily="34" charset="0"/>
              </a:rPr>
              <a:t>         s=s+m*pow(10,i);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pt-BR" altLang="zh-CN" sz="2600" b="1" dirty="0">
                <a:latin typeface="Arial" pitchFamily="34" charset="0"/>
                <a:cs typeface="Arial" pitchFamily="34" charset="0"/>
              </a:rPr>
              <a:t>         n=n/10;   }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pt-BR" altLang="zh-CN" sz="2600" b="1" dirty="0">
                <a:latin typeface="Arial" pitchFamily="34" charset="0"/>
                <a:cs typeface="Arial" pitchFamily="34" charset="0"/>
              </a:rPr>
              <a:t>      printf("s=%d",s);</a:t>
            </a:r>
          </a:p>
          <a:p>
            <a:pPr marL="109728" indent="0" eaLnBrk="1" hangingPunct="1">
              <a:lnSpc>
                <a:spcPct val="120000"/>
              </a:lnSpc>
              <a:buNone/>
            </a:pPr>
            <a:r>
              <a:rPr lang="pt-BR" altLang="zh-CN" sz="2600" b="1" dirty="0">
                <a:latin typeface="Arial" pitchFamily="34" charset="0"/>
                <a:cs typeface="Arial" pitchFamily="34" charset="0"/>
              </a:rPr>
              <a:t>}</a:t>
            </a:r>
            <a:endParaRPr lang="en-US" altLang="zh-CN" sz="2600" b="1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CN" sz="1600" b="1" dirty="0"/>
              <a:t>                  </a:t>
            </a:r>
          </a:p>
        </p:txBody>
      </p:sp>
      <p:sp>
        <p:nvSpPr>
          <p:cNvPr id="68614" name="AutoShape 3"/>
          <p:cNvSpPr>
            <a:spLocks noChangeArrowheads="1"/>
          </p:cNvSpPr>
          <p:nvPr/>
        </p:nvSpPr>
        <p:spPr bwMode="auto">
          <a:xfrm>
            <a:off x="5219700" y="1592263"/>
            <a:ext cx="3313113" cy="1692275"/>
          </a:xfrm>
          <a:prstGeom prst="wedgeRoundRectCallout">
            <a:avLst>
              <a:gd name="adj1" fmla="val -60060"/>
              <a:gd name="adj2" fmla="val 8058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dirty="0"/>
              <a:t>i:</a:t>
            </a:r>
            <a:r>
              <a:rPr lang="zh-CN" altLang="en-US" sz="2400" dirty="0"/>
              <a:t>统计位数</a:t>
            </a:r>
          </a:p>
          <a:p>
            <a:r>
              <a:rPr kumimoji="0" lang="en-US" altLang="zh-CN" sz="2400" dirty="0"/>
              <a:t>n:</a:t>
            </a:r>
            <a:r>
              <a:rPr kumimoji="0" lang="zh-CN" altLang="en-US" sz="2400" dirty="0"/>
              <a:t>所分析的数据</a:t>
            </a:r>
          </a:p>
          <a:p>
            <a:r>
              <a:rPr kumimoji="0" lang="en-US" altLang="zh-CN" sz="2400" dirty="0"/>
              <a:t>m:</a:t>
            </a:r>
            <a:r>
              <a:rPr kumimoji="0" lang="zh-CN" altLang="en-US" sz="2400" dirty="0"/>
              <a:t>计算出的各位数据</a:t>
            </a:r>
          </a:p>
          <a:p>
            <a:r>
              <a:rPr kumimoji="0" lang="en-US" altLang="zh-CN" sz="2400" dirty="0"/>
              <a:t>s:</a:t>
            </a:r>
            <a:r>
              <a:rPr kumimoji="0" lang="zh-CN" altLang="en-US" sz="2400" dirty="0"/>
              <a:t>存放各位数据的和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512676"/>
            <a:ext cx="8229600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3】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对数据加密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2666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idx="1"/>
          </p:nvPr>
        </p:nvSpPr>
        <p:spPr>
          <a:xfrm>
            <a:off x="499268" y="944724"/>
            <a:ext cx="8145463" cy="5724636"/>
          </a:xfrm>
          <a:ln>
            <a:solidFill>
              <a:srgbClr val="FF660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void main( 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i,m</a:t>
            </a:r>
            <a:r>
              <a:rPr lang="en-US" altLang="zh-CN" sz="2400" b="1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(“%</a:t>
            </a:r>
            <a:r>
              <a:rPr lang="en-US" altLang="zh-CN" sz="2400" b="1" dirty="0" err="1"/>
              <a:t>d”,&amp;m</a:t>
            </a:r>
            <a:r>
              <a:rPr lang="en-US" altLang="zh-CN" sz="2400" b="1" dirty="0"/>
              <a:t>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=2;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&lt;=m-1</a:t>
            </a:r>
            <a:r>
              <a:rPr lang="en-US" altLang="zh-CN" sz="2400" b="1" dirty="0">
                <a:solidFill>
                  <a:schemeClr val="tx2"/>
                </a:solidFill>
              </a:rPr>
              <a:t>;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if(</a:t>
            </a:r>
            <a:r>
              <a:rPr lang="en-US" altLang="zh-CN" sz="2400" b="1" dirty="0" err="1">
                <a:solidFill>
                  <a:srgbClr val="FF0000"/>
                </a:solidFill>
              </a:rPr>
              <a:t>m%i</a:t>
            </a:r>
            <a:r>
              <a:rPr lang="en-US" altLang="zh-CN" sz="2400" b="1" dirty="0">
                <a:solidFill>
                  <a:srgbClr val="FF0000"/>
                </a:solidFill>
              </a:rPr>
              <a:t>==0)   break;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if(</a:t>
            </a:r>
            <a:r>
              <a:rPr lang="en-US" altLang="zh-CN" sz="2400" b="1" dirty="0" err="1">
                <a:solidFill>
                  <a:srgbClr val="0070C0"/>
                </a:solidFill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</a:rPr>
              <a:t>&gt;=m)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(“%d is a prime number\</a:t>
            </a:r>
            <a:r>
              <a:rPr lang="en-US" altLang="zh-CN" sz="2400" b="1" dirty="0" err="1"/>
              <a:t>n”,m</a:t>
            </a:r>
            <a:r>
              <a:rPr lang="en-US" altLang="zh-CN" sz="2400" b="1" dirty="0"/>
              <a:t> );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else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(“%d is not a prime number\</a:t>
            </a:r>
            <a:r>
              <a:rPr lang="en-US" altLang="zh-CN" sz="2400" b="1" dirty="0" err="1"/>
              <a:t>n”,m</a:t>
            </a:r>
            <a:r>
              <a:rPr lang="en-US" altLang="zh-CN" sz="2400" b="1" dirty="0"/>
              <a:t> );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C6C744-0BA1-42D3-BEB9-208F467AE7EC}"/>
              </a:ext>
            </a:extLst>
          </p:cNvPr>
          <p:cNvSpPr/>
          <p:nvPr/>
        </p:nvSpPr>
        <p:spPr>
          <a:xfrm>
            <a:off x="499268" y="260648"/>
            <a:ext cx="787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</a:rPr>
              <a:t>习题</a:t>
            </a:r>
            <a:r>
              <a:rPr lang="en-US" altLang="zh-CN" sz="2800" dirty="0">
                <a:solidFill>
                  <a:srgbClr val="C00000"/>
                </a:solidFill>
              </a:rPr>
              <a:t>4】 </a:t>
            </a:r>
            <a:r>
              <a:rPr lang="zh-CN" altLang="en-US" sz="2800" dirty="0">
                <a:solidFill>
                  <a:srgbClr val="C00000"/>
                </a:solidFill>
              </a:rPr>
              <a:t>判断</a:t>
            </a:r>
            <a:r>
              <a:rPr lang="en-US" altLang="zh-CN" sz="2800" dirty="0">
                <a:solidFill>
                  <a:srgbClr val="C00000"/>
                </a:solidFill>
              </a:rPr>
              <a:t>m</a:t>
            </a:r>
            <a:r>
              <a:rPr lang="zh-CN" altLang="en-US" sz="2800" dirty="0">
                <a:solidFill>
                  <a:srgbClr val="C00000"/>
                </a:solidFill>
              </a:rPr>
              <a:t>是否是素数</a:t>
            </a:r>
          </a:p>
        </p:txBody>
      </p:sp>
    </p:spTree>
    <p:extLst>
      <p:ext uri="{BB962C8B-B14F-4D97-AF65-F5344CB8AC3E}">
        <p14:creationId xmlns:p14="http://schemas.microsoft.com/office/powerpoint/2010/main" val="26078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4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79058"/>
            <a:ext cx="787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</a:rPr>
              <a:t>习题</a:t>
            </a:r>
            <a:r>
              <a:rPr lang="en-US" altLang="zh-CN" sz="2800" dirty="0">
                <a:solidFill>
                  <a:srgbClr val="C00000"/>
                </a:solidFill>
              </a:rPr>
              <a:t>4】 </a:t>
            </a:r>
            <a:r>
              <a:rPr lang="zh-CN" altLang="en-US" sz="2800" dirty="0">
                <a:solidFill>
                  <a:srgbClr val="C00000"/>
                </a:solidFill>
              </a:rPr>
              <a:t>求</a:t>
            </a:r>
            <a:r>
              <a:rPr lang="en-US" altLang="zh-CN" sz="2800" dirty="0">
                <a:solidFill>
                  <a:srgbClr val="C00000"/>
                </a:solidFill>
              </a:rPr>
              <a:t>3~100</a:t>
            </a:r>
            <a:r>
              <a:rPr lang="zh-CN" altLang="en-US" sz="2800" dirty="0">
                <a:solidFill>
                  <a:srgbClr val="C00000"/>
                </a:solidFill>
              </a:rPr>
              <a:t>间的全部素数</a:t>
            </a:r>
          </a:p>
        </p:txBody>
      </p:sp>
      <p:sp>
        <p:nvSpPr>
          <p:cNvPr id="44037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800708"/>
            <a:ext cx="8145463" cy="5904656"/>
          </a:xfrm>
          <a:solidFill>
            <a:schemeClr val="bg1"/>
          </a:solidFill>
          <a:ln>
            <a:solidFill>
              <a:srgbClr val="FF6600"/>
            </a:solidFill>
          </a:ln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void main( 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i,m</a:t>
            </a:r>
            <a:r>
              <a:rPr lang="en-US" altLang="zh-CN" sz="2400" b="1" dirty="0"/>
              <a:t>;</a:t>
            </a:r>
          </a:p>
          <a:p>
            <a:pPr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(“%</a:t>
            </a:r>
            <a:r>
              <a:rPr lang="en-US" altLang="zh-CN" sz="2400" b="1" dirty="0" err="1"/>
              <a:t>d”,&amp;m</a:t>
            </a:r>
            <a:r>
              <a:rPr lang="en-US" altLang="zh-CN" sz="2400" b="1" dirty="0"/>
              <a:t>);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=2;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&lt;=m-1</a:t>
            </a:r>
            <a:r>
              <a:rPr lang="en-US" altLang="zh-CN" sz="2400" b="1" dirty="0">
                <a:solidFill>
                  <a:schemeClr val="tx2"/>
                </a:solidFill>
              </a:rPr>
              <a:t>;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     if(</a:t>
            </a:r>
            <a:r>
              <a:rPr lang="en-US" altLang="zh-CN" sz="2400" b="1" dirty="0" err="1">
                <a:solidFill>
                  <a:srgbClr val="FF0000"/>
                </a:solidFill>
              </a:rPr>
              <a:t>m%i</a:t>
            </a:r>
            <a:r>
              <a:rPr lang="en-US" altLang="zh-CN" sz="2400" b="1" dirty="0">
                <a:solidFill>
                  <a:srgbClr val="FF0000"/>
                </a:solidFill>
              </a:rPr>
              <a:t>==0)   break;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    if(</a:t>
            </a:r>
            <a:r>
              <a:rPr lang="en-US" altLang="zh-CN" sz="2400" b="1" dirty="0" err="1">
                <a:solidFill>
                  <a:srgbClr val="0070C0"/>
                </a:solidFill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</a:rPr>
              <a:t>&gt;=m)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(“%</a:t>
            </a:r>
            <a:r>
              <a:rPr lang="en-US" altLang="zh-CN" sz="2400" b="1" dirty="0" err="1"/>
              <a:t>d”,m</a:t>
            </a:r>
            <a:r>
              <a:rPr lang="en-US" altLang="zh-CN" sz="2400" b="1" dirty="0"/>
              <a:t> );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400" b="1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72851" y="2852936"/>
            <a:ext cx="4501075" cy="496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5" rIns="91432" bIns="45715" anchor="ctr"/>
          <a:lstStyle/>
          <a:p>
            <a:pPr algn="ctr"/>
            <a:r>
              <a:rPr kumimoji="0" lang="en-US" altLang="zh-CN" sz="2400" dirty="0">
                <a:latin typeface="+mn-lt"/>
                <a:ea typeface="+mn-ea"/>
              </a:rPr>
              <a:t>for (m=3;m&lt;=100;m=m+2)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50646" y="3501008"/>
            <a:ext cx="225862" cy="5407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5" rIns="91432" bIns="45715" anchor="ctr"/>
          <a:lstStyle/>
          <a:p>
            <a:pPr algn="ctr"/>
            <a:r>
              <a:rPr kumimoji="0" lang="en-US" altLang="zh-CN" sz="2400" dirty="0">
                <a:latin typeface="+mn-lt"/>
                <a:ea typeface="+mn-ea"/>
              </a:rPr>
              <a:t>{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23518" y="5353495"/>
            <a:ext cx="204674" cy="44519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5" rIns="91432" bIns="45715" anchor="ctr"/>
          <a:lstStyle/>
          <a:p>
            <a:pPr algn="ctr"/>
            <a:r>
              <a:rPr kumimoji="0" lang="en-US" altLang="zh-CN" sz="2400" dirty="0">
                <a:latin typeface="+mn-lt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51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  <p:bldP spid="4" grpId="0" animBg="1" autoUpdateAnimBg="0"/>
      <p:bldP spid="5" grpId="0" animBg="1" autoUpdateAnimBg="0"/>
      <p:bldP spid="6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524" y="476672"/>
            <a:ext cx="8532948" cy="1404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effectLst/>
                <a:ea typeface="黑体" pitchFamily="2" charset="-122"/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  <a:effectLst/>
                <a:ea typeface="黑体" pitchFamily="2" charset="-122"/>
              </a:rPr>
              <a:t>习题</a:t>
            </a:r>
            <a:r>
              <a:rPr lang="en-US" altLang="zh-CN" sz="2800" dirty="0">
                <a:solidFill>
                  <a:srgbClr val="C00000"/>
                </a:solidFill>
                <a:effectLst/>
                <a:ea typeface="黑体" pitchFamily="2" charset="-122"/>
              </a:rPr>
              <a:t>6】</a:t>
            </a:r>
            <a:b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黑体" pitchFamily="2" charset="-122"/>
              </a:rPr>
              <a:t>编程求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1/1*2+1/2*3+1/3*4+ 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…</a:t>
            </a:r>
            <a:r>
              <a:rPr lang="en-US" altLang="zh-CN" sz="2800" dirty="0">
                <a:solidFill>
                  <a:schemeClr val="tx1"/>
                </a:solidFill>
                <a:ea typeface="黑体" pitchFamily="2" charset="-122"/>
              </a:rPr>
              <a:t> +1/n*(n+1)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1540" y="2384884"/>
            <a:ext cx="3240360" cy="284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0" dirty="0">
                <a:ea typeface="黑体" pitchFamily="2" charset="-122"/>
              </a:rPr>
              <a:t>程序基本结构为：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0" dirty="0">
                <a:solidFill>
                  <a:srgbClr val="0070C0"/>
                </a:solidFill>
                <a:ea typeface="黑体" pitchFamily="2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a typeface="黑体" pitchFamily="2" charset="-122"/>
              </a:rPr>
              <a:t>s=0;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0070C0"/>
                </a:solidFill>
                <a:ea typeface="黑体" pitchFamily="2" charset="-122"/>
              </a:rPr>
              <a:t> for( </a:t>
            </a:r>
            <a:r>
              <a:rPr lang="en-US" altLang="zh-CN" sz="2800" dirty="0" err="1">
                <a:solidFill>
                  <a:srgbClr val="0070C0"/>
                </a:solidFill>
                <a:ea typeface="黑体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ea typeface="黑体" pitchFamily="2" charset="-122"/>
              </a:rPr>
              <a:t>=1;i&lt;=</a:t>
            </a:r>
            <a:r>
              <a:rPr lang="en-US" altLang="zh-CN" sz="2800" dirty="0" err="1">
                <a:solidFill>
                  <a:srgbClr val="FF0000"/>
                </a:solidFill>
                <a:ea typeface="黑体" pitchFamily="2" charset="-122"/>
              </a:rPr>
              <a:t>n</a:t>
            </a:r>
            <a:r>
              <a:rPr lang="en-US" altLang="zh-CN" sz="2800" dirty="0" err="1">
                <a:solidFill>
                  <a:srgbClr val="0070C0"/>
                </a:solidFill>
                <a:ea typeface="黑体" pitchFamily="2" charset="-122"/>
              </a:rPr>
              <a:t>;i</a:t>
            </a:r>
            <a:r>
              <a:rPr lang="en-US" altLang="zh-CN" sz="2800" dirty="0">
                <a:solidFill>
                  <a:srgbClr val="0070C0"/>
                </a:solidFill>
                <a:ea typeface="黑体" pitchFamily="2" charset="-122"/>
              </a:rPr>
              <a:t>++  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0070C0"/>
                </a:solidFill>
                <a:ea typeface="黑体" pitchFamily="2" charset="-122"/>
              </a:rPr>
              <a:t>      s=s+</a:t>
            </a:r>
            <a:r>
              <a:rPr lang="en-US" altLang="zh-CN" sz="2800" dirty="0">
                <a:solidFill>
                  <a:srgbClr val="FF0000"/>
                </a:solidFill>
                <a:ea typeface="黑体" pitchFamily="2" charset="-122"/>
              </a:rPr>
              <a:t>□</a:t>
            </a:r>
            <a:r>
              <a:rPr lang="en-US" altLang="zh-CN" sz="2800" dirty="0">
                <a:solidFill>
                  <a:srgbClr val="0070C0"/>
                </a:solidFill>
                <a:ea typeface="黑体" pitchFamily="2" charset="-122"/>
              </a:rPr>
              <a:t>;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743325" y="1866730"/>
            <a:ext cx="5400675" cy="4967514"/>
          </a:xfrm>
          <a:prstGeom prst="rect">
            <a:avLst/>
          </a:prstGeom>
          <a:solidFill>
            <a:srgbClr val="FFFF00"/>
          </a:solidFill>
          <a:ln w="508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0" lang="en-US" altLang="zh-CN" dirty="0">
                <a:latin typeface="Arial" charset="0"/>
              </a:rPr>
              <a:t>void main( )</a:t>
            </a:r>
          </a:p>
          <a:p>
            <a:pPr>
              <a:lnSpc>
                <a:spcPct val="110000"/>
              </a:lnSpc>
            </a:pPr>
            <a:r>
              <a:rPr kumimoji="0" lang="en-US" altLang="zh-CN" dirty="0">
                <a:latin typeface="Arial" charset="0"/>
              </a:rPr>
              <a:t>{   </a:t>
            </a:r>
          </a:p>
          <a:p>
            <a:pPr>
              <a:lnSpc>
                <a:spcPct val="110000"/>
              </a:lnSpc>
            </a:pPr>
            <a:r>
              <a:rPr kumimoji="0" lang="en-US" altLang="zh-CN" dirty="0">
                <a:latin typeface="Arial" charset="0"/>
              </a:rPr>
              <a:t>    </a:t>
            </a:r>
            <a:r>
              <a:rPr kumimoji="0" lang="en-US" altLang="zh-CN" dirty="0" err="1">
                <a:latin typeface="Arial" charset="0"/>
              </a:rPr>
              <a:t>int</a:t>
            </a:r>
            <a:r>
              <a:rPr kumimoji="0" lang="en-US" altLang="zh-CN" dirty="0">
                <a:latin typeface="Arial" charset="0"/>
              </a:rPr>
              <a:t> </a:t>
            </a:r>
            <a:r>
              <a:rPr kumimoji="0" lang="en-US" altLang="zh-CN" dirty="0" err="1">
                <a:latin typeface="Arial" charset="0"/>
              </a:rPr>
              <a:t>i</a:t>
            </a:r>
            <a:r>
              <a:rPr kumimoji="0" lang="en-US" altLang="zh-CN" dirty="0">
                <a:latin typeface="Arial" charset="0"/>
              </a:rPr>
              <a:t> ; </a:t>
            </a:r>
          </a:p>
          <a:p>
            <a:pPr>
              <a:lnSpc>
                <a:spcPct val="110000"/>
              </a:lnSpc>
            </a:pPr>
            <a:r>
              <a:rPr kumimoji="0" lang="en-US" altLang="zh-CN" dirty="0">
                <a:latin typeface="Arial" charset="0"/>
              </a:rPr>
              <a:t>    float n=0.5,s=0.5; </a:t>
            </a:r>
          </a:p>
          <a:p>
            <a:pPr>
              <a:lnSpc>
                <a:spcPct val="110000"/>
              </a:lnSpc>
            </a:pPr>
            <a:r>
              <a:rPr kumimoji="0" lang="en-US" altLang="zh-CN" dirty="0">
                <a:latin typeface="Arial" charset="0"/>
              </a:rPr>
              <a:t>    for (</a:t>
            </a:r>
            <a:r>
              <a:rPr kumimoji="0" lang="en-US" altLang="zh-CN" dirty="0" err="1">
                <a:latin typeface="Arial" charset="0"/>
              </a:rPr>
              <a:t>i</a:t>
            </a:r>
            <a:r>
              <a:rPr kumimoji="0" lang="en-US" altLang="zh-CN" dirty="0">
                <a:latin typeface="Arial" charset="0"/>
              </a:rPr>
              <a:t>=2; </a:t>
            </a:r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n&gt;=0.001</a:t>
            </a:r>
            <a:r>
              <a:rPr kumimoji="0" lang="en-US" altLang="zh-CN" dirty="0">
                <a:solidFill>
                  <a:schemeClr val="tx2"/>
                </a:solidFill>
                <a:latin typeface="Arial" charset="0"/>
              </a:rPr>
              <a:t>;</a:t>
            </a:r>
            <a:r>
              <a:rPr kumimoji="0" lang="en-US" altLang="zh-CN" dirty="0">
                <a:latin typeface="Arial" charset="0"/>
              </a:rPr>
              <a:t> </a:t>
            </a:r>
            <a:r>
              <a:rPr kumimoji="0" lang="en-US" altLang="zh-CN" dirty="0" err="1">
                <a:latin typeface="Arial" charset="0"/>
              </a:rPr>
              <a:t>i</a:t>
            </a:r>
            <a:r>
              <a:rPr kumimoji="0" lang="en-US" altLang="zh-CN" dirty="0">
                <a:latin typeface="Arial" charset="0"/>
              </a:rPr>
              <a:t>++)</a:t>
            </a:r>
          </a:p>
          <a:p>
            <a:pPr>
              <a:lnSpc>
                <a:spcPct val="110000"/>
              </a:lnSpc>
            </a:pPr>
            <a:r>
              <a:rPr kumimoji="0" lang="en-US" altLang="zh-CN" dirty="0">
                <a:solidFill>
                  <a:srgbClr val="FF0000"/>
                </a:solidFill>
                <a:latin typeface="Arial" charset="0"/>
              </a:rPr>
              <a:t>    {   n=1.0/(</a:t>
            </a:r>
            <a:r>
              <a:rPr kumimoji="0" lang="en-US" altLang="zh-CN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0" lang="en-US" altLang="zh-CN" dirty="0">
                <a:solidFill>
                  <a:srgbClr val="FF0000"/>
                </a:solidFill>
                <a:latin typeface="Arial" charset="0"/>
              </a:rPr>
              <a:t>*(i+1));</a:t>
            </a:r>
          </a:p>
          <a:p>
            <a:pPr>
              <a:lnSpc>
                <a:spcPct val="110000"/>
              </a:lnSpc>
            </a:pPr>
            <a:r>
              <a:rPr kumimoji="0" lang="en-US" altLang="zh-CN" dirty="0">
                <a:solidFill>
                  <a:srgbClr val="FF0000"/>
                </a:solidFill>
                <a:latin typeface="Arial" charset="0"/>
              </a:rPr>
              <a:t>        s=</a:t>
            </a:r>
            <a:r>
              <a:rPr kumimoji="0" lang="en-US" altLang="zh-CN" dirty="0" err="1">
                <a:solidFill>
                  <a:srgbClr val="FF0000"/>
                </a:solidFill>
                <a:latin typeface="Arial" charset="0"/>
              </a:rPr>
              <a:t>s+n</a:t>
            </a:r>
            <a:r>
              <a:rPr kumimoji="0" lang="en-US" altLang="zh-CN" dirty="0">
                <a:solidFill>
                  <a:srgbClr val="FF0000"/>
                </a:solidFill>
                <a:latin typeface="Arial" charset="0"/>
              </a:rPr>
              <a:t>;   } </a:t>
            </a:r>
          </a:p>
          <a:p>
            <a:pPr>
              <a:lnSpc>
                <a:spcPct val="110000"/>
              </a:lnSpc>
            </a:pPr>
            <a:r>
              <a:rPr kumimoji="0" lang="en-US" altLang="zh-CN" dirty="0">
                <a:latin typeface="Arial" charset="0"/>
              </a:rPr>
              <a:t>    </a:t>
            </a:r>
            <a:r>
              <a:rPr kumimoji="0" lang="en-US" altLang="zh-CN" dirty="0" err="1">
                <a:latin typeface="Arial" charset="0"/>
              </a:rPr>
              <a:t>printf</a:t>
            </a:r>
            <a:r>
              <a:rPr kumimoji="0" lang="en-US" altLang="zh-CN" dirty="0">
                <a:latin typeface="Arial" charset="0"/>
              </a:rPr>
              <a:t>("Sum=%f\</a:t>
            </a:r>
            <a:r>
              <a:rPr kumimoji="0" lang="en-US" altLang="zh-CN" dirty="0" err="1">
                <a:latin typeface="Arial" charset="0"/>
              </a:rPr>
              <a:t>n",s</a:t>
            </a:r>
            <a:r>
              <a:rPr kumimoji="0" lang="en-US" altLang="zh-CN" dirty="0">
                <a:latin typeface="Arial" charset="0"/>
              </a:rPr>
              <a:t>); </a:t>
            </a:r>
          </a:p>
          <a:p>
            <a:pPr>
              <a:lnSpc>
                <a:spcPct val="110000"/>
              </a:lnSpc>
            </a:pPr>
            <a:r>
              <a:rPr kumimoji="0" lang="en-US" altLang="zh-CN" dirty="0">
                <a:latin typeface="Arial" charset="0"/>
              </a:rPr>
              <a:t>}</a:t>
            </a:r>
            <a:r>
              <a:rPr kumimoji="0" lang="en-US" altLang="zh-CN" sz="2800" dirty="0">
                <a:latin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899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idx="1"/>
          </p:nvPr>
        </p:nvSpPr>
        <p:spPr>
          <a:xfrm>
            <a:off x="739453" y="1268760"/>
            <a:ext cx="7813675" cy="5220357"/>
          </a:xfrm>
          <a:ln>
            <a:solidFill>
              <a:srgbClr val="FF6600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b="1" dirty="0"/>
              <a:t>void main()</a:t>
            </a:r>
            <a:endParaRPr lang="zh-CN" altLang="zh-CN" dirty="0"/>
          </a:p>
          <a:p>
            <a:pPr marL="109728" indent="0">
              <a:buNone/>
            </a:pPr>
            <a:r>
              <a:rPr lang="en-US" altLang="zh-CN" b="1" dirty="0"/>
              <a:t>{</a:t>
            </a:r>
            <a:endParaRPr lang="zh-CN" altLang="zh-CN" dirty="0"/>
          </a:p>
          <a:p>
            <a:pPr marL="109728" indent="0">
              <a:buNone/>
            </a:pPr>
            <a:r>
              <a:rPr lang="en-US" altLang="zh-CN" b="1" dirty="0"/>
              <a:t>  int </a:t>
            </a:r>
            <a:r>
              <a:rPr lang="en-US" altLang="zh-CN" b="1" dirty="0" err="1"/>
              <a:t>x,y,z</a:t>
            </a:r>
            <a:r>
              <a:rPr lang="en-US" altLang="zh-CN" b="1" dirty="0"/>
              <a:t>;</a:t>
            </a:r>
            <a:endParaRPr lang="zh-CN" altLang="zh-CN" dirty="0"/>
          </a:p>
          <a:p>
            <a:pPr marL="109728" indent="0">
              <a:buNone/>
            </a:pPr>
            <a:r>
              <a:rPr lang="en-US" altLang="zh-CN" b="1" dirty="0"/>
              <a:t>  for (x=0;x&lt;=19;x++)</a:t>
            </a:r>
            <a:endParaRPr lang="zh-CN" altLang="zh-CN" dirty="0"/>
          </a:p>
          <a:p>
            <a:pPr marL="109728" indent="0">
              <a:buNone/>
            </a:pPr>
            <a:r>
              <a:rPr lang="es-ES" altLang="zh-CN" b="1" dirty="0"/>
              <a:t>  for (y=0;y&lt;=33;y++)</a:t>
            </a:r>
            <a:endParaRPr lang="zh-CN" altLang="zh-CN" dirty="0"/>
          </a:p>
          <a:p>
            <a:pPr marL="109728" indent="0">
              <a:buNone/>
            </a:pPr>
            <a:r>
              <a:rPr lang="es-ES" altLang="zh-CN" b="1" dirty="0"/>
              <a:t>  { </a:t>
            </a:r>
          </a:p>
          <a:p>
            <a:pPr marL="109728" indent="0">
              <a:buNone/>
            </a:pPr>
            <a:r>
              <a:rPr lang="es-ES" altLang="zh-CN" b="1" dirty="0"/>
              <a:t>       z=100-x-y;</a:t>
            </a:r>
            <a:endParaRPr lang="zh-CN" altLang="zh-CN" dirty="0"/>
          </a:p>
          <a:p>
            <a:pPr marL="109728" indent="0">
              <a:buNone/>
            </a:pPr>
            <a:r>
              <a:rPr lang="es-ES" altLang="zh-CN" b="1" dirty="0"/>
              <a:t>       if  (5*x+3*y+z/3.0==100 )</a:t>
            </a:r>
            <a:endParaRPr lang="zh-CN" altLang="zh-CN" dirty="0"/>
          </a:p>
          <a:p>
            <a:pPr marL="109728" indent="0"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</a:t>
            </a:r>
            <a:r>
              <a:rPr lang="zh-CN" altLang="zh-CN" sz="2000" b="1" dirty="0"/>
              <a:t>“</a:t>
            </a:r>
            <a:r>
              <a:rPr lang="en-US" altLang="zh-CN" sz="2000" b="1" dirty="0"/>
              <a:t>cocks=%</a:t>
            </a:r>
            <a:r>
              <a:rPr lang="en-US" altLang="zh-CN" sz="2000" b="1" dirty="0" err="1"/>
              <a:t>d,hens</a:t>
            </a:r>
            <a:r>
              <a:rPr lang="en-US" altLang="zh-CN" sz="2000" b="1" dirty="0"/>
              <a:t>=%</a:t>
            </a:r>
            <a:r>
              <a:rPr lang="en-US" altLang="zh-CN" sz="2000" b="1" dirty="0" err="1"/>
              <a:t>d,chickens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x,y,z</a:t>
            </a:r>
            <a:r>
              <a:rPr lang="en-US" altLang="zh-CN" sz="2000" b="1" dirty="0"/>
              <a:t>);</a:t>
            </a:r>
            <a:endParaRPr lang="zh-CN" altLang="zh-CN" sz="2000" dirty="0"/>
          </a:p>
          <a:p>
            <a:pPr marL="109728" indent="0">
              <a:buNone/>
            </a:pPr>
            <a:r>
              <a:rPr lang="es-ES" altLang="zh-CN" b="1" dirty="0"/>
              <a:t>    }</a:t>
            </a:r>
            <a:endParaRPr lang="zh-CN" altLang="zh-CN" dirty="0"/>
          </a:p>
          <a:p>
            <a:pPr marL="109728" indent="0">
              <a:buNone/>
            </a:pPr>
            <a:r>
              <a:rPr lang="es-ES" altLang="zh-CN" b="1" dirty="0"/>
              <a:t>}</a:t>
            </a:r>
            <a:r>
              <a:rPr kumimoji="0" lang="en-US" altLang="zh-CN" sz="1600" b="1" dirty="0"/>
              <a:t>      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512676"/>
            <a:ext cx="8229600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7】100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匹马驮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100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担货。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382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647564" y="1160748"/>
            <a:ext cx="7772400" cy="5075894"/>
          </a:xfrm>
          <a:ln>
            <a:solidFill>
              <a:srgbClr val="FF6600"/>
            </a:solidFill>
          </a:ln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100" dirty="0">
                <a:latin typeface="Arial" pitchFamily="34" charset="0"/>
                <a:cs typeface="Arial" pitchFamily="34" charset="0"/>
              </a:rPr>
              <a:t>#include&lt;</a:t>
            </a:r>
            <a:r>
              <a:rPr lang="en-US" altLang="zh-CN" sz="3100" dirty="0" err="1">
                <a:latin typeface="Arial" pitchFamily="34" charset="0"/>
                <a:cs typeface="Arial" pitchFamily="34" charset="0"/>
              </a:rPr>
              <a:t>stdio.h</a:t>
            </a:r>
            <a:r>
              <a:rPr lang="en-US" altLang="zh-CN" sz="31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100" dirty="0">
                <a:latin typeface="Arial" pitchFamily="34" charset="0"/>
                <a:cs typeface="Arial" pitchFamily="34" charset="0"/>
              </a:rPr>
              <a:t>void main( 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100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100" dirty="0">
                <a:latin typeface="Arial" pitchFamily="34" charset="0"/>
                <a:cs typeface="Arial" pitchFamily="34" charset="0"/>
              </a:rPr>
              <a:t>   float old=1,n;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1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31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3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1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3100" dirty="0"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100" dirty="0">
                <a:latin typeface="Arial" pitchFamily="34" charset="0"/>
                <a:cs typeface="Arial" pitchFamily="34" charset="0"/>
              </a:rPr>
              <a:t>   for(</a:t>
            </a:r>
            <a:r>
              <a:rPr lang="en-US" altLang="zh-CN" sz="31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3100" dirty="0">
                <a:latin typeface="Arial" pitchFamily="34" charset="0"/>
                <a:cs typeface="Arial" pitchFamily="34" charset="0"/>
              </a:rPr>
              <a:t>=1,n=</a:t>
            </a:r>
            <a:r>
              <a:rPr lang="en-US" altLang="zh-CN" sz="3100" dirty="0" err="1">
                <a:latin typeface="Arial" pitchFamily="34" charset="0"/>
                <a:cs typeface="Arial" pitchFamily="34" charset="0"/>
              </a:rPr>
              <a:t>old;n</a:t>
            </a:r>
            <a:r>
              <a:rPr lang="en-US" altLang="zh-CN" sz="3100" dirty="0">
                <a:latin typeface="Arial" pitchFamily="34" charset="0"/>
                <a:cs typeface="Arial" pitchFamily="34" charset="0"/>
              </a:rPr>
              <a:t>&lt;2*</a:t>
            </a:r>
            <a:r>
              <a:rPr lang="en-US" altLang="zh-CN" sz="3100" dirty="0" err="1">
                <a:latin typeface="Arial" pitchFamily="34" charset="0"/>
                <a:cs typeface="Arial" pitchFamily="34" charset="0"/>
              </a:rPr>
              <a:t>old;i</a:t>
            </a:r>
            <a:r>
              <a:rPr lang="en-US" altLang="zh-CN" sz="3100" dirty="0">
                <a:latin typeface="Arial" pitchFamily="34" charset="0"/>
                <a:cs typeface="Arial" pitchFamily="34" charset="0"/>
              </a:rPr>
              <a:t>++)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100" dirty="0">
                <a:latin typeface="Arial" pitchFamily="34" charset="0"/>
                <a:cs typeface="Arial" pitchFamily="34" charset="0"/>
              </a:rPr>
              <a:t>      n=n*(1+0.08);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1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31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3100" dirty="0">
                <a:latin typeface="Arial" pitchFamily="34" charset="0"/>
                <a:cs typeface="Arial" pitchFamily="34" charset="0"/>
              </a:rPr>
              <a:t>("%d years, n is %f",</a:t>
            </a:r>
            <a:r>
              <a:rPr lang="en-US" altLang="zh-CN" sz="3100" dirty="0" err="1">
                <a:latin typeface="Arial" pitchFamily="34" charset="0"/>
                <a:cs typeface="Arial" pitchFamily="34" charset="0"/>
              </a:rPr>
              <a:t>i,n</a:t>
            </a:r>
            <a:r>
              <a:rPr lang="en-US" altLang="zh-CN" sz="31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100" dirty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512676"/>
            <a:ext cx="8229600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8】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增长率问题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464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68760"/>
            <a:ext cx="7772400" cy="4824945"/>
          </a:xfrm>
          <a:ln>
            <a:solidFill>
              <a:srgbClr val="FF6600"/>
            </a:solidFill>
          </a:ln>
        </p:spPr>
        <p:txBody>
          <a:bodyPr>
            <a:normAutofit fontScale="92500" lnSpcReduction="20000"/>
          </a:bodyPr>
          <a:lstStyle/>
          <a:p>
            <a:pPr marL="109728" indent="0" eaLnBrk="1" hangingPunct="1">
              <a:lnSpc>
                <a:spcPct val="120000"/>
              </a:lnSpc>
              <a:buNone/>
              <a:defRPr/>
            </a:pPr>
            <a:r>
              <a:rPr lang="en-US" altLang="zh-CN" sz="2400" b="1" dirty="0">
                <a:latin typeface="Arial" pitchFamily="34" charset="0"/>
                <a:cs typeface="Arial" pitchFamily="34" charset="0"/>
              </a:rPr>
              <a:t>v</a:t>
            </a: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oid main()</a:t>
            </a:r>
          </a:p>
          <a:p>
            <a:pPr marL="109728" indent="0" eaLnBrk="1" hangingPunct="1">
              <a:lnSpc>
                <a:spcPct val="120000"/>
              </a:lnSpc>
              <a:buNone/>
              <a:defRPr/>
            </a:pP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{ </a:t>
            </a:r>
          </a:p>
          <a:p>
            <a:pPr marL="109728" indent="0" eaLnBrk="1" hangingPunct="1">
              <a:lnSpc>
                <a:spcPct val="120000"/>
              </a:lnSpc>
              <a:buNone/>
              <a:defRPr/>
            </a:pP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     </a:t>
            </a:r>
            <a:r>
              <a:rPr kumimoji="0" lang="en-US" altLang="zh-CN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CN" sz="2400" b="1" dirty="0" err="1">
                <a:latin typeface="Arial" pitchFamily="34" charset="0"/>
                <a:cs typeface="Arial" pitchFamily="34" charset="0"/>
              </a:rPr>
              <a:t>i,x,max,mx</a:t>
            </a: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109728" indent="0" eaLnBrk="1" hangingPunct="1">
              <a:lnSpc>
                <a:spcPct val="120000"/>
              </a:lnSpc>
              <a:buNone/>
              <a:defRPr/>
            </a:pP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     </a:t>
            </a:r>
            <a:r>
              <a:rPr kumimoji="0" lang="en-US" altLang="zh-CN" sz="2400" b="1" dirty="0" err="1">
                <a:latin typeface="Arial" pitchFamily="34" charset="0"/>
                <a:cs typeface="Arial" pitchFamily="34" charset="0"/>
              </a:rPr>
              <a:t>scanf</a:t>
            </a: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("%</a:t>
            </a:r>
            <a:r>
              <a:rPr kumimoji="0" lang="en-US" altLang="zh-CN" sz="2400" b="1" dirty="0" err="1">
                <a:latin typeface="Arial" pitchFamily="34" charset="0"/>
                <a:cs typeface="Arial" pitchFamily="34" charset="0"/>
              </a:rPr>
              <a:t>d",&amp;x</a:t>
            </a: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9728" indent="0" eaLnBrk="1" hangingPunct="1">
              <a:lnSpc>
                <a:spcPct val="120000"/>
              </a:lnSpc>
              <a:buNone/>
              <a:defRPr/>
            </a:pP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     max=mx=x;</a:t>
            </a:r>
          </a:p>
          <a:p>
            <a:pPr marL="109728" indent="0" eaLnBrk="1" hangingPunct="1">
              <a:lnSpc>
                <a:spcPct val="120000"/>
              </a:lnSpc>
              <a:buNone/>
              <a:defRPr/>
            </a:pP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     for (</a:t>
            </a:r>
            <a:r>
              <a:rPr kumimoji="0" lang="en-US" altLang="zh-CN" sz="2400" b="1" dirty="0" err="1">
                <a:latin typeface="Arial" pitchFamily="34" charset="0"/>
                <a:cs typeface="Arial" pitchFamily="34" charset="0"/>
              </a:rPr>
              <a:t>i</a:t>
            </a: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=2;i&lt;=10;i++) </a:t>
            </a:r>
          </a:p>
          <a:p>
            <a:pPr marL="109728" indent="0" eaLnBrk="1" hangingPunct="1">
              <a:lnSpc>
                <a:spcPct val="120000"/>
              </a:lnSpc>
              <a:buNone/>
              <a:defRPr/>
            </a:pP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     {  </a:t>
            </a:r>
            <a:r>
              <a:rPr kumimoji="0" lang="en-US" altLang="zh-CN" sz="2400" b="1" dirty="0" err="1">
                <a:latin typeface="Arial" pitchFamily="34" charset="0"/>
                <a:cs typeface="Arial" pitchFamily="34" charset="0"/>
              </a:rPr>
              <a:t>scanf</a:t>
            </a: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("%</a:t>
            </a:r>
            <a:r>
              <a:rPr kumimoji="0" lang="en-US" altLang="zh-CN" sz="2400" b="1" dirty="0" err="1">
                <a:latin typeface="Arial" pitchFamily="34" charset="0"/>
                <a:cs typeface="Arial" pitchFamily="34" charset="0"/>
              </a:rPr>
              <a:t>d",&amp;x</a:t>
            </a: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9728" indent="0" eaLnBrk="1" hangingPunct="1">
              <a:lnSpc>
                <a:spcPct val="120000"/>
              </a:lnSpc>
              <a:buNone/>
              <a:defRPr/>
            </a:pP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        if(x==max||x==mx)  </a:t>
            </a:r>
            <a:r>
              <a:rPr kumimoji="0" lang="en-US" altLang="zh-CN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continue</a:t>
            </a: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109728" indent="0" eaLnBrk="1" hangingPunct="1">
              <a:lnSpc>
                <a:spcPct val="120000"/>
              </a:lnSpc>
              <a:buNone/>
              <a:defRPr/>
            </a:pP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        else if(x&gt;max)  { mx=max;  max=x; }</a:t>
            </a:r>
          </a:p>
          <a:p>
            <a:pPr marL="109728" indent="0" eaLnBrk="1" hangingPunct="1">
              <a:lnSpc>
                <a:spcPct val="120000"/>
              </a:lnSpc>
              <a:buNone/>
              <a:defRPr/>
            </a:pP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              else if(mx&lt;x)  mx=x;  }</a:t>
            </a:r>
          </a:p>
          <a:p>
            <a:pPr marL="109728" indent="0" eaLnBrk="1" hangingPunct="1">
              <a:lnSpc>
                <a:spcPct val="120000"/>
              </a:lnSpc>
              <a:buNone/>
              <a:defRPr/>
            </a:pP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     </a:t>
            </a:r>
            <a:r>
              <a:rPr kumimoji="0" lang="en-US" altLang="zh-CN" sz="2400" b="1" dirty="0" err="1">
                <a:latin typeface="Arial" pitchFamily="34" charset="0"/>
                <a:cs typeface="Arial" pitchFamily="34" charset="0"/>
              </a:rPr>
              <a:t>printf</a:t>
            </a: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("max=%</a:t>
            </a:r>
            <a:r>
              <a:rPr kumimoji="0" lang="en-US" altLang="zh-CN" sz="2400" b="1" dirty="0" err="1">
                <a:latin typeface="Arial" pitchFamily="34" charset="0"/>
                <a:cs typeface="Arial" pitchFamily="34" charset="0"/>
              </a:rPr>
              <a:t>d,mx</a:t>
            </a: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=%d\n",</a:t>
            </a:r>
            <a:r>
              <a:rPr kumimoji="0" lang="en-US" altLang="zh-CN" sz="2400" b="1" dirty="0" err="1">
                <a:latin typeface="Arial" pitchFamily="34" charset="0"/>
                <a:cs typeface="Arial" pitchFamily="34" charset="0"/>
              </a:rPr>
              <a:t>max,mx</a:t>
            </a: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109728" indent="0" eaLnBrk="1" hangingPunct="1">
              <a:lnSpc>
                <a:spcPct val="120000"/>
              </a:lnSpc>
              <a:buNone/>
              <a:defRPr/>
            </a:pPr>
            <a:r>
              <a:rPr kumimoji="0" lang="en-US" altLang="zh-CN" sz="2400" b="1" dirty="0">
                <a:latin typeface="Arial" pitchFamily="34" charset="0"/>
                <a:cs typeface="Arial" pitchFamily="34" charset="0"/>
              </a:rPr>
              <a:t>      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512676"/>
            <a:ext cx="8229600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9】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求</a:t>
            </a:r>
            <a:r>
              <a:rPr lang="en-US" altLang="zh-CN" sz="2800" dirty="0">
                <a:solidFill>
                  <a:srgbClr val="C00000"/>
                </a:solidFill>
                <a:effectLst/>
              </a:rPr>
              <a:t>10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个数中的最大值</a:t>
            </a:r>
            <a:r>
              <a:rPr lang="en-US" altLang="zh-CN" sz="2800" dirty="0">
                <a:solidFill>
                  <a:srgbClr val="C00000"/>
                </a:solidFill>
                <a:effectLst/>
              </a:rPr>
              <a:t>max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和次大值</a:t>
            </a:r>
            <a:r>
              <a:rPr lang="en-US" altLang="zh-CN" sz="2800" dirty="0">
                <a:solidFill>
                  <a:srgbClr val="C00000"/>
                </a:solidFill>
                <a:effectLst/>
              </a:rPr>
              <a:t>mx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75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389789" y="198212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5" rIns="91432" bIns="45715"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【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习题</a:t>
            </a: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补充</a:t>
            </a: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】: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求</a:t>
            </a:r>
            <a:r>
              <a:rPr lang="en-US" altLang="zh-CN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3200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个数的最大值和最小值</a:t>
            </a:r>
            <a:endParaRPr lang="zh-CN" altLang="zh-CN" sz="32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395288" y="177323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zh-CN" altLang="zh-CN" sz="3200"/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8163" y="1016732"/>
            <a:ext cx="81375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dirty="0">
                <a:ea typeface="宋体" pitchFamily="2" charset="-122"/>
              </a:rPr>
              <a:t> for (</a:t>
            </a:r>
            <a:r>
              <a:rPr kumimoji="0" lang="en-US" altLang="zh-CN" dirty="0" err="1">
                <a:ea typeface="宋体" pitchFamily="2" charset="-122"/>
              </a:rPr>
              <a:t>i</a:t>
            </a:r>
            <a:r>
              <a:rPr kumimoji="0" lang="en-US" altLang="zh-CN" dirty="0">
                <a:ea typeface="宋体" pitchFamily="2" charset="-122"/>
              </a:rPr>
              <a:t>=2; </a:t>
            </a:r>
            <a:r>
              <a:rPr kumimoji="0" lang="en-US" altLang="zh-CN" dirty="0" err="1">
                <a:ea typeface="宋体" pitchFamily="2" charset="-122"/>
              </a:rPr>
              <a:t>i</a:t>
            </a:r>
            <a:r>
              <a:rPr kumimoji="0" lang="en-US" altLang="zh-CN" dirty="0">
                <a:ea typeface="宋体" pitchFamily="2" charset="-122"/>
              </a:rPr>
              <a:t>&lt;=10; </a:t>
            </a:r>
            <a:r>
              <a:rPr kumimoji="0" lang="en-US" altLang="zh-CN" dirty="0" err="1">
                <a:ea typeface="宋体" pitchFamily="2" charset="-122"/>
              </a:rPr>
              <a:t>i</a:t>
            </a:r>
            <a:r>
              <a:rPr kumimoji="0" lang="en-US" altLang="zh-CN" dirty="0">
                <a:ea typeface="宋体" pitchFamily="2" charset="-122"/>
              </a:rPr>
              <a:t>++)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dirty="0">
                <a:ea typeface="宋体" pitchFamily="2" charset="-122"/>
              </a:rPr>
              <a:t> { 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dirty="0">
                <a:ea typeface="宋体" pitchFamily="2" charset="-122"/>
              </a:rPr>
              <a:t>        </a:t>
            </a:r>
            <a:r>
              <a:rPr kumimoji="0" lang="en-US" altLang="zh-CN" dirty="0" err="1">
                <a:ea typeface="宋体" pitchFamily="2" charset="-122"/>
              </a:rPr>
              <a:t>scanf</a:t>
            </a:r>
            <a:r>
              <a:rPr kumimoji="0" lang="en-US" altLang="zh-CN" dirty="0">
                <a:ea typeface="宋体" pitchFamily="2" charset="-122"/>
              </a:rPr>
              <a:t>(</a:t>
            </a:r>
            <a:r>
              <a:rPr kumimoji="0" lang="en-US" altLang="zh-CN" dirty="0">
                <a:latin typeface="Arial" charset="0"/>
              </a:rPr>
              <a:t>"</a:t>
            </a:r>
            <a:r>
              <a:rPr kumimoji="0" lang="en-US" altLang="zh-CN" dirty="0">
                <a:ea typeface="宋体" pitchFamily="2" charset="-122"/>
              </a:rPr>
              <a:t>%d</a:t>
            </a:r>
            <a:r>
              <a:rPr kumimoji="0" lang="en-US" altLang="zh-CN" dirty="0">
                <a:latin typeface="Arial" charset="0"/>
              </a:rPr>
              <a:t>"</a:t>
            </a:r>
            <a:r>
              <a:rPr kumimoji="0" lang="en-US" altLang="zh-CN" dirty="0">
                <a:ea typeface="宋体" pitchFamily="2" charset="-122"/>
              </a:rPr>
              <a:t>, &amp;x);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dirty="0">
                <a:ea typeface="宋体" pitchFamily="2" charset="-122"/>
              </a:rPr>
              <a:t>        if(x&lt;min)    min=x;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dirty="0">
                <a:ea typeface="宋体" pitchFamily="2" charset="-122"/>
              </a:rPr>
              <a:t>        if(x&gt;max)   max=x;   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zh-CN" dirty="0"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193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54562"/>
          </a:xfrm>
          <a:ln>
            <a:solidFill>
              <a:srgbClr val="FF6600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void main( 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</a:t>
            </a:r>
            <a:r>
              <a:rPr lang="en-US" altLang="zh-CN" sz="24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float x1,x2,a,k;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</a:t>
            </a:r>
            <a:r>
              <a:rPr lang="en-US" altLang="zh-CN" sz="2400" b="1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scanf</a:t>
            </a:r>
            <a:r>
              <a:rPr lang="en-US" altLang="zh-CN" sz="24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("%</a:t>
            </a:r>
            <a:r>
              <a:rPr lang="en-US" altLang="zh-CN" sz="2400" b="1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f",&amp;a</a:t>
            </a:r>
            <a:r>
              <a:rPr lang="en-US" altLang="zh-CN" sz="24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x1=a/2;  x2=(x1+a/x1)/2;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while(</a:t>
            </a:r>
            <a:r>
              <a:rPr lang="en-US" altLang="zh-CN" sz="2400" b="1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fabs</a:t>
            </a:r>
            <a:r>
              <a:rPr lang="en-US" altLang="zh-CN" sz="24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(x1-x2)&gt;=0.00001)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{  x1=x2;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   x2=(x1+a/x1)/2;  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</a:t>
            </a:r>
            <a:r>
              <a:rPr lang="en-US" altLang="zh-CN" sz="2400" b="1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printf</a:t>
            </a:r>
            <a:r>
              <a:rPr lang="en-US" altLang="zh-CN" sz="24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("%f :   %f",a,x2);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512676"/>
            <a:ext cx="8229600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11】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用迭代法求</a:t>
            </a:r>
            <a:r>
              <a:rPr lang="en-US" altLang="zh-CN" sz="2800" dirty="0">
                <a:solidFill>
                  <a:srgbClr val="C00000"/>
                </a:solidFill>
                <a:effectLst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的开方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96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3548" y="548680"/>
            <a:ext cx="5256584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5.2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while</a:t>
            </a:r>
            <a:r>
              <a:rPr lang="zh-CN" altLang="en-US" sz="3200" dirty="0">
                <a:solidFill>
                  <a:srgbClr val="C00000"/>
                </a:solidFill>
                <a:effectLst/>
                <a:latin typeface="隶书" pitchFamily="49" charset="-122"/>
                <a:ea typeface="隶书" pitchFamily="49" charset="-122"/>
              </a:rPr>
              <a:t>语句循环结构</a:t>
            </a: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683568" y="1246312"/>
            <a:ext cx="7776864" cy="47642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一般形式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  while (</a:t>
            </a:r>
            <a:r>
              <a:rPr lang="zh-CN" altLang="en-US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条件表达式</a:t>
            </a:r>
            <a:r>
              <a:rPr lang="en-US" altLang="zh-CN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循环体；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执行过程：先判断后执行；条件为真继续循环，直到条件为假时结束循环。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endParaRPr lang="zh-CN" altLang="en-US" sz="2800" dirty="0">
              <a:solidFill>
                <a:schemeClr val="tx2"/>
              </a:solidFill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【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注意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】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条件表达式或循环体</a:t>
            </a:r>
            <a:r>
              <a:rPr lang="zh-CN" altLang="en-US" sz="28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内应有改变条件使循环结束的语句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，否则可能陷入“死循环”。</a:t>
            </a:r>
          </a:p>
        </p:txBody>
      </p:sp>
    </p:spTree>
    <p:extLst>
      <p:ext uri="{BB962C8B-B14F-4D97-AF65-F5344CB8AC3E}">
        <p14:creationId xmlns:p14="http://schemas.microsoft.com/office/powerpoint/2010/main" val="3455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idx="1"/>
          </p:nvPr>
        </p:nvSpPr>
        <p:spPr>
          <a:xfrm>
            <a:off x="431540" y="1232756"/>
            <a:ext cx="8496300" cy="5004556"/>
          </a:xfrm>
          <a:ln>
            <a:solidFill>
              <a:srgbClr val="FF6600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BR" altLang="zh-CN" sz="2400" b="1" dirty="0">
                <a:latin typeface="Arial" pitchFamily="34" charset="0"/>
                <a:cs typeface="Arial" pitchFamily="34" charset="0"/>
              </a:rPr>
              <a:t>void main( )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zh-CN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zh-CN" sz="2400" b="1" dirty="0">
                <a:latin typeface="Arial" pitchFamily="34" charset="0"/>
                <a:cs typeface="Arial" pitchFamily="34" charset="0"/>
              </a:rPr>
              <a:t>     int n;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zh-CN" sz="2400" b="1" dirty="0">
                <a:latin typeface="Arial" pitchFamily="34" charset="0"/>
                <a:cs typeface="Arial" pitchFamily="34" charset="0"/>
              </a:rPr>
              <a:t>     for(n=1;n&lt;=1000; n++)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zh-CN" sz="2400" b="1" dirty="0">
                <a:latin typeface="Arial" pitchFamily="34" charset="0"/>
                <a:cs typeface="Arial" pitchFamily="34" charset="0"/>
              </a:rPr>
              <a:t>     if(n%7==0&amp;&amp;n%6==5&amp;&amp;n%5==4&amp;&amp;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zh-CN" sz="2400" b="1" dirty="0">
                <a:latin typeface="Arial" pitchFamily="34" charset="0"/>
                <a:cs typeface="Arial" pitchFamily="34" charset="0"/>
              </a:rPr>
              <a:t>                                                n%3==2&amp;&amp;n%2==1)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zh-CN" sz="2400" b="1" dirty="0">
                <a:latin typeface="Arial" pitchFamily="34" charset="0"/>
                <a:cs typeface="Arial" pitchFamily="34" charset="0"/>
              </a:rPr>
              <a:t>        printf("%4d\n",n);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512676"/>
            <a:ext cx="8229600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12】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阶梯问题</a:t>
            </a:r>
            <a:r>
              <a:rPr lang="zh-CN" altLang="en-US" sz="2800" dirty="0">
                <a:solidFill>
                  <a:srgbClr val="C00000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  <a:r>
              <a:rPr lang="zh-CN" altLang="en-US" sz="2800" dirty="0">
                <a:solidFill>
                  <a:srgbClr val="C00000"/>
                </a:solidFill>
                <a:effectLst/>
              </a:rPr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98722-6205-4242-BBDF-CFD885BDE796}" type="slidenum">
              <a:rPr lang="en-US" altLang="zh-CN" sz="1400" b="0"/>
              <a:pPr eaLnBrk="1" hangingPunct="1"/>
              <a:t>81</a:t>
            </a:fld>
            <a:endParaRPr lang="en-US" altLang="zh-CN" sz="1400" b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6807" y="24568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</a:rPr>
              <a:t>课堂习题解析</a:t>
            </a:r>
            <a:endParaRPr lang="en-US" altLang="zh-CN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045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idx="1"/>
          </p:nvPr>
        </p:nvSpPr>
        <p:spPr>
          <a:xfrm>
            <a:off x="258763" y="614011"/>
            <a:ext cx="8382000" cy="622892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9198" tIns="34599" rIns="69198" bIns="34599"/>
          <a:lstStyle/>
          <a:p>
            <a:pPr marL="254000" indent="-254000" algn="just" defTabSz="676275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 </a:t>
            </a:r>
            <a:r>
              <a:rPr lang="zh-CN" altLang="en-US" sz="2400" b="1" dirty="0">
                <a:solidFill>
                  <a:srgbClr val="0000FF"/>
                </a:solidFill>
              </a:rPr>
              <a:t>以下的</a:t>
            </a:r>
            <a:r>
              <a:rPr lang="en-US" altLang="zh-CN" sz="2400" b="1" dirty="0">
                <a:solidFill>
                  <a:srgbClr val="0000FF"/>
                </a:solidFill>
              </a:rPr>
              <a:t>for</a:t>
            </a:r>
            <a:r>
              <a:rPr lang="zh-CN" altLang="en-US" sz="2400" b="1" dirty="0">
                <a:solidFill>
                  <a:srgbClr val="0000FF"/>
                </a:solidFill>
              </a:rPr>
              <a:t>循环</a:t>
            </a:r>
            <a:r>
              <a:rPr lang="en-US" altLang="zh-CN" sz="2400" b="1" dirty="0">
                <a:solidFill>
                  <a:srgbClr val="0000FF"/>
                </a:solidFill>
              </a:rPr>
              <a:t>【   】</a:t>
            </a:r>
            <a:r>
              <a:rPr lang="zh-CN" altLang="en-US" sz="2400" b="1" dirty="0">
                <a:solidFill>
                  <a:srgbClr val="0000FF"/>
                </a:solidFill>
              </a:rPr>
              <a:t>。</a:t>
            </a:r>
          </a:p>
          <a:p>
            <a:pPr marL="254000" indent="-254000" algn="just" defTabSz="676275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for(x=0, y=0; (y!=123)&amp;&amp;(x&lt;4); x + + );</a:t>
            </a:r>
          </a:p>
          <a:p>
            <a:pPr marL="254000" indent="-254000" algn="just" defTabSz="676275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A)</a:t>
            </a:r>
            <a:r>
              <a:rPr lang="zh-CN" altLang="en-US" sz="2400" b="1" dirty="0"/>
              <a:t>是无限循环   </a:t>
            </a:r>
            <a:r>
              <a:rPr lang="en-US" altLang="zh-CN" sz="2400" b="1" dirty="0"/>
              <a:t>B)</a:t>
            </a:r>
            <a:r>
              <a:rPr lang="zh-CN" altLang="en-US" sz="2400" b="1" dirty="0"/>
              <a:t>循环次数不定   </a:t>
            </a:r>
            <a:r>
              <a:rPr lang="en-US" altLang="zh-CN" sz="2400" b="1" dirty="0"/>
              <a:t>C)</a:t>
            </a:r>
            <a:r>
              <a:rPr lang="zh-CN" altLang="en-US" sz="2400" b="1" dirty="0"/>
              <a:t>执行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次   </a:t>
            </a:r>
            <a:r>
              <a:rPr lang="en-US" altLang="zh-CN" sz="2400" b="1" dirty="0"/>
              <a:t>D)</a:t>
            </a:r>
            <a:r>
              <a:rPr lang="zh-CN" altLang="en-US" sz="2400" b="1" dirty="0"/>
              <a:t>执行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次</a:t>
            </a:r>
          </a:p>
          <a:p>
            <a:pPr marL="254000" indent="-254000" algn="just" defTabSz="676275">
              <a:lnSpc>
                <a:spcPct val="120000"/>
              </a:lnSpc>
              <a:buFontTx/>
              <a:buNone/>
            </a:pPr>
            <a:endParaRPr lang="zh-CN" altLang="en-US" sz="2400" b="1" dirty="0">
              <a:solidFill>
                <a:srgbClr val="0000FF"/>
              </a:solidFill>
            </a:endParaRPr>
          </a:p>
          <a:p>
            <a:pPr marL="254000" indent="-254000" algn="just" defTabSz="676275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en-US" altLang="zh-CN" sz="2400" b="1" dirty="0"/>
              <a:t>  </a:t>
            </a:r>
            <a:r>
              <a:rPr lang="zh-CN" altLang="en-US" sz="2400" b="1" dirty="0">
                <a:solidFill>
                  <a:srgbClr val="0000FF"/>
                </a:solidFill>
              </a:rPr>
              <a:t>以下程序的输出结果是</a:t>
            </a:r>
            <a:r>
              <a:rPr lang="en-US" altLang="zh-CN" sz="2400" b="1" dirty="0">
                <a:solidFill>
                  <a:srgbClr val="0000FF"/>
                </a:solidFill>
              </a:rPr>
              <a:t>【    】</a:t>
            </a:r>
            <a:r>
              <a:rPr lang="zh-CN" altLang="en-US" sz="2400" b="1" dirty="0">
                <a:solidFill>
                  <a:srgbClr val="0000FF"/>
                </a:solidFill>
              </a:rPr>
              <a:t>。</a:t>
            </a:r>
          </a:p>
          <a:p>
            <a:pPr marL="254000" indent="-254000" algn="just" defTabSz="676275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# 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marL="254000" indent="-254000" algn="just" defTabSz="676275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void main()</a:t>
            </a:r>
          </a:p>
          <a:p>
            <a:pPr marL="254000" indent="-254000" algn="just" defTabSz="676275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a=2,c=5;</a:t>
            </a:r>
          </a:p>
          <a:p>
            <a:pPr marL="254000" indent="-254000" algn="just" defTabSz="676275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("a=%%</a:t>
            </a:r>
            <a:r>
              <a:rPr lang="en-US" altLang="zh-CN" sz="2400" b="1" dirty="0" err="1"/>
              <a:t>d,b</a:t>
            </a:r>
            <a:r>
              <a:rPr lang="en-US" altLang="zh-CN" sz="2400" b="1" dirty="0"/>
              <a:t>=%%d\n",</a:t>
            </a:r>
            <a:r>
              <a:rPr lang="en-US" altLang="zh-CN" sz="2400" b="1" dirty="0" err="1"/>
              <a:t>a,c</a:t>
            </a:r>
            <a:r>
              <a:rPr lang="en-US" altLang="zh-CN" sz="2400" b="1" dirty="0"/>
              <a:t>); }</a:t>
            </a:r>
          </a:p>
          <a:p>
            <a:pPr marL="254000" indent="-254000" algn="just" defTabSz="676275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A)a=%2, b=%5                 B)a=2,b=5 </a:t>
            </a:r>
          </a:p>
          <a:p>
            <a:pPr marL="254000" indent="-254000" algn="just" defTabSz="676275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C)a=%%d, b=%%d            D)a=%</a:t>
            </a:r>
            <a:r>
              <a:rPr lang="en-US" altLang="zh-CN" sz="2400" b="1" dirty="0" err="1"/>
              <a:t>d,b</a:t>
            </a:r>
            <a:r>
              <a:rPr lang="en-US" altLang="zh-CN" sz="2400" b="1" dirty="0"/>
              <a:t>=%d</a:t>
            </a:r>
          </a:p>
          <a:p>
            <a:pPr marL="254000" indent="-254000" algn="just" defTabSz="676275">
              <a:buFontTx/>
              <a:buNone/>
            </a:pPr>
            <a:endParaRPr lang="en-US" altLang="zh-CN" sz="2400" b="1" dirty="0"/>
          </a:p>
        </p:txBody>
      </p:sp>
      <p:sp>
        <p:nvSpPr>
          <p:cNvPr id="731141" name="Text Box 5"/>
          <p:cNvSpPr txBox="1">
            <a:spLocks noChangeArrowheads="1"/>
          </p:cNvSpPr>
          <p:nvPr/>
        </p:nvSpPr>
        <p:spPr bwMode="auto">
          <a:xfrm>
            <a:off x="3251200" y="620688"/>
            <a:ext cx="381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kumimoji="1" lang="en-US" altLang="zh-CN" sz="2600" b="1" dirty="0">
                <a:solidFill>
                  <a:srgbClr val="FF0000"/>
                </a:solidFill>
                <a:ea typeface="黑体" pitchFamily="2" charset="-122"/>
              </a:rPr>
              <a:t>C</a:t>
            </a:r>
          </a:p>
        </p:txBody>
      </p:sp>
      <p:sp>
        <p:nvSpPr>
          <p:cNvPr id="731142" name="Text Box 6"/>
          <p:cNvSpPr txBox="1">
            <a:spLocks noChangeArrowheads="1"/>
          </p:cNvSpPr>
          <p:nvPr/>
        </p:nvSpPr>
        <p:spPr bwMode="auto">
          <a:xfrm>
            <a:off x="4449763" y="2564904"/>
            <a:ext cx="381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kumimoji="1" lang="en-US" altLang="zh-CN" sz="2600" b="1" dirty="0">
                <a:solidFill>
                  <a:srgbClr val="FF0000"/>
                </a:solidFill>
                <a:ea typeface="黑体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5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3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3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3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3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31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31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1" grpId="0" autoUpdateAnimBg="0"/>
      <p:bldP spid="731142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57200"/>
            <a:ext cx="8382000" cy="617615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9198" tIns="34599" rIns="69198" bIns="34599"/>
          <a:lstStyle/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3  </a:t>
            </a:r>
            <a:r>
              <a:rPr lang="zh-CN" altLang="en-US" sz="2400" b="1" dirty="0">
                <a:solidFill>
                  <a:srgbClr val="0000FF"/>
                </a:solidFill>
              </a:rPr>
              <a:t>以下程序的输出结果是</a:t>
            </a:r>
            <a:r>
              <a:rPr lang="en-US" altLang="zh-CN" sz="2400" b="1" dirty="0">
                <a:solidFill>
                  <a:srgbClr val="0000FF"/>
                </a:solidFill>
              </a:rPr>
              <a:t>【    】 </a:t>
            </a:r>
            <a:r>
              <a:rPr lang="zh-CN" altLang="en-US" sz="2400" b="1" dirty="0">
                <a:solidFill>
                  <a:srgbClr val="0000FF"/>
                </a:solidFill>
              </a:rPr>
              <a:t>。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# 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void main( )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 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for (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=1;i&lt;=5;i + + ) {  </a:t>
            </a:r>
            <a:r>
              <a:rPr lang="en-US" altLang="zh-CN" sz="2400" b="1" dirty="0">
                <a:solidFill>
                  <a:srgbClr val="C00000"/>
                </a:solidFill>
              </a:rPr>
              <a:t>if ( i%2 )   </a:t>
            </a:r>
            <a:r>
              <a:rPr lang="en-US" altLang="zh-CN" sz="2400" b="1" dirty="0" err="1">
                <a:solidFill>
                  <a:srgbClr val="C00000"/>
                </a:solidFill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</a:rPr>
              <a:t>("*");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                                            else   continue; 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                                            </a:t>
            </a:r>
            <a:r>
              <a:rPr lang="en-US" altLang="zh-CN" sz="2400" b="1" dirty="0" err="1">
                <a:solidFill>
                  <a:srgbClr val="C00000"/>
                </a:solidFill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</a:rPr>
              <a:t>("#");  </a:t>
            </a:r>
            <a:r>
              <a:rPr lang="en-US" altLang="zh-CN" sz="2400" b="1" dirty="0"/>
              <a:t>}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("$\n"); }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     </a:t>
            </a:r>
            <a:r>
              <a:rPr lang="en-US" altLang="zh-CN" sz="2400" b="1" dirty="0"/>
              <a:t>A)*#*#*#$      B)#*#*#*$      C)*#*#$     D)#*#*$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endParaRPr lang="en-US" altLang="zh-CN" sz="2400" b="1" dirty="0">
              <a:solidFill>
                <a:srgbClr val="0000FF"/>
              </a:solidFill>
            </a:endParaRP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4  </a:t>
            </a:r>
            <a:r>
              <a:rPr lang="zh-CN" altLang="en-US" sz="2400" b="1" dirty="0">
                <a:solidFill>
                  <a:srgbClr val="0000FF"/>
                </a:solidFill>
              </a:rPr>
              <a:t>执行下面程序片段的结果是</a:t>
            </a:r>
            <a:r>
              <a:rPr lang="en-US" altLang="zh-CN" sz="2400" b="1" dirty="0">
                <a:solidFill>
                  <a:srgbClr val="0000FF"/>
                </a:solidFill>
              </a:rPr>
              <a:t>【    】 </a:t>
            </a:r>
            <a:r>
              <a:rPr lang="zh-CN" altLang="en-US" sz="2400" b="1" dirty="0">
                <a:solidFill>
                  <a:srgbClr val="0000FF"/>
                </a:solidFill>
              </a:rPr>
              <a:t>。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x=23;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do    {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("%2d",x--);  }        while(!x);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A)</a:t>
            </a:r>
            <a:r>
              <a:rPr lang="zh-CN" altLang="en-US" sz="2400" b="1" dirty="0"/>
              <a:t>打印出</a:t>
            </a:r>
            <a:r>
              <a:rPr lang="en-US" altLang="zh-CN" sz="2400" b="1" dirty="0"/>
              <a:t>321                       B)</a:t>
            </a:r>
            <a:r>
              <a:rPr lang="zh-CN" altLang="en-US" sz="2400" b="1" dirty="0"/>
              <a:t>打印出</a:t>
            </a:r>
            <a:r>
              <a:rPr lang="en-US" altLang="zh-CN" sz="2400" b="1" dirty="0"/>
              <a:t>23  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C)</a:t>
            </a:r>
            <a:r>
              <a:rPr lang="zh-CN" altLang="en-US" sz="2400" b="1" dirty="0"/>
              <a:t>不打印任何内容                </a:t>
            </a:r>
            <a:r>
              <a:rPr lang="en-US" altLang="zh-CN" sz="2400" b="1" dirty="0"/>
              <a:t>D)</a:t>
            </a:r>
            <a:r>
              <a:rPr lang="zh-CN" altLang="en-US" sz="2400" b="1" dirty="0"/>
              <a:t>陷入死循环</a:t>
            </a:r>
          </a:p>
          <a:p>
            <a:pPr marL="457200" indent="-457200" algn="just" defTabSz="676275">
              <a:lnSpc>
                <a:spcPct val="90000"/>
              </a:lnSpc>
              <a:buFontTx/>
              <a:buNone/>
            </a:pPr>
            <a:endParaRPr lang="en-US" altLang="zh-CN" sz="2400" b="1" dirty="0"/>
          </a:p>
        </p:txBody>
      </p:sp>
      <p:sp>
        <p:nvSpPr>
          <p:cNvPr id="732164" name="Text Box 4"/>
          <p:cNvSpPr txBox="1">
            <a:spLocks noChangeArrowheads="1"/>
          </p:cNvSpPr>
          <p:nvPr/>
        </p:nvSpPr>
        <p:spPr bwMode="auto">
          <a:xfrm>
            <a:off x="4426289" y="419100"/>
            <a:ext cx="381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kumimoji="1" lang="en-US" altLang="zh-CN" sz="2600" b="1" dirty="0">
                <a:solidFill>
                  <a:srgbClr val="FF0000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732165" name="Text Box 5"/>
          <p:cNvSpPr txBox="1">
            <a:spLocks noChangeArrowheads="1"/>
          </p:cNvSpPr>
          <p:nvPr/>
        </p:nvSpPr>
        <p:spPr bwMode="auto">
          <a:xfrm>
            <a:off x="5064700" y="4234089"/>
            <a:ext cx="381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kumimoji="1" lang="en-US" altLang="zh-CN" sz="2600" b="1" dirty="0">
                <a:solidFill>
                  <a:srgbClr val="FF0000"/>
                </a:solidFill>
                <a:ea typeface="黑体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812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3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3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3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32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321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4" grpId="0" autoUpdateAnimBg="0"/>
      <p:bldP spid="732165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476672"/>
            <a:ext cx="8382000" cy="547260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9198" tIns="34599" rIns="69198" bIns="34599">
            <a:normAutofit fontScale="92500" lnSpcReduction="10000"/>
          </a:bodyPr>
          <a:lstStyle/>
          <a:p>
            <a:pPr marL="254000" indent="-254000" algn="just" defTabSz="676275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5</a:t>
            </a:r>
            <a:endParaRPr lang="en-US" altLang="zh-CN" sz="2400" b="1" dirty="0"/>
          </a:p>
          <a:p>
            <a:pPr marL="254000" indent="-254000" algn="just" defTabSz="676275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void main ( )</a:t>
            </a:r>
          </a:p>
          <a:p>
            <a:pPr marL="254000" indent="-254000" algn="just" defTabSz="676275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{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;</a:t>
            </a:r>
          </a:p>
          <a:p>
            <a:pPr marL="254000" indent="-254000" algn="just" defTabSz="676275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  for(a=1,b=1;a&lt;=100; a++)</a:t>
            </a:r>
          </a:p>
          <a:p>
            <a:pPr marL="254000" indent="-254000" algn="just" defTabSz="676275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  {  if(b&gt;=20)      break;</a:t>
            </a:r>
          </a:p>
          <a:p>
            <a:pPr marL="254000" indent="-254000" algn="just" defTabSz="676275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      if(b%3= =1)   {    b+=3;    continue;  }</a:t>
            </a:r>
          </a:p>
          <a:p>
            <a:pPr marL="254000" indent="-254000" algn="just" defTabSz="676275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      b-=5;}</a:t>
            </a:r>
          </a:p>
          <a:p>
            <a:pPr marL="254000" indent="-254000" algn="just" defTabSz="676275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("%d\</a:t>
            </a:r>
            <a:r>
              <a:rPr lang="en-US" altLang="zh-CN" sz="2400" b="1" dirty="0" err="1"/>
              <a:t>n",a</a:t>
            </a:r>
            <a:r>
              <a:rPr lang="en-US" altLang="zh-CN" sz="2400" b="1" dirty="0"/>
              <a:t>);}</a:t>
            </a:r>
          </a:p>
          <a:p>
            <a:pPr marL="254000" indent="-254000" algn="just" defTabSz="676275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上面程序的输出结果是</a:t>
            </a:r>
            <a:r>
              <a:rPr lang="en-US" altLang="zh-CN" sz="2400" b="1" dirty="0"/>
              <a:t>【   】</a:t>
            </a:r>
            <a:r>
              <a:rPr lang="zh-CN" altLang="en-US" sz="2400" b="1" dirty="0"/>
              <a:t>。</a:t>
            </a:r>
          </a:p>
          <a:p>
            <a:pPr marL="254000" indent="-254000" algn="just" defTabSz="676275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A) 7           B) 8          C) 9          D) 10</a:t>
            </a:r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3492500" y="4737095"/>
            <a:ext cx="381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kumimoji="1" lang="en-US" altLang="zh-CN" sz="2600" b="1" dirty="0">
                <a:solidFill>
                  <a:srgbClr val="FF0000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0152" y="440668"/>
            <a:ext cx="2880320" cy="26776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a=1 b=1: b=4, a=2;</a:t>
            </a:r>
          </a:p>
          <a:p>
            <a:r>
              <a:rPr lang="en-US" altLang="zh-CN" sz="2400" dirty="0"/>
              <a:t>a=2 b=4: b=7, a=3;</a:t>
            </a:r>
          </a:p>
          <a:p>
            <a:r>
              <a:rPr lang="en-US" altLang="zh-CN" sz="2400" dirty="0"/>
              <a:t>a=3 b=7: b=10, a=4</a:t>
            </a:r>
          </a:p>
          <a:p>
            <a:r>
              <a:rPr lang="en-US" altLang="zh-CN" sz="2400" dirty="0"/>
              <a:t>a=4 b=10: b=13, a=5;</a:t>
            </a:r>
          </a:p>
          <a:p>
            <a:r>
              <a:rPr lang="en-US" altLang="zh-CN" sz="2400" dirty="0"/>
              <a:t>a=5 b=13: b=16, a=6;</a:t>
            </a:r>
          </a:p>
          <a:p>
            <a:r>
              <a:rPr lang="en-US" altLang="zh-CN" sz="2400" dirty="0"/>
              <a:t>a=6 b=16: b=19, a=7;</a:t>
            </a:r>
          </a:p>
          <a:p>
            <a:r>
              <a:rPr lang="en-US" altLang="zh-CN" sz="2400" dirty="0"/>
              <a:t>a=7 b=19: b=22, a=8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21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utoUpdateAnimBg="0"/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382000" cy="5410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9198" tIns="34599" rIns="69198" bIns="34599"/>
          <a:lstStyle/>
          <a:p>
            <a:pPr marL="254000" indent="-254000" algn="just" defTabSz="676275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6  </a:t>
            </a:r>
            <a:r>
              <a:rPr lang="zh-CN" altLang="en-US" sz="2400" b="1" dirty="0">
                <a:solidFill>
                  <a:srgbClr val="0000FF"/>
                </a:solidFill>
              </a:rPr>
              <a:t>下面程序的输出是</a:t>
            </a:r>
            <a:r>
              <a:rPr lang="en-US" altLang="zh-CN" sz="2400" b="1" dirty="0">
                <a:solidFill>
                  <a:srgbClr val="0000FF"/>
                </a:solidFill>
              </a:rPr>
              <a:t>【    】 </a:t>
            </a:r>
            <a:r>
              <a:rPr lang="zh-CN" altLang="en-US" sz="2400" b="1" dirty="0">
                <a:solidFill>
                  <a:srgbClr val="0000FF"/>
                </a:solidFill>
              </a:rPr>
              <a:t>。</a:t>
            </a:r>
          </a:p>
          <a:p>
            <a:pPr marL="254000" indent="-2540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void main( )</a:t>
            </a:r>
          </a:p>
          <a:p>
            <a:pPr marL="254000" indent="-2540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{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y=9;</a:t>
            </a:r>
          </a:p>
          <a:p>
            <a:pPr marL="254000" indent="-2540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for(;y&gt;0;y--)  {  if(y%3= =0)    </a:t>
            </a:r>
          </a:p>
          <a:p>
            <a:pPr marL="254000" indent="-2540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              {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("%d",--y);continue; }  }</a:t>
            </a:r>
          </a:p>
          <a:p>
            <a:pPr marL="254000" indent="-2540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 </a:t>
            </a:r>
          </a:p>
          <a:p>
            <a:pPr marL="254000" indent="-2540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A)741       B)852</a:t>
            </a:r>
            <a:r>
              <a:rPr lang="en-US" altLang="zh-CN" sz="2400" b="1" dirty="0">
                <a:solidFill>
                  <a:schemeClr val="hlink"/>
                </a:solidFill>
              </a:rPr>
              <a:t> </a:t>
            </a:r>
            <a:r>
              <a:rPr lang="en-US" altLang="zh-CN" sz="2400" b="1" dirty="0"/>
              <a:t>    C)963     D875421</a:t>
            </a:r>
          </a:p>
          <a:p>
            <a:pPr marL="254000" indent="-254000" algn="just" defTabSz="676275">
              <a:lnSpc>
                <a:spcPct val="90000"/>
              </a:lnSpc>
              <a:buFontTx/>
              <a:buNone/>
            </a:pPr>
            <a:endParaRPr lang="en-US" altLang="zh-CN" sz="2400" b="1" dirty="0">
              <a:solidFill>
                <a:srgbClr val="0000FF"/>
              </a:solidFill>
            </a:endParaRPr>
          </a:p>
          <a:p>
            <a:pPr marL="254000" indent="-254000" algn="just" defTabSz="676275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7  </a:t>
            </a:r>
            <a:r>
              <a:rPr lang="zh-CN" altLang="en-US" sz="2400" b="1" dirty="0">
                <a:solidFill>
                  <a:srgbClr val="0000FF"/>
                </a:solidFill>
              </a:rPr>
              <a:t>以下程序段中内循环体的总的执行次数是</a:t>
            </a:r>
            <a:r>
              <a:rPr lang="en-US" altLang="zh-CN" sz="2400" b="1" dirty="0">
                <a:solidFill>
                  <a:srgbClr val="0000FF"/>
                </a:solidFill>
              </a:rPr>
              <a:t>【    】 </a:t>
            </a:r>
            <a:r>
              <a:rPr lang="zh-CN" altLang="en-US" sz="2400" b="1" dirty="0">
                <a:solidFill>
                  <a:srgbClr val="0000FF"/>
                </a:solidFill>
              </a:rPr>
              <a:t>。</a:t>
            </a:r>
          </a:p>
          <a:p>
            <a:pPr marL="254000" indent="-254000" algn="just" defTabSz="676275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i,j</a:t>
            </a:r>
            <a:r>
              <a:rPr lang="en-US" altLang="zh-CN" sz="2400" b="1" dirty="0"/>
              <a:t>;</a:t>
            </a:r>
          </a:p>
          <a:p>
            <a:pPr marL="254000" indent="-2540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=5;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--)</a:t>
            </a:r>
          </a:p>
          <a:p>
            <a:pPr marL="254000" indent="-2540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for(j=0; j&lt;4; j++)   {...}</a:t>
            </a:r>
          </a:p>
          <a:p>
            <a:pPr marL="254000" indent="-254000" algn="just" defTabSz="676275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    </a:t>
            </a:r>
            <a:r>
              <a:rPr lang="en-US" altLang="zh-CN" sz="2400" b="1" dirty="0"/>
              <a:t>A)20</a:t>
            </a:r>
            <a:r>
              <a:rPr lang="en-US" altLang="zh-CN" sz="2400" b="1" dirty="0">
                <a:solidFill>
                  <a:schemeClr val="hlink"/>
                </a:solidFill>
              </a:rPr>
              <a:t> </a:t>
            </a:r>
            <a:r>
              <a:rPr lang="en-US" altLang="zh-CN" sz="2400" b="1" dirty="0"/>
              <a:t>     B)25      C)24       D)30</a:t>
            </a: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3765603" y="738187"/>
            <a:ext cx="381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kumimoji="1" lang="en-US" altLang="zh-CN" sz="2600" b="1" dirty="0">
                <a:solidFill>
                  <a:srgbClr val="FF0000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6828228" y="3733006"/>
            <a:ext cx="381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kumimoji="1" lang="en-US" altLang="zh-CN" sz="2600" b="1" dirty="0">
                <a:solidFill>
                  <a:srgbClr val="FF0000"/>
                </a:solidFill>
                <a:ea typeface="黑体" pitchFamily="2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9059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3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3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3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3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3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 autoUpdateAnimBg="0"/>
      <p:bldP spid="735237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60" name="Rectangle 4"/>
          <p:cNvSpPr>
            <a:spLocks noGrp="1" noChangeArrowheads="1"/>
          </p:cNvSpPr>
          <p:nvPr>
            <p:ph idx="1"/>
          </p:nvPr>
        </p:nvSpPr>
        <p:spPr>
          <a:xfrm>
            <a:off x="251520" y="402357"/>
            <a:ext cx="8382000" cy="5907236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9198" tIns="34599" rIns="69198" bIns="34599">
            <a:normAutofit/>
          </a:bodyPr>
          <a:lstStyle/>
          <a:p>
            <a:pPr marL="254000" indent="-254000" algn="just" defTabSz="676275"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8  </a:t>
            </a:r>
            <a:r>
              <a:rPr lang="zh-CN" altLang="en-US" sz="2400" b="1" dirty="0">
                <a:solidFill>
                  <a:srgbClr val="0000FF"/>
                </a:solidFill>
              </a:rPr>
              <a:t>设</a:t>
            </a:r>
            <a:r>
              <a:rPr lang="en-US" altLang="zh-CN" sz="2400" b="1" dirty="0" err="1">
                <a:solidFill>
                  <a:srgbClr val="0000FF"/>
                </a:solidFill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</a:rPr>
              <a:t>是</a:t>
            </a:r>
            <a:r>
              <a:rPr lang="en-US" altLang="zh-CN" sz="2400" b="1" dirty="0" err="1">
                <a:solidFill>
                  <a:srgbClr val="0000FF"/>
                </a:solidFill>
              </a:rPr>
              <a:t>int</a:t>
            </a:r>
            <a:r>
              <a:rPr lang="zh-CN" altLang="en-US" sz="2400" b="1" dirty="0">
                <a:solidFill>
                  <a:srgbClr val="0000FF"/>
                </a:solidFill>
              </a:rPr>
              <a:t>型变量，</a:t>
            </a:r>
            <a:r>
              <a:rPr lang="en-US" altLang="zh-CN" sz="2400" b="1" dirty="0">
                <a:solidFill>
                  <a:srgbClr val="0000FF"/>
                </a:solidFill>
              </a:rPr>
              <a:t>f</a:t>
            </a:r>
            <a:r>
              <a:rPr lang="zh-CN" altLang="en-US" sz="2400" b="1" dirty="0">
                <a:solidFill>
                  <a:srgbClr val="0000FF"/>
                </a:solidFill>
              </a:rPr>
              <a:t>是</a:t>
            </a:r>
            <a:r>
              <a:rPr lang="en-US" altLang="zh-CN" sz="2400" b="1" dirty="0">
                <a:solidFill>
                  <a:srgbClr val="0000FF"/>
                </a:solidFill>
              </a:rPr>
              <a:t>float</a:t>
            </a:r>
            <a:r>
              <a:rPr lang="zh-CN" altLang="en-US" sz="2400" b="1" dirty="0">
                <a:solidFill>
                  <a:srgbClr val="0000FF"/>
                </a:solidFill>
              </a:rPr>
              <a:t>型变量，把</a:t>
            </a:r>
            <a:r>
              <a:rPr lang="en-US" altLang="zh-CN" sz="2400" b="1" dirty="0">
                <a:solidFill>
                  <a:srgbClr val="0000FF"/>
                </a:solidFill>
              </a:rPr>
              <a:t>100</a:t>
            </a:r>
            <a:r>
              <a:rPr lang="zh-CN" altLang="en-US" sz="2400" b="1" dirty="0">
                <a:solidFill>
                  <a:srgbClr val="0000FF"/>
                </a:solidFill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</a:rPr>
              <a:t>765.12</a:t>
            </a:r>
            <a:r>
              <a:rPr lang="zh-CN" altLang="en-US" sz="2400" b="1" dirty="0">
                <a:solidFill>
                  <a:srgbClr val="0000FF"/>
                </a:solidFill>
              </a:rPr>
              <a:t>分别赋给</a:t>
            </a:r>
            <a:r>
              <a:rPr lang="en-US" altLang="zh-CN" sz="2400" b="1" dirty="0" err="1">
                <a:solidFill>
                  <a:srgbClr val="0000FF"/>
                </a:solidFill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</a:rPr>
              <a:t>f</a:t>
            </a:r>
            <a:r>
              <a:rPr lang="zh-CN" altLang="en-US" sz="2400" b="1" dirty="0">
                <a:solidFill>
                  <a:srgbClr val="0000FF"/>
                </a:solidFill>
              </a:rPr>
              <a:t>的输入为</a:t>
            </a:r>
            <a:r>
              <a:rPr lang="en-US" altLang="zh-CN" sz="2400" b="1" dirty="0">
                <a:solidFill>
                  <a:srgbClr val="0000FF"/>
                </a:solidFill>
              </a:rPr>
              <a:t>【     】 </a:t>
            </a:r>
            <a:r>
              <a:rPr lang="zh-CN" altLang="en-US" sz="2400" b="1" dirty="0">
                <a:solidFill>
                  <a:srgbClr val="0000FF"/>
                </a:solidFill>
              </a:rPr>
              <a:t>。 </a:t>
            </a:r>
          </a:p>
          <a:p>
            <a:pPr marL="254000" indent="-254000" algn="just" defTabSz="676275">
              <a:buFontTx/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=%</a:t>
            </a:r>
            <a:r>
              <a:rPr lang="en-US" altLang="zh-CN" sz="2400" b="1" dirty="0" err="1"/>
              <a:t>d,f</a:t>
            </a:r>
            <a:r>
              <a:rPr lang="en-US" altLang="zh-CN" sz="2400" b="1" dirty="0"/>
              <a:t>=%f",&amp;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,&amp;f);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254000" indent="-254000" algn="just" defTabSz="676275">
              <a:buFontTx/>
              <a:buNone/>
            </a:pPr>
            <a:r>
              <a:rPr lang="en-US" altLang="zh-CN" sz="2400" b="1" dirty="0"/>
              <a:t>  A) 100765.12              B)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=100,f=765.12</a:t>
            </a:r>
          </a:p>
          <a:p>
            <a:pPr marL="254000" indent="-254000" algn="just" defTabSz="676275">
              <a:buFontTx/>
              <a:buNone/>
            </a:pPr>
            <a:r>
              <a:rPr lang="en-US" altLang="zh-CN" sz="2400" b="1" dirty="0"/>
              <a:t>  C) 100765.12              D) x=100y=765.12</a:t>
            </a:r>
          </a:p>
          <a:p>
            <a:pPr marL="254000" indent="-254000" algn="just" defTabSz="676275">
              <a:buFontTx/>
              <a:buNone/>
            </a:pPr>
            <a:endParaRPr lang="en-US" altLang="zh-CN" sz="2400" b="1" dirty="0">
              <a:solidFill>
                <a:srgbClr val="0000FF"/>
              </a:solidFill>
            </a:endParaRPr>
          </a:p>
          <a:p>
            <a:pPr marL="254000" indent="-254000" algn="just" defTabSz="676275"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9  </a:t>
            </a:r>
            <a:r>
              <a:rPr lang="zh-CN" altLang="en-US" sz="2400" b="1" dirty="0">
                <a:solidFill>
                  <a:srgbClr val="0000FF"/>
                </a:solidFill>
              </a:rPr>
              <a:t>输出结果是</a:t>
            </a:r>
            <a:r>
              <a:rPr lang="en-US" altLang="zh-CN" sz="2400" b="1" dirty="0">
                <a:solidFill>
                  <a:srgbClr val="0000FF"/>
                </a:solidFill>
              </a:rPr>
              <a:t>【     】 </a:t>
            </a:r>
            <a:r>
              <a:rPr lang="zh-CN" altLang="en-US" sz="2400" b="1" dirty="0">
                <a:solidFill>
                  <a:srgbClr val="0000FF"/>
                </a:solidFill>
              </a:rPr>
              <a:t>。 </a:t>
            </a:r>
          </a:p>
          <a:p>
            <a:pPr marL="254000" indent="-254000" algn="just" defTabSz="676275">
              <a:buFontTx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void main( )</a:t>
            </a:r>
          </a:p>
          <a:p>
            <a:pPr marL="254000" indent="-254000" algn="just" defTabSz="676275">
              <a:buFontTx/>
              <a:buNone/>
            </a:pPr>
            <a:r>
              <a:rPr lang="en-US" altLang="zh-CN" sz="2400" b="1" dirty="0"/>
              <a:t>    {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 j;</a:t>
            </a:r>
          </a:p>
          <a:p>
            <a:pPr marL="254000" indent="-254000" algn="just" defTabSz="676275">
              <a:buFontTx/>
              <a:buNone/>
            </a:pPr>
            <a:r>
              <a:rPr lang="en-US" altLang="zh-CN" sz="2400" b="1" dirty="0"/>
              <a:t>      for(j=10; j&lt;11; j++)</a:t>
            </a:r>
          </a:p>
          <a:p>
            <a:pPr marL="254000" indent="-254000" algn="just" defTabSz="676275">
              <a:buFontTx/>
              <a:buNone/>
            </a:pPr>
            <a:r>
              <a:rPr lang="en-US" altLang="zh-CN" sz="2400" b="1" dirty="0"/>
              <a:t>        { 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=9;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&lt;j;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</a:t>
            </a:r>
          </a:p>
          <a:p>
            <a:pPr marL="254000" indent="-254000" algn="just" defTabSz="676275">
              <a:buFontTx/>
              <a:buNone/>
            </a:pPr>
            <a:r>
              <a:rPr lang="en-US" altLang="zh-CN" sz="2400" b="1" dirty="0"/>
              <a:t>             if (!(</a:t>
            </a:r>
            <a:r>
              <a:rPr lang="en-US" altLang="zh-CN" sz="2400" b="1" dirty="0" err="1"/>
              <a:t>j%i</a:t>
            </a:r>
            <a:r>
              <a:rPr lang="en-US" altLang="zh-CN" sz="2400" b="1" dirty="0"/>
              <a:t>))  break;</a:t>
            </a:r>
          </a:p>
          <a:p>
            <a:pPr marL="254000" indent="-254000" algn="just" defTabSz="676275">
              <a:buFontTx/>
              <a:buNone/>
            </a:pPr>
            <a:r>
              <a:rPr lang="en-US" altLang="zh-CN" sz="2400" b="1" dirty="0"/>
              <a:t>             if(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== j-1)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("%d",  j); }  }</a:t>
            </a:r>
          </a:p>
          <a:p>
            <a:pPr marL="254000" indent="-254000" algn="just" defTabSz="676275">
              <a:buFontTx/>
              <a:buNone/>
            </a:pPr>
            <a:r>
              <a:rPr lang="en-US" altLang="zh-CN" sz="2400" b="1" dirty="0"/>
              <a:t>     A) 11          B) 10           C) 9                D) 10 11</a:t>
            </a:r>
          </a:p>
        </p:txBody>
      </p:sp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3289300" y="734219"/>
            <a:ext cx="381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kumimoji="1" lang="en-US" altLang="zh-CN" sz="2600" b="1" dirty="0">
                <a:solidFill>
                  <a:srgbClr val="FF0000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2944734" y="2799882"/>
            <a:ext cx="381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198" tIns="34599" rIns="69198" bIns="34599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spcAft>
                <a:spcPts val="588"/>
              </a:spcAft>
            </a:pPr>
            <a:r>
              <a:rPr kumimoji="1" lang="en-US" altLang="zh-CN" sz="2600" b="1" dirty="0">
                <a:solidFill>
                  <a:srgbClr val="FF0000"/>
                </a:solidFill>
                <a:ea typeface="黑体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6342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3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3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3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3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3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3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36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362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1" grpId="0" autoUpdateAnimBg="0"/>
      <p:bldP spid="73626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CD464D7-9AD2-4AA7-ABA9-96ADA5843894}" type="datetime1">
              <a:rPr lang="zh-CN" altLang="en-US" sz="1400" b="0"/>
              <a:pPr eaLnBrk="1" hangingPunct="1"/>
              <a:t>2020/4/14</a:t>
            </a:fld>
            <a:endParaRPr lang="en-US" altLang="zh-CN" sz="1400" b="0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F411B70-3AD9-41A1-A870-3F7E769A4B06}" type="slidenum">
              <a:rPr lang="en-US" altLang="zh-CN" sz="1400" b="0"/>
              <a:pPr eaLnBrk="1" hangingPunct="1"/>
              <a:t>9</a:t>
            </a:fld>
            <a:endParaRPr lang="en-US" altLang="zh-CN" sz="1400" b="0"/>
          </a:p>
        </p:txBody>
      </p:sp>
      <p:sp>
        <p:nvSpPr>
          <p:cNvPr id="13319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24613" y="6245225"/>
            <a:ext cx="57626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96125" y="6237288"/>
            <a:ext cx="5397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7778750" y="6237288"/>
            <a:ext cx="10795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Rectangle 8"/>
          <p:cNvSpPr>
            <a:spLocks noChangeArrowheads="1"/>
          </p:cNvSpPr>
          <p:nvPr/>
        </p:nvSpPr>
        <p:spPr bwMode="auto">
          <a:xfrm>
            <a:off x="684213" y="1232756"/>
            <a:ext cx="73152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分析累加</a:t>
            </a:r>
            <a:r>
              <a:rPr lang="zh-CN" altLang="en-US" sz="28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即：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1+2+3+4+5……+100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1+2 → 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（结果）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x+3 → 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（结果）</a:t>
            </a:r>
            <a:endParaRPr lang="zh-CN" altLang="en-US" sz="2800" dirty="0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x+4 → 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（结果）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   ┇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x+100 → 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（结果）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5328756" y="2283015"/>
            <a:ext cx="27679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 err="1">
                <a:solidFill>
                  <a:srgbClr val="C00000"/>
                </a:solidFill>
              </a:rPr>
              <a:t>x+i→x</a:t>
            </a:r>
            <a:r>
              <a:rPr lang="zh-CN" altLang="en-US" sz="2800" dirty="0">
                <a:solidFill>
                  <a:srgbClr val="C00000"/>
                </a:solidFill>
              </a:rPr>
              <a:t>，</a:t>
            </a:r>
            <a:r>
              <a:rPr lang="en-US" altLang="zh-CN" sz="2800" dirty="0">
                <a:solidFill>
                  <a:srgbClr val="C00000"/>
                </a:solidFill>
              </a:rPr>
              <a:t>i+1 →</a:t>
            </a:r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5416550" y="4293096"/>
            <a:ext cx="3168650" cy="523220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x=</a:t>
            </a:r>
            <a:r>
              <a:rPr lang="en-US" altLang="zh-CN" sz="2800" dirty="0" err="1">
                <a:solidFill>
                  <a:srgbClr val="C00000"/>
                </a:solidFill>
              </a:rPr>
              <a:t>x+i</a:t>
            </a:r>
            <a:r>
              <a:rPr lang="en-US" altLang="zh-CN" sz="2800" dirty="0">
                <a:solidFill>
                  <a:srgbClr val="C00000"/>
                </a:solidFill>
              </a:rPr>
              <a:t> (x=1,   </a:t>
            </a:r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r>
              <a:rPr lang="en-US" altLang="zh-CN" sz="2800" dirty="0">
                <a:solidFill>
                  <a:srgbClr val="C00000"/>
                </a:solidFill>
              </a:rPr>
              <a:t>=2) </a:t>
            </a:r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5724525" y="3429794"/>
            <a:ext cx="0" cy="719137"/>
          </a:xfrm>
          <a:prstGeom prst="line">
            <a:avLst/>
          </a:prstGeom>
          <a:noFill/>
          <a:ln w="136525" cmpd="dbl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4454" y="471496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5.1: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1+3+5+…+99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的值。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344432" y="2838989"/>
            <a:ext cx="1817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x=1,  </a:t>
            </a:r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r>
              <a:rPr lang="en-US" altLang="zh-CN" sz="2800" dirty="0">
                <a:solidFill>
                  <a:srgbClr val="C00000"/>
                </a:solidFill>
              </a:rPr>
              <a:t>=2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382306" y="5076153"/>
            <a:ext cx="3168650" cy="523220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C00000"/>
                </a:solidFill>
              </a:rPr>
              <a:t>x=</a:t>
            </a:r>
            <a:r>
              <a:rPr lang="en-US" altLang="zh-CN" sz="2800" dirty="0" err="1">
                <a:solidFill>
                  <a:srgbClr val="C00000"/>
                </a:solidFill>
              </a:rPr>
              <a:t>x+i</a:t>
            </a:r>
            <a:r>
              <a:rPr lang="en-US" altLang="zh-CN" sz="2800" dirty="0">
                <a:solidFill>
                  <a:srgbClr val="C00000"/>
                </a:solidFill>
              </a:rPr>
              <a:t> (x=0,   </a:t>
            </a:r>
            <a:r>
              <a:rPr lang="en-US" altLang="zh-CN" sz="2800" dirty="0" err="1">
                <a:solidFill>
                  <a:srgbClr val="C00000"/>
                </a:solidFill>
              </a:rPr>
              <a:t>i</a:t>
            </a:r>
            <a:r>
              <a:rPr lang="en-US" altLang="zh-CN" sz="2800" dirty="0">
                <a:solidFill>
                  <a:srgbClr val="C00000"/>
                </a:solidFill>
              </a:rPr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25856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build="p"/>
      <p:bldP spid="157705" grpId="0"/>
      <p:bldP spid="157706" grpId="0" animBg="1"/>
      <p:bldP spid="157707" grpId="0" animBg="1"/>
      <p:bldP spid="14" grpId="0"/>
      <p:bldP spid="16" grpId="0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38965</TotalTime>
  <Words>8173</Words>
  <Application>Microsoft Office PowerPoint</Application>
  <PresentationFormat>全屏显示(4:3)</PresentationFormat>
  <Paragraphs>1207</Paragraphs>
  <Slides>86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104" baseType="lpstr">
      <vt:lpstr>黑体</vt:lpstr>
      <vt:lpstr>华文行楷</vt:lpstr>
      <vt:lpstr>华文琥珀</vt:lpstr>
      <vt:lpstr>华文隶书</vt:lpstr>
      <vt:lpstr>华文细黑</vt:lpstr>
      <vt:lpstr>楷体_GB2312</vt:lpstr>
      <vt:lpstr>隶书</vt:lpstr>
      <vt:lpstr>宋体</vt:lpstr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SmartDraw</vt:lpstr>
      <vt:lpstr>第5章 循环结构程序设计</vt:lpstr>
      <vt:lpstr>PowerPoint 演示文稿</vt:lpstr>
      <vt:lpstr>PowerPoint 演示文稿</vt:lpstr>
      <vt:lpstr>PowerPoint 演示文稿</vt:lpstr>
      <vt:lpstr>程序设计的三种基本结构</vt:lpstr>
      <vt:lpstr>PowerPoint 演示文稿</vt:lpstr>
      <vt:lpstr>PowerPoint 演示文稿</vt:lpstr>
      <vt:lpstr>5.2、while语句循环结构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5.3、do…while语句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5.5.1 goto语句</vt:lpstr>
      <vt:lpstr>PowerPoint 演示文稿</vt:lpstr>
      <vt:lpstr>5.5.2 break语句</vt:lpstr>
      <vt:lpstr>5.5.3 continue语句</vt:lpstr>
      <vt:lpstr>continue与break语句区别 p106  break语句：结束该循环体，执行循环体外语句 continue语句：结束本次循环，执行下一次循环</vt:lpstr>
      <vt:lpstr>PowerPoint 演示文稿</vt:lpstr>
      <vt:lpstr>PowerPoint 演示文稿</vt:lpstr>
      <vt:lpstr>PowerPoint 演示文稿</vt:lpstr>
      <vt:lpstr>PowerPoint 演示文稿</vt:lpstr>
      <vt:lpstr>  循环的嵌套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【例5.11  p85】   编程求∑i! =1!+2!+3!…+n! （n由键盘输入）</vt:lpstr>
      <vt:lpstr>【例5.11  p85】   编程求∑i! =1!+2!+3!…+n! （n由键盘输入）</vt:lpstr>
      <vt:lpstr>PowerPoint 演示文稿</vt:lpstr>
      <vt:lpstr>PowerPoint 演示文稿</vt:lpstr>
      <vt:lpstr>PowerPoint 演示文稿</vt:lpstr>
      <vt:lpstr>PowerPoint 演示文稿</vt:lpstr>
      <vt:lpstr>几种循环的比较</vt:lpstr>
      <vt:lpstr>PowerPoint 演示文稿</vt:lpstr>
      <vt:lpstr>PowerPoint 演示文稿</vt:lpstr>
      <vt:lpstr>PowerPoint 演示文稿</vt:lpstr>
      <vt:lpstr>例5.13：斐波那契数列 该数列前两个数是1,1，以后的每个数都是前两个数之和</vt:lpstr>
      <vt:lpstr>例5.13：斐波那契数列问题</vt:lpstr>
      <vt:lpstr>PowerPoint 演示文稿</vt:lpstr>
      <vt:lpstr>百元买百鸡问题分析</vt:lpstr>
      <vt:lpstr>百元买百鸡问题分析</vt:lpstr>
      <vt:lpstr>百元买百鸡问题分析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【习题2】 编程求1－1/2+1/3－ … +1/99－1/100</vt:lpstr>
      <vt:lpstr>【习题2】 编程求1－1/2+1/3－ … +1/99－1/100</vt:lpstr>
      <vt:lpstr>【习题3】对数据加密。 </vt:lpstr>
      <vt:lpstr>PowerPoint 演示文稿</vt:lpstr>
      <vt:lpstr>PowerPoint 演示文稿</vt:lpstr>
      <vt:lpstr>【习题6】   编程求1/1*2+1/2*3+1/3*4+ … +1/n*(n+1)</vt:lpstr>
      <vt:lpstr>【习题7】100匹马驮100担货。 </vt:lpstr>
      <vt:lpstr>【习题8】增长率问题。 </vt:lpstr>
      <vt:lpstr>【习题9】求10个数中的最大值max和次大值mx。 </vt:lpstr>
      <vt:lpstr>PowerPoint 演示文稿</vt:lpstr>
      <vt:lpstr>【习题11】用迭代法求a的开方。 </vt:lpstr>
      <vt:lpstr>【习题12】阶梯问题。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jigang</dc:creator>
  <cp:lastModifiedBy>52954926@qq.com</cp:lastModifiedBy>
  <cp:revision>338</cp:revision>
  <dcterms:created xsi:type="dcterms:W3CDTF">2002-02-22T10:19:53Z</dcterms:created>
  <dcterms:modified xsi:type="dcterms:W3CDTF">2020-04-14T10:11:51Z</dcterms:modified>
</cp:coreProperties>
</file>