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6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7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8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9.xml" ContentType="application/vnd.openxmlformats-officedocument.presentationml.notesSlide+xml"/>
  <Override PartName="/ppt/tags/tag132.xml" ContentType="application/vnd.openxmlformats-officedocument.presentationml.tags+xml"/>
  <Override PartName="/ppt/notesSlides/notesSlide10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11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12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notesSlides/notesSlide15.xml" ContentType="application/vnd.openxmlformats-officedocument.presentationml.notesSl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16.xml" ContentType="application/vnd.openxmlformats-officedocument.presentationml.notesSl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1.xml" ContentType="application/vnd.openxmlformats-officedocument.presentationml.tags+xml"/>
  <Override PartName="/ppt/notesSlides/notesSlide17.xml" ContentType="application/vnd.openxmlformats-officedocument.presentationml.notesSlide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notesSlides/notesSlide18.xml" ContentType="application/vnd.openxmlformats-officedocument.presentationml.notesSlide+xml"/>
  <Override PartName="/ppt/tags/tag214.xml" ContentType="application/vnd.openxmlformats-officedocument.presentationml.tags+xml"/>
  <Override PartName="/ppt/notesSlides/notesSlide19.xml" ContentType="application/vnd.openxmlformats-officedocument.presentationml.notesSlide+xml"/>
  <Override PartName="/ppt/tags/tag215.xml" ContentType="application/vnd.openxmlformats-officedocument.presentationml.tags+xml"/>
  <Override PartName="/ppt/notesSlides/notesSlide20.xml" ContentType="application/vnd.openxmlformats-officedocument.presentationml.notesSlid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20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8" r:id="rId2"/>
    <p:sldId id="368" r:id="rId3"/>
    <p:sldId id="263" r:id="rId4"/>
    <p:sldId id="278" r:id="rId5"/>
    <p:sldId id="279" r:id="rId6"/>
    <p:sldId id="281" r:id="rId7"/>
    <p:sldId id="282" r:id="rId8"/>
    <p:sldId id="283" r:id="rId9"/>
    <p:sldId id="284" r:id="rId10"/>
    <p:sldId id="326" r:id="rId11"/>
    <p:sldId id="285" r:id="rId12"/>
    <p:sldId id="310" r:id="rId13"/>
    <p:sldId id="311" r:id="rId14"/>
    <p:sldId id="312" r:id="rId15"/>
    <p:sldId id="287" r:id="rId16"/>
    <p:sldId id="286" r:id="rId17"/>
    <p:sldId id="336" r:id="rId18"/>
    <p:sldId id="337" r:id="rId19"/>
    <p:sldId id="339" r:id="rId20"/>
    <p:sldId id="342" r:id="rId21"/>
    <p:sldId id="343" r:id="rId22"/>
    <p:sldId id="288" r:id="rId23"/>
    <p:sldId id="344" r:id="rId24"/>
    <p:sldId id="259" r:id="rId25"/>
    <p:sldId id="345" r:id="rId26"/>
    <p:sldId id="370" r:id="rId27"/>
    <p:sldId id="291" r:id="rId28"/>
    <p:sldId id="295" r:id="rId29"/>
    <p:sldId id="297" r:id="rId30"/>
    <p:sldId id="317" r:id="rId31"/>
    <p:sldId id="346" r:id="rId32"/>
    <p:sldId id="289" r:id="rId33"/>
    <p:sldId id="262" r:id="rId34"/>
    <p:sldId id="347" r:id="rId35"/>
    <p:sldId id="290" r:id="rId36"/>
    <p:sldId id="350" r:id="rId37"/>
    <p:sldId id="351" r:id="rId38"/>
    <p:sldId id="348" r:id="rId39"/>
    <p:sldId id="349" r:id="rId40"/>
    <p:sldId id="352" r:id="rId41"/>
    <p:sldId id="353" r:id="rId42"/>
    <p:sldId id="358" r:id="rId43"/>
    <p:sldId id="354" r:id="rId44"/>
    <p:sldId id="355" r:id="rId45"/>
    <p:sldId id="313" r:id="rId46"/>
    <p:sldId id="315" r:id="rId47"/>
    <p:sldId id="359" r:id="rId48"/>
    <p:sldId id="322" r:id="rId49"/>
    <p:sldId id="320" r:id="rId50"/>
    <p:sldId id="324" r:id="rId51"/>
    <p:sldId id="360" r:id="rId52"/>
    <p:sldId id="328" r:id="rId53"/>
    <p:sldId id="327" r:id="rId54"/>
    <p:sldId id="329" r:id="rId55"/>
    <p:sldId id="361" r:id="rId56"/>
    <p:sldId id="362" r:id="rId57"/>
    <p:sldId id="363" r:id="rId58"/>
    <p:sldId id="356" r:id="rId59"/>
    <p:sldId id="264" r:id="rId60"/>
    <p:sldId id="369" r:id="rId61"/>
    <p:sldId id="364" r:id="rId62"/>
    <p:sldId id="341" r:id="rId63"/>
    <p:sldId id="365" r:id="rId64"/>
    <p:sldId id="357" r:id="rId65"/>
    <p:sldId id="367" r:id="rId66"/>
    <p:sldId id="366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pPr/>
              <a:t>2021/6/25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094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715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539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620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905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67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54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59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42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0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56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4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168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265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2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C0CC4-5F83-4CB9-9C44-FBCE7784DD2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364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13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81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85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0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7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7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2021/6/25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2021/6/25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2" Type="http://schemas.openxmlformats.org/officeDocument/2006/relationships/tags" Target="../tags/tag23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9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image" Target="../media/image8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image" Target="../media/image70.png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tags" Target="../tags/tag200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1.xml"/><Relationship Id="rId10" Type="http://schemas.openxmlformats.org/officeDocument/2006/relationships/tags" Target="../tags/tag66.xml"/><Relationship Id="rId4" Type="http://schemas.openxmlformats.org/officeDocument/2006/relationships/tags" Target="../tags/tag60.xml"/><Relationship Id="rId9" Type="http://schemas.openxmlformats.org/officeDocument/2006/relationships/tags" Target="../tags/tag6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77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9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7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9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4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2" Type="http://schemas.openxmlformats.org/officeDocument/2006/relationships/tags" Target="../tags/tag121.xml"/><Relationship Id="rId16" Type="http://schemas.openxmlformats.org/officeDocument/2006/relationships/image" Target="../media/image21.png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5" Type="http://schemas.openxmlformats.org/officeDocument/2006/relationships/image" Target="../media/image20.png"/><Relationship Id="rId10" Type="http://schemas.openxmlformats.org/officeDocument/2006/relationships/tags" Target="../tags/tag129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notesSlide" Target="../notesSlides/notesSlide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tags" Target="../tags/tag144.xml"/><Relationship Id="rId2" Type="http://schemas.openxmlformats.org/officeDocument/2006/relationships/tags" Target="../tags/tag134.xml"/><Relationship Id="rId16" Type="http://schemas.openxmlformats.org/officeDocument/2006/relationships/image" Target="../media/image22.png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tags" Target="../tags/tag143.xml"/><Relationship Id="rId5" Type="http://schemas.openxmlformats.org/officeDocument/2006/relationships/tags" Target="../tags/tag137.xml"/><Relationship Id="rId15" Type="http://schemas.openxmlformats.org/officeDocument/2006/relationships/image" Target="../media/image20.png"/><Relationship Id="rId10" Type="http://schemas.openxmlformats.org/officeDocument/2006/relationships/tags" Target="../tags/tag142.xml"/><Relationship Id="rId4" Type="http://schemas.openxmlformats.org/officeDocument/2006/relationships/tags" Target="../tags/tag136.xml"/><Relationship Id="rId9" Type="http://schemas.openxmlformats.org/officeDocument/2006/relationships/tags" Target="../tags/tag141.xml"/><Relationship Id="rId14" Type="http://schemas.openxmlformats.org/officeDocument/2006/relationships/notesSlide" Target="../notesSlides/notesSlide1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2" Type="http://schemas.openxmlformats.org/officeDocument/2006/relationships/tags" Target="../tags/tag146.xml"/><Relationship Id="rId16" Type="http://schemas.openxmlformats.org/officeDocument/2006/relationships/image" Target="../media/image23.png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5" Type="http://schemas.openxmlformats.org/officeDocument/2006/relationships/tags" Target="../tags/tag149.xml"/><Relationship Id="rId15" Type="http://schemas.openxmlformats.org/officeDocument/2006/relationships/image" Target="../media/image20.png"/><Relationship Id="rId10" Type="http://schemas.openxmlformats.org/officeDocument/2006/relationships/tags" Target="../tags/tag154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notesSlide" Target="../notesSlides/notesSlide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tags" Target="../tags/tag171.xml"/><Relationship Id="rId18" Type="http://schemas.openxmlformats.org/officeDocument/2006/relationships/image" Target="../media/image90.png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12" Type="http://schemas.openxmlformats.org/officeDocument/2006/relationships/tags" Target="../tags/tag170.xml"/><Relationship Id="rId17" Type="http://schemas.openxmlformats.org/officeDocument/2006/relationships/notesSlide" Target="../notesSlides/notesSlide15.xml"/><Relationship Id="rId2" Type="http://schemas.openxmlformats.org/officeDocument/2006/relationships/tags" Target="../tags/tag160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5" Type="http://schemas.openxmlformats.org/officeDocument/2006/relationships/tags" Target="../tags/tag163.xml"/><Relationship Id="rId15" Type="http://schemas.openxmlformats.org/officeDocument/2006/relationships/tags" Target="../tags/tag173.xml"/><Relationship Id="rId10" Type="http://schemas.openxmlformats.org/officeDocument/2006/relationships/tags" Target="../tags/tag168.xml"/><Relationship Id="rId19" Type="http://schemas.openxmlformats.org/officeDocument/2006/relationships/image" Target="../media/image24.png"/><Relationship Id="rId4" Type="http://schemas.openxmlformats.org/officeDocument/2006/relationships/tags" Target="../tags/tag162.xml"/><Relationship Id="rId9" Type="http://schemas.openxmlformats.org/officeDocument/2006/relationships/tags" Target="../tags/tag167.xml"/><Relationship Id="rId14" Type="http://schemas.openxmlformats.org/officeDocument/2006/relationships/tags" Target="../tags/tag17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13" Type="http://schemas.openxmlformats.org/officeDocument/2006/relationships/tags" Target="../tags/tag186.xml"/><Relationship Id="rId18" Type="http://schemas.openxmlformats.org/officeDocument/2006/relationships/image" Target="../media/image25.png"/><Relationship Id="rId3" Type="http://schemas.openxmlformats.org/officeDocument/2006/relationships/tags" Target="../tags/tag176.xml"/><Relationship Id="rId7" Type="http://schemas.openxmlformats.org/officeDocument/2006/relationships/tags" Target="../tags/tag180.xml"/><Relationship Id="rId12" Type="http://schemas.openxmlformats.org/officeDocument/2006/relationships/tags" Target="../tags/tag185.xml"/><Relationship Id="rId17" Type="http://schemas.openxmlformats.org/officeDocument/2006/relationships/notesSlide" Target="../notesSlides/notesSlide16.xml"/><Relationship Id="rId2" Type="http://schemas.openxmlformats.org/officeDocument/2006/relationships/tags" Target="../tags/tag175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tags" Target="../tags/tag184.xml"/><Relationship Id="rId5" Type="http://schemas.openxmlformats.org/officeDocument/2006/relationships/tags" Target="../tags/tag178.xml"/><Relationship Id="rId15" Type="http://schemas.openxmlformats.org/officeDocument/2006/relationships/tags" Target="../tags/tag188.xml"/><Relationship Id="rId10" Type="http://schemas.openxmlformats.org/officeDocument/2006/relationships/tags" Target="../tags/tag183.xml"/><Relationship Id="rId4" Type="http://schemas.openxmlformats.org/officeDocument/2006/relationships/tags" Target="../tags/tag177.xml"/><Relationship Id="rId9" Type="http://schemas.openxmlformats.org/officeDocument/2006/relationships/tags" Target="../tags/tag182.xml"/><Relationship Id="rId14" Type="http://schemas.openxmlformats.org/officeDocument/2006/relationships/tags" Target="../tags/tag187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91.xml"/><Relationship Id="rId7" Type="http://schemas.openxmlformats.org/officeDocument/2006/relationships/tags" Target="../tags/tag195.xml"/><Relationship Id="rId12" Type="http://schemas.openxmlformats.org/officeDocument/2006/relationships/tags" Target="../tags/tag201.xml"/><Relationship Id="rId2" Type="http://schemas.openxmlformats.org/officeDocument/2006/relationships/tags" Target="../tags/tag190.xml"/><Relationship Id="rId16" Type="http://schemas.openxmlformats.org/officeDocument/2006/relationships/image" Target="../media/image26.png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11" Type="http://schemas.openxmlformats.org/officeDocument/2006/relationships/tags" Target="../tags/tag199.xml"/><Relationship Id="rId5" Type="http://schemas.openxmlformats.org/officeDocument/2006/relationships/tags" Target="../tags/tag193.xml"/><Relationship Id="rId15" Type="http://schemas.openxmlformats.org/officeDocument/2006/relationships/image" Target="../media/image20.png"/><Relationship Id="rId10" Type="http://schemas.openxmlformats.org/officeDocument/2006/relationships/tags" Target="../tags/tag198.xml"/><Relationship Id="rId4" Type="http://schemas.openxmlformats.org/officeDocument/2006/relationships/tags" Target="../tags/tag192.xml"/><Relationship Id="rId9" Type="http://schemas.openxmlformats.org/officeDocument/2006/relationships/tags" Target="../tags/tag197.xml"/><Relationship Id="rId14" Type="http://schemas.openxmlformats.org/officeDocument/2006/relationships/notesSlide" Target="../notesSlides/notesSlide1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3" Type="http://schemas.openxmlformats.org/officeDocument/2006/relationships/tags" Target="../tags/tag204.xml"/><Relationship Id="rId7" Type="http://schemas.openxmlformats.org/officeDocument/2006/relationships/tags" Target="../tags/tag208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9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7" Type="http://schemas.openxmlformats.org/officeDocument/2006/relationships/image" Target="../media/image20.png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image" Target="../media/image27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4.xml"/><Relationship Id="rId4" Type="http://schemas.openxmlformats.org/officeDocument/2006/relationships/image" Target="../media/image2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6.xml"/><Relationship Id="rId4" Type="http://schemas.openxmlformats.org/officeDocument/2006/relationships/image" Target="../media/image3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7.xml"/><Relationship Id="rId4" Type="http://schemas.openxmlformats.org/officeDocument/2006/relationships/image" Target="../media/image3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Changxing898/article/details/100869032?ops_request_misc=%257B%2522request%255Fid%2522%253A%2522158625196019724839265518%2522%252C%2522scm%2522%253A%252220140713.130102334..%2522%257D&amp;request_id=158625196019724839265518&amp;biz_id=14&amp;utm_source=distribute.pc_search_result.none-task-blog-soetl_SOETL-1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8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07C2E4-0482-43CA-A07F-E3514F8A7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585" y="825689"/>
            <a:ext cx="7452956" cy="47698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647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MH_Title_1"/>
          <p:cNvSpPr/>
          <p:nvPr>
            <p:custDataLst>
              <p:tags r:id="rId2"/>
            </p:custDataLst>
          </p:nvPr>
        </p:nvSpPr>
        <p:spPr>
          <a:xfrm>
            <a:off x="1038358" y="1188514"/>
            <a:ext cx="4219442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*复合赋值运算符</a:t>
            </a:r>
            <a:endParaRPr lang="zh-CN" altLang="en-US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038358" y="1591739"/>
            <a:ext cx="70515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/>
              <a:t>在赋值符</a:t>
            </a:r>
            <a:r>
              <a:rPr lang="en-US" altLang="zh-CN"/>
              <a:t>=</a:t>
            </a:r>
            <a:r>
              <a:rPr lang="zh-CN" altLang="en-US"/>
              <a:t>之前加上其他运算符，可以构成复合的运算符。</a:t>
            </a:r>
            <a:endParaRPr lang="en-US" altLang="zh-CN"/>
          </a:p>
          <a:p>
            <a:pPr>
              <a:lnSpc>
                <a:spcPct val="200000"/>
              </a:lnSpc>
            </a:pPr>
            <a:endParaRPr lang="en-US" altLang="zh-CN"/>
          </a:p>
          <a:p>
            <a:pPr>
              <a:lnSpc>
                <a:spcPct val="200000"/>
              </a:lnSpc>
            </a:pPr>
            <a:endParaRPr lang="en-US" altLang="zh-CN"/>
          </a:p>
          <a:p>
            <a:pPr>
              <a:lnSpc>
                <a:spcPct val="200000"/>
              </a:lnSpc>
            </a:pPr>
            <a:endParaRPr lang="en-US" altLang="zh-CN"/>
          </a:p>
          <a:p>
            <a:pPr>
              <a:lnSpc>
                <a:spcPct val="200000"/>
              </a:lnSpc>
            </a:pP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/>
              <a:t>凡是二元（二目）运算符，都可以与赋值符一起组合成复合赋值符。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/>
              <a:t>有关算术运算的复合赋值运算符有</a:t>
            </a:r>
            <a:r>
              <a:rPr lang="en-US" altLang="zh-CN"/>
              <a:t>+=</a:t>
            </a:r>
            <a:r>
              <a:rPr lang="zh-CN" altLang="en-US"/>
              <a:t>，－</a:t>
            </a:r>
            <a:r>
              <a:rPr lang="en-US" altLang="zh-CN"/>
              <a:t>=</a:t>
            </a:r>
            <a:r>
              <a:rPr lang="zh-CN" altLang="en-US"/>
              <a:t>，</a:t>
            </a:r>
            <a:r>
              <a:rPr lang="en-US" altLang="zh-CN"/>
              <a:t>=</a:t>
            </a:r>
            <a:r>
              <a:rPr lang="zh-CN" altLang="en-US"/>
              <a:t>，／</a:t>
            </a:r>
            <a:r>
              <a:rPr lang="en-US" altLang="zh-CN"/>
              <a:t>=</a:t>
            </a:r>
            <a:r>
              <a:rPr lang="zh-CN" altLang="en-US"/>
              <a:t>，％</a:t>
            </a:r>
            <a:r>
              <a:rPr lang="en-US" altLang="zh-CN"/>
              <a:t>=</a:t>
            </a:r>
            <a:r>
              <a:rPr lang="zh-CN" altLang="en-US"/>
              <a:t>。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038358" y="2434560"/>
            <a:ext cx="4656398" cy="1673823"/>
          </a:xfrm>
          <a:prstGeom prst="roundRect">
            <a:avLst>
              <a:gd name="adj" fmla="val 74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defRPr/>
            </a:pPr>
            <a:r>
              <a:rPr lang="en-US" altLang="zh-CN">
                <a:solidFill>
                  <a:srgbClr val="000000"/>
                </a:solidFill>
              </a:rPr>
              <a:t>a+=3	</a:t>
            </a:r>
            <a:r>
              <a:rPr lang="zh-CN" altLang="en-US">
                <a:solidFill>
                  <a:srgbClr val="0070C0"/>
                </a:solidFill>
              </a:rPr>
              <a:t>等价于</a:t>
            </a:r>
            <a:r>
              <a:rPr lang="en-US" altLang="zh-CN">
                <a:solidFill>
                  <a:srgbClr val="0070C0"/>
                </a:solidFill>
              </a:rPr>
              <a:t>a=a+3</a:t>
            </a:r>
          </a:p>
          <a:p>
            <a:pPr lvl="0" algn="just">
              <a:defRPr/>
            </a:pPr>
            <a:endParaRPr lang="en-US" altLang="zh-CN">
              <a:solidFill>
                <a:srgbClr val="000000"/>
              </a:solidFill>
            </a:endParaRPr>
          </a:p>
          <a:p>
            <a:pPr lvl="0" algn="just">
              <a:defRPr/>
            </a:pP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</a:rPr>
              <a:t>*</a:t>
            </a:r>
            <a:r>
              <a:rPr lang="en-US" altLang="zh-CN">
                <a:solidFill>
                  <a:srgbClr val="000000"/>
                </a:solidFill>
              </a:rPr>
              <a:t>=y+8 	</a:t>
            </a:r>
            <a:r>
              <a:rPr lang="zh-CN" altLang="en-US">
                <a:solidFill>
                  <a:srgbClr val="0070C0"/>
                </a:solidFill>
              </a:rPr>
              <a:t>等价于</a:t>
            </a:r>
            <a:r>
              <a:rPr lang="en-US" altLang="zh-CN">
                <a:solidFill>
                  <a:srgbClr val="0070C0"/>
                </a:solidFill>
              </a:rPr>
              <a:t>x=x</a:t>
            </a:r>
            <a:r>
              <a:rPr lang="zh-CN" altLang="en-US">
                <a:solidFill>
                  <a:srgbClr val="0070C0"/>
                </a:solidFill>
              </a:rPr>
              <a:t>*</a:t>
            </a:r>
            <a:r>
              <a:rPr lang="en-US" altLang="zh-CN">
                <a:solidFill>
                  <a:srgbClr val="0070C0"/>
                </a:solidFill>
              </a:rPr>
              <a:t>(y+8)</a:t>
            </a:r>
            <a:endParaRPr lang="zh-CN" altLang="en-US">
              <a:solidFill>
                <a:srgbClr val="0070C0"/>
              </a:solidFill>
            </a:endParaRPr>
          </a:p>
          <a:p>
            <a:pPr lvl="0" algn="just">
              <a:defRPr/>
            </a:pPr>
            <a:endParaRPr lang="zh-CN" altLang="en-US">
              <a:solidFill>
                <a:srgbClr val="000000"/>
              </a:solidFill>
            </a:endParaRPr>
          </a:p>
          <a:p>
            <a:pPr lvl="0" algn="just">
              <a:defRPr/>
            </a:pPr>
            <a:r>
              <a:rPr lang="en-US" altLang="zh-CN">
                <a:solidFill>
                  <a:srgbClr val="000000"/>
                </a:solidFill>
              </a:rPr>
              <a:t>x</a:t>
            </a:r>
            <a:r>
              <a:rPr lang="zh-CN" altLang="en-US">
                <a:solidFill>
                  <a:srgbClr val="000000"/>
                </a:solidFill>
              </a:rPr>
              <a:t>％</a:t>
            </a:r>
            <a:r>
              <a:rPr lang="en-US" altLang="zh-CN">
                <a:solidFill>
                  <a:srgbClr val="000000"/>
                </a:solidFill>
              </a:rPr>
              <a:t>=3	</a:t>
            </a:r>
            <a:r>
              <a:rPr lang="zh-CN" altLang="en-US">
                <a:solidFill>
                  <a:srgbClr val="0070C0"/>
                </a:solidFill>
              </a:rPr>
              <a:t>等价于</a:t>
            </a:r>
            <a:r>
              <a:rPr lang="en-US" altLang="zh-CN">
                <a:solidFill>
                  <a:srgbClr val="0070C0"/>
                </a:solidFill>
              </a:rPr>
              <a:t>x=x</a:t>
            </a:r>
            <a:r>
              <a:rPr lang="zh-CN" altLang="en-US">
                <a:solidFill>
                  <a:srgbClr val="0070C0"/>
                </a:solidFill>
              </a:rPr>
              <a:t>％</a:t>
            </a:r>
            <a:r>
              <a:rPr lang="en-US" altLang="zh-CN">
                <a:solidFill>
                  <a:srgbClr val="0070C0"/>
                </a:solidFill>
              </a:rPr>
              <a:t>3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088984" y="1801356"/>
            <a:ext cx="0" cy="376070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/>
                </a:gs>
                <a:gs pos="6600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H_Other_1"/>
          <p:cNvSpPr/>
          <p:nvPr>
            <p:custDataLst>
              <p:tags r:id="rId3"/>
            </p:custDataLst>
          </p:nvPr>
        </p:nvSpPr>
        <p:spPr>
          <a:xfrm>
            <a:off x="8266804" y="2432516"/>
            <a:ext cx="774700" cy="522287"/>
          </a:xfrm>
          <a:custGeom>
            <a:avLst/>
            <a:gdLst>
              <a:gd name="connsiteX0" fmla="*/ 0 w 2429934"/>
              <a:gd name="connsiteY0" fmla="*/ 360367 h 372534"/>
              <a:gd name="connsiteX1" fmla="*/ 2429934 w 2429934"/>
              <a:gd name="connsiteY1" fmla="*/ 360367 h 372534"/>
              <a:gd name="connsiteX2" fmla="*/ 2429934 w 2429934"/>
              <a:gd name="connsiteY2" fmla="*/ 372534 h 372534"/>
              <a:gd name="connsiteX3" fmla="*/ 0 w 2429934"/>
              <a:gd name="connsiteY3" fmla="*/ 372534 h 372534"/>
              <a:gd name="connsiteX4" fmla="*/ 0 w 2429934"/>
              <a:gd name="connsiteY4" fmla="*/ 30167 h 372534"/>
              <a:gd name="connsiteX5" fmla="*/ 2429934 w 2429934"/>
              <a:gd name="connsiteY5" fmla="*/ 30167 h 372534"/>
              <a:gd name="connsiteX6" fmla="*/ 2429934 w 2429934"/>
              <a:gd name="connsiteY6" fmla="*/ 342367 h 372534"/>
              <a:gd name="connsiteX7" fmla="*/ 0 w 2429934"/>
              <a:gd name="connsiteY7" fmla="*/ 342367 h 372534"/>
              <a:gd name="connsiteX8" fmla="*/ 0 w 2429934"/>
              <a:gd name="connsiteY8" fmla="*/ 0 h 372534"/>
              <a:gd name="connsiteX9" fmla="*/ 2429934 w 2429934"/>
              <a:gd name="connsiteY9" fmla="*/ 0 h 372534"/>
              <a:gd name="connsiteX10" fmla="*/ 2429934 w 2429934"/>
              <a:gd name="connsiteY10" fmla="*/ 12167 h 372534"/>
              <a:gd name="connsiteX11" fmla="*/ 0 w 2429934"/>
              <a:gd name="connsiteY11" fmla="*/ 12167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9934" h="372534">
                <a:moveTo>
                  <a:pt x="0" y="360367"/>
                </a:moveTo>
                <a:lnTo>
                  <a:pt x="2429934" y="360367"/>
                </a:lnTo>
                <a:lnTo>
                  <a:pt x="2429934" y="372534"/>
                </a:lnTo>
                <a:lnTo>
                  <a:pt x="0" y="372534"/>
                </a:lnTo>
                <a:close/>
                <a:moveTo>
                  <a:pt x="0" y="30167"/>
                </a:moveTo>
                <a:lnTo>
                  <a:pt x="2429934" y="30167"/>
                </a:lnTo>
                <a:lnTo>
                  <a:pt x="2429934" y="342367"/>
                </a:lnTo>
                <a:lnTo>
                  <a:pt x="0" y="342367"/>
                </a:lnTo>
                <a:close/>
                <a:moveTo>
                  <a:pt x="0" y="0"/>
                </a:moveTo>
                <a:lnTo>
                  <a:pt x="2429934" y="0"/>
                </a:lnTo>
                <a:lnTo>
                  <a:pt x="2429934" y="12167"/>
                </a:lnTo>
                <a:lnTo>
                  <a:pt x="0" y="1216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>
                <a:solidFill>
                  <a:srgbClr val="FEFFFF"/>
                </a:solidFill>
              </a:rPr>
              <a:t>注意</a:t>
            </a:r>
          </a:p>
        </p:txBody>
      </p:sp>
      <p:sp>
        <p:nvSpPr>
          <p:cNvPr id="7" name="MH_SubTitle_1"/>
          <p:cNvSpPr/>
          <p:nvPr>
            <p:custDataLst>
              <p:tags r:id="rId4"/>
            </p:custDataLst>
          </p:nvPr>
        </p:nvSpPr>
        <p:spPr>
          <a:xfrm>
            <a:off x="9041504" y="2432516"/>
            <a:ext cx="2488992" cy="2466975"/>
          </a:xfrm>
          <a:prstGeom prst="rect">
            <a:avLst/>
          </a:prstGeom>
          <a:solidFill>
            <a:srgbClr val="FEFFFF"/>
          </a:solidFill>
          <a:ln w="9525">
            <a:solidFill>
              <a:srgbClr val="B2B2B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>
                <a:solidFill>
                  <a:srgbClr val="1C1C1C"/>
                </a:solidFill>
              </a:rPr>
              <a:t>如果赋值符右边是包含若干项的表达式，则相当于它</a:t>
            </a:r>
            <a:r>
              <a:rPr lang="zh-CN" altLang="en-US" b="1">
                <a:solidFill>
                  <a:schemeClr val="accent1"/>
                </a:solidFill>
              </a:rPr>
              <a:t>有括号</a:t>
            </a:r>
            <a:r>
              <a:rPr lang="zh-CN" altLang="en-US">
                <a:solidFill>
                  <a:srgbClr val="1C1C1C"/>
                </a:solidFill>
              </a:rPr>
              <a:t>。例如，</a:t>
            </a:r>
            <a:endParaRPr lang="en-US" altLang="zh-CN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>
                <a:solidFill>
                  <a:srgbClr val="1C1C1C"/>
                </a:solidFill>
              </a:rPr>
              <a:t>x%=y+3</a:t>
            </a:r>
            <a:r>
              <a:rPr lang="zh-CN" altLang="en-US">
                <a:solidFill>
                  <a:srgbClr val="1C1C1C"/>
                </a:solidFill>
              </a:rPr>
              <a:t>等价于</a:t>
            </a:r>
            <a:r>
              <a:rPr lang="en-US" altLang="zh-CN">
                <a:solidFill>
                  <a:srgbClr val="1C1C1C"/>
                </a:solidFill>
              </a:rPr>
              <a:t>x=x%(y+3)</a:t>
            </a:r>
            <a:r>
              <a:rPr lang="zh-CN" altLang="en-US">
                <a:solidFill>
                  <a:srgbClr val="1C1C1C"/>
                </a:solidFill>
              </a:rPr>
              <a:t>，切勿错写为</a:t>
            </a:r>
            <a:r>
              <a:rPr lang="en-US" altLang="zh-CN">
                <a:solidFill>
                  <a:srgbClr val="1C1C1C"/>
                </a:solidFill>
              </a:rPr>
              <a:t>x=x%y+3</a:t>
            </a:r>
            <a:r>
              <a:rPr lang="zh-CN" altLang="en-US">
                <a:solidFill>
                  <a:srgbClr val="1C1C1C"/>
                </a:solidFill>
              </a:rPr>
              <a:t>。</a:t>
            </a:r>
            <a:endParaRPr lang="en-US" altLang="zh-CN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endParaRPr lang="zh-CN" altLang="en-US">
              <a:solidFill>
                <a:srgbClr val="1C1C1C"/>
              </a:solidFill>
            </a:endParaRPr>
          </a:p>
        </p:txBody>
      </p:sp>
      <p:sp>
        <p:nvSpPr>
          <p:cNvPr id="8" name="MH_Other_2"/>
          <p:cNvSpPr/>
          <p:nvPr>
            <p:custDataLst>
              <p:tags r:id="rId5"/>
            </p:custDataLst>
          </p:nvPr>
        </p:nvSpPr>
        <p:spPr>
          <a:xfrm rot="16200000">
            <a:off x="11228871" y="4590027"/>
            <a:ext cx="301625" cy="301625"/>
          </a:xfrm>
          <a:prstGeom prst="rtTriangle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752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59FE00-6007-4BD7-B844-E5135BE5E3E2}"/>
              </a:ext>
            </a:extLst>
          </p:cNvPr>
          <p:cNvSpPr txBox="1"/>
          <p:nvPr/>
        </p:nvSpPr>
        <p:spPr>
          <a:xfrm>
            <a:off x="993157" y="319120"/>
            <a:ext cx="102056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1.14 </a:t>
            </a:r>
            <a:r>
              <a:rPr lang="zh-CN" altLang="en-US" b="1" dirty="0"/>
              <a:t>自增自减运算符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①</a:t>
            </a:r>
            <a:r>
              <a:rPr lang="en-US" altLang="zh-CN" b="1" dirty="0"/>
              <a:t>++</a:t>
            </a:r>
            <a:r>
              <a:rPr lang="en-US" altLang="zh-CN" b="1" dirty="0" err="1"/>
              <a:t>i</a:t>
            </a:r>
            <a:r>
              <a:rPr lang="zh-CN" altLang="en-US" b="1" dirty="0"/>
              <a:t>，</a:t>
            </a:r>
            <a:r>
              <a:rPr lang="en-US" altLang="zh-CN" b="1" dirty="0"/>
              <a:t>--</a:t>
            </a:r>
            <a:r>
              <a:rPr lang="en-US" altLang="zh-CN" b="1" dirty="0" err="1"/>
              <a:t>i</a:t>
            </a:r>
            <a:r>
              <a:rPr lang="zh-CN" altLang="en-US" b="1" dirty="0"/>
              <a:t>：在使用</a:t>
            </a:r>
            <a:r>
              <a:rPr lang="en-US" altLang="zh-CN" b="1" dirty="0" err="1"/>
              <a:t>i</a:t>
            </a:r>
            <a:r>
              <a:rPr lang="zh-CN" altLang="en-US" b="1" dirty="0"/>
              <a:t>之前，先给</a:t>
            </a:r>
            <a:r>
              <a:rPr lang="en-US" altLang="zh-CN" b="1" dirty="0" err="1"/>
              <a:t>i</a:t>
            </a:r>
            <a:r>
              <a:rPr lang="zh-CN" altLang="en-US" b="1" dirty="0"/>
              <a:t>的值加</a:t>
            </a:r>
            <a:r>
              <a:rPr lang="en-US" altLang="zh-CN" b="1" dirty="0"/>
              <a:t>1</a:t>
            </a:r>
            <a:r>
              <a:rPr lang="zh-CN" altLang="en-US" b="1" dirty="0"/>
              <a:t>或减</a:t>
            </a:r>
            <a:r>
              <a:rPr lang="en-US" altLang="zh-CN" b="1" dirty="0"/>
              <a:t>1</a:t>
            </a:r>
            <a:r>
              <a:rPr lang="zh-CN" altLang="en-US" b="1" dirty="0"/>
              <a:t>，再使用此时的表达式的值参加运算。</a:t>
            </a:r>
            <a:endParaRPr lang="en-US" altLang="zh-CN" b="1" dirty="0"/>
          </a:p>
          <a:p>
            <a:r>
              <a:rPr lang="zh-CN" altLang="en-US" b="1" dirty="0"/>
              <a:t>比如，取</a:t>
            </a:r>
            <a:r>
              <a:rPr lang="en-US" altLang="zh-CN" b="1" dirty="0" err="1"/>
              <a:t>i</a:t>
            </a:r>
            <a:r>
              <a:rPr lang="en-US" altLang="zh-CN" b="1" dirty="0"/>
              <a:t>=1</a:t>
            </a:r>
            <a:r>
              <a:rPr lang="zh-CN" altLang="en-US" b="1" dirty="0"/>
              <a:t>，求</a:t>
            </a:r>
            <a:r>
              <a:rPr lang="en-US" altLang="zh-CN" b="1" dirty="0"/>
              <a:t>-</a:t>
            </a:r>
            <a:r>
              <a:rPr lang="zh-CN" altLang="en-US" b="1" dirty="0"/>
              <a:t>（</a:t>
            </a:r>
            <a:r>
              <a:rPr lang="en-US" altLang="zh-CN" b="1" dirty="0"/>
              <a:t>++</a:t>
            </a:r>
            <a:r>
              <a:rPr lang="en-US" altLang="zh-CN" b="1" dirty="0" err="1"/>
              <a:t>i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  <a:r>
              <a:rPr lang="en-US" altLang="zh-CN" b="1" dirty="0" err="1"/>
              <a:t>i</a:t>
            </a:r>
            <a:r>
              <a:rPr lang="zh-CN" altLang="en-US" b="1" dirty="0"/>
              <a:t>先自增为</a:t>
            </a:r>
            <a:r>
              <a:rPr lang="en-US" altLang="zh-CN" b="1" dirty="0"/>
              <a:t>2</a:t>
            </a:r>
            <a:r>
              <a:rPr lang="zh-CN" altLang="en-US" b="1" dirty="0"/>
              <a:t>，则其结果为</a:t>
            </a:r>
            <a:r>
              <a:rPr lang="en-US" altLang="zh-CN" b="1" dirty="0"/>
              <a:t>-2</a:t>
            </a:r>
          </a:p>
          <a:p>
            <a:r>
              <a:rPr lang="zh-CN" altLang="en-US" b="1" dirty="0"/>
              <a:t>②</a:t>
            </a:r>
            <a:r>
              <a:rPr lang="en-US" altLang="zh-CN" b="1" dirty="0" err="1"/>
              <a:t>i</a:t>
            </a:r>
            <a:r>
              <a:rPr lang="en-US" altLang="zh-CN" b="1" dirty="0"/>
              <a:t>++</a:t>
            </a:r>
            <a:r>
              <a:rPr lang="zh-CN" altLang="en-US" b="1" dirty="0"/>
              <a:t>，</a:t>
            </a:r>
            <a:r>
              <a:rPr lang="en-US" altLang="zh-CN" b="1" dirty="0" err="1"/>
              <a:t>i</a:t>
            </a:r>
            <a:r>
              <a:rPr lang="en-US" altLang="zh-CN" b="1" dirty="0"/>
              <a:t>--</a:t>
            </a:r>
            <a:r>
              <a:rPr lang="zh-CN" altLang="en-US" b="1" dirty="0"/>
              <a:t>：在使用</a:t>
            </a:r>
            <a:r>
              <a:rPr lang="en-US" altLang="zh-CN" b="1" dirty="0" err="1"/>
              <a:t>i</a:t>
            </a:r>
            <a:r>
              <a:rPr lang="zh-CN" altLang="en-US" b="1" dirty="0"/>
              <a:t>之后，使</a:t>
            </a:r>
            <a:r>
              <a:rPr lang="en-US" altLang="zh-CN" b="1" dirty="0" err="1"/>
              <a:t>i</a:t>
            </a:r>
            <a:r>
              <a:rPr lang="zh-CN" altLang="en-US" b="1" dirty="0"/>
              <a:t>的值加</a:t>
            </a:r>
            <a:r>
              <a:rPr lang="en-US" altLang="zh-CN" b="1" dirty="0"/>
              <a:t>1</a:t>
            </a:r>
            <a:r>
              <a:rPr lang="zh-CN" altLang="en-US" b="1" dirty="0"/>
              <a:t>或减</a:t>
            </a:r>
            <a:r>
              <a:rPr lang="en-US" altLang="zh-CN" b="1" dirty="0"/>
              <a:t>1</a:t>
            </a:r>
            <a:r>
              <a:rPr lang="zh-CN" altLang="en-US" b="1" dirty="0"/>
              <a:t>，再使用此时表达式的值参与运算</a:t>
            </a:r>
            <a:endParaRPr lang="en-US" altLang="zh-CN" b="1" dirty="0"/>
          </a:p>
          <a:p>
            <a:r>
              <a:rPr lang="zh-CN" altLang="en-US" b="1" dirty="0"/>
              <a:t>比如：取</a:t>
            </a:r>
            <a:r>
              <a:rPr lang="en-US" altLang="zh-CN" b="1" dirty="0" err="1"/>
              <a:t>i</a:t>
            </a:r>
            <a:r>
              <a:rPr lang="en-US" altLang="zh-CN" b="1" dirty="0"/>
              <a:t>=1</a:t>
            </a:r>
            <a:r>
              <a:rPr lang="zh-CN" altLang="en-US" b="1" dirty="0"/>
              <a:t>；求</a:t>
            </a:r>
            <a:r>
              <a:rPr lang="en-US" altLang="zh-CN" b="1" dirty="0"/>
              <a:t>-</a:t>
            </a:r>
            <a:r>
              <a:rPr lang="zh-CN" altLang="en-US" b="1" dirty="0"/>
              <a:t>（</a:t>
            </a:r>
            <a:r>
              <a:rPr lang="en-US" altLang="zh-CN" b="1" dirty="0" err="1"/>
              <a:t>i</a:t>
            </a:r>
            <a:r>
              <a:rPr lang="en-US" altLang="zh-CN" b="1" dirty="0"/>
              <a:t>++</a:t>
            </a:r>
            <a:r>
              <a:rPr lang="zh-CN" altLang="en-US" b="1" dirty="0"/>
              <a:t>），括号里的值为</a:t>
            </a:r>
            <a:r>
              <a:rPr lang="en-US" altLang="zh-CN" b="1" dirty="0"/>
              <a:t>1</a:t>
            </a:r>
            <a:r>
              <a:rPr lang="zh-CN" altLang="en-US" b="1" dirty="0"/>
              <a:t>，则结果为</a:t>
            </a:r>
            <a:r>
              <a:rPr lang="en-US" altLang="zh-CN" b="1" dirty="0"/>
              <a:t>-1</a:t>
            </a:r>
            <a:r>
              <a:rPr lang="zh-CN" altLang="en-US" b="1" dirty="0"/>
              <a:t>，然后</a:t>
            </a:r>
            <a:r>
              <a:rPr lang="en-US" altLang="zh-CN" b="1" dirty="0" err="1"/>
              <a:t>i</a:t>
            </a:r>
            <a:r>
              <a:rPr lang="zh-CN" altLang="en-US" b="1" dirty="0"/>
              <a:t>自增（返回用的时候）为</a:t>
            </a:r>
            <a:r>
              <a:rPr lang="en-US" altLang="zh-CN" b="1" dirty="0"/>
              <a:t>2</a:t>
            </a:r>
          </a:p>
          <a:p>
            <a:r>
              <a:rPr lang="zh-CN" altLang="en-US" b="1" dirty="0"/>
              <a:t>③结合方向：自右往左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5EC7CC-7A91-4CDE-B0D6-D3F24B403039}"/>
              </a:ext>
            </a:extLst>
          </p:cNvPr>
          <p:cNvSpPr txBox="1"/>
          <p:nvPr/>
        </p:nvSpPr>
        <p:spPr>
          <a:xfrm>
            <a:off x="993157" y="3344617"/>
            <a:ext cx="103897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1.15 </a:t>
            </a:r>
            <a:r>
              <a:rPr lang="zh-CN" altLang="en-US" b="1" dirty="0"/>
              <a:t>位运算符</a:t>
            </a:r>
            <a:endParaRPr lang="en-US" altLang="zh-CN" b="1" dirty="0"/>
          </a:p>
          <a:p>
            <a:r>
              <a:rPr lang="zh-CN" altLang="en-US" dirty="0"/>
              <a:t>按位与</a:t>
            </a:r>
            <a:r>
              <a:rPr lang="en-US" altLang="zh-CN" dirty="0"/>
              <a:t>&amp;</a:t>
            </a:r>
            <a:r>
              <a:rPr lang="zh-CN" altLang="en-US" dirty="0"/>
              <a:t>：若两个相应的二进制位都位</a:t>
            </a:r>
            <a:r>
              <a:rPr lang="en-US" altLang="zh-CN" dirty="0"/>
              <a:t>1</a:t>
            </a:r>
            <a:r>
              <a:rPr lang="zh-CN" altLang="en-US" dirty="0"/>
              <a:t>，则该位为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  <a:r>
              <a:rPr lang="zh-CN" altLang="en-US" b="1" dirty="0"/>
              <a:t>（全</a:t>
            </a:r>
            <a:r>
              <a:rPr lang="en-US" altLang="zh-CN" b="1" dirty="0"/>
              <a:t>1</a:t>
            </a:r>
            <a:r>
              <a:rPr lang="zh-CN" altLang="en-US" b="1" dirty="0"/>
              <a:t>才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dirty="0"/>
              <a:t>按位或</a:t>
            </a:r>
            <a:r>
              <a:rPr lang="en-US" altLang="zh-CN" dirty="0"/>
              <a:t>|</a:t>
            </a:r>
            <a:r>
              <a:rPr lang="zh-CN" altLang="en-US" dirty="0"/>
              <a:t>：若两个相应的位只要有一个为</a:t>
            </a:r>
            <a:r>
              <a:rPr lang="en-US" altLang="zh-CN" dirty="0"/>
              <a:t>1</a:t>
            </a:r>
            <a:r>
              <a:rPr lang="zh-CN" altLang="en-US" dirty="0"/>
              <a:t>，则改位的结果为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  <a:r>
              <a:rPr lang="zh-CN" altLang="en-US" b="1" dirty="0"/>
              <a:t>（有</a:t>
            </a:r>
            <a:r>
              <a:rPr lang="en-US" altLang="zh-CN" b="1" dirty="0"/>
              <a:t>1</a:t>
            </a:r>
            <a:r>
              <a:rPr lang="zh-CN" altLang="en-US" b="1" dirty="0"/>
              <a:t>就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dirty="0"/>
              <a:t>按位异或</a:t>
            </a:r>
            <a:r>
              <a:rPr lang="en-US" altLang="zh-CN" dirty="0"/>
              <a:t>^:</a:t>
            </a:r>
            <a:r>
              <a:rPr lang="zh-CN" altLang="en-US" dirty="0"/>
              <a:t>若两个二进制位相同，则结果为</a:t>
            </a:r>
            <a:r>
              <a:rPr lang="en-US" altLang="zh-CN" dirty="0"/>
              <a:t>0</a:t>
            </a:r>
            <a:r>
              <a:rPr lang="zh-CN" altLang="en-US" dirty="0"/>
              <a:t>，不同则为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按位取反</a:t>
            </a:r>
            <a:r>
              <a:rPr lang="en-US" altLang="zh-CN" dirty="0"/>
              <a:t>~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r>
              <a:rPr lang="zh-CN" altLang="en-US" dirty="0"/>
              <a:t>变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变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左移右移，</a:t>
            </a:r>
            <a:r>
              <a:rPr lang="en-US" altLang="zh-CN" dirty="0"/>
              <a:t>&lt;&lt;</a:t>
            </a:r>
            <a:r>
              <a:rPr lang="zh-CN" altLang="en-US" dirty="0"/>
              <a:t>左移若干位  </a:t>
            </a:r>
            <a:r>
              <a:rPr lang="en-US" altLang="zh-CN" dirty="0"/>
              <a:t>&gt;&gt;</a:t>
            </a:r>
            <a:r>
              <a:rPr lang="zh-CN" altLang="en-US" dirty="0"/>
              <a:t>右移若干位</a:t>
            </a:r>
            <a:endParaRPr lang="en-US" altLang="zh-CN" dirty="0"/>
          </a:p>
          <a:p>
            <a:r>
              <a:rPr lang="zh-CN" altLang="en-US" dirty="0"/>
              <a:t>注：位运算除了</a:t>
            </a:r>
            <a:r>
              <a:rPr lang="en-US" altLang="zh-CN" dirty="0"/>
              <a:t>~</a:t>
            </a:r>
            <a:r>
              <a:rPr lang="zh-CN" altLang="en-US" dirty="0"/>
              <a:t>以外，均为双目运算符，要求两侧各有一个运算量。运算量只能是整型或字符型数据，不能为实型数据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59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不同类型数据间的混合运算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58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如果一个运算符两侧的数据类型不同，则先自动进行类型转换，使二者成为同一种类型，然后进行运算。整型、实型、字符型数据间可以进行混合运算。</a:t>
            </a:r>
            <a:r>
              <a:rPr lang="zh-CN" altLang="en-US" sz="2000" b="1">
                <a:solidFill>
                  <a:schemeClr val="accent1"/>
                </a:solidFill>
                <a:latin typeface="+mn-ea"/>
                <a:ea typeface="+mn-ea"/>
              </a:rPr>
              <a:t>规律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为</a:t>
            </a:r>
            <a:r>
              <a:rPr lang="en-US" altLang="zh-CN" sz="2000">
                <a:solidFill>
                  <a:schemeClr val="accent1"/>
                </a:solidFill>
                <a:latin typeface="+mn-ea"/>
                <a:ea typeface="+mn-ea"/>
              </a:rPr>
              <a:t>: 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+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、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-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、*、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运算的两个数中有一个数为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float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或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double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型，结果是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double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型，因为系统将所有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float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型数据都先转换为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double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型，然后进行运算。</a:t>
            </a:r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如果</a:t>
            </a:r>
            <a:r>
              <a:rPr lang="en-US" altLang="zh-CN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int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float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或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double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型数据进行运算，先把</a:t>
            </a:r>
            <a:r>
              <a:rPr lang="en-US" altLang="zh-CN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int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float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型数据转换为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double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型，然后进行运算，结果是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double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型。</a:t>
            </a:r>
          </a:p>
          <a:p>
            <a:pPr marL="1371600" lvl="3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字符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(char)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型数据与整型数据进行运算，就是把字符的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ASCII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代码与整型数据进行运算。如果字符型数据与实型数据进行运算，则将字符的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ASCII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代码转换为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double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型数据，然后进行运算。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15318" y="2450115"/>
            <a:ext cx="519154" cy="542829"/>
            <a:chOff x="2371725" y="1671639"/>
            <a:chExt cx="974725" cy="1019175"/>
          </a:xfrm>
        </p:grpSpPr>
        <p:sp>
          <p:nvSpPr>
            <p:cNvPr id="5" name="MH_Other_1"/>
            <p:cNvSpPr/>
            <p:nvPr>
              <p:custDataLst>
                <p:tags r:id="rId11"/>
              </p:custDataLst>
            </p:nvPr>
          </p:nvSpPr>
          <p:spPr>
            <a:xfrm>
              <a:off x="2784475" y="1800225"/>
              <a:ext cx="357188" cy="355600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6" name="MH_Other_2"/>
            <p:cNvSpPr/>
            <p:nvPr>
              <p:custDataLst>
                <p:tags r:id="rId12"/>
              </p:custDataLst>
            </p:nvPr>
          </p:nvSpPr>
          <p:spPr>
            <a:xfrm>
              <a:off x="2784475" y="2205039"/>
              <a:ext cx="357188" cy="357187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7" name="MH_Other_3"/>
            <p:cNvSpPr/>
            <p:nvPr>
              <p:custDataLst>
                <p:tags r:id="rId13"/>
              </p:custDataLst>
            </p:nvPr>
          </p:nvSpPr>
          <p:spPr>
            <a:xfrm>
              <a:off x="2990850" y="2003425"/>
              <a:ext cx="355600" cy="355600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8" name="MH_Other_4"/>
            <p:cNvSpPr/>
            <p:nvPr>
              <p:custDataLst>
                <p:tags r:id="rId14"/>
              </p:custDataLst>
            </p:nvPr>
          </p:nvSpPr>
          <p:spPr>
            <a:xfrm>
              <a:off x="2400300" y="1671639"/>
              <a:ext cx="534988" cy="1019175"/>
            </a:xfrm>
            <a:custGeom>
              <a:avLst/>
              <a:gdLst>
                <a:gd name="connsiteX0" fmla="*/ 96494 w 1902905"/>
                <a:gd name="connsiteY0" fmla="*/ 0 h 3612822"/>
                <a:gd name="connsiteX1" fmla="*/ 1902905 w 1902905"/>
                <a:gd name="connsiteY1" fmla="*/ 1806411 h 3612822"/>
                <a:gd name="connsiteX2" fmla="*/ 96494 w 1902905"/>
                <a:gd name="connsiteY2" fmla="*/ 3612822 h 3612822"/>
                <a:gd name="connsiteX3" fmla="*/ 0 w 1902905"/>
                <a:gd name="connsiteY3" fmla="*/ 3516328 h 3612822"/>
                <a:gd name="connsiteX4" fmla="*/ 1709917 w 1902905"/>
                <a:gd name="connsiteY4" fmla="*/ 1806411 h 3612822"/>
                <a:gd name="connsiteX5" fmla="*/ 0 w 1902905"/>
                <a:gd name="connsiteY5" fmla="*/ 96494 h 3612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2905" h="3612822">
                  <a:moveTo>
                    <a:pt x="96494" y="0"/>
                  </a:moveTo>
                  <a:lnTo>
                    <a:pt x="1902905" y="1806411"/>
                  </a:lnTo>
                  <a:lnTo>
                    <a:pt x="96494" y="3612822"/>
                  </a:lnTo>
                  <a:lnTo>
                    <a:pt x="0" y="3516328"/>
                  </a:lnTo>
                  <a:lnTo>
                    <a:pt x="1709917" y="1806411"/>
                  </a:lnTo>
                  <a:lnTo>
                    <a:pt x="0" y="9649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9" name="MH_Other_5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2371725" y="1671639"/>
              <a:ext cx="509588" cy="1019175"/>
            </a:xfrm>
            <a:custGeom>
              <a:avLst/>
              <a:gdLst>
                <a:gd name="T0" fmla="*/ 36 w 1806862"/>
                <a:gd name="T1" fmla="*/ 0 h 3612822"/>
                <a:gd name="T2" fmla="*/ 143580 w 1806862"/>
                <a:gd name="T3" fmla="*/ 143580 h 3612822"/>
                <a:gd name="T4" fmla="*/ 36 w 1806862"/>
                <a:gd name="T5" fmla="*/ 287160 h 3612822"/>
                <a:gd name="T6" fmla="*/ 0 w 1806862"/>
                <a:gd name="T7" fmla="*/ 287124 h 3612822"/>
                <a:gd name="T8" fmla="*/ 0 w 1806862"/>
                <a:gd name="T9" fmla="*/ 36 h 36128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6862"/>
                <a:gd name="T16" fmla="*/ 0 h 3612822"/>
                <a:gd name="T17" fmla="*/ 1806862 w 1806862"/>
                <a:gd name="T18" fmla="*/ 3612822 h 36128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6862" h="3612822">
                  <a:moveTo>
                    <a:pt x="451" y="0"/>
                  </a:moveTo>
                  <a:lnTo>
                    <a:pt x="1806862" y="1806411"/>
                  </a:lnTo>
                  <a:lnTo>
                    <a:pt x="451" y="3612822"/>
                  </a:lnTo>
                  <a:lnTo>
                    <a:pt x="0" y="3612371"/>
                  </a:lnTo>
                  <a:lnTo>
                    <a:pt x="0" y="4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14400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25399" y="3348034"/>
            <a:ext cx="518400" cy="543600"/>
            <a:chOff x="3967163" y="3287714"/>
            <a:chExt cx="973137" cy="1017587"/>
          </a:xfrm>
        </p:grpSpPr>
        <p:sp>
          <p:nvSpPr>
            <p:cNvPr id="11" name="MH_Other_11"/>
            <p:cNvSpPr/>
            <p:nvPr>
              <p:custDataLst>
                <p:tags r:id="rId6"/>
              </p:custDataLst>
            </p:nvPr>
          </p:nvSpPr>
          <p:spPr>
            <a:xfrm>
              <a:off x="4379913" y="3414713"/>
              <a:ext cx="355600" cy="3556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12" name="MH_Other_12"/>
            <p:cNvSpPr/>
            <p:nvPr>
              <p:custDataLst>
                <p:tags r:id="rId7"/>
              </p:custDataLst>
            </p:nvPr>
          </p:nvSpPr>
          <p:spPr>
            <a:xfrm>
              <a:off x="4379913" y="3821113"/>
              <a:ext cx="355600" cy="3556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13" name="MH_Other_13"/>
            <p:cNvSpPr/>
            <p:nvPr>
              <p:custDataLst>
                <p:tags r:id="rId8"/>
              </p:custDataLst>
            </p:nvPr>
          </p:nvSpPr>
          <p:spPr>
            <a:xfrm>
              <a:off x="4584700" y="3617913"/>
              <a:ext cx="355600" cy="355600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14" name="MH_Other_14"/>
            <p:cNvSpPr/>
            <p:nvPr>
              <p:custDataLst>
                <p:tags r:id="rId9"/>
              </p:custDataLst>
            </p:nvPr>
          </p:nvSpPr>
          <p:spPr>
            <a:xfrm>
              <a:off x="3994151" y="3287714"/>
              <a:ext cx="536575" cy="1017587"/>
            </a:xfrm>
            <a:custGeom>
              <a:avLst/>
              <a:gdLst>
                <a:gd name="connsiteX0" fmla="*/ 96494 w 1902905"/>
                <a:gd name="connsiteY0" fmla="*/ 0 h 3612822"/>
                <a:gd name="connsiteX1" fmla="*/ 1902905 w 1902905"/>
                <a:gd name="connsiteY1" fmla="*/ 1806411 h 3612822"/>
                <a:gd name="connsiteX2" fmla="*/ 96494 w 1902905"/>
                <a:gd name="connsiteY2" fmla="*/ 3612822 h 3612822"/>
                <a:gd name="connsiteX3" fmla="*/ 0 w 1902905"/>
                <a:gd name="connsiteY3" fmla="*/ 3516328 h 3612822"/>
                <a:gd name="connsiteX4" fmla="*/ 1709917 w 1902905"/>
                <a:gd name="connsiteY4" fmla="*/ 1806411 h 3612822"/>
                <a:gd name="connsiteX5" fmla="*/ 0 w 1902905"/>
                <a:gd name="connsiteY5" fmla="*/ 96494 h 3612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2905" h="3612822">
                  <a:moveTo>
                    <a:pt x="96494" y="0"/>
                  </a:moveTo>
                  <a:lnTo>
                    <a:pt x="1902905" y="1806411"/>
                  </a:lnTo>
                  <a:lnTo>
                    <a:pt x="96494" y="3612822"/>
                  </a:lnTo>
                  <a:lnTo>
                    <a:pt x="0" y="3516328"/>
                  </a:lnTo>
                  <a:lnTo>
                    <a:pt x="1709917" y="1806411"/>
                  </a:lnTo>
                  <a:lnTo>
                    <a:pt x="0" y="964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15" name="MH_Other_15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3967163" y="3287714"/>
              <a:ext cx="508000" cy="1017587"/>
            </a:xfrm>
            <a:custGeom>
              <a:avLst/>
              <a:gdLst>
                <a:gd name="T0" fmla="*/ 36 w 1806862"/>
                <a:gd name="T1" fmla="*/ 0 h 3612822"/>
                <a:gd name="T2" fmla="*/ 143133 w 1806862"/>
                <a:gd name="T3" fmla="*/ 143356 h 3612822"/>
                <a:gd name="T4" fmla="*/ 36 w 1806862"/>
                <a:gd name="T5" fmla="*/ 286713 h 3612822"/>
                <a:gd name="T6" fmla="*/ 0 w 1806862"/>
                <a:gd name="T7" fmla="*/ 286677 h 3612822"/>
                <a:gd name="T8" fmla="*/ 0 w 1806862"/>
                <a:gd name="T9" fmla="*/ 36 h 36128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6862"/>
                <a:gd name="T16" fmla="*/ 0 h 3612822"/>
                <a:gd name="T17" fmla="*/ 1806862 w 1806862"/>
                <a:gd name="T18" fmla="*/ 3612822 h 36128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6862" h="3612822">
                  <a:moveTo>
                    <a:pt x="451" y="0"/>
                  </a:moveTo>
                  <a:lnTo>
                    <a:pt x="1806862" y="1806411"/>
                  </a:lnTo>
                  <a:lnTo>
                    <a:pt x="451" y="3612822"/>
                  </a:lnTo>
                  <a:lnTo>
                    <a:pt x="0" y="3612371"/>
                  </a:lnTo>
                  <a:lnTo>
                    <a:pt x="0" y="4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14400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96065" y="4180399"/>
            <a:ext cx="519154" cy="542829"/>
            <a:chOff x="2371725" y="1671639"/>
            <a:chExt cx="974725" cy="1019175"/>
          </a:xfrm>
        </p:grpSpPr>
        <p:sp>
          <p:nvSpPr>
            <p:cNvPr id="17" name="MH_Other_1"/>
            <p:cNvSpPr/>
            <p:nvPr>
              <p:custDataLst>
                <p:tags r:id="rId1"/>
              </p:custDataLst>
            </p:nvPr>
          </p:nvSpPr>
          <p:spPr>
            <a:xfrm>
              <a:off x="2784475" y="1800225"/>
              <a:ext cx="357188" cy="355600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18" name="MH_Other_2"/>
            <p:cNvSpPr/>
            <p:nvPr>
              <p:custDataLst>
                <p:tags r:id="rId2"/>
              </p:custDataLst>
            </p:nvPr>
          </p:nvSpPr>
          <p:spPr>
            <a:xfrm>
              <a:off x="2784475" y="2205039"/>
              <a:ext cx="357188" cy="357187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19" name="MH_Other_3"/>
            <p:cNvSpPr/>
            <p:nvPr>
              <p:custDataLst>
                <p:tags r:id="rId3"/>
              </p:custDataLst>
            </p:nvPr>
          </p:nvSpPr>
          <p:spPr>
            <a:xfrm>
              <a:off x="2990850" y="2003425"/>
              <a:ext cx="355600" cy="355600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20" name="MH_Other_4"/>
            <p:cNvSpPr/>
            <p:nvPr>
              <p:custDataLst>
                <p:tags r:id="rId4"/>
              </p:custDataLst>
            </p:nvPr>
          </p:nvSpPr>
          <p:spPr>
            <a:xfrm>
              <a:off x="2400300" y="1671639"/>
              <a:ext cx="534988" cy="1019175"/>
            </a:xfrm>
            <a:custGeom>
              <a:avLst/>
              <a:gdLst>
                <a:gd name="connsiteX0" fmla="*/ 96494 w 1902905"/>
                <a:gd name="connsiteY0" fmla="*/ 0 h 3612822"/>
                <a:gd name="connsiteX1" fmla="*/ 1902905 w 1902905"/>
                <a:gd name="connsiteY1" fmla="*/ 1806411 h 3612822"/>
                <a:gd name="connsiteX2" fmla="*/ 96494 w 1902905"/>
                <a:gd name="connsiteY2" fmla="*/ 3612822 h 3612822"/>
                <a:gd name="connsiteX3" fmla="*/ 0 w 1902905"/>
                <a:gd name="connsiteY3" fmla="*/ 3516328 h 3612822"/>
                <a:gd name="connsiteX4" fmla="*/ 1709917 w 1902905"/>
                <a:gd name="connsiteY4" fmla="*/ 1806411 h 3612822"/>
                <a:gd name="connsiteX5" fmla="*/ 0 w 1902905"/>
                <a:gd name="connsiteY5" fmla="*/ 96494 h 3612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2905" h="3612822">
                  <a:moveTo>
                    <a:pt x="96494" y="0"/>
                  </a:moveTo>
                  <a:lnTo>
                    <a:pt x="1902905" y="1806411"/>
                  </a:lnTo>
                  <a:lnTo>
                    <a:pt x="96494" y="3612822"/>
                  </a:lnTo>
                  <a:lnTo>
                    <a:pt x="0" y="3516328"/>
                  </a:lnTo>
                  <a:lnTo>
                    <a:pt x="1709917" y="1806411"/>
                  </a:lnTo>
                  <a:lnTo>
                    <a:pt x="0" y="9649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21" name="MH_Other_5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371725" y="1671639"/>
              <a:ext cx="509588" cy="1019175"/>
            </a:xfrm>
            <a:custGeom>
              <a:avLst/>
              <a:gdLst>
                <a:gd name="T0" fmla="*/ 36 w 1806862"/>
                <a:gd name="T1" fmla="*/ 0 h 3612822"/>
                <a:gd name="T2" fmla="*/ 143580 w 1806862"/>
                <a:gd name="T3" fmla="*/ 143580 h 3612822"/>
                <a:gd name="T4" fmla="*/ 36 w 1806862"/>
                <a:gd name="T5" fmla="*/ 287160 h 3612822"/>
                <a:gd name="T6" fmla="*/ 0 w 1806862"/>
                <a:gd name="T7" fmla="*/ 287124 h 3612822"/>
                <a:gd name="T8" fmla="*/ 0 w 1806862"/>
                <a:gd name="T9" fmla="*/ 36 h 36128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6862"/>
                <a:gd name="T16" fmla="*/ 0 h 3612822"/>
                <a:gd name="T17" fmla="*/ 1806862 w 1806862"/>
                <a:gd name="T18" fmla="*/ 3612822 h 36128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6862" h="3612822">
                  <a:moveTo>
                    <a:pt x="451" y="0"/>
                  </a:moveTo>
                  <a:lnTo>
                    <a:pt x="1806862" y="1806411"/>
                  </a:lnTo>
                  <a:lnTo>
                    <a:pt x="451" y="3612822"/>
                  </a:lnTo>
                  <a:lnTo>
                    <a:pt x="0" y="3612371"/>
                  </a:lnTo>
                  <a:lnTo>
                    <a:pt x="0" y="4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14400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957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不同类型数据间的混合运算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919989" y="1489248"/>
            <a:ext cx="3541843" cy="1275986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err="1"/>
              <a:t>int</a:t>
            </a:r>
            <a:r>
              <a:rPr lang="en-US" altLang="zh-CN"/>
              <a:t> </a:t>
            </a:r>
            <a:r>
              <a:rPr lang="en-US" altLang="zh-CN" err="1"/>
              <a:t>i</a:t>
            </a:r>
            <a:r>
              <a:rPr lang="en-US" altLang="zh-CN"/>
              <a:t>=3,j;</a:t>
            </a:r>
          </a:p>
          <a:p>
            <a:r>
              <a:rPr lang="en-US" altLang="zh-CN"/>
              <a:t>float f=2.5;</a:t>
            </a:r>
          </a:p>
          <a:p>
            <a:r>
              <a:rPr lang="en-US" altLang="zh-CN"/>
              <a:t>double d=7.5;</a:t>
            </a:r>
          </a:p>
          <a:p>
            <a:r>
              <a:rPr lang="en-US" altLang="zh-CN" err="1"/>
              <a:t>printf</a:t>
            </a:r>
            <a:r>
              <a:rPr lang="en-US" altLang="zh-CN"/>
              <a:t>("%lf",10+'a'+i*f-d/3);</a:t>
            </a:r>
            <a:endParaRPr lang="en-US" altLang="zh-CN">
              <a:solidFill>
                <a:srgbClr val="008000"/>
              </a:solidFill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899490" y="3105508"/>
            <a:ext cx="10454310" cy="314105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pSp>
        <p:nvGrpSpPr>
          <p:cNvPr id="25" name="组合 24"/>
          <p:cNvGrpSpPr/>
          <p:nvPr/>
        </p:nvGrpSpPr>
        <p:grpSpPr>
          <a:xfrm>
            <a:off x="1104900" y="3192273"/>
            <a:ext cx="1905000" cy="560717"/>
            <a:chOff x="8656983" y="1203671"/>
            <a:chExt cx="1905000" cy="497504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8656983" y="1690688"/>
              <a:ext cx="1905000" cy="104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1022073" y="3849092"/>
            <a:ext cx="1013957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altLang="zh-CN" b="1">
                <a:solidFill>
                  <a:srgbClr val="FFFF00"/>
                </a:solidFill>
              </a:rPr>
              <a:t>10+'a'+i*f-d/3</a:t>
            </a: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zh-CN" altLang="en-US" sz="1600">
                <a:solidFill>
                  <a:schemeClr val="bg1"/>
                </a:solidFill>
              </a:rPr>
              <a:t>① 进行</a:t>
            </a:r>
            <a:r>
              <a:rPr lang="en-US" altLang="zh-CN" sz="1600">
                <a:solidFill>
                  <a:schemeClr val="bg1"/>
                </a:solidFill>
              </a:rPr>
              <a:t>10+′a′</a:t>
            </a:r>
            <a:r>
              <a:rPr lang="zh-CN" altLang="en-US" sz="1600">
                <a:solidFill>
                  <a:schemeClr val="bg1"/>
                </a:solidFill>
              </a:rPr>
              <a:t>的运算，</a:t>
            </a:r>
            <a:r>
              <a:rPr lang="en-US" altLang="zh-CN" sz="1600">
                <a:solidFill>
                  <a:schemeClr val="bg1"/>
                </a:solidFill>
              </a:rPr>
              <a:t>′a′</a:t>
            </a:r>
            <a:r>
              <a:rPr lang="zh-CN" altLang="en-US" sz="1600">
                <a:solidFill>
                  <a:schemeClr val="bg1"/>
                </a:solidFill>
              </a:rPr>
              <a:t>的值是整数</a:t>
            </a:r>
            <a:r>
              <a:rPr lang="en-US" altLang="zh-CN" sz="1600">
                <a:solidFill>
                  <a:schemeClr val="bg1"/>
                </a:solidFill>
              </a:rPr>
              <a:t>97</a:t>
            </a:r>
            <a:r>
              <a:rPr lang="zh-CN" altLang="en-US" sz="1600">
                <a:solidFill>
                  <a:schemeClr val="bg1"/>
                </a:solidFill>
              </a:rPr>
              <a:t>，运算结果为</a:t>
            </a:r>
            <a:r>
              <a:rPr lang="en-US" altLang="zh-CN" sz="1600">
                <a:solidFill>
                  <a:schemeClr val="bg1"/>
                </a:solidFill>
              </a:rPr>
              <a:t>107</a:t>
            </a:r>
            <a:r>
              <a:rPr lang="zh-CN" altLang="en-US" sz="1600">
                <a:solidFill>
                  <a:schemeClr val="bg1"/>
                </a:solidFill>
              </a:rPr>
              <a:t>。</a:t>
            </a: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zh-CN" altLang="en-US" sz="1600">
                <a:solidFill>
                  <a:schemeClr val="bg1"/>
                </a:solidFill>
              </a:rPr>
              <a:t>② 由于“</a:t>
            </a:r>
            <a:r>
              <a:rPr lang="en-US" altLang="zh-CN" sz="1600">
                <a:solidFill>
                  <a:schemeClr val="bg1"/>
                </a:solidFill>
              </a:rPr>
              <a:t>*</a:t>
            </a:r>
            <a:r>
              <a:rPr lang="zh-CN" altLang="en-US" sz="1600">
                <a:solidFill>
                  <a:schemeClr val="bg1"/>
                </a:solidFill>
              </a:rPr>
              <a:t>”比“</a:t>
            </a:r>
            <a:r>
              <a:rPr lang="en-US" altLang="zh-CN" sz="1600">
                <a:solidFill>
                  <a:schemeClr val="bg1"/>
                </a:solidFill>
              </a:rPr>
              <a:t>+”</a:t>
            </a:r>
            <a:r>
              <a:rPr lang="zh-CN" altLang="en-US" sz="1600">
                <a:solidFill>
                  <a:schemeClr val="bg1"/>
                </a:solidFill>
              </a:rPr>
              <a:t>优先级高，先进行</a:t>
            </a:r>
            <a:r>
              <a:rPr lang="en-US" altLang="zh-CN" sz="1600" err="1">
                <a:solidFill>
                  <a:schemeClr val="bg1"/>
                </a:solidFill>
              </a:rPr>
              <a:t>i</a:t>
            </a:r>
            <a:r>
              <a:rPr lang="en-US" altLang="zh-CN" sz="1600">
                <a:solidFill>
                  <a:schemeClr val="bg1"/>
                </a:solidFill>
              </a:rPr>
              <a:t>*f</a:t>
            </a:r>
            <a:r>
              <a:rPr lang="zh-CN" altLang="en-US" sz="1600">
                <a:solidFill>
                  <a:schemeClr val="bg1"/>
                </a:solidFill>
              </a:rPr>
              <a:t>的运算。先将</a:t>
            </a:r>
            <a:r>
              <a:rPr lang="en-US" altLang="zh-CN" sz="1600" err="1">
                <a:solidFill>
                  <a:schemeClr val="bg1"/>
                </a:solidFill>
              </a:rPr>
              <a:t>i</a:t>
            </a:r>
            <a:r>
              <a:rPr lang="zh-CN" altLang="en-US" sz="1600">
                <a:solidFill>
                  <a:schemeClr val="bg1"/>
                </a:solidFill>
              </a:rPr>
              <a:t>与</a:t>
            </a:r>
            <a:r>
              <a:rPr lang="en-US" altLang="zh-CN" sz="1600">
                <a:solidFill>
                  <a:schemeClr val="bg1"/>
                </a:solidFill>
              </a:rPr>
              <a:t>f</a:t>
            </a:r>
            <a:r>
              <a:rPr lang="zh-CN" altLang="en-US" sz="1600">
                <a:solidFill>
                  <a:schemeClr val="bg1"/>
                </a:solidFill>
              </a:rPr>
              <a:t>都转成</a:t>
            </a:r>
            <a:r>
              <a:rPr lang="en-US" altLang="zh-CN" sz="1600">
                <a:solidFill>
                  <a:schemeClr val="bg1"/>
                </a:solidFill>
              </a:rPr>
              <a:t>double</a:t>
            </a:r>
            <a:r>
              <a:rPr lang="zh-CN" altLang="en-US" sz="1600">
                <a:solidFill>
                  <a:schemeClr val="bg1"/>
                </a:solidFill>
              </a:rPr>
              <a:t>型，运算结果为</a:t>
            </a:r>
            <a:r>
              <a:rPr lang="en-US" altLang="zh-CN" sz="1600">
                <a:solidFill>
                  <a:schemeClr val="bg1"/>
                </a:solidFill>
              </a:rPr>
              <a:t>7.5</a:t>
            </a:r>
            <a:r>
              <a:rPr lang="zh-CN" altLang="en-US" sz="1600">
                <a:solidFill>
                  <a:schemeClr val="bg1"/>
                </a:solidFill>
              </a:rPr>
              <a:t>，</a:t>
            </a:r>
            <a:r>
              <a:rPr lang="en-US" altLang="zh-CN" sz="1600">
                <a:solidFill>
                  <a:schemeClr val="bg1"/>
                </a:solidFill>
              </a:rPr>
              <a:t>double</a:t>
            </a:r>
            <a:r>
              <a:rPr lang="zh-CN" altLang="en-US" sz="1600">
                <a:solidFill>
                  <a:schemeClr val="bg1"/>
                </a:solidFill>
              </a:rPr>
              <a:t>型。</a:t>
            </a: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zh-CN" altLang="en-US" sz="1600">
                <a:solidFill>
                  <a:schemeClr val="bg1"/>
                </a:solidFill>
              </a:rPr>
              <a:t>③ 整数</a:t>
            </a:r>
            <a:r>
              <a:rPr lang="en-US" altLang="zh-CN" sz="1600">
                <a:solidFill>
                  <a:schemeClr val="bg1"/>
                </a:solidFill>
              </a:rPr>
              <a:t>107</a:t>
            </a:r>
            <a:r>
              <a:rPr lang="zh-CN" altLang="en-US" sz="1600">
                <a:solidFill>
                  <a:schemeClr val="bg1"/>
                </a:solidFill>
              </a:rPr>
              <a:t>与ｉ</a:t>
            </a:r>
            <a:r>
              <a:rPr lang="en-US" altLang="zh-CN" sz="1600">
                <a:solidFill>
                  <a:schemeClr val="bg1"/>
                </a:solidFill>
              </a:rPr>
              <a:t>*</a:t>
            </a:r>
            <a:r>
              <a:rPr lang="zh-CN" altLang="en-US" sz="1600">
                <a:solidFill>
                  <a:schemeClr val="bg1"/>
                </a:solidFill>
              </a:rPr>
              <a:t>ｆ的积相加。先将整数</a:t>
            </a:r>
            <a:r>
              <a:rPr lang="en-US" altLang="zh-CN" sz="1600">
                <a:solidFill>
                  <a:schemeClr val="bg1"/>
                </a:solidFill>
              </a:rPr>
              <a:t>107</a:t>
            </a:r>
            <a:r>
              <a:rPr lang="zh-CN" altLang="en-US" sz="1600">
                <a:solidFill>
                  <a:schemeClr val="bg1"/>
                </a:solidFill>
              </a:rPr>
              <a:t>转换成双精度数，相加结果为</a:t>
            </a:r>
            <a:r>
              <a:rPr lang="en-US" altLang="zh-CN" sz="1600">
                <a:solidFill>
                  <a:schemeClr val="bg1"/>
                </a:solidFill>
              </a:rPr>
              <a:t>114.5</a:t>
            </a:r>
            <a:r>
              <a:rPr lang="zh-CN" altLang="en-US" sz="1600">
                <a:solidFill>
                  <a:schemeClr val="bg1"/>
                </a:solidFill>
              </a:rPr>
              <a:t>，</a:t>
            </a:r>
            <a:r>
              <a:rPr lang="en-US" altLang="zh-CN" sz="1600">
                <a:solidFill>
                  <a:schemeClr val="bg1"/>
                </a:solidFill>
              </a:rPr>
              <a:t>double</a:t>
            </a:r>
            <a:r>
              <a:rPr lang="zh-CN" altLang="en-US" sz="1600">
                <a:solidFill>
                  <a:schemeClr val="bg1"/>
                </a:solidFill>
              </a:rPr>
              <a:t>型。</a:t>
            </a: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zh-CN" altLang="en-US" sz="1600">
                <a:solidFill>
                  <a:schemeClr val="bg1"/>
                </a:solidFill>
              </a:rPr>
              <a:t>④ 进行</a:t>
            </a:r>
            <a:r>
              <a:rPr lang="en-US" altLang="zh-CN" sz="1600">
                <a:solidFill>
                  <a:schemeClr val="bg1"/>
                </a:solidFill>
              </a:rPr>
              <a:t>d/3</a:t>
            </a:r>
            <a:r>
              <a:rPr lang="zh-CN" altLang="en-US" sz="1600">
                <a:solidFill>
                  <a:schemeClr val="bg1"/>
                </a:solidFill>
              </a:rPr>
              <a:t>的运算，先将</a:t>
            </a:r>
            <a:r>
              <a:rPr lang="en-US" altLang="zh-CN" sz="1600">
                <a:solidFill>
                  <a:schemeClr val="bg1"/>
                </a:solidFill>
              </a:rPr>
              <a:t>3</a:t>
            </a:r>
            <a:r>
              <a:rPr lang="zh-CN" altLang="en-US" sz="1600">
                <a:solidFill>
                  <a:schemeClr val="bg1"/>
                </a:solidFill>
              </a:rPr>
              <a:t>转换成</a:t>
            </a:r>
            <a:r>
              <a:rPr lang="en-US" altLang="zh-CN" sz="1600">
                <a:solidFill>
                  <a:schemeClr val="bg1"/>
                </a:solidFill>
              </a:rPr>
              <a:t>double</a:t>
            </a:r>
            <a:r>
              <a:rPr lang="zh-CN" altLang="en-US" sz="1600">
                <a:solidFill>
                  <a:schemeClr val="bg1"/>
                </a:solidFill>
              </a:rPr>
              <a:t>型，</a:t>
            </a:r>
            <a:r>
              <a:rPr lang="en-US" altLang="zh-CN" sz="1600">
                <a:solidFill>
                  <a:schemeClr val="bg1"/>
                </a:solidFill>
              </a:rPr>
              <a:t>d/3</a:t>
            </a:r>
            <a:r>
              <a:rPr lang="zh-CN" altLang="en-US" sz="1600">
                <a:solidFill>
                  <a:schemeClr val="bg1"/>
                </a:solidFill>
              </a:rPr>
              <a:t>结果为</a:t>
            </a:r>
            <a:r>
              <a:rPr lang="en-US" altLang="zh-CN" sz="1600">
                <a:solidFill>
                  <a:schemeClr val="bg1"/>
                </a:solidFill>
              </a:rPr>
              <a:t>2.5</a:t>
            </a:r>
            <a:r>
              <a:rPr lang="zh-CN" altLang="en-US" sz="1600">
                <a:solidFill>
                  <a:schemeClr val="bg1"/>
                </a:solidFill>
              </a:rPr>
              <a:t>，</a:t>
            </a:r>
            <a:r>
              <a:rPr lang="en-US" altLang="zh-CN" sz="1600">
                <a:solidFill>
                  <a:schemeClr val="bg1"/>
                </a:solidFill>
              </a:rPr>
              <a:t>double</a:t>
            </a:r>
            <a:r>
              <a:rPr lang="zh-CN" altLang="en-US" sz="1600">
                <a:solidFill>
                  <a:schemeClr val="bg1"/>
                </a:solidFill>
              </a:rPr>
              <a:t>型。</a:t>
            </a: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zh-CN" altLang="en-US" sz="1600">
                <a:solidFill>
                  <a:schemeClr val="bg1"/>
                </a:solidFill>
              </a:rPr>
              <a:t>⑤ 将</a:t>
            </a:r>
            <a:r>
              <a:rPr lang="en-US" altLang="zh-CN" sz="1600">
                <a:solidFill>
                  <a:schemeClr val="bg1"/>
                </a:solidFill>
              </a:rPr>
              <a:t>10+′a′+i*f</a:t>
            </a:r>
            <a:r>
              <a:rPr lang="zh-CN" altLang="en-US" sz="1600">
                <a:solidFill>
                  <a:schemeClr val="bg1"/>
                </a:solidFill>
              </a:rPr>
              <a:t>的结果</a:t>
            </a:r>
            <a:r>
              <a:rPr lang="en-US" altLang="zh-CN" sz="1600">
                <a:solidFill>
                  <a:schemeClr val="bg1"/>
                </a:solidFill>
              </a:rPr>
              <a:t>114.5</a:t>
            </a:r>
            <a:r>
              <a:rPr lang="zh-CN" altLang="en-US" sz="1600">
                <a:solidFill>
                  <a:schemeClr val="bg1"/>
                </a:solidFill>
              </a:rPr>
              <a:t>与</a:t>
            </a:r>
            <a:r>
              <a:rPr lang="en-US" altLang="zh-CN" sz="1600">
                <a:solidFill>
                  <a:schemeClr val="bg1"/>
                </a:solidFill>
              </a:rPr>
              <a:t>d/3</a:t>
            </a:r>
            <a:r>
              <a:rPr lang="zh-CN" altLang="en-US" sz="1600">
                <a:solidFill>
                  <a:schemeClr val="bg1"/>
                </a:solidFill>
              </a:rPr>
              <a:t>的商</a:t>
            </a:r>
            <a:r>
              <a:rPr lang="en-US" altLang="zh-CN" sz="1600">
                <a:solidFill>
                  <a:schemeClr val="bg1"/>
                </a:solidFill>
              </a:rPr>
              <a:t>2.5</a:t>
            </a:r>
            <a:r>
              <a:rPr lang="zh-CN" altLang="en-US" sz="1600">
                <a:solidFill>
                  <a:schemeClr val="bg1"/>
                </a:solidFill>
              </a:rPr>
              <a:t>相减，结果为</a:t>
            </a:r>
            <a:r>
              <a:rPr lang="en-US" altLang="zh-CN" sz="1600">
                <a:solidFill>
                  <a:schemeClr val="bg1"/>
                </a:solidFill>
              </a:rPr>
              <a:t>112.0</a:t>
            </a:r>
            <a:r>
              <a:rPr lang="zh-CN" altLang="en-US" sz="1600">
                <a:solidFill>
                  <a:schemeClr val="bg1"/>
                </a:solidFill>
              </a:rPr>
              <a:t>，</a:t>
            </a:r>
            <a:r>
              <a:rPr lang="en-US" altLang="zh-CN" sz="1600">
                <a:solidFill>
                  <a:schemeClr val="bg1"/>
                </a:solidFill>
              </a:rPr>
              <a:t>double</a:t>
            </a:r>
            <a:r>
              <a:rPr lang="zh-CN" altLang="en-US" sz="1600">
                <a:solidFill>
                  <a:schemeClr val="bg1"/>
                </a:solidFill>
              </a:rPr>
              <a:t>型。</a:t>
            </a:r>
            <a:endParaRPr lang="en-US" altLang="zh-CN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强制类型转换运算符</a:t>
            </a:r>
          </a:p>
        </p:txBody>
      </p:sp>
      <p:sp>
        <p:nvSpPr>
          <p:cNvPr id="4" name="矩形 3"/>
          <p:cNvSpPr/>
          <p:nvPr/>
        </p:nvSpPr>
        <p:spPr>
          <a:xfrm>
            <a:off x="927100" y="1411288"/>
            <a:ext cx="36576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/>
              <a:t>(</a:t>
            </a:r>
            <a:r>
              <a:rPr lang="zh-CN" altLang="en-US" sz="2400" b="1"/>
              <a:t>类型名</a:t>
            </a:r>
            <a:r>
              <a:rPr lang="en-US" altLang="zh-CN" sz="2400" b="1"/>
              <a:t>)(</a:t>
            </a:r>
            <a:r>
              <a:rPr lang="zh-CN" altLang="en-US" sz="2400" b="1"/>
              <a:t>表达式</a:t>
            </a:r>
            <a:r>
              <a:rPr lang="en-US" altLang="zh-CN" sz="2400" b="1"/>
              <a:t>)</a:t>
            </a:r>
            <a:endParaRPr lang="zh-CN" altLang="en-US" sz="2400" b="1"/>
          </a:p>
        </p:txBody>
      </p:sp>
      <p:sp>
        <p:nvSpPr>
          <p:cNvPr id="5" name="圆角矩形 4"/>
          <p:cNvSpPr/>
          <p:nvPr/>
        </p:nvSpPr>
        <p:spPr>
          <a:xfrm>
            <a:off x="927100" y="2327299"/>
            <a:ext cx="10426700" cy="2973836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en-US" altLang="zh-CN"/>
              <a:t>(double)a		</a:t>
            </a:r>
            <a:r>
              <a:rPr lang="zh-CN" altLang="en-US">
                <a:solidFill>
                  <a:srgbClr val="0070C0"/>
                </a:solidFill>
              </a:rPr>
              <a:t>将ａ转换成</a:t>
            </a:r>
            <a:r>
              <a:rPr lang="en-US" altLang="zh-CN">
                <a:solidFill>
                  <a:srgbClr val="0070C0"/>
                </a:solidFill>
              </a:rPr>
              <a:t>double</a:t>
            </a:r>
            <a:r>
              <a:rPr lang="zh-CN" altLang="en-US">
                <a:solidFill>
                  <a:srgbClr val="0070C0"/>
                </a:solidFill>
              </a:rPr>
              <a:t>型</a:t>
            </a:r>
          </a:p>
          <a:p>
            <a:pPr defTabSz="363538"/>
            <a:r>
              <a:rPr lang="en-US" altLang="zh-CN"/>
              <a:t>(</a:t>
            </a:r>
            <a:r>
              <a:rPr lang="en-US" altLang="zh-CN" err="1"/>
              <a:t>int</a:t>
            </a:r>
            <a:r>
              <a:rPr lang="en-US" altLang="zh-CN"/>
              <a:t>)(</a:t>
            </a:r>
            <a:r>
              <a:rPr lang="en-US" altLang="zh-CN" err="1"/>
              <a:t>x+y</a:t>
            </a:r>
            <a:r>
              <a:rPr lang="en-US" altLang="zh-CN"/>
              <a:t>)		</a:t>
            </a:r>
            <a:r>
              <a:rPr lang="zh-CN" altLang="en-US">
                <a:solidFill>
                  <a:srgbClr val="0070C0"/>
                </a:solidFill>
              </a:rPr>
              <a:t>将</a:t>
            </a:r>
            <a:r>
              <a:rPr lang="en-US" altLang="zh-CN" err="1">
                <a:solidFill>
                  <a:srgbClr val="0070C0"/>
                </a:solidFill>
              </a:rPr>
              <a:t>x+y</a:t>
            </a:r>
            <a:r>
              <a:rPr lang="zh-CN" altLang="en-US">
                <a:solidFill>
                  <a:srgbClr val="0070C0"/>
                </a:solidFill>
              </a:rPr>
              <a:t>的值转换成</a:t>
            </a:r>
            <a:r>
              <a:rPr lang="en-US" altLang="zh-CN" err="1">
                <a:solidFill>
                  <a:srgbClr val="0070C0"/>
                </a:solidFill>
              </a:rPr>
              <a:t>int</a:t>
            </a:r>
            <a:r>
              <a:rPr lang="zh-CN" altLang="en-US">
                <a:solidFill>
                  <a:srgbClr val="0070C0"/>
                </a:solidFill>
              </a:rPr>
              <a:t>型</a:t>
            </a:r>
          </a:p>
          <a:p>
            <a:pPr defTabSz="363538"/>
            <a:r>
              <a:rPr lang="en-US" altLang="zh-CN"/>
              <a:t>(float)(5%3)		</a:t>
            </a:r>
            <a:r>
              <a:rPr lang="zh-CN" altLang="en-US">
                <a:solidFill>
                  <a:srgbClr val="0070C0"/>
                </a:solidFill>
              </a:rPr>
              <a:t>将</a:t>
            </a:r>
            <a:r>
              <a:rPr lang="en-US" altLang="zh-CN">
                <a:solidFill>
                  <a:srgbClr val="0070C0"/>
                </a:solidFill>
              </a:rPr>
              <a:t>5%3</a:t>
            </a:r>
            <a:r>
              <a:rPr lang="zh-CN" altLang="en-US">
                <a:solidFill>
                  <a:srgbClr val="0070C0"/>
                </a:solidFill>
              </a:rPr>
              <a:t>的值转换成</a:t>
            </a:r>
            <a:r>
              <a:rPr lang="en-US" altLang="zh-CN">
                <a:solidFill>
                  <a:srgbClr val="0070C0"/>
                </a:solidFill>
              </a:rPr>
              <a:t>float</a:t>
            </a:r>
            <a:r>
              <a:rPr lang="zh-CN" altLang="en-US">
                <a:solidFill>
                  <a:srgbClr val="0070C0"/>
                </a:solidFill>
              </a:rPr>
              <a:t>型</a:t>
            </a:r>
          </a:p>
          <a:p>
            <a:pPr defTabSz="363538"/>
            <a:r>
              <a:rPr lang="en-US" altLang="zh-CN"/>
              <a:t>(</a:t>
            </a:r>
            <a:r>
              <a:rPr lang="en-US" altLang="zh-CN" err="1"/>
              <a:t>int</a:t>
            </a:r>
            <a:r>
              <a:rPr lang="en-US" altLang="zh-CN"/>
              <a:t>)</a:t>
            </a:r>
            <a:r>
              <a:rPr lang="en-US" altLang="zh-CN" err="1"/>
              <a:t>x+y</a:t>
            </a:r>
            <a:r>
              <a:rPr lang="en-US" altLang="zh-CN"/>
              <a:t>		</a:t>
            </a:r>
            <a:r>
              <a:rPr lang="zh-CN" altLang="en-US">
                <a:solidFill>
                  <a:srgbClr val="0070C0"/>
                </a:solidFill>
              </a:rPr>
              <a:t>只将</a:t>
            </a:r>
            <a:r>
              <a:rPr lang="en-US" altLang="zh-CN">
                <a:solidFill>
                  <a:srgbClr val="0070C0"/>
                </a:solidFill>
              </a:rPr>
              <a:t>x</a:t>
            </a:r>
            <a:r>
              <a:rPr lang="zh-CN" altLang="en-US">
                <a:solidFill>
                  <a:srgbClr val="0070C0"/>
                </a:solidFill>
              </a:rPr>
              <a:t>转换成整型，然后与</a:t>
            </a:r>
            <a:r>
              <a:rPr lang="en-US" altLang="zh-CN">
                <a:solidFill>
                  <a:srgbClr val="0070C0"/>
                </a:solidFill>
              </a:rPr>
              <a:t>y</a:t>
            </a:r>
            <a:r>
              <a:rPr lang="zh-CN" altLang="en-US">
                <a:solidFill>
                  <a:srgbClr val="0070C0"/>
                </a:solidFill>
              </a:rPr>
              <a:t>相加</a:t>
            </a:r>
            <a:endParaRPr lang="en-US" altLang="zh-CN">
              <a:solidFill>
                <a:srgbClr val="0070C0"/>
              </a:solidFill>
            </a:endParaRPr>
          </a:p>
          <a:p>
            <a:pPr defTabSz="363538"/>
            <a:endParaRPr lang="en-US" altLang="zh-CN"/>
          </a:p>
          <a:p>
            <a:pPr defTabSz="363538"/>
            <a:r>
              <a:rPr lang="en-US" altLang="zh-CN" err="1"/>
              <a:t>int</a:t>
            </a:r>
            <a:r>
              <a:rPr lang="en-US" altLang="zh-CN"/>
              <a:t> a; float </a:t>
            </a:r>
            <a:r>
              <a:rPr lang="en-US" altLang="zh-CN" err="1"/>
              <a:t>x,y;double</a:t>
            </a:r>
            <a:r>
              <a:rPr lang="en-US" altLang="zh-CN"/>
              <a:t> b;</a:t>
            </a:r>
            <a:endParaRPr lang="zh-CN" altLang="en-US"/>
          </a:p>
          <a:p>
            <a:pPr defTabSz="363538"/>
            <a:r>
              <a:rPr lang="en-US" altLang="zh-CN"/>
              <a:t>a=(</a:t>
            </a:r>
            <a:r>
              <a:rPr lang="en-US" altLang="zh-CN" err="1"/>
              <a:t>int</a:t>
            </a:r>
            <a:r>
              <a:rPr lang="en-US" altLang="zh-CN"/>
              <a:t>)x</a:t>
            </a:r>
          </a:p>
          <a:p>
            <a:pPr defTabSz="363538"/>
            <a:r>
              <a:rPr lang="zh-CN" altLang="en-US">
                <a:solidFill>
                  <a:srgbClr val="0070C0"/>
                </a:solidFill>
              </a:rPr>
              <a:t>进行强制类型运算</a:t>
            </a:r>
            <a:r>
              <a:rPr lang="en-US" altLang="zh-CN">
                <a:solidFill>
                  <a:srgbClr val="0070C0"/>
                </a:solidFill>
              </a:rPr>
              <a:t>(</a:t>
            </a:r>
            <a:r>
              <a:rPr lang="en-US" altLang="zh-CN" err="1">
                <a:solidFill>
                  <a:srgbClr val="0070C0"/>
                </a:solidFill>
              </a:rPr>
              <a:t>int</a:t>
            </a:r>
            <a:r>
              <a:rPr lang="en-US" altLang="zh-CN">
                <a:solidFill>
                  <a:srgbClr val="0070C0"/>
                </a:solidFill>
              </a:rPr>
              <a:t>)x</a:t>
            </a:r>
            <a:r>
              <a:rPr lang="zh-CN" altLang="en-US">
                <a:solidFill>
                  <a:srgbClr val="0070C0"/>
                </a:solidFill>
              </a:rPr>
              <a:t>后得到一个</a:t>
            </a:r>
            <a:r>
              <a:rPr lang="en-US" altLang="zh-CN" err="1">
                <a:solidFill>
                  <a:srgbClr val="0070C0"/>
                </a:solidFill>
              </a:rPr>
              <a:t>int</a:t>
            </a:r>
            <a:r>
              <a:rPr lang="zh-CN" altLang="en-US">
                <a:solidFill>
                  <a:srgbClr val="0070C0"/>
                </a:solidFill>
              </a:rPr>
              <a:t>类型的临时值，它的值等于ｘ的整数部分，把它赋给</a:t>
            </a:r>
            <a:r>
              <a:rPr lang="en-US" altLang="zh-CN">
                <a:solidFill>
                  <a:srgbClr val="0070C0"/>
                </a:solidFill>
              </a:rPr>
              <a:t>a</a:t>
            </a:r>
            <a:r>
              <a:rPr lang="zh-CN" altLang="en-US">
                <a:solidFill>
                  <a:srgbClr val="0070C0"/>
                </a:solidFill>
              </a:rPr>
              <a:t>，注意</a:t>
            </a:r>
            <a:r>
              <a:rPr lang="en-US" altLang="zh-CN">
                <a:solidFill>
                  <a:srgbClr val="0070C0"/>
                </a:solidFill>
              </a:rPr>
              <a:t>x</a:t>
            </a:r>
            <a:r>
              <a:rPr lang="zh-CN" altLang="en-US">
                <a:solidFill>
                  <a:srgbClr val="0070C0"/>
                </a:solidFill>
              </a:rPr>
              <a:t>的值和类型都未变化，仍为</a:t>
            </a:r>
            <a:r>
              <a:rPr lang="en-US" altLang="zh-CN">
                <a:solidFill>
                  <a:srgbClr val="0070C0"/>
                </a:solidFill>
              </a:rPr>
              <a:t>float</a:t>
            </a:r>
            <a:r>
              <a:rPr lang="zh-CN" altLang="en-US">
                <a:solidFill>
                  <a:srgbClr val="0070C0"/>
                </a:solidFill>
              </a:rPr>
              <a:t>型。该临时值在赋值后就不再存在了。</a:t>
            </a:r>
          </a:p>
        </p:txBody>
      </p:sp>
      <p:sp>
        <p:nvSpPr>
          <p:cNvPr id="6" name="MH_SubTitle_2">
            <a:extLst>
              <a:ext uri="{FF2B5EF4-FFF2-40B4-BE49-F238E27FC236}">
                <a16:creationId xmlns:a16="http://schemas.microsoft.com/office/drawing/2014/main" id="{D48F7361-49F3-46B9-BA06-603A0702F45C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8242003" y="467046"/>
            <a:ext cx="3111797" cy="307974"/>
          </a:xfrm>
          <a:custGeom>
            <a:avLst/>
            <a:gdLst>
              <a:gd name="T0" fmla="*/ 27367 w 3275513"/>
              <a:gd name="T1" fmla="*/ 0 h 431880"/>
              <a:gd name="T2" fmla="*/ 3058172 w 3275513"/>
              <a:gd name="T3" fmla="*/ 0 h 431880"/>
              <a:gd name="T4" fmla="*/ 3274013 w 3275513"/>
              <a:gd name="T5" fmla="*/ 215820 h 431880"/>
              <a:gd name="T6" fmla="*/ 3058172 w 3275513"/>
              <a:gd name="T7" fmla="*/ 431640 h 431880"/>
              <a:gd name="T8" fmla="*/ 873032 w 3275513"/>
              <a:gd name="T9" fmla="*/ 431640 h 431880"/>
              <a:gd name="T10" fmla="*/ 803886 w 3275513"/>
              <a:gd name="T11" fmla="*/ 355570 h 431880"/>
              <a:gd name="T12" fmla="*/ 69518 w 3275513"/>
              <a:gd name="T13" fmla="*/ 6269 h 431880"/>
              <a:gd name="T14" fmla="*/ 0 w 3275513"/>
              <a:gd name="T15" fmla="*/ 2757 h 4318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75513"/>
              <a:gd name="T25" fmla="*/ 0 h 431880"/>
              <a:gd name="T26" fmla="*/ 3275513 w 3275513"/>
              <a:gd name="T27" fmla="*/ 431880 h 4318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75513" h="431880">
                <a:moveTo>
                  <a:pt x="27379" y="0"/>
                </a:moveTo>
                <a:lnTo>
                  <a:pt x="3059573" y="0"/>
                </a:lnTo>
                <a:cubicBezTo>
                  <a:pt x="3178833" y="0"/>
                  <a:pt x="3275513" y="96680"/>
                  <a:pt x="3275513" y="215940"/>
                </a:cubicBezTo>
                <a:cubicBezTo>
                  <a:pt x="3275513" y="335200"/>
                  <a:pt x="3178833" y="431880"/>
                  <a:pt x="3059573" y="431880"/>
                </a:cubicBezTo>
                <a:lnTo>
                  <a:pt x="873431" y="431880"/>
                </a:lnTo>
                <a:lnTo>
                  <a:pt x="804255" y="355768"/>
                </a:lnTo>
                <a:cubicBezTo>
                  <a:pt x="611921" y="163433"/>
                  <a:pt x="355385" y="35300"/>
                  <a:pt x="69551" y="6272"/>
                </a:cubicBezTo>
                <a:lnTo>
                  <a:pt x="0" y="2760"/>
                </a:lnTo>
                <a:lnTo>
                  <a:pt x="27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rIns="180000" anchor="ctr">
            <a:normAutofit fontScale="70000" lnSpcReduction="20000"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000" dirty="0">
                <a:solidFill>
                  <a:srgbClr val="FFFFFF"/>
                </a:solidFill>
                <a:latin typeface="+mn-lt"/>
                <a:ea typeface="+mn-ea"/>
              </a:rPr>
              <a:t>强制类型转换</a:t>
            </a:r>
          </a:p>
        </p:txBody>
      </p:sp>
      <p:sp>
        <p:nvSpPr>
          <p:cNvPr id="7" name="MH_SubTitle_1">
            <a:extLst>
              <a:ext uri="{FF2B5EF4-FFF2-40B4-BE49-F238E27FC236}">
                <a16:creationId xmlns:a16="http://schemas.microsoft.com/office/drawing/2014/main" id="{D8C764FA-02BA-481D-B065-282F5E7CAF31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511939" y="1901653"/>
            <a:ext cx="3110905" cy="338162"/>
          </a:xfrm>
          <a:custGeom>
            <a:avLst/>
            <a:gdLst>
              <a:gd name="T0" fmla="*/ 216036 w 3279285"/>
              <a:gd name="T1" fmla="*/ 0 h 431880"/>
              <a:gd name="T2" fmla="*/ 2354086 w 3279285"/>
              <a:gd name="T3" fmla="*/ 0 h 431880"/>
              <a:gd name="T4" fmla="*/ 2423293 w 3279285"/>
              <a:gd name="T5" fmla="*/ 76072 h 431880"/>
              <a:gd name="T6" fmla="*/ 3158326 w 3279285"/>
              <a:gd name="T7" fmla="*/ 425372 h 431880"/>
              <a:gd name="T8" fmla="*/ 3280755 w 3279285"/>
              <a:gd name="T9" fmla="*/ 431549 h 431880"/>
              <a:gd name="T10" fmla="*/ 3279845 w 3279285"/>
              <a:gd name="T11" fmla="*/ 431640 h 431880"/>
              <a:gd name="T12" fmla="*/ 216036 w 3279285"/>
              <a:gd name="T13" fmla="*/ 431640 h 431880"/>
              <a:gd name="T14" fmla="*/ 0 w 3279285"/>
              <a:gd name="T15" fmla="*/ 215820 h 431880"/>
              <a:gd name="T16" fmla="*/ 216036 w 3279285"/>
              <a:gd name="T17" fmla="*/ 0 h 431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79285"/>
              <a:gd name="T28" fmla="*/ 0 h 431880"/>
              <a:gd name="T29" fmla="*/ 3279285 w 3279285"/>
              <a:gd name="T30" fmla="*/ 431880 h 431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79285" h="431880">
                <a:moveTo>
                  <a:pt x="215940" y="0"/>
                </a:moveTo>
                <a:lnTo>
                  <a:pt x="2353030" y="0"/>
                </a:lnTo>
                <a:lnTo>
                  <a:pt x="2422207" y="76114"/>
                </a:lnTo>
                <a:cubicBezTo>
                  <a:pt x="2614541" y="268448"/>
                  <a:pt x="2871077" y="396581"/>
                  <a:pt x="3156910" y="425609"/>
                </a:cubicBezTo>
                <a:lnTo>
                  <a:pt x="3279285" y="431789"/>
                </a:lnTo>
                <a:lnTo>
                  <a:pt x="3278375" y="431880"/>
                </a:lnTo>
                <a:lnTo>
                  <a:pt x="215940" y="431880"/>
                </a:lnTo>
                <a:cubicBezTo>
                  <a:pt x="96680" y="431880"/>
                  <a:pt x="0" y="335200"/>
                  <a:pt x="0" y="215940"/>
                </a:cubicBezTo>
                <a:cubicBezTo>
                  <a:pt x="0" y="96680"/>
                  <a:pt x="96680" y="0"/>
                  <a:pt x="2159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rIns="180000" anchor="ctr">
            <a:normAutofit fontScale="77500" lnSpcReduction="20000"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000" dirty="0">
                <a:solidFill>
                  <a:srgbClr val="FFFFFF"/>
                </a:solidFill>
                <a:latin typeface="+mn-lt"/>
                <a:ea typeface="+mn-ea"/>
              </a:rPr>
              <a:t>自动类型转换</a:t>
            </a:r>
          </a:p>
        </p:txBody>
      </p:sp>
      <p:sp>
        <p:nvSpPr>
          <p:cNvPr id="8" name="MH_Title_1">
            <a:extLst>
              <a:ext uri="{FF2B5EF4-FFF2-40B4-BE49-F238E27FC236}">
                <a16:creationId xmlns:a16="http://schemas.microsoft.com/office/drawing/2014/main" id="{8A105D82-5CD1-4715-9053-DC11554D25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553912" y="467046"/>
            <a:ext cx="1732963" cy="1769742"/>
          </a:xfrm>
          <a:prstGeom prst="donut">
            <a:avLst>
              <a:gd name="adj" fmla="val 6327"/>
            </a:avLst>
          </a:prstGeom>
          <a:solidFill>
            <a:schemeClr val="accent1"/>
          </a:solidFill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accent1"/>
                </a:solidFill>
              </a:rPr>
              <a:t>类型</a:t>
            </a:r>
            <a:endParaRPr lang="en-US" altLang="zh-CN" sz="3200" dirty="0">
              <a:solidFill>
                <a:schemeClr val="accent1"/>
              </a:solidFill>
            </a:endParaRPr>
          </a:p>
          <a:p>
            <a:pPr algn="ctr">
              <a:defRPr/>
            </a:pPr>
            <a:r>
              <a:rPr lang="zh-CN" altLang="en-US" sz="3200" dirty="0">
                <a:solidFill>
                  <a:schemeClr val="accent1"/>
                </a:solidFill>
              </a:rPr>
              <a:t>转换</a:t>
            </a:r>
          </a:p>
        </p:txBody>
      </p:sp>
      <p:sp>
        <p:nvSpPr>
          <p:cNvPr id="9" name="MH_Text_1">
            <a:extLst>
              <a:ext uri="{FF2B5EF4-FFF2-40B4-BE49-F238E27FC236}">
                <a16:creationId xmlns:a16="http://schemas.microsoft.com/office/drawing/2014/main" id="{0575B2BB-CB93-4571-B276-92177273FB17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593210" y="-413728"/>
            <a:ext cx="2066925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44000" rIns="180000" bIns="144000" anchor="b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在运算时不必用户干预，系统自动进行的类型转换。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MH_Text_2">
            <a:extLst>
              <a:ext uri="{FF2B5EF4-FFF2-40B4-BE49-F238E27FC236}">
                <a16:creationId xmlns:a16="http://schemas.microsoft.com/office/drawing/2014/main" id="{10CA1DFD-EADC-49C0-AFC5-B863F35B9AA6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261923" y="822809"/>
            <a:ext cx="20669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44000" rIns="0" bIns="144000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当自动类型转换不能实现目的时，可以用强制类型转换。</a:t>
            </a:r>
          </a:p>
        </p:txBody>
      </p:sp>
    </p:spTree>
    <p:extLst>
      <p:ext uri="{BB962C8B-B14F-4D97-AF65-F5344CB8AC3E}">
        <p14:creationId xmlns:p14="http://schemas.microsoft.com/office/powerpoint/2010/main" val="301476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21">
            <a:extLst>
              <a:ext uri="{FF2B5EF4-FFF2-40B4-BE49-F238E27FC236}">
                <a16:creationId xmlns:a16="http://schemas.microsoft.com/office/drawing/2014/main" id="{8FB59518-B35A-48DD-BF62-C170FE93E0D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192ADF3-D02F-4E3A-AC5F-1533C49B1629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17AE144-2407-478F-A873-D57C996FD922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D0EF615-8669-4822-BE28-1E204948E4C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2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6" name="文本框 25">
            <a:extLst>
              <a:ext uri="{FF2B5EF4-FFF2-40B4-BE49-F238E27FC236}">
                <a16:creationId xmlns:a16="http://schemas.microsoft.com/office/drawing/2014/main" id="{C20C51D9-B15B-472A-B870-97E67E61EA83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338157" y="3184787"/>
            <a:ext cx="338026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顺序、选择、循环结构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A88678-0F9E-402F-BE07-EFBF8990A62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DC31DB-51A5-489C-BF34-6866A50FA1A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3053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40D5AE-4F5E-497C-9073-1325E540B3F7}"/>
              </a:ext>
            </a:extLst>
          </p:cNvPr>
          <p:cNvSpPr txBox="1"/>
          <p:nvPr/>
        </p:nvSpPr>
        <p:spPr>
          <a:xfrm>
            <a:off x="1042252" y="714950"/>
            <a:ext cx="10107495" cy="5314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6FCC64-0018-42DA-AE13-764E4719187B}"/>
              </a:ext>
            </a:extLst>
          </p:cNvPr>
          <p:cNvSpPr txBox="1"/>
          <p:nvPr/>
        </p:nvSpPr>
        <p:spPr>
          <a:xfrm>
            <a:off x="859168" y="828483"/>
            <a:ext cx="10764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2.1  </a:t>
            </a:r>
            <a:r>
              <a:rPr lang="zh-CN" altLang="en-US" b="1" dirty="0"/>
              <a:t>字符的输入和输出</a:t>
            </a:r>
            <a:endParaRPr lang="en-US" altLang="zh-CN" b="1" dirty="0"/>
          </a:p>
          <a:p>
            <a:r>
              <a:rPr lang="zh-CN" altLang="en-US" b="1" dirty="0"/>
              <a:t>①</a:t>
            </a:r>
            <a:r>
              <a:rPr lang="en-US" altLang="zh-CN" b="1" dirty="0" err="1"/>
              <a:t>getchar</a:t>
            </a:r>
            <a:r>
              <a:rPr lang="en-US" altLang="zh-CN" b="1" dirty="0"/>
              <a:t>(),</a:t>
            </a:r>
            <a:r>
              <a:rPr lang="zh-CN" altLang="en-US" b="1" dirty="0"/>
              <a:t>作用是向终端输入一个字符</a:t>
            </a:r>
            <a:endParaRPr lang="en-US" altLang="zh-CN" b="1" dirty="0"/>
          </a:p>
          <a:p>
            <a:r>
              <a:rPr lang="zh-CN" altLang="en-US" b="1" dirty="0"/>
              <a:t>②</a:t>
            </a:r>
            <a:r>
              <a:rPr lang="en-US" altLang="zh-CN" b="1" dirty="0" err="1"/>
              <a:t>putchar</a:t>
            </a:r>
            <a:r>
              <a:rPr lang="en-US" altLang="zh-CN" b="1" dirty="0"/>
              <a:t>(</a:t>
            </a:r>
            <a:r>
              <a:rPr lang="en-US" altLang="zh-CN" b="1" dirty="0" err="1"/>
              <a:t>ch</a:t>
            </a:r>
            <a:r>
              <a:rPr lang="en-US" altLang="zh-CN" b="1" dirty="0"/>
              <a:t>),</a:t>
            </a:r>
            <a:r>
              <a:rPr lang="zh-CN" altLang="en-US" b="1" dirty="0"/>
              <a:t>作用是向终端输出一个字符</a:t>
            </a:r>
            <a:endParaRPr lang="en-US" altLang="zh-CN" b="1" dirty="0"/>
          </a:p>
          <a:p>
            <a:r>
              <a:rPr lang="zh-CN" altLang="en-US" b="1" dirty="0"/>
              <a:t>注：</a:t>
            </a:r>
            <a:r>
              <a:rPr lang="en-US" altLang="zh-CN" b="1" dirty="0" err="1"/>
              <a:t>getchar</a:t>
            </a:r>
            <a:r>
              <a:rPr lang="en-US" altLang="zh-CN" b="1" dirty="0"/>
              <a:t>()</a:t>
            </a:r>
            <a:r>
              <a:rPr lang="zh-CN" altLang="en-US" b="1" dirty="0"/>
              <a:t>函数没有参数，函数值就是从输入设备得到的字符</a:t>
            </a:r>
            <a:endParaRPr lang="en-US" altLang="zh-CN" b="1" dirty="0"/>
          </a:p>
          <a:p>
            <a:r>
              <a:rPr lang="zh-CN" altLang="en-US" b="1" dirty="0"/>
              <a:t>拓：</a:t>
            </a:r>
            <a:r>
              <a:rPr lang="en-US" altLang="zh-CN" b="1" dirty="0"/>
              <a:t>char str[100]; gets(str);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96605E-50E9-48CC-BCA7-8B3DBFC8EA6B}"/>
              </a:ext>
            </a:extLst>
          </p:cNvPr>
          <p:cNvSpPr txBox="1"/>
          <p:nvPr/>
        </p:nvSpPr>
        <p:spPr>
          <a:xfrm>
            <a:off x="859168" y="2910568"/>
            <a:ext cx="863463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2.2</a:t>
            </a:r>
            <a:r>
              <a:rPr lang="en-US" altLang="zh-CN" b="1" dirty="0"/>
              <a:t> </a:t>
            </a:r>
            <a:r>
              <a:rPr lang="zh-CN" altLang="en-US" b="1" dirty="0"/>
              <a:t>格式化输入输出</a:t>
            </a:r>
            <a:endParaRPr lang="en-US" altLang="zh-CN" b="1" dirty="0"/>
          </a:p>
          <a:p>
            <a:r>
              <a:rPr lang="zh-CN" altLang="en-US" dirty="0"/>
              <a:t>①   </a:t>
            </a:r>
            <a:r>
              <a:rPr lang="en-US" altLang="zh-CN" dirty="0" err="1"/>
              <a:t>printf</a:t>
            </a:r>
            <a:r>
              <a:rPr lang="zh-CN" altLang="en-US" dirty="0"/>
              <a:t>函数格式为：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zh-CN" altLang="en-US" dirty="0"/>
              <a:t>输出控制，输出列表</a:t>
            </a:r>
            <a:r>
              <a:rPr lang="en-US" altLang="zh-CN" dirty="0"/>
              <a:t>)</a:t>
            </a:r>
            <a:r>
              <a:rPr lang="zh-CN" altLang="en-US" dirty="0"/>
              <a:t>。输出控制是用一对双引号括起来的，包含格式说明和原样信息。输出列表包含若干输出项。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②   </a:t>
            </a:r>
            <a:r>
              <a:rPr lang="en-US" altLang="zh-CN" dirty="0" err="1"/>
              <a:t>printf</a:t>
            </a:r>
            <a:r>
              <a:rPr lang="zh-CN" altLang="en-US" dirty="0"/>
              <a:t>函数中格式说明</a:t>
            </a:r>
            <a:r>
              <a:rPr lang="en-US" altLang="zh-CN" b="1" dirty="0"/>
              <a:t>%d</a:t>
            </a:r>
            <a:r>
              <a:rPr lang="zh-CN" altLang="en-US" b="1" dirty="0"/>
              <a:t>对应整型，</a:t>
            </a:r>
            <a:r>
              <a:rPr lang="en-US" altLang="zh-CN" b="1" dirty="0"/>
              <a:t>%f</a:t>
            </a:r>
            <a:r>
              <a:rPr lang="zh-CN" altLang="en-US" b="1" dirty="0"/>
              <a:t>对应单精度实型，</a:t>
            </a:r>
            <a:r>
              <a:rPr lang="en-US" altLang="zh-CN" b="1" dirty="0"/>
              <a:t>%c</a:t>
            </a:r>
            <a:r>
              <a:rPr lang="zh-CN" altLang="en-US" b="1" dirty="0"/>
              <a:t>对应字符型，</a:t>
            </a:r>
            <a:r>
              <a:rPr lang="en-US" altLang="zh-CN" b="1" dirty="0"/>
              <a:t>%o</a:t>
            </a:r>
            <a:r>
              <a:rPr lang="zh-CN" altLang="en-US" b="1" dirty="0"/>
              <a:t>对应八进制无符号整型，</a:t>
            </a:r>
            <a:r>
              <a:rPr lang="en-US" altLang="zh-CN" b="1" dirty="0"/>
              <a:t>%x</a:t>
            </a:r>
            <a:r>
              <a:rPr lang="zh-CN" altLang="en-US" b="1" dirty="0"/>
              <a:t>对应无符号十六进制整型，</a:t>
            </a:r>
            <a:r>
              <a:rPr lang="en-US" altLang="zh-CN" b="1" dirty="0"/>
              <a:t>%u</a:t>
            </a:r>
            <a:r>
              <a:rPr lang="zh-CN" altLang="en-US" b="1" dirty="0"/>
              <a:t>对应无符号整型，</a:t>
            </a:r>
            <a:r>
              <a:rPr lang="en-US" altLang="zh-CN" b="1" dirty="0"/>
              <a:t>%e</a:t>
            </a:r>
            <a:r>
              <a:rPr lang="zh-CN" altLang="en-US" b="1" dirty="0"/>
              <a:t>对应指数型，</a:t>
            </a:r>
            <a:r>
              <a:rPr lang="en-US" altLang="zh-CN" b="1" dirty="0"/>
              <a:t>%s</a:t>
            </a:r>
            <a:r>
              <a:rPr lang="zh-CN" altLang="en-US" b="1" dirty="0"/>
              <a:t>对应字符串型</a:t>
            </a:r>
            <a:r>
              <a:rPr lang="zh-CN" altLang="en-US" dirty="0"/>
              <a:t>。可在</a:t>
            </a:r>
            <a:r>
              <a:rPr lang="en-US" altLang="zh-CN" dirty="0"/>
              <a:t>%</a:t>
            </a:r>
            <a:r>
              <a:rPr lang="zh-CN" altLang="en-US" dirty="0"/>
              <a:t>和格式字符之间加一个数来控制数据所占的宽度和小数位数。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③   </a:t>
            </a:r>
            <a:r>
              <a:rPr lang="en-US" altLang="zh-CN" dirty="0" err="1"/>
              <a:t>scanf</a:t>
            </a:r>
            <a:r>
              <a:rPr lang="zh-CN" altLang="en-US" dirty="0"/>
              <a:t>函数输入项要求带取地址符</a:t>
            </a:r>
            <a:r>
              <a:rPr lang="en-US" altLang="zh-CN" dirty="0"/>
              <a:t>&amp;</a:t>
            </a:r>
            <a:r>
              <a:rPr lang="zh-CN" altLang="en-US" dirty="0"/>
              <a:t>。当用键盘输入多个数据时，数据之间用分隔符。</a:t>
            </a:r>
            <a:r>
              <a:rPr lang="zh-CN" altLang="en-US" b="1" dirty="0"/>
              <a:t>分隔符包括空格符、制表符和回车符，但不包括逗号。（字符串去除空格）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4614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2050" y="219072"/>
            <a:ext cx="5922104" cy="1325563"/>
          </a:xfrm>
        </p:spPr>
        <p:txBody>
          <a:bodyPr/>
          <a:lstStyle/>
          <a:p>
            <a:r>
              <a:rPr lang="en-US" altLang="zh-CN" err="1"/>
              <a:t>printf</a:t>
            </a:r>
            <a:r>
              <a:rPr lang="zh-CN" altLang="en-US"/>
              <a:t>函数</a:t>
            </a:r>
            <a:r>
              <a:rPr lang="en-US" altLang="zh-CN"/>
              <a:t>——</a:t>
            </a:r>
            <a:r>
              <a:rPr lang="zh-CN" altLang="en-US"/>
              <a:t>格式声明</a:t>
            </a:r>
          </a:p>
        </p:txBody>
      </p:sp>
      <p:sp>
        <p:nvSpPr>
          <p:cNvPr id="4" name="矩形 3"/>
          <p:cNvSpPr/>
          <p:nvPr/>
        </p:nvSpPr>
        <p:spPr>
          <a:xfrm>
            <a:off x="1274694" y="1333945"/>
            <a:ext cx="4389782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%  </a:t>
            </a:r>
            <a:r>
              <a:rPr lang="zh-CN" altLang="en-US" b="1"/>
              <a:t>附加字符  格式字符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522969" y="219072"/>
          <a:ext cx="4792730" cy="429360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564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8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latin typeface="+mn-ea"/>
                          <a:ea typeface="+mn-ea"/>
                        </a:rPr>
                        <a:t>格式</a:t>
                      </a:r>
                      <a:endParaRPr lang="en-US" altLang="zh-CN" sz="1400" b="1" kern="100">
                        <a:latin typeface="+mn-ea"/>
                        <a:ea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latin typeface="+mn-ea"/>
                          <a:ea typeface="+mn-ea"/>
                        </a:rPr>
                        <a:t>字符</a:t>
                      </a:r>
                      <a:endParaRPr lang="zh-CN" sz="1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latin typeface="+mn-ea"/>
                          <a:ea typeface="+mn-ea"/>
                        </a:rPr>
                        <a:t>说    明</a:t>
                      </a:r>
                      <a:endParaRPr lang="zh-CN" sz="1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latin typeface="+mn-ea"/>
                          <a:ea typeface="+mn-ea"/>
                        </a:rPr>
                        <a:t>d,i</a:t>
                      </a:r>
                      <a:endParaRPr lang="zh-CN" sz="1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以带符号的十进制形式输出整数（正数不输出符号）</a:t>
                      </a:r>
                      <a:endParaRPr lang="zh-CN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+mn-ea"/>
                          <a:ea typeface="+mn-ea"/>
                        </a:rPr>
                        <a:t>o</a:t>
                      </a:r>
                      <a:endParaRPr lang="zh-CN" sz="1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以八进制无符号形式输出整数（不输出前导符０）</a:t>
                      </a:r>
                      <a:endParaRPr lang="zh-CN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+mn-ea"/>
                          <a:ea typeface="+mn-ea"/>
                        </a:rPr>
                        <a:t>x,X</a:t>
                      </a:r>
                      <a:endParaRPr lang="zh-CN" sz="1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以十六进制无符号形式输出整数（不输出前导符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</a:rPr>
                        <a:t>0x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），用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则输出十六进制数的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</a:rPr>
                        <a:t>a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～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</a:rPr>
                        <a:t>f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时以小写形式输出，用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时，则以大写字母输出</a:t>
                      </a:r>
                      <a:endParaRPr lang="zh-CN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57285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+mn-ea"/>
                          <a:ea typeface="+mn-ea"/>
                        </a:rPr>
                        <a:t>u</a:t>
                      </a:r>
                      <a:endParaRPr lang="zh-CN" sz="1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以无符号十进制形式输出整数</a:t>
                      </a:r>
                      <a:endParaRPr lang="zh-CN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+mn-ea"/>
                          <a:ea typeface="+mn-ea"/>
                        </a:rPr>
                        <a:t>c</a:t>
                      </a:r>
                      <a:endParaRPr lang="zh-CN" sz="1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以字符形式输出，只输出一个字符</a:t>
                      </a:r>
                      <a:endParaRPr lang="zh-CN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71676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kern="100"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endParaRPr lang="zh-CN" sz="1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输出字符串</a:t>
                      </a:r>
                      <a:endParaRPr lang="zh-CN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kern="100">
                          <a:latin typeface="+mn-ea"/>
                          <a:ea typeface="+mn-ea"/>
                          <a:cs typeface="Times New Roman"/>
                        </a:rPr>
                        <a:t>f</a:t>
                      </a:r>
                      <a:endParaRPr lang="zh-CN" sz="1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kern="100">
                          <a:latin typeface="+mn-ea"/>
                          <a:ea typeface="+mn-ea"/>
                          <a:cs typeface="Times New Roman"/>
                        </a:rPr>
                        <a:t>以小数形式输出单、双精度数，隐含输出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  <a:cs typeface="Times New Roman"/>
                        </a:rPr>
                        <a:t>6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  <a:cs typeface="Times New Roman"/>
                        </a:rPr>
                        <a:t>位小数</a:t>
                      </a:r>
                      <a:endParaRPr lang="zh-CN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38995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kern="100">
                          <a:latin typeface="+mn-ea"/>
                          <a:ea typeface="+mn-ea"/>
                          <a:cs typeface="+mn-cs"/>
                        </a:rPr>
                        <a:t>e,E</a:t>
                      </a:r>
                      <a:endParaRPr lang="zh-CN" sz="1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以指数形式输出实数，用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时指数以“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</a:rPr>
                        <a:t>e”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表示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如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</a:rPr>
                        <a:t>1.2e+02)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，用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时指数以“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</a:rPr>
                        <a:t>E”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表示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如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</a:rPr>
                        <a:t>1.2E+02)</a:t>
                      </a:r>
                      <a:endParaRPr lang="zh-CN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kern="100">
                          <a:latin typeface="+mn-ea"/>
                          <a:ea typeface="+mn-ea"/>
                          <a:cs typeface="Times New Roman"/>
                        </a:rPr>
                        <a:t>g,G</a:t>
                      </a:r>
                      <a:endParaRPr lang="zh-CN" sz="1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kern="100">
                          <a:latin typeface="+mn-ea"/>
                          <a:ea typeface="+mn-ea"/>
                          <a:cs typeface="Times New Roman"/>
                        </a:rPr>
                        <a:t>选用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  <a:cs typeface="Times New Roman"/>
                        </a:rPr>
                        <a:t>%f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  <a:cs typeface="Times New Roman"/>
                        </a:rPr>
                        <a:t>或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  <a:cs typeface="Times New Roman"/>
                        </a:rPr>
                        <a:t>%e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  <a:cs typeface="Times New Roman"/>
                        </a:rPr>
                        <a:t>格式中输出宽度较短的一种格式，不输出无意义的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  <a:cs typeface="Times New Roman"/>
                        </a:rPr>
                        <a:t>。用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  <a:cs typeface="Times New Roman"/>
                        </a:rPr>
                        <a:t>G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  <a:cs typeface="Times New Roman"/>
                        </a:rPr>
                        <a:t>时，若以指数形式输出，则指数以大写表示</a:t>
                      </a:r>
                      <a:endParaRPr lang="zh-CN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9713615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522969" y="4611867"/>
          <a:ext cx="4792730" cy="200016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468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4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latin typeface="+mn-ea"/>
                          <a:ea typeface="+mn-ea"/>
                        </a:rPr>
                        <a:t>附加字符</a:t>
                      </a:r>
                      <a:endParaRPr lang="zh-CN" sz="1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latin typeface="+mn-ea"/>
                          <a:ea typeface="+mn-ea"/>
                        </a:rPr>
                        <a:t>说    明</a:t>
                      </a:r>
                      <a:endParaRPr lang="zh-CN" sz="1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kern="100">
                          <a:latin typeface="+mn-ea"/>
                          <a:ea typeface="+mn-ea"/>
                        </a:rPr>
                        <a:t>l</a:t>
                      </a:r>
                      <a:endParaRPr lang="zh-CN" sz="1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长整型整数，可加在格式符ｄ、ｏ、ｘ、ｕ前面）</a:t>
                      </a:r>
                      <a:endParaRPr lang="zh-CN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+mn-ea"/>
                          <a:ea typeface="+mn-ea"/>
                        </a:rPr>
                        <a:t>m</a:t>
                      </a:r>
                      <a:endParaRPr lang="en-US" altLang="zh-CN" sz="1400" b="1" kern="100">
                        <a:latin typeface="+mn-ea"/>
                        <a:ea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kern="100"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400" b="1" kern="100">
                          <a:latin typeface="+mn-ea"/>
                          <a:ea typeface="+mn-ea"/>
                        </a:rPr>
                        <a:t>代表一个正整数</a:t>
                      </a:r>
                      <a:r>
                        <a:rPr lang="en-US" altLang="zh-CN" sz="1400" b="1" kern="100">
                          <a:latin typeface="+mn-ea"/>
                          <a:ea typeface="+mn-ea"/>
                        </a:rPr>
                        <a:t>)</a:t>
                      </a:r>
                      <a:endParaRPr lang="zh-CN" sz="1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数据最小宽度</a:t>
                      </a:r>
                      <a:endParaRPr lang="zh-CN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+mn-ea"/>
                          <a:ea typeface="+mn-ea"/>
                        </a:rPr>
                        <a:t>n</a:t>
                      </a:r>
                    </a:p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kern="100"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400" b="1" kern="100">
                          <a:latin typeface="+mn-ea"/>
                          <a:ea typeface="+mn-ea"/>
                        </a:rPr>
                        <a:t>代表一个正整数</a:t>
                      </a:r>
                      <a:r>
                        <a:rPr lang="en-US" altLang="zh-CN" sz="1400" b="1" kern="100">
                          <a:latin typeface="+mn-ea"/>
                          <a:ea typeface="+mn-ea"/>
                        </a:rPr>
                        <a:t>)</a:t>
                      </a:r>
                      <a:endParaRPr lang="zh-CN" sz="1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对实数，表示输出ｎ位小数；对字符串，表示截取的字符个数</a:t>
                      </a:r>
                      <a:endParaRPr lang="zh-CN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57285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+mn-ea"/>
                          <a:ea typeface="+mn-ea"/>
                        </a:rPr>
                        <a:t>-</a:t>
                      </a:r>
                      <a:endParaRPr lang="zh-CN" sz="1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输出的数字或字符在域内向左靠</a:t>
                      </a:r>
                      <a:endParaRPr lang="zh-CN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MH_Desc_1"/>
          <p:cNvSpPr/>
          <p:nvPr>
            <p:custDataLst>
              <p:tags r:id="rId1"/>
            </p:custDataLst>
          </p:nvPr>
        </p:nvSpPr>
        <p:spPr>
          <a:xfrm>
            <a:off x="1274694" y="2025647"/>
            <a:ext cx="4389782" cy="421322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(1) </a:t>
            </a:r>
            <a:r>
              <a:rPr lang="en-US" altLang="zh-CN" sz="1600" dirty="0" err="1">
                <a:solidFill>
                  <a:schemeClr val="tx1"/>
                </a:solidFill>
              </a:rPr>
              <a:t>printf</a:t>
            </a:r>
            <a:r>
              <a:rPr lang="zh-CN" altLang="en-US" sz="1600" dirty="0">
                <a:solidFill>
                  <a:schemeClr val="tx1"/>
                </a:solidFill>
              </a:rPr>
              <a:t>函数输出时，务必注意输出对象的类型应与上述格式说明匹配，否则将会出现错误。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(2) </a:t>
            </a:r>
            <a:r>
              <a:rPr lang="zh-CN" altLang="en-US" sz="1600" dirty="0">
                <a:solidFill>
                  <a:schemeClr val="tx1"/>
                </a:solidFill>
              </a:rPr>
              <a:t>除了</a:t>
            </a:r>
            <a:r>
              <a:rPr lang="en-US" altLang="zh-CN" sz="1600" dirty="0">
                <a:solidFill>
                  <a:schemeClr val="tx1"/>
                </a:solidFill>
              </a:rPr>
              <a:t>X,E,G</a:t>
            </a:r>
            <a:r>
              <a:rPr lang="zh-CN" altLang="en-US" sz="1600" dirty="0">
                <a:solidFill>
                  <a:schemeClr val="tx1"/>
                </a:solidFill>
              </a:rPr>
              <a:t>外，其他格式字符必须用小写字母，如</a:t>
            </a:r>
            <a:r>
              <a:rPr lang="en-US" altLang="zh-CN" sz="1600" dirty="0">
                <a:solidFill>
                  <a:schemeClr val="tx1"/>
                </a:solidFill>
              </a:rPr>
              <a:t>%d</a:t>
            </a:r>
            <a:r>
              <a:rPr lang="zh-CN" altLang="en-US" sz="1600" dirty="0">
                <a:solidFill>
                  <a:schemeClr val="tx1"/>
                </a:solidFill>
              </a:rPr>
              <a:t>不能写成</a:t>
            </a:r>
            <a:r>
              <a:rPr lang="en-US" altLang="zh-CN" sz="1600" dirty="0">
                <a:solidFill>
                  <a:schemeClr val="tx1"/>
                </a:solidFill>
              </a:rPr>
              <a:t>%D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(3) </a:t>
            </a:r>
            <a:r>
              <a:rPr lang="zh-CN" altLang="en-US" sz="1600" dirty="0">
                <a:solidFill>
                  <a:schemeClr val="tx1"/>
                </a:solidFill>
              </a:rPr>
              <a:t>可以在</a:t>
            </a:r>
            <a:r>
              <a:rPr lang="en-US" altLang="zh-CN" sz="1600" dirty="0" err="1">
                <a:solidFill>
                  <a:schemeClr val="tx1"/>
                </a:solidFill>
              </a:rPr>
              <a:t>printf</a:t>
            </a:r>
            <a:r>
              <a:rPr lang="zh-CN" altLang="en-US" sz="1600" dirty="0">
                <a:solidFill>
                  <a:schemeClr val="tx1"/>
                </a:solidFill>
              </a:rPr>
              <a:t>函数中的格式控制字符串内包含转义字符，如</a:t>
            </a:r>
            <a:r>
              <a:rPr lang="en-US" altLang="zh-CN" sz="1600" dirty="0">
                <a:solidFill>
                  <a:schemeClr val="tx1"/>
                </a:solidFill>
              </a:rPr>
              <a:t>\n,\t,\b,\r,\f</a:t>
            </a:r>
            <a:r>
              <a:rPr lang="zh-CN" altLang="en-US" sz="1600" dirty="0">
                <a:solidFill>
                  <a:schemeClr val="tx1"/>
                </a:solidFill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</a:rPr>
              <a:t>\377</a:t>
            </a:r>
            <a:r>
              <a:rPr lang="zh-CN" altLang="en-US" sz="1600" dirty="0">
                <a:solidFill>
                  <a:schemeClr val="tx1"/>
                </a:solidFill>
              </a:rPr>
              <a:t>等。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(4) </a:t>
            </a:r>
            <a:r>
              <a:rPr lang="zh-CN" altLang="en-US" sz="1600" dirty="0">
                <a:solidFill>
                  <a:schemeClr val="tx1"/>
                </a:solidFill>
              </a:rPr>
              <a:t>一个格式声明以“</a:t>
            </a:r>
            <a:r>
              <a:rPr lang="en-US" altLang="zh-CN" sz="1600" dirty="0">
                <a:solidFill>
                  <a:schemeClr val="tx1"/>
                </a:solidFill>
              </a:rPr>
              <a:t>%”</a:t>
            </a:r>
            <a:r>
              <a:rPr lang="zh-CN" altLang="en-US" sz="1600" dirty="0">
                <a:solidFill>
                  <a:schemeClr val="tx1"/>
                </a:solidFill>
              </a:rPr>
              <a:t>开头，以格式字符之一为结束，中间可以插入附加格式字符（也称修饰符）。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(5) </a:t>
            </a:r>
            <a:r>
              <a:rPr lang="zh-CN" altLang="en-US" sz="1600" dirty="0">
                <a:solidFill>
                  <a:schemeClr val="tx1"/>
                </a:solidFill>
              </a:rPr>
              <a:t>如果想输出字符“</a:t>
            </a:r>
            <a:r>
              <a:rPr lang="en-US" altLang="zh-CN" sz="1600" dirty="0">
                <a:solidFill>
                  <a:schemeClr val="tx1"/>
                </a:solidFill>
              </a:rPr>
              <a:t>%”</a:t>
            </a:r>
            <a:r>
              <a:rPr lang="zh-CN" altLang="en-US" sz="1600" dirty="0">
                <a:solidFill>
                  <a:schemeClr val="tx1"/>
                </a:solidFill>
              </a:rPr>
              <a:t>，应该在“格式控制字符串”中用连续两个“</a:t>
            </a:r>
            <a:r>
              <a:rPr lang="en-US" altLang="zh-CN" sz="1600" dirty="0">
                <a:solidFill>
                  <a:schemeClr val="tx1"/>
                </a:solidFill>
              </a:rPr>
              <a:t>%”</a:t>
            </a:r>
            <a:r>
              <a:rPr lang="zh-CN" altLang="en-US" sz="1600" dirty="0">
                <a:solidFill>
                  <a:schemeClr val="tx1"/>
                </a:solidFill>
              </a:rPr>
              <a:t>表示，如：</a:t>
            </a:r>
            <a:r>
              <a:rPr lang="en-US" altLang="zh-CN" sz="1600" dirty="0" err="1">
                <a:solidFill>
                  <a:schemeClr val="tx1"/>
                </a:solidFill>
              </a:rPr>
              <a:t>printf</a:t>
            </a:r>
            <a:r>
              <a:rPr lang="en-US" altLang="zh-CN" sz="1600" dirty="0">
                <a:solidFill>
                  <a:schemeClr val="tx1"/>
                </a:solidFill>
              </a:rPr>
              <a:t>(″%f%%\n″,1.0/3);</a:t>
            </a:r>
          </a:p>
        </p:txBody>
      </p:sp>
    </p:spTree>
    <p:extLst>
      <p:ext uri="{BB962C8B-B14F-4D97-AF65-F5344CB8AC3E}">
        <p14:creationId xmlns:p14="http://schemas.microsoft.com/office/powerpoint/2010/main" val="2983593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printf</a:t>
            </a:r>
            <a:r>
              <a:rPr lang="zh-CN" altLang="en-US"/>
              <a:t>函数举例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78386" y="1395896"/>
            <a:ext cx="9715500" cy="58958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3.6】</a:t>
            </a:r>
            <a:r>
              <a:rPr lang="zh-CN" altLang="en-US" sz="2000">
                <a:solidFill>
                  <a:schemeClr val="accent1"/>
                </a:solidFill>
              </a:rPr>
              <a:t>用</a:t>
            </a:r>
            <a:r>
              <a:rPr lang="en-US" altLang="zh-CN" sz="2000">
                <a:solidFill>
                  <a:schemeClr val="accent1"/>
                </a:solidFill>
              </a:rPr>
              <a:t>%f</a:t>
            </a:r>
            <a:r>
              <a:rPr lang="zh-CN" altLang="en-US" sz="2000">
                <a:solidFill>
                  <a:schemeClr val="accent1"/>
                </a:solidFill>
              </a:rPr>
              <a:t>输出实数，只能得到６位小数。</a:t>
            </a:r>
            <a:endParaRPr lang="en-US" altLang="zh-CN" sz="2000">
              <a:solidFill>
                <a:schemeClr val="accent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96063" y="1973552"/>
            <a:ext cx="2628212" cy="1636423"/>
          </a:xfrm>
          <a:prstGeom prst="roundRect">
            <a:avLst>
              <a:gd name="adj" fmla="val 27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en-US" altLang="zh-CN" sz="1600"/>
              <a:t>#include &lt;stdio.h&gt;</a:t>
            </a:r>
          </a:p>
          <a:p>
            <a:pPr defTabSz="363538"/>
            <a:r>
              <a:rPr lang="en-US" altLang="zh-CN" sz="1600"/>
              <a:t>int main()</a:t>
            </a:r>
          </a:p>
          <a:p>
            <a:pPr defTabSz="363538"/>
            <a:r>
              <a:rPr lang="en-US" altLang="zh-CN" sz="1600"/>
              <a:t>{	double a=1.0;</a:t>
            </a:r>
          </a:p>
          <a:p>
            <a:pPr defTabSz="363538"/>
            <a:r>
              <a:rPr lang="en-US" altLang="zh-CN" sz="1600"/>
              <a:t>	printf("%f\n",a/3);</a:t>
            </a:r>
          </a:p>
          <a:p>
            <a:pPr defTabSz="363538"/>
            <a:r>
              <a:rPr lang="en-US" altLang="zh-CN" sz="1600"/>
              <a:t>	return 0;</a:t>
            </a:r>
          </a:p>
          <a:p>
            <a:pPr defTabSz="363538"/>
            <a:r>
              <a:rPr lang="en-US" altLang="zh-CN" sz="1600"/>
              <a:t>}</a:t>
            </a:r>
            <a:endParaRPr lang="en-US" altLang="zh-CN" sz="1600">
              <a:solidFill>
                <a:srgbClr val="008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122102" y="3058419"/>
            <a:ext cx="3907473" cy="558454"/>
            <a:chOff x="8050697" y="5019263"/>
            <a:chExt cx="3907473" cy="55845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剪去单角的矩形 13"/>
            <p:cNvSpPr/>
            <p:nvPr/>
          </p:nvSpPr>
          <p:spPr>
            <a:xfrm>
              <a:off x="8050697" y="5019263"/>
              <a:ext cx="3907473" cy="558454"/>
            </a:xfrm>
            <a:prstGeom prst="snip1Rect">
              <a:avLst>
                <a:gd name="adj" fmla="val 2240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8388006" y="5054496"/>
              <a:ext cx="34939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</a:rPr>
                <a:t>虽然</a:t>
              </a:r>
              <a:r>
                <a:rPr lang="en-US" altLang="zh-CN" sz="1400">
                  <a:solidFill>
                    <a:schemeClr val="bg1"/>
                  </a:solidFill>
                </a:rPr>
                <a:t>a</a:t>
              </a:r>
              <a:r>
                <a:rPr lang="zh-CN" altLang="en-US" sz="1400">
                  <a:solidFill>
                    <a:schemeClr val="bg1"/>
                  </a:solidFill>
                </a:rPr>
                <a:t>是双精度型，</a:t>
              </a:r>
              <a:r>
                <a:rPr lang="en-US" altLang="zh-CN" sz="1400">
                  <a:solidFill>
                    <a:schemeClr val="bg1"/>
                  </a:solidFill>
                </a:rPr>
                <a:t>a/3</a:t>
              </a:r>
              <a:r>
                <a:rPr lang="zh-CN" altLang="en-US" sz="1400">
                  <a:solidFill>
                    <a:schemeClr val="bg1"/>
                  </a:solidFill>
                </a:rPr>
                <a:t>的结果也是双精度型，但是用</a:t>
              </a:r>
              <a:r>
                <a:rPr lang="en-US" altLang="zh-CN" sz="1400">
                  <a:solidFill>
                    <a:schemeClr val="bg1"/>
                  </a:solidFill>
                </a:rPr>
                <a:t>%f</a:t>
              </a:r>
              <a:r>
                <a:rPr lang="zh-CN" altLang="en-US" sz="1400">
                  <a:solidFill>
                    <a:schemeClr val="bg1"/>
                  </a:solidFill>
                </a:rPr>
                <a:t>格式声明只能输出</a:t>
              </a:r>
              <a:r>
                <a:rPr lang="en-US" altLang="zh-CN" sz="1400">
                  <a:solidFill>
                    <a:schemeClr val="bg1"/>
                  </a:solidFill>
                </a:rPr>
                <a:t>6</a:t>
              </a:r>
              <a:r>
                <a:rPr lang="zh-CN" altLang="en-US" sz="1400">
                  <a:solidFill>
                    <a:schemeClr val="bg1"/>
                  </a:solidFill>
                </a:rPr>
                <a:t>位小数。</a:t>
              </a:r>
              <a:endParaRPr lang="zh-CN" altLang="en-US" sz="1400" err="1">
                <a:solidFill>
                  <a:schemeClr val="bg1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22102" y="1973552"/>
            <a:ext cx="3495675" cy="752475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1096063" y="4078577"/>
            <a:ext cx="2628212" cy="1636423"/>
          </a:xfrm>
          <a:prstGeom prst="roundRect">
            <a:avLst>
              <a:gd name="adj" fmla="val 27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en-US" altLang="zh-CN" sz="1600"/>
              <a:t>#include &lt;stdio.h&gt;</a:t>
            </a:r>
          </a:p>
          <a:p>
            <a:pPr defTabSz="363538"/>
            <a:r>
              <a:rPr lang="en-US" altLang="zh-CN" sz="1600"/>
              <a:t>int main()</a:t>
            </a:r>
          </a:p>
          <a:p>
            <a:pPr defTabSz="363538"/>
            <a:r>
              <a:rPr lang="en-US" altLang="zh-CN" sz="1600"/>
              <a:t>{	double a=1.0;</a:t>
            </a:r>
          </a:p>
          <a:p>
            <a:pPr defTabSz="363538"/>
            <a:r>
              <a:rPr lang="en-US" altLang="zh-CN" sz="1600"/>
              <a:t>	printf("%20.15f\n",a/3);</a:t>
            </a:r>
          </a:p>
          <a:p>
            <a:pPr defTabSz="363538"/>
            <a:r>
              <a:rPr lang="en-US" altLang="zh-CN" sz="1600"/>
              <a:t>	return 0;</a:t>
            </a:r>
          </a:p>
          <a:p>
            <a:pPr defTabSz="363538"/>
            <a:r>
              <a:rPr lang="en-US" altLang="zh-CN" sz="1600"/>
              <a:t>}</a:t>
            </a:r>
            <a:endParaRPr lang="en-US" altLang="zh-CN" sz="160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22102" y="4078577"/>
            <a:ext cx="3448050" cy="75247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122102" y="4944622"/>
            <a:ext cx="3907473" cy="773898"/>
            <a:chOff x="8050697" y="5019262"/>
            <a:chExt cx="3907473" cy="7738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" name="剪去单角的矩形 18"/>
            <p:cNvSpPr/>
            <p:nvPr/>
          </p:nvSpPr>
          <p:spPr>
            <a:xfrm>
              <a:off x="8050697" y="5019262"/>
              <a:ext cx="3907473" cy="773897"/>
            </a:xfrm>
            <a:prstGeom prst="snip1Rect">
              <a:avLst>
                <a:gd name="adj" fmla="val 187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8388005" y="5054496"/>
              <a:ext cx="35701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</a:rPr>
                <a:t>一个双精度数只能保证</a:t>
              </a:r>
              <a:r>
                <a:rPr lang="en-US" altLang="zh-CN" sz="1400">
                  <a:solidFill>
                    <a:schemeClr val="bg1"/>
                  </a:solidFill>
                </a:rPr>
                <a:t>15</a:t>
              </a:r>
              <a:r>
                <a:rPr lang="zh-CN" altLang="en-US" sz="1400">
                  <a:solidFill>
                    <a:schemeClr val="bg1"/>
                  </a:solidFill>
                </a:rPr>
                <a:t>位有效数字的精确度，即使指定小数位数为</a:t>
              </a:r>
              <a:r>
                <a:rPr lang="en-US" altLang="zh-CN" sz="1400">
                  <a:solidFill>
                    <a:schemeClr val="bg1"/>
                  </a:solidFill>
                </a:rPr>
                <a:t>50(</a:t>
              </a:r>
              <a:r>
                <a:rPr lang="zh-CN" altLang="en-US" sz="1400">
                  <a:solidFill>
                    <a:schemeClr val="bg1"/>
                  </a:solidFill>
                </a:rPr>
                <a:t>如用</a:t>
              </a:r>
              <a:r>
                <a:rPr lang="en-US" altLang="zh-CN" sz="1400">
                  <a:solidFill>
                    <a:schemeClr val="bg1"/>
                  </a:solidFill>
                </a:rPr>
                <a:t>%55.50f)</a:t>
              </a:r>
              <a:r>
                <a:rPr lang="zh-CN" altLang="en-US" sz="1400">
                  <a:solidFill>
                    <a:schemeClr val="bg1"/>
                  </a:solidFill>
                </a:rPr>
                <a:t>，也不能保证输出的</a:t>
              </a:r>
              <a:r>
                <a:rPr lang="en-US" altLang="zh-CN" sz="1400">
                  <a:solidFill>
                    <a:schemeClr val="bg1"/>
                  </a:solidFill>
                </a:rPr>
                <a:t>50</a:t>
              </a:r>
              <a:r>
                <a:rPr lang="zh-CN" altLang="en-US" sz="1400">
                  <a:solidFill>
                    <a:schemeClr val="bg1"/>
                  </a:solidFill>
                </a:rPr>
                <a:t>位都是有效的数字。</a:t>
              </a:r>
              <a:endParaRPr lang="zh-CN" altLang="en-US" sz="1400" err="1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8320759" y="1857375"/>
            <a:ext cx="0" cy="3939699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/>
                </a:gs>
                <a:gs pos="6600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H_Other_1"/>
          <p:cNvSpPr/>
          <p:nvPr>
            <p:custDataLst>
              <p:tags r:id="rId1"/>
            </p:custDataLst>
          </p:nvPr>
        </p:nvSpPr>
        <p:spPr>
          <a:xfrm>
            <a:off x="8473179" y="2178516"/>
            <a:ext cx="774700" cy="522287"/>
          </a:xfrm>
          <a:custGeom>
            <a:avLst/>
            <a:gdLst>
              <a:gd name="connsiteX0" fmla="*/ 0 w 2429934"/>
              <a:gd name="connsiteY0" fmla="*/ 360367 h 372534"/>
              <a:gd name="connsiteX1" fmla="*/ 2429934 w 2429934"/>
              <a:gd name="connsiteY1" fmla="*/ 360367 h 372534"/>
              <a:gd name="connsiteX2" fmla="*/ 2429934 w 2429934"/>
              <a:gd name="connsiteY2" fmla="*/ 372534 h 372534"/>
              <a:gd name="connsiteX3" fmla="*/ 0 w 2429934"/>
              <a:gd name="connsiteY3" fmla="*/ 372534 h 372534"/>
              <a:gd name="connsiteX4" fmla="*/ 0 w 2429934"/>
              <a:gd name="connsiteY4" fmla="*/ 30167 h 372534"/>
              <a:gd name="connsiteX5" fmla="*/ 2429934 w 2429934"/>
              <a:gd name="connsiteY5" fmla="*/ 30167 h 372534"/>
              <a:gd name="connsiteX6" fmla="*/ 2429934 w 2429934"/>
              <a:gd name="connsiteY6" fmla="*/ 342367 h 372534"/>
              <a:gd name="connsiteX7" fmla="*/ 0 w 2429934"/>
              <a:gd name="connsiteY7" fmla="*/ 342367 h 372534"/>
              <a:gd name="connsiteX8" fmla="*/ 0 w 2429934"/>
              <a:gd name="connsiteY8" fmla="*/ 0 h 372534"/>
              <a:gd name="connsiteX9" fmla="*/ 2429934 w 2429934"/>
              <a:gd name="connsiteY9" fmla="*/ 0 h 372534"/>
              <a:gd name="connsiteX10" fmla="*/ 2429934 w 2429934"/>
              <a:gd name="connsiteY10" fmla="*/ 12167 h 372534"/>
              <a:gd name="connsiteX11" fmla="*/ 0 w 2429934"/>
              <a:gd name="connsiteY11" fmla="*/ 12167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9934" h="372534">
                <a:moveTo>
                  <a:pt x="0" y="360367"/>
                </a:moveTo>
                <a:lnTo>
                  <a:pt x="2429934" y="360367"/>
                </a:lnTo>
                <a:lnTo>
                  <a:pt x="2429934" y="372534"/>
                </a:lnTo>
                <a:lnTo>
                  <a:pt x="0" y="372534"/>
                </a:lnTo>
                <a:close/>
                <a:moveTo>
                  <a:pt x="0" y="30167"/>
                </a:moveTo>
                <a:lnTo>
                  <a:pt x="2429934" y="30167"/>
                </a:lnTo>
                <a:lnTo>
                  <a:pt x="2429934" y="342367"/>
                </a:lnTo>
                <a:lnTo>
                  <a:pt x="0" y="342367"/>
                </a:lnTo>
                <a:close/>
                <a:moveTo>
                  <a:pt x="0" y="0"/>
                </a:moveTo>
                <a:lnTo>
                  <a:pt x="2429934" y="0"/>
                </a:lnTo>
                <a:lnTo>
                  <a:pt x="2429934" y="12167"/>
                </a:lnTo>
                <a:lnTo>
                  <a:pt x="0" y="1216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>
                <a:solidFill>
                  <a:srgbClr val="FEFFFF"/>
                </a:solidFill>
              </a:rPr>
              <a:t>注意</a:t>
            </a:r>
          </a:p>
        </p:txBody>
      </p:sp>
      <p:sp>
        <p:nvSpPr>
          <p:cNvPr id="28" name="MH_SubTitle_1"/>
          <p:cNvSpPr/>
          <p:nvPr>
            <p:custDataLst>
              <p:tags r:id="rId2"/>
            </p:custDataLst>
          </p:nvPr>
        </p:nvSpPr>
        <p:spPr>
          <a:xfrm>
            <a:off x="9247878" y="2178516"/>
            <a:ext cx="2187367" cy="3257084"/>
          </a:xfrm>
          <a:prstGeom prst="rect">
            <a:avLst/>
          </a:prstGeom>
          <a:solidFill>
            <a:srgbClr val="FEFFFF"/>
          </a:solidFill>
          <a:ln w="9525">
            <a:solidFill>
              <a:srgbClr val="B2B2B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>
                <a:solidFill>
                  <a:srgbClr val="1C1C1C"/>
                </a:solidFill>
              </a:rPr>
              <a:t>在用</a:t>
            </a:r>
            <a:r>
              <a:rPr lang="en-US" altLang="zh-CN">
                <a:solidFill>
                  <a:srgbClr val="1C1C1C"/>
                </a:solidFill>
              </a:rPr>
              <a:t>%f</a:t>
            </a:r>
            <a:r>
              <a:rPr lang="zh-CN" altLang="en-US">
                <a:solidFill>
                  <a:srgbClr val="1C1C1C"/>
                </a:solidFill>
              </a:rPr>
              <a:t>输出时要注意数据本身能提供的有效数字，如</a:t>
            </a:r>
            <a:r>
              <a:rPr lang="en-US" altLang="zh-CN">
                <a:solidFill>
                  <a:srgbClr val="1C1C1C"/>
                </a:solidFill>
              </a:rPr>
              <a:t>float</a:t>
            </a:r>
            <a:r>
              <a:rPr lang="zh-CN" altLang="en-US">
                <a:solidFill>
                  <a:srgbClr val="1C1C1C"/>
                </a:solidFill>
              </a:rPr>
              <a:t>型数据的存储单元只能保证</a:t>
            </a:r>
            <a:r>
              <a:rPr lang="en-US" altLang="zh-CN">
                <a:solidFill>
                  <a:srgbClr val="1C1C1C"/>
                </a:solidFill>
              </a:rPr>
              <a:t>6</a:t>
            </a:r>
            <a:r>
              <a:rPr lang="zh-CN" altLang="en-US">
                <a:solidFill>
                  <a:srgbClr val="1C1C1C"/>
                </a:solidFill>
              </a:rPr>
              <a:t>位有效数字。</a:t>
            </a:r>
            <a:r>
              <a:rPr lang="en-US" altLang="zh-CN">
                <a:solidFill>
                  <a:srgbClr val="1C1C1C"/>
                </a:solidFill>
              </a:rPr>
              <a:t>double</a:t>
            </a:r>
            <a:r>
              <a:rPr lang="zh-CN" altLang="en-US">
                <a:solidFill>
                  <a:srgbClr val="1C1C1C"/>
                </a:solidFill>
              </a:rPr>
              <a:t>型数据能保证</a:t>
            </a:r>
            <a:r>
              <a:rPr lang="en-US" altLang="zh-CN">
                <a:solidFill>
                  <a:srgbClr val="1C1C1C"/>
                </a:solidFill>
              </a:rPr>
              <a:t>15</a:t>
            </a:r>
            <a:r>
              <a:rPr lang="zh-CN" altLang="en-US">
                <a:solidFill>
                  <a:srgbClr val="1C1C1C"/>
                </a:solidFill>
              </a:rPr>
              <a:t>位有效数字。</a:t>
            </a:r>
          </a:p>
        </p:txBody>
      </p:sp>
      <p:sp>
        <p:nvSpPr>
          <p:cNvPr id="29" name="MH_Other_2"/>
          <p:cNvSpPr/>
          <p:nvPr>
            <p:custDataLst>
              <p:tags r:id="rId3"/>
            </p:custDataLst>
          </p:nvPr>
        </p:nvSpPr>
        <p:spPr>
          <a:xfrm rot="16200000">
            <a:off x="11133620" y="5133975"/>
            <a:ext cx="301625" cy="301625"/>
          </a:xfrm>
          <a:prstGeom prst="rtTriangle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84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2050" y="219072"/>
            <a:ext cx="5922104" cy="1325563"/>
          </a:xfrm>
        </p:spPr>
        <p:txBody>
          <a:bodyPr/>
          <a:lstStyle/>
          <a:p>
            <a:r>
              <a:rPr lang="en-US" altLang="zh-CN"/>
              <a:t>scanf</a:t>
            </a:r>
            <a:r>
              <a:rPr lang="zh-CN" altLang="en-US"/>
              <a:t>函数</a:t>
            </a:r>
            <a:r>
              <a:rPr lang="en-US" altLang="zh-CN"/>
              <a:t>——</a:t>
            </a:r>
            <a:r>
              <a:rPr lang="zh-CN" altLang="en-US"/>
              <a:t>格式声明</a:t>
            </a:r>
          </a:p>
        </p:txBody>
      </p:sp>
      <p:sp>
        <p:nvSpPr>
          <p:cNvPr id="4" name="矩形 3"/>
          <p:cNvSpPr/>
          <p:nvPr/>
        </p:nvSpPr>
        <p:spPr>
          <a:xfrm>
            <a:off x="1274694" y="1333945"/>
            <a:ext cx="4389782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%  </a:t>
            </a:r>
            <a:r>
              <a:rPr lang="zh-CN" altLang="en-US" b="1"/>
              <a:t>附加字符  格式字符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522966" y="531069"/>
          <a:ext cx="5023763" cy="358680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748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4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latin typeface="+mn-ea"/>
                          <a:ea typeface="+mn-ea"/>
                        </a:rPr>
                        <a:t>格式</a:t>
                      </a:r>
                      <a:endParaRPr lang="en-US" altLang="zh-CN" sz="1400" b="1" kern="100">
                        <a:latin typeface="+mn-ea"/>
                        <a:ea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latin typeface="+mn-ea"/>
                          <a:ea typeface="+mn-ea"/>
                        </a:rPr>
                        <a:t>字符</a:t>
                      </a:r>
                      <a:endParaRPr lang="zh-CN" sz="1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latin typeface="+mn-ea"/>
                          <a:ea typeface="+mn-ea"/>
                        </a:rPr>
                        <a:t>说    明</a:t>
                      </a:r>
                      <a:endParaRPr lang="zh-CN" sz="1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latin typeface="+mn-ea"/>
                          <a:ea typeface="+mn-ea"/>
                        </a:rPr>
                        <a:t>d,i</a:t>
                      </a:r>
                      <a:endParaRPr lang="zh-CN" sz="1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输入有符号的十进制整数</a:t>
                      </a:r>
                      <a:endParaRPr lang="zh-CN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kern="100">
                          <a:latin typeface="+mn-ea"/>
                          <a:ea typeface="+mn-ea"/>
                          <a:cs typeface="+mn-cs"/>
                        </a:rPr>
                        <a:t>u</a:t>
                      </a:r>
                      <a:endParaRPr lang="zh-CN" sz="1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输入无符号的十进制整数</a:t>
                      </a:r>
                      <a:endParaRPr lang="zh-CN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kern="100">
                          <a:latin typeface="+mn-ea"/>
                          <a:ea typeface="+mn-ea"/>
                        </a:rPr>
                        <a:t>o</a:t>
                      </a:r>
                      <a:endParaRPr lang="zh-CN" sz="1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输入无符号的八进制整数</a:t>
                      </a:r>
                      <a:endParaRPr lang="zh-CN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57285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+mn-ea"/>
                          <a:ea typeface="+mn-ea"/>
                        </a:rPr>
                        <a:t>x,X</a:t>
                      </a:r>
                      <a:endParaRPr lang="zh-CN" sz="1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kern="100">
                          <a:latin typeface="+mn-ea"/>
                          <a:ea typeface="+mn-ea"/>
                          <a:cs typeface="Times New Roman"/>
                        </a:rPr>
                        <a:t>输入无符号的十六进制整数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  <a:cs typeface="Times New Roman"/>
                        </a:rPr>
                        <a:t>大小写作用相同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zh-CN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+mn-ea"/>
                          <a:ea typeface="+mn-ea"/>
                        </a:rPr>
                        <a:t>c</a:t>
                      </a:r>
                      <a:endParaRPr lang="zh-CN" sz="1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输入单个字符</a:t>
                      </a:r>
                      <a:endParaRPr lang="zh-CN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71676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kern="100"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endParaRPr lang="zh-CN" sz="1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输入字符串，将字符串送到一个字符数组中，在输入时以非空白字符开始，以第一个空白字符结束。字符串以串结束标志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</a:rPr>
                        <a:t>′\0′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作为其最后一个字符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kern="100">
                          <a:latin typeface="+mn-ea"/>
                          <a:ea typeface="+mn-ea"/>
                          <a:cs typeface="Times New Roman"/>
                        </a:rPr>
                        <a:t>f</a:t>
                      </a:r>
                      <a:endParaRPr lang="zh-CN" sz="1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输入实数，可以用小数形式或指数形式输入</a:t>
                      </a:r>
                      <a:endParaRPr lang="zh-CN" altLang="zh-CN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38995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kern="100">
                          <a:latin typeface="+mn-ea"/>
                          <a:ea typeface="+mn-ea"/>
                          <a:cs typeface="+mn-cs"/>
                        </a:rPr>
                        <a:t>e,E,g,G</a:t>
                      </a:r>
                      <a:endParaRPr lang="zh-CN" sz="1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与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</a:rPr>
                        <a:t>f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作用相同，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与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</a:rPr>
                        <a:t>f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</a:rPr>
                        <a:t>g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可以互相替换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大小写作用相同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</a:rPr>
                        <a:t>)</a:t>
                      </a:r>
                      <a:endParaRPr lang="zh-CN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522967" y="4305435"/>
          <a:ext cx="5023763" cy="193344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733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9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latin typeface="+mn-ea"/>
                          <a:ea typeface="+mn-ea"/>
                        </a:rPr>
                        <a:t>附加</a:t>
                      </a:r>
                      <a:endParaRPr lang="en-US" altLang="zh-CN" sz="1400" b="1" kern="100">
                        <a:latin typeface="+mn-ea"/>
                        <a:ea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latin typeface="+mn-ea"/>
                          <a:ea typeface="+mn-ea"/>
                        </a:rPr>
                        <a:t>字符</a:t>
                      </a:r>
                      <a:endParaRPr lang="zh-CN" sz="1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latin typeface="+mn-ea"/>
                          <a:ea typeface="+mn-ea"/>
                        </a:rPr>
                        <a:t>说    明</a:t>
                      </a:r>
                      <a:endParaRPr lang="zh-CN" sz="1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kern="100">
                          <a:latin typeface="+mn-ea"/>
                          <a:ea typeface="+mn-ea"/>
                        </a:rPr>
                        <a:t>l</a:t>
                      </a:r>
                      <a:endParaRPr lang="zh-CN" sz="14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输入长整型数据（可用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</a:rPr>
                        <a:t>%ld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</a:rPr>
                        <a:t>%lo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</a:rPr>
                        <a:t>%lx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</a:rPr>
                        <a:t>%lu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）以及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</a:rPr>
                        <a:t>double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型数据（用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</a:rPr>
                        <a:t>%lf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</a:rPr>
                        <a:t>%le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）</a:t>
                      </a:r>
                      <a:endParaRPr lang="zh-CN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+mn-ea"/>
                          <a:ea typeface="+mn-ea"/>
                        </a:rPr>
                        <a:t>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输入短整型数据（可用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</a:rPr>
                        <a:t>%hd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</a:rPr>
                        <a:t>%ho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0" kern="100">
                          <a:latin typeface="+mn-ea"/>
                          <a:ea typeface="+mn-ea"/>
                        </a:rPr>
                        <a:t>%hx</a:t>
                      </a: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）</a:t>
                      </a:r>
                      <a:endParaRPr lang="zh-CN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latin typeface="+mn-ea"/>
                          <a:ea typeface="+mn-ea"/>
                        </a:rPr>
                        <a:t>域宽</a:t>
                      </a:r>
                      <a:endParaRPr lang="zh-CN" sz="1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指定输入数据所占宽度（列数），域宽应为正整数</a:t>
                      </a:r>
                      <a:endParaRPr lang="zh-CN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57285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lang="zh-CN" sz="14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kern="100">
                          <a:latin typeface="+mn-ea"/>
                          <a:ea typeface="+mn-ea"/>
                        </a:rPr>
                        <a:t>本输入项在读入后不赋给相应的变量</a:t>
                      </a:r>
                      <a:endParaRPr lang="zh-CN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MH_Desc_1"/>
          <p:cNvSpPr/>
          <p:nvPr>
            <p:custDataLst>
              <p:tags r:id="rId1"/>
            </p:custDataLst>
          </p:nvPr>
        </p:nvSpPr>
        <p:spPr>
          <a:xfrm>
            <a:off x="1274694" y="2025647"/>
            <a:ext cx="4389782" cy="421322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600">
                <a:solidFill>
                  <a:schemeClr val="tx1"/>
                </a:solidFill>
              </a:rPr>
              <a:t>(1) scanf</a:t>
            </a:r>
            <a:r>
              <a:rPr lang="zh-CN" altLang="en-US" sz="1600">
                <a:solidFill>
                  <a:schemeClr val="tx1"/>
                </a:solidFill>
              </a:rPr>
              <a:t>函数中的格式控制后面应当是</a:t>
            </a:r>
            <a:r>
              <a:rPr lang="zh-CN" altLang="en-US" sz="1600" b="1">
                <a:solidFill>
                  <a:schemeClr val="tx1"/>
                </a:solidFill>
              </a:rPr>
              <a:t>变量地址</a:t>
            </a:r>
            <a:r>
              <a:rPr lang="zh-CN" altLang="en-US" sz="1600">
                <a:solidFill>
                  <a:schemeClr val="tx1"/>
                </a:solidFill>
              </a:rPr>
              <a:t>，而不是变量名。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600">
                <a:solidFill>
                  <a:schemeClr val="tx1"/>
                </a:solidFill>
              </a:rPr>
              <a:t>应与上述格式说明匹配，否则将会出现错误。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600">
                <a:solidFill>
                  <a:schemeClr val="tx1"/>
                </a:solidFill>
              </a:rPr>
              <a:t>(2)</a:t>
            </a:r>
            <a:r>
              <a:rPr lang="zh-CN" altLang="en-US" sz="1600">
                <a:solidFill>
                  <a:schemeClr val="tx1"/>
                </a:solidFill>
              </a:rPr>
              <a:t>如果在格式控制字符串中除了格式声明以外还有其他字符，则在输入数据时在对应的位置上应输入与这些字符相同的字符。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600">
                <a:solidFill>
                  <a:schemeClr val="tx1"/>
                </a:solidFill>
              </a:rPr>
              <a:t>(3)</a:t>
            </a:r>
            <a:r>
              <a:rPr lang="zh-CN" altLang="en-US" sz="1600">
                <a:solidFill>
                  <a:schemeClr val="tx1"/>
                </a:solidFill>
              </a:rPr>
              <a:t>在用“％</a:t>
            </a:r>
            <a:r>
              <a:rPr lang="en-US" altLang="zh-CN" sz="1600">
                <a:solidFill>
                  <a:schemeClr val="tx1"/>
                </a:solidFill>
              </a:rPr>
              <a:t>c”</a:t>
            </a:r>
            <a:r>
              <a:rPr lang="zh-CN" altLang="en-US" sz="1600">
                <a:solidFill>
                  <a:schemeClr val="tx1"/>
                </a:solidFill>
              </a:rPr>
              <a:t>格式声明输入字符时，空格字符和“转义字符”中的字符都作为有效字符输入。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600">
                <a:solidFill>
                  <a:schemeClr val="tx1"/>
                </a:solidFill>
              </a:rPr>
              <a:t>(4) </a:t>
            </a:r>
            <a:r>
              <a:rPr lang="zh-CN" altLang="en-US" sz="1600">
                <a:solidFill>
                  <a:schemeClr val="tx1"/>
                </a:solidFill>
              </a:rPr>
              <a:t>在输入数值数据时，如输入空格、回车、</a:t>
            </a:r>
            <a:r>
              <a:rPr lang="en-US" altLang="zh-CN" sz="1600">
                <a:solidFill>
                  <a:schemeClr val="tx1"/>
                </a:solidFill>
              </a:rPr>
              <a:t>Tab</a:t>
            </a:r>
            <a:r>
              <a:rPr lang="zh-CN" altLang="en-US" sz="1600">
                <a:solidFill>
                  <a:schemeClr val="tx1"/>
                </a:solidFill>
              </a:rPr>
              <a:t>键或遇非法字符</a:t>
            </a:r>
            <a:r>
              <a:rPr lang="en-US" altLang="zh-CN" sz="1600">
                <a:solidFill>
                  <a:schemeClr val="tx1"/>
                </a:solidFill>
              </a:rPr>
              <a:t>(</a:t>
            </a:r>
            <a:r>
              <a:rPr lang="zh-CN" altLang="en-US" sz="1600">
                <a:solidFill>
                  <a:schemeClr val="tx1"/>
                </a:solidFill>
              </a:rPr>
              <a:t>不属于数值的字符</a:t>
            </a:r>
            <a:r>
              <a:rPr lang="en-US" altLang="zh-CN" sz="1600">
                <a:solidFill>
                  <a:schemeClr val="tx1"/>
                </a:solidFill>
              </a:rPr>
              <a:t>)</a:t>
            </a:r>
            <a:r>
              <a:rPr lang="zh-CN" altLang="en-US" sz="1600">
                <a:solidFill>
                  <a:schemeClr val="tx1"/>
                </a:solidFill>
              </a:rPr>
              <a:t>，认为该数据结束。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74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1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90" y="3171826"/>
            <a:ext cx="272670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语言概论初识</a:t>
            </a: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5496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0904" y="249583"/>
            <a:ext cx="5922104" cy="1325563"/>
          </a:xfrm>
        </p:spPr>
        <p:txBody>
          <a:bodyPr/>
          <a:lstStyle/>
          <a:p>
            <a:r>
              <a:rPr lang="en-US" altLang="zh-CN"/>
              <a:t>getchar</a:t>
            </a:r>
            <a:r>
              <a:rPr lang="zh-CN" altLang="en-US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0296" y="1280354"/>
            <a:ext cx="8568358" cy="589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向计算机输入一个字符。</a:t>
            </a:r>
          </a:p>
        </p:txBody>
      </p:sp>
      <p:sp>
        <p:nvSpPr>
          <p:cNvPr id="4" name="矩形 3"/>
          <p:cNvSpPr/>
          <p:nvPr/>
        </p:nvSpPr>
        <p:spPr>
          <a:xfrm>
            <a:off x="1129748" y="1694075"/>
            <a:ext cx="4389782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getchar()</a:t>
            </a:r>
            <a:endParaRPr lang="zh-CN" altLang="en-US" sz="2000" b="1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940904" y="2168968"/>
            <a:ext cx="9715500" cy="589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3.9】</a:t>
            </a:r>
            <a:r>
              <a:rPr lang="zh-CN" altLang="en-US" sz="2000">
                <a:solidFill>
                  <a:schemeClr val="accent1"/>
                </a:solidFill>
              </a:rPr>
              <a:t>从键盘输入</a:t>
            </a:r>
            <a:r>
              <a:rPr lang="en-US" altLang="zh-CN" sz="2000">
                <a:solidFill>
                  <a:schemeClr val="accent1"/>
                </a:solidFill>
              </a:rPr>
              <a:t>BOY 3</a:t>
            </a:r>
            <a:r>
              <a:rPr lang="zh-CN" altLang="en-US" sz="2000">
                <a:solidFill>
                  <a:schemeClr val="accent1"/>
                </a:solidFill>
              </a:rPr>
              <a:t>个字符，然后把它们输出到屏幕。</a:t>
            </a:r>
          </a:p>
        </p:txBody>
      </p:sp>
      <p:sp>
        <p:nvSpPr>
          <p:cNvPr id="17" name="矩形 16"/>
          <p:cNvSpPr/>
          <p:nvPr/>
        </p:nvSpPr>
        <p:spPr>
          <a:xfrm>
            <a:off x="1129748" y="2657869"/>
            <a:ext cx="5041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/>
              <a:t>解题思路</a:t>
            </a:r>
            <a:r>
              <a:rPr lang="en-US" altLang="zh-CN" b="1"/>
              <a:t>: </a:t>
            </a:r>
            <a:r>
              <a:rPr lang="zh-CN" altLang="en-US"/>
              <a:t> 用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getchar</a:t>
            </a:r>
            <a:r>
              <a:rPr lang="zh-CN" altLang="en-US"/>
              <a:t>函数先后从键盘向计算机输入</a:t>
            </a:r>
            <a:r>
              <a:rPr lang="en-US" altLang="zh-CN"/>
              <a:t>BOY 3</a:t>
            </a:r>
            <a:r>
              <a:rPr lang="zh-CN" altLang="en-US"/>
              <a:t>个字符，然后用</a:t>
            </a:r>
            <a:r>
              <a:rPr lang="en-US" altLang="zh-CN"/>
              <a:t>putchar</a:t>
            </a:r>
            <a:r>
              <a:rPr lang="zh-CN" altLang="en-US"/>
              <a:t>函数输出。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129747" y="3340034"/>
            <a:ext cx="5489713" cy="3028307"/>
          </a:xfrm>
          <a:prstGeom prst="roundRect">
            <a:avLst>
              <a:gd name="adj" fmla="val 27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en-US" altLang="zh-CN" sz="1600"/>
              <a:t>#include &lt;stdio.h&gt;</a:t>
            </a:r>
          </a:p>
          <a:p>
            <a:pPr defTabSz="363538"/>
            <a:r>
              <a:rPr lang="en-US" altLang="zh-CN" sz="1600"/>
              <a:t>int main()</a:t>
            </a:r>
          </a:p>
          <a:p>
            <a:pPr defTabSz="363538"/>
            <a:r>
              <a:rPr lang="en-US" altLang="zh-CN" sz="1600"/>
              <a:t>{	char a,b,c;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定义字符变量</a:t>
            </a:r>
            <a:r>
              <a:rPr lang="en-US" altLang="zh-CN" sz="1600">
                <a:solidFill>
                  <a:srgbClr val="008000"/>
                </a:solidFill>
              </a:rPr>
              <a:t>a,b,c</a:t>
            </a:r>
          </a:p>
          <a:p>
            <a:pPr defTabSz="363538"/>
            <a:r>
              <a:rPr lang="en-US" altLang="zh-CN" sz="1600"/>
              <a:t>	a=getchar();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从键盘输入一个字符，送给字符变量</a:t>
            </a:r>
            <a:r>
              <a:rPr lang="en-US" altLang="zh-CN" sz="1600">
                <a:solidFill>
                  <a:srgbClr val="008000"/>
                </a:solidFill>
              </a:rPr>
              <a:t>a</a:t>
            </a:r>
          </a:p>
          <a:p>
            <a:pPr defTabSz="363538"/>
            <a:r>
              <a:rPr lang="en-US" altLang="zh-CN" sz="1600"/>
              <a:t>	b=getchar();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从键盘输入一个字符，送给字符变量</a:t>
            </a:r>
            <a:r>
              <a:rPr lang="en-US" altLang="zh-CN" sz="1600">
                <a:solidFill>
                  <a:srgbClr val="008000"/>
                </a:solidFill>
              </a:rPr>
              <a:t>b</a:t>
            </a:r>
          </a:p>
          <a:p>
            <a:pPr defTabSz="363538"/>
            <a:r>
              <a:rPr lang="en-US" altLang="zh-CN" sz="1600"/>
              <a:t>	c=getchar();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从键盘输入一个字符，送给字符变量</a:t>
            </a:r>
            <a:r>
              <a:rPr lang="en-US" altLang="zh-CN" sz="1600">
                <a:solidFill>
                  <a:srgbClr val="008000"/>
                </a:solidFill>
              </a:rPr>
              <a:t>c</a:t>
            </a:r>
          </a:p>
          <a:p>
            <a:pPr defTabSz="363538"/>
            <a:r>
              <a:rPr lang="en-US" altLang="zh-CN" sz="1600"/>
              <a:t>	putchar(a); 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将变量</a:t>
            </a:r>
            <a:r>
              <a:rPr lang="en-US" altLang="zh-CN" sz="1600">
                <a:solidFill>
                  <a:srgbClr val="008000"/>
                </a:solidFill>
              </a:rPr>
              <a:t>a</a:t>
            </a:r>
            <a:r>
              <a:rPr lang="zh-CN" altLang="en-US" sz="1600">
                <a:solidFill>
                  <a:srgbClr val="008000"/>
                </a:solidFill>
              </a:rPr>
              <a:t>的值输出</a:t>
            </a:r>
          </a:p>
          <a:p>
            <a:pPr defTabSz="363538"/>
            <a:r>
              <a:rPr lang="zh-CN" altLang="en-US" sz="1600"/>
              <a:t>	</a:t>
            </a:r>
            <a:r>
              <a:rPr lang="en-US" altLang="zh-CN" sz="1600"/>
              <a:t>putchar(b); 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将变量</a:t>
            </a:r>
            <a:r>
              <a:rPr lang="en-US" altLang="zh-CN" sz="1600">
                <a:solidFill>
                  <a:srgbClr val="008000"/>
                </a:solidFill>
              </a:rPr>
              <a:t>b</a:t>
            </a:r>
            <a:r>
              <a:rPr lang="zh-CN" altLang="en-US" sz="1600">
                <a:solidFill>
                  <a:srgbClr val="008000"/>
                </a:solidFill>
              </a:rPr>
              <a:t>的值输出 </a:t>
            </a:r>
          </a:p>
          <a:p>
            <a:pPr defTabSz="363538"/>
            <a:r>
              <a:rPr lang="zh-CN" altLang="en-US" sz="1600"/>
              <a:t>	</a:t>
            </a:r>
            <a:r>
              <a:rPr lang="en-US" altLang="zh-CN" sz="1600"/>
              <a:t>putchar(c); 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将变量</a:t>
            </a:r>
            <a:r>
              <a:rPr lang="en-US" altLang="zh-CN" sz="1600">
                <a:solidFill>
                  <a:srgbClr val="008000"/>
                </a:solidFill>
              </a:rPr>
              <a:t>c</a:t>
            </a:r>
            <a:r>
              <a:rPr lang="zh-CN" altLang="en-US" sz="1600">
                <a:solidFill>
                  <a:srgbClr val="008000"/>
                </a:solidFill>
              </a:rPr>
              <a:t>的值输出</a:t>
            </a:r>
          </a:p>
          <a:p>
            <a:pPr defTabSz="363538"/>
            <a:r>
              <a:rPr lang="zh-CN" altLang="en-US" sz="1600"/>
              <a:t>	</a:t>
            </a:r>
            <a:r>
              <a:rPr lang="en-US" altLang="zh-CN" sz="1600"/>
              <a:t>putchar('\n');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换行</a:t>
            </a:r>
          </a:p>
          <a:p>
            <a:pPr defTabSz="363538"/>
            <a:r>
              <a:rPr lang="zh-CN" altLang="en-US" sz="1600"/>
              <a:t>	</a:t>
            </a:r>
            <a:r>
              <a:rPr lang="en-US" altLang="zh-CN" sz="1600"/>
              <a:t>return 0;</a:t>
            </a:r>
          </a:p>
          <a:p>
            <a:pPr defTabSz="363538"/>
            <a:r>
              <a:rPr lang="en-US" altLang="zh-CN" sz="1600"/>
              <a:t>}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0" name="MH_Desc_1"/>
          <p:cNvSpPr/>
          <p:nvPr>
            <p:custDataLst>
              <p:tags r:id="rId1"/>
            </p:custDataLst>
          </p:nvPr>
        </p:nvSpPr>
        <p:spPr>
          <a:xfrm>
            <a:off x="7926999" y="2168968"/>
            <a:ext cx="3830992" cy="419937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>
                <a:solidFill>
                  <a:schemeClr val="tx1"/>
                </a:solidFill>
              </a:rPr>
              <a:t>函数</a:t>
            </a:r>
            <a:r>
              <a:rPr lang="zh-CN" altLang="en-US" b="1">
                <a:solidFill>
                  <a:schemeClr val="tx1"/>
                </a:solidFill>
              </a:rPr>
              <a:t>没有参数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>
                <a:solidFill>
                  <a:schemeClr val="tx1"/>
                </a:solidFill>
              </a:rPr>
              <a:t>函数的值就是从输入设备得到的字符。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1">
                <a:solidFill>
                  <a:schemeClr val="tx1"/>
                </a:solidFill>
              </a:rPr>
              <a:t>只能接收一个字符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>
                <a:solidFill>
                  <a:schemeClr val="tx1"/>
                </a:solidFill>
              </a:rPr>
              <a:t>如果想输入多个字符就要用多个函数。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>
                <a:solidFill>
                  <a:schemeClr val="tx1"/>
                </a:solidFill>
              </a:rPr>
              <a:t>不仅可以从输入设备获得一个可显示的字符，而且可以获得控制字符。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>
                <a:solidFill>
                  <a:schemeClr val="tx1"/>
                </a:solidFill>
              </a:rPr>
              <a:t>用</a:t>
            </a:r>
            <a:r>
              <a:rPr lang="en-US" altLang="zh-CN">
                <a:solidFill>
                  <a:schemeClr val="tx1"/>
                </a:solidFill>
              </a:rPr>
              <a:t>getchar</a:t>
            </a:r>
            <a:r>
              <a:rPr lang="zh-CN" altLang="en-US">
                <a:solidFill>
                  <a:schemeClr val="tx1"/>
                </a:solidFill>
              </a:rPr>
              <a:t>函数得到的字符可以赋给一个字符变量或整型变量，也可以作为表达式的一部分。如，</a:t>
            </a:r>
            <a:r>
              <a:rPr lang="en-US" altLang="zh-CN">
                <a:solidFill>
                  <a:schemeClr val="tx1"/>
                </a:solidFill>
              </a:rPr>
              <a:t>putchar(getchar());</a:t>
            </a:r>
            <a:r>
              <a:rPr lang="zh-CN" altLang="en-US">
                <a:solidFill>
                  <a:schemeClr val="tx1"/>
                </a:solidFill>
              </a:rPr>
              <a:t>将接收到的字符输出。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0925" y="5748708"/>
            <a:ext cx="3467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59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0904" y="249583"/>
            <a:ext cx="5922104" cy="1325563"/>
          </a:xfrm>
        </p:spPr>
        <p:txBody>
          <a:bodyPr/>
          <a:lstStyle/>
          <a:p>
            <a:r>
              <a:rPr lang="en-US" altLang="zh-CN"/>
              <a:t>if</a:t>
            </a:r>
            <a:r>
              <a:rPr lang="zh-CN" altLang="en-US"/>
              <a:t>语句的一般形式</a:t>
            </a:r>
          </a:p>
        </p:txBody>
      </p:sp>
      <p:sp>
        <p:nvSpPr>
          <p:cNvPr id="4" name="矩形 3"/>
          <p:cNvSpPr/>
          <p:nvPr/>
        </p:nvSpPr>
        <p:spPr>
          <a:xfrm>
            <a:off x="1010479" y="1294910"/>
            <a:ext cx="3183834" cy="754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rIns="144000" bIns="0" rtlCol="0" anchor="ctr"/>
          <a:lstStyle/>
          <a:p>
            <a:pPr>
              <a:lnSpc>
                <a:spcPct val="120000"/>
              </a:lnSpc>
            </a:pPr>
            <a:r>
              <a:rPr lang="en-US" altLang="zh-CN" sz="2000" b="1">
                <a:latin typeface="+mn-ea"/>
              </a:rPr>
              <a:t>if (</a:t>
            </a:r>
            <a:r>
              <a:rPr lang="zh-CN" altLang="en-US" sz="2000" b="1">
                <a:latin typeface="+mn-ea"/>
              </a:rPr>
              <a:t>表达式</a:t>
            </a:r>
            <a:r>
              <a:rPr lang="en-US" altLang="zh-CN" sz="2000" b="1">
                <a:latin typeface="+mn-ea"/>
              </a:rPr>
              <a:t>) </a:t>
            </a:r>
            <a:r>
              <a:rPr lang="zh-CN" altLang="en-US" sz="2000" b="1">
                <a:latin typeface="+mn-ea"/>
              </a:rPr>
              <a:t>语句</a:t>
            </a:r>
            <a:r>
              <a:rPr lang="en-US" altLang="zh-CN" sz="2000" b="1">
                <a:latin typeface="+mn-ea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+mn-ea"/>
              </a:rPr>
              <a:t>[ else  </a:t>
            </a:r>
            <a:r>
              <a:rPr lang="zh-CN" altLang="en-US" sz="2000" b="1">
                <a:latin typeface="+mn-ea"/>
              </a:rPr>
              <a:t>语句</a:t>
            </a:r>
            <a:r>
              <a:rPr lang="en-US" altLang="zh-CN" sz="2000" b="1">
                <a:latin typeface="+mn-ea"/>
              </a:rPr>
              <a:t>2 ]</a:t>
            </a:r>
            <a:endParaRPr lang="zh-CN" altLang="en-US" sz="2000" b="1">
              <a:latin typeface="+mn-ea"/>
            </a:endParaRPr>
          </a:p>
        </p:txBody>
      </p:sp>
      <p:sp>
        <p:nvSpPr>
          <p:cNvPr id="20" name="MH_Desc_1"/>
          <p:cNvSpPr/>
          <p:nvPr>
            <p:custDataLst>
              <p:tags r:id="rId1"/>
            </p:custDataLst>
          </p:nvPr>
        </p:nvSpPr>
        <p:spPr>
          <a:xfrm>
            <a:off x="1010479" y="2349833"/>
            <a:ext cx="3183834" cy="396571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“表达式”可以是关系表达式、逻辑表达式，甚至是数值表达式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方括号内的部分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即</a:t>
            </a:r>
            <a:r>
              <a:rPr lang="en-US" altLang="zh-CN">
                <a:solidFill>
                  <a:schemeClr val="tx1"/>
                </a:solidFill>
              </a:rPr>
              <a:t>else</a:t>
            </a:r>
            <a:r>
              <a:rPr lang="zh-CN" altLang="en-US">
                <a:solidFill>
                  <a:schemeClr val="tx1"/>
                </a:solidFill>
              </a:rPr>
              <a:t>子句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为可选的，既可以有，也可以没有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语句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和语句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可以是一个简单的语句，也可以是一个复合语句，还可以是另一个</a:t>
            </a:r>
            <a:r>
              <a:rPr lang="en-US" altLang="zh-CN">
                <a:solidFill>
                  <a:schemeClr val="tx1"/>
                </a:solidFill>
              </a:rPr>
              <a:t>if</a:t>
            </a:r>
            <a:r>
              <a:rPr lang="zh-CN" altLang="en-US">
                <a:solidFill>
                  <a:schemeClr val="tx1"/>
                </a:solidFill>
              </a:rPr>
              <a:t>语句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2" name="MH_Other_1"/>
          <p:cNvCxnSpPr>
            <a:stCxn id="4" idx="3"/>
          </p:cNvCxnSpPr>
          <p:nvPr>
            <p:custDataLst>
              <p:tags r:id="rId2"/>
            </p:custDataLst>
          </p:nvPr>
        </p:nvCxnSpPr>
        <p:spPr>
          <a:xfrm>
            <a:off x="4194313" y="1672376"/>
            <a:ext cx="1714018" cy="520534"/>
          </a:xfrm>
          <a:prstGeom prst="line">
            <a:avLst/>
          </a:prstGeom>
          <a:ln w="12700"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MH_Other_2"/>
          <p:cNvCxnSpPr>
            <a:endCxn id="34" idx="2"/>
          </p:cNvCxnSpPr>
          <p:nvPr>
            <p:custDataLst>
              <p:tags r:id="rId3"/>
            </p:custDataLst>
          </p:nvPr>
        </p:nvCxnSpPr>
        <p:spPr>
          <a:xfrm>
            <a:off x="4194313" y="1878496"/>
            <a:ext cx="1714016" cy="2216495"/>
          </a:xfrm>
          <a:prstGeom prst="line">
            <a:avLst/>
          </a:prstGeom>
          <a:ln w="12700"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MH_Other_3"/>
          <p:cNvCxnSpPr/>
          <p:nvPr>
            <p:custDataLst>
              <p:tags r:id="rId4"/>
            </p:custDataLst>
          </p:nvPr>
        </p:nvCxnSpPr>
        <p:spPr>
          <a:xfrm flipV="1">
            <a:off x="4194313" y="1184426"/>
            <a:ext cx="1714018" cy="306444"/>
          </a:xfrm>
          <a:prstGeom prst="line">
            <a:avLst/>
          </a:prstGeom>
          <a:ln w="12700"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5908331" y="907051"/>
            <a:ext cx="5136519" cy="824461"/>
            <a:chOff x="6132870" y="2758143"/>
            <a:chExt cx="5136519" cy="824461"/>
          </a:xfrm>
        </p:grpSpPr>
        <p:sp>
          <p:nvSpPr>
            <p:cNvPr id="37" name="MH_Text_1"/>
            <p:cNvSpPr/>
            <p:nvPr>
              <p:custDataLst>
                <p:tags r:id="rId9"/>
              </p:custDataLst>
            </p:nvPr>
          </p:nvSpPr>
          <p:spPr>
            <a:xfrm>
              <a:off x="6132870" y="3098120"/>
              <a:ext cx="5136519" cy="48448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wrap="square" tIns="90000" bIns="90000" rtlCol="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  <a:defRPr/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if(</a:t>
              </a: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表达式</a:t>
              </a: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 </a:t>
              </a: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语句</a:t>
              </a: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MH_Other_1"/>
            <p:cNvSpPr/>
            <p:nvPr>
              <p:custDataLst>
                <p:tags r:id="rId10"/>
              </p:custDataLst>
            </p:nvPr>
          </p:nvSpPr>
          <p:spPr>
            <a:xfrm>
              <a:off x="6132870" y="2758143"/>
              <a:ext cx="5136519" cy="390239"/>
            </a:xfrm>
            <a:prstGeom prst="round2SameRect">
              <a:avLst>
                <a:gd name="adj1" fmla="val 20839"/>
                <a:gd name="adj2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形式</a:t>
              </a:r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	</a:t>
              </a: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没有</a:t>
              </a:r>
              <a:r>
                <a:rPr lang="en-US" altLang="zh-CN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else</a:t>
              </a: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子句部分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908330" y="1877800"/>
            <a:ext cx="5136519" cy="1809617"/>
            <a:chOff x="6132870" y="2758143"/>
            <a:chExt cx="5136519" cy="1809617"/>
          </a:xfrm>
        </p:grpSpPr>
        <p:sp>
          <p:nvSpPr>
            <p:cNvPr id="27" name="MH_Text_1"/>
            <p:cNvSpPr/>
            <p:nvPr>
              <p:custDataLst>
                <p:tags r:id="rId7"/>
              </p:custDataLst>
            </p:nvPr>
          </p:nvSpPr>
          <p:spPr>
            <a:xfrm>
              <a:off x="6132870" y="3098119"/>
              <a:ext cx="5136519" cy="1469641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wrap="square" tIns="90000" bIns="90000" rtlCol="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625475">
                <a:lnSpc>
                  <a:spcPct val="120000"/>
                </a:lnSpc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if (</a:t>
              </a: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表达式</a:t>
              </a: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pPr algn="just" defTabSz="625475">
                <a:lnSpc>
                  <a:spcPct val="120000"/>
                </a:lnSpc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	</a:t>
              </a: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语句</a:t>
              </a: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 </a:t>
              </a:r>
            </a:p>
            <a:p>
              <a:pPr algn="just" defTabSz="625475">
                <a:lnSpc>
                  <a:spcPct val="120000"/>
                </a:lnSpc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else </a:t>
              </a:r>
            </a:p>
            <a:p>
              <a:pPr algn="just" defTabSz="625475">
                <a:lnSpc>
                  <a:spcPct val="120000"/>
                </a:lnSpc>
              </a:pP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	</a:t>
              </a: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语句</a:t>
              </a: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MH_Other_1"/>
            <p:cNvSpPr/>
            <p:nvPr>
              <p:custDataLst>
                <p:tags r:id="rId8"/>
              </p:custDataLst>
            </p:nvPr>
          </p:nvSpPr>
          <p:spPr>
            <a:xfrm>
              <a:off x="6132870" y="2758143"/>
              <a:ext cx="5136519" cy="390239"/>
            </a:xfrm>
            <a:prstGeom prst="round2SameRect">
              <a:avLst>
                <a:gd name="adj1" fmla="val 23386"/>
                <a:gd name="adj2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形式</a:t>
              </a:r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	</a:t>
              </a: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有</a:t>
              </a:r>
              <a:r>
                <a:rPr lang="en-US" altLang="zh-CN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else</a:t>
              </a: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子句部分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908329" y="3899871"/>
            <a:ext cx="5136519" cy="2420384"/>
            <a:chOff x="6132870" y="2758143"/>
            <a:chExt cx="5136519" cy="24203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MH_Text_1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6132870" y="3098119"/>
                  <a:ext cx="5136519" cy="2080408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accent2"/>
                  </a:solidFill>
                  <a:prstDash val="solid"/>
                </a:ln>
                <a:effectLst/>
              </p:spPr>
              <p:txBody>
                <a:bodyPr wrap="square" tIns="90000" bIns="90000" rtlCol="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 defTabSz="625475">
                    <a:lnSpc>
                      <a:spcPct val="120000"/>
                    </a:lnSpc>
                  </a:pPr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if(</a:t>
                  </a:r>
                  <a:r>
                    <a:rPr lang="zh-CN" altLang="en-US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表达式</a:t>
                  </a:r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1)		</a:t>
                  </a:r>
                  <a:r>
                    <a:rPr lang="zh-CN" altLang="en-US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语句</a:t>
                  </a:r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</a:t>
                  </a:r>
                </a:p>
                <a:p>
                  <a:pPr algn="just" defTabSz="625475">
                    <a:lnSpc>
                      <a:spcPct val="120000"/>
                    </a:lnSpc>
                  </a:pPr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else if(</a:t>
                  </a:r>
                  <a:r>
                    <a:rPr lang="zh-CN" altLang="en-US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表达式</a:t>
                  </a:r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2) 	</a:t>
                  </a:r>
                  <a:r>
                    <a:rPr lang="zh-CN" altLang="en-US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语句</a:t>
                  </a:r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</a:t>
                  </a:r>
                </a:p>
                <a:p>
                  <a:pPr algn="just" defTabSz="625475">
                    <a:lnSpc>
                      <a:spcPct val="120000"/>
                    </a:lnSpc>
                  </a:pPr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else if(</a:t>
                  </a:r>
                  <a:r>
                    <a:rPr lang="zh-CN" altLang="en-US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表达式</a:t>
                  </a:r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3) 	</a:t>
                  </a:r>
                  <a:r>
                    <a:rPr lang="zh-CN" altLang="en-US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语句</a:t>
                  </a:r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3</a:t>
                  </a:r>
                </a:p>
                <a:p>
                  <a:pPr algn="just" defTabSz="625475">
                    <a:lnSpc>
                      <a:spcPct val="120000"/>
                    </a:lnSpc>
                  </a:pPr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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Cambria Math" panose="02040503050406030204" pitchFamily="18" charset="0"/>
                    </a:rPr>
                    <a:t>			   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endParaRPr>
                </a:p>
                <a:p>
                  <a:pPr algn="just" defTabSz="625475">
                    <a:lnSpc>
                      <a:spcPct val="120000"/>
                    </a:lnSpc>
                  </a:pPr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else if(</a:t>
                  </a:r>
                  <a:r>
                    <a:rPr lang="zh-CN" altLang="en-US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表达式</a:t>
                  </a:r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m) 	</a:t>
                  </a:r>
                  <a:r>
                    <a:rPr lang="zh-CN" altLang="en-US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语句</a:t>
                  </a:r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</a:t>
                  </a:r>
                </a:p>
                <a:p>
                  <a:pPr algn="just" defTabSz="625475">
                    <a:lnSpc>
                      <a:spcPct val="120000"/>
                    </a:lnSpc>
                  </a:pPr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else			</a:t>
                  </a:r>
                  <a:r>
                    <a:rPr lang="zh-CN" altLang="en-US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语句</a:t>
                  </a:r>
                  <a:r>
                    <a:rPr lang="en-US" altLang="zh-CN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m+1</a:t>
                  </a:r>
                </a:p>
              </p:txBody>
            </p:sp>
          </mc:Choice>
          <mc:Fallback xmlns="">
            <p:sp>
              <p:nvSpPr>
                <p:cNvPr id="30" name="MH_Text_1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2"/>
                  </p:custDataLst>
                </p:nvPr>
              </p:nvSpPr>
              <p:spPr>
                <a:xfrm>
                  <a:off x="6132870" y="3098119"/>
                  <a:ext cx="5136519" cy="2080408"/>
                </a:xfrm>
                <a:prstGeom prst="rect">
                  <a:avLst/>
                </a:prstGeom>
                <a:blipFill>
                  <a:blip r:embed="rId13" cstate="print"/>
                  <a:stretch>
                    <a:fillRect l="-828" b="-4956"/>
                  </a:stretch>
                </a:blipFill>
                <a:ln w="9525" cap="flat" cmpd="sng" algn="ctr">
                  <a:solidFill>
                    <a:schemeClr val="accent2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MH_Other_1"/>
            <p:cNvSpPr/>
            <p:nvPr>
              <p:custDataLst>
                <p:tags r:id="rId6"/>
              </p:custDataLst>
            </p:nvPr>
          </p:nvSpPr>
          <p:spPr>
            <a:xfrm>
              <a:off x="6132870" y="2758143"/>
              <a:ext cx="5136519" cy="390239"/>
            </a:xfrm>
            <a:prstGeom prst="round2SameRect">
              <a:avLst>
                <a:gd name="adj1" fmla="val 20839"/>
                <a:gd name="adj2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形式</a:t>
              </a:r>
              <a:r>
                <a:rPr lang="en-US" altLang="zh-CN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	</a:t>
              </a: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在</a:t>
              </a:r>
              <a:r>
                <a:rPr lang="en-US" altLang="zh-CN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else</a:t>
              </a: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部分又嵌套了多层的</a:t>
              </a:r>
              <a:r>
                <a:rPr lang="en-US" altLang="zh-CN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if</a:t>
              </a:r>
              <a:r>
                <a:rPr lang="zh-CN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语句</a:t>
              </a:r>
              <a:endPara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6741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Text_1">
            <a:extLst>
              <a:ext uri="{FF2B5EF4-FFF2-40B4-BE49-F238E27FC236}">
                <a16:creationId xmlns:a16="http://schemas.microsoft.com/office/drawing/2014/main" id="{97E2BBAA-6A55-4C70-AE6D-A953394778A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50236" y="411978"/>
            <a:ext cx="3271216" cy="2355818"/>
          </a:xfrm>
          <a:custGeom>
            <a:avLst/>
            <a:gdLst>
              <a:gd name="connsiteX0" fmla="*/ 0 w 2160000"/>
              <a:gd name="connsiteY0" fmla="*/ 1377240 h 1593240"/>
              <a:gd name="connsiteX1" fmla="*/ 54000 w 2160000"/>
              <a:gd name="connsiteY1" fmla="*/ 1377240 h 1593240"/>
              <a:gd name="connsiteX2" fmla="*/ 54000 w 2160000"/>
              <a:gd name="connsiteY2" fmla="*/ 1539240 h 1593240"/>
              <a:gd name="connsiteX3" fmla="*/ 2106000 w 2160000"/>
              <a:gd name="connsiteY3" fmla="*/ 1539240 h 1593240"/>
              <a:gd name="connsiteX4" fmla="*/ 2106000 w 2160000"/>
              <a:gd name="connsiteY4" fmla="*/ 1377240 h 1593240"/>
              <a:gd name="connsiteX5" fmla="*/ 2160000 w 2160000"/>
              <a:gd name="connsiteY5" fmla="*/ 1377240 h 1593240"/>
              <a:gd name="connsiteX6" fmla="*/ 2160000 w 2160000"/>
              <a:gd name="connsiteY6" fmla="*/ 1539240 h 1593240"/>
              <a:gd name="connsiteX7" fmla="*/ 2160000 w 2160000"/>
              <a:gd name="connsiteY7" fmla="*/ 1593240 h 1593240"/>
              <a:gd name="connsiteX8" fmla="*/ 2106000 w 2160000"/>
              <a:gd name="connsiteY8" fmla="*/ 1593240 h 1593240"/>
              <a:gd name="connsiteX9" fmla="*/ 54000 w 2160000"/>
              <a:gd name="connsiteY9" fmla="*/ 1593240 h 1593240"/>
              <a:gd name="connsiteX10" fmla="*/ 0 w 2160000"/>
              <a:gd name="connsiteY10" fmla="*/ 1593240 h 1593240"/>
              <a:gd name="connsiteX11" fmla="*/ 0 w 2160000"/>
              <a:gd name="connsiteY11" fmla="*/ 1539240 h 1593240"/>
              <a:gd name="connsiteX12" fmla="*/ 1800000 w 2160000"/>
              <a:gd name="connsiteY12" fmla="*/ 0 h 1593240"/>
              <a:gd name="connsiteX13" fmla="*/ 2106000 w 2160000"/>
              <a:gd name="connsiteY13" fmla="*/ 0 h 1593240"/>
              <a:gd name="connsiteX14" fmla="*/ 2160000 w 2160000"/>
              <a:gd name="connsiteY14" fmla="*/ 0 h 1593240"/>
              <a:gd name="connsiteX15" fmla="*/ 2160000 w 2160000"/>
              <a:gd name="connsiteY15" fmla="*/ 54000 h 1593240"/>
              <a:gd name="connsiteX16" fmla="*/ 2160000 w 2160000"/>
              <a:gd name="connsiteY16" fmla="*/ 216000 h 1593240"/>
              <a:gd name="connsiteX17" fmla="*/ 2106000 w 2160000"/>
              <a:gd name="connsiteY17" fmla="*/ 216000 h 1593240"/>
              <a:gd name="connsiteX18" fmla="*/ 2106000 w 2160000"/>
              <a:gd name="connsiteY18" fmla="*/ 54000 h 1593240"/>
              <a:gd name="connsiteX19" fmla="*/ 1800000 w 2160000"/>
              <a:gd name="connsiteY19" fmla="*/ 54000 h 1593240"/>
              <a:gd name="connsiteX20" fmla="*/ 0 w 2160000"/>
              <a:gd name="connsiteY20" fmla="*/ 0 h 1593240"/>
              <a:gd name="connsiteX21" fmla="*/ 54000 w 2160000"/>
              <a:gd name="connsiteY21" fmla="*/ 0 h 1593240"/>
              <a:gd name="connsiteX22" fmla="*/ 360000 w 2160000"/>
              <a:gd name="connsiteY22" fmla="*/ 0 h 1593240"/>
              <a:gd name="connsiteX23" fmla="*/ 360000 w 2160000"/>
              <a:gd name="connsiteY23" fmla="*/ 54000 h 1593240"/>
              <a:gd name="connsiteX24" fmla="*/ 54000 w 2160000"/>
              <a:gd name="connsiteY24" fmla="*/ 54000 h 1593240"/>
              <a:gd name="connsiteX25" fmla="*/ 54000 w 2160000"/>
              <a:gd name="connsiteY25" fmla="*/ 216000 h 1593240"/>
              <a:gd name="connsiteX26" fmla="*/ 0 w 2160000"/>
              <a:gd name="connsiteY26" fmla="*/ 216000 h 1593240"/>
              <a:gd name="connsiteX27" fmla="*/ 0 w 2160000"/>
              <a:gd name="connsiteY27" fmla="*/ 54000 h 159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160000" h="1593240">
                <a:moveTo>
                  <a:pt x="0" y="1377240"/>
                </a:moveTo>
                <a:lnTo>
                  <a:pt x="54000" y="1377240"/>
                </a:lnTo>
                <a:lnTo>
                  <a:pt x="54000" y="1539240"/>
                </a:lnTo>
                <a:lnTo>
                  <a:pt x="2106000" y="1539240"/>
                </a:lnTo>
                <a:lnTo>
                  <a:pt x="2106000" y="1377240"/>
                </a:lnTo>
                <a:lnTo>
                  <a:pt x="2160000" y="1377240"/>
                </a:lnTo>
                <a:lnTo>
                  <a:pt x="2160000" y="1539240"/>
                </a:lnTo>
                <a:lnTo>
                  <a:pt x="2160000" y="1593240"/>
                </a:lnTo>
                <a:lnTo>
                  <a:pt x="2106000" y="1593240"/>
                </a:lnTo>
                <a:lnTo>
                  <a:pt x="54000" y="1593240"/>
                </a:lnTo>
                <a:lnTo>
                  <a:pt x="0" y="1593240"/>
                </a:lnTo>
                <a:lnTo>
                  <a:pt x="0" y="1539240"/>
                </a:lnTo>
                <a:close/>
                <a:moveTo>
                  <a:pt x="1800000" y="0"/>
                </a:moveTo>
                <a:lnTo>
                  <a:pt x="2106000" y="0"/>
                </a:lnTo>
                <a:lnTo>
                  <a:pt x="2160000" y="0"/>
                </a:lnTo>
                <a:lnTo>
                  <a:pt x="2160000" y="54000"/>
                </a:lnTo>
                <a:lnTo>
                  <a:pt x="2160000" y="216000"/>
                </a:lnTo>
                <a:lnTo>
                  <a:pt x="2106000" y="216000"/>
                </a:lnTo>
                <a:lnTo>
                  <a:pt x="2106000" y="54000"/>
                </a:lnTo>
                <a:lnTo>
                  <a:pt x="1800000" y="54000"/>
                </a:lnTo>
                <a:close/>
                <a:moveTo>
                  <a:pt x="0" y="0"/>
                </a:moveTo>
                <a:lnTo>
                  <a:pt x="54000" y="0"/>
                </a:lnTo>
                <a:lnTo>
                  <a:pt x="360000" y="0"/>
                </a:lnTo>
                <a:lnTo>
                  <a:pt x="360000" y="54000"/>
                </a:lnTo>
                <a:lnTo>
                  <a:pt x="54000" y="54000"/>
                </a:lnTo>
                <a:lnTo>
                  <a:pt x="54000" y="216000"/>
                </a:lnTo>
                <a:lnTo>
                  <a:pt x="0" y="216000"/>
                </a:lnTo>
                <a:lnTo>
                  <a:pt x="0" y="54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288000" tIns="360000" rIns="288000" bIns="360000" anchor="t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判别用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year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表示的某一年是否闰年，可以用一个逻辑表达式来表示。闰年的条件是符合下面二者之一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①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能被４整除，但不能被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整除，如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2008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。②能被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400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整除，如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</a:p>
        </p:txBody>
      </p:sp>
      <p:sp>
        <p:nvSpPr>
          <p:cNvPr id="3" name="圆角矩形 7">
            <a:extLst>
              <a:ext uri="{FF2B5EF4-FFF2-40B4-BE49-F238E27FC236}">
                <a16:creationId xmlns:a16="http://schemas.microsoft.com/office/drawing/2014/main" id="{DE6359DC-3782-41A3-B4F9-BD22D4464937}"/>
              </a:ext>
            </a:extLst>
          </p:cNvPr>
          <p:cNvSpPr/>
          <p:nvPr/>
        </p:nvSpPr>
        <p:spPr>
          <a:xfrm>
            <a:off x="4847222" y="1201012"/>
            <a:ext cx="5761384" cy="577902"/>
          </a:xfrm>
          <a:prstGeom prst="roundRect">
            <a:avLst>
              <a:gd name="adj" fmla="val 1381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363538">
              <a:lnSpc>
                <a:spcPct val="150000"/>
              </a:lnSpc>
            </a:pPr>
            <a:r>
              <a:rPr lang="en-US" altLang="zh-CN" sz="1600"/>
              <a:t>(year % 4 == 0 &amp;&amp; year % 100 != 0) ‖ year % 400 == 0 </a:t>
            </a:r>
            <a:endParaRPr lang="en-US" altLang="zh-CN" sz="1600">
              <a:solidFill>
                <a:srgbClr val="0070C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2B054E-9342-4D0A-8029-FF562CDC2AC0}"/>
              </a:ext>
            </a:extLst>
          </p:cNvPr>
          <p:cNvSpPr/>
          <p:nvPr/>
        </p:nvSpPr>
        <p:spPr>
          <a:xfrm>
            <a:off x="1050236" y="5917932"/>
            <a:ext cx="4389782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表达式</a:t>
            </a:r>
            <a:r>
              <a:rPr lang="en-US" altLang="zh-CN" b="1"/>
              <a:t>1 ? </a:t>
            </a:r>
            <a:r>
              <a:rPr lang="zh-CN" altLang="en-US" b="1"/>
              <a:t>表达式</a:t>
            </a:r>
            <a:r>
              <a:rPr lang="en-US" altLang="zh-CN" b="1"/>
              <a:t>2 : </a:t>
            </a:r>
            <a:r>
              <a:rPr lang="zh-CN" altLang="en-US" b="1"/>
              <a:t>表达式</a:t>
            </a:r>
            <a:r>
              <a:rPr lang="en-US" altLang="zh-CN" b="1"/>
              <a:t>3</a:t>
            </a:r>
            <a:endParaRPr lang="zh-CN" altLang="en-US" b="1"/>
          </a:p>
        </p:txBody>
      </p:sp>
      <p:sp>
        <p:nvSpPr>
          <p:cNvPr id="5" name="圆角矩形 15">
            <a:extLst>
              <a:ext uri="{FF2B5EF4-FFF2-40B4-BE49-F238E27FC236}">
                <a16:creationId xmlns:a16="http://schemas.microsoft.com/office/drawing/2014/main" id="{0497CF74-03ED-4A5A-8A1D-720496B7F804}"/>
              </a:ext>
            </a:extLst>
          </p:cNvPr>
          <p:cNvSpPr/>
          <p:nvPr/>
        </p:nvSpPr>
        <p:spPr>
          <a:xfrm>
            <a:off x="1050236" y="4135292"/>
            <a:ext cx="1736036" cy="1631452"/>
          </a:xfrm>
          <a:prstGeom prst="roundRect">
            <a:avLst>
              <a:gd name="adj" fmla="val 64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50000"/>
              </a:lnSpc>
            </a:pPr>
            <a:r>
              <a:rPr lang="en-US" altLang="zh-CN" sz="1600"/>
              <a:t>if (a&gt;b)</a:t>
            </a:r>
          </a:p>
          <a:p>
            <a:pPr defTabSz="363538">
              <a:lnSpc>
                <a:spcPct val="150000"/>
              </a:lnSpc>
            </a:pPr>
            <a:r>
              <a:rPr lang="en-US" altLang="zh-CN" sz="1600"/>
              <a:t>	max=a;</a:t>
            </a:r>
          </a:p>
          <a:p>
            <a:pPr defTabSz="363538">
              <a:lnSpc>
                <a:spcPct val="150000"/>
              </a:lnSpc>
            </a:pPr>
            <a:r>
              <a:rPr lang="en-US" altLang="zh-CN" sz="1600"/>
              <a:t>else </a:t>
            </a:r>
          </a:p>
          <a:p>
            <a:pPr defTabSz="363538">
              <a:lnSpc>
                <a:spcPct val="150000"/>
              </a:lnSpc>
            </a:pPr>
            <a:r>
              <a:rPr lang="en-US" altLang="zh-CN" sz="1600"/>
              <a:t>	max=b;</a:t>
            </a:r>
            <a:endParaRPr lang="en-US" altLang="zh-CN" sz="1600">
              <a:solidFill>
                <a:srgbClr val="0070C0"/>
              </a:solidFill>
            </a:endParaRPr>
          </a:p>
        </p:txBody>
      </p:sp>
      <p:sp>
        <p:nvSpPr>
          <p:cNvPr id="6" name="KSO_Shape">
            <a:extLst>
              <a:ext uri="{FF2B5EF4-FFF2-40B4-BE49-F238E27FC236}">
                <a16:creationId xmlns:a16="http://schemas.microsoft.com/office/drawing/2014/main" id="{1CBB7333-5D11-4EE7-9157-5CC471650B6C}"/>
              </a:ext>
            </a:extLst>
          </p:cNvPr>
          <p:cNvSpPr>
            <a:spLocks/>
          </p:cNvSpPr>
          <p:nvPr/>
        </p:nvSpPr>
        <p:spPr bwMode="auto">
          <a:xfrm>
            <a:off x="2922034" y="4675974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圆角矩形 18">
            <a:extLst>
              <a:ext uri="{FF2B5EF4-FFF2-40B4-BE49-F238E27FC236}">
                <a16:creationId xmlns:a16="http://schemas.microsoft.com/office/drawing/2014/main" id="{B698286B-2EE9-4313-8AA7-EEBEBA04EFCC}"/>
              </a:ext>
            </a:extLst>
          </p:cNvPr>
          <p:cNvSpPr/>
          <p:nvPr/>
        </p:nvSpPr>
        <p:spPr>
          <a:xfrm>
            <a:off x="3505058" y="4671874"/>
            <a:ext cx="1934960" cy="596239"/>
          </a:xfrm>
          <a:prstGeom prst="roundRect">
            <a:avLst>
              <a:gd name="adj" fmla="val 1310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50000"/>
              </a:lnSpc>
            </a:pPr>
            <a:r>
              <a:rPr lang="en-US" altLang="zh-CN" sz="1600"/>
              <a:t>max=(a&gt;b) ? a : b;</a:t>
            </a:r>
          </a:p>
        </p:txBody>
      </p:sp>
      <p:sp>
        <p:nvSpPr>
          <p:cNvPr id="8" name="圆角矩形 30">
            <a:extLst>
              <a:ext uri="{FF2B5EF4-FFF2-40B4-BE49-F238E27FC236}">
                <a16:creationId xmlns:a16="http://schemas.microsoft.com/office/drawing/2014/main" id="{E5703A8B-96A4-4AE3-A5B5-0DD08D88B4FE}"/>
              </a:ext>
            </a:extLst>
          </p:cNvPr>
          <p:cNvSpPr/>
          <p:nvPr/>
        </p:nvSpPr>
        <p:spPr>
          <a:xfrm>
            <a:off x="5893905" y="4671874"/>
            <a:ext cx="5565913" cy="596239"/>
          </a:xfrm>
          <a:prstGeom prst="roundRect">
            <a:avLst>
              <a:gd name="adj" fmla="val 1310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50000"/>
              </a:lnSpc>
            </a:pPr>
            <a:r>
              <a:rPr lang="en-US" altLang="zh-CN" sz="1600"/>
              <a:t>a&gt;b ? (max=a) : (max=b);  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表达式</a:t>
            </a:r>
            <a:r>
              <a:rPr lang="en-US" altLang="zh-CN" sz="1600">
                <a:solidFill>
                  <a:srgbClr val="008000"/>
                </a:solidFill>
              </a:rPr>
              <a:t>2</a:t>
            </a:r>
            <a:r>
              <a:rPr lang="zh-CN" altLang="en-US" sz="1600">
                <a:solidFill>
                  <a:srgbClr val="008000"/>
                </a:solidFill>
              </a:rPr>
              <a:t>和表达式</a:t>
            </a:r>
            <a:r>
              <a:rPr lang="en-US" altLang="zh-CN" sz="1600">
                <a:solidFill>
                  <a:srgbClr val="008000"/>
                </a:solidFill>
              </a:rPr>
              <a:t>3</a:t>
            </a:r>
            <a:r>
              <a:rPr lang="zh-CN" altLang="en-US" sz="1600">
                <a:solidFill>
                  <a:srgbClr val="008000"/>
                </a:solidFill>
              </a:rPr>
              <a:t>是赋值表达式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AE667A-35F0-4914-BAFE-2D1DD886E48B}"/>
              </a:ext>
            </a:extLst>
          </p:cNvPr>
          <p:cNvSpPr txBox="1"/>
          <p:nvPr/>
        </p:nvSpPr>
        <p:spPr>
          <a:xfrm>
            <a:off x="5456584" y="4815539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或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289186B-2336-45EA-92FC-644C4705791D}"/>
              </a:ext>
            </a:extLst>
          </p:cNvPr>
          <p:cNvSpPr txBox="1">
            <a:spLocks/>
          </p:cNvSpPr>
          <p:nvPr/>
        </p:nvSpPr>
        <p:spPr>
          <a:xfrm>
            <a:off x="1050236" y="3332552"/>
            <a:ext cx="667767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条件运算符和条件表达式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28452A-7054-49CA-942D-1CD2F9A032D2}"/>
              </a:ext>
            </a:extLst>
          </p:cNvPr>
          <p:cNvSpPr/>
          <p:nvPr/>
        </p:nvSpPr>
        <p:spPr>
          <a:xfrm>
            <a:off x="6647101" y="1980748"/>
            <a:ext cx="3730486" cy="253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b="1" dirty="0"/>
              <a:t>if()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	if()  </a:t>
            </a:r>
            <a:r>
              <a:rPr lang="zh-CN" altLang="en-US" b="1" dirty="0"/>
              <a:t>语句</a:t>
            </a:r>
            <a:r>
              <a:rPr lang="en-US" altLang="zh-CN" b="1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	else  </a:t>
            </a:r>
            <a:r>
              <a:rPr lang="zh-CN" altLang="en-US" b="1" dirty="0"/>
              <a:t>语句</a:t>
            </a:r>
            <a:r>
              <a:rPr lang="en-US" altLang="zh-CN" b="1" dirty="0"/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else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	if()  </a:t>
            </a:r>
            <a:r>
              <a:rPr lang="zh-CN" altLang="en-US" b="1" dirty="0"/>
              <a:t>语句</a:t>
            </a:r>
            <a:r>
              <a:rPr lang="en-US" altLang="zh-CN" b="1" dirty="0"/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	else  </a:t>
            </a:r>
            <a:r>
              <a:rPr lang="zh-CN" altLang="en-US" b="1" dirty="0"/>
              <a:t>语句</a:t>
            </a:r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E9E089E4-DFE6-41DB-BBAB-B57946874C31}"/>
              </a:ext>
            </a:extLst>
          </p:cNvPr>
          <p:cNvSpPr/>
          <p:nvPr/>
        </p:nvSpPr>
        <p:spPr>
          <a:xfrm>
            <a:off x="3279914" y="1868557"/>
            <a:ext cx="159026" cy="646043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1FF63482-AE06-46DB-AFC9-50F37BA25787}"/>
              </a:ext>
            </a:extLst>
          </p:cNvPr>
          <p:cNvSpPr/>
          <p:nvPr/>
        </p:nvSpPr>
        <p:spPr>
          <a:xfrm>
            <a:off x="3279914" y="3159529"/>
            <a:ext cx="159026" cy="646043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970FC0-0FA7-49D8-AEE3-AAC395EFDD86}"/>
              </a:ext>
            </a:extLst>
          </p:cNvPr>
          <p:cNvSpPr txBox="1"/>
          <p:nvPr/>
        </p:nvSpPr>
        <p:spPr>
          <a:xfrm>
            <a:off x="3616186" y="2006912"/>
            <a:ext cx="101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内嵌</a:t>
            </a:r>
            <a:r>
              <a:rPr lang="en-US" altLang="zh-CN" b="1">
                <a:solidFill>
                  <a:schemeClr val="bg1"/>
                </a:solidFill>
              </a:rPr>
              <a:t>if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093F4B-26FE-4EA5-A347-E02E3C7B8DE8}"/>
              </a:ext>
            </a:extLst>
          </p:cNvPr>
          <p:cNvSpPr txBox="1"/>
          <p:nvPr/>
        </p:nvSpPr>
        <p:spPr>
          <a:xfrm>
            <a:off x="3616187" y="3293219"/>
            <a:ext cx="1015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内嵌</a:t>
            </a:r>
            <a:r>
              <a:rPr lang="en-US" altLang="zh-CN" b="1">
                <a:solidFill>
                  <a:schemeClr val="bg1"/>
                </a:solidFill>
              </a:rPr>
              <a:t>if</a:t>
            </a:r>
            <a:endParaRPr lang="zh-CN" altLang="en-US" b="1">
              <a:solidFill>
                <a:schemeClr val="bg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2EACFC4-27D7-417D-9CE7-A5B83891540B}"/>
              </a:ext>
            </a:extLst>
          </p:cNvPr>
          <p:cNvCxnSpPr/>
          <p:nvPr/>
        </p:nvCxnSpPr>
        <p:spPr>
          <a:xfrm>
            <a:off x="5168214" y="1282154"/>
            <a:ext cx="0" cy="2643803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/>
                </a:gs>
                <a:gs pos="6600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59585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5704" y="90594"/>
            <a:ext cx="8918712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switch</a:t>
            </a:r>
            <a:r>
              <a:rPr lang="zh-CN" altLang="en-US"/>
              <a:t>语句实现多分支选择结构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75095" y="1227162"/>
                <a:ext cx="3056282" cy="52248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r>
                  <a:rPr lang="en-US" altLang="zh-CN" b="1"/>
                  <a:t>switch(</a:t>
                </a:r>
                <a:r>
                  <a:rPr lang="zh-CN" altLang="en-US" b="1"/>
                  <a:t>表达式</a:t>
                </a:r>
                <a:r>
                  <a:rPr lang="en-US" altLang="zh-CN" b="1"/>
                  <a:t>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CN" b="1"/>
                  <a:t>{</a:t>
                </a:r>
              </a:p>
              <a:p>
                <a:pPr lvl="1" defTabSz="536575">
                  <a:lnSpc>
                    <a:spcPct val="200000"/>
                  </a:lnSpc>
                </a:pPr>
                <a:r>
                  <a:rPr lang="en-US" altLang="zh-CN" b="1"/>
                  <a:t>case	</a:t>
                </a:r>
                <a:r>
                  <a:rPr lang="zh-CN" altLang="en-US" b="1"/>
                  <a:t>常量</a:t>
                </a:r>
                <a:r>
                  <a:rPr lang="en-US" altLang="zh-CN" b="1"/>
                  <a:t>1 : </a:t>
                </a:r>
                <a:r>
                  <a:rPr lang="zh-CN" altLang="en-US" b="1"/>
                  <a:t>语句</a:t>
                </a:r>
                <a:r>
                  <a:rPr lang="en-US" altLang="zh-CN" b="1"/>
                  <a:t>1</a:t>
                </a:r>
              </a:p>
              <a:p>
                <a:pPr lvl="1" defTabSz="536575">
                  <a:lnSpc>
                    <a:spcPct val="200000"/>
                  </a:lnSpc>
                </a:pPr>
                <a:r>
                  <a:rPr lang="en-US" altLang="zh-CN" b="1"/>
                  <a:t>case	</a:t>
                </a:r>
                <a:r>
                  <a:rPr lang="zh-CN" altLang="en-US" b="1"/>
                  <a:t>常量</a:t>
                </a:r>
                <a:r>
                  <a:rPr lang="en-US" altLang="zh-CN" b="1"/>
                  <a:t>2 : </a:t>
                </a:r>
                <a:r>
                  <a:rPr lang="zh-CN" altLang="en-US" b="1"/>
                  <a:t>语句</a:t>
                </a:r>
                <a:r>
                  <a:rPr lang="en-US" altLang="zh-CN" b="1"/>
                  <a:t>2</a:t>
                </a:r>
              </a:p>
              <a:p>
                <a:pPr lvl="1" defTabSz="536575">
                  <a:lnSpc>
                    <a:spcPct val="200000"/>
                  </a:lnSpc>
                </a:pPr>
                <a:r>
                  <a:rPr lang="en-US" altLang="zh-CN" b="1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altLang="zh-CN" b="1"/>
                  <a:t>	  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altLang="zh-CN" b="1"/>
                  <a:t>		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b="1"/>
              </a:p>
              <a:p>
                <a:pPr lvl="1" defTabSz="536575">
                  <a:lnSpc>
                    <a:spcPct val="200000"/>
                  </a:lnSpc>
                </a:pPr>
                <a:r>
                  <a:rPr lang="en-US" altLang="zh-CN" b="1"/>
                  <a:t>case	</a:t>
                </a:r>
                <a:r>
                  <a:rPr lang="zh-CN" altLang="en-US" b="1"/>
                  <a:t>常量</a:t>
                </a:r>
                <a:r>
                  <a:rPr lang="en-US" altLang="zh-CN" b="1"/>
                  <a:t>n : </a:t>
                </a:r>
                <a:r>
                  <a:rPr lang="zh-CN" altLang="en-US" b="1"/>
                  <a:t>语句</a:t>
                </a:r>
                <a:r>
                  <a:rPr lang="en-US" altLang="zh-CN" b="1"/>
                  <a:t>n</a:t>
                </a:r>
              </a:p>
              <a:p>
                <a:pPr lvl="1" defTabSz="536575">
                  <a:lnSpc>
                    <a:spcPct val="200000"/>
                  </a:lnSpc>
                </a:pPr>
                <a:r>
                  <a:rPr lang="en-US" altLang="zh-CN" b="1"/>
                  <a:t>default :	    </a:t>
                </a:r>
                <a:r>
                  <a:rPr lang="zh-CN" altLang="en-US" b="1"/>
                  <a:t>语句</a:t>
                </a:r>
                <a:r>
                  <a:rPr lang="en-US" altLang="zh-CN" b="1"/>
                  <a:t>n+1</a:t>
                </a:r>
              </a:p>
              <a:p>
                <a:pPr defTabSz="536575">
                  <a:lnSpc>
                    <a:spcPct val="200000"/>
                  </a:lnSpc>
                </a:pPr>
                <a:r>
                  <a:rPr lang="en-US" altLang="zh-CN" b="1"/>
                  <a:t>}</a:t>
                </a:r>
                <a:endParaRPr lang="zh-CN" altLang="en-US" b="1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95" y="1227162"/>
                <a:ext cx="3056282" cy="5224814"/>
              </a:xfrm>
              <a:prstGeom prst="rect">
                <a:avLst/>
              </a:prstGeom>
              <a:blipFill>
                <a:blip r:embed="rId3" cstate="print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MH_Desc_1"/>
          <p:cNvSpPr/>
          <p:nvPr>
            <p:custDataLst>
              <p:tags r:id="rId1"/>
            </p:custDataLst>
          </p:nvPr>
        </p:nvSpPr>
        <p:spPr>
          <a:xfrm>
            <a:off x="3850040" y="1227162"/>
            <a:ext cx="7682948" cy="522481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(1) </a:t>
            </a:r>
            <a:r>
              <a:rPr lang="zh-CN" altLang="en-US" sz="1400" dirty="0">
                <a:solidFill>
                  <a:schemeClr val="tx1"/>
                </a:solidFill>
              </a:rPr>
              <a:t>括号内的“表达式”，其值的类型应为整数类型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包括字符型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  <a:r>
              <a:rPr lang="zh-CN" altLang="en-US" sz="1400" dirty="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(2) </a:t>
            </a:r>
            <a:r>
              <a:rPr lang="zh-CN" altLang="en-US" sz="1400" dirty="0">
                <a:solidFill>
                  <a:schemeClr val="tx1"/>
                </a:solidFill>
              </a:rPr>
              <a:t>花括号内是一个复合语句，内包含多个以关键字</a:t>
            </a:r>
            <a:r>
              <a:rPr lang="en-US" altLang="zh-CN" sz="1400" dirty="0">
                <a:solidFill>
                  <a:schemeClr val="tx1"/>
                </a:solidFill>
              </a:rPr>
              <a:t>case</a:t>
            </a:r>
            <a:r>
              <a:rPr lang="zh-CN" altLang="en-US" sz="1400" dirty="0">
                <a:solidFill>
                  <a:schemeClr val="tx1"/>
                </a:solidFill>
              </a:rPr>
              <a:t>开头的语句行和最多一个以</a:t>
            </a:r>
            <a:r>
              <a:rPr lang="en-US" altLang="zh-CN" sz="1400" dirty="0">
                <a:solidFill>
                  <a:schemeClr val="tx1"/>
                </a:solidFill>
              </a:rPr>
              <a:t>default</a:t>
            </a:r>
            <a:r>
              <a:rPr lang="zh-CN" altLang="en-US" sz="1400" dirty="0">
                <a:solidFill>
                  <a:schemeClr val="tx1"/>
                </a:solidFill>
              </a:rPr>
              <a:t>开头的行。</a:t>
            </a:r>
            <a:r>
              <a:rPr lang="en-US" altLang="zh-CN" sz="1400" dirty="0">
                <a:solidFill>
                  <a:schemeClr val="tx1"/>
                </a:solidFill>
              </a:rPr>
              <a:t>case</a:t>
            </a:r>
            <a:r>
              <a:rPr lang="zh-CN" altLang="en-US" sz="1400" dirty="0">
                <a:solidFill>
                  <a:schemeClr val="tx1"/>
                </a:solidFill>
              </a:rPr>
              <a:t>后面跟一个常量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或常量表达式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  <a:r>
              <a:rPr lang="zh-CN" altLang="en-US" sz="1400" dirty="0">
                <a:solidFill>
                  <a:schemeClr val="tx1"/>
                </a:solidFill>
              </a:rPr>
              <a:t>，它们和</a:t>
            </a:r>
            <a:r>
              <a:rPr lang="en-US" altLang="zh-CN" sz="1400" dirty="0">
                <a:solidFill>
                  <a:schemeClr val="tx1"/>
                </a:solidFill>
              </a:rPr>
              <a:t>default</a:t>
            </a:r>
            <a:r>
              <a:rPr lang="zh-CN" altLang="en-US" sz="1400" dirty="0">
                <a:solidFill>
                  <a:schemeClr val="tx1"/>
                </a:solidFill>
              </a:rPr>
              <a:t>都是起标号作用，用来标志一个位置。执行</a:t>
            </a:r>
            <a:r>
              <a:rPr lang="en-US" altLang="zh-CN" sz="1400" dirty="0">
                <a:solidFill>
                  <a:schemeClr val="tx1"/>
                </a:solidFill>
              </a:rPr>
              <a:t>switch</a:t>
            </a:r>
            <a:r>
              <a:rPr lang="zh-CN" altLang="en-US" sz="1400" dirty="0">
                <a:solidFill>
                  <a:schemeClr val="tx1"/>
                </a:solidFill>
              </a:rPr>
              <a:t>语句时，先计算</a:t>
            </a:r>
            <a:r>
              <a:rPr lang="en-US" altLang="zh-CN" sz="1400" dirty="0">
                <a:solidFill>
                  <a:schemeClr val="tx1"/>
                </a:solidFill>
              </a:rPr>
              <a:t>switch</a:t>
            </a:r>
            <a:r>
              <a:rPr lang="zh-CN" altLang="en-US" sz="1400" dirty="0">
                <a:solidFill>
                  <a:schemeClr val="tx1"/>
                </a:solidFill>
              </a:rPr>
              <a:t>后面的“表达式”的值，然后将它与各</a:t>
            </a:r>
            <a:r>
              <a:rPr lang="en-US" altLang="zh-CN" sz="1400" dirty="0">
                <a:solidFill>
                  <a:schemeClr val="tx1"/>
                </a:solidFill>
              </a:rPr>
              <a:t>case</a:t>
            </a:r>
            <a:r>
              <a:rPr lang="zh-CN" altLang="en-US" sz="1400" dirty="0">
                <a:solidFill>
                  <a:schemeClr val="tx1"/>
                </a:solidFill>
              </a:rPr>
              <a:t>标号比较，如果与某一个</a:t>
            </a:r>
            <a:r>
              <a:rPr lang="en-US" altLang="zh-CN" sz="1400" dirty="0">
                <a:solidFill>
                  <a:schemeClr val="tx1"/>
                </a:solidFill>
              </a:rPr>
              <a:t>case</a:t>
            </a:r>
            <a:r>
              <a:rPr lang="zh-CN" altLang="en-US" sz="1400" dirty="0">
                <a:solidFill>
                  <a:schemeClr val="tx1"/>
                </a:solidFill>
              </a:rPr>
              <a:t>标号中的常量相同，流程就转到此</a:t>
            </a:r>
            <a:r>
              <a:rPr lang="en-US" altLang="zh-CN" sz="1400" dirty="0">
                <a:solidFill>
                  <a:schemeClr val="tx1"/>
                </a:solidFill>
              </a:rPr>
              <a:t>case</a:t>
            </a:r>
            <a:r>
              <a:rPr lang="zh-CN" altLang="en-US" sz="1400" dirty="0">
                <a:solidFill>
                  <a:schemeClr val="tx1"/>
                </a:solidFill>
              </a:rPr>
              <a:t>标号后面的语句。如果没有与</a:t>
            </a:r>
            <a:r>
              <a:rPr lang="en-US" altLang="zh-CN" sz="1400" dirty="0">
                <a:solidFill>
                  <a:schemeClr val="tx1"/>
                </a:solidFill>
              </a:rPr>
              <a:t>switch</a:t>
            </a:r>
            <a:r>
              <a:rPr lang="zh-CN" altLang="en-US" sz="1400" dirty="0">
                <a:solidFill>
                  <a:schemeClr val="tx1"/>
                </a:solidFill>
              </a:rPr>
              <a:t>表达式相匹配的</a:t>
            </a:r>
            <a:r>
              <a:rPr lang="en-US" altLang="zh-CN" sz="1400" dirty="0">
                <a:solidFill>
                  <a:schemeClr val="tx1"/>
                </a:solidFill>
              </a:rPr>
              <a:t>case</a:t>
            </a:r>
            <a:r>
              <a:rPr lang="zh-CN" altLang="en-US" sz="1400" dirty="0">
                <a:solidFill>
                  <a:schemeClr val="tx1"/>
                </a:solidFill>
              </a:rPr>
              <a:t>常量，流程转去执行</a:t>
            </a:r>
            <a:r>
              <a:rPr lang="en-US" altLang="zh-CN" sz="1400" dirty="0">
                <a:solidFill>
                  <a:schemeClr val="tx1"/>
                </a:solidFill>
              </a:rPr>
              <a:t>default</a:t>
            </a:r>
            <a:r>
              <a:rPr lang="zh-CN" altLang="en-US" sz="1400" dirty="0">
                <a:solidFill>
                  <a:schemeClr val="tx1"/>
                </a:solidFill>
              </a:rPr>
              <a:t>标号后面的语句。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</a:rPr>
              <a:t>(3) </a:t>
            </a:r>
            <a:r>
              <a:rPr lang="zh-CN" altLang="en-US" sz="1400" b="1" dirty="0">
                <a:solidFill>
                  <a:schemeClr val="tx1"/>
                </a:solidFill>
              </a:rPr>
              <a:t>可以没有</a:t>
            </a:r>
            <a:r>
              <a:rPr lang="en-US" altLang="zh-CN" sz="1400" b="1" dirty="0">
                <a:solidFill>
                  <a:schemeClr val="tx1"/>
                </a:solidFill>
              </a:rPr>
              <a:t>default</a:t>
            </a:r>
            <a:r>
              <a:rPr lang="zh-CN" altLang="en-US" sz="1400" b="1" dirty="0">
                <a:solidFill>
                  <a:schemeClr val="tx1"/>
                </a:solidFill>
              </a:rPr>
              <a:t>标号，此时如果没有与</a:t>
            </a:r>
            <a:r>
              <a:rPr lang="en-US" altLang="zh-CN" sz="1400" b="1" dirty="0">
                <a:solidFill>
                  <a:schemeClr val="tx1"/>
                </a:solidFill>
              </a:rPr>
              <a:t>switch</a:t>
            </a:r>
            <a:r>
              <a:rPr lang="zh-CN" altLang="en-US" sz="1400" b="1" dirty="0">
                <a:solidFill>
                  <a:schemeClr val="tx1"/>
                </a:solidFill>
              </a:rPr>
              <a:t>表达式相匹配的</a:t>
            </a:r>
            <a:r>
              <a:rPr lang="en-US" altLang="zh-CN" sz="1400" b="1" dirty="0">
                <a:solidFill>
                  <a:schemeClr val="tx1"/>
                </a:solidFill>
              </a:rPr>
              <a:t>case</a:t>
            </a:r>
            <a:r>
              <a:rPr lang="zh-CN" altLang="en-US" sz="1400" b="1" dirty="0">
                <a:solidFill>
                  <a:schemeClr val="tx1"/>
                </a:solidFill>
              </a:rPr>
              <a:t>常量，则不执行任何语句</a:t>
            </a:r>
            <a:r>
              <a:rPr lang="zh-CN" altLang="en-US" sz="1400" dirty="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(4) </a:t>
            </a:r>
            <a:r>
              <a:rPr lang="zh-CN" altLang="en-US" sz="1400" dirty="0">
                <a:solidFill>
                  <a:schemeClr val="tx1"/>
                </a:solidFill>
              </a:rPr>
              <a:t>各个</a:t>
            </a:r>
            <a:r>
              <a:rPr lang="en-US" altLang="zh-CN" sz="1400" dirty="0">
                <a:solidFill>
                  <a:schemeClr val="tx1"/>
                </a:solidFill>
              </a:rPr>
              <a:t>case</a:t>
            </a:r>
            <a:r>
              <a:rPr lang="zh-CN" altLang="en-US" sz="1400" dirty="0">
                <a:solidFill>
                  <a:schemeClr val="tx1"/>
                </a:solidFill>
              </a:rPr>
              <a:t>标号出现次序不影响执行结果。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(5) </a:t>
            </a:r>
            <a:r>
              <a:rPr lang="zh-CN" altLang="en-US" sz="1400" dirty="0">
                <a:solidFill>
                  <a:schemeClr val="tx1"/>
                </a:solidFill>
              </a:rPr>
              <a:t>每一个</a:t>
            </a:r>
            <a:r>
              <a:rPr lang="en-US" altLang="zh-CN" sz="1400" dirty="0">
                <a:solidFill>
                  <a:schemeClr val="tx1"/>
                </a:solidFill>
              </a:rPr>
              <a:t>case</a:t>
            </a:r>
            <a:r>
              <a:rPr lang="zh-CN" altLang="en-US" sz="1400" dirty="0">
                <a:solidFill>
                  <a:schemeClr val="tx1"/>
                </a:solidFill>
              </a:rPr>
              <a:t>常量必须互不相同；否则就会出现互相矛盾的现象。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</a:rPr>
              <a:t>(6)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</a:rPr>
              <a:t>case</a:t>
            </a:r>
            <a:r>
              <a:rPr lang="zh-CN" altLang="en-US" sz="1400" b="1" dirty="0">
                <a:solidFill>
                  <a:schemeClr val="tx1"/>
                </a:solidFill>
              </a:rPr>
              <a:t>标号只起标记的作用</a:t>
            </a:r>
            <a:r>
              <a:rPr lang="zh-CN" altLang="en-US" sz="1400" dirty="0">
                <a:solidFill>
                  <a:schemeClr val="tx1"/>
                </a:solidFill>
              </a:rPr>
              <a:t>。在执行</a:t>
            </a:r>
            <a:r>
              <a:rPr lang="en-US" altLang="zh-CN" sz="1400" dirty="0">
                <a:solidFill>
                  <a:schemeClr val="tx1"/>
                </a:solidFill>
              </a:rPr>
              <a:t>switch</a:t>
            </a:r>
            <a:r>
              <a:rPr lang="zh-CN" altLang="en-US" sz="1400" dirty="0">
                <a:solidFill>
                  <a:schemeClr val="tx1"/>
                </a:solidFill>
              </a:rPr>
              <a:t>语句时，根据</a:t>
            </a:r>
            <a:r>
              <a:rPr lang="en-US" altLang="zh-CN" sz="1400" dirty="0">
                <a:solidFill>
                  <a:schemeClr val="tx1"/>
                </a:solidFill>
              </a:rPr>
              <a:t>switch</a:t>
            </a:r>
            <a:r>
              <a:rPr lang="zh-CN" altLang="en-US" sz="1400" dirty="0">
                <a:solidFill>
                  <a:schemeClr val="tx1"/>
                </a:solidFill>
              </a:rPr>
              <a:t>表达式的值找到匹配的入口标号，在执行完一个</a:t>
            </a:r>
            <a:r>
              <a:rPr lang="en-US" altLang="zh-CN" sz="1400" dirty="0">
                <a:solidFill>
                  <a:schemeClr val="tx1"/>
                </a:solidFill>
              </a:rPr>
              <a:t>case</a:t>
            </a:r>
            <a:r>
              <a:rPr lang="zh-CN" altLang="en-US" sz="1400" dirty="0">
                <a:solidFill>
                  <a:schemeClr val="tx1"/>
                </a:solidFill>
              </a:rPr>
              <a:t>标号后面的语句后，就从此标号开始执行下去，不再进行判断。因此，一般情况下，在执行一个</a:t>
            </a:r>
            <a:r>
              <a:rPr lang="en-US" altLang="zh-CN" sz="1400" dirty="0">
                <a:solidFill>
                  <a:schemeClr val="tx1"/>
                </a:solidFill>
              </a:rPr>
              <a:t>case</a:t>
            </a:r>
            <a:r>
              <a:rPr lang="zh-CN" altLang="en-US" sz="1400" dirty="0">
                <a:solidFill>
                  <a:schemeClr val="tx1"/>
                </a:solidFill>
              </a:rPr>
              <a:t>子句后，应当用</a:t>
            </a:r>
            <a:r>
              <a:rPr lang="en-US" altLang="zh-CN" sz="1400" dirty="0">
                <a:solidFill>
                  <a:schemeClr val="tx1"/>
                </a:solidFill>
              </a:rPr>
              <a:t>break</a:t>
            </a:r>
            <a:r>
              <a:rPr lang="zh-CN" altLang="en-US" sz="1400" dirty="0">
                <a:solidFill>
                  <a:schemeClr val="tx1"/>
                </a:solidFill>
              </a:rPr>
              <a:t>语句使流程跳出</a:t>
            </a:r>
            <a:r>
              <a:rPr lang="en-US" altLang="zh-CN" sz="1400" dirty="0">
                <a:solidFill>
                  <a:schemeClr val="tx1"/>
                </a:solidFill>
              </a:rPr>
              <a:t>switch</a:t>
            </a:r>
            <a:r>
              <a:rPr lang="zh-CN" altLang="en-US" sz="1400" dirty="0">
                <a:solidFill>
                  <a:schemeClr val="tx1"/>
                </a:solidFill>
              </a:rPr>
              <a:t>结构。最后一个</a:t>
            </a:r>
            <a:r>
              <a:rPr lang="en-US" altLang="zh-CN" sz="1400" dirty="0">
                <a:solidFill>
                  <a:schemeClr val="tx1"/>
                </a:solidFill>
              </a:rPr>
              <a:t>case</a:t>
            </a:r>
            <a:r>
              <a:rPr lang="zh-CN" altLang="en-US" sz="1400" dirty="0">
                <a:solidFill>
                  <a:schemeClr val="tx1"/>
                </a:solidFill>
              </a:rPr>
              <a:t>子句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今为</a:t>
            </a:r>
            <a:r>
              <a:rPr lang="en-US" altLang="zh-CN" sz="1400" dirty="0">
                <a:solidFill>
                  <a:schemeClr val="tx1"/>
                </a:solidFill>
              </a:rPr>
              <a:t>default</a:t>
            </a:r>
            <a:r>
              <a:rPr lang="zh-CN" altLang="en-US" sz="1400" dirty="0">
                <a:solidFill>
                  <a:schemeClr val="tx1"/>
                </a:solidFill>
              </a:rPr>
              <a:t>子句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  <a:r>
              <a:rPr lang="zh-CN" altLang="en-US" sz="1400" dirty="0">
                <a:solidFill>
                  <a:schemeClr val="tx1"/>
                </a:solidFill>
              </a:rPr>
              <a:t>中可不加</a:t>
            </a:r>
            <a:r>
              <a:rPr lang="en-US" altLang="zh-CN" sz="1400" dirty="0">
                <a:solidFill>
                  <a:schemeClr val="tx1"/>
                </a:solidFill>
              </a:rPr>
              <a:t>break</a:t>
            </a:r>
            <a:r>
              <a:rPr lang="zh-CN" altLang="en-US" sz="1400" dirty="0">
                <a:solidFill>
                  <a:schemeClr val="tx1"/>
                </a:solidFill>
              </a:rPr>
              <a:t>语句。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(7) </a:t>
            </a:r>
            <a:r>
              <a:rPr lang="zh-CN" altLang="en-US" sz="1400" dirty="0">
                <a:solidFill>
                  <a:schemeClr val="tx1"/>
                </a:solidFill>
              </a:rPr>
              <a:t>在</a:t>
            </a:r>
            <a:r>
              <a:rPr lang="en-US" altLang="zh-CN" sz="1400" dirty="0">
                <a:solidFill>
                  <a:schemeClr val="tx1"/>
                </a:solidFill>
              </a:rPr>
              <a:t>case</a:t>
            </a:r>
            <a:r>
              <a:rPr lang="zh-CN" altLang="en-US" sz="1400" dirty="0">
                <a:solidFill>
                  <a:schemeClr val="tx1"/>
                </a:solidFill>
              </a:rPr>
              <a:t>子句中虽然包含了一个以上执行语句，但可以不必用花括号括起来，会自动顺序执行本</a:t>
            </a:r>
            <a:r>
              <a:rPr lang="en-US" altLang="zh-CN" sz="1400" dirty="0">
                <a:solidFill>
                  <a:schemeClr val="tx1"/>
                </a:solidFill>
              </a:rPr>
              <a:t>case</a:t>
            </a:r>
            <a:r>
              <a:rPr lang="zh-CN" altLang="en-US" sz="1400" dirty="0">
                <a:solidFill>
                  <a:schemeClr val="tx1"/>
                </a:solidFill>
              </a:rPr>
              <a:t>标号后面所有的语句。当然加上花括号也可以。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(8) </a:t>
            </a:r>
            <a:r>
              <a:rPr lang="zh-CN" altLang="en-US" sz="1400" dirty="0">
                <a:solidFill>
                  <a:schemeClr val="tx1"/>
                </a:solidFill>
              </a:rPr>
              <a:t>多个</a:t>
            </a:r>
            <a:r>
              <a:rPr lang="en-US" altLang="zh-CN" sz="1400" dirty="0">
                <a:solidFill>
                  <a:schemeClr val="tx1"/>
                </a:solidFill>
              </a:rPr>
              <a:t>case</a:t>
            </a:r>
            <a:r>
              <a:rPr lang="zh-CN" altLang="en-US" sz="1400" dirty="0">
                <a:solidFill>
                  <a:schemeClr val="tx1"/>
                </a:solidFill>
              </a:rPr>
              <a:t>标号可以共用一组执行语句。</a:t>
            </a:r>
          </a:p>
        </p:txBody>
      </p:sp>
    </p:spTree>
    <p:extLst>
      <p:ext uri="{BB962C8B-B14F-4D97-AF65-F5344CB8AC3E}">
        <p14:creationId xmlns:p14="http://schemas.microsoft.com/office/powerpoint/2010/main" val="2894994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537" y="260350"/>
            <a:ext cx="10515600" cy="1325563"/>
          </a:xfrm>
        </p:spPr>
        <p:txBody>
          <a:bodyPr/>
          <a:lstStyle/>
          <a:p>
            <a:r>
              <a:rPr lang="en-US" altLang="zh-CN"/>
              <a:t>while</a:t>
            </a:r>
            <a:r>
              <a:rPr lang="zh-CN" altLang="en-US"/>
              <a:t>语句实现循环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200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5.1】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1+2+3+…+100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，即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sz="2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  <a:blipFill>
                <a:blip r:embed="rId3" cstate="print"/>
                <a:stretch>
                  <a:fillRect l="-813" t="-3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824163" y="1824190"/>
            <a:ext cx="7244224" cy="3205060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i=1,sum=0;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定义变量</a:t>
            </a:r>
            <a:r>
              <a:rPr lang="en-US" altLang="zh-CN" sz="1400">
                <a:solidFill>
                  <a:srgbClr val="008000"/>
                </a:solidFill>
              </a:rPr>
              <a:t>i</a:t>
            </a:r>
            <a:r>
              <a:rPr lang="zh-CN" altLang="en-US" sz="1400">
                <a:solidFill>
                  <a:srgbClr val="008000"/>
                </a:solidFill>
              </a:rPr>
              <a:t>的初值为</a:t>
            </a:r>
            <a:r>
              <a:rPr lang="en-US" altLang="zh-CN" sz="1400">
                <a:solidFill>
                  <a:srgbClr val="008000"/>
                </a:solidFill>
              </a:rPr>
              <a:t>1,sum</a:t>
            </a:r>
            <a:r>
              <a:rPr lang="zh-CN" altLang="en-US" sz="1400">
                <a:solidFill>
                  <a:srgbClr val="008000"/>
                </a:solidFill>
              </a:rPr>
              <a:t>的初值为</a:t>
            </a:r>
            <a:r>
              <a:rPr lang="en-US" altLang="zh-CN" sz="1400">
                <a:solidFill>
                  <a:srgbClr val="008000"/>
                </a:solidFill>
              </a:rPr>
              <a:t>0 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chemeClr val="accent6"/>
                </a:solidFill>
              </a:rPr>
              <a:t>while</a:t>
            </a:r>
            <a:r>
              <a:rPr lang="en-US" altLang="zh-CN" sz="1400"/>
              <a:t>(i&lt;=100)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当</a:t>
            </a:r>
            <a:r>
              <a:rPr lang="en-US" altLang="zh-CN" sz="1400">
                <a:solidFill>
                  <a:srgbClr val="008000"/>
                </a:solidFill>
              </a:rPr>
              <a:t>i&gt;100</a:t>
            </a:r>
            <a:r>
              <a:rPr lang="zh-CN" altLang="en-US" sz="1400">
                <a:solidFill>
                  <a:srgbClr val="008000"/>
                </a:solidFill>
              </a:rPr>
              <a:t>，条件表达式</a:t>
            </a:r>
            <a:r>
              <a:rPr lang="en-US" altLang="zh-CN" sz="1400">
                <a:solidFill>
                  <a:srgbClr val="008000"/>
                </a:solidFill>
              </a:rPr>
              <a:t>i&lt;=100</a:t>
            </a:r>
            <a:r>
              <a:rPr lang="zh-CN" altLang="en-US" sz="1400">
                <a:solidFill>
                  <a:srgbClr val="008000"/>
                </a:solidFill>
              </a:rPr>
              <a:t>的值为假，不执行循环体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{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循环体开始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	sum=sum+i;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第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  <a:r>
              <a:rPr lang="zh-CN" altLang="en-US" sz="1400">
                <a:solidFill>
                  <a:srgbClr val="008000"/>
                </a:solidFill>
              </a:rPr>
              <a:t>次累加后，</a:t>
            </a:r>
            <a:r>
              <a:rPr lang="en-US" altLang="zh-CN" sz="1400">
                <a:solidFill>
                  <a:srgbClr val="008000"/>
                </a:solidFill>
              </a:rPr>
              <a:t>sum</a:t>
            </a:r>
            <a:r>
              <a:rPr lang="zh-CN" altLang="en-US" sz="1400">
                <a:solidFill>
                  <a:srgbClr val="008000"/>
                </a:solidFill>
              </a:rPr>
              <a:t>的值为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i++;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加完后，</a:t>
            </a:r>
            <a:r>
              <a:rPr lang="en-US" altLang="zh-CN" sz="1400">
                <a:solidFill>
                  <a:srgbClr val="008000"/>
                </a:solidFill>
              </a:rPr>
              <a:t>i</a:t>
            </a:r>
            <a:r>
              <a:rPr lang="zh-CN" altLang="en-US" sz="1400">
                <a:solidFill>
                  <a:srgbClr val="008000"/>
                </a:solidFill>
              </a:rPr>
              <a:t>的值加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  <a:r>
              <a:rPr lang="zh-CN" altLang="en-US" sz="1400">
                <a:solidFill>
                  <a:srgbClr val="008000"/>
                </a:solidFill>
              </a:rPr>
              <a:t>，为下次累加做准备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}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循环体结束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printf("sum=%d\n",sum);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1+2+3…+100</a:t>
            </a:r>
            <a:r>
              <a:rPr lang="zh-CN" altLang="en-US" sz="1400">
                <a:solidFill>
                  <a:srgbClr val="008000"/>
                </a:solidFill>
              </a:rPr>
              <a:t>的累加和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653882" y="989280"/>
            <a:ext cx="2825070" cy="3140711"/>
            <a:chOff x="8335830" y="2067392"/>
            <a:chExt cx="2825070" cy="3140711"/>
          </a:xfrm>
        </p:grpSpPr>
        <p:cxnSp>
          <p:nvCxnSpPr>
            <p:cNvPr id="29" name="直接箭头连接符 28"/>
            <p:cNvCxnSpPr>
              <a:endCxn id="30" idx="0"/>
            </p:cNvCxnSpPr>
            <p:nvPr/>
          </p:nvCxnSpPr>
          <p:spPr>
            <a:xfrm>
              <a:off x="9727675" y="2703443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决策 29"/>
            <p:cNvSpPr/>
            <p:nvPr/>
          </p:nvSpPr>
          <p:spPr>
            <a:xfrm>
              <a:off x="8643062" y="3184922"/>
              <a:ext cx="2169225" cy="50576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i</a:t>
              </a:r>
              <a:r>
                <a:rPr lang="zh-CN" altLang="en-US" sz="1600"/>
                <a:t>≤</a:t>
              </a:r>
              <a:r>
                <a:rPr lang="en-US" altLang="zh-CN" sz="1600"/>
                <a:t>100</a:t>
              </a:r>
              <a:endParaRPr lang="zh-CN" altLang="en-US" sz="1600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9727674" y="3605645"/>
              <a:ext cx="0" cy="41661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9026965" y="4022260"/>
              <a:ext cx="1409122" cy="5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sum=sum+i</a:t>
              </a:r>
            </a:p>
            <a:p>
              <a:pPr algn="ctr"/>
              <a:r>
                <a:rPr lang="en-US" altLang="zh-CN"/>
                <a:t>i=i+1</a:t>
              </a:r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 flipH="1">
              <a:off x="8335830" y="2882348"/>
              <a:ext cx="1402449" cy="1928191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 flipH="1">
              <a:off x="9739649" y="3426720"/>
              <a:ext cx="1312664" cy="1781383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676899" y="3631759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703700" y="306847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假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9293087" y="2067392"/>
              <a:ext cx="884583" cy="637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sum=0</a:t>
              </a:r>
            </a:p>
            <a:p>
              <a:pPr algn="ctr"/>
              <a:r>
                <a:rPr lang="en-US" altLang="zh-CN"/>
                <a:t>i=1</a:t>
              </a:r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05592" y="4253324"/>
            <a:ext cx="3495675" cy="790575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824163" y="5286781"/>
            <a:ext cx="10977104" cy="903164"/>
            <a:chOff x="8050697" y="5019262"/>
            <a:chExt cx="10977104" cy="9031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2"/>
              <a:ext cx="10977104" cy="903163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10536886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(1) </a:t>
              </a:r>
              <a:r>
                <a:rPr lang="zh-CN" altLang="en-US" sz="1400">
                  <a:solidFill>
                    <a:schemeClr val="bg1"/>
                  </a:solidFill>
                </a:rPr>
                <a:t>循环体如果包含一个以上的语句，应该用花括号括起来，作为复合语句出现。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(2) </a:t>
              </a:r>
              <a:r>
                <a:rPr lang="zh-CN" altLang="en-US" sz="1400">
                  <a:solidFill>
                    <a:schemeClr val="bg1"/>
                  </a:solidFill>
                </a:rPr>
                <a:t>不要忽略给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和</a:t>
              </a:r>
              <a:r>
                <a:rPr lang="en-US" altLang="zh-CN" sz="1400">
                  <a:solidFill>
                    <a:schemeClr val="bg1"/>
                  </a:solidFill>
                </a:rPr>
                <a:t>sum</a:t>
              </a:r>
              <a:r>
                <a:rPr lang="zh-CN" altLang="en-US" sz="1400" b="1">
                  <a:solidFill>
                    <a:srgbClr val="FFFF00"/>
                  </a:solidFill>
                </a:rPr>
                <a:t>赋初值</a:t>
              </a:r>
              <a:r>
                <a:rPr lang="zh-CN" altLang="en-US" sz="1400">
                  <a:solidFill>
                    <a:schemeClr val="bg1"/>
                  </a:solidFill>
                </a:rPr>
                <a:t>，否则它们的值是不可预测的，结果显然不正确。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(3) </a:t>
              </a:r>
              <a:r>
                <a:rPr lang="zh-CN" altLang="en-US" sz="1400">
                  <a:solidFill>
                    <a:schemeClr val="bg1"/>
                  </a:solidFill>
                </a:rPr>
                <a:t>在循环体中应有使循环趋向于结束的语句。如本例中的“</a:t>
              </a:r>
              <a:r>
                <a:rPr lang="en-US" altLang="zh-CN" sz="1400">
                  <a:solidFill>
                    <a:schemeClr val="bg1"/>
                  </a:solidFill>
                </a:rPr>
                <a:t>i++</a:t>
              </a:r>
              <a:r>
                <a:rPr lang="zh-CN" altLang="en-US" sz="1400">
                  <a:solidFill>
                    <a:schemeClr val="bg1"/>
                  </a:solidFill>
                </a:rPr>
                <a:t>；”语句。如果无此语句，则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的值始终不改变，循环永远不结束。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32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</p:spPr>
            <p:txBody>
              <a:bodyPr/>
              <a:lstStyle/>
              <a:p>
                <a:r>
                  <a:rPr lang="zh-CN" altLang="en-US"/>
                  <a:t>用</a:t>
                </a:r>
                <a:r>
                  <a:rPr lang="en-US" altLang="zh-CN"/>
                  <a:t>do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/>
                  <a:t>while</a:t>
                </a:r>
                <a:r>
                  <a:rPr lang="zh-CN" altLang="en-US"/>
                  <a:t>语句实现循环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  <a:blipFill>
                <a:blip r:embed="rId3" cstate="print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200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5.2】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用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do…while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语句求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1+2+3+…+100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，即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sz="2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  <a:blipFill>
                <a:blip r:embed="rId4" cstate="print"/>
                <a:stretch>
                  <a:fillRect l="-813" t="-3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824163" y="1824190"/>
            <a:ext cx="7244224" cy="3205060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i=1,sum=0;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chemeClr val="accent6"/>
                </a:solidFill>
              </a:rPr>
              <a:t>do</a:t>
            </a:r>
            <a:r>
              <a:rPr lang="en-US" altLang="zh-CN" sz="1400"/>
              <a:t>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  <a:r>
              <a:rPr lang="en-US" altLang="zh-CN" sz="1400">
                <a:solidFill>
                  <a:schemeClr val="accent6"/>
                </a:solidFill>
              </a:rPr>
              <a:t>while</a:t>
            </a:r>
            <a:r>
              <a:rPr lang="en-US" altLang="zh-CN" sz="1400"/>
              <a:t>(i&lt;=100);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0128" y="4217669"/>
            <a:ext cx="3495675" cy="790575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824163" y="5286782"/>
            <a:ext cx="10977104" cy="713136"/>
            <a:chOff x="8050697" y="5019263"/>
            <a:chExt cx="10977104" cy="7131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3"/>
              <a:ext cx="10977104" cy="713136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10536886" cy="592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在一般情况下，用</a:t>
              </a:r>
              <a:r>
                <a:rPr lang="en-US" altLang="zh-CN" sz="1400">
                  <a:solidFill>
                    <a:schemeClr val="bg1"/>
                  </a:solidFill>
                </a:rPr>
                <a:t>while</a:t>
              </a:r>
              <a:r>
                <a:rPr lang="zh-CN" altLang="en-US" sz="1400">
                  <a:solidFill>
                    <a:schemeClr val="bg1"/>
                  </a:solidFill>
                </a:rPr>
                <a:t>语句和用</a:t>
              </a:r>
              <a:r>
                <a:rPr lang="en-US" altLang="zh-CN" sz="1400">
                  <a:solidFill>
                    <a:schemeClr val="bg1"/>
                  </a:solidFill>
                </a:rPr>
                <a:t>do…while</a:t>
              </a:r>
              <a:r>
                <a:rPr lang="zh-CN" altLang="en-US" sz="1400">
                  <a:solidFill>
                    <a:schemeClr val="bg1"/>
                  </a:solidFill>
                </a:rPr>
                <a:t>语句处理同一问题时，若二者的循环体部分是一样的，那么结果也一样。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b="1">
                  <a:solidFill>
                    <a:srgbClr val="FFFF00"/>
                  </a:solidFill>
                </a:rPr>
                <a:t>但是如果</a:t>
              </a:r>
              <a:r>
                <a:rPr lang="en-US" altLang="zh-CN" sz="1400" b="1">
                  <a:solidFill>
                    <a:srgbClr val="FFFF00"/>
                  </a:solidFill>
                </a:rPr>
                <a:t>while</a:t>
              </a:r>
              <a:r>
                <a:rPr lang="zh-CN" altLang="en-US" sz="1400" b="1">
                  <a:solidFill>
                    <a:srgbClr val="FFFF00"/>
                  </a:solidFill>
                </a:rPr>
                <a:t>后面的表达式一开始就为假</a:t>
              </a:r>
              <a:r>
                <a:rPr lang="en-US" altLang="zh-CN" sz="1400" b="1">
                  <a:solidFill>
                    <a:srgbClr val="FFFF00"/>
                  </a:solidFill>
                </a:rPr>
                <a:t>(0</a:t>
              </a:r>
              <a:r>
                <a:rPr lang="zh-CN" altLang="en-US" sz="1400" b="1">
                  <a:solidFill>
                    <a:srgbClr val="FFFF00"/>
                  </a:solidFill>
                </a:rPr>
                <a:t>值</a:t>
              </a:r>
              <a:r>
                <a:rPr lang="en-US" altLang="zh-CN" sz="1400" b="1">
                  <a:solidFill>
                    <a:srgbClr val="FFFF00"/>
                  </a:solidFill>
                </a:rPr>
                <a:t>)</a:t>
              </a:r>
              <a:r>
                <a:rPr lang="zh-CN" altLang="en-US" sz="1400" b="1">
                  <a:solidFill>
                    <a:srgbClr val="FFFF00"/>
                  </a:solidFill>
                </a:rPr>
                <a:t>时，两种循环的结果是不同的。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665909" y="810361"/>
            <a:ext cx="2622402" cy="2996025"/>
            <a:chOff x="8368748" y="836315"/>
            <a:chExt cx="2622402" cy="2996025"/>
          </a:xfrm>
        </p:grpSpPr>
        <p:cxnSp>
          <p:nvCxnSpPr>
            <p:cNvPr id="29" name="直接箭头连接符 28"/>
            <p:cNvCxnSpPr>
              <a:endCxn id="30" idx="0"/>
            </p:cNvCxnSpPr>
            <p:nvPr/>
          </p:nvCxnSpPr>
          <p:spPr>
            <a:xfrm>
              <a:off x="9906538" y="1472366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决策 29"/>
            <p:cNvSpPr/>
            <p:nvPr/>
          </p:nvSpPr>
          <p:spPr>
            <a:xfrm>
              <a:off x="8821925" y="2888352"/>
              <a:ext cx="2169225" cy="50576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i</a:t>
              </a:r>
              <a:r>
                <a:rPr lang="zh-CN" altLang="en-US" sz="1600"/>
                <a:t>≤</a:t>
              </a:r>
              <a:r>
                <a:rPr lang="en-US" altLang="zh-CN" sz="1600"/>
                <a:t>100</a:t>
              </a:r>
              <a:endParaRPr lang="zh-CN" altLang="en-US" sz="1600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9906538" y="2473137"/>
              <a:ext cx="0" cy="41661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9209680" y="1958828"/>
              <a:ext cx="1409122" cy="5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sum=sum+i</a:t>
              </a:r>
            </a:p>
            <a:p>
              <a:pPr algn="ctr"/>
              <a:r>
                <a:rPr lang="en-US" altLang="zh-CN"/>
                <a:t>i=i+1</a:t>
              </a:r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509016" y="2818533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9899333" y="342672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假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9471950" y="836315"/>
              <a:ext cx="884583" cy="637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sum=0</a:t>
              </a:r>
            </a:p>
            <a:p>
              <a:pPr algn="ctr"/>
              <a:r>
                <a:rPr lang="en-US" altLang="zh-CN"/>
                <a:t>i=1</a:t>
              </a:r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9914241" y="3350861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任意多边形 3"/>
            <p:cNvSpPr/>
            <p:nvPr/>
          </p:nvSpPr>
          <p:spPr>
            <a:xfrm>
              <a:off x="8368748" y="1669774"/>
              <a:ext cx="1530626" cy="1480930"/>
            </a:xfrm>
            <a:custGeom>
              <a:avLst/>
              <a:gdLst>
                <a:gd name="connsiteX0" fmla="*/ 477078 w 1530626"/>
                <a:gd name="connsiteY0" fmla="*/ 1461052 h 1461052"/>
                <a:gd name="connsiteX1" fmla="*/ 0 w 1530626"/>
                <a:gd name="connsiteY1" fmla="*/ 1461052 h 1461052"/>
                <a:gd name="connsiteX2" fmla="*/ 0 w 1530626"/>
                <a:gd name="connsiteY2" fmla="*/ 0 h 1461052"/>
                <a:gd name="connsiteX3" fmla="*/ 1530626 w 1530626"/>
                <a:gd name="connsiteY3" fmla="*/ 0 h 146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0626" h="1461052">
                  <a:moveTo>
                    <a:pt x="477078" y="1461052"/>
                  </a:moveTo>
                  <a:lnTo>
                    <a:pt x="0" y="1461052"/>
                  </a:lnTo>
                  <a:lnTo>
                    <a:pt x="0" y="0"/>
                  </a:lnTo>
                  <a:lnTo>
                    <a:pt x="1530626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819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93F94B0-17BF-4B73-BA62-1B04B626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58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While(~</a:t>
            </a:r>
            <a:r>
              <a:rPr lang="en-US" altLang="zh-CN" dirty="0" err="1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scanf</a:t>
            </a:r>
            <a:r>
              <a:rPr lang="en-US" altLang="zh-CN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(“%</a:t>
            </a:r>
            <a:r>
              <a:rPr lang="en-US" altLang="zh-CN" dirty="0" err="1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d”,&amp;A</a:t>
            </a:r>
            <a:r>
              <a:rPr lang="en-US" altLang="zh-CN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))</a:t>
            </a:r>
          </a:p>
          <a:p>
            <a:r>
              <a:rPr lang="en-US" altLang="zh-CN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 {}</a:t>
            </a:r>
          </a:p>
          <a:p>
            <a:endParaRPr lang="en-US" altLang="zh-CN">
              <a:latin typeface="方正柳公权楷书 简" panose="02000500000000000000" pitchFamily="2" charset="-122"/>
              <a:ea typeface="方正柳公权楷书 简" panose="02000500000000000000" pitchFamily="2" charset="-122"/>
            </a:endParaRPr>
          </a:p>
          <a:p>
            <a:endParaRPr lang="en-US" altLang="zh-CN" dirty="0">
              <a:latin typeface="方正柳公权楷书 简" panose="02000500000000000000" pitchFamily="2" charset="-122"/>
              <a:ea typeface="方正柳公权楷书 简" panose="02000500000000000000" pitchFamily="2" charset="-122"/>
            </a:endParaRPr>
          </a:p>
          <a:p>
            <a:r>
              <a:rPr lang="en-US" altLang="zh-CN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While((</a:t>
            </a:r>
            <a:r>
              <a:rPr lang="en-US" altLang="zh-CN" dirty="0" err="1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scanf</a:t>
            </a:r>
            <a:r>
              <a:rPr lang="en-US" altLang="zh-CN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(“%</a:t>
            </a:r>
            <a:r>
              <a:rPr lang="en-US" altLang="zh-CN" dirty="0" err="1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d”,&amp;A</a:t>
            </a:r>
            <a:r>
              <a:rPr lang="en-US" altLang="zh-CN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))!=EOF)</a:t>
            </a:r>
          </a:p>
          <a:p>
            <a:r>
              <a:rPr lang="en-US" altLang="zh-CN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{}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Scanf</a:t>
            </a:r>
            <a:r>
              <a:rPr lang="zh-CN" altLang="en-US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的返回值</a:t>
            </a:r>
            <a:r>
              <a:rPr lang="en-US" altLang="zh-CN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:</a:t>
            </a:r>
            <a:r>
              <a:rPr lang="zh-CN" altLang="en-US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如果只有一个整数输入，返回值为</a:t>
            </a:r>
            <a:r>
              <a:rPr lang="en-US" altLang="zh-CN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1</a:t>
            </a:r>
            <a:r>
              <a:rPr lang="zh-CN" altLang="en-US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；如果两个整数输入，返回值</a:t>
            </a:r>
            <a:r>
              <a:rPr lang="en-US" altLang="zh-CN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2</a:t>
            </a:r>
            <a:r>
              <a:rPr lang="zh-CN" altLang="en-US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；如果一个也没有，返回值</a:t>
            </a:r>
            <a:r>
              <a:rPr lang="en-US" altLang="zh-CN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0</a:t>
            </a:r>
          </a:p>
          <a:p>
            <a:r>
              <a:rPr lang="en-US" altLang="zh-CN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EOF</a:t>
            </a:r>
            <a:r>
              <a:rPr lang="zh-CN" altLang="en-US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是预定义的常量，等于</a:t>
            </a:r>
            <a:r>
              <a:rPr lang="en-US" altLang="zh-CN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-1</a:t>
            </a:r>
          </a:p>
          <a:p>
            <a:endParaRPr lang="zh-CN" altLang="en-US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73DD8D0B-885B-41E5-BCBD-0DF7EA93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拓： 输入多组数据</a:t>
            </a:r>
            <a:r>
              <a:rPr lang="en-US" altLang="zh-CN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-----</a:t>
            </a:r>
            <a:r>
              <a:rPr lang="zh-CN" altLang="en-US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“</a:t>
            </a:r>
            <a:r>
              <a:rPr lang="en-US" altLang="zh-CN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~</a:t>
            </a:r>
            <a:r>
              <a:rPr lang="zh-CN" altLang="en-US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”和“</a:t>
            </a:r>
            <a:r>
              <a:rPr lang="en-US" altLang="zh-CN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EOF</a:t>
            </a:r>
            <a:r>
              <a:rPr lang="zh-CN" altLang="en-US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”的抉择</a:t>
            </a:r>
          </a:p>
        </p:txBody>
      </p:sp>
    </p:spTree>
    <p:extLst>
      <p:ext uri="{BB962C8B-B14F-4D97-AF65-F5344CB8AC3E}">
        <p14:creationId xmlns:p14="http://schemas.microsoft.com/office/powerpoint/2010/main" val="332934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for</a:t>
            </a:r>
            <a:r>
              <a:rPr lang="zh-CN" altLang="en-US"/>
              <a:t>语句实现循环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/>
              <a:t>	</a:t>
            </a:r>
            <a:r>
              <a:rPr lang="zh-CN" altLang="en-US" b="1"/>
              <a:t>语句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159566" y="2202308"/>
            <a:ext cx="10369825" cy="4337640"/>
            <a:chOff x="8582294" y="4088153"/>
            <a:chExt cx="10369825" cy="4337640"/>
          </a:xfrm>
        </p:grpSpPr>
        <p:sp>
          <p:nvSpPr>
            <p:cNvPr id="26" name="MH_Other_1"/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7" name="MH_SubTitle_1"/>
            <p:cNvSpPr/>
            <p:nvPr>
              <p:custDataLst>
                <p:tags r:id="rId2"/>
              </p:custDataLst>
            </p:nvPr>
          </p:nvSpPr>
          <p:spPr>
            <a:xfrm>
              <a:off x="9371543" y="4088153"/>
              <a:ext cx="9580576" cy="433764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1”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可以省略，即不设置初值，但表达式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后的分号不能省略。例如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for(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；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&lt;=100;i++)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。应当注意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由于省略了表达式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，没有对循环变量赋初值，因此，为了能正常执行循环，应在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语句之前给循环变量赋以初值。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也可以省略，即不用表达式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来作为循环条件表达式，不设置和检查循环的条件。此时循环无终止地进行下去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也就是认为表达式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始终为真。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也可以省略，但此时程序设计者应另外设法保证循环能正常结束。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甚至可以将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个表达式都可省略，即不设初值，不判断条件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认为表达式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为真值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，循环变量也不增值，无终止地执行循环体语句，显然这是没有实用价值的。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可以是设置循环变量初值的赋值表达式，也可以是与循环变量无关的其他表达式。表达式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也可以是与循环控制无关的任意表达式。但不论怎样写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语句，都必须使循环能正常执行。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可以是一个简单的表达式，也可以是逗号表达式，即包含一个以上的简单表达式，中间用逗号间隔。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一般是关系表达式或逻辑表达式，但也可以是数值表达式或字符表达式，只要其值为非零，就执行循环体。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语句的循环体可为空语句，把本来要在循环体内处理的内容放在表达式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中，作用是一样的。可见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语句功能强，可以在表达式中完成本来应在循环体内完成的操作。  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 99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允许在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语句的“表达式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1”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中定义变量并赋初值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</a:p>
          </p:txBody>
        </p:sp>
        <p:sp>
          <p:nvSpPr>
            <p:cNvPr id="28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8650494" y="812416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5503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break</a:t>
            </a:r>
            <a:r>
              <a:rPr lang="zh-CN" altLang="en-US"/>
              <a:t>语句提前终止循环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1404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5.4】</a:t>
            </a:r>
            <a:r>
              <a:rPr lang="zh-CN" altLang="en-US" sz="2000">
                <a:solidFill>
                  <a:schemeClr val="accent1"/>
                </a:solidFill>
              </a:rPr>
              <a:t>在全系</a:t>
            </a:r>
            <a:r>
              <a:rPr lang="en-US" altLang="zh-CN" sz="2000">
                <a:solidFill>
                  <a:schemeClr val="accent1"/>
                </a:solidFill>
              </a:rPr>
              <a:t>1000</a:t>
            </a:r>
            <a:r>
              <a:rPr lang="zh-CN" altLang="en-US" sz="2000">
                <a:solidFill>
                  <a:schemeClr val="accent1"/>
                </a:solidFill>
              </a:rPr>
              <a:t>名学生中举行慈善募捐，当总数达到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万元时就结束，统计此时捐款的人数以及平均每人捐款的数目。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83189" y="2048179"/>
            <a:ext cx="4791446" cy="4487158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#define SUM 100000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指定符号常量</a:t>
            </a:r>
            <a:r>
              <a:rPr lang="en-US" altLang="zh-CN" sz="1400">
                <a:solidFill>
                  <a:srgbClr val="008000"/>
                </a:solidFill>
              </a:rPr>
              <a:t>SUM</a:t>
            </a:r>
            <a:r>
              <a:rPr lang="zh-CN" altLang="en-US" sz="1400">
                <a:solidFill>
                  <a:srgbClr val="008000"/>
                </a:solidFill>
              </a:rPr>
              <a:t>代表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zh-CN" altLang="en-US" sz="1400">
                <a:solidFill>
                  <a:srgbClr val="008000"/>
                </a:solidFill>
              </a:rPr>
              <a:t>万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float amount,aver,total;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 (i=1,total=0;i&lt;=1000;i++)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printf("please enter amount:");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scanf("%f",&amp;amount);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total=total+amount;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if(total&gt;=SUM) </a:t>
            </a:r>
            <a:r>
              <a:rPr lang="en-US" altLang="zh-CN" sz="1400">
                <a:solidFill>
                  <a:schemeClr val="accent6"/>
                </a:solidFill>
              </a:rPr>
              <a:t>break;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aver=total/i;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printf("num=%d\naver=%10.2f\n",i,aver);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924082" y="4481706"/>
            <a:ext cx="6051168" cy="1161696"/>
            <a:chOff x="8050697" y="5019262"/>
            <a:chExt cx="6051168" cy="116169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2"/>
              <a:ext cx="6051168" cy="1161696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5569956" cy="112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语句指定执行循环体</a:t>
              </a:r>
              <a:r>
                <a:rPr lang="en-US" altLang="zh-CN" sz="1400">
                  <a:solidFill>
                    <a:schemeClr val="bg1"/>
                  </a:solidFill>
                </a:rPr>
                <a:t>1000</a:t>
              </a:r>
              <a:r>
                <a:rPr lang="zh-CN" altLang="en-US" sz="1400">
                  <a:solidFill>
                    <a:schemeClr val="bg1"/>
                  </a:solidFill>
                </a:rPr>
                <a:t>次。每次循环中，输入一个捐款人的捐款数，并累加到</a:t>
              </a:r>
              <a:r>
                <a:rPr lang="en-US" altLang="zh-CN" sz="1400">
                  <a:solidFill>
                    <a:schemeClr val="bg1"/>
                  </a:solidFill>
                </a:rPr>
                <a:t>total</a:t>
              </a:r>
              <a:r>
                <a:rPr lang="zh-CN" altLang="en-US" sz="1400">
                  <a:solidFill>
                    <a:schemeClr val="bg1"/>
                  </a:solidFill>
                </a:rPr>
                <a:t>中。设置了</a:t>
              </a:r>
              <a:r>
                <a:rPr lang="en-US" altLang="zh-CN" sz="1400">
                  <a:solidFill>
                    <a:schemeClr val="bg1"/>
                  </a:solidFill>
                </a:rPr>
                <a:t>if</a:t>
              </a:r>
              <a:r>
                <a:rPr lang="zh-CN" altLang="en-US" sz="1400">
                  <a:solidFill>
                    <a:schemeClr val="bg1"/>
                  </a:solidFill>
                </a:rPr>
                <a:t>语句，在每一次累加捐款数</a:t>
              </a:r>
              <a:r>
                <a:rPr lang="en-US" altLang="zh-CN" sz="1400">
                  <a:solidFill>
                    <a:schemeClr val="bg1"/>
                  </a:solidFill>
                </a:rPr>
                <a:t>amount</a:t>
              </a:r>
              <a:r>
                <a:rPr lang="zh-CN" altLang="en-US" sz="1400">
                  <a:solidFill>
                    <a:schemeClr val="bg1"/>
                  </a:solidFill>
                </a:rPr>
                <a:t>后，立即检查累加和</a:t>
              </a:r>
              <a:r>
                <a:rPr lang="en-US" altLang="zh-CN" sz="1400">
                  <a:solidFill>
                    <a:schemeClr val="bg1"/>
                  </a:solidFill>
                </a:rPr>
                <a:t>total</a:t>
              </a:r>
              <a:r>
                <a:rPr lang="zh-CN" altLang="en-US" sz="1400">
                  <a:solidFill>
                    <a:schemeClr val="bg1"/>
                  </a:solidFill>
                </a:rPr>
                <a:t>是否达到或超过</a:t>
              </a:r>
              <a:r>
                <a:rPr lang="en-US" altLang="zh-CN" sz="1400">
                  <a:solidFill>
                    <a:schemeClr val="bg1"/>
                  </a:solidFill>
                </a:rPr>
                <a:t>SUM(</a:t>
              </a:r>
              <a:r>
                <a:rPr lang="zh-CN" altLang="en-US" sz="1400">
                  <a:solidFill>
                    <a:schemeClr val="bg1"/>
                  </a:solidFill>
                </a:rPr>
                <a:t>即</a:t>
              </a:r>
              <a:r>
                <a:rPr lang="en-US" altLang="zh-CN" sz="1400">
                  <a:solidFill>
                    <a:schemeClr val="bg1"/>
                  </a:solidFill>
                </a:rPr>
                <a:t>100 000)</a:t>
              </a:r>
              <a:r>
                <a:rPr lang="zh-CN" altLang="en-US" sz="1400">
                  <a:solidFill>
                    <a:schemeClr val="bg1"/>
                  </a:solidFill>
                </a:rPr>
                <a:t>，若超过就执行</a:t>
              </a:r>
              <a:r>
                <a:rPr lang="en-US" altLang="zh-CN" sz="1400">
                  <a:solidFill>
                    <a:schemeClr val="bg1"/>
                  </a:solidFill>
                </a:rPr>
                <a:t>break</a:t>
              </a:r>
              <a:r>
                <a:rPr lang="zh-CN" altLang="en-US" sz="1400">
                  <a:solidFill>
                    <a:schemeClr val="bg1"/>
                  </a:solidFill>
                </a:rPr>
                <a:t>语句，流程跳转到循环体的花括号外，提前结束循环。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9575" y="2048179"/>
            <a:ext cx="34956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3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continue</a:t>
            </a:r>
            <a:r>
              <a:rPr lang="zh-CN" altLang="en-US"/>
              <a:t>语句提前结束本次循环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8900"/>
            <a:ext cx="10515600" cy="1310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5.5】</a:t>
            </a:r>
            <a:r>
              <a:rPr lang="zh-CN" altLang="en-US" sz="2000">
                <a:solidFill>
                  <a:schemeClr val="accent1"/>
                </a:solidFill>
              </a:rPr>
              <a:t>要求输出</a:t>
            </a:r>
            <a:r>
              <a:rPr lang="en-US" altLang="zh-CN" sz="2000">
                <a:solidFill>
                  <a:schemeClr val="accent1"/>
                </a:solidFill>
              </a:rPr>
              <a:t>100</a:t>
            </a:r>
            <a:r>
              <a:rPr lang="zh-CN" altLang="en-US" sz="2000">
                <a:solidFill>
                  <a:schemeClr val="accent1"/>
                </a:solidFill>
              </a:rPr>
              <a:t>～</a:t>
            </a:r>
            <a:r>
              <a:rPr lang="en-US" altLang="zh-CN" sz="2000">
                <a:solidFill>
                  <a:schemeClr val="accent1"/>
                </a:solidFill>
              </a:rPr>
              <a:t>200</a:t>
            </a:r>
            <a:r>
              <a:rPr lang="zh-CN" altLang="en-US" sz="2000">
                <a:solidFill>
                  <a:schemeClr val="accent1"/>
                </a:solidFill>
              </a:rPr>
              <a:t>之间的不能被</a:t>
            </a:r>
            <a:r>
              <a:rPr lang="en-US" altLang="zh-CN" sz="2000">
                <a:solidFill>
                  <a:schemeClr val="accent1"/>
                </a:solidFill>
              </a:rPr>
              <a:t>3</a:t>
            </a:r>
            <a:r>
              <a:rPr lang="zh-CN" altLang="en-US" sz="2000">
                <a:solidFill>
                  <a:schemeClr val="accent1"/>
                </a:solidFill>
              </a:rPr>
              <a:t>整除的数。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000826" y="1861352"/>
            <a:ext cx="3052098" cy="2941264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 dirty="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{	int n;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for (n=100;n&lt;=200;n++)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{	if (n%3==0)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		</a:t>
            </a:r>
            <a:r>
              <a:rPr lang="pt-BR" altLang="zh-CN" sz="1400" dirty="0">
                <a:solidFill>
                  <a:schemeClr val="accent6"/>
                </a:solidFill>
              </a:rPr>
              <a:t>continue;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	printf("%d ",n);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}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690357" y="2795319"/>
            <a:ext cx="3442777" cy="1937294"/>
            <a:chOff x="8050697" y="5019261"/>
            <a:chExt cx="3442777" cy="193729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3442777" cy="1937294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2929505" cy="190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</a:rPr>
                <a:t>当</a:t>
              </a:r>
              <a:r>
                <a:rPr lang="en-US" altLang="zh-CN" sz="1400" dirty="0">
                  <a:solidFill>
                    <a:schemeClr val="bg1"/>
                  </a:solidFill>
                </a:rPr>
                <a:t>n</a:t>
              </a:r>
              <a:r>
                <a:rPr lang="zh-CN" altLang="en-US" sz="1400" dirty="0">
                  <a:solidFill>
                    <a:schemeClr val="bg1"/>
                  </a:solidFill>
                </a:rPr>
                <a:t>能被</a:t>
              </a:r>
              <a:r>
                <a:rPr lang="en-US" altLang="zh-CN" sz="1400" dirty="0">
                  <a:solidFill>
                    <a:schemeClr val="bg1"/>
                  </a:solidFill>
                </a:rPr>
                <a:t>3</a:t>
              </a:r>
              <a:r>
                <a:rPr lang="zh-CN" altLang="en-US" sz="1400" dirty="0">
                  <a:solidFill>
                    <a:schemeClr val="bg1"/>
                  </a:solidFill>
                </a:rPr>
                <a:t>整除时，执行</a:t>
              </a:r>
              <a:r>
                <a:rPr lang="en-US" altLang="zh-CN" sz="1400" dirty="0">
                  <a:solidFill>
                    <a:schemeClr val="bg1"/>
                  </a:solidFill>
                </a:rPr>
                <a:t>continue</a:t>
              </a:r>
              <a:r>
                <a:rPr lang="zh-CN" altLang="en-US" sz="1400" dirty="0">
                  <a:solidFill>
                    <a:schemeClr val="bg1"/>
                  </a:solidFill>
                </a:rPr>
                <a:t>语句，流程跳转到表示循环体结束的右花括号的前面</a:t>
              </a:r>
              <a:r>
                <a:rPr lang="en-US" altLang="zh-CN" sz="1400" dirty="0">
                  <a:solidFill>
                    <a:schemeClr val="bg1"/>
                  </a:solidFill>
                </a:rPr>
                <a:t>(</a:t>
              </a:r>
              <a:r>
                <a:rPr lang="zh-CN" altLang="en-US" sz="1400" dirty="0">
                  <a:solidFill>
                    <a:schemeClr val="bg1"/>
                  </a:solidFill>
                </a:rPr>
                <a:t>注意不是右花括号的后面</a:t>
              </a:r>
              <a:r>
                <a:rPr lang="en-US" altLang="zh-CN" sz="1400" dirty="0">
                  <a:solidFill>
                    <a:schemeClr val="bg1"/>
                  </a:solidFill>
                </a:rPr>
                <a:t>)</a:t>
              </a:r>
              <a:r>
                <a:rPr lang="zh-CN" altLang="en-US" sz="1400" dirty="0">
                  <a:solidFill>
                    <a:schemeClr val="bg1"/>
                  </a:solidFill>
                </a:rPr>
                <a:t>，从而跳过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printf</a:t>
              </a:r>
              <a:r>
                <a:rPr lang="zh-CN" altLang="en-US" sz="1400" dirty="0">
                  <a:solidFill>
                    <a:schemeClr val="bg1"/>
                  </a:solidFill>
                </a:rPr>
                <a:t>函数语句，结束本次循环，然后进行循环变量的增值</a:t>
              </a:r>
              <a:r>
                <a:rPr lang="en-US" altLang="zh-CN" sz="1400" dirty="0">
                  <a:solidFill>
                    <a:schemeClr val="bg1"/>
                  </a:solidFill>
                </a:rPr>
                <a:t>(n++)</a:t>
              </a:r>
              <a:r>
                <a:rPr lang="zh-CN" altLang="en-US" sz="1400" dirty="0">
                  <a:solidFill>
                    <a:schemeClr val="bg1"/>
                  </a:solidFill>
                </a:rPr>
                <a:t>，只要</a:t>
              </a:r>
              <a:r>
                <a:rPr lang="en-US" altLang="zh-CN" sz="1400" dirty="0">
                  <a:solidFill>
                    <a:schemeClr val="bg1"/>
                  </a:solidFill>
                </a:rPr>
                <a:t>n&lt;=200</a:t>
              </a:r>
              <a:r>
                <a:rPr lang="zh-CN" altLang="en-US" sz="1400" dirty="0">
                  <a:solidFill>
                    <a:schemeClr val="bg1"/>
                  </a:solidFill>
                </a:rPr>
                <a:t>，就会接着执行下一次循环。</a:t>
              </a:r>
              <a:endParaRPr lang="en-US" altLang="zh-CN" sz="14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364344" y="1043679"/>
            <a:ext cx="2971801" cy="5377804"/>
            <a:chOff x="8885582" y="375478"/>
            <a:chExt cx="2971801" cy="5377804"/>
          </a:xfrm>
        </p:grpSpPr>
        <p:sp>
          <p:nvSpPr>
            <p:cNvPr id="11" name="矩形 10"/>
            <p:cNvSpPr/>
            <p:nvPr/>
          </p:nvSpPr>
          <p:spPr>
            <a:xfrm>
              <a:off x="9392478" y="375478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n=100</a:t>
              </a:r>
              <a:endParaRPr lang="zh-CN" altLang="en-US"/>
            </a:p>
          </p:txBody>
        </p:sp>
        <p:cxnSp>
          <p:nvCxnSpPr>
            <p:cNvPr id="12" name="直接箭头连接符 11"/>
            <p:cNvCxnSpPr>
              <a:stCxn id="11" idx="2"/>
            </p:cNvCxnSpPr>
            <p:nvPr/>
          </p:nvCxnSpPr>
          <p:spPr>
            <a:xfrm>
              <a:off x="10182639" y="826060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决策 13"/>
            <p:cNvSpPr/>
            <p:nvPr/>
          </p:nvSpPr>
          <p:spPr>
            <a:xfrm>
              <a:off x="9126606" y="1250122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r>
                <a:rPr lang="zh-CN" altLang="en-US"/>
                <a:t>≤</a:t>
              </a:r>
              <a:r>
                <a:rPr lang="en-US" altLang="zh-CN"/>
                <a:t>200</a:t>
              </a:r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10177670" y="1925983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382539" y="4212086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n=n+1</a:t>
              </a:r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0182639" y="2972902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 flipH="1">
              <a:off x="8885582" y="991704"/>
              <a:ext cx="1298296" cy="3828774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119920" y="1887594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204252" y="130628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sp>
          <p:nvSpPr>
            <p:cNvPr id="24" name="流程图: 决策 23"/>
            <p:cNvSpPr/>
            <p:nvPr/>
          </p:nvSpPr>
          <p:spPr>
            <a:xfrm>
              <a:off x="9126606" y="2354590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n</a:t>
              </a:r>
              <a:r>
                <a:rPr lang="zh-CN" altLang="en-US"/>
                <a:t>能被</a:t>
              </a:r>
              <a:r>
                <a:rPr lang="en-US" altLang="zh-CN"/>
                <a:t>3</a:t>
              </a:r>
              <a:r>
                <a:rPr lang="zh-CN" altLang="en-US"/>
                <a:t>整除</a:t>
              </a:r>
            </a:p>
          </p:txBody>
        </p:sp>
        <p:sp>
          <p:nvSpPr>
            <p:cNvPr id="4" name="流程图: 数据 3"/>
            <p:cNvSpPr/>
            <p:nvPr/>
          </p:nvSpPr>
          <p:spPr>
            <a:xfrm>
              <a:off x="9382539" y="3400418"/>
              <a:ext cx="1580322" cy="443083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输出</a:t>
              </a:r>
              <a:r>
                <a:rPr lang="en-US" altLang="zh-CN"/>
                <a:t>n</a:t>
              </a:r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10181400" y="3787164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1172373" y="2391019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Y</a:t>
              </a:r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0197548" y="2693504"/>
              <a:ext cx="1351722" cy="1331844"/>
            </a:xfrm>
            <a:custGeom>
              <a:avLst/>
              <a:gdLst>
                <a:gd name="connsiteX0" fmla="*/ 1043609 w 1351722"/>
                <a:gd name="connsiteY0" fmla="*/ 0 h 1331844"/>
                <a:gd name="connsiteX1" fmla="*/ 1351722 w 1351722"/>
                <a:gd name="connsiteY1" fmla="*/ 0 h 1331844"/>
                <a:gd name="connsiteX2" fmla="*/ 1351722 w 1351722"/>
                <a:gd name="connsiteY2" fmla="*/ 1331844 h 1331844"/>
                <a:gd name="connsiteX3" fmla="*/ 0 w 1351722"/>
                <a:gd name="connsiteY3" fmla="*/ 1331844 h 1331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1722" h="1331844">
                  <a:moveTo>
                    <a:pt x="1043609" y="0"/>
                  </a:moveTo>
                  <a:lnTo>
                    <a:pt x="1351722" y="0"/>
                  </a:lnTo>
                  <a:lnTo>
                    <a:pt x="1351722" y="1331844"/>
                  </a:lnTo>
                  <a:lnTo>
                    <a:pt x="0" y="1331844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187609" y="1590261"/>
              <a:ext cx="1669774" cy="3727174"/>
            </a:xfrm>
            <a:custGeom>
              <a:avLst/>
              <a:gdLst>
                <a:gd name="connsiteX0" fmla="*/ 1053548 w 1669774"/>
                <a:gd name="connsiteY0" fmla="*/ 0 h 3727174"/>
                <a:gd name="connsiteX1" fmla="*/ 1669774 w 1669774"/>
                <a:gd name="connsiteY1" fmla="*/ 0 h 3727174"/>
                <a:gd name="connsiteX2" fmla="*/ 1669774 w 1669774"/>
                <a:gd name="connsiteY2" fmla="*/ 3438939 h 3727174"/>
                <a:gd name="connsiteX3" fmla="*/ 0 w 1669774"/>
                <a:gd name="connsiteY3" fmla="*/ 3438939 h 3727174"/>
                <a:gd name="connsiteX4" fmla="*/ 0 w 1669774"/>
                <a:gd name="connsiteY4" fmla="*/ 3727174 h 3727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774" h="3727174">
                  <a:moveTo>
                    <a:pt x="1053548" y="0"/>
                  </a:moveTo>
                  <a:lnTo>
                    <a:pt x="1669774" y="0"/>
                  </a:lnTo>
                  <a:lnTo>
                    <a:pt x="1669774" y="3438939"/>
                  </a:lnTo>
                  <a:lnTo>
                    <a:pt x="0" y="3438939"/>
                  </a:lnTo>
                  <a:lnTo>
                    <a:pt x="0" y="3727174"/>
                  </a:lnTo>
                </a:path>
              </a:pathLst>
            </a:custGeom>
            <a:noFill/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128766" y="299009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511748" y="5319788"/>
              <a:ext cx="1371600" cy="4334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>
                  <a:solidFill>
                    <a:schemeClr val="lt1"/>
                  </a:solidFill>
                </a:rPr>
                <a:t>结束</a:t>
              </a: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4643" y="5087983"/>
            <a:ext cx="50958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5877"/>
            <a:ext cx="723237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chemeClr val="accent1"/>
                </a:solidFill>
              </a:rPr>
              <a:t>【</a:t>
            </a:r>
            <a:r>
              <a:rPr lang="zh-CN" altLang="en-US" sz="2400" dirty="0">
                <a:solidFill>
                  <a:schemeClr val="accent1"/>
                </a:solidFill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</a:rPr>
              <a:t>1.1】</a:t>
            </a:r>
            <a:r>
              <a:rPr lang="zh-CN" altLang="en-US" sz="2400" dirty="0">
                <a:solidFill>
                  <a:schemeClr val="accent1"/>
                </a:solidFill>
              </a:rPr>
              <a:t>要求在屏幕上输出：</a:t>
            </a:r>
            <a:r>
              <a:rPr lang="en-US" altLang="zh-CN" sz="2400" dirty="0">
                <a:solidFill>
                  <a:schemeClr val="accent1"/>
                </a:solidFill>
              </a:rPr>
              <a:t>This is a C program.</a:t>
            </a:r>
          </a:p>
        </p:txBody>
      </p:sp>
      <p:sp>
        <p:nvSpPr>
          <p:cNvPr id="4" name="矩形 3"/>
          <p:cNvSpPr/>
          <p:nvPr/>
        </p:nvSpPr>
        <p:spPr>
          <a:xfrm>
            <a:off x="1060173" y="2355461"/>
            <a:ext cx="67718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解题思路</a:t>
            </a:r>
            <a:r>
              <a:rPr lang="en-US" altLang="zh-CN" sz="2000" b="1" dirty="0"/>
              <a:t>: </a:t>
            </a:r>
            <a:r>
              <a:rPr lang="zh-CN" altLang="en-US" sz="2000" dirty="0"/>
              <a:t>在主函数中用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函数原样输出以上文字。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060173" y="2945045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/>
              <a:t>#include &lt;stdio.</a:t>
            </a:r>
            <a:r>
              <a:rPr lang="zh-CN" altLang="en-US" sz="1600"/>
              <a:t>h&gt;	</a:t>
            </a:r>
            <a:r>
              <a:rPr lang="en-US" altLang="zh-CN" sz="1600"/>
              <a:t>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这是编译预处理指令</a:t>
            </a:r>
          </a:p>
          <a:p>
            <a:r>
              <a:rPr lang="zh-CN" altLang="en-US" sz="1600" dirty="0"/>
              <a:t>int </a:t>
            </a:r>
            <a:r>
              <a:rPr lang="zh-CN" altLang="en-US" sz="1600"/>
              <a:t>main()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 </a:t>
            </a:r>
          </a:p>
          <a:p>
            <a:r>
              <a:rPr lang="zh-CN" altLang="en-US" sz="1600"/>
              <a:t>{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函数开始的标志 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("This is a C program.\n</a:t>
            </a:r>
            <a:r>
              <a:rPr lang="en-US" altLang="zh-CN" sz="1600"/>
              <a:t>")</a:t>
            </a:r>
            <a:r>
              <a:rPr lang="zh-CN" altLang="en-US" sz="1600"/>
              <a:t>;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</a:p>
          <a:p>
            <a:r>
              <a:rPr lang="zh-CN" altLang="en-US" sz="1600" dirty="0"/>
              <a:t>    return </a:t>
            </a:r>
            <a:r>
              <a:rPr lang="zh-CN" altLang="en-US" sz="1600"/>
              <a:t>0;		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函数执行完毕时返回函数值0</a:t>
            </a:r>
          </a:p>
          <a:p>
            <a:r>
              <a:rPr lang="zh-CN" altLang="en-US" sz="1600"/>
              <a:t>}			</a:t>
            </a:r>
            <a:r>
              <a:rPr lang="en-US" altLang="zh-CN" sz="1600"/>
              <a:t>	</a:t>
            </a:r>
            <a:r>
              <a:rPr lang="zh-CN" altLang="en-US" sz="160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函数结束的标志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1134" y="2966302"/>
            <a:ext cx="36576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72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MH_Text_1"/>
          <p:cNvSpPr/>
          <p:nvPr>
            <p:custDataLst>
              <p:tags r:id="rId2"/>
            </p:custDataLst>
          </p:nvPr>
        </p:nvSpPr>
        <p:spPr>
          <a:xfrm>
            <a:off x="774700" y="622301"/>
            <a:ext cx="6150088" cy="519734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accent2"/>
            </a:solidFill>
            <a:prstDash val="solid"/>
          </a:ln>
          <a:effectLst/>
        </p:spPr>
        <p:txBody>
          <a:bodyPr wrap="square" tIns="90000" bIns="90000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① if()…else…</a:t>
            </a:r>
            <a:r>
              <a:rPr lang="zh-CN" altLang="en-US">
                <a:solidFill>
                  <a:srgbClr val="000000"/>
                </a:solidFill>
              </a:rPr>
              <a:t>（条件语句）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② </a:t>
            </a:r>
            <a:r>
              <a:rPr lang="en-US" altLang="zh-CN">
                <a:solidFill>
                  <a:srgbClr val="000000"/>
                </a:solidFill>
              </a:rPr>
              <a:t>for()…</a:t>
            </a:r>
            <a:r>
              <a:rPr lang="zh-CN" altLang="en-US">
                <a:solidFill>
                  <a:srgbClr val="000000"/>
                </a:solidFill>
              </a:rPr>
              <a:t>（循环语句）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③ </a:t>
            </a:r>
            <a:r>
              <a:rPr lang="en-US" altLang="zh-CN">
                <a:solidFill>
                  <a:srgbClr val="000000"/>
                </a:solidFill>
              </a:rPr>
              <a:t>while()…</a:t>
            </a:r>
            <a:r>
              <a:rPr lang="zh-CN" altLang="en-US">
                <a:solidFill>
                  <a:srgbClr val="000000"/>
                </a:solidFill>
              </a:rPr>
              <a:t>（循环语句）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④ </a:t>
            </a:r>
            <a:r>
              <a:rPr lang="en-US" altLang="zh-CN">
                <a:solidFill>
                  <a:srgbClr val="000000"/>
                </a:solidFill>
              </a:rPr>
              <a:t>do…while ()</a:t>
            </a:r>
            <a:r>
              <a:rPr lang="zh-CN" altLang="en-US">
                <a:solidFill>
                  <a:srgbClr val="000000"/>
                </a:solidFill>
              </a:rPr>
              <a:t>（循环语句）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⑤ </a:t>
            </a:r>
            <a:r>
              <a:rPr lang="en-US" altLang="zh-CN">
                <a:solidFill>
                  <a:srgbClr val="000000"/>
                </a:solidFill>
              </a:rPr>
              <a:t>continue</a:t>
            </a:r>
            <a:r>
              <a:rPr lang="zh-CN" altLang="en-US">
                <a:solidFill>
                  <a:srgbClr val="000000"/>
                </a:solidFill>
              </a:rPr>
              <a:t>（结束本次循环语句）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⑥ </a:t>
            </a:r>
            <a:r>
              <a:rPr lang="en-US" altLang="zh-CN">
                <a:solidFill>
                  <a:srgbClr val="000000"/>
                </a:solidFill>
              </a:rPr>
              <a:t>break</a:t>
            </a:r>
            <a:r>
              <a:rPr lang="zh-CN" altLang="en-US">
                <a:solidFill>
                  <a:srgbClr val="000000"/>
                </a:solidFill>
              </a:rPr>
              <a:t>（中止执行</a:t>
            </a:r>
            <a:r>
              <a:rPr lang="en-US" altLang="zh-CN">
                <a:solidFill>
                  <a:srgbClr val="000000"/>
                </a:solidFill>
              </a:rPr>
              <a:t>switch</a:t>
            </a:r>
            <a:r>
              <a:rPr lang="zh-CN" altLang="en-US">
                <a:solidFill>
                  <a:srgbClr val="000000"/>
                </a:solidFill>
              </a:rPr>
              <a:t>或循环语句）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⑦ </a:t>
            </a:r>
            <a:r>
              <a:rPr lang="en-US" altLang="zh-CN">
                <a:solidFill>
                  <a:srgbClr val="000000"/>
                </a:solidFill>
              </a:rPr>
              <a:t>switch</a:t>
            </a:r>
            <a:r>
              <a:rPr lang="zh-CN" altLang="en-US">
                <a:solidFill>
                  <a:srgbClr val="000000"/>
                </a:solidFill>
              </a:rPr>
              <a:t>（多分支选择语句）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⑧ </a:t>
            </a:r>
            <a:r>
              <a:rPr lang="en-US" altLang="zh-CN">
                <a:solidFill>
                  <a:srgbClr val="000000"/>
                </a:solidFill>
              </a:rPr>
              <a:t>return</a:t>
            </a:r>
            <a:r>
              <a:rPr lang="zh-CN" altLang="en-US">
                <a:solidFill>
                  <a:srgbClr val="000000"/>
                </a:solidFill>
              </a:rPr>
              <a:t>（从函数返回语句）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⑨ </a:t>
            </a:r>
            <a:r>
              <a:rPr lang="en-US" altLang="zh-CN" err="1">
                <a:solidFill>
                  <a:srgbClr val="000000"/>
                </a:solidFill>
              </a:rPr>
              <a:t>goto</a:t>
            </a:r>
            <a:r>
              <a:rPr lang="zh-CN" altLang="en-US">
                <a:solidFill>
                  <a:srgbClr val="000000"/>
                </a:solidFill>
              </a:rPr>
              <a:t>（转向语句，在结构化程序中基本不用</a:t>
            </a:r>
            <a:r>
              <a:rPr lang="en-US" altLang="zh-CN" err="1">
                <a:solidFill>
                  <a:srgbClr val="000000"/>
                </a:solidFill>
              </a:rPr>
              <a:t>goto</a:t>
            </a:r>
            <a:r>
              <a:rPr lang="zh-CN" altLang="en-US">
                <a:solidFill>
                  <a:srgbClr val="000000"/>
                </a:solidFill>
              </a:rPr>
              <a:t>语句）</a:t>
            </a:r>
            <a:endParaRPr lang="en-US" altLang="zh-CN">
              <a:solidFill>
                <a:srgbClr val="000000"/>
              </a:solidFill>
            </a:endParaRPr>
          </a:p>
          <a:p>
            <a:pPr lvl="0" algn="just">
              <a:lnSpc>
                <a:spcPct val="150000"/>
              </a:lnSpc>
              <a:defRPr/>
            </a:pPr>
            <a:endParaRPr lang="en-US" altLang="zh-CN">
              <a:solidFill>
                <a:srgbClr val="000000"/>
              </a:solidFill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()</a:t>
            </a:r>
            <a:r>
              <a:rPr lang="zh-CN" altLang="en-US">
                <a:solidFill>
                  <a:srgbClr val="000000"/>
                </a:solidFill>
              </a:rPr>
              <a:t>表示括号中是一个判别条件</a:t>
            </a:r>
            <a:endParaRPr lang="en-US" altLang="zh-CN">
              <a:solidFill>
                <a:srgbClr val="000000"/>
              </a:solidFill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…</a:t>
            </a:r>
            <a:r>
              <a:rPr lang="zh-CN" altLang="en-US">
                <a:solidFill>
                  <a:srgbClr val="000000"/>
                </a:solidFill>
              </a:rPr>
              <a:t>表示内嵌的语句</a:t>
            </a:r>
          </a:p>
        </p:txBody>
      </p:sp>
      <p:sp>
        <p:nvSpPr>
          <p:cNvPr id="39" name="MH_Other_1"/>
          <p:cNvSpPr/>
          <p:nvPr>
            <p:custDataLst>
              <p:tags r:id="rId3"/>
            </p:custDataLst>
          </p:nvPr>
        </p:nvSpPr>
        <p:spPr>
          <a:xfrm>
            <a:off x="774700" y="284827"/>
            <a:ext cx="6150088" cy="337474"/>
          </a:xfrm>
          <a:prstGeom prst="round2SameRect">
            <a:avLst>
              <a:gd name="adj1" fmla="val 38667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90718" y="3632200"/>
            <a:ext cx="5084524" cy="2452467"/>
            <a:chOff x="4484118" y="3352800"/>
            <a:chExt cx="5084524" cy="2452467"/>
          </a:xfrm>
        </p:grpSpPr>
        <p:sp>
          <p:nvSpPr>
            <p:cNvPr id="41" name="MH_SubTitle_1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4484118" y="4198910"/>
              <a:ext cx="2509592" cy="1377697"/>
            </a:xfrm>
            <a:custGeom>
              <a:avLst/>
              <a:gdLst/>
              <a:ahLst/>
              <a:cxnLst>
                <a:cxn ang="0">
                  <a:pos x="0" y="491"/>
                </a:cxn>
                <a:cxn ang="0">
                  <a:pos x="0" y="496"/>
                </a:cxn>
                <a:cxn ang="0">
                  <a:pos x="883" y="496"/>
                </a:cxn>
                <a:cxn ang="0">
                  <a:pos x="155" y="0"/>
                </a:cxn>
                <a:cxn ang="0">
                  <a:pos x="0" y="491"/>
                </a:cxn>
              </a:cxnLst>
              <a:rect l="0" t="0" r="r" b="b"/>
              <a:pathLst>
                <a:path w="883" h="496">
                  <a:moveTo>
                    <a:pt x="0" y="491"/>
                  </a:moveTo>
                  <a:cubicBezTo>
                    <a:pt x="0" y="493"/>
                    <a:pt x="0" y="494"/>
                    <a:pt x="0" y="496"/>
                  </a:cubicBezTo>
                  <a:cubicBezTo>
                    <a:pt x="883" y="496"/>
                    <a:pt x="883" y="496"/>
                    <a:pt x="883" y="496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57" y="141"/>
                    <a:pt x="0" y="310"/>
                    <a:pt x="0" y="49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F088A1"/>
              </a:solidFill>
              <a:round/>
              <a:headEnd/>
              <a:tailEnd/>
            </a:ln>
          </p:spPr>
          <p:txBody>
            <a:bodyPr vert="horz" wrap="square" lIns="180000" tIns="540000" rIns="91440" bIns="45720" numCol="1" anchor="ctr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defRPr/>
              </a:pPr>
              <a:r>
                <a:rPr lang="zh-CN" altLang="en-US">
                  <a:solidFill>
                    <a:srgbClr val="FFFFFF"/>
                  </a:solidFill>
                </a:rPr>
                <a:t>控制语句</a:t>
              </a:r>
            </a:p>
          </p:txBody>
        </p:sp>
        <p:sp>
          <p:nvSpPr>
            <p:cNvPr id="42" name="MH_SubTitle_3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6427961" y="3352800"/>
              <a:ext cx="1474828" cy="2200878"/>
            </a:xfrm>
            <a:custGeom>
              <a:avLst/>
              <a:gdLst/>
              <a:ahLst/>
              <a:cxnLst>
                <a:cxn ang="0">
                  <a:pos x="585" y="43"/>
                </a:cxn>
                <a:cxn ang="0">
                  <a:pos x="293" y="0"/>
                </a:cxn>
                <a:cxn ang="0">
                  <a:pos x="0" y="44"/>
                </a:cxn>
                <a:cxn ang="0">
                  <a:pos x="293" y="893"/>
                </a:cxn>
                <a:cxn ang="0">
                  <a:pos x="585" y="43"/>
                </a:cxn>
              </a:cxnLst>
              <a:rect l="0" t="0" r="r" b="b"/>
              <a:pathLst>
                <a:path w="585" h="893">
                  <a:moveTo>
                    <a:pt x="585" y="43"/>
                  </a:moveTo>
                  <a:cubicBezTo>
                    <a:pt x="493" y="16"/>
                    <a:pt x="395" y="0"/>
                    <a:pt x="293" y="0"/>
                  </a:cubicBezTo>
                  <a:cubicBezTo>
                    <a:pt x="191" y="0"/>
                    <a:pt x="92" y="16"/>
                    <a:pt x="0" y="44"/>
                  </a:cubicBezTo>
                  <a:cubicBezTo>
                    <a:pt x="293" y="893"/>
                    <a:pt x="293" y="893"/>
                    <a:pt x="293" y="893"/>
                  </a:cubicBezTo>
                  <a:lnTo>
                    <a:pt x="585" y="4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6800" rIns="91440" bIns="72000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>
                  <a:solidFill>
                    <a:srgbClr val="FFFFFF"/>
                  </a:solidFill>
                </a:rPr>
                <a:t>表达式</a:t>
              </a:r>
              <a:endParaRPr lang="en-US" altLang="zh-CN">
                <a:solidFill>
                  <a:srgbClr val="FFFFFF"/>
                </a:solidFill>
              </a:endParaRPr>
            </a:p>
            <a:p>
              <a:pPr algn="ctr"/>
              <a:r>
                <a:rPr lang="zh-CN" altLang="en-US">
                  <a:solidFill>
                    <a:srgbClr val="FFFFFF"/>
                  </a:solidFill>
                </a:rPr>
                <a:t>语句</a:t>
              </a:r>
            </a:p>
          </p:txBody>
        </p:sp>
        <p:sp>
          <p:nvSpPr>
            <p:cNvPr id="43" name="MH_SubTitle_4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7244345" y="3482994"/>
              <a:ext cx="1893158" cy="2080191"/>
            </a:xfrm>
            <a:custGeom>
              <a:avLst/>
              <a:gdLst/>
              <a:ahLst/>
              <a:cxnLst>
                <a:cxn ang="0">
                  <a:pos x="751" y="331"/>
                </a:cxn>
                <a:cxn ang="0">
                  <a:pos x="290" y="0"/>
                </a:cxn>
                <a:cxn ang="0">
                  <a:pos x="0" y="844"/>
                </a:cxn>
                <a:cxn ang="0">
                  <a:pos x="751" y="331"/>
                </a:cxn>
              </a:cxnLst>
              <a:rect l="0" t="0" r="r" b="b"/>
              <a:pathLst>
                <a:path w="751" h="844">
                  <a:moveTo>
                    <a:pt x="751" y="331"/>
                  </a:moveTo>
                  <a:cubicBezTo>
                    <a:pt x="638" y="180"/>
                    <a:pt x="478" y="63"/>
                    <a:pt x="290" y="0"/>
                  </a:cubicBezTo>
                  <a:cubicBezTo>
                    <a:pt x="0" y="844"/>
                    <a:pt x="0" y="844"/>
                    <a:pt x="0" y="844"/>
                  </a:cubicBezTo>
                  <a:lnTo>
                    <a:pt x="751" y="33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288000" tIns="45720" rIns="91440" bIns="43200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>
                  <a:solidFill>
                    <a:srgbClr val="FFFFFF"/>
                  </a:solidFill>
                </a:rPr>
                <a:t>空语句</a:t>
              </a:r>
            </a:p>
          </p:txBody>
        </p:sp>
        <p:sp>
          <p:nvSpPr>
            <p:cNvPr id="44" name="MH_SubTitle_2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5200717" y="3482991"/>
              <a:ext cx="1882486" cy="2067836"/>
            </a:xfrm>
            <a:custGeom>
              <a:avLst/>
              <a:gdLst/>
              <a:ahLst/>
              <a:cxnLst>
                <a:cxn ang="0">
                  <a:pos x="458" y="0"/>
                </a:cxn>
                <a:cxn ang="0">
                  <a:pos x="0" y="330"/>
                </a:cxn>
                <a:cxn ang="0">
                  <a:pos x="747" y="839"/>
                </a:cxn>
                <a:cxn ang="0">
                  <a:pos x="458" y="0"/>
                </a:cxn>
              </a:cxnLst>
              <a:rect l="0" t="0" r="r" b="b"/>
              <a:pathLst>
                <a:path w="747" h="839">
                  <a:moveTo>
                    <a:pt x="458" y="0"/>
                  </a:moveTo>
                  <a:cubicBezTo>
                    <a:pt x="271" y="63"/>
                    <a:pt x="112" y="180"/>
                    <a:pt x="0" y="330"/>
                  </a:cubicBezTo>
                  <a:cubicBezTo>
                    <a:pt x="747" y="839"/>
                    <a:pt x="747" y="839"/>
                    <a:pt x="747" y="839"/>
                  </a:cubicBezTo>
                  <a:lnTo>
                    <a:pt x="45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180000" bIns="360000" numCol="1" anchor="ctr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>
                  <a:solidFill>
                    <a:srgbClr val="FFFFFF"/>
                  </a:solidFill>
                </a:rPr>
                <a:t>函数调用</a:t>
              </a:r>
              <a:endParaRPr lang="en-US" altLang="zh-CN">
                <a:solidFill>
                  <a:srgbClr val="FFFFFF"/>
                </a:solidFill>
              </a:endParaRPr>
            </a:p>
            <a:p>
              <a:pPr algn="ctr">
                <a:defRPr/>
              </a:pPr>
              <a:r>
                <a:rPr lang="zh-CN" altLang="en-US">
                  <a:solidFill>
                    <a:srgbClr val="FFFFFF"/>
                  </a:solidFill>
                </a:rPr>
                <a:t>语句</a:t>
              </a:r>
            </a:p>
          </p:txBody>
        </p:sp>
        <p:sp>
          <p:nvSpPr>
            <p:cNvPr id="45" name="MH_SubTitle_5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7353199" y="4358212"/>
              <a:ext cx="2215443" cy="1220175"/>
            </a:xfrm>
            <a:custGeom>
              <a:avLst/>
              <a:gdLst/>
              <a:ahLst/>
              <a:cxnLst>
                <a:cxn ang="0">
                  <a:pos x="0" y="495"/>
                </a:cxn>
                <a:cxn ang="0">
                  <a:pos x="879" y="495"/>
                </a:cxn>
                <a:cxn ang="0">
                  <a:pos x="879" y="490"/>
                </a:cxn>
                <a:cxn ang="0">
                  <a:pos x="725" y="0"/>
                </a:cxn>
                <a:cxn ang="0">
                  <a:pos x="0" y="495"/>
                </a:cxn>
              </a:cxnLst>
              <a:rect l="0" t="0" r="r" b="b"/>
              <a:pathLst>
                <a:path w="879" h="495">
                  <a:moveTo>
                    <a:pt x="0" y="495"/>
                  </a:moveTo>
                  <a:cubicBezTo>
                    <a:pt x="879" y="495"/>
                    <a:pt x="879" y="495"/>
                    <a:pt x="879" y="495"/>
                  </a:cubicBezTo>
                  <a:cubicBezTo>
                    <a:pt x="879" y="493"/>
                    <a:pt x="879" y="492"/>
                    <a:pt x="879" y="490"/>
                  </a:cubicBezTo>
                  <a:cubicBezTo>
                    <a:pt x="879" y="309"/>
                    <a:pt x="822" y="141"/>
                    <a:pt x="725" y="0"/>
                  </a:cubicBezTo>
                  <a:lnTo>
                    <a:pt x="0" y="4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828000" tIns="360000" rIns="91440" bIns="4572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>
                  <a:solidFill>
                    <a:srgbClr val="FFFFFF"/>
                  </a:solidFill>
                </a:rPr>
                <a:t>复合语句</a:t>
              </a:r>
            </a:p>
          </p:txBody>
        </p:sp>
        <p:sp>
          <p:nvSpPr>
            <p:cNvPr id="46" name="MH_Title_1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5999068" y="4625652"/>
              <a:ext cx="2340846" cy="1179615"/>
            </a:xfrm>
            <a:custGeom>
              <a:avLst/>
              <a:gdLst/>
              <a:ahLst/>
              <a:cxnLst>
                <a:cxn ang="0">
                  <a:pos x="1259" y="645"/>
                </a:cxn>
                <a:cxn ang="0">
                  <a:pos x="629" y="0"/>
                </a:cxn>
                <a:cxn ang="0">
                  <a:pos x="0" y="645"/>
                </a:cxn>
                <a:cxn ang="0">
                  <a:pos x="0" y="649"/>
                </a:cxn>
                <a:cxn ang="0">
                  <a:pos x="1259" y="649"/>
                </a:cxn>
                <a:cxn ang="0">
                  <a:pos x="1259" y="645"/>
                </a:cxn>
              </a:cxnLst>
              <a:rect l="0" t="0" r="r" b="b"/>
              <a:pathLst>
                <a:path w="1259" h="649">
                  <a:moveTo>
                    <a:pt x="1259" y="645"/>
                  </a:moveTo>
                  <a:cubicBezTo>
                    <a:pt x="1259" y="289"/>
                    <a:pt x="977" y="0"/>
                    <a:pt x="629" y="0"/>
                  </a:cubicBezTo>
                  <a:cubicBezTo>
                    <a:pt x="282" y="0"/>
                    <a:pt x="0" y="289"/>
                    <a:pt x="0" y="645"/>
                  </a:cubicBezTo>
                  <a:cubicBezTo>
                    <a:pt x="0" y="646"/>
                    <a:pt x="0" y="647"/>
                    <a:pt x="0" y="649"/>
                  </a:cubicBezTo>
                  <a:cubicBezTo>
                    <a:pt x="1259" y="649"/>
                    <a:pt x="1259" y="649"/>
                    <a:pt x="1259" y="649"/>
                  </a:cubicBezTo>
                  <a:cubicBezTo>
                    <a:pt x="1259" y="647"/>
                    <a:pt x="1259" y="646"/>
                    <a:pt x="1259" y="645"/>
                  </a:cubicBezTo>
                  <a:close/>
                </a:path>
              </a:pathLst>
            </a:custGeom>
            <a:solidFill>
              <a:srgbClr val="BFBFBF"/>
            </a:solidFill>
            <a:ln w="57150">
              <a:solidFill>
                <a:srgbClr val="FFFFFF"/>
              </a:solidFill>
              <a:round/>
              <a:headEnd/>
              <a:tailEnd/>
            </a:ln>
            <a:effectLst>
              <a:reflection blurRad="6350" stA="50000" endA="300" endPos="38500" dist="50800" dir="5400000" sy="-100000" algn="bl" rotWithShape="0"/>
            </a:effectLst>
          </p:spPr>
          <p:txBody>
            <a:bodyPr vert="horz" wrap="square" lIns="0" tIns="180000" rIns="0" bIns="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chemeClr val="accent1"/>
                  </a:solidFill>
                </a:rPr>
                <a:t>C </a:t>
              </a:r>
              <a:r>
                <a:rPr lang="zh-CN" altLang="en-US" sz="2400" b="1">
                  <a:solidFill>
                    <a:schemeClr val="accent1"/>
                  </a:solidFill>
                </a:rPr>
                <a:t>语 句</a:t>
              </a:r>
              <a:endParaRPr lang="en-US" sz="2400" b="1">
                <a:solidFill>
                  <a:schemeClr val="accent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51591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21">
            <a:extLst>
              <a:ext uri="{FF2B5EF4-FFF2-40B4-BE49-F238E27FC236}">
                <a16:creationId xmlns:a16="http://schemas.microsoft.com/office/drawing/2014/main" id="{8FB59518-B35A-48DD-BF62-C170FE93E0D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192ADF3-D02F-4E3A-AC5F-1533C49B1629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17AE144-2407-478F-A873-D57C996FD922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D0EF615-8669-4822-BE28-1E204948E4C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3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6" name="文本框 25">
            <a:extLst>
              <a:ext uri="{FF2B5EF4-FFF2-40B4-BE49-F238E27FC236}">
                <a16:creationId xmlns:a16="http://schemas.microsoft.com/office/drawing/2014/main" id="{C20C51D9-B15B-472A-B870-97E67E61EA83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929189" y="3162299"/>
            <a:ext cx="219758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A88678-0F9E-402F-BE07-EFBF8990A62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DC31DB-51A5-489C-BF34-6866A50FA1A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1560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D5B2006-0012-4221-BD5F-497F5494F8B4}"/>
              </a:ext>
            </a:extLst>
          </p:cNvPr>
          <p:cNvSpPr txBox="1"/>
          <p:nvPr/>
        </p:nvSpPr>
        <p:spPr>
          <a:xfrm>
            <a:off x="790639" y="1061686"/>
            <a:ext cx="106107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3.1</a:t>
            </a:r>
            <a:r>
              <a:rPr lang="zh-CN" altLang="en-US" b="1" dirty="0"/>
              <a:t>一维数组定义</a:t>
            </a:r>
            <a:endParaRPr lang="en-US" altLang="zh-CN" b="1" dirty="0"/>
          </a:p>
          <a:p>
            <a:r>
              <a:rPr lang="zh-CN" altLang="en-US" dirty="0"/>
              <a:t>每个元素只带有一个下标的数组，定义方式：</a:t>
            </a:r>
            <a:r>
              <a:rPr lang="zh-CN" altLang="en-US" b="1" dirty="0"/>
              <a:t>类型说明符 数组名</a:t>
            </a:r>
            <a:r>
              <a:rPr lang="en-US" altLang="zh-CN" b="1" dirty="0"/>
              <a:t>[</a:t>
            </a:r>
            <a:r>
              <a:rPr lang="zh-CN" altLang="en-US" b="1" dirty="0"/>
              <a:t>整型常量表达式</a:t>
            </a:r>
            <a:r>
              <a:rPr lang="en-US" altLang="zh-CN" b="1" dirty="0"/>
              <a:t>]</a:t>
            </a:r>
            <a:r>
              <a:rPr lang="zh-CN" altLang="en-US" b="1" dirty="0"/>
              <a:t>同样先定义后使用</a:t>
            </a:r>
            <a:endParaRPr lang="en-US" altLang="zh-CN" b="1" dirty="0"/>
          </a:p>
          <a:p>
            <a:r>
              <a:rPr lang="zh-CN" altLang="en-US" b="1" dirty="0"/>
              <a:t>比如 </a:t>
            </a:r>
            <a:r>
              <a:rPr lang="en-US" altLang="zh-CN" b="1" dirty="0"/>
              <a:t>int a[3];</a:t>
            </a:r>
            <a:r>
              <a:rPr lang="zh-CN" altLang="en-US" b="1" dirty="0"/>
              <a:t>定义整型数组</a:t>
            </a:r>
            <a:r>
              <a:rPr lang="en-US" altLang="zh-CN" b="1" dirty="0"/>
              <a:t>a</a:t>
            </a:r>
            <a:r>
              <a:rPr lang="zh-CN" altLang="en-US" b="1" dirty="0"/>
              <a:t>，含有三个元素</a:t>
            </a:r>
            <a:r>
              <a:rPr lang="en-US" altLang="zh-CN" b="1" dirty="0"/>
              <a:t>a[0]a[1]a[2]//</a:t>
            </a:r>
            <a:r>
              <a:rPr lang="zh-CN" altLang="en-US" b="1" dirty="0"/>
              <a:t>第一个下标为</a:t>
            </a:r>
            <a:r>
              <a:rPr lang="en-US" altLang="zh-CN" b="1" dirty="0"/>
              <a:t>0</a:t>
            </a:r>
          </a:p>
          <a:p>
            <a:endParaRPr lang="en-US" altLang="zh-CN" dirty="0"/>
          </a:p>
          <a:p>
            <a:r>
              <a:rPr lang="en-US" altLang="zh-CN" sz="2400" b="1" dirty="0"/>
              <a:t>3.2  </a:t>
            </a:r>
            <a:r>
              <a:rPr lang="zh-CN" altLang="en-US" b="1" dirty="0"/>
              <a:t>数组的初始化</a:t>
            </a:r>
            <a:endParaRPr lang="en-US" altLang="zh-CN" b="1" dirty="0"/>
          </a:p>
          <a:p>
            <a:r>
              <a:rPr lang="zh-CN" altLang="en-US" b="1" dirty="0"/>
              <a:t>第一维长度可以不写，其它维必须写</a:t>
            </a:r>
            <a:r>
              <a:rPr lang="zh-CN" altLang="en-US" dirty="0"/>
              <a:t>。</a:t>
            </a:r>
            <a:r>
              <a:rPr lang="en-US" altLang="zh-CN" dirty="0"/>
              <a:t>int a[]={1,2};</a:t>
            </a:r>
            <a:r>
              <a:rPr lang="zh-CN" altLang="en-US" dirty="0"/>
              <a:t>合法，</a:t>
            </a:r>
            <a:r>
              <a:rPr lang="en-US" altLang="zh-CN" dirty="0"/>
              <a:t>int a[][3]={2,3,4};</a:t>
            </a:r>
            <a:r>
              <a:rPr lang="zh-CN" altLang="en-US" dirty="0"/>
              <a:t>合法，</a:t>
            </a:r>
            <a:r>
              <a:rPr lang="en-US" altLang="zh-CN" dirty="0"/>
              <a:t>int a[2][]={2,3,4};</a:t>
            </a:r>
            <a:r>
              <a:rPr lang="zh-CN" altLang="en-US" dirty="0"/>
              <a:t>非法。没有初始化元素值为随机，如在</a:t>
            </a:r>
            <a:r>
              <a:rPr lang="en-US" altLang="zh-CN" dirty="0"/>
              <a:t>int a[5];</a:t>
            </a:r>
            <a:r>
              <a:rPr lang="zh-CN" altLang="en-US" dirty="0"/>
              <a:t>中，元素</a:t>
            </a:r>
            <a:r>
              <a:rPr lang="en-US" altLang="zh-CN" dirty="0"/>
              <a:t>a[4]</a:t>
            </a:r>
            <a:r>
              <a:rPr lang="zh-CN" altLang="en-US" dirty="0"/>
              <a:t>值为一个不确定的随机数。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常见编译出来结果很大的错误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b="1" dirty="0"/>
              <a:t>3.3  </a:t>
            </a:r>
            <a:r>
              <a:rPr lang="zh-CN" altLang="en-US" b="1" dirty="0"/>
              <a:t>元素的引用</a:t>
            </a:r>
            <a:endParaRPr lang="en-US" altLang="zh-CN" b="1" dirty="0"/>
          </a:p>
          <a:p>
            <a:r>
              <a:rPr lang="zh-CN" altLang="en-US" dirty="0"/>
              <a:t>数组元素的下标从</a:t>
            </a:r>
            <a:r>
              <a:rPr lang="en-US" altLang="zh-CN" dirty="0"/>
              <a:t>0</a:t>
            </a:r>
            <a:r>
              <a:rPr lang="zh-CN" altLang="en-US" dirty="0"/>
              <a:t>开始，到数组长度减</a:t>
            </a:r>
            <a:r>
              <a:rPr lang="en-US" altLang="zh-CN" dirty="0"/>
              <a:t>1</a:t>
            </a:r>
            <a:r>
              <a:rPr lang="zh-CN" altLang="en-US" dirty="0"/>
              <a:t>结束。所以</a:t>
            </a:r>
            <a:r>
              <a:rPr lang="en-US" altLang="zh-CN" dirty="0"/>
              <a:t>int a[5];</a:t>
            </a:r>
            <a:r>
              <a:rPr lang="zh-CN" altLang="en-US" dirty="0"/>
              <a:t>中数组最后一个元素是</a:t>
            </a:r>
            <a:r>
              <a:rPr lang="en-US" altLang="zh-CN" dirty="0"/>
              <a:t>a[4]</a:t>
            </a:r>
            <a:r>
              <a:rPr lang="zh-CN" altLang="en-US" dirty="0"/>
              <a:t>。要把数组元素看作一个整体，可以把</a:t>
            </a:r>
            <a:r>
              <a:rPr lang="en-US" altLang="zh-CN" dirty="0"/>
              <a:t>a[4]</a:t>
            </a:r>
            <a:r>
              <a:rPr lang="zh-CN" altLang="en-US" dirty="0"/>
              <a:t>当作一个整型变量。</a:t>
            </a:r>
            <a:endParaRPr lang="en-US" altLang="zh-CN" dirty="0"/>
          </a:p>
          <a:p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2216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引用一维数组元素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0578"/>
            <a:ext cx="10171226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6.1】</a:t>
            </a:r>
            <a:r>
              <a:rPr lang="zh-CN" altLang="en-US" sz="2000">
                <a:solidFill>
                  <a:schemeClr val="accent1"/>
                </a:solidFill>
              </a:rPr>
              <a:t>对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个数组元素依次赋值为</a:t>
            </a:r>
            <a:r>
              <a:rPr lang="en-US" altLang="zh-CN" sz="2000">
                <a:solidFill>
                  <a:schemeClr val="accent1"/>
                </a:solidFill>
              </a:rPr>
              <a:t>0,1,2,3,4,5,6,7,8,9</a:t>
            </a:r>
            <a:r>
              <a:rPr lang="zh-CN" altLang="en-US" sz="2000">
                <a:solidFill>
                  <a:schemeClr val="accent1"/>
                </a:solidFill>
              </a:rPr>
              <a:t>，要求按逆序输出。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83189" y="2048179"/>
            <a:ext cx="4791446" cy="3075912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int </a:t>
            </a:r>
            <a:r>
              <a:rPr lang="en-US" altLang="zh-CN" sz="1400" dirty="0" err="1"/>
              <a:t>i,a</a:t>
            </a:r>
            <a:r>
              <a:rPr lang="en-US" altLang="zh-CN" sz="1400" dirty="0"/>
              <a:t>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&lt;=9;i++)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对数组元素</a:t>
            </a:r>
            <a:r>
              <a:rPr lang="en-US" altLang="zh-CN" sz="1400" dirty="0">
                <a:solidFill>
                  <a:srgbClr val="008000"/>
                </a:solidFill>
              </a:rPr>
              <a:t>a[0]~a[9]</a:t>
            </a:r>
            <a:r>
              <a:rPr lang="zh-CN" altLang="en-US" sz="1400" dirty="0">
                <a:solidFill>
                  <a:srgbClr val="008000"/>
                </a:solidFill>
              </a:rPr>
              <a:t>赋值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]=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=9;i&gt;=0;i--)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a[9]~a[0]</a:t>
            </a:r>
            <a:r>
              <a:rPr lang="zh-CN" altLang="en-US" sz="1400" dirty="0">
                <a:solidFill>
                  <a:srgbClr val="008000"/>
                </a:solidFill>
              </a:rPr>
              <a:t>共</a:t>
            </a:r>
            <a:r>
              <a:rPr lang="en-US" altLang="zh-CN" sz="1400" dirty="0">
                <a:solidFill>
                  <a:srgbClr val="008000"/>
                </a:solidFill>
              </a:rPr>
              <a:t>10</a:t>
            </a:r>
            <a:r>
              <a:rPr lang="zh-CN" altLang="en-US" sz="1400" dirty="0">
                <a:solidFill>
                  <a:srgbClr val="008000"/>
                </a:solidFill>
              </a:rPr>
              <a:t>个数组元素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("%d ",a[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378912" y="4096095"/>
            <a:ext cx="6051168" cy="1476569"/>
            <a:chOff x="8050697" y="5019261"/>
            <a:chExt cx="6051168" cy="147656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6051168" cy="1476569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55699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第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个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循环使</a:t>
              </a:r>
              <a:r>
                <a:rPr lang="en-US" altLang="zh-CN" sz="1400">
                  <a:solidFill>
                    <a:schemeClr val="bg1"/>
                  </a:solidFill>
                </a:rPr>
                <a:t>a[0]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a[9]</a:t>
              </a:r>
              <a:r>
                <a:rPr lang="zh-CN" altLang="en-US" sz="1400">
                  <a:solidFill>
                    <a:schemeClr val="bg1"/>
                  </a:solidFill>
                </a:rPr>
                <a:t>的值为</a:t>
              </a:r>
              <a:r>
                <a:rPr lang="en-US" altLang="zh-CN" sz="1400">
                  <a:solidFill>
                    <a:schemeClr val="bg1"/>
                  </a:solidFill>
                </a:rPr>
                <a:t>0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9</a:t>
              </a:r>
              <a:r>
                <a:rPr lang="zh-CN" altLang="en-US" sz="1400">
                  <a:solidFill>
                    <a:schemeClr val="bg1"/>
                  </a:solidFill>
                </a:rPr>
                <a:t>。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第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个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循环按</a:t>
              </a:r>
              <a:r>
                <a:rPr lang="en-US" altLang="zh-CN" sz="1400">
                  <a:solidFill>
                    <a:schemeClr val="bg1"/>
                  </a:solidFill>
                </a:rPr>
                <a:t>a[9]~a[0]</a:t>
              </a:r>
              <a:r>
                <a:rPr lang="zh-CN" altLang="en-US" sz="1400">
                  <a:solidFill>
                    <a:schemeClr val="bg1"/>
                  </a:solidFill>
                </a:rPr>
                <a:t>的顺序输出各元素的值。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7515" y="2050505"/>
            <a:ext cx="3467100" cy="809625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853433" y="4486107"/>
          <a:ext cx="4401990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0199">
                  <a:extLst>
                    <a:ext uri="{9D8B030D-6E8A-4147-A177-3AD203B41FA5}">
                      <a16:colId xmlns:a16="http://schemas.microsoft.com/office/drawing/2014/main" val="2033316795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347992465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981033593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556556097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821305054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730262748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351595954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376203906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698366222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22185101"/>
                    </a:ext>
                  </a:extLst>
                </a:gridCol>
              </a:tblGrid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a[0]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a[1]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a[2]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a[3]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a[4]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a[5]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a[6]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a[7]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a[8]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a[9]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641823"/>
                  </a:ext>
                </a:extLst>
              </a:tr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776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46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一维数组的初始化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1794294"/>
            <a:ext cx="9675211" cy="427870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(1) </a:t>
            </a:r>
            <a:r>
              <a:rPr lang="zh-CN" altLang="en-US" sz="1600" dirty="0">
                <a:solidFill>
                  <a:schemeClr val="tx1"/>
                </a:solidFill>
              </a:rPr>
              <a:t>在定义数组时对全部数组元素赋予初值。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将数组中各元素的初值顺序放在一对花括号内，数据间用逗号分隔。花括号内的数据就称为“</a:t>
            </a:r>
            <a:r>
              <a:rPr lang="zh-CN" altLang="en-US" sz="1600" b="1" dirty="0">
                <a:solidFill>
                  <a:schemeClr val="tx1"/>
                </a:solidFill>
              </a:rPr>
              <a:t>初始化列表</a:t>
            </a:r>
            <a:r>
              <a:rPr lang="zh-CN" altLang="en-US" sz="1600" dirty="0">
                <a:solidFill>
                  <a:schemeClr val="tx1"/>
                </a:solidFill>
              </a:rPr>
              <a:t>”。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(2) </a:t>
            </a:r>
            <a:r>
              <a:rPr lang="zh-CN" altLang="en-US" sz="1600" dirty="0">
                <a:solidFill>
                  <a:schemeClr val="tx1"/>
                </a:solidFill>
              </a:rPr>
              <a:t>可以只给数组中的一部分元素赋值。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定义</a:t>
            </a:r>
            <a:r>
              <a:rPr lang="en-US" altLang="zh-CN" sz="1600" dirty="0">
                <a:solidFill>
                  <a:schemeClr val="tx1"/>
                </a:solidFill>
              </a:rPr>
              <a:t>a</a:t>
            </a:r>
            <a:r>
              <a:rPr lang="zh-CN" altLang="en-US" sz="1600" dirty="0">
                <a:solidFill>
                  <a:schemeClr val="tx1"/>
                </a:solidFill>
              </a:rPr>
              <a:t>数组有</a:t>
            </a:r>
            <a:r>
              <a:rPr lang="en-US" altLang="zh-CN" sz="1600" dirty="0">
                <a:solidFill>
                  <a:schemeClr val="tx1"/>
                </a:solidFill>
              </a:rPr>
              <a:t>10</a:t>
            </a:r>
            <a:r>
              <a:rPr lang="zh-CN" altLang="en-US" sz="1600" dirty="0">
                <a:solidFill>
                  <a:schemeClr val="tx1"/>
                </a:solidFill>
              </a:rPr>
              <a:t>个元素，但花括号内只提供</a:t>
            </a: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r>
              <a:rPr lang="zh-CN" altLang="en-US" sz="1600" dirty="0">
                <a:solidFill>
                  <a:schemeClr val="tx1"/>
                </a:solidFill>
              </a:rPr>
              <a:t>个初值，这表示只给前面</a:t>
            </a: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r>
              <a:rPr lang="zh-CN" altLang="en-US" sz="1600" dirty="0">
                <a:solidFill>
                  <a:schemeClr val="tx1"/>
                </a:solidFill>
              </a:rPr>
              <a:t>个元素赋初值，</a:t>
            </a:r>
            <a:r>
              <a:rPr lang="zh-CN" altLang="en-US" sz="1600" b="1" dirty="0">
                <a:solidFill>
                  <a:schemeClr val="tx1"/>
                </a:solidFill>
              </a:rPr>
              <a:t>系统自动给后</a:t>
            </a:r>
            <a:r>
              <a:rPr lang="en-US" altLang="zh-CN" sz="1600" b="1" dirty="0">
                <a:solidFill>
                  <a:schemeClr val="tx1"/>
                </a:solidFill>
              </a:rPr>
              <a:t>5</a:t>
            </a:r>
            <a:r>
              <a:rPr lang="zh-CN" altLang="en-US" sz="1600" b="1" dirty="0">
                <a:solidFill>
                  <a:schemeClr val="tx1"/>
                </a:solidFill>
              </a:rPr>
              <a:t>个元素赋初值为</a:t>
            </a:r>
            <a:r>
              <a:rPr lang="en-US" altLang="zh-CN" sz="1600" b="1" dirty="0">
                <a:solidFill>
                  <a:schemeClr val="tx1"/>
                </a:solidFill>
              </a:rPr>
              <a:t>0</a:t>
            </a:r>
            <a:r>
              <a:rPr lang="zh-CN" altLang="en-US" sz="1600" b="1" dirty="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(3) </a:t>
            </a:r>
            <a:r>
              <a:rPr lang="zh-CN" altLang="en-US" sz="1600" dirty="0">
                <a:solidFill>
                  <a:schemeClr val="tx1"/>
                </a:solidFill>
              </a:rPr>
              <a:t>给数组中全部元素赋初值为</a:t>
            </a:r>
            <a:r>
              <a:rPr lang="en-US" altLang="zh-CN" sz="1600" dirty="0">
                <a:solidFill>
                  <a:schemeClr val="tx1"/>
                </a:solidFill>
              </a:rPr>
              <a:t>0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(4) </a:t>
            </a:r>
            <a:r>
              <a:rPr lang="zh-CN" altLang="en-US" sz="1600" dirty="0">
                <a:solidFill>
                  <a:schemeClr val="tx1"/>
                </a:solidFill>
              </a:rPr>
              <a:t>在对全部数组元素赋初值时，由于数据的个数已经确定，因此可以不指定数组长度。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但是，如果数组长度与提供初值的个数不相同，则方括号中的数组长度不能省略。</a:t>
            </a:r>
          </a:p>
        </p:txBody>
      </p:sp>
      <p:sp>
        <p:nvSpPr>
          <p:cNvPr id="3" name="矩形 2"/>
          <p:cNvSpPr/>
          <p:nvPr/>
        </p:nvSpPr>
        <p:spPr>
          <a:xfrm>
            <a:off x="1089992" y="1333880"/>
            <a:ext cx="8890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为了使程序简洁，常在定义数组的同时给各数组元素赋值，这称为数组的</a:t>
            </a:r>
            <a:r>
              <a:rPr lang="zh-CN" altLang="en-US" b="1">
                <a:solidFill>
                  <a:schemeClr val="accent1"/>
                </a:solidFill>
              </a:rPr>
              <a:t>初始化</a:t>
            </a:r>
            <a:r>
              <a:rPr lang="zh-CN" altLang="en-US"/>
              <a:t>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518250" y="2173192"/>
            <a:ext cx="3157268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a[10]={0,1,2,3,4,5,6,7,8,9};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518250" y="3233967"/>
            <a:ext cx="3157268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a[10]={0,1,2,3,4};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518250" y="4549027"/>
            <a:ext cx="326941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a[10]={0, 0, 0, 0, 0, 0, 0, 0, 0, 0};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633049" y="4549026"/>
            <a:ext cx="5201727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a[10]={0};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未赋值的部分元素自动设定为</a:t>
            </a:r>
            <a:r>
              <a:rPr lang="en-US" altLang="zh-CN" sz="16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34310" y="4568821"/>
            <a:ext cx="5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或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518250" y="5317052"/>
            <a:ext cx="326941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a[5]={1,2,3,4,5};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633049" y="5317051"/>
            <a:ext cx="285534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 ]={1,2,3,4,5};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34310" y="5336846"/>
            <a:ext cx="5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2769095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C2E03C-3E9A-4484-A9EF-DAF1A2E3A627}"/>
              </a:ext>
            </a:extLst>
          </p:cNvPr>
          <p:cNvSpPr txBox="1"/>
          <p:nvPr/>
        </p:nvSpPr>
        <p:spPr>
          <a:xfrm>
            <a:off x="742566" y="920537"/>
            <a:ext cx="1038979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3.4 </a:t>
            </a:r>
            <a:r>
              <a:rPr lang="zh-CN" altLang="en-US" b="1" dirty="0"/>
              <a:t>字符数组（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dirty="0"/>
              <a:t>字符数组就是数组中的每个元素都是字符。定义方法同普通数组的定义相同 ，即逐个对数组元素赋值</a:t>
            </a:r>
            <a:endParaRPr lang="en-US" altLang="zh-CN" dirty="0"/>
          </a:p>
          <a:p>
            <a:r>
              <a:rPr lang="zh-CN" altLang="en-US" b="1" dirty="0"/>
              <a:t>初始化</a:t>
            </a:r>
            <a:r>
              <a:rPr lang="zh-CN" altLang="en-US" dirty="0"/>
              <a:t>：</a:t>
            </a:r>
            <a:r>
              <a:rPr lang="en-US" altLang="zh-CN" dirty="0"/>
              <a:t>char a[5]={‘</a:t>
            </a:r>
            <a:r>
              <a:rPr lang="en-US" altLang="zh-CN" dirty="0" err="1"/>
              <a:t>g’,’o’,’o’,’d</a:t>
            </a:r>
            <a:r>
              <a:rPr lang="en-US" altLang="zh-CN" dirty="0"/>
              <a:t>’};</a:t>
            </a:r>
            <a:r>
              <a:rPr lang="zh-CN" altLang="en-US" dirty="0"/>
              <a:t>其中</a:t>
            </a:r>
            <a:r>
              <a:rPr lang="en-US" altLang="zh-CN" dirty="0"/>
              <a:t>a[4]=‘\0’</a:t>
            </a:r>
          </a:p>
          <a:p>
            <a:endParaRPr lang="en-US" altLang="zh-CN" dirty="0"/>
          </a:p>
        </p:txBody>
      </p:sp>
      <p:sp>
        <p:nvSpPr>
          <p:cNvPr id="3" name="圆角矩形 36">
            <a:extLst>
              <a:ext uri="{FF2B5EF4-FFF2-40B4-BE49-F238E27FC236}">
                <a16:creationId xmlns:a16="http://schemas.microsoft.com/office/drawing/2014/main" id="{7C163F72-A1C2-4229-A007-8A5C73CACBD7}"/>
              </a:ext>
            </a:extLst>
          </p:cNvPr>
          <p:cNvSpPr/>
          <p:nvPr/>
        </p:nvSpPr>
        <p:spPr>
          <a:xfrm>
            <a:off x="838757" y="2819887"/>
            <a:ext cx="1051504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″C program″  </a:t>
            </a:r>
            <a:r>
              <a:rPr lang="zh-CN" altLang="en-US" sz="1600">
                <a:solidFill>
                  <a:srgbClr val="0070C0"/>
                </a:solidFill>
              </a:rPr>
              <a:t>字符串是存放在一维数组中的，占</a:t>
            </a:r>
            <a:r>
              <a:rPr lang="en-US" altLang="zh-CN" sz="1600">
                <a:solidFill>
                  <a:srgbClr val="0070C0"/>
                </a:solidFill>
              </a:rPr>
              <a:t>10</a:t>
            </a:r>
            <a:r>
              <a:rPr lang="zh-CN" altLang="en-US" sz="1600">
                <a:solidFill>
                  <a:srgbClr val="0070C0"/>
                </a:solidFill>
              </a:rPr>
              <a:t>个字节，字符占</a:t>
            </a:r>
            <a:r>
              <a:rPr lang="en-US" altLang="zh-CN" sz="1600">
                <a:solidFill>
                  <a:srgbClr val="0070C0"/>
                </a:solidFill>
              </a:rPr>
              <a:t>9</a:t>
            </a:r>
            <a:r>
              <a:rPr lang="zh-CN" altLang="en-US" sz="1600">
                <a:solidFill>
                  <a:srgbClr val="0070C0"/>
                </a:solidFill>
              </a:rPr>
              <a:t>个字节，最后一个字节</a:t>
            </a:r>
            <a:r>
              <a:rPr lang="en-US" altLang="zh-CN" sz="1600">
                <a:solidFill>
                  <a:srgbClr val="0070C0"/>
                </a:solidFill>
              </a:rPr>
              <a:t>′\0′</a:t>
            </a:r>
            <a:r>
              <a:rPr lang="zh-CN" altLang="en-US" sz="1600">
                <a:solidFill>
                  <a:srgbClr val="0070C0"/>
                </a:solidFill>
              </a:rPr>
              <a:t>是由系统自动加上的</a:t>
            </a:r>
            <a:endParaRPr lang="en-US" altLang="zh-CN" sz="1600">
              <a:solidFill>
                <a:srgbClr val="0070C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B50B9E-64DF-41D8-B166-D57B99292C7A}"/>
              </a:ext>
            </a:extLst>
          </p:cNvPr>
          <p:cNvSpPr/>
          <p:nvPr/>
        </p:nvSpPr>
        <p:spPr>
          <a:xfrm>
            <a:off x="838757" y="2291080"/>
            <a:ext cx="10389794" cy="403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1"/>
                </a:solidFill>
                <a:latin typeface="+mn-ea"/>
              </a:rPr>
              <a:t>为了测定字符串的实际长度，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C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语言规定了一个“字符串结束标志”，以字符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′\0′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作为结束标志。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CE99DA-0A2E-4E75-812B-409F7A3DDC1A}"/>
              </a:ext>
            </a:extLst>
          </p:cNvPr>
          <p:cNvSpPr txBox="1"/>
          <p:nvPr/>
        </p:nvSpPr>
        <p:spPr>
          <a:xfrm>
            <a:off x="785891" y="3398998"/>
            <a:ext cx="10433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</a:t>
            </a:r>
            <a:r>
              <a:rPr lang="en-US" altLang="zh-CN" dirty="0"/>
              <a:t>char str[];str=“Thank you.”;</a:t>
            </a:r>
            <a:r>
              <a:rPr lang="zh-CN" altLang="en-US" dirty="0"/>
              <a:t>这种字符数组的整体赋值说错误的，字符数组只能一一赋值</a:t>
            </a:r>
            <a:endParaRPr lang="en-US" altLang="zh-CN" dirty="0"/>
          </a:p>
          <a:p>
            <a:r>
              <a:rPr lang="zh-CN" altLang="en-US" dirty="0"/>
              <a:t>而数组元素的整体赋值只能在初始化时使用。比如</a:t>
            </a:r>
            <a:r>
              <a:rPr lang="en-US" altLang="zh-CN" dirty="0"/>
              <a:t>char str[]={“Thank you.”}</a:t>
            </a:r>
          </a:p>
          <a:p>
            <a:r>
              <a:rPr lang="zh-CN" altLang="en-US" dirty="0"/>
              <a:t>①用</a:t>
            </a:r>
            <a:r>
              <a:rPr lang="en-US" altLang="zh-CN" dirty="0"/>
              <a:t>%c</a:t>
            </a:r>
            <a:r>
              <a:rPr lang="zh-CN" altLang="en-US" dirty="0"/>
              <a:t>格式将字符逐个输入输出</a:t>
            </a:r>
            <a:endParaRPr lang="en-US" altLang="zh-CN" dirty="0"/>
          </a:p>
          <a:p>
            <a:r>
              <a:rPr lang="zh-CN" altLang="en-US" dirty="0"/>
              <a:t>②用</a:t>
            </a:r>
            <a:r>
              <a:rPr lang="en-US" altLang="zh-CN" dirty="0"/>
              <a:t>%s</a:t>
            </a:r>
            <a:r>
              <a:rPr lang="zh-CN" altLang="en-US" dirty="0"/>
              <a:t>格式将整个字符串一次输出输入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圆角矩形 18">
            <a:extLst>
              <a:ext uri="{FF2B5EF4-FFF2-40B4-BE49-F238E27FC236}">
                <a16:creationId xmlns:a16="http://schemas.microsoft.com/office/drawing/2014/main" id="{97B723F2-8EA2-4858-A9EF-E34DBA426279}"/>
              </a:ext>
            </a:extLst>
          </p:cNvPr>
          <p:cNvSpPr/>
          <p:nvPr/>
        </p:nvSpPr>
        <p:spPr>
          <a:xfrm>
            <a:off x="1607910" y="6123368"/>
            <a:ext cx="5893868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 err="1">
                <a:solidFill>
                  <a:srgbClr val="000000"/>
                </a:solidFill>
              </a:rPr>
              <a:t>scanf</a:t>
            </a:r>
            <a:r>
              <a:rPr lang="en-US" altLang="zh-CN" dirty="0">
                <a:solidFill>
                  <a:srgbClr val="000000"/>
                </a:solidFill>
              </a:rPr>
              <a:t>("%s", &amp;str);		</a:t>
            </a:r>
            <a:r>
              <a:rPr lang="en-US" altLang="zh-CN" dirty="0">
                <a:solidFill>
                  <a:srgbClr val="008000"/>
                </a:solidFill>
              </a:rPr>
              <a:t>//str</a:t>
            </a:r>
            <a:r>
              <a:rPr lang="zh-CN" altLang="en-US" dirty="0">
                <a:solidFill>
                  <a:srgbClr val="008000"/>
                </a:solidFill>
              </a:rPr>
              <a:t>前面不应加</a:t>
            </a:r>
            <a:r>
              <a:rPr lang="en-US" altLang="zh-CN" dirty="0">
                <a:solidFill>
                  <a:srgbClr val="008000"/>
                </a:solidFill>
              </a:rPr>
              <a:t>&amp;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99F464-3E3A-4139-8D5E-DCC35372C24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757" y="6065574"/>
            <a:ext cx="542925" cy="5524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B7E545A-3FEB-4389-B76B-D8CA7BE7650F}"/>
              </a:ext>
            </a:extLst>
          </p:cNvPr>
          <p:cNvSpPr/>
          <p:nvPr/>
        </p:nvSpPr>
        <p:spPr>
          <a:xfrm>
            <a:off x="838757" y="4726122"/>
            <a:ext cx="6096000" cy="1068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scanf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函数中的输入项如果是字符数组名，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不要再加地址符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，因为在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语言中数组名代表该数组第一个元素的地址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或者说数组的起始地址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4610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699" y="0"/>
            <a:ext cx="5922104" cy="1325563"/>
          </a:xfrm>
        </p:spPr>
        <p:txBody>
          <a:bodyPr/>
          <a:lstStyle/>
          <a:p>
            <a:r>
              <a:rPr lang="zh-CN" altLang="en-US"/>
              <a:t>字符数组的初始化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579272" y="1426884"/>
            <a:ext cx="11062098" cy="487720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如果在定义字符数组时不进行初始化，则数组中各元素的值是</a:t>
            </a:r>
            <a:r>
              <a:rPr lang="zh-CN" altLang="en-US" sz="1600" b="1" dirty="0">
                <a:solidFill>
                  <a:schemeClr val="tx1"/>
                </a:solidFill>
              </a:rPr>
              <a:t>不可预料</a:t>
            </a:r>
            <a:r>
              <a:rPr lang="zh-CN" altLang="en-US" sz="1600" dirty="0">
                <a:solidFill>
                  <a:schemeClr val="tx1"/>
                </a:solidFill>
              </a:rPr>
              <a:t>的。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如果花括号中提供的初值个数（即字符个数）大于数组长度，则出现语法错误。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/>
                </a:solidFill>
              </a:rPr>
              <a:t>如果初值个数小于数组长度，则只将这些字符赋给数组中前面那些元素，其余的元素自动定为空字符</a:t>
            </a:r>
            <a:r>
              <a:rPr lang="en-US" altLang="zh-CN" sz="1600" b="1" dirty="0">
                <a:solidFill>
                  <a:schemeClr val="tx1"/>
                </a:solidFill>
              </a:rPr>
              <a:t>(</a:t>
            </a:r>
            <a:r>
              <a:rPr lang="zh-CN" altLang="en-US" sz="1600" b="1" dirty="0">
                <a:solidFill>
                  <a:schemeClr val="tx1"/>
                </a:solidFill>
              </a:rPr>
              <a:t>即</a:t>
            </a:r>
            <a:r>
              <a:rPr lang="en-US" altLang="zh-CN" sz="1600" b="1" dirty="0">
                <a:solidFill>
                  <a:schemeClr val="tx1"/>
                </a:solidFill>
              </a:rPr>
              <a:t>′\0′)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如果提供的初值个数与预定的数组长度相同，在定义时可以省略数组长度，系统会自动根据初值个数确定数组长度。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也可以定义和初始化一个二维字符数组。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698" y="966470"/>
            <a:ext cx="1113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对字符数组初始化，最容易理解的方式是用“初始化列表”，把各个字符依次赋给数组中各元素。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47807" y="1526310"/>
            <a:ext cx="932267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/>
              <a:t>char c[10]={′I′,′ ′ ,′a′,′m′,′ ′,′h′,′a′,′p′,′p′,′y′};		</a:t>
            </a:r>
            <a:r>
              <a:rPr lang="pt-BR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把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  <a:r>
              <a:rPr lang="zh-CN" altLang="en-US" sz="1600">
                <a:solidFill>
                  <a:srgbClr val="008000"/>
                </a:solidFill>
              </a:rPr>
              <a:t>个字符依次赋给</a:t>
            </a:r>
            <a:r>
              <a:rPr lang="en-US" altLang="zh-CN" sz="1600">
                <a:solidFill>
                  <a:srgbClr val="008000"/>
                </a:solidFill>
              </a:rPr>
              <a:t>c[0]</a:t>
            </a:r>
            <a:r>
              <a:rPr lang="zh-CN" altLang="en-US" sz="1600">
                <a:solidFill>
                  <a:srgbClr val="008000"/>
                </a:solidFill>
              </a:rPr>
              <a:t>～</a:t>
            </a:r>
            <a:r>
              <a:rPr lang="en-US" altLang="zh-CN" sz="1600">
                <a:solidFill>
                  <a:srgbClr val="008000"/>
                </a:solidFill>
              </a:rPr>
              <a:t>c[9]</a:t>
            </a:r>
            <a:r>
              <a:rPr lang="zh-CN" altLang="en-US" sz="1600">
                <a:solidFill>
                  <a:srgbClr val="008000"/>
                </a:solidFill>
              </a:rPr>
              <a:t>这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  <a:r>
              <a:rPr lang="zh-CN" altLang="en-US" sz="1600">
                <a:solidFill>
                  <a:srgbClr val="008000"/>
                </a:solidFill>
              </a:rPr>
              <a:t>个元素</a:t>
            </a:r>
            <a:endParaRPr lang="pt-BR" altLang="zh-CN" sz="160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77565" y="3000281"/>
            <a:ext cx="69898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c</a:t>
            </a:r>
            <a:r>
              <a:rPr lang="pt-BR" altLang="zh-CN" sz="1600"/>
              <a:t>har c</a:t>
            </a:r>
            <a:r>
              <a:rPr lang="en-US" altLang="zh-CN" sz="1600"/>
              <a:t>[</a:t>
            </a:r>
            <a:r>
              <a:rPr lang="pt-BR" altLang="zh-CN" sz="1600"/>
              <a:t>10</a:t>
            </a:r>
            <a:r>
              <a:rPr lang="en-US" altLang="zh-CN" sz="1600"/>
              <a:t>]</a:t>
            </a:r>
            <a:r>
              <a:rPr lang="pt-BR" altLang="zh-CN" sz="1600"/>
              <a:t>={′c′,′ ′,′p′,′r′,′o′,′g′,′r′,′a′,′m′};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77562" y="5155756"/>
            <a:ext cx="929291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char diamond[5][5]={{′ ′,′ ′,′*′},{′ ′,′*′,′ ′,′*′},{′*′,′ ′,′ ′,′ ′,′*′},{′ ′,′*′,′ ′,′*′},{′ ′,′ ′,′*′}};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77563" y="4460366"/>
            <a:ext cx="929291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/>
              <a:t>char c</a:t>
            </a:r>
            <a:r>
              <a:rPr lang="en-US" altLang="zh-CN" sz="1600"/>
              <a:t>[]</a:t>
            </a:r>
            <a:r>
              <a:rPr lang="pt-BR" altLang="zh-CN" sz="1600"/>
              <a:t>={′I′,′ ′,′a′,′m′,′ ′,′h′,′a′,′p′,′p′,′y′};		</a:t>
            </a:r>
            <a:r>
              <a:rPr lang="pt-BR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数组</a:t>
            </a:r>
            <a:r>
              <a:rPr lang="en-US" altLang="zh-CN" sz="1600">
                <a:solidFill>
                  <a:srgbClr val="008000"/>
                </a:solidFill>
              </a:rPr>
              <a:t>c</a:t>
            </a:r>
            <a:r>
              <a:rPr lang="zh-CN" altLang="en-US" sz="1600">
                <a:solidFill>
                  <a:srgbClr val="008000"/>
                </a:solidFill>
              </a:rPr>
              <a:t>的长度自动定为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677564" y="3427796"/>
          <a:ext cx="6989890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09110143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96104730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1925597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381637715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6106350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96109790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294739901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858909619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57951514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90122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c[0]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c[1]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c[2]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c[3]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c[4]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c[5]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c[6]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c[7]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c[8]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c[9]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1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ㄩ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o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g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8960476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298952" y="4654929"/>
            <a:ext cx="963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*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*  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*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*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834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71440" y="1385630"/>
            <a:ext cx="2882875" cy="645394"/>
          </a:xfrm>
          <a:prstGeom prst="roundRect">
            <a:avLst>
              <a:gd name="adj" fmla="val 571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	char c[6];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</a:t>
            </a:r>
            <a:r>
              <a:rPr lang="en-US" altLang="zh-CN" sz="1400">
                <a:solidFill>
                  <a:schemeClr val="accent6"/>
                </a:solidFill>
              </a:rPr>
              <a:t>%s</a:t>
            </a:r>
            <a:r>
              <a:rPr lang="en-US" altLang="zh-CN" sz="1400"/>
              <a:t>",</a:t>
            </a:r>
            <a:r>
              <a:rPr lang="en-US" altLang="zh-CN" sz="1400">
                <a:solidFill>
                  <a:schemeClr val="accent6"/>
                </a:solidFill>
              </a:rPr>
              <a:t>c</a:t>
            </a:r>
            <a:r>
              <a:rPr lang="en-US" altLang="zh-CN" sz="1400"/>
              <a:t>);</a:t>
            </a: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3965331" y="1385630"/>
            <a:ext cx="7693269" cy="137515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从键盘输入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China↙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系统会自动在</a:t>
            </a:r>
            <a:r>
              <a:rPr lang="en-US" altLang="zh-CN">
                <a:solidFill>
                  <a:srgbClr val="000000"/>
                </a:solidFill>
              </a:rPr>
              <a:t>China</a:t>
            </a:r>
            <a:r>
              <a:rPr lang="zh-CN" altLang="en-US">
                <a:solidFill>
                  <a:srgbClr val="000000"/>
                </a:solidFill>
              </a:rPr>
              <a:t>后面加一个</a:t>
            </a:r>
            <a:r>
              <a:rPr lang="en-US" altLang="zh-CN">
                <a:solidFill>
                  <a:srgbClr val="000000"/>
                </a:solidFill>
              </a:rPr>
              <a:t>′\0′</a:t>
            </a:r>
            <a:r>
              <a:rPr lang="zh-CN" altLang="en-US">
                <a:solidFill>
                  <a:srgbClr val="000000"/>
                </a:solidFill>
              </a:rPr>
              <a:t>结束符。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71439" y="2955797"/>
            <a:ext cx="2882875" cy="644554"/>
          </a:xfrm>
          <a:prstGeom prst="roundRect">
            <a:avLst>
              <a:gd name="adj" fmla="val 70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	char str1[5],str2[5],str3[5];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scanf("%s%s%s",str1,str2,str3);</a:t>
            </a:r>
          </a:p>
        </p:txBody>
      </p:sp>
      <p:sp>
        <p:nvSpPr>
          <p:cNvPr id="8" name="MH_Desc_1"/>
          <p:cNvSpPr/>
          <p:nvPr>
            <p:custDataLst>
              <p:tags r:id="rId2"/>
            </p:custDataLst>
          </p:nvPr>
        </p:nvSpPr>
        <p:spPr>
          <a:xfrm>
            <a:off x="3965331" y="2956286"/>
            <a:ext cx="7693269" cy="180124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</a:rPr>
              <a:t>如果利用一个</a:t>
            </a:r>
            <a:r>
              <a:rPr lang="en-US" altLang="zh-CN" dirty="0" err="1">
                <a:solidFill>
                  <a:srgbClr val="000000"/>
                </a:solidFill>
              </a:rPr>
              <a:t>scanf</a:t>
            </a:r>
            <a:r>
              <a:rPr lang="zh-CN" altLang="en-US" dirty="0">
                <a:solidFill>
                  <a:srgbClr val="000000"/>
                </a:solidFill>
              </a:rPr>
              <a:t>函数输入多个字符串，则应在输入时以</a:t>
            </a:r>
            <a:r>
              <a:rPr lang="zh-CN" altLang="en-US" b="1" dirty="0">
                <a:solidFill>
                  <a:srgbClr val="000000"/>
                </a:solidFill>
              </a:rPr>
              <a:t>空格</a:t>
            </a:r>
            <a:r>
              <a:rPr lang="zh-CN" altLang="en-US" dirty="0">
                <a:solidFill>
                  <a:srgbClr val="000000"/>
                </a:solidFill>
              </a:rPr>
              <a:t>分隔。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</a:rPr>
              <a:t>从键盘输入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How are you? ↙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</a:rPr>
              <a:t>由于有空格字符分隔，作为</a:t>
            </a: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</a:rPr>
              <a:t>个字符串输入。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548924" y="3600351"/>
          <a:ext cx="30861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12211116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41799086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76096492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217094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6727081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743269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str1: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01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str2: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r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83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str3: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?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703360"/>
                  </a:ext>
                </a:extLst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871438" y="4952828"/>
            <a:ext cx="2882875" cy="750903"/>
          </a:xfrm>
          <a:prstGeom prst="roundRect">
            <a:avLst>
              <a:gd name="adj" fmla="val 48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str</a:t>
            </a:r>
            <a:r>
              <a:rPr lang="en-US" altLang="zh-CN" sz="1600">
                <a:solidFill>
                  <a:schemeClr val="tx1"/>
                </a:solidFill>
              </a:rPr>
              <a:t>[</a:t>
            </a:r>
            <a:r>
              <a:rPr lang="pt-BR" altLang="zh-CN" sz="1600">
                <a:solidFill>
                  <a:schemeClr val="tx1"/>
                </a:solidFill>
              </a:rPr>
              <a:t>13</a:t>
            </a:r>
            <a:r>
              <a:rPr lang="en-US" altLang="zh-CN" sz="1600">
                <a:solidFill>
                  <a:schemeClr val="tx1"/>
                </a:solidFill>
              </a:rPr>
              <a:t>]</a:t>
            </a:r>
            <a:r>
              <a:rPr lang="pt-BR" altLang="zh-CN" sz="1600">
                <a:solidFill>
                  <a:schemeClr val="tx1"/>
                </a:solidFill>
              </a:rPr>
              <a:t>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scanf("%s"</a:t>
            </a:r>
            <a:r>
              <a:rPr lang="en-US" altLang="zh-CN" sz="1600">
                <a:solidFill>
                  <a:schemeClr val="tx1"/>
                </a:solidFill>
              </a:rPr>
              <a:t>,</a:t>
            </a:r>
            <a:r>
              <a:rPr lang="pt-BR" altLang="zh-CN" sz="1600">
                <a:solidFill>
                  <a:schemeClr val="tx1"/>
                </a:solidFill>
              </a:rPr>
              <a:t>str);</a:t>
            </a:r>
          </a:p>
        </p:txBody>
      </p:sp>
      <p:sp>
        <p:nvSpPr>
          <p:cNvPr id="11" name="MH_Desc_1"/>
          <p:cNvSpPr/>
          <p:nvPr>
            <p:custDataLst>
              <p:tags r:id="rId3"/>
            </p:custDataLst>
          </p:nvPr>
        </p:nvSpPr>
        <p:spPr>
          <a:xfrm>
            <a:off x="3965331" y="4953025"/>
            <a:ext cx="7693269" cy="177308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从键盘输入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How are you? ↙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由于系统把空格字符作为输入的字符串之间的分隔符，因此只将空格前的字符</a:t>
            </a:r>
            <a:r>
              <a:rPr lang="en-US" altLang="zh-CN">
                <a:solidFill>
                  <a:srgbClr val="000000"/>
                </a:solidFill>
              </a:rPr>
              <a:t>″How″</a:t>
            </a:r>
            <a:r>
              <a:rPr lang="zh-CN" altLang="en-US">
                <a:solidFill>
                  <a:srgbClr val="000000"/>
                </a:solidFill>
              </a:rPr>
              <a:t>送到</a:t>
            </a:r>
            <a:r>
              <a:rPr lang="en-US" altLang="zh-CN">
                <a:solidFill>
                  <a:srgbClr val="000000"/>
                </a:solidFill>
              </a:rPr>
              <a:t>str</a:t>
            </a:r>
            <a:r>
              <a:rPr lang="zh-CN" altLang="en-US">
                <a:solidFill>
                  <a:srgbClr val="000000"/>
                </a:solidFill>
              </a:rPr>
              <a:t>中。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299083" y="6273276"/>
          <a:ext cx="5335941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457">
                  <a:extLst>
                    <a:ext uri="{9D8B030D-6E8A-4147-A177-3AD203B41FA5}">
                      <a16:colId xmlns:a16="http://schemas.microsoft.com/office/drawing/2014/main" val="507315201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402485207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3026206245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41878835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3081505403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982157113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2449792808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874148774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971512116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2764735626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09591742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345226015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679284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85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820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3088A6-08EF-4BBA-ABD4-1F4809FC8D7E}"/>
              </a:ext>
            </a:extLst>
          </p:cNvPr>
          <p:cNvSpPr/>
          <p:nvPr/>
        </p:nvSpPr>
        <p:spPr>
          <a:xfrm>
            <a:off x="883405" y="341005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dirty="0"/>
              <a:t>puts(</a:t>
            </a:r>
            <a:r>
              <a:rPr lang="zh-CN" altLang="en-US" b="1" dirty="0"/>
              <a:t>字符数组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B28151-DA12-4E0A-8B0D-D5AD33D8C699}"/>
              </a:ext>
            </a:extLst>
          </p:cNvPr>
          <p:cNvSpPr/>
          <p:nvPr/>
        </p:nvSpPr>
        <p:spPr>
          <a:xfrm>
            <a:off x="7118375" y="341005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dirty="0"/>
              <a:t>gets(</a:t>
            </a:r>
            <a:r>
              <a:rPr lang="zh-CN" altLang="en-US" b="1" dirty="0"/>
              <a:t>字符数组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060893-F282-4C95-B608-18B3D0C27080}"/>
              </a:ext>
            </a:extLst>
          </p:cNvPr>
          <p:cNvSpPr txBox="1"/>
          <p:nvPr/>
        </p:nvSpPr>
        <p:spPr>
          <a:xfrm>
            <a:off x="6172645" y="1080095"/>
            <a:ext cx="617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调用形式为</a:t>
            </a:r>
            <a:r>
              <a:rPr lang="en-US" altLang="zh-CN" dirty="0"/>
              <a:t>gets</a:t>
            </a:r>
            <a:r>
              <a:rPr lang="zh-CN" altLang="en-US" dirty="0"/>
              <a:t>（字符数组不加中括号）</a:t>
            </a:r>
            <a:endParaRPr lang="en-US" altLang="zh-CN" dirty="0"/>
          </a:p>
          <a:p>
            <a:r>
              <a:rPr lang="zh-CN" altLang="en-US" dirty="0"/>
              <a:t>从终端输入</a:t>
            </a:r>
            <a:r>
              <a:rPr lang="zh-CN" altLang="en-US" b="1" dirty="0">
                <a:solidFill>
                  <a:srgbClr val="FF0000"/>
                </a:solidFill>
              </a:rPr>
              <a:t>一个字符串</a:t>
            </a:r>
            <a:r>
              <a:rPr lang="zh-CN" altLang="en-US" dirty="0"/>
              <a:t>到字符数组中，并且得到一个函数值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DE1510-5950-4313-89CA-307DC77C86B5}"/>
              </a:ext>
            </a:extLst>
          </p:cNvPr>
          <p:cNvSpPr txBox="1"/>
          <p:nvPr/>
        </p:nvSpPr>
        <p:spPr>
          <a:xfrm>
            <a:off x="552322" y="1080096"/>
            <a:ext cx="578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调用形式同</a:t>
            </a:r>
            <a:r>
              <a:rPr lang="en-US" altLang="zh-CN" dirty="0"/>
              <a:t>gets</a:t>
            </a:r>
            <a:r>
              <a:rPr lang="zh-CN" altLang="en-US" dirty="0"/>
              <a:t>（），将</a:t>
            </a:r>
            <a:r>
              <a:rPr lang="zh-CN" altLang="en-US" b="1" dirty="0">
                <a:solidFill>
                  <a:srgbClr val="FF0000"/>
                </a:solidFill>
              </a:rPr>
              <a:t>一个字符串</a:t>
            </a:r>
            <a:r>
              <a:rPr lang="zh-CN" altLang="en-US" dirty="0"/>
              <a:t>（以‘</a:t>
            </a:r>
            <a:r>
              <a:rPr lang="en-US" altLang="zh-CN" dirty="0"/>
              <a:t>\0</a:t>
            </a:r>
            <a:r>
              <a:rPr lang="zh-CN" altLang="en-US" dirty="0"/>
              <a:t>’输出终端）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D52037-1300-4A12-9922-6705152A845F}"/>
              </a:ext>
            </a:extLst>
          </p:cNvPr>
          <p:cNvSpPr/>
          <p:nvPr/>
        </p:nvSpPr>
        <p:spPr>
          <a:xfrm>
            <a:off x="711571" y="4222152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dirty="0" err="1"/>
              <a:t>strlen</a:t>
            </a:r>
            <a:r>
              <a:rPr lang="en-US" altLang="zh-CN" b="1" dirty="0"/>
              <a:t>(</a:t>
            </a:r>
            <a:r>
              <a:rPr lang="zh-CN" altLang="en-US" b="1" dirty="0"/>
              <a:t>字符数组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F98527-6FA2-4465-BF4D-4DF774BFBBAF}"/>
              </a:ext>
            </a:extLst>
          </p:cNvPr>
          <p:cNvSpPr txBox="1"/>
          <p:nvPr/>
        </p:nvSpPr>
        <p:spPr>
          <a:xfrm>
            <a:off x="219840" y="4699497"/>
            <a:ext cx="5780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统计字符串长度，此函数计算出字符数组为起始地址的字符串的长度（实际长度不包括‘</a:t>
            </a:r>
            <a:r>
              <a:rPr lang="en-US" altLang="zh-CN" dirty="0"/>
              <a:t>\0</a:t>
            </a:r>
            <a:r>
              <a:rPr lang="zh-CN" altLang="en-US" dirty="0"/>
              <a:t>’），并作为函数值返回。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9E31DC-7840-4803-A6B7-EA2741FA6892}"/>
              </a:ext>
            </a:extLst>
          </p:cNvPr>
          <p:cNvSpPr txBox="1"/>
          <p:nvPr/>
        </p:nvSpPr>
        <p:spPr>
          <a:xfrm>
            <a:off x="6505128" y="5081364"/>
            <a:ext cx="525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46314C-E6FC-421E-88EF-D6F429394B28}"/>
              </a:ext>
            </a:extLst>
          </p:cNvPr>
          <p:cNvSpPr txBox="1"/>
          <p:nvPr/>
        </p:nvSpPr>
        <p:spPr>
          <a:xfrm>
            <a:off x="648943" y="5589375"/>
            <a:ext cx="4921804" cy="1009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圆角矩形 15">
            <a:extLst>
              <a:ext uri="{FF2B5EF4-FFF2-40B4-BE49-F238E27FC236}">
                <a16:creationId xmlns:a16="http://schemas.microsoft.com/office/drawing/2014/main" id="{28752874-0E98-4FA6-9FEC-438D4CD1AF37}"/>
              </a:ext>
            </a:extLst>
          </p:cNvPr>
          <p:cNvSpPr/>
          <p:nvPr/>
        </p:nvSpPr>
        <p:spPr>
          <a:xfrm>
            <a:off x="6195142" y="3863597"/>
            <a:ext cx="5285287" cy="2714095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#include &lt;stdio.h&gt;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#include &lt;string.h&gt;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int main()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{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char str[10]="China";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printf("%d,%d\n",</a:t>
            </a:r>
            <a:r>
              <a:rPr lang="en-US" altLang="zh-CN">
                <a:solidFill>
                  <a:schemeClr val="accent6"/>
                </a:solidFill>
              </a:rPr>
              <a:t>strlen(str)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>
                <a:solidFill>
                  <a:schemeClr val="accent6"/>
                </a:solidFill>
              </a:rPr>
              <a:t>strlen("China")</a:t>
            </a:r>
            <a:r>
              <a:rPr lang="en-US" altLang="zh-CN">
                <a:solidFill>
                  <a:srgbClr val="000000"/>
                </a:solidFill>
              </a:rPr>
              <a:t>);	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}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62D6D6F-BB8A-4F7C-9CE7-B2A1A27428B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19056" y="3739055"/>
            <a:ext cx="3155704" cy="733425"/>
          </a:xfrm>
          <a:prstGeom prst="rect">
            <a:avLst/>
          </a:prstGeom>
        </p:spPr>
      </p:pic>
      <p:sp>
        <p:nvSpPr>
          <p:cNvPr id="19" name="圆角矩形 15">
            <a:extLst>
              <a:ext uri="{FF2B5EF4-FFF2-40B4-BE49-F238E27FC236}">
                <a16:creationId xmlns:a16="http://schemas.microsoft.com/office/drawing/2014/main" id="{FA3CE23E-0C26-4A8C-9DC0-FBA6F0387002}"/>
              </a:ext>
            </a:extLst>
          </p:cNvPr>
          <p:cNvSpPr/>
          <p:nvPr/>
        </p:nvSpPr>
        <p:spPr>
          <a:xfrm>
            <a:off x="631959" y="1508058"/>
            <a:ext cx="4314393" cy="2483710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#include &lt;stdio.h&gt;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int main()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{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char str[]={"China\nBeijing"};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puts(str);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return 0;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}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BE5E9DC-93CF-4C42-9FDE-E6DA5E0F6E5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6154" y="1534170"/>
            <a:ext cx="3074657" cy="895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8358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000E27-2BE7-41A7-829A-3EE5B7E09BC2}"/>
              </a:ext>
            </a:extLst>
          </p:cNvPr>
          <p:cNvSpPr/>
          <p:nvPr/>
        </p:nvSpPr>
        <p:spPr>
          <a:xfrm>
            <a:off x="7867212" y="302667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dirty="0" err="1"/>
              <a:t>strcmp</a:t>
            </a:r>
            <a:r>
              <a:rPr lang="en-US" altLang="zh-CN" b="1" dirty="0"/>
              <a:t>(</a:t>
            </a:r>
            <a:r>
              <a:rPr lang="zh-CN" altLang="en-US" b="1" dirty="0"/>
              <a:t>字符数组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6EE535-329E-46BB-B506-5BA710467B4A}"/>
              </a:ext>
            </a:extLst>
          </p:cNvPr>
          <p:cNvSpPr txBox="1"/>
          <p:nvPr/>
        </p:nvSpPr>
        <p:spPr>
          <a:xfrm>
            <a:off x="6333293" y="1154127"/>
            <a:ext cx="5780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字符串比较函数。调用形式</a:t>
            </a:r>
            <a:r>
              <a:rPr lang="en-US" altLang="zh-CN" dirty="0" err="1"/>
              <a:t>strcmp</a:t>
            </a:r>
            <a:r>
              <a:rPr lang="zh-CN" altLang="en-US" dirty="0"/>
              <a:t>（字符数组</a:t>
            </a:r>
            <a:r>
              <a:rPr lang="en-US" altLang="zh-CN" dirty="0"/>
              <a:t>1</a:t>
            </a:r>
            <a:r>
              <a:rPr lang="zh-CN" altLang="en-US" dirty="0"/>
              <a:t>，字数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该函数按照</a:t>
            </a:r>
            <a:r>
              <a:rPr lang="en-US" altLang="zh-CN" dirty="0"/>
              <a:t>ASCII</a:t>
            </a:r>
            <a:r>
              <a:rPr lang="zh-CN" altLang="en-US" dirty="0"/>
              <a:t>码顺序比较字符数组</a:t>
            </a:r>
            <a:r>
              <a:rPr lang="en-US" altLang="zh-CN" dirty="0"/>
              <a:t>1</a:t>
            </a:r>
            <a:r>
              <a:rPr lang="zh-CN" altLang="en-US" dirty="0"/>
              <a:t>和数组</a:t>
            </a:r>
            <a:r>
              <a:rPr lang="en-US" altLang="zh-CN" dirty="0"/>
              <a:t>2</a:t>
            </a:r>
            <a:r>
              <a:rPr lang="zh-CN" altLang="en-US" dirty="0"/>
              <a:t>所指字符串的大小。若字符数组</a:t>
            </a:r>
            <a:r>
              <a:rPr lang="en-US" altLang="zh-CN" dirty="0"/>
              <a:t>1</a:t>
            </a:r>
            <a:r>
              <a:rPr lang="en-US" altLang="zh-CN" b="1" dirty="0"/>
              <a:t>&gt;</a:t>
            </a:r>
            <a:r>
              <a:rPr lang="zh-CN" altLang="en-US" dirty="0"/>
              <a:t>字符数组</a:t>
            </a:r>
            <a:r>
              <a:rPr lang="en-US" altLang="zh-CN" dirty="0"/>
              <a:t>2</a:t>
            </a:r>
            <a:r>
              <a:rPr lang="zh-CN" altLang="en-US" dirty="0"/>
              <a:t>，函数值大于</a:t>
            </a:r>
            <a:r>
              <a:rPr lang="en-US" altLang="zh-CN" b="1" dirty="0"/>
              <a:t>0</a:t>
            </a:r>
            <a:r>
              <a:rPr lang="zh-CN" altLang="en-US" b="1" dirty="0"/>
              <a:t>；</a:t>
            </a:r>
            <a:r>
              <a:rPr lang="en-US" altLang="zh-CN" b="1" dirty="0"/>
              <a:t>=</a:t>
            </a:r>
            <a:r>
              <a:rPr lang="zh-CN" altLang="en-US" b="1" dirty="0"/>
              <a:t>，</a:t>
            </a:r>
            <a:r>
              <a:rPr lang="en-US" altLang="zh-CN" b="1" dirty="0"/>
              <a:t>0</a:t>
            </a:r>
            <a:r>
              <a:rPr lang="zh-CN" altLang="en-US" b="1" dirty="0"/>
              <a:t>；</a:t>
            </a:r>
            <a:r>
              <a:rPr lang="en-US" altLang="zh-CN" b="1" dirty="0"/>
              <a:t>&lt;,</a:t>
            </a:r>
            <a:r>
              <a:rPr lang="zh-CN" altLang="en-US" b="1" dirty="0"/>
              <a:t>小于</a:t>
            </a:r>
            <a:r>
              <a:rPr lang="en-US" altLang="zh-CN" b="1" dirty="0"/>
              <a:t>0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r>
              <a:rPr lang="zh-CN" altLang="en-US" dirty="0"/>
              <a:t>具体用法：从第一个字符开始比较</a:t>
            </a:r>
            <a:r>
              <a:rPr lang="en-US" altLang="zh-CN" b="1" dirty="0"/>
              <a:t>ASCII</a:t>
            </a:r>
            <a:r>
              <a:rPr lang="zh-CN" altLang="en-US" dirty="0"/>
              <a:t>，与长度无关，从左往右</a:t>
            </a:r>
            <a:r>
              <a:rPr lang="en-US" altLang="zh-CN" dirty="0"/>
              <a:t>,</a:t>
            </a:r>
            <a:r>
              <a:rPr lang="zh-CN" altLang="en-US" dirty="0"/>
              <a:t>即</a:t>
            </a:r>
            <a:r>
              <a:rPr lang="en-US" altLang="zh-CN" dirty="0"/>
              <a:t>ac&lt;</a:t>
            </a:r>
            <a:r>
              <a:rPr lang="en-US" altLang="zh-CN" dirty="0" err="1"/>
              <a:t>aded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C0E58D9-7EC2-4327-B6C5-BE99EA7CF069}"/>
              </a:ext>
            </a:extLst>
          </p:cNvPr>
          <p:cNvSpPr/>
          <p:nvPr/>
        </p:nvSpPr>
        <p:spPr>
          <a:xfrm>
            <a:off x="957049" y="302666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dirty="0" err="1"/>
              <a:t>strcat</a:t>
            </a:r>
            <a:r>
              <a:rPr lang="en-US" altLang="zh-CN" b="1" dirty="0"/>
              <a:t>(</a:t>
            </a:r>
            <a:r>
              <a:rPr lang="zh-CN" altLang="en-US" b="1" dirty="0"/>
              <a:t>字符数组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65C3D1-9B68-4469-B35B-C970FE0AB56D}"/>
              </a:ext>
            </a:extLst>
          </p:cNvPr>
          <p:cNvSpPr txBox="1"/>
          <p:nvPr/>
        </p:nvSpPr>
        <p:spPr>
          <a:xfrm>
            <a:off x="407081" y="1246854"/>
            <a:ext cx="5688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字符串连接函数。调用形式为</a:t>
            </a:r>
            <a:r>
              <a:rPr lang="en-US" altLang="zh-CN" dirty="0" err="1"/>
              <a:t>strcat</a:t>
            </a:r>
            <a:r>
              <a:rPr lang="zh-CN" altLang="en-US" dirty="0"/>
              <a:t>（字数</a:t>
            </a:r>
            <a:r>
              <a:rPr lang="en-US" altLang="zh-CN" dirty="0"/>
              <a:t>1</a:t>
            </a:r>
            <a:r>
              <a:rPr lang="zh-CN" altLang="en-US" dirty="0"/>
              <a:t>，字数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该函数将字符数组</a:t>
            </a:r>
            <a:r>
              <a:rPr lang="en-US" altLang="zh-CN" dirty="0"/>
              <a:t>2</a:t>
            </a:r>
            <a:r>
              <a:rPr lang="zh-CN" altLang="en-US" dirty="0"/>
              <a:t>所指字符串内容连接到字符数组</a:t>
            </a:r>
            <a:r>
              <a:rPr lang="en-US" altLang="zh-CN" dirty="0"/>
              <a:t>1</a:t>
            </a:r>
            <a:r>
              <a:rPr lang="zh-CN" altLang="en-US" dirty="0"/>
              <a:t>所指的字符串后面，并自动覆盖字符数组串</a:t>
            </a:r>
            <a:r>
              <a:rPr lang="en-US" altLang="zh-CN" dirty="0"/>
              <a:t>1</a:t>
            </a:r>
            <a:r>
              <a:rPr lang="zh-CN" altLang="en-US" dirty="0"/>
              <a:t>末尾的‘</a:t>
            </a:r>
            <a:r>
              <a:rPr lang="en-US" altLang="zh-CN" dirty="0"/>
              <a:t>\0</a:t>
            </a:r>
            <a:r>
              <a:rPr lang="zh-CN" altLang="en-US" dirty="0"/>
              <a:t>’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5974DE-4C39-4B43-A9D9-E9C1531E4B68}"/>
              </a:ext>
            </a:extLst>
          </p:cNvPr>
          <p:cNvSpPr/>
          <p:nvPr/>
        </p:nvSpPr>
        <p:spPr>
          <a:xfrm>
            <a:off x="407081" y="2391385"/>
            <a:ext cx="5384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字符数组</a:t>
            </a:r>
            <a:r>
              <a:rPr lang="en-US" altLang="zh-CN" b="1" dirty="0"/>
              <a:t>1</a:t>
            </a:r>
            <a:r>
              <a:rPr lang="zh-CN" altLang="en-US" b="1" dirty="0"/>
              <a:t>必须足够大</a:t>
            </a:r>
            <a:r>
              <a:rPr lang="zh-CN" altLang="en-US" dirty="0"/>
              <a:t>，以便容纳连接后的新字符串</a:t>
            </a:r>
          </a:p>
        </p:txBody>
      </p:sp>
      <p:sp>
        <p:nvSpPr>
          <p:cNvPr id="7" name="圆角矩形 15">
            <a:extLst>
              <a:ext uri="{FF2B5EF4-FFF2-40B4-BE49-F238E27FC236}">
                <a16:creationId xmlns:a16="http://schemas.microsoft.com/office/drawing/2014/main" id="{F5E23DA6-EB31-40DC-9AF9-C0DD60EC3BDA}"/>
              </a:ext>
            </a:extLst>
          </p:cNvPr>
          <p:cNvSpPr/>
          <p:nvPr/>
        </p:nvSpPr>
        <p:spPr>
          <a:xfrm>
            <a:off x="122426" y="3748654"/>
            <a:ext cx="5285287" cy="1373199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char str1[30]={"People′s Republic of "};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char str2[]={"China"};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 err="1">
                <a:solidFill>
                  <a:srgbClr val="000000"/>
                </a:solidFill>
              </a:rPr>
              <a:t>printf</a:t>
            </a:r>
            <a:r>
              <a:rPr lang="en-US" altLang="zh-CN" dirty="0">
                <a:solidFill>
                  <a:srgbClr val="000000"/>
                </a:solidFill>
              </a:rPr>
              <a:t>("%s", </a:t>
            </a:r>
            <a:r>
              <a:rPr lang="en-US" altLang="zh-CN" dirty="0" err="1">
                <a:solidFill>
                  <a:srgbClr val="000000"/>
                </a:solidFill>
              </a:rPr>
              <a:t>strcat</a:t>
            </a:r>
            <a:r>
              <a:rPr lang="en-US" altLang="zh-CN" dirty="0">
                <a:solidFill>
                  <a:srgbClr val="000000"/>
                </a:solidFill>
              </a:rPr>
              <a:t>(str1, str2));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A7EC65-9CF2-4AC1-A6F4-C366301986D3}"/>
              </a:ext>
            </a:extLst>
          </p:cNvPr>
          <p:cNvSpPr/>
          <p:nvPr/>
        </p:nvSpPr>
        <p:spPr>
          <a:xfrm>
            <a:off x="3117550" y="4318748"/>
            <a:ext cx="3851031" cy="4659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输出：</a:t>
            </a:r>
            <a:r>
              <a:rPr lang="en-US" altLang="zh-CN"/>
              <a:t>People's Republic of China</a:t>
            </a:r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38E1A3D-B5F7-44FF-BF68-CB153D4A0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47164"/>
              </p:ext>
            </p:extLst>
          </p:nvPr>
        </p:nvGraphicFramePr>
        <p:xfrm>
          <a:off x="32730" y="5279368"/>
          <a:ext cx="7013372" cy="131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372">
                  <a:extLst>
                    <a:ext uri="{9D8B030D-6E8A-4147-A177-3AD203B41FA5}">
                      <a16:colId xmlns:a16="http://schemas.microsoft.com/office/drawing/2014/main" val="359388752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2870829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902508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5010492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5194836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421503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716596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659602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98582753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4422661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675185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1862222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64714847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5970801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732401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94010141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44376295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2707942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8650813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9854312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889777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011996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6773791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72410041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86161826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880204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304111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142086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4155007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6179877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65229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200"/>
                        <a:t>连接前</a:t>
                      </a:r>
                      <a:endParaRPr lang="en-US" altLang="zh-CN" sz="1200"/>
                    </a:p>
                    <a:p>
                      <a:pPr algn="r"/>
                      <a:r>
                        <a:rPr lang="en-US" altLang="zh-CN" sz="1200"/>
                        <a:t>str1: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l</a:t>
                      </a:r>
                      <a:endParaRPr lang="zh-CN" altLang="en-US" sz="1200" dirty="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'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82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altLang="zh-CN" sz="1200"/>
                    </a:p>
                    <a:p>
                      <a:pPr algn="r"/>
                      <a:r>
                        <a:rPr lang="en-US" altLang="zh-CN" sz="1200"/>
                        <a:t>str2: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a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996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200"/>
                        <a:t>连接后</a:t>
                      </a:r>
                      <a:endParaRPr lang="en-US" altLang="zh-CN" sz="1200"/>
                    </a:p>
                    <a:p>
                      <a:pPr algn="r"/>
                      <a:r>
                        <a:rPr lang="en-US" altLang="zh-CN" sz="1200"/>
                        <a:t>str1: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'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a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\0</a:t>
                      </a:r>
                      <a:endParaRPr lang="zh-CN" altLang="en-US" sz="1200" dirty="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5579911"/>
                  </a:ext>
                </a:extLst>
              </a:tr>
            </a:tbl>
          </a:graphicData>
        </a:graphic>
      </p:graphicFrame>
      <p:sp>
        <p:nvSpPr>
          <p:cNvPr id="10" name="圆角矩形 15">
            <a:extLst>
              <a:ext uri="{FF2B5EF4-FFF2-40B4-BE49-F238E27FC236}">
                <a16:creationId xmlns:a16="http://schemas.microsoft.com/office/drawing/2014/main" id="{1FDEF510-00C3-41D7-8CFD-08A96B00E804}"/>
              </a:ext>
            </a:extLst>
          </p:cNvPr>
          <p:cNvSpPr/>
          <p:nvPr/>
        </p:nvSpPr>
        <p:spPr>
          <a:xfrm>
            <a:off x="8234330" y="3630895"/>
            <a:ext cx="3339887" cy="1222214"/>
          </a:xfrm>
          <a:prstGeom prst="roundRect">
            <a:avLst>
              <a:gd name="adj" fmla="val 52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strcmp(str1, str2);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strcmp("China", "Korea");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strcmp(str1, "Beijing");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17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9336928-DE14-4019-A753-F355FA0C6B4E}"/>
              </a:ext>
            </a:extLst>
          </p:cNvPr>
          <p:cNvSpPr txBox="1"/>
          <p:nvPr/>
        </p:nvSpPr>
        <p:spPr>
          <a:xfrm>
            <a:off x="662787" y="797799"/>
            <a:ext cx="990497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1.1  </a:t>
            </a:r>
            <a:r>
              <a:rPr lang="en-US" altLang="zh-CN" dirty="0"/>
              <a:t>C</a:t>
            </a:r>
            <a:r>
              <a:rPr lang="zh-CN" altLang="en-US" dirty="0"/>
              <a:t>程序用</a:t>
            </a:r>
            <a:r>
              <a:rPr lang="en-US" altLang="zh-CN" dirty="0"/>
              <a:t>C</a:t>
            </a:r>
            <a:r>
              <a:rPr lang="zh-CN" altLang="en-US" dirty="0"/>
              <a:t>语言编写的程序称为</a:t>
            </a:r>
            <a:r>
              <a:rPr lang="en-US" altLang="zh-CN" dirty="0"/>
              <a:t>C</a:t>
            </a:r>
            <a:r>
              <a:rPr lang="zh-CN" altLang="en-US" dirty="0"/>
              <a:t>语言源程序，源程序文件的后缀名为“</a:t>
            </a:r>
            <a:r>
              <a:rPr lang="en-US" altLang="zh-CN" dirty="0"/>
              <a:t>.c”</a:t>
            </a:r>
            <a:r>
              <a:rPr lang="zh-CN" altLang="en-US" dirty="0"/>
              <a:t>。源程序经编译后生成后缀名为“</a:t>
            </a:r>
            <a:r>
              <a:rPr lang="en-US" altLang="zh-CN" dirty="0"/>
              <a:t>.obj”</a:t>
            </a:r>
            <a:r>
              <a:rPr lang="zh-CN" altLang="en-US" dirty="0"/>
              <a:t>的目标文件，再把目标文件与各种库函数连接起来，生成“</a:t>
            </a:r>
            <a:r>
              <a:rPr lang="en-US" altLang="zh-CN" dirty="0"/>
              <a:t>.exe”</a:t>
            </a:r>
            <a:r>
              <a:rPr lang="zh-CN" altLang="en-US" dirty="0"/>
              <a:t>可执行文件。</a:t>
            </a:r>
            <a:r>
              <a:rPr lang="en-US" altLang="zh-CN" dirty="0"/>
              <a:t>C</a:t>
            </a:r>
            <a:r>
              <a:rPr lang="zh-CN" altLang="en-US" dirty="0"/>
              <a:t>语言有三种基本结构：顺序结构、选择结构、循环结构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b="1" dirty="0"/>
              <a:t>1.2  </a:t>
            </a:r>
            <a:r>
              <a:rPr lang="en-US" altLang="zh-CN" dirty="0"/>
              <a:t>main</a:t>
            </a:r>
            <a:r>
              <a:rPr lang="zh-CN" altLang="en-US" dirty="0"/>
              <a:t>函数又称主函数，是</a:t>
            </a:r>
            <a:r>
              <a:rPr lang="en-US" altLang="zh-CN" dirty="0"/>
              <a:t>C</a:t>
            </a:r>
            <a:r>
              <a:rPr lang="zh-CN" altLang="en-US" dirty="0"/>
              <a:t>程序的入口。</a:t>
            </a:r>
            <a:r>
              <a:rPr lang="en-US" altLang="zh-CN" dirty="0"/>
              <a:t>main</a:t>
            </a:r>
            <a:r>
              <a:rPr lang="zh-CN" altLang="en-US" dirty="0"/>
              <a:t>后面跟一对小括号和一对花括号，花括号括起来的部分称为</a:t>
            </a:r>
            <a:r>
              <a:rPr lang="en-US" altLang="zh-CN" dirty="0"/>
              <a:t>main</a:t>
            </a:r>
            <a:r>
              <a:rPr lang="zh-CN" altLang="en-US" dirty="0"/>
              <a:t>函数的函数体。一个</a:t>
            </a:r>
            <a:r>
              <a:rPr lang="en-US" altLang="zh-CN" dirty="0"/>
              <a:t>C</a:t>
            </a:r>
            <a:r>
              <a:rPr lang="zh-CN" altLang="en-US" dirty="0"/>
              <a:t>程序从</a:t>
            </a:r>
            <a:r>
              <a:rPr lang="en-US" altLang="zh-CN" dirty="0"/>
              <a:t>main</a:t>
            </a:r>
            <a:r>
              <a:rPr lang="zh-CN" altLang="en-US" dirty="0"/>
              <a:t>函数开始执行，到</a:t>
            </a:r>
            <a:r>
              <a:rPr lang="en-US" altLang="zh-CN" dirty="0"/>
              <a:t>main</a:t>
            </a:r>
            <a:r>
              <a:rPr lang="zh-CN" altLang="en-US" dirty="0"/>
              <a:t>函数体执行完结束，而不论</a:t>
            </a:r>
            <a:r>
              <a:rPr lang="en-US" altLang="zh-CN" dirty="0"/>
              <a:t>main</a:t>
            </a:r>
            <a:r>
              <a:rPr lang="zh-CN" altLang="en-US" dirty="0"/>
              <a:t>函数在整个程序中的位置如何。每一个程序有且仅有一个</a:t>
            </a:r>
            <a:r>
              <a:rPr lang="en-US" altLang="zh-CN" dirty="0"/>
              <a:t>main</a:t>
            </a:r>
            <a:r>
              <a:rPr lang="zh-CN" altLang="en-US" dirty="0"/>
              <a:t>函数，其他函数都是为</a:t>
            </a:r>
            <a:r>
              <a:rPr lang="en-US" altLang="zh-CN" dirty="0"/>
              <a:t>main</a:t>
            </a:r>
            <a:r>
              <a:rPr lang="zh-CN" altLang="en-US" dirty="0"/>
              <a:t>函数服务的。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b="1" dirty="0"/>
              <a:t>1.3  </a:t>
            </a:r>
            <a:r>
              <a:rPr lang="zh-CN" altLang="en-US" dirty="0"/>
              <a:t>存储形式计算机在电脑中保存数据是采用二进制形式，由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构成的二进制称为位（</a:t>
            </a:r>
            <a:r>
              <a:rPr lang="en-US" altLang="zh-CN" dirty="0"/>
              <a:t>bit</a:t>
            </a:r>
            <a:r>
              <a:rPr lang="zh-CN" altLang="en-US" dirty="0"/>
              <a:t>），八个位构成一个字节（</a:t>
            </a:r>
            <a:r>
              <a:rPr lang="en-US" altLang="zh-CN" dirty="0"/>
              <a:t>Byte</a:t>
            </a:r>
            <a:r>
              <a:rPr lang="zh-CN" altLang="en-US" dirty="0"/>
              <a:t>），</a:t>
            </a:r>
            <a:r>
              <a:rPr lang="en-US" altLang="zh-CN" b="1" dirty="0"/>
              <a:t>1</a:t>
            </a:r>
            <a:r>
              <a:rPr lang="zh-CN" altLang="en-US" b="1" dirty="0"/>
              <a:t>个</a:t>
            </a:r>
            <a:r>
              <a:rPr lang="en-US" altLang="zh-CN" b="1" dirty="0"/>
              <a:t>Byte=8</a:t>
            </a:r>
            <a:r>
              <a:rPr lang="zh-CN" altLang="en-US" b="1" dirty="0"/>
              <a:t>个</a:t>
            </a:r>
            <a:r>
              <a:rPr lang="en-US" altLang="zh-CN" b="1" dirty="0"/>
              <a:t>bit</a:t>
            </a:r>
            <a:r>
              <a:rPr lang="zh-CN" altLang="en-US" dirty="0"/>
              <a:t>。数据的存放位置就是它的地址。</a:t>
            </a:r>
            <a:r>
              <a:rPr lang="en-US" altLang="zh-CN" dirty="0"/>
              <a:t>&amp;</a:t>
            </a:r>
          </a:p>
          <a:p>
            <a:endParaRPr lang="en-US" altLang="zh-CN" dirty="0"/>
          </a:p>
          <a:p>
            <a:r>
              <a:rPr lang="en-US" altLang="zh-CN" sz="2400" b="1" dirty="0"/>
              <a:t>1.4  </a:t>
            </a:r>
            <a:r>
              <a:rPr lang="zh-CN" altLang="en-US" dirty="0"/>
              <a:t>注释是对程序的说明，可出现在程序中任意合适的地方，注释从“</a:t>
            </a:r>
            <a:r>
              <a:rPr lang="en-US" altLang="zh-CN" dirty="0"/>
              <a:t>/”</a:t>
            </a:r>
            <a:r>
              <a:rPr lang="zh-CN" altLang="en-US" dirty="0"/>
              <a:t>开始到最近一个“</a:t>
            </a:r>
            <a:r>
              <a:rPr lang="en-US" altLang="zh-CN" dirty="0"/>
              <a:t>/”</a:t>
            </a:r>
            <a:r>
              <a:rPr lang="zh-CN" altLang="en-US" dirty="0"/>
              <a:t>结束（</a:t>
            </a:r>
            <a:r>
              <a:rPr lang="zh-CN" altLang="en-US" u="sng" dirty="0">
                <a:solidFill>
                  <a:srgbClr val="FF0000"/>
                </a:solidFill>
              </a:rPr>
              <a:t>成段注释</a:t>
            </a:r>
            <a:r>
              <a:rPr lang="zh-CN" altLang="en-US" dirty="0"/>
              <a:t>），其间任何内容都不会被计算机执行，注释不可以嵌套；除此之外还有</a:t>
            </a:r>
            <a:r>
              <a:rPr lang="en-US" altLang="zh-CN" dirty="0"/>
              <a:t>//</a:t>
            </a:r>
            <a:r>
              <a:rPr lang="zh-CN" altLang="en-US" dirty="0"/>
              <a:t>用来</a:t>
            </a:r>
            <a:r>
              <a:rPr lang="zh-CN" altLang="en-US" u="sng" dirty="0">
                <a:solidFill>
                  <a:srgbClr val="FF0000"/>
                </a:solidFill>
              </a:rPr>
              <a:t>单行注释。</a:t>
            </a:r>
            <a:endParaRPr lang="en-US" altLang="zh-CN" u="sng" dirty="0">
              <a:solidFill>
                <a:srgbClr val="FF0000"/>
              </a:solidFill>
            </a:endParaRPr>
          </a:p>
          <a:p>
            <a:r>
              <a:rPr lang="en-US" altLang="zh-CN" sz="2400" b="1" dirty="0"/>
              <a:t>1.5  </a:t>
            </a:r>
            <a:r>
              <a:rPr lang="zh-CN" altLang="en-US" dirty="0"/>
              <a:t>书写格式</a:t>
            </a:r>
            <a:br>
              <a:rPr lang="zh-CN" altLang="en-US" dirty="0"/>
            </a:br>
            <a:r>
              <a:rPr lang="zh-CN" altLang="en-US" dirty="0"/>
              <a:t>每条语句的后面必须有一个分号，分号是语句的一部分。一行内可写多条语句，一个语句可写在多行上。注意英文和中文状态下在编译器的不同，养成好习惯</a:t>
            </a:r>
            <a:endParaRPr lang="zh-CN" altLang="en-US" u="sng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6709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0A61A3C-094D-4E1C-9BCD-69B7776883C7}"/>
              </a:ext>
            </a:extLst>
          </p:cNvPr>
          <p:cNvSpPr/>
          <p:nvPr/>
        </p:nvSpPr>
        <p:spPr>
          <a:xfrm>
            <a:off x="987733" y="364709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dirty="0" err="1"/>
              <a:t>strcpy</a:t>
            </a:r>
            <a:r>
              <a:rPr lang="en-US" altLang="zh-CN" b="1" dirty="0"/>
              <a:t>(</a:t>
            </a:r>
            <a:r>
              <a:rPr lang="zh-CN" altLang="en-US" b="1" dirty="0"/>
              <a:t>字符数组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4" name="圆角矩形 15">
            <a:extLst>
              <a:ext uri="{FF2B5EF4-FFF2-40B4-BE49-F238E27FC236}">
                <a16:creationId xmlns:a16="http://schemas.microsoft.com/office/drawing/2014/main" id="{C8504931-2193-4EDF-940D-EE8F151B71BD}"/>
              </a:ext>
            </a:extLst>
          </p:cNvPr>
          <p:cNvSpPr/>
          <p:nvPr/>
        </p:nvSpPr>
        <p:spPr>
          <a:xfrm>
            <a:off x="6357777" y="106348"/>
            <a:ext cx="5285287" cy="917413"/>
          </a:xfrm>
          <a:prstGeom prst="roundRect">
            <a:avLst>
              <a:gd name="adj" fmla="val 61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char str1[10], str2[]="China";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 err="1">
                <a:solidFill>
                  <a:srgbClr val="000000"/>
                </a:solidFill>
              </a:rPr>
              <a:t>strcpy</a:t>
            </a:r>
            <a:r>
              <a:rPr lang="en-US" altLang="zh-CN" dirty="0">
                <a:solidFill>
                  <a:srgbClr val="000000"/>
                </a:solidFill>
              </a:rPr>
              <a:t>(str1, str2); </a:t>
            </a:r>
            <a:r>
              <a:rPr lang="zh-CN" altLang="en-US" dirty="0">
                <a:solidFill>
                  <a:srgbClr val="000000"/>
                </a:solidFill>
              </a:rPr>
              <a:t>或 </a:t>
            </a:r>
            <a:r>
              <a:rPr lang="en-US" altLang="zh-CN" dirty="0" err="1">
                <a:solidFill>
                  <a:srgbClr val="000000"/>
                </a:solidFill>
              </a:rPr>
              <a:t>strcpy</a:t>
            </a:r>
            <a:r>
              <a:rPr lang="en-US" altLang="zh-CN" dirty="0">
                <a:solidFill>
                  <a:srgbClr val="000000"/>
                </a:solidFill>
              </a:rPr>
              <a:t>(str1, "China");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6926BE-F2BD-4F3F-9741-497A5E9CE201}"/>
              </a:ext>
            </a:extLst>
          </p:cNvPr>
          <p:cNvSpPr/>
          <p:nvPr/>
        </p:nvSpPr>
        <p:spPr>
          <a:xfrm>
            <a:off x="6357777" y="1175999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执行后，str1：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D8C9D1C-24F6-4BF9-8903-15651ED4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846488"/>
              </p:ext>
            </p:extLst>
          </p:nvPr>
        </p:nvGraphicFramePr>
        <p:xfrm>
          <a:off x="7985514" y="1175999"/>
          <a:ext cx="360361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361">
                  <a:extLst>
                    <a:ext uri="{9D8B030D-6E8A-4147-A177-3AD203B41FA5}">
                      <a16:colId xmlns:a16="http://schemas.microsoft.com/office/drawing/2014/main" val="1508465596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3473677060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898696398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822992295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2604962709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08100580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1443403563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312106260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491388917"/>
                    </a:ext>
                  </a:extLst>
                </a:gridCol>
                <a:gridCol w="360361">
                  <a:extLst>
                    <a:ext uri="{9D8B030D-6E8A-4147-A177-3AD203B41FA5}">
                      <a16:colId xmlns:a16="http://schemas.microsoft.com/office/drawing/2014/main" val="3722390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a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\0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947418"/>
                  </a:ext>
                </a:extLst>
              </a:tr>
            </a:tbl>
          </a:graphicData>
        </a:graphic>
      </p:graphicFrame>
      <p:sp>
        <p:nvSpPr>
          <p:cNvPr id="7" name="MH_Desc_1">
            <a:extLst>
              <a:ext uri="{FF2B5EF4-FFF2-40B4-BE49-F238E27FC236}">
                <a16:creationId xmlns:a16="http://schemas.microsoft.com/office/drawing/2014/main" id="{4BDA3944-0268-48D7-A378-A202A04B484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1065" y="1635345"/>
            <a:ext cx="10265179" cy="505388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作用：将字符串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复制到字符数组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中去。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字符数组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必须定义得足够大，以便容纳被复制的字符串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。字符数组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的长度不应小于字符串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的长度。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“</a:t>
            </a:r>
            <a:r>
              <a:rPr lang="zh-CN" altLang="en-US" b="1" dirty="0">
                <a:solidFill>
                  <a:schemeClr val="tx1"/>
                </a:solidFill>
              </a:rPr>
              <a:t>字符数组</a:t>
            </a:r>
            <a:r>
              <a:rPr lang="en-US" altLang="zh-CN" b="1" dirty="0">
                <a:solidFill>
                  <a:schemeClr val="tx1"/>
                </a:solidFill>
              </a:rPr>
              <a:t>1”</a:t>
            </a:r>
            <a:r>
              <a:rPr lang="zh-CN" altLang="en-US" b="1" dirty="0">
                <a:solidFill>
                  <a:schemeClr val="tx1"/>
                </a:solidFill>
              </a:rPr>
              <a:t>必须写成数组名形式，“字符串</a:t>
            </a:r>
            <a:r>
              <a:rPr lang="en-US" altLang="zh-CN" b="1" dirty="0">
                <a:solidFill>
                  <a:schemeClr val="tx1"/>
                </a:solidFill>
              </a:rPr>
              <a:t>2”</a:t>
            </a:r>
            <a:r>
              <a:rPr lang="zh-CN" altLang="en-US" b="1" dirty="0">
                <a:solidFill>
                  <a:schemeClr val="tx1"/>
                </a:solidFill>
              </a:rPr>
              <a:t>可以是字符数组名，也可以是一个字符串常量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若在复制前未对字符数组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初始化或赋值，则其各字节中的内容无法预知，复制时将字符串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和其后的</a:t>
            </a:r>
            <a:r>
              <a:rPr lang="en-US" altLang="zh-CN" dirty="0">
                <a:solidFill>
                  <a:schemeClr val="tx1"/>
                </a:solidFill>
              </a:rPr>
              <a:t>′\0′</a:t>
            </a:r>
            <a:r>
              <a:rPr lang="zh-CN" altLang="en-US" dirty="0">
                <a:solidFill>
                  <a:schemeClr val="tx1"/>
                </a:solidFill>
              </a:rPr>
              <a:t>一起复制到字符数组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中，</a:t>
            </a:r>
            <a:r>
              <a:rPr lang="zh-CN" altLang="en-US" b="1" dirty="0">
                <a:solidFill>
                  <a:schemeClr val="tx1"/>
                </a:solidFill>
              </a:rPr>
              <a:t>取代字符数组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中前面的字符，未被取代的字符保持原有内容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不能用赋值语句将一个字符串常量或字符数组直接给一个字符数组。字符数组名是一个地址常量，它不能改变值，正如数值型数组名不能被赋值一样。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拓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en-US" b="1" dirty="0">
                <a:solidFill>
                  <a:schemeClr val="tx1"/>
                </a:solidFill>
              </a:rPr>
              <a:t>可以用</a:t>
            </a:r>
            <a:r>
              <a:rPr lang="en-US" altLang="zh-CN" b="1" dirty="0" err="1">
                <a:solidFill>
                  <a:schemeClr val="tx1"/>
                </a:solidFill>
              </a:rPr>
              <a:t>strncpy</a:t>
            </a:r>
            <a:r>
              <a:rPr lang="zh-CN" altLang="en-US" b="1" dirty="0">
                <a:solidFill>
                  <a:schemeClr val="tx1"/>
                </a:solidFill>
              </a:rPr>
              <a:t>函数将字符串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zh-CN" altLang="en-US" b="1" dirty="0">
                <a:solidFill>
                  <a:schemeClr val="tx1"/>
                </a:solidFill>
              </a:rPr>
              <a:t>中前面</a:t>
            </a:r>
            <a:r>
              <a:rPr lang="en-US" altLang="zh-CN" b="1" dirty="0">
                <a:solidFill>
                  <a:schemeClr val="tx1"/>
                </a:solidFill>
              </a:rPr>
              <a:t>n</a:t>
            </a:r>
            <a:r>
              <a:rPr lang="zh-CN" altLang="en-US" b="1" dirty="0">
                <a:solidFill>
                  <a:schemeClr val="tx1"/>
                </a:solidFill>
              </a:rPr>
              <a:t>个字符复制到字符数组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中去。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将</a:t>
            </a:r>
            <a:r>
              <a:rPr lang="en-US" altLang="zh-CN" dirty="0">
                <a:solidFill>
                  <a:schemeClr val="tx1"/>
                </a:solidFill>
              </a:rPr>
              <a:t>str2</a:t>
            </a:r>
            <a:r>
              <a:rPr lang="zh-CN" altLang="en-US" dirty="0">
                <a:solidFill>
                  <a:schemeClr val="tx1"/>
                </a:solidFill>
              </a:rPr>
              <a:t>中最前面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个字符复制到</a:t>
            </a:r>
            <a:r>
              <a:rPr lang="en-US" altLang="zh-CN" dirty="0">
                <a:solidFill>
                  <a:schemeClr val="tx1"/>
                </a:solidFill>
              </a:rPr>
              <a:t>str1</a:t>
            </a:r>
            <a:r>
              <a:rPr lang="zh-CN" altLang="en-US" dirty="0">
                <a:solidFill>
                  <a:schemeClr val="tx1"/>
                </a:solidFill>
              </a:rPr>
              <a:t>中，取代</a:t>
            </a:r>
            <a:r>
              <a:rPr lang="en-US" altLang="zh-CN" dirty="0">
                <a:solidFill>
                  <a:schemeClr val="tx1"/>
                </a:solidFill>
              </a:rPr>
              <a:t>str1</a:t>
            </a:r>
            <a:r>
              <a:rPr lang="zh-CN" altLang="en-US" dirty="0">
                <a:solidFill>
                  <a:schemeClr val="tx1"/>
                </a:solidFill>
              </a:rPr>
              <a:t>中原有的最前面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个字符。但复制的字符个数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不应多于</a:t>
            </a:r>
            <a:r>
              <a:rPr lang="en-US" altLang="zh-CN" dirty="0">
                <a:solidFill>
                  <a:schemeClr val="tx1"/>
                </a:solidFill>
              </a:rPr>
              <a:t>str1</a:t>
            </a:r>
            <a:r>
              <a:rPr lang="zh-CN" altLang="en-US" dirty="0">
                <a:solidFill>
                  <a:schemeClr val="tx1"/>
                </a:solidFill>
              </a:rPr>
              <a:t>中原有的字符（不包括</a:t>
            </a:r>
            <a:r>
              <a:rPr lang="en-US" altLang="zh-CN" dirty="0">
                <a:solidFill>
                  <a:schemeClr val="tx1"/>
                </a:solidFill>
              </a:rPr>
              <a:t>′\0′</a:t>
            </a:r>
            <a:r>
              <a:rPr lang="zh-CN" altLang="en-US" dirty="0">
                <a:solidFill>
                  <a:schemeClr val="tx1"/>
                </a:solidFill>
              </a:rPr>
              <a:t>）。</a:t>
            </a:r>
          </a:p>
        </p:txBody>
      </p:sp>
      <p:sp>
        <p:nvSpPr>
          <p:cNvPr id="8" name="圆角矩形 8">
            <a:extLst>
              <a:ext uri="{FF2B5EF4-FFF2-40B4-BE49-F238E27FC236}">
                <a16:creationId xmlns:a16="http://schemas.microsoft.com/office/drawing/2014/main" id="{AD583363-33B5-473B-9869-452C51F2B65F}"/>
              </a:ext>
            </a:extLst>
          </p:cNvPr>
          <p:cNvSpPr/>
          <p:nvPr/>
        </p:nvSpPr>
        <p:spPr>
          <a:xfrm>
            <a:off x="7005182" y="4785712"/>
            <a:ext cx="4412648" cy="42052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str1="China"; str1=str2;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7CF1A1F-6AD6-4471-9C2B-77B3390A5F7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9155" y="4785712"/>
            <a:ext cx="542925" cy="531788"/>
          </a:xfrm>
          <a:prstGeom prst="rect">
            <a:avLst/>
          </a:prstGeom>
        </p:spPr>
      </p:pic>
      <p:sp>
        <p:nvSpPr>
          <p:cNvPr id="10" name="圆角矩形 10">
            <a:extLst>
              <a:ext uri="{FF2B5EF4-FFF2-40B4-BE49-F238E27FC236}">
                <a16:creationId xmlns:a16="http://schemas.microsoft.com/office/drawing/2014/main" id="{ED6540D8-5C7E-4F4A-A716-E55133461858}"/>
              </a:ext>
            </a:extLst>
          </p:cNvPr>
          <p:cNvSpPr/>
          <p:nvPr/>
        </p:nvSpPr>
        <p:spPr>
          <a:xfrm>
            <a:off x="8065296" y="5430945"/>
            <a:ext cx="3330083" cy="42052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 err="1">
                <a:solidFill>
                  <a:srgbClr val="000000"/>
                </a:solidFill>
              </a:rPr>
              <a:t>strncpy</a:t>
            </a:r>
            <a:r>
              <a:rPr lang="en-US" altLang="zh-CN" dirty="0">
                <a:solidFill>
                  <a:srgbClr val="000000"/>
                </a:solidFill>
              </a:rPr>
              <a:t>(str1, str2, 2);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7444E26-C425-44FB-873F-03BCFAFF4732}"/>
              </a:ext>
            </a:extLst>
          </p:cNvPr>
          <p:cNvCxnSpPr>
            <a:cxnSpLocks/>
          </p:cNvCxnSpPr>
          <p:nvPr/>
        </p:nvCxnSpPr>
        <p:spPr>
          <a:xfrm flipV="1">
            <a:off x="3197332" y="765402"/>
            <a:ext cx="4014204" cy="2118947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60805E4-A772-427E-9B1B-E6F5EE23D1FA}"/>
              </a:ext>
            </a:extLst>
          </p:cNvPr>
          <p:cNvCxnSpPr/>
          <p:nvPr/>
        </p:nvCxnSpPr>
        <p:spPr>
          <a:xfrm flipV="1">
            <a:off x="3197332" y="746356"/>
            <a:ext cx="6014174" cy="212337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星形: 五角 2">
            <a:extLst>
              <a:ext uri="{FF2B5EF4-FFF2-40B4-BE49-F238E27FC236}">
                <a16:creationId xmlns:a16="http://schemas.microsoft.com/office/drawing/2014/main" id="{0A0E84E6-CBF7-4419-97B9-A4D644E416F4}"/>
              </a:ext>
            </a:extLst>
          </p:cNvPr>
          <p:cNvSpPr/>
          <p:nvPr/>
        </p:nvSpPr>
        <p:spPr>
          <a:xfrm>
            <a:off x="213755" y="311687"/>
            <a:ext cx="506733" cy="50673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827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E1B61-4880-41C0-8EBE-1BBA14923AB4}"/>
              </a:ext>
            </a:extLst>
          </p:cNvPr>
          <p:cNvSpPr txBox="1">
            <a:spLocks/>
          </p:cNvSpPr>
          <p:nvPr/>
        </p:nvSpPr>
        <p:spPr>
          <a:xfrm>
            <a:off x="1089992" y="367410"/>
            <a:ext cx="592210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/>
              <a:t>转换为大小写的函数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DD0B951-576A-4378-8705-9892D7BF8583}"/>
              </a:ext>
            </a:extLst>
          </p:cNvPr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strlwr(</a:t>
            </a:r>
            <a:r>
              <a:rPr lang="zh-CN" altLang="en-US" b="1"/>
              <a:t>字符串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4" name="MH_Desc_1">
            <a:extLst>
              <a:ext uri="{FF2B5EF4-FFF2-40B4-BE49-F238E27FC236}">
                <a16:creationId xmlns:a16="http://schemas.microsoft.com/office/drawing/2014/main" id="{85D1B52D-C2DB-4A23-B9A2-B4D33D7682D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59566" y="2095274"/>
            <a:ext cx="3889512" cy="97374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作用：将字符串中大写字母换成小写字母。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15F530-8CD3-4210-852E-5AAC98E87594}"/>
              </a:ext>
            </a:extLst>
          </p:cNvPr>
          <p:cNvSpPr/>
          <p:nvPr/>
        </p:nvSpPr>
        <p:spPr>
          <a:xfrm>
            <a:off x="6688007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strupr(</a:t>
            </a:r>
            <a:r>
              <a:rPr lang="zh-CN" altLang="en-US" b="1"/>
              <a:t>字符串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6" name="MH_Desc_1">
            <a:extLst>
              <a:ext uri="{FF2B5EF4-FFF2-40B4-BE49-F238E27FC236}">
                <a16:creationId xmlns:a16="http://schemas.microsoft.com/office/drawing/2014/main" id="{68927228-DF86-49B5-80AC-1EB9A881496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688007" y="2095274"/>
            <a:ext cx="3889512" cy="97374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作用：将字符串中小写字母换成大写字母。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C53BB68-A36A-479A-8574-E9B11CEB78E7}"/>
              </a:ext>
            </a:extLst>
          </p:cNvPr>
          <p:cNvGrpSpPr/>
          <p:nvPr/>
        </p:nvGrpSpPr>
        <p:grpSpPr>
          <a:xfrm>
            <a:off x="1159566" y="3478398"/>
            <a:ext cx="9417953" cy="1892388"/>
            <a:chOff x="10187984" y="4266795"/>
            <a:chExt cx="9417953" cy="1892388"/>
          </a:xfrm>
        </p:grpSpPr>
        <p:sp>
          <p:nvSpPr>
            <p:cNvPr id="8" name="MH_Other_1">
              <a:extLst>
                <a:ext uri="{FF2B5EF4-FFF2-40B4-BE49-F238E27FC236}">
                  <a16:creationId xmlns:a16="http://schemas.microsoft.com/office/drawing/2014/main" id="{6F835874-51E6-41C0-AFAA-DBDA635A626B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9" name="MH_SubTitle_1">
              <a:extLst>
                <a:ext uri="{FF2B5EF4-FFF2-40B4-BE49-F238E27FC236}">
                  <a16:creationId xmlns:a16="http://schemas.microsoft.com/office/drawing/2014/main" id="{3E2A0F5A-495D-4AA5-B794-8D5F779355F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0962685" y="4266795"/>
              <a:ext cx="8643252" cy="1892388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以上介绍了常用的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种字符串处理函数，它们属于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库函数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。库函数并非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语言本身的组成部分，而是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语言编译系统为方便用户使用而提供的公共函数。不同的编译系统提供的函数数量和函数名、函数功能都不尽相同，使用时要小心，必要时查一下库函数手册。</a:t>
              </a: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在使用字符串处理函数时，应当在程序文件的开头用</a:t>
              </a:r>
              <a:r>
                <a:rPr lang="en-US" altLang="zh-CN" sz="1600" b="1">
                  <a:solidFill>
                    <a:schemeClr val="accent1"/>
                  </a:solidFill>
                </a:rPr>
                <a:t>#include &lt;string.h&gt;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把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string.h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文件包含到本文件中。</a:t>
              </a:r>
            </a:p>
          </p:txBody>
        </p:sp>
        <p:sp>
          <p:nvSpPr>
            <p:cNvPr id="10" name="MH_Other_2">
              <a:extLst>
                <a:ext uri="{FF2B5EF4-FFF2-40B4-BE49-F238E27FC236}">
                  <a16:creationId xmlns:a16="http://schemas.microsoft.com/office/drawing/2014/main" id="{7310FE10-CC7B-47AE-8F36-B7D552BDCE1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16200000">
              <a:off x="19304312" y="585755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33056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21">
            <a:extLst>
              <a:ext uri="{FF2B5EF4-FFF2-40B4-BE49-F238E27FC236}">
                <a16:creationId xmlns:a16="http://schemas.microsoft.com/office/drawing/2014/main" id="{8FB59518-B35A-48DD-BF62-C170FE93E0D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192ADF3-D02F-4E3A-AC5F-1533C49B1629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17AE144-2407-478F-A873-D57C996FD922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D0EF615-8669-4822-BE28-1E204948E4C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4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6" name="文本框 25">
            <a:extLst>
              <a:ext uri="{FF2B5EF4-FFF2-40B4-BE49-F238E27FC236}">
                <a16:creationId xmlns:a16="http://schemas.microsoft.com/office/drawing/2014/main" id="{C20C51D9-B15B-472A-B870-97E67E61EA83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929189" y="3162299"/>
            <a:ext cx="219758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A88678-0F9E-402F-BE07-EFBF8990A62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DC31DB-51A5-489C-BF34-6866A50FA1A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75060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DE906A-B454-4F17-9E59-D65DB275B0C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9293" y="5303637"/>
            <a:ext cx="3486150" cy="1047750"/>
          </a:xfrm>
          <a:prstGeom prst="rect">
            <a:avLst/>
          </a:prstGeom>
        </p:spPr>
      </p:pic>
      <p:sp>
        <p:nvSpPr>
          <p:cNvPr id="3" name="圆角矩形 12">
            <a:extLst>
              <a:ext uri="{FF2B5EF4-FFF2-40B4-BE49-F238E27FC236}">
                <a16:creationId xmlns:a16="http://schemas.microsoft.com/office/drawing/2014/main" id="{93434522-A2ED-4FA0-BC1A-A9B47B69271E}"/>
              </a:ext>
            </a:extLst>
          </p:cNvPr>
          <p:cNvSpPr/>
          <p:nvPr/>
        </p:nvSpPr>
        <p:spPr>
          <a:xfrm>
            <a:off x="424942" y="435021"/>
            <a:ext cx="5189925" cy="4612074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	void </a:t>
            </a:r>
            <a:r>
              <a:rPr lang="en-US" altLang="zh-CN" sz="1400" dirty="0" err="1"/>
              <a:t>print_star</a:t>
            </a:r>
            <a:r>
              <a:rPr lang="en-US" altLang="zh-CN" sz="1400" dirty="0"/>
              <a:t>();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声明</a:t>
            </a:r>
            <a:r>
              <a:rPr lang="en-US" altLang="zh-CN" sz="1400" dirty="0" err="1">
                <a:solidFill>
                  <a:srgbClr val="008000"/>
                </a:solidFill>
              </a:rPr>
              <a:t>print_star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void </a:t>
            </a:r>
            <a:r>
              <a:rPr lang="en-US" altLang="zh-CN" sz="1400" dirty="0" err="1"/>
              <a:t>print_message</a:t>
            </a:r>
            <a:r>
              <a:rPr lang="en-US" altLang="zh-CN" sz="1400" dirty="0"/>
              <a:t>();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声明</a:t>
            </a:r>
            <a:r>
              <a:rPr lang="en-US" altLang="zh-CN" sz="1400" dirty="0" err="1">
                <a:solidFill>
                  <a:srgbClr val="008000"/>
                </a:solidFill>
              </a:rPr>
              <a:t>print_message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err="1"/>
              <a:t>print_star</a:t>
            </a:r>
            <a:r>
              <a:rPr lang="en-US" altLang="zh-CN" sz="1400" dirty="0"/>
              <a:t>();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 err="1">
                <a:solidFill>
                  <a:srgbClr val="008000"/>
                </a:solidFill>
              </a:rPr>
              <a:t>print_star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err="1"/>
              <a:t>print_message</a:t>
            </a:r>
            <a:r>
              <a:rPr lang="en-US" altLang="zh-CN" sz="1400" dirty="0"/>
              <a:t>();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en-US" altLang="zh-CN" sz="1400" dirty="0" err="1">
                <a:solidFill>
                  <a:srgbClr val="008000"/>
                </a:solidFill>
              </a:rPr>
              <a:t>print_message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err="1"/>
              <a:t>print_star</a:t>
            </a:r>
            <a:r>
              <a:rPr lang="en-US" altLang="zh-CN" sz="1400" dirty="0"/>
              <a:t>();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 err="1">
                <a:solidFill>
                  <a:srgbClr val="008000"/>
                </a:solidFill>
              </a:rPr>
              <a:t>print_star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</a:p>
          <a:p>
            <a:pPr defTabSz="363538">
              <a:lnSpc>
                <a:spcPct val="120000"/>
              </a:lnSpc>
            </a:pPr>
            <a:endParaRPr lang="en-US" altLang="zh-CN" sz="1400" dirty="0"/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void </a:t>
            </a:r>
            <a:r>
              <a:rPr lang="en-US" altLang="zh-CN" sz="1400" dirty="0" err="1"/>
              <a:t>print_star</a:t>
            </a:r>
            <a:r>
              <a:rPr lang="en-US" altLang="zh-CN" sz="1400" dirty="0"/>
              <a:t>()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 err="1">
                <a:solidFill>
                  <a:srgbClr val="008000"/>
                </a:solidFill>
              </a:rPr>
              <a:t>print_star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("******************\n");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输出一行*号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</a:p>
          <a:p>
            <a:pPr defTabSz="363538">
              <a:lnSpc>
                <a:spcPct val="120000"/>
              </a:lnSpc>
            </a:pPr>
            <a:endParaRPr lang="en-US" altLang="zh-CN" sz="1400" dirty="0"/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void </a:t>
            </a:r>
            <a:r>
              <a:rPr lang="en-US" altLang="zh-CN" sz="1400" dirty="0" err="1"/>
              <a:t>print_message</a:t>
            </a:r>
            <a:r>
              <a:rPr lang="en-US" altLang="zh-CN" sz="1400" dirty="0"/>
              <a:t>()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 err="1">
                <a:solidFill>
                  <a:srgbClr val="008000"/>
                </a:solidFill>
              </a:rPr>
              <a:t>print_message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("How do you do!\n");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输出一行文字信息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A8DCF5-33CD-45F5-85BF-3F7F7ADD9770}"/>
              </a:ext>
            </a:extLst>
          </p:cNvPr>
          <p:cNvSpPr txBox="1"/>
          <p:nvPr/>
        </p:nvSpPr>
        <p:spPr>
          <a:xfrm>
            <a:off x="8652680" y="1166883"/>
            <a:ext cx="4708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为什么要定义函数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4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Desc_1">
            <a:extLst>
              <a:ext uri="{FF2B5EF4-FFF2-40B4-BE49-F238E27FC236}">
                <a16:creationId xmlns:a16="http://schemas.microsoft.com/office/drawing/2014/main" id="{A14ACCAC-46A2-44D6-80FE-3171F1888A4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37342" y="465359"/>
            <a:ext cx="10717315" cy="26636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3200" dirty="0">
                <a:solidFill>
                  <a:schemeClr val="tx1"/>
                </a:solidFill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函数定义</a:t>
            </a:r>
            <a:r>
              <a:rPr lang="zh-CN" altLang="en-US" dirty="0">
                <a:solidFill>
                  <a:schemeClr val="tx1"/>
                </a:solidFill>
              </a:rPr>
              <a:t>应包括以下几个内容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(1) </a:t>
            </a:r>
            <a:r>
              <a:rPr lang="zh-CN" altLang="en-US" dirty="0">
                <a:solidFill>
                  <a:schemeClr val="tx1"/>
                </a:solidFill>
              </a:rPr>
              <a:t>指定函数的名字，以便以后按名调用。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(2) </a:t>
            </a:r>
            <a:r>
              <a:rPr lang="zh-CN" altLang="en-US" dirty="0">
                <a:solidFill>
                  <a:schemeClr val="tx1"/>
                </a:solidFill>
              </a:rPr>
              <a:t>指定函数的类型，即函数返回值的类型。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(3) </a:t>
            </a:r>
            <a:r>
              <a:rPr lang="zh-CN" altLang="en-US" dirty="0">
                <a:solidFill>
                  <a:schemeClr val="tx1"/>
                </a:solidFill>
              </a:rPr>
              <a:t>指定函数的参数的名字和类型，以便在调用函数时向它们传递数据。对无参函数不需要这项。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(4) </a:t>
            </a:r>
            <a:r>
              <a:rPr lang="zh-CN" altLang="en-US" dirty="0">
                <a:solidFill>
                  <a:schemeClr val="tx1"/>
                </a:solidFill>
              </a:rPr>
              <a:t>指定函数应当完成什么操作，也就是函数是做什么的，即函数的功能。这是最重要的，是在函数体中解决的。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9214F8-4C56-4A35-BB0A-018802E92317}"/>
              </a:ext>
            </a:extLst>
          </p:cNvPr>
          <p:cNvSpPr/>
          <p:nvPr/>
        </p:nvSpPr>
        <p:spPr>
          <a:xfrm>
            <a:off x="4398995" y="4476180"/>
            <a:ext cx="3257530" cy="1327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zh-CN" altLang="en-US" b="1" dirty="0"/>
              <a:t>类型名  函数名</a:t>
            </a:r>
            <a:r>
              <a:rPr lang="en-US" altLang="zh-CN" b="1" dirty="0"/>
              <a:t>(</a:t>
            </a:r>
            <a:r>
              <a:rPr lang="zh-CN" altLang="en-US" b="1" dirty="0"/>
              <a:t>形式参数表列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{</a:t>
            </a:r>
          </a:p>
          <a:p>
            <a:pPr defTabSz="625475"/>
            <a:r>
              <a:rPr lang="en-US" altLang="zh-CN" b="1" dirty="0"/>
              <a:t>	</a:t>
            </a:r>
            <a:r>
              <a:rPr lang="zh-CN" altLang="en-US" b="1" dirty="0"/>
              <a:t>函数体</a:t>
            </a:r>
            <a:endParaRPr lang="en-US" altLang="zh-CN" b="1" dirty="0"/>
          </a:p>
          <a:p>
            <a:r>
              <a:rPr lang="en-US" altLang="zh-CN" b="1" dirty="0"/>
              <a:t>}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87DB-B085-4940-9471-4132C8A6D620}"/>
              </a:ext>
            </a:extLst>
          </p:cNvPr>
          <p:cNvSpPr txBox="1"/>
          <p:nvPr/>
        </p:nvSpPr>
        <p:spPr>
          <a:xfrm>
            <a:off x="4915330" y="3836476"/>
            <a:ext cx="1979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定义有参函数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3B59489-B4E7-4B26-B363-D34801DE1C21}"/>
              </a:ext>
            </a:extLst>
          </p:cNvPr>
          <p:cNvCxnSpPr/>
          <p:nvPr/>
        </p:nvCxnSpPr>
        <p:spPr>
          <a:xfrm>
            <a:off x="4398995" y="5112802"/>
            <a:ext cx="325753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6AFFE46-87A6-478D-97AB-69E757D69EC9}"/>
              </a:ext>
            </a:extLst>
          </p:cNvPr>
          <p:cNvSpPr txBox="1"/>
          <p:nvPr/>
        </p:nvSpPr>
        <p:spPr>
          <a:xfrm>
            <a:off x="979973" y="3837336"/>
            <a:ext cx="1979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定义无参函数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1E697A-63EC-4286-8414-B90A390FF3A3}"/>
              </a:ext>
            </a:extLst>
          </p:cNvPr>
          <p:cNvSpPr/>
          <p:nvPr/>
        </p:nvSpPr>
        <p:spPr>
          <a:xfrm>
            <a:off x="737342" y="4476180"/>
            <a:ext cx="2319129" cy="1327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zh-CN" altLang="en-US" b="1" dirty="0"/>
              <a:t>类型名  函数名</a:t>
            </a:r>
            <a:r>
              <a:rPr lang="en-US" altLang="zh-CN" b="1" dirty="0"/>
              <a:t>(void)</a:t>
            </a:r>
          </a:p>
          <a:p>
            <a:r>
              <a:rPr lang="en-US" altLang="zh-CN" b="1" dirty="0"/>
              <a:t>{</a:t>
            </a:r>
          </a:p>
          <a:p>
            <a:pPr defTabSz="625475"/>
            <a:r>
              <a:rPr lang="en-US" altLang="zh-CN" b="1" dirty="0"/>
              <a:t>	</a:t>
            </a:r>
            <a:r>
              <a:rPr lang="zh-CN" altLang="en-US" b="1" dirty="0"/>
              <a:t>函数体</a:t>
            </a:r>
            <a:endParaRPr lang="en-US" altLang="zh-CN" b="1" dirty="0"/>
          </a:p>
          <a:p>
            <a:r>
              <a:rPr lang="en-US" altLang="zh-CN" b="1" dirty="0"/>
              <a:t>}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020972-1185-4332-BADD-B30568E3934C}"/>
              </a:ext>
            </a:extLst>
          </p:cNvPr>
          <p:cNvSpPr/>
          <p:nvPr/>
        </p:nvSpPr>
        <p:spPr>
          <a:xfrm>
            <a:off x="8292073" y="4476180"/>
            <a:ext cx="2769437" cy="762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zh-CN" altLang="en-US" b="1" dirty="0"/>
              <a:t>类型名  函数名</a:t>
            </a:r>
            <a:r>
              <a:rPr lang="en-US" altLang="zh-CN" b="1" dirty="0"/>
              <a:t>()</a:t>
            </a:r>
          </a:p>
          <a:p>
            <a:r>
              <a:rPr lang="en-US" altLang="zh-CN" b="1" dirty="0"/>
              <a:t>{ }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5495AA-A35E-493B-9D1D-A2731DD0C785}"/>
              </a:ext>
            </a:extLst>
          </p:cNvPr>
          <p:cNvSpPr txBox="1"/>
          <p:nvPr/>
        </p:nvSpPr>
        <p:spPr>
          <a:xfrm>
            <a:off x="8722517" y="3836476"/>
            <a:ext cx="1979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定义空函数</a:t>
            </a:r>
          </a:p>
        </p:txBody>
      </p:sp>
      <p:sp>
        <p:nvSpPr>
          <p:cNvPr id="10" name="MH_Desc_1">
            <a:extLst>
              <a:ext uri="{FF2B5EF4-FFF2-40B4-BE49-F238E27FC236}">
                <a16:creationId xmlns:a16="http://schemas.microsoft.com/office/drawing/2014/main" id="{89008A3E-4BD7-4284-B714-A340BD4AC27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296024" y="5288554"/>
            <a:ext cx="2765486" cy="45037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函数体为空，什么也不做。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4265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函数调用</a:t>
            </a:r>
          </a:p>
        </p:txBody>
      </p:sp>
      <p:sp>
        <p:nvSpPr>
          <p:cNvPr id="4" name="矩形 3"/>
          <p:cNvSpPr/>
          <p:nvPr/>
        </p:nvSpPr>
        <p:spPr>
          <a:xfrm>
            <a:off x="927100" y="1411288"/>
            <a:ext cx="36576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/>
              <a:t>函数名</a:t>
            </a:r>
            <a:r>
              <a:rPr lang="en-US" altLang="zh-CN" sz="2400" b="1"/>
              <a:t>(</a:t>
            </a:r>
            <a:r>
              <a:rPr lang="zh-CN" altLang="en-US" sz="2400" b="1"/>
              <a:t>实参表列</a:t>
            </a:r>
            <a:r>
              <a:rPr lang="en-US" altLang="zh-CN" sz="2400" b="1"/>
              <a:t>)</a:t>
            </a:r>
            <a:endParaRPr lang="zh-CN" altLang="en-US" sz="2400" b="1"/>
          </a:p>
        </p:txBody>
      </p:sp>
      <p:sp>
        <p:nvSpPr>
          <p:cNvPr id="5" name="圆角矩形 4"/>
          <p:cNvSpPr/>
          <p:nvPr/>
        </p:nvSpPr>
        <p:spPr>
          <a:xfrm>
            <a:off x="4962387" y="1346212"/>
            <a:ext cx="3657600" cy="688952"/>
          </a:xfrm>
          <a:prstGeom prst="roundRect">
            <a:avLst>
              <a:gd name="adj" fmla="val 80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en-US" altLang="zh-CN">
                <a:solidFill>
                  <a:schemeClr val="tx1"/>
                </a:solidFill>
              </a:rPr>
              <a:t>print_star();	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调用无参函数</a:t>
            </a:r>
          </a:p>
          <a:p>
            <a:pPr defTabSz="363538"/>
            <a:r>
              <a:rPr lang="en-US" altLang="zh-CN">
                <a:solidFill>
                  <a:schemeClr val="tx1"/>
                </a:solidFill>
              </a:rPr>
              <a:t>c=max(a,b);	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调用有参函数</a:t>
            </a:r>
          </a:p>
        </p:txBody>
      </p:sp>
      <p:sp>
        <p:nvSpPr>
          <p:cNvPr id="6" name="MH_Desc_1"/>
          <p:cNvSpPr/>
          <p:nvPr>
            <p:custDataLst>
              <p:tags r:id="rId1"/>
            </p:custDataLst>
          </p:nvPr>
        </p:nvSpPr>
        <p:spPr>
          <a:xfrm>
            <a:off x="927100" y="2261843"/>
            <a:ext cx="10522778" cy="358236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b="1">
                <a:solidFill>
                  <a:schemeClr val="tx1"/>
                </a:solidFill>
              </a:rPr>
              <a:t>1. </a:t>
            </a:r>
            <a:r>
              <a:rPr lang="zh-CN" altLang="en-US" b="1">
                <a:solidFill>
                  <a:schemeClr val="tx1"/>
                </a:solidFill>
              </a:rPr>
              <a:t>函数调用语句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把函数调用单独作为一个语句。如</a:t>
            </a:r>
            <a:r>
              <a:rPr lang="en-US" altLang="zh-CN">
                <a:solidFill>
                  <a:schemeClr val="tx1"/>
                </a:solidFill>
              </a:rPr>
              <a:t>printf_star();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这时不要求函数带回值，只要求函数完成一定的操作。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b="1">
                <a:solidFill>
                  <a:schemeClr val="tx1"/>
                </a:solidFill>
              </a:rPr>
              <a:t>2. </a:t>
            </a:r>
            <a:r>
              <a:rPr lang="zh-CN" altLang="en-US" b="1">
                <a:solidFill>
                  <a:schemeClr val="tx1"/>
                </a:solidFill>
              </a:rPr>
              <a:t>函数表达式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函数调用出现在另一个表达式中，如</a:t>
            </a:r>
            <a:r>
              <a:rPr lang="en-US" altLang="zh-CN">
                <a:solidFill>
                  <a:schemeClr val="tx1"/>
                </a:solidFill>
              </a:rPr>
              <a:t>c=max(a,b);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这时要求函数带回一个确定的值以参加表达式的运算。</a:t>
            </a: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b="1">
                <a:solidFill>
                  <a:schemeClr val="tx1"/>
                </a:solidFill>
              </a:rPr>
              <a:t>3. </a:t>
            </a:r>
            <a:r>
              <a:rPr lang="zh-CN" altLang="en-US" b="1">
                <a:solidFill>
                  <a:schemeClr val="tx1"/>
                </a:solidFill>
              </a:rPr>
              <a:t>函数参数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函数调用作为另一个函数调用时的实参。如</a:t>
            </a:r>
            <a:r>
              <a:rPr lang="en-US" altLang="zh-CN">
                <a:solidFill>
                  <a:schemeClr val="tx1"/>
                </a:solidFill>
              </a:rPr>
              <a:t>m=max(a,max(b,c));</a:t>
            </a:r>
            <a:r>
              <a:rPr lang="zh-CN" altLang="en-US">
                <a:solidFill>
                  <a:schemeClr val="tx1"/>
                </a:solidFill>
              </a:rPr>
              <a:t>，又如</a:t>
            </a:r>
            <a:r>
              <a:rPr lang="en-US" altLang="zh-CN">
                <a:solidFill>
                  <a:schemeClr val="tx1"/>
                </a:solidFill>
              </a:rPr>
              <a:t>:printf (″%d″, max (a,b));</a:t>
            </a:r>
          </a:p>
        </p:txBody>
      </p:sp>
    </p:spTree>
    <p:extLst>
      <p:ext uri="{BB962C8B-B14F-4D97-AF65-F5344CB8AC3E}">
        <p14:creationId xmlns:p14="http://schemas.microsoft.com/office/powerpoint/2010/main" val="7994094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4340" y="234054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实参和形参间的数据传递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340" y="1247936"/>
            <a:ext cx="11015489" cy="552660"/>
          </a:xfrm>
        </p:spPr>
        <p:txBody>
          <a:bodyPr>
            <a:noAutofit/>
          </a:bodyPr>
          <a:lstStyle/>
          <a:p>
            <a:pPr marL="88900" indent="-8890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7.2】</a:t>
            </a:r>
            <a:r>
              <a:rPr lang="zh-CN" altLang="en-US" sz="2000" dirty="0">
                <a:solidFill>
                  <a:schemeClr val="accent1"/>
                </a:solidFill>
              </a:rPr>
              <a:t>输入两个整数，要求输出其中值较大者。要求用函数来找到大数。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42986" y="1815067"/>
            <a:ext cx="10676134" cy="2469563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36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	</a:t>
            </a:r>
            <a:r>
              <a:rPr lang="en-US" altLang="zh-CN" sz="1400" dirty="0">
                <a:solidFill>
                  <a:schemeClr val="accent6"/>
                </a:solidFill>
              </a:rPr>
              <a:t>int max(int </a:t>
            </a:r>
            <a:r>
              <a:rPr lang="en-US" altLang="zh-CN" sz="1400" dirty="0" err="1">
                <a:solidFill>
                  <a:schemeClr val="accent6"/>
                </a:solidFill>
              </a:rPr>
              <a:t>x,int</a:t>
            </a:r>
            <a:r>
              <a:rPr lang="en-US" altLang="zh-CN" sz="1400" dirty="0">
                <a:solidFill>
                  <a:schemeClr val="accent6"/>
                </a:solidFill>
              </a:rPr>
              <a:t> y);	</a:t>
            </a: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函数的声明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int </a:t>
            </a:r>
            <a:r>
              <a:rPr lang="en-US" altLang="zh-CN" sz="1400" dirty="0" err="1"/>
              <a:t>a,b,c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("please enter two integer numbers:");  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提示输入数据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</a:t>
            </a:r>
            <a:r>
              <a:rPr lang="en-US" altLang="zh-CN" sz="1400" dirty="0" err="1"/>
              <a:t>d,%d",&amp;a,&amp;b</a:t>
            </a:r>
            <a:r>
              <a:rPr lang="en-US" altLang="zh-CN" sz="1400" dirty="0"/>
              <a:t>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输入两个整数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>
                <a:solidFill>
                  <a:schemeClr val="accent6"/>
                </a:solidFill>
              </a:rPr>
              <a:t>c=max(</a:t>
            </a:r>
            <a:r>
              <a:rPr lang="en-US" altLang="zh-CN" sz="1400" dirty="0" err="1">
                <a:solidFill>
                  <a:schemeClr val="accent6"/>
                </a:solidFill>
              </a:rPr>
              <a:t>a,b</a:t>
            </a:r>
            <a:r>
              <a:rPr lang="en-US" altLang="zh-CN" sz="1400" dirty="0">
                <a:solidFill>
                  <a:schemeClr val="accent6"/>
                </a:solidFill>
              </a:rPr>
              <a:t>);</a:t>
            </a: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函数，有两个实参。大数赋给变量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("max is %d\</a:t>
            </a:r>
            <a:r>
              <a:rPr lang="en-US" altLang="zh-CN" sz="1400" dirty="0" err="1"/>
              <a:t>n",c</a:t>
            </a:r>
            <a:r>
              <a:rPr lang="en-US" altLang="zh-CN" sz="1400" dirty="0"/>
              <a:t>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输出大数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 }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int max(int </a:t>
            </a:r>
            <a:r>
              <a:rPr lang="en-US" altLang="zh-CN" sz="1400" dirty="0" err="1">
                <a:solidFill>
                  <a:schemeClr val="accent6"/>
                </a:solidFill>
              </a:rPr>
              <a:t>x,int</a:t>
            </a:r>
            <a:r>
              <a:rPr lang="en-US" altLang="zh-CN" sz="1400" dirty="0">
                <a:solidFill>
                  <a:schemeClr val="accent6"/>
                </a:solidFill>
              </a:rPr>
              <a:t> y)</a:t>
            </a: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函数，有两个参数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int z;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定义临时变量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z=x&gt;</a:t>
            </a:r>
            <a:r>
              <a:rPr lang="en-US" altLang="zh-CN" sz="1400" dirty="0" err="1"/>
              <a:t>y?x:y</a:t>
            </a:r>
            <a:r>
              <a:rPr lang="en-US" altLang="zh-CN" sz="1400" dirty="0"/>
              <a:t>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把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中大者赋给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chemeClr val="accent6"/>
                </a:solidFill>
              </a:rPr>
              <a:t>return(z);	</a:t>
            </a: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把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作为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函数的值带回</a:t>
            </a:r>
            <a:r>
              <a:rPr lang="en-US" altLang="zh-CN" sz="1400" dirty="0">
                <a:solidFill>
                  <a:srgbClr val="008000"/>
                </a:solidFill>
              </a:rPr>
              <a:t>main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767739" y="4403802"/>
            <a:ext cx="10651381" cy="1647176"/>
            <a:chOff x="8050697" y="5019262"/>
            <a:chExt cx="10651381" cy="164717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2" name="剪去单角的矩形 51"/>
            <p:cNvSpPr/>
            <p:nvPr/>
          </p:nvSpPr>
          <p:spPr>
            <a:xfrm>
              <a:off x="8050697" y="5019262"/>
              <a:ext cx="10651381" cy="1647176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8388005" y="5054496"/>
              <a:ext cx="62133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定义函数，名为</a:t>
              </a:r>
              <a:r>
                <a:rPr lang="en-US" altLang="zh-CN" sz="1400" dirty="0">
                  <a:solidFill>
                    <a:schemeClr val="bg1"/>
                  </a:solidFill>
                </a:rPr>
                <a:t>max</a:t>
              </a:r>
              <a:r>
                <a:rPr lang="zh-CN" altLang="en-US" sz="1400" dirty="0">
                  <a:solidFill>
                    <a:schemeClr val="bg1"/>
                  </a:solidFill>
                </a:rPr>
                <a:t>，函数类型为</a:t>
              </a:r>
              <a:r>
                <a:rPr lang="en-US" altLang="zh-CN" sz="1400" dirty="0">
                  <a:solidFill>
                    <a:schemeClr val="bg1"/>
                  </a:solidFill>
                </a:rPr>
                <a:t>int</a:t>
              </a:r>
              <a:r>
                <a:rPr lang="zh-CN" altLang="en-US" sz="1400" dirty="0">
                  <a:solidFill>
                    <a:schemeClr val="bg1"/>
                  </a:solidFill>
                </a:rPr>
                <a:t>。指定两个形参</a:t>
              </a:r>
              <a:r>
                <a:rPr lang="en-US" altLang="zh-CN" sz="1400" dirty="0">
                  <a:solidFill>
                    <a:schemeClr val="bg1"/>
                  </a:solidFill>
                </a:rPr>
                <a:t>x</a:t>
              </a:r>
              <a:r>
                <a:rPr lang="zh-CN" altLang="en-US" sz="1400" dirty="0">
                  <a:solidFill>
                    <a:schemeClr val="bg1"/>
                  </a:solidFill>
                </a:rPr>
                <a:t>和</a:t>
              </a:r>
              <a:r>
                <a:rPr lang="en-US" altLang="zh-CN" sz="1400" dirty="0">
                  <a:solidFill>
                    <a:schemeClr val="bg1"/>
                  </a:solidFill>
                </a:rPr>
                <a:t>y</a:t>
              </a:r>
              <a:r>
                <a:rPr lang="zh-CN" altLang="en-US" sz="1400" dirty="0">
                  <a:solidFill>
                    <a:schemeClr val="bg1"/>
                  </a:solidFill>
                </a:rPr>
                <a:t>，形参的类型为</a:t>
              </a:r>
              <a:r>
                <a:rPr lang="en-US" altLang="zh-CN" sz="1400" dirty="0">
                  <a:solidFill>
                    <a:schemeClr val="bg1"/>
                  </a:solidFill>
                </a:rPr>
                <a:t>int</a:t>
              </a:r>
              <a:r>
                <a:rPr lang="zh-CN" altLang="en-US" sz="1400" dirty="0">
                  <a:solidFill>
                    <a:schemeClr val="bg1"/>
                  </a:solidFill>
                </a:rPr>
                <a:t>。</a:t>
              </a:r>
            </a:p>
            <a:p>
              <a:endParaRPr lang="zh-CN" altLang="en-US" sz="1400" dirty="0">
                <a:solidFill>
                  <a:schemeClr val="bg1"/>
                </a:solidFill>
              </a:endParaRPr>
            </a:p>
            <a:p>
              <a:r>
                <a:rPr lang="zh-CN" altLang="en-US" sz="1400" dirty="0">
                  <a:solidFill>
                    <a:schemeClr val="bg1"/>
                  </a:solidFill>
                </a:rPr>
                <a:t>主函数中包含了一个函数调用</a:t>
              </a:r>
              <a:r>
                <a:rPr lang="en-US" altLang="zh-CN" sz="1400" dirty="0">
                  <a:solidFill>
                    <a:schemeClr val="bg1"/>
                  </a:solidFill>
                </a:rPr>
                <a:t>max(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a,b</a:t>
              </a:r>
              <a:r>
                <a:rPr lang="en-US" altLang="zh-CN" sz="1400" dirty="0">
                  <a:solidFill>
                    <a:schemeClr val="bg1"/>
                  </a:solidFill>
                </a:rPr>
                <a:t>)</a:t>
              </a:r>
              <a:r>
                <a:rPr lang="zh-CN" altLang="en-US" sz="1400" dirty="0">
                  <a:solidFill>
                    <a:schemeClr val="bg1"/>
                  </a:solidFill>
                </a:rPr>
                <a:t>。</a:t>
              </a:r>
              <a:r>
                <a:rPr lang="en-US" altLang="zh-CN" sz="1400" dirty="0">
                  <a:solidFill>
                    <a:schemeClr val="bg1"/>
                  </a:solidFill>
                </a:rPr>
                <a:t>max</a:t>
              </a:r>
              <a:r>
                <a:rPr lang="zh-CN" altLang="en-US" sz="1400" dirty="0">
                  <a:solidFill>
                    <a:schemeClr val="bg1"/>
                  </a:solidFill>
                </a:rPr>
                <a:t>后面括号内的</a:t>
              </a:r>
              <a:r>
                <a:rPr lang="en-US" altLang="zh-CN" sz="1400" dirty="0">
                  <a:solidFill>
                    <a:schemeClr val="bg1"/>
                  </a:solidFill>
                </a:rPr>
                <a:t>a</a:t>
              </a:r>
              <a:r>
                <a:rPr lang="zh-CN" altLang="en-US" sz="1400" dirty="0">
                  <a:solidFill>
                    <a:schemeClr val="bg1"/>
                  </a:solidFill>
                </a:rPr>
                <a:t>和</a:t>
              </a:r>
              <a:r>
                <a:rPr lang="en-US" altLang="zh-CN" sz="1400" dirty="0">
                  <a:solidFill>
                    <a:schemeClr val="bg1"/>
                  </a:solidFill>
                </a:rPr>
                <a:t>b</a:t>
              </a:r>
              <a:r>
                <a:rPr lang="zh-CN" altLang="en-US" sz="1400" dirty="0">
                  <a:solidFill>
                    <a:schemeClr val="bg1"/>
                  </a:solidFill>
                </a:rPr>
                <a:t>是实参。</a:t>
              </a:r>
              <a:r>
                <a:rPr lang="en-US" altLang="zh-CN" sz="1400" dirty="0">
                  <a:solidFill>
                    <a:schemeClr val="bg1"/>
                  </a:solidFill>
                </a:rPr>
                <a:t>a</a:t>
              </a:r>
              <a:r>
                <a:rPr lang="zh-CN" altLang="en-US" sz="1400" dirty="0">
                  <a:solidFill>
                    <a:schemeClr val="bg1"/>
                  </a:solidFill>
                </a:rPr>
                <a:t>和</a:t>
              </a:r>
              <a:r>
                <a:rPr lang="en-US" altLang="zh-CN" sz="1400" dirty="0">
                  <a:solidFill>
                    <a:schemeClr val="bg1"/>
                  </a:solidFill>
                </a:rPr>
                <a:t>b</a:t>
              </a:r>
              <a:r>
                <a:rPr lang="zh-CN" altLang="en-US" sz="1400" dirty="0">
                  <a:solidFill>
                    <a:schemeClr val="bg1"/>
                  </a:solidFill>
                </a:rPr>
                <a:t>是在</a:t>
              </a:r>
              <a:r>
                <a:rPr lang="en-US" altLang="zh-CN" sz="1400" dirty="0">
                  <a:solidFill>
                    <a:schemeClr val="bg1"/>
                  </a:solidFill>
                </a:rPr>
                <a:t>main</a:t>
              </a:r>
              <a:r>
                <a:rPr lang="zh-CN" altLang="en-US" sz="1400" dirty="0">
                  <a:solidFill>
                    <a:schemeClr val="bg1"/>
                  </a:solidFill>
                </a:rPr>
                <a:t>函数中定义的变量，</a:t>
              </a:r>
              <a:r>
                <a:rPr lang="en-US" altLang="zh-CN" sz="1400" dirty="0">
                  <a:solidFill>
                    <a:schemeClr val="bg1"/>
                  </a:solidFill>
                </a:rPr>
                <a:t>x</a:t>
              </a:r>
              <a:r>
                <a:rPr lang="zh-CN" altLang="en-US" sz="1400" dirty="0">
                  <a:solidFill>
                    <a:schemeClr val="bg1"/>
                  </a:solidFill>
                </a:rPr>
                <a:t>和</a:t>
              </a:r>
              <a:r>
                <a:rPr lang="en-US" altLang="zh-CN" sz="1400" dirty="0">
                  <a:solidFill>
                    <a:schemeClr val="bg1"/>
                  </a:solidFill>
                </a:rPr>
                <a:t>y</a:t>
              </a:r>
              <a:r>
                <a:rPr lang="zh-CN" altLang="en-US" sz="1400" dirty="0">
                  <a:solidFill>
                    <a:schemeClr val="bg1"/>
                  </a:solidFill>
                </a:rPr>
                <a:t>是函数</a:t>
              </a:r>
              <a:r>
                <a:rPr lang="en-US" altLang="zh-CN" sz="1400" dirty="0">
                  <a:solidFill>
                    <a:schemeClr val="bg1"/>
                  </a:solidFill>
                </a:rPr>
                <a:t>max</a:t>
              </a:r>
              <a:r>
                <a:rPr lang="zh-CN" altLang="en-US" sz="1400" dirty="0">
                  <a:solidFill>
                    <a:schemeClr val="bg1"/>
                  </a:solidFill>
                </a:rPr>
                <a:t>的形式参数。通过函数调用，在两个函数之间发生数据传递，实参</a:t>
              </a:r>
              <a:r>
                <a:rPr lang="en-US" altLang="zh-CN" sz="1400" dirty="0">
                  <a:solidFill>
                    <a:schemeClr val="bg1"/>
                  </a:solidFill>
                </a:rPr>
                <a:t>a</a:t>
              </a:r>
              <a:r>
                <a:rPr lang="zh-CN" altLang="en-US" sz="1400" dirty="0">
                  <a:solidFill>
                    <a:schemeClr val="bg1"/>
                  </a:solidFill>
                </a:rPr>
                <a:t>和</a:t>
              </a:r>
              <a:r>
                <a:rPr lang="en-US" altLang="zh-CN" sz="1400" dirty="0">
                  <a:solidFill>
                    <a:schemeClr val="bg1"/>
                  </a:solidFill>
                </a:rPr>
                <a:t>b</a:t>
              </a:r>
              <a:r>
                <a:rPr lang="zh-CN" altLang="en-US" sz="1400" dirty="0">
                  <a:solidFill>
                    <a:schemeClr val="bg1"/>
                  </a:solidFill>
                </a:rPr>
                <a:t>的值传递给形参</a:t>
              </a:r>
              <a:r>
                <a:rPr lang="en-US" altLang="zh-CN" sz="1400" dirty="0">
                  <a:solidFill>
                    <a:schemeClr val="bg1"/>
                  </a:solidFill>
                </a:rPr>
                <a:t>x</a:t>
              </a:r>
              <a:r>
                <a:rPr lang="zh-CN" altLang="en-US" sz="1400" dirty="0">
                  <a:solidFill>
                    <a:schemeClr val="bg1"/>
                  </a:solidFill>
                </a:rPr>
                <a:t>和</a:t>
              </a:r>
              <a:r>
                <a:rPr lang="en-US" altLang="zh-CN" sz="1400" dirty="0">
                  <a:solidFill>
                    <a:schemeClr val="bg1"/>
                  </a:solidFill>
                </a:rPr>
                <a:t>y</a:t>
              </a:r>
              <a:r>
                <a:rPr lang="zh-CN" altLang="en-US" sz="1400" dirty="0">
                  <a:solidFill>
                    <a:schemeClr val="bg1"/>
                  </a:solidFill>
                </a:rPr>
                <a:t>，在</a:t>
              </a:r>
              <a:r>
                <a:rPr lang="en-US" altLang="zh-CN" sz="1400" dirty="0">
                  <a:solidFill>
                    <a:schemeClr val="bg1"/>
                  </a:solidFill>
                </a:rPr>
                <a:t>max</a:t>
              </a:r>
              <a:r>
                <a:rPr lang="zh-CN" altLang="en-US" sz="1400" dirty="0">
                  <a:solidFill>
                    <a:schemeClr val="bg1"/>
                  </a:solidFill>
                </a:rPr>
                <a:t>函数中把</a:t>
              </a:r>
              <a:r>
                <a:rPr lang="en-US" altLang="zh-CN" sz="1400" dirty="0">
                  <a:solidFill>
                    <a:schemeClr val="bg1"/>
                  </a:solidFill>
                </a:rPr>
                <a:t>x</a:t>
              </a:r>
              <a:r>
                <a:rPr lang="zh-CN" altLang="en-US" sz="1400" dirty="0">
                  <a:solidFill>
                    <a:schemeClr val="bg1"/>
                  </a:solidFill>
                </a:rPr>
                <a:t>和</a:t>
              </a:r>
              <a:r>
                <a:rPr lang="en-US" altLang="zh-CN" sz="1400" dirty="0">
                  <a:solidFill>
                    <a:schemeClr val="bg1"/>
                  </a:solidFill>
                </a:rPr>
                <a:t>y</a:t>
              </a:r>
              <a:r>
                <a:rPr lang="zh-CN" altLang="en-US" sz="1400" dirty="0">
                  <a:solidFill>
                    <a:schemeClr val="bg1"/>
                  </a:solidFill>
                </a:rPr>
                <a:t>中的大者赋给变量</a:t>
              </a:r>
              <a:r>
                <a:rPr lang="en-US" altLang="zh-CN" sz="1400" dirty="0">
                  <a:solidFill>
                    <a:schemeClr val="bg1"/>
                  </a:solidFill>
                </a:rPr>
                <a:t>z</a:t>
              </a:r>
              <a:r>
                <a:rPr lang="zh-CN" altLang="en-US" sz="1400" dirty="0">
                  <a:solidFill>
                    <a:schemeClr val="bg1"/>
                  </a:solidFill>
                </a:rPr>
                <a:t>，</a:t>
              </a:r>
              <a:r>
                <a:rPr lang="en-US" altLang="zh-CN" sz="1400" dirty="0">
                  <a:solidFill>
                    <a:schemeClr val="bg1"/>
                  </a:solidFill>
                </a:rPr>
                <a:t>z</a:t>
              </a:r>
              <a:r>
                <a:rPr lang="zh-CN" altLang="en-US" sz="1400" dirty="0">
                  <a:solidFill>
                    <a:schemeClr val="bg1"/>
                  </a:solidFill>
                </a:rPr>
                <a:t>的值作为函数值返回</a:t>
              </a:r>
              <a:r>
                <a:rPr lang="en-US" altLang="zh-CN" sz="1400" dirty="0">
                  <a:solidFill>
                    <a:schemeClr val="bg1"/>
                  </a:solidFill>
                </a:rPr>
                <a:t>main</a:t>
              </a:r>
              <a:r>
                <a:rPr lang="zh-CN" altLang="en-US" sz="1400" dirty="0">
                  <a:solidFill>
                    <a:schemeClr val="bg1"/>
                  </a:solidFill>
                </a:rPr>
                <a:t>函数，赋给变量</a:t>
              </a:r>
              <a:r>
                <a:rPr lang="en-US" altLang="zh-CN" sz="1400" dirty="0">
                  <a:solidFill>
                    <a:schemeClr val="bg1"/>
                  </a:solidFill>
                </a:rPr>
                <a:t>c</a:t>
              </a:r>
              <a:r>
                <a:rPr lang="zh-CN" altLang="en-US" sz="1400" dirty="0">
                  <a:solidFill>
                    <a:schemeClr val="bg1"/>
                  </a:solidFill>
                </a:rPr>
                <a:t>。</a:t>
              </a:r>
              <a:endParaRPr lang="en-US" altLang="zh-CN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C81FB62-3A45-4404-B636-DE1ACE563956}"/>
              </a:ext>
            </a:extLst>
          </p:cNvPr>
          <p:cNvCxnSpPr>
            <a:cxnSpLocks/>
          </p:cNvCxnSpPr>
          <p:nvPr/>
        </p:nvCxnSpPr>
        <p:spPr>
          <a:xfrm>
            <a:off x="6018721" y="1806399"/>
            <a:ext cx="0" cy="2469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6C091BA-AA37-4C44-AC8C-F3223AF43560}"/>
              </a:ext>
            </a:extLst>
          </p:cNvPr>
          <p:cNvGrpSpPr/>
          <p:nvPr/>
        </p:nvGrpSpPr>
        <p:grpSpPr>
          <a:xfrm>
            <a:off x="5863042" y="2110195"/>
            <a:ext cx="325496" cy="260107"/>
            <a:chOff x="5926033" y="1926699"/>
            <a:chExt cx="325496" cy="260107"/>
          </a:xfrm>
        </p:grpSpPr>
        <p:sp>
          <p:nvSpPr>
            <p:cNvPr id="18" name="MH_Other_2">
              <a:extLst>
                <a:ext uri="{FF2B5EF4-FFF2-40B4-BE49-F238E27FC236}">
                  <a16:creationId xmlns:a16="http://schemas.microsoft.com/office/drawing/2014/main" id="{B0ACEA3A-5F72-4E52-9A14-6D617AA1274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9" name="MH_Other_3">
              <a:extLst>
                <a:ext uri="{FF2B5EF4-FFF2-40B4-BE49-F238E27FC236}">
                  <a16:creationId xmlns:a16="http://schemas.microsoft.com/office/drawing/2014/main" id="{21E6E270-9CB7-47E4-AFA0-265A4B8C867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0" name="MH_Other_4">
              <a:extLst>
                <a:ext uri="{FF2B5EF4-FFF2-40B4-BE49-F238E27FC236}">
                  <a16:creationId xmlns:a16="http://schemas.microsoft.com/office/drawing/2014/main" id="{6C40FA21-3732-464C-8D59-9002B2A0290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1" name="MH_Other_5">
              <a:extLst>
                <a:ext uri="{FF2B5EF4-FFF2-40B4-BE49-F238E27FC236}">
                  <a16:creationId xmlns:a16="http://schemas.microsoft.com/office/drawing/2014/main" id="{E0A2DA11-8B6F-4D95-8C65-7C460E1E000B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2" name="MH_Other_6">
              <a:extLst>
                <a:ext uri="{FF2B5EF4-FFF2-40B4-BE49-F238E27FC236}">
                  <a16:creationId xmlns:a16="http://schemas.microsoft.com/office/drawing/2014/main" id="{A21AF497-AA0E-44AB-B91A-D20B345DCAA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3" name="MH_Other_7">
              <a:extLst>
                <a:ext uri="{FF2B5EF4-FFF2-40B4-BE49-F238E27FC236}">
                  <a16:creationId xmlns:a16="http://schemas.microsoft.com/office/drawing/2014/main" id="{140517E9-2F75-4EB3-8B88-9F33617E7E0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6DE1B79-E9CB-4AF0-8709-EC1FCF93F8FB}"/>
              </a:ext>
            </a:extLst>
          </p:cNvPr>
          <p:cNvGrpSpPr/>
          <p:nvPr/>
        </p:nvGrpSpPr>
        <p:grpSpPr>
          <a:xfrm>
            <a:off x="5842452" y="3734242"/>
            <a:ext cx="325496" cy="260106"/>
            <a:chOff x="5926033" y="5434781"/>
            <a:chExt cx="325496" cy="260106"/>
          </a:xfrm>
        </p:grpSpPr>
        <p:sp>
          <p:nvSpPr>
            <p:cNvPr id="25" name="MH_Other_8">
              <a:extLst>
                <a:ext uri="{FF2B5EF4-FFF2-40B4-BE49-F238E27FC236}">
                  <a16:creationId xmlns:a16="http://schemas.microsoft.com/office/drawing/2014/main" id="{899D0A0D-B44D-48CE-B05F-AFE442AC1991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6" name="MH_Other_9">
              <a:extLst>
                <a:ext uri="{FF2B5EF4-FFF2-40B4-BE49-F238E27FC236}">
                  <a16:creationId xmlns:a16="http://schemas.microsoft.com/office/drawing/2014/main" id="{ABC58120-8E98-4CED-864D-70C9972F2B7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7" name="MH_Other_10">
              <a:extLst>
                <a:ext uri="{FF2B5EF4-FFF2-40B4-BE49-F238E27FC236}">
                  <a16:creationId xmlns:a16="http://schemas.microsoft.com/office/drawing/2014/main" id="{907EBF85-B356-43AC-A0EB-051962FF239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9" name="MH_Other_11">
              <a:extLst>
                <a:ext uri="{FF2B5EF4-FFF2-40B4-BE49-F238E27FC236}">
                  <a16:creationId xmlns:a16="http://schemas.microsoft.com/office/drawing/2014/main" id="{8D4FDCD4-FFFF-4296-96FE-B43214BCF09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0" name="MH_Other_12">
              <a:extLst>
                <a:ext uri="{FF2B5EF4-FFF2-40B4-BE49-F238E27FC236}">
                  <a16:creationId xmlns:a16="http://schemas.microsoft.com/office/drawing/2014/main" id="{5AED38F0-45DD-45F4-A636-4F0F475BC9D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1" name="MH_Other_13">
              <a:extLst>
                <a:ext uri="{FF2B5EF4-FFF2-40B4-BE49-F238E27FC236}">
                  <a16:creationId xmlns:a16="http://schemas.microsoft.com/office/drawing/2014/main" id="{F98E1DDA-FDB8-42BB-AD1C-8309F39C2BD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4BE5233-FC4C-41FF-99F5-68B5FF8C568F}"/>
              </a:ext>
            </a:extLst>
          </p:cNvPr>
          <p:cNvSpPr txBox="1"/>
          <p:nvPr/>
        </p:nvSpPr>
        <p:spPr>
          <a:xfrm>
            <a:off x="7682592" y="4439036"/>
            <a:ext cx="33973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7188"/>
            <a:r>
              <a:rPr lang="en-US" altLang="zh-CN" sz="1400" dirty="0"/>
              <a:t>c=max(</a:t>
            </a:r>
            <a:r>
              <a:rPr lang="en-US" altLang="zh-CN" sz="1400" dirty="0" err="1"/>
              <a:t>a,b</a:t>
            </a:r>
            <a:r>
              <a:rPr lang="en-US" altLang="zh-CN" sz="1400" dirty="0"/>
              <a:t>);		(main</a:t>
            </a:r>
            <a:r>
              <a:rPr lang="zh-CN" altLang="en-US" sz="1400" dirty="0"/>
              <a:t>函数</a:t>
            </a:r>
            <a:r>
              <a:rPr lang="en-US" altLang="zh-CN" sz="1400" dirty="0"/>
              <a:t>)</a:t>
            </a:r>
          </a:p>
          <a:p>
            <a:pPr defTabSz="357188"/>
            <a:endParaRPr lang="en-US" altLang="zh-CN" sz="1400" dirty="0"/>
          </a:p>
          <a:p>
            <a:pPr defTabSz="357188"/>
            <a:r>
              <a:rPr lang="en-US" altLang="zh-CN" sz="1400" dirty="0"/>
              <a:t>int max(int </a:t>
            </a:r>
            <a:r>
              <a:rPr lang="en-US" altLang="zh-CN" sz="1400" dirty="0" err="1"/>
              <a:t>x,int</a:t>
            </a:r>
            <a:r>
              <a:rPr lang="en-US" altLang="zh-CN" sz="1400" dirty="0"/>
              <a:t> y)	(max</a:t>
            </a:r>
            <a:r>
              <a:rPr lang="zh-CN" altLang="en-US" sz="1400" dirty="0"/>
              <a:t>函数</a:t>
            </a:r>
            <a:r>
              <a:rPr lang="en-US" altLang="zh-CN" sz="1400" dirty="0"/>
              <a:t>)</a:t>
            </a:r>
          </a:p>
          <a:p>
            <a:pPr defTabSz="357188"/>
            <a:r>
              <a:rPr lang="en-US" altLang="zh-CN" sz="1400" dirty="0"/>
              <a:t>{	int z;</a:t>
            </a:r>
          </a:p>
          <a:p>
            <a:pPr defTabSz="357188"/>
            <a:r>
              <a:rPr lang="en-US" altLang="zh-CN" sz="1400" dirty="0"/>
              <a:t>	z=x&gt;</a:t>
            </a:r>
            <a:r>
              <a:rPr lang="en-US" altLang="zh-CN" sz="1400" dirty="0" err="1"/>
              <a:t>y?x:y</a:t>
            </a:r>
            <a:r>
              <a:rPr lang="en-US" altLang="zh-CN" sz="1400" dirty="0"/>
              <a:t>;</a:t>
            </a:r>
          </a:p>
          <a:p>
            <a:pPr defTabSz="357188"/>
            <a:r>
              <a:rPr lang="en-US" altLang="zh-CN" sz="1400" dirty="0"/>
              <a:t>	return(z);</a:t>
            </a:r>
          </a:p>
          <a:p>
            <a:pPr defTabSz="357188"/>
            <a:r>
              <a:rPr lang="en-US" altLang="zh-CN" sz="1400" dirty="0"/>
              <a:t>}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71C3061-4673-46BD-9281-6C76C8F099C7}"/>
              </a:ext>
            </a:extLst>
          </p:cNvPr>
          <p:cNvCxnSpPr/>
          <p:nvPr/>
        </p:nvCxnSpPr>
        <p:spPr>
          <a:xfrm>
            <a:off x="8894210" y="4670491"/>
            <a:ext cx="264318" cy="264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3637EBE-6BCF-4F0B-95ED-E746070E1B08}"/>
              </a:ext>
            </a:extLst>
          </p:cNvPr>
          <p:cNvCxnSpPr>
            <a:cxnSpLocks/>
          </p:cNvCxnSpPr>
          <p:nvPr/>
        </p:nvCxnSpPr>
        <p:spPr>
          <a:xfrm>
            <a:off x="8575946" y="4679159"/>
            <a:ext cx="475059" cy="264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4A0EBC2B-EACD-43A1-BD2C-DD441E302337}"/>
              </a:ext>
            </a:extLst>
          </p:cNvPr>
          <p:cNvSpPr/>
          <p:nvPr/>
        </p:nvSpPr>
        <p:spPr>
          <a:xfrm>
            <a:off x="7508082" y="4650584"/>
            <a:ext cx="1114425" cy="1357312"/>
          </a:xfrm>
          <a:custGeom>
            <a:avLst/>
            <a:gdLst>
              <a:gd name="connsiteX0" fmla="*/ 1114425 w 1114425"/>
              <a:gd name="connsiteY0" fmla="*/ 1128712 h 1357312"/>
              <a:gd name="connsiteX1" fmla="*/ 1114425 w 1114425"/>
              <a:gd name="connsiteY1" fmla="*/ 1357312 h 1357312"/>
              <a:gd name="connsiteX2" fmla="*/ 0 w 1114425"/>
              <a:gd name="connsiteY2" fmla="*/ 1357312 h 1357312"/>
              <a:gd name="connsiteX3" fmla="*/ 0 w 1114425"/>
              <a:gd name="connsiteY3" fmla="*/ 221456 h 1357312"/>
              <a:gd name="connsiteX4" fmla="*/ 628650 w 1114425"/>
              <a:gd name="connsiteY4" fmla="*/ 221456 h 1357312"/>
              <a:gd name="connsiteX5" fmla="*/ 628650 w 1114425"/>
              <a:gd name="connsiteY5" fmla="*/ 0 h 135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25" h="1357312">
                <a:moveTo>
                  <a:pt x="1114425" y="1128712"/>
                </a:moveTo>
                <a:lnTo>
                  <a:pt x="1114425" y="1357312"/>
                </a:lnTo>
                <a:lnTo>
                  <a:pt x="0" y="1357312"/>
                </a:lnTo>
                <a:lnTo>
                  <a:pt x="0" y="221456"/>
                </a:lnTo>
                <a:lnTo>
                  <a:pt x="628650" y="221456"/>
                </a:lnTo>
                <a:lnTo>
                  <a:pt x="62865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FBCC0A8-1C21-4E55-ACA2-D874B3F8C7B9}"/>
              </a:ext>
            </a:extLst>
          </p:cNvPr>
          <p:cNvSpPr/>
          <p:nvPr/>
        </p:nvSpPr>
        <p:spPr>
          <a:xfrm>
            <a:off x="742986" y="6188100"/>
            <a:ext cx="10676134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在调用函数过程中发生的实参与形参间的数据传递称为“</a:t>
            </a:r>
            <a:r>
              <a:rPr lang="zh-CN" altLang="en-US" b="1" dirty="0"/>
              <a:t>虚实结合</a:t>
            </a:r>
            <a:r>
              <a:rPr lang="zh-CN" altLang="en-US" dirty="0"/>
              <a:t>”。</a:t>
            </a:r>
            <a:endParaRPr lang="zh-CN" altLang="en-US" dirty="0">
              <a:solidFill>
                <a:schemeClr val="l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808307" y="3374617"/>
            <a:ext cx="34861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637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537" y="26035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函数的返回值</a:t>
            </a:r>
          </a:p>
        </p:txBody>
      </p:sp>
      <p:sp>
        <p:nvSpPr>
          <p:cNvPr id="11" name="MH_Desc_1"/>
          <p:cNvSpPr/>
          <p:nvPr>
            <p:custDataLst>
              <p:tags r:id="rId1"/>
            </p:custDataLst>
          </p:nvPr>
        </p:nvSpPr>
        <p:spPr>
          <a:xfrm>
            <a:off x="643111" y="1898375"/>
            <a:ext cx="10717315" cy="436669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(1) </a:t>
            </a:r>
            <a:r>
              <a:rPr lang="zh-CN" altLang="en-US" b="1" dirty="0">
                <a:solidFill>
                  <a:schemeClr val="tx1"/>
                </a:solidFill>
              </a:rPr>
              <a:t>函数的返回值是通过函数中的</a:t>
            </a:r>
            <a:r>
              <a:rPr lang="en-US" altLang="zh-CN" b="1" dirty="0">
                <a:solidFill>
                  <a:schemeClr val="tx1"/>
                </a:solidFill>
              </a:rPr>
              <a:t>return</a:t>
            </a:r>
            <a:r>
              <a:rPr lang="zh-CN" altLang="en-US" b="1" dirty="0">
                <a:solidFill>
                  <a:schemeClr val="tx1"/>
                </a:solidFill>
              </a:rPr>
              <a:t>语句获得的。</a:t>
            </a:r>
            <a:r>
              <a:rPr lang="zh-CN" altLang="en-US" dirty="0">
                <a:solidFill>
                  <a:schemeClr val="tx1"/>
                </a:solidFill>
              </a:rPr>
              <a:t>一个函数中可以有一个以上的</a:t>
            </a:r>
            <a:r>
              <a:rPr lang="en-US" altLang="zh-CN" dirty="0">
                <a:solidFill>
                  <a:schemeClr val="tx1"/>
                </a:solidFill>
              </a:rPr>
              <a:t>return</a:t>
            </a:r>
            <a:r>
              <a:rPr lang="zh-CN" altLang="en-US" dirty="0">
                <a:solidFill>
                  <a:schemeClr val="tx1"/>
                </a:solidFill>
              </a:rPr>
              <a:t>语句，执行到哪一个</a:t>
            </a:r>
            <a:r>
              <a:rPr lang="en-US" altLang="zh-CN" dirty="0">
                <a:solidFill>
                  <a:schemeClr val="tx1"/>
                </a:solidFill>
              </a:rPr>
              <a:t>return</a:t>
            </a:r>
            <a:r>
              <a:rPr lang="zh-CN" altLang="en-US" dirty="0">
                <a:solidFill>
                  <a:schemeClr val="tx1"/>
                </a:solidFill>
              </a:rPr>
              <a:t>语句，哪一个</a:t>
            </a:r>
            <a:r>
              <a:rPr lang="en-US" altLang="zh-CN" dirty="0">
                <a:solidFill>
                  <a:schemeClr val="tx1"/>
                </a:solidFill>
              </a:rPr>
              <a:t>return</a:t>
            </a:r>
            <a:r>
              <a:rPr lang="zh-CN" altLang="en-US" dirty="0">
                <a:solidFill>
                  <a:schemeClr val="tx1"/>
                </a:solidFill>
              </a:rPr>
              <a:t>语句就起作用。</a:t>
            </a:r>
            <a:r>
              <a:rPr lang="en-US" altLang="zh-CN" dirty="0">
                <a:solidFill>
                  <a:schemeClr val="tx1"/>
                </a:solidFill>
              </a:rPr>
              <a:t>return</a:t>
            </a:r>
            <a:r>
              <a:rPr lang="zh-CN" altLang="en-US" dirty="0">
                <a:solidFill>
                  <a:schemeClr val="tx1"/>
                </a:solidFill>
              </a:rPr>
              <a:t>语句后面的括号可以不要，如“</a:t>
            </a:r>
            <a:r>
              <a:rPr lang="en-US" altLang="zh-CN" dirty="0">
                <a:solidFill>
                  <a:schemeClr val="tx1"/>
                </a:solidFill>
              </a:rPr>
              <a:t>return z;</a:t>
            </a:r>
            <a:r>
              <a:rPr lang="zh-CN" altLang="en-US" dirty="0">
                <a:solidFill>
                  <a:schemeClr val="tx1"/>
                </a:solidFill>
              </a:rPr>
              <a:t>”与“</a:t>
            </a:r>
            <a:r>
              <a:rPr lang="en-US" altLang="zh-CN" dirty="0">
                <a:solidFill>
                  <a:schemeClr val="tx1"/>
                </a:solidFill>
              </a:rPr>
              <a:t>return(z);</a:t>
            </a:r>
            <a:r>
              <a:rPr lang="zh-CN" altLang="en-US" dirty="0">
                <a:solidFill>
                  <a:schemeClr val="tx1"/>
                </a:solidFill>
              </a:rPr>
              <a:t>”等价。</a:t>
            </a:r>
            <a:r>
              <a:rPr lang="en-US" altLang="zh-CN" dirty="0">
                <a:solidFill>
                  <a:schemeClr val="tx1"/>
                </a:solidFill>
              </a:rPr>
              <a:t>return</a:t>
            </a:r>
            <a:r>
              <a:rPr lang="zh-CN" altLang="en-US" dirty="0">
                <a:solidFill>
                  <a:schemeClr val="tx1"/>
                </a:solidFill>
              </a:rPr>
              <a:t>后面的值可以是一个表达式。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(2) </a:t>
            </a:r>
            <a:r>
              <a:rPr lang="zh-CN" altLang="en-US" b="1" dirty="0">
                <a:solidFill>
                  <a:schemeClr val="tx1"/>
                </a:solidFill>
              </a:rPr>
              <a:t>函数值的类型。</a:t>
            </a:r>
            <a:r>
              <a:rPr lang="zh-CN" altLang="en-US" dirty="0">
                <a:solidFill>
                  <a:schemeClr val="tx1"/>
                </a:solidFill>
              </a:rPr>
              <a:t>函数值的类型在定义函数时指定。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(3) </a:t>
            </a:r>
            <a:r>
              <a:rPr lang="zh-CN" altLang="en-US" b="1" dirty="0">
                <a:solidFill>
                  <a:schemeClr val="tx1"/>
                </a:solidFill>
              </a:rPr>
              <a:t>在定义函数时指定的函数类型一般应该和</a:t>
            </a:r>
            <a:r>
              <a:rPr lang="en-US" altLang="zh-CN" b="1" dirty="0">
                <a:solidFill>
                  <a:schemeClr val="tx1"/>
                </a:solidFill>
              </a:rPr>
              <a:t>return</a:t>
            </a:r>
            <a:r>
              <a:rPr lang="zh-CN" altLang="en-US" b="1" dirty="0">
                <a:solidFill>
                  <a:schemeClr val="tx1"/>
                </a:solidFill>
              </a:rPr>
              <a:t>语句中的表达式类型一致。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如果函数值的类型和</a:t>
            </a:r>
            <a:r>
              <a:rPr lang="en-US" altLang="zh-CN" dirty="0">
                <a:solidFill>
                  <a:schemeClr val="tx1"/>
                </a:solidFill>
              </a:rPr>
              <a:t>return</a:t>
            </a:r>
            <a:r>
              <a:rPr lang="zh-CN" altLang="en-US" dirty="0">
                <a:solidFill>
                  <a:schemeClr val="tx1"/>
                </a:solidFill>
              </a:rPr>
              <a:t>语句中表达式的值不一致，则以函数类型为准。对数值型数据，可以自动进行类型转换。即</a:t>
            </a:r>
            <a:r>
              <a:rPr lang="zh-CN" altLang="en-US" b="1" dirty="0">
                <a:solidFill>
                  <a:schemeClr val="tx1"/>
                </a:solidFill>
              </a:rPr>
              <a:t>函数类型决定返回值的类型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(4) </a:t>
            </a:r>
            <a:r>
              <a:rPr lang="zh-CN" altLang="en-US" b="1" dirty="0">
                <a:solidFill>
                  <a:schemeClr val="tx1"/>
                </a:solidFill>
              </a:rPr>
              <a:t>对于不带回值的函数，应当用定义函数为“</a:t>
            </a:r>
            <a:r>
              <a:rPr lang="en-US" altLang="zh-CN" b="1" dirty="0">
                <a:solidFill>
                  <a:schemeClr val="tx1"/>
                </a:solidFill>
              </a:rPr>
              <a:t>void</a:t>
            </a:r>
            <a:r>
              <a:rPr lang="zh-CN" altLang="en-US" b="1" dirty="0">
                <a:solidFill>
                  <a:schemeClr val="tx1"/>
                </a:solidFill>
              </a:rPr>
              <a:t>类型”</a:t>
            </a:r>
            <a:r>
              <a:rPr lang="zh-CN" altLang="en-US" dirty="0">
                <a:solidFill>
                  <a:schemeClr val="tx1"/>
                </a:solidFill>
              </a:rPr>
              <a:t>（或称“空类型”）。这样，系统就保证不使函数带回任何值，即禁止在调用函数中使用被调用函数的返回值。此时在函数体中不得出现</a:t>
            </a:r>
            <a:r>
              <a:rPr lang="en-US" altLang="zh-CN" dirty="0">
                <a:solidFill>
                  <a:schemeClr val="tx1"/>
                </a:solidFill>
              </a:rPr>
              <a:t>return</a:t>
            </a:r>
            <a:r>
              <a:rPr lang="zh-CN" altLang="en-US" dirty="0">
                <a:solidFill>
                  <a:schemeClr val="tx1"/>
                </a:solidFill>
              </a:rPr>
              <a:t>语句。</a:t>
            </a:r>
          </a:p>
        </p:txBody>
      </p:sp>
      <p:sp>
        <p:nvSpPr>
          <p:cNvPr id="3" name="矩形 2"/>
          <p:cNvSpPr/>
          <p:nvPr/>
        </p:nvSpPr>
        <p:spPr>
          <a:xfrm>
            <a:off x="573536" y="1362763"/>
            <a:ext cx="107868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</a:rPr>
              <a:t>通常，希望通过函数调用使主调函数能得到一个确定的值，这就是</a:t>
            </a:r>
            <a:r>
              <a:rPr lang="zh-CN" altLang="en-US" sz="2000" b="1" dirty="0">
                <a:solidFill>
                  <a:schemeClr val="accent1"/>
                </a:solidFill>
              </a:rPr>
              <a:t>函数值</a:t>
            </a:r>
            <a:r>
              <a:rPr lang="en-US" altLang="zh-CN" sz="2000" dirty="0">
                <a:solidFill>
                  <a:schemeClr val="accent1"/>
                </a:solidFill>
              </a:rPr>
              <a:t>(</a:t>
            </a:r>
            <a:r>
              <a:rPr lang="zh-CN" altLang="en-US" sz="2000" dirty="0">
                <a:solidFill>
                  <a:schemeClr val="accent1"/>
                </a:solidFill>
              </a:rPr>
              <a:t>函数的返回值</a:t>
            </a:r>
            <a:r>
              <a:rPr lang="en-US" altLang="zh-CN" sz="2000" dirty="0">
                <a:solidFill>
                  <a:schemeClr val="accent1"/>
                </a:solidFill>
              </a:rPr>
              <a:t>)</a:t>
            </a:r>
            <a:r>
              <a:rPr lang="zh-CN" altLang="en-US" sz="2000" dirty="0">
                <a:solidFill>
                  <a:schemeClr val="accent1"/>
                </a:solidFill>
              </a:rPr>
              <a:t>。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DA1B878B-C834-478D-A9E9-9874A06140C8}"/>
              </a:ext>
            </a:extLst>
          </p:cNvPr>
          <p:cNvSpPr/>
          <p:nvPr/>
        </p:nvSpPr>
        <p:spPr>
          <a:xfrm>
            <a:off x="6118861" y="2967843"/>
            <a:ext cx="5241564" cy="1046945"/>
          </a:xfrm>
          <a:prstGeom prst="roundRect">
            <a:avLst>
              <a:gd name="adj" fmla="val 48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int max (float x</a:t>
            </a:r>
            <a:r>
              <a:rPr lang="zh-CN" altLang="en-US" sz="1600" dirty="0">
                <a:solidFill>
                  <a:schemeClr val="tx1"/>
                </a:solidFill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</a:rPr>
              <a:t>float y)	//</a:t>
            </a:r>
            <a:r>
              <a:rPr lang="zh-CN" altLang="en-US" sz="1600" dirty="0">
                <a:solidFill>
                  <a:schemeClr val="tx1"/>
                </a:solidFill>
              </a:rPr>
              <a:t>函数值为整型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char letter (char c1,char c2)	//</a:t>
            </a:r>
            <a:r>
              <a:rPr lang="zh-CN" altLang="en-US" sz="1600" dirty="0">
                <a:solidFill>
                  <a:schemeClr val="tx1"/>
                </a:solidFill>
              </a:rPr>
              <a:t>函数值为字符型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double min (int </a:t>
            </a:r>
            <a:r>
              <a:rPr lang="en-US" altLang="zh-CN" sz="1600" dirty="0" err="1">
                <a:solidFill>
                  <a:schemeClr val="tx1"/>
                </a:solidFill>
              </a:rPr>
              <a:t>x,int</a:t>
            </a:r>
            <a:r>
              <a:rPr lang="en-US" altLang="zh-CN" sz="1600" dirty="0">
                <a:solidFill>
                  <a:schemeClr val="tx1"/>
                </a:solidFill>
              </a:rPr>
              <a:t> y)	//</a:t>
            </a:r>
            <a:r>
              <a:rPr lang="zh-CN" altLang="en-US" sz="1600" dirty="0">
                <a:solidFill>
                  <a:schemeClr val="tx1"/>
                </a:solidFill>
              </a:rPr>
              <a:t>函数值为双精度型</a:t>
            </a:r>
          </a:p>
        </p:txBody>
      </p:sp>
    </p:spTree>
    <p:extLst>
      <p:ext uri="{BB962C8B-B14F-4D97-AF65-F5344CB8AC3E}">
        <p14:creationId xmlns:p14="http://schemas.microsoft.com/office/powerpoint/2010/main" val="3657540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765" y="226911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对被调用函数的声明和函数原型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765" y="1240793"/>
            <a:ext cx="10812348" cy="552660"/>
          </a:xfrm>
        </p:spPr>
        <p:txBody>
          <a:bodyPr>
            <a:noAutofit/>
          </a:bodyPr>
          <a:lstStyle/>
          <a:p>
            <a:pPr marL="88900" indent="-8890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7.4】</a:t>
            </a:r>
            <a:r>
              <a:rPr lang="zh-CN" altLang="en-US" sz="2000" dirty="0">
                <a:solidFill>
                  <a:schemeClr val="accent1"/>
                </a:solidFill>
              </a:rPr>
              <a:t>输入两个实数，用一个函数求出它们之和。</a:t>
            </a:r>
            <a:r>
              <a:rPr lang="en-US" altLang="zh-CN" sz="2000" dirty="0">
                <a:solidFill>
                  <a:schemeClr val="accent1"/>
                </a:solidFill>
              </a:rPr>
              <a:t>//【</a:t>
            </a:r>
            <a:r>
              <a:rPr lang="zh-CN" altLang="en-US" sz="2000" dirty="0">
                <a:solidFill>
                  <a:schemeClr val="accent1"/>
                </a:solidFill>
              </a:rPr>
              <a:t>声明函数</a:t>
            </a:r>
            <a:r>
              <a:rPr lang="en-US" altLang="zh-CN" sz="2000" dirty="0">
                <a:solidFill>
                  <a:schemeClr val="accent1"/>
                </a:solidFill>
              </a:rPr>
              <a:t>】</a:t>
            </a:r>
            <a:r>
              <a:rPr lang="zh-CN" altLang="en-US" sz="2000" dirty="0">
                <a:solidFill>
                  <a:schemeClr val="accent1"/>
                </a:solidFill>
              </a:rPr>
              <a:t>定义在调用之前，不用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746307" y="4810998"/>
            <a:ext cx="10651381" cy="1104224"/>
            <a:chOff x="8050697" y="5019263"/>
            <a:chExt cx="10651381" cy="110422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2" name="剪去单角的矩形 51"/>
            <p:cNvSpPr/>
            <p:nvPr/>
          </p:nvSpPr>
          <p:spPr>
            <a:xfrm>
              <a:off x="8050697" y="5019263"/>
              <a:ext cx="10651381" cy="1104224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8388004" y="5054496"/>
              <a:ext cx="101320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函数的声明和函数定义中的第</a:t>
              </a:r>
              <a:r>
                <a:rPr lang="en-US" altLang="zh-CN" sz="1400" dirty="0">
                  <a:solidFill>
                    <a:schemeClr val="bg1"/>
                  </a:solidFill>
                </a:rPr>
                <a:t>1</a:t>
              </a:r>
              <a:r>
                <a:rPr lang="zh-CN" altLang="en-US" sz="1400" dirty="0">
                  <a:solidFill>
                    <a:schemeClr val="bg1"/>
                  </a:solidFill>
                </a:rPr>
                <a:t>行（函数首部）基本上是相同的，只差一个分号</a:t>
              </a:r>
              <a:r>
                <a:rPr lang="en-US" altLang="zh-CN" sz="1400" dirty="0">
                  <a:solidFill>
                    <a:schemeClr val="bg1"/>
                  </a:solidFill>
                </a:rPr>
                <a:t>(</a:t>
              </a:r>
              <a:r>
                <a:rPr lang="zh-CN" altLang="en-US" sz="1400" dirty="0">
                  <a:solidFill>
                    <a:schemeClr val="bg1"/>
                  </a:solidFill>
                </a:rPr>
                <a:t>函数声明比函数定义中的首行多一个分号</a:t>
              </a:r>
              <a:r>
                <a:rPr lang="en-US" altLang="zh-CN" sz="1400" dirty="0">
                  <a:solidFill>
                    <a:schemeClr val="bg1"/>
                  </a:solidFill>
                </a:rPr>
                <a:t>)</a:t>
              </a:r>
              <a:r>
                <a:rPr lang="zh-CN" altLang="en-US" sz="1400" dirty="0">
                  <a:solidFill>
                    <a:schemeClr val="bg1"/>
                  </a:solidFill>
                </a:rPr>
                <a:t>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r>
                <a:rPr lang="zh-CN" altLang="en-US" sz="1400" dirty="0">
                  <a:solidFill>
                    <a:schemeClr val="bg1"/>
                  </a:solidFill>
                </a:rPr>
                <a:t>函数的首行</a:t>
              </a:r>
              <a:r>
                <a:rPr lang="en-US" altLang="zh-CN" sz="1400" dirty="0">
                  <a:solidFill>
                    <a:schemeClr val="bg1"/>
                  </a:solidFill>
                </a:rPr>
                <a:t>(</a:t>
              </a:r>
              <a:r>
                <a:rPr lang="zh-CN" altLang="en-US" sz="1400" dirty="0">
                  <a:solidFill>
                    <a:schemeClr val="bg1"/>
                  </a:solidFill>
                </a:rPr>
                <a:t>即函数首部</a:t>
              </a:r>
              <a:r>
                <a:rPr lang="en-US" altLang="zh-CN" sz="1400" dirty="0">
                  <a:solidFill>
                    <a:schemeClr val="bg1"/>
                  </a:solidFill>
                </a:rPr>
                <a:t>)</a:t>
              </a:r>
              <a:r>
                <a:rPr lang="zh-CN" altLang="en-US" sz="1400" dirty="0">
                  <a:solidFill>
                    <a:schemeClr val="bg1"/>
                  </a:solidFill>
                </a:rPr>
                <a:t>称为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函数原型</a:t>
              </a:r>
              <a:r>
                <a:rPr lang="en-US" altLang="zh-CN" sz="1400" dirty="0">
                  <a:solidFill>
                    <a:schemeClr val="bg1"/>
                  </a:solidFill>
                </a:rPr>
                <a:t>(function  prototype)</a:t>
              </a:r>
              <a:r>
                <a:rPr lang="zh-CN" altLang="en-US" sz="1400" dirty="0">
                  <a:solidFill>
                    <a:schemeClr val="bg1"/>
                  </a:solidFill>
                </a:rPr>
                <a:t>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r>
                <a:rPr lang="zh-CN" altLang="en-US" sz="1400" dirty="0">
                  <a:solidFill>
                    <a:schemeClr val="bg1"/>
                  </a:solidFill>
                </a:rPr>
                <a:t>因为在函数的首部包含了检查调用函数是否合法的基本信息</a:t>
              </a:r>
              <a:r>
                <a:rPr lang="en-US" altLang="zh-CN" sz="1400" dirty="0">
                  <a:solidFill>
                    <a:schemeClr val="bg1"/>
                  </a:solidFill>
                </a:rPr>
                <a:t>(</a:t>
              </a:r>
              <a:r>
                <a:rPr lang="zh-CN" altLang="en-US" sz="1400" dirty="0">
                  <a:solidFill>
                    <a:schemeClr val="bg1"/>
                  </a:solidFill>
                </a:rPr>
                <a:t>它包括了函数名、函数值类型、参数个数、参数类型和参数顺序</a:t>
              </a:r>
              <a:r>
                <a:rPr lang="en-US" altLang="zh-CN" sz="1400" dirty="0">
                  <a:solidFill>
                    <a:schemeClr val="bg1"/>
                  </a:solidFill>
                </a:rPr>
                <a:t>)</a:t>
              </a:r>
              <a:r>
                <a:rPr lang="zh-CN" altLang="en-US" sz="1400" dirty="0">
                  <a:solidFill>
                    <a:schemeClr val="bg1"/>
                  </a:solidFill>
                </a:rPr>
                <a:t>，因此，在函数调用时检查函数原型是否与函数声明一致。这样就能保证函数的正确调用。</a:t>
              </a:r>
            </a:p>
          </p:txBody>
        </p:sp>
      </p:grpSp>
      <p:sp>
        <p:nvSpPr>
          <p:cNvPr id="32" name="圆角矩形 12">
            <a:extLst>
              <a:ext uri="{FF2B5EF4-FFF2-40B4-BE49-F238E27FC236}">
                <a16:creationId xmlns:a16="http://schemas.microsoft.com/office/drawing/2014/main" id="{0F049BFC-9696-4323-94B2-76251E60074B}"/>
              </a:ext>
            </a:extLst>
          </p:cNvPr>
          <p:cNvSpPr/>
          <p:nvPr/>
        </p:nvSpPr>
        <p:spPr>
          <a:xfrm>
            <a:off x="787746" y="1979706"/>
            <a:ext cx="10166135" cy="2701733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36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	</a:t>
            </a:r>
            <a:r>
              <a:rPr lang="en-US" altLang="zh-CN" sz="1400" dirty="0">
                <a:solidFill>
                  <a:schemeClr val="accent6"/>
                </a:solidFill>
              </a:rPr>
              <a:t>float add(float x, float y);	</a:t>
            </a: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</a:t>
            </a:r>
            <a:r>
              <a:rPr lang="en-US" altLang="zh-CN" sz="1400" dirty="0">
                <a:solidFill>
                  <a:srgbClr val="008000"/>
                </a:solidFill>
              </a:rPr>
              <a:t>add</a:t>
            </a:r>
            <a:r>
              <a:rPr lang="zh-CN" altLang="en-US" sz="1400" dirty="0">
                <a:solidFill>
                  <a:srgbClr val="008000"/>
                </a:solidFill>
              </a:rPr>
              <a:t>函数作声明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float </a:t>
            </a:r>
            <a:r>
              <a:rPr lang="en-US" altLang="zh-CN" sz="1400" dirty="0" err="1"/>
              <a:t>a,b,c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("Please enter a and b:");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提示输入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</a:t>
            </a:r>
            <a:r>
              <a:rPr lang="en-US" altLang="zh-CN" sz="1400" dirty="0" err="1"/>
              <a:t>f,%f",&amp;a,&amp;b</a:t>
            </a:r>
            <a:r>
              <a:rPr lang="en-US" altLang="zh-CN" sz="1400" dirty="0"/>
              <a:t>);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输入两个实数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>
                <a:solidFill>
                  <a:schemeClr val="accent6"/>
                </a:solidFill>
              </a:rPr>
              <a:t>c=add(</a:t>
            </a:r>
            <a:r>
              <a:rPr lang="en-US" altLang="zh-CN" sz="1400" dirty="0" err="1">
                <a:solidFill>
                  <a:schemeClr val="accent6"/>
                </a:solidFill>
              </a:rPr>
              <a:t>a,b</a:t>
            </a:r>
            <a:r>
              <a:rPr lang="en-US" altLang="zh-CN" sz="1400" dirty="0">
                <a:solidFill>
                  <a:schemeClr val="accent6"/>
                </a:solidFill>
              </a:rPr>
              <a:t>); </a:t>
            </a:r>
            <a:r>
              <a:rPr lang="en-US" altLang="zh-CN" sz="1400" dirty="0"/>
              <a:t>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</a:rPr>
              <a:t>add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("sum is %f\</a:t>
            </a:r>
            <a:r>
              <a:rPr lang="en-US" altLang="zh-CN" sz="1400" dirty="0" err="1"/>
              <a:t>n",c</a:t>
            </a:r>
            <a:r>
              <a:rPr lang="en-US" altLang="zh-CN" sz="1400" dirty="0"/>
              <a:t>);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输出两数之和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</a:p>
          <a:p>
            <a:pPr defTabSz="363538">
              <a:lnSpc>
                <a:spcPct val="120000"/>
              </a:lnSpc>
            </a:pPr>
            <a:endParaRPr lang="en-US" altLang="zh-CN" sz="1400" dirty="0"/>
          </a:p>
          <a:p>
            <a:pPr defTabSz="363538">
              <a:lnSpc>
                <a:spcPct val="12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float add(float </a:t>
            </a:r>
            <a:r>
              <a:rPr lang="en-US" altLang="zh-CN" sz="1400" dirty="0" err="1">
                <a:solidFill>
                  <a:schemeClr val="accent6"/>
                </a:solidFill>
              </a:rPr>
              <a:t>x,float</a:t>
            </a:r>
            <a:r>
              <a:rPr lang="en-US" altLang="zh-CN" sz="1400" dirty="0">
                <a:solidFill>
                  <a:schemeClr val="accent6"/>
                </a:solidFill>
              </a:rPr>
              <a:t> y)	</a:t>
            </a: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>
                <a:solidFill>
                  <a:srgbClr val="008000"/>
                </a:solidFill>
              </a:rPr>
              <a:t>add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	float z;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z=</a:t>
            </a:r>
            <a:r>
              <a:rPr lang="en-US" altLang="zh-CN" sz="1400" dirty="0" err="1"/>
              <a:t>x+y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chemeClr val="accent6"/>
                </a:solidFill>
              </a:rPr>
              <a:t>return(z); </a:t>
            </a:r>
            <a:r>
              <a:rPr lang="en-US" altLang="zh-CN" sz="1400" dirty="0"/>
              <a:t>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把变量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的值作为函数值返回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</a:p>
          <a:p>
            <a:pPr defTabSz="363538">
              <a:lnSpc>
                <a:spcPct val="120000"/>
              </a:lnSpc>
            </a:pPr>
            <a:endParaRPr lang="en-US" altLang="zh-CN" sz="1400" dirty="0"/>
          </a:p>
          <a:p>
            <a:pPr defTabSz="363538">
              <a:lnSpc>
                <a:spcPct val="120000"/>
              </a:lnSpc>
            </a:pPr>
            <a:endParaRPr lang="en-US" altLang="zh-CN" sz="1400" dirty="0"/>
          </a:p>
          <a:p>
            <a:pPr defTabSz="363538">
              <a:lnSpc>
                <a:spcPct val="120000"/>
              </a:lnSpc>
            </a:pPr>
            <a:endParaRPr lang="en-US" altLang="zh-CN" sz="1400" dirty="0"/>
          </a:p>
          <a:p>
            <a:pPr defTabSz="363538">
              <a:lnSpc>
                <a:spcPct val="120000"/>
              </a:lnSpc>
            </a:pPr>
            <a:endParaRPr lang="en-US" altLang="zh-CN" sz="140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8E8941E-13B4-4987-9474-849FD4958D72}"/>
              </a:ext>
            </a:extLst>
          </p:cNvPr>
          <p:cNvCxnSpPr>
            <a:cxnSpLocks/>
          </p:cNvCxnSpPr>
          <p:nvPr/>
        </p:nvCxnSpPr>
        <p:spPr>
          <a:xfrm>
            <a:off x="5625223" y="1979706"/>
            <a:ext cx="0" cy="2701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99B58EF-6F58-486F-9246-0CBE3EB7CEF9}"/>
              </a:ext>
            </a:extLst>
          </p:cNvPr>
          <p:cNvGrpSpPr/>
          <p:nvPr/>
        </p:nvGrpSpPr>
        <p:grpSpPr>
          <a:xfrm>
            <a:off x="5469544" y="2436302"/>
            <a:ext cx="325496" cy="260107"/>
            <a:chOff x="5926033" y="1926699"/>
            <a:chExt cx="325496" cy="260107"/>
          </a:xfrm>
        </p:grpSpPr>
        <p:sp>
          <p:nvSpPr>
            <p:cNvPr id="36" name="MH_Other_2">
              <a:extLst>
                <a:ext uri="{FF2B5EF4-FFF2-40B4-BE49-F238E27FC236}">
                  <a16:creationId xmlns:a16="http://schemas.microsoft.com/office/drawing/2014/main" id="{FE5F7560-C4E4-4C36-BA95-5580F8223E6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8" name="MH_Other_3">
              <a:extLst>
                <a:ext uri="{FF2B5EF4-FFF2-40B4-BE49-F238E27FC236}">
                  <a16:creationId xmlns:a16="http://schemas.microsoft.com/office/drawing/2014/main" id="{46B83F71-B940-4BCE-8115-B2EBF75E1B3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9" name="MH_Other_4">
              <a:extLst>
                <a:ext uri="{FF2B5EF4-FFF2-40B4-BE49-F238E27FC236}">
                  <a16:creationId xmlns:a16="http://schemas.microsoft.com/office/drawing/2014/main" id="{C952B489-3917-4E8E-8757-E1D412456E98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0" name="MH_Other_5">
              <a:extLst>
                <a:ext uri="{FF2B5EF4-FFF2-40B4-BE49-F238E27FC236}">
                  <a16:creationId xmlns:a16="http://schemas.microsoft.com/office/drawing/2014/main" id="{5BFF3E99-4C33-456B-BC30-0FAB1982C24C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MH_Other_6">
              <a:extLst>
                <a:ext uri="{FF2B5EF4-FFF2-40B4-BE49-F238E27FC236}">
                  <a16:creationId xmlns:a16="http://schemas.microsoft.com/office/drawing/2014/main" id="{87B688B6-AE26-4303-860F-C9C92E57E03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2" name="MH_Other_7">
              <a:extLst>
                <a:ext uri="{FF2B5EF4-FFF2-40B4-BE49-F238E27FC236}">
                  <a16:creationId xmlns:a16="http://schemas.microsoft.com/office/drawing/2014/main" id="{B1BA3A18-13C2-4CF9-9BFE-A9F86E6D39C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3C566BD-2ED9-4DBB-8D0B-C8674569A874}"/>
              </a:ext>
            </a:extLst>
          </p:cNvPr>
          <p:cNvGrpSpPr/>
          <p:nvPr/>
        </p:nvGrpSpPr>
        <p:grpSpPr>
          <a:xfrm>
            <a:off x="5448954" y="4060349"/>
            <a:ext cx="325496" cy="260106"/>
            <a:chOff x="5926033" y="5434781"/>
            <a:chExt cx="325496" cy="260106"/>
          </a:xfrm>
        </p:grpSpPr>
        <p:sp>
          <p:nvSpPr>
            <p:cNvPr id="44" name="MH_Other_8">
              <a:extLst>
                <a:ext uri="{FF2B5EF4-FFF2-40B4-BE49-F238E27FC236}">
                  <a16:creationId xmlns:a16="http://schemas.microsoft.com/office/drawing/2014/main" id="{2CF7A33B-C2E6-4712-A971-82C8423125A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5" name="MH_Other_9">
              <a:extLst>
                <a:ext uri="{FF2B5EF4-FFF2-40B4-BE49-F238E27FC236}">
                  <a16:creationId xmlns:a16="http://schemas.microsoft.com/office/drawing/2014/main" id="{BCD3122F-2E35-453B-8A20-A22CDD23CA7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6" name="MH_Other_10">
              <a:extLst>
                <a:ext uri="{FF2B5EF4-FFF2-40B4-BE49-F238E27FC236}">
                  <a16:creationId xmlns:a16="http://schemas.microsoft.com/office/drawing/2014/main" id="{D54C3DC2-D86B-4C3E-8CC4-35E7A2ED898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7" name="MH_Other_11">
              <a:extLst>
                <a:ext uri="{FF2B5EF4-FFF2-40B4-BE49-F238E27FC236}">
                  <a16:creationId xmlns:a16="http://schemas.microsoft.com/office/drawing/2014/main" id="{8193DED7-6D1E-4CBD-A5D0-9DAE3C94458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8" name="MH_Other_12">
              <a:extLst>
                <a:ext uri="{FF2B5EF4-FFF2-40B4-BE49-F238E27FC236}">
                  <a16:creationId xmlns:a16="http://schemas.microsoft.com/office/drawing/2014/main" id="{78B274CD-4B77-4992-9CC9-3B9F6135C104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9" name="MH_Other_13">
              <a:extLst>
                <a:ext uri="{FF2B5EF4-FFF2-40B4-BE49-F238E27FC236}">
                  <a16:creationId xmlns:a16="http://schemas.microsoft.com/office/drawing/2014/main" id="{FC1EF25C-B3AA-458C-BCBB-2608B77E4EB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389122" y="3722294"/>
            <a:ext cx="34766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092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765" y="226911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函数的嵌套调用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766" y="1240793"/>
            <a:ext cx="9333448" cy="552660"/>
          </a:xfrm>
        </p:spPr>
        <p:txBody>
          <a:bodyPr>
            <a:noAutofit/>
          </a:bodyPr>
          <a:lstStyle/>
          <a:p>
            <a:pPr marL="88900" indent="-8890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7.5】</a:t>
            </a:r>
            <a:r>
              <a:rPr lang="zh-CN" altLang="en-US" sz="2000" dirty="0">
                <a:solidFill>
                  <a:schemeClr val="accent1"/>
                </a:solidFill>
              </a:rPr>
              <a:t>输入</a:t>
            </a:r>
            <a:r>
              <a:rPr lang="en-US" altLang="zh-CN" sz="2000" dirty="0">
                <a:solidFill>
                  <a:schemeClr val="accent1"/>
                </a:solidFill>
              </a:rPr>
              <a:t>4</a:t>
            </a:r>
            <a:r>
              <a:rPr lang="zh-CN" altLang="en-US" sz="2000" dirty="0">
                <a:solidFill>
                  <a:schemeClr val="accent1"/>
                </a:solidFill>
              </a:rPr>
              <a:t>个整数，找出其中最大的数。用函数的嵌套调用来处理。</a:t>
            </a:r>
          </a:p>
        </p:txBody>
      </p:sp>
      <p:sp>
        <p:nvSpPr>
          <p:cNvPr id="32" name="圆角矩形 12">
            <a:extLst>
              <a:ext uri="{FF2B5EF4-FFF2-40B4-BE49-F238E27FC236}">
                <a16:creationId xmlns:a16="http://schemas.microsoft.com/office/drawing/2014/main" id="{0F049BFC-9696-4323-94B2-76251E60074B}"/>
              </a:ext>
            </a:extLst>
          </p:cNvPr>
          <p:cNvSpPr/>
          <p:nvPr/>
        </p:nvSpPr>
        <p:spPr>
          <a:xfrm>
            <a:off x="586477" y="1793454"/>
            <a:ext cx="11319642" cy="3474536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36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	int max4(int </a:t>
            </a:r>
            <a:r>
              <a:rPr lang="en-US" altLang="zh-CN" sz="1400" dirty="0" err="1"/>
              <a:t>a,int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b,int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c,int</a:t>
            </a:r>
            <a:r>
              <a:rPr lang="en-US" altLang="zh-CN" sz="1400" dirty="0"/>
              <a:t> d);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</a:t>
            </a:r>
            <a:r>
              <a:rPr lang="en-US" altLang="zh-CN" sz="1400" dirty="0">
                <a:solidFill>
                  <a:srgbClr val="008000"/>
                </a:solidFill>
              </a:rPr>
              <a:t>max4</a:t>
            </a:r>
            <a:r>
              <a:rPr lang="zh-CN" altLang="en-US" sz="1400" dirty="0">
                <a:solidFill>
                  <a:srgbClr val="008000"/>
                </a:solidFill>
              </a:rPr>
              <a:t>的函数声明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int </a:t>
            </a:r>
            <a:r>
              <a:rPr lang="en-US" altLang="zh-CN" sz="1400" dirty="0" err="1"/>
              <a:t>a,b,c,d,max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("Please enter 4 </a:t>
            </a:r>
            <a:r>
              <a:rPr lang="en-US" altLang="zh-CN" sz="1400" dirty="0" err="1"/>
              <a:t>interger</a:t>
            </a:r>
            <a:r>
              <a:rPr lang="en-US" altLang="zh-CN" sz="1400" dirty="0"/>
              <a:t> numbers:");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提示输入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  <a:r>
              <a:rPr lang="zh-CN" altLang="en-US" sz="1400" dirty="0">
                <a:solidFill>
                  <a:srgbClr val="008000"/>
                </a:solidFill>
              </a:rPr>
              <a:t>个数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("%d %d %d %</a:t>
            </a:r>
            <a:r>
              <a:rPr lang="en-US" altLang="zh-CN" sz="1400" dirty="0" err="1"/>
              <a:t>d",&amp;a,&amp;b,&amp;c,&amp;d</a:t>
            </a:r>
            <a:r>
              <a:rPr lang="en-US" altLang="zh-CN" sz="1400" dirty="0"/>
              <a:t>);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  <a:r>
              <a:rPr lang="zh-CN" altLang="en-US" sz="1400" dirty="0">
                <a:solidFill>
                  <a:srgbClr val="008000"/>
                </a:solidFill>
              </a:rPr>
              <a:t>个数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max=max4(</a:t>
            </a:r>
            <a:r>
              <a:rPr lang="en-US" altLang="zh-CN" sz="1400" dirty="0" err="1"/>
              <a:t>a,b,c,d</a:t>
            </a:r>
            <a:r>
              <a:rPr lang="en-US" altLang="zh-CN" sz="1400" dirty="0"/>
              <a:t>); 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</a:rPr>
              <a:t>max4</a:t>
            </a:r>
            <a:r>
              <a:rPr lang="zh-CN" altLang="en-US" sz="1400" dirty="0">
                <a:solidFill>
                  <a:srgbClr val="008000"/>
                </a:solidFill>
              </a:rPr>
              <a:t>函数，得到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  <a:r>
              <a:rPr lang="zh-CN" altLang="en-US" sz="1400" dirty="0">
                <a:solidFill>
                  <a:srgbClr val="008000"/>
                </a:solidFill>
              </a:rPr>
              <a:t>个数中的最大者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("max=%d \</a:t>
            </a:r>
            <a:r>
              <a:rPr lang="en-US" altLang="zh-CN" sz="1400" dirty="0" err="1"/>
              <a:t>n",max</a:t>
            </a:r>
            <a:r>
              <a:rPr lang="en-US" altLang="zh-CN" sz="1400" dirty="0"/>
              <a:t>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  <a:r>
              <a:rPr lang="zh-CN" altLang="en-US" sz="1400" dirty="0">
                <a:solidFill>
                  <a:srgbClr val="008000"/>
                </a:solidFill>
              </a:rPr>
              <a:t>个数中的最大者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</a:p>
          <a:p>
            <a:pPr defTabSz="363538">
              <a:lnSpc>
                <a:spcPct val="120000"/>
              </a:lnSpc>
            </a:pPr>
            <a:endParaRPr lang="en-US" altLang="zh-CN" sz="1400" dirty="0"/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int max4(int </a:t>
            </a:r>
            <a:r>
              <a:rPr lang="en-US" altLang="zh-CN" sz="1400" dirty="0" err="1"/>
              <a:t>a,int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b,int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c,int</a:t>
            </a:r>
            <a:r>
              <a:rPr lang="en-US" altLang="zh-CN" sz="1400" dirty="0"/>
              <a:t> d)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>
                <a:solidFill>
                  <a:srgbClr val="008000"/>
                </a:solidFill>
              </a:rPr>
              <a:t>max4</a:t>
            </a:r>
            <a:r>
              <a:rPr lang="zh-CN" altLang="en-US" sz="1400" dirty="0">
                <a:solidFill>
                  <a:srgbClr val="008000"/>
                </a:solidFill>
              </a:rPr>
              <a:t>函数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	int max2(int </a:t>
            </a:r>
            <a:r>
              <a:rPr lang="en-US" altLang="zh-CN" sz="1400" dirty="0" err="1"/>
              <a:t>a,int</a:t>
            </a:r>
            <a:r>
              <a:rPr lang="en-US" altLang="zh-CN" sz="1400" dirty="0"/>
              <a:t> b);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</a:t>
            </a:r>
            <a:r>
              <a:rPr lang="en-US" altLang="zh-CN" sz="1400" dirty="0">
                <a:solidFill>
                  <a:srgbClr val="008000"/>
                </a:solidFill>
              </a:rPr>
              <a:t>max2</a:t>
            </a:r>
            <a:r>
              <a:rPr lang="zh-CN" altLang="en-US" sz="1400" dirty="0">
                <a:solidFill>
                  <a:srgbClr val="008000"/>
                </a:solidFill>
              </a:rPr>
              <a:t>的函数声明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int m;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m=max2(</a:t>
            </a:r>
            <a:r>
              <a:rPr lang="en-US" altLang="zh-CN" sz="1400" dirty="0" err="1"/>
              <a:t>a,b</a:t>
            </a:r>
            <a:r>
              <a:rPr lang="en-US" altLang="zh-CN" sz="1400" dirty="0"/>
              <a:t>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</a:rPr>
              <a:t>max2</a:t>
            </a:r>
            <a:r>
              <a:rPr lang="zh-CN" altLang="en-US" sz="1400" dirty="0">
                <a:solidFill>
                  <a:srgbClr val="008000"/>
                </a:solidFill>
              </a:rPr>
              <a:t>函数，得到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中的大者，放在</a:t>
            </a:r>
            <a:r>
              <a:rPr lang="en-US" altLang="zh-CN" sz="1400" dirty="0">
                <a:solidFill>
                  <a:srgbClr val="008000"/>
                </a:solidFill>
              </a:rPr>
              <a:t>m</a:t>
            </a:r>
            <a:r>
              <a:rPr lang="zh-CN" altLang="en-US" sz="1400" dirty="0">
                <a:solidFill>
                  <a:srgbClr val="008000"/>
                </a:solidFill>
              </a:rPr>
              <a:t>中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m=max2(</a:t>
            </a:r>
            <a:r>
              <a:rPr lang="en-US" altLang="zh-CN" sz="1400" dirty="0" err="1"/>
              <a:t>m,c</a:t>
            </a:r>
            <a:r>
              <a:rPr lang="en-US" altLang="zh-CN" sz="1400" dirty="0">
                <a:solidFill>
                  <a:schemeClr val="tx1"/>
                </a:solidFill>
              </a:rPr>
              <a:t>);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</a:rPr>
              <a:t>max2</a:t>
            </a:r>
            <a:r>
              <a:rPr lang="zh-CN" altLang="en-US" sz="1400" dirty="0">
                <a:solidFill>
                  <a:srgbClr val="008000"/>
                </a:solidFill>
              </a:rPr>
              <a:t>函数，得到</a:t>
            </a:r>
            <a:r>
              <a:rPr lang="en-US" altLang="zh-CN" sz="1400" dirty="0" err="1">
                <a:solidFill>
                  <a:srgbClr val="008000"/>
                </a:solidFill>
              </a:rPr>
              <a:t>a,b,c</a:t>
            </a:r>
            <a:r>
              <a:rPr lang="zh-CN" altLang="en-US" sz="1400" dirty="0">
                <a:solidFill>
                  <a:srgbClr val="008000"/>
                </a:solidFill>
              </a:rPr>
              <a:t>中的大者，放在</a:t>
            </a:r>
            <a:r>
              <a:rPr lang="en-US" altLang="zh-CN" sz="1400" dirty="0">
                <a:solidFill>
                  <a:srgbClr val="008000"/>
                </a:solidFill>
              </a:rPr>
              <a:t>m</a:t>
            </a:r>
            <a:r>
              <a:rPr lang="zh-CN" altLang="en-US" sz="1400" dirty="0">
                <a:solidFill>
                  <a:srgbClr val="008000"/>
                </a:solidFill>
              </a:rPr>
              <a:t>中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m=max2(</a:t>
            </a:r>
            <a:r>
              <a:rPr lang="en-US" altLang="zh-CN" sz="1400" dirty="0" err="1"/>
              <a:t>m,d</a:t>
            </a:r>
            <a:r>
              <a:rPr lang="en-US" altLang="zh-CN" sz="1400" dirty="0">
                <a:solidFill>
                  <a:schemeClr val="tx1"/>
                </a:solidFill>
              </a:rPr>
              <a:t>);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</a:rPr>
              <a:t>max2</a:t>
            </a:r>
            <a:r>
              <a:rPr lang="zh-CN" altLang="en-US" sz="1400" dirty="0">
                <a:solidFill>
                  <a:srgbClr val="008000"/>
                </a:solidFill>
              </a:rPr>
              <a:t>函数，得到</a:t>
            </a:r>
            <a:r>
              <a:rPr lang="en-US" altLang="zh-CN" sz="1400" dirty="0" err="1">
                <a:solidFill>
                  <a:srgbClr val="008000"/>
                </a:solidFill>
              </a:rPr>
              <a:t>a,b,c,d</a:t>
            </a:r>
            <a:r>
              <a:rPr lang="zh-CN" altLang="en-US" sz="1400" dirty="0">
                <a:solidFill>
                  <a:srgbClr val="008000"/>
                </a:solidFill>
              </a:rPr>
              <a:t>中的大者，放在</a:t>
            </a:r>
            <a:r>
              <a:rPr lang="en-US" altLang="zh-CN" sz="1400" dirty="0">
                <a:solidFill>
                  <a:srgbClr val="008000"/>
                </a:solidFill>
              </a:rPr>
              <a:t>m</a:t>
            </a:r>
            <a:r>
              <a:rPr lang="zh-CN" altLang="en-US" sz="1400" dirty="0">
                <a:solidFill>
                  <a:srgbClr val="008000"/>
                </a:solidFill>
              </a:rPr>
              <a:t>中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return(m);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把</a:t>
            </a:r>
            <a:r>
              <a:rPr lang="en-US" altLang="zh-CN" sz="1400" dirty="0">
                <a:solidFill>
                  <a:srgbClr val="008000"/>
                </a:solidFill>
              </a:rPr>
              <a:t>m</a:t>
            </a:r>
            <a:r>
              <a:rPr lang="zh-CN" altLang="en-US" sz="1400" dirty="0">
                <a:solidFill>
                  <a:srgbClr val="008000"/>
                </a:solidFill>
              </a:rPr>
              <a:t>作为函数值带回</a:t>
            </a:r>
            <a:r>
              <a:rPr lang="en-US" altLang="zh-CN" sz="1400" dirty="0">
                <a:solidFill>
                  <a:srgbClr val="008000"/>
                </a:solidFill>
              </a:rPr>
              <a:t>main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</a:p>
          <a:p>
            <a:pPr defTabSz="363538">
              <a:lnSpc>
                <a:spcPct val="120000"/>
              </a:lnSpc>
            </a:pPr>
            <a:endParaRPr lang="en-US" altLang="zh-CN" sz="1400" dirty="0"/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int max2(int </a:t>
            </a:r>
            <a:r>
              <a:rPr lang="en-US" altLang="zh-CN" sz="1400" dirty="0" err="1"/>
              <a:t>a,int</a:t>
            </a:r>
            <a:r>
              <a:rPr lang="en-US" altLang="zh-CN" sz="1400" dirty="0"/>
              <a:t> b)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>
                <a:solidFill>
                  <a:srgbClr val="008000"/>
                </a:solidFill>
              </a:rPr>
              <a:t>max2</a:t>
            </a:r>
            <a:r>
              <a:rPr lang="zh-CN" altLang="en-US" sz="1400" dirty="0">
                <a:solidFill>
                  <a:srgbClr val="008000"/>
                </a:solidFill>
              </a:rPr>
              <a:t>函数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	if(a&gt;=b)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return a;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 err="1">
                <a:solidFill>
                  <a:srgbClr val="008000"/>
                </a:solidFill>
              </a:rPr>
              <a:t>a≥b</a:t>
            </a:r>
            <a:r>
              <a:rPr lang="zh-CN" altLang="en-US" sz="1400" dirty="0">
                <a:solidFill>
                  <a:srgbClr val="008000"/>
                </a:solidFill>
              </a:rPr>
              <a:t>，将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作为函数返回值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else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return b;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>
                <a:solidFill>
                  <a:srgbClr val="008000"/>
                </a:solidFill>
              </a:rPr>
              <a:t>a&lt;b</a:t>
            </a:r>
            <a:r>
              <a:rPr lang="zh-CN" altLang="en-US" sz="1400" dirty="0">
                <a:solidFill>
                  <a:srgbClr val="008000"/>
                </a:solidFill>
              </a:rPr>
              <a:t>，将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作为函数返回值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8E8941E-13B4-4987-9474-849FD4958D72}"/>
              </a:ext>
            </a:extLst>
          </p:cNvPr>
          <p:cNvCxnSpPr>
            <a:cxnSpLocks/>
          </p:cNvCxnSpPr>
          <p:nvPr/>
        </p:nvCxnSpPr>
        <p:spPr>
          <a:xfrm>
            <a:off x="6022042" y="1784785"/>
            <a:ext cx="0" cy="3483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99B58EF-6F58-486F-9246-0CBE3EB7CEF9}"/>
              </a:ext>
            </a:extLst>
          </p:cNvPr>
          <p:cNvGrpSpPr/>
          <p:nvPr/>
        </p:nvGrpSpPr>
        <p:grpSpPr>
          <a:xfrm>
            <a:off x="5866363" y="2088581"/>
            <a:ext cx="325496" cy="260107"/>
            <a:chOff x="5926033" y="1926699"/>
            <a:chExt cx="325496" cy="260107"/>
          </a:xfrm>
        </p:grpSpPr>
        <p:sp>
          <p:nvSpPr>
            <p:cNvPr id="36" name="MH_Other_2">
              <a:extLst>
                <a:ext uri="{FF2B5EF4-FFF2-40B4-BE49-F238E27FC236}">
                  <a16:creationId xmlns:a16="http://schemas.microsoft.com/office/drawing/2014/main" id="{FE5F7560-C4E4-4C36-BA95-5580F8223E6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8" name="MH_Other_3">
              <a:extLst>
                <a:ext uri="{FF2B5EF4-FFF2-40B4-BE49-F238E27FC236}">
                  <a16:creationId xmlns:a16="http://schemas.microsoft.com/office/drawing/2014/main" id="{46B83F71-B940-4BCE-8115-B2EBF75E1B3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9" name="MH_Other_4">
              <a:extLst>
                <a:ext uri="{FF2B5EF4-FFF2-40B4-BE49-F238E27FC236}">
                  <a16:creationId xmlns:a16="http://schemas.microsoft.com/office/drawing/2014/main" id="{C952B489-3917-4E8E-8757-E1D412456E98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0" name="MH_Other_5">
              <a:extLst>
                <a:ext uri="{FF2B5EF4-FFF2-40B4-BE49-F238E27FC236}">
                  <a16:creationId xmlns:a16="http://schemas.microsoft.com/office/drawing/2014/main" id="{5BFF3E99-4C33-456B-BC30-0FAB1982C24C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MH_Other_6">
              <a:extLst>
                <a:ext uri="{FF2B5EF4-FFF2-40B4-BE49-F238E27FC236}">
                  <a16:creationId xmlns:a16="http://schemas.microsoft.com/office/drawing/2014/main" id="{87B688B6-AE26-4303-860F-C9C92E57E03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2" name="MH_Other_7">
              <a:extLst>
                <a:ext uri="{FF2B5EF4-FFF2-40B4-BE49-F238E27FC236}">
                  <a16:creationId xmlns:a16="http://schemas.microsoft.com/office/drawing/2014/main" id="{B1BA3A18-13C2-4CF9-9BFE-A9F86E6D39C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3C566BD-2ED9-4DBB-8D0B-C8674569A874}"/>
              </a:ext>
            </a:extLst>
          </p:cNvPr>
          <p:cNvGrpSpPr/>
          <p:nvPr/>
        </p:nvGrpSpPr>
        <p:grpSpPr>
          <a:xfrm>
            <a:off x="5859294" y="4631617"/>
            <a:ext cx="325496" cy="260106"/>
            <a:chOff x="5926033" y="5434781"/>
            <a:chExt cx="325496" cy="260106"/>
          </a:xfrm>
        </p:grpSpPr>
        <p:sp>
          <p:nvSpPr>
            <p:cNvPr id="44" name="MH_Other_8">
              <a:extLst>
                <a:ext uri="{FF2B5EF4-FFF2-40B4-BE49-F238E27FC236}">
                  <a16:creationId xmlns:a16="http://schemas.microsoft.com/office/drawing/2014/main" id="{2CF7A33B-C2E6-4712-A971-82C8423125A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5" name="MH_Other_9">
              <a:extLst>
                <a:ext uri="{FF2B5EF4-FFF2-40B4-BE49-F238E27FC236}">
                  <a16:creationId xmlns:a16="http://schemas.microsoft.com/office/drawing/2014/main" id="{BCD3122F-2E35-453B-8A20-A22CDD23CA7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6" name="MH_Other_10">
              <a:extLst>
                <a:ext uri="{FF2B5EF4-FFF2-40B4-BE49-F238E27FC236}">
                  <a16:creationId xmlns:a16="http://schemas.microsoft.com/office/drawing/2014/main" id="{D54C3DC2-D86B-4C3E-8CC4-35E7A2ED898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7" name="MH_Other_11">
              <a:extLst>
                <a:ext uri="{FF2B5EF4-FFF2-40B4-BE49-F238E27FC236}">
                  <a16:creationId xmlns:a16="http://schemas.microsoft.com/office/drawing/2014/main" id="{8193DED7-6D1E-4CBD-A5D0-9DAE3C94458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8" name="MH_Other_12">
              <a:extLst>
                <a:ext uri="{FF2B5EF4-FFF2-40B4-BE49-F238E27FC236}">
                  <a16:creationId xmlns:a16="http://schemas.microsoft.com/office/drawing/2014/main" id="{78B274CD-4B77-4992-9CC9-3B9F6135C104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9" name="MH_Other_13">
              <a:extLst>
                <a:ext uri="{FF2B5EF4-FFF2-40B4-BE49-F238E27FC236}">
                  <a16:creationId xmlns:a16="http://schemas.microsoft.com/office/drawing/2014/main" id="{FC1EF25C-B3AA-458C-BCBB-2608B77E4EB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68634" y="5344685"/>
            <a:ext cx="11337485" cy="1334343"/>
            <a:chOff x="8050697" y="5019262"/>
            <a:chExt cx="11337485" cy="133434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2" name="剪去单角的矩形 51"/>
            <p:cNvSpPr/>
            <p:nvPr/>
          </p:nvSpPr>
          <p:spPr>
            <a:xfrm>
              <a:off x="8050697" y="5019262"/>
              <a:ext cx="11337485" cy="1334343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8388004" y="5054496"/>
              <a:ext cx="1100017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</a:rPr>
                <a:t>在主函数中要调用</a:t>
              </a:r>
              <a:r>
                <a:rPr lang="en-US" altLang="zh-CN" sz="1400" dirty="0">
                  <a:solidFill>
                    <a:schemeClr val="bg1"/>
                  </a:solidFill>
                </a:rPr>
                <a:t>max4</a:t>
              </a:r>
              <a:r>
                <a:rPr lang="zh-CN" altLang="en-US" sz="1400" dirty="0">
                  <a:solidFill>
                    <a:schemeClr val="bg1"/>
                  </a:solidFill>
                </a:rPr>
                <a:t>函数，因此在主函数的开头要对</a:t>
              </a:r>
              <a:r>
                <a:rPr lang="en-US" altLang="zh-CN" sz="1400" dirty="0">
                  <a:solidFill>
                    <a:schemeClr val="bg1"/>
                  </a:solidFill>
                </a:rPr>
                <a:t>max4</a:t>
              </a:r>
              <a:r>
                <a:rPr lang="zh-CN" altLang="en-US" sz="1400" dirty="0">
                  <a:solidFill>
                    <a:schemeClr val="bg1"/>
                  </a:solidFill>
                </a:rPr>
                <a:t>函数作声明。在</a:t>
              </a:r>
              <a:r>
                <a:rPr lang="en-US" altLang="zh-CN" sz="1400" dirty="0">
                  <a:solidFill>
                    <a:schemeClr val="bg1"/>
                  </a:solidFill>
                </a:rPr>
                <a:t>max4</a:t>
              </a:r>
              <a:r>
                <a:rPr lang="zh-CN" altLang="en-US" sz="1400" dirty="0">
                  <a:solidFill>
                    <a:schemeClr val="bg1"/>
                  </a:solidFill>
                </a:rPr>
                <a:t>函数中</a:t>
              </a:r>
              <a:r>
                <a:rPr lang="en-US" altLang="zh-CN" sz="1400" dirty="0">
                  <a:solidFill>
                    <a:schemeClr val="bg1"/>
                  </a:solidFill>
                </a:rPr>
                <a:t>3</a:t>
              </a:r>
              <a:r>
                <a:rPr lang="zh-CN" altLang="en-US" sz="1400" dirty="0">
                  <a:solidFill>
                    <a:schemeClr val="bg1"/>
                  </a:solidFill>
                </a:rPr>
                <a:t>次调用</a:t>
              </a:r>
              <a:r>
                <a:rPr lang="en-US" altLang="zh-CN" sz="1400" dirty="0">
                  <a:solidFill>
                    <a:schemeClr val="bg1"/>
                  </a:solidFill>
                </a:rPr>
                <a:t>max2</a:t>
              </a:r>
              <a:r>
                <a:rPr lang="zh-CN" altLang="en-US" sz="1400" dirty="0">
                  <a:solidFill>
                    <a:schemeClr val="bg1"/>
                  </a:solidFill>
                </a:rPr>
                <a:t>函数，因此在</a:t>
              </a:r>
              <a:r>
                <a:rPr lang="en-US" altLang="zh-CN" sz="1400" dirty="0">
                  <a:solidFill>
                    <a:schemeClr val="bg1"/>
                  </a:solidFill>
                </a:rPr>
                <a:t>max4</a:t>
              </a:r>
              <a:r>
                <a:rPr lang="zh-CN" altLang="en-US" sz="1400" dirty="0">
                  <a:solidFill>
                    <a:schemeClr val="bg1"/>
                  </a:solidFill>
                </a:rPr>
                <a:t>函数的开头要对</a:t>
              </a:r>
              <a:r>
                <a:rPr lang="en-US" altLang="zh-CN" sz="1400" dirty="0">
                  <a:solidFill>
                    <a:schemeClr val="bg1"/>
                  </a:solidFill>
                </a:rPr>
                <a:t>max2</a:t>
              </a:r>
              <a:r>
                <a:rPr lang="zh-CN" altLang="en-US" sz="1400" dirty="0">
                  <a:solidFill>
                    <a:schemeClr val="bg1"/>
                  </a:solidFill>
                </a:rPr>
                <a:t>函数作声明。由于在主函数中没有直接调用</a:t>
              </a:r>
              <a:r>
                <a:rPr lang="en-US" altLang="zh-CN" sz="1400" dirty="0">
                  <a:solidFill>
                    <a:schemeClr val="bg1"/>
                  </a:solidFill>
                </a:rPr>
                <a:t>max2</a:t>
              </a:r>
              <a:r>
                <a:rPr lang="zh-CN" altLang="en-US" sz="1400" dirty="0">
                  <a:solidFill>
                    <a:schemeClr val="bg1"/>
                  </a:solidFill>
                </a:rPr>
                <a:t>函数，因此在主函数中不必对</a:t>
              </a:r>
              <a:r>
                <a:rPr lang="en-US" altLang="zh-CN" sz="1400" dirty="0">
                  <a:solidFill>
                    <a:schemeClr val="bg1"/>
                  </a:solidFill>
                </a:rPr>
                <a:t>max2</a:t>
              </a:r>
              <a:r>
                <a:rPr lang="zh-CN" altLang="en-US" sz="1400" dirty="0">
                  <a:solidFill>
                    <a:schemeClr val="bg1"/>
                  </a:solidFill>
                </a:rPr>
                <a:t>函数作声明，只须在</a:t>
              </a:r>
              <a:r>
                <a:rPr lang="en-US" altLang="zh-CN" sz="1400" dirty="0">
                  <a:solidFill>
                    <a:schemeClr val="bg1"/>
                  </a:solidFill>
                </a:rPr>
                <a:t>max4</a:t>
              </a:r>
              <a:r>
                <a:rPr lang="zh-CN" altLang="en-US" sz="1400" dirty="0">
                  <a:solidFill>
                    <a:schemeClr val="bg1"/>
                  </a:solidFill>
                </a:rPr>
                <a:t>函数中作声明即可。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r>
                <a:rPr lang="en-US" altLang="zh-CN" sz="1400" dirty="0">
                  <a:solidFill>
                    <a:schemeClr val="bg1"/>
                  </a:solidFill>
                </a:rPr>
                <a:t>max4</a:t>
              </a:r>
              <a:r>
                <a:rPr lang="zh-CN" altLang="en-US" sz="1400" dirty="0">
                  <a:solidFill>
                    <a:schemeClr val="bg1"/>
                  </a:solidFill>
                </a:rPr>
                <a:t>函数执行过程</a:t>
              </a:r>
              <a:r>
                <a:rPr lang="en-US" altLang="zh-CN" sz="1400" dirty="0">
                  <a:solidFill>
                    <a:schemeClr val="bg1"/>
                  </a:solidFill>
                </a:rPr>
                <a:t>: </a:t>
              </a:r>
              <a:r>
                <a:rPr lang="zh-CN" altLang="en-US" sz="1400" dirty="0">
                  <a:solidFill>
                    <a:schemeClr val="bg1"/>
                  </a:solidFill>
                </a:rPr>
                <a:t>第</a:t>
              </a:r>
              <a:r>
                <a:rPr lang="en-US" altLang="zh-CN" sz="1400" dirty="0">
                  <a:solidFill>
                    <a:schemeClr val="bg1"/>
                  </a:solidFill>
                </a:rPr>
                <a:t>1</a:t>
              </a:r>
              <a:r>
                <a:rPr lang="zh-CN" altLang="en-US" sz="1400" dirty="0">
                  <a:solidFill>
                    <a:schemeClr val="bg1"/>
                  </a:solidFill>
                </a:rPr>
                <a:t>次调用</a:t>
              </a:r>
              <a:r>
                <a:rPr lang="en-US" altLang="zh-CN" sz="1400" dirty="0">
                  <a:solidFill>
                    <a:schemeClr val="bg1"/>
                  </a:solidFill>
                </a:rPr>
                <a:t>max2</a:t>
              </a:r>
              <a:r>
                <a:rPr lang="zh-CN" altLang="en-US" sz="1400" dirty="0">
                  <a:solidFill>
                    <a:schemeClr val="bg1"/>
                  </a:solidFill>
                </a:rPr>
                <a:t>函数得到的函数值是</a:t>
              </a:r>
              <a:r>
                <a:rPr lang="en-US" altLang="zh-CN" sz="1400" dirty="0">
                  <a:solidFill>
                    <a:schemeClr val="bg1"/>
                  </a:solidFill>
                </a:rPr>
                <a:t>a</a:t>
              </a:r>
              <a:r>
                <a:rPr lang="zh-CN" altLang="en-US" sz="1400" dirty="0">
                  <a:solidFill>
                    <a:schemeClr val="bg1"/>
                  </a:solidFill>
                </a:rPr>
                <a:t>和</a:t>
              </a:r>
              <a:r>
                <a:rPr lang="en-US" altLang="zh-CN" sz="1400" dirty="0">
                  <a:solidFill>
                    <a:schemeClr val="bg1"/>
                  </a:solidFill>
                </a:rPr>
                <a:t>b</a:t>
              </a:r>
              <a:r>
                <a:rPr lang="zh-CN" altLang="en-US" sz="1400" dirty="0">
                  <a:solidFill>
                    <a:schemeClr val="bg1"/>
                  </a:solidFill>
                </a:rPr>
                <a:t>中的大者，把它赋给变量</a:t>
              </a:r>
              <a:r>
                <a:rPr lang="en-US" altLang="zh-CN" sz="1400" dirty="0">
                  <a:solidFill>
                    <a:schemeClr val="bg1"/>
                  </a:solidFill>
                </a:rPr>
                <a:t>m</a:t>
              </a:r>
              <a:r>
                <a:rPr lang="zh-CN" altLang="en-US" sz="1400" dirty="0">
                  <a:solidFill>
                    <a:schemeClr val="bg1"/>
                  </a:solidFill>
                </a:rPr>
                <a:t>，第</a:t>
              </a:r>
              <a:r>
                <a:rPr lang="en-US" altLang="zh-CN" sz="1400" dirty="0">
                  <a:solidFill>
                    <a:schemeClr val="bg1"/>
                  </a:solidFill>
                </a:rPr>
                <a:t>2</a:t>
              </a:r>
              <a:r>
                <a:rPr lang="zh-CN" altLang="en-US" sz="1400" dirty="0">
                  <a:solidFill>
                    <a:schemeClr val="bg1"/>
                  </a:solidFill>
                </a:rPr>
                <a:t>次调用</a:t>
              </a:r>
              <a:r>
                <a:rPr lang="en-US" altLang="zh-CN" sz="1400" dirty="0">
                  <a:solidFill>
                    <a:schemeClr val="bg1"/>
                  </a:solidFill>
                </a:rPr>
                <a:t>max2</a:t>
              </a:r>
              <a:r>
                <a:rPr lang="zh-CN" altLang="en-US" sz="1400" dirty="0">
                  <a:solidFill>
                    <a:schemeClr val="bg1"/>
                  </a:solidFill>
                </a:rPr>
                <a:t>得到</a:t>
              </a:r>
              <a:r>
                <a:rPr lang="en-US" altLang="zh-CN" sz="1400" dirty="0">
                  <a:solidFill>
                    <a:schemeClr val="bg1"/>
                  </a:solidFill>
                </a:rPr>
                <a:t>m</a:t>
              </a:r>
              <a:r>
                <a:rPr lang="zh-CN" altLang="en-US" sz="1400" dirty="0">
                  <a:solidFill>
                    <a:schemeClr val="bg1"/>
                  </a:solidFill>
                </a:rPr>
                <a:t>和</a:t>
              </a:r>
              <a:r>
                <a:rPr lang="en-US" altLang="zh-CN" sz="1400" dirty="0">
                  <a:solidFill>
                    <a:schemeClr val="bg1"/>
                  </a:solidFill>
                </a:rPr>
                <a:t>c</a:t>
              </a:r>
              <a:r>
                <a:rPr lang="zh-CN" altLang="en-US" sz="1400" dirty="0">
                  <a:solidFill>
                    <a:schemeClr val="bg1"/>
                  </a:solidFill>
                </a:rPr>
                <a:t>中的大者，也就是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a,b,c</a:t>
              </a:r>
              <a:r>
                <a:rPr lang="zh-CN" altLang="en-US" sz="1400" dirty="0">
                  <a:solidFill>
                    <a:schemeClr val="bg1"/>
                  </a:solidFill>
                </a:rPr>
                <a:t>中的最大者，再把它赋给变量</a:t>
              </a:r>
              <a:r>
                <a:rPr lang="en-US" altLang="zh-CN" sz="1400" dirty="0">
                  <a:solidFill>
                    <a:schemeClr val="bg1"/>
                  </a:solidFill>
                </a:rPr>
                <a:t>m</a:t>
              </a:r>
              <a:r>
                <a:rPr lang="zh-CN" altLang="en-US" sz="1400" dirty="0">
                  <a:solidFill>
                    <a:schemeClr val="bg1"/>
                  </a:solidFill>
                </a:rPr>
                <a:t>。第</a:t>
              </a:r>
              <a:r>
                <a:rPr lang="en-US" altLang="zh-CN" sz="1400" dirty="0">
                  <a:solidFill>
                    <a:schemeClr val="bg1"/>
                  </a:solidFill>
                </a:rPr>
                <a:t>3</a:t>
              </a:r>
              <a:r>
                <a:rPr lang="zh-CN" altLang="en-US" sz="1400" dirty="0">
                  <a:solidFill>
                    <a:schemeClr val="bg1"/>
                  </a:solidFill>
                </a:rPr>
                <a:t>次调用</a:t>
              </a:r>
              <a:r>
                <a:rPr lang="en-US" altLang="zh-CN" sz="1400" dirty="0">
                  <a:solidFill>
                    <a:schemeClr val="bg1"/>
                  </a:solidFill>
                </a:rPr>
                <a:t>max2</a:t>
              </a:r>
              <a:r>
                <a:rPr lang="zh-CN" altLang="en-US" sz="1400" dirty="0">
                  <a:solidFill>
                    <a:schemeClr val="bg1"/>
                  </a:solidFill>
                </a:rPr>
                <a:t>得到</a:t>
              </a:r>
              <a:r>
                <a:rPr lang="en-US" altLang="zh-CN" sz="1400" dirty="0">
                  <a:solidFill>
                    <a:schemeClr val="bg1"/>
                  </a:solidFill>
                </a:rPr>
                <a:t>m</a:t>
              </a:r>
              <a:r>
                <a:rPr lang="zh-CN" altLang="en-US" sz="1400" dirty="0">
                  <a:solidFill>
                    <a:schemeClr val="bg1"/>
                  </a:solidFill>
                </a:rPr>
                <a:t>和</a:t>
              </a:r>
              <a:r>
                <a:rPr lang="en-US" altLang="zh-CN" sz="1400" dirty="0">
                  <a:solidFill>
                    <a:schemeClr val="bg1"/>
                  </a:solidFill>
                </a:rPr>
                <a:t>d</a:t>
              </a:r>
              <a:r>
                <a:rPr lang="zh-CN" altLang="en-US" sz="1400" dirty="0">
                  <a:solidFill>
                    <a:schemeClr val="bg1"/>
                  </a:solidFill>
                </a:rPr>
                <a:t>中的大者，也就是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a,b,c,d</a:t>
              </a:r>
              <a:r>
                <a:rPr lang="zh-CN" altLang="en-US" sz="1400" dirty="0">
                  <a:solidFill>
                    <a:schemeClr val="bg1"/>
                  </a:solidFill>
                </a:rPr>
                <a:t>中的最大者，再把它赋给变量</a:t>
              </a:r>
              <a:r>
                <a:rPr lang="en-US" altLang="zh-CN" sz="1400" dirty="0">
                  <a:solidFill>
                    <a:schemeClr val="bg1"/>
                  </a:solidFill>
                </a:rPr>
                <a:t>m</a:t>
              </a:r>
              <a:r>
                <a:rPr lang="zh-CN" altLang="en-US" sz="1400" dirty="0">
                  <a:solidFill>
                    <a:schemeClr val="bg1"/>
                  </a:solidFill>
                </a:rPr>
                <a:t>。这是一种</a:t>
              </a:r>
              <a:r>
                <a:rPr lang="zh-CN" altLang="en-US" sz="1400" b="1" dirty="0">
                  <a:solidFill>
                    <a:schemeClr val="bg1"/>
                  </a:solidFill>
                </a:rPr>
                <a:t>递推</a:t>
              </a:r>
              <a:r>
                <a:rPr lang="zh-CN" altLang="en-US" sz="1400" dirty="0">
                  <a:solidFill>
                    <a:schemeClr val="bg1"/>
                  </a:solidFill>
                </a:rPr>
                <a:t>方法，先求出</a:t>
              </a:r>
              <a:r>
                <a:rPr lang="en-US" altLang="zh-CN" sz="1400" dirty="0">
                  <a:solidFill>
                    <a:schemeClr val="bg1"/>
                  </a:solidFill>
                </a:rPr>
                <a:t>2</a:t>
              </a:r>
              <a:r>
                <a:rPr lang="zh-CN" altLang="en-US" sz="1400" dirty="0">
                  <a:solidFill>
                    <a:schemeClr val="bg1"/>
                  </a:solidFill>
                </a:rPr>
                <a:t>个数的大者；再以此为基础求出</a:t>
              </a:r>
              <a:r>
                <a:rPr lang="en-US" altLang="zh-CN" sz="1400" dirty="0">
                  <a:solidFill>
                    <a:schemeClr val="bg1"/>
                  </a:solidFill>
                </a:rPr>
                <a:t>3</a:t>
              </a:r>
              <a:r>
                <a:rPr lang="zh-CN" altLang="en-US" sz="1400" dirty="0">
                  <a:solidFill>
                    <a:schemeClr val="bg1"/>
                  </a:solidFill>
                </a:rPr>
                <a:t>个数的大者；再以此为基础求出</a:t>
              </a:r>
              <a:r>
                <a:rPr lang="en-US" altLang="zh-CN" sz="1400" dirty="0">
                  <a:solidFill>
                    <a:schemeClr val="bg1"/>
                  </a:solidFill>
                </a:rPr>
                <a:t>4</a:t>
              </a:r>
              <a:r>
                <a:rPr lang="zh-CN" altLang="en-US" sz="1400" dirty="0">
                  <a:solidFill>
                    <a:schemeClr val="bg1"/>
                  </a:solidFill>
                </a:rPr>
                <a:t>个数的大者。</a:t>
              </a:r>
              <a:r>
                <a:rPr lang="en-US" altLang="zh-CN" sz="1400" dirty="0">
                  <a:solidFill>
                    <a:schemeClr val="bg1"/>
                  </a:solidFill>
                </a:rPr>
                <a:t>m</a:t>
              </a:r>
              <a:r>
                <a:rPr lang="zh-CN" altLang="en-US" sz="1400" dirty="0">
                  <a:solidFill>
                    <a:schemeClr val="bg1"/>
                  </a:solidFill>
                </a:rPr>
                <a:t>的值一次一次地变化，直到实现最终要求。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219944" y="375451"/>
            <a:ext cx="36861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7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6546EA-B858-41D9-9831-3BAC8B1C2744}"/>
              </a:ext>
            </a:extLst>
          </p:cNvPr>
          <p:cNvSpPr txBox="1"/>
          <p:nvPr/>
        </p:nvSpPr>
        <p:spPr>
          <a:xfrm>
            <a:off x="1049412" y="564596"/>
            <a:ext cx="102977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1.6 </a:t>
            </a:r>
            <a:r>
              <a:rPr lang="zh-CN" altLang="en-US" dirty="0"/>
              <a:t>标识符是标识名字的有效字符序列，可以理解为</a:t>
            </a:r>
            <a:r>
              <a:rPr lang="en-US" altLang="zh-CN" dirty="0"/>
              <a:t>C</a:t>
            </a:r>
            <a:r>
              <a:rPr lang="zh-CN" altLang="en-US" dirty="0"/>
              <a:t>程序中的单词。标识符的命名规则是：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）标识符只能由</a:t>
            </a:r>
            <a:r>
              <a:rPr lang="zh-CN" altLang="en-US" b="1" dirty="0"/>
              <a:t>字母、数字和下划线组成</a:t>
            </a:r>
            <a:r>
              <a:rPr lang="zh-CN" altLang="en-US" dirty="0"/>
              <a:t>，字母区分大小写，大写字母小写字母被认位是两个不同的字符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  例如：</a:t>
            </a:r>
            <a:r>
              <a:rPr lang="en-US" altLang="zh-CN" b="1" dirty="0"/>
              <a:t>_And, good, al</a:t>
            </a:r>
            <a:r>
              <a:rPr lang="zh-CN" altLang="en-US" dirty="0"/>
              <a:t>都是合法的，</a:t>
            </a:r>
            <a:r>
              <a:rPr lang="en-US" altLang="zh-CN" b="1" dirty="0"/>
              <a:t>3xb5,%x78,tt@xs</a:t>
            </a:r>
            <a:r>
              <a:rPr lang="zh-CN" altLang="en-US" dirty="0"/>
              <a:t>都是不合法的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）标识符的第一个字符必须是</a:t>
            </a:r>
            <a:r>
              <a:rPr lang="zh-CN" altLang="en-US" b="1" dirty="0"/>
              <a:t>字母或下划线</a:t>
            </a:r>
            <a:r>
              <a:rPr lang="zh-CN" altLang="en-US" dirty="0"/>
              <a:t>，不能为数字。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语言标识符分如下</a:t>
            </a:r>
            <a:r>
              <a:rPr lang="en-US" altLang="zh-CN" dirty="0"/>
              <a:t>3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）关键字。它们在程序中有固定的含义，不能另作他用。如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，</a:t>
            </a:r>
            <a:r>
              <a:rPr lang="en-US" altLang="zh-CN" dirty="0"/>
              <a:t>while</a:t>
            </a:r>
            <a:r>
              <a:rPr lang="zh-CN" altLang="en-US" dirty="0"/>
              <a:t>等。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）预定义标识符。预先定义并具有特定含义的标识符。如</a:t>
            </a:r>
            <a:r>
              <a:rPr lang="en-US" altLang="zh-CN" dirty="0"/>
              <a:t>define</a:t>
            </a:r>
            <a:r>
              <a:rPr lang="zh-CN" altLang="en-US" dirty="0"/>
              <a:t>、</a:t>
            </a:r>
            <a:r>
              <a:rPr lang="en-US" altLang="zh-CN" dirty="0"/>
              <a:t>include</a:t>
            </a:r>
            <a:r>
              <a:rPr lang="zh-CN" altLang="en-US" dirty="0"/>
              <a:t>等。需要</a:t>
            </a:r>
            <a:r>
              <a:rPr lang="en-US" altLang="zh-CN" dirty="0"/>
              <a:t>#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）用户标识符。用户根据需要定义的标识符，符合命名规则且不与关键字相同，做到见名知义。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4D58D5-E453-4727-95D2-097B2A89F4A5}"/>
              </a:ext>
            </a:extLst>
          </p:cNvPr>
          <p:cNvSpPr txBox="1"/>
          <p:nvPr/>
        </p:nvSpPr>
        <p:spPr>
          <a:xfrm>
            <a:off x="1049412" y="3796250"/>
            <a:ext cx="1029774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1.7  </a:t>
            </a:r>
            <a:r>
              <a:rPr lang="zh-CN" altLang="en-US" b="1" dirty="0"/>
              <a:t>常量与变量</a:t>
            </a:r>
            <a:br>
              <a:rPr lang="zh-CN" altLang="en-US" sz="2400" dirty="0"/>
            </a:br>
            <a:r>
              <a:rPr lang="zh-CN" altLang="en-US" b="1" dirty="0"/>
              <a:t>常量</a:t>
            </a:r>
            <a:r>
              <a:rPr lang="zh-CN" altLang="en-US" dirty="0"/>
              <a:t>是指在程序运行过程中，其值不能改变的量。常量分为</a:t>
            </a:r>
            <a:r>
              <a:rPr lang="zh-CN" altLang="en-US" b="1" dirty="0">
                <a:solidFill>
                  <a:srgbClr val="FF0000"/>
                </a:solidFill>
              </a:rPr>
              <a:t>整型常量、实型常量、字符常量、字符串常量、符号常量</a:t>
            </a:r>
            <a:r>
              <a:rPr lang="en-US" altLang="zh-CN" dirty="0"/>
              <a:t>5</a:t>
            </a:r>
            <a:r>
              <a:rPr lang="zh-CN" altLang="en-US" dirty="0"/>
              <a:t>种。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在程序运行过程中其值可以改变的量称为</a:t>
            </a:r>
            <a:r>
              <a:rPr lang="zh-CN" altLang="en-US" b="1" dirty="0"/>
              <a:t>变量</a:t>
            </a:r>
            <a:r>
              <a:rPr lang="zh-CN" altLang="en-US" dirty="0"/>
              <a:t>。</a:t>
            </a:r>
            <a:r>
              <a:rPr lang="en-US" altLang="zh-CN" dirty="0"/>
              <a:t>C</a:t>
            </a:r>
            <a:r>
              <a:rPr lang="zh-CN" altLang="en-US" dirty="0"/>
              <a:t>语言中没有字符串变量。存放字符串使用字符数组，</a:t>
            </a:r>
            <a:r>
              <a:rPr lang="en-US" altLang="zh-CN" dirty="0"/>
              <a:t>s[]</a:t>
            </a:r>
            <a:r>
              <a:rPr lang="zh-CN" altLang="en-US" dirty="0"/>
              <a:t>。变量代表一个有名字的、具有特定属性的一个存储单元。变量用来存放数据，也就是存放变量的值。在程序运行期间，变量的值是可以改变的。</a:t>
            </a:r>
            <a:r>
              <a:rPr lang="zh-CN" altLang="en-US" b="1" dirty="0"/>
              <a:t>变量必须先定义，后使用</a:t>
            </a:r>
            <a:r>
              <a:rPr lang="zh-CN" altLang="en-US" dirty="0"/>
              <a:t>。</a:t>
            </a:r>
          </a:p>
          <a:p>
            <a:endParaRPr lang="zh-CN" alt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3629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Desc_1">
            <a:extLst>
              <a:ext uri="{FF2B5EF4-FFF2-40B4-BE49-F238E27FC236}">
                <a16:creationId xmlns:a16="http://schemas.microsoft.com/office/drawing/2014/main" id="{20AC2CE0-D7CF-4BCB-B52D-5F2C0B946D9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38198" y="1432604"/>
            <a:ext cx="10304870" cy="431539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(1) 可以将max2函数的函数体改为只用一个return语句，返回一个条件表达式的值: 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(2) 在max4函数中，3个调用max2的语句可以用以下一行代替: </a:t>
            </a:r>
          </a:p>
          <a:p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甚至可以取消变量m，max4函数可写成</a:t>
            </a:r>
          </a:p>
          <a:p>
            <a:endParaRPr lang="zh-CN" altLang="en-US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先调用“max2(a,b)”，得到a和b中的大者。再调用“max2(</a:t>
            </a:r>
            <a:r>
              <a:rPr lang="zh-CN" altLang="en-US" u="sng" dirty="0">
                <a:solidFill>
                  <a:schemeClr val="tx1"/>
                </a:solidFill>
              </a:rPr>
              <a:t>max2(a,b)</a:t>
            </a:r>
            <a:r>
              <a:rPr lang="zh-CN" altLang="en-US" dirty="0">
                <a:solidFill>
                  <a:schemeClr val="tx1"/>
                </a:solidFill>
              </a:rPr>
              <a:t>,c)”(其中max2(a,b)为已知)，得到a,b,c三者中的大者。最后由“max2(</a:t>
            </a:r>
            <a:r>
              <a:rPr lang="zh-CN" altLang="en-US" u="sng" dirty="0">
                <a:solidFill>
                  <a:schemeClr val="tx1"/>
                </a:solidFill>
              </a:rPr>
              <a:t>max2(max2(a,b)</a:t>
            </a:r>
            <a:r>
              <a:rPr lang="zh-CN" altLang="en-US" dirty="0">
                <a:solidFill>
                  <a:schemeClr val="tx1"/>
                </a:solidFill>
              </a:rPr>
              <a:t>,c),d)”求得a,b,c,d四者中的大者。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043106B-6C21-4EC0-B722-CE132FFA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88540"/>
            <a:ext cx="1898694" cy="530356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zh-CN" altLang="en-US" sz="2800" dirty="0"/>
              <a:t>程序改进</a:t>
            </a:r>
          </a:p>
        </p:txBody>
      </p:sp>
      <p:sp>
        <p:nvSpPr>
          <p:cNvPr id="4" name="箭头: 虚尾 3">
            <a:extLst>
              <a:ext uri="{FF2B5EF4-FFF2-40B4-BE49-F238E27FC236}">
                <a16:creationId xmlns:a16="http://schemas.microsoft.com/office/drawing/2014/main" id="{B5CF6B69-FE39-4677-A236-74E0184AF528}"/>
              </a:ext>
            </a:extLst>
          </p:cNvPr>
          <p:cNvSpPr/>
          <p:nvPr/>
        </p:nvSpPr>
        <p:spPr>
          <a:xfrm rot="5400000">
            <a:off x="1318209" y="240113"/>
            <a:ext cx="938671" cy="472965"/>
          </a:xfrm>
          <a:prstGeom prst="stripedRightArrow">
            <a:avLst/>
          </a:prstGeom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3E91D787-9F5E-4E69-A1A7-2E9A6D0A944A}"/>
              </a:ext>
            </a:extLst>
          </p:cNvPr>
          <p:cNvSpPr/>
          <p:nvPr/>
        </p:nvSpPr>
        <p:spPr>
          <a:xfrm>
            <a:off x="933296" y="1827211"/>
            <a:ext cx="5700834" cy="646140"/>
          </a:xfrm>
          <a:prstGeom prst="roundRect">
            <a:avLst>
              <a:gd name="adj" fmla="val 102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/>
              <a:t>int max2(int a,int b)</a:t>
            </a:r>
            <a:r>
              <a:rPr lang="en-US" altLang="zh-CN" sz="1600" dirty="0"/>
              <a:t>	</a:t>
            </a:r>
            <a:r>
              <a:rPr lang="zh-CN" altLang="en-US" sz="1600" dirty="0">
                <a:solidFill>
                  <a:srgbClr val="008000"/>
                </a:solidFill>
              </a:rPr>
              <a:t>//定义max2函数 </a:t>
            </a:r>
          </a:p>
          <a:p>
            <a:r>
              <a:rPr lang="zh-CN" altLang="en-US" sz="1600" dirty="0"/>
              <a:t>{return(a&gt;=b?a:b);}</a:t>
            </a:r>
            <a:r>
              <a:rPr lang="en-US" altLang="zh-CN" sz="1600" dirty="0"/>
              <a:t>	</a:t>
            </a:r>
            <a:r>
              <a:rPr lang="zh-CN" altLang="en-US" sz="1600" dirty="0">
                <a:solidFill>
                  <a:srgbClr val="008000"/>
                </a:solidFill>
              </a:rPr>
              <a:t>//返回条件表达式的值，即a和b中的大者</a:t>
            </a:r>
          </a:p>
        </p:txBody>
      </p:sp>
      <p:sp>
        <p:nvSpPr>
          <p:cNvPr id="7" name="圆角矩形 4">
            <a:extLst>
              <a:ext uri="{FF2B5EF4-FFF2-40B4-BE49-F238E27FC236}">
                <a16:creationId xmlns:a16="http://schemas.microsoft.com/office/drawing/2014/main" id="{C7A86BAD-4B3E-4DF4-82B3-066B5375E2EA}"/>
              </a:ext>
            </a:extLst>
          </p:cNvPr>
          <p:cNvSpPr/>
          <p:nvPr/>
        </p:nvSpPr>
        <p:spPr>
          <a:xfrm>
            <a:off x="933296" y="2939255"/>
            <a:ext cx="5700834" cy="406421"/>
          </a:xfrm>
          <a:prstGeom prst="roundRect">
            <a:avLst>
              <a:gd name="adj" fmla="val 164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/>
              <a:t>m=max2(max2(max2(a,b),c),d);</a:t>
            </a:r>
            <a:r>
              <a:rPr lang="en-US" altLang="zh-CN" sz="1600" dirty="0"/>
              <a:t>	</a:t>
            </a:r>
            <a:r>
              <a:rPr lang="zh-CN" altLang="en-US" sz="1600" dirty="0">
                <a:solidFill>
                  <a:srgbClr val="008000"/>
                </a:solidFill>
              </a:rPr>
              <a:t>//把函数调用作为函数参数</a:t>
            </a:r>
          </a:p>
        </p:txBody>
      </p:sp>
      <p:sp>
        <p:nvSpPr>
          <p:cNvPr id="8" name="圆角矩形 4">
            <a:extLst>
              <a:ext uri="{FF2B5EF4-FFF2-40B4-BE49-F238E27FC236}">
                <a16:creationId xmlns:a16="http://schemas.microsoft.com/office/drawing/2014/main" id="{012C3643-CE25-48D6-9B98-14DA39289465}"/>
              </a:ext>
            </a:extLst>
          </p:cNvPr>
          <p:cNvSpPr/>
          <p:nvPr/>
        </p:nvSpPr>
        <p:spPr>
          <a:xfrm>
            <a:off x="933296" y="3811581"/>
            <a:ext cx="5700834" cy="1121190"/>
          </a:xfrm>
          <a:prstGeom prst="roundRect">
            <a:avLst>
              <a:gd name="adj" fmla="val 44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58775"/>
            <a:r>
              <a:rPr lang="zh-CN" altLang="en-US" sz="1600" dirty="0"/>
              <a:t>int max4(int a,int b,int c,int d) </a:t>
            </a:r>
          </a:p>
          <a:p>
            <a:pPr defTabSz="358775"/>
            <a:r>
              <a:rPr lang="zh-CN" altLang="en-US" sz="1600" dirty="0"/>
              <a:t>{</a:t>
            </a:r>
            <a:r>
              <a:rPr lang="en-US" altLang="zh-CN" sz="1600" dirty="0"/>
              <a:t>	</a:t>
            </a:r>
            <a:r>
              <a:rPr lang="zh-CN" altLang="en-US" sz="1600" dirty="0"/>
              <a:t>int max2(int a,int b);</a:t>
            </a:r>
            <a:r>
              <a:rPr lang="en-US" altLang="zh-CN" sz="1600" dirty="0"/>
              <a:t>		</a:t>
            </a:r>
            <a:r>
              <a:rPr lang="zh-CN" altLang="en-US" sz="1600" dirty="0">
                <a:solidFill>
                  <a:srgbClr val="008000"/>
                </a:solidFill>
              </a:rPr>
              <a:t>//对max2的函数声明</a:t>
            </a:r>
          </a:p>
          <a:p>
            <a:pPr defTabSz="358775"/>
            <a:r>
              <a:rPr lang="en-US" altLang="zh-CN" sz="1600" dirty="0"/>
              <a:t>	</a:t>
            </a:r>
            <a:r>
              <a:rPr lang="zh-CN" altLang="en-US" sz="1600" dirty="0"/>
              <a:t>return max2(max2(max2(a,b),c),d);</a:t>
            </a:r>
          </a:p>
          <a:p>
            <a:pPr defTabSz="358775"/>
            <a:r>
              <a:rPr lang="zh-CN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64527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函数的递归调用</a:t>
            </a:r>
          </a:p>
        </p:txBody>
      </p:sp>
      <p:sp>
        <p:nvSpPr>
          <p:cNvPr id="18" name="MH_Desc_1">
            <a:extLst>
              <a:ext uri="{FF2B5EF4-FFF2-40B4-BE49-F238E27FC236}">
                <a16:creationId xmlns:a16="http://schemas.microsoft.com/office/drawing/2014/main" id="{F35115DA-A7A7-47C7-9867-3A4FBFDE4FF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324946" y="4628756"/>
            <a:ext cx="9606289" cy="12353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程序中不应出现无终止的递归调用，而只应出现有限次数的、有终止的递归调用，这可以用</a:t>
            </a:r>
            <a:r>
              <a:rPr lang="en-US" altLang="zh-CN" dirty="0">
                <a:solidFill>
                  <a:schemeClr val="tx1"/>
                </a:solidFill>
              </a:rPr>
              <a:t>if</a:t>
            </a:r>
            <a:r>
              <a:rPr lang="zh-CN" altLang="en-US" dirty="0">
                <a:solidFill>
                  <a:schemeClr val="tx1"/>
                </a:solidFill>
              </a:rPr>
              <a:t>语句来控制，只有在某一条件成立时才继续执行递归调用；否则就不再继续。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983D48-D2BC-4B15-970C-D5804ADC9B68}"/>
              </a:ext>
            </a:extLst>
          </p:cNvPr>
          <p:cNvSpPr/>
          <p:nvPr/>
        </p:nvSpPr>
        <p:spPr>
          <a:xfrm>
            <a:off x="1089992" y="1355925"/>
            <a:ext cx="107868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</a:rPr>
              <a:t>在调用一个函数的过程中又出现</a:t>
            </a:r>
            <a:r>
              <a:rPr lang="zh-CN" altLang="en-US" sz="2000" b="1" dirty="0">
                <a:solidFill>
                  <a:schemeClr val="accent1"/>
                </a:solidFill>
              </a:rPr>
              <a:t>直接或间接地调用该函数本身，称为函数的递归调用</a:t>
            </a:r>
            <a:r>
              <a:rPr lang="zh-CN" altLang="en-US" sz="2000" dirty="0">
                <a:solidFill>
                  <a:schemeClr val="accent1"/>
                </a:solidFill>
              </a:rPr>
              <a:t>。</a:t>
            </a:r>
          </a:p>
        </p:txBody>
      </p:sp>
      <p:sp>
        <p:nvSpPr>
          <p:cNvPr id="8" name="圆角矩形 4">
            <a:extLst>
              <a:ext uri="{FF2B5EF4-FFF2-40B4-BE49-F238E27FC236}">
                <a16:creationId xmlns:a16="http://schemas.microsoft.com/office/drawing/2014/main" id="{49B5B2BA-202C-4BCB-9300-6FFABA2BCB7F}"/>
              </a:ext>
            </a:extLst>
          </p:cNvPr>
          <p:cNvSpPr/>
          <p:nvPr/>
        </p:nvSpPr>
        <p:spPr>
          <a:xfrm>
            <a:off x="1198156" y="2039952"/>
            <a:ext cx="4786434" cy="1605036"/>
          </a:xfrm>
          <a:prstGeom prst="roundRect">
            <a:avLst>
              <a:gd name="adj" fmla="val 251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58775"/>
            <a:r>
              <a:rPr lang="en-US" altLang="zh-CN" sz="1600" dirty="0"/>
              <a:t>int f(int x)</a:t>
            </a:r>
          </a:p>
          <a:p>
            <a:pPr defTabSz="358775"/>
            <a:r>
              <a:rPr lang="en-US" altLang="zh-CN" sz="1600" dirty="0"/>
              <a:t>{</a:t>
            </a:r>
          </a:p>
          <a:p>
            <a:pPr defTabSz="358775"/>
            <a:r>
              <a:rPr lang="en-US" altLang="zh-CN" sz="1600" dirty="0"/>
              <a:t>	int </a:t>
            </a:r>
            <a:r>
              <a:rPr lang="en-US" altLang="zh-CN" sz="1600" dirty="0" err="1"/>
              <a:t>y,z</a:t>
            </a:r>
            <a:r>
              <a:rPr lang="en-US" altLang="zh-CN" sz="1600" dirty="0"/>
              <a:t>;</a:t>
            </a:r>
          </a:p>
          <a:p>
            <a:pPr defTabSz="358775"/>
            <a:r>
              <a:rPr lang="en-US" altLang="zh-CN" sz="1600" dirty="0"/>
              <a:t>	z=f(y);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在执行</a:t>
            </a:r>
            <a:r>
              <a:rPr lang="en-US" altLang="zh-CN" sz="1600" dirty="0">
                <a:solidFill>
                  <a:srgbClr val="008000"/>
                </a:solidFill>
              </a:rPr>
              <a:t>f</a:t>
            </a:r>
            <a:r>
              <a:rPr lang="zh-CN" altLang="en-US" sz="1600" dirty="0">
                <a:solidFill>
                  <a:srgbClr val="008000"/>
                </a:solidFill>
              </a:rPr>
              <a:t>函数的过程中又要调用</a:t>
            </a:r>
            <a:r>
              <a:rPr lang="en-US" altLang="zh-CN" sz="1600" dirty="0">
                <a:solidFill>
                  <a:srgbClr val="008000"/>
                </a:solidFill>
              </a:rPr>
              <a:t>f</a:t>
            </a:r>
            <a:r>
              <a:rPr lang="zh-CN" altLang="en-US" sz="1600" dirty="0">
                <a:solidFill>
                  <a:srgbClr val="008000"/>
                </a:solidFill>
              </a:rPr>
              <a:t>函数</a:t>
            </a:r>
          </a:p>
          <a:p>
            <a:pPr defTabSz="358775"/>
            <a:r>
              <a:rPr lang="zh-CN" altLang="en-US" sz="1600" dirty="0"/>
              <a:t>	</a:t>
            </a:r>
            <a:r>
              <a:rPr lang="en-US" altLang="zh-CN" sz="1600" dirty="0"/>
              <a:t>return (2*z);</a:t>
            </a:r>
          </a:p>
          <a:p>
            <a:pPr defTabSz="358775"/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C6097D-1C29-4CEA-88F9-418DCC585C86}"/>
              </a:ext>
            </a:extLst>
          </p:cNvPr>
          <p:cNvSpPr txBox="1"/>
          <p:nvPr/>
        </p:nvSpPr>
        <p:spPr>
          <a:xfrm>
            <a:off x="6041345" y="2242305"/>
            <a:ext cx="1822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</a:t>
            </a:r>
            <a:r>
              <a:rPr lang="zh-CN" altLang="en-US" dirty="0"/>
              <a:t>函数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调用</a:t>
            </a:r>
            <a:r>
              <a:rPr lang="en-US" altLang="zh-CN" dirty="0"/>
              <a:t>f</a:t>
            </a:r>
            <a:r>
              <a:rPr lang="zh-CN" altLang="en-US" dirty="0"/>
              <a:t>函数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b="1" dirty="0">
                <a:solidFill>
                  <a:schemeClr val="accent1"/>
                </a:solidFill>
              </a:rPr>
              <a:t>直接递归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1DF911-5652-45E0-9DC5-FCA0FD6E33DC}"/>
              </a:ext>
            </a:extLst>
          </p:cNvPr>
          <p:cNvSpPr txBox="1"/>
          <p:nvPr/>
        </p:nvSpPr>
        <p:spPr>
          <a:xfrm>
            <a:off x="7863839" y="2242305"/>
            <a:ext cx="3241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f1</a:t>
            </a:r>
            <a:r>
              <a:rPr lang="zh-CN" altLang="en-US" dirty="0"/>
              <a:t>函数</a:t>
            </a:r>
            <a:r>
              <a:rPr lang="en-US" altLang="zh-CN" dirty="0"/>
              <a:t>		f2</a:t>
            </a:r>
            <a:r>
              <a:rPr lang="zh-CN" altLang="en-US" dirty="0"/>
              <a:t>函数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调用</a:t>
            </a:r>
            <a:r>
              <a:rPr lang="en-US" altLang="zh-CN" dirty="0"/>
              <a:t>f2</a:t>
            </a:r>
            <a:r>
              <a:rPr lang="zh-CN" altLang="en-US" dirty="0"/>
              <a:t>函数</a:t>
            </a:r>
            <a:r>
              <a:rPr lang="en-US" altLang="zh-CN" dirty="0"/>
              <a:t>	</a:t>
            </a:r>
            <a:r>
              <a:rPr lang="zh-CN" altLang="en-US" dirty="0"/>
              <a:t>调用</a:t>
            </a:r>
            <a:r>
              <a:rPr lang="en-US" altLang="zh-CN" dirty="0"/>
              <a:t>f1</a:t>
            </a:r>
            <a:r>
              <a:rPr lang="zh-CN" altLang="en-US" dirty="0"/>
              <a:t>函数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b="1" dirty="0">
                <a:solidFill>
                  <a:schemeClr val="accent1"/>
                </a:solidFill>
              </a:rPr>
              <a:t>间接递归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F598814-0228-4A99-9496-449FE7AB5A63}"/>
              </a:ext>
            </a:extLst>
          </p:cNvPr>
          <p:cNvCxnSpPr>
            <a:cxnSpLocks/>
          </p:cNvCxnSpPr>
          <p:nvPr/>
        </p:nvCxnSpPr>
        <p:spPr>
          <a:xfrm>
            <a:off x="7715921" y="1967537"/>
            <a:ext cx="0" cy="2029094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/>
                </a:gs>
                <a:gs pos="6600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F745416-0BF7-422A-BB2B-01DB04A6B19A}"/>
              </a:ext>
            </a:extLst>
          </p:cNvPr>
          <p:cNvCxnSpPr/>
          <p:nvPr/>
        </p:nvCxnSpPr>
        <p:spPr>
          <a:xfrm>
            <a:off x="6952592" y="2617076"/>
            <a:ext cx="0" cy="43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471ED5B-FCE7-432F-A87A-6659F7997843}"/>
              </a:ext>
            </a:extLst>
          </p:cNvPr>
          <p:cNvSpPr/>
          <p:nvPr/>
        </p:nvSpPr>
        <p:spPr>
          <a:xfrm>
            <a:off x="6211614" y="2472033"/>
            <a:ext cx="403597" cy="800888"/>
          </a:xfrm>
          <a:custGeom>
            <a:avLst/>
            <a:gdLst>
              <a:gd name="connsiteX0" fmla="*/ 264860 w 403597"/>
              <a:gd name="connsiteY0" fmla="*/ 800888 h 800888"/>
              <a:gd name="connsiteX1" fmla="*/ 0 w 403597"/>
              <a:gd name="connsiteY1" fmla="*/ 800888 h 800888"/>
              <a:gd name="connsiteX2" fmla="*/ 0 w 403597"/>
              <a:gd name="connsiteY2" fmla="*/ 0 h 800888"/>
              <a:gd name="connsiteX3" fmla="*/ 403597 w 403597"/>
              <a:gd name="connsiteY3" fmla="*/ 0 h 80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597" h="800888">
                <a:moveTo>
                  <a:pt x="264860" y="800888"/>
                </a:moveTo>
                <a:lnTo>
                  <a:pt x="0" y="800888"/>
                </a:lnTo>
                <a:lnTo>
                  <a:pt x="0" y="0"/>
                </a:lnTo>
                <a:lnTo>
                  <a:pt x="403597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E0BBCAF-CBA1-4988-8F61-3F21204CF041}"/>
              </a:ext>
            </a:extLst>
          </p:cNvPr>
          <p:cNvCxnSpPr/>
          <p:nvPr/>
        </p:nvCxnSpPr>
        <p:spPr>
          <a:xfrm>
            <a:off x="8560675" y="2613923"/>
            <a:ext cx="0" cy="43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A2FD621-2889-44FB-9269-36B00B54101A}"/>
              </a:ext>
            </a:extLst>
          </p:cNvPr>
          <p:cNvCxnSpPr/>
          <p:nvPr/>
        </p:nvCxnSpPr>
        <p:spPr>
          <a:xfrm>
            <a:off x="10357944" y="2649379"/>
            <a:ext cx="0" cy="43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AD9A315-6E2F-49EA-BB83-D40D406642C0}"/>
              </a:ext>
            </a:extLst>
          </p:cNvPr>
          <p:cNvCxnSpPr>
            <a:cxnSpLocks/>
          </p:cNvCxnSpPr>
          <p:nvPr/>
        </p:nvCxnSpPr>
        <p:spPr>
          <a:xfrm flipV="1">
            <a:off x="8765628" y="2649379"/>
            <a:ext cx="1381059" cy="39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C0FE0BDF-B24C-4ED0-8B99-B7B7CA731C68}"/>
              </a:ext>
            </a:extLst>
          </p:cNvPr>
          <p:cNvSpPr/>
          <p:nvPr/>
        </p:nvSpPr>
        <p:spPr>
          <a:xfrm>
            <a:off x="8040414" y="2181948"/>
            <a:ext cx="3159409" cy="1078361"/>
          </a:xfrm>
          <a:custGeom>
            <a:avLst/>
            <a:gdLst>
              <a:gd name="connsiteX0" fmla="*/ 2926080 w 3159409"/>
              <a:gd name="connsiteY0" fmla="*/ 1078361 h 1078361"/>
              <a:gd name="connsiteX1" fmla="*/ 3159409 w 3159409"/>
              <a:gd name="connsiteY1" fmla="*/ 1078361 h 1078361"/>
              <a:gd name="connsiteX2" fmla="*/ 3159409 w 3159409"/>
              <a:gd name="connsiteY2" fmla="*/ 0 h 1078361"/>
              <a:gd name="connsiteX3" fmla="*/ 0 w 3159409"/>
              <a:gd name="connsiteY3" fmla="*/ 0 h 1078361"/>
              <a:gd name="connsiteX4" fmla="*/ 0 w 3159409"/>
              <a:gd name="connsiteY4" fmla="*/ 290085 h 1078361"/>
              <a:gd name="connsiteX5" fmla="*/ 195492 w 3159409"/>
              <a:gd name="connsiteY5" fmla="*/ 290085 h 107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9409" h="1078361">
                <a:moveTo>
                  <a:pt x="2926080" y="1078361"/>
                </a:moveTo>
                <a:lnTo>
                  <a:pt x="3159409" y="1078361"/>
                </a:lnTo>
                <a:lnTo>
                  <a:pt x="3159409" y="0"/>
                </a:lnTo>
                <a:lnTo>
                  <a:pt x="0" y="0"/>
                </a:lnTo>
                <a:lnTo>
                  <a:pt x="0" y="290085"/>
                </a:lnTo>
                <a:lnTo>
                  <a:pt x="195492" y="290085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1611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765" y="226911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函数的递归调用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765" y="1240793"/>
            <a:ext cx="11263147" cy="552660"/>
          </a:xfrm>
        </p:spPr>
        <p:txBody>
          <a:bodyPr>
            <a:noAutofit/>
          </a:bodyPr>
          <a:lstStyle/>
          <a:p>
            <a:pPr marL="88900" indent="-8890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7.6】</a:t>
            </a:r>
            <a:r>
              <a:rPr lang="zh-CN" altLang="en-US" sz="2000" dirty="0">
                <a:solidFill>
                  <a:schemeClr val="accent1"/>
                </a:solidFill>
              </a:rPr>
              <a:t>有</a:t>
            </a:r>
            <a:r>
              <a:rPr lang="en-US" altLang="zh-CN" sz="2000" dirty="0">
                <a:solidFill>
                  <a:schemeClr val="accent1"/>
                </a:solidFill>
              </a:rPr>
              <a:t>5</a:t>
            </a:r>
            <a:r>
              <a:rPr lang="zh-CN" altLang="en-US" sz="2000" dirty="0">
                <a:solidFill>
                  <a:schemeClr val="accent1"/>
                </a:solidFill>
              </a:rPr>
              <a:t>个学生坐在一起，问第</a:t>
            </a:r>
            <a:r>
              <a:rPr lang="en-US" altLang="zh-CN" sz="2000" dirty="0">
                <a:solidFill>
                  <a:schemeClr val="accent1"/>
                </a:solidFill>
              </a:rPr>
              <a:t>5</a:t>
            </a:r>
            <a:r>
              <a:rPr lang="zh-CN" altLang="en-US" sz="2000" dirty="0">
                <a:solidFill>
                  <a:schemeClr val="accent1"/>
                </a:solidFill>
              </a:rPr>
              <a:t>个学生多少岁，他说比第</a:t>
            </a:r>
            <a:r>
              <a:rPr lang="en-US" altLang="zh-CN" sz="2000" dirty="0">
                <a:solidFill>
                  <a:schemeClr val="accent1"/>
                </a:solidFill>
              </a:rPr>
              <a:t>4</a:t>
            </a:r>
            <a:r>
              <a:rPr lang="zh-CN" altLang="en-US" sz="2000" dirty="0">
                <a:solidFill>
                  <a:schemeClr val="accent1"/>
                </a:solidFill>
              </a:rPr>
              <a:t>个学生大</a:t>
            </a:r>
            <a:r>
              <a:rPr lang="en-US" altLang="zh-CN" sz="2000" dirty="0">
                <a:solidFill>
                  <a:schemeClr val="accent1"/>
                </a:solidFill>
              </a:rPr>
              <a:t>2</a:t>
            </a:r>
            <a:r>
              <a:rPr lang="zh-CN" altLang="en-US" sz="2000" dirty="0">
                <a:solidFill>
                  <a:schemeClr val="accent1"/>
                </a:solidFill>
              </a:rPr>
              <a:t>岁。问第</a:t>
            </a:r>
            <a:r>
              <a:rPr lang="en-US" altLang="zh-CN" sz="2000" dirty="0">
                <a:solidFill>
                  <a:schemeClr val="accent1"/>
                </a:solidFill>
              </a:rPr>
              <a:t>4</a:t>
            </a:r>
            <a:r>
              <a:rPr lang="zh-CN" altLang="en-US" sz="2000" dirty="0">
                <a:solidFill>
                  <a:schemeClr val="accent1"/>
                </a:solidFill>
              </a:rPr>
              <a:t>个学生岁数，他说比第</a:t>
            </a:r>
            <a:r>
              <a:rPr lang="en-US" altLang="zh-CN" sz="2000" dirty="0">
                <a:solidFill>
                  <a:schemeClr val="accent1"/>
                </a:solidFill>
              </a:rPr>
              <a:t>3</a:t>
            </a:r>
            <a:r>
              <a:rPr lang="zh-CN" altLang="en-US" sz="2000" dirty="0">
                <a:solidFill>
                  <a:schemeClr val="accent1"/>
                </a:solidFill>
              </a:rPr>
              <a:t>个学生大</a:t>
            </a:r>
            <a:r>
              <a:rPr lang="en-US" altLang="zh-CN" sz="2000" dirty="0">
                <a:solidFill>
                  <a:schemeClr val="accent1"/>
                </a:solidFill>
              </a:rPr>
              <a:t>2</a:t>
            </a:r>
            <a:r>
              <a:rPr lang="zh-CN" altLang="en-US" sz="2000" dirty="0">
                <a:solidFill>
                  <a:schemeClr val="accent1"/>
                </a:solidFill>
              </a:rPr>
              <a:t>岁。问第</a:t>
            </a:r>
            <a:r>
              <a:rPr lang="en-US" altLang="zh-CN" sz="2000" dirty="0">
                <a:solidFill>
                  <a:schemeClr val="accent1"/>
                </a:solidFill>
              </a:rPr>
              <a:t>3</a:t>
            </a:r>
            <a:r>
              <a:rPr lang="zh-CN" altLang="en-US" sz="2000" dirty="0">
                <a:solidFill>
                  <a:schemeClr val="accent1"/>
                </a:solidFill>
              </a:rPr>
              <a:t>个学生，又说比第</a:t>
            </a:r>
            <a:r>
              <a:rPr lang="en-US" altLang="zh-CN" sz="2000" dirty="0">
                <a:solidFill>
                  <a:schemeClr val="accent1"/>
                </a:solidFill>
              </a:rPr>
              <a:t>2</a:t>
            </a:r>
            <a:r>
              <a:rPr lang="zh-CN" altLang="en-US" sz="2000" dirty="0">
                <a:solidFill>
                  <a:schemeClr val="accent1"/>
                </a:solidFill>
              </a:rPr>
              <a:t>个学生大</a:t>
            </a:r>
            <a:r>
              <a:rPr lang="en-US" altLang="zh-CN" sz="2000" dirty="0">
                <a:solidFill>
                  <a:schemeClr val="accent1"/>
                </a:solidFill>
              </a:rPr>
              <a:t>2</a:t>
            </a:r>
            <a:r>
              <a:rPr lang="zh-CN" altLang="en-US" sz="2000" dirty="0">
                <a:solidFill>
                  <a:schemeClr val="accent1"/>
                </a:solidFill>
              </a:rPr>
              <a:t>岁。问第</a:t>
            </a:r>
            <a:r>
              <a:rPr lang="en-US" altLang="zh-CN" sz="2000" dirty="0">
                <a:solidFill>
                  <a:schemeClr val="accent1"/>
                </a:solidFill>
              </a:rPr>
              <a:t>2</a:t>
            </a:r>
            <a:r>
              <a:rPr lang="zh-CN" altLang="en-US" sz="2000" dirty="0">
                <a:solidFill>
                  <a:schemeClr val="accent1"/>
                </a:solidFill>
              </a:rPr>
              <a:t>个学生，说比第</a:t>
            </a:r>
            <a:r>
              <a:rPr lang="en-US" altLang="zh-CN" sz="2000" dirty="0">
                <a:solidFill>
                  <a:schemeClr val="accent1"/>
                </a:solidFill>
              </a:rPr>
              <a:t>1</a:t>
            </a:r>
            <a:r>
              <a:rPr lang="zh-CN" altLang="en-US" sz="2000" dirty="0">
                <a:solidFill>
                  <a:schemeClr val="accent1"/>
                </a:solidFill>
              </a:rPr>
              <a:t>个学生大</a:t>
            </a:r>
            <a:r>
              <a:rPr lang="en-US" altLang="zh-CN" sz="2000" dirty="0">
                <a:solidFill>
                  <a:schemeClr val="accent1"/>
                </a:solidFill>
              </a:rPr>
              <a:t>2</a:t>
            </a:r>
            <a:r>
              <a:rPr lang="zh-CN" altLang="en-US" sz="2000" dirty="0">
                <a:solidFill>
                  <a:schemeClr val="accent1"/>
                </a:solidFill>
              </a:rPr>
              <a:t>岁。最后问第</a:t>
            </a:r>
            <a:r>
              <a:rPr lang="en-US" altLang="zh-CN" sz="2000" dirty="0">
                <a:solidFill>
                  <a:schemeClr val="accent1"/>
                </a:solidFill>
              </a:rPr>
              <a:t>1</a:t>
            </a:r>
            <a:r>
              <a:rPr lang="zh-CN" altLang="en-US" sz="2000" dirty="0">
                <a:solidFill>
                  <a:schemeClr val="accent1"/>
                </a:solidFill>
              </a:rPr>
              <a:t>个学生，他说是</a:t>
            </a:r>
            <a:r>
              <a:rPr lang="en-US" altLang="zh-CN" sz="2000" dirty="0">
                <a:solidFill>
                  <a:schemeClr val="accent1"/>
                </a:solidFill>
              </a:rPr>
              <a:t>10</a:t>
            </a:r>
            <a:r>
              <a:rPr lang="zh-CN" altLang="en-US" sz="2000" dirty="0">
                <a:solidFill>
                  <a:schemeClr val="accent1"/>
                </a:solidFill>
              </a:rPr>
              <a:t>岁。请问第</a:t>
            </a:r>
            <a:r>
              <a:rPr lang="en-US" altLang="zh-CN" sz="2000" dirty="0">
                <a:solidFill>
                  <a:schemeClr val="accent1"/>
                </a:solidFill>
              </a:rPr>
              <a:t>5</a:t>
            </a:r>
            <a:r>
              <a:rPr lang="zh-CN" altLang="en-US" sz="2000" dirty="0">
                <a:solidFill>
                  <a:schemeClr val="accent1"/>
                </a:solidFill>
              </a:rPr>
              <a:t>个学生多大。</a:t>
            </a:r>
          </a:p>
          <a:p>
            <a:pPr marL="88900" indent="-88900">
              <a:lnSpc>
                <a:spcPct val="150000"/>
              </a:lnSpc>
              <a:buNone/>
            </a:pP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C07DC8C-E04B-4C35-8F1A-B354926361B7}"/>
              </a:ext>
            </a:extLst>
          </p:cNvPr>
          <p:cNvSpPr/>
          <p:nvPr/>
        </p:nvSpPr>
        <p:spPr>
          <a:xfrm>
            <a:off x="612718" y="2807335"/>
            <a:ext cx="10781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解题思路</a:t>
            </a:r>
            <a:r>
              <a:rPr lang="en-US" altLang="zh-CN" b="1" dirty="0"/>
              <a:t>:</a:t>
            </a:r>
          </a:p>
          <a:p>
            <a:pPr algn="ctr"/>
            <a:r>
              <a:rPr lang="en-US" altLang="zh-CN" dirty="0"/>
              <a:t>age(n)=10		(n=1)</a:t>
            </a:r>
          </a:p>
          <a:p>
            <a:pPr algn="ctr"/>
            <a:r>
              <a:rPr lang="en-US" altLang="zh-CN" dirty="0"/>
              <a:t>age(n)=age(n-1)+2	(n&gt;1)</a:t>
            </a:r>
            <a:endParaRPr lang="zh-CN" altLang="en-US" dirty="0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7857B0D5-B809-490F-9926-21E71E75D475}"/>
              </a:ext>
            </a:extLst>
          </p:cNvPr>
          <p:cNvSpPr/>
          <p:nvPr/>
        </p:nvSpPr>
        <p:spPr>
          <a:xfrm>
            <a:off x="4269302" y="3222472"/>
            <a:ext cx="45719" cy="435128"/>
          </a:xfrm>
          <a:prstGeom prst="leftBrac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078E86B-D3A6-4F07-9ABE-931120FD0296}"/>
              </a:ext>
            </a:extLst>
          </p:cNvPr>
          <p:cNvGrpSpPr/>
          <p:nvPr/>
        </p:nvGrpSpPr>
        <p:grpSpPr>
          <a:xfrm>
            <a:off x="646123" y="3136451"/>
            <a:ext cx="10714787" cy="3416320"/>
            <a:chOff x="646123" y="3136451"/>
            <a:chExt cx="10714787" cy="341632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BB55C0D-C6F4-44A1-A74B-F1B93C891874}"/>
                </a:ext>
              </a:extLst>
            </p:cNvPr>
            <p:cNvSpPr txBox="1"/>
            <p:nvPr/>
          </p:nvSpPr>
          <p:spPr>
            <a:xfrm>
              <a:off x="646123" y="3136451"/>
              <a:ext cx="1071478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age(5)										age(5)</a:t>
              </a:r>
            </a:p>
            <a:p>
              <a:r>
                <a:rPr lang="en-US" altLang="zh-CN" dirty="0">
                  <a:solidFill>
                    <a:schemeClr val="accent1"/>
                  </a:solidFill>
                </a:rPr>
                <a:t>=age(4)+2									=18</a:t>
              </a:r>
            </a:p>
            <a:p>
              <a:endParaRPr lang="en-US" altLang="zh-CN" dirty="0">
                <a:solidFill>
                  <a:schemeClr val="accent1"/>
                </a:solidFill>
              </a:endParaRPr>
            </a:p>
            <a:p>
              <a:r>
                <a:rPr lang="en-US" altLang="zh-CN" dirty="0">
                  <a:solidFill>
                    <a:schemeClr val="accent1"/>
                  </a:solidFill>
                </a:rPr>
                <a:t>	age(4)								age(4)</a:t>
              </a:r>
            </a:p>
            <a:p>
              <a:r>
                <a:rPr lang="en-US" altLang="zh-CN" dirty="0">
                  <a:solidFill>
                    <a:schemeClr val="accent1"/>
                  </a:solidFill>
                </a:rPr>
                <a:t>	=age(3)+2							=16</a:t>
              </a:r>
            </a:p>
            <a:p>
              <a:endParaRPr lang="en-US" altLang="zh-CN" dirty="0">
                <a:solidFill>
                  <a:schemeClr val="accent1"/>
                </a:solidFill>
              </a:endParaRPr>
            </a:p>
            <a:p>
              <a:r>
                <a:rPr lang="en-US" altLang="zh-CN" dirty="0">
                  <a:solidFill>
                    <a:schemeClr val="accent1"/>
                  </a:solidFill>
                </a:rPr>
                <a:t>		age(3)						age(3)</a:t>
              </a:r>
            </a:p>
            <a:p>
              <a:r>
                <a:rPr lang="en-US" altLang="zh-CN" dirty="0">
                  <a:solidFill>
                    <a:schemeClr val="accent1"/>
                  </a:solidFill>
                </a:rPr>
                <a:t>		=age(2)+2					=14</a:t>
              </a:r>
            </a:p>
            <a:p>
              <a:endParaRPr lang="en-US" altLang="zh-CN" dirty="0">
                <a:solidFill>
                  <a:schemeClr val="accent1"/>
                </a:solidFill>
              </a:endParaRPr>
            </a:p>
            <a:p>
              <a:r>
                <a:rPr lang="en-US" altLang="zh-CN" dirty="0">
                  <a:solidFill>
                    <a:schemeClr val="accent1"/>
                  </a:solidFill>
                </a:rPr>
                <a:t>			age(2)				age(2)</a:t>
              </a:r>
            </a:p>
            <a:p>
              <a:r>
                <a:rPr lang="en-US" altLang="zh-CN" dirty="0">
                  <a:solidFill>
                    <a:schemeClr val="accent1"/>
                  </a:solidFill>
                </a:rPr>
                <a:t>			=age(1)+2			=12</a:t>
              </a:r>
            </a:p>
            <a:p>
              <a:r>
                <a:rPr lang="en-US" altLang="zh-CN" dirty="0">
                  <a:solidFill>
                    <a:schemeClr val="accent1"/>
                  </a:solidFill>
                </a:rPr>
                <a:t>					age(1)=10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F0B727B-5C60-4BC7-A58B-FBC12516A20D}"/>
                </a:ext>
              </a:extLst>
            </p:cNvPr>
            <p:cNvCxnSpPr/>
            <p:nvPr/>
          </p:nvCxnSpPr>
          <p:spPr>
            <a:xfrm>
              <a:off x="5793565" y="4181015"/>
              <a:ext cx="0" cy="1847719"/>
            </a:xfrm>
            <a:prstGeom prst="line">
              <a:avLst/>
            </a:prstGeom>
            <a:ln w="12700"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箭头: 圆角右 7">
              <a:extLst>
                <a:ext uri="{FF2B5EF4-FFF2-40B4-BE49-F238E27FC236}">
                  <a16:creationId xmlns:a16="http://schemas.microsoft.com/office/drawing/2014/main" id="{3AC86BB8-157A-4541-A46C-75B460FB1F3C}"/>
                </a:ext>
              </a:extLst>
            </p:cNvPr>
            <p:cNvSpPr/>
            <p:nvPr/>
          </p:nvSpPr>
          <p:spPr>
            <a:xfrm flipV="1">
              <a:off x="1160341" y="3730664"/>
              <a:ext cx="466660" cy="563862"/>
            </a:xfrm>
            <a:prstGeom prst="bentArrow">
              <a:avLst>
                <a:gd name="adj1" fmla="val 25000"/>
                <a:gd name="adj2" fmla="val 25000"/>
                <a:gd name="adj3" fmla="val 32246"/>
                <a:gd name="adj4" fmla="val 43750"/>
              </a:avLst>
            </a:prstGeom>
            <a:ln>
              <a:tailEnd type="triangle" w="lg" len="lg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6" name="箭头: 圆角右 25">
              <a:extLst>
                <a:ext uri="{FF2B5EF4-FFF2-40B4-BE49-F238E27FC236}">
                  <a16:creationId xmlns:a16="http://schemas.microsoft.com/office/drawing/2014/main" id="{866B9DF3-A467-4D92-A782-FB429F3D903D}"/>
                </a:ext>
              </a:extLst>
            </p:cNvPr>
            <p:cNvSpPr/>
            <p:nvPr/>
          </p:nvSpPr>
          <p:spPr>
            <a:xfrm flipV="1">
              <a:off x="2074741" y="4541012"/>
              <a:ext cx="466660" cy="563862"/>
            </a:xfrm>
            <a:prstGeom prst="bentArrow">
              <a:avLst>
                <a:gd name="adj1" fmla="val 25000"/>
                <a:gd name="adj2" fmla="val 25000"/>
                <a:gd name="adj3" fmla="val 32246"/>
                <a:gd name="adj4" fmla="val 43750"/>
              </a:avLst>
            </a:prstGeom>
            <a:ln>
              <a:tailEnd type="triangle" w="lg" len="lg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7" name="箭头: 圆角右 26">
              <a:extLst>
                <a:ext uri="{FF2B5EF4-FFF2-40B4-BE49-F238E27FC236}">
                  <a16:creationId xmlns:a16="http://schemas.microsoft.com/office/drawing/2014/main" id="{E5B30234-F690-4702-82BF-EE09435E1B08}"/>
                </a:ext>
              </a:extLst>
            </p:cNvPr>
            <p:cNvSpPr/>
            <p:nvPr/>
          </p:nvSpPr>
          <p:spPr>
            <a:xfrm flipV="1">
              <a:off x="2986514" y="5398656"/>
              <a:ext cx="466660" cy="563862"/>
            </a:xfrm>
            <a:prstGeom prst="bentArrow">
              <a:avLst>
                <a:gd name="adj1" fmla="val 25000"/>
                <a:gd name="adj2" fmla="val 25000"/>
                <a:gd name="adj3" fmla="val 32246"/>
                <a:gd name="adj4" fmla="val 43750"/>
              </a:avLst>
            </a:prstGeom>
            <a:ln>
              <a:tailEnd type="triangle" w="lg" len="lg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8" name="箭头: 圆角右 27">
              <a:extLst>
                <a:ext uri="{FF2B5EF4-FFF2-40B4-BE49-F238E27FC236}">
                  <a16:creationId xmlns:a16="http://schemas.microsoft.com/office/drawing/2014/main" id="{6D649957-BEC5-48D7-8F16-99A1831F86C8}"/>
                </a:ext>
              </a:extLst>
            </p:cNvPr>
            <p:cNvSpPr/>
            <p:nvPr/>
          </p:nvSpPr>
          <p:spPr>
            <a:xfrm flipV="1">
              <a:off x="3957669" y="6173777"/>
              <a:ext cx="1320625" cy="327922"/>
            </a:xfrm>
            <a:prstGeom prst="bentArrow">
              <a:avLst>
                <a:gd name="adj1" fmla="val 34886"/>
                <a:gd name="adj2" fmla="val 33361"/>
                <a:gd name="adj3" fmla="val 50000"/>
                <a:gd name="adj4" fmla="val 43750"/>
              </a:avLst>
            </a:prstGeom>
            <a:ln>
              <a:tailEnd type="triangle" w="lg" len="lg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9" name="箭头: 圆角右 28">
              <a:extLst>
                <a:ext uri="{FF2B5EF4-FFF2-40B4-BE49-F238E27FC236}">
                  <a16:creationId xmlns:a16="http://schemas.microsoft.com/office/drawing/2014/main" id="{C65CCC3C-30EB-4189-B729-6B197282F842}"/>
                </a:ext>
              </a:extLst>
            </p:cNvPr>
            <p:cNvSpPr/>
            <p:nvPr/>
          </p:nvSpPr>
          <p:spPr>
            <a:xfrm rot="16200000" flipV="1">
              <a:off x="6778716" y="5725579"/>
              <a:ext cx="239636" cy="1136030"/>
            </a:xfrm>
            <a:prstGeom prst="bentArrow">
              <a:avLst>
                <a:gd name="adj1" fmla="val 45412"/>
                <a:gd name="adj2" fmla="val 50000"/>
                <a:gd name="adj3" fmla="val 50000"/>
                <a:gd name="adj4" fmla="val 22697"/>
              </a:avLst>
            </a:prstGeom>
            <a:ln>
              <a:tailEnd type="triangle" w="lg" len="lg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0" name="箭头: 圆角右 29">
              <a:extLst>
                <a:ext uri="{FF2B5EF4-FFF2-40B4-BE49-F238E27FC236}">
                  <a16:creationId xmlns:a16="http://schemas.microsoft.com/office/drawing/2014/main" id="{612A40C7-EFA2-42D8-B6A5-F664D85045BD}"/>
                </a:ext>
              </a:extLst>
            </p:cNvPr>
            <p:cNvSpPr/>
            <p:nvPr/>
          </p:nvSpPr>
          <p:spPr>
            <a:xfrm rot="16200000" flipV="1">
              <a:off x="7900627" y="5350055"/>
              <a:ext cx="466660" cy="563862"/>
            </a:xfrm>
            <a:prstGeom prst="bentArrow">
              <a:avLst>
                <a:gd name="adj1" fmla="val 25000"/>
                <a:gd name="adj2" fmla="val 25000"/>
                <a:gd name="adj3" fmla="val 32246"/>
                <a:gd name="adj4" fmla="val 43750"/>
              </a:avLst>
            </a:prstGeom>
            <a:ln>
              <a:tailEnd type="triangle" w="lg" len="lg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1" name="箭头: 圆角右 30">
              <a:extLst>
                <a:ext uri="{FF2B5EF4-FFF2-40B4-BE49-F238E27FC236}">
                  <a16:creationId xmlns:a16="http://schemas.microsoft.com/office/drawing/2014/main" id="{C26F4284-ED43-42BA-84A2-67ACBF34A4BF}"/>
                </a:ext>
              </a:extLst>
            </p:cNvPr>
            <p:cNvSpPr/>
            <p:nvPr/>
          </p:nvSpPr>
          <p:spPr>
            <a:xfrm rot="16200000" flipV="1">
              <a:off x="8758271" y="4492411"/>
              <a:ext cx="466660" cy="563862"/>
            </a:xfrm>
            <a:prstGeom prst="bentArrow">
              <a:avLst>
                <a:gd name="adj1" fmla="val 25000"/>
                <a:gd name="adj2" fmla="val 25000"/>
                <a:gd name="adj3" fmla="val 32246"/>
                <a:gd name="adj4" fmla="val 43750"/>
              </a:avLst>
            </a:prstGeom>
            <a:ln>
              <a:tailEnd type="triangle" w="lg" len="lg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4" name="箭头: 圆角右 33">
              <a:extLst>
                <a:ext uri="{FF2B5EF4-FFF2-40B4-BE49-F238E27FC236}">
                  <a16:creationId xmlns:a16="http://schemas.microsoft.com/office/drawing/2014/main" id="{D7305079-0F85-4873-9094-AAECA536C801}"/>
                </a:ext>
              </a:extLst>
            </p:cNvPr>
            <p:cNvSpPr/>
            <p:nvPr/>
          </p:nvSpPr>
          <p:spPr>
            <a:xfrm rot="16200000" flipV="1">
              <a:off x="9653752" y="3678036"/>
              <a:ext cx="466660" cy="563862"/>
            </a:xfrm>
            <a:prstGeom prst="bentArrow">
              <a:avLst>
                <a:gd name="adj1" fmla="val 25000"/>
                <a:gd name="adj2" fmla="val 25000"/>
                <a:gd name="adj3" fmla="val 32246"/>
                <a:gd name="adj4" fmla="val 43750"/>
              </a:avLst>
            </a:prstGeom>
            <a:ln>
              <a:tailEnd type="triangle" w="lg" len="lg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05359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765" y="226911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函数的递归调用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765" y="1240793"/>
            <a:ext cx="11263147" cy="552660"/>
          </a:xfrm>
        </p:spPr>
        <p:txBody>
          <a:bodyPr>
            <a:noAutofit/>
          </a:bodyPr>
          <a:lstStyle/>
          <a:p>
            <a:pPr marL="88900" indent="-8890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7.6】</a:t>
            </a:r>
            <a:r>
              <a:rPr lang="zh-CN" altLang="en-US" sz="2000" dirty="0">
                <a:solidFill>
                  <a:schemeClr val="accent1"/>
                </a:solidFill>
              </a:rPr>
              <a:t>有</a:t>
            </a:r>
            <a:r>
              <a:rPr lang="en-US" altLang="zh-CN" sz="2000" dirty="0">
                <a:solidFill>
                  <a:schemeClr val="accent1"/>
                </a:solidFill>
              </a:rPr>
              <a:t>5</a:t>
            </a:r>
            <a:r>
              <a:rPr lang="zh-CN" altLang="en-US" sz="2000" dirty="0">
                <a:solidFill>
                  <a:schemeClr val="accent1"/>
                </a:solidFill>
              </a:rPr>
              <a:t>个学生坐在一起，问第</a:t>
            </a:r>
            <a:r>
              <a:rPr lang="en-US" altLang="zh-CN" sz="2000" dirty="0">
                <a:solidFill>
                  <a:schemeClr val="accent1"/>
                </a:solidFill>
              </a:rPr>
              <a:t>5</a:t>
            </a:r>
            <a:r>
              <a:rPr lang="zh-CN" altLang="en-US" sz="2000" dirty="0">
                <a:solidFill>
                  <a:schemeClr val="accent1"/>
                </a:solidFill>
              </a:rPr>
              <a:t>个学生多少岁，他说比第</a:t>
            </a:r>
            <a:r>
              <a:rPr lang="en-US" altLang="zh-CN" sz="2000" dirty="0">
                <a:solidFill>
                  <a:schemeClr val="accent1"/>
                </a:solidFill>
              </a:rPr>
              <a:t>4</a:t>
            </a:r>
            <a:r>
              <a:rPr lang="zh-CN" altLang="en-US" sz="2000" dirty="0">
                <a:solidFill>
                  <a:schemeClr val="accent1"/>
                </a:solidFill>
              </a:rPr>
              <a:t>个学生大</a:t>
            </a:r>
            <a:r>
              <a:rPr lang="en-US" altLang="zh-CN" sz="2000" dirty="0">
                <a:solidFill>
                  <a:schemeClr val="accent1"/>
                </a:solidFill>
              </a:rPr>
              <a:t>2</a:t>
            </a:r>
            <a:r>
              <a:rPr lang="zh-CN" altLang="en-US" sz="2000" dirty="0">
                <a:solidFill>
                  <a:schemeClr val="accent1"/>
                </a:solidFill>
              </a:rPr>
              <a:t>岁。问第</a:t>
            </a:r>
            <a:r>
              <a:rPr lang="en-US" altLang="zh-CN" sz="2000" dirty="0">
                <a:solidFill>
                  <a:schemeClr val="accent1"/>
                </a:solidFill>
              </a:rPr>
              <a:t>4</a:t>
            </a:r>
            <a:r>
              <a:rPr lang="zh-CN" altLang="en-US" sz="2000" dirty="0">
                <a:solidFill>
                  <a:schemeClr val="accent1"/>
                </a:solidFill>
              </a:rPr>
              <a:t>个学生岁数，他说比第</a:t>
            </a:r>
            <a:r>
              <a:rPr lang="en-US" altLang="zh-CN" sz="2000" dirty="0">
                <a:solidFill>
                  <a:schemeClr val="accent1"/>
                </a:solidFill>
              </a:rPr>
              <a:t>3</a:t>
            </a:r>
            <a:r>
              <a:rPr lang="zh-CN" altLang="en-US" sz="2000" dirty="0">
                <a:solidFill>
                  <a:schemeClr val="accent1"/>
                </a:solidFill>
              </a:rPr>
              <a:t>个学生大</a:t>
            </a:r>
            <a:r>
              <a:rPr lang="en-US" altLang="zh-CN" sz="2000" dirty="0">
                <a:solidFill>
                  <a:schemeClr val="accent1"/>
                </a:solidFill>
              </a:rPr>
              <a:t>2</a:t>
            </a:r>
            <a:r>
              <a:rPr lang="zh-CN" altLang="en-US" sz="2000" dirty="0">
                <a:solidFill>
                  <a:schemeClr val="accent1"/>
                </a:solidFill>
              </a:rPr>
              <a:t>岁。问第</a:t>
            </a:r>
            <a:r>
              <a:rPr lang="en-US" altLang="zh-CN" sz="2000" dirty="0">
                <a:solidFill>
                  <a:schemeClr val="accent1"/>
                </a:solidFill>
              </a:rPr>
              <a:t>3</a:t>
            </a:r>
            <a:r>
              <a:rPr lang="zh-CN" altLang="en-US" sz="2000" dirty="0">
                <a:solidFill>
                  <a:schemeClr val="accent1"/>
                </a:solidFill>
              </a:rPr>
              <a:t>个学生，又说比第</a:t>
            </a:r>
            <a:r>
              <a:rPr lang="en-US" altLang="zh-CN" sz="2000" dirty="0">
                <a:solidFill>
                  <a:schemeClr val="accent1"/>
                </a:solidFill>
              </a:rPr>
              <a:t>2</a:t>
            </a:r>
            <a:r>
              <a:rPr lang="zh-CN" altLang="en-US" sz="2000" dirty="0">
                <a:solidFill>
                  <a:schemeClr val="accent1"/>
                </a:solidFill>
              </a:rPr>
              <a:t>个学生大</a:t>
            </a:r>
            <a:r>
              <a:rPr lang="en-US" altLang="zh-CN" sz="2000" dirty="0">
                <a:solidFill>
                  <a:schemeClr val="accent1"/>
                </a:solidFill>
              </a:rPr>
              <a:t>2</a:t>
            </a:r>
            <a:r>
              <a:rPr lang="zh-CN" altLang="en-US" sz="2000" dirty="0">
                <a:solidFill>
                  <a:schemeClr val="accent1"/>
                </a:solidFill>
              </a:rPr>
              <a:t>岁。问第</a:t>
            </a:r>
            <a:r>
              <a:rPr lang="en-US" altLang="zh-CN" sz="2000" dirty="0">
                <a:solidFill>
                  <a:schemeClr val="accent1"/>
                </a:solidFill>
              </a:rPr>
              <a:t>2</a:t>
            </a:r>
            <a:r>
              <a:rPr lang="zh-CN" altLang="en-US" sz="2000" dirty="0">
                <a:solidFill>
                  <a:schemeClr val="accent1"/>
                </a:solidFill>
              </a:rPr>
              <a:t>个学生，说比第</a:t>
            </a:r>
            <a:r>
              <a:rPr lang="en-US" altLang="zh-CN" sz="2000" dirty="0">
                <a:solidFill>
                  <a:schemeClr val="accent1"/>
                </a:solidFill>
              </a:rPr>
              <a:t>1</a:t>
            </a:r>
            <a:r>
              <a:rPr lang="zh-CN" altLang="en-US" sz="2000" dirty="0">
                <a:solidFill>
                  <a:schemeClr val="accent1"/>
                </a:solidFill>
              </a:rPr>
              <a:t>个学生大</a:t>
            </a:r>
            <a:r>
              <a:rPr lang="en-US" altLang="zh-CN" sz="2000" dirty="0">
                <a:solidFill>
                  <a:schemeClr val="accent1"/>
                </a:solidFill>
              </a:rPr>
              <a:t>2</a:t>
            </a:r>
            <a:r>
              <a:rPr lang="zh-CN" altLang="en-US" sz="2000" dirty="0">
                <a:solidFill>
                  <a:schemeClr val="accent1"/>
                </a:solidFill>
              </a:rPr>
              <a:t>岁。最后问第</a:t>
            </a:r>
            <a:r>
              <a:rPr lang="en-US" altLang="zh-CN" sz="2000" dirty="0">
                <a:solidFill>
                  <a:schemeClr val="accent1"/>
                </a:solidFill>
              </a:rPr>
              <a:t>1</a:t>
            </a:r>
            <a:r>
              <a:rPr lang="zh-CN" altLang="en-US" sz="2000" dirty="0">
                <a:solidFill>
                  <a:schemeClr val="accent1"/>
                </a:solidFill>
              </a:rPr>
              <a:t>个学生，他说是</a:t>
            </a:r>
            <a:r>
              <a:rPr lang="en-US" altLang="zh-CN" sz="2000" dirty="0">
                <a:solidFill>
                  <a:schemeClr val="accent1"/>
                </a:solidFill>
              </a:rPr>
              <a:t>10</a:t>
            </a:r>
            <a:r>
              <a:rPr lang="zh-CN" altLang="en-US" sz="2000" dirty="0">
                <a:solidFill>
                  <a:schemeClr val="accent1"/>
                </a:solidFill>
              </a:rPr>
              <a:t>岁。请问第</a:t>
            </a:r>
            <a:r>
              <a:rPr lang="en-US" altLang="zh-CN" sz="2000" dirty="0">
                <a:solidFill>
                  <a:schemeClr val="accent1"/>
                </a:solidFill>
              </a:rPr>
              <a:t>5</a:t>
            </a:r>
            <a:r>
              <a:rPr lang="zh-CN" altLang="en-US" sz="2000" dirty="0">
                <a:solidFill>
                  <a:schemeClr val="accent1"/>
                </a:solidFill>
              </a:rPr>
              <a:t>个学生多大。</a:t>
            </a:r>
          </a:p>
          <a:p>
            <a:pPr marL="88900" indent="-88900">
              <a:lnSpc>
                <a:spcPct val="150000"/>
              </a:lnSpc>
              <a:buNone/>
            </a:pP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32" name="圆角矩形 12">
            <a:extLst>
              <a:ext uri="{FF2B5EF4-FFF2-40B4-BE49-F238E27FC236}">
                <a16:creationId xmlns:a16="http://schemas.microsoft.com/office/drawing/2014/main" id="{0F049BFC-9696-4323-94B2-76251E60074B}"/>
              </a:ext>
            </a:extLst>
          </p:cNvPr>
          <p:cNvSpPr/>
          <p:nvPr/>
        </p:nvSpPr>
        <p:spPr>
          <a:xfrm>
            <a:off x="586477" y="2693193"/>
            <a:ext cx="11057836" cy="4021931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	int age(int n);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</a:t>
            </a:r>
            <a:r>
              <a:rPr lang="en-US" altLang="zh-CN" sz="1400" dirty="0">
                <a:solidFill>
                  <a:srgbClr val="008000"/>
                </a:solidFill>
              </a:rPr>
              <a:t>age</a:t>
            </a:r>
            <a:r>
              <a:rPr lang="zh-CN" altLang="en-US" sz="1400" dirty="0">
                <a:solidFill>
                  <a:srgbClr val="008000"/>
                </a:solidFill>
              </a:rPr>
              <a:t>函数的声明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("NO.5,age:%d\</a:t>
            </a:r>
            <a:r>
              <a:rPr lang="en-US" altLang="zh-CN" sz="1400" dirty="0" err="1"/>
              <a:t>n",age</a:t>
            </a:r>
            <a:r>
              <a:rPr lang="en-US" altLang="zh-CN" sz="1400" dirty="0"/>
              <a:t>(5));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输出第</a:t>
            </a:r>
            <a:r>
              <a:rPr lang="en-US" altLang="zh-CN" sz="1400" dirty="0">
                <a:solidFill>
                  <a:srgbClr val="008000"/>
                </a:solidFill>
              </a:rPr>
              <a:t>5</a:t>
            </a:r>
            <a:r>
              <a:rPr lang="zh-CN" altLang="en-US" sz="1400" dirty="0">
                <a:solidFill>
                  <a:srgbClr val="008000"/>
                </a:solidFill>
              </a:rPr>
              <a:t>个学生的年龄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 </a:t>
            </a:r>
          </a:p>
          <a:p>
            <a:pPr defTabSz="363538">
              <a:lnSpc>
                <a:spcPct val="120000"/>
              </a:lnSpc>
            </a:pPr>
            <a:endParaRPr lang="en-US" altLang="zh-CN" sz="1400" dirty="0"/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int age(int n) 	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定义递归函数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	int c; 						</a:t>
            </a:r>
            <a:r>
              <a:rPr lang="en-US" altLang="zh-CN" sz="1400" dirty="0">
                <a:solidFill>
                  <a:srgbClr val="008000"/>
                </a:solidFill>
              </a:rPr>
              <a:t>//c</a:t>
            </a:r>
            <a:r>
              <a:rPr lang="zh-CN" altLang="en-US" sz="1400" dirty="0">
                <a:solidFill>
                  <a:srgbClr val="008000"/>
                </a:solidFill>
              </a:rPr>
              <a:t>用作存放函数的返回值的变量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400" dirty="0">
                <a:solidFill>
                  <a:schemeClr val="accent1"/>
                </a:solidFill>
              </a:rPr>
              <a:t>	if(n==1) 	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如果</a:t>
            </a:r>
            <a:r>
              <a:rPr lang="en-US" altLang="zh-CN" sz="1400" dirty="0">
                <a:solidFill>
                  <a:srgbClr val="008000"/>
                </a:solidFill>
              </a:rPr>
              <a:t>n</a:t>
            </a:r>
            <a:r>
              <a:rPr lang="zh-CN" altLang="en-US" sz="1400" dirty="0">
                <a:solidFill>
                  <a:srgbClr val="008000"/>
                </a:solidFill>
              </a:rPr>
              <a:t>等于</a:t>
            </a:r>
            <a:r>
              <a:rPr lang="en-US" altLang="zh-CN" sz="1400" dirty="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>
                <a:solidFill>
                  <a:schemeClr val="accent1"/>
                </a:solidFill>
              </a:rPr>
              <a:t>		c=10;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年龄为</a:t>
            </a:r>
            <a:r>
              <a:rPr lang="en-US" altLang="zh-CN" sz="1400" dirty="0">
                <a:solidFill>
                  <a:srgbClr val="008000"/>
                </a:solidFill>
              </a:rPr>
              <a:t>10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>
                <a:solidFill>
                  <a:schemeClr val="accent1"/>
                </a:solidFill>
              </a:rPr>
              <a:t>	else 		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如果</a:t>
            </a:r>
            <a:r>
              <a:rPr lang="en-US" altLang="zh-CN" sz="1400" dirty="0">
                <a:solidFill>
                  <a:srgbClr val="008000"/>
                </a:solidFill>
              </a:rPr>
              <a:t>n</a:t>
            </a:r>
            <a:r>
              <a:rPr lang="zh-CN" altLang="en-US" sz="1400" dirty="0">
                <a:solidFill>
                  <a:srgbClr val="008000"/>
                </a:solidFill>
              </a:rPr>
              <a:t>不等于</a:t>
            </a:r>
            <a:r>
              <a:rPr lang="en-US" altLang="zh-CN" sz="1400" dirty="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>
                <a:solidFill>
                  <a:schemeClr val="accent1"/>
                </a:solidFill>
              </a:rPr>
              <a:t>		c=age(n-1)+2;</a:t>
            </a:r>
            <a:r>
              <a:rPr lang="en-US" altLang="zh-CN" sz="1400" dirty="0"/>
              <a:t>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年龄是前一个学生的年龄加</a:t>
            </a:r>
            <a:r>
              <a:rPr lang="en-US" altLang="zh-CN" sz="1400" dirty="0">
                <a:solidFill>
                  <a:srgbClr val="008000"/>
                </a:solidFill>
              </a:rPr>
              <a:t>2(</a:t>
            </a:r>
            <a:r>
              <a:rPr lang="zh-CN" altLang="en-US" sz="1400" dirty="0">
                <a:solidFill>
                  <a:srgbClr val="008000"/>
                </a:solidFill>
              </a:rPr>
              <a:t>如第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  <a:r>
              <a:rPr lang="zh-CN" altLang="en-US" sz="1400" dirty="0">
                <a:solidFill>
                  <a:srgbClr val="008000"/>
                </a:solidFill>
              </a:rPr>
              <a:t>个学生年龄是第</a:t>
            </a:r>
            <a:r>
              <a:rPr lang="en-US" altLang="zh-CN" sz="1400" dirty="0">
                <a:solidFill>
                  <a:srgbClr val="008000"/>
                </a:solidFill>
              </a:rPr>
              <a:t>3</a:t>
            </a:r>
            <a:r>
              <a:rPr lang="zh-CN" altLang="en-US" sz="1400" dirty="0">
                <a:solidFill>
                  <a:srgbClr val="008000"/>
                </a:solidFill>
              </a:rPr>
              <a:t>个学生年龄加</a:t>
            </a:r>
            <a:r>
              <a:rPr lang="en-US" altLang="zh-CN" sz="1400" dirty="0">
                <a:solidFill>
                  <a:srgbClr val="008000"/>
                </a:solidFill>
              </a:rPr>
              <a:t>2)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return(c); 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返回年龄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0141313-58C6-47E0-B391-8238CA9846CE}"/>
              </a:ext>
            </a:extLst>
          </p:cNvPr>
          <p:cNvSpPr/>
          <p:nvPr/>
        </p:nvSpPr>
        <p:spPr>
          <a:xfrm>
            <a:off x="5993642" y="5252268"/>
            <a:ext cx="297890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注意分析递归的终止条件。</a:t>
            </a:r>
            <a:endParaRPr lang="zh-CN" altLang="en-US" dirty="0">
              <a:solidFill>
                <a:schemeClr val="lt1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A0AD153-FB8D-4887-9372-C88D19B83B13}"/>
              </a:ext>
            </a:extLst>
          </p:cNvPr>
          <p:cNvGraphicFramePr>
            <a:graphicFrameLocks noGrp="1"/>
          </p:cNvGraphicFramePr>
          <p:nvPr/>
        </p:nvGraphicFramePr>
        <p:xfrm>
          <a:off x="5293520" y="3418918"/>
          <a:ext cx="6192000" cy="1285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530516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7272663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35824429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32257526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880512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90036343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8668866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33997257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824561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2845737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526131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main</a:t>
                      </a:r>
                      <a:endParaRPr lang="zh-CN" altLang="en-US" sz="1200" dirty="0"/>
                    </a:p>
                  </a:txBody>
                  <a:tcPr marL="0" marR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age(n)</a:t>
                      </a:r>
                    </a:p>
                    <a:p>
                      <a:pPr algn="ctr"/>
                      <a:r>
                        <a:rPr lang="en-US" altLang="zh-CN" sz="1200" dirty="0"/>
                        <a:t>n=5</a:t>
                      </a:r>
                      <a:endParaRPr lang="zh-CN" altLang="en-US" sz="1200" dirty="0"/>
                    </a:p>
                  </a:txBody>
                  <a:tcPr marL="0" marR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age(n)</a:t>
                      </a:r>
                    </a:p>
                    <a:p>
                      <a:pPr algn="ctr"/>
                      <a:r>
                        <a:rPr lang="en-US" altLang="zh-CN" sz="1200" dirty="0"/>
                        <a:t>n=4</a:t>
                      </a:r>
                      <a:endParaRPr lang="zh-CN" altLang="en-US" sz="1200" dirty="0"/>
                    </a:p>
                  </a:txBody>
                  <a:tcPr marL="0" marR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age(n)</a:t>
                      </a:r>
                    </a:p>
                    <a:p>
                      <a:pPr algn="ctr"/>
                      <a:r>
                        <a:rPr lang="en-US" altLang="zh-CN" sz="1200" dirty="0"/>
                        <a:t>n=3</a:t>
                      </a:r>
                      <a:endParaRPr lang="zh-CN" altLang="en-US" sz="1200" dirty="0"/>
                    </a:p>
                  </a:txBody>
                  <a:tcPr marL="0" marR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age(n)</a:t>
                      </a:r>
                    </a:p>
                    <a:p>
                      <a:pPr algn="ctr"/>
                      <a:r>
                        <a:rPr lang="en-US" altLang="zh-CN" sz="1200" dirty="0"/>
                        <a:t>n=2</a:t>
                      </a:r>
                      <a:endParaRPr lang="zh-CN" altLang="en-US" sz="1200" dirty="0"/>
                    </a:p>
                  </a:txBody>
                  <a:tcPr marL="0" marR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age(n)</a:t>
                      </a:r>
                    </a:p>
                    <a:p>
                      <a:pPr algn="ctr"/>
                      <a:r>
                        <a:rPr lang="en-US" altLang="zh-CN" sz="1200" dirty="0"/>
                        <a:t>n=1</a:t>
                      </a:r>
                      <a:endParaRPr lang="zh-CN" altLang="en-US" sz="1200" dirty="0"/>
                    </a:p>
                  </a:txBody>
                  <a:tcPr marL="0" marR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52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age(5)</a:t>
                      </a:r>
                    </a:p>
                    <a:p>
                      <a:pPr algn="ctr"/>
                      <a:r>
                        <a:rPr lang="zh-CN" altLang="en-US" sz="1200" dirty="0"/>
                        <a:t>输出</a:t>
                      </a:r>
                      <a:r>
                        <a:rPr lang="en-US" altLang="zh-CN" sz="1200" dirty="0"/>
                        <a:t>age(5)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c=age(4)+2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c=age(3)+2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c=age(2)+2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c=age(1)+2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c=10</a:t>
                      </a:r>
                      <a:endParaRPr lang="zh-CN" altLang="en-US" sz="12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71308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age(5)=18</a:t>
                      </a:r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age(4)=16</a:t>
                      </a:r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age(3)=14</a:t>
                      </a:r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age(2)=12</a:t>
                      </a:r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age(1)=10</a:t>
                      </a:r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195733"/>
                  </a:ext>
                </a:extLst>
              </a:tr>
            </a:tbl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9655D63B-4091-4FD4-9509-1C7D418CB275}"/>
              </a:ext>
            </a:extLst>
          </p:cNvPr>
          <p:cNvGrpSpPr/>
          <p:nvPr/>
        </p:nvGrpSpPr>
        <p:grpSpPr>
          <a:xfrm>
            <a:off x="6108251" y="3888808"/>
            <a:ext cx="4576826" cy="440305"/>
            <a:chOff x="6108251" y="3888808"/>
            <a:chExt cx="4576826" cy="440305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AB2098B-578F-4505-ACF0-9BC531B855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251" y="3888808"/>
              <a:ext cx="271118" cy="172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4EA7916-7678-413A-8D9C-4C36B5767569}"/>
                </a:ext>
              </a:extLst>
            </p:cNvPr>
            <p:cNvCxnSpPr/>
            <p:nvPr/>
          </p:nvCxnSpPr>
          <p:spPr>
            <a:xfrm flipH="1" flipV="1">
              <a:off x="6108251" y="4214813"/>
              <a:ext cx="271118" cy="11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9215694-673E-4E99-BD89-3AC6595FC0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6956" y="3888808"/>
              <a:ext cx="271118" cy="172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CA63CA1-2E8D-4B7B-A704-5130C8CD0258}"/>
                </a:ext>
              </a:extLst>
            </p:cNvPr>
            <p:cNvCxnSpPr/>
            <p:nvPr/>
          </p:nvCxnSpPr>
          <p:spPr>
            <a:xfrm flipH="1" flipV="1">
              <a:off x="7186956" y="4214813"/>
              <a:ext cx="271118" cy="11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132CC8F7-715F-4E81-A2A5-010B71981C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1105" y="3888808"/>
              <a:ext cx="271118" cy="172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3D4198B3-9A10-4023-9274-1CD5FA52F179}"/>
                </a:ext>
              </a:extLst>
            </p:cNvPr>
            <p:cNvCxnSpPr/>
            <p:nvPr/>
          </p:nvCxnSpPr>
          <p:spPr>
            <a:xfrm flipH="1" flipV="1">
              <a:off x="8261105" y="4214813"/>
              <a:ext cx="271118" cy="11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29C7E8D-AC35-428D-B114-44D780A15A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5254" y="3888808"/>
              <a:ext cx="271118" cy="172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57C11C2F-15F0-4CAB-B4C4-DE1FACC070DC}"/>
                </a:ext>
              </a:extLst>
            </p:cNvPr>
            <p:cNvCxnSpPr/>
            <p:nvPr/>
          </p:nvCxnSpPr>
          <p:spPr>
            <a:xfrm flipH="1" flipV="1">
              <a:off x="9335254" y="4214813"/>
              <a:ext cx="271118" cy="11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15FA6651-81ED-4D16-94F4-4A686EAA3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3959" y="3888808"/>
              <a:ext cx="271118" cy="172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510F5F5E-B05F-4A90-9B4D-42943CCBCF8E}"/>
                </a:ext>
              </a:extLst>
            </p:cNvPr>
            <p:cNvCxnSpPr/>
            <p:nvPr/>
          </p:nvCxnSpPr>
          <p:spPr>
            <a:xfrm flipH="1" flipV="1">
              <a:off x="10413959" y="4214813"/>
              <a:ext cx="271118" cy="11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35602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765" y="226911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函数的递归调用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765" y="1240793"/>
            <a:ext cx="11263147" cy="552660"/>
          </a:xfrm>
        </p:spPr>
        <p:txBody>
          <a:bodyPr>
            <a:noAutofit/>
          </a:bodyPr>
          <a:lstStyle/>
          <a:p>
            <a:pPr marL="88900" indent="-8890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7.7】</a:t>
            </a:r>
            <a:r>
              <a:rPr lang="zh-CN" altLang="en-US" sz="2000" dirty="0">
                <a:solidFill>
                  <a:schemeClr val="accent1"/>
                </a:solidFill>
              </a:rPr>
              <a:t>用递归方法求</a:t>
            </a:r>
            <a:r>
              <a:rPr lang="en-US" altLang="zh-CN" sz="2000" dirty="0">
                <a:solidFill>
                  <a:schemeClr val="accent1"/>
                </a:solidFill>
              </a:rPr>
              <a:t>n!</a:t>
            </a:r>
            <a:r>
              <a:rPr lang="zh-CN" altLang="en-US" sz="2000" dirty="0">
                <a:solidFill>
                  <a:schemeClr val="accent1"/>
                </a:solidFill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C07DC8C-E04B-4C35-8F1A-B354926361B7}"/>
                  </a:ext>
                </a:extLst>
              </p:cNvPr>
              <p:cNvSpPr/>
              <p:nvPr/>
            </p:nvSpPr>
            <p:spPr>
              <a:xfrm>
                <a:off x="655581" y="1793453"/>
                <a:ext cx="10781599" cy="710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/>
                  <a:t>解题思路</a:t>
                </a:r>
                <a:r>
                  <a:rPr lang="en-US" altLang="zh-CN" b="1" dirty="0"/>
                  <a:t>:	n!=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!=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          (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!     (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C07DC8C-E04B-4C35-8F1A-B35492636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81" y="1793453"/>
                <a:ext cx="10781599" cy="710194"/>
              </a:xfrm>
              <a:prstGeom prst="rect">
                <a:avLst/>
              </a:prstGeom>
              <a:blipFill>
                <a:blip r:embed="rId18" cstate="print"/>
                <a:stretch>
                  <a:fillRect l="-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圆角矩形 12">
            <a:extLst>
              <a:ext uri="{FF2B5EF4-FFF2-40B4-BE49-F238E27FC236}">
                <a16:creationId xmlns:a16="http://schemas.microsoft.com/office/drawing/2014/main" id="{12357947-3190-40DD-98F4-BD0B25C48D1F}"/>
              </a:ext>
            </a:extLst>
          </p:cNvPr>
          <p:cNvSpPr/>
          <p:nvPr/>
        </p:nvSpPr>
        <p:spPr>
          <a:xfrm>
            <a:off x="655581" y="3164918"/>
            <a:ext cx="8088369" cy="2978945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36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	int </a:t>
            </a:r>
            <a:r>
              <a:rPr lang="en-US" altLang="zh-CN" sz="1400" dirty="0" err="1"/>
              <a:t>fac</a:t>
            </a:r>
            <a:r>
              <a:rPr lang="en-US" altLang="zh-CN" sz="1400" dirty="0"/>
              <a:t>(int n);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en-US" altLang="zh-CN" sz="1400" dirty="0" err="1">
                <a:solidFill>
                  <a:srgbClr val="008000"/>
                </a:solidFill>
              </a:rPr>
              <a:t>fac</a:t>
            </a:r>
            <a:r>
              <a:rPr lang="zh-CN" altLang="en-US" sz="1400" dirty="0">
                <a:solidFill>
                  <a:srgbClr val="008000"/>
                </a:solidFill>
              </a:rPr>
              <a:t>函数声明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int n;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int y;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("input an integer number:");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</a:t>
            </a:r>
            <a:r>
              <a:rPr lang="en-US" altLang="zh-CN" sz="1400" dirty="0" err="1"/>
              <a:t>d",&amp;n</a:t>
            </a:r>
            <a:r>
              <a:rPr lang="en-US" altLang="zh-CN" sz="1400" dirty="0"/>
              <a:t>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输入要求阶乘的数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y=</a:t>
            </a:r>
            <a:r>
              <a:rPr lang="en-US" altLang="zh-CN" sz="1400" dirty="0" err="1"/>
              <a:t>fac</a:t>
            </a:r>
            <a:r>
              <a:rPr lang="en-US" altLang="zh-CN" sz="1400" dirty="0"/>
              <a:t>(n);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("%d!=%d\n",</a:t>
            </a:r>
            <a:r>
              <a:rPr lang="en-US" altLang="zh-CN" sz="1400" dirty="0" err="1"/>
              <a:t>n,y</a:t>
            </a:r>
            <a:r>
              <a:rPr lang="en-US" altLang="zh-CN" sz="1400" dirty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</a:p>
          <a:p>
            <a:pPr defTabSz="363538">
              <a:lnSpc>
                <a:spcPct val="120000"/>
              </a:lnSpc>
            </a:pPr>
            <a:endParaRPr lang="en-US" altLang="zh-CN" sz="1400" dirty="0"/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int </a:t>
            </a:r>
            <a:r>
              <a:rPr lang="en-US" altLang="zh-CN" sz="1400" dirty="0" err="1"/>
              <a:t>fac</a:t>
            </a:r>
            <a:r>
              <a:rPr lang="en-US" altLang="zh-CN" sz="1400" dirty="0"/>
              <a:t>(int n) 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 err="1">
                <a:solidFill>
                  <a:srgbClr val="008000"/>
                </a:solidFill>
              </a:rPr>
              <a:t>fac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int f;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if(n&lt;0)				</a:t>
            </a:r>
            <a:r>
              <a:rPr lang="en-US" altLang="zh-CN" sz="1400" dirty="0">
                <a:solidFill>
                  <a:srgbClr val="008000"/>
                </a:solidFill>
              </a:rPr>
              <a:t>//n</a:t>
            </a:r>
            <a:r>
              <a:rPr lang="zh-CN" altLang="en-US" sz="1400" dirty="0">
                <a:solidFill>
                  <a:srgbClr val="008000"/>
                </a:solidFill>
              </a:rPr>
              <a:t>不能小于</a:t>
            </a:r>
            <a:r>
              <a:rPr lang="en-US" altLang="zh-CN" sz="1400" dirty="0">
                <a:solidFill>
                  <a:srgbClr val="008000"/>
                </a:solidFill>
              </a:rPr>
              <a:t>0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("n&lt;0,data error!");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else if(n==0||n==1)	</a:t>
            </a:r>
            <a:r>
              <a:rPr lang="en-US" altLang="zh-CN" sz="1400" dirty="0">
                <a:solidFill>
                  <a:srgbClr val="008000"/>
                </a:solidFill>
              </a:rPr>
              <a:t>//n=0</a:t>
            </a:r>
            <a:r>
              <a:rPr lang="zh-CN" altLang="en-US" sz="1400" dirty="0">
                <a:solidFill>
                  <a:srgbClr val="008000"/>
                </a:solidFill>
              </a:rPr>
              <a:t>或</a:t>
            </a:r>
            <a:r>
              <a:rPr lang="en-US" altLang="zh-CN" sz="1400" dirty="0">
                <a:solidFill>
                  <a:srgbClr val="008000"/>
                </a:solidFill>
              </a:rPr>
              <a:t>,1</a:t>
            </a:r>
            <a:r>
              <a:rPr lang="zh-CN" altLang="en-US" sz="1400" dirty="0">
                <a:solidFill>
                  <a:srgbClr val="008000"/>
                </a:solidFill>
              </a:rPr>
              <a:t>时</a:t>
            </a:r>
            <a:r>
              <a:rPr lang="en-US" altLang="zh-CN" sz="1400" dirty="0">
                <a:solidFill>
                  <a:srgbClr val="008000"/>
                </a:solidFill>
              </a:rPr>
              <a:t>n!=1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f=1;				</a:t>
            </a:r>
            <a:r>
              <a:rPr lang="en-US" altLang="zh-CN" sz="1400" dirty="0">
                <a:solidFill>
                  <a:schemeClr val="accent1"/>
                </a:solidFill>
              </a:rPr>
              <a:t>//</a:t>
            </a:r>
            <a:r>
              <a:rPr lang="zh-CN" altLang="en-US" sz="1400" dirty="0">
                <a:solidFill>
                  <a:schemeClr val="accent1"/>
                </a:solidFill>
              </a:rPr>
              <a:t>递归终止条件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else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f=</a:t>
            </a:r>
            <a:r>
              <a:rPr lang="en-US" altLang="zh-CN" sz="1400" dirty="0" err="1"/>
              <a:t>fac</a:t>
            </a:r>
            <a:r>
              <a:rPr lang="en-US" altLang="zh-CN" sz="1400" dirty="0"/>
              <a:t>(n-1)*n;	 </a:t>
            </a:r>
            <a:r>
              <a:rPr lang="en-US" altLang="zh-CN" sz="1400" dirty="0">
                <a:solidFill>
                  <a:srgbClr val="008000"/>
                </a:solidFill>
              </a:rPr>
              <a:t>//n&gt;1</a:t>
            </a:r>
            <a:r>
              <a:rPr lang="zh-CN" altLang="en-US" sz="1400" dirty="0">
                <a:solidFill>
                  <a:srgbClr val="008000"/>
                </a:solidFill>
              </a:rPr>
              <a:t>时，</a:t>
            </a:r>
            <a:r>
              <a:rPr lang="en-US" altLang="zh-CN" sz="1400" dirty="0">
                <a:solidFill>
                  <a:srgbClr val="008000"/>
                </a:solidFill>
              </a:rPr>
              <a:t>n!=n*(n-1)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return(f);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8EC88E4-3DEA-4882-A2F7-2A2472A7E690}"/>
              </a:ext>
            </a:extLst>
          </p:cNvPr>
          <p:cNvCxnSpPr>
            <a:cxnSpLocks/>
          </p:cNvCxnSpPr>
          <p:nvPr/>
        </p:nvCxnSpPr>
        <p:spPr>
          <a:xfrm>
            <a:off x="4293255" y="3164918"/>
            <a:ext cx="0" cy="297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5C967AF-3871-4AAE-A875-A638B32B1FA1}"/>
              </a:ext>
            </a:extLst>
          </p:cNvPr>
          <p:cNvGrpSpPr/>
          <p:nvPr/>
        </p:nvGrpSpPr>
        <p:grpSpPr>
          <a:xfrm>
            <a:off x="4137576" y="3468714"/>
            <a:ext cx="325496" cy="260107"/>
            <a:chOff x="5926033" y="1926699"/>
            <a:chExt cx="325496" cy="260107"/>
          </a:xfrm>
        </p:grpSpPr>
        <p:sp>
          <p:nvSpPr>
            <p:cNvPr id="21" name="MH_Other_2">
              <a:extLst>
                <a:ext uri="{FF2B5EF4-FFF2-40B4-BE49-F238E27FC236}">
                  <a16:creationId xmlns:a16="http://schemas.microsoft.com/office/drawing/2014/main" id="{10BD1AD5-13B0-400F-BFCF-DD0C2F5A0916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2" name="MH_Other_3">
              <a:extLst>
                <a:ext uri="{FF2B5EF4-FFF2-40B4-BE49-F238E27FC236}">
                  <a16:creationId xmlns:a16="http://schemas.microsoft.com/office/drawing/2014/main" id="{A21D4372-35E5-4D7B-B9BA-75F3B0A0C32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3" name="MH_Other_4">
              <a:extLst>
                <a:ext uri="{FF2B5EF4-FFF2-40B4-BE49-F238E27FC236}">
                  <a16:creationId xmlns:a16="http://schemas.microsoft.com/office/drawing/2014/main" id="{F4C88DC7-EEC2-459E-93AD-BEB3C9620B72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4" name="MH_Other_5">
              <a:extLst>
                <a:ext uri="{FF2B5EF4-FFF2-40B4-BE49-F238E27FC236}">
                  <a16:creationId xmlns:a16="http://schemas.microsoft.com/office/drawing/2014/main" id="{57A19C32-0430-4CBC-8AC2-20035C53719C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5" name="MH_Other_6">
              <a:extLst>
                <a:ext uri="{FF2B5EF4-FFF2-40B4-BE49-F238E27FC236}">
                  <a16:creationId xmlns:a16="http://schemas.microsoft.com/office/drawing/2014/main" id="{C1D08E3D-BD38-4CA8-B5D1-79EBEF3550D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2" name="MH_Other_7">
              <a:extLst>
                <a:ext uri="{FF2B5EF4-FFF2-40B4-BE49-F238E27FC236}">
                  <a16:creationId xmlns:a16="http://schemas.microsoft.com/office/drawing/2014/main" id="{9484CD1D-9DF2-4A0B-9031-94ACAE3127B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236A711-9DB9-47FD-9B2E-498AAC59691E}"/>
              </a:ext>
            </a:extLst>
          </p:cNvPr>
          <p:cNvGrpSpPr/>
          <p:nvPr/>
        </p:nvGrpSpPr>
        <p:grpSpPr>
          <a:xfrm>
            <a:off x="4137576" y="5511687"/>
            <a:ext cx="325496" cy="260106"/>
            <a:chOff x="5926033" y="5434781"/>
            <a:chExt cx="325496" cy="260106"/>
          </a:xfrm>
        </p:grpSpPr>
        <p:sp>
          <p:nvSpPr>
            <p:cNvPr id="35" name="MH_Other_8">
              <a:extLst>
                <a:ext uri="{FF2B5EF4-FFF2-40B4-BE49-F238E27FC236}">
                  <a16:creationId xmlns:a16="http://schemas.microsoft.com/office/drawing/2014/main" id="{A37F9E48-FE15-4AF0-BFD3-86C2E2EC96D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6" name="MH_Other_9">
              <a:extLst>
                <a:ext uri="{FF2B5EF4-FFF2-40B4-BE49-F238E27FC236}">
                  <a16:creationId xmlns:a16="http://schemas.microsoft.com/office/drawing/2014/main" id="{937343FA-DA23-4A1B-A066-05D55D6E9AC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7" name="MH_Other_10">
              <a:extLst>
                <a:ext uri="{FF2B5EF4-FFF2-40B4-BE49-F238E27FC236}">
                  <a16:creationId xmlns:a16="http://schemas.microsoft.com/office/drawing/2014/main" id="{E020BFBC-914E-4792-9616-9071EAD0F14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8" name="MH_Other_11">
              <a:extLst>
                <a:ext uri="{FF2B5EF4-FFF2-40B4-BE49-F238E27FC236}">
                  <a16:creationId xmlns:a16="http://schemas.microsoft.com/office/drawing/2014/main" id="{69CE9B0C-1E44-4766-A249-106A80AFE42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9" name="MH_Other_12">
              <a:extLst>
                <a:ext uri="{FF2B5EF4-FFF2-40B4-BE49-F238E27FC236}">
                  <a16:creationId xmlns:a16="http://schemas.microsoft.com/office/drawing/2014/main" id="{C8B78034-B677-48AB-B8EB-6F9F44D12B1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0" name="MH_Other_13">
              <a:extLst>
                <a:ext uri="{FF2B5EF4-FFF2-40B4-BE49-F238E27FC236}">
                  <a16:creationId xmlns:a16="http://schemas.microsoft.com/office/drawing/2014/main" id="{48A7D76C-7B00-4174-AB76-A6B1A068FFE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5499DC45-698C-4024-B3E7-1CBF7E3EC15A}"/>
              </a:ext>
            </a:extLst>
          </p:cNvPr>
          <p:cNvGraphicFramePr>
            <a:graphicFrameLocks noGrp="1"/>
          </p:cNvGraphicFramePr>
          <p:nvPr/>
        </p:nvGraphicFramePr>
        <p:xfrm>
          <a:off x="5554943" y="1716076"/>
          <a:ext cx="6192000" cy="1285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530516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7272663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35824429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32257526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8805127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90036343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8668866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33997257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824561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2845737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526131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main</a:t>
                      </a:r>
                      <a:endParaRPr lang="zh-CN" altLang="en-US" sz="1200" dirty="0"/>
                    </a:p>
                  </a:txBody>
                  <a:tcPr marL="0" marR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fac</a:t>
                      </a:r>
                      <a:r>
                        <a:rPr lang="en-US" altLang="zh-CN" sz="1200" dirty="0"/>
                        <a:t>(n)</a:t>
                      </a:r>
                    </a:p>
                    <a:p>
                      <a:pPr algn="ctr"/>
                      <a:r>
                        <a:rPr lang="en-US" altLang="zh-CN" sz="1200" dirty="0"/>
                        <a:t>n=5</a:t>
                      </a:r>
                      <a:endParaRPr lang="zh-CN" altLang="en-US" sz="1200" dirty="0"/>
                    </a:p>
                  </a:txBody>
                  <a:tcPr marL="0" marR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fac</a:t>
                      </a:r>
                      <a:r>
                        <a:rPr lang="en-US" altLang="zh-CN" sz="1200" dirty="0"/>
                        <a:t>(n)</a:t>
                      </a:r>
                    </a:p>
                    <a:p>
                      <a:pPr algn="ctr"/>
                      <a:r>
                        <a:rPr lang="en-US" altLang="zh-CN" sz="1200" dirty="0"/>
                        <a:t>n=4</a:t>
                      </a:r>
                      <a:endParaRPr lang="zh-CN" altLang="en-US" sz="1200" dirty="0"/>
                    </a:p>
                  </a:txBody>
                  <a:tcPr marL="0" marR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fac</a:t>
                      </a:r>
                      <a:r>
                        <a:rPr lang="en-US" altLang="zh-CN" sz="1200" dirty="0"/>
                        <a:t>(n)</a:t>
                      </a:r>
                    </a:p>
                    <a:p>
                      <a:pPr algn="ctr"/>
                      <a:r>
                        <a:rPr lang="en-US" altLang="zh-CN" sz="1200" dirty="0"/>
                        <a:t>n=3</a:t>
                      </a:r>
                      <a:endParaRPr lang="zh-CN" altLang="en-US" sz="1200" dirty="0"/>
                    </a:p>
                  </a:txBody>
                  <a:tcPr marL="0" marR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fac</a:t>
                      </a:r>
                      <a:r>
                        <a:rPr lang="en-US" altLang="zh-CN" sz="1200" dirty="0"/>
                        <a:t>(n)</a:t>
                      </a:r>
                    </a:p>
                    <a:p>
                      <a:pPr algn="ctr"/>
                      <a:r>
                        <a:rPr lang="en-US" altLang="zh-CN" sz="1200" dirty="0"/>
                        <a:t>n=2</a:t>
                      </a:r>
                      <a:endParaRPr lang="zh-CN" altLang="en-US" sz="1200" dirty="0"/>
                    </a:p>
                  </a:txBody>
                  <a:tcPr marL="0" marR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fac</a:t>
                      </a:r>
                      <a:r>
                        <a:rPr lang="en-US" altLang="zh-CN" sz="1200" dirty="0"/>
                        <a:t>(n)</a:t>
                      </a:r>
                    </a:p>
                    <a:p>
                      <a:pPr algn="ctr"/>
                      <a:r>
                        <a:rPr lang="en-US" altLang="zh-CN" sz="1200" dirty="0"/>
                        <a:t>n=1</a:t>
                      </a:r>
                      <a:endParaRPr lang="zh-CN" altLang="en-US" sz="1200" dirty="0"/>
                    </a:p>
                  </a:txBody>
                  <a:tcPr marL="0" marR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52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fac</a:t>
                      </a:r>
                      <a:r>
                        <a:rPr lang="en-US" altLang="zh-CN" sz="1200" dirty="0"/>
                        <a:t>(5)</a:t>
                      </a:r>
                    </a:p>
                    <a:p>
                      <a:pPr algn="ctr"/>
                      <a:r>
                        <a:rPr lang="zh-CN" altLang="en-US" sz="1200" dirty="0"/>
                        <a:t>输出</a:t>
                      </a:r>
                      <a:r>
                        <a:rPr lang="en-US" altLang="zh-CN" sz="1200" dirty="0" err="1"/>
                        <a:t>fac</a:t>
                      </a:r>
                      <a:r>
                        <a:rPr lang="en-US" altLang="zh-CN" sz="1200" dirty="0"/>
                        <a:t>(5)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f=</a:t>
                      </a:r>
                      <a:r>
                        <a:rPr lang="en-US" altLang="zh-CN" sz="1200" dirty="0" err="1"/>
                        <a:t>fac</a:t>
                      </a:r>
                      <a:r>
                        <a:rPr lang="en-US" altLang="zh-CN" sz="1200" dirty="0"/>
                        <a:t>(4)*5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f=</a:t>
                      </a:r>
                      <a:r>
                        <a:rPr lang="en-US" altLang="zh-CN" sz="1200" dirty="0" err="1"/>
                        <a:t>fac</a:t>
                      </a:r>
                      <a:r>
                        <a:rPr lang="en-US" altLang="zh-CN" sz="1200" dirty="0"/>
                        <a:t>(3)*4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f=</a:t>
                      </a:r>
                      <a:r>
                        <a:rPr lang="en-US" altLang="zh-CN" sz="1200" dirty="0" err="1"/>
                        <a:t>fac</a:t>
                      </a:r>
                      <a:r>
                        <a:rPr lang="en-US" altLang="zh-CN" sz="1200" dirty="0"/>
                        <a:t>(2)*3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f=</a:t>
                      </a:r>
                      <a:r>
                        <a:rPr lang="en-US" altLang="zh-CN" sz="1200" dirty="0" err="1"/>
                        <a:t>fac</a:t>
                      </a:r>
                      <a:r>
                        <a:rPr lang="en-US" altLang="zh-CN" sz="1200" dirty="0"/>
                        <a:t>(1)*2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f=1</a:t>
                      </a:r>
                      <a:endParaRPr lang="zh-CN" altLang="en-US" sz="12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71308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fac</a:t>
                      </a:r>
                      <a:r>
                        <a:rPr lang="en-US" altLang="zh-CN" sz="1200" dirty="0"/>
                        <a:t>(5)=120</a:t>
                      </a:r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fac</a:t>
                      </a:r>
                      <a:r>
                        <a:rPr lang="en-US" altLang="zh-CN" sz="1200" dirty="0"/>
                        <a:t>(4)=24</a:t>
                      </a:r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fac</a:t>
                      </a:r>
                      <a:r>
                        <a:rPr lang="en-US" altLang="zh-CN" sz="1200" dirty="0"/>
                        <a:t>(3)=6</a:t>
                      </a:r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fac</a:t>
                      </a:r>
                      <a:r>
                        <a:rPr lang="en-US" altLang="zh-CN" sz="1200" dirty="0"/>
                        <a:t>(2)=2</a:t>
                      </a:r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fac</a:t>
                      </a:r>
                      <a:r>
                        <a:rPr lang="en-US" altLang="zh-CN" sz="1200" dirty="0"/>
                        <a:t>(1)=1</a:t>
                      </a:r>
                      <a:endParaRPr lang="zh-CN" altLang="en-US" sz="1200" dirty="0"/>
                    </a:p>
                  </a:txBody>
                  <a:tcPr marL="0" marR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195733"/>
                  </a:ext>
                </a:extLst>
              </a:tr>
            </a:tbl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40AC8C0C-7A08-47CE-B86B-5ADC1E94A845}"/>
              </a:ext>
            </a:extLst>
          </p:cNvPr>
          <p:cNvGrpSpPr/>
          <p:nvPr/>
        </p:nvGrpSpPr>
        <p:grpSpPr>
          <a:xfrm>
            <a:off x="6369674" y="2185966"/>
            <a:ext cx="4576826" cy="440305"/>
            <a:chOff x="6108251" y="3888808"/>
            <a:chExt cx="4576826" cy="440305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6FD7CDC6-595A-4D39-BFDF-117DD328F7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251" y="3888808"/>
              <a:ext cx="271118" cy="172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8C8B7DD3-066A-4176-8C92-31268BBA40E4}"/>
                </a:ext>
              </a:extLst>
            </p:cNvPr>
            <p:cNvCxnSpPr/>
            <p:nvPr/>
          </p:nvCxnSpPr>
          <p:spPr>
            <a:xfrm flipH="1" flipV="1">
              <a:off x="6108251" y="4214813"/>
              <a:ext cx="271118" cy="11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D436491C-B90A-4923-8E89-13837008B8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6956" y="3888808"/>
              <a:ext cx="271118" cy="172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BECF303F-8EA7-495A-B0D0-82A9CC550FE1}"/>
                </a:ext>
              </a:extLst>
            </p:cNvPr>
            <p:cNvCxnSpPr/>
            <p:nvPr/>
          </p:nvCxnSpPr>
          <p:spPr>
            <a:xfrm flipH="1" flipV="1">
              <a:off x="7186956" y="4214813"/>
              <a:ext cx="271118" cy="11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FF9276F2-F072-493C-B740-3FC93C86A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1105" y="3888808"/>
              <a:ext cx="271118" cy="172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488C98C7-0136-4948-AF48-50099B555493}"/>
                </a:ext>
              </a:extLst>
            </p:cNvPr>
            <p:cNvCxnSpPr/>
            <p:nvPr/>
          </p:nvCxnSpPr>
          <p:spPr>
            <a:xfrm flipH="1" flipV="1">
              <a:off x="8261105" y="4214813"/>
              <a:ext cx="271118" cy="11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12F9DFD6-C6FD-411A-B257-05248738A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5254" y="3888808"/>
              <a:ext cx="271118" cy="172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8F504258-7D1D-49A1-95A4-144CE6FAB023}"/>
                </a:ext>
              </a:extLst>
            </p:cNvPr>
            <p:cNvCxnSpPr/>
            <p:nvPr/>
          </p:nvCxnSpPr>
          <p:spPr>
            <a:xfrm flipH="1" flipV="1">
              <a:off x="9335254" y="4214813"/>
              <a:ext cx="271118" cy="11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B999C19B-22D4-4922-9129-522884ADCC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3959" y="3888808"/>
              <a:ext cx="271118" cy="172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B42C50BB-16B6-4545-BB42-2885396C8D73}"/>
                </a:ext>
              </a:extLst>
            </p:cNvPr>
            <p:cNvCxnSpPr/>
            <p:nvPr/>
          </p:nvCxnSpPr>
          <p:spPr>
            <a:xfrm flipH="1" flipV="1">
              <a:off x="10413959" y="4214813"/>
              <a:ext cx="271118" cy="114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7545ED2-DA8A-47EF-94D4-E66974757BFA}"/>
              </a:ext>
            </a:extLst>
          </p:cNvPr>
          <p:cNvGrpSpPr/>
          <p:nvPr/>
        </p:nvGrpSpPr>
        <p:grpSpPr>
          <a:xfrm>
            <a:off x="8250332" y="3155514"/>
            <a:ext cx="3576744" cy="2988349"/>
            <a:chOff x="8582294" y="4088153"/>
            <a:chExt cx="3690953" cy="2988349"/>
          </a:xfrm>
        </p:grpSpPr>
        <p:sp>
          <p:nvSpPr>
            <p:cNvPr id="54" name="MH_Other_1">
              <a:extLst>
                <a:ext uri="{FF2B5EF4-FFF2-40B4-BE49-F238E27FC236}">
                  <a16:creationId xmlns:a16="http://schemas.microsoft.com/office/drawing/2014/main" id="{98756F42-E805-44E1-B206-210FDC56FF0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55" name="MH_SubTitle_1">
              <a:extLst>
                <a:ext uri="{FF2B5EF4-FFF2-40B4-BE49-F238E27FC236}">
                  <a16:creationId xmlns:a16="http://schemas.microsoft.com/office/drawing/2014/main" id="{69E4BA76-C13A-4969-92D9-9D00A59EA9B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9371544" y="4088153"/>
              <a:ext cx="2901703" cy="2988349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程序中的变量是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型，如果用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Visual C++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GCC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以及多数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编译系统为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型数据分配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个字节，能表示的最大数为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2 147 483 647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，当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n=12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时，运行正常，输出为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479 001 600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。如果输入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，企图求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13!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，是得不到预期结果的，因为求出的结果超过了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型数据的最大值。可将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f,y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fac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函数定义为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float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或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double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型。</a:t>
              </a:r>
            </a:p>
          </p:txBody>
        </p:sp>
        <p:sp>
          <p:nvSpPr>
            <p:cNvPr id="56" name="MH_Other_2">
              <a:extLst>
                <a:ext uri="{FF2B5EF4-FFF2-40B4-BE49-F238E27FC236}">
                  <a16:creationId xmlns:a16="http://schemas.microsoft.com/office/drawing/2014/main" id="{3CA80AA9-E20C-418F-9461-7E1AE248D8D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16200000">
              <a:off x="11971622" y="6774876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971754" y="843019"/>
            <a:ext cx="34766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190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765" y="226911"/>
            <a:ext cx="10515600" cy="1325563"/>
          </a:xfrm>
        </p:spPr>
        <p:txBody>
          <a:bodyPr/>
          <a:lstStyle/>
          <a:p>
            <a:r>
              <a:rPr lang="zh-CN" altLang="en-US" dirty="0"/>
              <a:t>一维数组名作函数参数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577" y="1246658"/>
            <a:ext cx="11837211" cy="552660"/>
          </a:xfrm>
        </p:spPr>
        <p:txBody>
          <a:bodyPr>
            <a:noAutofit/>
          </a:bodyPr>
          <a:lstStyle/>
          <a:p>
            <a:pPr marL="88900" indent="-8890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7.11】</a:t>
            </a:r>
            <a:r>
              <a:rPr lang="zh-CN" altLang="en-US" sz="2000" dirty="0">
                <a:solidFill>
                  <a:schemeClr val="accent1"/>
                </a:solidFill>
              </a:rPr>
              <a:t>有两个班级，分别有</a:t>
            </a:r>
            <a:r>
              <a:rPr lang="en-US" altLang="zh-CN" sz="2000" dirty="0">
                <a:solidFill>
                  <a:schemeClr val="accent1"/>
                </a:solidFill>
              </a:rPr>
              <a:t>35</a:t>
            </a:r>
            <a:r>
              <a:rPr lang="zh-CN" altLang="en-US" sz="2000" dirty="0">
                <a:solidFill>
                  <a:schemeClr val="accent1"/>
                </a:solidFill>
              </a:rPr>
              <a:t>和</a:t>
            </a:r>
            <a:r>
              <a:rPr lang="en-US" altLang="zh-CN" sz="2000" dirty="0">
                <a:solidFill>
                  <a:schemeClr val="accent1"/>
                </a:solidFill>
              </a:rPr>
              <a:t>30</a:t>
            </a:r>
            <a:r>
              <a:rPr lang="zh-CN" altLang="en-US" sz="2000" dirty="0">
                <a:solidFill>
                  <a:schemeClr val="accent1"/>
                </a:solidFill>
              </a:rPr>
              <a:t>名学生，调用</a:t>
            </a:r>
            <a:r>
              <a:rPr lang="en-US" altLang="zh-CN" sz="2000" dirty="0">
                <a:solidFill>
                  <a:schemeClr val="accent1"/>
                </a:solidFill>
              </a:rPr>
              <a:t>average</a:t>
            </a:r>
            <a:r>
              <a:rPr lang="zh-CN" altLang="en-US" sz="2000" dirty="0">
                <a:solidFill>
                  <a:schemeClr val="accent1"/>
                </a:solidFill>
              </a:rPr>
              <a:t>函数，分别求这两个班的学生的平均成绩。</a:t>
            </a:r>
          </a:p>
        </p:txBody>
      </p:sp>
      <p:sp>
        <p:nvSpPr>
          <p:cNvPr id="32" name="圆角矩形 12">
            <a:extLst>
              <a:ext uri="{FF2B5EF4-FFF2-40B4-BE49-F238E27FC236}">
                <a16:creationId xmlns:a16="http://schemas.microsoft.com/office/drawing/2014/main" id="{0F049BFC-9696-4323-94B2-76251E60074B}"/>
              </a:ext>
            </a:extLst>
          </p:cNvPr>
          <p:cNvSpPr/>
          <p:nvPr/>
        </p:nvSpPr>
        <p:spPr>
          <a:xfrm>
            <a:off x="402050" y="1852550"/>
            <a:ext cx="11470446" cy="3014216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36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	float average(float array[],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n);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float score1[5]={98.5,97,91.5,60,55};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定义长度为</a:t>
            </a:r>
            <a:r>
              <a:rPr lang="en-US" altLang="zh-CN" sz="1400" dirty="0">
                <a:solidFill>
                  <a:srgbClr val="008000"/>
                </a:solidFill>
              </a:rPr>
              <a:t>5</a:t>
            </a:r>
            <a:r>
              <a:rPr lang="zh-CN" altLang="en-US" sz="1400" dirty="0">
                <a:solidFill>
                  <a:srgbClr val="008000"/>
                </a:solidFill>
              </a:rPr>
              <a:t>的数组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float score2[10]={67.5,89.5,99,69.5,77,89.5,76.5,54,60,99.5};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定义长度为</a:t>
            </a:r>
            <a:r>
              <a:rPr lang="en-US" altLang="zh-CN" sz="1400" dirty="0">
                <a:solidFill>
                  <a:srgbClr val="008000"/>
                </a:solidFill>
              </a:rPr>
              <a:t>10</a:t>
            </a:r>
            <a:r>
              <a:rPr lang="zh-CN" altLang="en-US" sz="1400" dirty="0">
                <a:solidFill>
                  <a:srgbClr val="008000"/>
                </a:solidFill>
              </a:rPr>
              <a:t>的数组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("The average of class A is %6.2f\</a:t>
            </a:r>
            <a:r>
              <a:rPr lang="en-US" altLang="zh-CN" sz="1400" dirty="0" err="1"/>
              <a:t>n",average</a:t>
            </a:r>
            <a:r>
              <a:rPr lang="en-US" altLang="zh-CN" sz="1400" dirty="0"/>
              <a:t>(score1,5));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用数组名</a:t>
            </a:r>
            <a:r>
              <a:rPr lang="en-US" altLang="zh-CN" sz="1400" dirty="0">
                <a:solidFill>
                  <a:srgbClr val="008000"/>
                </a:solidFill>
              </a:rPr>
              <a:t>score1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5</a:t>
            </a:r>
            <a:r>
              <a:rPr lang="zh-CN" altLang="en-US" sz="1400" dirty="0">
                <a:solidFill>
                  <a:srgbClr val="008000"/>
                </a:solidFill>
              </a:rPr>
              <a:t>作实参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("The average of class B is %6.2f\</a:t>
            </a:r>
            <a:r>
              <a:rPr lang="en-US" altLang="zh-CN" sz="1400" dirty="0" err="1"/>
              <a:t>n",average</a:t>
            </a:r>
            <a:r>
              <a:rPr lang="en-US" altLang="zh-CN" sz="1400" dirty="0"/>
              <a:t>(score2,10));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用数组名</a:t>
            </a:r>
            <a:r>
              <a:rPr lang="en-US" altLang="zh-CN" sz="1400" dirty="0">
                <a:solidFill>
                  <a:srgbClr val="008000"/>
                </a:solidFill>
              </a:rPr>
              <a:t>score2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10</a:t>
            </a:r>
            <a:r>
              <a:rPr lang="zh-CN" altLang="en-US" sz="1400" dirty="0">
                <a:solidFill>
                  <a:srgbClr val="008000"/>
                </a:solidFill>
              </a:rPr>
              <a:t>作实参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</a:p>
          <a:p>
            <a:pPr defTabSz="363538">
              <a:lnSpc>
                <a:spcPct val="120000"/>
              </a:lnSpc>
            </a:pPr>
            <a:endParaRPr lang="en-US" altLang="zh-CN" sz="1400" dirty="0"/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float average(float array[],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n) 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spc="-100" dirty="0">
                <a:solidFill>
                  <a:srgbClr val="008000"/>
                </a:solidFill>
              </a:rPr>
              <a:t>定义</a:t>
            </a:r>
            <a:r>
              <a:rPr lang="en-US" altLang="zh-CN" sz="1400" spc="-100" dirty="0">
                <a:solidFill>
                  <a:srgbClr val="008000"/>
                </a:solidFill>
              </a:rPr>
              <a:t>average</a:t>
            </a:r>
            <a:r>
              <a:rPr lang="zh-CN" altLang="en-US" sz="1400" spc="-100" dirty="0">
                <a:solidFill>
                  <a:srgbClr val="008000"/>
                </a:solidFill>
              </a:rPr>
              <a:t>函数，未指定形参数组长度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float </a:t>
            </a:r>
            <a:r>
              <a:rPr lang="en-US" altLang="zh-CN" sz="1400" dirty="0" err="1"/>
              <a:t>aver,sum</a:t>
            </a:r>
            <a:r>
              <a:rPr lang="en-US" altLang="zh-CN" sz="1400" dirty="0"/>
              <a:t>=array[0];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=1;i&lt;</a:t>
            </a:r>
            <a:r>
              <a:rPr lang="en-US" altLang="zh-CN" sz="1400" dirty="0" err="1"/>
              <a:t>n;i</a:t>
            </a:r>
            <a:r>
              <a:rPr lang="en-US" altLang="zh-CN" sz="1400" dirty="0"/>
              <a:t>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sum=</a:t>
            </a:r>
            <a:r>
              <a:rPr lang="en-US" altLang="zh-CN" sz="1400" dirty="0" err="1"/>
              <a:t>sum+array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];	    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累加</a:t>
            </a:r>
            <a:r>
              <a:rPr lang="en-US" altLang="zh-CN" sz="1400" dirty="0">
                <a:solidFill>
                  <a:srgbClr val="008000"/>
                </a:solidFill>
              </a:rPr>
              <a:t>n</a:t>
            </a:r>
            <a:r>
              <a:rPr lang="zh-CN" altLang="en-US" sz="1400" dirty="0">
                <a:solidFill>
                  <a:srgbClr val="008000"/>
                </a:solidFill>
              </a:rPr>
              <a:t>个学生成绩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aver=sum/n;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return(aver);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8E8941E-13B4-4987-9474-849FD4958D72}"/>
              </a:ext>
            </a:extLst>
          </p:cNvPr>
          <p:cNvCxnSpPr>
            <a:cxnSpLocks/>
          </p:cNvCxnSpPr>
          <p:nvPr/>
        </p:nvCxnSpPr>
        <p:spPr>
          <a:xfrm>
            <a:off x="5677785" y="1843881"/>
            <a:ext cx="0" cy="302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99B58EF-6F58-486F-9246-0CBE3EB7CEF9}"/>
              </a:ext>
            </a:extLst>
          </p:cNvPr>
          <p:cNvGrpSpPr/>
          <p:nvPr/>
        </p:nvGrpSpPr>
        <p:grpSpPr>
          <a:xfrm>
            <a:off x="5522106" y="2147677"/>
            <a:ext cx="325496" cy="260107"/>
            <a:chOff x="5926033" y="1926699"/>
            <a:chExt cx="325496" cy="260107"/>
          </a:xfrm>
        </p:grpSpPr>
        <p:sp>
          <p:nvSpPr>
            <p:cNvPr id="36" name="MH_Other_2">
              <a:extLst>
                <a:ext uri="{FF2B5EF4-FFF2-40B4-BE49-F238E27FC236}">
                  <a16:creationId xmlns:a16="http://schemas.microsoft.com/office/drawing/2014/main" id="{FE5F7560-C4E4-4C36-BA95-5580F8223E6F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8" name="MH_Other_3">
              <a:extLst>
                <a:ext uri="{FF2B5EF4-FFF2-40B4-BE49-F238E27FC236}">
                  <a16:creationId xmlns:a16="http://schemas.microsoft.com/office/drawing/2014/main" id="{46B83F71-B940-4BCE-8115-B2EBF75E1B3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9" name="MH_Other_4">
              <a:extLst>
                <a:ext uri="{FF2B5EF4-FFF2-40B4-BE49-F238E27FC236}">
                  <a16:creationId xmlns:a16="http://schemas.microsoft.com/office/drawing/2014/main" id="{C952B489-3917-4E8E-8757-E1D412456E98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0" name="MH_Other_5">
              <a:extLst>
                <a:ext uri="{FF2B5EF4-FFF2-40B4-BE49-F238E27FC236}">
                  <a16:creationId xmlns:a16="http://schemas.microsoft.com/office/drawing/2014/main" id="{5BFF3E99-4C33-456B-BC30-0FAB1982C24C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MH_Other_6">
              <a:extLst>
                <a:ext uri="{FF2B5EF4-FFF2-40B4-BE49-F238E27FC236}">
                  <a16:creationId xmlns:a16="http://schemas.microsoft.com/office/drawing/2014/main" id="{87B688B6-AE26-4303-860F-C9C92E57E03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2" name="MH_Other_7">
              <a:extLst>
                <a:ext uri="{FF2B5EF4-FFF2-40B4-BE49-F238E27FC236}">
                  <a16:creationId xmlns:a16="http://schemas.microsoft.com/office/drawing/2014/main" id="{B1BA3A18-13C2-4CF9-9BFE-A9F86E6D39C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3C566BD-2ED9-4DBB-8D0B-C8674569A874}"/>
              </a:ext>
            </a:extLst>
          </p:cNvPr>
          <p:cNvGrpSpPr/>
          <p:nvPr/>
        </p:nvGrpSpPr>
        <p:grpSpPr>
          <a:xfrm>
            <a:off x="5522106" y="4200349"/>
            <a:ext cx="325496" cy="260106"/>
            <a:chOff x="5926033" y="5434781"/>
            <a:chExt cx="325496" cy="260106"/>
          </a:xfrm>
        </p:grpSpPr>
        <p:sp>
          <p:nvSpPr>
            <p:cNvPr id="44" name="MH_Other_8">
              <a:extLst>
                <a:ext uri="{FF2B5EF4-FFF2-40B4-BE49-F238E27FC236}">
                  <a16:creationId xmlns:a16="http://schemas.microsoft.com/office/drawing/2014/main" id="{2CF7A33B-C2E6-4712-A971-82C8423125A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5" name="MH_Other_9">
              <a:extLst>
                <a:ext uri="{FF2B5EF4-FFF2-40B4-BE49-F238E27FC236}">
                  <a16:creationId xmlns:a16="http://schemas.microsoft.com/office/drawing/2014/main" id="{BCD3122F-2E35-453B-8A20-A22CDD23CA7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6" name="MH_Other_10">
              <a:extLst>
                <a:ext uri="{FF2B5EF4-FFF2-40B4-BE49-F238E27FC236}">
                  <a16:creationId xmlns:a16="http://schemas.microsoft.com/office/drawing/2014/main" id="{D54C3DC2-D86B-4C3E-8CC4-35E7A2ED898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7" name="MH_Other_11">
              <a:extLst>
                <a:ext uri="{FF2B5EF4-FFF2-40B4-BE49-F238E27FC236}">
                  <a16:creationId xmlns:a16="http://schemas.microsoft.com/office/drawing/2014/main" id="{8193DED7-6D1E-4CBD-A5D0-9DAE3C94458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8" name="MH_Other_12">
              <a:extLst>
                <a:ext uri="{FF2B5EF4-FFF2-40B4-BE49-F238E27FC236}">
                  <a16:creationId xmlns:a16="http://schemas.microsoft.com/office/drawing/2014/main" id="{78B274CD-4B77-4992-9CC9-3B9F6135C10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9" name="MH_Other_13">
              <a:extLst>
                <a:ext uri="{FF2B5EF4-FFF2-40B4-BE49-F238E27FC236}">
                  <a16:creationId xmlns:a16="http://schemas.microsoft.com/office/drawing/2014/main" id="{FC1EF25C-B3AA-458C-BCBB-2608B77E4EBE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sp>
        <p:nvSpPr>
          <p:cNvPr id="25" name="圆角矩形 4">
            <a:extLst>
              <a:ext uri="{FF2B5EF4-FFF2-40B4-BE49-F238E27FC236}">
                <a16:creationId xmlns:a16="http://schemas.microsoft.com/office/drawing/2014/main" id="{D2F7F4DA-CFBD-431E-82FA-4E56981BB1F1}"/>
              </a:ext>
            </a:extLst>
          </p:cNvPr>
          <p:cNvSpPr/>
          <p:nvPr/>
        </p:nvSpPr>
        <p:spPr>
          <a:xfrm>
            <a:off x="7904799" y="6078090"/>
            <a:ext cx="2560795" cy="388328"/>
          </a:xfrm>
          <a:prstGeom prst="roundRect">
            <a:avLst>
              <a:gd name="adj" fmla="val 1217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float average(float array[])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023858B-A1DC-4982-86E0-792A8D4D79CA}"/>
              </a:ext>
            </a:extLst>
          </p:cNvPr>
          <p:cNvGrpSpPr/>
          <p:nvPr/>
        </p:nvGrpSpPr>
        <p:grpSpPr>
          <a:xfrm>
            <a:off x="402050" y="5021928"/>
            <a:ext cx="11470446" cy="1564611"/>
            <a:chOff x="8582294" y="4088153"/>
            <a:chExt cx="10717315" cy="1564611"/>
          </a:xfrm>
        </p:grpSpPr>
        <p:sp>
          <p:nvSpPr>
            <p:cNvPr id="31" name="MH_Other_1">
              <a:extLst>
                <a:ext uri="{FF2B5EF4-FFF2-40B4-BE49-F238E27FC236}">
                  <a16:creationId xmlns:a16="http://schemas.microsoft.com/office/drawing/2014/main" id="{5AFA3B3C-C079-42E9-9E30-D9934EB52257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34" name="MH_SubTitle_1">
              <a:extLst>
                <a:ext uri="{FF2B5EF4-FFF2-40B4-BE49-F238E27FC236}">
                  <a16:creationId xmlns:a16="http://schemas.microsoft.com/office/drawing/2014/main" id="{096713A8-1471-425B-8E0D-0BF770AE511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9371543" y="4088153"/>
              <a:ext cx="9928066" cy="15646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用数组名作函数实参时</a:t>
              </a:r>
              <a:r>
                <a: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不是把数组元素的值传递给形参，而是把实参数组的首元素的地址传递给形参数组，这样两个数组就共占同一段内存单元。</a:t>
              </a:r>
            </a:p>
          </p:txBody>
        </p:sp>
        <p:sp>
          <p:nvSpPr>
            <p:cNvPr id="37" name="MH_Other_2">
              <a:extLst>
                <a:ext uri="{FF2B5EF4-FFF2-40B4-BE49-F238E27FC236}">
                  <a16:creationId xmlns:a16="http://schemas.microsoft.com/office/drawing/2014/main" id="{010293E5-1351-425F-A0CD-B0A880FB4BF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16200000">
              <a:off x="18986796" y="5339951"/>
              <a:ext cx="324000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66576CD-3CB7-4413-8466-314DF96E091B}"/>
              </a:ext>
            </a:extLst>
          </p:cNvPr>
          <p:cNvGraphicFramePr>
            <a:graphicFrameLocks noGrp="1"/>
          </p:cNvGraphicFramePr>
          <p:nvPr/>
        </p:nvGraphicFramePr>
        <p:xfrm>
          <a:off x="2324859" y="5498839"/>
          <a:ext cx="8469538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9538">
                  <a:extLst>
                    <a:ext uri="{9D8B030D-6E8A-4147-A177-3AD203B41FA5}">
                      <a16:colId xmlns:a16="http://schemas.microsoft.com/office/drawing/2014/main" val="6514364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708061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756614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1262493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9857331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37639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9421883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8501502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6985220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3345872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62926639"/>
                    </a:ext>
                  </a:extLst>
                </a:gridCol>
              </a:tblGrid>
              <a:tr h="14662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a[0]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a[1]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a[2]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a[3]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a[4]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a[5]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a[6]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a[7]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a[8]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a[9]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001786"/>
                  </a:ext>
                </a:extLst>
              </a:tr>
              <a:tr h="146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accent1"/>
                          </a:solidFill>
                        </a:rPr>
                        <a:t>起始地址</a:t>
                      </a:r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1000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12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14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16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18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20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591949"/>
                  </a:ext>
                </a:extLst>
              </a:tr>
              <a:tr h="14662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b[0]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b[1]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b[2]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b[3]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b[4]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b[5]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b[6]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b[7]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b[8]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b[9]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277784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263035" y="3969602"/>
            <a:ext cx="34480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103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765" y="226911"/>
            <a:ext cx="10515600" cy="1325563"/>
          </a:xfrm>
        </p:spPr>
        <p:txBody>
          <a:bodyPr/>
          <a:lstStyle/>
          <a:p>
            <a:r>
              <a:rPr lang="zh-CN" altLang="en-US" dirty="0"/>
              <a:t>多维数组名作函数参数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578" y="1246658"/>
            <a:ext cx="8179610" cy="552660"/>
          </a:xfrm>
        </p:spPr>
        <p:txBody>
          <a:bodyPr>
            <a:noAutofit/>
          </a:bodyPr>
          <a:lstStyle/>
          <a:p>
            <a:pPr marL="88900" indent="-88900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accent1"/>
                </a:solidFill>
              </a:rPr>
              <a:t>【</a:t>
            </a:r>
            <a:r>
              <a:rPr lang="zh-CN" altLang="en-US" sz="2000" dirty="0">
                <a:solidFill>
                  <a:schemeClr val="accent1"/>
                </a:solidFill>
              </a:rPr>
              <a:t>例</a:t>
            </a:r>
            <a:r>
              <a:rPr lang="en-US" altLang="zh-CN" sz="2000" dirty="0">
                <a:solidFill>
                  <a:schemeClr val="accent1"/>
                </a:solidFill>
              </a:rPr>
              <a:t>7.13】</a:t>
            </a:r>
            <a:r>
              <a:rPr lang="zh-CN" altLang="en-US" sz="2000" dirty="0">
                <a:solidFill>
                  <a:schemeClr val="accent1"/>
                </a:solidFill>
              </a:rPr>
              <a:t>有一个</a:t>
            </a:r>
            <a:r>
              <a:rPr lang="en-US" altLang="zh-CN" sz="2000" dirty="0">
                <a:solidFill>
                  <a:schemeClr val="accent1"/>
                </a:solidFill>
              </a:rPr>
              <a:t>3×4</a:t>
            </a:r>
            <a:r>
              <a:rPr lang="zh-CN" altLang="en-US" sz="2000" dirty="0">
                <a:solidFill>
                  <a:schemeClr val="accent1"/>
                </a:solidFill>
              </a:rPr>
              <a:t>的矩阵，求所有元素中的最大值。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439269" y="4565001"/>
            <a:ext cx="11472512" cy="1211074"/>
            <a:chOff x="8050697" y="5019263"/>
            <a:chExt cx="11472512" cy="121107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2" name="剪去单角的矩形 51"/>
            <p:cNvSpPr/>
            <p:nvPr/>
          </p:nvSpPr>
          <p:spPr>
            <a:xfrm>
              <a:off x="8050697" y="5019263"/>
              <a:ext cx="11472512" cy="1211074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8388004" y="5054496"/>
              <a:ext cx="110570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600" dirty="0">
                  <a:solidFill>
                    <a:schemeClr val="bg1"/>
                  </a:solidFill>
                </a:rPr>
                <a:t>形参数组</a:t>
              </a:r>
              <a:r>
                <a:rPr lang="en-US" altLang="zh-CN" sz="1600" dirty="0">
                  <a:solidFill>
                    <a:schemeClr val="bg1"/>
                  </a:solidFill>
                </a:rPr>
                <a:t>array</a:t>
              </a:r>
              <a:r>
                <a:rPr lang="zh-CN" altLang="zh-CN" sz="1600" dirty="0">
                  <a:solidFill>
                    <a:schemeClr val="bg1"/>
                  </a:solidFill>
                </a:rPr>
                <a:t>第</a:t>
              </a:r>
              <a:r>
                <a:rPr lang="en-US" altLang="zh-CN" sz="1600" dirty="0">
                  <a:solidFill>
                    <a:schemeClr val="bg1"/>
                  </a:solidFill>
                </a:rPr>
                <a:t>1</a:t>
              </a:r>
              <a:r>
                <a:rPr lang="zh-CN" altLang="zh-CN" sz="1600" dirty="0">
                  <a:solidFill>
                    <a:schemeClr val="bg1"/>
                  </a:solidFill>
                </a:rPr>
                <a:t>维的大小省略，第</a:t>
              </a:r>
              <a:r>
                <a:rPr lang="en-US" altLang="zh-CN" sz="1600" dirty="0">
                  <a:solidFill>
                    <a:schemeClr val="bg1"/>
                  </a:solidFill>
                </a:rPr>
                <a:t>2</a:t>
              </a:r>
              <a:r>
                <a:rPr lang="zh-CN" altLang="zh-CN" sz="1600" dirty="0">
                  <a:solidFill>
                    <a:schemeClr val="bg1"/>
                  </a:solidFill>
                </a:rPr>
                <a:t>维大小不能省略，而且要和实参数组</a:t>
              </a:r>
              <a:r>
                <a:rPr lang="en-US" altLang="zh-CN" sz="1600" dirty="0">
                  <a:solidFill>
                    <a:schemeClr val="bg1"/>
                  </a:solidFill>
                </a:rPr>
                <a:t>a</a:t>
              </a:r>
              <a:r>
                <a:rPr lang="zh-CN" altLang="zh-CN" sz="1600" dirty="0">
                  <a:solidFill>
                    <a:schemeClr val="bg1"/>
                  </a:solidFill>
                </a:rPr>
                <a:t>的第</a:t>
              </a:r>
              <a:r>
                <a:rPr lang="en-US" altLang="zh-CN" sz="1600" dirty="0">
                  <a:solidFill>
                    <a:schemeClr val="bg1"/>
                  </a:solidFill>
                </a:rPr>
                <a:t>2</a:t>
              </a:r>
              <a:r>
                <a:rPr lang="zh-CN" altLang="zh-CN" sz="1600" dirty="0">
                  <a:solidFill>
                    <a:schemeClr val="bg1"/>
                  </a:solidFill>
                </a:rPr>
                <a:t>维的大小相同。在主函数调用</a:t>
              </a:r>
              <a:r>
                <a:rPr lang="en-US" altLang="zh-CN" sz="1600" dirty="0" err="1">
                  <a:solidFill>
                    <a:schemeClr val="bg1"/>
                  </a:solidFill>
                </a:rPr>
                <a:t>max_value</a:t>
              </a:r>
              <a:r>
                <a:rPr lang="zh-CN" altLang="zh-CN" sz="1600" dirty="0">
                  <a:solidFill>
                    <a:schemeClr val="bg1"/>
                  </a:solidFill>
                </a:rPr>
                <a:t>函数时，把实参二维数组</a:t>
              </a:r>
              <a:r>
                <a:rPr lang="en-US" altLang="zh-CN" sz="1600" dirty="0">
                  <a:solidFill>
                    <a:schemeClr val="bg1"/>
                  </a:solidFill>
                </a:rPr>
                <a:t>a</a:t>
              </a:r>
              <a:r>
                <a:rPr lang="zh-CN" altLang="zh-CN" sz="1600" dirty="0">
                  <a:solidFill>
                    <a:schemeClr val="bg1"/>
                  </a:solidFill>
                </a:rPr>
                <a:t>的第</a:t>
              </a:r>
              <a:r>
                <a:rPr lang="en-US" altLang="zh-CN" sz="1600" dirty="0">
                  <a:solidFill>
                    <a:schemeClr val="bg1"/>
                  </a:solidFill>
                </a:rPr>
                <a:t>1</a:t>
              </a:r>
              <a:r>
                <a:rPr lang="zh-CN" altLang="zh-CN" sz="1600" dirty="0">
                  <a:solidFill>
                    <a:schemeClr val="bg1"/>
                  </a:solidFill>
                </a:rPr>
                <a:t>行的起始地址传递给形参数组</a:t>
              </a:r>
              <a:r>
                <a:rPr lang="en-US" altLang="zh-CN" sz="1600" dirty="0">
                  <a:solidFill>
                    <a:schemeClr val="bg1"/>
                  </a:solidFill>
                </a:rPr>
                <a:t>array</a:t>
              </a:r>
              <a:r>
                <a:rPr lang="zh-CN" altLang="zh-CN" sz="1600" dirty="0">
                  <a:solidFill>
                    <a:schemeClr val="bg1"/>
                  </a:solidFill>
                </a:rPr>
                <a:t>，因此</a:t>
              </a:r>
              <a:r>
                <a:rPr lang="en-US" altLang="zh-CN" sz="1600" dirty="0">
                  <a:solidFill>
                    <a:schemeClr val="bg1"/>
                  </a:solidFill>
                </a:rPr>
                <a:t>array</a:t>
              </a:r>
              <a:r>
                <a:rPr lang="zh-CN" altLang="zh-CN" sz="1600" dirty="0">
                  <a:solidFill>
                    <a:schemeClr val="bg1"/>
                  </a:solidFill>
                </a:rPr>
                <a:t>数组第</a:t>
              </a:r>
              <a:r>
                <a:rPr lang="en-US" altLang="zh-CN" sz="1600" dirty="0">
                  <a:solidFill>
                    <a:schemeClr val="bg1"/>
                  </a:solidFill>
                </a:rPr>
                <a:t>1</a:t>
              </a:r>
              <a:r>
                <a:rPr lang="zh-CN" altLang="zh-CN" sz="1600" dirty="0">
                  <a:solidFill>
                    <a:schemeClr val="bg1"/>
                  </a:solidFill>
                </a:rPr>
                <a:t>行的起始地址与</a:t>
              </a:r>
              <a:r>
                <a:rPr lang="en-US" altLang="zh-CN" sz="1600" dirty="0">
                  <a:solidFill>
                    <a:schemeClr val="bg1"/>
                  </a:solidFill>
                </a:rPr>
                <a:t>a</a:t>
              </a:r>
              <a:r>
                <a:rPr lang="zh-CN" altLang="zh-CN" sz="1600" dirty="0">
                  <a:solidFill>
                    <a:schemeClr val="bg1"/>
                  </a:solidFill>
                </a:rPr>
                <a:t>数组的第</a:t>
              </a:r>
              <a:r>
                <a:rPr lang="en-US" altLang="zh-CN" sz="1600" dirty="0">
                  <a:solidFill>
                    <a:schemeClr val="bg1"/>
                  </a:solidFill>
                </a:rPr>
                <a:t>1</a:t>
              </a:r>
              <a:r>
                <a:rPr lang="zh-CN" altLang="zh-CN" sz="1600" dirty="0">
                  <a:solidFill>
                    <a:schemeClr val="bg1"/>
                  </a:solidFill>
                </a:rPr>
                <a:t>行的起始地址相同。由于两个数组的列数相同，因此</a:t>
              </a:r>
              <a:r>
                <a:rPr lang="en-US" altLang="zh-CN" sz="1600" dirty="0">
                  <a:solidFill>
                    <a:schemeClr val="bg1"/>
                  </a:solidFill>
                </a:rPr>
                <a:t>array</a:t>
              </a:r>
              <a:r>
                <a:rPr lang="zh-CN" altLang="zh-CN" sz="1600" dirty="0">
                  <a:solidFill>
                    <a:schemeClr val="bg1"/>
                  </a:solidFill>
                </a:rPr>
                <a:t>数组第</a:t>
              </a:r>
              <a:r>
                <a:rPr lang="en-US" altLang="zh-CN" sz="1600" dirty="0">
                  <a:solidFill>
                    <a:schemeClr val="bg1"/>
                  </a:solidFill>
                </a:rPr>
                <a:t>2</a:t>
              </a:r>
              <a:r>
                <a:rPr lang="zh-CN" altLang="zh-CN" sz="1600" dirty="0">
                  <a:solidFill>
                    <a:schemeClr val="bg1"/>
                  </a:solidFill>
                </a:rPr>
                <a:t>行的起始地址与</a:t>
              </a:r>
              <a:r>
                <a:rPr lang="en-US" altLang="zh-CN" sz="1600" dirty="0">
                  <a:solidFill>
                    <a:schemeClr val="bg1"/>
                  </a:solidFill>
                </a:rPr>
                <a:t>a</a:t>
              </a:r>
              <a:r>
                <a:rPr lang="zh-CN" altLang="zh-CN" sz="1600" dirty="0">
                  <a:solidFill>
                    <a:schemeClr val="bg1"/>
                  </a:solidFill>
                </a:rPr>
                <a:t>数组的第</a:t>
              </a:r>
              <a:r>
                <a:rPr lang="en-US" altLang="zh-CN" sz="1600" dirty="0">
                  <a:solidFill>
                    <a:schemeClr val="bg1"/>
                  </a:solidFill>
                </a:rPr>
                <a:t>2</a:t>
              </a:r>
              <a:r>
                <a:rPr lang="zh-CN" altLang="zh-CN" sz="1600" dirty="0">
                  <a:solidFill>
                    <a:schemeClr val="bg1"/>
                  </a:solidFill>
                </a:rPr>
                <a:t>行的起始地址相同。</a:t>
              </a:r>
              <a:r>
                <a:rPr lang="en-US" altLang="zh-CN" sz="1600" dirty="0">
                  <a:solidFill>
                    <a:schemeClr val="bg1"/>
                  </a:solidFill>
                </a:rPr>
                <a:t>a[</a:t>
              </a:r>
              <a:r>
                <a:rPr lang="en-US" altLang="zh-CN" sz="1600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dirty="0">
                  <a:solidFill>
                    <a:schemeClr val="bg1"/>
                  </a:solidFill>
                </a:rPr>
                <a:t>][j]</a:t>
              </a:r>
              <a:r>
                <a:rPr lang="zh-CN" altLang="zh-CN" sz="1600" dirty="0">
                  <a:solidFill>
                    <a:schemeClr val="bg1"/>
                  </a:solidFill>
                </a:rPr>
                <a:t>与</a:t>
              </a:r>
              <a:r>
                <a:rPr lang="en-US" altLang="zh-CN" sz="1600" dirty="0">
                  <a:solidFill>
                    <a:schemeClr val="bg1"/>
                  </a:solidFill>
                </a:rPr>
                <a:t>array[</a:t>
              </a:r>
              <a:r>
                <a:rPr lang="en-US" altLang="zh-CN" sz="1600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dirty="0">
                  <a:solidFill>
                    <a:schemeClr val="bg1"/>
                  </a:solidFill>
                </a:rPr>
                <a:t>][j]</a:t>
              </a:r>
              <a:r>
                <a:rPr lang="zh-CN" altLang="zh-CN" sz="1600" dirty="0">
                  <a:solidFill>
                    <a:schemeClr val="bg1"/>
                  </a:solidFill>
                </a:rPr>
                <a:t>同占一个存储单元，它们具有同一个值。实际上，</a:t>
              </a:r>
              <a:r>
                <a:rPr lang="en-US" altLang="zh-CN" sz="1600" dirty="0">
                  <a:solidFill>
                    <a:schemeClr val="bg1"/>
                  </a:solidFill>
                </a:rPr>
                <a:t>array[</a:t>
              </a:r>
              <a:r>
                <a:rPr lang="en-US" altLang="zh-CN" sz="1600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dirty="0">
                  <a:solidFill>
                    <a:schemeClr val="bg1"/>
                  </a:solidFill>
                </a:rPr>
                <a:t>][j]</a:t>
              </a:r>
              <a:r>
                <a:rPr lang="zh-CN" altLang="zh-CN" sz="1600" dirty="0">
                  <a:solidFill>
                    <a:schemeClr val="bg1"/>
                  </a:solidFill>
                </a:rPr>
                <a:t>就是</a:t>
              </a:r>
              <a:r>
                <a:rPr lang="en-US" altLang="zh-CN" sz="1600" dirty="0">
                  <a:solidFill>
                    <a:schemeClr val="bg1"/>
                  </a:solidFill>
                </a:rPr>
                <a:t>a[</a:t>
              </a:r>
              <a:r>
                <a:rPr lang="en-US" altLang="zh-CN" sz="1600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dirty="0">
                  <a:solidFill>
                    <a:schemeClr val="bg1"/>
                  </a:solidFill>
                </a:rPr>
                <a:t>][j]</a:t>
              </a:r>
              <a:r>
                <a:rPr lang="zh-CN" altLang="zh-CN" sz="1600" dirty="0">
                  <a:solidFill>
                    <a:schemeClr val="bg1"/>
                  </a:solidFill>
                </a:rPr>
                <a:t>，在函数中对</a:t>
              </a:r>
              <a:r>
                <a:rPr lang="en-US" altLang="zh-CN" sz="1600" dirty="0">
                  <a:solidFill>
                    <a:schemeClr val="bg1"/>
                  </a:solidFill>
                </a:rPr>
                <a:t>array[</a:t>
              </a:r>
              <a:r>
                <a:rPr lang="en-US" altLang="zh-CN" sz="1600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dirty="0">
                  <a:solidFill>
                    <a:schemeClr val="bg1"/>
                  </a:solidFill>
                </a:rPr>
                <a:t>][j]</a:t>
              </a:r>
              <a:r>
                <a:rPr lang="zh-CN" altLang="zh-CN" sz="1600" dirty="0">
                  <a:solidFill>
                    <a:schemeClr val="bg1"/>
                  </a:solidFill>
                </a:rPr>
                <a:t>的操作就是对</a:t>
              </a:r>
              <a:r>
                <a:rPr lang="en-US" altLang="zh-CN" sz="1600" dirty="0">
                  <a:solidFill>
                    <a:schemeClr val="bg1"/>
                  </a:solidFill>
                </a:rPr>
                <a:t>a[</a:t>
              </a:r>
              <a:r>
                <a:rPr lang="en-US" altLang="zh-CN" sz="1600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600" dirty="0">
                  <a:solidFill>
                    <a:schemeClr val="bg1"/>
                  </a:solidFill>
                </a:rPr>
                <a:t>][j]</a:t>
              </a:r>
              <a:r>
                <a:rPr lang="zh-CN" altLang="zh-CN" sz="1600" dirty="0">
                  <a:solidFill>
                    <a:schemeClr val="bg1"/>
                  </a:solidFill>
                </a:rPr>
                <a:t>的操作。</a:t>
              </a:r>
            </a:p>
          </p:txBody>
        </p:sp>
      </p:grpSp>
      <p:sp>
        <p:nvSpPr>
          <p:cNvPr id="32" name="圆角矩形 12">
            <a:extLst>
              <a:ext uri="{FF2B5EF4-FFF2-40B4-BE49-F238E27FC236}">
                <a16:creationId xmlns:a16="http://schemas.microsoft.com/office/drawing/2014/main" id="{0F049BFC-9696-4323-94B2-76251E60074B}"/>
              </a:ext>
            </a:extLst>
          </p:cNvPr>
          <p:cNvSpPr/>
          <p:nvPr/>
        </p:nvSpPr>
        <p:spPr>
          <a:xfrm>
            <a:off x="402050" y="1852550"/>
            <a:ext cx="11470446" cy="2550394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36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max_value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array[][4]);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函数声明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a[3][4]={{1,3,5,7},{2,4,6,8},{15,17,34,12}};	 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对数组元素赋初值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("Max value is %d\n",</a:t>
            </a:r>
            <a:r>
              <a:rPr lang="en-US" altLang="zh-CN" sz="1400" dirty="0" err="1">
                <a:solidFill>
                  <a:schemeClr val="accent6"/>
                </a:solidFill>
              </a:rPr>
              <a:t>max_value</a:t>
            </a:r>
            <a:r>
              <a:rPr lang="en-US" altLang="zh-CN" sz="1400" dirty="0">
                <a:solidFill>
                  <a:schemeClr val="accent6"/>
                </a:solidFill>
              </a:rPr>
              <a:t>(a)</a:t>
            </a:r>
            <a:r>
              <a:rPr lang="en-US" altLang="zh-CN" sz="1400" dirty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en-US" altLang="zh-CN" sz="1400" dirty="0" err="1">
                <a:solidFill>
                  <a:srgbClr val="008000"/>
                </a:solidFill>
              </a:rPr>
              <a:t>max_value</a:t>
            </a:r>
            <a:r>
              <a:rPr lang="en-US" altLang="zh-CN" sz="1400" dirty="0">
                <a:solidFill>
                  <a:srgbClr val="008000"/>
                </a:solidFill>
              </a:rPr>
              <a:t>(a)</a:t>
            </a:r>
            <a:r>
              <a:rPr lang="zh-CN" altLang="en-US" sz="1400" dirty="0">
                <a:solidFill>
                  <a:srgbClr val="008000"/>
                </a:solidFill>
              </a:rPr>
              <a:t>为函数调用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</a:p>
          <a:p>
            <a:pPr defTabSz="363538">
              <a:lnSpc>
                <a:spcPct val="120000"/>
              </a:lnSpc>
            </a:pPr>
            <a:endParaRPr lang="en-US" altLang="zh-CN" sz="1400" dirty="0"/>
          </a:p>
          <a:p>
            <a:pPr defTabSz="363538">
              <a:lnSpc>
                <a:spcPct val="120000"/>
              </a:lnSpc>
            </a:pP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max_value</a:t>
            </a:r>
            <a:r>
              <a:rPr lang="en-US" altLang="zh-CN" sz="1400" dirty="0"/>
              <a:t>(</a:t>
            </a:r>
            <a:r>
              <a:rPr lang="en-US" altLang="zh-CN" sz="1400" dirty="0" err="1">
                <a:solidFill>
                  <a:schemeClr val="accent6"/>
                </a:solidFill>
              </a:rPr>
              <a:t>int</a:t>
            </a:r>
            <a:r>
              <a:rPr lang="en-US" altLang="zh-CN" sz="1400" dirty="0">
                <a:solidFill>
                  <a:schemeClr val="accent6"/>
                </a:solidFill>
              </a:rPr>
              <a:t> array[][4]</a:t>
            </a:r>
            <a:r>
              <a:rPr lang="en-US" altLang="zh-CN" sz="1400" dirty="0"/>
              <a:t>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函数定义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i,j,max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max=array[0][0];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=0;i&lt;3;i++)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for(j=0;j&lt;4;j++)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	if(array[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][j]&gt;max) max=array[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把大者放在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中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return(max);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8E8941E-13B4-4987-9474-849FD4958D72}"/>
              </a:ext>
            </a:extLst>
          </p:cNvPr>
          <p:cNvCxnSpPr>
            <a:cxnSpLocks/>
          </p:cNvCxnSpPr>
          <p:nvPr/>
        </p:nvCxnSpPr>
        <p:spPr>
          <a:xfrm>
            <a:off x="6005708" y="1843881"/>
            <a:ext cx="0" cy="255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99B58EF-6F58-486F-9246-0CBE3EB7CEF9}"/>
              </a:ext>
            </a:extLst>
          </p:cNvPr>
          <p:cNvGrpSpPr/>
          <p:nvPr/>
        </p:nvGrpSpPr>
        <p:grpSpPr>
          <a:xfrm>
            <a:off x="5850029" y="2147677"/>
            <a:ext cx="325496" cy="260107"/>
            <a:chOff x="5926033" y="1926699"/>
            <a:chExt cx="325496" cy="260107"/>
          </a:xfrm>
        </p:grpSpPr>
        <p:sp>
          <p:nvSpPr>
            <p:cNvPr id="36" name="MH_Other_2">
              <a:extLst>
                <a:ext uri="{FF2B5EF4-FFF2-40B4-BE49-F238E27FC236}">
                  <a16:creationId xmlns:a16="http://schemas.microsoft.com/office/drawing/2014/main" id="{FE5F7560-C4E4-4C36-BA95-5580F8223E6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8" name="MH_Other_3">
              <a:extLst>
                <a:ext uri="{FF2B5EF4-FFF2-40B4-BE49-F238E27FC236}">
                  <a16:creationId xmlns:a16="http://schemas.microsoft.com/office/drawing/2014/main" id="{46B83F71-B940-4BCE-8115-B2EBF75E1B3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9" name="MH_Other_4">
              <a:extLst>
                <a:ext uri="{FF2B5EF4-FFF2-40B4-BE49-F238E27FC236}">
                  <a16:creationId xmlns:a16="http://schemas.microsoft.com/office/drawing/2014/main" id="{C952B489-3917-4E8E-8757-E1D412456E98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0" name="MH_Other_5">
              <a:extLst>
                <a:ext uri="{FF2B5EF4-FFF2-40B4-BE49-F238E27FC236}">
                  <a16:creationId xmlns:a16="http://schemas.microsoft.com/office/drawing/2014/main" id="{5BFF3E99-4C33-456B-BC30-0FAB1982C24C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MH_Other_6">
              <a:extLst>
                <a:ext uri="{FF2B5EF4-FFF2-40B4-BE49-F238E27FC236}">
                  <a16:creationId xmlns:a16="http://schemas.microsoft.com/office/drawing/2014/main" id="{87B688B6-AE26-4303-860F-C9C92E57E03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2" name="MH_Other_7">
              <a:extLst>
                <a:ext uri="{FF2B5EF4-FFF2-40B4-BE49-F238E27FC236}">
                  <a16:creationId xmlns:a16="http://schemas.microsoft.com/office/drawing/2014/main" id="{B1BA3A18-13C2-4CF9-9BFE-A9F86E6D39C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3C566BD-2ED9-4DBB-8D0B-C8674569A874}"/>
              </a:ext>
            </a:extLst>
          </p:cNvPr>
          <p:cNvGrpSpPr/>
          <p:nvPr/>
        </p:nvGrpSpPr>
        <p:grpSpPr>
          <a:xfrm>
            <a:off x="5833029" y="3620178"/>
            <a:ext cx="325496" cy="260106"/>
            <a:chOff x="5926033" y="5434781"/>
            <a:chExt cx="325496" cy="260106"/>
          </a:xfrm>
        </p:grpSpPr>
        <p:sp>
          <p:nvSpPr>
            <p:cNvPr id="44" name="MH_Other_8">
              <a:extLst>
                <a:ext uri="{FF2B5EF4-FFF2-40B4-BE49-F238E27FC236}">
                  <a16:creationId xmlns:a16="http://schemas.microsoft.com/office/drawing/2014/main" id="{2CF7A33B-C2E6-4712-A971-82C8423125A2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5" name="MH_Other_9">
              <a:extLst>
                <a:ext uri="{FF2B5EF4-FFF2-40B4-BE49-F238E27FC236}">
                  <a16:creationId xmlns:a16="http://schemas.microsoft.com/office/drawing/2014/main" id="{BCD3122F-2E35-453B-8A20-A22CDD23CA7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6" name="MH_Other_10">
              <a:extLst>
                <a:ext uri="{FF2B5EF4-FFF2-40B4-BE49-F238E27FC236}">
                  <a16:creationId xmlns:a16="http://schemas.microsoft.com/office/drawing/2014/main" id="{D54C3DC2-D86B-4C3E-8CC4-35E7A2ED898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7" name="MH_Other_11">
              <a:extLst>
                <a:ext uri="{FF2B5EF4-FFF2-40B4-BE49-F238E27FC236}">
                  <a16:creationId xmlns:a16="http://schemas.microsoft.com/office/drawing/2014/main" id="{8193DED7-6D1E-4CBD-A5D0-9DAE3C94458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8" name="MH_Other_12">
              <a:extLst>
                <a:ext uri="{FF2B5EF4-FFF2-40B4-BE49-F238E27FC236}">
                  <a16:creationId xmlns:a16="http://schemas.microsoft.com/office/drawing/2014/main" id="{78B274CD-4B77-4992-9CC9-3B9F6135C104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9" name="MH_Other_13">
              <a:extLst>
                <a:ext uri="{FF2B5EF4-FFF2-40B4-BE49-F238E27FC236}">
                  <a16:creationId xmlns:a16="http://schemas.microsoft.com/office/drawing/2014/main" id="{FC1EF25C-B3AA-458C-BCBB-2608B77E4EB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274493" y="3660541"/>
            <a:ext cx="34671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846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21">
            <a:extLst>
              <a:ext uri="{FF2B5EF4-FFF2-40B4-BE49-F238E27FC236}">
                <a16:creationId xmlns:a16="http://schemas.microsoft.com/office/drawing/2014/main" id="{8FB59518-B35A-48DD-BF62-C170FE93E0D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192ADF3-D02F-4E3A-AC5F-1533C49B1629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17AE144-2407-478F-A873-D57C996FD922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D0EF615-8669-4822-BE28-1E204948E4C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5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6" name="文本框 25">
            <a:extLst>
              <a:ext uri="{FF2B5EF4-FFF2-40B4-BE49-F238E27FC236}">
                <a16:creationId xmlns:a16="http://schemas.microsoft.com/office/drawing/2014/main" id="{C20C51D9-B15B-472A-B870-97E67E61EA83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929189" y="3162299"/>
            <a:ext cx="219758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A88678-0F9E-402F-BE07-EFBF8990A62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DC31DB-51A5-489C-BF34-6866A50FA1A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67887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2CC5102-A996-4361-B9F9-9E6AC98D29B0}"/>
              </a:ext>
            </a:extLst>
          </p:cNvPr>
          <p:cNvSpPr/>
          <p:nvPr/>
        </p:nvSpPr>
        <p:spPr>
          <a:xfrm>
            <a:off x="1816289" y="867703"/>
            <a:ext cx="855942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5.1  </a:t>
            </a:r>
            <a:r>
              <a:rPr lang="zh-CN" altLang="en-US" dirty="0"/>
              <a:t>指针变量</a:t>
            </a:r>
            <a:endParaRPr lang="en-US" altLang="zh-CN" dirty="0"/>
          </a:p>
          <a:p>
            <a:r>
              <a:rPr lang="en-US" altLang="zh-CN" sz="2400" b="1" dirty="0"/>
              <a:t>5.2  </a:t>
            </a:r>
            <a:r>
              <a:rPr lang="zh-CN" altLang="en-US" dirty="0"/>
              <a:t>指针变量的定义</a:t>
            </a:r>
            <a:endParaRPr lang="en-US" altLang="zh-CN" dirty="0"/>
          </a:p>
          <a:p>
            <a:r>
              <a:rPr lang="zh-CN" altLang="en-US" dirty="0"/>
              <a:t>指针变量是用来</a:t>
            </a:r>
            <a:r>
              <a:rPr lang="zh-CN" altLang="en-US" b="1" dirty="0"/>
              <a:t>存储地址</a:t>
            </a:r>
            <a:r>
              <a:rPr lang="zh-CN" altLang="en-US" dirty="0"/>
              <a:t>的，而一般变量是存储数值的。指针变量可指向任意一种数据类型，但不管它指向的数据占用多少字节，一个指针变量占用</a:t>
            </a:r>
            <a:r>
              <a:rPr lang="zh-CN" altLang="en-US" b="1" dirty="0"/>
              <a:t>四个字节</a:t>
            </a:r>
            <a:r>
              <a:rPr lang="zh-CN" altLang="en-US" dirty="0"/>
              <a:t>。格式为：类型名 *指针变量名。二维指针int **p;可以理解为基类型为(int *)类型。</a:t>
            </a:r>
            <a:endParaRPr lang="en-US" altLang="zh-CN" dirty="0"/>
          </a:p>
          <a:p>
            <a:r>
              <a:rPr lang="zh-CN" altLang="en-US" dirty="0"/>
              <a:t>如：</a:t>
            </a:r>
            <a:r>
              <a:rPr lang="en-US" altLang="zh-CN" dirty="0"/>
              <a:t>int *p,*t;</a:t>
            </a:r>
          </a:p>
          <a:p>
            <a:r>
              <a:rPr lang="en-US" altLang="zh-CN" sz="2400" b="1" dirty="0"/>
              <a:t>5.3  </a:t>
            </a:r>
            <a:r>
              <a:rPr lang="zh-CN" altLang="en-US" dirty="0"/>
              <a:t>指针变量的初始化指针变量在</a:t>
            </a:r>
            <a:r>
              <a:rPr lang="zh-CN" altLang="en-US" b="1" dirty="0"/>
              <a:t>使用前必须要初始化</a:t>
            </a:r>
            <a:r>
              <a:rPr lang="zh-CN" altLang="en-US" dirty="0"/>
              <a:t>，把一个具体的地址赋给它，否则引用时会有副作用，如果不指向任何数据就赋“空值”NULL。</a:t>
            </a:r>
            <a:endParaRPr lang="en-US" altLang="zh-CN" dirty="0"/>
          </a:p>
          <a:p>
            <a:r>
              <a:rPr lang="zh-CN" altLang="en-US" dirty="0"/>
              <a:t>如：</a:t>
            </a:r>
            <a:r>
              <a:rPr lang="en-US" altLang="zh-CN" dirty="0"/>
              <a:t>int *</a:t>
            </a:r>
            <a:r>
              <a:rPr lang="en-US" altLang="zh-CN" dirty="0" err="1"/>
              <a:t>p,a</a:t>
            </a:r>
            <a:r>
              <a:rPr lang="en-US" altLang="zh-CN" dirty="0"/>
              <a:t>=1;p=&amp;a;         //</a:t>
            </a:r>
            <a:r>
              <a:rPr lang="en-US" altLang="zh-CN" b="1" dirty="0"/>
              <a:t>p</a:t>
            </a:r>
            <a:r>
              <a:rPr lang="zh-CN" altLang="en-US" b="1" dirty="0"/>
              <a:t>和</a:t>
            </a:r>
            <a:r>
              <a:rPr lang="en-US" altLang="zh-CN" b="1" dirty="0"/>
              <a:t>&amp;a</a:t>
            </a:r>
            <a:r>
              <a:rPr lang="zh-CN" altLang="en-US" b="1" dirty="0"/>
              <a:t>表示变量</a:t>
            </a:r>
            <a:r>
              <a:rPr lang="en-US" altLang="zh-CN" b="1" dirty="0"/>
              <a:t>a</a:t>
            </a:r>
            <a:r>
              <a:rPr lang="zh-CN" altLang="en-US" b="1" dirty="0"/>
              <a:t>的地址，*</a:t>
            </a:r>
            <a:r>
              <a:rPr lang="en-US" altLang="zh-CN" b="1" dirty="0"/>
              <a:t>p</a:t>
            </a:r>
            <a:r>
              <a:rPr lang="zh-CN" altLang="en-US" b="1" dirty="0"/>
              <a:t>和</a:t>
            </a:r>
            <a:r>
              <a:rPr lang="en-US" altLang="zh-CN" b="1" dirty="0"/>
              <a:t>a</a:t>
            </a:r>
            <a:r>
              <a:rPr lang="zh-CN" altLang="en-US" b="1" dirty="0"/>
              <a:t>表示变量</a:t>
            </a:r>
            <a:r>
              <a:rPr lang="en-US" altLang="zh-CN" b="1" dirty="0"/>
              <a:t>a</a:t>
            </a:r>
            <a:r>
              <a:rPr lang="zh-CN" altLang="en-US" b="1" dirty="0"/>
              <a:t>的值</a:t>
            </a:r>
            <a:endParaRPr lang="en-US" altLang="zh-CN" b="1" dirty="0"/>
          </a:p>
          <a:p>
            <a:r>
              <a:rPr lang="en-US" altLang="zh-CN" sz="2400" b="1" dirty="0"/>
              <a:t>5.4  </a:t>
            </a:r>
            <a:r>
              <a:rPr lang="zh-CN" altLang="en-US" dirty="0"/>
              <a:t>指针变量的引用</a:t>
            </a:r>
            <a:r>
              <a:rPr lang="zh-CN" altLang="en-US" b="1" dirty="0"/>
              <a:t>&amp;是取地址符，*是间接访问运算符</a:t>
            </a:r>
            <a:r>
              <a:rPr lang="zh-CN" altLang="en-US" dirty="0"/>
              <a:t>，它们是互逆的两个运算符。在指针变量名前加间接访问运算符就等价它所指向的量。</a:t>
            </a:r>
            <a:endParaRPr lang="en-US" altLang="zh-CN" dirty="0"/>
          </a:p>
          <a:p>
            <a:r>
              <a:rPr lang="en-US" altLang="zh-CN" sz="2400" b="1" dirty="0"/>
              <a:t>5.5  </a:t>
            </a:r>
            <a:r>
              <a:rPr lang="zh-CN" altLang="en-US" dirty="0"/>
              <a:t>指针的运算</a:t>
            </a:r>
            <a:r>
              <a:rPr lang="zh-CN" altLang="en-US" b="1" dirty="0"/>
              <a:t>*p++和(*p)++之间的差别：*p++是地址变化，(*p)++是指针变量所指的数据变化</a:t>
            </a:r>
            <a:r>
              <a:rPr lang="zh-CN" altLang="en-US" dirty="0"/>
              <a:t>。一个指针变量加一个整数不是简单的数学相加，而是连续移动若干地址。当两个指针指向同一数组时，它们可以比较大小进行减法运算。</a:t>
            </a:r>
            <a:endParaRPr lang="en-US" altLang="zh-CN" dirty="0"/>
          </a:p>
          <a:p>
            <a:r>
              <a:rPr lang="en-US" altLang="zh-CN" sz="2400" b="1" dirty="0"/>
              <a:t>5.6  </a:t>
            </a:r>
            <a:r>
              <a:rPr lang="zh-CN" altLang="en-US" b="1" dirty="0"/>
              <a:t>①</a:t>
            </a:r>
            <a:r>
              <a:rPr lang="zh-CN" altLang="en-US" dirty="0"/>
              <a:t>数组名代表数组的首地址，也就是数组中第</a:t>
            </a:r>
            <a:r>
              <a:rPr lang="en-US" altLang="zh-CN" dirty="0"/>
              <a:t>0</a:t>
            </a:r>
            <a:r>
              <a:rPr lang="zh-CN" altLang="en-US" dirty="0"/>
              <a:t>号元素的地址</a:t>
            </a:r>
            <a:endParaRPr lang="en-US" altLang="zh-CN" dirty="0"/>
          </a:p>
          <a:p>
            <a:r>
              <a:rPr lang="en-US" altLang="zh-CN" sz="2400" b="1" dirty="0"/>
              <a:t>       </a:t>
            </a:r>
            <a:r>
              <a:rPr lang="zh-CN" altLang="en-US" b="1" dirty="0"/>
              <a:t>②</a:t>
            </a:r>
            <a:r>
              <a:rPr lang="zh-CN" altLang="en-US" dirty="0"/>
              <a:t>如果指针变量</a:t>
            </a:r>
            <a:r>
              <a:rPr lang="en-US" altLang="zh-CN" dirty="0"/>
              <a:t>p</a:t>
            </a:r>
            <a:r>
              <a:rPr lang="zh-CN" altLang="en-US" dirty="0"/>
              <a:t>已指向数组中的一个元素，则</a:t>
            </a:r>
            <a:r>
              <a:rPr lang="en-US" altLang="zh-CN" dirty="0"/>
              <a:t>p+1</a:t>
            </a:r>
            <a:r>
              <a:rPr lang="zh-CN" altLang="en-US" dirty="0"/>
              <a:t>指向同一数组中的下一个元素</a:t>
            </a:r>
            <a:endParaRPr lang="zh-CN" altLang="en-US" sz="2400" dirty="0"/>
          </a:p>
        </p:txBody>
      </p:sp>
      <p:sp>
        <p:nvSpPr>
          <p:cNvPr id="3" name="星形: 五角 2">
            <a:extLst>
              <a:ext uri="{FF2B5EF4-FFF2-40B4-BE49-F238E27FC236}">
                <a16:creationId xmlns:a16="http://schemas.microsoft.com/office/drawing/2014/main" id="{579E1DAD-FE05-440B-AFD1-87F81138B7CB}"/>
              </a:ext>
            </a:extLst>
          </p:cNvPr>
          <p:cNvSpPr/>
          <p:nvPr/>
        </p:nvSpPr>
        <p:spPr>
          <a:xfrm>
            <a:off x="1484895" y="4326524"/>
            <a:ext cx="331394" cy="33139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31018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7296" y="17582"/>
            <a:ext cx="10515600" cy="1325563"/>
          </a:xfrm>
        </p:spPr>
        <p:txBody>
          <a:bodyPr/>
          <a:lstStyle/>
          <a:p>
            <a:r>
              <a:rPr lang="zh-CN" altLang="en-US"/>
              <a:t>怎样引用指针变量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649" y="1025180"/>
            <a:ext cx="10970796" cy="55266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8.2】</a:t>
            </a:r>
            <a:r>
              <a:rPr lang="zh-CN" altLang="en-US" sz="2000">
                <a:solidFill>
                  <a:schemeClr val="accent1"/>
                </a:solidFill>
              </a:rPr>
              <a:t>输入</a:t>
            </a:r>
            <a:r>
              <a:rPr lang="en-US" altLang="zh-CN" sz="2000">
                <a:solidFill>
                  <a:schemeClr val="accent1"/>
                </a:solidFill>
              </a:rPr>
              <a:t>a</a:t>
            </a:r>
            <a:r>
              <a:rPr lang="zh-CN" altLang="en-US" sz="2000">
                <a:solidFill>
                  <a:schemeClr val="accent1"/>
                </a:solidFill>
              </a:rPr>
              <a:t>和</a:t>
            </a:r>
            <a:r>
              <a:rPr lang="en-US" altLang="zh-CN" sz="2000">
                <a:solidFill>
                  <a:schemeClr val="accent1"/>
                </a:solidFill>
              </a:rPr>
              <a:t>b</a:t>
            </a:r>
            <a:r>
              <a:rPr lang="zh-CN" altLang="en-US" sz="2000">
                <a:solidFill>
                  <a:schemeClr val="accent1"/>
                </a:solidFill>
              </a:rPr>
              <a:t>两个整数，按先大后小的顺序输出</a:t>
            </a:r>
            <a:r>
              <a:rPr lang="en-US" altLang="zh-CN" sz="2000">
                <a:solidFill>
                  <a:schemeClr val="accent1"/>
                </a:solidFill>
              </a:rPr>
              <a:t>a</a:t>
            </a:r>
            <a:r>
              <a:rPr lang="zh-CN" altLang="en-US" sz="2000">
                <a:solidFill>
                  <a:schemeClr val="accent1"/>
                </a:solidFill>
              </a:rPr>
              <a:t>和</a:t>
            </a:r>
            <a:r>
              <a:rPr lang="en-US" altLang="zh-CN" sz="2000">
                <a:solidFill>
                  <a:schemeClr val="accent1"/>
                </a:solidFill>
              </a:rPr>
              <a:t>b</a:t>
            </a:r>
            <a:r>
              <a:rPr lang="zh-CN" altLang="en-US" sz="2000">
                <a:solidFill>
                  <a:schemeClr val="accent1"/>
                </a:solidFill>
              </a:rPr>
              <a:t>。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32" name="圆角矩形 12">
            <a:extLst>
              <a:ext uri="{FF2B5EF4-FFF2-40B4-BE49-F238E27FC236}">
                <a16:creationId xmlns:a16="http://schemas.microsoft.com/office/drawing/2014/main" id="{0F049BFC-9696-4323-94B2-76251E60074B}"/>
              </a:ext>
            </a:extLst>
          </p:cNvPr>
          <p:cNvSpPr/>
          <p:nvPr/>
        </p:nvSpPr>
        <p:spPr>
          <a:xfrm>
            <a:off x="673510" y="1913025"/>
            <a:ext cx="6320602" cy="3466430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	int *p1,*p2,*p,a,b;					</a:t>
            </a:r>
            <a:r>
              <a:rPr lang="en-US" altLang="zh-CN" sz="1400">
                <a:solidFill>
                  <a:srgbClr val="008000"/>
                </a:solidFill>
              </a:rPr>
              <a:t>//p1,p2</a:t>
            </a:r>
            <a:r>
              <a:rPr lang="zh-CN" altLang="en-US" sz="1400">
                <a:solidFill>
                  <a:srgbClr val="008000"/>
                </a:solidFill>
              </a:rPr>
              <a:t>的类型是</a:t>
            </a:r>
            <a:r>
              <a:rPr lang="en-US" altLang="zh-CN" sz="1400">
                <a:solidFill>
                  <a:srgbClr val="008000"/>
                </a:solidFill>
              </a:rPr>
              <a:t>int *</a:t>
            </a:r>
            <a:r>
              <a:rPr lang="zh-CN" altLang="en-US" sz="1400">
                <a:solidFill>
                  <a:srgbClr val="008000"/>
                </a:solidFill>
              </a:rPr>
              <a:t>类型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printf("please enter two integer numbers:");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scanf("%d,%d",&amp;a,&amp;b);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输入两个整数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p1=&amp;a;	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使</a:t>
            </a:r>
            <a:r>
              <a:rPr lang="en-US" altLang="zh-CN" sz="1400">
                <a:solidFill>
                  <a:srgbClr val="008000"/>
                </a:solidFill>
              </a:rPr>
              <a:t>p1</a:t>
            </a:r>
            <a:r>
              <a:rPr lang="zh-CN" altLang="en-US" sz="1400">
                <a:solidFill>
                  <a:srgbClr val="008000"/>
                </a:solidFill>
              </a:rPr>
              <a:t>指向变量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p2=&amp;b;	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使</a:t>
            </a:r>
            <a:r>
              <a:rPr lang="en-US" altLang="zh-CN" sz="1400">
                <a:solidFill>
                  <a:srgbClr val="008000"/>
                </a:solidFill>
              </a:rPr>
              <a:t>p2</a:t>
            </a:r>
            <a:r>
              <a:rPr lang="zh-CN" altLang="en-US" sz="1400">
                <a:solidFill>
                  <a:srgbClr val="008000"/>
                </a:solidFill>
              </a:rPr>
              <a:t>指向变量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if(a&lt;b)	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</a:t>
            </a:r>
            <a:r>
              <a:rPr lang="en-US" altLang="zh-CN" sz="1400">
                <a:solidFill>
                  <a:srgbClr val="008000"/>
                </a:solidFill>
              </a:rPr>
              <a:t>a&lt;b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	p=p1;p1=p2;p2=p;}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使</a:t>
            </a:r>
            <a:r>
              <a:rPr lang="en-US" altLang="zh-CN" sz="1400">
                <a:solidFill>
                  <a:srgbClr val="008000"/>
                </a:solidFill>
              </a:rPr>
              <a:t>p1</a:t>
            </a:r>
            <a:r>
              <a:rPr lang="zh-CN" altLang="en-US" sz="1400">
                <a:solidFill>
                  <a:srgbClr val="008000"/>
                </a:solidFill>
              </a:rPr>
              <a:t>与</a:t>
            </a:r>
            <a:r>
              <a:rPr lang="en-US" altLang="zh-CN" sz="1400">
                <a:solidFill>
                  <a:srgbClr val="008000"/>
                </a:solidFill>
              </a:rPr>
              <a:t>p2</a:t>
            </a:r>
            <a:r>
              <a:rPr lang="zh-CN" altLang="en-US" sz="1400">
                <a:solidFill>
                  <a:srgbClr val="008000"/>
                </a:solidFill>
              </a:rPr>
              <a:t>的值互换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printf("a=%d,b=%d\n",a,b);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a,b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printf("max=%d,min=%d\n",*p1,*p2);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p1</a:t>
            </a:r>
            <a:r>
              <a:rPr lang="zh-CN" altLang="en-US" sz="1400">
                <a:solidFill>
                  <a:srgbClr val="008000"/>
                </a:solidFill>
              </a:rPr>
              <a:t>和</a:t>
            </a:r>
            <a:r>
              <a:rPr lang="en-US" altLang="zh-CN" sz="1400">
                <a:solidFill>
                  <a:srgbClr val="008000"/>
                </a:solidFill>
              </a:rPr>
              <a:t>p2</a:t>
            </a:r>
            <a:r>
              <a:rPr lang="zh-CN" altLang="en-US" sz="1400">
                <a:solidFill>
                  <a:srgbClr val="008000"/>
                </a:solidFill>
              </a:rPr>
              <a:t>所指向的变量的值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AA1FD9A-69A9-4087-BCCF-813E351B8518}"/>
              </a:ext>
            </a:extLst>
          </p:cNvPr>
          <p:cNvGrpSpPr/>
          <p:nvPr/>
        </p:nvGrpSpPr>
        <p:grpSpPr>
          <a:xfrm>
            <a:off x="6301595" y="4015962"/>
            <a:ext cx="5082850" cy="1665883"/>
            <a:chOff x="8582294" y="4088152"/>
            <a:chExt cx="5245151" cy="1665883"/>
          </a:xfrm>
        </p:grpSpPr>
        <p:sp>
          <p:nvSpPr>
            <p:cNvPr id="13" name="MH_Other_1">
              <a:extLst>
                <a:ext uri="{FF2B5EF4-FFF2-40B4-BE49-F238E27FC236}">
                  <a16:creationId xmlns:a16="http://schemas.microsoft.com/office/drawing/2014/main" id="{D791730B-67A0-4BD5-A1DE-602F797C0E17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4" name="MH_SubTitle_1">
              <a:extLst>
                <a:ext uri="{FF2B5EF4-FFF2-40B4-BE49-F238E27FC236}">
                  <a16:creationId xmlns:a16="http://schemas.microsoft.com/office/drawing/2014/main" id="{0FD83E40-24EF-49EF-91B2-720BC63586D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9371544" y="4088152"/>
              <a:ext cx="4455901" cy="1665883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的值并未交换，它们仍保持原值，但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p1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p2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的值改变了。</a:t>
              </a: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实际上，第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行可以改为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{p1=&amp;b; p2=&amp;a;}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即直接对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p1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p2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赋以新值，这样可以不必定义中间变量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，使程序更加简练。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MH_Other_2">
              <a:extLst>
                <a:ext uri="{FF2B5EF4-FFF2-40B4-BE49-F238E27FC236}">
                  <a16:creationId xmlns:a16="http://schemas.microsoft.com/office/drawing/2014/main" id="{AB1AACF2-C221-4CC0-9D1B-960D460A827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rot="16200000">
              <a:off x="13525820" y="5452409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51262" y="5086126"/>
            <a:ext cx="3457575" cy="10287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C07DC8C-E04B-4C35-8F1A-B354926361B7}"/>
              </a:ext>
            </a:extLst>
          </p:cNvPr>
          <p:cNvSpPr/>
          <p:nvPr/>
        </p:nvSpPr>
        <p:spPr>
          <a:xfrm>
            <a:off x="567296" y="1443419"/>
            <a:ext cx="10781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解题</a:t>
            </a:r>
            <a:r>
              <a:rPr lang="zh-CN" altLang="en-US" b="1"/>
              <a:t>思路</a:t>
            </a:r>
            <a:r>
              <a:rPr lang="en-US" altLang="zh-CN" b="1"/>
              <a:t>:</a:t>
            </a:r>
            <a:r>
              <a:rPr lang="zh-CN" altLang="en-US"/>
              <a:t>不交换整型变量的值，而是交换两个指针变量的值（即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的地址）。</a:t>
            </a: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2FED9F1-F22B-43A2-AA08-BCBCFA721ADB}"/>
              </a:ext>
            </a:extLst>
          </p:cNvPr>
          <p:cNvGrpSpPr/>
          <p:nvPr/>
        </p:nvGrpSpPr>
        <p:grpSpPr>
          <a:xfrm>
            <a:off x="7066423" y="1913025"/>
            <a:ext cx="4318022" cy="2019787"/>
            <a:chOff x="8050698" y="5019263"/>
            <a:chExt cx="4318022" cy="201978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2" name="剪去单角的矩形 51">
              <a:extLst>
                <a:ext uri="{FF2B5EF4-FFF2-40B4-BE49-F238E27FC236}">
                  <a16:creationId xmlns:a16="http://schemas.microsoft.com/office/drawing/2014/main" id="{D2D4F8D5-CA85-40B7-A512-998B7515EC3A}"/>
                </a:ext>
              </a:extLst>
            </p:cNvPr>
            <p:cNvSpPr/>
            <p:nvPr/>
          </p:nvSpPr>
          <p:spPr>
            <a:xfrm>
              <a:off x="8050698" y="5019263"/>
              <a:ext cx="4318022" cy="2019787"/>
            </a:xfrm>
            <a:prstGeom prst="snip1Rect">
              <a:avLst>
                <a:gd name="adj" fmla="val 59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F1CAE784-5A64-43D1-8C9C-3122E370A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</p:grp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7835590" y="2321587"/>
          <a:ext cx="1147937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79119075"/>
                    </a:ext>
                  </a:extLst>
                </a:gridCol>
                <a:gridCol w="211937">
                  <a:extLst>
                    <a:ext uri="{9D8B030D-6E8A-4147-A177-3AD203B41FA5}">
                      <a16:colId xmlns:a16="http://schemas.microsoft.com/office/drawing/2014/main" val="133510648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40846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p1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670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&amp;a</a:t>
                      </a:r>
                      <a:endParaRPr lang="zh-CN" altLang="en-US" sz="1600"/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→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5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52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p2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19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&amp;b</a:t>
                      </a:r>
                      <a:endParaRPr lang="zh-CN" altLang="en-US" sz="1600"/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→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9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90088585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7194361" y="2692427"/>
          <a:ext cx="4680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79119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670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52890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835590" y="1976507"/>
            <a:ext cx="32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9138"/>
            <a:r>
              <a:rPr lang="zh-CN" altLang="en-US">
                <a:solidFill>
                  <a:schemeClr val="bg1"/>
                </a:solidFill>
              </a:rPr>
              <a:t>交换前</a:t>
            </a:r>
            <a:r>
              <a:rPr lang="en-US" altLang="zh-CN">
                <a:solidFill>
                  <a:schemeClr val="bg1"/>
                </a:solidFill>
              </a:rPr>
              <a:t>			</a:t>
            </a:r>
            <a:r>
              <a:rPr lang="zh-CN" altLang="en-US">
                <a:solidFill>
                  <a:schemeClr val="bg1"/>
                </a:solidFill>
              </a:rPr>
              <a:t>交换后</a:t>
            </a: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9944216" y="2348448"/>
          <a:ext cx="1147937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79119075"/>
                    </a:ext>
                  </a:extLst>
                </a:gridCol>
                <a:gridCol w="211937">
                  <a:extLst>
                    <a:ext uri="{9D8B030D-6E8A-4147-A177-3AD203B41FA5}">
                      <a16:colId xmlns:a16="http://schemas.microsoft.com/office/drawing/2014/main" val="133510648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40846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p1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670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&amp;a</a:t>
                      </a:r>
                      <a:endParaRPr lang="zh-CN" altLang="en-US" sz="1600"/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5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52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p2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19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&amp;b</a:t>
                      </a:r>
                      <a:endParaRPr lang="zh-CN" altLang="en-US" sz="1600"/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9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90088585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9302987" y="2719288"/>
          <a:ext cx="4680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79119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</a:t>
                      </a:r>
                      <a:endParaRPr lang="zh-CN" altLang="en-US" sz="16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670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528907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V="1">
            <a:off x="10426148" y="2898843"/>
            <a:ext cx="186729" cy="71900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0424819" y="2944938"/>
            <a:ext cx="186729" cy="701302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F598814-0228-4A99-9496-449FE7AB5A63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9225434" y="1892808"/>
            <a:ext cx="0" cy="2040004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33000">
                  <a:schemeClr val="bg1"/>
                </a:gs>
                <a:gs pos="66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KSO_Shape"/>
          <p:cNvSpPr/>
          <p:nvPr/>
        </p:nvSpPr>
        <p:spPr>
          <a:xfrm flipV="1">
            <a:off x="5717791" y="4145069"/>
            <a:ext cx="1696498" cy="786364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4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F4223B-CAEF-40BD-ACFD-2FADEC064E79}"/>
              </a:ext>
            </a:extLst>
          </p:cNvPr>
          <p:cNvSpPr txBox="1"/>
          <p:nvPr/>
        </p:nvSpPr>
        <p:spPr>
          <a:xfrm>
            <a:off x="748703" y="533911"/>
            <a:ext cx="1077641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1.8 </a:t>
            </a:r>
            <a:r>
              <a:rPr lang="zh-CN" altLang="en-US" dirty="0"/>
              <a:t>整型数据整型常量有十进制、八进制、十六进制三种表示形式，</a:t>
            </a:r>
            <a:r>
              <a:rPr lang="zh-CN" altLang="en-US" b="1" dirty="0"/>
              <a:t>没有二进制形式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①八进制整型常量加前导数字</a:t>
            </a:r>
            <a:r>
              <a:rPr lang="en-US" altLang="zh-CN" dirty="0"/>
              <a:t>0</a:t>
            </a:r>
            <a:r>
              <a:rPr lang="zh-CN" altLang="en-US" dirty="0"/>
              <a:t>，其他由数字</a:t>
            </a:r>
            <a:r>
              <a:rPr lang="en-US" altLang="zh-CN" dirty="0"/>
              <a:t>0-7</a:t>
            </a:r>
            <a:r>
              <a:rPr lang="zh-CN" altLang="en-US" dirty="0"/>
              <a:t>组成，合法：</a:t>
            </a:r>
            <a:r>
              <a:rPr lang="en-US" altLang="zh-CN" dirty="0"/>
              <a:t>0123</a:t>
            </a:r>
            <a:r>
              <a:rPr lang="zh-CN" altLang="en-US" dirty="0"/>
              <a:t>；不合法：</a:t>
            </a:r>
            <a:r>
              <a:rPr lang="en-US" altLang="zh-CN" dirty="0"/>
              <a:t>1230</a:t>
            </a:r>
          </a:p>
          <a:p>
            <a:r>
              <a:rPr lang="zh-CN" altLang="en-US" dirty="0"/>
              <a:t>②十六进制常量加前导</a:t>
            </a:r>
            <a:r>
              <a:rPr lang="en-US" altLang="zh-CN" dirty="0"/>
              <a:t>0X</a:t>
            </a:r>
            <a:r>
              <a:rPr lang="zh-CN" altLang="en-US" dirty="0"/>
              <a:t>，，</a:t>
            </a:r>
            <a:r>
              <a:rPr lang="en-US" altLang="zh-CN" dirty="0"/>
              <a:t>10A,11B,12C,13D,14E,15F</a:t>
            </a:r>
          </a:p>
          <a:p>
            <a:r>
              <a:rPr lang="zh-CN" altLang="en-US" dirty="0"/>
              <a:t>③十进制整型常量，有数字</a:t>
            </a:r>
            <a:r>
              <a:rPr lang="en-US" altLang="zh-CN" dirty="0"/>
              <a:t>0-9</a:t>
            </a:r>
            <a:r>
              <a:rPr lang="zh-CN" altLang="en-US" dirty="0"/>
              <a:t>构成，不加前缀</a:t>
            </a:r>
            <a:endParaRPr lang="en-US" altLang="zh-CN" dirty="0"/>
          </a:p>
          <a:p>
            <a:r>
              <a:rPr lang="zh-CN" altLang="en-US" dirty="0"/>
              <a:t>注：只有十进制可以是负数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整型变量</a:t>
            </a:r>
            <a:r>
              <a:rPr lang="zh-CN" altLang="en-US" dirty="0"/>
              <a:t>可分为基本整型（</a:t>
            </a:r>
            <a:r>
              <a:rPr lang="en-US" altLang="zh-CN" dirty="0"/>
              <a:t>int</a:t>
            </a:r>
            <a:r>
              <a:rPr lang="zh-CN" altLang="en-US" dirty="0"/>
              <a:t>）、短整型（</a:t>
            </a:r>
            <a:r>
              <a:rPr lang="en-US" altLang="zh-CN" dirty="0"/>
              <a:t>short</a:t>
            </a:r>
            <a:r>
              <a:rPr lang="zh-CN" altLang="en-US" dirty="0"/>
              <a:t>）、长整型（</a:t>
            </a:r>
            <a:r>
              <a:rPr lang="en-US" altLang="zh-CN" dirty="0"/>
              <a:t>long</a:t>
            </a:r>
            <a:r>
              <a:rPr lang="zh-CN" altLang="en-US" dirty="0"/>
              <a:t>）、和无符号整型（</a:t>
            </a:r>
            <a:r>
              <a:rPr lang="en-US" altLang="zh-CN" dirty="0"/>
              <a:t>unsigned</a:t>
            </a:r>
            <a:r>
              <a:rPr lang="zh-CN" altLang="en-US" dirty="0"/>
              <a:t>）。一个基本整型占</a:t>
            </a:r>
            <a:r>
              <a:rPr lang="en-US" altLang="zh-CN" dirty="0"/>
              <a:t>4</a:t>
            </a:r>
            <a:r>
              <a:rPr lang="zh-CN" altLang="en-US" dirty="0"/>
              <a:t>个字节。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8CFE588-9BDD-4F16-91D3-0396FE4A8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459404"/>
              </p:ext>
            </p:extLst>
          </p:nvPr>
        </p:nvGraphicFramePr>
        <p:xfrm>
          <a:off x="596348" y="3093004"/>
          <a:ext cx="10999304" cy="34949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12504">
                  <a:extLst>
                    <a:ext uri="{9D8B030D-6E8A-4147-A177-3AD203B41FA5}">
                      <a16:colId xmlns:a16="http://schemas.microsoft.com/office/drawing/2014/main" val="2895769726"/>
                    </a:ext>
                  </a:extLst>
                </a:gridCol>
                <a:gridCol w="2037522">
                  <a:extLst>
                    <a:ext uri="{9D8B030D-6E8A-4147-A177-3AD203B41FA5}">
                      <a16:colId xmlns:a16="http://schemas.microsoft.com/office/drawing/2014/main" val="4208210293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51109453"/>
                    </a:ext>
                  </a:extLst>
                </a:gridCol>
                <a:gridCol w="5834269">
                  <a:extLst>
                    <a:ext uri="{9D8B030D-6E8A-4147-A177-3AD203B41FA5}">
                      <a16:colId xmlns:a16="http://schemas.microsoft.com/office/drawing/2014/main" val="3125793378"/>
                    </a:ext>
                  </a:extLst>
                </a:gridCol>
              </a:tblGrid>
              <a:tr h="5159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整型数据类型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缺省形式的</a:t>
                      </a:r>
                      <a:endParaRPr lang="en-US" altLang="zh-CN" sz="1600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600" kern="100" dirty="0">
                          <a:effectLst/>
                          <a:latin typeface="+mn-ea"/>
                          <a:ea typeface="+mn-ea"/>
                        </a:rPr>
                        <a:t>整型数据类型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altLang="en-US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字节数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altLang="en-US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取值范围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2799532"/>
                  </a:ext>
                </a:extLst>
              </a:tr>
              <a:tr h="3723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[signed ]int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-2147483648~2147483647</a:t>
                      </a:r>
                      <a:r>
                        <a:rPr lang="zh-CN" altLang="en-US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altLang="zh-CN" sz="1600" kern="100" baseline="300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~2</a:t>
                      </a:r>
                      <a:r>
                        <a:rPr lang="en-US" altLang="zh-CN" sz="1600" kern="100" baseline="300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5162859"/>
                  </a:ext>
                </a:extLst>
              </a:tr>
              <a:tr h="3723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unsigned [int]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Unsigned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0~4294967295</a:t>
                      </a:r>
                      <a:r>
                        <a:rPr lang="zh-CN" altLang="en-US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0~2</a:t>
                      </a:r>
                      <a:r>
                        <a:rPr lang="en-US" altLang="zh-CN" sz="1600" kern="100" baseline="300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1419951"/>
                  </a:ext>
                </a:extLst>
              </a:tr>
              <a:tr h="3723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[signed] short [int]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short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-32768~32767</a:t>
                      </a:r>
                      <a:r>
                        <a:rPr lang="zh-CN" altLang="en-US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altLang="zh-CN" sz="1600" kern="100" baseline="300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~2</a:t>
                      </a:r>
                      <a:r>
                        <a:rPr lang="en-US" altLang="zh-CN" sz="1600" kern="100" baseline="300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2538708"/>
                  </a:ext>
                </a:extLst>
              </a:tr>
              <a:tr h="3723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unsigned short [int]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unsigned short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0~65535</a:t>
                      </a:r>
                      <a:r>
                        <a:rPr lang="zh-CN" altLang="en-US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0~2</a:t>
                      </a:r>
                      <a:r>
                        <a:rPr lang="en-US" altLang="zh-CN" sz="1600" kern="100" baseline="300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4662125"/>
                  </a:ext>
                </a:extLst>
              </a:tr>
              <a:tr h="3723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[signed ]long [int]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long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-2147483648~2147483647</a:t>
                      </a:r>
                      <a:r>
                        <a:rPr lang="zh-CN" altLang="en-US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altLang="zh-CN" sz="1600" kern="100" baseline="300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~2</a:t>
                      </a:r>
                      <a:r>
                        <a:rPr lang="en-US" altLang="zh-CN" sz="1600" kern="100" baseline="300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6184398"/>
                  </a:ext>
                </a:extLst>
              </a:tr>
              <a:tr h="3723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unsigned long [int]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unsigned long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0~4294967295</a:t>
                      </a:r>
                      <a:r>
                        <a:rPr lang="zh-CN" altLang="en-US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0~2</a:t>
                      </a:r>
                      <a:r>
                        <a:rPr lang="en-US" altLang="zh-CN" sz="1600" kern="100" baseline="300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5001428"/>
                  </a:ext>
                </a:extLst>
              </a:tr>
              <a:tr h="3723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[signed ]long long [int]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long </a:t>
                      </a:r>
                      <a:r>
                        <a:rPr lang="en-US" sz="1600" kern="100" err="1">
                          <a:effectLst/>
                          <a:latin typeface="+mn-ea"/>
                          <a:ea typeface="+mn-ea"/>
                        </a:rPr>
                        <a:t>long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-9223372036854775808~9223372036854775807</a:t>
                      </a:r>
                      <a:r>
                        <a:rPr lang="zh-CN" altLang="en-US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altLang="zh-CN" sz="1600" kern="100" baseline="300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63</a:t>
                      </a: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~2</a:t>
                      </a:r>
                      <a:r>
                        <a:rPr lang="en-US" altLang="zh-CN" sz="1600" kern="100" baseline="300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63</a:t>
                      </a: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6070313"/>
                  </a:ext>
                </a:extLst>
              </a:tr>
              <a:tr h="3723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unsigned long long [int]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unsigned long </a:t>
                      </a:r>
                      <a:r>
                        <a:rPr lang="en-US" sz="1600" kern="100" err="1">
                          <a:effectLst/>
                          <a:latin typeface="+mn-ea"/>
                          <a:ea typeface="+mn-ea"/>
                        </a:rPr>
                        <a:t>long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0~18446744073709551615</a:t>
                      </a:r>
                      <a:r>
                        <a:rPr lang="zh-CN" altLang="en-US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0~2</a:t>
                      </a:r>
                      <a:r>
                        <a:rPr lang="en-US" altLang="zh-CN" sz="1600" kern="100" baseline="300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64</a:t>
                      </a:r>
                      <a:r>
                        <a:rPr lang="en-US" altLang="zh-CN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848647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879027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13D2B65-49D4-4C13-A809-4349F4377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530" y="649067"/>
            <a:ext cx="4837303" cy="28305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CB6649-17A2-4774-97AE-2784A2F15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9067"/>
            <a:ext cx="4770148" cy="28305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58017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298" y="340181"/>
            <a:ext cx="10515600" cy="953383"/>
          </a:xfrm>
        </p:spPr>
        <p:txBody>
          <a:bodyPr/>
          <a:lstStyle/>
          <a:p>
            <a:r>
              <a:rPr lang="zh-CN" altLang="en-US"/>
              <a:t>指向由</a:t>
            </a:r>
            <a:r>
              <a:rPr lang="en-US" altLang="zh-CN"/>
              <a:t>m</a:t>
            </a:r>
            <a:r>
              <a:rPr lang="zh-CN" altLang="en-US"/>
              <a:t>个元素组成的一维数组的指针变量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197" y="1090740"/>
            <a:ext cx="10807646" cy="55266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8.13】</a:t>
            </a:r>
            <a:r>
              <a:rPr lang="zh-CN" altLang="en-US" sz="2000">
                <a:solidFill>
                  <a:schemeClr val="accent1"/>
                </a:solidFill>
              </a:rPr>
              <a:t>输出二维数组任一行任一列元素的值。</a:t>
            </a:r>
          </a:p>
        </p:txBody>
      </p:sp>
      <p:sp>
        <p:nvSpPr>
          <p:cNvPr id="29" name="圆角矩形 12">
            <a:extLst>
              <a:ext uri="{FF2B5EF4-FFF2-40B4-BE49-F238E27FC236}">
                <a16:creationId xmlns:a16="http://schemas.microsoft.com/office/drawing/2014/main" id="{5382CD89-35B6-4BD4-B332-B011068CC402}"/>
              </a:ext>
            </a:extLst>
          </p:cNvPr>
          <p:cNvSpPr/>
          <p:nvPr/>
        </p:nvSpPr>
        <p:spPr>
          <a:xfrm>
            <a:off x="749030" y="1595338"/>
            <a:ext cx="6252055" cy="2700000"/>
          </a:xfrm>
          <a:prstGeom prst="roundRect">
            <a:avLst>
              <a:gd name="adj" fmla="val 186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	int a[3][4]={1,3,5,7,9,11,13,15,17,19,21,23};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定义二维数组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并初始化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int </a:t>
            </a:r>
            <a:r>
              <a:rPr lang="en-US" altLang="zh-CN" sz="1400" dirty="0">
                <a:solidFill>
                  <a:schemeClr val="accent6"/>
                </a:solidFill>
              </a:rPr>
              <a:t>(*p)[4]</a:t>
            </a:r>
            <a:r>
              <a:rPr lang="en-US" altLang="zh-CN" sz="1400" dirty="0">
                <a:solidFill>
                  <a:schemeClr val="tx1"/>
                </a:solidFill>
              </a:rPr>
              <a:t>,</a:t>
            </a:r>
            <a:r>
              <a:rPr lang="en-US" altLang="zh-CN" sz="1400" dirty="0" err="1"/>
              <a:t>i,j</a:t>
            </a:r>
            <a:r>
              <a:rPr lang="en-US" altLang="zh-CN" sz="1400" dirty="0"/>
              <a:t>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指针变量</a:t>
            </a:r>
            <a:r>
              <a:rPr lang="en-US" altLang="zh-CN" sz="1400" dirty="0">
                <a:solidFill>
                  <a:srgbClr val="008000"/>
                </a:solidFill>
              </a:rPr>
              <a:t>p</a:t>
            </a:r>
            <a:r>
              <a:rPr lang="zh-CN" altLang="en-US" sz="1400" dirty="0">
                <a:solidFill>
                  <a:srgbClr val="008000"/>
                </a:solidFill>
              </a:rPr>
              <a:t>指向包含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  <a:r>
              <a:rPr lang="zh-CN" altLang="en-US" sz="1400" dirty="0">
                <a:solidFill>
                  <a:srgbClr val="008000"/>
                </a:solidFill>
              </a:rPr>
              <a:t>个整型元素的一维数组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>
                <a:solidFill>
                  <a:srgbClr val="C00000"/>
                </a:solidFill>
              </a:rPr>
              <a:t>p=a;		</a:t>
            </a:r>
            <a:r>
              <a:rPr lang="en-US" altLang="zh-CN" sz="1400" dirty="0"/>
              <a:t>			</a:t>
            </a:r>
            <a:r>
              <a:rPr lang="en-US" altLang="zh-CN" sz="1400" dirty="0">
                <a:solidFill>
                  <a:srgbClr val="008000"/>
                </a:solidFill>
              </a:rPr>
              <a:t>//p</a:t>
            </a:r>
            <a:r>
              <a:rPr lang="zh-CN" altLang="en-US" sz="1400" dirty="0">
                <a:solidFill>
                  <a:srgbClr val="008000"/>
                </a:solidFill>
              </a:rPr>
              <a:t>指向二维数组的</a:t>
            </a:r>
            <a:r>
              <a:rPr lang="en-US" altLang="zh-CN" sz="1400" dirty="0">
                <a:solidFill>
                  <a:srgbClr val="008000"/>
                </a:solidFill>
              </a:rPr>
              <a:t>0</a:t>
            </a:r>
            <a:r>
              <a:rPr lang="zh-CN" altLang="en-US" sz="1400" dirty="0">
                <a:solidFill>
                  <a:srgbClr val="008000"/>
                </a:solidFill>
              </a:rPr>
              <a:t>行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("please enter row and </a:t>
            </a:r>
            <a:r>
              <a:rPr lang="en-US" altLang="zh-CN" sz="1400" dirty="0" err="1"/>
              <a:t>colum</a:t>
            </a:r>
            <a:r>
              <a:rPr lang="en-US" altLang="zh-CN" sz="1400" dirty="0"/>
              <a:t>:");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("%d,%d",&amp;</a:t>
            </a:r>
            <a:r>
              <a:rPr lang="en-US" altLang="zh-CN" sz="1400" dirty="0" err="1"/>
              <a:t>i</a:t>
            </a:r>
            <a:r>
              <a:rPr lang="en-US" altLang="zh-CN" sz="1400" dirty="0"/>
              <a:t>,&amp;j);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输入要求输出的元素的行列号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("a[%</a:t>
            </a:r>
            <a:r>
              <a:rPr lang="en-US" altLang="zh-CN" sz="1400" dirty="0" err="1"/>
              <a:t>d,%d</a:t>
            </a:r>
            <a:r>
              <a:rPr lang="en-US" altLang="zh-CN" sz="1400" dirty="0"/>
              <a:t>]=%d\n",</a:t>
            </a:r>
            <a:r>
              <a:rPr lang="en-US" altLang="zh-CN" sz="1400" dirty="0" err="1"/>
              <a:t>i,j</a:t>
            </a:r>
            <a:r>
              <a:rPr lang="en-US" altLang="zh-CN" sz="1400" dirty="0">
                <a:solidFill>
                  <a:schemeClr val="tx1"/>
                </a:solidFill>
              </a:rPr>
              <a:t>,</a:t>
            </a:r>
            <a:r>
              <a:rPr lang="en-US" altLang="zh-CN" sz="1400" dirty="0">
                <a:solidFill>
                  <a:schemeClr val="accent6"/>
                </a:solidFill>
              </a:rPr>
              <a:t>*(*(</a:t>
            </a:r>
            <a:r>
              <a:rPr lang="en-US" altLang="zh-CN" sz="1400" dirty="0" err="1">
                <a:solidFill>
                  <a:schemeClr val="accent6"/>
                </a:solidFill>
              </a:rPr>
              <a:t>p+i</a:t>
            </a:r>
            <a:r>
              <a:rPr lang="en-US" altLang="zh-CN" sz="1400" dirty="0">
                <a:solidFill>
                  <a:schemeClr val="accent6"/>
                </a:solidFill>
              </a:rPr>
              <a:t>)+j</a:t>
            </a:r>
            <a:r>
              <a:rPr lang="en-US" altLang="zh-CN" sz="1400" dirty="0"/>
              <a:t>));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a[</a:t>
            </a:r>
            <a:r>
              <a:rPr lang="en-US" altLang="zh-CN" sz="1400" dirty="0" err="1">
                <a:solidFill>
                  <a:srgbClr val="008000"/>
                </a:solidFill>
              </a:rPr>
              <a:t>i</a:t>
            </a:r>
            <a:r>
              <a:rPr lang="en-US" altLang="zh-CN" sz="1400" dirty="0">
                <a:solidFill>
                  <a:srgbClr val="008000"/>
                </a:solidFill>
              </a:rPr>
              <a:t>][j]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zh-CN" altLang="en-US" sz="1400" b="1" dirty="0">
              <a:solidFill>
                <a:srgbClr val="008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172172" y="1595338"/>
            <a:ext cx="4384504" cy="2971422"/>
            <a:chOff x="8050698" y="5019263"/>
            <a:chExt cx="4384504" cy="297142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剪去单角的矩形 7"/>
            <p:cNvSpPr/>
            <p:nvPr/>
          </p:nvSpPr>
          <p:spPr>
            <a:xfrm>
              <a:off x="8050698" y="5019263"/>
              <a:ext cx="4384504" cy="2971422"/>
            </a:xfrm>
            <a:prstGeom prst="snip1Rect">
              <a:avLst>
                <a:gd name="adj" fmla="val 55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8388006" y="5054496"/>
              <a:ext cx="3970450" cy="2936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</a:rPr>
                <a:t>比较</a:t>
              </a:r>
              <a:r>
                <a:rPr lang="en-US" altLang="zh-CN" sz="1400" dirty="0">
                  <a:solidFill>
                    <a:schemeClr val="bg1"/>
                  </a:solidFill>
                </a:rPr>
                <a:t>: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① int a[4];</a:t>
              </a:r>
              <a:r>
                <a:rPr lang="zh-CN" altLang="en-US" sz="1400" dirty="0">
                  <a:solidFill>
                    <a:schemeClr val="bg1"/>
                  </a:solidFill>
                </a:rPr>
                <a:t>（</a:t>
              </a:r>
              <a:r>
                <a:rPr lang="en-US" altLang="zh-CN" sz="1400" dirty="0">
                  <a:solidFill>
                    <a:schemeClr val="bg1"/>
                  </a:solidFill>
                </a:rPr>
                <a:t>a</a:t>
              </a:r>
              <a:r>
                <a:rPr lang="zh-CN" altLang="en-US" sz="1400" dirty="0">
                  <a:solidFill>
                    <a:schemeClr val="bg1"/>
                  </a:solidFill>
                </a:rPr>
                <a:t>有</a:t>
              </a:r>
              <a:r>
                <a:rPr lang="en-US" altLang="zh-CN" sz="1400" dirty="0">
                  <a:solidFill>
                    <a:schemeClr val="bg1"/>
                  </a:solidFill>
                </a:rPr>
                <a:t>4</a:t>
              </a:r>
              <a:r>
                <a:rPr lang="zh-CN" altLang="en-US" sz="1400" dirty="0">
                  <a:solidFill>
                    <a:schemeClr val="bg1"/>
                  </a:solidFill>
                </a:rPr>
                <a:t>个元素，每个元素为整型）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</a:rPr>
                <a:t>② </a:t>
              </a:r>
              <a:r>
                <a:rPr lang="en-US" altLang="zh-CN" sz="1400" dirty="0">
                  <a:solidFill>
                    <a:schemeClr val="bg1"/>
                  </a:solidFill>
                </a:rPr>
                <a:t>int (*p)[4];</a:t>
              </a:r>
              <a:endParaRPr lang="zh-CN" altLang="en-US" sz="1400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</a:rPr>
                <a:t>第②种形式表示</a:t>
              </a:r>
              <a:r>
                <a:rPr lang="en-US" altLang="zh-CN" sz="1400" dirty="0">
                  <a:solidFill>
                    <a:schemeClr val="bg1"/>
                  </a:solidFill>
                </a:rPr>
                <a:t>(*p)</a:t>
              </a:r>
              <a:r>
                <a:rPr lang="zh-CN" altLang="en-US" sz="1400" dirty="0">
                  <a:solidFill>
                    <a:schemeClr val="bg1"/>
                  </a:solidFill>
                </a:rPr>
                <a:t>有</a:t>
              </a:r>
              <a:r>
                <a:rPr lang="en-US" altLang="zh-CN" sz="1400" dirty="0">
                  <a:solidFill>
                    <a:schemeClr val="bg1"/>
                  </a:solidFill>
                </a:rPr>
                <a:t>4</a:t>
              </a:r>
              <a:r>
                <a:rPr lang="zh-CN" altLang="en-US" sz="1400" dirty="0">
                  <a:solidFill>
                    <a:schemeClr val="bg1"/>
                  </a:solidFill>
                </a:rPr>
                <a:t>个元素，每个元素为整型。也就是</a:t>
              </a:r>
              <a:r>
                <a:rPr lang="en-US" altLang="zh-CN" sz="1400" dirty="0">
                  <a:solidFill>
                    <a:schemeClr val="bg1"/>
                  </a:solidFill>
                </a:rPr>
                <a:t>p</a:t>
              </a:r>
              <a:r>
                <a:rPr lang="zh-CN" altLang="en-US" sz="1400" dirty="0">
                  <a:solidFill>
                    <a:schemeClr val="bg1"/>
                  </a:solidFill>
                </a:rPr>
                <a:t>所指的对象是有</a:t>
              </a:r>
              <a:r>
                <a:rPr lang="en-US" altLang="zh-CN" sz="1400" dirty="0">
                  <a:solidFill>
                    <a:schemeClr val="bg1"/>
                  </a:solidFill>
                </a:rPr>
                <a:t>4</a:t>
              </a:r>
              <a:r>
                <a:rPr lang="zh-CN" altLang="en-US" sz="1400" dirty="0">
                  <a:solidFill>
                    <a:schemeClr val="bg1"/>
                  </a:solidFill>
                </a:rPr>
                <a:t>个整型元素的数组，即</a:t>
              </a:r>
              <a:r>
                <a:rPr lang="en-US" altLang="zh-CN" sz="1400" dirty="0">
                  <a:solidFill>
                    <a:schemeClr val="bg1"/>
                  </a:solidFill>
                </a:rPr>
                <a:t>p</a:t>
              </a:r>
              <a:r>
                <a:rPr lang="zh-CN" altLang="en-US" sz="1400" dirty="0">
                  <a:solidFill>
                    <a:schemeClr val="bg1"/>
                  </a:solidFill>
                </a:rPr>
                <a:t>是指向一维数组的指针，见图</a:t>
              </a:r>
              <a:r>
                <a:rPr lang="en-US" altLang="zh-CN" sz="1400" dirty="0">
                  <a:solidFill>
                    <a:schemeClr val="bg1"/>
                  </a:solidFill>
                </a:rPr>
                <a:t>8.24</a:t>
              </a:r>
              <a:r>
                <a:rPr lang="zh-CN" altLang="en-US" sz="1400" dirty="0">
                  <a:solidFill>
                    <a:schemeClr val="bg1"/>
                  </a:solidFill>
                </a:rPr>
                <a:t>。应该记住，此时</a:t>
              </a:r>
              <a:r>
                <a:rPr lang="en-US" altLang="zh-CN" sz="1400" dirty="0">
                  <a:solidFill>
                    <a:schemeClr val="bg1"/>
                  </a:solidFill>
                </a:rPr>
                <a:t>p</a:t>
              </a:r>
              <a:r>
                <a:rPr lang="zh-CN" altLang="en-US" sz="1400" dirty="0">
                  <a:solidFill>
                    <a:schemeClr val="bg1"/>
                  </a:solidFill>
                </a:rPr>
                <a:t>只能指向一个包含</a:t>
              </a:r>
              <a:r>
                <a:rPr lang="en-US" altLang="zh-CN" sz="1400" dirty="0">
                  <a:solidFill>
                    <a:schemeClr val="bg1"/>
                  </a:solidFill>
                </a:rPr>
                <a:t>4</a:t>
              </a:r>
              <a:r>
                <a:rPr lang="zh-CN" altLang="en-US" sz="1400" dirty="0">
                  <a:solidFill>
                    <a:schemeClr val="bg1"/>
                  </a:solidFill>
                </a:rPr>
                <a:t>个元素的一维数组，不能指向一维数组中的某一元素。</a:t>
              </a:r>
              <a:r>
                <a:rPr lang="en-US" altLang="zh-CN" sz="1400" dirty="0">
                  <a:solidFill>
                    <a:schemeClr val="bg1"/>
                  </a:solidFill>
                </a:rPr>
                <a:t>p</a:t>
              </a:r>
              <a:r>
                <a:rPr lang="zh-CN" altLang="en-US" sz="1400" dirty="0">
                  <a:solidFill>
                    <a:schemeClr val="bg1"/>
                  </a:solidFill>
                </a:rPr>
                <a:t>的值是该一维数组的起始地址。虽然这个地址（指纯地址）与该一维数组首元素的地址相同，但它们的基类型是不同的。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53035" y="3747609"/>
            <a:ext cx="3448050" cy="819150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374862" y="4953733"/>
          <a:ext cx="4037495" cy="870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499">
                  <a:extLst>
                    <a:ext uri="{9D8B030D-6E8A-4147-A177-3AD203B41FA5}">
                      <a16:colId xmlns:a16="http://schemas.microsoft.com/office/drawing/2014/main" val="3679191698"/>
                    </a:ext>
                  </a:extLst>
                </a:gridCol>
                <a:gridCol w="807499">
                  <a:extLst>
                    <a:ext uri="{9D8B030D-6E8A-4147-A177-3AD203B41FA5}">
                      <a16:colId xmlns:a16="http://schemas.microsoft.com/office/drawing/2014/main" val="360889591"/>
                    </a:ext>
                  </a:extLst>
                </a:gridCol>
                <a:gridCol w="807499">
                  <a:extLst>
                    <a:ext uri="{9D8B030D-6E8A-4147-A177-3AD203B41FA5}">
                      <a16:colId xmlns:a16="http://schemas.microsoft.com/office/drawing/2014/main" val="2447442221"/>
                    </a:ext>
                  </a:extLst>
                </a:gridCol>
                <a:gridCol w="807499">
                  <a:extLst>
                    <a:ext uri="{9D8B030D-6E8A-4147-A177-3AD203B41FA5}">
                      <a16:colId xmlns:a16="http://schemas.microsoft.com/office/drawing/2014/main" val="2693729894"/>
                    </a:ext>
                  </a:extLst>
                </a:gridCol>
                <a:gridCol w="807499">
                  <a:extLst>
                    <a:ext uri="{9D8B030D-6E8A-4147-A177-3AD203B41FA5}">
                      <a16:colId xmlns:a16="http://schemas.microsoft.com/office/drawing/2014/main" val="3174962179"/>
                    </a:ext>
                  </a:extLst>
                </a:gridCol>
              </a:tblGrid>
              <a:tr h="435299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*p</a:t>
                      </a:r>
                      <a:r>
                        <a:rPr lang="zh-CN" altLang="en-US" sz="1600"/>
                        <a:t>（数组）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036815"/>
                  </a:ext>
                </a:extLst>
              </a:tr>
              <a:tr h="435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</a:t>
                      </a:r>
                      <a:endParaRPr lang="zh-CN" altLang="en-US" sz="160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(*p)[0]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(*p)[1]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(*p)[2]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(*p)[3]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77597306"/>
                  </a:ext>
                </a:extLst>
              </a:tr>
            </a:tbl>
          </a:graphicData>
        </a:graphic>
      </p:graphicFrame>
      <p:cxnSp>
        <p:nvCxnSpPr>
          <p:cNvPr id="15" name="直接箭头连接符 14"/>
          <p:cNvCxnSpPr/>
          <p:nvPr/>
        </p:nvCxnSpPr>
        <p:spPr>
          <a:xfrm>
            <a:off x="7374862" y="5615608"/>
            <a:ext cx="795103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圆角矩形 12">
            <a:extLst>
              <a:ext uri="{FF2B5EF4-FFF2-40B4-BE49-F238E27FC236}">
                <a16:creationId xmlns:a16="http://schemas.microsoft.com/office/drawing/2014/main" id="{5382CD89-35B6-4BD4-B332-B011068CC402}"/>
              </a:ext>
            </a:extLst>
          </p:cNvPr>
          <p:cNvSpPr/>
          <p:nvPr/>
        </p:nvSpPr>
        <p:spPr>
          <a:xfrm>
            <a:off x="749030" y="4597112"/>
            <a:ext cx="6252055" cy="2113435"/>
          </a:xfrm>
          <a:prstGeom prst="roundRect">
            <a:avLst>
              <a:gd name="adj" fmla="val 186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	int a[4]={1,3,5,7};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定义一维数组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，包含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个元素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int </a:t>
            </a:r>
            <a:r>
              <a:rPr lang="en-US" altLang="zh-CN" sz="1400">
                <a:solidFill>
                  <a:srgbClr val="C00000"/>
                </a:solidFill>
              </a:rPr>
              <a:t>(*p)[4];</a:t>
            </a:r>
            <a:r>
              <a:rPr lang="en-US" altLang="zh-CN" sz="1400"/>
              <a:t>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定义指向包含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个元素的一维数组的指针变量中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>
                <a:solidFill>
                  <a:srgbClr val="C00000"/>
                </a:solidFill>
              </a:rPr>
              <a:t>p=&amp;a;	</a:t>
            </a:r>
            <a:r>
              <a:rPr lang="en-US" altLang="zh-CN" sz="1400"/>
              <a:t>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使</a:t>
            </a:r>
            <a:r>
              <a:rPr lang="en-US" altLang="zh-CN" sz="1400">
                <a:solidFill>
                  <a:srgbClr val="008000"/>
                </a:solidFill>
              </a:rPr>
              <a:t>p</a:t>
            </a:r>
            <a:r>
              <a:rPr lang="zh-CN" altLang="en-US" sz="1400">
                <a:solidFill>
                  <a:srgbClr val="008000"/>
                </a:solidFill>
              </a:rPr>
              <a:t>指向一维数组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printf("%d\n",</a:t>
            </a:r>
            <a:r>
              <a:rPr lang="en-US" altLang="zh-CN" sz="1400">
                <a:solidFill>
                  <a:srgbClr val="C00000"/>
                </a:solidFill>
              </a:rPr>
              <a:t>(*p)[3]</a:t>
            </a:r>
            <a:r>
              <a:rPr lang="en-US" altLang="zh-CN" sz="1400"/>
              <a:t>);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a[3]</a:t>
            </a:r>
            <a:r>
              <a:rPr lang="zh-CN" altLang="en-US" sz="1400">
                <a:solidFill>
                  <a:srgbClr val="008000"/>
                </a:solidFill>
              </a:rPr>
              <a:t>，输出整数</a:t>
            </a:r>
            <a:r>
              <a:rPr lang="en-US" altLang="zh-CN" sz="1400">
                <a:solidFill>
                  <a:srgbClr val="008000"/>
                </a:solidFill>
              </a:rPr>
              <a:t>7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zh-CN" altLang="en-US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78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2830" y="326214"/>
            <a:ext cx="10515600" cy="1325563"/>
          </a:xfrm>
        </p:spPr>
        <p:txBody>
          <a:bodyPr/>
          <a:lstStyle/>
          <a:p>
            <a:r>
              <a:rPr lang="zh-CN" altLang="en-US"/>
              <a:t>定义结构体类型变量 </a:t>
            </a:r>
          </a:p>
        </p:txBody>
      </p:sp>
      <p:sp>
        <p:nvSpPr>
          <p:cNvPr id="6" name="MH_Desc_1"/>
          <p:cNvSpPr/>
          <p:nvPr>
            <p:custDataLst>
              <p:tags r:id="rId1"/>
            </p:custDataLst>
          </p:nvPr>
        </p:nvSpPr>
        <p:spPr>
          <a:xfrm>
            <a:off x="761730" y="1342418"/>
            <a:ext cx="10522778" cy="488328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  <a:defRPr/>
            </a:pPr>
            <a:r>
              <a:rPr lang="zh-CN" altLang="en-US">
                <a:solidFill>
                  <a:schemeClr val="tx1"/>
                </a:solidFill>
              </a:rPr>
              <a:t>先声明结构体类型，再定义该类型的变量</a:t>
            </a:r>
            <a:r>
              <a:rPr lang="en-US" altLang="zh-CN">
                <a:solidFill>
                  <a:schemeClr val="tx1"/>
                </a:solidFill>
              </a:rPr>
              <a:t>		2. </a:t>
            </a:r>
            <a:r>
              <a:rPr lang="zh-CN" altLang="en-US">
                <a:solidFill>
                  <a:schemeClr val="tx1"/>
                </a:solidFill>
              </a:rPr>
              <a:t>在声明类型的同时定义变量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  <a:defRPr/>
            </a:pPr>
            <a:endParaRPr lang="en-US" altLang="zh-CN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  <a:defRPr/>
            </a:pPr>
            <a:endParaRPr lang="en-US" altLang="zh-CN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  <a:defRPr/>
            </a:pPr>
            <a:endParaRPr lang="en-US" altLang="zh-CN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  <a:defRPr/>
            </a:pPr>
            <a:endParaRPr lang="en-US" altLang="zh-CN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  <a:defRPr/>
            </a:pPr>
            <a:endParaRPr lang="en-US" altLang="zh-CN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  <a:defRPr/>
            </a:pPr>
            <a:endParaRPr lang="en-US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						3. </a:t>
            </a:r>
            <a:r>
              <a:rPr lang="zh-CN" altLang="en-US">
                <a:solidFill>
                  <a:schemeClr val="tx1"/>
                </a:solidFill>
              </a:rPr>
              <a:t>不指定类型名而直接定义结构体类型变量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035709" y="4443616"/>
            <a:ext cx="5125396" cy="838502"/>
          </a:xfrm>
          <a:prstGeom prst="roundRect">
            <a:avLst>
              <a:gd name="adj" fmla="val 33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63538"/>
            <a:r>
              <a:rPr lang="en-US" altLang="zh-CN" sz="1600" u="sng">
                <a:solidFill>
                  <a:schemeClr val="tx1"/>
                </a:solidFill>
              </a:rPr>
              <a:t>struct Student</a:t>
            </a:r>
            <a:r>
              <a:rPr lang="en-US" altLang="zh-CN" sz="1600">
                <a:solidFill>
                  <a:schemeClr val="tx1"/>
                </a:solidFill>
              </a:rPr>
              <a:t>  </a:t>
            </a:r>
            <a:r>
              <a:rPr lang="en-US" altLang="zh-CN" sz="1600" u="sng">
                <a:solidFill>
                  <a:schemeClr val="tx1"/>
                </a:solidFill>
              </a:rPr>
              <a:t>student1</a:t>
            </a:r>
            <a:r>
              <a:rPr lang="en-US" altLang="zh-CN" sz="1600">
                <a:solidFill>
                  <a:schemeClr val="tx1"/>
                </a:solidFill>
              </a:rPr>
              <a:t>, </a:t>
            </a:r>
            <a:r>
              <a:rPr lang="en-US" altLang="zh-CN" sz="1600" u="sng">
                <a:solidFill>
                  <a:schemeClr val="tx1"/>
                </a:solidFill>
              </a:rPr>
              <a:t>student2</a:t>
            </a:r>
            <a:r>
              <a:rPr lang="en-US" altLang="zh-CN" sz="1600">
                <a:solidFill>
                  <a:schemeClr val="tx1"/>
                </a:solidFill>
              </a:rPr>
              <a:t>;</a:t>
            </a:r>
          </a:p>
          <a:p>
            <a:pPr defTabSz="363538"/>
            <a:r>
              <a:rPr lang="en-US" altLang="zh-CN" sz="1600">
                <a:solidFill>
                  <a:schemeClr val="tx1"/>
                </a:solidFill>
              </a:rPr>
              <a:t>	    |			    |		       |</a:t>
            </a:r>
          </a:p>
          <a:p>
            <a:pPr defTabSz="363538"/>
            <a:r>
              <a:rPr lang="zh-CN" altLang="en-US" sz="1600">
                <a:solidFill>
                  <a:schemeClr val="accent1"/>
                </a:solidFill>
              </a:rPr>
              <a:t>结构体类型名</a:t>
            </a:r>
            <a:r>
              <a:rPr lang="en-US" altLang="zh-CN" sz="1600">
                <a:solidFill>
                  <a:schemeClr val="accent1"/>
                </a:solidFill>
              </a:rPr>
              <a:t>	 </a:t>
            </a:r>
            <a:r>
              <a:rPr lang="zh-CN" altLang="en-US" sz="1600">
                <a:solidFill>
                  <a:schemeClr val="accent1"/>
                </a:solidFill>
              </a:rPr>
              <a:t>结构体变量名</a:t>
            </a:r>
            <a:endParaRPr lang="en-US" altLang="zh-CN" sz="1600">
              <a:solidFill>
                <a:schemeClr val="accent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35709" y="1838527"/>
            <a:ext cx="5125396" cy="2500007"/>
          </a:xfrm>
          <a:prstGeom prst="roundRect">
            <a:avLst>
              <a:gd name="adj" fmla="val 20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struct Student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{	int num;			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学号为整型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	char name[20];	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姓名为字符串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	char sex;		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性别为字符型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	int age;			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年龄为整型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	float score;		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成绩为实型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	char addr[30];	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地址为字符串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};					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注意最后有一个分号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35709" y="5383070"/>
          <a:ext cx="5140653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9802">
                  <a:extLst>
                    <a:ext uri="{9D8B030D-6E8A-4147-A177-3AD203B41FA5}">
                      <a16:colId xmlns:a16="http://schemas.microsoft.com/office/drawing/2014/main" val="107134963"/>
                    </a:ext>
                  </a:extLst>
                </a:gridCol>
                <a:gridCol w="739302">
                  <a:extLst>
                    <a:ext uri="{9D8B030D-6E8A-4147-A177-3AD203B41FA5}">
                      <a16:colId xmlns:a16="http://schemas.microsoft.com/office/drawing/2014/main" val="2718532550"/>
                    </a:ext>
                  </a:extLst>
                </a:gridCol>
                <a:gridCol w="1079770">
                  <a:extLst>
                    <a:ext uri="{9D8B030D-6E8A-4147-A177-3AD203B41FA5}">
                      <a16:colId xmlns:a16="http://schemas.microsoft.com/office/drawing/2014/main" val="1259368975"/>
                    </a:ext>
                  </a:extLst>
                </a:gridCol>
                <a:gridCol w="330741">
                  <a:extLst>
                    <a:ext uri="{9D8B030D-6E8A-4147-A177-3AD203B41FA5}">
                      <a16:colId xmlns:a16="http://schemas.microsoft.com/office/drawing/2014/main" val="4169691539"/>
                    </a:ext>
                  </a:extLst>
                </a:gridCol>
                <a:gridCol w="398834">
                  <a:extLst>
                    <a:ext uri="{9D8B030D-6E8A-4147-A177-3AD203B41FA5}">
                      <a16:colId xmlns:a16="http://schemas.microsoft.com/office/drawing/2014/main" val="2901551785"/>
                    </a:ext>
                  </a:extLst>
                </a:gridCol>
                <a:gridCol w="564204">
                  <a:extLst>
                    <a:ext uri="{9D8B030D-6E8A-4147-A177-3AD203B41FA5}">
                      <a16:colId xmlns:a16="http://schemas.microsoft.com/office/drawing/2014/main" val="174723459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118241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/>
                        <a:t>sutdent1: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10001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Zhang Xin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M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19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90.5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Shanghai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20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/>
                        <a:t>student2: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10002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Wang Li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F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20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98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Beijing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448953"/>
                  </a:ext>
                </a:extLst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6594527" y="1834003"/>
            <a:ext cx="2549473" cy="2500007"/>
          </a:xfrm>
          <a:prstGeom prst="roundRect">
            <a:avLst>
              <a:gd name="adj" fmla="val 20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struct Student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{	int num;		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	char name[20];</a:t>
            </a:r>
            <a:endParaRPr lang="zh-CN" altLang="en-US" sz="16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	char sex;	</a:t>
            </a:r>
            <a:endParaRPr lang="zh-CN" altLang="en-US" sz="16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	int age;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	float score;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	char addr[30];</a:t>
            </a:r>
            <a:endParaRPr lang="zh-CN" altLang="en-US" sz="16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}student1, student2;</a:t>
            </a:r>
            <a:endParaRPr lang="zh-CN" altLang="en-US" sz="160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282891" y="1834003"/>
            <a:ext cx="2001617" cy="1171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2000" b="1"/>
              <a:t>struct </a:t>
            </a:r>
            <a:r>
              <a:rPr lang="zh-CN" altLang="en-US" sz="2000" b="1"/>
              <a:t>结构体名</a:t>
            </a:r>
            <a:endParaRPr lang="en-US" altLang="zh-CN" sz="2000" b="1"/>
          </a:p>
          <a:p>
            <a:pPr defTabSz="534988">
              <a:lnSpc>
                <a:spcPct val="120000"/>
              </a:lnSpc>
            </a:pPr>
            <a:r>
              <a:rPr lang="en-US" altLang="zh-CN" sz="2000" b="1"/>
              <a:t>{	</a:t>
            </a:r>
            <a:r>
              <a:rPr lang="zh-CN" altLang="en-US" sz="2000" b="1"/>
              <a:t>成员表列</a:t>
            </a:r>
            <a:endParaRPr lang="en-US" altLang="zh-CN" sz="2000" b="1"/>
          </a:p>
          <a:p>
            <a:pPr>
              <a:lnSpc>
                <a:spcPct val="120000"/>
              </a:lnSpc>
            </a:pPr>
            <a:r>
              <a:rPr lang="en-US" altLang="zh-CN" sz="2000" b="1"/>
              <a:t>}</a:t>
            </a:r>
            <a:r>
              <a:rPr lang="zh-CN" altLang="en-US" sz="2000" b="1"/>
              <a:t>变量名表列</a:t>
            </a:r>
            <a:r>
              <a:rPr lang="en-US" altLang="zh-CN" sz="2000" b="1"/>
              <a:t>;</a:t>
            </a:r>
            <a:endParaRPr lang="zh-CN" altLang="en-US" sz="2000" b="1"/>
          </a:p>
        </p:txBody>
      </p:sp>
      <p:sp>
        <p:nvSpPr>
          <p:cNvPr id="11" name="矩形 10"/>
          <p:cNvSpPr/>
          <p:nvPr/>
        </p:nvSpPr>
        <p:spPr>
          <a:xfrm>
            <a:off x="6594527" y="4740310"/>
            <a:ext cx="2001617" cy="1098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2000" b="1"/>
              <a:t>struct</a:t>
            </a:r>
          </a:p>
          <a:p>
            <a:pPr defTabSz="534988">
              <a:lnSpc>
                <a:spcPct val="120000"/>
              </a:lnSpc>
            </a:pPr>
            <a:r>
              <a:rPr lang="en-US" altLang="zh-CN" sz="2000" b="1"/>
              <a:t>{	</a:t>
            </a:r>
            <a:r>
              <a:rPr lang="zh-CN" altLang="en-US" sz="2000" b="1"/>
              <a:t>成员表列</a:t>
            </a:r>
            <a:endParaRPr lang="en-US" altLang="zh-CN" sz="2000" b="1"/>
          </a:p>
          <a:p>
            <a:pPr>
              <a:lnSpc>
                <a:spcPct val="120000"/>
              </a:lnSpc>
            </a:pPr>
            <a:r>
              <a:rPr lang="en-US" altLang="zh-CN" sz="2000" b="1"/>
              <a:t>}</a:t>
            </a:r>
            <a:r>
              <a:rPr lang="zh-CN" altLang="en-US" sz="2000" b="1"/>
              <a:t>变量名表列</a:t>
            </a:r>
            <a:r>
              <a:rPr lang="en-US" altLang="zh-CN" sz="2000" b="1"/>
              <a:t>;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27248746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667" y="562331"/>
            <a:ext cx="10515600" cy="1325563"/>
          </a:xfrm>
        </p:spPr>
        <p:txBody>
          <a:bodyPr/>
          <a:lstStyle/>
          <a:p>
            <a:r>
              <a:rPr lang="zh-CN" altLang="en-US"/>
              <a:t>结构体变量的初始化和引用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667" y="1611564"/>
            <a:ext cx="10846332" cy="55266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9.1】</a:t>
            </a:r>
            <a:r>
              <a:rPr lang="zh-CN" altLang="en-US" sz="2000">
                <a:solidFill>
                  <a:schemeClr val="accent1"/>
                </a:solidFill>
              </a:rPr>
              <a:t>把一个学生的信息</a:t>
            </a:r>
            <a:r>
              <a:rPr lang="en-US" altLang="zh-CN" sz="2000">
                <a:solidFill>
                  <a:schemeClr val="accent1"/>
                </a:solidFill>
              </a:rPr>
              <a:t>(</a:t>
            </a:r>
            <a:r>
              <a:rPr lang="zh-CN" altLang="en-US" sz="2000">
                <a:solidFill>
                  <a:schemeClr val="accent1"/>
                </a:solidFill>
              </a:rPr>
              <a:t>包括学号、姓名、性别、住址</a:t>
            </a:r>
            <a:r>
              <a:rPr lang="en-US" altLang="zh-CN" sz="2000">
                <a:solidFill>
                  <a:schemeClr val="accent1"/>
                </a:solidFill>
              </a:rPr>
              <a:t>)</a:t>
            </a:r>
            <a:r>
              <a:rPr lang="zh-CN" altLang="en-US" sz="2000">
                <a:solidFill>
                  <a:schemeClr val="accent1"/>
                </a:solidFill>
              </a:rPr>
              <a:t>放在一个结构体变量中，然后输出这个学生的信息。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32" name="圆角矩形 12">
            <a:extLst>
              <a:ext uri="{FF2B5EF4-FFF2-40B4-BE49-F238E27FC236}">
                <a16:creationId xmlns:a16="http://schemas.microsoft.com/office/drawing/2014/main" id="{0F049BFC-9696-4323-94B2-76251E60074B}"/>
              </a:ext>
            </a:extLst>
          </p:cNvPr>
          <p:cNvSpPr/>
          <p:nvPr/>
        </p:nvSpPr>
        <p:spPr>
          <a:xfrm>
            <a:off x="926429" y="2632872"/>
            <a:ext cx="6740779" cy="2931349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 spcCol="36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	struct Student	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声明结构体类型</a:t>
            </a:r>
            <a:r>
              <a:rPr lang="en-US" altLang="zh-CN" sz="1400">
                <a:solidFill>
                  <a:srgbClr val="008000"/>
                </a:solidFill>
              </a:rPr>
              <a:t>struct Student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	long int num;		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以下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行为结构体的成员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char name[20];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char sex;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char addr[20];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  <a:r>
              <a:rPr lang="en-US" altLang="zh-CN" sz="1400">
                <a:solidFill>
                  <a:schemeClr val="accent6"/>
                </a:solidFill>
              </a:rPr>
              <a:t>a={10101,"Li Lin",'M',"123 Beijing Road"};</a:t>
            </a:r>
            <a:r>
              <a:rPr lang="en-US" altLang="zh-CN" sz="140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定义结构体变量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并初始化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printf("NO.:%ld\nname:%s\nsex:%c\naddress:%s\n",a.num,a.name,a.sex,a.addr);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64407" y="2632872"/>
            <a:ext cx="34671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459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ED2CB3D-39FB-468D-A9D0-0B1C9EBF6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98" y="514768"/>
            <a:ext cx="4081492" cy="24574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2A49C4B-ACF5-46E0-90AB-359D90626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309" y="1410124"/>
            <a:ext cx="4514883" cy="312422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1FC69E-5067-4225-B1FD-2A6B683AFEB0}"/>
              </a:ext>
            </a:extLst>
          </p:cNvPr>
          <p:cNvSpPr txBox="1"/>
          <p:nvPr/>
        </p:nvSpPr>
        <p:spPr>
          <a:xfrm>
            <a:off x="6666931" y="914400"/>
            <a:ext cx="476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两种赋值方式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9318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86713D8-F0CA-44A8-9EBD-10A4F6971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20" y="1495305"/>
            <a:ext cx="5862680" cy="35671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6FC80C-6A16-4CB1-AC6A-11BEFF13D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840" y="1495305"/>
            <a:ext cx="6115095" cy="28575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C5F6E3C-8CC6-49B3-BAE5-0A78C5809A58}"/>
              </a:ext>
            </a:extLst>
          </p:cNvPr>
          <p:cNvSpPr txBox="1"/>
          <p:nvPr/>
        </p:nvSpPr>
        <p:spPr>
          <a:xfrm>
            <a:off x="566382" y="498143"/>
            <a:ext cx="2709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5976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669B162-2A0D-47FE-8A98-DE1C3F1984A5}"/>
              </a:ext>
            </a:extLst>
          </p:cNvPr>
          <p:cNvSpPr txBox="1"/>
          <p:nvPr/>
        </p:nvSpPr>
        <p:spPr>
          <a:xfrm>
            <a:off x="846162" y="525439"/>
            <a:ext cx="910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常见编译错误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F30A68-C8B5-43F7-AD38-E81111667DA5}"/>
              </a:ext>
            </a:extLst>
          </p:cNvPr>
          <p:cNvSpPr txBox="1"/>
          <p:nvPr/>
        </p:nvSpPr>
        <p:spPr>
          <a:xfrm>
            <a:off x="846162" y="1593083"/>
            <a:ext cx="10256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blog.csdn.net/Changxing898/article/details/100869032?ops_request_misc=%257B%2522request%255Fid%2522%253A%2522158625196019724839265518%2522%252C%2522scm%2522%253A%252220140713.130102334..%2522%257D&amp;request_id=158625196019724839265518&amp;biz_id=14&amp;utm_source=distribute.pc_search_result.none-task-blog-soetl_SOETL-1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ABB09C5-644C-4E6B-BBA1-F7EA3994F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62" y="3429000"/>
            <a:ext cx="4367244" cy="14954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096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E03956-8360-40C2-8CCB-83373D6381FC}"/>
              </a:ext>
            </a:extLst>
          </p:cNvPr>
          <p:cNvSpPr txBox="1"/>
          <p:nvPr/>
        </p:nvSpPr>
        <p:spPr>
          <a:xfrm>
            <a:off x="1055548" y="767115"/>
            <a:ext cx="945698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1.9  </a:t>
            </a:r>
            <a:r>
              <a:rPr lang="zh-CN" altLang="en-US" b="1" dirty="0"/>
              <a:t>实型数据</a:t>
            </a:r>
            <a:br>
              <a:rPr lang="zh-CN" altLang="en-US" dirty="0"/>
            </a:br>
            <a:r>
              <a:rPr lang="zh-CN" altLang="en-US" dirty="0"/>
              <a:t>实型数据有两种表示形式：小数形式和指数形式。</a:t>
            </a:r>
            <a:br>
              <a:rPr lang="zh-CN" altLang="en-US" dirty="0"/>
            </a:br>
            <a:r>
              <a:rPr lang="zh-CN" altLang="en-US" b="1" dirty="0"/>
              <a:t>书写形式：</a:t>
            </a:r>
            <a:endParaRPr lang="en-US" altLang="zh-CN" b="1" dirty="0"/>
          </a:p>
          <a:p>
            <a:r>
              <a:rPr lang="zh-CN" altLang="en-US" b="1" dirty="0"/>
              <a:t>①</a:t>
            </a:r>
            <a:r>
              <a:rPr lang="zh-CN" altLang="en-US" dirty="0"/>
              <a:t>十进制小数形式：小数点两边必须有数字</a:t>
            </a:r>
            <a:endParaRPr lang="en-US" altLang="zh-CN" dirty="0"/>
          </a:p>
          <a:p>
            <a:r>
              <a:rPr lang="zh-CN" altLang="en-US" b="1" dirty="0"/>
              <a:t>②</a:t>
            </a:r>
            <a:r>
              <a:rPr lang="zh-CN" altLang="en-US" dirty="0"/>
              <a:t>指数形式：</a:t>
            </a:r>
            <a:r>
              <a:rPr lang="en-US" altLang="zh-CN" dirty="0"/>
              <a:t>e</a:t>
            </a:r>
            <a:r>
              <a:rPr lang="zh-CN" altLang="en-US" dirty="0"/>
              <a:t>前必须有数字，</a:t>
            </a:r>
            <a:r>
              <a:rPr lang="en-US" altLang="zh-CN" dirty="0"/>
              <a:t>e</a:t>
            </a:r>
            <a:r>
              <a:rPr lang="zh-CN" altLang="en-US" dirty="0"/>
              <a:t>后必须为</a:t>
            </a:r>
            <a:r>
              <a:rPr lang="zh-CN" altLang="en-US" b="1" dirty="0"/>
              <a:t>整数，比如</a:t>
            </a:r>
            <a:r>
              <a:rPr lang="en-US" altLang="zh-CN" b="1" dirty="0"/>
              <a:t>1.23e5</a:t>
            </a:r>
            <a:r>
              <a:rPr lang="zh-CN" altLang="en-US" b="1" dirty="0"/>
              <a:t>，表示</a:t>
            </a:r>
            <a:r>
              <a:rPr lang="en-US" altLang="zh-CN" b="1" dirty="0"/>
              <a:t>1.23×10^5</a:t>
            </a:r>
          </a:p>
          <a:p>
            <a:endParaRPr lang="en-US" altLang="zh-CN" b="1" dirty="0"/>
          </a:p>
          <a:p>
            <a:r>
              <a:rPr lang="zh-CN" altLang="en-US" b="1" dirty="0"/>
              <a:t>实型变量</a:t>
            </a:r>
            <a:r>
              <a:rPr lang="zh-CN" altLang="en-US" dirty="0"/>
              <a:t>分单精度类型</a:t>
            </a:r>
            <a:r>
              <a:rPr lang="en-US" altLang="zh-CN" dirty="0"/>
              <a:t>+</a:t>
            </a:r>
            <a:r>
              <a:rPr lang="zh-CN" altLang="en-US" dirty="0"/>
              <a:t>双精度类型</a:t>
            </a:r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型在内存中占</a:t>
            </a:r>
            <a:r>
              <a:rPr lang="en-US" altLang="zh-CN" dirty="0"/>
              <a:t>4</a:t>
            </a:r>
            <a:r>
              <a:rPr lang="zh-CN" altLang="en-US" dirty="0"/>
              <a:t>个字节，</a:t>
            </a:r>
            <a:r>
              <a:rPr lang="en-US" altLang="zh-CN" dirty="0"/>
              <a:t>32</a:t>
            </a:r>
            <a:r>
              <a:rPr lang="zh-CN" altLang="en-US" dirty="0"/>
              <a:t>位；</a:t>
            </a:r>
            <a:r>
              <a:rPr lang="en-US" altLang="zh-CN" dirty="0"/>
              <a:t>double</a:t>
            </a:r>
            <a:r>
              <a:rPr lang="zh-CN" altLang="en-US" dirty="0"/>
              <a:t>占</a:t>
            </a:r>
            <a:r>
              <a:rPr lang="en-US" altLang="zh-CN" dirty="0"/>
              <a:t>8</a:t>
            </a:r>
            <a:r>
              <a:rPr lang="zh-CN" altLang="en-US" dirty="0"/>
              <a:t>字节，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zh-CN" altLang="en-US" b="1" dirty="0"/>
              <a:t>注：实型常量不分</a:t>
            </a:r>
            <a:r>
              <a:rPr lang="en-US" altLang="zh-CN" b="1" dirty="0"/>
              <a:t>D</a:t>
            </a:r>
            <a:r>
              <a:rPr lang="zh-CN" altLang="en-US" b="1" dirty="0"/>
              <a:t>和</a:t>
            </a:r>
            <a:r>
              <a:rPr lang="en-US" altLang="zh-CN" b="1" dirty="0"/>
              <a:t>F</a:t>
            </a:r>
            <a:r>
              <a:rPr lang="zh-CN" altLang="en-US" b="1" dirty="0"/>
              <a:t>型，一个实型常量可以赋给一个</a:t>
            </a:r>
            <a:r>
              <a:rPr lang="en-US" altLang="zh-CN" b="1" dirty="0"/>
              <a:t>F</a:t>
            </a:r>
            <a:r>
              <a:rPr lang="zh-CN" altLang="en-US" b="1" dirty="0"/>
              <a:t>或者</a:t>
            </a:r>
            <a:r>
              <a:rPr lang="en-US" altLang="zh-CN" b="1" dirty="0"/>
              <a:t>D</a:t>
            </a:r>
            <a:r>
              <a:rPr lang="zh-CN" altLang="en-US" b="1" dirty="0"/>
              <a:t>型</a:t>
            </a:r>
            <a:endParaRPr lang="en-US" altLang="zh-CN" b="1" dirty="0"/>
          </a:p>
          <a:p>
            <a:endParaRPr lang="zh-CN" altLang="en-US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CDE8F1E-0290-47BC-8DCA-BE944F6DE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43036"/>
              </p:ext>
            </p:extLst>
          </p:nvPr>
        </p:nvGraphicFramePr>
        <p:xfrm>
          <a:off x="1055548" y="3721770"/>
          <a:ext cx="9066696" cy="251111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49896">
                  <a:extLst>
                    <a:ext uri="{9D8B030D-6E8A-4147-A177-3AD203B41FA5}">
                      <a16:colId xmlns:a16="http://schemas.microsoft.com/office/drawing/2014/main" val="1590773303"/>
                    </a:ext>
                  </a:extLst>
                </a:gridCol>
                <a:gridCol w="1013791">
                  <a:extLst>
                    <a:ext uri="{9D8B030D-6E8A-4147-A177-3AD203B41FA5}">
                      <a16:colId xmlns:a16="http://schemas.microsoft.com/office/drawing/2014/main" val="4262790485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val="517018629"/>
                    </a:ext>
                  </a:extLst>
                </a:gridCol>
                <a:gridCol w="5051287">
                  <a:extLst>
                    <a:ext uri="{9D8B030D-6E8A-4147-A177-3AD203B41FA5}">
                      <a16:colId xmlns:a16="http://schemas.microsoft.com/office/drawing/2014/main" val="948962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/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/>
                        <a:t>字节数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/>
                        <a:t>有效数字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/>
                        <a:t>数值范围（绝对值）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26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/>
                        <a:t>float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/>
                        <a:t>4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/>
                        <a:t>6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0</a:t>
                      </a:r>
                      <a:r>
                        <a:rPr lang="zh-CN" altLang="en-US" sz="2000" dirty="0"/>
                        <a:t>以及</a:t>
                      </a:r>
                      <a:r>
                        <a:rPr lang="en-US" altLang="zh-CN" sz="2000" dirty="0"/>
                        <a:t>1.2</a:t>
                      </a:r>
                      <a:r>
                        <a:rPr lang="zh-CN" altLang="en-US" sz="2000" dirty="0"/>
                        <a:t>*</a:t>
                      </a:r>
                      <a:r>
                        <a:rPr lang="en-US" altLang="zh-CN" sz="2000" dirty="0"/>
                        <a:t>10</a:t>
                      </a:r>
                      <a:r>
                        <a:rPr lang="en-US" altLang="zh-CN" sz="2000" baseline="30000" dirty="0"/>
                        <a:t>-38</a:t>
                      </a:r>
                      <a:r>
                        <a:rPr lang="en-US" altLang="zh-CN" sz="2000" dirty="0"/>
                        <a:t>~3.4</a:t>
                      </a:r>
                      <a:r>
                        <a:rPr lang="zh-CN" altLang="en-US" sz="2000" dirty="0"/>
                        <a:t>*</a:t>
                      </a:r>
                      <a:r>
                        <a:rPr lang="en-US" altLang="zh-CN" sz="2000" dirty="0"/>
                        <a:t>10</a:t>
                      </a:r>
                      <a:r>
                        <a:rPr lang="en-US" altLang="zh-CN" sz="2000" baseline="30000" dirty="0"/>
                        <a:t>38</a:t>
                      </a:r>
                      <a:endParaRPr lang="zh-CN" altLang="en-US" sz="2000" baseline="30000" dirty="0"/>
                    </a:p>
                  </a:txBody>
                  <a:tcPr marL="900000" marR="900000" anchor="ctr"/>
                </a:tc>
                <a:extLst>
                  <a:ext uri="{0D108BD9-81ED-4DB2-BD59-A6C34878D82A}">
                    <a16:rowId xmlns:a16="http://schemas.microsoft.com/office/drawing/2014/main" val="89924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/>
                        <a:t>double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/>
                        <a:t>8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/>
                        <a:t>15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/>
                        <a:t>0</a:t>
                      </a:r>
                      <a:r>
                        <a:rPr lang="zh-CN" altLang="en-US" sz="2000"/>
                        <a:t>以及</a:t>
                      </a:r>
                      <a:r>
                        <a:rPr lang="en-US" altLang="zh-CN" sz="2000"/>
                        <a:t>2.3</a:t>
                      </a:r>
                      <a:r>
                        <a:rPr lang="zh-CN" altLang="en-US" sz="2000"/>
                        <a:t>*</a:t>
                      </a:r>
                      <a:r>
                        <a:rPr lang="en-US" altLang="zh-CN" sz="2000"/>
                        <a:t>10</a:t>
                      </a:r>
                      <a:r>
                        <a:rPr lang="en-US" altLang="zh-CN" sz="2000" baseline="30000"/>
                        <a:t>-308</a:t>
                      </a:r>
                      <a:r>
                        <a:rPr lang="en-US" altLang="zh-CN" sz="2000"/>
                        <a:t>~1.7</a:t>
                      </a:r>
                      <a:r>
                        <a:rPr lang="zh-CN" altLang="en-US" sz="2000"/>
                        <a:t>*</a:t>
                      </a:r>
                      <a:r>
                        <a:rPr lang="en-US" altLang="zh-CN" sz="2000"/>
                        <a:t>10</a:t>
                      </a:r>
                      <a:r>
                        <a:rPr lang="en-US" altLang="zh-CN" sz="2000" baseline="30000"/>
                        <a:t>308</a:t>
                      </a:r>
                      <a:endParaRPr lang="zh-CN" altLang="en-US" sz="2000" baseline="30000"/>
                    </a:p>
                  </a:txBody>
                  <a:tcPr marL="900000" marR="900000" anchor="ctr"/>
                </a:tc>
                <a:extLst>
                  <a:ext uri="{0D108BD9-81ED-4DB2-BD59-A6C34878D82A}">
                    <a16:rowId xmlns:a16="http://schemas.microsoft.com/office/drawing/2014/main" val="91352291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/>
                        <a:t>long double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/>
                        <a:t>8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/>
                        <a:t>15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/>
                        <a:t>0</a:t>
                      </a:r>
                      <a:r>
                        <a:rPr lang="zh-CN" altLang="en-US" sz="2000"/>
                        <a:t>以及</a:t>
                      </a:r>
                      <a:r>
                        <a:rPr lang="en-US" altLang="zh-CN" sz="2000"/>
                        <a:t>2.3</a:t>
                      </a:r>
                      <a:r>
                        <a:rPr lang="zh-CN" altLang="en-US" sz="2000"/>
                        <a:t>*</a:t>
                      </a:r>
                      <a:r>
                        <a:rPr lang="en-US" altLang="zh-CN" sz="2000"/>
                        <a:t>10</a:t>
                      </a:r>
                      <a:r>
                        <a:rPr lang="en-US" altLang="zh-CN" sz="2000" baseline="30000"/>
                        <a:t>-308</a:t>
                      </a:r>
                      <a:r>
                        <a:rPr lang="en-US" altLang="zh-CN" sz="2000"/>
                        <a:t>~1.7</a:t>
                      </a:r>
                      <a:r>
                        <a:rPr lang="zh-CN" altLang="en-US" sz="2000"/>
                        <a:t>*</a:t>
                      </a:r>
                      <a:r>
                        <a:rPr lang="en-US" altLang="zh-CN" sz="2000"/>
                        <a:t>10</a:t>
                      </a:r>
                      <a:r>
                        <a:rPr lang="en-US" altLang="zh-CN" sz="2000" baseline="30000"/>
                        <a:t>308</a:t>
                      </a:r>
                      <a:endParaRPr lang="zh-CN" altLang="en-US" sz="2000" baseline="30000"/>
                    </a:p>
                  </a:txBody>
                  <a:tcPr marL="900000" marR="900000" anchor="ctr"/>
                </a:tc>
                <a:extLst>
                  <a:ext uri="{0D108BD9-81ED-4DB2-BD59-A6C34878D82A}">
                    <a16:rowId xmlns:a16="http://schemas.microsoft.com/office/drawing/2014/main" val="25869926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/>
                        <a:t>16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/>
                        <a:t>19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0</a:t>
                      </a:r>
                      <a:r>
                        <a:rPr lang="zh-CN" altLang="en-US" sz="2000" dirty="0"/>
                        <a:t>以及</a:t>
                      </a:r>
                      <a:r>
                        <a:rPr lang="en-US" altLang="zh-CN" sz="2000" dirty="0"/>
                        <a:t>3.4</a:t>
                      </a:r>
                      <a:r>
                        <a:rPr lang="zh-CN" altLang="en-US" sz="2000" dirty="0"/>
                        <a:t>*</a:t>
                      </a:r>
                      <a:r>
                        <a:rPr lang="en-US" altLang="zh-CN" sz="2000" dirty="0"/>
                        <a:t>10</a:t>
                      </a:r>
                      <a:r>
                        <a:rPr lang="en-US" altLang="zh-CN" sz="2000" baseline="30000" dirty="0"/>
                        <a:t>-4932</a:t>
                      </a:r>
                      <a:r>
                        <a:rPr lang="en-US" altLang="zh-CN" sz="2000" dirty="0"/>
                        <a:t>~1.1</a:t>
                      </a:r>
                      <a:r>
                        <a:rPr lang="zh-CN" altLang="en-US" sz="2000" dirty="0"/>
                        <a:t>*</a:t>
                      </a:r>
                      <a:r>
                        <a:rPr lang="en-US" altLang="zh-CN" sz="2000" dirty="0"/>
                        <a:t>10</a:t>
                      </a:r>
                      <a:r>
                        <a:rPr lang="en-US" altLang="zh-CN" sz="2000" baseline="30000" dirty="0"/>
                        <a:t>4932</a:t>
                      </a:r>
                      <a:endParaRPr lang="zh-CN" altLang="en-US" sz="2000" baseline="30000" dirty="0"/>
                    </a:p>
                  </a:txBody>
                  <a:tcPr marL="900000" marR="900000" anchor="ctr"/>
                </a:tc>
                <a:extLst>
                  <a:ext uri="{0D108BD9-81ED-4DB2-BD59-A6C34878D82A}">
                    <a16:rowId xmlns:a16="http://schemas.microsoft.com/office/drawing/2014/main" val="366225263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8205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46A1731-6628-4E3A-B990-3E4562EE82BE}"/>
              </a:ext>
            </a:extLst>
          </p:cNvPr>
          <p:cNvSpPr txBox="1"/>
          <p:nvPr/>
        </p:nvSpPr>
        <p:spPr>
          <a:xfrm>
            <a:off x="969632" y="319120"/>
            <a:ext cx="98006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1.10 </a:t>
            </a:r>
            <a:r>
              <a:rPr lang="zh-CN" altLang="en-US" b="1" dirty="0"/>
              <a:t>字符常量</a:t>
            </a:r>
            <a:endParaRPr lang="en-US" altLang="zh-CN" b="1" dirty="0"/>
          </a:p>
          <a:p>
            <a:r>
              <a:rPr lang="zh-CN" altLang="en-US" dirty="0"/>
              <a:t>一个字符常量代表</a:t>
            </a:r>
            <a:r>
              <a:rPr lang="en-US" altLang="zh-CN" dirty="0"/>
              <a:t>ASCII</a:t>
            </a:r>
            <a:r>
              <a:rPr lang="zh-CN" altLang="en-US" dirty="0"/>
              <a:t>码字符集里的一个字符，即占一个字节，在程序中用单撇号（引号）括起来，区分大小写。</a:t>
            </a:r>
            <a:endParaRPr lang="en-US" altLang="zh-CN" dirty="0"/>
          </a:p>
          <a:p>
            <a:r>
              <a:rPr lang="zh-CN" altLang="en-US" dirty="0"/>
              <a:t>注：在</a:t>
            </a:r>
            <a:r>
              <a:rPr lang="en-US" altLang="zh-CN" dirty="0"/>
              <a:t>C</a:t>
            </a:r>
            <a:r>
              <a:rPr lang="zh-CN" altLang="en-US" dirty="0"/>
              <a:t>语言中，用单引号标识字符，用双引号标识字符串。</a:t>
            </a:r>
            <a:endParaRPr lang="en-US" altLang="zh-CN" dirty="0"/>
          </a:p>
          <a:p>
            <a:r>
              <a:rPr lang="zh-CN" altLang="en-US" dirty="0"/>
              <a:t>比如“</a:t>
            </a:r>
            <a:r>
              <a:rPr lang="en-US" altLang="zh-CN" dirty="0"/>
              <a:t>a</a:t>
            </a:r>
            <a:r>
              <a:rPr lang="zh-CN" altLang="en-US" dirty="0"/>
              <a:t>”属于字符串常量，</a:t>
            </a:r>
            <a:r>
              <a:rPr lang="en-US" altLang="zh-CN" dirty="0"/>
              <a:t>’a’</a:t>
            </a:r>
            <a:r>
              <a:rPr lang="zh-CN" altLang="en-US" dirty="0"/>
              <a:t>属于字符</a:t>
            </a:r>
            <a:endParaRPr lang="en-US" altLang="zh-CN" dirty="0"/>
          </a:p>
          <a:p>
            <a:r>
              <a:rPr lang="zh-CN" altLang="en-US" dirty="0"/>
              <a:t>每个字符变量只能存放</a:t>
            </a:r>
            <a:r>
              <a:rPr lang="zh-CN" altLang="en-US" b="1" dirty="0"/>
              <a:t>一个字符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                            </a:t>
            </a:r>
            <a:endParaRPr lang="en-US" altLang="zh-CN" b="1" dirty="0"/>
          </a:p>
          <a:p>
            <a:r>
              <a:rPr lang="en-US" altLang="zh-CN" b="1" dirty="0"/>
              <a:t>                              </a:t>
            </a:r>
            <a:r>
              <a:rPr lang="zh-CN" altLang="en-US" b="1" dirty="0"/>
              <a:t> 转义字符➡➡</a:t>
            </a:r>
            <a:endParaRPr lang="en-US" altLang="zh-CN" b="1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E6F7FE3-0550-453C-A134-E90ADCC27CBA}"/>
              </a:ext>
            </a:extLst>
          </p:cNvPr>
          <p:cNvGrpSpPr/>
          <p:nvPr/>
        </p:nvGrpSpPr>
        <p:grpSpPr>
          <a:xfrm>
            <a:off x="4169987" y="1583323"/>
            <a:ext cx="7779022" cy="5552663"/>
            <a:chOff x="1633331" y="947531"/>
            <a:chExt cx="8763000" cy="7007086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B51A73C8-BEA2-403E-9E38-CA9701729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331" y="947531"/>
              <a:ext cx="8763000" cy="419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248C47CA-6CCE-4957-9657-1B48618E4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331" y="4754217"/>
              <a:ext cx="8763000" cy="32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4C3A116-EB00-449C-A78F-D744852F8F0B}"/>
              </a:ext>
            </a:extLst>
          </p:cNvPr>
          <p:cNvSpPr txBox="1"/>
          <p:nvPr/>
        </p:nvSpPr>
        <p:spPr>
          <a:xfrm>
            <a:off x="969632" y="3167610"/>
            <a:ext cx="352872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1.11 </a:t>
            </a:r>
            <a:r>
              <a:rPr lang="zh-CN" altLang="en-US" b="1" dirty="0"/>
              <a:t>字符串常量</a:t>
            </a:r>
            <a:endParaRPr lang="en-US" altLang="zh-CN" b="1" dirty="0"/>
          </a:p>
          <a:p>
            <a:r>
              <a:rPr lang="zh-CN" altLang="en-US" dirty="0"/>
              <a:t>字符串常量是一对由双撇号括起来的字符序列，比如“</a:t>
            </a:r>
            <a:r>
              <a:rPr lang="en-US" altLang="zh-CN" dirty="0"/>
              <a:t>welcome</a:t>
            </a:r>
            <a:r>
              <a:rPr lang="zh-CN" altLang="en-US" dirty="0"/>
              <a:t> </a:t>
            </a:r>
            <a:r>
              <a:rPr lang="en-US" altLang="zh-CN" dirty="0"/>
              <a:t>to china</a:t>
            </a:r>
            <a:r>
              <a:rPr lang="zh-CN" altLang="en-US" dirty="0"/>
              <a:t>”。</a:t>
            </a:r>
            <a:r>
              <a:rPr lang="en-US" altLang="zh-CN" dirty="0"/>
              <a:t>C</a:t>
            </a:r>
            <a:r>
              <a:rPr lang="zh-CN" altLang="en-US" dirty="0"/>
              <a:t>语言的编译程序会自动在字符串的结尾加一个转义字符‘</a:t>
            </a:r>
            <a:r>
              <a:rPr lang="en-US" altLang="zh-CN" dirty="0"/>
              <a:t>\0</a:t>
            </a:r>
            <a:r>
              <a:rPr lang="zh-CN" altLang="en-US" dirty="0"/>
              <a:t>’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96DD63-B411-4571-9C55-5BEF60333D28}"/>
              </a:ext>
            </a:extLst>
          </p:cNvPr>
          <p:cNvSpPr txBox="1"/>
          <p:nvPr/>
        </p:nvSpPr>
        <p:spPr>
          <a:xfrm>
            <a:off x="969632" y="5089999"/>
            <a:ext cx="33016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1.12</a:t>
            </a:r>
            <a:r>
              <a:rPr lang="en-US" altLang="zh-CN" dirty="0"/>
              <a:t> </a:t>
            </a:r>
            <a:r>
              <a:rPr lang="zh-CN" altLang="en-US" b="1" dirty="0"/>
              <a:t>符号常量</a:t>
            </a:r>
            <a:endParaRPr lang="en-US" altLang="zh-CN" b="1" dirty="0"/>
          </a:p>
          <a:p>
            <a:r>
              <a:rPr lang="zh-CN" altLang="en-US" dirty="0"/>
              <a:t>符号常量是由预处理命令“</a:t>
            </a:r>
            <a:r>
              <a:rPr lang="en-US" altLang="zh-CN" dirty="0"/>
              <a:t>#define</a:t>
            </a:r>
            <a:r>
              <a:rPr lang="zh-CN" altLang="en-US" dirty="0"/>
              <a:t>”定义的常量，在</a:t>
            </a:r>
            <a:r>
              <a:rPr lang="en-US" altLang="zh-CN" dirty="0"/>
              <a:t>C</a:t>
            </a:r>
            <a:r>
              <a:rPr lang="zh-CN" altLang="en-US" dirty="0"/>
              <a:t>语言中可用标识符代表一个常量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BAADB1-336F-4279-95B3-D17692F9A70B}"/>
              </a:ext>
            </a:extLst>
          </p:cNvPr>
          <p:cNvSpPr txBox="1"/>
          <p:nvPr/>
        </p:nvSpPr>
        <p:spPr>
          <a:xfrm>
            <a:off x="92786" y="2206415"/>
            <a:ext cx="2966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方正柳公权楷书 简" panose="02000500000000000000" pitchFamily="2" charset="-122"/>
                <a:ea typeface="方正柳公权楷书 简" panose="02000500000000000000" pitchFamily="2" charset="-122"/>
              </a:rPr>
              <a:t>一个字符数据既可以以字符形式输出，也可以以整数形式输出。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367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D22700FC-01AA-474A-8451-DE71E9290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242261"/>
              </p:ext>
            </p:extLst>
          </p:nvPr>
        </p:nvGraphicFramePr>
        <p:xfrm>
          <a:off x="1312276" y="781034"/>
          <a:ext cx="9567448" cy="177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862">
                  <a:extLst>
                    <a:ext uri="{9D8B030D-6E8A-4147-A177-3AD203B41FA5}">
                      <a16:colId xmlns:a16="http://schemas.microsoft.com/office/drawing/2014/main" val="3288167026"/>
                    </a:ext>
                  </a:extLst>
                </a:gridCol>
                <a:gridCol w="2391862">
                  <a:extLst>
                    <a:ext uri="{9D8B030D-6E8A-4147-A177-3AD203B41FA5}">
                      <a16:colId xmlns:a16="http://schemas.microsoft.com/office/drawing/2014/main" val="1802855336"/>
                    </a:ext>
                  </a:extLst>
                </a:gridCol>
                <a:gridCol w="2391862">
                  <a:extLst>
                    <a:ext uri="{9D8B030D-6E8A-4147-A177-3AD203B41FA5}">
                      <a16:colId xmlns:a16="http://schemas.microsoft.com/office/drawing/2014/main" val="1266084318"/>
                    </a:ext>
                  </a:extLst>
                </a:gridCol>
                <a:gridCol w="2391862">
                  <a:extLst>
                    <a:ext uri="{9D8B030D-6E8A-4147-A177-3AD203B41FA5}">
                      <a16:colId xmlns:a16="http://schemas.microsoft.com/office/drawing/2014/main" val="4145574037"/>
                    </a:ext>
                  </a:extLst>
                </a:gridCol>
              </a:tblGrid>
              <a:tr h="4429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算数运算符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，*，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指针运算符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</a:t>
                      </a:r>
                      <a:r>
                        <a:rPr lang="zh-CN" altLang="en-US" dirty="0"/>
                        <a:t>，*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995134"/>
                  </a:ext>
                </a:extLst>
              </a:tr>
              <a:tr h="4429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关系运算符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&gt;,&lt;=,==,!=,&lt;,&lt;=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赋值运算符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094729"/>
                  </a:ext>
                </a:extLst>
              </a:tr>
              <a:tr h="4429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逻辑运算符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！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非</a:t>
                      </a:r>
                      <a:r>
                        <a:rPr lang="en-US" altLang="zh-CN" dirty="0"/>
                        <a:t>),||(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),&amp;&amp;(</a:t>
                      </a:r>
                      <a:r>
                        <a:rPr lang="zh-CN" altLang="en-US" dirty="0"/>
                        <a:t>与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逗号运算符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490553"/>
                  </a:ext>
                </a:extLst>
              </a:tr>
              <a:tr h="4429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条件运算符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？：   </a:t>
                      </a:r>
                      <a:r>
                        <a:rPr lang="en-US" altLang="zh-CN" dirty="0"/>
                        <a:t>x&gt;</a:t>
                      </a:r>
                      <a:r>
                        <a:rPr lang="en-US" altLang="zh-CN" dirty="0" err="1"/>
                        <a:t>y?x:y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字节运算符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sizeof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62225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B0ACA06-5988-4B22-BB34-A3F0BEEA26DB}"/>
              </a:ext>
            </a:extLst>
          </p:cNvPr>
          <p:cNvSpPr txBox="1"/>
          <p:nvPr/>
        </p:nvSpPr>
        <p:spPr>
          <a:xfrm>
            <a:off x="1153740" y="3111415"/>
            <a:ext cx="99233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1.13 </a:t>
            </a:r>
          </a:p>
          <a:p>
            <a:r>
              <a:rPr lang="zh-CN" altLang="en-US" b="1" dirty="0"/>
              <a:t>运算符的结合性</a:t>
            </a:r>
            <a:endParaRPr lang="en-US" altLang="zh-CN" b="1" dirty="0"/>
          </a:p>
          <a:p>
            <a:r>
              <a:rPr lang="zh-CN" altLang="en-US" dirty="0"/>
              <a:t>所有的单目运算符、条件运算符、赋值运算符及其拓展运算符，结合方向从右往左；其余运算符的结合方向，从左往右</a:t>
            </a:r>
            <a:endParaRPr lang="en-US" altLang="zh-CN" dirty="0"/>
          </a:p>
          <a:p>
            <a:r>
              <a:rPr lang="zh-CN" altLang="en-US" b="1" dirty="0"/>
              <a:t>运算符的优先级</a:t>
            </a:r>
            <a:endParaRPr lang="en-US" altLang="zh-CN" b="1" dirty="0"/>
          </a:p>
          <a:p>
            <a:r>
              <a:rPr lang="zh-CN" altLang="en-US" dirty="0"/>
              <a:t>初等运算符</a:t>
            </a:r>
            <a:r>
              <a:rPr lang="en-US" altLang="zh-CN" dirty="0"/>
              <a:t>&gt;</a:t>
            </a:r>
            <a:r>
              <a:rPr lang="zh-CN" altLang="en-US" dirty="0"/>
              <a:t>单目运算符</a:t>
            </a:r>
            <a:r>
              <a:rPr lang="en-US" altLang="zh-CN" dirty="0"/>
              <a:t>&gt;</a:t>
            </a:r>
            <a:r>
              <a:rPr lang="zh-CN" altLang="en-US" dirty="0"/>
              <a:t>算术运算符</a:t>
            </a:r>
            <a:r>
              <a:rPr lang="en-US" altLang="zh-CN" dirty="0"/>
              <a:t>&gt;</a:t>
            </a:r>
            <a:r>
              <a:rPr lang="zh-CN" altLang="en-US" dirty="0"/>
              <a:t>关系运算符</a:t>
            </a:r>
            <a:r>
              <a:rPr lang="en-US" altLang="zh-CN" dirty="0"/>
              <a:t>&gt;</a:t>
            </a:r>
            <a:r>
              <a:rPr lang="zh-CN" altLang="en-US" dirty="0"/>
              <a:t>逻辑运算符</a:t>
            </a:r>
            <a:r>
              <a:rPr lang="en-US" altLang="zh-CN" dirty="0"/>
              <a:t>(</a:t>
            </a:r>
            <a:r>
              <a:rPr lang="zh-CN" altLang="en-US" dirty="0"/>
              <a:t>不包括！</a:t>
            </a:r>
            <a:r>
              <a:rPr lang="en-US" altLang="zh-CN" dirty="0"/>
              <a:t>)&gt;</a:t>
            </a:r>
            <a:r>
              <a:rPr lang="zh-CN" altLang="en-US" dirty="0"/>
              <a:t>条件运算符</a:t>
            </a:r>
            <a:r>
              <a:rPr lang="en-US" altLang="zh-CN" dirty="0"/>
              <a:t>&gt;</a:t>
            </a:r>
            <a:r>
              <a:rPr lang="zh-CN" altLang="en-US" dirty="0"/>
              <a:t>赋值运算符</a:t>
            </a:r>
            <a:r>
              <a:rPr lang="en-US" altLang="zh-CN" dirty="0"/>
              <a:t>&gt;</a:t>
            </a:r>
            <a:r>
              <a:rPr lang="zh-CN" altLang="en-US" dirty="0"/>
              <a:t>逗号运算符</a:t>
            </a:r>
            <a:endParaRPr lang="en-US" altLang="zh-CN" dirty="0"/>
          </a:p>
          <a:p>
            <a:r>
              <a:rPr lang="zh-CN" altLang="en-US" dirty="0"/>
              <a:t>注：求余运算要求运算对象只能为整型，除法运算符两边运算对象都为整型时，运算结果也为整型即舍掉小数部分。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0481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QiTTB#"/>
  <p:tag name="MH_LAYOUT" val="Text"/>
  <p:tag name="MH" val="20170806112925"/>
  <p:tag name="MH_LIBRARY" val="GRAPHIC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329"/>
  <p:tag name="MH_LIBRARY" val="GRAPHIC"/>
  <p:tag name="MH_TYPE" val="Title"/>
  <p:tag name="MH_ORDER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00"/>
  <p:tag name="MH_LIBRARY" val="GRAPHIC"/>
  <p:tag name="MH_TYPE" val="Text"/>
  <p:tag name="MH_ORDER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4453"/>
  <p:tag name="MH_LIBRARY" val="GRAPHIC"/>
  <p:tag name="MH_TYPE" val="Other"/>
  <p:tag name="MH_ORDER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25"/>
  <p:tag name="MH_LIBRARY" val="GRAPHIC"/>
  <p:tag name="MH_TYPE" val="SubTitle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25"/>
  <p:tag name="MH_LIBRARY" val="GRAPHIC"/>
  <p:tag name="MH_TYPE" val="SubTitle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25"/>
  <p:tag name="MH_LIBRARY" val="GRAPHIC"/>
  <p:tag name="MH_TYPE" val="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25"/>
  <p:tag name="MH_LIBRARY" val="GRAPHIC"/>
  <p:tag name="MH_TYPE" val="Text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23725"/>
  <p:tag name="MH_LIBRARY" val="GRAPHIC"/>
  <p:tag name="MH_TYPE" val="Text"/>
  <p:tag name="MH_ORDER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225937"/>
  <p:tag name="MH_LIBRARY" val="GRAPHIC"/>
  <p:tag name="MH_TYPE" val="Other"/>
  <p:tag name="MH_ORDE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225937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225937"/>
  <p:tag name="MH_LIBRARY" val="GRAPHIC"/>
  <p:tag name="MH_TYPE" val="Other"/>
  <p:tag name="MH_ORDER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00"/>
  <p:tag name="MH_LIBRARY" val="GRAPHIC"/>
  <p:tag name="MH_TYPE" val="Text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00"/>
  <p:tag name="MH_LIBRARY" val="GRAPHIC"/>
  <p:tag name="MH_TYPE" val="Other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00"/>
  <p:tag name="MH_LIBRARY" val="GRAPHIC"/>
  <p:tag name="MH_TYPE" val="Text"/>
  <p:tag name="MH_ORDE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00"/>
  <p:tag name="MH_LIBRARY" val="GRAPHIC"/>
  <p:tag name="MH_TYPE" val="Other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00"/>
  <p:tag name="MH_LIBRARY" val="GRAPHIC"/>
  <p:tag name="MH_TYPE" val="Text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00"/>
  <p:tag name="MH_LIBRARY" val="GRAPHIC"/>
  <p:tag name="MH_TYPE" val="Other"/>
  <p:tag name="MH_ORDER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12346"/>
  <p:tag name="MH_LIBRARY" val="GRAPHIC"/>
  <p:tag name="MH_TYPE" val="Text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YinZJG#"/>
  <p:tag name="MH_LAYOUT" val="TitleSubTitleText"/>
  <p:tag name="MH" val="20170806230300"/>
  <p:tag name="MH_LIBRARY" val="GRAPHIC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00"/>
  <p:tag name="MH_LIBRARY" val="GRAPHIC"/>
  <p:tag name="MH_TYPE" val="Text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00"/>
  <p:tag name="MH_LIBRARY" val="GRAPHIC"/>
  <p:tag name="MH_TYPE" val="Other"/>
  <p:tag name="MH_ORDER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00"/>
  <p:tag name="MH_LIBRARY" val="GRAPHIC"/>
  <p:tag name="MH_TYPE" val="SubTitle"/>
  <p:tag name="MH_ORDER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00"/>
  <p:tag name="MH_LIBRARY" val="GRAPHIC"/>
  <p:tag name="MH_TYPE" val="SubTitle"/>
  <p:tag name="MH_ORDER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00"/>
  <p:tag name="MH_LIBRARY" val="GRAPHIC"/>
  <p:tag name="MH_TYPE" val="SubTitle"/>
  <p:tag name="MH_ORDER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00"/>
  <p:tag name="MH_LIBRARY" val="GRAPHIC"/>
  <p:tag name="MH_TYPE" val="SubTitle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00"/>
  <p:tag name="MH_LIBRARY" val="GRAPHIC"/>
  <p:tag name="MH_TYPE" val="SubTitle"/>
  <p:tag name="MH_ORDER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230300"/>
  <p:tag name="MH_LIBRARY" val="GRAPHIC"/>
  <p:tag name="MH_TYPE" val="Title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1779</TotalTime>
  <Words>14406</Words>
  <Application>Microsoft Office PowerPoint</Application>
  <PresentationFormat>宽屏</PresentationFormat>
  <Paragraphs>1380</Paragraphs>
  <Slides>66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7" baseType="lpstr">
      <vt:lpstr>等线</vt:lpstr>
      <vt:lpstr>等线 Light</vt:lpstr>
      <vt:lpstr>方正柳公权楷书 简</vt:lpstr>
      <vt:lpstr>华文中宋</vt:lpstr>
      <vt:lpstr>宋体</vt:lpstr>
      <vt:lpstr>微软雅黑</vt:lpstr>
      <vt:lpstr>Arial</vt:lpstr>
      <vt:lpstr>Baskerville Old Face</vt:lpstr>
      <vt:lpstr>Calibri</vt:lpstr>
      <vt:lpstr>Cambria Math</vt:lpstr>
      <vt:lpstr>Office 主题​​</vt:lpstr>
      <vt:lpstr>PowerPoint 演示文稿</vt:lpstr>
      <vt:lpstr>PowerPoint 演示文稿</vt:lpstr>
      <vt:lpstr>最简单的C语言程序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不同类型数据间的混合运算</vt:lpstr>
      <vt:lpstr>不同类型数据间的混合运算</vt:lpstr>
      <vt:lpstr>强制类型转换运算符</vt:lpstr>
      <vt:lpstr>PowerPoint 演示文稿</vt:lpstr>
      <vt:lpstr>PowerPoint 演示文稿</vt:lpstr>
      <vt:lpstr>printf函数——格式声明</vt:lpstr>
      <vt:lpstr>printf函数举例</vt:lpstr>
      <vt:lpstr>scanf函数——格式声明</vt:lpstr>
      <vt:lpstr>getchar函数</vt:lpstr>
      <vt:lpstr>if语句的一般形式</vt:lpstr>
      <vt:lpstr>PowerPoint 演示文稿</vt:lpstr>
      <vt:lpstr>用switch语句实现多分支选择结构</vt:lpstr>
      <vt:lpstr>while语句实现循环</vt:lpstr>
      <vt:lpstr>用do⋯while语句实现循环</vt:lpstr>
      <vt:lpstr>拓： 输入多组数据-----“~”和“EOF”的抉择</vt:lpstr>
      <vt:lpstr>用for语句实现循环</vt:lpstr>
      <vt:lpstr>用break语句提前终止循环</vt:lpstr>
      <vt:lpstr>用continue语句提前结束本次循环</vt:lpstr>
      <vt:lpstr>PowerPoint 演示文稿</vt:lpstr>
      <vt:lpstr>PowerPoint 演示文稿</vt:lpstr>
      <vt:lpstr>PowerPoint 演示文稿</vt:lpstr>
      <vt:lpstr>引用一维数组元素</vt:lpstr>
      <vt:lpstr>一维数组的初始化</vt:lpstr>
      <vt:lpstr>PowerPoint 演示文稿</vt:lpstr>
      <vt:lpstr>字符数组的初始化</vt:lpstr>
      <vt:lpstr>字符数组的输入输出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函数调用</vt:lpstr>
      <vt:lpstr>实参和形参间的数据传递</vt:lpstr>
      <vt:lpstr>函数的返回值</vt:lpstr>
      <vt:lpstr>对被调用函数的声明和函数原型</vt:lpstr>
      <vt:lpstr>函数的嵌套调用</vt:lpstr>
      <vt:lpstr>程序改进</vt:lpstr>
      <vt:lpstr>函数的递归调用</vt:lpstr>
      <vt:lpstr>函数的递归调用</vt:lpstr>
      <vt:lpstr>函数的递归调用</vt:lpstr>
      <vt:lpstr>函数的递归调用</vt:lpstr>
      <vt:lpstr>一维数组名作函数参数</vt:lpstr>
      <vt:lpstr>多维数组名作函数参数</vt:lpstr>
      <vt:lpstr>PowerPoint 演示文稿</vt:lpstr>
      <vt:lpstr>PowerPoint 演示文稿</vt:lpstr>
      <vt:lpstr>怎样引用指针变量</vt:lpstr>
      <vt:lpstr>PowerPoint 演示文稿</vt:lpstr>
      <vt:lpstr>指向由m个元素组成的一维数组的指针变量</vt:lpstr>
      <vt:lpstr>定义结构体类型变量 </vt:lpstr>
      <vt:lpstr>结构体变量的初始化和引用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均 均</cp:lastModifiedBy>
  <cp:revision>118</cp:revision>
  <dcterms:created xsi:type="dcterms:W3CDTF">2017-08-03T06:51:45Z</dcterms:created>
  <dcterms:modified xsi:type="dcterms:W3CDTF">2021-06-25T15:58:38Z</dcterms:modified>
</cp:coreProperties>
</file>