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441" r:id="rId3"/>
    <p:sldId id="443" r:id="rId4"/>
    <p:sldId id="440" r:id="rId5"/>
    <p:sldId id="500" r:id="rId6"/>
    <p:sldId id="501" r:id="rId7"/>
    <p:sldId id="502" r:id="rId8"/>
    <p:sldId id="503" r:id="rId9"/>
    <p:sldId id="504" r:id="rId10"/>
    <p:sldId id="404" r:id="rId11"/>
    <p:sldId id="405" r:id="rId12"/>
    <p:sldId id="505" r:id="rId13"/>
    <p:sldId id="507" r:id="rId14"/>
    <p:sldId id="508" r:id="rId15"/>
    <p:sldId id="509" r:id="rId16"/>
    <p:sldId id="423" r:id="rId17"/>
    <p:sldId id="424" r:id="rId19"/>
    <p:sldId id="511" r:id="rId20"/>
    <p:sldId id="427" r:id="rId21"/>
    <p:sldId id="512" r:id="rId22"/>
    <p:sldId id="513" r:id="rId23"/>
    <p:sldId id="514" r:id="rId24"/>
    <p:sldId id="520" r:id="rId25"/>
    <p:sldId id="521" r:id="rId26"/>
    <p:sldId id="530" r:id="rId27"/>
    <p:sldId id="531" r:id="rId28"/>
    <p:sldId id="519" r:id="rId29"/>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angyp"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CC"/>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4480"/>
  </p:normalViewPr>
  <p:slideViewPr>
    <p:cSldViewPr showGuides="1">
      <p:cViewPr varScale="1">
        <p:scale>
          <a:sx n="44" d="100"/>
          <a:sy n="44" d="100"/>
        </p:scale>
        <p:origin x="-1435" y="-62"/>
      </p:cViewPr>
      <p:guideLst>
        <p:guide orient="horz" pos="2159"/>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CA75A96-4B34-45F0-AC93-19F1FCF4BE60}" type="doc">
      <dgm:prSet loTypeId="list" loCatId="list" qsTypeId="urn:microsoft.com/office/officeart/2005/8/quickstyle/simple1" qsCatId="simple" csTypeId="urn:microsoft.com/office/officeart/2005/8/colors/accent2_5" csCatId="accent2"/>
      <dgm:spPr/>
      <dgm:t>
        <a:bodyPr/>
        <a:lstStyle/>
        <a:p>
          <a:endParaRPr lang="zh-CN" altLang="en-US"/>
        </a:p>
      </dgm:t>
    </dgm:pt>
    <dgm:pt modelId="{51F34CC8-524F-46BF-8358-B9074C22D087}">
      <dgm:prSet phldr="0" custT="0"/>
      <dgm:spPr/>
      <dgm:t>
        <a:bodyPr vert="horz" wrap="square"/>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rtl="0">
            <a:lnSpc>
              <a:spcPct val="100000"/>
            </a:lnSpc>
            <a:spcBef>
              <a:spcPct val="0"/>
            </a:spcBef>
            <a:spcAft>
              <a:spcPct val="35000"/>
            </a:spcAft>
          </a:pPr>
          <a:r>
            <a:rPr lang="en-US" b="1" smtClean="0">
              <a:solidFill>
                <a:schemeClr val="tx1"/>
              </a:solidFill>
            </a:rPr>
            <a:t>1.1</a:t>
          </a:r>
          <a:r>
            <a:rPr lang="en-US" b="1" smtClean="0"/>
            <a:t> </a:t>
          </a:r>
          <a:r>
            <a:rPr lang="zh-CN" altLang="en-US" b="1" dirty="0">
              <a:solidFill>
                <a:srgbClr val="002060"/>
              </a:solidFill>
              <a:cs typeface="楷体_GB2312"/>
              <a:sym typeface="+mn-ea"/>
            </a:rPr>
            <a:t>通信系统的组成</a:t>
          </a:r>
          <a:r>
            <a:rPr lang="zh-CN" b="1"/>
            <a:t/>
          </a:r>
          <a:endParaRPr lang="zh-CN" b="1"/>
        </a:p>
      </dgm:t>
    </dgm:pt>
    <dgm:pt modelId="{D3C42F58-7557-4373-A1F8-140A1EB168EE}" cxnId="{ACAE6AA2-D457-4A77-8A74-250AB5A253ED}" type="parTrans">
      <dgm:prSet/>
      <dgm:spPr/>
      <dgm:t>
        <a:bodyPr/>
        <a:lstStyle/>
        <a:p>
          <a:endParaRPr lang="zh-CN" altLang="en-US"/>
        </a:p>
      </dgm:t>
    </dgm:pt>
    <dgm:pt modelId="{AC1523A4-9FD6-47B4-A3D3-4CBE4A753BA2}" cxnId="{ACAE6AA2-D457-4A77-8A74-250AB5A253ED}" type="sibTrans">
      <dgm:prSet/>
      <dgm:spPr/>
      <dgm:t>
        <a:bodyPr/>
        <a:lstStyle/>
        <a:p>
          <a:endParaRPr lang="zh-CN" altLang="en-US"/>
        </a:p>
      </dgm:t>
    </dgm:pt>
    <dgm:pt modelId="{5CC8A041-45CD-4583-A4A8-9E5D7731621F}">
      <dgm:prSet phldr="0" custT="0"/>
      <dgm:spPr/>
      <dgm:t>
        <a:bodyPr vert="horz" wrap="square"/>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rtl="0">
            <a:lnSpc>
              <a:spcPct val="100000"/>
            </a:lnSpc>
            <a:spcBef>
              <a:spcPct val="0"/>
            </a:spcBef>
            <a:spcAft>
              <a:spcPct val="35000"/>
            </a:spcAft>
          </a:pPr>
          <a:r>
            <a:rPr lang="zh-CN" altLang="en-US" b="1" dirty="0">
              <a:solidFill>
                <a:srgbClr val="002060"/>
              </a:solidFill>
              <a:cs typeface="楷体_GB2312"/>
              <a:sym typeface="+mn-ea"/>
            </a:rPr>
            <a:t>1.2 通信系统分类及通信方式</a:t>
          </a:r>
          <a:r>
            <a:rPr lang="zh-CN" b="1"/>
            <a:t/>
          </a:r>
          <a:endParaRPr lang="zh-CN" b="1"/>
        </a:p>
      </dgm:t>
    </dgm:pt>
    <dgm:pt modelId="{F06016CF-29F7-4714-B3BD-0E89F3CFFE58}" cxnId="{F89E2B2F-04D0-4A5E-9004-709277420B07}" type="parTrans">
      <dgm:prSet/>
      <dgm:spPr/>
      <dgm:t>
        <a:bodyPr/>
        <a:lstStyle/>
        <a:p>
          <a:endParaRPr lang="zh-CN" altLang="en-US"/>
        </a:p>
      </dgm:t>
    </dgm:pt>
    <dgm:pt modelId="{E65CD8D3-BC35-47A8-AB54-CF045918EFB4}" cxnId="{F89E2B2F-04D0-4A5E-9004-709277420B07}" type="sibTrans">
      <dgm:prSet/>
      <dgm:spPr/>
      <dgm:t>
        <a:bodyPr/>
        <a:lstStyle/>
        <a:p>
          <a:endParaRPr lang="zh-CN" altLang="en-US"/>
        </a:p>
      </dgm:t>
    </dgm:pt>
    <dgm:pt modelId="{F1290C57-556B-4574-83A9-7DE4188A3240}">
      <dgm:prSet phldr="0" custT="0"/>
      <dgm:spPr/>
      <dgm:t>
        <a:bodyPr vert="horz" wrap="square"/>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rtl="0">
            <a:lnSpc>
              <a:spcPct val="100000"/>
            </a:lnSpc>
            <a:spcBef>
              <a:spcPct val="0"/>
            </a:spcBef>
            <a:spcAft>
              <a:spcPct val="35000"/>
            </a:spcAft>
          </a:pPr>
          <a:r>
            <a:rPr lang="zh-CN" altLang="en-US" b="1" dirty="0">
              <a:solidFill>
                <a:srgbClr val="002060"/>
              </a:solidFill>
              <a:cs typeface="楷体_GB2312"/>
              <a:sym typeface="+mn-ea"/>
            </a:rPr>
            <a:t>1.3 信息及其度量</a:t>
          </a:r>
          <a:r>
            <a:rPr lang="zh-CN" b="1"/>
            <a:t/>
          </a:r>
          <a:endParaRPr lang="zh-CN" b="1"/>
        </a:p>
      </dgm:t>
    </dgm:pt>
    <dgm:pt modelId="{358CFF06-2BA8-49C9-8737-A0F7CDA62231}" cxnId="{29C8B8D9-D8FB-490E-934A-42AA6BAEE695}" type="parTrans">
      <dgm:prSet/>
      <dgm:spPr/>
      <dgm:t>
        <a:bodyPr/>
        <a:lstStyle/>
        <a:p>
          <a:endParaRPr lang="zh-CN" altLang="en-US"/>
        </a:p>
      </dgm:t>
    </dgm:pt>
    <dgm:pt modelId="{4D1C09CC-A72E-4958-BC9A-74B661275458}" cxnId="{29C8B8D9-D8FB-490E-934A-42AA6BAEE695}" type="sibTrans">
      <dgm:prSet/>
      <dgm:spPr/>
      <dgm:t>
        <a:bodyPr/>
        <a:lstStyle/>
        <a:p>
          <a:endParaRPr lang="zh-CN" altLang="en-US"/>
        </a:p>
      </dgm:t>
    </dgm:pt>
    <dgm:pt modelId="{3656C86A-E658-44E3-AEA7-0986D147D72C}">
      <dgm:prSet phldr="0" custT="0"/>
      <dgm:spPr/>
      <dgm:t>
        <a:bodyPr vert="horz" wrap="square"/>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rtl="0">
            <a:lnSpc>
              <a:spcPct val="100000"/>
            </a:lnSpc>
            <a:spcBef>
              <a:spcPct val="0"/>
            </a:spcBef>
            <a:spcAft>
              <a:spcPct val="35000"/>
            </a:spcAft>
          </a:pPr>
          <a:r>
            <a:rPr lang="zh-CN" altLang="en-US" b="1" dirty="0">
              <a:solidFill>
                <a:srgbClr val="002060"/>
              </a:solidFill>
              <a:cs typeface="楷体_GB2312"/>
              <a:sym typeface="+mn-ea"/>
            </a:rPr>
            <a:t>1.4 通信主要性能指标</a:t>
          </a:r>
          <a:r>
            <a:rPr lang="zh-CN" b="1"/>
            <a:t/>
          </a:r>
          <a:endParaRPr lang="zh-CN" b="1"/>
        </a:p>
      </dgm:t>
    </dgm:pt>
    <dgm:pt modelId="{97AA9039-3A55-45AB-A404-A02A7CA48E3F}" cxnId="{0ED71622-5D2A-468C-8C11-8C4515ECD258}" type="parTrans">
      <dgm:prSet/>
      <dgm:spPr/>
      <dgm:t>
        <a:bodyPr/>
        <a:lstStyle/>
        <a:p>
          <a:endParaRPr lang="zh-CN" altLang="en-US"/>
        </a:p>
      </dgm:t>
    </dgm:pt>
    <dgm:pt modelId="{B0D7B40F-3F70-46E8-9B3A-B8AFE8CF1F80}" cxnId="{0ED71622-5D2A-468C-8C11-8C4515ECD258}" type="sibTrans">
      <dgm:prSet/>
      <dgm:spPr/>
      <dgm:t>
        <a:bodyPr/>
        <a:lstStyle/>
        <a:p>
          <a:endParaRPr lang="zh-CN" altLang="en-US"/>
        </a:p>
      </dgm:t>
    </dgm:pt>
    <dgm:pt modelId="{585F700A-5CAB-4152-A75D-F1BA98CCBCDB}" type="pres">
      <dgm:prSet presAssocID="{ECA75A96-4B34-45F0-AC93-19F1FCF4BE60}" presName="linear" presStyleCnt="0">
        <dgm:presLayoutVars>
          <dgm:animLvl val="lvl"/>
          <dgm:resizeHandles val="exact"/>
        </dgm:presLayoutVars>
      </dgm:prSet>
      <dgm:spPr/>
      <dgm:t>
        <a:bodyPr/>
        <a:lstStyle/>
        <a:p>
          <a:endParaRPr lang="zh-CN" altLang="en-US"/>
        </a:p>
      </dgm:t>
    </dgm:pt>
    <dgm:pt modelId="{568B4FA6-0490-4BE0-B285-DC0B3A72E5DB}" type="pres">
      <dgm:prSet presAssocID="{51F34CC8-524F-46BF-8358-B9074C22D087}" presName="parentText" presStyleLbl="node1" presStyleIdx="0" presStyleCnt="4">
        <dgm:presLayoutVars>
          <dgm:chMax val="0"/>
          <dgm:bulletEnabled val="1"/>
        </dgm:presLayoutVars>
      </dgm:prSet>
      <dgm:spPr/>
      <dgm:t>
        <a:bodyPr/>
        <a:lstStyle/>
        <a:p>
          <a:endParaRPr lang="zh-CN" altLang="en-US"/>
        </a:p>
      </dgm:t>
    </dgm:pt>
    <dgm:pt modelId="{7F774166-17F3-40CC-B788-91723BFD5411}" type="pres">
      <dgm:prSet presAssocID="{AC1523A4-9FD6-47B4-A3D3-4CBE4A753BA2}" presName="spacer" presStyleCnt="0"/>
      <dgm:spPr/>
    </dgm:pt>
    <dgm:pt modelId="{235E3C1E-2181-41DC-A269-E673FDF40B61}" type="pres">
      <dgm:prSet presAssocID="{5CC8A041-45CD-4583-A4A8-9E5D7731621F}" presName="parentText" presStyleLbl="node1" presStyleIdx="1" presStyleCnt="4">
        <dgm:presLayoutVars>
          <dgm:chMax val="0"/>
          <dgm:bulletEnabled val="1"/>
        </dgm:presLayoutVars>
      </dgm:prSet>
      <dgm:spPr/>
      <dgm:t>
        <a:bodyPr/>
        <a:lstStyle/>
        <a:p>
          <a:endParaRPr lang="zh-CN" altLang="en-US"/>
        </a:p>
      </dgm:t>
    </dgm:pt>
    <dgm:pt modelId="{E5F774F0-E8B9-4287-ACD6-E6AE0C3D77AF}" type="pres">
      <dgm:prSet presAssocID="{E65CD8D3-BC35-47A8-AB54-CF045918EFB4}" presName="spacer" presStyleCnt="0"/>
      <dgm:spPr/>
    </dgm:pt>
    <dgm:pt modelId="{FCCB6A61-4679-4F62-B0A8-DC24319EFD1B}" type="pres">
      <dgm:prSet presAssocID="{F1290C57-556B-4574-83A9-7DE4188A3240}" presName="parentText" presStyleLbl="node1" presStyleIdx="2" presStyleCnt="4">
        <dgm:presLayoutVars>
          <dgm:chMax val="0"/>
          <dgm:bulletEnabled val="1"/>
        </dgm:presLayoutVars>
      </dgm:prSet>
      <dgm:spPr/>
      <dgm:t>
        <a:bodyPr/>
        <a:lstStyle/>
        <a:p>
          <a:endParaRPr lang="zh-CN" altLang="en-US"/>
        </a:p>
      </dgm:t>
    </dgm:pt>
    <dgm:pt modelId="{38257BD4-97BE-4C4E-952A-DC4CC4179AEC}" type="pres">
      <dgm:prSet presAssocID="{4D1C09CC-A72E-4958-BC9A-74B661275458}" presName="spacer" presStyleCnt="0"/>
      <dgm:spPr/>
    </dgm:pt>
    <dgm:pt modelId="{43EA2D75-1F8F-435B-AD7E-D083D3757709}" type="pres">
      <dgm:prSet presAssocID="{3656C86A-E658-44E3-AEA7-0986D147D72C}" presName="parentText" presStyleLbl="node1" presStyleIdx="3" presStyleCnt="4">
        <dgm:presLayoutVars>
          <dgm:chMax val="0"/>
          <dgm:bulletEnabled val="1"/>
        </dgm:presLayoutVars>
      </dgm:prSet>
      <dgm:spPr/>
      <dgm:t>
        <a:bodyPr/>
        <a:lstStyle/>
        <a:p>
          <a:endParaRPr lang="zh-CN" altLang="en-US"/>
        </a:p>
      </dgm:t>
    </dgm:pt>
  </dgm:ptLst>
  <dgm:cxnLst>
    <dgm:cxn modelId="{ACAE6AA2-D457-4A77-8A74-250AB5A253ED}" srcId="{ECA75A96-4B34-45F0-AC93-19F1FCF4BE60}" destId="{51F34CC8-524F-46BF-8358-B9074C22D087}" srcOrd="0" destOrd="0" parTransId="{D3C42F58-7557-4373-A1F8-140A1EB168EE}" sibTransId="{AC1523A4-9FD6-47B4-A3D3-4CBE4A753BA2}"/>
    <dgm:cxn modelId="{F89E2B2F-04D0-4A5E-9004-709277420B07}" srcId="{ECA75A96-4B34-45F0-AC93-19F1FCF4BE60}" destId="{5CC8A041-45CD-4583-A4A8-9E5D7731621F}" srcOrd="1" destOrd="0" parTransId="{F06016CF-29F7-4714-B3BD-0E89F3CFFE58}" sibTransId="{E65CD8D3-BC35-47A8-AB54-CF045918EFB4}"/>
    <dgm:cxn modelId="{29C8B8D9-D8FB-490E-934A-42AA6BAEE695}" srcId="{ECA75A96-4B34-45F0-AC93-19F1FCF4BE60}" destId="{F1290C57-556B-4574-83A9-7DE4188A3240}" srcOrd="2" destOrd="0" parTransId="{358CFF06-2BA8-49C9-8737-A0F7CDA62231}" sibTransId="{4D1C09CC-A72E-4958-BC9A-74B661275458}"/>
    <dgm:cxn modelId="{0ED71622-5D2A-468C-8C11-8C4515ECD258}" srcId="{ECA75A96-4B34-45F0-AC93-19F1FCF4BE60}" destId="{3656C86A-E658-44E3-AEA7-0986D147D72C}" srcOrd="3" destOrd="0" parTransId="{97AA9039-3A55-45AB-A404-A02A7CA48E3F}" sibTransId="{B0D7B40F-3F70-46E8-9B3A-B8AFE8CF1F80}"/>
    <dgm:cxn modelId="{21FB8910-DE4A-4FB3-8944-769F018A6BC7}" type="presOf" srcId="{ECA75A96-4B34-45F0-AC93-19F1FCF4BE60}" destId="{585F700A-5CAB-4152-A75D-F1BA98CCBCDB}" srcOrd="0" destOrd="0" presId="urn:microsoft.com/office/officeart/2005/8/layout/vList2"/>
    <dgm:cxn modelId="{D6108E76-EB26-4D80-A66B-1C0BBF43FDA2}" type="presParOf" srcId="{585F700A-5CAB-4152-A75D-F1BA98CCBCDB}" destId="{568B4FA6-0490-4BE0-B285-DC0B3A72E5DB}" srcOrd="0" destOrd="0" presId="urn:microsoft.com/office/officeart/2005/8/layout/vList2"/>
    <dgm:cxn modelId="{9D95A271-A5DC-447A-AB50-6512B6163976}" type="presOf" srcId="{51F34CC8-524F-46BF-8358-B9074C22D087}" destId="{568B4FA6-0490-4BE0-B285-DC0B3A72E5DB}" srcOrd="0" destOrd="0" presId="urn:microsoft.com/office/officeart/2005/8/layout/vList2"/>
    <dgm:cxn modelId="{D914EADC-788F-4039-9B6C-ECAF4CB662F7}" type="presParOf" srcId="{585F700A-5CAB-4152-A75D-F1BA98CCBCDB}" destId="{7F774166-17F3-40CC-B788-91723BFD5411}" srcOrd="1" destOrd="0" presId="urn:microsoft.com/office/officeart/2005/8/layout/vList2"/>
    <dgm:cxn modelId="{2736BC17-AB9C-4AB7-88A5-D948BA1985F3}" type="presParOf" srcId="{585F700A-5CAB-4152-A75D-F1BA98CCBCDB}" destId="{235E3C1E-2181-41DC-A269-E673FDF40B61}" srcOrd="2" destOrd="0" presId="urn:microsoft.com/office/officeart/2005/8/layout/vList2"/>
    <dgm:cxn modelId="{17C2277E-35B9-4569-8EA4-BB6B00D5C056}" type="presOf" srcId="{5CC8A041-45CD-4583-A4A8-9E5D7731621F}" destId="{235E3C1E-2181-41DC-A269-E673FDF40B61}" srcOrd="0" destOrd="0" presId="urn:microsoft.com/office/officeart/2005/8/layout/vList2"/>
    <dgm:cxn modelId="{B322C5B1-A25F-44F8-821C-70E7D7B514F0}" type="presParOf" srcId="{585F700A-5CAB-4152-A75D-F1BA98CCBCDB}" destId="{E5F774F0-E8B9-4287-ACD6-E6AE0C3D77AF}" srcOrd="3" destOrd="0" presId="urn:microsoft.com/office/officeart/2005/8/layout/vList2"/>
    <dgm:cxn modelId="{39E33C62-FFBB-404C-87FF-EB7D67213889}" type="presParOf" srcId="{585F700A-5CAB-4152-A75D-F1BA98CCBCDB}" destId="{FCCB6A61-4679-4F62-B0A8-DC24319EFD1B}" srcOrd="4" destOrd="0" presId="urn:microsoft.com/office/officeart/2005/8/layout/vList2"/>
    <dgm:cxn modelId="{04CEF566-C44A-48C0-981D-DD3F4143F567}" type="presOf" srcId="{F1290C57-556B-4574-83A9-7DE4188A3240}" destId="{FCCB6A61-4679-4F62-B0A8-DC24319EFD1B}" srcOrd="0" destOrd="0" presId="urn:microsoft.com/office/officeart/2005/8/layout/vList2"/>
    <dgm:cxn modelId="{2EFF534A-0514-4915-93B6-64340B647CE4}" type="presParOf" srcId="{585F700A-5CAB-4152-A75D-F1BA98CCBCDB}" destId="{38257BD4-97BE-4C4E-952A-DC4CC4179AEC}" srcOrd="5" destOrd="0" presId="urn:microsoft.com/office/officeart/2005/8/layout/vList2"/>
    <dgm:cxn modelId="{DB18D1DC-35EA-4C50-949B-125382A7FEB4}" type="presParOf" srcId="{585F700A-5CAB-4152-A75D-F1BA98CCBCDB}" destId="{43EA2D75-1F8F-435B-AD7E-D083D3757709}" srcOrd="6" destOrd="0" presId="urn:microsoft.com/office/officeart/2005/8/layout/vList2"/>
    <dgm:cxn modelId="{0721B444-DC28-4E96-AE79-ECC428AFB0C0}" type="presOf" srcId="{3656C86A-E658-44E3-AEA7-0986D147D72C}" destId="{43EA2D75-1F8F-435B-AD7E-D083D3757709}"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8B4FA6-0490-4BE0-B285-DC0B3A72E5DB}">
      <dsp:nvSpPr>
        <dsp:cNvPr id="0" name=""/>
        <dsp:cNvSpPr/>
      </dsp:nvSpPr>
      <dsp:spPr>
        <a:xfrm>
          <a:off x="0" y="43964"/>
          <a:ext cx="8083550" cy="654030"/>
        </a:xfrm>
        <a:prstGeom prst="roundRect">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smtClean="0"/>
            <a:t>2.1 </a:t>
          </a:r>
          <a:r>
            <a:rPr lang="zh-CN" sz="2600" kern="1200" smtClean="0"/>
            <a:t>随机过程的基本概念和统计特性</a:t>
          </a:r>
          <a:endParaRPr lang="zh-CN" sz="2600" kern="1200"/>
        </a:p>
      </dsp:txBody>
      <dsp:txXfrm>
        <a:off x="0" y="43964"/>
        <a:ext cx="8083550" cy="654030"/>
      </dsp:txXfrm>
    </dsp:sp>
    <dsp:sp modelId="{235E3C1E-2181-41DC-A269-E673FDF40B61}">
      <dsp:nvSpPr>
        <dsp:cNvPr id="0" name=""/>
        <dsp:cNvSpPr/>
      </dsp:nvSpPr>
      <dsp:spPr>
        <a:xfrm>
          <a:off x="0" y="772874"/>
          <a:ext cx="8083550" cy="654030"/>
        </a:xfrm>
        <a:prstGeom prst="roundRect">
          <a:avLst/>
        </a:prstGeom>
        <a:solidFill>
          <a:schemeClr val="accent2">
            <a:alpha val="90000"/>
            <a:hueOff val="0"/>
            <a:satOff val="0"/>
            <a:lumOff val="0"/>
            <a:alpha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smtClean="0"/>
            <a:t>2.2 </a:t>
          </a:r>
          <a:r>
            <a:rPr lang="zh-CN" sz="2600" kern="1200" smtClean="0"/>
            <a:t>平稳随机过程</a:t>
          </a:r>
          <a:endParaRPr lang="zh-CN" sz="2600" kern="1200"/>
        </a:p>
      </dsp:txBody>
      <dsp:txXfrm>
        <a:off x="0" y="772874"/>
        <a:ext cx="8083550" cy="654030"/>
      </dsp:txXfrm>
    </dsp:sp>
    <dsp:sp modelId="{FCCB6A61-4679-4F62-B0A8-DC24319EFD1B}">
      <dsp:nvSpPr>
        <dsp:cNvPr id="0" name=""/>
        <dsp:cNvSpPr/>
      </dsp:nvSpPr>
      <dsp:spPr>
        <a:xfrm>
          <a:off x="0" y="1501784"/>
          <a:ext cx="8083550" cy="654030"/>
        </a:xfrm>
        <a:prstGeom prst="roundRect">
          <a:avLst/>
        </a:prstGeom>
        <a:solidFill>
          <a:schemeClr val="accent2">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smtClean="0"/>
            <a:t>2.3 </a:t>
          </a:r>
          <a:r>
            <a:rPr lang="zh-CN" sz="2600" kern="1200" smtClean="0"/>
            <a:t>高斯随机过程</a:t>
          </a:r>
          <a:endParaRPr lang="zh-CN" sz="2600" kern="1200"/>
        </a:p>
      </dsp:txBody>
      <dsp:txXfrm>
        <a:off x="0" y="1501784"/>
        <a:ext cx="8083550" cy="654030"/>
      </dsp:txXfrm>
    </dsp:sp>
    <dsp:sp modelId="{43EA2D75-1F8F-435B-AD7E-D083D3757709}">
      <dsp:nvSpPr>
        <dsp:cNvPr id="0" name=""/>
        <dsp:cNvSpPr/>
      </dsp:nvSpPr>
      <dsp:spPr>
        <a:xfrm>
          <a:off x="0" y="2230695"/>
          <a:ext cx="8083550" cy="654030"/>
        </a:xfrm>
        <a:prstGeom prst="roundRect">
          <a:avLst/>
        </a:prstGeom>
        <a:solidFill>
          <a:schemeClr val="accent2">
            <a:alpha val="90000"/>
            <a:hueOff val="0"/>
            <a:satOff val="0"/>
            <a:lumOff val="0"/>
            <a:alphaOff val="-3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smtClean="0"/>
            <a:t>2.4 </a:t>
          </a:r>
          <a:r>
            <a:rPr lang="zh-CN" sz="2600" kern="1200" smtClean="0"/>
            <a:t>随机过程通过线性系统</a:t>
          </a:r>
          <a:endParaRPr lang="zh-CN" sz="2600" kern="1200"/>
        </a:p>
      </dsp:txBody>
      <dsp:txXfrm>
        <a:off x="0" y="2230695"/>
        <a:ext cx="8083550" cy="654030"/>
      </dsp:txXfrm>
    </dsp:sp>
    <dsp:sp modelId="{FC779992-F92D-46D7-8684-B96FEACA89E5}">
      <dsp:nvSpPr>
        <dsp:cNvPr id="0" name=""/>
        <dsp:cNvSpPr/>
      </dsp:nvSpPr>
      <dsp:spPr>
        <a:xfrm>
          <a:off x="0" y="2959605"/>
          <a:ext cx="8083550" cy="654030"/>
        </a:xfrm>
        <a:prstGeom prst="roundRect">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smtClean="0"/>
            <a:t>2.5 </a:t>
          </a:r>
          <a:r>
            <a:rPr lang="zh-CN" sz="2600" kern="1200" smtClean="0"/>
            <a:t>窄带随机过程</a:t>
          </a:r>
          <a:endParaRPr lang="zh-CN" sz="2600" kern="1200"/>
        </a:p>
      </dsp:txBody>
      <dsp:txXfrm>
        <a:off x="0" y="2959605"/>
        <a:ext cx="8083550" cy="6540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9046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046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2"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9046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047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047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
            <a:pPr lvl="0" algn="r" eaLnBrk="1" fontAlgn="base" hangingPunct="1"/>
            <a:fld id="{9A0DB2DC-4C9A-4742-B13C-FB6460FD3503}" type="slidenum">
              <a:rPr lang="en-US" altLang="zh-CN" sz="1200" strike="noStrike" noProof="1" dirty="0">
                <a:latin typeface="Times New Roman" panose="02020603050405020304" pitchFamily="18" charset="0"/>
                <a:ea typeface="宋体" panose="02010600030101010101" pitchFamily="2" charset="-122"/>
                <a:cs typeface="+mn-ea"/>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幻灯片图像占位符 1"/>
          <p:cNvSpPr>
            <a:spLocks noGrp="1" noRot="1" noChangeAspect="1" noTextEdit="1"/>
          </p:cNvSpPr>
          <p:nvPr>
            <p:ph type="sldImg"/>
          </p:nvPr>
        </p:nvSpPr>
        <p:spPr/>
      </p:sp>
      <p:sp>
        <p:nvSpPr>
          <p:cNvPr id="18434" name="备注占位符 2"/>
          <p:cNvSpPr>
            <a:spLocks noGrp="1"/>
          </p:cNvSpPr>
          <p:nvPr>
            <p:ph type="body"/>
          </p:nvPr>
        </p:nvSpPr>
        <p:spPr/>
        <p:txBody>
          <a:bodyPr wrap="square" lIns="91440" tIns="45720" rIns="91440" bIns="45720" anchor="t"/>
          <a:p>
            <a:pPr lvl="0"/>
            <a:endParaRPr lang="zh-CN" altLang="en-US" dirty="0"/>
          </a:p>
        </p:txBody>
      </p:sp>
      <p:sp>
        <p:nvSpPr>
          <p:cNvPr id="1843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fld>
            <a:endParaRPr lang="en-US" alt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楷体_GB2312" pitchFamily="49"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楷体_GB2312" pitchFamily="49"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89775" y="214313"/>
            <a:ext cx="2054225" cy="66436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927100" y="214313"/>
            <a:ext cx="6010275" cy="66436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楷体_GB2312" pitchFamily="49"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919162"/>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927100" y="1179513"/>
            <a:ext cx="4032250" cy="56784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11750" y="1179513"/>
            <a:ext cx="4032250" cy="56784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楷体_GB2312" pitchFamily="49"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919162"/>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927100" y="1179513"/>
            <a:ext cx="4032250" cy="56784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5111750" y="1179513"/>
            <a:ext cx="4032250" cy="27622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5111750" y="4094163"/>
            <a:ext cx="4032250" cy="276383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7" name="页脚占位符 6"/>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8" name="灯片编号占位符 7"/>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楷体_GB2312" pitchFamily="49"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楷体_GB2312" pitchFamily="49"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楷体_GB2312" pitchFamily="49" charset="-122"/>
                <a:cs typeface="+mn-cs"/>
              </a:rPr>
            </a:fld>
            <a:endParaRPr lang="zh-CN" altLang="en-US" strike="noStrike" noProof="1" dirty="0">
              <a:latin typeface="Times New Roman" panose="02020603050405020304" pitchFamily="18" charset="0"/>
            </a:endParaRPr>
          </a:p>
        </p:txBody>
      </p:sp>
    </p:spTree>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b="1">
                <a:solidFill>
                  <a:srgbClr val="002060"/>
                </a:solidFill>
              </a:defRPr>
            </a:lvl1pPr>
            <a:lvl2pPr>
              <a:defRPr b="1">
                <a:solidFill>
                  <a:schemeClr val="accent1">
                    <a:lumMod val="50000"/>
                  </a:schemeClr>
                </a:solidFill>
              </a:defRPr>
            </a:lvl2pPr>
            <a:lvl3pPr>
              <a:defRPr b="1">
                <a:solidFill>
                  <a:srgbClr val="D628C8"/>
                </a:solidFill>
              </a:defRPr>
            </a:lvl3pPr>
            <a:lvl4pPr>
              <a:defRPr b="1">
                <a:solidFill>
                  <a:srgbClr val="FFC000"/>
                </a:solidFill>
              </a:defRPr>
            </a:lvl4pPr>
            <a:lvl5pPr>
              <a:defRPr b="1">
                <a:solidFill>
                  <a:srgbClr val="00B050"/>
                </a:solidFill>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楷体_GB2312" pitchFamily="49"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楷体_GB2312" pitchFamily="49"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927100" y="1179513"/>
            <a:ext cx="4032250" cy="5678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11750" y="1179513"/>
            <a:ext cx="4032250" cy="5678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楷体_GB2312" pitchFamily="49"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楷体_GB2312" pitchFamily="49"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楷体_GB2312" pitchFamily="49"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楷体_GB2312" pitchFamily="49"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楷体_GB2312" pitchFamily="49"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zh-CN" altLang="en-US" sz="3200" b="1" i="0" u="none" strike="noStrike" kern="0" cap="none" spc="0" normalizeH="0" baseline="0" noProof="0" smtClean="0">
                <a:ln>
                  <a:noFill/>
                </a:ln>
                <a:solidFill>
                  <a:schemeClr val="tx1"/>
                </a:solidFill>
                <a:effectLst/>
                <a:uLnTx/>
                <a:uFillTx/>
                <a:latin typeface="+mn-lt"/>
                <a:ea typeface="+mn-ea"/>
                <a:cs typeface="楷体_GB2312"/>
              </a:rPr>
              <a:t>单击图标添加图片</a:t>
            </a:r>
            <a:endParaRPr kumimoji="0" lang="zh-CN" altLang="en-US" sz="3200" b="1" i="0" u="none" strike="noStrike" kern="0" cap="none" spc="0" normalizeH="0" baseline="0" noProof="0" smtClean="0">
              <a:ln>
                <a:noFill/>
              </a:ln>
              <a:solidFill>
                <a:schemeClr val="tx1"/>
              </a:solidFill>
              <a:effectLst/>
              <a:uLnTx/>
              <a:uFillTx/>
              <a:latin typeface="+mn-lt"/>
              <a:ea typeface="+mn-ea"/>
              <a:cs typeface="楷体_GB231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楷体_GB2312" pitchFamily="49"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3"/>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p>
            <a:pPr lvl="0" algn="ctr"/>
            <a:endParaRPr lang="zh-CN" altLang="zh-CN" dirty="0">
              <a:latin typeface="Times New Roman" panose="02020603050405020304" pitchFamily="18" charset="0"/>
              <a:ea typeface="楷体_GB2312" pitchFamily="49" charset="-122"/>
            </a:endParaRPr>
          </a:p>
        </p:txBody>
      </p:sp>
      <p:sp>
        <p:nvSpPr>
          <p:cNvPr id="1027" name="Rectangle 4"/>
          <p:cNvSpPr/>
          <p:nvPr/>
        </p:nvSpPr>
        <p:spPr>
          <a:xfrm>
            <a:off x="541338" y="1520825"/>
            <a:ext cx="422275" cy="474663"/>
          </a:xfrm>
          <a:prstGeom prst="rect">
            <a:avLst/>
          </a:prstGeom>
          <a:solidFill>
            <a:schemeClr val="folHlink"/>
          </a:solidFill>
          <a:ln w="9525">
            <a:noFill/>
          </a:ln>
        </p:spPr>
        <p:txBody>
          <a:bodyPr wrap="none" anchor="ctr"/>
          <a:p>
            <a:pPr lvl="0" algn="ctr"/>
            <a:endParaRPr lang="zh-CN" altLang="zh-CN" dirty="0">
              <a:latin typeface="Times New Roman" panose="02020603050405020304" pitchFamily="18" charset="0"/>
              <a:ea typeface="楷体_GB2312" pitchFamily="49" charset="-122"/>
            </a:endParaRPr>
          </a:p>
        </p:txBody>
      </p:sp>
      <p:grpSp>
        <p:nvGrpSpPr>
          <p:cNvPr id="1028" name="Group 14"/>
          <p:cNvGrpSpPr/>
          <p:nvPr/>
        </p:nvGrpSpPr>
        <p:grpSpPr>
          <a:xfrm>
            <a:off x="0" y="368300"/>
            <a:ext cx="8542338" cy="1052513"/>
            <a:chOff x="80" y="629"/>
            <a:chExt cx="5381" cy="663"/>
          </a:xfrm>
        </p:grpSpPr>
        <p:sp>
          <p:nvSpPr>
            <p:cNvPr id="1029" name="Rectangle 2"/>
            <p:cNvSpPr/>
            <p:nvPr/>
          </p:nvSpPr>
          <p:spPr>
            <a:xfrm>
              <a:off x="263" y="692"/>
              <a:ext cx="276" cy="299"/>
            </a:xfrm>
            <a:prstGeom prst="rect">
              <a:avLst/>
            </a:prstGeom>
            <a:solidFill>
              <a:schemeClr val="accent2"/>
            </a:solidFill>
            <a:ln w="9525">
              <a:noFill/>
            </a:ln>
          </p:spPr>
          <p:txBody>
            <a:bodyPr wrap="none" anchor="ctr"/>
            <a:p>
              <a:pPr lvl="0" algn="ctr"/>
              <a:endParaRPr lang="zh-CN" altLang="zh-CN" dirty="0">
                <a:latin typeface="Times New Roman" panose="02020603050405020304" pitchFamily="18" charset="0"/>
                <a:ea typeface="楷体_GB2312" pitchFamily="49" charset="-122"/>
              </a:endParaRPr>
            </a:p>
          </p:txBody>
        </p:sp>
        <p:sp>
          <p:nvSpPr>
            <p:cNvPr id="1030" name="Rectangle 5"/>
            <p:cNvSpPr/>
            <p:nvPr/>
          </p:nvSpPr>
          <p:spPr>
            <a:xfrm>
              <a:off x="574" y="958"/>
              <a:ext cx="232" cy="299"/>
            </a:xfrm>
            <a:prstGeom prst="rect">
              <a:avLst/>
            </a:prstGeom>
            <a:gradFill rotWithShape="0">
              <a:gsLst>
                <a:gs pos="0">
                  <a:schemeClr val="folHlink"/>
                </a:gs>
                <a:gs pos="100000">
                  <a:schemeClr val="bg1"/>
                </a:gs>
              </a:gsLst>
              <a:lin ang="0" scaled="1"/>
              <a:tileRect/>
            </a:gradFill>
            <a:ln w="9525">
              <a:noFill/>
            </a:ln>
          </p:spPr>
          <p:txBody>
            <a:bodyPr wrap="none" anchor="ctr"/>
            <a:p>
              <a:pPr lvl="0" algn="ctr"/>
              <a:endParaRPr lang="zh-CN" altLang="zh-CN" dirty="0">
                <a:latin typeface="Times New Roman" panose="02020603050405020304" pitchFamily="18" charset="0"/>
                <a:ea typeface="楷体_GB2312" pitchFamily="49" charset="-122"/>
              </a:endParaRPr>
            </a:p>
          </p:txBody>
        </p:sp>
        <p:sp>
          <p:nvSpPr>
            <p:cNvPr id="1031" name="Rectangle 6"/>
            <p:cNvSpPr/>
            <p:nvPr/>
          </p:nvSpPr>
          <p:spPr>
            <a:xfrm>
              <a:off x="80" y="912"/>
              <a:ext cx="353" cy="266"/>
            </a:xfrm>
            <a:prstGeom prst="rect">
              <a:avLst/>
            </a:prstGeom>
            <a:gradFill rotWithShape="0">
              <a:gsLst>
                <a:gs pos="0">
                  <a:schemeClr val="bg1"/>
                </a:gs>
                <a:gs pos="100000">
                  <a:schemeClr val="hlink"/>
                </a:gs>
              </a:gsLst>
              <a:lin ang="18900000" scaled="1"/>
              <a:tileRect/>
            </a:gradFill>
            <a:ln w="9525">
              <a:noFill/>
            </a:ln>
          </p:spPr>
          <p:txBody>
            <a:bodyPr wrap="none" anchor="ctr"/>
            <a:p>
              <a:pPr lvl="0" algn="ctr"/>
              <a:endParaRPr lang="zh-CN" altLang="zh-CN" dirty="0">
                <a:latin typeface="Times New Roman" panose="02020603050405020304" pitchFamily="18" charset="0"/>
                <a:ea typeface="楷体_GB2312" pitchFamily="49" charset="-122"/>
              </a:endParaRPr>
            </a:p>
          </p:txBody>
        </p:sp>
        <p:sp>
          <p:nvSpPr>
            <p:cNvPr id="1032" name="Rectangle 7"/>
            <p:cNvSpPr/>
            <p:nvPr/>
          </p:nvSpPr>
          <p:spPr>
            <a:xfrm>
              <a:off x="470" y="629"/>
              <a:ext cx="20" cy="663"/>
            </a:xfrm>
            <a:prstGeom prst="rect">
              <a:avLst/>
            </a:prstGeom>
            <a:solidFill>
              <a:schemeClr val="bg2"/>
            </a:solidFill>
            <a:ln w="9525">
              <a:noFill/>
            </a:ln>
          </p:spPr>
          <p:txBody>
            <a:bodyPr wrap="none" anchor="ctr"/>
            <a:p>
              <a:pPr lvl="0" algn="ctr"/>
              <a:endParaRPr lang="zh-CN" altLang="zh-CN" dirty="0">
                <a:latin typeface="Times New Roman" panose="02020603050405020304" pitchFamily="18" charset="0"/>
                <a:ea typeface="楷体_GB2312" pitchFamily="49" charset="-122"/>
              </a:endParaRPr>
            </a:p>
          </p:txBody>
        </p:sp>
        <p:sp>
          <p:nvSpPr>
            <p:cNvPr id="1033" name="Rectangle 8"/>
            <p:cNvSpPr/>
            <p:nvPr/>
          </p:nvSpPr>
          <p:spPr>
            <a:xfrm>
              <a:off x="279" y="1122"/>
              <a:ext cx="5182" cy="20"/>
            </a:xfrm>
            <a:prstGeom prst="rect">
              <a:avLst/>
            </a:prstGeom>
            <a:gradFill rotWithShape="0">
              <a:gsLst>
                <a:gs pos="0">
                  <a:schemeClr val="bg2"/>
                </a:gs>
                <a:gs pos="100000">
                  <a:schemeClr val="bg1"/>
                </a:gs>
              </a:gsLst>
              <a:lin ang="0" scaled="1"/>
              <a:tileRect/>
            </a:gradFill>
            <a:ln w="9525">
              <a:noFill/>
            </a:ln>
          </p:spPr>
          <p:txBody>
            <a:bodyPr wrap="none" anchor="ctr"/>
            <a:p>
              <a:pPr lvl="0" algn="ctr"/>
              <a:endParaRPr lang="zh-CN" altLang="zh-CN" dirty="0">
                <a:latin typeface="Times New Roman" panose="02020603050405020304" pitchFamily="18" charset="0"/>
                <a:ea typeface="楷体_GB2312" pitchFamily="49" charset="-122"/>
              </a:endParaRPr>
            </a:p>
          </p:txBody>
        </p:sp>
      </p:grpSp>
      <p:sp>
        <p:nvSpPr>
          <p:cNvPr id="1034" name="Rectangle 9"/>
          <p:cNvSpPr>
            <a:spLocks noGrp="1"/>
          </p:cNvSpPr>
          <p:nvPr>
            <p:ph type="title"/>
          </p:nvPr>
        </p:nvSpPr>
        <p:spPr>
          <a:xfrm>
            <a:off x="1150938" y="214313"/>
            <a:ext cx="7269162" cy="919162"/>
          </a:xfrm>
          <a:prstGeom prst="rect">
            <a:avLst/>
          </a:prstGeom>
          <a:noFill/>
          <a:ln w="9525">
            <a:noFill/>
          </a:ln>
        </p:spPr>
        <p:txBody>
          <a:bodyPr anchor="b"/>
          <a:p>
            <a:pPr lvl="0"/>
            <a:r>
              <a:rPr lang="zh-CN" altLang="en-US" dirty="0"/>
              <a:t>通信原理</a:t>
            </a:r>
            <a:r>
              <a:rPr lang="en-US" altLang="zh-CN" dirty="0"/>
              <a:t>(</a:t>
            </a:r>
            <a:r>
              <a:rPr lang="zh-CN" altLang="en-US" dirty="0"/>
              <a:t>第</a:t>
            </a:r>
            <a:r>
              <a:rPr lang="en-US" altLang="zh-CN" dirty="0"/>
              <a:t>6</a:t>
            </a:r>
            <a:r>
              <a:rPr lang="zh-CN" altLang="en-US" dirty="0"/>
              <a:t>版</a:t>
            </a:r>
            <a:r>
              <a:rPr lang="en-US" altLang="zh-CN" dirty="0"/>
              <a:t>)</a:t>
            </a:r>
            <a:endParaRPr lang="en-US" altLang="zh-CN" dirty="0"/>
          </a:p>
        </p:txBody>
      </p:sp>
      <p:sp>
        <p:nvSpPr>
          <p:cNvPr id="1035" name="Rectangle 10"/>
          <p:cNvSpPr>
            <a:spLocks noGrp="1"/>
          </p:cNvSpPr>
          <p:nvPr>
            <p:ph type="body"/>
          </p:nvPr>
        </p:nvSpPr>
        <p:spPr>
          <a:xfrm>
            <a:off x="1128713" y="1366838"/>
            <a:ext cx="7291387" cy="503555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p:txBody>
      </p:sp>
      <p:sp>
        <p:nvSpPr>
          <p:cNvPr id="16395"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indent="0">
              <a:defRPr sz="1400">
                <a:ea typeface="楷体_GB2312" pitchFamily="49" charset="-122"/>
              </a:defRPr>
            </a:lvl1pPr>
          </a:lstStyle>
          <a:p>
            <a:pPr lvl="0" fontAlgn="base"/>
            <a:endParaRPr lang="zh-CN" altLang="en-US" strike="noStrike" noProof="1" dirty="0">
              <a:latin typeface="Times New Roman" panose="02020603050405020304" pitchFamily="18" charset="0"/>
            </a:endParaRPr>
          </a:p>
        </p:txBody>
      </p:sp>
      <p:sp>
        <p:nvSpPr>
          <p:cNvPr id="16396"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indent="0" algn="ctr">
              <a:defRPr sz="1400">
                <a:ea typeface="楷体_GB2312" pitchFamily="49" charset="-122"/>
              </a:defRPr>
            </a:lvl1pPr>
          </a:lstStyle>
          <a:p>
            <a:pPr lvl="0" fontAlgn="base"/>
            <a:endParaRPr lang="zh-CN" altLang="en-US" strike="noStrike" noProof="1" dirty="0">
              <a:latin typeface="Times New Roman" panose="02020603050405020304" pitchFamily="18" charset="0"/>
            </a:endParaRPr>
          </a:p>
        </p:txBody>
      </p:sp>
      <p:sp>
        <p:nvSpPr>
          <p:cNvPr id="16397"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indent="0" algn="r">
              <a:defRPr sz="1400">
                <a:ea typeface="楷体_GB2312" pitchFamily="49" charset="-122"/>
              </a:defRPr>
            </a:lvl1pPr>
          </a:lstStyle>
          <a:p>
            <a:pPr lvl="0" fontAlgn="base"/>
            <a:fld id="{9A0DB2DC-4C9A-4742-B13C-FB6460FD3503}" type="slidenum">
              <a:rPr lang="zh-CN" altLang="en-US" strike="noStrike" noProof="1" dirty="0">
                <a:latin typeface="Times New Roman" panose="02020603050405020304" pitchFamily="18" charset="0"/>
                <a:ea typeface="楷体_GB2312" pitchFamily="49" charset="-122"/>
                <a:cs typeface="+mn-cs"/>
              </a:rPr>
            </a:fld>
            <a:endParaRPr lang="zh-CN" altLang="en-US" strike="noStrike" noProof="1"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ctr" rtl="0" eaLnBrk="0" fontAlgn="base" hangingPunct="0">
        <a:spcBef>
          <a:spcPct val="0"/>
        </a:spcBef>
        <a:spcAft>
          <a:spcPct val="0"/>
        </a:spcAft>
        <a:defRPr sz="5400">
          <a:solidFill>
            <a:schemeClr val="tx2"/>
          </a:solidFill>
          <a:latin typeface="+mj-lt"/>
          <a:ea typeface="+mj-ea"/>
          <a:cs typeface="+mj-cs"/>
        </a:defRPr>
      </a:lvl1pPr>
      <a:lvl2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charset="0"/>
        <a:buChar char="l"/>
        <a:defRPr sz="3200" b="1">
          <a:solidFill>
            <a:schemeClr val="tx2"/>
          </a:solidFill>
          <a:latin typeface="+mn-lt"/>
          <a:ea typeface="+mn-ea"/>
          <a:cs typeface="楷体_GB2312"/>
        </a:defRPr>
      </a:lvl1pPr>
      <a:lvl2pPr marL="742950" indent="-285750" algn="l" rtl="0" eaLnBrk="0" fontAlgn="base" hangingPunct="0">
        <a:spcBef>
          <a:spcPct val="20000"/>
        </a:spcBef>
        <a:spcAft>
          <a:spcPct val="0"/>
        </a:spcAft>
        <a:buClr>
          <a:srgbClr val="00B050"/>
        </a:buClr>
        <a:buSzPct val="55000"/>
        <a:buFont typeface="Wingdings" panose="05000000000000000000" pitchFamily="2" charset="2"/>
        <a:buChar char="n"/>
        <a:defRPr sz="2800" b="1">
          <a:solidFill>
            <a:srgbClr val="00B050"/>
          </a:solidFill>
          <a:latin typeface="+mn-lt"/>
          <a:ea typeface="+mn-ea"/>
          <a:cs typeface="楷体_GB2312"/>
        </a:defRPr>
      </a:lvl2pPr>
      <a:lvl3pPr marL="1143000" indent="-228600" algn="l" rtl="0" eaLnBrk="0" fontAlgn="base" hangingPunct="0">
        <a:spcBef>
          <a:spcPct val="20000"/>
        </a:spcBef>
        <a:spcAft>
          <a:spcPct val="0"/>
        </a:spcAft>
        <a:buClr>
          <a:srgbClr val="D628C8"/>
        </a:buClr>
        <a:buSzPct val="50000"/>
        <a:buFont typeface="Wingdings" panose="05000000000000000000" pitchFamily="2" charset="2"/>
        <a:buChar char="u"/>
        <a:defRPr sz="2400" b="1">
          <a:solidFill>
            <a:srgbClr val="D628C8"/>
          </a:solidFill>
          <a:latin typeface="+mn-lt"/>
          <a:ea typeface="+mn-ea"/>
          <a:cs typeface="楷体_GB231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p"/>
        <a:defRPr sz="2200" b="1">
          <a:solidFill>
            <a:srgbClr val="FFC000"/>
          </a:solidFill>
          <a:latin typeface="+mn-lt"/>
          <a:ea typeface="+mn-ea"/>
          <a:cs typeface="楷体_GB2312"/>
        </a:defRPr>
      </a:lvl4pPr>
      <a:lvl5pPr marL="1828800" indent="0" algn="l" rtl="0" eaLnBrk="0" fontAlgn="base" hangingPunct="0">
        <a:spcBef>
          <a:spcPct val="20000"/>
        </a:spcBef>
        <a:spcAft>
          <a:spcPct val="0"/>
        </a:spcAft>
        <a:buClr>
          <a:schemeClr val="accent1"/>
        </a:buClr>
        <a:buSzPct val="50000"/>
        <a:buFont typeface="Wingdings" panose="05000000000000000000" pitchFamily="2" charset="2"/>
        <a:buNone/>
        <a:defRPr sz="2200" b="1">
          <a:solidFill>
            <a:srgbClr val="00B050"/>
          </a:solidFill>
          <a:latin typeface="+mn-lt"/>
          <a:ea typeface="+mn-ea"/>
          <a:cs typeface="楷体_GB2312"/>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 Id="rId3" Type="http://schemas.openxmlformats.org/officeDocument/2006/relationships/oleObject" Target="../embeddings/oleObject4.bin"/><Relationship Id="rId2" Type="http://schemas.openxmlformats.org/officeDocument/2006/relationships/image" Target="../media/image3.wmf"/><Relationship Id="rId1"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8.wmf"/><Relationship Id="rId3" Type="http://schemas.openxmlformats.org/officeDocument/2006/relationships/oleObject" Target="../embeddings/oleObject8.bin"/><Relationship Id="rId2" Type="http://schemas.openxmlformats.org/officeDocument/2006/relationships/image" Target="../media/image7.wmf"/><Relationship Id="rId1"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oleObject" Target="../embeddings/oleObject11.bin"/><Relationship Id="rId4" Type="http://schemas.openxmlformats.org/officeDocument/2006/relationships/image" Target="../media/image10.wmf"/><Relationship Id="rId3" Type="http://schemas.openxmlformats.org/officeDocument/2006/relationships/oleObject" Target="../embeddings/oleObject10.bin"/><Relationship Id="rId2" Type="http://schemas.openxmlformats.org/officeDocument/2006/relationships/image" Target="../media/image9.wmf"/><Relationship Id="rId1"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12.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14.wmf"/><Relationship Id="rId3" Type="http://schemas.openxmlformats.org/officeDocument/2006/relationships/oleObject" Target="../embeddings/oleObject14.bin"/><Relationship Id="rId2" Type="http://schemas.openxmlformats.org/officeDocument/2006/relationships/image" Target="../media/image13.wmf"/><Relationship Id="rId1" Type="http://schemas.openxmlformats.org/officeDocument/2006/relationships/oleObject" Target="../embeddings/oleObject13.bin"/></Relationships>
</file>

<file path=ppt/slides/_rels/slide21.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image" Target="../media/image16.wmf"/><Relationship Id="rId3" Type="http://schemas.openxmlformats.org/officeDocument/2006/relationships/oleObject" Target="../embeddings/oleObject16.bin"/><Relationship Id="rId2" Type="http://schemas.openxmlformats.org/officeDocument/2006/relationships/image" Target="../media/image15.wmf"/><Relationship Id="rId1" Type="http://schemas.openxmlformats.org/officeDocument/2006/relationships/oleObject" Target="../embeddings/oleObject15.bin"/></Relationships>
</file>

<file path=ppt/slides/_rels/slide2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9" Type="http://schemas.openxmlformats.org/officeDocument/2006/relationships/slideLayout" Target="../slideLayouts/slideLayout7.xml"/><Relationship Id="rId18" Type="http://schemas.openxmlformats.org/officeDocument/2006/relationships/tags" Target="../tags/tag17.xml"/><Relationship Id="rId17" Type="http://schemas.openxmlformats.org/officeDocument/2006/relationships/image" Target="../media/image17.png"/><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9" Type="http://schemas.openxmlformats.org/officeDocument/2006/relationships/slideLayout" Target="../slideLayouts/slideLayout7.xml"/><Relationship Id="rId18" Type="http://schemas.openxmlformats.org/officeDocument/2006/relationships/tags" Target="../tags/tag34.xml"/><Relationship Id="rId17" Type="http://schemas.openxmlformats.org/officeDocument/2006/relationships/image" Target="../media/image17.png"/><Relationship Id="rId16" Type="http://schemas.openxmlformats.org/officeDocument/2006/relationships/tags" Target="../tags/tag33.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tags" Target="../tags/tag18.xml"/></Relationships>
</file>

<file path=ppt/slides/_rels/slide24.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9" Type="http://schemas.openxmlformats.org/officeDocument/2006/relationships/slideLayout" Target="../slideLayouts/slideLayout7.xml"/><Relationship Id="rId18" Type="http://schemas.openxmlformats.org/officeDocument/2006/relationships/tags" Target="../tags/tag51.xml"/><Relationship Id="rId17" Type="http://schemas.openxmlformats.org/officeDocument/2006/relationships/image" Target="../media/image17.png"/><Relationship Id="rId16" Type="http://schemas.openxmlformats.org/officeDocument/2006/relationships/tags" Target="../tags/tag50.xml"/><Relationship Id="rId15" Type="http://schemas.openxmlformats.org/officeDocument/2006/relationships/tags" Target="../tags/tag49.xml"/><Relationship Id="rId14" Type="http://schemas.openxmlformats.org/officeDocument/2006/relationships/tags" Target="../tags/tag48.xml"/><Relationship Id="rId13" Type="http://schemas.openxmlformats.org/officeDocument/2006/relationships/tags" Target="../tags/tag47.xml"/><Relationship Id="rId12" Type="http://schemas.openxmlformats.org/officeDocument/2006/relationships/tags" Target="../tags/tag46.xml"/><Relationship Id="rId11" Type="http://schemas.openxmlformats.org/officeDocument/2006/relationships/tags" Target="../tags/tag45.xml"/><Relationship Id="rId10" Type="http://schemas.openxmlformats.org/officeDocument/2006/relationships/tags" Target="../tags/tag44.xml"/><Relationship Id="rId1" Type="http://schemas.openxmlformats.org/officeDocument/2006/relationships/tags" Target="../tags/tag35.xml"/></Relationships>
</file>

<file path=ppt/slides/_rels/slide25.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5" Type="http://schemas.openxmlformats.org/officeDocument/2006/relationships/slideLayout" Target="../slideLayouts/slideLayout7.xml"/><Relationship Id="rId14" Type="http://schemas.openxmlformats.org/officeDocument/2006/relationships/tags" Target="../tags/tag64.xml"/><Relationship Id="rId13" Type="http://schemas.openxmlformats.org/officeDocument/2006/relationships/image" Target="../media/image17.png"/><Relationship Id="rId12" Type="http://schemas.openxmlformats.org/officeDocument/2006/relationships/tags" Target="../tags/tag63.xml"/><Relationship Id="rId11" Type="http://schemas.openxmlformats.org/officeDocument/2006/relationships/tags" Target="../tags/tag62.xml"/><Relationship Id="rId10" Type="http://schemas.openxmlformats.org/officeDocument/2006/relationships/tags" Target="../tags/tag61.xml"/><Relationship Id="rId1" Type="http://schemas.openxmlformats.org/officeDocument/2006/relationships/tags" Target="../tags/tag5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Rectangle 2"/>
          <p:cNvSpPr>
            <a:spLocks noGrp="1"/>
          </p:cNvSpPr>
          <p:nvPr>
            <p:ph type="title"/>
          </p:nvPr>
        </p:nvSpPr>
        <p:spPr/>
        <p:txBody>
          <a:bodyPr vert="horz" wrap="square" lIns="91440" tIns="45720" rIns="91440" bIns="45720" anchor="ctr"/>
          <a:p>
            <a:pPr eaLnBrk="1" hangingPunct="1"/>
            <a:r>
              <a:rPr lang="zh-CN" altLang="en-US" dirty="0"/>
              <a:t>第</a:t>
            </a:r>
            <a:r>
              <a:rPr lang="en-US" altLang="zh-CN" dirty="0"/>
              <a:t>1</a:t>
            </a:r>
            <a:r>
              <a:rPr lang="zh-CN" altLang="en-US" dirty="0"/>
              <a:t>章 绪论</a:t>
            </a:r>
            <a:endParaRPr lang="zh-CN" altLang="en-US" dirty="0"/>
          </a:p>
        </p:txBody>
      </p:sp>
      <p:graphicFrame>
        <p:nvGraphicFramePr>
          <p:cNvPr id="4" name="图示 3"/>
          <p:cNvGraphicFramePr>
            <a:graphicFrameLocks noGrp="1"/>
          </p:cNvGraphicFramePr>
          <p:nvPr/>
        </p:nvGraphicFramePr>
        <p:xfrm>
          <a:off x="693420" y="2044700"/>
          <a:ext cx="8184515" cy="314261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4626" name="Group 2"/>
          <p:cNvGraphicFramePr>
            <a:graphicFrameLocks noGrp="1"/>
          </p:cNvGraphicFramePr>
          <p:nvPr/>
        </p:nvGraphicFramePr>
        <p:xfrm>
          <a:off x="1000125" y="1806575"/>
          <a:ext cx="7910513" cy="3606800"/>
        </p:xfrm>
        <a:graphic>
          <a:graphicData uri="http://schemas.openxmlformats.org/drawingml/2006/table">
            <a:tbl>
              <a:tblPr/>
              <a:tblGrid>
                <a:gridCol w="467360"/>
                <a:gridCol w="1742440"/>
                <a:gridCol w="2795588"/>
                <a:gridCol w="2905125"/>
              </a:tblGrid>
              <a:tr h="371475">
                <a:tc gridSpan="3">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                   </a:t>
                      </a: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调 制 方 式 </a:t>
                      </a:r>
                      <a:endPar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                     </a:t>
                      </a: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用途 </a:t>
                      </a:r>
                      <a:endPar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635">
                <a:tc rowSpan="7">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脉冲数字调制</a:t>
                      </a:r>
                      <a:endPar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2" marB="45722" anchor="ctr" anchorCtr="0" horzOverflow="overflow">
                    <a:lnL w="28575" cap="flat" cmpd="sng" algn="ctr">
                      <a:solidFill>
                        <a:schemeClr val="tx1"/>
                      </a:solidFill>
                      <a:prstDash val="solid"/>
                      <a:round/>
                      <a:headEnd type="none" w="med" len="med"/>
                      <a:tailEnd type="none" w="med" len="med"/>
                    </a:lnL>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脉冲模拟调制</a:t>
                      </a:r>
                      <a:endPar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endParaRPr>
                    </a:p>
                  </a:txBody>
                  <a:tcPr marT="45722" marB="45722"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脉幅调制</a:t>
                      </a:r>
                      <a:r>
                        <a:rPr kumimoji="1" lang="en-US" altLang="zh-CN"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PAM </a:t>
                      </a:r>
                      <a:endParaRPr kumimoji="1" lang="en-US" altLang="zh-CN"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endParaRPr>
                    </a:p>
                  </a:txBody>
                  <a:tcPr marT="45722" marB="45722"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中间调制方式、 遥测 </a:t>
                      </a:r>
                      <a:endPar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endParaRPr>
                    </a:p>
                  </a:txBody>
                  <a:tcPr marT="45722" marB="45722" anchor="ctr" anchorCt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270">
                <a:tc vMerge="1">
                  <a:tcPr/>
                </a:tc>
                <a:tc v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脉宽调制</a:t>
                      </a:r>
                      <a:r>
                        <a:rPr kumimoji="1" lang="en-US" altLang="zh-CN"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PDM(PWM) </a:t>
                      </a:r>
                      <a:endParaRPr kumimoji="1" lang="en-US" altLang="zh-CN"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endParaRPr>
                    </a:p>
                  </a:txBody>
                  <a:tcPr marT="45722" marB="45722"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中间调制方式 </a:t>
                      </a:r>
                      <a:endPar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endParaRPr>
                    </a:p>
                  </a:txBody>
                  <a:tcPr marT="45722" marB="45722" anchor="ctr" anchorCt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8460">
                <a:tc vMerge="1">
                  <a:tcPr/>
                </a:tc>
                <a:tc v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脉位调制</a:t>
                      </a:r>
                      <a:r>
                        <a:rPr kumimoji="1" lang="en-US" altLang="zh-CN"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PPM </a:t>
                      </a:r>
                      <a:endParaRPr kumimoji="1" lang="en-US" altLang="zh-CN"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endParaRPr>
                    </a:p>
                  </a:txBody>
                  <a:tcPr marT="45722" marB="45722"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遥测、 光纤传输 </a:t>
                      </a:r>
                      <a:endPar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endParaRPr>
                    </a:p>
                  </a:txBody>
                  <a:tcPr marT="45722" marB="45722" anchor="ctr" anchorCt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165">
                <a:tc vMerge="1">
                  <a:tcPr/>
                </a:tc>
                <a:tc row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脉冲数字调制</a:t>
                      </a:r>
                      <a:endPar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endParaRPr>
                    </a:p>
                  </a:txBody>
                  <a:tcPr marT="45722" marB="45722"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脉码调制</a:t>
                      </a:r>
                      <a:r>
                        <a:rPr kumimoji="1" lang="en-US" altLang="zh-CN"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PCM </a:t>
                      </a:r>
                      <a:endParaRPr kumimoji="1" lang="en-US" altLang="zh-CN"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endParaRPr>
                    </a:p>
                  </a:txBody>
                  <a:tcPr marT="45722" marB="45722"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市话、 卫星、 空间通信 </a:t>
                      </a:r>
                      <a:endPar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endParaRPr>
                    </a:p>
                  </a:txBody>
                  <a:tcPr marT="45722" marB="45722" anchor="ctr" anchorCt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0055">
                <a:tc vMerge="1">
                  <a:tcPr/>
                </a:tc>
                <a:tc v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增量调制</a:t>
                      </a:r>
                      <a:r>
                        <a:rPr kumimoji="1" lang="en-US" altLang="zh-CN"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DM </a:t>
                      </a:r>
                      <a:endParaRPr kumimoji="1" lang="en-US" altLang="zh-CN"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endParaRPr>
                    </a:p>
                  </a:txBody>
                  <a:tcPr marT="45722" marB="45722"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军用、 民用电话 </a:t>
                      </a:r>
                      <a:endPar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endParaRPr>
                    </a:p>
                  </a:txBody>
                  <a:tcPr marT="45722" marB="45722" anchor="ctr" anchorCt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9415">
                <a:tc vMerge="1">
                  <a:tcPr/>
                </a:tc>
                <a:tc v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差分脉码调制</a:t>
                      </a:r>
                      <a:r>
                        <a:rPr kumimoji="1" lang="en-US" altLang="zh-CN"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DPCM </a:t>
                      </a:r>
                      <a:endParaRPr kumimoji="1" lang="en-US" altLang="zh-CN"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endParaRPr>
                    </a:p>
                  </a:txBody>
                  <a:tcPr marT="45722" marB="45722"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电视电话、 图像编码 </a:t>
                      </a:r>
                      <a:endPar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endParaRPr>
                    </a:p>
                  </a:txBody>
                  <a:tcPr marT="45722" marB="45722" anchor="ctr" anchorCt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1205">
                <a:tc vMerge="1">
                  <a:tcPr/>
                </a:tc>
                <a:tc v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其他语言编码方式</a:t>
                      </a:r>
                      <a:r>
                        <a:rPr kumimoji="1" lang="en-US" altLang="zh-CN"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ADPCM</a:t>
                      </a: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 </a:t>
                      </a:r>
                      <a:r>
                        <a:rPr kumimoji="1" lang="en-US" altLang="zh-CN"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APC</a:t>
                      </a: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 </a:t>
                      </a:r>
                      <a:r>
                        <a:rPr kumimoji="1" lang="en-US" altLang="zh-CN"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LPC </a:t>
                      </a:r>
                      <a:endParaRPr kumimoji="1" lang="en-US" altLang="zh-CN"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endParaRPr>
                    </a:p>
                  </a:txBody>
                  <a:tcPr marT="45722" marB="45722"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中低速数字电话 </a:t>
                      </a:r>
                      <a:endPar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endParaRPr>
                    </a:p>
                  </a:txBody>
                  <a:tcPr marT="45722" marB="45722" anchor="ctr" anchorCt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325" name="Rectangle 2"/>
          <p:cNvSpPr>
            <a:spLocks noGrp="1"/>
          </p:cNvSpPr>
          <p:nvPr>
            <p:ph type="title"/>
          </p:nvPr>
        </p:nvSpPr>
        <p:spPr>
          <a:xfrm>
            <a:off x="1089025" y="63500"/>
            <a:ext cx="7772400" cy="1143000"/>
          </a:xfrm>
        </p:spPr>
        <p:txBody>
          <a:bodyPr vert="horz" wrap="square" lIns="91440" tIns="45720" rIns="91440" bIns="45720" anchor="ctr"/>
          <a:p>
            <a:pPr eaLnBrk="1" hangingPunct="1"/>
            <a:r>
              <a:rPr lang="zh-CN" altLang="en-US" sz="3600" dirty="0"/>
              <a:t>常见的调制方式</a:t>
            </a:r>
            <a:endParaRPr lang="zh-CN" altLang="en-US" sz="3600" dirty="0"/>
          </a:p>
        </p:txBody>
      </p:sp>
    </p:spTree>
  </p:cSld>
  <p:clrMapOvr>
    <a:masterClrMapping/>
  </p:clrMapOvr>
  <p:transition spd="med">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a:xfrm>
            <a:off x="1089025" y="63500"/>
            <a:ext cx="7772400" cy="1143000"/>
          </a:xfrm>
        </p:spPr>
        <p:txBody>
          <a:bodyPr vert="horz" wrap="square" lIns="91440" tIns="45720" rIns="91440" bIns="45720" anchor="ctr"/>
          <a:p>
            <a:pPr eaLnBrk="1" hangingPunct="1"/>
            <a:r>
              <a:rPr lang="zh-CN" altLang="en-US" sz="4400" dirty="0"/>
              <a:t>通信方式</a:t>
            </a:r>
            <a:endParaRPr lang="zh-CN" altLang="en-US" sz="4400" dirty="0"/>
          </a:p>
        </p:txBody>
      </p:sp>
      <p:sp>
        <p:nvSpPr>
          <p:cNvPr id="13314" name="Rectangle 3"/>
          <p:cNvSpPr>
            <a:spLocks noGrp="1"/>
          </p:cNvSpPr>
          <p:nvPr>
            <p:ph idx="1"/>
          </p:nvPr>
        </p:nvSpPr>
        <p:spPr>
          <a:xfrm>
            <a:off x="1089025" y="1628775"/>
            <a:ext cx="7772400" cy="4462463"/>
          </a:xfrm>
        </p:spPr>
        <p:txBody>
          <a:bodyPr vert="horz" wrap="square" lIns="91440" tIns="45720" rIns="91440" bIns="45720" anchor="t"/>
          <a:p>
            <a:pPr eaLnBrk="1" hangingPunct="1">
              <a:buSzPct val="60000"/>
            </a:pPr>
            <a:r>
              <a:rPr lang="zh-CN" altLang="en-US" sz="2800" b="0" dirty="0">
                <a:solidFill>
                  <a:srgbClr val="002060"/>
                </a:solidFill>
                <a:latin typeface="+mn-lt"/>
                <a:ea typeface="黑体" panose="02010609060101010101" pitchFamily="49" charset="-122"/>
                <a:cs typeface="楷体_GB2312"/>
              </a:rPr>
              <a:t>按消息传递的方向与时间关系分</a:t>
            </a:r>
            <a:r>
              <a:rPr lang="zh-CN" altLang="en-US" sz="2800" b="0" dirty="0">
                <a:solidFill>
                  <a:srgbClr val="002060"/>
                </a:solidFill>
                <a:latin typeface="+mn-lt"/>
                <a:ea typeface="+mn-ea"/>
                <a:cs typeface="楷体_GB2312"/>
              </a:rPr>
              <a:t>：</a:t>
            </a:r>
            <a:endParaRPr lang="zh-CN" altLang="en-US" sz="2800" b="0" dirty="0">
              <a:solidFill>
                <a:srgbClr val="002060"/>
              </a:solidFill>
              <a:latin typeface="+mn-lt"/>
              <a:ea typeface="+mn-ea"/>
              <a:cs typeface="楷体_GB2312"/>
            </a:endParaRPr>
          </a:p>
          <a:p>
            <a:pPr eaLnBrk="1" hangingPunct="1">
              <a:buSzPct val="60000"/>
              <a:buNone/>
            </a:pPr>
            <a:r>
              <a:rPr lang="zh-CN" altLang="en-US" sz="2800" b="0" dirty="0">
                <a:solidFill>
                  <a:srgbClr val="002060"/>
                </a:solidFill>
                <a:latin typeface="+mn-lt"/>
                <a:ea typeface="+mn-ea"/>
                <a:cs typeface="楷体_GB2312"/>
              </a:rPr>
              <a:t>       </a:t>
            </a:r>
            <a:r>
              <a:rPr lang="zh-CN" altLang="en-US" sz="2400" dirty="0">
                <a:solidFill>
                  <a:srgbClr val="007254"/>
                </a:solidFill>
                <a:latin typeface="+mn-lt"/>
                <a:ea typeface="+mn-ea"/>
                <a:cs typeface="楷体_GB2312"/>
              </a:rPr>
              <a:t>单工、半双工及全双工</a:t>
            </a:r>
            <a:endParaRPr lang="zh-CN" altLang="en-US" sz="2400" dirty="0">
              <a:solidFill>
                <a:srgbClr val="007254"/>
              </a:solidFill>
              <a:latin typeface="+mn-lt"/>
              <a:ea typeface="+mn-ea"/>
              <a:cs typeface="楷体_GB2312"/>
            </a:endParaRPr>
          </a:p>
          <a:p>
            <a:pPr eaLnBrk="1" hangingPunct="1">
              <a:buSzPct val="60000"/>
            </a:pPr>
            <a:r>
              <a:rPr lang="zh-CN" altLang="en-US" sz="2800" b="0" dirty="0">
                <a:solidFill>
                  <a:srgbClr val="002060"/>
                </a:solidFill>
                <a:latin typeface="+mn-lt"/>
                <a:ea typeface="黑体" panose="02010609060101010101" pitchFamily="49" charset="-122"/>
                <a:cs typeface="楷体_GB2312"/>
              </a:rPr>
              <a:t>按数字信号排列顺序分</a:t>
            </a:r>
            <a:r>
              <a:rPr lang="zh-CN" altLang="en-US" sz="2800" b="0" dirty="0">
                <a:solidFill>
                  <a:srgbClr val="002060"/>
                </a:solidFill>
                <a:latin typeface="+mn-lt"/>
                <a:ea typeface="+mn-ea"/>
                <a:cs typeface="楷体_GB2312"/>
              </a:rPr>
              <a:t>：</a:t>
            </a:r>
            <a:endParaRPr lang="zh-CN" altLang="en-US" sz="2800" b="0" dirty="0">
              <a:solidFill>
                <a:srgbClr val="002060"/>
              </a:solidFill>
              <a:latin typeface="+mn-lt"/>
              <a:ea typeface="+mn-ea"/>
              <a:cs typeface="楷体_GB2312"/>
            </a:endParaRPr>
          </a:p>
          <a:p>
            <a:pPr eaLnBrk="1" hangingPunct="1">
              <a:buSzPct val="60000"/>
              <a:buNone/>
            </a:pPr>
            <a:r>
              <a:rPr lang="zh-CN" altLang="en-US" sz="2800" b="0" dirty="0">
                <a:solidFill>
                  <a:srgbClr val="002060"/>
                </a:solidFill>
                <a:latin typeface="+mn-lt"/>
                <a:ea typeface="+mn-ea"/>
                <a:cs typeface="楷体_GB2312"/>
              </a:rPr>
              <a:t>       </a:t>
            </a:r>
            <a:r>
              <a:rPr lang="zh-CN" altLang="en-US" sz="2400" dirty="0">
                <a:solidFill>
                  <a:srgbClr val="007254"/>
                </a:solidFill>
                <a:latin typeface="+mn-lt"/>
                <a:ea typeface="+mn-ea"/>
                <a:cs typeface="楷体_GB2312"/>
              </a:rPr>
              <a:t>并行传输和串行传输</a:t>
            </a:r>
            <a:endParaRPr lang="zh-CN" altLang="en-US" sz="2800" dirty="0">
              <a:solidFill>
                <a:srgbClr val="007254"/>
              </a:solidFill>
              <a:latin typeface="+mn-lt"/>
              <a:ea typeface="+mn-ea"/>
              <a:cs typeface="楷体_GB2312"/>
            </a:endParaRPr>
          </a:p>
        </p:txBody>
      </p:sp>
    </p:spTree>
  </p:cSld>
  <p:clrMapOvr>
    <a:masterClrMapping/>
  </p:clrMapOvr>
  <p:transition spd="med">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a:xfrm>
            <a:off x="1089025" y="63500"/>
            <a:ext cx="7772400" cy="1143000"/>
          </a:xfrm>
        </p:spPr>
        <p:txBody>
          <a:bodyPr vert="horz" wrap="square" lIns="91440" tIns="45720" rIns="91440" bIns="45720" anchor="ctr"/>
          <a:p>
            <a:pPr eaLnBrk="1" hangingPunct="1"/>
            <a:r>
              <a:rPr lang="zh-CN" altLang="en-US" sz="4400" dirty="0"/>
              <a:t>1.3 信息及其度量</a:t>
            </a:r>
            <a:endParaRPr lang="zh-CN" altLang="en-US" sz="4400" dirty="0"/>
          </a:p>
        </p:txBody>
      </p:sp>
      <p:sp>
        <p:nvSpPr>
          <p:cNvPr id="14338" name="Rectangle 3"/>
          <p:cNvSpPr>
            <a:spLocks noGrp="1"/>
          </p:cNvSpPr>
          <p:nvPr>
            <p:ph idx="1"/>
          </p:nvPr>
        </p:nvSpPr>
        <p:spPr>
          <a:xfrm>
            <a:off x="1089025" y="1628775"/>
            <a:ext cx="7772400" cy="4462463"/>
          </a:xfrm>
        </p:spPr>
        <p:txBody>
          <a:bodyPr vert="horz" wrap="square" lIns="91440" tIns="45720" rIns="91440" bIns="45720" anchor="t"/>
          <a:p>
            <a:pPr eaLnBrk="1" hangingPunct="1">
              <a:buSzPct val="60000"/>
            </a:pPr>
            <a:r>
              <a:rPr lang="zh-CN" altLang="en-US" sz="2800" b="0" dirty="0">
                <a:solidFill>
                  <a:srgbClr val="002060"/>
                </a:solidFill>
                <a:latin typeface="+mn-lt"/>
                <a:ea typeface="黑体" panose="02010609060101010101" pitchFamily="49" charset="-122"/>
                <a:cs typeface="楷体_GB2312"/>
              </a:rPr>
              <a:t>信息量是概率的函数</a:t>
            </a:r>
            <a:r>
              <a:rPr lang="zh-CN" altLang="en-US" sz="2800" b="0" dirty="0">
                <a:solidFill>
                  <a:srgbClr val="002060"/>
                </a:solidFill>
                <a:latin typeface="+mn-lt"/>
                <a:ea typeface="+mn-ea"/>
                <a:cs typeface="楷体_GB2312"/>
              </a:rPr>
              <a:t>：</a:t>
            </a:r>
            <a:endParaRPr lang="zh-CN" altLang="en-US" sz="2800" b="0" dirty="0">
              <a:solidFill>
                <a:srgbClr val="002060"/>
              </a:solidFill>
              <a:latin typeface="+mn-lt"/>
              <a:ea typeface="+mn-ea"/>
              <a:cs typeface="楷体_GB2312"/>
            </a:endParaRPr>
          </a:p>
          <a:p>
            <a:pPr eaLnBrk="1" hangingPunct="1">
              <a:buSzPct val="60000"/>
              <a:buNone/>
            </a:pPr>
            <a:r>
              <a:rPr lang="zh-CN" altLang="en-US" sz="2800" b="0" dirty="0">
                <a:solidFill>
                  <a:srgbClr val="002060"/>
                </a:solidFill>
                <a:latin typeface="+mn-lt"/>
                <a:ea typeface="+mn-ea"/>
                <a:cs typeface="楷体_GB2312"/>
              </a:rPr>
              <a:t>      </a:t>
            </a:r>
            <a:r>
              <a:rPr lang="zh-CN" altLang="en-US" sz="2800" b="0" dirty="0">
                <a:solidFill>
                  <a:srgbClr val="007254"/>
                </a:solidFill>
                <a:latin typeface="+mn-lt"/>
                <a:ea typeface="+mn-ea"/>
                <a:cs typeface="楷体_GB2312"/>
              </a:rPr>
              <a:t> </a:t>
            </a:r>
            <a:r>
              <a:rPr lang="en-US" altLang="zh-CN" sz="2400" b="0" dirty="0">
                <a:solidFill>
                  <a:srgbClr val="007254"/>
                </a:solidFill>
                <a:latin typeface="+mn-lt"/>
                <a:ea typeface="宋体" panose="02010600030101010101" pitchFamily="2" charset="-122"/>
                <a:cs typeface="楷体_GB2312"/>
              </a:rPr>
              <a:t>I=f</a:t>
            </a:r>
            <a:r>
              <a:rPr lang="zh-CN" altLang="en-US" sz="2400" b="0" dirty="0">
                <a:solidFill>
                  <a:srgbClr val="007254"/>
                </a:solidFill>
                <a:latin typeface="+mn-lt"/>
                <a:ea typeface="宋体" panose="02010600030101010101" pitchFamily="2" charset="-122"/>
                <a:cs typeface="楷体_GB2312"/>
              </a:rPr>
              <a:t>［</a:t>
            </a:r>
            <a:r>
              <a:rPr lang="en-US" altLang="zh-CN" sz="2400" b="0" dirty="0">
                <a:solidFill>
                  <a:srgbClr val="007254"/>
                </a:solidFill>
                <a:latin typeface="+mn-lt"/>
                <a:ea typeface="宋体" panose="02010600030101010101" pitchFamily="2" charset="-122"/>
                <a:cs typeface="楷体_GB2312"/>
              </a:rPr>
              <a:t>P(x)</a:t>
            </a:r>
            <a:r>
              <a:rPr lang="zh-CN" altLang="en-US" sz="2400" b="0" dirty="0">
                <a:solidFill>
                  <a:srgbClr val="007254"/>
                </a:solidFill>
                <a:latin typeface="+mn-lt"/>
                <a:ea typeface="宋体" panose="02010600030101010101" pitchFamily="2" charset="-122"/>
                <a:cs typeface="楷体_GB2312"/>
              </a:rPr>
              <a:t>］</a:t>
            </a:r>
            <a:endParaRPr lang="zh-CN" altLang="en-US" sz="2400" b="0" dirty="0">
              <a:solidFill>
                <a:srgbClr val="007254"/>
              </a:solidFill>
              <a:latin typeface="+mn-lt"/>
              <a:ea typeface="+mn-ea"/>
              <a:cs typeface="楷体_GB2312"/>
            </a:endParaRPr>
          </a:p>
          <a:p>
            <a:pPr eaLnBrk="1" hangingPunct="1">
              <a:buSzPct val="60000"/>
            </a:pPr>
            <a:r>
              <a:rPr lang="zh-CN" altLang="en-US" sz="2800" b="0" dirty="0">
                <a:solidFill>
                  <a:srgbClr val="002060"/>
                </a:solidFill>
                <a:latin typeface="+mn-lt"/>
                <a:ea typeface="黑体" panose="02010609060101010101" pitchFamily="49" charset="-122"/>
                <a:cs typeface="楷体_GB2312"/>
              </a:rPr>
              <a:t>P(x)越小， I越大； 反之， I越小</a:t>
            </a:r>
            <a:r>
              <a:rPr lang="zh-CN" altLang="en-US" sz="2800" b="0" dirty="0">
                <a:solidFill>
                  <a:srgbClr val="002060"/>
                </a:solidFill>
                <a:latin typeface="+mn-lt"/>
                <a:ea typeface="+mn-ea"/>
                <a:cs typeface="楷体_GB2312"/>
              </a:rPr>
              <a:t>：</a:t>
            </a:r>
            <a:endParaRPr lang="zh-CN" altLang="en-US" sz="2800" b="0" dirty="0">
              <a:solidFill>
                <a:srgbClr val="002060"/>
              </a:solidFill>
              <a:latin typeface="+mn-lt"/>
              <a:ea typeface="+mn-ea"/>
              <a:cs typeface="楷体_GB2312"/>
            </a:endParaRPr>
          </a:p>
          <a:p>
            <a:pPr eaLnBrk="1" hangingPunct="1">
              <a:buSzPct val="60000"/>
              <a:buNone/>
            </a:pPr>
            <a:r>
              <a:rPr lang="zh-CN" altLang="en-US" sz="2800" b="0" dirty="0">
                <a:solidFill>
                  <a:srgbClr val="002060"/>
                </a:solidFill>
                <a:latin typeface="+mn-lt"/>
                <a:ea typeface="+mn-ea"/>
                <a:cs typeface="楷体_GB2312"/>
              </a:rPr>
              <a:t>       </a:t>
            </a:r>
            <a:r>
              <a:rPr lang="zh-CN" altLang="en-US" sz="2400" b="0" dirty="0">
                <a:solidFill>
                  <a:srgbClr val="007254"/>
                </a:solidFill>
                <a:latin typeface="+mn-lt"/>
                <a:ea typeface="+mn-ea"/>
                <a:cs typeface="楷体_GB2312"/>
              </a:rPr>
              <a:t>P(x)→1时， I→0</a:t>
            </a:r>
            <a:endParaRPr lang="zh-CN" altLang="en-US" sz="2400" b="0" dirty="0">
              <a:solidFill>
                <a:srgbClr val="007254"/>
              </a:solidFill>
              <a:latin typeface="+mn-lt"/>
              <a:ea typeface="+mn-ea"/>
              <a:cs typeface="楷体_GB2312"/>
            </a:endParaRPr>
          </a:p>
          <a:p>
            <a:pPr eaLnBrk="1" hangingPunct="1">
              <a:buSzPct val="60000"/>
              <a:buNone/>
            </a:pPr>
            <a:r>
              <a:rPr lang="zh-CN" altLang="en-US" sz="2400" b="0" dirty="0">
                <a:solidFill>
                  <a:srgbClr val="007254"/>
                </a:solidFill>
                <a:latin typeface="+mn-lt"/>
                <a:ea typeface="+mn-ea"/>
                <a:cs typeface="楷体_GB2312"/>
              </a:rPr>
              <a:t>        P(x)→0时， I→∞</a:t>
            </a:r>
            <a:endParaRPr lang="zh-CN" altLang="en-US" sz="2400" b="0" dirty="0">
              <a:solidFill>
                <a:srgbClr val="007254"/>
              </a:solidFill>
              <a:latin typeface="+mn-lt"/>
              <a:ea typeface="+mn-ea"/>
              <a:cs typeface="楷体_GB2312"/>
            </a:endParaRPr>
          </a:p>
          <a:p>
            <a:pPr eaLnBrk="1" hangingPunct="1">
              <a:buSzPct val="60000"/>
            </a:pPr>
            <a:r>
              <a:rPr lang="zh-CN" altLang="en-US" sz="2800" b="0" dirty="0">
                <a:solidFill>
                  <a:srgbClr val="002060"/>
                </a:solidFill>
                <a:latin typeface="+mn-lt"/>
                <a:ea typeface="黑体" panose="02010609060101010101" pitchFamily="49" charset="-122"/>
                <a:cs typeface="楷体_GB2312"/>
              </a:rPr>
              <a:t>若干个互相独立事件构成的消息， 所含信息量等于各独立事件信息量之和：</a:t>
            </a:r>
            <a:endParaRPr lang="zh-CN" altLang="en-US" sz="2400" b="0" dirty="0">
              <a:solidFill>
                <a:srgbClr val="002060"/>
              </a:solidFill>
              <a:latin typeface="+mn-lt"/>
              <a:ea typeface="+mn-ea"/>
              <a:cs typeface="楷体_GB2312"/>
            </a:endParaRPr>
          </a:p>
          <a:p>
            <a:pPr eaLnBrk="1" hangingPunct="1">
              <a:buSzPct val="60000"/>
              <a:buNone/>
            </a:pPr>
            <a:r>
              <a:rPr lang="zh-CN" altLang="en-US" sz="2400" b="0" dirty="0">
                <a:solidFill>
                  <a:srgbClr val="002060"/>
                </a:solidFill>
                <a:latin typeface="+mn-lt"/>
                <a:ea typeface="+mn-ea"/>
                <a:cs typeface="楷体_GB2312"/>
              </a:rPr>
              <a:t>      </a:t>
            </a:r>
            <a:r>
              <a:rPr lang="zh-CN" altLang="en-US" sz="2400" b="0" dirty="0">
                <a:solidFill>
                  <a:srgbClr val="007254"/>
                </a:solidFill>
                <a:latin typeface="+mn-lt"/>
                <a:ea typeface="+mn-ea"/>
                <a:cs typeface="楷体_GB2312"/>
              </a:rPr>
              <a:t> </a:t>
            </a:r>
            <a:r>
              <a:rPr lang="zh-CN" altLang="en-US" sz="2400" b="0" dirty="0">
                <a:solidFill>
                  <a:srgbClr val="007254"/>
                </a:solidFill>
                <a:latin typeface="+mn-lt"/>
                <a:ea typeface="宋体" panose="02010600030101010101" pitchFamily="2" charset="-122"/>
                <a:cs typeface="楷体_GB2312"/>
                <a:sym typeface="楷体_GB2312" pitchFamily="49" charset="-122"/>
              </a:rPr>
              <a:t>I［P(x</a:t>
            </a:r>
            <a:r>
              <a:rPr lang="zh-CN" altLang="en-US" sz="2400" b="0" baseline="-25000" dirty="0">
                <a:solidFill>
                  <a:srgbClr val="007254"/>
                </a:solidFill>
                <a:latin typeface="+mn-lt"/>
                <a:ea typeface="宋体" panose="02010600030101010101" pitchFamily="2" charset="-122"/>
                <a:cs typeface="楷体_GB2312"/>
                <a:sym typeface="楷体_GB2312" pitchFamily="49" charset="-122"/>
              </a:rPr>
              <a:t>1</a:t>
            </a:r>
            <a:r>
              <a:rPr lang="zh-CN" altLang="en-US" sz="2400" b="0" dirty="0">
                <a:solidFill>
                  <a:srgbClr val="007254"/>
                </a:solidFill>
                <a:latin typeface="+mn-lt"/>
                <a:ea typeface="宋体" panose="02010600030101010101" pitchFamily="2" charset="-122"/>
                <a:cs typeface="楷体_GB2312"/>
                <a:sym typeface="楷体_GB2312" pitchFamily="49" charset="-122"/>
              </a:rPr>
              <a:t>)P(x</a:t>
            </a:r>
            <a:r>
              <a:rPr lang="zh-CN" altLang="en-US" sz="2400" b="0" baseline="-25000" dirty="0">
                <a:solidFill>
                  <a:srgbClr val="007254"/>
                </a:solidFill>
                <a:latin typeface="+mn-lt"/>
                <a:ea typeface="宋体" panose="02010600030101010101" pitchFamily="2" charset="-122"/>
                <a:cs typeface="楷体_GB2312"/>
                <a:sym typeface="楷体_GB2312" pitchFamily="49" charset="-122"/>
              </a:rPr>
              <a:t>2</a:t>
            </a:r>
            <a:r>
              <a:rPr lang="zh-CN" altLang="en-US" sz="2400" b="0" dirty="0">
                <a:solidFill>
                  <a:srgbClr val="007254"/>
                </a:solidFill>
                <a:latin typeface="+mn-lt"/>
                <a:ea typeface="宋体" panose="02010600030101010101" pitchFamily="2" charset="-122"/>
                <a:cs typeface="楷体_GB2312"/>
                <a:sym typeface="楷体_GB2312" pitchFamily="49" charset="-122"/>
              </a:rPr>
              <a:t>)…］=I［P(x</a:t>
            </a:r>
            <a:r>
              <a:rPr lang="zh-CN" altLang="en-US" sz="2400" b="0" baseline="-25000" dirty="0">
                <a:solidFill>
                  <a:srgbClr val="007254"/>
                </a:solidFill>
                <a:latin typeface="+mn-lt"/>
                <a:ea typeface="宋体" panose="02010600030101010101" pitchFamily="2" charset="-122"/>
                <a:cs typeface="楷体_GB2312"/>
                <a:sym typeface="楷体_GB2312" pitchFamily="49" charset="-122"/>
              </a:rPr>
              <a:t>1</a:t>
            </a:r>
            <a:r>
              <a:rPr lang="zh-CN" altLang="en-US" sz="2400" b="0" dirty="0">
                <a:solidFill>
                  <a:srgbClr val="007254"/>
                </a:solidFill>
                <a:latin typeface="+mn-lt"/>
                <a:ea typeface="宋体" panose="02010600030101010101" pitchFamily="2" charset="-122"/>
                <a:cs typeface="楷体_GB2312"/>
                <a:sym typeface="楷体_GB2312" pitchFamily="49" charset="-122"/>
              </a:rPr>
              <a:t>)］+I［P(x</a:t>
            </a:r>
            <a:r>
              <a:rPr lang="zh-CN" altLang="en-US" sz="2400" b="0" baseline="-25000" dirty="0">
                <a:solidFill>
                  <a:srgbClr val="007254"/>
                </a:solidFill>
                <a:latin typeface="+mn-lt"/>
                <a:ea typeface="宋体" panose="02010600030101010101" pitchFamily="2" charset="-122"/>
                <a:cs typeface="楷体_GB2312"/>
                <a:sym typeface="楷体_GB2312" pitchFamily="49" charset="-122"/>
              </a:rPr>
              <a:t>2</a:t>
            </a:r>
            <a:r>
              <a:rPr lang="zh-CN" altLang="en-US" sz="2400" b="0" dirty="0">
                <a:solidFill>
                  <a:srgbClr val="007254"/>
                </a:solidFill>
                <a:latin typeface="+mn-lt"/>
                <a:ea typeface="宋体" panose="02010600030101010101" pitchFamily="2" charset="-122"/>
                <a:cs typeface="楷体_GB2312"/>
                <a:sym typeface="楷体_GB2312" pitchFamily="49" charset="-122"/>
              </a:rPr>
              <a:t>)］+…</a:t>
            </a:r>
            <a:endParaRPr lang="zh-CN" altLang="en-US" sz="2400" b="0" dirty="0">
              <a:solidFill>
                <a:srgbClr val="007254"/>
              </a:solidFill>
              <a:latin typeface="+mn-lt"/>
              <a:ea typeface="宋体" panose="02010600030101010101" pitchFamily="2" charset="-122"/>
              <a:cs typeface="楷体_GB2312"/>
              <a:sym typeface="楷体_GB2312" pitchFamily="49" charset="-122"/>
            </a:endParaRPr>
          </a:p>
          <a:p>
            <a:pPr eaLnBrk="1" hangingPunct="1">
              <a:buSzPct val="60000"/>
              <a:buNone/>
            </a:pPr>
            <a:endParaRPr lang="zh-CN" altLang="en-US" sz="2400" b="0" dirty="0">
              <a:solidFill>
                <a:srgbClr val="007254"/>
              </a:solidFill>
              <a:latin typeface="+mn-lt"/>
              <a:ea typeface="+mn-ea"/>
              <a:cs typeface="楷体_GB2312"/>
            </a:endParaRPr>
          </a:p>
        </p:txBody>
      </p:sp>
    </p:spTree>
  </p:cSld>
  <p:clrMapOvr>
    <a:masterClrMapping/>
  </p:clrMapOvr>
  <p:transition spd="med">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p:nvPr>
        </p:nvSpPr>
        <p:spPr>
          <a:xfrm>
            <a:off x="1089025" y="63500"/>
            <a:ext cx="7772400" cy="1143000"/>
          </a:xfrm>
        </p:spPr>
        <p:txBody>
          <a:bodyPr vert="horz" wrap="square" lIns="91440" tIns="45720" rIns="91440" bIns="45720" anchor="ctr"/>
          <a:p>
            <a:pPr eaLnBrk="1" hangingPunct="1"/>
            <a:r>
              <a:rPr lang="zh-CN" altLang="en-US" sz="4400" dirty="0"/>
              <a:t>信息量</a:t>
            </a:r>
            <a:endParaRPr lang="zh-CN" altLang="en-US" sz="4400" dirty="0"/>
          </a:p>
        </p:txBody>
      </p:sp>
      <p:sp>
        <p:nvSpPr>
          <p:cNvPr id="15362" name="Rectangle 3"/>
          <p:cNvSpPr>
            <a:spLocks noGrp="1"/>
          </p:cNvSpPr>
          <p:nvPr>
            <p:ph idx="1"/>
          </p:nvPr>
        </p:nvSpPr>
        <p:spPr>
          <a:xfrm>
            <a:off x="1089025" y="1628775"/>
            <a:ext cx="7772400" cy="4462463"/>
          </a:xfrm>
        </p:spPr>
        <p:txBody>
          <a:bodyPr vert="horz" wrap="square" lIns="91440" tIns="45720" rIns="91440" bIns="45720" anchor="t"/>
          <a:p>
            <a:pPr eaLnBrk="1" hangingPunct="1">
              <a:buSzPct val="60000"/>
            </a:pPr>
            <a:r>
              <a:rPr lang="zh-CN" altLang="en-US" sz="2800" dirty="0">
                <a:solidFill>
                  <a:srgbClr val="C00000"/>
                </a:solidFill>
                <a:latin typeface="+mn-lt"/>
                <a:ea typeface="宋体" panose="02010600030101010101" pitchFamily="2" charset="-122"/>
                <a:cs typeface="楷体_GB2312"/>
              </a:rPr>
              <a:t>信息量</a:t>
            </a:r>
            <a:r>
              <a:rPr lang="en-US" altLang="zh-CN" sz="2800" dirty="0">
                <a:solidFill>
                  <a:srgbClr val="C00000"/>
                </a:solidFill>
                <a:latin typeface="+mn-lt"/>
                <a:ea typeface="宋体" panose="02010600030101010101" pitchFamily="2" charset="-122"/>
                <a:cs typeface="楷体_GB2312"/>
              </a:rPr>
              <a:t>I</a:t>
            </a:r>
            <a:r>
              <a:rPr lang="zh-CN" altLang="en-US" sz="2800" dirty="0">
                <a:solidFill>
                  <a:srgbClr val="002060"/>
                </a:solidFill>
                <a:latin typeface="+mn-lt"/>
                <a:ea typeface="宋体" panose="02010600030101010101" pitchFamily="2" charset="-122"/>
                <a:cs typeface="楷体_GB2312"/>
              </a:rPr>
              <a:t>与消息出现的概率</a:t>
            </a:r>
            <a:r>
              <a:rPr lang="en-US" altLang="zh-CN" sz="2800" dirty="0">
                <a:solidFill>
                  <a:srgbClr val="002060"/>
                </a:solidFill>
                <a:latin typeface="+mn-lt"/>
                <a:ea typeface="宋体" panose="02010600030101010101" pitchFamily="2" charset="-122"/>
                <a:cs typeface="楷体_GB2312"/>
              </a:rPr>
              <a:t>P(x)</a:t>
            </a:r>
            <a:r>
              <a:rPr lang="zh-CN" altLang="en-US" sz="2800" dirty="0">
                <a:solidFill>
                  <a:srgbClr val="002060"/>
                </a:solidFill>
                <a:latin typeface="+mn-lt"/>
                <a:ea typeface="宋体" panose="02010600030101010101" pitchFamily="2" charset="-122"/>
                <a:cs typeface="楷体_GB2312"/>
              </a:rPr>
              <a:t>之间的关系</a:t>
            </a:r>
            <a:endParaRPr lang="zh-CN" altLang="en-US" sz="2800" dirty="0">
              <a:solidFill>
                <a:srgbClr val="002060"/>
              </a:solidFill>
              <a:latin typeface="+mn-lt"/>
              <a:ea typeface="+mn-ea"/>
              <a:cs typeface="楷体_GB2312"/>
            </a:endParaRPr>
          </a:p>
          <a:p>
            <a:pPr eaLnBrk="1" hangingPunct="1">
              <a:buSzPct val="60000"/>
              <a:buNone/>
            </a:pPr>
            <a:r>
              <a:rPr lang="zh-CN" altLang="en-US" sz="2800" dirty="0">
                <a:solidFill>
                  <a:srgbClr val="002060"/>
                </a:solidFill>
                <a:latin typeface="+mn-lt"/>
                <a:ea typeface="+mn-ea"/>
                <a:cs typeface="楷体_GB2312"/>
              </a:rPr>
              <a:t>      </a:t>
            </a:r>
            <a:r>
              <a:rPr lang="zh-CN" altLang="en-US" sz="2800" dirty="0">
                <a:solidFill>
                  <a:schemeClr val="tx1"/>
                </a:solidFill>
                <a:latin typeface="+mn-lt"/>
                <a:ea typeface="+mn-ea"/>
                <a:cs typeface="楷体_GB2312"/>
              </a:rPr>
              <a:t> </a:t>
            </a:r>
            <a:r>
              <a:rPr lang="en-US" altLang="zh-CN" sz="2400" b="0" dirty="0">
                <a:solidFill>
                  <a:schemeClr val="tx1"/>
                </a:solidFill>
                <a:latin typeface="+mn-lt"/>
                <a:ea typeface="宋体" panose="02010600030101010101" pitchFamily="2" charset="-122"/>
                <a:cs typeface="楷体_GB2312"/>
              </a:rPr>
              <a:t>I=log</a:t>
            </a:r>
            <a:r>
              <a:rPr lang="en-US" altLang="zh-CN" sz="2400" b="0" baseline="-25000" dirty="0">
                <a:solidFill>
                  <a:schemeClr val="tx1"/>
                </a:solidFill>
                <a:latin typeface="+mn-lt"/>
                <a:ea typeface="宋体" panose="02010600030101010101" pitchFamily="2" charset="-122"/>
                <a:cs typeface="楷体_GB2312"/>
              </a:rPr>
              <a:t>2</a:t>
            </a:r>
            <a:r>
              <a:rPr lang="en-US" altLang="zh-CN" sz="2400" b="0" dirty="0">
                <a:solidFill>
                  <a:schemeClr val="tx1"/>
                </a:solidFill>
                <a:latin typeface="+mn-lt"/>
                <a:ea typeface="宋体" panose="02010600030101010101" pitchFamily="2" charset="-122"/>
                <a:cs typeface="楷体_GB2312"/>
              </a:rPr>
              <a:t>         =-log</a:t>
            </a:r>
            <a:r>
              <a:rPr lang="en-US" altLang="zh-CN" sz="2400" b="0" baseline="-25000" dirty="0">
                <a:solidFill>
                  <a:schemeClr val="tx1"/>
                </a:solidFill>
                <a:latin typeface="+mn-lt"/>
                <a:ea typeface="宋体" panose="02010600030101010101" pitchFamily="2" charset="-122"/>
                <a:cs typeface="楷体_GB2312"/>
              </a:rPr>
              <a:t>2</a:t>
            </a:r>
            <a:r>
              <a:rPr lang="en-US" altLang="zh-CN" sz="2400" b="0" dirty="0">
                <a:solidFill>
                  <a:schemeClr val="tx1"/>
                </a:solidFill>
                <a:latin typeface="+mn-lt"/>
                <a:ea typeface="宋体" panose="02010600030101010101" pitchFamily="2" charset="-122"/>
                <a:cs typeface="楷体_GB2312"/>
              </a:rPr>
              <a:t> P(x)  </a:t>
            </a:r>
            <a:r>
              <a:rPr lang="en-US" altLang="zh-CN" sz="2400" b="0" dirty="0">
                <a:solidFill>
                  <a:schemeClr val="tx1"/>
                </a:solidFill>
                <a:latin typeface="+mn-lt"/>
                <a:ea typeface="宋体" panose="02010600030101010101" pitchFamily="2" charset="-122"/>
                <a:cs typeface="楷体_GB2312"/>
                <a:sym typeface="楷体_GB2312" pitchFamily="49" charset="-122"/>
              </a:rPr>
              <a:t>(bit)</a:t>
            </a:r>
            <a:endParaRPr lang="zh-CN" altLang="en-US" sz="2400" b="0" dirty="0">
              <a:solidFill>
                <a:schemeClr val="tx1"/>
              </a:solidFill>
              <a:latin typeface="+mn-lt"/>
              <a:ea typeface="+mn-ea"/>
              <a:cs typeface="楷体_GB2312"/>
            </a:endParaRPr>
          </a:p>
          <a:p>
            <a:pPr eaLnBrk="1" hangingPunct="1">
              <a:buSzPct val="60000"/>
              <a:buNone/>
            </a:pPr>
            <a:endParaRPr lang="zh-CN" altLang="en-US" sz="2400" b="0" dirty="0">
              <a:solidFill>
                <a:schemeClr val="tx1"/>
              </a:solidFill>
              <a:latin typeface="+mn-lt"/>
              <a:ea typeface="+mn-ea"/>
              <a:cs typeface="楷体_GB2312"/>
            </a:endParaRPr>
          </a:p>
          <a:p>
            <a:pPr eaLnBrk="1" hangingPunct="1">
              <a:buSzPct val="60000"/>
            </a:pPr>
            <a:r>
              <a:rPr lang="zh-CN" altLang="en-US" sz="2800" dirty="0">
                <a:solidFill>
                  <a:srgbClr val="002060"/>
                </a:solidFill>
                <a:latin typeface="+mn-lt"/>
                <a:ea typeface="宋体" panose="02010600030101010101" pitchFamily="2" charset="-122"/>
                <a:cs typeface="楷体_GB2312"/>
              </a:rPr>
              <a:t>对于离散信源，</a:t>
            </a:r>
            <a:r>
              <a:rPr lang="en-US" altLang="zh-CN" sz="2800" dirty="0">
                <a:solidFill>
                  <a:srgbClr val="002060"/>
                </a:solidFill>
                <a:latin typeface="+mn-lt"/>
                <a:ea typeface="宋体" panose="02010600030101010101" pitchFamily="2" charset="-122"/>
                <a:cs typeface="楷体_GB2312"/>
              </a:rPr>
              <a:t>M</a:t>
            </a:r>
            <a:r>
              <a:rPr lang="zh-CN" altLang="en-US" sz="2800" dirty="0">
                <a:solidFill>
                  <a:srgbClr val="002060"/>
                </a:solidFill>
                <a:latin typeface="+mn-lt"/>
                <a:ea typeface="宋体" panose="02010600030101010101" pitchFamily="2" charset="-122"/>
                <a:cs typeface="楷体_GB2312"/>
              </a:rPr>
              <a:t>个波形</a:t>
            </a:r>
            <a:r>
              <a:rPr lang="zh-CN" altLang="en-US" sz="2800" dirty="0">
                <a:solidFill>
                  <a:srgbClr val="C00000"/>
                </a:solidFill>
                <a:latin typeface="+mn-lt"/>
                <a:ea typeface="宋体" panose="02010600030101010101" pitchFamily="2" charset="-122"/>
                <a:cs typeface="楷体_GB2312"/>
              </a:rPr>
              <a:t>等概率</a:t>
            </a:r>
            <a:r>
              <a:rPr lang="zh-CN" altLang="en-US" sz="2800" dirty="0">
                <a:solidFill>
                  <a:srgbClr val="002060"/>
                </a:solidFill>
                <a:latin typeface="+mn-lt"/>
                <a:ea typeface="宋体" panose="02010600030101010101" pitchFamily="2" charset="-122"/>
                <a:cs typeface="楷体_GB2312"/>
              </a:rPr>
              <a:t>（</a:t>
            </a:r>
            <a:r>
              <a:rPr lang="en-US" altLang="zh-CN" sz="2800" dirty="0">
                <a:solidFill>
                  <a:srgbClr val="002060"/>
                </a:solidFill>
                <a:latin typeface="+mn-lt"/>
                <a:ea typeface="宋体" panose="02010600030101010101" pitchFamily="2" charset="-122"/>
                <a:cs typeface="楷体_GB2312"/>
              </a:rPr>
              <a:t>P=1/M</a:t>
            </a:r>
            <a:r>
              <a:rPr lang="zh-CN" altLang="en-US" sz="2800" dirty="0">
                <a:solidFill>
                  <a:srgbClr val="002060"/>
                </a:solidFill>
                <a:latin typeface="+mn-lt"/>
                <a:ea typeface="宋体" panose="02010600030101010101" pitchFamily="2" charset="-122"/>
                <a:cs typeface="楷体_GB2312"/>
              </a:rPr>
              <a:t>）发送，且每一个波形的出现是独立的，即信源是无记忆的，则传送</a:t>
            </a:r>
            <a:r>
              <a:rPr lang="en-US" altLang="zh-CN" sz="2800" dirty="0">
                <a:solidFill>
                  <a:srgbClr val="002060"/>
                </a:solidFill>
                <a:latin typeface="+mn-lt"/>
                <a:ea typeface="宋体" panose="02010600030101010101" pitchFamily="2" charset="-122"/>
                <a:cs typeface="楷体_GB2312"/>
              </a:rPr>
              <a:t>M</a:t>
            </a:r>
            <a:r>
              <a:rPr lang="zh-CN" altLang="en-US" sz="2800" dirty="0">
                <a:solidFill>
                  <a:srgbClr val="002060"/>
                </a:solidFill>
                <a:latin typeface="+mn-lt"/>
                <a:ea typeface="宋体" panose="02010600030101010101" pitchFamily="2" charset="-122"/>
                <a:cs typeface="楷体_GB2312"/>
              </a:rPr>
              <a:t>进制波形之一的信息量为</a:t>
            </a:r>
            <a:endParaRPr lang="zh-CN" altLang="en-US" sz="2800" dirty="0">
              <a:solidFill>
                <a:srgbClr val="002060"/>
              </a:solidFill>
              <a:latin typeface="+mn-lt"/>
              <a:ea typeface="+mn-ea"/>
              <a:cs typeface="楷体_GB2312"/>
            </a:endParaRPr>
          </a:p>
          <a:p>
            <a:pPr eaLnBrk="1" hangingPunct="1">
              <a:lnSpc>
                <a:spcPct val="150000"/>
              </a:lnSpc>
              <a:buSzPct val="60000"/>
              <a:buNone/>
            </a:pPr>
            <a:r>
              <a:rPr lang="zh-CN" altLang="en-US" sz="2800" dirty="0">
                <a:solidFill>
                  <a:srgbClr val="002060"/>
                </a:solidFill>
                <a:latin typeface="+mn-lt"/>
                <a:ea typeface="+mn-ea"/>
                <a:cs typeface="楷体_GB2312"/>
              </a:rPr>
              <a:t>   </a:t>
            </a:r>
            <a:r>
              <a:rPr lang="zh-CN" altLang="en-US" sz="2800" b="0" dirty="0">
                <a:solidFill>
                  <a:srgbClr val="002060"/>
                </a:solidFill>
                <a:latin typeface="+mn-lt"/>
                <a:ea typeface="+mn-ea"/>
                <a:cs typeface="楷体_GB2312"/>
              </a:rPr>
              <a:t>   </a:t>
            </a:r>
            <a:r>
              <a:rPr lang="zh-CN" altLang="en-US" sz="2800" b="0" dirty="0">
                <a:solidFill>
                  <a:schemeClr val="tx1"/>
                </a:solidFill>
                <a:latin typeface="+mn-lt"/>
                <a:ea typeface="+mn-ea"/>
                <a:cs typeface="楷体_GB2312"/>
              </a:rPr>
              <a:t> </a:t>
            </a:r>
            <a:r>
              <a:rPr lang="en-US" altLang="zh-CN" sz="2400" b="0" dirty="0">
                <a:solidFill>
                  <a:schemeClr val="tx1"/>
                </a:solidFill>
                <a:latin typeface="+mn-lt"/>
                <a:ea typeface="宋体" panose="02010600030101010101" pitchFamily="2" charset="-122"/>
                <a:cs typeface="楷体_GB2312"/>
              </a:rPr>
              <a:t>I=log</a:t>
            </a:r>
            <a:r>
              <a:rPr lang="en-US" altLang="zh-CN" sz="2400" b="0" baseline="-25000" dirty="0">
                <a:solidFill>
                  <a:schemeClr val="tx1"/>
                </a:solidFill>
                <a:latin typeface="+mn-lt"/>
                <a:ea typeface="宋体" panose="02010600030101010101" pitchFamily="2" charset="-122"/>
                <a:cs typeface="楷体_GB2312"/>
              </a:rPr>
              <a:t>2</a:t>
            </a:r>
            <a:r>
              <a:rPr lang="en-US" altLang="zh-CN" sz="2400" b="0" dirty="0">
                <a:solidFill>
                  <a:schemeClr val="tx1"/>
                </a:solidFill>
                <a:latin typeface="+mn-lt"/>
                <a:ea typeface="宋体" panose="02010600030101010101" pitchFamily="2" charset="-122"/>
                <a:cs typeface="楷体_GB2312"/>
              </a:rPr>
              <a:t>      =log</a:t>
            </a:r>
            <a:r>
              <a:rPr lang="en-US" altLang="zh-CN" sz="2400" b="0" baseline="-25000" dirty="0">
                <a:solidFill>
                  <a:schemeClr val="tx1"/>
                </a:solidFill>
                <a:latin typeface="+mn-lt"/>
                <a:ea typeface="宋体" panose="02010600030101010101" pitchFamily="2" charset="-122"/>
                <a:cs typeface="楷体_GB2312"/>
              </a:rPr>
              <a:t>2</a:t>
            </a:r>
            <a:r>
              <a:rPr lang="en-US" altLang="zh-CN" sz="2400" b="0" dirty="0">
                <a:solidFill>
                  <a:schemeClr val="tx1"/>
                </a:solidFill>
                <a:latin typeface="+mn-lt"/>
                <a:ea typeface="宋体" panose="02010600030101010101" pitchFamily="2" charset="-122"/>
                <a:cs typeface="楷体_GB2312"/>
              </a:rPr>
              <a:t>          =log</a:t>
            </a:r>
            <a:r>
              <a:rPr lang="en-US" altLang="zh-CN" sz="2400" b="0" baseline="-25000" dirty="0">
                <a:solidFill>
                  <a:schemeClr val="tx1"/>
                </a:solidFill>
                <a:latin typeface="+mn-lt"/>
                <a:ea typeface="宋体" panose="02010600030101010101" pitchFamily="2" charset="-122"/>
                <a:cs typeface="楷体_GB2312"/>
              </a:rPr>
              <a:t>2</a:t>
            </a:r>
            <a:r>
              <a:rPr lang="en-US" altLang="zh-CN" sz="2400" b="0" dirty="0">
                <a:solidFill>
                  <a:schemeClr val="tx1"/>
                </a:solidFill>
                <a:latin typeface="+mn-lt"/>
                <a:ea typeface="宋体" panose="02010600030101010101" pitchFamily="2" charset="-122"/>
                <a:cs typeface="楷体_GB2312"/>
              </a:rPr>
              <a:t> M (bit)</a:t>
            </a:r>
            <a:endParaRPr lang="en-US" altLang="zh-CN" sz="2400" b="0" dirty="0">
              <a:solidFill>
                <a:schemeClr val="tx1"/>
              </a:solidFill>
              <a:latin typeface="+mn-lt"/>
              <a:ea typeface="宋体" panose="02010600030101010101" pitchFamily="2" charset="-122"/>
              <a:cs typeface="楷体_GB2312"/>
            </a:endParaRPr>
          </a:p>
        </p:txBody>
      </p:sp>
      <p:graphicFrame>
        <p:nvGraphicFramePr>
          <p:cNvPr id="15363" name="Object 3"/>
          <p:cNvGraphicFramePr>
            <a:graphicFrameLocks noChangeAspect="1"/>
          </p:cNvGraphicFramePr>
          <p:nvPr/>
        </p:nvGraphicFramePr>
        <p:xfrm>
          <a:off x="2554288" y="2020888"/>
          <a:ext cx="711200" cy="838200"/>
        </p:xfrm>
        <a:graphic>
          <a:graphicData uri="http://schemas.openxmlformats.org/presentationml/2006/ole">
            <mc:AlternateContent xmlns:mc="http://schemas.openxmlformats.org/markup-compatibility/2006">
              <mc:Choice xmlns:v="urn:schemas-microsoft-com:vml" Requires="v">
                <p:oleObj spid="_x0000_s3079" name="" r:id="rId1" imgW="355600" imgH="419100" progId="Equation.3">
                  <p:embed/>
                </p:oleObj>
              </mc:Choice>
              <mc:Fallback>
                <p:oleObj name="" r:id="rId1" imgW="355600" imgH="419100" progId="Equation.3">
                  <p:embed/>
                  <p:pic>
                    <p:nvPicPr>
                      <p:cNvPr id="0" name="图片 3078"/>
                      <p:cNvPicPr/>
                      <p:nvPr/>
                    </p:nvPicPr>
                    <p:blipFill>
                      <a:blip r:embed="rId2"/>
                      <a:stretch>
                        <a:fillRect/>
                      </a:stretch>
                    </p:blipFill>
                    <p:spPr>
                      <a:xfrm>
                        <a:off x="2554288" y="2020888"/>
                        <a:ext cx="711200" cy="838200"/>
                      </a:xfrm>
                      <a:prstGeom prst="rect">
                        <a:avLst/>
                      </a:prstGeom>
                      <a:noFill/>
                      <a:ln w="38100">
                        <a:noFill/>
                        <a:miter/>
                      </a:ln>
                    </p:spPr>
                  </p:pic>
                </p:oleObj>
              </mc:Fallback>
            </mc:AlternateContent>
          </a:graphicData>
        </a:graphic>
      </p:graphicFrame>
      <p:graphicFrame>
        <p:nvGraphicFramePr>
          <p:cNvPr id="15364" name="Object 3"/>
          <p:cNvGraphicFramePr>
            <a:graphicFrameLocks noChangeAspect="1"/>
          </p:cNvGraphicFramePr>
          <p:nvPr/>
        </p:nvGraphicFramePr>
        <p:xfrm>
          <a:off x="2554288" y="4452938"/>
          <a:ext cx="369887" cy="876300"/>
        </p:xfrm>
        <a:graphic>
          <a:graphicData uri="http://schemas.openxmlformats.org/presentationml/2006/ole">
            <mc:AlternateContent xmlns:mc="http://schemas.openxmlformats.org/markup-compatibility/2006">
              <mc:Choice xmlns:v="urn:schemas-microsoft-com:vml" Requires="v">
                <p:oleObj spid="_x0000_s3078" name="" r:id="rId3" imgW="177165" imgH="419100" progId="Equation.3">
                  <p:embed/>
                </p:oleObj>
              </mc:Choice>
              <mc:Fallback>
                <p:oleObj name="" r:id="rId3" imgW="177165" imgH="419100" progId="Equation.3">
                  <p:embed/>
                  <p:pic>
                    <p:nvPicPr>
                      <p:cNvPr id="0" name="图片 3077"/>
                      <p:cNvPicPr/>
                      <p:nvPr/>
                    </p:nvPicPr>
                    <p:blipFill>
                      <a:blip r:embed="rId4"/>
                      <a:stretch>
                        <a:fillRect/>
                      </a:stretch>
                    </p:blipFill>
                    <p:spPr>
                      <a:xfrm>
                        <a:off x="2554288" y="4452938"/>
                        <a:ext cx="369887" cy="876300"/>
                      </a:xfrm>
                      <a:prstGeom prst="rect">
                        <a:avLst/>
                      </a:prstGeom>
                      <a:noFill/>
                      <a:ln w="38100">
                        <a:noFill/>
                        <a:miter/>
                      </a:ln>
                    </p:spPr>
                  </p:pic>
                </p:oleObj>
              </mc:Fallback>
            </mc:AlternateContent>
          </a:graphicData>
        </a:graphic>
      </p:graphicFrame>
      <p:graphicFrame>
        <p:nvGraphicFramePr>
          <p:cNvPr id="15365" name="Object 4"/>
          <p:cNvGraphicFramePr>
            <a:graphicFrameLocks noChangeAspect="1"/>
          </p:cNvGraphicFramePr>
          <p:nvPr/>
        </p:nvGraphicFramePr>
        <p:xfrm>
          <a:off x="3825875" y="4522788"/>
          <a:ext cx="600075" cy="876300"/>
        </p:xfrm>
        <a:graphic>
          <a:graphicData uri="http://schemas.openxmlformats.org/presentationml/2006/ole">
            <mc:AlternateContent xmlns:mc="http://schemas.openxmlformats.org/markup-compatibility/2006">
              <mc:Choice xmlns:v="urn:schemas-microsoft-com:vml" Requires="v">
                <p:oleObj spid="_x0000_s3080" name="" r:id="rId5" imgW="330200" imgH="482600" progId="Equation.3">
                  <p:embed/>
                </p:oleObj>
              </mc:Choice>
              <mc:Fallback>
                <p:oleObj name="" r:id="rId5" imgW="330200" imgH="482600" progId="Equation.3">
                  <p:embed/>
                  <p:pic>
                    <p:nvPicPr>
                      <p:cNvPr id="0" name="图片 3079"/>
                      <p:cNvPicPr/>
                      <p:nvPr/>
                    </p:nvPicPr>
                    <p:blipFill>
                      <a:blip r:embed="rId6"/>
                      <a:stretch>
                        <a:fillRect/>
                      </a:stretch>
                    </p:blipFill>
                    <p:spPr>
                      <a:xfrm>
                        <a:off x="3825875" y="4522788"/>
                        <a:ext cx="600075" cy="87630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p:nvPr>
        </p:nvSpPr>
        <p:spPr>
          <a:xfrm>
            <a:off x="1089025" y="63500"/>
            <a:ext cx="7772400" cy="1143000"/>
          </a:xfrm>
        </p:spPr>
        <p:txBody>
          <a:bodyPr vert="horz" wrap="square" lIns="91440" tIns="45720" rIns="91440" bIns="45720" anchor="ctr"/>
          <a:p>
            <a:pPr eaLnBrk="1" hangingPunct="1"/>
            <a:r>
              <a:rPr lang="zh-CN" altLang="en-US" sz="4400" dirty="0"/>
              <a:t>信息量</a:t>
            </a:r>
            <a:endParaRPr lang="zh-CN" altLang="en-US" sz="4400" dirty="0"/>
          </a:p>
        </p:txBody>
      </p:sp>
      <p:sp>
        <p:nvSpPr>
          <p:cNvPr id="16386" name="Rectangle 3"/>
          <p:cNvSpPr>
            <a:spLocks noGrp="1"/>
          </p:cNvSpPr>
          <p:nvPr>
            <p:ph idx="1"/>
          </p:nvPr>
        </p:nvSpPr>
        <p:spPr>
          <a:xfrm>
            <a:off x="1089025" y="1628775"/>
            <a:ext cx="7466013" cy="3254375"/>
          </a:xfrm>
        </p:spPr>
        <p:txBody>
          <a:bodyPr vert="horz" wrap="square" lIns="91440" tIns="45720" rIns="91440" bIns="45720" anchor="t"/>
          <a:p>
            <a:pPr eaLnBrk="1" hangingPunct="1">
              <a:buSzPct val="60000"/>
            </a:pPr>
            <a:r>
              <a:rPr lang="zh-CN" altLang="en-US" sz="2800" dirty="0">
                <a:solidFill>
                  <a:srgbClr val="002060"/>
                </a:solidFill>
                <a:latin typeface="+mn-lt"/>
                <a:ea typeface="宋体" panose="02010600030101010101" pitchFamily="2" charset="-122"/>
                <a:cs typeface="楷体_GB2312"/>
              </a:rPr>
              <a:t>如果是</a:t>
            </a:r>
            <a:r>
              <a:rPr lang="zh-CN" altLang="en-US" sz="2800" dirty="0">
                <a:solidFill>
                  <a:srgbClr val="C00000"/>
                </a:solidFill>
                <a:latin typeface="+mn-lt"/>
                <a:ea typeface="宋体" panose="02010600030101010101" pitchFamily="2" charset="-122"/>
                <a:cs typeface="楷体_GB2312"/>
              </a:rPr>
              <a:t>非等概情况</a:t>
            </a:r>
            <a:r>
              <a:rPr lang="zh-CN" altLang="en-US" sz="2800" dirty="0">
                <a:solidFill>
                  <a:srgbClr val="002060"/>
                </a:solidFill>
                <a:latin typeface="+mn-lt"/>
                <a:ea typeface="宋体" panose="02010600030101010101" pitchFamily="2" charset="-122"/>
                <a:cs typeface="楷体_GB2312"/>
              </a:rPr>
              <a:t>，设离散信源是一个由</a:t>
            </a:r>
            <a:r>
              <a:rPr lang="en-US" altLang="zh-CN" sz="2800" dirty="0">
                <a:solidFill>
                  <a:srgbClr val="002060"/>
                </a:solidFill>
                <a:latin typeface="+mn-lt"/>
                <a:ea typeface="宋体" panose="02010600030101010101" pitchFamily="2" charset="-122"/>
                <a:cs typeface="楷体_GB2312"/>
              </a:rPr>
              <a:t>n</a:t>
            </a:r>
            <a:r>
              <a:rPr lang="zh-CN" altLang="en-US" sz="2800" dirty="0">
                <a:solidFill>
                  <a:srgbClr val="002060"/>
                </a:solidFill>
                <a:latin typeface="+mn-lt"/>
                <a:ea typeface="宋体" panose="02010600030101010101" pitchFamily="2" charset="-122"/>
                <a:cs typeface="楷体_GB2312"/>
              </a:rPr>
              <a:t>个符号组成的符号集， 其中每个符号</a:t>
            </a:r>
            <a:r>
              <a:rPr lang="en-US" altLang="zh-CN" sz="2800" dirty="0">
                <a:solidFill>
                  <a:srgbClr val="002060"/>
                </a:solidFill>
                <a:latin typeface="+mn-lt"/>
                <a:ea typeface="宋体" panose="02010600030101010101" pitchFamily="2" charset="-122"/>
                <a:cs typeface="楷体_GB2312"/>
              </a:rPr>
              <a:t>x</a:t>
            </a:r>
            <a:r>
              <a:rPr lang="en-US" altLang="zh-CN" sz="2800" baseline="-25000" dirty="0">
                <a:solidFill>
                  <a:srgbClr val="002060"/>
                </a:solidFill>
                <a:latin typeface="+mn-lt"/>
                <a:ea typeface="宋体" panose="02010600030101010101" pitchFamily="2" charset="-122"/>
                <a:cs typeface="楷体_GB2312"/>
              </a:rPr>
              <a:t>i</a:t>
            </a:r>
            <a:r>
              <a:rPr lang="en-US" altLang="zh-CN" sz="2800" dirty="0">
                <a:solidFill>
                  <a:srgbClr val="002060"/>
                </a:solidFill>
                <a:latin typeface="+mn-lt"/>
                <a:ea typeface="宋体" panose="02010600030101010101" pitchFamily="2" charset="-122"/>
                <a:cs typeface="楷体_GB2312"/>
              </a:rPr>
              <a:t>(i=1, 2, 3, </a:t>
            </a:r>
            <a:r>
              <a:rPr lang="en-US" altLang="zh-CN" sz="2800" dirty="0">
                <a:solidFill>
                  <a:srgbClr val="002060"/>
                </a:solidFill>
                <a:latin typeface="Courier New" panose="02070309020205020404" pitchFamily="49" charset="0"/>
                <a:ea typeface="宋体" panose="02010600030101010101" pitchFamily="2" charset="-122"/>
                <a:cs typeface="楷体_GB2312"/>
              </a:rPr>
              <a:t>…</a:t>
            </a:r>
            <a:r>
              <a:rPr lang="en-US" altLang="zh-CN" sz="2800" dirty="0">
                <a:solidFill>
                  <a:srgbClr val="002060"/>
                </a:solidFill>
                <a:latin typeface="+mn-lt"/>
                <a:ea typeface="宋体" panose="02010600030101010101" pitchFamily="2" charset="-122"/>
                <a:cs typeface="楷体_GB2312"/>
              </a:rPr>
              <a:t>, n)</a:t>
            </a:r>
            <a:r>
              <a:rPr lang="zh-CN" altLang="en-US" sz="2800" dirty="0">
                <a:solidFill>
                  <a:srgbClr val="002060"/>
                </a:solidFill>
                <a:latin typeface="+mn-lt"/>
                <a:ea typeface="宋体" panose="02010600030101010101" pitchFamily="2" charset="-122"/>
                <a:cs typeface="楷体_GB2312"/>
              </a:rPr>
              <a:t>出现的概率为</a:t>
            </a:r>
            <a:r>
              <a:rPr lang="en-US" altLang="zh-CN" sz="2800" dirty="0">
                <a:solidFill>
                  <a:srgbClr val="002060"/>
                </a:solidFill>
                <a:latin typeface="+mn-lt"/>
                <a:ea typeface="宋体" panose="02010600030101010101" pitchFamily="2" charset="-122"/>
                <a:cs typeface="楷体_GB2312"/>
              </a:rPr>
              <a:t>P(x</a:t>
            </a:r>
            <a:r>
              <a:rPr lang="en-US" altLang="zh-CN" sz="2800" baseline="-25000" dirty="0">
                <a:solidFill>
                  <a:srgbClr val="002060"/>
                </a:solidFill>
                <a:latin typeface="+mn-lt"/>
                <a:ea typeface="宋体" panose="02010600030101010101" pitchFamily="2" charset="-122"/>
                <a:cs typeface="楷体_GB2312"/>
              </a:rPr>
              <a:t>i</a:t>
            </a:r>
            <a:r>
              <a:rPr lang="en-US" altLang="zh-CN" sz="2800" dirty="0">
                <a:solidFill>
                  <a:srgbClr val="002060"/>
                </a:solidFill>
                <a:latin typeface="+mn-lt"/>
                <a:ea typeface="宋体" panose="02010600030101010101" pitchFamily="2" charset="-122"/>
                <a:cs typeface="楷体_GB2312"/>
              </a:rPr>
              <a:t>)</a:t>
            </a:r>
            <a:r>
              <a:rPr lang="zh-CN" altLang="en-US" sz="2800" dirty="0">
                <a:solidFill>
                  <a:srgbClr val="002060"/>
                </a:solidFill>
                <a:latin typeface="+mn-lt"/>
                <a:ea typeface="宋体" panose="02010600030101010101" pitchFamily="2" charset="-122"/>
                <a:cs typeface="楷体_GB2312"/>
              </a:rPr>
              <a:t>， 且有 </a:t>
            </a:r>
            <a:r>
              <a:rPr lang="zh-CN" altLang="en-US" sz="2800" dirty="0">
                <a:solidFill>
                  <a:srgbClr val="002060"/>
                </a:solidFill>
                <a:latin typeface="Arial" panose="020B0604020202020204" pitchFamily="34" charset="0"/>
                <a:ea typeface="宋体" panose="02010600030101010101" pitchFamily="2" charset="-122"/>
                <a:cs typeface="楷体_GB2312"/>
              </a:rPr>
              <a:t>∑</a:t>
            </a:r>
            <a:r>
              <a:rPr lang="en-US" altLang="zh-CN" sz="2800" dirty="0">
                <a:solidFill>
                  <a:srgbClr val="002060"/>
                </a:solidFill>
                <a:latin typeface="+mn-lt"/>
                <a:ea typeface="宋体" panose="02010600030101010101" pitchFamily="2" charset="-122"/>
                <a:cs typeface="楷体_GB2312"/>
              </a:rPr>
              <a:t>P(x</a:t>
            </a:r>
            <a:r>
              <a:rPr lang="en-US" altLang="zh-CN" sz="2800" baseline="-25000" dirty="0">
                <a:solidFill>
                  <a:srgbClr val="002060"/>
                </a:solidFill>
                <a:latin typeface="+mn-lt"/>
                <a:ea typeface="宋体" panose="02010600030101010101" pitchFamily="2" charset="-122"/>
                <a:cs typeface="楷体_GB2312"/>
              </a:rPr>
              <a:t>i</a:t>
            </a:r>
            <a:r>
              <a:rPr lang="en-US" altLang="zh-CN" sz="2800" dirty="0">
                <a:solidFill>
                  <a:srgbClr val="002060"/>
                </a:solidFill>
                <a:latin typeface="+mn-lt"/>
                <a:ea typeface="宋体" panose="02010600030101010101" pitchFamily="2" charset="-122"/>
                <a:cs typeface="楷体_GB2312"/>
              </a:rPr>
              <a:t>)=1, </a:t>
            </a:r>
            <a:r>
              <a:rPr lang="zh-CN" altLang="en-US" sz="2800" dirty="0">
                <a:solidFill>
                  <a:srgbClr val="002060"/>
                </a:solidFill>
                <a:latin typeface="+mn-lt"/>
                <a:ea typeface="宋体" panose="02010600030101010101" pitchFamily="2" charset="-122"/>
                <a:cs typeface="楷体_GB2312"/>
              </a:rPr>
              <a:t>则</a:t>
            </a:r>
            <a:r>
              <a:rPr lang="en-US" altLang="zh-CN" sz="2800" dirty="0">
                <a:solidFill>
                  <a:srgbClr val="002060"/>
                </a:solidFill>
                <a:latin typeface="+mn-lt"/>
                <a:ea typeface="宋体" panose="02010600030101010101" pitchFamily="2" charset="-122"/>
                <a:cs typeface="楷体_GB2312"/>
              </a:rPr>
              <a:t>x</a:t>
            </a:r>
            <a:r>
              <a:rPr lang="en-US" altLang="zh-CN" sz="2800" baseline="-25000" dirty="0">
                <a:solidFill>
                  <a:srgbClr val="002060"/>
                </a:solidFill>
                <a:latin typeface="+mn-lt"/>
                <a:ea typeface="宋体" panose="02010600030101010101" pitchFamily="2" charset="-122"/>
                <a:cs typeface="楷体_GB2312"/>
              </a:rPr>
              <a:t>1</a:t>
            </a:r>
            <a:r>
              <a:rPr lang="en-US" altLang="zh-CN" sz="2800" dirty="0">
                <a:solidFill>
                  <a:srgbClr val="002060"/>
                </a:solidFill>
                <a:latin typeface="+mn-lt"/>
                <a:ea typeface="宋体" panose="02010600030101010101" pitchFamily="2" charset="-122"/>
                <a:cs typeface="楷体_GB2312"/>
              </a:rPr>
              <a:t>, x</a:t>
            </a:r>
            <a:r>
              <a:rPr lang="en-US" altLang="zh-CN" sz="2800" baseline="-25000" dirty="0">
                <a:solidFill>
                  <a:srgbClr val="002060"/>
                </a:solidFill>
                <a:latin typeface="+mn-lt"/>
                <a:ea typeface="宋体" panose="02010600030101010101" pitchFamily="2" charset="-122"/>
                <a:cs typeface="楷体_GB2312"/>
              </a:rPr>
              <a:t>2</a:t>
            </a:r>
            <a:r>
              <a:rPr lang="en-US" altLang="zh-CN" sz="2800" dirty="0">
                <a:solidFill>
                  <a:srgbClr val="002060"/>
                </a:solidFill>
                <a:latin typeface="+mn-lt"/>
                <a:ea typeface="宋体" panose="02010600030101010101" pitchFamily="2" charset="-122"/>
                <a:cs typeface="楷体_GB2312"/>
              </a:rPr>
              <a:t>, </a:t>
            </a:r>
            <a:r>
              <a:rPr lang="en-US" altLang="zh-CN" sz="2800" dirty="0">
                <a:solidFill>
                  <a:srgbClr val="002060"/>
                </a:solidFill>
                <a:latin typeface="Courier New" panose="02070309020205020404" pitchFamily="49" charset="0"/>
                <a:ea typeface="宋体" panose="02010600030101010101" pitchFamily="2" charset="-122"/>
                <a:cs typeface="楷体_GB2312"/>
              </a:rPr>
              <a:t>…</a:t>
            </a:r>
            <a:r>
              <a:rPr lang="en-US" altLang="zh-CN" sz="2800" dirty="0">
                <a:solidFill>
                  <a:srgbClr val="002060"/>
                </a:solidFill>
                <a:latin typeface="+mn-lt"/>
                <a:ea typeface="宋体" panose="02010600030101010101" pitchFamily="2" charset="-122"/>
                <a:cs typeface="楷体_GB2312"/>
              </a:rPr>
              <a:t>, x</a:t>
            </a:r>
            <a:r>
              <a:rPr lang="en-US" altLang="zh-CN" sz="2800" baseline="-25000" dirty="0">
                <a:solidFill>
                  <a:srgbClr val="002060"/>
                </a:solidFill>
                <a:latin typeface="+mn-lt"/>
                <a:ea typeface="宋体" panose="02010600030101010101" pitchFamily="2" charset="-122"/>
                <a:cs typeface="楷体_GB2312"/>
              </a:rPr>
              <a:t>n</a:t>
            </a:r>
            <a:r>
              <a:rPr lang="en-US" altLang="zh-CN" sz="2800" dirty="0">
                <a:solidFill>
                  <a:srgbClr val="002060"/>
                </a:solidFill>
                <a:latin typeface="+mn-lt"/>
                <a:ea typeface="宋体" panose="02010600030101010101" pitchFamily="2" charset="-122"/>
                <a:cs typeface="楷体_GB2312"/>
              </a:rPr>
              <a:t> </a:t>
            </a:r>
            <a:r>
              <a:rPr lang="zh-CN" altLang="en-US" sz="2800" dirty="0">
                <a:solidFill>
                  <a:srgbClr val="002060"/>
                </a:solidFill>
                <a:latin typeface="+mn-lt"/>
                <a:ea typeface="宋体" panose="02010600030101010101" pitchFamily="2" charset="-122"/>
                <a:cs typeface="楷体_GB2312"/>
              </a:rPr>
              <a:t>所包含的信息量分别为</a:t>
            </a:r>
            <a:r>
              <a:rPr lang="en-US" altLang="zh-CN" sz="2800" dirty="0">
                <a:solidFill>
                  <a:srgbClr val="002060"/>
                </a:solidFill>
                <a:latin typeface="+mn-lt"/>
                <a:ea typeface="宋体" panose="02010600030101010101" pitchFamily="2" charset="-122"/>
                <a:cs typeface="楷体_GB2312"/>
              </a:rPr>
              <a:t>-log</a:t>
            </a:r>
            <a:r>
              <a:rPr lang="en-US" altLang="zh-CN" sz="2800" baseline="-25000" dirty="0">
                <a:solidFill>
                  <a:srgbClr val="002060"/>
                </a:solidFill>
                <a:latin typeface="+mn-lt"/>
                <a:ea typeface="宋体" panose="02010600030101010101" pitchFamily="2" charset="-122"/>
                <a:cs typeface="楷体_GB2312"/>
              </a:rPr>
              <a:t>2</a:t>
            </a:r>
            <a:r>
              <a:rPr lang="en-US" altLang="zh-CN" sz="2800" dirty="0">
                <a:solidFill>
                  <a:srgbClr val="002060"/>
                </a:solidFill>
                <a:latin typeface="+mn-lt"/>
                <a:ea typeface="宋体" panose="02010600030101010101" pitchFamily="2" charset="-122"/>
                <a:cs typeface="楷体_GB2312"/>
              </a:rPr>
              <a:t> P(x</a:t>
            </a:r>
            <a:r>
              <a:rPr lang="en-US" altLang="zh-CN" sz="2800" baseline="-25000" dirty="0">
                <a:solidFill>
                  <a:srgbClr val="002060"/>
                </a:solidFill>
                <a:latin typeface="+mn-lt"/>
                <a:ea typeface="宋体" panose="02010600030101010101" pitchFamily="2" charset="-122"/>
                <a:cs typeface="楷体_GB2312"/>
              </a:rPr>
              <a:t>1</a:t>
            </a:r>
            <a:r>
              <a:rPr lang="en-US" altLang="zh-CN" sz="2800" dirty="0">
                <a:solidFill>
                  <a:srgbClr val="002060"/>
                </a:solidFill>
                <a:latin typeface="+mn-lt"/>
                <a:ea typeface="宋体" panose="02010600030101010101" pitchFamily="2" charset="-122"/>
                <a:cs typeface="楷体_GB2312"/>
              </a:rPr>
              <a:t>), -log</a:t>
            </a:r>
            <a:r>
              <a:rPr lang="en-US" altLang="zh-CN" sz="2800" baseline="-25000" dirty="0">
                <a:solidFill>
                  <a:srgbClr val="002060"/>
                </a:solidFill>
                <a:latin typeface="+mn-lt"/>
                <a:ea typeface="宋体" panose="02010600030101010101" pitchFamily="2" charset="-122"/>
                <a:cs typeface="楷体_GB2312"/>
              </a:rPr>
              <a:t>2</a:t>
            </a:r>
            <a:r>
              <a:rPr lang="en-US" altLang="zh-CN" sz="2800" dirty="0">
                <a:solidFill>
                  <a:srgbClr val="002060"/>
                </a:solidFill>
                <a:latin typeface="+mn-lt"/>
                <a:ea typeface="宋体" panose="02010600030101010101" pitchFamily="2" charset="-122"/>
                <a:cs typeface="楷体_GB2312"/>
              </a:rPr>
              <a:t>P(x</a:t>
            </a:r>
            <a:r>
              <a:rPr lang="en-US" altLang="zh-CN" sz="2800" baseline="-25000" dirty="0">
                <a:solidFill>
                  <a:srgbClr val="002060"/>
                </a:solidFill>
                <a:latin typeface="+mn-lt"/>
                <a:ea typeface="宋体" panose="02010600030101010101" pitchFamily="2" charset="-122"/>
                <a:cs typeface="楷体_GB2312"/>
              </a:rPr>
              <a:t>2</a:t>
            </a:r>
            <a:r>
              <a:rPr lang="en-US" altLang="zh-CN" sz="2800" dirty="0">
                <a:solidFill>
                  <a:srgbClr val="002060"/>
                </a:solidFill>
                <a:latin typeface="+mn-lt"/>
                <a:ea typeface="宋体" panose="02010600030101010101" pitchFamily="2" charset="-122"/>
                <a:cs typeface="楷体_GB2312"/>
              </a:rPr>
              <a:t>)</a:t>
            </a:r>
            <a:r>
              <a:rPr lang="zh-CN" altLang="en-US" sz="2800" dirty="0">
                <a:solidFill>
                  <a:srgbClr val="002060"/>
                </a:solidFill>
                <a:latin typeface="+mn-lt"/>
                <a:ea typeface="宋体" panose="02010600030101010101" pitchFamily="2" charset="-122"/>
                <a:cs typeface="楷体_GB2312"/>
              </a:rPr>
              <a:t>， </a:t>
            </a:r>
            <a:r>
              <a:rPr lang="en-US" altLang="zh-CN" sz="2800" dirty="0">
                <a:solidFill>
                  <a:srgbClr val="002060"/>
                </a:solidFill>
                <a:latin typeface="Courier New" panose="02070309020205020404" pitchFamily="49" charset="0"/>
                <a:ea typeface="宋体" panose="02010600030101010101" pitchFamily="2" charset="-122"/>
                <a:cs typeface="楷体_GB2312"/>
              </a:rPr>
              <a:t>…</a:t>
            </a:r>
            <a:r>
              <a:rPr lang="zh-CN" altLang="en-US" sz="2800" dirty="0">
                <a:solidFill>
                  <a:srgbClr val="002060"/>
                </a:solidFill>
                <a:latin typeface="+mn-lt"/>
                <a:ea typeface="宋体" panose="02010600030101010101" pitchFamily="2" charset="-122"/>
                <a:cs typeface="楷体_GB2312"/>
              </a:rPr>
              <a:t>，</a:t>
            </a:r>
            <a:r>
              <a:rPr lang="en-US" altLang="zh-CN" sz="2800" dirty="0">
                <a:solidFill>
                  <a:srgbClr val="002060"/>
                </a:solidFill>
                <a:latin typeface="+mn-lt"/>
                <a:ea typeface="宋体" panose="02010600030101010101" pitchFamily="2" charset="-122"/>
                <a:cs typeface="楷体_GB2312"/>
              </a:rPr>
              <a:t>-log</a:t>
            </a:r>
            <a:r>
              <a:rPr lang="en-US" altLang="zh-CN" sz="2800" baseline="-25000" dirty="0">
                <a:solidFill>
                  <a:srgbClr val="002060"/>
                </a:solidFill>
                <a:latin typeface="+mn-lt"/>
                <a:ea typeface="宋体" panose="02010600030101010101" pitchFamily="2" charset="-122"/>
                <a:cs typeface="楷体_GB2312"/>
              </a:rPr>
              <a:t>2</a:t>
            </a:r>
            <a:r>
              <a:rPr lang="en-US" altLang="zh-CN" sz="2800" dirty="0">
                <a:solidFill>
                  <a:srgbClr val="002060"/>
                </a:solidFill>
                <a:latin typeface="+mn-lt"/>
                <a:ea typeface="宋体" panose="02010600030101010101" pitchFamily="2" charset="-122"/>
                <a:cs typeface="楷体_GB2312"/>
              </a:rPr>
              <a:t> P(x</a:t>
            </a:r>
            <a:r>
              <a:rPr lang="en-US" altLang="zh-CN" sz="2800" baseline="-25000" dirty="0">
                <a:solidFill>
                  <a:srgbClr val="002060"/>
                </a:solidFill>
                <a:latin typeface="+mn-lt"/>
                <a:ea typeface="宋体" panose="02010600030101010101" pitchFamily="2" charset="-122"/>
                <a:cs typeface="楷体_GB2312"/>
              </a:rPr>
              <a:t>n</a:t>
            </a:r>
            <a:r>
              <a:rPr lang="en-US" altLang="zh-CN" sz="2800" dirty="0">
                <a:solidFill>
                  <a:srgbClr val="002060"/>
                </a:solidFill>
                <a:latin typeface="+mn-lt"/>
                <a:ea typeface="宋体" panose="02010600030101010101" pitchFamily="2" charset="-122"/>
                <a:cs typeface="楷体_GB2312"/>
              </a:rPr>
              <a:t>)</a:t>
            </a:r>
            <a:r>
              <a:rPr lang="zh-CN" altLang="en-US" sz="2800" dirty="0">
                <a:solidFill>
                  <a:srgbClr val="002060"/>
                </a:solidFill>
                <a:latin typeface="+mn-lt"/>
                <a:ea typeface="宋体" panose="02010600030101010101" pitchFamily="2" charset="-122"/>
                <a:cs typeface="楷体_GB2312"/>
              </a:rPr>
              <a:t>。于是，每个符号所含信息量的统计平均值，即平均信息量（信息熵）为</a:t>
            </a:r>
            <a:r>
              <a:rPr lang="zh-CN" altLang="en-US" sz="2800" dirty="0">
                <a:solidFill>
                  <a:srgbClr val="002060"/>
                </a:solidFill>
                <a:latin typeface="+mn-lt"/>
                <a:ea typeface="+mn-ea"/>
                <a:cs typeface="楷体_GB2312"/>
              </a:rPr>
              <a:t> </a:t>
            </a:r>
            <a:endParaRPr lang="en-US" altLang="zh-CN" sz="2400" dirty="0">
              <a:solidFill>
                <a:schemeClr val="tx1"/>
              </a:solidFill>
              <a:latin typeface="+mn-lt"/>
              <a:ea typeface="宋体" panose="02010600030101010101" pitchFamily="2" charset="-122"/>
              <a:cs typeface="楷体_GB2312"/>
              <a:sym typeface="楷体_GB2312" pitchFamily="49" charset="-122"/>
            </a:endParaRPr>
          </a:p>
        </p:txBody>
      </p:sp>
      <p:graphicFrame>
        <p:nvGraphicFramePr>
          <p:cNvPr id="16387" name="Object 4"/>
          <p:cNvGraphicFramePr>
            <a:graphicFrameLocks noChangeAspect="1"/>
          </p:cNvGraphicFramePr>
          <p:nvPr/>
        </p:nvGraphicFramePr>
        <p:xfrm>
          <a:off x="390525" y="4733925"/>
          <a:ext cx="8575675" cy="1252538"/>
        </p:xfrm>
        <a:graphic>
          <a:graphicData uri="http://schemas.openxmlformats.org/presentationml/2006/ole">
            <mc:AlternateContent xmlns:mc="http://schemas.openxmlformats.org/markup-compatibility/2006">
              <mc:Choice xmlns:v="urn:schemas-microsoft-com:vml" Requires="v">
                <p:oleObj spid="_x0000_s3081" name="" r:id="rId1" imgW="4520565" imgH="660400" progId="Equation.3">
                  <p:embed/>
                </p:oleObj>
              </mc:Choice>
              <mc:Fallback>
                <p:oleObj name="" r:id="rId1" imgW="4520565" imgH="660400" progId="Equation.3">
                  <p:embed/>
                  <p:pic>
                    <p:nvPicPr>
                      <p:cNvPr id="0" name="图片 3080"/>
                      <p:cNvPicPr/>
                      <p:nvPr/>
                    </p:nvPicPr>
                    <p:blipFill>
                      <a:blip r:embed="rId2"/>
                      <a:stretch>
                        <a:fillRect/>
                      </a:stretch>
                    </p:blipFill>
                    <p:spPr>
                      <a:xfrm>
                        <a:off x="390525" y="4733925"/>
                        <a:ext cx="8575675" cy="1252538"/>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Text Box 2"/>
          <p:cNvSpPr txBox="1"/>
          <p:nvPr/>
        </p:nvSpPr>
        <p:spPr>
          <a:xfrm>
            <a:off x="1089025" y="1336675"/>
            <a:ext cx="7659688" cy="3044825"/>
          </a:xfrm>
          <a:prstGeom prst="rect">
            <a:avLst/>
          </a:prstGeom>
          <a:noFill/>
          <a:ln w="9525">
            <a:noFill/>
          </a:ln>
        </p:spPr>
        <p:txBody>
          <a:bodyPr wrap="square" anchor="t">
            <a:spAutoFit/>
          </a:bodyPr>
          <a:p>
            <a:pPr algn="just">
              <a:spcBef>
                <a:spcPct val="50000"/>
              </a:spcBef>
            </a:pPr>
            <a:r>
              <a:rPr lang="en-US" altLang="zh-CN" b="1" dirty="0">
                <a:solidFill>
                  <a:srgbClr val="19194D"/>
                </a:solidFill>
                <a:latin typeface="Times New Roman" panose="02020603050405020304" pitchFamily="18" charset="0"/>
                <a:ea typeface="宋体" panose="02010600030101010101" pitchFamily="2" charset="-122"/>
              </a:rPr>
              <a:t>        </a:t>
            </a:r>
            <a:r>
              <a:rPr lang="zh-CN" altLang="en-US" b="1" dirty="0">
                <a:solidFill>
                  <a:srgbClr val="19194D"/>
                </a:solidFill>
                <a:latin typeface="Times New Roman" panose="02020603050405020304" pitchFamily="18" charset="0"/>
                <a:ea typeface="宋体" panose="02010600030101010101" pitchFamily="2" charset="-122"/>
              </a:rPr>
              <a:t>一离散信源由</a:t>
            </a:r>
            <a:r>
              <a:rPr lang="en-US" altLang="zh-CN" b="1" dirty="0">
                <a:solidFill>
                  <a:srgbClr val="19194D"/>
                </a:solidFill>
                <a:latin typeface="Times New Roman" panose="02020603050405020304" pitchFamily="18" charset="0"/>
                <a:ea typeface="宋体" panose="02010600030101010101" pitchFamily="2" charset="-122"/>
              </a:rPr>
              <a:t>0</a:t>
            </a:r>
            <a:r>
              <a:rPr lang="zh-CN" altLang="en-US" b="1" dirty="0">
                <a:solidFill>
                  <a:srgbClr val="19194D"/>
                </a:solidFill>
                <a:latin typeface="Times New Roman" panose="02020603050405020304" pitchFamily="18" charset="0"/>
                <a:ea typeface="宋体" panose="02010600030101010101" pitchFamily="2" charset="-122"/>
              </a:rPr>
              <a:t>， </a:t>
            </a:r>
            <a:r>
              <a:rPr lang="en-US" altLang="zh-CN" b="1" dirty="0">
                <a:solidFill>
                  <a:srgbClr val="19194D"/>
                </a:solidFill>
                <a:latin typeface="Times New Roman" panose="02020603050405020304" pitchFamily="18" charset="0"/>
                <a:ea typeface="宋体" panose="02010600030101010101" pitchFamily="2" charset="-122"/>
              </a:rPr>
              <a:t>1</a:t>
            </a:r>
            <a:r>
              <a:rPr lang="zh-CN" altLang="en-US" b="1" dirty="0">
                <a:solidFill>
                  <a:srgbClr val="19194D"/>
                </a:solidFill>
                <a:latin typeface="Times New Roman" panose="02020603050405020304" pitchFamily="18" charset="0"/>
                <a:ea typeface="宋体" panose="02010600030101010101" pitchFamily="2" charset="-122"/>
              </a:rPr>
              <a:t>， </a:t>
            </a:r>
            <a:r>
              <a:rPr lang="en-US" altLang="zh-CN" b="1" dirty="0">
                <a:solidFill>
                  <a:srgbClr val="19194D"/>
                </a:solidFill>
                <a:latin typeface="Times New Roman" panose="02020603050405020304" pitchFamily="18" charset="0"/>
                <a:ea typeface="宋体" panose="02010600030101010101" pitchFamily="2" charset="-122"/>
              </a:rPr>
              <a:t>2</a:t>
            </a:r>
            <a:r>
              <a:rPr lang="zh-CN" altLang="en-US" b="1" dirty="0">
                <a:solidFill>
                  <a:srgbClr val="19194D"/>
                </a:solidFill>
                <a:latin typeface="Times New Roman" panose="02020603050405020304" pitchFamily="18" charset="0"/>
                <a:ea typeface="宋体" panose="02010600030101010101" pitchFamily="2" charset="-122"/>
              </a:rPr>
              <a:t>， </a:t>
            </a:r>
            <a:r>
              <a:rPr lang="en-US" altLang="zh-CN" b="1" dirty="0">
                <a:solidFill>
                  <a:srgbClr val="19194D"/>
                </a:solidFill>
                <a:latin typeface="Times New Roman" panose="02020603050405020304" pitchFamily="18" charset="0"/>
                <a:ea typeface="宋体" panose="02010600030101010101" pitchFamily="2" charset="-122"/>
              </a:rPr>
              <a:t>3</a:t>
            </a:r>
            <a:r>
              <a:rPr lang="zh-CN" altLang="en-US" b="1" dirty="0">
                <a:solidFill>
                  <a:srgbClr val="19194D"/>
                </a:solidFill>
                <a:latin typeface="Times New Roman" panose="02020603050405020304" pitchFamily="18" charset="0"/>
                <a:ea typeface="宋体" panose="02010600030101010101" pitchFamily="2" charset="-122"/>
              </a:rPr>
              <a:t>四个符号组成，它们出现的概率分别为</a:t>
            </a:r>
            <a:r>
              <a:rPr lang="en-US" altLang="zh-CN" b="1" dirty="0">
                <a:solidFill>
                  <a:srgbClr val="19194D"/>
                </a:solidFill>
                <a:latin typeface="Times New Roman" panose="02020603050405020304" pitchFamily="18" charset="0"/>
                <a:ea typeface="宋体" panose="02010600030101010101" pitchFamily="2" charset="-122"/>
              </a:rPr>
              <a:t>3/8, 1/4, 1/4, 1/8</a:t>
            </a:r>
            <a:r>
              <a:rPr lang="zh-CN" altLang="en-US" b="1" dirty="0">
                <a:solidFill>
                  <a:srgbClr val="19194D"/>
                </a:solidFill>
                <a:latin typeface="Times New Roman" panose="02020603050405020304" pitchFamily="18" charset="0"/>
                <a:ea typeface="宋体" panose="02010600030101010101" pitchFamily="2" charset="-122"/>
              </a:rPr>
              <a:t>，且每个符号的出现都是独立的。试求某消息</a:t>
            </a:r>
            <a:endParaRPr lang="zh-CN" altLang="en-US" b="1" dirty="0">
              <a:solidFill>
                <a:srgbClr val="19194D"/>
              </a:solidFill>
              <a:latin typeface="Times New Roman" panose="02020603050405020304" pitchFamily="18" charset="0"/>
              <a:ea typeface="宋体" panose="02010600030101010101" pitchFamily="2" charset="-122"/>
            </a:endParaRPr>
          </a:p>
          <a:p>
            <a:pPr algn="just">
              <a:spcBef>
                <a:spcPct val="50000"/>
              </a:spcBef>
            </a:pPr>
            <a:r>
              <a:rPr lang="en-US" altLang="zh-CN" b="1" dirty="0">
                <a:solidFill>
                  <a:srgbClr val="19194D"/>
                </a:solidFill>
                <a:latin typeface="Times New Roman" panose="02020603050405020304" pitchFamily="18" charset="0"/>
                <a:ea typeface="宋体" panose="02010600030101010101" pitchFamily="2" charset="-122"/>
              </a:rPr>
              <a:t>201020130213001203210100321010023102002010312032100120210</a:t>
            </a:r>
            <a:r>
              <a:rPr lang="zh-CN" altLang="en-US" b="1" dirty="0">
                <a:solidFill>
                  <a:srgbClr val="19194D"/>
                </a:solidFill>
                <a:latin typeface="Times New Roman" panose="02020603050405020304" pitchFamily="18" charset="0"/>
                <a:ea typeface="宋体" panose="02010600030101010101" pitchFamily="2" charset="-122"/>
              </a:rPr>
              <a:t>的信息量。 </a:t>
            </a:r>
            <a:endParaRPr lang="zh-CN" altLang="en-US" b="1" dirty="0">
              <a:solidFill>
                <a:srgbClr val="19194D"/>
              </a:solidFill>
              <a:latin typeface="Times New Roman" panose="02020603050405020304" pitchFamily="18" charset="0"/>
              <a:ea typeface="宋体" panose="02010600030101010101" pitchFamily="2" charset="-122"/>
            </a:endParaRPr>
          </a:p>
          <a:p>
            <a:pPr algn="just">
              <a:spcBef>
                <a:spcPct val="50000"/>
              </a:spcBef>
            </a:pPr>
            <a:r>
              <a:rPr lang="zh-CN" altLang="en-US" b="1" dirty="0">
                <a:solidFill>
                  <a:srgbClr val="C00000"/>
                </a:solidFill>
                <a:latin typeface="Times New Roman" panose="02020603050405020304" pitchFamily="18" charset="0"/>
                <a:ea typeface="宋体" panose="02010600030101010101" pitchFamily="2" charset="-122"/>
              </a:rPr>
              <a:t>解法一：</a:t>
            </a:r>
            <a:r>
              <a:rPr lang="zh-CN" altLang="en-US" b="1" dirty="0">
                <a:solidFill>
                  <a:srgbClr val="19194D"/>
                </a:solidFill>
                <a:latin typeface="Times New Roman" panose="02020603050405020304" pitchFamily="18" charset="0"/>
                <a:ea typeface="宋体" panose="02010600030101010101" pitchFamily="2" charset="-122"/>
              </a:rPr>
              <a:t>此消息中，</a:t>
            </a:r>
            <a:r>
              <a:rPr lang="en-US" altLang="zh-CN" b="1" dirty="0">
                <a:solidFill>
                  <a:srgbClr val="19194D"/>
                </a:solidFill>
                <a:latin typeface="Times New Roman" panose="02020603050405020304" pitchFamily="18" charset="0"/>
                <a:ea typeface="宋体" panose="02010600030101010101" pitchFamily="2" charset="-122"/>
              </a:rPr>
              <a:t>0</a:t>
            </a:r>
            <a:r>
              <a:rPr lang="zh-CN" altLang="en-US" b="1" dirty="0">
                <a:solidFill>
                  <a:srgbClr val="19194D"/>
                </a:solidFill>
                <a:latin typeface="Times New Roman" panose="02020603050405020304" pitchFamily="18" charset="0"/>
                <a:ea typeface="宋体" panose="02010600030101010101" pitchFamily="2" charset="-122"/>
              </a:rPr>
              <a:t>出现</a:t>
            </a:r>
            <a:r>
              <a:rPr lang="en-US" altLang="zh-CN" b="1" dirty="0">
                <a:solidFill>
                  <a:srgbClr val="19194D"/>
                </a:solidFill>
                <a:latin typeface="Times New Roman" panose="02020603050405020304" pitchFamily="18" charset="0"/>
                <a:ea typeface="宋体" panose="02010600030101010101" pitchFamily="2" charset="-122"/>
              </a:rPr>
              <a:t>23</a:t>
            </a:r>
            <a:r>
              <a:rPr lang="zh-CN" altLang="en-US" b="1" dirty="0">
                <a:solidFill>
                  <a:srgbClr val="19194D"/>
                </a:solidFill>
                <a:latin typeface="Times New Roman" panose="02020603050405020304" pitchFamily="18" charset="0"/>
                <a:ea typeface="宋体" panose="02010600030101010101" pitchFamily="2" charset="-122"/>
              </a:rPr>
              <a:t>次，</a:t>
            </a:r>
            <a:r>
              <a:rPr lang="en-US" altLang="zh-CN" b="1" dirty="0">
                <a:solidFill>
                  <a:srgbClr val="19194D"/>
                </a:solidFill>
                <a:latin typeface="Times New Roman" panose="02020603050405020304" pitchFamily="18" charset="0"/>
                <a:ea typeface="宋体" panose="02010600030101010101" pitchFamily="2" charset="-122"/>
              </a:rPr>
              <a:t>1</a:t>
            </a:r>
            <a:r>
              <a:rPr lang="zh-CN" altLang="en-US" b="1" dirty="0">
                <a:solidFill>
                  <a:srgbClr val="19194D"/>
                </a:solidFill>
                <a:latin typeface="Times New Roman" panose="02020603050405020304" pitchFamily="18" charset="0"/>
                <a:ea typeface="宋体" panose="02010600030101010101" pitchFamily="2" charset="-122"/>
              </a:rPr>
              <a:t>出现</a:t>
            </a:r>
            <a:r>
              <a:rPr lang="en-US" altLang="zh-CN" b="1" dirty="0">
                <a:solidFill>
                  <a:srgbClr val="19194D"/>
                </a:solidFill>
                <a:latin typeface="Times New Roman" panose="02020603050405020304" pitchFamily="18" charset="0"/>
                <a:ea typeface="宋体" panose="02010600030101010101" pitchFamily="2" charset="-122"/>
              </a:rPr>
              <a:t>14</a:t>
            </a:r>
            <a:r>
              <a:rPr lang="zh-CN" altLang="en-US" b="1" dirty="0">
                <a:solidFill>
                  <a:srgbClr val="19194D"/>
                </a:solidFill>
                <a:latin typeface="Times New Roman" panose="02020603050405020304" pitchFamily="18" charset="0"/>
                <a:ea typeface="宋体" panose="02010600030101010101" pitchFamily="2" charset="-122"/>
              </a:rPr>
              <a:t>次，</a:t>
            </a:r>
            <a:r>
              <a:rPr lang="en-US" altLang="zh-CN" b="1" dirty="0">
                <a:solidFill>
                  <a:srgbClr val="19194D"/>
                </a:solidFill>
                <a:latin typeface="Times New Roman" panose="02020603050405020304" pitchFamily="18" charset="0"/>
                <a:ea typeface="宋体" panose="02010600030101010101" pitchFamily="2" charset="-122"/>
              </a:rPr>
              <a:t>2</a:t>
            </a:r>
            <a:r>
              <a:rPr lang="zh-CN" altLang="en-US" b="1" dirty="0">
                <a:solidFill>
                  <a:srgbClr val="19194D"/>
                </a:solidFill>
                <a:latin typeface="Times New Roman" panose="02020603050405020304" pitchFamily="18" charset="0"/>
                <a:ea typeface="宋体" panose="02010600030101010101" pitchFamily="2" charset="-122"/>
              </a:rPr>
              <a:t>出现</a:t>
            </a:r>
            <a:r>
              <a:rPr lang="en-US" altLang="zh-CN" b="1" dirty="0">
                <a:solidFill>
                  <a:srgbClr val="19194D"/>
                </a:solidFill>
                <a:latin typeface="Times New Roman" panose="02020603050405020304" pitchFamily="18" charset="0"/>
                <a:ea typeface="宋体" panose="02010600030101010101" pitchFamily="2" charset="-122"/>
              </a:rPr>
              <a:t>13</a:t>
            </a:r>
            <a:r>
              <a:rPr lang="zh-CN" altLang="en-US" b="1" dirty="0">
                <a:solidFill>
                  <a:srgbClr val="19194D"/>
                </a:solidFill>
                <a:latin typeface="Times New Roman" panose="02020603050405020304" pitchFamily="18" charset="0"/>
                <a:ea typeface="宋体" panose="02010600030101010101" pitchFamily="2" charset="-122"/>
              </a:rPr>
              <a:t>次，</a:t>
            </a:r>
            <a:r>
              <a:rPr lang="en-US" altLang="zh-CN" b="1" dirty="0">
                <a:solidFill>
                  <a:srgbClr val="19194D"/>
                </a:solidFill>
                <a:latin typeface="Times New Roman" panose="02020603050405020304" pitchFamily="18" charset="0"/>
                <a:ea typeface="宋体" panose="02010600030101010101" pitchFamily="2" charset="-122"/>
              </a:rPr>
              <a:t>3</a:t>
            </a:r>
            <a:r>
              <a:rPr lang="zh-CN" altLang="en-US" b="1" dirty="0">
                <a:solidFill>
                  <a:srgbClr val="19194D"/>
                </a:solidFill>
                <a:latin typeface="Times New Roman" panose="02020603050405020304" pitchFamily="18" charset="0"/>
                <a:ea typeface="宋体" panose="02010600030101010101" pitchFamily="2" charset="-122"/>
              </a:rPr>
              <a:t>出现</a:t>
            </a:r>
            <a:r>
              <a:rPr lang="en-US" altLang="zh-CN" b="1" dirty="0">
                <a:solidFill>
                  <a:srgbClr val="19194D"/>
                </a:solidFill>
                <a:latin typeface="Times New Roman" panose="02020603050405020304" pitchFamily="18" charset="0"/>
                <a:ea typeface="宋体" panose="02010600030101010101" pitchFamily="2" charset="-122"/>
              </a:rPr>
              <a:t>7</a:t>
            </a:r>
            <a:r>
              <a:rPr lang="zh-CN" altLang="en-US" b="1" dirty="0">
                <a:solidFill>
                  <a:srgbClr val="19194D"/>
                </a:solidFill>
                <a:latin typeface="Times New Roman" panose="02020603050405020304" pitchFamily="18" charset="0"/>
                <a:ea typeface="宋体" panose="02010600030101010101" pitchFamily="2" charset="-122"/>
              </a:rPr>
              <a:t>次，共有</a:t>
            </a:r>
            <a:r>
              <a:rPr lang="en-US" altLang="zh-CN" b="1" dirty="0">
                <a:solidFill>
                  <a:srgbClr val="19194D"/>
                </a:solidFill>
                <a:latin typeface="Times New Roman" panose="02020603050405020304" pitchFamily="18" charset="0"/>
                <a:ea typeface="宋体" panose="02010600030101010101" pitchFamily="2" charset="-122"/>
              </a:rPr>
              <a:t>57</a:t>
            </a:r>
            <a:r>
              <a:rPr lang="zh-CN" altLang="en-US" b="1" dirty="0">
                <a:solidFill>
                  <a:srgbClr val="19194D"/>
                </a:solidFill>
                <a:latin typeface="Times New Roman" panose="02020603050405020304" pitchFamily="18" charset="0"/>
                <a:ea typeface="宋体" panose="02010600030101010101" pitchFamily="2" charset="-122"/>
              </a:rPr>
              <a:t>个符号，故该消息的信息量为</a:t>
            </a:r>
            <a:endParaRPr lang="zh-CN" altLang="en-US" b="1" dirty="0">
              <a:solidFill>
                <a:srgbClr val="19194D"/>
              </a:solidFill>
              <a:latin typeface="Times New Roman" panose="02020603050405020304" pitchFamily="18" charset="0"/>
              <a:ea typeface="宋体" panose="02010600030101010101" pitchFamily="2" charset="-122"/>
            </a:endParaRPr>
          </a:p>
        </p:txBody>
      </p:sp>
      <p:sp>
        <p:nvSpPr>
          <p:cNvPr id="17410" name="Rectangle 2"/>
          <p:cNvSpPr>
            <a:spLocks noGrp="1"/>
          </p:cNvSpPr>
          <p:nvPr>
            <p:ph type="title"/>
          </p:nvPr>
        </p:nvSpPr>
        <p:spPr>
          <a:xfrm>
            <a:off x="1089025" y="63500"/>
            <a:ext cx="7772400" cy="1143000"/>
          </a:xfrm>
        </p:spPr>
        <p:txBody>
          <a:bodyPr vert="horz" wrap="square" lIns="91440" tIns="45720" rIns="91440" bIns="45720" anchor="ctr"/>
          <a:p>
            <a:pPr algn="l" eaLnBrk="1" hangingPunct="1"/>
            <a:r>
              <a:rPr lang="zh-CN" altLang="en-US" sz="3600" dirty="0"/>
              <a:t>例</a:t>
            </a:r>
            <a:r>
              <a:rPr lang="en-US" altLang="zh-CN" sz="3600" dirty="0"/>
              <a:t>1-1</a:t>
            </a:r>
            <a:endParaRPr lang="en-US" altLang="zh-CN" sz="3600" dirty="0"/>
          </a:p>
        </p:txBody>
      </p:sp>
      <p:graphicFrame>
        <p:nvGraphicFramePr>
          <p:cNvPr id="17411" name="Object 2"/>
          <p:cNvGraphicFramePr>
            <a:graphicFrameLocks noChangeAspect="1"/>
          </p:cNvGraphicFramePr>
          <p:nvPr/>
        </p:nvGraphicFramePr>
        <p:xfrm>
          <a:off x="1292225" y="4381500"/>
          <a:ext cx="7143750" cy="847725"/>
        </p:xfrm>
        <a:graphic>
          <a:graphicData uri="http://schemas.openxmlformats.org/presentationml/2006/ole">
            <mc:AlternateContent xmlns:mc="http://schemas.openxmlformats.org/markup-compatibility/2006">
              <mc:Choice xmlns:v="urn:schemas-microsoft-com:vml" Requires="v">
                <p:oleObj spid="_x0000_s3084" name="" r:id="rId1" imgW="3314700" imgH="393700" progId="Equation.3">
                  <p:embed/>
                </p:oleObj>
              </mc:Choice>
              <mc:Fallback>
                <p:oleObj name="" r:id="rId1" imgW="3314700" imgH="393700" progId="Equation.3">
                  <p:embed/>
                  <p:pic>
                    <p:nvPicPr>
                      <p:cNvPr id="0" name="图片 3083"/>
                      <p:cNvPicPr/>
                      <p:nvPr/>
                    </p:nvPicPr>
                    <p:blipFill>
                      <a:blip r:embed="rId2"/>
                      <a:stretch>
                        <a:fillRect/>
                      </a:stretch>
                    </p:blipFill>
                    <p:spPr>
                      <a:xfrm>
                        <a:off x="1292225" y="4381500"/>
                        <a:ext cx="7143750" cy="847725"/>
                      </a:xfrm>
                      <a:prstGeom prst="rect">
                        <a:avLst/>
                      </a:prstGeom>
                      <a:noFill/>
                      <a:ln w="38100">
                        <a:noFill/>
                        <a:miter/>
                      </a:ln>
                    </p:spPr>
                  </p:pic>
                </p:oleObj>
              </mc:Fallback>
            </mc:AlternateContent>
          </a:graphicData>
        </a:graphic>
      </p:graphicFrame>
      <p:sp>
        <p:nvSpPr>
          <p:cNvPr id="17412" name="Text Box 3"/>
          <p:cNvSpPr txBox="1"/>
          <p:nvPr/>
        </p:nvSpPr>
        <p:spPr>
          <a:xfrm>
            <a:off x="1174750" y="5229225"/>
            <a:ext cx="4953000" cy="460375"/>
          </a:xfrm>
          <a:prstGeom prst="rect">
            <a:avLst/>
          </a:prstGeom>
          <a:noFill/>
          <a:ln w="9525">
            <a:noFill/>
          </a:ln>
        </p:spPr>
        <p:txBody>
          <a:bodyPr anchor="t">
            <a:spAutoFit/>
          </a:bodyPr>
          <a:p>
            <a:pPr algn="just">
              <a:spcBef>
                <a:spcPct val="50000"/>
              </a:spcBef>
            </a:pPr>
            <a:r>
              <a:rPr lang="en-US" altLang="zh-CN" b="1" dirty="0">
                <a:solidFill>
                  <a:srgbClr val="19194D"/>
                </a:solidFill>
                <a:latin typeface="Times New Roman" panose="02020603050405020304" pitchFamily="18" charset="0"/>
                <a:ea typeface="宋体" panose="02010600030101010101" pitchFamily="2" charset="-122"/>
              </a:rPr>
              <a:t>   </a:t>
            </a:r>
            <a:r>
              <a:rPr lang="zh-CN" altLang="en-US" b="1" dirty="0">
                <a:solidFill>
                  <a:srgbClr val="19194D"/>
                </a:solidFill>
                <a:latin typeface="Times New Roman" panose="02020603050405020304" pitchFamily="18" charset="0"/>
                <a:ea typeface="宋体" panose="02010600030101010101" pitchFamily="2" charset="-122"/>
              </a:rPr>
              <a:t>每个符号的算术平均信息量为</a:t>
            </a:r>
            <a:endParaRPr lang="zh-CN" altLang="en-US" b="1" dirty="0">
              <a:solidFill>
                <a:srgbClr val="19194D"/>
              </a:solidFill>
              <a:latin typeface="Times New Roman" panose="02020603050405020304" pitchFamily="18" charset="0"/>
              <a:ea typeface="宋体" panose="02010600030101010101" pitchFamily="2" charset="-122"/>
            </a:endParaRPr>
          </a:p>
        </p:txBody>
      </p:sp>
      <p:graphicFrame>
        <p:nvGraphicFramePr>
          <p:cNvPr id="17413" name="Object 4"/>
          <p:cNvGraphicFramePr>
            <a:graphicFrameLocks noChangeAspect="1"/>
          </p:cNvGraphicFramePr>
          <p:nvPr/>
        </p:nvGraphicFramePr>
        <p:xfrm>
          <a:off x="2598103" y="5690235"/>
          <a:ext cx="4639945" cy="846455"/>
        </p:xfrm>
        <a:graphic>
          <a:graphicData uri="http://schemas.openxmlformats.org/presentationml/2006/ole">
            <mc:AlternateContent xmlns:mc="http://schemas.openxmlformats.org/markup-compatibility/2006">
              <mc:Choice xmlns:v="urn:schemas-microsoft-com:vml" Requires="v">
                <p:oleObj spid="_x0000_s3082" name="" r:id="rId3" imgW="2222500" imgH="405765" progId="Equation.3">
                  <p:embed/>
                </p:oleObj>
              </mc:Choice>
              <mc:Fallback>
                <p:oleObj name="" r:id="rId3" imgW="2222500" imgH="405765" progId="Equation.3">
                  <p:embed/>
                  <p:pic>
                    <p:nvPicPr>
                      <p:cNvPr id="0" name="图片 3081"/>
                      <p:cNvPicPr/>
                      <p:nvPr/>
                    </p:nvPicPr>
                    <p:blipFill>
                      <a:blip r:embed="rId4"/>
                      <a:stretch>
                        <a:fillRect/>
                      </a:stretch>
                    </p:blipFill>
                    <p:spPr>
                      <a:xfrm>
                        <a:off x="2598103" y="5690235"/>
                        <a:ext cx="4639945" cy="846455"/>
                      </a:xfrm>
                      <a:prstGeom prst="rect">
                        <a:avLst/>
                      </a:prstGeom>
                      <a:noFill/>
                      <a:ln w="38100">
                        <a:noFill/>
                        <a:miter/>
                      </a:ln>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0178">
                                            <p:txEl>
                                              <p:charRg st="216" end="278"/>
                                            </p:txEl>
                                          </p:spTgt>
                                        </p:tgtEl>
                                        <p:attrNameLst>
                                          <p:attrName>style.visibility</p:attrName>
                                        </p:attrNameLst>
                                      </p:cBhvr>
                                      <p:to>
                                        <p:strVal val="visible"/>
                                      </p:to>
                                    </p:set>
                                    <p:animEffect transition="in" filter="fade">
                                      <p:cBhvr>
                                        <p:cTn id="7" dur="1000"/>
                                        <p:tgtEl>
                                          <p:spTgt spid="50178">
                                            <p:txEl>
                                              <p:charRg st="216" end="278"/>
                                            </p:txEl>
                                          </p:spTgt>
                                        </p:tgtEl>
                                      </p:cBhvr>
                                    </p:animEffect>
                                    <p:anim calcmode="lin" valueType="num">
                                      <p:cBhvr>
                                        <p:cTn id="8" dur="1000" fill="hold"/>
                                        <p:tgtEl>
                                          <p:spTgt spid="50178">
                                            <p:txEl>
                                              <p:charRg st="216" end="278"/>
                                            </p:txEl>
                                          </p:spTgt>
                                        </p:tgtEl>
                                        <p:attrNameLst>
                                          <p:attrName>ppt_x</p:attrName>
                                        </p:attrNameLst>
                                      </p:cBhvr>
                                      <p:tavLst>
                                        <p:tav tm="0">
                                          <p:val>
                                            <p:strVal val="#ppt_x"/>
                                          </p:val>
                                        </p:tav>
                                        <p:tav tm="100000">
                                          <p:val>
                                            <p:strVal val="#ppt_x"/>
                                          </p:val>
                                        </p:tav>
                                      </p:tavLst>
                                    </p:anim>
                                    <p:anim calcmode="lin" valueType="num">
                                      <p:cBhvr>
                                        <p:cTn id="9" dur="1000" fill="hold"/>
                                        <p:tgtEl>
                                          <p:spTgt spid="50178">
                                            <p:txEl>
                                              <p:charRg st="216" end="27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Text Box 5"/>
          <p:cNvSpPr txBox="1"/>
          <p:nvPr/>
        </p:nvSpPr>
        <p:spPr>
          <a:xfrm>
            <a:off x="1250950" y="1652588"/>
            <a:ext cx="4641850" cy="460375"/>
          </a:xfrm>
          <a:prstGeom prst="rect">
            <a:avLst/>
          </a:prstGeom>
          <a:noFill/>
          <a:ln w="9525">
            <a:noFill/>
          </a:ln>
        </p:spPr>
        <p:txBody>
          <a:bodyPr wrap="square" anchor="t">
            <a:spAutoFit/>
          </a:bodyPr>
          <a:p>
            <a:pPr>
              <a:spcBef>
                <a:spcPct val="50000"/>
              </a:spcBef>
            </a:pPr>
            <a:r>
              <a:rPr lang="zh-CN" altLang="en-US" b="1" dirty="0">
                <a:solidFill>
                  <a:srgbClr val="C00000"/>
                </a:solidFill>
                <a:latin typeface="Times New Roman" panose="02020603050405020304" pitchFamily="18" charset="0"/>
                <a:ea typeface="宋体" panose="02010600030101010101" pitchFamily="2" charset="-122"/>
              </a:rPr>
              <a:t>解法二：</a:t>
            </a:r>
            <a:r>
              <a:rPr lang="zh-CN" altLang="en-US" b="1" dirty="0">
                <a:solidFill>
                  <a:srgbClr val="19194D"/>
                </a:solidFill>
                <a:latin typeface="Times New Roman" panose="02020603050405020304" pitchFamily="18" charset="0"/>
                <a:ea typeface="宋体" panose="02010600030101010101" pitchFamily="2" charset="-122"/>
              </a:rPr>
              <a:t>若用熵的概念来计算</a:t>
            </a:r>
            <a:endParaRPr lang="zh-CN" altLang="en-US" b="1" dirty="0">
              <a:solidFill>
                <a:srgbClr val="19194D"/>
              </a:solidFill>
              <a:latin typeface="Times New Roman" panose="02020603050405020304" pitchFamily="18" charset="0"/>
              <a:ea typeface="宋体" panose="02010600030101010101" pitchFamily="2" charset="-122"/>
            </a:endParaRPr>
          </a:p>
        </p:txBody>
      </p:sp>
      <p:graphicFrame>
        <p:nvGraphicFramePr>
          <p:cNvPr id="19458" name="Object 6"/>
          <p:cNvGraphicFramePr>
            <a:graphicFrameLocks noChangeAspect="1"/>
          </p:cNvGraphicFramePr>
          <p:nvPr/>
        </p:nvGraphicFramePr>
        <p:xfrm>
          <a:off x="1620838" y="2308543"/>
          <a:ext cx="6158865" cy="860425"/>
        </p:xfrm>
        <a:graphic>
          <a:graphicData uri="http://schemas.openxmlformats.org/presentationml/2006/ole">
            <mc:AlternateContent xmlns:mc="http://schemas.openxmlformats.org/markup-compatibility/2006">
              <mc:Choice xmlns:v="urn:schemas-microsoft-com:vml" Requires="v">
                <p:oleObj spid="_x0000_s3083" name="" r:id="rId1" imgW="2819400" imgH="393700" progId="Equation.3">
                  <p:embed/>
                </p:oleObj>
              </mc:Choice>
              <mc:Fallback>
                <p:oleObj name="" r:id="rId1" imgW="2819400" imgH="393700" progId="Equation.3">
                  <p:embed/>
                  <p:pic>
                    <p:nvPicPr>
                      <p:cNvPr id="0" name="图片 3082"/>
                      <p:cNvPicPr/>
                      <p:nvPr/>
                    </p:nvPicPr>
                    <p:blipFill>
                      <a:blip r:embed="rId2"/>
                      <a:stretch>
                        <a:fillRect/>
                      </a:stretch>
                    </p:blipFill>
                    <p:spPr>
                      <a:xfrm>
                        <a:off x="1620838" y="2308543"/>
                        <a:ext cx="6158865" cy="860425"/>
                      </a:xfrm>
                      <a:prstGeom prst="rect">
                        <a:avLst/>
                      </a:prstGeom>
                      <a:noFill/>
                      <a:ln w="38100">
                        <a:noFill/>
                        <a:miter/>
                      </a:ln>
                    </p:spPr>
                  </p:pic>
                </p:oleObj>
              </mc:Fallback>
            </mc:AlternateContent>
          </a:graphicData>
        </a:graphic>
      </p:graphicFrame>
      <p:graphicFrame>
        <p:nvGraphicFramePr>
          <p:cNvPr id="19459" name="Object 7"/>
          <p:cNvGraphicFramePr>
            <a:graphicFrameLocks noChangeAspect="1"/>
          </p:cNvGraphicFramePr>
          <p:nvPr/>
        </p:nvGraphicFramePr>
        <p:xfrm>
          <a:off x="1975485" y="3200400"/>
          <a:ext cx="2497455" cy="457200"/>
        </p:xfrm>
        <a:graphic>
          <a:graphicData uri="http://schemas.openxmlformats.org/presentationml/2006/ole">
            <mc:AlternateContent xmlns:mc="http://schemas.openxmlformats.org/markup-compatibility/2006">
              <mc:Choice xmlns:v="urn:schemas-microsoft-com:vml" Requires="v">
                <p:oleObj spid="_x0000_s3085" name="" r:id="rId3" imgW="1181100" imgH="215900" progId="Equation.3">
                  <p:embed/>
                </p:oleObj>
              </mc:Choice>
              <mc:Fallback>
                <p:oleObj name="" r:id="rId3" imgW="1181100" imgH="215900" progId="Equation.3">
                  <p:embed/>
                  <p:pic>
                    <p:nvPicPr>
                      <p:cNvPr id="0" name="图片 3084"/>
                      <p:cNvPicPr/>
                      <p:nvPr/>
                    </p:nvPicPr>
                    <p:blipFill>
                      <a:blip r:embed="rId4"/>
                      <a:stretch>
                        <a:fillRect/>
                      </a:stretch>
                    </p:blipFill>
                    <p:spPr>
                      <a:xfrm>
                        <a:off x="1975485" y="3200400"/>
                        <a:ext cx="2497455" cy="457200"/>
                      </a:xfrm>
                      <a:prstGeom prst="rect">
                        <a:avLst/>
                      </a:prstGeom>
                      <a:noFill/>
                      <a:ln w="38100">
                        <a:noFill/>
                        <a:miter/>
                      </a:ln>
                    </p:spPr>
                  </p:pic>
                </p:oleObj>
              </mc:Fallback>
            </mc:AlternateContent>
          </a:graphicData>
        </a:graphic>
      </p:graphicFrame>
      <p:graphicFrame>
        <p:nvGraphicFramePr>
          <p:cNvPr id="19460" name="Object 2"/>
          <p:cNvGraphicFramePr>
            <a:graphicFrameLocks noChangeAspect="1"/>
          </p:cNvGraphicFramePr>
          <p:nvPr/>
        </p:nvGraphicFramePr>
        <p:xfrm>
          <a:off x="1739900" y="3859213"/>
          <a:ext cx="3503613" cy="438150"/>
        </p:xfrm>
        <a:graphic>
          <a:graphicData uri="http://schemas.openxmlformats.org/presentationml/2006/ole">
            <mc:AlternateContent xmlns:mc="http://schemas.openxmlformats.org/markup-compatibility/2006">
              <mc:Choice xmlns:v="urn:schemas-microsoft-com:vml" Requires="v">
                <p:oleObj spid="_x0000_s3086" name="" r:id="rId5" imgW="1625600" imgH="203200" progId="Equation.3">
                  <p:embed/>
                </p:oleObj>
              </mc:Choice>
              <mc:Fallback>
                <p:oleObj name="" r:id="rId5" imgW="1625600" imgH="203200" progId="Equation.3">
                  <p:embed/>
                  <p:pic>
                    <p:nvPicPr>
                      <p:cNvPr id="0" name="图片 3085"/>
                      <p:cNvPicPr/>
                      <p:nvPr/>
                    </p:nvPicPr>
                    <p:blipFill>
                      <a:blip r:embed="rId6"/>
                      <a:stretch>
                        <a:fillRect/>
                      </a:stretch>
                    </p:blipFill>
                    <p:spPr>
                      <a:xfrm>
                        <a:off x="1739900" y="3859213"/>
                        <a:ext cx="3503613" cy="43815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a:xfrm>
            <a:off x="1089025" y="63500"/>
            <a:ext cx="7772400" cy="1143000"/>
          </a:xfrm>
        </p:spPr>
        <p:txBody>
          <a:bodyPr vert="horz" wrap="square" lIns="91440" tIns="45720" rIns="91440" bIns="45720" anchor="ctr"/>
          <a:p>
            <a:pPr eaLnBrk="1" hangingPunct="1"/>
            <a:r>
              <a:rPr lang="zh-CN" altLang="en-US" sz="4400" dirty="0"/>
              <a:t>1.4 通信主要性能指标</a:t>
            </a:r>
            <a:endParaRPr lang="zh-CN" altLang="en-US" sz="4400" dirty="0"/>
          </a:p>
        </p:txBody>
      </p:sp>
      <p:sp>
        <p:nvSpPr>
          <p:cNvPr id="20482" name="Rectangle 3"/>
          <p:cNvSpPr>
            <a:spLocks noGrp="1"/>
          </p:cNvSpPr>
          <p:nvPr>
            <p:ph idx="1"/>
          </p:nvPr>
        </p:nvSpPr>
        <p:spPr>
          <a:xfrm>
            <a:off x="1089025" y="1820863"/>
            <a:ext cx="7772400" cy="4918075"/>
          </a:xfrm>
        </p:spPr>
        <p:txBody>
          <a:bodyPr vert="horz" wrap="square" lIns="91440" tIns="45720" rIns="91440" bIns="45720" anchor="t"/>
          <a:p>
            <a:pPr eaLnBrk="1" hangingPunct="1">
              <a:buSzPct val="60000"/>
            </a:pPr>
            <a:r>
              <a:rPr lang="zh-CN" altLang="en-US" sz="2800" dirty="0">
                <a:solidFill>
                  <a:srgbClr val="C00000"/>
                </a:solidFill>
                <a:latin typeface="+mn-lt"/>
                <a:ea typeface="宋体" panose="02010600030101010101" pitchFamily="2" charset="-122"/>
                <a:cs typeface="楷体_GB2312"/>
              </a:rPr>
              <a:t>有效性</a:t>
            </a:r>
            <a:r>
              <a:rPr lang="zh-CN" altLang="en-US" sz="2800" dirty="0">
                <a:solidFill>
                  <a:srgbClr val="002060"/>
                </a:solidFill>
                <a:latin typeface="+mn-lt"/>
                <a:ea typeface="宋体" panose="02010600030101010101" pitchFamily="2" charset="-122"/>
                <a:cs typeface="楷体_GB2312"/>
              </a:rPr>
              <a:t>是指在给定信道内所传输的信息内容的多少，或者说是传输的</a:t>
            </a:r>
            <a:r>
              <a:rPr lang="zh-CN" altLang="en-US" sz="2800" dirty="0">
                <a:solidFill>
                  <a:srgbClr val="002060"/>
                </a:solidFill>
                <a:latin typeface="Courier New" panose="02070309020205020404" pitchFamily="49" charset="0"/>
                <a:ea typeface="宋体" panose="02010600030101010101" pitchFamily="2" charset="-122"/>
                <a:cs typeface="楷体_GB2312"/>
              </a:rPr>
              <a:t>“</a:t>
            </a:r>
            <a:r>
              <a:rPr lang="zh-CN" altLang="en-US" sz="2800" dirty="0">
                <a:solidFill>
                  <a:srgbClr val="002060"/>
                </a:solidFill>
                <a:latin typeface="+mn-lt"/>
                <a:ea typeface="宋体" panose="02010600030101010101" pitchFamily="2" charset="-122"/>
                <a:cs typeface="楷体_GB2312"/>
              </a:rPr>
              <a:t>速度</a:t>
            </a:r>
            <a:r>
              <a:rPr lang="zh-CN" altLang="en-US" sz="2800" dirty="0">
                <a:solidFill>
                  <a:srgbClr val="002060"/>
                </a:solidFill>
                <a:latin typeface="Courier New" panose="02070309020205020404" pitchFamily="49" charset="0"/>
                <a:ea typeface="宋体" panose="02010600030101010101" pitchFamily="2" charset="-122"/>
                <a:cs typeface="楷体_GB2312"/>
              </a:rPr>
              <a:t>”</a:t>
            </a:r>
            <a:r>
              <a:rPr lang="zh-CN" altLang="en-US" sz="2800" dirty="0">
                <a:solidFill>
                  <a:srgbClr val="002060"/>
                </a:solidFill>
                <a:latin typeface="+mn-lt"/>
                <a:ea typeface="宋体" panose="02010600030101010101" pitchFamily="2" charset="-122"/>
                <a:cs typeface="楷体_GB2312"/>
              </a:rPr>
              <a:t>问题；</a:t>
            </a:r>
            <a:endParaRPr lang="zh-CN" altLang="en-US" sz="2400" dirty="0">
              <a:solidFill>
                <a:srgbClr val="007254"/>
              </a:solidFill>
              <a:latin typeface="+mn-lt"/>
              <a:ea typeface="+mn-ea"/>
              <a:cs typeface="楷体_GB2312"/>
            </a:endParaRPr>
          </a:p>
          <a:p>
            <a:pPr eaLnBrk="1" hangingPunct="1">
              <a:buSzPct val="60000"/>
            </a:pPr>
            <a:r>
              <a:rPr lang="zh-CN" altLang="en-US" sz="2800" dirty="0">
                <a:solidFill>
                  <a:srgbClr val="C00000"/>
                </a:solidFill>
                <a:latin typeface="+mn-lt"/>
                <a:ea typeface="宋体" panose="02010600030101010101" pitchFamily="2" charset="-122"/>
                <a:cs typeface="楷体_GB2312"/>
              </a:rPr>
              <a:t>可靠性</a:t>
            </a:r>
            <a:r>
              <a:rPr lang="zh-CN" altLang="en-US" sz="2800" dirty="0">
                <a:solidFill>
                  <a:srgbClr val="002060"/>
                </a:solidFill>
                <a:latin typeface="+mn-lt"/>
                <a:ea typeface="宋体" panose="02010600030101010101" pitchFamily="2" charset="-122"/>
                <a:cs typeface="楷体_GB2312"/>
              </a:rPr>
              <a:t>是指接收信息的准确程度，也就是传输的</a:t>
            </a:r>
            <a:r>
              <a:rPr lang="zh-CN" altLang="en-US" sz="2800" dirty="0">
                <a:solidFill>
                  <a:srgbClr val="002060"/>
                </a:solidFill>
                <a:latin typeface="Courier New" panose="02070309020205020404" pitchFamily="49" charset="0"/>
                <a:ea typeface="宋体" panose="02010600030101010101" pitchFamily="2" charset="-122"/>
                <a:cs typeface="楷体_GB2312"/>
              </a:rPr>
              <a:t>“</a:t>
            </a:r>
            <a:r>
              <a:rPr lang="zh-CN" altLang="en-US" sz="2800" dirty="0">
                <a:solidFill>
                  <a:srgbClr val="002060"/>
                </a:solidFill>
                <a:latin typeface="+mn-lt"/>
                <a:ea typeface="宋体" panose="02010600030101010101" pitchFamily="2" charset="-122"/>
                <a:cs typeface="楷体_GB2312"/>
              </a:rPr>
              <a:t>质量</a:t>
            </a:r>
            <a:r>
              <a:rPr lang="zh-CN" altLang="en-US" sz="2800" dirty="0">
                <a:solidFill>
                  <a:srgbClr val="002060"/>
                </a:solidFill>
                <a:latin typeface="Courier New" panose="02070309020205020404" pitchFamily="49" charset="0"/>
                <a:ea typeface="宋体" panose="02010600030101010101" pitchFamily="2" charset="-122"/>
                <a:cs typeface="楷体_GB2312"/>
              </a:rPr>
              <a:t>”</a:t>
            </a:r>
            <a:r>
              <a:rPr lang="zh-CN" altLang="en-US" sz="2800" dirty="0">
                <a:solidFill>
                  <a:srgbClr val="002060"/>
                </a:solidFill>
                <a:latin typeface="+mn-lt"/>
                <a:ea typeface="宋体" panose="02010600030101010101" pitchFamily="2" charset="-122"/>
                <a:cs typeface="楷体_GB2312"/>
              </a:rPr>
              <a:t>问题。</a:t>
            </a:r>
            <a:endParaRPr lang="zh-CN" altLang="en-US" sz="2800" dirty="0">
              <a:solidFill>
                <a:srgbClr val="002060"/>
              </a:solidFill>
              <a:latin typeface="+mn-lt"/>
              <a:ea typeface="宋体" panose="02010600030101010101" pitchFamily="2" charset="-122"/>
              <a:cs typeface="楷体_GB2312"/>
            </a:endParaRPr>
          </a:p>
          <a:p>
            <a:pPr eaLnBrk="1" hangingPunct="1">
              <a:buSzPct val="60000"/>
            </a:pPr>
            <a:r>
              <a:rPr lang="zh-CN" altLang="en-US" sz="2800" dirty="0">
                <a:solidFill>
                  <a:srgbClr val="002060"/>
                </a:solidFill>
                <a:latin typeface="+mn-lt"/>
                <a:ea typeface="宋体" panose="02010600030101010101" pitchFamily="2" charset="-122"/>
                <a:cs typeface="楷体_GB2312"/>
              </a:rPr>
              <a:t>模拟通信系统</a:t>
            </a:r>
            <a:endParaRPr lang="zh-CN" altLang="en-US" sz="2800" b="0" dirty="0">
              <a:solidFill>
                <a:srgbClr val="002060"/>
              </a:solidFill>
              <a:latin typeface="+mn-lt"/>
              <a:ea typeface="+mn-ea"/>
              <a:cs typeface="楷体_GB2312"/>
            </a:endParaRPr>
          </a:p>
          <a:p>
            <a:pPr eaLnBrk="1" hangingPunct="1">
              <a:buSzPct val="60000"/>
              <a:buNone/>
            </a:pPr>
            <a:r>
              <a:rPr lang="zh-CN" altLang="en-US" sz="2800" b="0" dirty="0">
                <a:solidFill>
                  <a:srgbClr val="002060"/>
                </a:solidFill>
                <a:latin typeface="+mn-lt"/>
                <a:ea typeface="+mn-ea"/>
                <a:cs typeface="楷体_GB2312"/>
              </a:rPr>
              <a:t>       </a:t>
            </a:r>
            <a:r>
              <a:rPr lang="zh-CN" altLang="en-US" sz="2400" dirty="0">
                <a:solidFill>
                  <a:srgbClr val="007254"/>
                </a:solidFill>
                <a:latin typeface="+mn-lt"/>
                <a:ea typeface="宋体" panose="02010600030101010101" pitchFamily="2" charset="-122"/>
                <a:cs typeface="楷体_GB2312"/>
              </a:rPr>
              <a:t>有效性：有效</a:t>
            </a:r>
            <a:r>
              <a:rPr lang="zh-CN" altLang="en-US" sz="2400" dirty="0">
                <a:solidFill>
                  <a:srgbClr val="C00000"/>
                </a:solidFill>
                <a:latin typeface="+mn-lt"/>
                <a:ea typeface="宋体" panose="02010600030101010101" pitchFamily="2" charset="-122"/>
                <a:cs typeface="楷体_GB2312"/>
              </a:rPr>
              <a:t>传输频带</a:t>
            </a:r>
            <a:endParaRPr lang="zh-CN" altLang="en-US" sz="2400" dirty="0">
              <a:solidFill>
                <a:srgbClr val="007254"/>
              </a:solidFill>
              <a:latin typeface="+mn-lt"/>
              <a:ea typeface="宋体" panose="02010600030101010101" pitchFamily="2" charset="-122"/>
              <a:cs typeface="楷体_GB2312"/>
            </a:endParaRPr>
          </a:p>
          <a:p>
            <a:pPr eaLnBrk="1" hangingPunct="1">
              <a:buSzPct val="60000"/>
              <a:buNone/>
            </a:pPr>
            <a:r>
              <a:rPr lang="zh-CN" altLang="en-US" sz="2400" dirty="0">
                <a:solidFill>
                  <a:srgbClr val="007254"/>
                </a:solidFill>
                <a:latin typeface="+mn-lt"/>
                <a:ea typeface="宋体" panose="02010600030101010101" pitchFamily="2" charset="-122"/>
                <a:cs typeface="楷体_GB2312"/>
                <a:sym typeface="楷体_GB2312" pitchFamily="49" charset="-122"/>
              </a:rPr>
              <a:t>        可靠性：接收端输出</a:t>
            </a:r>
            <a:r>
              <a:rPr lang="zh-CN" altLang="en-US" sz="2400" dirty="0">
                <a:solidFill>
                  <a:srgbClr val="C00000"/>
                </a:solidFill>
                <a:latin typeface="+mn-lt"/>
                <a:ea typeface="宋体" panose="02010600030101010101" pitchFamily="2" charset="-122"/>
                <a:cs typeface="楷体_GB2312"/>
                <a:sym typeface="楷体_GB2312" pitchFamily="49" charset="-122"/>
              </a:rPr>
              <a:t>信噪比</a:t>
            </a:r>
            <a:endParaRPr lang="zh-CN" altLang="en-US" sz="2400" dirty="0">
              <a:solidFill>
                <a:srgbClr val="007254"/>
              </a:solidFill>
              <a:latin typeface="+mn-lt"/>
              <a:ea typeface="宋体" panose="02010600030101010101" pitchFamily="2" charset="-122"/>
              <a:cs typeface="楷体_GB2312"/>
              <a:sym typeface="楷体_GB2312" pitchFamily="49" charset="-122"/>
            </a:endParaRPr>
          </a:p>
          <a:p>
            <a:pPr eaLnBrk="1" hangingPunct="1">
              <a:buSzPct val="60000"/>
            </a:pPr>
            <a:r>
              <a:rPr lang="zh-CN" altLang="en-US" sz="2400" dirty="0">
                <a:solidFill>
                  <a:srgbClr val="002060"/>
                </a:solidFill>
                <a:latin typeface="+mn-lt"/>
                <a:ea typeface="宋体" panose="02010600030101010101" pitchFamily="2" charset="-122"/>
                <a:cs typeface="楷体_GB2312"/>
                <a:sym typeface="楷体_GB2312" pitchFamily="49" charset="-122"/>
              </a:rPr>
              <a:t>数字通信系统</a:t>
            </a:r>
            <a:endParaRPr lang="zh-CN" altLang="en-US" sz="2400" b="0" dirty="0">
              <a:solidFill>
                <a:srgbClr val="002060"/>
              </a:solidFill>
              <a:latin typeface="+mn-lt"/>
              <a:ea typeface="+mn-ea"/>
              <a:cs typeface="楷体_GB2312"/>
            </a:endParaRPr>
          </a:p>
          <a:p>
            <a:pPr eaLnBrk="1" hangingPunct="1">
              <a:buSzPct val="60000"/>
              <a:buNone/>
            </a:pPr>
            <a:r>
              <a:rPr lang="zh-CN" altLang="en-US" sz="2400" b="0" dirty="0">
                <a:solidFill>
                  <a:srgbClr val="002060"/>
                </a:solidFill>
                <a:latin typeface="+mn-lt"/>
                <a:ea typeface="+mn-ea"/>
                <a:cs typeface="楷体_GB2312"/>
              </a:rPr>
              <a:t>       </a:t>
            </a:r>
            <a:r>
              <a:rPr lang="zh-CN" altLang="en-US" sz="2400" dirty="0">
                <a:solidFill>
                  <a:srgbClr val="007254"/>
                </a:solidFill>
                <a:latin typeface="+mn-lt"/>
                <a:ea typeface="宋体" panose="02010600030101010101" pitchFamily="2" charset="-122"/>
                <a:cs typeface="楷体_GB2312"/>
                <a:sym typeface="楷体_GB2312" pitchFamily="49" charset="-122"/>
              </a:rPr>
              <a:t>有效性：</a:t>
            </a:r>
            <a:r>
              <a:rPr lang="zh-CN" altLang="en-US" sz="2400" dirty="0">
                <a:solidFill>
                  <a:srgbClr val="C00000"/>
                </a:solidFill>
                <a:latin typeface="+mn-lt"/>
                <a:ea typeface="宋体" panose="02010600030101010101" pitchFamily="2" charset="-122"/>
                <a:cs typeface="楷体_GB2312"/>
                <a:sym typeface="楷体_GB2312" pitchFamily="49" charset="-122"/>
              </a:rPr>
              <a:t>传输速率</a:t>
            </a:r>
            <a:endParaRPr lang="zh-CN" altLang="en-US" sz="2400" dirty="0">
              <a:solidFill>
                <a:srgbClr val="007254"/>
              </a:solidFill>
              <a:latin typeface="+mn-lt"/>
              <a:ea typeface="宋体" panose="02010600030101010101" pitchFamily="2" charset="-122"/>
              <a:cs typeface="楷体_GB2312"/>
              <a:sym typeface="楷体_GB2312" pitchFamily="49" charset="-122"/>
            </a:endParaRPr>
          </a:p>
          <a:p>
            <a:pPr eaLnBrk="1" hangingPunct="1">
              <a:buSzPct val="60000"/>
              <a:buNone/>
            </a:pPr>
            <a:r>
              <a:rPr lang="zh-CN" altLang="en-US" sz="2400" dirty="0">
                <a:solidFill>
                  <a:srgbClr val="007254"/>
                </a:solidFill>
                <a:latin typeface="+mn-lt"/>
                <a:ea typeface="宋体" panose="02010600030101010101" pitchFamily="2" charset="-122"/>
                <a:cs typeface="楷体_GB2312"/>
                <a:sym typeface="楷体_GB2312" pitchFamily="49" charset="-122"/>
              </a:rPr>
              <a:t>       可靠性：</a:t>
            </a:r>
            <a:r>
              <a:rPr lang="zh-CN" altLang="en-US" sz="2400" dirty="0">
                <a:solidFill>
                  <a:srgbClr val="C00000"/>
                </a:solidFill>
                <a:latin typeface="+mn-lt"/>
                <a:ea typeface="宋体" panose="02010600030101010101" pitchFamily="2" charset="-122"/>
                <a:cs typeface="楷体_GB2312"/>
                <a:sym typeface="楷体_GB2312" pitchFamily="49" charset="-122"/>
              </a:rPr>
              <a:t>差错率</a:t>
            </a:r>
            <a:endParaRPr lang="zh-CN" altLang="en-US" sz="2400" dirty="0">
              <a:solidFill>
                <a:srgbClr val="C00000"/>
              </a:solidFill>
              <a:latin typeface="+mn-lt"/>
              <a:ea typeface="宋体" panose="02010600030101010101" pitchFamily="2" charset="-122"/>
              <a:cs typeface="楷体_GB2312"/>
              <a:sym typeface="楷体_GB2312" pitchFamily="49" charset="-122"/>
            </a:endParaRPr>
          </a:p>
        </p:txBody>
      </p:sp>
      <p:sp>
        <p:nvSpPr>
          <p:cNvPr id="20483" name="Rectangle 2"/>
          <p:cNvSpPr>
            <a:spLocks noGrp="1"/>
          </p:cNvSpPr>
          <p:nvPr/>
        </p:nvSpPr>
        <p:spPr>
          <a:xfrm>
            <a:off x="987425" y="901700"/>
            <a:ext cx="7772400" cy="1143000"/>
          </a:xfrm>
          <a:prstGeom prst="rect">
            <a:avLst/>
          </a:prstGeom>
          <a:noFill/>
          <a:ln w="9525">
            <a:noFill/>
          </a:ln>
        </p:spPr>
        <p:txBody>
          <a:bodyPr wrap="square" lIns="91440" tIns="45720" rIns="91440" bIns="45720" anchor="ctr"/>
          <a:p>
            <a:pPr algn="ctr"/>
            <a:r>
              <a:rPr lang="zh-CN" altLang="en-US" sz="4400" dirty="0">
                <a:solidFill>
                  <a:schemeClr val="tx2"/>
                </a:solidFill>
                <a:latin typeface="Times New Roman" panose="02020603050405020304" pitchFamily="18" charset="0"/>
                <a:ea typeface="隶书" panose="02010509060101010101" pitchFamily="49" charset="-122"/>
              </a:rPr>
              <a:t>系统的</a:t>
            </a:r>
            <a:r>
              <a:rPr lang="zh-CN" altLang="en-US" sz="4400" dirty="0">
                <a:solidFill>
                  <a:srgbClr val="C00000"/>
                </a:solidFill>
                <a:latin typeface="Times New Roman" panose="02020603050405020304" pitchFamily="18" charset="0"/>
                <a:ea typeface="隶书" panose="02010509060101010101" pitchFamily="49" charset="-122"/>
              </a:rPr>
              <a:t>有效性</a:t>
            </a:r>
            <a:r>
              <a:rPr lang="zh-CN" altLang="en-US" sz="4400" dirty="0">
                <a:solidFill>
                  <a:schemeClr val="tx2"/>
                </a:solidFill>
                <a:latin typeface="Times New Roman" panose="02020603050405020304" pitchFamily="18" charset="0"/>
                <a:ea typeface="隶书" panose="02010509060101010101" pitchFamily="49" charset="-122"/>
              </a:rPr>
              <a:t>和</a:t>
            </a:r>
            <a:r>
              <a:rPr lang="zh-CN" altLang="en-US" sz="4400" dirty="0">
                <a:solidFill>
                  <a:srgbClr val="C00000"/>
                </a:solidFill>
                <a:latin typeface="Times New Roman" panose="02020603050405020304" pitchFamily="18" charset="0"/>
                <a:ea typeface="隶书" panose="02010509060101010101" pitchFamily="49" charset="-122"/>
              </a:rPr>
              <a:t>可靠性</a:t>
            </a:r>
            <a:endParaRPr lang="zh-CN" altLang="en-US" sz="4400" dirty="0">
              <a:solidFill>
                <a:srgbClr val="C00000"/>
              </a:solidFill>
              <a:latin typeface="Times New Roman" panose="02020603050405020304" pitchFamily="18" charset="0"/>
              <a:ea typeface="隶书" panose="02010509060101010101" pitchFamily="49" charset="-122"/>
            </a:endParaRPr>
          </a:p>
        </p:txBody>
      </p:sp>
    </p:spTree>
  </p:cSld>
  <p:clrMapOvr>
    <a:masterClrMapping/>
  </p:clrMapOvr>
  <p:transition spd="med">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Text Box 2"/>
          <p:cNvSpPr txBox="1"/>
          <p:nvPr/>
        </p:nvSpPr>
        <p:spPr>
          <a:xfrm>
            <a:off x="1089025" y="1411288"/>
            <a:ext cx="7885113" cy="2995613"/>
          </a:xfrm>
          <a:prstGeom prst="rect">
            <a:avLst/>
          </a:prstGeom>
          <a:noFill/>
          <a:ln w="9525">
            <a:noFill/>
          </a:ln>
        </p:spPr>
        <p:txBody>
          <a:bodyPr wrap="square">
            <a:spAutoFit/>
          </a:bodyPr>
          <a:p>
            <a:pPr marL="342900" indent="-342900">
              <a:spcBef>
                <a:spcPct val="20000"/>
              </a:spcBef>
              <a:buClr>
                <a:schemeClr val="folHlink"/>
              </a:buClr>
              <a:buSzPct val="60000"/>
              <a:buFont typeface="Wingdings" panose="05000000000000000000" charset="0"/>
              <a:buChar char="l"/>
            </a:pPr>
            <a:r>
              <a:rPr lang="zh-CN" altLang="en-US" sz="2800" b="1" kern="0" noProof="1" dirty="0">
                <a:solidFill>
                  <a:srgbClr val="C00000"/>
                </a:solidFill>
                <a:latin typeface="Times New Roman" panose="02020603050405020304" pitchFamily="18" charset="0"/>
                <a:ea typeface="宋体" panose="02010600030101010101" pitchFamily="2" charset="-122"/>
                <a:cs typeface="楷体_GB2312"/>
              </a:rPr>
              <a:t>码元传输速率</a:t>
            </a:r>
            <a:r>
              <a:rPr lang="zh-CN" altLang="en-US" sz="2800" b="1" kern="0" noProof="1" dirty="0">
                <a:solidFill>
                  <a:srgbClr val="002060"/>
                </a:solidFill>
                <a:latin typeface="Times New Roman" panose="02020603050405020304" pitchFamily="18" charset="0"/>
                <a:ea typeface="宋体" panose="02010600030101010101" pitchFamily="2" charset="-122"/>
                <a:cs typeface="楷体_GB2312"/>
              </a:rPr>
              <a:t>R</a:t>
            </a:r>
            <a:r>
              <a:rPr lang="zh-CN" altLang="en-US" sz="2800" b="1" kern="0" baseline="-25000" noProof="1" dirty="0">
                <a:solidFill>
                  <a:srgbClr val="002060"/>
                </a:solidFill>
                <a:latin typeface="Times New Roman" panose="02020603050405020304" pitchFamily="18" charset="0"/>
                <a:ea typeface="宋体" panose="02010600030101010101" pitchFamily="2" charset="-122"/>
                <a:cs typeface="楷体_GB2312"/>
              </a:rPr>
              <a:t>B</a:t>
            </a:r>
            <a:r>
              <a:rPr lang="zh-CN" altLang="en-US" sz="2800" b="1" kern="0" noProof="1" dirty="0">
                <a:solidFill>
                  <a:srgbClr val="002060"/>
                </a:solidFill>
                <a:latin typeface="Times New Roman" panose="02020603050405020304" pitchFamily="18" charset="0"/>
                <a:ea typeface="宋体" panose="02010600030101010101" pitchFamily="2" charset="-122"/>
                <a:cs typeface="楷体_GB2312"/>
              </a:rPr>
              <a:t>简称</a:t>
            </a:r>
            <a:r>
              <a:rPr lang="zh-CN" altLang="en-US" sz="2800" b="1" kern="0" noProof="1" dirty="0">
                <a:solidFill>
                  <a:srgbClr val="C00000"/>
                </a:solidFill>
                <a:latin typeface="Times New Roman" panose="02020603050405020304" pitchFamily="18" charset="0"/>
                <a:ea typeface="宋体" panose="02010600030101010101" pitchFamily="2" charset="-122"/>
                <a:cs typeface="楷体_GB2312"/>
              </a:rPr>
              <a:t>传码率</a:t>
            </a:r>
            <a:r>
              <a:rPr lang="zh-CN" altLang="en-US" sz="2800" b="1" kern="0" noProof="1" dirty="0">
                <a:solidFill>
                  <a:srgbClr val="002060"/>
                </a:solidFill>
                <a:latin typeface="Times New Roman" panose="02020603050405020304" pitchFamily="18" charset="0"/>
                <a:ea typeface="宋体" panose="02010600030101010101" pitchFamily="2" charset="-122"/>
                <a:cs typeface="楷体_GB2312"/>
              </a:rPr>
              <a:t>，又称</a:t>
            </a:r>
            <a:r>
              <a:rPr lang="zh-CN" altLang="en-US" sz="2800" b="1" kern="0" noProof="1" dirty="0">
                <a:solidFill>
                  <a:srgbClr val="C00000"/>
                </a:solidFill>
                <a:latin typeface="Times New Roman" panose="02020603050405020304" pitchFamily="18" charset="0"/>
                <a:ea typeface="宋体" panose="02010600030101010101" pitchFamily="2" charset="-122"/>
                <a:cs typeface="楷体_GB2312"/>
              </a:rPr>
              <a:t>符号速率</a:t>
            </a:r>
            <a:r>
              <a:rPr lang="zh-CN" altLang="en-US" sz="2800" b="1" kern="0" noProof="1" dirty="0">
                <a:solidFill>
                  <a:srgbClr val="002060"/>
                </a:solidFill>
                <a:latin typeface="Times New Roman" panose="02020603050405020304" pitchFamily="18" charset="0"/>
                <a:ea typeface="宋体" panose="02010600030101010101" pitchFamily="2" charset="-122"/>
                <a:cs typeface="楷体_GB2312"/>
              </a:rPr>
              <a:t>等。它表示单位时间内传输码元的数目，单位是波特（Baud），记为B</a:t>
            </a:r>
            <a:r>
              <a:rPr lang="en-US" altLang="zh-CN" sz="2800" b="1" kern="0" noProof="1" dirty="0">
                <a:solidFill>
                  <a:srgbClr val="002060"/>
                </a:solidFill>
                <a:latin typeface="Times New Roman" panose="02020603050405020304" pitchFamily="18" charset="0"/>
                <a:ea typeface="宋体" panose="02010600030101010101" pitchFamily="2" charset="-122"/>
                <a:cs typeface="楷体_GB2312"/>
              </a:rPr>
              <a:t>d</a:t>
            </a:r>
            <a:r>
              <a:rPr lang="zh-CN" altLang="en-US" sz="2800" b="1" kern="0" noProof="1" dirty="0">
                <a:solidFill>
                  <a:srgbClr val="002060"/>
                </a:solidFill>
                <a:latin typeface="Times New Roman" panose="02020603050405020304" pitchFamily="18" charset="0"/>
                <a:ea typeface="宋体" panose="02010600030101010101" pitchFamily="2" charset="-122"/>
                <a:cs typeface="楷体_GB2312"/>
              </a:rPr>
              <a:t>。 </a:t>
            </a:r>
            <a:endParaRPr lang="zh-CN" altLang="en-US" sz="2800" b="1" kern="0" noProof="1" dirty="0">
              <a:solidFill>
                <a:srgbClr val="002060"/>
              </a:solidFill>
              <a:latin typeface="Times New Roman" panose="02020603050405020304" pitchFamily="18" charset="0"/>
              <a:ea typeface="宋体" panose="02010600030101010101" pitchFamily="2" charset="-122"/>
              <a:cs typeface="楷体_GB2312"/>
            </a:endParaRPr>
          </a:p>
          <a:p>
            <a:pPr marL="342900" indent="-342900">
              <a:spcBef>
                <a:spcPct val="20000"/>
              </a:spcBef>
              <a:buClr>
                <a:schemeClr val="folHlink"/>
              </a:buClr>
              <a:buSzPct val="60000"/>
              <a:buFont typeface="Wingdings" panose="05000000000000000000" charset="0"/>
              <a:buChar char="l"/>
            </a:pPr>
            <a:r>
              <a:rPr lang="zh-CN" altLang="en-US" sz="2800" b="1" kern="0" noProof="1" dirty="0">
                <a:solidFill>
                  <a:srgbClr val="002060"/>
                </a:solidFill>
                <a:latin typeface="Times New Roman" panose="02020603050405020304" pitchFamily="18" charset="0"/>
                <a:ea typeface="宋体" panose="02010600030101010101" pitchFamily="2" charset="-122"/>
                <a:cs typeface="楷体_GB2312"/>
              </a:rPr>
              <a:t>数字信号有多进制和二进制之分，但码元速率与进制数无关，只与传输的码元长度T有关:</a:t>
            </a:r>
            <a:endParaRPr lang="zh-CN" altLang="en-US" sz="2800" b="1" kern="0" noProof="1" dirty="0">
              <a:solidFill>
                <a:srgbClr val="002060"/>
              </a:solidFill>
              <a:latin typeface="Times New Roman" panose="02020603050405020304" pitchFamily="18" charset="0"/>
              <a:ea typeface="宋体" panose="02010600030101010101" pitchFamily="2" charset="-122"/>
              <a:cs typeface="楷体_GB2312"/>
            </a:endParaRPr>
          </a:p>
          <a:p>
            <a:pPr>
              <a:lnSpc>
                <a:spcPct val="130000"/>
              </a:lnSpc>
              <a:spcBef>
                <a:spcPct val="50000"/>
              </a:spcBef>
            </a:pPr>
            <a:endParaRPr lang="en-US" altLang="zh-CN" noProof="1" dirty="0">
              <a:latin typeface="Times New Roman" panose="02020603050405020304" pitchFamily="18" charset="0"/>
              <a:ea typeface="宋体" panose="02010600030101010101" pitchFamily="2" charset="-122"/>
            </a:endParaRPr>
          </a:p>
        </p:txBody>
      </p:sp>
      <p:graphicFrame>
        <p:nvGraphicFramePr>
          <p:cNvPr id="21506" name="Object 3"/>
          <p:cNvGraphicFramePr>
            <a:graphicFrameLocks noChangeAspect="1"/>
          </p:cNvGraphicFramePr>
          <p:nvPr/>
        </p:nvGraphicFramePr>
        <p:xfrm>
          <a:off x="3487738" y="3770313"/>
          <a:ext cx="2441575" cy="1036637"/>
        </p:xfrm>
        <a:graphic>
          <a:graphicData uri="http://schemas.openxmlformats.org/presentationml/2006/ole">
            <mc:AlternateContent xmlns:mc="http://schemas.openxmlformats.org/markup-compatibility/2006">
              <mc:Choice xmlns:v="urn:schemas-microsoft-com:vml" Requires="v">
                <p:oleObj spid="_x0000_s3091" name="" r:id="rId1" imgW="927100" imgH="393700" progId="Equation.3">
                  <p:embed/>
                </p:oleObj>
              </mc:Choice>
              <mc:Fallback>
                <p:oleObj name="" r:id="rId1" imgW="927100" imgH="393700" progId="Equation.3">
                  <p:embed/>
                  <p:pic>
                    <p:nvPicPr>
                      <p:cNvPr id="0" name="图片 3090"/>
                      <p:cNvPicPr/>
                      <p:nvPr/>
                    </p:nvPicPr>
                    <p:blipFill>
                      <a:blip r:embed="rId2"/>
                      <a:stretch>
                        <a:fillRect/>
                      </a:stretch>
                    </p:blipFill>
                    <p:spPr>
                      <a:xfrm>
                        <a:off x="3487738" y="3770313"/>
                        <a:ext cx="2441575" cy="1036637"/>
                      </a:xfrm>
                      <a:prstGeom prst="rect">
                        <a:avLst/>
                      </a:prstGeom>
                      <a:noFill/>
                      <a:ln w="38100">
                        <a:noFill/>
                        <a:miter/>
                      </a:ln>
                    </p:spPr>
                  </p:pic>
                </p:oleObj>
              </mc:Fallback>
            </mc:AlternateContent>
          </a:graphicData>
        </a:graphic>
      </p:graphicFrame>
      <p:sp>
        <p:nvSpPr>
          <p:cNvPr id="21507" name="Rectangle 2"/>
          <p:cNvSpPr>
            <a:spLocks noGrp="1"/>
          </p:cNvSpPr>
          <p:nvPr>
            <p:ph type="title"/>
          </p:nvPr>
        </p:nvSpPr>
        <p:spPr>
          <a:xfrm>
            <a:off x="1089025" y="63500"/>
            <a:ext cx="7772400" cy="1143000"/>
          </a:xfrm>
        </p:spPr>
        <p:txBody>
          <a:bodyPr vert="horz" wrap="square" lIns="91440" tIns="45720" rIns="91440" bIns="45720" anchor="ctr"/>
          <a:p>
            <a:pPr eaLnBrk="1" hangingPunct="1"/>
            <a:r>
              <a:rPr lang="zh-CN" altLang="en-US" sz="3600" dirty="0">
                <a:sym typeface="楷体_GB2312" pitchFamily="49" charset="-122"/>
              </a:rPr>
              <a:t>码元传输速率</a:t>
            </a:r>
            <a:endParaRPr lang="zh-CN" altLang="en-US" sz="3600" dirty="0">
              <a:sym typeface="楷体_GB2312" pitchFamily="49" charset="-122"/>
            </a:endParaRPr>
          </a:p>
        </p:txBody>
      </p:sp>
    </p:spTree>
  </p:cSld>
  <p:clrMapOvr>
    <a:masterClrMapping/>
  </p:clrMapOvr>
  <p:transition spd="med">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Text Box 2"/>
          <p:cNvSpPr txBox="1"/>
          <p:nvPr/>
        </p:nvSpPr>
        <p:spPr>
          <a:xfrm>
            <a:off x="1089025" y="1411288"/>
            <a:ext cx="7885113" cy="4497388"/>
          </a:xfrm>
          <a:prstGeom prst="rect">
            <a:avLst/>
          </a:prstGeom>
          <a:noFill/>
          <a:ln w="9525">
            <a:noFill/>
          </a:ln>
        </p:spPr>
        <p:txBody>
          <a:bodyPr wrap="square">
            <a:spAutoFit/>
          </a:bodyPr>
          <a:p>
            <a:pPr marL="342900" indent="-342900">
              <a:spcBef>
                <a:spcPct val="20000"/>
              </a:spcBef>
              <a:buClr>
                <a:schemeClr val="folHlink"/>
              </a:buClr>
              <a:buSzPct val="60000"/>
              <a:buFont typeface="Wingdings" panose="05000000000000000000" charset="0"/>
              <a:buChar char="l"/>
            </a:pPr>
            <a:r>
              <a:rPr lang="zh-CN" altLang="en-US" sz="2800" b="1" kern="0" noProof="1" dirty="0">
                <a:solidFill>
                  <a:srgbClr val="C00000"/>
                </a:solidFill>
                <a:latin typeface="Times New Roman" panose="02020603050405020304" pitchFamily="18" charset="0"/>
                <a:ea typeface="宋体" panose="02010600030101010101" pitchFamily="2" charset="-122"/>
                <a:cs typeface="楷体_GB2312"/>
                <a:sym typeface="+mn-ea"/>
              </a:rPr>
              <a:t>信息传输速率</a:t>
            </a:r>
            <a:r>
              <a:rPr lang="zh-CN" altLang="en-US" sz="2800" b="1" kern="0" noProof="1" dirty="0">
                <a:solidFill>
                  <a:srgbClr val="002060"/>
                </a:solidFill>
                <a:latin typeface="Times New Roman" panose="02020603050405020304" pitchFamily="18" charset="0"/>
                <a:ea typeface="宋体" panose="02010600030101010101" pitchFamily="2" charset="-122"/>
                <a:cs typeface="楷体_GB2312"/>
                <a:sym typeface="+mn-ea"/>
              </a:rPr>
              <a:t>R</a:t>
            </a:r>
            <a:r>
              <a:rPr lang="zh-CN" altLang="en-US" sz="2800" b="1" kern="0" baseline="-25000" noProof="1" dirty="0">
                <a:solidFill>
                  <a:srgbClr val="002060"/>
                </a:solidFill>
                <a:latin typeface="Times New Roman" panose="02020603050405020304" pitchFamily="18" charset="0"/>
                <a:ea typeface="宋体" panose="02010600030101010101" pitchFamily="2" charset="-122"/>
                <a:cs typeface="楷体_GB2312"/>
                <a:sym typeface="+mn-ea"/>
              </a:rPr>
              <a:t>b</a:t>
            </a:r>
            <a:r>
              <a:rPr lang="zh-CN" altLang="en-US" sz="2800" b="1" kern="0" noProof="1" dirty="0">
                <a:solidFill>
                  <a:srgbClr val="002060"/>
                </a:solidFill>
                <a:latin typeface="Times New Roman" panose="02020603050405020304" pitchFamily="18" charset="0"/>
                <a:ea typeface="宋体" panose="02010600030101010101" pitchFamily="2" charset="-122"/>
                <a:cs typeface="楷体_GB2312"/>
                <a:sym typeface="+mn-ea"/>
              </a:rPr>
              <a:t>简称</a:t>
            </a:r>
            <a:r>
              <a:rPr lang="zh-CN" altLang="en-US" sz="2800" b="1" kern="0" noProof="1" dirty="0">
                <a:solidFill>
                  <a:srgbClr val="C00000"/>
                </a:solidFill>
                <a:latin typeface="Times New Roman" panose="02020603050405020304" pitchFamily="18" charset="0"/>
                <a:ea typeface="宋体" panose="02010600030101010101" pitchFamily="2" charset="-122"/>
                <a:cs typeface="楷体_GB2312"/>
                <a:sym typeface="+mn-ea"/>
              </a:rPr>
              <a:t>传信率</a:t>
            </a:r>
            <a:r>
              <a:rPr lang="zh-CN" altLang="en-US" sz="2800" b="1" kern="0" noProof="1" dirty="0">
                <a:solidFill>
                  <a:srgbClr val="002060"/>
                </a:solidFill>
                <a:latin typeface="Times New Roman" panose="02020603050405020304" pitchFamily="18" charset="0"/>
                <a:ea typeface="宋体" panose="02010600030101010101" pitchFamily="2" charset="-122"/>
                <a:cs typeface="楷体_GB2312"/>
                <a:sym typeface="+mn-ea"/>
              </a:rPr>
              <a:t>，又称</a:t>
            </a:r>
            <a:r>
              <a:rPr lang="zh-CN" altLang="en-US" sz="2800" b="1" kern="0" noProof="1" dirty="0">
                <a:solidFill>
                  <a:srgbClr val="C00000"/>
                </a:solidFill>
                <a:latin typeface="Times New Roman" panose="02020603050405020304" pitchFamily="18" charset="0"/>
                <a:ea typeface="宋体" panose="02010600030101010101" pitchFamily="2" charset="-122"/>
                <a:cs typeface="楷体_GB2312"/>
                <a:sym typeface="+mn-ea"/>
              </a:rPr>
              <a:t>比特率</a:t>
            </a:r>
            <a:r>
              <a:rPr lang="zh-CN" altLang="en-US" sz="2800" b="1" kern="0" noProof="1" dirty="0">
                <a:solidFill>
                  <a:srgbClr val="002060"/>
                </a:solidFill>
                <a:latin typeface="Times New Roman" panose="02020603050405020304" pitchFamily="18" charset="0"/>
                <a:ea typeface="宋体" panose="02010600030101010101" pitchFamily="2" charset="-122"/>
                <a:cs typeface="楷体_GB2312"/>
                <a:sym typeface="+mn-ea"/>
              </a:rPr>
              <a:t>等。它表示单位时间内传递的平均信息量或比特数，单位是比特/秒，可记为bit/s ，或 b/s ，或bps。</a:t>
            </a:r>
            <a:r>
              <a:rPr lang="zh-CN" altLang="en-US" sz="2800" b="1" kern="0" noProof="1" dirty="0">
                <a:solidFill>
                  <a:srgbClr val="002060"/>
                </a:solidFill>
                <a:latin typeface="Times New Roman" panose="02020603050405020304" pitchFamily="18" charset="0"/>
                <a:ea typeface="宋体" panose="02010600030101010101" pitchFamily="2" charset="-122"/>
                <a:cs typeface="楷体_GB2312"/>
              </a:rPr>
              <a:t> </a:t>
            </a:r>
            <a:endParaRPr lang="zh-CN" altLang="en-US" sz="2800" b="1" kern="0" noProof="1" dirty="0">
              <a:solidFill>
                <a:srgbClr val="002060"/>
              </a:solidFill>
              <a:latin typeface="Times New Roman" panose="02020603050405020304" pitchFamily="18" charset="0"/>
              <a:ea typeface="宋体" panose="02010600030101010101" pitchFamily="2" charset="-122"/>
              <a:cs typeface="楷体_GB2312"/>
            </a:endParaRPr>
          </a:p>
          <a:p>
            <a:pPr marL="342900" indent="-342900">
              <a:spcBef>
                <a:spcPct val="20000"/>
              </a:spcBef>
              <a:buClr>
                <a:schemeClr val="folHlink"/>
              </a:buClr>
              <a:buSzPct val="60000"/>
              <a:buFont typeface="Wingdings" panose="05000000000000000000" charset="0"/>
              <a:buChar char="l"/>
            </a:pPr>
            <a:r>
              <a:rPr lang="zh-CN" altLang="en-US" sz="2800" b="1" kern="0" noProof="1" dirty="0">
                <a:solidFill>
                  <a:srgbClr val="002060"/>
                </a:solidFill>
                <a:latin typeface="Times New Roman" panose="02020603050405020304" pitchFamily="18" charset="0"/>
                <a:ea typeface="宋体" panose="02010600030101010101" pitchFamily="2" charset="-122"/>
                <a:cs typeface="楷体_GB2312"/>
                <a:sym typeface="+mn-ea"/>
              </a:rPr>
              <a:t>每个码元或符号通常都含有一定bit数的信息量，因此码元速率和信息速率有确定的关系</a:t>
            </a:r>
            <a:r>
              <a:rPr lang="zh-CN" altLang="en-US" sz="2800" b="1" kern="0" noProof="1" dirty="0">
                <a:solidFill>
                  <a:srgbClr val="002060"/>
                </a:solidFill>
                <a:latin typeface="Times New Roman" panose="02020603050405020304" pitchFamily="18" charset="0"/>
                <a:ea typeface="宋体" panose="02010600030101010101" pitchFamily="2" charset="-122"/>
                <a:cs typeface="楷体_GB2312"/>
              </a:rPr>
              <a:t>:</a:t>
            </a:r>
            <a:endParaRPr lang="zh-CN" altLang="en-US" sz="2800" b="1" kern="0" noProof="1" dirty="0">
              <a:solidFill>
                <a:srgbClr val="002060"/>
              </a:solidFill>
              <a:latin typeface="Times New Roman" panose="02020603050405020304" pitchFamily="18" charset="0"/>
              <a:ea typeface="宋体" panose="02010600030101010101" pitchFamily="2" charset="-122"/>
              <a:cs typeface="楷体_GB2312"/>
            </a:endParaRPr>
          </a:p>
          <a:p>
            <a:pPr>
              <a:lnSpc>
                <a:spcPct val="130000"/>
              </a:lnSpc>
              <a:spcBef>
                <a:spcPct val="50000"/>
              </a:spcBef>
            </a:pPr>
            <a:r>
              <a:rPr lang="en-US" altLang="zh-CN" noProof="1" dirty="0">
                <a:latin typeface="Times New Roman" panose="02020603050405020304" pitchFamily="18" charset="0"/>
                <a:ea typeface="宋体" panose="02010600030101010101" pitchFamily="2" charset="-122"/>
                <a:cs typeface="+mn-ea"/>
                <a:sym typeface="+mn-ea"/>
              </a:rPr>
              <a:t>                      R</a:t>
            </a:r>
            <a:r>
              <a:rPr lang="en-US" altLang="zh-CN" baseline="-25000" noProof="1" dirty="0">
                <a:latin typeface="Times New Roman" panose="02020603050405020304" pitchFamily="18" charset="0"/>
                <a:ea typeface="宋体" panose="02010600030101010101" pitchFamily="2" charset="-122"/>
                <a:cs typeface="+mn-ea"/>
                <a:sym typeface="+mn-ea"/>
              </a:rPr>
              <a:t>b</a:t>
            </a:r>
            <a:r>
              <a:rPr lang="en-US" altLang="zh-CN" noProof="1" dirty="0">
                <a:latin typeface="Times New Roman" panose="02020603050405020304" pitchFamily="18" charset="0"/>
                <a:ea typeface="宋体" panose="02010600030101010101" pitchFamily="2" charset="-122"/>
                <a:cs typeface="+mn-ea"/>
                <a:sym typeface="+mn-ea"/>
              </a:rPr>
              <a:t>=R</a:t>
            </a:r>
            <a:r>
              <a:rPr lang="en-US" altLang="zh-CN" baseline="-25000" noProof="1" dirty="0">
                <a:latin typeface="Times New Roman" panose="02020603050405020304" pitchFamily="18" charset="0"/>
                <a:ea typeface="宋体" panose="02010600030101010101" pitchFamily="2" charset="-122"/>
                <a:cs typeface="+mn-ea"/>
                <a:sym typeface="+mn-ea"/>
              </a:rPr>
              <a:t>B</a:t>
            </a:r>
            <a:r>
              <a:rPr lang="en-US" altLang="zh-CN" noProof="1" dirty="0">
                <a:latin typeface="Courier New" panose="02070309020205020404" pitchFamily="49" charset="0"/>
                <a:ea typeface="宋体" panose="02010600030101010101" pitchFamily="2" charset="-122"/>
                <a:cs typeface="+mn-ea"/>
                <a:sym typeface="+mn-ea"/>
              </a:rPr>
              <a:t>·</a:t>
            </a:r>
            <a:r>
              <a:rPr lang="en-US" altLang="zh-CN" noProof="1" dirty="0">
                <a:latin typeface="Times New Roman" panose="02020603050405020304" pitchFamily="18" charset="0"/>
                <a:ea typeface="宋体" panose="02010600030101010101" pitchFamily="2" charset="-122"/>
                <a:cs typeface="+mn-ea"/>
                <a:sym typeface="+mn-ea"/>
              </a:rPr>
              <a:t>H (b/s) </a:t>
            </a:r>
            <a:endParaRPr lang="en-US" altLang="zh-CN" noProof="1" dirty="0">
              <a:sym typeface="+mn-ea"/>
            </a:endParaRPr>
          </a:p>
          <a:p>
            <a:pPr marL="342900" indent="-342900">
              <a:spcBef>
                <a:spcPct val="20000"/>
              </a:spcBef>
              <a:buClr>
                <a:schemeClr val="folHlink"/>
              </a:buClr>
              <a:buSzPct val="60000"/>
              <a:buFont typeface="Wingdings" panose="05000000000000000000" charset="0"/>
              <a:buChar char="l"/>
            </a:pPr>
            <a:r>
              <a:rPr lang="en-US" altLang="zh-CN" sz="2800" b="1" kern="0" noProof="1" dirty="0">
                <a:solidFill>
                  <a:srgbClr val="002060"/>
                </a:solidFill>
                <a:latin typeface="Times New Roman" panose="02020603050405020304" pitchFamily="18" charset="0"/>
                <a:ea typeface="宋体" panose="02010600030101010101" pitchFamily="2" charset="-122"/>
                <a:cs typeface="楷体_GB2312"/>
                <a:sym typeface="+mn-ea"/>
              </a:rPr>
              <a:t>M</a:t>
            </a:r>
            <a:r>
              <a:rPr lang="zh-CN" altLang="en-US" sz="2800" b="1" kern="0" noProof="1" dirty="0">
                <a:solidFill>
                  <a:srgbClr val="002060"/>
                </a:solidFill>
                <a:latin typeface="Times New Roman" panose="02020603050405020304" pitchFamily="18" charset="0"/>
                <a:ea typeface="宋体" panose="02010600030101010101" pitchFamily="2" charset="-122"/>
                <a:cs typeface="楷体_GB2312"/>
                <a:sym typeface="+mn-ea"/>
              </a:rPr>
              <a:t>进制的码元等概传输时，熵有最大值log</a:t>
            </a:r>
            <a:r>
              <a:rPr lang="zh-CN" altLang="en-US" sz="2800" b="1" kern="0" baseline="-25000" noProof="1" dirty="0">
                <a:solidFill>
                  <a:srgbClr val="002060"/>
                </a:solidFill>
                <a:latin typeface="Times New Roman" panose="02020603050405020304" pitchFamily="18" charset="0"/>
                <a:ea typeface="宋体" panose="02010600030101010101" pitchFamily="2" charset="-122"/>
                <a:cs typeface="楷体_GB2312"/>
                <a:sym typeface="+mn-ea"/>
              </a:rPr>
              <a:t>2</a:t>
            </a:r>
            <a:r>
              <a:rPr lang="zh-CN" altLang="en-US" sz="2800" b="1" kern="0" noProof="1" dirty="0">
                <a:solidFill>
                  <a:srgbClr val="002060"/>
                </a:solidFill>
                <a:latin typeface="Times New Roman" panose="02020603050405020304" pitchFamily="18" charset="0"/>
                <a:ea typeface="宋体" panose="02010600030101010101" pitchFamily="2" charset="-122"/>
                <a:cs typeface="楷体_GB2312"/>
                <a:sym typeface="+mn-ea"/>
              </a:rPr>
              <a:t>M，信息速率也达到最大，即</a:t>
            </a:r>
            <a:endParaRPr lang="zh-CN" altLang="en-US" sz="2800" b="1" kern="0" noProof="1" dirty="0">
              <a:solidFill>
                <a:srgbClr val="002060"/>
              </a:solidFill>
              <a:latin typeface="Times New Roman" panose="02020603050405020304" pitchFamily="18" charset="0"/>
              <a:ea typeface="宋体" panose="02010600030101010101" pitchFamily="2" charset="-122"/>
              <a:cs typeface="楷体_GB2312"/>
            </a:endParaRPr>
          </a:p>
          <a:p>
            <a:pPr algn="just">
              <a:spcBef>
                <a:spcPct val="50000"/>
              </a:spcBef>
            </a:pPr>
            <a:r>
              <a:rPr lang="zh-CN" altLang="en-US" noProof="1" dirty="0">
                <a:latin typeface="Times New Roman" panose="02020603050405020304" pitchFamily="18" charset="0"/>
                <a:ea typeface="宋体" panose="02010600030101010101" pitchFamily="2" charset="-122"/>
                <a:cs typeface="+mn-ea"/>
                <a:sym typeface="+mn-ea"/>
              </a:rPr>
              <a:t>                      </a:t>
            </a:r>
            <a:r>
              <a:rPr lang="en-US" altLang="zh-CN" noProof="1" dirty="0">
                <a:latin typeface="Times New Roman" panose="02020603050405020304" pitchFamily="18" charset="0"/>
                <a:ea typeface="宋体" panose="02010600030101010101" pitchFamily="2" charset="-122"/>
                <a:cs typeface="+mn-ea"/>
                <a:sym typeface="+mn-ea"/>
              </a:rPr>
              <a:t>R</a:t>
            </a:r>
            <a:r>
              <a:rPr lang="en-US" altLang="zh-CN" baseline="-25000" noProof="1" dirty="0">
                <a:latin typeface="Times New Roman" panose="02020603050405020304" pitchFamily="18" charset="0"/>
                <a:ea typeface="宋体" panose="02010600030101010101" pitchFamily="2" charset="-122"/>
                <a:cs typeface="+mn-ea"/>
                <a:sym typeface="+mn-ea"/>
              </a:rPr>
              <a:t>b</a:t>
            </a:r>
            <a:r>
              <a:rPr lang="en-US" altLang="zh-CN" noProof="1" dirty="0">
                <a:latin typeface="Times New Roman" panose="02020603050405020304" pitchFamily="18" charset="0"/>
                <a:ea typeface="宋体" panose="02010600030101010101" pitchFamily="2" charset="-122"/>
                <a:cs typeface="+mn-ea"/>
                <a:sym typeface="+mn-ea"/>
              </a:rPr>
              <a:t>=R</a:t>
            </a:r>
            <a:r>
              <a:rPr lang="en-US" altLang="zh-CN" baseline="-25000" noProof="1" dirty="0">
                <a:latin typeface="Times New Roman" panose="02020603050405020304" pitchFamily="18" charset="0"/>
                <a:ea typeface="宋体" panose="02010600030101010101" pitchFamily="2" charset="-122"/>
                <a:cs typeface="+mn-ea"/>
                <a:sym typeface="+mn-ea"/>
              </a:rPr>
              <a:t>B</a:t>
            </a:r>
            <a:r>
              <a:rPr lang="en-US" altLang="zh-CN" noProof="1" dirty="0">
                <a:latin typeface="Times New Roman" panose="02020603050405020304" pitchFamily="18" charset="0"/>
                <a:ea typeface="宋体" panose="02010600030101010101" pitchFamily="2" charset="-122"/>
                <a:cs typeface="+mn-ea"/>
                <a:sym typeface="+mn-ea"/>
              </a:rPr>
              <a:t> log</a:t>
            </a:r>
            <a:r>
              <a:rPr lang="en-US" altLang="zh-CN" baseline="-25000" noProof="1" dirty="0">
                <a:latin typeface="Times New Roman" panose="02020603050405020304" pitchFamily="18" charset="0"/>
                <a:ea typeface="宋体" panose="02010600030101010101" pitchFamily="2" charset="-122"/>
                <a:cs typeface="+mn-ea"/>
                <a:sym typeface="+mn-ea"/>
              </a:rPr>
              <a:t>2</a:t>
            </a:r>
            <a:r>
              <a:rPr lang="en-US" altLang="zh-CN" noProof="1" dirty="0">
                <a:latin typeface="Times New Roman" panose="02020603050405020304" pitchFamily="18" charset="0"/>
                <a:ea typeface="宋体" panose="02010600030101010101" pitchFamily="2" charset="-122"/>
                <a:cs typeface="+mn-ea"/>
                <a:sym typeface="+mn-ea"/>
              </a:rPr>
              <a:t> M (b/s)</a:t>
            </a:r>
            <a:endParaRPr lang="en-US" altLang="zh-CN" noProof="1" dirty="0">
              <a:latin typeface="Times New Roman" panose="02020603050405020304" pitchFamily="18" charset="0"/>
              <a:ea typeface="宋体" panose="02010600030101010101" pitchFamily="2" charset="-122"/>
            </a:endParaRPr>
          </a:p>
        </p:txBody>
      </p:sp>
      <p:sp>
        <p:nvSpPr>
          <p:cNvPr id="22530" name="Rectangle 2"/>
          <p:cNvSpPr>
            <a:spLocks noGrp="1"/>
          </p:cNvSpPr>
          <p:nvPr>
            <p:ph type="title"/>
          </p:nvPr>
        </p:nvSpPr>
        <p:spPr>
          <a:xfrm>
            <a:off x="1089025" y="63500"/>
            <a:ext cx="7772400" cy="1143000"/>
          </a:xfrm>
        </p:spPr>
        <p:txBody>
          <a:bodyPr vert="horz" wrap="square" lIns="91440" tIns="45720" rIns="91440" bIns="45720" anchor="ctr"/>
          <a:p>
            <a:pPr eaLnBrk="1" hangingPunct="1"/>
            <a:r>
              <a:rPr lang="zh-CN" altLang="en-US" sz="3600" dirty="0">
                <a:sym typeface="楷体_GB2312" pitchFamily="49" charset="-122"/>
              </a:rPr>
              <a:t>信息传输速率</a:t>
            </a:r>
            <a:endParaRPr lang="zh-CN" altLang="en-US" sz="3600" dirty="0">
              <a:sym typeface="楷体_GB2312" pitchFamily="49" charset="-122"/>
            </a:endParaRPr>
          </a:p>
        </p:txBody>
      </p:sp>
    </p:spTree>
  </p:cSld>
  <p:clrMapOvr>
    <a:masterClrMapping/>
  </p:clrMapOvr>
  <p:transition spd="med">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2"/>
          <p:cNvSpPr>
            <a:spLocks noGrp="1"/>
          </p:cNvSpPr>
          <p:nvPr>
            <p:ph type="title"/>
          </p:nvPr>
        </p:nvSpPr>
        <p:spPr>
          <a:xfrm>
            <a:off x="1089025" y="63500"/>
            <a:ext cx="7772400" cy="1143000"/>
          </a:xfrm>
        </p:spPr>
        <p:txBody>
          <a:bodyPr vert="horz" wrap="square" lIns="91440" tIns="45720" rIns="91440" bIns="45720" anchor="ctr"/>
          <a:p>
            <a:pPr eaLnBrk="1" hangingPunct="1"/>
            <a:r>
              <a:rPr lang="zh-CN" altLang="en-US" sz="4400" dirty="0"/>
              <a:t>1.1 </a:t>
            </a:r>
            <a:r>
              <a:rPr lang="zh-CN" altLang="en-US" sz="4400" dirty="0">
                <a:sym typeface="楷体_GB2312" pitchFamily="49" charset="-122"/>
              </a:rPr>
              <a:t>通信系统的组成</a:t>
            </a:r>
            <a:endParaRPr lang="zh-CN" altLang="en-US" sz="4400" dirty="0"/>
          </a:p>
        </p:txBody>
      </p:sp>
      <p:sp>
        <p:nvSpPr>
          <p:cNvPr id="4098" name="Rectangle 3"/>
          <p:cNvSpPr>
            <a:spLocks noGrp="1"/>
          </p:cNvSpPr>
          <p:nvPr>
            <p:ph idx="1"/>
          </p:nvPr>
        </p:nvSpPr>
        <p:spPr>
          <a:xfrm>
            <a:off x="1089025" y="2425700"/>
            <a:ext cx="7369175" cy="2876550"/>
          </a:xfrm>
        </p:spPr>
        <p:txBody>
          <a:bodyPr vert="horz" wrap="square" lIns="91440" tIns="45720" rIns="91440" bIns="45720" anchor="t"/>
          <a:p>
            <a:pPr eaLnBrk="1" hangingPunct="1">
              <a:buSzPct val="60000"/>
              <a:buNone/>
            </a:pPr>
            <a:r>
              <a:rPr lang="zh-CN" altLang="en-US" sz="2800" dirty="0">
                <a:solidFill>
                  <a:srgbClr val="002060"/>
                </a:solidFill>
                <a:latin typeface="+mn-lt"/>
                <a:ea typeface="黑体" panose="02010609060101010101" pitchFamily="49" charset="-122"/>
                <a:cs typeface="楷体_GB2312"/>
              </a:rPr>
              <a:t>消息</a:t>
            </a:r>
            <a:r>
              <a:rPr lang="zh-CN" altLang="en-US" sz="2800" dirty="0">
                <a:solidFill>
                  <a:srgbClr val="002060"/>
                </a:solidFill>
                <a:latin typeface="+mn-lt"/>
                <a:ea typeface="+mn-ea"/>
                <a:cs typeface="楷体_GB2312"/>
              </a:rPr>
              <a:t>：</a:t>
            </a:r>
            <a:r>
              <a:rPr lang="zh-CN" altLang="en-US" sz="2400" dirty="0">
                <a:solidFill>
                  <a:srgbClr val="007254"/>
                </a:solidFill>
                <a:latin typeface="+mn-lt"/>
                <a:ea typeface="+mn-ea"/>
                <a:cs typeface="楷体_GB2312"/>
              </a:rPr>
              <a:t>通信系统的传输对象。具有不同的形式和内容，包括语音图像文字数据等。</a:t>
            </a:r>
            <a:endParaRPr lang="zh-CN" altLang="en-US" sz="2800" dirty="0">
              <a:solidFill>
                <a:srgbClr val="002060"/>
              </a:solidFill>
              <a:latin typeface="+mn-lt"/>
              <a:ea typeface="+mn-ea"/>
              <a:cs typeface="楷体_GB2312"/>
            </a:endParaRPr>
          </a:p>
          <a:p>
            <a:pPr eaLnBrk="1" hangingPunct="1">
              <a:buSzPct val="60000"/>
              <a:buNone/>
            </a:pPr>
            <a:r>
              <a:rPr lang="zh-CN" altLang="en-US" sz="2800" dirty="0">
                <a:solidFill>
                  <a:srgbClr val="002060"/>
                </a:solidFill>
                <a:latin typeface="+mn-lt"/>
                <a:ea typeface="黑体" panose="02010609060101010101" pitchFamily="49" charset="-122"/>
                <a:cs typeface="楷体_GB2312"/>
              </a:rPr>
              <a:t>信息</a:t>
            </a:r>
            <a:r>
              <a:rPr lang="zh-CN" altLang="en-US" sz="2800" dirty="0">
                <a:solidFill>
                  <a:srgbClr val="002060"/>
                </a:solidFill>
                <a:latin typeface="+mn-lt"/>
                <a:ea typeface="+mn-ea"/>
                <a:cs typeface="楷体_GB2312"/>
              </a:rPr>
              <a:t>：</a:t>
            </a:r>
            <a:r>
              <a:rPr lang="zh-CN" altLang="en-US" sz="2400" dirty="0">
                <a:solidFill>
                  <a:srgbClr val="007254"/>
                </a:solidFill>
                <a:latin typeface="+mn-lt"/>
                <a:ea typeface="+mn-ea"/>
                <a:cs typeface="楷体_GB2312"/>
              </a:rPr>
              <a:t>是消息的内涵，是消息中包含的人们原先不知道的内容</a:t>
            </a:r>
            <a:endParaRPr lang="zh-CN" altLang="en-US" sz="2800" dirty="0">
              <a:solidFill>
                <a:srgbClr val="002060"/>
              </a:solidFill>
              <a:latin typeface="+mn-lt"/>
              <a:ea typeface="+mn-ea"/>
              <a:cs typeface="楷体_GB2312"/>
            </a:endParaRPr>
          </a:p>
          <a:p>
            <a:pPr eaLnBrk="1" hangingPunct="1">
              <a:buSzPct val="60000"/>
              <a:buNone/>
            </a:pPr>
            <a:r>
              <a:rPr lang="zh-CN" altLang="en-US" sz="2800" dirty="0">
                <a:solidFill>
                  <a:srgbClr val="002060"/>
                </a:solidFill>
                <a:latin typeface="+mn-lt"/>
                <a:ea typeface="黑体" panose="02010609060101010101" pitchFamily="49" charset="-122"/>
                <a:cs typeface="楷体_GB2312"/>
              </a:rPr>
              <a:t>信号</a:t>
            </a:r>
            <a:r>
              <a:rPr lang="zh-CN" altLang="en-US" sz="2800" dirty="0">
                <a:solidFill>
                  <a:srgbClr val="002060"/>
                </a:solidFill>
                <a:latin typeface="+mn-lt"/>
                <a:ea typeface="+mn-ea"/>
                <a:cs typeface="楷体_GB2312"/>
              </a:rPr>
              <a:t>：</a:t>
            </a:r>
            <a:r>
              <a:rPr lang="zh-CN" altLang="en-US" sz="2400" dirty="0">
                <a:solidFill>
                  <a:srgbClr val="007254"/>
                </a:solidFill>
                <a:latin typeface="+mn-lt"/>
                <a:ea typeface="+mn-ea"/>
                <a:cs typeface="楷体_GB2312"/>
              </a:rPr>
              <a:t>是消息的运载工具，是消息的载体。消息需要转换成信号进行传输。</a:t>
            </a:r>
            <a:endParaRPr lang="zh-CN" altLang="en-US" sz="2400" dirty="0">
              <a:solidFill>
                <a:srgbClr val="007254"/>
              </a:solidFill>
              <a:latin typeface="+mn-lt"/>
              <a:ea typeface="+mn-ea"/>
              <a:cs typeface="楷体_GB2312"/>
            </a:endParaRPr>
          </a:p>
        </p:txBody>
      </p:sp>
      <p:sp>
        <p:nvSpPr>
          <p:cNvPr id="4099" name="Text Box 4"/>
          <p:cNvSpPr txBox="1"/>
          <p:nvPr/>
        </p:nvSpPr>
        <p:spPr>
          <a:xfrm>
            <a:off x="1341438" y="5300663"/>
            <a:ext cx="6731000" cy="1198562"/>
          </a:xfrm>
          <a:prstGeom prst="rect">
            <a:avLst/>
          </a:prstGeom>
          <a:noFill/>
          <a:ln w="9525">
            <a:noFill/>
          </a:ln>
        </p:spPr>
        <p:txBody>
          <a:bodyPr wrap="square" anchor="t">
            <a:spAutoFit/>
          </a:bodyPr>
          <a:p>
            <a:pPr>
              <a:buFont typeface="Wingdings" panose="05000000000000000000" pitchFamily="2" charset="2"/>
              <a:buChar char="Ø"/>
            </a:pPr>
            <a:r>
              <a:rPr lang="zh-CN" altLang="en-US" b="1" dirty="0">
                <a:solidFill>
                  <a:srgbClr val="FF0000"/>
                </a:solidFill>
                <a:latin typeface="Times New Roman" panose="02020603050405020304" pitchFamily="18" charset="0"/>
                <a:ea typeface="宋体" panose="02010600030101010101" pitchFamily="2" charset="-122"/>
              </a:rPr>
              <a:t>在不引起歧义的情况下，本课程以后不区分消息和信息。</a:t>
            </a:r>
            <a:endParaRPr lang="zh-CN" altLang="en-US" b="1" dirty="0">
              <a:solidFill>
                <a:srgbClr val="FF0000"/>
              </a:solidFill>
              <a:latin typeface="Times New Roman" panose="02020603050405020304" pitchFamily="18" charset="0"/>
              <a:ea typeface="宋体" panose="02010600030101010101" pitchFamily="2" charset="-122"/>
            </a:endParaRPr>
          </a:p>
          <a:p>
            <a:pPr>
              <a:buFont typeface="Wingdings" panose="05000000000000000000" pitchFamily="2" charset="2"/>
              <a:buChar char="Ø"/>
            </a:pPr>
            <a:r>
              <a:rPr lang="zh-CN" altLang="en-US" b="1" dirty="0">
                <a:solidFill>
                  <a:srgbClr val="FF0000"/>
                </a:solidFill>
                <a:latin typeface="Times New Roman" panose="02020603050405020304" pitchFamily="18" charset="0"/>
                <a:ea typeface="宋体" panose="02010600030101010101" pitchFamily="2" charset="-122"/>
              </a:rPr>
              <a:t>本课程的通信均指</a:t>
            </a:r>
            <a:r>
              <a:rPr lang="zh-CN" altLang="en-US" b="1" dirty="0">
                <a:solidFill>
                  <a:srgbClr val="FF0000"/>
                </a:solidFill>
                <a:latin typeface="Times New Roman" panose="02020603050405020304" pitchFamily="18" charset="0"/>
                <a:ea typeface="黑体" panose="02010609060101010101" pitchFamily="49" charset="-122"/>
              </a:rPr>
              <a:t>电通信</a:t>
            </a:r>
            <a:r>
              <a:rPr lang="zh-CN" altLang="en-US" b="1" dirty="0">
                <a:solidFill>
                  <a:srgbClr val="FF0000"/>
                </a:solidFill>
                <a:latin typeface="Times New Roman" panose="02020603050405020304" pitchFamily="18" charset="0"/>
                <a:ea typeface="宋体" panose="02010600030101010101" pitchFamily="2" charset="-122"/>
              </a:rPr>
              <a:t>。</a:t>
            </a:r>
            <a:endParaRPr lang="zh-CN" altLang="en-US" b="1" dirty="0">
              <a:solidFill>
                <a:srgbClr val="FF0000"/>
              </a:solidFill>
              <a:latin typeface="Times New Roman" panose="02020603050405020304" pitchFamily="18" charset="0"/>
              <a:ea typeface="宋体" panose="02010600030101010101" pitchFamily="2" charset="-122"/>
            </a:endParaRPr>
          </a:p>
        </p:txBody>
      </p:sp>
      <p:sp>
        <p:nvSpPr>
          <p:cNvPr id="4100" name="Rectangle 2"/>
          <p:cNvSpPr>
            <a:spLocks noGrp="1"/>
          </p:cNvSpPr>
          <p:nvPr/>
        </p:nvSpPr>
        <p:spPr>
          <a:xfrm>
            <a:off x="1089025" y="1225550"/>
            <a:ext cx="7772400" cy="1143000"/>
          </a:xfrm>
          <a:prstGeom prst="rect">
            <a:avLst/>
          </a:prstGeom>
          <a:noFill/>
          <a:ln w="9525">
            <a:noFill/>
          </a:ln>
        </p:spPr>
        <p:txBody>
          <a:bodyPr wrap="square" lIns="91440" tIns="45720" rIns="91440" bIns="45720" anchor="ctr"/>
          <a:p>
            <a:r>
              <a:rPr lang="zh-CN" altLang="en-US" sz="4400" dirty="0">
                <a:solidFill>
                  <a:schemeClr val="tx2"/>
                </a:solidFill>
                <a:latin typeface="Times New Roman" panose="02020603050405020304" pitchFamily="18" charset="0"/>
                <a:ea typeface="隶书" panose="02010509060101010101" pitchFamily="49" charset="-122"/>
              </a:rPr>
              <a:t>消息，信息与信号</a:t>
            </a:r>
            <a:endParaRPr lang="zh-CN" altLang="en-US" sz="4400" dirty="0">
              <a:solidFill>
                <a:schemeClr val="tx2"/>
              </a:solidFill>
              <a:latin typeface="Times New Roman" panose="02020603050405020304" pitchFamily="18" charset="0"/>
              <a:ea typeface="隶书" panose="02010509060101010101" pitchFamily="49" charset="-122"/>
            </a:endParaRPr>
          </a:p>
        </p:txBody>
      </p:sp>
    </p:spTree>
  </p:cSld>
  <p:clrMapOvr>
    <a:masterClrMapping/>
  </p:clrMapOvr>
  <p:transition spd="med">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Text Box 2"/>
          <p:cNvSpPr txBox="1"/>
          <p:nvPr/>
        </p:nvSpPr>
        <p:spPr>
          <a:xfrm>
            <a:off x="1089025" y="1411288"/>
            <a:ext cx="7885113" cy="1185863"/>
          </a:xfrm>
          <a:prstGeom prst="rect">
            <a:avLst/>
          </a:prstGeom>
          <a:noFill/>
          <a:ln w="9525">
            <a:noFill/>
          </a:ln>
        </p:spPr>
        <p:txBody>
          <a:bodyPr wrap="square">
            <a:spAutoFit/>
          </a:bodyPr>
          <a:p>
            <a:pPr marL="342900" indent="-342900">
              <a:spcBef>
                <a:spcPct val="20000"/>
              </a:spcBef>
              <a:buClr>
                <a:schemeClr val="folHlink"/>
              </a:buClr>
              <a:buSzPct val="60000"/>
              <a:buFont typeface="Wingdings" panose="05000000000000000000" charset="0"/>
              <a:buChar char="l"/>
            </a:pPr>
            <a:r>
              <a:rPr lang="zh-CN" altLang="en-US" sz="2800" noProof="1" dirty="0">
                <a:solidFill>
                  <a:srgbClr val="C00000"/>
                </a:solidFill>
                <a:latin typeface="Times New Roman" panose="02020603050405020304" pitchFamily="18" charset="0"/>
                <a:ea typeface="宋体" panose="02010600030101010101" pitchFamily="2" charset="-122"/>
                <a:cs typeface="+mn-ea"/>
                <a:sym typeface="+mn-ea"/>
              </a:rPr>
              <a:t>频带利用率η</a:t>
            </a:r>
            <a:r>
              <a:rPr lang="zh-CN" altLang="en-US" sz="2800" noProof="1" dirty="0">
                <a:latin typeface="Times New Roman" panose="02020603050405020304" pitchFamily="18" charset="0"/>
                <a:ea typeface="宋体" panose="02010600030101010101" pitchFamily="2" charset="-122"/>
                <a:cs typeface="+mn-ea"/>
                <a:sym typeface="+mn-ea"/>
              </a:rPr>
              <a:t>：</a:t>
            </a:r>
            <a:r>
              <a:rPr lang="zh-CN" altLang="en-US" sz="2800" b="1" kern="0" noProof="1" dirty="0">
                <a:solidFill>
                  <a:schemeClr val="tx2">
                    <a:lumMod val="50000"/>
                  </a:schemeClr>
                </a:solidFill>
                <a:latin typeface="Times New Roman" panose="02020603050405020304" pitchFamily="18" charset="0"/>
                <a:ea typeface="宋体" panose="02010600030101010101" pitchFamily="2" charset="-122"/>
                <a:cs typeface="楷体_GB2312"/>
              </a:rPr>
              <a:t>单位频带内的码元传输速率</a:t>
            </a:r>
            <a:r>
              <a:rPr lang="zh-CN" altLang="en-US" sz="2800" b="1" kern="0" noProof="1" dirty="0">
                <a:solidFill>
                  <a:srgbClr val="002060"/>
                </a:solidFill>
                <a:latin typeface="Times New Roman" panose="02020603050405020304" pitchFamily="18" charset="0"/>
                <a:ea typeface="宋体" panose="02010600030101010101" pitchFamily="2" charset="-122"/>
                <a:cs typeface="楷体_GB2312"/>
              </a:rPr>
              <a:t> </a:t>
            </a:r>
            <a:endParaRPr lang="zh-CN" altLang="en-US" sz="2800" b="1" kern="0" noProof="1" dirty="0">
              <a:solidFill>
                <a:srgbClr val="002060"/>
              </a:solidFill>
              <a:latin typeface="Times New Roman" panose="02020603050405020304" pitchFamily="18" charset="0"/>
              <a:ea typeface="宋体" panose="02010600030101010101" pitchFamily="2" charset="-122"/>
              <a:cs typeface="楷体_GB2312"/>
            </a:endParaRPr>
          </a:p>
          <a:p>
            <a:pPr>
              <a:lnSpc>
                <a:spcPct val="130000"/>
              </a:lnSpc>
              <a:spcBef>
                <a:spcPct val="50000"/>
              </a:spcBef>
            </a:pPr>
            <a:endParaRPr lang="en-US" altLang="zh-CN" noProof="1" dirty="0">
              <a:latin typeface="Times New Roman" panose="02020603050405020304" pitchFamily="18" charset="0"/>
              <a:ea typeface="宋体" panose="02010600030101010101" pitchFamily="2" charset="-122"/>
            </a:endParaRPr>
          </a:p>
        </p:txBody>
      </p:sp>
      <p:sp>
        <p:nvSpPr>
          <p:cNvPr id="23554" name="Rectangle 2"/>
          <p:cNvSpPr>
            <a:spLocks noGrp="1"/>
          </p:cNvSpPr>
          <p:nvPr>
            <p:ph type="title"/>
          </p:nvPr>
        </p:nvSpPr>
        <p:spPr>
          <a:xfrm>
            <a:off x="1089025" y="63500"/>
            <a:ext cx="7772400" cy="1143000"/>
          </a:xfrm>
        </p:spPr>
        <p:txBody>
          <a:bodyPr vert="horz" wrap="square" lIns="91440" tIns="45720" rIns="91440" bIns="45720" anchor="ctr"/>
          <a:p>
            <a:pPr eaLnBrk="1" hangingPunct="1"/>
            <a:r>
              <a:rPr lang="zh-CN" altLang="en-US" sz="3600" dirty="0">
                <a:sym typeface="楷体_GB2312" pitchFamily="49" charset="-122"/>
              </a:rPr>
              <a:t>频带利用率η</a:t>
            </a:r>
            <a:endParaRPr lang="zh-CN" altLang="en-US" sz="3600" dirty="0">
              <a:sym typeface="楷体_GB2312" pitchFamily="49" charset="-122"/>
            </a:endParaRPr>
          </a:p>
        </p:txBody>
      </p:sp>
      <p:graphicFrame>
        <p:nvGraphicFramePr>
          <p:cNvPr id="23555" name="Object 3"/>
          <p:cNvGraphicFramePr>
            <a:graphicFrameLocks noChangeAspect="1"/>
          </p:cNvGraphicFramePr>
          <p:nvPr/>
        </p:nvGraphicFramePr>
        <p:xfrm>
          <a:off x="2916555" y="2284571"/>
          <a:ext cx="2364740" cy="871220"/>
        </p:xfrm>
        <a:graphic>
          <a:graphicData uri="http://schemas.openxmlformats.org/presentationml/2006/ole">
            <mc:AlternateContent xmlns:mc="http://schemas.openxmlformats.org/markup-compatibility/2006">
              <mc:Choice xmlns:v="urn:schemas-microsoft-com:vml" Requires="v">
                <p:oleObj spid="_x0000_s3088" name="" r:id="rId1" imgW="1066800" imgH="393700" progId="Equation.3">
                  <p:embed/>
                </p:oleObj>
              </mc:Choice>
              <mc:Fallback>
                <p:oleObj name="" r:id="rId1" imgW="1066800" imgH="393700" progId="Equation.3">
                  <p:embed/>
                  <p:pic>
                    <p:nvPicPr>
                      <p:cNvPr id="0" name="图片 3087"/>
                      <p:cNvPicPr/>
                      <p:nvPr/>
                    </p:nvPicPr>
                    <p:blipFill>
                      <a:blip r:embed="rId2"/>
                      <a:stretch>
                        <a:fillRect/>
                      </a:stretch>
                    </p:blipFill>
                    <p:spPr>
                      <a:xfrm>
                        <a:off x="2916555" y="2284571"/>
                        <a:ext cx="2364740" cy="871220"/>
                      </a:xfrm>
                      <a:prstGeom prst="rect">
                        <a:avLst/>
                      </a:prstGeom>
                      <a:noFill/>
                      <a:ln w="38100">
                        <a:noFill/>
                        <a:miter/>
                      </a:ln>
                    </p:spPr>
                  </p:pic>
                </p:oleObj>
              </mc:Fallback>
            </mc:AlternateContent>
          </a:graphicData>
        </a:graphic>
      </p:graphicFrame>
      <p:graphicFrame>
        <p:nvGraphicFramePr>
          <p:cNvPr id="23556" name="Object 5"/>
          <p:cNvGraphicFramePr>
            <a:graphicFrameLocks noChangeAspect="1"/>
          </p:cNvGraphicFramePr>
          <p:nvPr/>
        </p:nvGraphicFramePr>
        <p:xfrm>
          <a:off x="2862263" y="3460750"/>
          <a:ext cx="2754312" cy="871538"/>
        </p:xfrm>
        <a:graphic>
          <a:graphicData uri="http://schemas.openxmlformats.org/presentationml/2006/ole">
            <mc:AlternateContent xmlns:mc="http://schemas.openxmlformats.org/markup-compatibility/2006">
              <mc:Choice xmlns:v="urn:schemas-microsoft-com:vml" Requires="v">
                <p:oleObj spid="_x0000_s3089" name="" r:id="rId3" imgW="1244600" imgH="393700" progId="Equation.3">
                  <p:embed/>
                </p:oleObj>
              </mc:Choice>
              <mc:Fallback>
                <p:oleObj name="" r:id="rId3" imgW="1244600" imgH="393700" progId="Equation.3">
                  <p:embed/>
                  <p:pic>
                    <p:nvPicPr>
                      <p:cNvPr id="0" name="图片 3088"/>
                      <p:cNvPicPr/>
                      <p:nvPr/>
                    </p:nvPicPr>
                    <p:blipFill>
                      <a:blip r:embed="rId4"/>
                      <a:stretch>
                        <a:fillRect/>
                      </a:stretch>
                    </p:blipFill>
                    <p:spPr>
                      <a:xfrm>
                        <a:off x="2862263" y="3460750"/>
                        <a:ext cx="2754312" cy="871538"/>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Text Box 2"/>
          <p:cNvSpPr txBox="1"/>
          <p:nvPr/>
        </p:nvSpPr>
        <p:spPr>
          <a:xfrm>
            <a:off x="1089025" y="1411288"/>
            <a:ext cx="7885113" cy="4546600"/>
          </a:xfrm>
          <a:prstGeom prst="rect">
            <a:avLst/>
          </a:prstGeom>
          <a:noFill/>
          <a:ln w="9525">
            <a:noFill/>
          </a:ln>
        </p:spPr>
        <p:txBody>
          <a:bodyPr wrap="square">
            <a:spAutoFit/>
          </a:bodyPr>
          <a:p>
            <a:pPr marL="342900" indent="-342900">
              <a:spcBef>
                <a:spcPct val="20000"/>
              </a:spcBef>
              <a:buClr>
                <a:schemeClr val="folHlink"/>
              </a:buClr>
              <a:buSzPct val="60000"/>
              <a:buFont typeface="Wingdings" panose="05000000000000000000" charset="0"/>
              <a:buChar char="l"/>
            </a:pPr>
            <a:r>
              <a:rPr lang="zh-CN" altLang="en-US" sz="2800" b="1" noProof="1" dirty="0">
                <a:solidFill>
                  <a:schemeClr val="tx2">
                    <a:lumMod val="50000"/>
                  </a:schemeClr>
                </a:solidFill>
                <a:latin typeface="Times New Roman" panose="02020603050405020304" pitchFamily="18" charset="0"/>
                <a:ea typeface="宋体" panose="02010600030101010101" pitchFamily="2" charset="-122"/>
                <a:cs typeface="+mn-ea"/>
              </a:rPr>
              <a:t>常用</a:t>
            </a:r>
            <a:r>
              <a:rPr lang="zh-CN" altLang="en-US" sz="2800" b="1" noProof="1" dirty="0">
                <a:solidFill>
                  <a:srgbClr val="C00000"/>
                </a:solidFill>
                <a:latin typeface="Times New Roman" panose="02020603050405020304" pitchFamily="18" charset="0"/>
                <a:ea typeface="宋体" panose="02010600030101010101" pitchFamily="2" charset="-122"/>
                <a:cs typeface="+mn-ea"/>
              </a:rPr>
              <a:t>误码率</a:t>
            </a:r>
            <a:r>
              <a:rPr lang="zh-CN" altLang="en-US" sz="2800" b="1" noProof="1" dirty="0">
                <a:solidFill>
                  <a:schemeClr val="tx2">
                    <a:lumMod val="50000"/>
                  </a:schemeClr>
                </a:solidFill>
                <a:latin typeface="Times New Roman" panose="02020603050405020304" pitchFamily="18" charset="0"/>
                <a:ea typeface="宋体" panose="02010600030101010101" pitchFamily="2" charset="-122"/>
                <a:cs typeface="+mn-ea"/>
              </a:rPr>
              <a:t>和</a:t>
            </a:r>
            <a:r>
              <a:rPr lang="zh-CN" altLang="en-US" sz="2800" b="1" noProof="1" dirty="0">
                <a:solidFill>
                  <a:srgbClr val="C00000"/>
                </a:solidFill>
                <a:latin typeface="Times New Roman" panose="02020603050405020304" pitchFamily="18" charset="0"/>
                <a:ea typeface="宋体" panose="02010600030101010101" pitchFamily="2" charset="-122"/>
                <a:cs typeface="+mn-ea"/>
              </a:rPr>
              <a:t>误信率</a:t>
            </a:r>
            <a:r>
              <a:rPr lang="zh-CN" altLang="en-US" sz="2800" b="1" noProof="1" dirty="0">
                <a:solidFill>
                  <a:schemeClr val="tx2">
                    <a:lumMod val="50000"/>
                  </a:schemeClr>
                </a:solidFill>
                <a:latin typeface="Times New Roman" panose="02020603050405020304" pitchFamily="18" charset="0"/>
                <a:ea typeface="宋体" panose="02010600030101010101" pitchFamily="2" charset="-122"/>
                <a:cs typeface="+mn-ea"/>
              </a:rPr>
              <a:t>表示</a:t>
            </a:r>
            <a:endParaRPr lang="zh-CN" altLang="en-US" sz="2800" b="1" noProof="1" dirty="0">
              <a:solidFill>
                <a:schemeClr val="tx2">
                  <a:lumMod val="50000"/>
                </a:schemeClr>
              </a:solidFill>
            </a:endParaRPr>
          </a:p>
          <a:p>
            <a:pPr marL="342900" indent="-342900">
              <a:spcBef>
                <a:spcPct val="20000"/>
              </a:spcBef>
              <a:buClr>
                <a:schemeClr val="folHlink"/>
              </a:buClr>
              <a:buSzPct val="60000"/>
              <a:buFont typeface="Wingdings" panose="05000000000000000000" charset="0"/>
              <a:buChar char="l"/>
            </a:pPr>
            <a:r>
              <a:rPr lang="zh-CN" altLang="en-US" sz="2800" b="1" kern="0" noProof="1" dirty="0">
                <a:solidFill>
                  <a:schemeClr val="tx2">
                    <a:lumMod val="50000"/>
                  </a:schemeClr>
                </a:solidFill>
                <a:latin typeface="Times New Roman" panose="02020603050405020304" pitchFamily="18" charset="0"/>
                <a:ea typeface="宋体" panose="02010600030101010101" pitchFamily="2" charset="-122"/>
                <a:cs typeface="楷体_GB2312"/>
              </a:rPr>
              <a:t> </a:t>
            </a:r>
            <a:r>
              <a:rPr lang="zh-CN" altLang="en-US" sz="2800" b="1" noProof="1" dirty="0">
                <a:solidFill>
                  <a:srgbClr val="C00000"/>
                </a:solidFill>
                <a:latin typeface="Times New Roman" panose="02020603050405020304" pitchFamily="18" charset="0"/>
                <a:ea typeface="宋体" panose="02010600030101010101" pitchFamily="2" charset="-122"/>
                <a:cs typeface="+mn-ea"/>
                <a:sym typeface="+mn-ea"/>
              </a:rPr>
              <a:t>误码率</a:t>
            </a:r>
            <a:r>
              <a:rPr lang="zh-CN" altLang="en-US" sz="2800" b="1" noProof="1" dirty="0">
                <a:solidFill>
                  <a:schemeClr val="tx2">
                    <a:lumMod val="50000"/>
                  </a:schemeClr>
                </a:solidFill>
                <a:latin typeface="Times New Roman" panose="02020603050405020304" pitchFamily="18" charset="0"/>
                <a:ea typeface="宋体" panose="02010600030101010101" pitchFamily="2" charset="-122"/>
                <a:cs typeface="+mn-ea"/>
                <a:sym typeface="+mn-ea"/>
              </a:rPr>
              <a:t>（码元差错率）P</a:t>
            </a:r>
            <a:r>
              <a:rPr lang="zh-CN" altLang="en-US" sz="2800" b="1" baseline="-25000" noProof="1" dirty="0">
                <a:solidFill>
                  <a:schemeClr val="tx2">
                    <a:lumMod val="50000"/>
                  </a:schemeClr>
                </a:solidFill>
                <a:latin typeface="Times New Roman" panose="02020603050405020304" pitchFamily="18" charset="0"/>
                <a:ea typeface="宋体" panose="02010600030101010101" pitchFamily="2" charset="-122"/>
                <a:cs typeface="+mn-ea"/>
                <a:sym typeface="+mn-ea"/>
              </a:rPr>
              <a:t>e</a:t>
            </a:r>
            <a:r>
              <a:rPr lang="zh-CN" altLang="en-US" sz="2800" b="1" noProof="1" dirty="0">
                <a:solidFill>
                  <a:schemeClr val="tx2">
                    <a:lumMod val="50000"/>
                  </a:schemeClr>
                </a:solidFill>
                <a:latin typeface="Times New Roman" panose="02020603050405020304" pitchFamily="18" charset="0"/>
                <a:ea typeface="宋体" panose="02010600030101010101" pitchFamily="2" charset="-122"/>
                <a:cs typeface="+mn-ea"/>
                <a:sym typeface="+mn-ea"/>
              </a:rPr>
              <a:t>是指发生差错的码元数在传输总码元数中所占的比例，更确切地说，误码率是码元在传输系统中被传错的概率</a:t>
            </a:r>
            <a:endParaRPr lang="zh-CN" altLang="en-US" sz="2800" b="1" noProof="1" dirty="0">
              <a:solidFill>
                <a:schemeClr val="tx2">
                  <a:lumMod val="50000"/>
                </a:schemeClr>
              </a:solidFill>
              <a:cs typeface="+mn-ea"/>
              <a:sym typeface="+mn-ea"/>
            </a:endParaRPr>
          </a:p>
          <a:p>
            <a:pPr marL="342900" indent="-342900">
              <a:spcBef>
                <a:spcPct val="20000"/>
              </a:spcBef>
              <a:buClr>
                <a:schemeClr val="folHlink"/>
              </a:buClr>
              <a:buSzPct val="60000"/>
              <a:buFont typeface="Wingdings" panose="05000000000000000000" charset="0"/>
              <a:buChar char="l"/>
            </a:pPr>
            <a:endParaRPr lang="zh-CN" altLang="en-US" sz="2800" b="1" noProof="1" dirty="0">
              <a:solidFill>
                <a:schemeClr val="tx2">
                  <a:lumMod val="50000"/>
                </a:schemeClr>
              </a:solidFill>
              <a:cs typeface="+mn-ea"/>
              <a:sym typeface="+mn-ea"/>
            </a:endParaRPr>
          </a:p>
          <a:p>
            <a:pPr>
              <a:spcBef>
                <a:spcPct val="20000"/>
              </a:spcBef>
              <a:buClr>
                <a:schemeClr val="folHlink"/>
              </a:buClr>
              <a:buSzPct val="60000"/>
              <a:buFont typeface="Wingdings" panose="05000000000000000000" charset="0"/>
            </a:pPr>
            <a:endParaRPr lang="zh-CN" altLang="en-US" sz="2800" b="1" noProof="1" dirty="0">
              <a:solidFill>
                <a:schemeClr val="tx2">
                  <a:lumMod val="50000"/>
                </a:schemeClr>
              </a:solidFill>
              <a:cs typeface="+mn-ea"/>
              <a:sym typeface="+mn-ea"/>
            </a:endParaRPr>
          </a:p>
          <a:p>
            <a:pPr marL="342900" indent="-342900">
              <a:spcBef>
                <a:spcPct val="20000"/>
              </a:spcBef>
              <a:buClr>
                <a:schemeClr val="folHlink"/>
              </a:buClr>
              <a:buSzPct val="60000"/>
              <a:buFont typeface="Wingdings" panose="05000000000000000000" charset="0"/>
              <a:buChar char="l"/>
            </a:pPr>
            <a:r>
              <a:rPr lang="zh-CN" altLang="en-US" sz="2800" b="1" noProof="1" dirty="0">
                <a:solidFill>
                  <a:srgbClr val="C00000"/>
                </a:solidFill>
                <a:latin typeface="Times New Roman" panose="02020603050405020304" pitchFamily="18" charset="0"/>
                <a:ea typeface="宋体" panose="02010600030101010101" pitchFamily="2" charset="-122"/>
                <a:cs typeface="+mn-ea"/>
                <a:sym typeface="+mn-ea"/>
              </a:rPr>
              <a:t>误信率</a:t>
            </a:r>
            <a:r>
              <a:rPr lang="zh-CN" altLang="en-US" sz="2800" b="1" noProof="1" dirty="0">
                <a:solidFill>
                  <a:schemeClr val="tx2">
                    <a:lumMod val="50000"/>
                  </a:schemeClr>
                </a:solidFill>
                <a:latin typeface="Times New Roman" panose="02020603050405020304" pitchFamily="18" charset="0"/>
                <a:ea typeface="宋体" panose="02010600030101010101" pitchFamily="2" charset="-122"/>
                <a:cs typeface="+mn-ea"/>
                <a:sym typeface="+mn-ea"/>
              </a:rPr>
              <a:t>（信息差错率）P</a:t>
            </a:r>
            <a:r>
              <a:rPr lang="zh-CN" altLang="en-US" sz="2800" b="1" baseline="-25000" noProof="1" dirty="0">
                <a:solidFill>
                  <a:schemeClr val="tx2">
                    <a:lumMod val="50000"/>
                  </a:schemeClr>
                </a:solidFill>
                <a:latin typeface="Times New Roman" panose="02020603050405020304" pitchFamily="18" charset="0"/>
                <a:ea typeface="宋体" panose="02010600030101010101" pitchFamily="2" charset="-122"/>
                <a:cs typeface="+mn-ea"/>
                <a:sym typeface="+mn-ea"/>
              </a:rPr>
              <a:t>b</a:t>
            </a:r>
            <a:r>
              <a:rPr lang="zh-CN" altLang="en-US" sz="2800" b="1" noProof="1" dirty="0">
                <a:solidFill>
                  <a:schemeClr val="tx2">
                    <a:lumMod val="50000"/>
                  </a:schemeClr>
                </a:solidFill>
                <a:latin typeface="Times New Roman" panose="02020603050405020304" pitchFamily="18" charset="0"/>
                <a:ea typeface="宋体" panose="02010600030101010101" pitchFamily="2" charset="-122"/>
                <a:cs typeface="+mn-ea"/>
                <a:sym typeface="+mn-ea"/>
              </a:rPr>
              <a:t>是指发生差错的比特数在传输总比特数中所占的比例</a:t>
            </a:r>
            <a:endParaRPr lang="zh-CN" altLang="en-US" sz="2800" b="1" noProof="1" dirty="0">
              <a:solidFill>
                <a:schemeClr val="tx2">
                  <a:lumMod val="50000"/>
                </a:schemeClr>
              </a:solidFill>
              <a:latin typeface="Times New Roman" panose="02020603050405020304" pitchFamily="18" charset="0"/>
              <a:ea typeface="宋体" panose="02010600030101010101" pitchFamily="2" charset="-122"/>
              <a:cs typeface="+mn-ea"/>
            </a:endParaRPr>
          </a:p>
          <a:p>
            <a:pPr>
              <a:lnSpc>
                <a:spcPct val="130000"/>
              </a:lnSpc>
              <a:spcBef>
                <a:spcPct val="50000"/>
              </a:spcBef>
            </a:pPr>
            <a:endParaRPr lang="en-US" altLang="zh-CN" b="1" noProof="1" dirty="0">
              <a:latin typeface="Times New Roman" panose="02020603050405020304" pitchFamily="18" charset="0"/>
              <a:ea typeface="宋体" panose="02010600030101010101" pitchFamily="2" charset="-122"/>
            </a:endParaRPr>
          </a:p>
        </p:txBody>
      </p:sp>
      <p:sp>
        <p:nvSpPr>
          <p:cNvPr id="24578" name="Rectangle 2"/>
          <p:cNvSpPr>
            <a:spLocks noGrp="1"/>
          </p:cNvSpPr>
          <p:nvPr>
            <p:ph type="title"/>
          </p:nvPr>
        </p:nvSpPr>
        <p:spPr>
          <a:xfrm>
            <a:off x="1089025" y="63500"/>
            <a:ext cx="7772400" cy="1143000"/>
          </a:xfrm>
        </p:spPr>
        <p:txBody>
          <a:bodyPr vert="horz" wrap="square" lIns="91440" tIns="45720" rIns="91440" bIns="45720" anchor="ctr"/>
          <a:p>
            <a:pPr eaLnBrk="1" hangingPunct="1"/>
            <a:r>
              <a:rPr lang="zh-CN" altLang="en-US" sz="3600" dirty="0">
                <a:sym typeface="楷体_GB2312" pitchFamily="49" charset="-122"/>
              </a:rPr>
              <a:t>差错率</a:t>
            </a:r>
            <a:endParaRPr lang="zh-CN" altLang="en-US" sz="3600" dirty="0">
              <a:sym typeface="楷体_GB2312" pitchFamily="49" charset="-122"/>
            </a:endParaRPr>
          </a:p>
        </p:txBody>
      </p:sp>
      <p:graphicFrame>
        <p:nvGraphicFramePr>
          <p:cNvPr id="24579" name="Object 3"/>
          <p:cNvGraphicFramePr>
            <a:graphicFrameLocks noChangeAspect="1"/>
          </p:cNvGraphicFramePr>
          <p:nvPr/>
        </p:nvGraphicFramePr>
        <p:xfrm>
          <a:off x="2971800" y="3352800"/>
          <a:ext cx="2438400" cy="796925"/>
        </p:xfrm>
        <a:graphic>
          <a:graphicData uri="http://schemas.openxmlformats.org/presentationml/2006/ole">
            <mc:AlternateContent xmlns:mc="http://schemas.openxmlformats.org/markup-compatibility/2006">
              <mc:Choice xmlns:v="urn:schemas-microsoft-com:vml" Requires="v">
                <p:oleObj spid="_x0000_s3090" name="" r:id="rId1" imgW="1282700" imgH="419100" progId="Equation.3">
                  <p:embed/>
                </p:oleObj>
              </mc:Choice>
              <mc:Fallback>
                <p:oleObj name="" r:id="rId1" imgW="1282700" imgH="419100" progId="Equation.3">
                  <p:embed/>
                  <p:pic>
                    <p:nvPicPr>
                      <p:cNvPr id="0" name="图片 3089"/>
                      <p:cNvPicPr/>
                      <p:nvPr/>
                    </p:nvPicPr>
                    <p:blipFill>
                      <a:blip r:embed="rId2"/>
                      <a:stretch>
                        <a:fillRect/>
                      </a:stretch>
                    </p:blipFill>
                    <p:spPr>
                      <a:xfrm>
                        <a:off x="2971800" y="3352800"/>
                        <a:ext cx="2438400" cy="796925"/>
                      </a:xfrm>
                      <a:prstGeom prst="rect">
                        <a:avLst/>
                      </a:prstGeom>
                      <a:noFill/>
                      <a:ln w="38100">
                        <a:noFill/>
                        <a:miter/>
                      </a:ln>
                    </p:spPr>
                  </p:pic>
                </p:oleObj>
              </mc:Fallback>
            </mc:AlternateContent>
          </a:graphicData>
        </a:graphic>
      </p:graphicFrame>
      <p:graphicFrame>
        <p:nvGraphicFramePr>
          <p:cNvPr id="24580" name="Object 5"/>
          <p:cNvGraphicFramePr>
            <a:graphicFrameLocks noChangeAspect="1"/>
          </p:cNvGraphicFramePr>
          <p:nvPr/>
        </p:nvGraphicFramePr>
        <p:xfrm>
          <a:off x="3127375" y="5257800"/>
          <a:ext cx="2438400" cy="796925"/>
        </p:xfrm>
        <a:graphic>
          <a:graphicData uri="http://schemas.openxmlformats.org/presentationml/2006/ole">
            <mc:AlternateContent xmlns:mc="http://schemas.openxmlformats.org/markup-compatibility/2006">
              <mc:Choice xmlns:v="urn:schemas-microsoft-com:vml" Requires="v">
                <p:oleObj spid="_x0000_s3087" name="" r:id="rId3" imgW="1282700" imgH="419100" progId="Equation.3">
                  <p:embed/>
                </p:oleObj>
              </mc:Choice>
              <mc:Fallback>
                <p:oleObj name="" r:id="rId3" imgW="1282700" imgH="419100" progId="Equation.3">
                  <p:embed/>
                  <p:pic>
                    <p:nvPicPr>
                      <p:cNvPr id="0" name="图片 3086"/>
                      <p:cNvPicPr/>
                      <p:nvPr/>
                    </p:nvPicPr>
                    <p:blipFill>
                      <a:blip r:embed="rId4"/>
                      <a:stretch>
                        <a:fillRect/>
                      </a:stretch>
                    </p:blipFill>
                    <p:spPr>
                      <a:xfrm>
                        <a:off x="3127375" y="5257800"/>
                        <a:ext cx="2438400" cy="796925"/>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1043305" y="642620"/>
            <a:ext cx="7315200" cy="214312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若16进制PAM信号的符号速率是100Baud，则比特速率是（       ）bit/s。</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2"/>
            </p:custDataLst>
          </p:nvPr>
        </p:nvSpPr>
        <p:spPr>
          <a:xfrm>
            <a:off x="1828800" y="2785745"/>
            <a:ext cx="64008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rPr>
              <a:t>100</a:t>
            </a:r>
            <a:endParaRPr lang="en-US" altLang="zh-CN"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3"/>
            </p:custDataLst>
          </p:nvPr>
        </p:nvSpPr>
        <p:spPr>
          <a:xfrm>
            <a:off x="1828800" y="3642995"/>
            <a:ext cx="64008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rPr>
              <a:t>200</a:t>
            </a:r>
            <a:endParaRPr lang="en-US" altLang="zh-CN" sz="2600">
              <a:solidFill>
                <a:srgbClr val="000000"/>
              </a:solidFill>
              <a:latin typeface="微软雅黑" panose="020B0503020204020204" charset="-122"/>
              <a:ea typeface="微软雅黑" panose="020B0503020204020204" charset="-122"/>
            </a:endParaRPr>
          </a:p>
        </p:txBody>
      </p:sp>
      <p:sp>
        <p:nvSpPr>
          <p:cNvPr id="8" name="文本框 7"/>
          <p:cNvSpPr txBox="1"/>
          <p:nvPr>
            <p:custDataLst>
              <p:tags r:id="rId4"/>
            </p:custDataLst>
          </p:nvPr>
        </p:nvSpPr>
        <p:spPr>
          <a:xfrm>
            <a:off x="1828800" y="4500245"/>
            <a:ext cx="64008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rPr>
              <a:t>300</a:t>
            </a:r>
            <a:endParaRPr lang="en-US" altLang="zh-CN" sz="2600">
              <a:solidFill>
                <a:srgbClr val="000000"/>
              </a:solidFill>
              <a:latin typeface="微软雅黑" panose="020B0503020204020204" charset="-122"/>
              <a:ea typeface="微软雅黑" panose="020B0503020204020204" charset="-122"/>
            </a:endParaRPr>
          </a:p>
        </p:txBody>
      </p:sp>
      <p:sp>
        <p:nvSpPr>
          <p:cNvPr id="9" name="文本框 8"/>
          <p:cNvSpPr txBox="1"/>
          <p:nvPr>
            <p:custDataLst>
              <p:tags r:id="rId5"/>
            </p:custDataLst>
          </p:nvPr>
        </p:nvSpPr>
        <p:spPr>
          <a:xfrm>
            <a:off x="1828800" y="5357495"/>
            <a:ext cx="64008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rPr>
              <a:t>400</a:t>
            </a:r>
            <a:endParaRPr lang="en-US" altLang="zh-CN" sz="2600">
              <a:solidFill>
                <a:srgbClr val="000000"/>
              </a:solidFill>
              <a:latin typeface="微软雅黑" panose="020B0503020204020204" charset="-122"/>
              <a:ea typeface="微软雅黑" panose="020B0503020204020204" charset="-122"/>
            </a:endParaRPr>
          </a:p>
        </p:txBody>
      </p:sp>
      <p:sp>
        <p:nvSpPr>
          <p:cNvPr id="10" name="椭圆 9"/>
          <p:cNvSpPr>
            <a:spLocks noChangeAspect="1"/>
          </p:cNvSpPr>
          <p:nvPr>
            <p:custDataLst>
              <p:tags r:id="rId6"/>
            </p:custDataLst>
          </p:nvPr>
        </p:nvSpPr>
        <p:spPr>
          <a:xfrm>
            <a:off x="1114425" y="284988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7"/>
            </p:custDataLst>
          </p:nvPr>
        </p:nvSpPr>
        <p:spPr>
          <a:xfrm>
            <a:off x="1114425" y="370713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2" name="椭圆 11"/>
          <p:cNvSpPr>
            <a:spLocks noChangeAspect="1"/>
          </p:cNvSpPr>
          <p:nvPr>
            <p:custDataLst>
              <p:tags r:id="rId8"/>
            </p:custDataLst>
          </p:nvPr>
        </p:nvSpPr>
        <p:spPr>
          <a:xfrm>
            <a:off x="1114425" y="456438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3" name="椭圆 12"/>
          <p:cNvSpPr>
            <a:spLocks noChangeAspect="1"/>
          </p:cNvSpPr>
          <p:nvPr>
            <p:custDataLst>
              <p:tags r:id="rId9"/>
            </p:custDataLst>
          </p:nvPr>
        </p:nvSpPr>
        <p:spPr>
          <a:xfrm>
            <a:off x="1114425" y="5421630"/>
            <a:ext cx="514350" cy="514350"/>
          </a:xfrm>
          <a:prstGeom prst="ellipse">
            <a:avLst/>
          </a:prstGeom>
          <a:solidFill>
            <a:srgbClr val="00FF00"/>
          </a:solidFill>
          <a:ln w="254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4" name="圆角矩形 13"/>
          <p:cNvSpPr/>
          <p:nvPr>
            <p:custDataLst>
              <p:tags r:id="rId10"/>
            </p:custDataLst>
          </p:nvPr>
        </p:nvSpPr>
        <p:spPr>
          <a:xfrm>
            <a:off x="6172200" y="6214745"/>
            <a:ext cx="1543050" cy="411480"/>
          </a:xfrm>
          <a:prstGeom prst="roundRect">
            <a:avLst/>
          </a:prstGeom>
          <a:solidFill>
            <a:srgbClr val="808080"/>
          </a:solidFill>
          <a:ln w="381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9" name="组合 18"/>
          <p:cNvGrpSpPr/>
          <p:nvPr>
            <p:custDataLst>
              <p:tags r:id="rId11"/>
            </p:custDataLst>
          </p:nvPr>
        </p:nvGrpSpPr>
        <p:grpSpPr>
          <a:xfrm>
            <a:off x="0" y="0"/>
            <a:ext cx="9144000" cy="635000"/>
            <a:chOff x="0" y="0"/>
            <a:chExt cx="14400" cy="1000"/>
          </a:xfrm>
        </p:grpSpPr>
        <p:sp>
          <p:nvSpPr>
            <p:cNvPr id="15" name="TitleBackground"/>
            <p:cNvSpPr/>
            <p:nvPr>
              <p:custDataLst>
                <p:tags r:id="rId12"/>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ColorBlock"/>
            <p:cNvSpPr/>
            <p:nvPr>
              <p:custDataLst>
                <p:tags r:id="rId13"/>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8"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4" name="图片 3" descr="tmpD748"/>
          <p:cNvPicPr>
            <a:picLocks noChangeAspect="1"/>
          </p:cNvPicPr>
          <p:nvPr>
            <p:custDataLst>
              <p:tags r:id="rId16"/>
            </p:custDataLst>
          </p:nvPr>
        </p:nvPicPr>
        <p:blipFill>
          <a:blip r:embed="rId17"/>
          <a:stretch>
            <a:fillRect/>
          </a:stretch>
        </p:blipFill>
        <p:spPr>
          <a:xfrm>
            <a:off x="7594600" y="63500"/>
            <a:ext cx="1422400" cy="508000"/>
          </a:xfrm>
          <a:prstGeom prst="rect">
            <a:avLst/>
          </a:prstGeom>
        </p:spPr>
      </p:pic>
    </p:spTree>
    <p:custDataLst>
      <p:tags r:id="rId18"/>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custDataLst>
              <p:tags r:id="rId1"/>
            </p:custDataLst>
          </p:nvPr>
        </p:nvSpPr>
        <p:spPr>
          <a:xfrm>
            <a:off x="1006475" y="1171575"/>
            <a:ext cx="7315200" cy="1614170"/>
          </a:xfrm>
          <a:prstGeom prst="rect">
            <a:avLst/>
          </a:prstGeom>
          <a:noFill/>
        </p:spPr>
        <p:txBody>
          <a:bodyPr wrap="square" rtlCol="0" anchor="ctr" anchorCtr="0">
            <a:noAutofit/>
          </a:bodyPr>
          <a:p>
            <a:pPr lvl="0" algn="l">
              <a:buClrTx/>
              <a:buSzTx/>
              <a:buFontTx/>
              <a:buNone/>
            </a:pPr>
            <a:r>
              <a:rPr lang="zh-CN" altLang="en-US" sz="2600">
                <a:solidFill>
                  <a:srgbClr val="000000"/>
                </a:solidFill>
                <a:latin typeface="微软雅黑" panose="020B0503020204020204" charset="-122"/>
                <a:ea typeface="微软雅黑" panose="020B0503020204020204" charset="-122"/>
                <a:sym typeface="+mn-ea"/>
              </a:rPr>
              <a:t>已知八进制数字信号的传输速率为1600波特，试问变换成二进制数字信号时</a:t>
            </a:r>
            <a:r>
              <a:rPr lang="zh-CN" altLang="en-US" sz="2600">
                <a:solidFill>
                  <a:srgbClr val="000000"/>
                </a:solidFill>
                <a:latin typeface="微软雅黑" panose="020B0503020204020204" charset="-122"/>
                <a:ea typeface="微软雅黑" panose="020B0503020204020204" charset="-122"/>
                <a:sym typeface="+mn-ea"/>
              </a:rPr>
              <a:t>（码元宽度不变）</a:t>
            </a:r>
            <a:r>
              <a:rPr lang="zh-CN" altLang="en-US" sz="2600">
                <a:solidFill>
                  <a:srgbClr val="000000"/>
                </a:solidFill>
                <a:latin typeface="微软雅黑" panose="020B0503020204020204" charset="-122"/>
                <a:ea typeface="微软雅黑" panose="020B0503020204020204" charset="-122"/>
                <a:sym typeface="+mn-ea"/>
              </a:rPr>
              <a:t>的传输速率为多少波特？</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1828800" y="2785745"/>
            <a:ext cx="64008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rPr>
              <a:t>800</a:t>
            </a:r>
            <a:endParaRPr lang="en-US" altLang="zh-CN"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1828800" y="3642995"/>
            <a:ext cx="64008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rPr>
              <a:t>1600</a:t>
            </a:r>
            <a:endParaRPr lang="en-US" altLang="zh-CN"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1828800" y="4500245"/>
            <a:ext cx="64008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rPr>
              <a:t>3200</a:t>
            </a:r>
            <a:endParaRPr lang="en-US" altLang="zh-CN"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1828800" y="5357495"/>
            <a:ext cx="64008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rPr>
              <a:t>4800</a:t>
            </a:r>
            <a:endParaRPr lang="en-US" altLang="zh-CN"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114425" y="284988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114425" y="3707130"/>
            <a:ext cx="514350" cy="514350"/>
          </a:xfrm>
          <a:prstGeom prst="ellipse">
            <a:avLst/>
          </a:prstGeom>
          <a:solidFill>
            <a:srgbClr val="00FF00"/>
          </a:solidFill>
          <a:ln w="254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114425" y="456438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114425" y="542163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6172200" y="6214745"/>
            <a:ext cx="1543050" cy="411480"/>
          </a:xfrm>
          <a:prstGeom prst="roundRect">
            <a:avLst/>
          </a:prstGeom>
          <a:solidFill>
            <a:srgbClr val="808080"/>
          </a:solidFill>
          <a:ln w="381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9144000" cy="635000"/>
            <a:chOff x="0" y="0"/>
            <a:chExt cx="14400" cy="1000"/>
          </a:xfrm>
        </p:grpSpPr>
        <p:sp>
          <p:nvSpPr>
            <p:cNvPr id="13" name="TitleBackground"/>
            <p:cNvSpPr/>
            <p:nvPr>
              <p:custDataLst>
                <p:tags r:id="rId12"/>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D748"/>
          <p:cNvPicPr>
            <a:picLocks noChangeAspect="1"/>
          </p:cNvPicPr>
          <p:nvPr>
            <p:custDataLst>
              <p:tags r:id="rId16"/>
            </p:custDataLst>
          </p:nvPr>
        </p:nvPicPr>
        <p:blipFill>
          <a:blip r:embed="rId17"/>
          <a:stretch>
            <a:fillRect/>
          </a:stretch>
        </p:blipFill>
        <p:spPr>
          <a:xfrm>
            <a:off x="7594600" y="63500"/>
            <a:ext cx="1422400" cy="508000"/>
          </a:xfrm>
          <a:prstGeom prst="rect">
            <a:avLst/>
          </a:prstGeom>
        </p:spPr>
      </p:pic>
    </p:spTree>
    <p:custDataLst>
      <p:tags r:id="rId18"/>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custDataLst>
              <p:tags r:id="rId1"/>
            </p:custDataLst>
          </p:nvPr>
        </p:nvSpPr>
        <p:spPr>
          <a:xfrm>
            <a:off x="1024890" y="635000"/>
            <a:ext cx="7204710" cy="2143125"/>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rPr>
              <a:t>16QAM</a:t>
            </a:r>
            <a:r>
              <a:rPr lang="zh-CN" altLang="en-US" sz="2600">
                <a:solidFill>
                  <a:srgbClr val="000000"/>
                </a:solidFill>
                <a:latin typeface="微软雅黑" panose="020B0503020204020204" charset="-122"/>
                <a:ea typeface="微软雅黑" panose="020B0503020204020204" charset="-122"/>
              </a:rPr>
              <a:t>符号的熵最大是（     ）</a:t>
            </a:r>
            <a:r>
              <a:rPr lang="en-US" altLang="zh-CN" sz="2600">
                <a:solidFill>
                  <a:srgbClr val="000000"/>
                </a:solidFill>
                <a:latin typeface="微软雅黑" panose="020B0503020204020204" charset="-122"/>
                <a:ea typeface="微软雅黑" panose="020B0503020204020204" charset="-122"/>
              </a:rPr>
              <a:t>bit</a:t>
            </a:r>
            <a:r>
              <a:rPr lang="en-US" altLang="zh-CN" sz="2600">
                <a:solidFill>
                  <a:srgbClr val="000000"/>
                </a:solidFill>
                <a:latin typeface="微软雅黑" panose="020B0503020204020204" charset="-122"/>
                <a:ea typeface="微软雅黑" panose="020B0503020204020204" charset="-122"/>
                <a:sym typeface="+mn-ea"/>
              </a:rPr>
              <a:t>/</a:t>
            </a:r>
            <a:r>
              <a:rPr lang="zh-CN" altLang="en-US" sz="2600">
                <a:solidFill>
                  <a:srgbClr val="000000"/>
                </a:solidFill>
                <a:latin typeface="微软雅黑" panose="020B0503020204020204" charset="-122"/>
                <a:ea typeface="微软雅黑" panose="020B0503020204020204" charset="-122"/>
                <a:sym typeface="+mn-ea"/>
              </a:rPr>
              <a:t>符号</a:t>
            </a:r>
            <a:r>
              <a:rPr lang="zh-CN" altLang="en-US" sz="2600">
                <a:solidFill>
                  <a:srgbClr val="000000"/>
                </a:solidFill>
                <a:latin typeface="微软雅黑" panose="020B0503020204020204" charset="-122"/>
                <a:ea typeface="微软雅黑" panose="020B0503020204020204" charset="-122"/>
              </a:rPr>
              <a:t>。</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1828800" y="2785745"/>
            <a:ext cx="64008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rPr>
              <a:t>4</a:t>
            </a:r>
            <a:endParaRPr lang="en-US" altLang="zh-CN"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1828800" y="3642995"/>
            <a:ext cx="64008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rPr>
              <a:t>3</a:t>
            </a:r>
            <a:endParaRPr lang="en-US" altLang="zh-CN"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1828800" y="4500245"/>
            <a:ext cx="64008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rPr>
              <a:t>2</a:t>
            </a:r>
            <a:endParaRPr lang="en-US" altLang="zh-CN"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1828800" y="5357495"/>
            <a:ext cx="64008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rPr>
              <a:t>1</a:t>
            </a:r>
            <a:endParaRPr lang="en-US" altLang="zh-CN"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114425" y="2849880"/>
            <a:ext cx="514350" cy="514350"/>
          </a:xfrm>
          <a:prstGeom prst="ellipse">
            <a:avLst/>
          </a:prstGeom>
          <a:solidFill>
            <a:srgbClr val="00FF00"/>
          </a:solidFill>
          <a:ln w="254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114425" y="370713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114425" y="456438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114425" y="542163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6172200" y="6214745"/>
            <a:ext cx="1543050" cy="411480"/>
          </a:xfrm>
          <a:prstGeom prst="roundRect">
            <a:avLst/>
          </a:prstGeom>
          <a:solidFill>
            <a:srgbClr val="808080"/>
          </a:solidFill>
          <a:ln w="381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9144000" cy="635000"/>
            <a:chOff x="0" y="0"/>
            <a:chExt cx="14400" cy="1000"/>
          </a:xfrm>
        </p:grpSpPr>
        <p:sp>
          <p:nvSpPr>
            <p:cNvPr id="13" name="TitleBackground"/>
            <p:cNvSpPr/>
            <p:nvPr>
              <p:custDataLst>
                <p:tags r:id="rId12"/>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C183"/>
          <p:cNvPicPr>
            <a:picLocks noChangeAspect="1"/>
          </p:cNvPicPr>
          <p:nvPr>
            <p:custDataLst>
              <p:tags r:id="rId16"/>
            </p:custDataLst>
          </p:nvPr>
        </p:nvPicPr>
        <p:blipFill>
          <a:blip r:embed="rId17"/>
          <a:stretch>
            <a:fillRect/>
          </a:stretch>
        </p:blipFill>
        <p:spPr>
          <a:xfrm>
            <a:off x="7594600" y="63500"/>
            <a:ext cx="1422400" cy="508000"/>
          </a:xfrm>
          <a:prstGeom prst="rect">
            <a:avLst/>
          </a:prstGeom>
        </p:spPr>
      </p:pic>
    </p:spTree>
    <p:custDataLst>
      <p:tags r:id="rId18"/>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custDataLst>
              <p:tags r:id="rId1"/>
            </p:custDataLst>
          </p:nvPr>
        </p:nvSpPr>
        <p:spPr>
          <a:xfrm>
            <a:off x="1114425" y="635000"/>
            <a:ext cx="7115175" cy="214312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熵越大，则不确定性也越大。</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1828800" y="2785745"/>
            <a:ext cx="64008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正确</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1828800" y="3642995"/>
            <a:ext cx="64008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错误</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4"/>
            </p:custDataLst>
          </p:nvPr>
        </p:nvSpPr>
        <p:spPr>
          <a:xfrm>
            <a:off x="1114425" y="2849880"/>
            <a:ext cx="514350" cy="514350"/>
          </a:xfrm>
          <a:prstGeom prst="ellipse">
            <a:avLst/>
          </a:prstGeom>
          <a:solidFill>
            <a:srgbClr val="00FF00"/>
          </a:solidFill>
          <a:ln w="254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5"/>
            </p:custDataLst>
          </p:nvPr>
        </p:nvSpPr>
        <p:spPr>
          <a:xfrm>
            <a:off x="1114425" y="370713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6"/>
            </p:custDataLst>
          </p:nvPr>
        </p:nvSpPr>
        <p:spPr>
          <a:xfrm>
            <a:off x="6172200" y="6214745"/>
            <a:ext cx="1543050" cy="411480"/>
          </a:xfrm>
          <a:prstGeom prst="roundRect">
            <a:avLst/>
          </a:prstGeom>
          <a:solidFill>
            <a:srgbClr val="808080"/>
          </a:solidFill>
          <a:ln w="381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7"/>
            </p:custDataLst>
          </p:nvPr>
        </p:nvGrpSpPr>
        <p:grpSpPr>
          <a:xfrm>
            <a:off x="0" y="0"/>
            <a:ext cx="9144000" cy="635000"/>
            <a:chOff x="0" y="0"/>
            <a:chExt cx="14400" cy="1000"/>
          </a:xfrm>
        </p:grpSpPr>
        <p:sp>
          <p:nvSpPr>
            <p:cNvPr id="13" name="TitleBackground"/>
            <p:cNvSpPr/>
            <p:nvPr>
              <p:custDataLst>
                <p:tags r:id="rId8"/>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ColorBlock"/>
            <p:cNvSpPr/>
            <p:nvPr>
              <p:custDataLst>
                <p:tags r:id="rId9"/>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TypeText"/>
            <p:cNvSpPr txBox="1"/>
            <p:nvPr>
              <p:custDataLst>
                <p:tags r:id="rId10"/>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1"/>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C183"/>
          <p:cNvPicPr>
            <a:picLocks noChangeAspect="1"/>
          </p:cNvPicPr>
          <p:nvPr>
            <p:custDataLst>
              <p:tags r:id="rId12"/>
            </p:custDataLst>
          </p:nvPr>
        </p:nvPicPr>
        <p:blipFill>
          <a:blip r:embed="rId13"/>
          <a:stretch>
            <a:fillRect/>
          </a:stretch>
        </p:blipFill>
        <p:spPr>
          <a:xfrm>
            <a:off x="7594600" y="63500"/>
            <a:ext cx="1422400" cy="508000"/>
          </a:xfrm>
          <a:prstGeom prst="rect">
            <a:avLst/>
          </a:prstGeom>
        </p:spPr>
      </p:pic>
    </p:spTree>
    <p:custDataLst>
      <p:tags r:id="rId1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灯片编号占位符 5"/>
          <p:cNvSpPr>
            <a:spLocks noGrp="1"/>
          </p:cNvSpPr>
          <p:nvPr>
            <p:ph type="sldNum" sz="quarter"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latin typeface="Tahoma" panose="020B0604030504040204" pitchFamily="34" charset="0"/>
              </a:rPr>
            </a:fld>
            <a:endParaRPr lang="en-US" altLang="zh-CN" sz="1400" dirty="0">
              <a:latin typeface="Tahoma" panose="020B0604030504040204" pitchFamily="34" charset="0"/>
            </a:endParaRPr>
          </a:p>
        </p:txBody>
      </p:sp>
      <p:sp>
        <p:nvSpPr>
          <p:cNvPr id="25602" name="Rectangle 3"/>
          <p:cNvSpPr>
            <a:spLocks noGrp="1"/>
          </p:cNvSpPr>
          <p:nvPr>
            <p:ph idx="1"/>
          </p:nvPr>
        </p:nvSpPr>
        <p:spPr>
          <a:xfrm>
            <a:off x="1376363" y="1347788"/>
            <a:ext cx="6659562" cy="4654550"/>
          </a:xfrm>
        </p:spPr>
        <p:txBody>
          <a:bodyPr vert="horz" wrap="square" lIns="91440" tIns="45720" rIns="91440" bIns="45720" anchor="t"/>
          <a:p>
            <a:pPr eaLnBrk="1" hangingPunct="1">
              <a:buSzPct val="60000"/>
            </a:pPr>
            <a:r>
              <a:rPr lang="en-US" altLang="zh-CN" dirty="0">
                <a:solidFill>
                  <a:srgbClr val="002060"/>
                </a:solidFill>
                <a:latin typeface="+mn-lt"/>
                <a:ea typeface="+mn-ea"/>
                <a:cs typeface="楷体_GB2312"/>
              </a:rPr>
              <a:t>1-1</a:t>
            </a:r>
            <a:endParaRPr lang="en-US" altLang="zh-CN" dirty="0">
              <a:solidFill>
                <a:srgbClr val="002060"/>
              </a:solidFill>
              <a:latin typeface="+mn-lt"/>
              <a:ea typeface="+mn-ea"/>
              <a:cs typeface="楷体_GB2312"/>
            </a:endParaRPr>
          </a:p>
          <a:p>
            <a:pPr eaLnBrk="1" hangingPunct="1">
              <a:buSzPct val="60000"/>
            </a:pPr>
            <a:r>
              <a:rPr lang="en-US" altLang="zh-CN" dirty="0">
                <a:solidFill>
                  <a:srgbClr val="002060"/>
                </a:solidFill>
                <a:latin typeface="+mn-lt"/>
                <a:ea typeface="+mn-ea"/>
                <a:cs typeface="楷体_GB2312"/>
              </a:rPr>
              <a:t>1-4</a:t>
            </a:r>
            <a:endParaRPr lang="en-US" altLang="zh-CN" dirty="0">
              <a:solidFill>
                <a:srgbClr val="002060"/>
              </a:solidFill>
              <a:latin typeface="+mn-lt"/>
              <a:ea typeface="+mn-ea"/>
              <a:cs typeface="楷体_GB2312"/>
            </a:endParaRPr>
          </a:p>
          <a:p>
            <a:pPr eaLnBrk="1" hangingPunct="1">
              <a:buSzPct val="60000"/>
            </a:pPr>
            <a:r>
              <a:rPr lang="en-US" altLang="zh-CN" dirty="0">
                <a:solidFill>
                  <a:srgbClr val="002060"/>
                </a:solidFill>
                <a:latin typeface="+mn-lt"/>
                <a:ea typeface="+mn-ea"/>
                <a:cs typeface="楷体_GB2312"/>
              </a:rPr>
              <a:t>1-5</a:t>
            </a:r>
            <a:endParaRPr lang="en-US" altLang="zh-CN" dirty="0">
              <a:solidFill>
                <a:srgbClr val="002060"/>
              </a:solidFill>
              <a:latin typeface="+mn-lt"/>
              <a:ea typeface="+mn-ea"/>
              <a:cs typeface="楷体_GB2312"/>
            </a:endParaRPr>
          </a:p>
          <a:p>
            <a:pPr eaLnBrk="1" hangingPunct="1">
              <a:buSzPct val="60000"/>
            </a:pPr>
            <a:r>
              <a:rPr lang="en-US" altLang="zh-CN" dirty="0">
                <a:solidFill>
                  <a:srgbClr val="002060"/>
                </a:solidFill>
                <a:latin typeface="+mn-lt"/>
                <a:ea typeface="+mn-ea"/>
                <a:cs typeface="楷体_GB2312"/>
              </a:rPr>
              <a:t>1-9</a:t>
            </a:r>
            <a:endParaRPr lang="en-US" altLang="zh-CN" dirty="0">
              <a:solidFill>
                <a:srgbClr val="002060"/>
              </a:solidFill>
              <a:latin typeface="+mn-lt"/>
              <a:ea typeface="+mn-ea"/>
              <a:cs typeface="楷体_GB2312"/>
            </a:endParaRPr>
          </a:p>
        </p:txBody>
      </p:sp>
      <p:sp>
        <p:nvSpPr>
          <p:cNvPr id="25603" name="Rectangle 2"/>
          <p:cNvSpPr>
            <a:spLocks noGrp="1"/>
          </p:cNvSpPr>
          <p:nvPr/>
        </p:nvSpPr>
        <p:spPr>
          <a:xfrm>
            <a:off x="1076325" y="214313"/>
            <a:ext cx="8005763" cy="919162"/>
          </a:xfrm>
          <a:prstGeom prst="rect">
            <a:avLst/>
          </a:prstGeom>
          <a:noFill/>
          <a:ln w="9525">
            <a:noFill/>
          </a:ln>
        </p:spPr>
        <p:txBody>
          <a:bodyPr wrap="square" lIns="91440" tIns="45720" rIns="91440" bIns="45720" anchor="b"/>
          <a:p>
            <a:r>
              <a:rPr lang="zh-CN" altLang="zh-CN" sz="4400" dirty="0">
                <a:solidFill>
                  <a:schemeClr val="tx2"/>
                </a:solidFill>
                <a:latin typeface="Times New Roman" panose="02020603050405020304" pitchFamily="18" charset="0"/>
                <a:ea typeface="隶书" panose="02010509060101010101" pitchFamily="49" charset="-122"/>
              </a:rPr>
              <a:t>作业</a:t>
            </a:r>
            <a:endParaRPr lang="zh-CN" altLang="zh-CN" sz="4400" dirty="0">
              <a:solidFill>
                <a:schemeClr val="tx2"/>
              </a:solidFill>
              <a:latin typeface="Times New Roman" panose="02020603050405020304" pitchFamily="18" charset="0"/>
              <a:ea typeface="隶书" panose="020105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4"/>
          <p:cNvSpPr/>
          <p:nvPr/>
        </p:nvSpPr>
        <p:spPr>
          <a:xfrm>
            <a:off x="468313" y="2276475"/>
            <a:ext cx="1296987" cy="7207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latin typeface="Times New Roman" panose="02020603050405020304" pitchFamily="18" charset="0"/>
                <a:ea typeface="宋体" panose="02010600030101010101" pitchFamily="2" charset="-122"/>
              </a:rPr>
              <a:t>信息源</a:t>
            </a:r>
            <a:endParaRPr lang="zh-CN" altLang="en-US" dirty="0">
              <a:latin typeface="Times New Roman" panose="02020603050405020304" pitchFamily="18" charset="0"/>
              <a:ea typeface="宋体" panose="02010600030101010101" pitchFamily="2" charset="-122"/>
            </a:endParaRPr>
          </a:p>
        </p:txBody>
      </p:sp>
      <p:sp>
        <p:nvSpPr>
          <p:cNvPr id="5122" name="Rectangle 7"/>
          <p:cNvSpPr/>
          <p:nvPr/>
        </p:nvSpPr>
        <p:spPr>
          <a:xfrm>
            <a:off x="2195513" y="2276475"/>
            <a:ext cx="1296987" cy="7207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latin typeface="Times New Roman" panose="02020603050405020304" pitchFamily="18" charset="0"/>
                <a:ea typeface="宋体" panose="02010600030101010101" pitchFamily="2" charset="-122"/>
              </a:rPr>
              <a:t>发送设备</a:t>
            </a:r>
            <a:endParaRPr lang="zh-CN" altLang="en-US" dirty="0">
              <a:latin typeface="Times New Roman" panose="02020603050405020304" pitchFamily="18" charset="0"/>
              <a:ea typeface="宋体" panose="02010600030101010101" pitchFamily="2" charset="-122"/>
            </a:endParaRPr>
          </a:p>
        </p:txBody>
      </p:sp>
      <p:sp>
        <p:nvSpPr>
          <p:cNvPr id="5123" name="Rectangle 8"/>
          <p:cNvSpPr/>
          <p:nvPr/>
        </p:nvSpPr>
        <p:spPr>
          <a:xfrm>
            <a:off x="4140200" y="2276475"/>
            <a:ext cx="1009650" cy="7207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latin typeface="Times New Roman" panose="02020603050405020304" pitchFamily="18" charset="0"/>
                <a:ea typeface="宋体" panose="02010600030101010101" pitchFamily="2" charset="-122"/>
              </a:rPr>
              <a:t>信道</a:t>
            </a:r>
            <a:endParaRPr lang="zh-CN" altLang="en-US" dirty="0">
              <a:latin typeface="Times New Roman" panose="02020603050405020304" pitchFamily="18" charset="0"/>
              <a:ea typeface="宋体" panose="02010600030101010101" pitchFamily="2" charset="-122"/>
            </a:endParaRPr>
          </a:p>
        </p:txBody>
      </p:sp>
      <p:sp>
        <p:nvSpPr>
          <p:cNvPr id="5124" name="Rectangle 9"/>
          <p:cNvSpPr/>
          <p:nvPr/>
        </p:nvSpPr>
        <p:spPr>
          <a:xfrm>
            <a:off x="5795963" y="2276475"/>
            <a:ext cx="1296987" cy="7207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latin typeface="Times New Roman" panose="02020603050405020304" pitchFamily="18" charset="0"/>
                <a:ea typeface="宋体" panose="02010600030101010101" pitchFamily="2" charset="-122"/>
              </a:rPr>
              <a:t>接收设备</a:t>
            </a:r>
            <a:endParaRPr lang="zh-CN" altLang="en-US" dirty="0">
              <a:latin typeface="Times New Roman" panose="02020603050405020304" pitchFamily="18" charset="0"/>
              <a:ea typeface="宋体" panose="02010600030101010101" pitchFamily="2" charset="-122"/>
            </a:endParaRPr>
          </a:p>
        </p:txBody>
      </p:sp>
      <p:sp>
        <p:nvSpPr>
          <p:cNvPr id="5125" name="Rectangle 10"/>
          <p:cNvSpPr/>
          <p:nvPr/>
        </p:nvSpPr>
        <p:spPr>
          <a:xfrm>
            <a:off x="7451725" y="2276475"/>
            <a:ext cx="1296988" cy="7207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latin typeface="Times New Roman" panose="02020603050405020304" pitchFamily="18" charset="0"/>
                <a:ea typeface="宋体" panose="02010600030101010101" pitchFamily="2" charset="-122"/>
              </a:rPr>
              <a:t>受信者</a:t>
            </a:r>
            <a:endParaRPr lang="zh-CN" altLang="en-US" dirty="0">
              <a:latin typeface="Times New Roman" panose="02020603050405020304" pitchFamily="18" charset="0"/>
              <a:ea typeface="宋体" panose="02010600030101010101" pitchFamily="2" charset="-122"/>
            </a:endParaRPr>
          </a:p>
        </p:txBody>
      </p:sp>
      <p:sp>
        <p:nvSpPr>
          <p:cNvPr id="5126" name="AutoShape 11"/>
          <p:cNvSpPr/>
          <p:nvPr/>
        </p:nvSpPr>
        <p:spPr>
          <a:xfrm rot="-5400000">
            <a:off x="1744663" y="2725738"/>
            <a:ext cx="539750" cy="1511300"/>
          </a:xfrm>
          <a:prstGeom prst="leftBrace">
            <a:avLst>
              <a:gd name="adj1" fmla="val 23242"/>
              <a:gd name="adj2" fmla="val 49144"/>
            </a:avLst>
          </a:prstGeom>
          <a:noFill/>
          <a:ln w="9525" cap="flat" cmpd="sng">
            <a:solidFill>
              <a:schemeClr val="tx1"/>
            </a:solidFill>
            <a:prstDash val="solid"/>
            <a:round/>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5127" name="Line 12"/>
          <p:cNvSpPr/>
          <p:nvPr/>
        </p:nvSpPr>
        <p:spPr>
          <a:xfrm>
            <a:off x="1763713" y="2636838"/>
            <a:ext cx="431800" cy="0"/>
          </a:xfrm>
          <a:prstGeom prst="line">
            <a:avLst/>
          </a:prstGeom>
          <a:ln w="9525" cap="flat" cmpd="sng">
            <a:solidFill>
              <a:schemeClr val="tx1"/>
            </a:solidFill>
            <a:prstDash val="solid"/>
            <a:round/>
            <a:headEnd type="none" w="med" len="med"/>
            <a:tailEnd type="triangle" w="med" len="med"/>
          </a:ln>
        </p:spPr>
      </p:sp>
      <p:sp>
        <p:nvSpPr>
          <p:cNvPr id="5128" name="Line 13"/>
          <p:cNvSpPr/>
          <p:nvPr/>
        </p:nvSpPr>
        <p:spPr>
          <a:xfrm>
            <a:off x="3492500" y="2636838"/>
            <a:ext cx="647700" cy="0"/>
          </a:xfrm>
          <a:prstGeom prst="line">
            <a:avLst/>
          </a:prstGeom>
          <a:ln w="9525" cap="flat" cmpd="sng">
            <a:solidFill>
              <a:schemeClr val="tx1"/>
            </a:solidFill>
            <a:prstDash val="solid"/>
            <a:round/>
            <a:headEnd type="none" w="med" len="med"/>
            <a:tailEnd type="triangle" w="med" len="med"/>
          </a:ln>
        </p:spPr>
      </p:sp>
      <p:sp>
        <p:nvSpPr>
          <p:cNvPr id="5129" name="Line 14"/>
          <p:cNvSpPr/>
          <p:nvPr/>
        </p:nvSpPr>
        <p:spPr>
          <a:xfrm>
            <a:off x="5148263" y="2636838"/>
            <a:ext cx="647700" cy="0"/>
          </a:xfrm>
          <a:prstGeom prst="line">
            <a:avLst/>
          </a:prstGeom>
          <a:ln w="9525" cap="flat" cmpd="sng">
            <a:solidFill>
              <a:schemeClr val="tx1"/>
            </a:solidFill>
            <a:prstDash val="solid"/>
            <a:round/>
            <a:headEnd type="none" w="med" len="med"/>
            <a:tailEnd type="triangle" w="med" len="med"/>
          </a:ln>
        </p:spPr>
      </p:sp>
      <p:sp>
        <p:nvSpPr>
          <p:cNvPr id="5130" name="Line 15"/>
          <p:cNvSpPr/>
          <p:nvPr/>
        </p:nvSpPr>
        <p:spPr>
          <a:xfrm>
            <a:off x="7092950" y="2636838"/>
            <a:ext cx="358775" cy="0"/>
          </a:xfrm>
          <a:prstGeom prst="line">
            <a:avLst/>
          </a:prstGeom>
          <a:ln w="9525" cap="flat" cmpd="sng">
            <a:solidFill>
              <a:schemeClr val="tx1"/>
            </a:solidFill>
            <a:prstDash val="solid"/>
            <a:round/>
            <a:headEnd type="none" w="med" len="med"/>
            <a:tailEnd type="triangle" w="med" len="med"/>
          </a:ln>
        </p:spPr>
      </p:sp>
      <p:sp>
        <p:nvSpPr>
          <p:cNvPr id="5131" name="Rectangle 16"/>
          <p:cNvSpPr/>
          <p:nvPr/>
        </p:nvSpPr>
        <p:spPr>
          <a:xfrm>
            <a:off x="4140200" y="3716338"/>
            <a:ext cx="1079500" cy="64928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latin typeface="Times New Roman" panose="02020603050405020304" pitchFamily="18" charset="0"/>
                <a:ea typeface="宋体" panose="02010600030101010101" pitchFamily="2" charset="-122"/>
              </a:rPr>
              <a:t>噪声源</a:t>
            </a:r>
            <a:endParaRPr lang="zh-CN" altLang="en-US" dirty="0">
              <a:latin typeface="Times New Roman" panose="02020603050405020304" pitchFamily="18" charset="0"/>
              <a:ea typeface="宋体" panose="02010600030101010101" pitchFamily="2" charset="-122"/>
            </a:endParaRPr>
          </a:p>
        </p:txBody>
      </p:sp>
      <p:sp>
        <p:nvSpPr>
          <p:cNvPr id="5132" name="Line 17"/>
          <p:cNvSpPr/>
          <p:nvPr/>
        </p:nvSpPr>
        <p:spPr>
          <a:xfrm flipV="1">
            <a:off x="4643438" y="2995613"/>
            <a:ext cx="0" cy="720725"/>
          </a:xfrm>
          <a:prstGeom prst="line">
            <a:avLst/>
          </a:prstGeom>
          <a:ln w="9525" cap="flat" cmpd="sng">
            <a:solidFill>
              <a:schemeClr val="tx1"/>
            </a:solidFill>
            <a:prstDash val="solid"/>
            <a:round/>
            <a:headEnd type="none" w="med" len="med"/>
            <a:tailEnd type="triangle" w="med" len="med"/>
          </a:ln>
        </p:spPr>
      </p:sp>
      <p:sp>
        <p:nvSpPr>
          <p:cNvPr id="5133" name="Text Box 18"/>
          <p:cNvSpPr txBox="1"/>
          <p:nvPr/>
        </p:nvSpPr>
        <p:spPr>
          <a:xfrm>
            <a:off x="1476375" y="3692525"/>
            <a:ext cx="1098550" cy="457200"/>
          </a:xfrm>
          <a:prstGeom prst="rect">
            <a:avLst/>
          </a:prstGeom>
          <a:noFill/>
          <a:ln w="9525">
            <a:noFill/>
          </a:ln>
        </p:spPr>
        <p:txBody>
          <a:bodyPr wrap="none" anchor="t">
            <a:spAutoFit/>
          </a:bodyPr>
          <a:p>
            <a:r>
              <a:rPr lang="zh-CN" altLang="en-US" dirty="0">
                <a:latin typeface="Times New Roman" panose="02020603050405020304" pitchFamily="18" charset="0"/>
                <a:ea typeface="宋体" panose="02010600030101010101" pitchFamily="2" charset="-122"/>
              </a:rPr>
              <a:t>发送端</a:t>
            </a:r>
            <a:endParaRPr lang="zh-CN" altLang="en-US" dirty="0">
              <a:latin typeface="Times New Roman" panose="02020603050405020304" pitchFamily="18" charset="0"/>
              <a:ea typeface="宋体" panose="02010600030101010101" pitchFamily="2" charset="-122"/>
            </a:endParaRPr>
          </a:p>
        </p:txBody>
      </p:sp>
      <p:sp>
        <p:nvSpPr>
          <p:cNvPr id="5134" name="AutoShape 19"/>
          <p:cNvSpPr/>
          <p:nvPr/>
        </p:nvSpPr>
        <p:spPr>
          <a:xfrm rot="-5400000">
            <a:off x="7002463" y="2652713"/>
            <a:ext cx="538162" cy="1511300"/>
          </a:xfrm>
          <a:prstGeom prst="leftBrace">
            <a:avLst>
              <a:gd name="adj1" fmla="val 23311"/>
              <a:gd name="adj2" fmla="val 49144"/>
            </a:avLst>
          </a:prstGeom>
          <a:noFill/>
          <a:ln w="9525" cap="flat" cmpd="sng">
            <a:solidFill>
              <a:schemeClr val="tx1"/>
            </a:solidFill>
            <a:prstDash val="solid"/>
            <a:round/>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5135" name="Text Box 20"/>
          <p:cNvSpPr txBox="1"/>
          <p:nvPr/>
        </p:nvSpPr>
        <p:spPr>
          <a:xfrm>
            <a:off x="6732588" y="3619500"/>
            <a:ext cx="1098550" cy="457200"/>
          </a:xfrm>
          <a:prstGeom prst="rect">
            <a:avLst/>
          </a:prstGeom>
          <a:noFill/>
          <a:ln w="9525">
            <a:noFill/>
          </a:ln>
        </p:spPr>
        <p:txBody>
          <a:bodyPr wrap="none" anchor="t">
            <a:spAutoFit/>
          </a:bodyPr>
          <a:p>
            <a:r>
              <a:rPr lang="zh-CN" altLang="en-US" dirty="0">
                <a:latin typeface="Times New Roman" panose="02020603050405020304" pitchFamily="18" charset="0"/>
                <a:ea typeface="宋体" panose="02010600030101010101" pitchFamily="2" charset="-122"/>
              </a:rPr>
              <a:t>接收端</a:t>
            </a:r>
            <a:endParaRPr lang="zh-CN" altLang="en-US" dirty="0">
              <a:latin typeface="Times New Roman" panose="02020603050405020304" pitchFamily="18" charset="0"/>
              <a:ea typeface="宋体" panose="02010600030101010101" pitchFamily="2" charset="-122"/>
            </a:endParaRPr>
          </a:p>
        </p:txBody>
      </p:sp>
      <p:sp>
        <p:nvSpPr>
          <p:cNvPr id="5136" name="Rectangle 22"/>
          <p:cNvSpPr>
            <a:spLocks noGrp="1"/>
          </p:cNvSpPr>
          <p:nvPr>
            <p:ph type="title"/>
          </p:nvPr>
        </p:nvSpPr>
        <p:spPr/>
        <p:txBody>
          <a:bodyPr vert="horz" wrap="square" lIns="91440" tIns="45720" rIns="91440" bIns="45720" anchor="ctr"/>
          <a:p>
            <a:pPr eaLnBrk="1" hangingPunct="1"/>
            <a:r>
              <a:rPr lang="zh-CN" altLang="en-US" sz="4400" dirty="0"/>
              <a:t>通信系统一般模型</a:t>
            </a:r>
            <a:endParaRPr lang="zh-CN" altLang="en-US" sz="4400" dirty="0"/>
          </a:p>
        </p:txBody>
      </p:sp>
    </p:spTree>
  </p:cSld>
  <p:clrMapOvr>
    <a:masterClrMapping/>
  </p:clrMapOvr>
  <p:transition spd="med">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xfrm>
            <a:off x="1139825" y="206375"/>
            <a:ext cx="7269163" cy="919163"/>
          </a:xfrm>
        </p:spPr>
        <p:txBody>
          <a:bodyPr anchor="b"/>
          <a:p>
            <a:r>
              <a:rPr lang="zh-CN" altLang="en-US" sz="4400" dirty="0">
                <a:sym typeface="楷体_GB2312" pitchFamily="49" charset="-122"/>
              </a:rPr>
              <a:t>模拟通信系统模型</a:t>
            </a:r>
            <a:endParaRPr lang="zh-CN" altLang="en-US" sz="4400" dirty="0">
              <a:sym typeface="楷体_GB2312" pitchFamily="49" charset="-122"/>
            </a:endParaRPr>
          </a:p>
        </p:txBody>
      </p:sp>
      <p:sp>
        <p:nvSpPr>
          <p:cNvPr id="5123" name="Rectangle 3"/>
          <p:cNvSpPr>
            <a:spLocks noGrp="1"/>
          </p:cNvSpPr>
          <p:nvPr>
            <p:ph idx="1"/>
          </p:nvPr>
        </p:nvSpPr>
        <p:spPr>
          <a:xfrm>
            <a:off x="1128713" y="1366838"/>
            <a:ext cx="7291388" cy="2881313"/>
          </a:xfrm>
        </p:spPr>
        <p:txBody>
          <a:bodyPr/>
          <a:p>
            <a:pPr marL="342900" marR="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charset="0"/>
              <a:buChar char="l"/>
            </a:pPr>
            <a:r>
              <a:rPr kumimoji="1" lang="zh-CN" altLang="en-US" sz="3200" b="1" i="0" u="none" strike="noStrike" kern="1200" cap="none" spc="0" normalizeH="0" baseline="0" noProof="0" dirty="0" smtClean="0">
                <a:ln>
                  <a:noFill/>
                </a:ln>
                <a:solidFill>
                  <a:schemeClr val="tx2">
                    <a:lumMod val="50000"/>
                  </a:schemeClr>
                </a:solidFill>
                <a:effectLst/>
                <a:uLnTx/>
                <a:uFillTx/>
                <a:latin typeface="Times New Roman" panose="02020603050405020304" pitchFamily="18" charset="0"/>
                <a:ea typeface="宋体" panose="02010600030101010101" pitchFamily="2" charset="-122"/>
                <a:cs typeface="+mn-cs"/>
                <a:sym typeface="+mn-ea"/>
              </a:rPr>
              <a:t>模拟通信系统是利用模拟信号来传递信息的通信系统。</a:t>
            </a:r>
            <a:endParaRPr kumimoji="0" lang="zh-CN" altLang="en-US" sz="3200" b="1" i="0" u="none" strike="noStrike" kern="0" cap="none" spc="0" normalizeH="0" baseline="0" noProof="1">
              <a:solidFill>
                <a:srgbClr val="002060"/>
              </a:solidFill>
              <a:latin typeface="+mn-lt"/>
              <a:ea typeface="+mn-ea"/>
              <a:cs typeface="楷体_GB2312"/>
            </a:endParaRPr>
          </a:p>
          <a:p>
            <a:pPr marL="457200" marR="0" lvl="1" indent="0" algn="l" defTabSz="914400" rtl="0" eaLnBrk="0" fontAlgn="base" latinLnBrk="0" hangingPunct="0">
              <a:lnSpc>
                <a:spcPct val="100000"/>
              </a:lnSpc>
              <a:spcBef>
                <a:spcPct val="20000"/>
              </a:spcBef>
              <a:spcAft>
                <a:spcPct val="0"/>
              </a:spcAft>
              <a:buClr>
                <a:srgbClr val="00B050"/>
              </a:buClr>
              <a:buSzPct val="55000"/>
              <a:buFont typeface="Wingdings" panose="05000000000000000000" pitchFamily="2" charset="2"/>
              <a:buNone/>
            </a:pPr>
            <a:r>
              <a:rPr kumimoji="0" lang="zh-CN" altLang="en-US" sz="2800" b="1" i="0" u="none" strike="noStrike" kern="0" cap="none" spc="0" normalizeH="0" baseline="0" noProof="1">
                <a:solidFill>
                  <a:schemeClr val="accent1">
                    <a:lumMod val="50000"/>
                  </a:schemeClr>
                </a:solidFill>
                <a:latin typeface="+mn-lt"/>
                <a:ea typeface="+mn-ea"/>
                <a:cs typeface="楷体_GB2312"/>
              </a:rPr>
              <a:t>信源发出的原始电信号是基带信号，基带的含义是指信号的频谱从零频附近开始，如语音信号为</a:t>
            </a:r>
            <a:r>
              <a:rPr kumimoji="0" lang="zh-CN" altLang="en-US" sz="2800" b="1" i="0" u="none" strike="noStrike" kern="0" cap="none" spc="0" normalizeH="0" baseline="0" noProof="1">
                <a:solidFill>
                  <a:srgbClr val="FF0000"/>
                </a:solidFill>
                <a:latin typeface="+mn-lt"/>
                <a:ea typeface="+mn-ea"/>
                <a:cs typeface="楷体_GB2312"/>
              </a:rPr>
              <a:t>300~3400Hz</a:t>
            </a:r>
            <a:r>
              <a:rPr kumimoji="0" lang="zh-CN" altLang="en-US" sz="2800" b="1" i="0" u="none" strike="noStrike" kern="0" cap="none" spc="0" normalizeH="0" baseline="0" noProof="1">
                <a:solidFill>
                  <a:schemeClr val="accent1">
                    <a:lumMod val="50000"/>
                  </a:schemeClr>
                </a:solidFill>
                <a:latin typeface="+mn-lt"/>
                <a:ea typeface="+mn-ea"/>
                <a:cs typeface="楷体_GB2312"/>
              </a:rPr>
              <a:t>， 图像信号为</a:t>
            </a:r>
            <a:r>
              <a:rPr kumimoji="0" lang="zh-CN" altLang="en-US" sz="2800" b="1" i="0" u="none" strike="noStrike" kern="0" cap="none" spc="0" normalizeH="0" baseline="0" noProof="1">
                <a:solidFill>
                  <a:srgbClr val="FF0000"/>
                </a:solidFill>
                <a:latin typeface="+mn-lt"/>
                <a:ea typeface="+mn-ea"/>
                <a:cs typeface="楷体_GB2312"/>
              </a:rPr>
              <a:t>0~6MHz</a:t>
            </a:r>
            <a:r>
              <a:rPr kumimoji="0" lang="zh-CN" altLang="en-US" sz="2800" b="1" i="0" u="none" strike="noStrike" kern="0" cap="none" spc="0" normalizeH="0" baseline="0" noProof="1">
                <a:solidFill>
                  <a:schemeClr val="accent1">
                    <a:lumMod val="50000"/>
                  </a:schemeClr>
                </a:solidFill>
                <a:latin typeface="+mn-lt"/>
                <a:ea typeface="+mn-ea"/>
                <a:cs typeface="楷体_GB2312"/>
              </a:rPr>
              <a:t>。</a:t>
            </a:r>
            <a:endParaRPr kumimoji="0" lang="zh-CN" altLang="en-US" sz="2800" b="1" i="0" u="none" strike="noStrike" kern="0" cap="none" spc="0" normalizeH="0" baseline="0" noProof="1">
              <a:solidFill>
                <a:schemeClr val="accent1">
                  <a:lumMod val="50000"/>
                </a:schemeClr>
              </a:solidFill>
              <a:latin typeface="+mn-lt"/>
              <a:ea typeface="+mn-ea"/>
              <a:cs typeface="楷体_GB2312"/>
            </a:endParaRPr>
          </a:p>
        </p:txBody>
      </p:sp>
      <p:graphicFrame>
        <p:nvGraphicFramePr>
          <p:cNvPr id="6147" name="Object 3"/>
          <p:cNvGraphicFramePr>
            <a:graphicFrameLocks noChangeAspect="1"/>
          </p:cNvGraphicFramePr>
          <p:nvPr/>
        </p:nvGraphicFramePr>
        <p:xfrm>
          <a:off x="1139825" y="4248150"/>
          <a:ext cx="7464425" cy="1793875"/>
        </p:xfrm>
        <a:graphic>
          <a:graphicData uri="http://schemas.openxmlformats.org/presentationml/2006/ole">
            <mc:AlternateContent xmlns:mc="http://schemas.openxmlformats.org/markup-compatibility/2006">
              <mc:Choice xmlns:v="urn:schemas-microsoft-com:vml" Requires="v">
                <p:oleObj spid="_x0000_s3076" name="" r:id="rId1" imgW="3566160" imgH="853440" progId="Visio.Drawing.4">
                  <p:embed/>
                </p:oleObj>
              </mc:Choice>
              <mc:Fallback>
                <p:oleObj name="" r:id="rId1" imgW="3566160" imgH="853440" progId="Visio.Drawing.4">
                  <p:embed/>
                  <p:pic>
                    <p:nvPicPr>
                      <p:cNvPr id="0" name="图片 3075"/>
                      <p:cNvPicPr/>
                      <p:nvPr/>
                    </p:nvPicPr>
                    <p:blipFill>
                      <a:blip r:embed="rId2"/>
                      <a:stretch>
                        <a:fillRect/>
                      </a:stretch>
                    </p:blipFill>
                    <p:spPr>
                      <a:xfrm>
                        <a:off x="1139825" y="4248150"/>
                        <a:ext cx="7464425" cy="1793875"/>
                      </a:xfrm>
                      <a:prstGeom prst="rect">
                        <a:avLst/>
                      </a:prstGeom>
                      <a:noFill/>
                      <a:ln w="38100">
                        <a:noFill/>
                        <a:miter/>
                      </a:ln>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139825" y="206375"/>
            <a:ext cx="7269163" cy="919163"/>
          </a:xfrm>
        </p:spPr>
        <p:txBody>
          <a:bodyPr anchor="b"/>
          <a:p>
            <a:r>
              <a:rPr lang="zh-CN" altLang="en-US" sz="4400" dirty="0">
                <a:sym typeface="楷体_GB2312" pitchFamily="49" charset="-122"/>
              </a:rPr>
              <a:t>数字通信系统模型</a:t>
            </a:r>
            <a:endParaRPr lang="zh-CN" altLang="en-US" sz="4400" dirty="0">
              <a:sym typeface="楷体_GB2312" pitchFamily="49" charset="-122"/>
            </a:endParaRPr>
          </a:p>
        </p:txBody>
      </p:sp>
      <p:sp>
        <p:nvSpPr>
          <p:cNvPr id="5123" name="Rectangle 3"/>
          <p:cNvSpPr>
            <a:spLocks noGrp="1"/>
          </p:cNvSpPr>
          <p:nvPr>
            <p:ph idx="1"/>
          </p:nvPr>
        </p:nvSpPr>
        <p:spPr>
          <a:xfrm>
            <a:off x="1128713" y="1366838"/>
            <a:ext cx="7291388" cy="2881313"/>
          </a:xfrm>
        </p:spPr>
        <p:txBody>
          <a:bodyPr/>
          <a:p>
            <a:pPr marL="342900" marR="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charset="0"/>
              <a:buChar char="l"/>
            </a:pPr>
            <a:r>
              <a:rPr kumimoji="1" lang="zh-CN" altLang="en-US" sz="3200" b="1" i="0" u="none" strike="noStrike" kern="1200" cap="none" spc="0" normalizeH="0" baseline="0" noProof="0" dirty="0" smtClean="0">
                <a:ln>
                  <a:noFill/>
                </a:ln>
                <a:solidFill>
                  <a:schemeClr val="tx2">
                    <a:lumMod val="50000"/>
                  </a:schemeClr>
                </a:solidFill>
                <a:effectLst/>
                <a:uLnTx/>
                <a:uFillTx/>
                <a:latin typeface="Times New Roman" panose="02020603050405020304" pitchFamily="18" charset="0"/>
                <a:ea typeface="宋体" panose="02010600030101010101" pitchFamily="2" charset="-122"/>
                <a:cs typeface="+mn-cs"/>
                <a:sym typeface="+mn-ea"/>
              </a:rPr>
              <a:t>数字通信系统是利用数字信号来传递信息的通信系统。</a:t>
            </a:r>
            <a:endParaRPr kumimoji="0" lang="zh-CN" altLang="en-US" sz="3200" b="1" i="0" u="none" strike="noStrike" kern="0" cap="none" spc="0" normalizeH="0" baseline="0" noProof="1">
              <a:solidFill>
                <a:srgbClr val="002060"/>
              </a:solidFill>
              <a:latin typeface="+mn-lt"/>
              <a:ea typeface="+mn-ea"/>
              <a:cs typeface="楷体_GB2312"/>
            </a:endParaRPr>
          </a:p>
          <a:p>
            <a:pPr marL="457200" marR="0" lvl="1" indent="0" algn="l" defTabSz="914400" rtl="0" eaLnBrk="0" fontAlgn="base" latinLnBrk="0" hangingPunct="0">
              <a:lnSpc>
                <a:spcPct val="100000"/>
              </a:lnSpc>
              <a:spcBef>
                <a:spcPct val="20000"/>
              </a:spcBef>
              <a:spcAft>
                <a:spcPct val="0"/>
              </a:spcAft>
              <a:buClr>
                <a:srgbClr val="00B050"/>
              </a:buClr>
              <a:buSzPct val="55000"/>
              <a:buFont typeface="Wingdings" panose="05000000000000000000" pitchFamily="2" charset="2"/>
              <a:buNone/>
            </a:pPr>
            <a:r>
              <a:rPr kumimoji="0" lang="zh-CN" altLang="en-US" sz="2800" b="1" i="0" u="none" strike="noStrike" kern="0" cap="none" spc="0" normalizeH="0" baseline="0" noProof="1">
                <a:solidFill>
                  <a:schemeClr val="accent1">
                    <a:lumMod val="50000"/>
                  </a:schemeClr>
                </a:solidFill>
                <a:latin typeface="+mn-lt"/>
                <a:ea typeface="+mn-ea"/>
                <a:cs typeface="楷体_GB2312"/>
              </a:rPr>
              <a:t>数字通信涉及的技术问题很多，其中主要有信源编码/译码、信道编码/译码、数字调制/解调、数字复接、 同步以及加密等。</a:t>
            </a:r>
            <a:endParaRPr kumimoji="0" lang="zh-CN" altLang="en-US" sz="2800" b="1" i="0" u="none" strike="noStrike" kern="0" cap="none" spc="0" normalizeH="0" baseline="0" noProof="1">
              <a:solidFill>
                <a:schemeClr val="accent1">
                  <a:lumMod val="50000"/>
                </a:schemeClr>
              </a:solidFill>
              <a:latin typeface="+mn-lt"/>
              <a:ea typeface="+mn-ea"/>
              <a:cs typeface="楷体_GB2312"/>
            </a:endParaRPr>
          </a:p>
        </p:txBody>
      </p:sp>
      <p:graphicFrame>
        <p:nvGraphicFramePr>
          <p:cNvPr id="7171" name="Object 3"/>
          <p:cNvGraphicFramePr>
            <a:graphicFrameLocks noChangeAspect="1"/>
          </p:cNvGraphicFramePr>
          <p:nvPr/>
        </p:nvGraphicFramePr>
        <p:xfrm>
          <a:off x="1065213" y="3836988"/>
          <a:ext cx="7416800" cy="2586037"/>
        </p:xfrm>
        <a:graphic>
          <a:graphicData uri="http://schemas.openxmlformats.org/presentationml/2006/ole">
            <mc:AlternateContent xmlns:mc="http://schemas.openxmlformats.org/markup-compatibility/2006">
              <mc:Choice xmlns:v="urn:schemas-microsoft-com:vml" Requires="v">
                <p:oleObj spid="_x0000_s3077" name="" r:id="rId1" imgW="3779520" imgH="1318260" progId="Visio.Drawing.4">
                  <p:embed/>
                </p:oleObj>
              </mc:Choice>
              <mc:Fallback>
                <p:oleObj name="" r:id="rId1" imgW="3779520" imgH="1318260" progId="Visio.Drawing.4">
                  <p:embed/>
                  <p:pic>
                    <p:nvPicPr>
                      <p:cNvPr id="0" name="图片 3076"/>
                      <p:cNvPicPr/>
                      <p:nvPr/>
                    </p:nvPicPr>
                    <p:blipFill>
                      <a:blip r:embed="rId2"/>
                      <a:stretch>
                        <a:fillRect/>
                      </a:stretch>
                    </p:blipFill>
                    <p:spPr>
                      <a:xfrm>
                        <a:off x="1065213" y="3836988"/>
                        <a:ext cx="7416800" cy="2586037"/>
                      </a:xfrm>
                      <a:prstGeom prst="rect">
                        <a:avLst/>
                      </a:prstGeom>
                      <a:noFill/>
                      <a:ln w="38100">
                        <a:noFill/>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a:xfrm>
            <a:off x="1139825" y="206375"/>
            <a:ext cx="7269163" cy="919163"/>
          </a:xfrm>
        </p:spPr>
        <p:txBody>
          <a:bodyPr anchor="b"/>
          <a:p>
            <a:r>
              <a:rPr lang="zh-CN" altLang="en-US" sz="4400" dirty="0">
                <a:sym typeface="楷体_GB2312" pitchFamily="49" charset="-122"/>
              </a:rPr>
              <a:t>数字通信的主要特点</a:t>
            </a:r>
            <a:endParaRPr lang="zh-CN" altLang="en-US" sz="4400" dirty="0">
              <a:sym typeface="楷体_GB2312" pitchFamily="49" charset="-122"/>
            </a:endParaRPr>
          </a:p>
        </p:txBody>
      </p:sp>
      <p:sp>
        <p:nvSpPr>
          <p:cNvPr id="5123" name="Rectangle 3"/>
          <p:cNvSpPr>
            <a:spLocks noGrp="1"/>
          </p:cNvSpPr>
          <p:nvPr>
            <p:ph idx="1"/>
          </p:nvPr>
        </p:nvSpPr>
        <p:spPr>
          <a:xfrm>
            <a:off x="1128713" y="1366838"/>
            <a:ext cx="7658100" cy="5124450"/>
          </a:xfrm>
        </p:spPr>
        <p:txBody>
          <a:bodyPr/>
          <a:p>
            <a:pPr marL="342900" marR="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charset="0"/>
              <a:buChar char="l"/>
            </a:pPr>
            <a:r>
              <a:rPr kumimoji="1" lang="zh-CN" altLang="en-US" sz="3200" b="1" i="0" u="none" strike="noStrike" kern="0" cap="none" spc="0" normalizeH="0" baseline="0" noProof="0" dirty="0" smtClean="0">
                <a:ln>
                  <a:noFill/>
                </a:ln>
                <a:solidFill>
                  <a:schemeClr val="tx2">
                    <a:lumMod val="50000"/>
                  </a:schemeClr>
                </a:solidFill>
                <a:effectLst/>
                <a:uLnTx/>
                <a:uFillTx/>
                <a:latin typeface="Times New Roman" panose="02020603050405020304" pitchFamily="18" charset="0"/>
                <a:ea typeface="宋体" panose="02010600030101010101" pitchFamily="2" charset="-122"/>
                <a:cs typeface="+mn-cs"/>
                <a:sym typeface="+mn-ea"/>
              </a:rPr>
              <a:t>抗干扰能力强。</a:t>
            </a:r>
            <a:endParaRPr kumimoji="1" lang="zh-CN" altLang="en-US" sz="3200" b="1" i="0" u="none" strike="noStrike" kern="0" cap="none" spc="0" normalizeH="0" baseline="0" noProof="0" dirty="0" smtClean="0">
              <a:ln>
                <a:noFill/>
              </a:ln>
              <a:solidFill>
                <a:schemeClr val="tx2">
                  <a:lumMod val="50000"/>
                </a:schemeClr>
              </a:solidFill>
              <a:effectLst/>
              <a:uLnTx/>
              <a:uFillTx/>
              <a:latin typeface="Times New Roman" panose="02020603050405020304" pitchFamily="18" charset="0"/>
              <a:ea typeface="宋体" panose="02010600030101010101" pitchFamily="2" charset="-122"/>
              <a:cs typeface="+mn-cs"/>
              <a:sym typeface="+mn-ea"/>
            </a:endParaRPr>
          </a:p>
          <a:p>
            <a:pPr marL="342900" marR="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charset="0"/>
              <a:buChar char="l"/>
            </a:pPr>
            <a:r>
              <a:rPr kumimoji="1" lang="zh-CN" altLang="en-US" sz="3200" b="1" i="0" u="none" strike="noStrike" kern="0" cap="none" spc="0" normalizeH="0" baseline="0" noProof="0" dirty="0" smtClean="0">
                <a:ln>
                  <a:noFill/>
                </a:ln>
                <a:solidFill>
                  <a:schemeClr val="tx2">
                    <a:lumMod val="50000"/>
                  </a:schemeClr>
                </a:solidFill>
                <a:effectLst/>
                <a:uLnTx/>
                <a:uFillTx/>
                <a:latin typeface="Times New Roman" panose="02020603050405020304" pitchFamily="18" charset="0"/>
                <a:ea typeface="宋体" panose="02010600030101010101" pitchFamily="2" charset="-122"/>
                <a:cs typeface="+mn-cs"/>
                <a:sym typeface="+mn-ea"/>
              </a:rPr>
              <a:t>差错可控。</a:t>
            </a:r>
            <a:endParaRPr kumimoji="1" lang="zh-CN" altLang="en-US" sz="3200" b="1" i="0" u="none" strike="noStrike" kern="0" cap="none" spc="0" normalizeH="0" baseline="0" noProof="0" dirty="0" smtClean="0">
              <a:ln>
                <a:noFill/>
              </a:ln>
              <a:solidFill>
                <a:schemeClr val="tx2">
                  <a:lumMod val="50000"/>
                </a:schemeClr>
              </a:solidFill>
              <a:effectLst/>
              <a:uLnTx/>
              <a:uFillTx/>
              <a:latin typeface="Times New Roman" panose="02020603050405020304" pitchFamily="18" charset="0"/>
              <a:ea typeface="宋体" panose="02010600030101010101" pitchFamily="2" charset="-122"/>
              <a:cs typeface="+mn-cs"/>
              <a:sym typeface="+mn-ea"/>
            </a:endParaRPr>
          </a:p>
          <a:p>
            <a:pPr marL="342900" marR="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charset="0"/>
              <a:buChar char="l"/>
            </a:pPr>
            <a:r>
              <a:rPr kumimoji="1" lang="zh-CN" altLang="en-US" sz="3200" b="1" i="0" u="none" strike="noStrike" kern="0" cap="none" spc="0" normalizeH="0" baseline="0" noProof="0" dirty="0" smtClean="0">
                <a:ln>
                  <a:noFill/>
                </a:ln>
                <a:solidFill>
                  <a:schemeClr val="tx2">
                    <a:lumMod val="50000"/>
                  </a:schemeClr>
                </a:solidFill>
                <a:effectLst/>
                <a:uLnTx/>
                <a:uFillTx/>
                <a:latin typeface="Times New Roman" panose="02020603050405020304" pitchFamily="18" charset="0"/>
                <a:ea typeface="宋体" panose="02010600030101010101" pitchFamily="2" charset="-122"/>
                <a:cs typeface="+mn-cs"/>
                <a:sym typeface="+mn-ea"/>
              </a:rPr>
              <a:t>易于与各种数字终端接口，用现代计算机技术对信号进行处理、加工、变换、存储，从而形成智能网。</a:t>
            </a:r>
            <a:endParaRPr kumimoji="1" lang="zh-CN" altLang="en-US" sz="3200" b="1" i="0" u="none" strike="noStrike" kern="0" cap="none" spc="0" normalizeH="0" baseline="0" noProof="0" dirty="0" smtClean="0">
              <a:ln>
                <a:noFill/>
              </a:ln>
              <a:solidFill>
                <a:schemeClr val="tx2">
                  <a:lumMod val="50000"/>
                </a:schemeClr>
              </a:solidFill>
              <a:effectLst/>
              <a:uLnTx/>
              <a:uFillTx/>
              <a:latin typeface="Times New Roman" panose="02020603050405020304" pitchFamily="18" charset="0"/>
              <a:ea typeface="宋体" panose="02010600030101010101" pitchFamily="2" charset="-122"/>
              <a:cs typeface="+mn-cs"/>
              <a:sym typeface="+mn-ea"/>
            </a:endParaRPr>
          </a:p>
          <a:p>
            <a:pPr marL="342900" marR="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charset="0"/>
              <a:buChar char="l"/>
            </a:pPr>
            <a:r>
              <a:rPr kumimoji="0" lang="zh-CN" altLang="en-US" sz="3200" b="1" i="0" u="none" strike="noStrike" kern="0" cap="none" spc="0" normalizeH="0" baseline="0" noProof="1">
                <a:solidFill>
                  <a:srgbClr val="002060"/>
                </a:solidFill>
                <a:latin typeface="+mn-lt"/>
                <a:ea typeface="+mn-ea"/>
                <a:cs typeface="楷体_GB2312"/>
              </a:rPr>
              <a:t>易于集成化， 从而使通信设备微型化。</a:t>
            </a:r>
            <a:endParaRPr kumimoji="0" lang="zh-CN" altLang="en-US" sz="3200" b="1" i="0" u="none" strike="noStrike" kern="0" cap="none" spc="0" normalizeH="0" baseline="0" noProof="1">
              <a:solidFill>
                <a:srgbClr val="002060"/>
              </a:solidFill>
              <a:latin typeface="+mn-lt"/>
              <a:ea typeface="+mn-ea"/>
              <a:cs typeface="楷体_GB2312"/>
            </a:endParaRPr>
          </a:p>
          <a:p>
            <a:pPr marL="342900" marR="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charset="0"/>
              <a:buChar char="l"/>
            </a:pPr>
            <a:r>
              <a:rPr kumimoji="0" lang="zh-CN" altLang="en-US" sz="3200" b="1" i="0" u="none" strike="noStrike" kern="0" cap="none" spc="0" normalizeH="0" baseline="0" noProof="1">
                <a:solidFill>
                  <a:srgbClr val="002060"/>
                </a:solidFill>
                <a:latin typeface="+mn-lt"/>
                <a:ea typeface="+mn-ea"/>
                <a:cs typeface="楷体_GB2312"/>
              </a:rPr>
              <a:t>易于加密处理， 且保密强度高。</a:t>
            </a:r>
            <a:endParaRPr kumimoji="0" lang="zh-CN" altLang="en-US" sz="3200" b="1" i="0" u="none" strike="noStrike" kern="0" cap="none" spc="0" normalizeH="0" baseline="0" noProof="1">
              <a:solidFill>
                <a:srgbClr val="002060"/>
              </a:solidFill>
              <a:latin typeface="+mn-lt"/>
              <a:ea typeface="+mn-ea"/>
              <a:cs typeface="楷体_GB231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3" name="Rectangle 3"/>
          <p:cNvSpPr>
            <a:spLocks noGrp="1"/>
          </p:cNvSpPr>
          <p:nvPr>
            <p:ph idx="1"/>
          </p:nvPr>
        </p:nvSpPr>
        <p:spPr>
          <a:xfrm>
            <a:off x="1128713" y="1366838"/>
            <a:ext cx="7658100" cy="5124450"/>
          </a:xfrm>
        </p:spPr>
        <p:txBody>
          <a:bodyPr/>
          <a:p>
            <a:pPr marL="342900" marR="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charset="0"/>
              <a:buChar char="l"/>
            </a:pPr>
            <a:r>
              <a:rPr kumimoji="1" lang="zh-CN" altLang="en-US" sz="3200" b="1" i="0" u="none" strike="noStrike" kern="0" cap="none" spc="0" normalizeH="0" baseline="0" noProof="0" dirty="0" smtClean="0">
                <a:ln>
                  <a:noFill/>
                </a:ln>
                <a:solidFill>
                  <a:schemeClr val="tx2">
                    <a:lumMod val="50000"/>
                  </a:schemeClr>
                </a:solidFill>
                <a:effectLst/>
                <a:uLnTx/>
                <a:uFillTx/>
                <a:latin typeface="Times New Roman" panose="02020603050405020304" pitchFamily="18" charset="0"/>
                <a:ea typeface="宋体" panose="02010600030101010101" pitchFamily="2" charset="-122"/>
                <a:cs typeface="+mn-cs"/>
                <a:sym typeface="+mn-ea"/>
              </a:rPr>
              <a:t>数字通信的许多优点都是用比模拟通信占据更宽的系统频带为代价而换取的。</a:t>
            </a:r>
            <a:endParaRPr kumimoji="1" lang="zh-CN" altLang="en-US" sz="3200" b="1" i="0" u="none" strike="noStrike" kern="0" cap="none" spc="0" normalizeH="0" baseline="0" noProof="0" dirty="0" smtClean="0">
              <a:ln>
                <a:noFill/>
              </a:ln>
              <a:solidFill>
                <a:schemeClr val="tx2">
                  <a:lumMod val="50000"/>
                </a:schemeClr>
              </a:solidFill>
              <a:effectLst/>
              <a:uLnTx/>
              <a:uFillTx/>
              <a:latin typeface="Times New Roman" panose="02020603050405020304" pitchFamily="18" charset="0"/>
              <a:ea typeface="宋体" panose="02010600030101010101" pitchFamily="2" charset="-122"/>
              <a:cs typeface="+mn-cs"/>
              <a:sym typeface="+mn-ea"/>
            </a:endParaRPr>
          </a:p>
          <a:p>
            <a:pPr marL="742950" marR="0" lvl="1" indent="-285750" algn="l" defTabSz="914400" rtl="0" eaLnBrk="0" fontAlgn="base" latinLnBrk="0" hangingPunct="0">
              <a:lnSpc>
                <a:spcPct val="100000"/>
              </a:lnSpc>
              <a:spcBef>
                <a:spcPct val="20000"/>
              </a:spcBef>
              <a:spcAft>
                <a:spcPct val="0"/>
              </a:spcAft>
              <a:buClr>
                <a:srgbClr val="00B050"/>
              </a:buClr>
              <a:buSzPct val="55000"/>
              <a:buFont typeface="Wingdings" panose="05000000000000000000" pitchFamily="2" charset="2"/>
              <a:buChar char="n"/>
            </a:pPr>
            <a:r>
              <a:rPr kumimoji="1" lang="zh-CN" altLang="en-US" sz="2800" b="1" i="0" u="none" strike="noStrike" kern="0" cap="none" spc="0" normalizeH="0" baseline="0" noProof="0" dirty="0" smtClean="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mn-cs"/>
                <a:sym typeface="+mn-ea"/>
              </a:rPr>
              <a:t>以电话为例，一路模拟电话通常只占据4kHz带宽，但一路接近同样话音质量的数字电话可能要占据 20～60kHz的带宽，因此数字通信的频带利用率不高。</a:t>
            </a:r>
            <a:endParaRPr kumimoji="1" lang="zh-CN" altLang="en-US" sz="2800" b="1" i="0" u="none" strike="noStrike" kern="0" cap="none" spc="0" normalizeH="0" baseline="0" noProof="0" dirty="0" smtClean="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mn-cs"/>
              <a:sym typeface="+mn-ea"/>
            </a:endParaRPr>
          </a:p>
          <a:p>
            <a:pPr marL="742950" marR="0" lvl="1" indent="-285750" algn="l" defTabSz="914400" rtl="0" eaLnBrk="0" fontAlgn="base" latinLnBrk="0" hangingPunct="0">
              <a:lnSpc>
                <a:spcPct val="100000"/>
              </a:lnSpc>
              <a:spcBef>
                <a:spcPct val="20000"/>
              </a:spcBef>
              <a:spcAft>
                <a:spcPct val="0"/>
              </a:spcAft>
              <a:buClr>
                <a:srgbClr val="00B050"/>
              </a:buClr>
              <a:buSzPct val="55000"/>
              <a:buFont typeface="Wingdings" panose="05000000000000000000" pitchFamily="2" charset="2"/>
              <a:buChar char="n"/>
            </a:pPr>
            <a:r>
              <a:rPr kumimoji="1" lang="zh-CN" altLang="en-US" sz="2800" b="1" i="0" u="none" strike="noStrike" kern="0" cap="none" spc="0" normalizeH="0" baseline="0" noProof="0" dirty="0" smtClean="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mn-cs"/>
                <a:sym typeface="+mn-ea"/>
              </a:rPr>
              <a:t>另外，由于数字通信对同步要求高，因而系统设备比较复杂。</a:t>
            </a:r>
            <a:endParaRPr kumimoji="1" lang="zh-CN" altLang="en-US" sz="2800" b="1" i="0" u="none" strike="noStrike" kern="0" cap="none" spc="0" normalizeH="0" baseline="0" noProof="0" dirty="0" smtClean="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958850" y="1103313"/>
            <a:ext cx="7772400" cy="1143000"/>
          </a:xfrm>
        </p:spPr>
        <p:txBody>
          <a:bodyPr vert="horz" wrap="square" lIns="91440" tIns="45720" rIns="91440" bIns="45720" anchor="ctr"/>
          <a:p>
            <a:pPr eaLnBrk="1" hangingPunct="1"/>
            <a:r>
              <a:rPr lang="zh-CN" altLang="en-US" sz="4400" dirty="0"/>
              <a:t>通信分类</a:t>
            </a:r>
            <a:endParaRPr lang="zh-CN" altLang="en-US" sz="4400" dirty="0"/>
          </a:p>
        </p:txBody>
      </p:sp>
      <p:sp>
        <p:nvSpPr>
          <p:cNvPr id="10242" name="Rectangle 3"/>
          <p:cNvSpPr>
            <a:spLocks noGrp="1"/>
          </p:cNvSpPr>
          <p:nvPr>
            <p:ph idx="1"/>
          </p:nvPr>
        </p:nvSpPr>
        <p:spPr>
          <a:xfrm>
            <a:off x="958850" y="2246313"/>
            <a:ext cx="8032750" cy="3614737"/>
          </a:xfrm>
        </p:spPr>
        <p:txBody>
          <a:bodyPr vert="horz" wrap="square" lIns="91440" tIns="45720" rIns="91440" bIns="45720" anchor="t"/>
          <a:p>
            <a:pPr eaLnBrk="1" hangingPunct="1">
              <a:buSzPct val="60000"/>
            </a:pPr>
            <a:r>
              <a:rPr lang="zh-CN" altLang="en-US" sz="2800" b="0" dirty="0">
                <a:solidFill>
                  <a:srgbClr val="002060"/>
                </a:solidFill>
                <a:latin typeface="+mn-lt"/>
                <a:ea typeface="黑体" panose="02010609060101010101" pitchFamily="49" charset="-122"/>
                <a:cs typeface="楷体_GB2312"/>
              </a:rPr>
              <a:t>按通信业务分</a:t>
            </a:r>
            <a:r>
              <a:rPr lang="zh-CN" altLang="en-US" sz="2800" b="0" dirty="0">
                <a:solidFill>
                  <a:srgbClr val="002060"/>
                </a:solidFill>
                <a:latin typeface="+mn-lt"/>
                <a:ea typeface="+mn-ea"/>
                <a:cs typeface="楷体_GB2312"/>
              </a:rPr>
              <a:t>：</a:t>
            </a:r>
            <a:r>
              <a:rPr lang="zh-CN" altLang="en-US" sz="2400" b="0" dirty="0">
                <a:solidFill>
                  <a:srgbClr val="007254"/>
                </a:solidFill>
                <a:latin typeface="+mn-lt"/>
                <a:ea typeface="+mn-ea"/>
                <a:cs typeface="楷体_GB2312"/>
              </a:rPr>
              <a:t>话务通信和非话务通信</a:t>
            </a:r>
            <a:endParaRPr lang="zh-CN" altLang="en-US" sz="2400" b="0" dirty="0">
              <a:solidFill>
                <a:srgbClr val="007254"/>
              </a:solidFill>
              <a:latin typeface="+mn-lt"/>
              <a:ea typeface="+mn-ea"/>
              <a:cs typeface="楷体_GB2312"/>
            </a:endParaRPr>
          </a:p>
          <a:p>
            <a:pPr eaLnBrk="1" hangingPunct="1">
              <a:buSzPct val="60000"/>
            </a:pPr>
            <a:r>
              <a:rPr lang="zh-CN" altLang="en-US" sz="2800" b="0" dirty="0">
                <a:solidFill>
                  <a:srgbClr val="002060"/>
                </a:solidFill>
                <a:latin typeface="+mn-lt"/>
                <a:ea typeface="黑体" panose="02010609060101010101" pitchFamily="49" charset="-122"/>
                <a:cs typeface="楷体_GB2312"/>
              </a:rPr>
              <a:t>按信号特征分</a:t>
            </a:r>
            <a:r>
              <a:rPr lang="zh-CN" altLang="en-US" sz="2800" b="0" dirty="0">
                <a:solidFill>
                  <a:srgbClr val="002060"/>
                </a:solidFill>
                <a:latin typeface="+mn-lt"/>
                <a:ea typeface="+mn-ea"/>
                <a:cs typeface="楷体_GB2312"/>
              </a:rPr>
              <a:t>：</a:t>
            </a:r>
            <a:r>
              <a:rPr lang="zh-CN" altLang="en-US" sz="2400" b="0" dirty="0">
                <a:solidFill>
                  <a:srgbClr val="007254"/>
                </a:solidFill>
                <a:latin typeface="+mn-lt"/>
                <a:ea typeface="+mn-ea"/>
                <a:cs typeface="楷体_GB2312"/>
              </a:rPr>
              <a:t>模拟通信系统和数字通信系统</a:t>
            </a:r>
            <a:endParaRPr lang="zh-CN" altLang="en-US" sz="2400" b="0" dirty="0">
              <a:solidFill>
                <a:srgbClr val="007254"/>
              </a:solidFill>
              <a:latin typeface="+mn-lt"/>
              <a:ea typeface="+mn-ea"/>
              <a:cs typeface="楷体_GB2312"/>
            </a:endParaRPr>
          </a:p>
          <a:p>
            <a:pPr eaLnBrk="1" hangingPunct="1">
              <a:buSzPct val="60000"/>
            </a:pPr>
            <a:r>
              <a:rPr lang="zh-CN" altLang="en-US" sz="2800" b="0" dirty="0">
                <a:solidFill>
                  <a:srgbClr val="002060"/>
                </a:solidFill>
                <a:latin typeface="+mn-lt"/>
                <a:ea typeface="黑体" panose="02010609060101010101" pitchFamily="49" charset="-122"/>
                <a:cs typeface="楷体_GB2312"/>
              </a:rPr>
              <a:t>按传输媒质分</a:t>
            </a:r>
            <a:r>
              <a:rPr lang="zh-CN" altLang="en-US" sz="2800" b="0" dirty="0">
                <a:solidFill>
                  <a:srgbClr val="002060"/>
                </a:solidFill>
                <a:latin typeface="+mn-lt"/>
                <a:ea typeface="+mn-ea"/>
                <a:cs typeface="楷体_GB2312"/>
              </a:rPr>
              <a:t>：</a:t>
            </a:r>
            <a:r>
              <a:rPr lang="zh-CN" altLang="en-US" sz="2400" b="0" dirty="0">
                <a:solidFill>
                  <a:srgbClr val="007254"/>
                </a:solidFill>
                <a:latin typeface="+mn-lt"/>
                <a:ea typeface="+mn-ea"/>
                <a:cs typeface="楷体_GB2312"/>
              </a:rPr>
              <a:t>有线通信系统和无线通信系统</a:t>
            </a:r>
            <a:endParaRPr lang="zh-CN" altLang="en-US" sz="2400" b="0" dirty="0">
              <a:solidFill>
                <a:srgbClr val="007254"/>
              </a:solidFill>
              <a:latin typeface="+mn-lt"/>
              <a:ea typeface="+mn-ea"/>
              <a:cs typeface="楷体_GB2312"/>
            </a:endParaRPr>
          </a:p>
          <a:p>
            <a:pPr eaLnBrk="1" hangingPunct="1">
              <a:buSzPct val="60000"/>
            </a:pPr>
            <a:r>
              <a:rPr lang="zh-CN" altLang="en-US" sz="2800" b="0" dirty="0">
                <a:solidFill>
                  <a:srgbClr val="002060"/>
                </a:solidFill>
                <a:latin typeface="+mn-lt"/>
                <a:ea typeface="黑体" panose="02010609060101010101" pitchFamily="49" charset="-122"/>
                <a:cs typeface="楷体_GB2312"/>
              </a:rPr>
              <a:t>按工作波段分</a:t>
            </a:r>
            <a:r>
              <a:rPr lang="zh-CN" altLang="en-US" sz="2800" b="0" dirty="0">
                <a:solidFill>
                  <a:srgbClr val="002060"/>
                </a:solidFill>
                <a:latin typeface="+mn-lt"/>
                <a:ea typeface="+mn-ea"/>
                <a:cs typeface="楷体_GB2312"/>
              </a:rPr>
              <a:t>：</a:t>
            </a:r>
            <a:r>
              <a:rPr lang="zh-CN" altLang="en-US" sz="2400" b="0" dirty="0">
                <a:solidFill>
                  <a:srgbClr val="007254"/>
                </a:solidFill>
                <a:latin typeface="+mn-lt"/>
                <a:ea typeface="+mn-ea"/>
                <a:cs typeface="楷体_GB2312"/>
              </a:rPr>
              <a:t>长波通信、 中波通信、 短波通信、</a:t>
            </a:r>
            <a:endParaRPr lang="zh-CN" altLang="en-US" sz="2400" b="0" dirty="0">
              <a:solidFill>
                <a:srgbClr val="007254"/>
              </a:solidFill>
              <a:latin typeface="+mn-lt"/>
              <a:ea typeface="+mn-ea"/>
              <a:cs typeface="楷体_GB2312"/>
            </a:endParaRPr>
          </a:p>
          <a:p>
            <a:pPr eaLnBrk="1" hangingPunct="1">
              <a:buSzPct val="60000"/>
              <a:buNone/>
            </a:pPr>
            <a:r>
              <a:rPr lang="zh-CN" altLang="en-US" sz="2400" b="0" dirty="0">
                <a:solidFill>
                  <a:srgbClr val="007254"/>
                </a:solidFill>
                <a:latin typeface="+mn-lt"/>
                <a:ea typeface="+mn-ea"/>
                <a:cs typeface="楷体_GB2312"/>
              </a:rPr>
              <a:t>                                      远红外线通信等</a:t>
            </a:r>
            <a:endParaRPr lang="zh-CN" altLang="en-US" sz="2400" b="0" dirty="0">
              <a:solidFill>
                <a:srgbClr val="007254"/>
              </a:solidFill>
              <a:latin typeface="+mn-lt"/>
              <a:ea typeface="+mn-ea"/>
              <a:cs typeface="楷体_GB2312"/>
            </a:endParaRPr>
          </a:p>
          <a:p>
            <a:pPr eaLnBrk="1" hangingPunct="1">
              <a:buSzPct val="60000"/>
            </a:pPr>
            <a:r>
              <a:rPr lang="zh-CN" altLang="en-US" sz="2800" b="0" dirty="0">
                <a:solidFill>
                  <a:srgbClr val="002060"/>
                </a:solidFill>
                <a:latin typeface="+mn-lt"/>
                <a:ea typeface="黑体" panose="02010609060101010101" pitchFamily="49" charset="-122"/>
                <a:cs typeface="楷体_GB2312"/>
                <a:sym typeface="楷体_GB2312" pitchFamily="49" charset="-122"/>
              </a:rPr>
              <a:t>按信号复用方式分</a:t>
            </a:r>
            <a:r>
              <a:rPr lang="zh-CN" altLang="en-US" sz="2800" b="0" dirty="0">
                <a:solidFill>
                  <a:srgbClr val="002060"/>
                </a:solidFill>
                <a:latin typeface="+mn-lt"/>
                <a:ea typeface="+mn-ea"/>
                <a:cs typeface="楷体_GB2312"/>
                <a:sym typeface="楷体_GB2312" pitchFamily="49" charset="-122"/>
              </a:rPr>
              <a:t>：</a:t>
            </a:r>
            <a:r>
              <a:rPr lang="zh-CN" altLang="en-US" sz="2400" b="0" dirty="0">
                <a:solidFill>
                  <a:srgbClr val="007254"/>
                </a:solidFill>
                <a:latin typeface="+mn-lt"/>
                <a:ea typeface="+mn-ea"/>
                <a:cs typeface="楷体_GB2312"/>
                <a:sym typeface="楷体_GB2312" pitchFamily="49" charset="-122"/>
              </a:rPr>
              <a:t>频分复用、时分复用和码分复用</a:t>
            </a:r>
            <a:endParaRPr lang="zh-CN" altLang="en-US" sz="2400" b="0" dirty="0">
              <a:solidFill>
                <a:srgbClr val="007254"/>
              </a:solidFill>
              <a:latin typeface="+mn-lt"/>
              <a:ea typeface="+mn-ea"/>
              <a:cs typeface="楷体_GB2312"/>
              <a:sym typeface="楷体_GB2312" pitchFamily="49" charset="-122"/>
            </a:endParaRPr>
          </a:p>
          <a:p>
            <a:pPr eaLnBrk="1" hangingPunct="1">
              <a:buSzPct val="60000"/>
            </a:pPr>
            <a:r>
              <a:rPr lang="zh-CN" altLang="en-US" sz="2800" b="0" dirty="0">
                <a:solidFill>
                  <a:srgbClr val="002060"/>
                </a:solidFill>
                <a:latin typeface="+mn-lt"/>
                <a:ea typeface="黑体" panose="02010609060101010101" pitchFamily="49" charset="-122"/>
                <a:cs typeface="楷体_GB2312"/>
                <a:sym typeface="楷体_GB2312" pitchFamily="49" charset="-122"/>
              </a:rPr>
              <a:t>按调制方式分</a:t>
            </a:r>
            <a:r>
              <a:rPr lang="zh-CN" altLang="en-US" sz="2800" b="0" dirty="0">
                <a:solidFill>
                  <a:srgbClr val="002060"/>
                </a:solidFill>
                <a:latin typeface="+mn-lt"/>
                <a:ea typeface="+mn-ea"/>
                <a:cs typeface="楷体_GB2312"/>
                <a:sym typeface="楷体_GB2312" pitchFamily="49" charset="-122"/>
              </a:rPr>
              <a:t>：</a:t>
            </a:r>
            <a:r>
              <a:rPr lang="zh-CN" altLang="en-US" sz="2400" b="0" dirty="0">
                <a:solidFill>
                  <a:srgbClr val="007254"/>
                </a:solidFill>
                <a:latin typeface="+mn-lt"/>
                <a:ea typeface="+mn-ea"/>
                <a:cs typeface="楷体_GB2312"/>
                <a:sym typeface="楷体_GB2312" pitchFamily="49" charset="-122"/>
              </a:rPr>
              <a:t>基带传输和频带传输</a:t>
            </a:r>
            <a:endParaRPr lang="zh-CN" altLang="en-US" sz="2800" b="0" dirty="0">
              <a:solidFill>
                <a:srgbClr val="007254"/>
              </a:solidFill>
              <a:latin typeface="+mn-lt"/>
              <a:ea typeface="+mn-ea"/>
              <a:cs typeface="楷体_GB2312"/>
            </a:endParaRPr>
          </a:p>
        </p:txBody>
      </p:sp>
      <p:sp>
        <p:nvSpPr>
          <p:cNvPr id="10243" name="Rectangle 2"/>
          <p:cNvSpPr>
            <a:spLocks noGrp="1"/>
          </p:cNvSpPr>
          <p:nvPr/>
        </p:nvSpPr>
        <p:spPr>
          <a:xfrm>
            <a:off x="1089025" y="25400"/>
            <a:ext cx="7772400" cy="1143000"/>
          </a:xfrm>
          <a:prstGeom prst="rect">
            <a:avLst/>
          </a:prstGeom>
          <a:noFill/>
          <a:ln w="9525">
            <a:noFill/>
          </a:ln>
        </p:spPr>
        <p:txBody>
          <a:bodyPr wrap="square" lIns="91440" tIns="45720" rIns="91440" bIns="45720" anchor="ctr"/>
          <a:p>
            <a:pPr algn="ctr"/>
            <a:r>
              <a:rPr lang="zh-CN" altLang="en-US" sz="4400" dirty="0">
                <a:solidFill>
                  <a:schemeClr val="tx2"/>
                </a:solidFill>
                <a:latin typeface="Times New Roman" panose="02020603050405020304" pitchFamily="18" charset="0"/>
                <a:ea typeface="隶书" panose="02010509060101010101" pitchFamily="49" charset="-122"/>
              </a:rPr>
              <a:t>1.2 通信系统分类及通信方式</a:t>
            </a:r>
            <a:endParaRPr lang="zh-CN" altLang="en-US" sz="4400" dirty="0">
              <a:solidFill>
                <a:schemeClr val="tx2"/>
              </a:solidFill>
              <a:latin typeface="Times New Roman" panose="02020603050405020304" pitchFamily="18" charset="0"/>
              <a:ea typeface="隶书" panose="02010509060101010101" pitchFamily="49" charset="-122"/>
            </a:endParaRPr>
          </a:p>
        </p:txBody>
      </p:sp>
    </p:spTree>
  </p:cSld>
  <p:clrMapOvr>
    <a:masterClrMapping/>
  </p:clrMapOvr>
  <p:transition spd="med">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3603" name="Group 3"/>
          <p:cNvGraphicFramePr>
            <a:graphicFrameLocks noGrp="1"/>
          </p:cNvGraphicFramePr>
          <p:nvPr/>
        </p:nvGraphicFramePr>
        <p:xfrm>
          <a:off x="1128713" y="1460500"/>
          <a:ext cx="7815580" cy="4978400"/>
        </p:xfrm>
        <a:graphic>
          <a:graphicData uri="http://schemas.openxmlformats.org/drawingml/2006/table">
            <a:tbl>
              <a:tblPr/>
              <a:tblGrid>
                <a:gridCol w="424180"/>
                <a:gridCol w="1453515"/>
                <a:gridCol w="2514600"/>
                <a:gridCol w="3423285"/>
              </a:tblGrid>
              <a:tr h="361950">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调 制 方 式 </a:t>
                      </a:r>
                      <a:endPar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endParaRPr>
                    </a:p>
                  </a:txBody>
                  <a:tcPr anchor="ctr" anchorCt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用途 </a:t>
                      </a:r>
                      <a:endPar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endParaRPr>
                    </a:p>
                  </a:txBody>
                  <a:tcPr anchor="ctr" anchorCt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455">
                <a:tc rowSpan="10">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连续波调制</a:t>
                      </a:r>
                      <a:endPar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endParaRPr>
                    </a:p>
                  </a:txBody>
                  <a:tcPr anchor="ctr" anchorCt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线性调制</a:t>
                      </a:r>
                      <a:endPar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常规双边带调制</a:t>
                      </a:r>
                      <a:endPar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广播 </a:t>
                      </a:r>
                      <a:endPar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endParaRPr>
                    </a:p>
                  </a:txBody>
                  <a:tcPr anchor="ctr" anchorCt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330">
                <a:tc vMerge="1">
                  <a:tcPr/>
                </a:tc>
                <a:tc v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抑制载波双边带调幅 </a:t>
                      </a:r>
                      <a:endPar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立体声广播 </a:t>
                      </a:r>
                      <a:endPar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endParaRPr>
                    </a:p>
                  </a:txBody>
                  <a:tcPr anchor="ctr" anchorCt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380">
                <a:tc vMerge="1">
                  <a:tcPr/>
                </a:tc>
                <a:tc v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单边带调幅</a:t>
                      </a:r>
                      <a:r>
                        <a:rPr kumimoji="1" lang="en-US" altLang="zh-CN"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SSB  </a:t>
                      </a:r>
                      <a:endParaRPr kumimoji="1" lang="en-US" altLang="zh-CN"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载波通信、无线电台、数传 </a:t>
                      </a:r>
                      <a:endPar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endParaRPr>
                    </a:p>
                  </a:txBody>
                  <a:tcPr anchor="ctr" anchorCt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vMerge="1">
                  <a:tcPr/>
                </a:tc>
                <a:tc v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残留边带调幅</a:t>
                      </a:r>
                      <a:r>
                        <a:rPr kumimoji="1" lang="en-US" altLang="zh-CN"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VSB </a:t>
                      </a:r>
                      <a:endParaRPr kumimoji="1" lang="en-US" altLang="zh-CN"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电视广播、 数传、 传真 </a:t>
                      </a:r>
                      <a:endPar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endParaRPr>
                    </a:p>
                  </a:txBody>
                  <a:tcPr anchor="ctr" anchorCt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9415">
                <a:tc vMerge="1">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非线性调制</a:t>
                      </a:r>
                      <a:endPar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频率调制</a:t>
                      </a:r>
                      <a:r>
                        <a:rPr kumimoji="1" lang="en-US" altLang="zh-CN"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FM  </a:t>
                      </a:r>
                      <a:endParaRPr kumimoji="1" lang="en-US" altLang="zh-CN"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微波中继、卫星通信、广播 </a:t>
                      </a:r>
                      <a:endPar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endParaRPr>
                    </a:p>
                  </a:txBody>
                  <a:tcPr anchor="ctr" anchorCt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780">
                <a:tc vMerge="1">
                  <a:tcPr/>
                </a:tc>
                <a:tc v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相位调制</a:t>
                      </a:r>
                      <a:r>
                        <a:rPr kumimoji="1" lang="en-US" altLang="zh-CN"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PM </a:t>
                      </a:r>
                      <a:endParaRPr kumimoji="1" lang="en-US" altLang="zh-CN"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中间调制方式 </a:t>
                      </a:r>
                      <a:endPar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endParaRPr>
                    </a:p>
                  </a:txBody>
                  <a:tcPr anchor="ctr" anchorCt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vMerge="1">
                  <a:tcPr/>
                </a:tc>
                <a:tc row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数字调制</a:t>
                      </a:r>
                      <a:endPar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幅度键控</a:t>
                      </a:r>
                      <a:r>
                        <a:rPr kumimoji="1" lang="en-US" altLang="zh-CN"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ASK </a:t>
                      </a:r>
                      <a:endParaRPr kumimoji="1" lang="en-US" altLang="zh-CN"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数据传输 </a:t>
                      </a:r>
                      <a:endPar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endParaRPr>
                    </a:p>
                  </a:txBody>
                  <a:tcPr anchor="ctr" anchorCt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vMerge="1">
                  <a:tcPr/>
                </a:tc>
                <a:tc vMerge="1">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smtClean="0">
                          <a:ln>
                            <a:noFill/>
                          </a:ln>
                          <a:solidFill>
                            <a:schemeClr val="tx2">
                              <a:lumMod val="50000"/>
                            </a:schemeClr>
                          </a:solidFill>
                          <a:effectLst/>
                          <a:latin typeface="Times New Roman" panose="02020603050405020304" pitchFamily="18" charset="0"/>
                          <a:ea typeface="宋体" panose="02010600030101010101" pitchFamily="2" charset="-122"/>
                          <a:sym typeface="+mn-ea"/>
                        </a:rPr>
                        <a:t>频率键控</a:t>
                      </a:r>
                      <a:endPar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sym typeface="+mn-ea"/>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smtClean="0">
                          <a:ln>
                            <a:noFill/>
                          </a:ln>
                          <a:solidFill>
                            <a:schemeClr val="tx2">
                              <a:lumMod val="50000"/>
                            </a:schemeClr>
                          </a:solidFill>
                          <a:effectLst/>
                          <a:latin typeface="Times New Roman" panose="02020603050405020304" pitchFamily="18" charset="0"/>
                          <a:ea typeface="宋体" panose="02010600030101010101" pitchFamily="2" charset="-122"/>
                          <a:sym typeface="+mn-ea"/>
                        </a:rPr>
                        <a:t>数据传输</a:t>
                      </a:r>
                      <a:endPar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sym typeface="+mn-ea"/>
                      </a:endParaRPr>
                    </a:p>
                  </a:txBody>
                  <a:tcPr anchor="ctr" anchorCt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vMerge="1">
                  <a:tcPr/>
                </a:tc>
                <a:tc vMerge="1">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smtClean="0">
                          <a:ln>
                            <a:noFill/>
                          </a:ln>
                          <a:solidFill>
                            <a:schemeClr val="tx2">
                              <a:lumMod val="50000"/>
                            </a:schemeClr>
                          </a:solidFill>
                          <a:effectLst/>
                          <a:latin typeface="Times New Roman" panose="02020603050405020304" pitchFamily="18" charset="0"/>
                          <a:ea typeface="宋体" panose="02010600030101010101" pitchFamily="2" charset="-122"/>
                          <a:sym typeface="+mn-ea"/>
                        </a:rPr>
                        <a:t>相位键控</a:t>
                      </a:r>
                      <a:r>
                        <a:rPr kumimoji="1" lang="en-US" altLang="zh-CN" sz="2000" b="1" smtClean="0">
                          <a:ln>
                            <a:noFill/>
                          </a:ln>
                          <a:solidFill>
                            <a:schemeClr val="tx2">
                              <a:lumMod val="50000"/>
                            </a:schemeClr>
                          </a:solidFill>
                          <a:effectLst/>
                          <a:latin typeface="Times New Roman" panose="02020603050405020304" pitchFamily="18" charset="0"/>
                          <a:ea typeface="宋体" panose="02010600030101010101" pitchFamily="2" charset="-122"/>
                          <a:sym typeface="+mn-ea"/>
                        </a:rPr>
                        <a:t>PSK</a:t>
                      </a:r>
                      <a:r>
                        <a:rPr kumimoji="1" lang="zh-CN" altLang="en-US" sz="2000" b="1" smtClean="0">
                          <a:ln>
                            <a:noFill/>
                          </a:ln>
                          <a:solidFill>
                            <a:schemeClr val="tx2">
                              <a:lumMod val="50000"/>
                            </a:schemeClr>
                          </a:solidFill>
                          <a:effectLst/>
                          <a:latin typeface="Times New Roman" panose="02020603050405020304" pitchFamily="18" charset="0"/>
                          <a:ea typeface="宋体" panose="02010600030101010101" pitchFamily="2" charset="-122"/>
                          <a:sym typeface="+mn-ea"/>
                        </a:rPr>
                        <a:t>、 </a:t>
                      </a:r>
                      <a:r>
                        <a:rPr kumimoji="1" lang="en-US" altLang="zh-CN" sz="2000" b="1" smtClean="0">
                          <a:ln>
                            <a:noFill/>
                          </a:ln>
                          <a:solidFill>
                            <a:schemeClr val="tx2">
                              <a:lumMod val="50000"/>
                            </a:schemeClr>
                          </a:solidFill>
                          <a:effectLst/>
                          <a:latin typeface="Times New Roman" panose="02020603050405020304" pitchFamily="18" charset="0"/>
                          <a:ea typeface="宋体" panose="02010600030101010101" pitchFamily="2" charset="-122"/>
                          <a:sym typeface="+mn-ea"/>
                        </a:rPr>
                        <a:t>DPSK</a:t>
                      </a:r>
                      <a:r>
                        <a:rPr kumimoji="1" lang="zh-CN" altLang="en-US" sz="2000" b="1" smtClean="0">
                          <a:ln>
                            <a:noFill/>
                          </a:ln>
                          <a:solidFill>
                            <a:schemeClr val="tx2">
                              <a:lumMod val="50000"/>
                            </a:schemeClr>
                          </a:solidFill>
                          <a:effectLst/>
                          <a:latin typeface="Times New Roman" panose="02020603050405020304" pitchFamily="18" charset="0"/>
                          <a:ea typeface="宋体" panose="02010600030101010101" pitchFamily="2" charset="-122"/>
                          <a:sym typeface="+mn-ea"/>
                        </a:rPr>
                        <a:t>、 </a:t>
                      </a:r>
                      <a:r>
                        <a:rPr kumimoji="1" lang="en-US" altLang="zh-CN" sz="2000" b="1" smtClean="0">
                          <a:ln>
                            <a:noFill/>
                          </a:ln>
                          <a:solidFill>
                            <a:schemeClr val="tx2">
                              <a:lumMod val="50000"/>
                            </a:schemeClr>
                          </a:solidFill>
                          <a:effectLst/>
                          <a:latin typeface="Times New Roman" panose="02020603050405020304" pitchFamily="18" charset="0"/>
                          <a:ea typeface="宋体" panose="02010600030101010101" pitchFamily="2" charset="-122"/>
                          <a:sym typeface="+mn-ea"/>
                        </a:rPr>
                        <a:t>QPSK</a:t>
                      </a:r>
                      <a:r>
                        <a:rPr kumimoji="1" lang="zh-CN" altLang="en-US" sz="2000" b="1" smtClean="0">
                          <a:ln>
                            <a:noFill/>
                          </a:ln>
                          <a:solidFill>
                            <a:schemeClr val="tx2">
                              <a:lumMod val="50000"/>
                            </a:schemeClr>
                          </a:solidFill>
                          <a:effectLst/>
                          <a:latin typeface="Times New Roman" panose="02020603050405020304" pitchFamily="18" charset="0"/>
                          <a:ea typeface="宋体" panose="02010600030101010101" pitchFamily="2" charset="-122"/>
                          <a:sym typeface="+mn-ea"/>
                        </a:rPr>
                        <a:t>等 </a:t>
                      </a:r>
                      <a:endPar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sym typeface="+mn-ea"/>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smtClean="0">
                          <a:ln>
                            <a:noFill/>
                          </a:ln>
                          <a:solidFill>
                            <a:schemeClr val="tx2">
                              <a:lumMod val="50000"/>
                            </a:schemeClr>
                          </a:solidFill>
                          <a:effectLst/>
                          <a:latin typeface="Times New Roman" panose="02020603050405020304" pitchFamily="18" charset="0"/>
                          <a:ea typeface="宋体" panose="02010600030101010101" pitchFamily="2" charset="-122"/>
                          <a:sym typeface="+mn-ea"/>
                        </a:rPr>
                        <a:t>数据传输、 数字微波、 空间通信</a:t>
                      </a:r>
                      <a:endPar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sym typeface="+mn-ea"/>
                      </a:endParaRPr>
                    </a:p>
                  </a:txBody>
                  <a:tcPr anchor="ctr" anchorCt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145">
                <a:tc vMerge="1">
                  <a:tcPr/>
                </a:tc>
                <a:tc v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smtClean="0">
                          <a:ln>
                            <a:noFill/>
                          </a:ln>
                          <a:solidFill>
                            <a:schemeClr val="tx2">
                              <a:lumMod val="50000"/>
                            </a:schemeClr>
                          </a:solidFill>
                          <a:effectLst/>
                          <a:latin typeface="Times New Roman" panose="02020603050405020304" pitchFamily="18" charset="0"/>
                          <a:ea typeface="宋体" panose="02010600030101010101" pitchFamily="2" charset="-122"/>
                          <a:sym typeface="+mn-ea"/>
                        </a:rPr>
                        <a:t>其他高效数字调制</a:t>
                      </a:r>
                      <a:r>
                        <a:rPr kumimoji="1" lang="en-US" altLang="zh-CN" sz="2000" b="1" smtClean="0">
                          <a:ln>
                            <a:noFill/>
                          </a:ln>
                          <a:solidFill>
                            <a:schemeClr val="tx2">
                              <a:lumMod val="50000"/>
                            </a:schemeClr>
                          </a:solidFill>
                          <a:effectLst/>
                          <a:latin typeface="Times New Roman" panose="02020603050405020304" pitchFamily="18" charset="0"/>
                          <a:ea typeface="宋体" panose="02010600030101010101" pitchFamily="2" charset="-122"/>
                          <a:sym typeface="+mn-ea"/>
                        </a:rPr>
                        <a:t>QAM</a:t>
                      </a:r>
                      <a:r>
                        <a:rPr kumimoji="1" lang="zh-CN" altLang="en-US" sz="2000" b="1" smtClean="0">
                          <a:ln>
                            <a:noFill/>
                          </a:ln>
                          <a:solidFill>
                            <a:schemeClr val="tx2">
                              <a:lumMod val="50000"/>
                            </a:schemeClr>
                          </a:solidFill>
                          <a:effectLst/>
                          <a:latin typeface="Times New Roman" panose="02020603050405020304" pitchFamily="18" charset="0"/>
                          <a:ea typeface="宋体" panose="02010600030101010101" pitchFamily="2" charset="-122"/>
                          <a:sym typeface="+mn-ea"/>
                        </a:rPr>
                        <a:t>、 </a:t>
                      </a:r>
                      <a:r>
                        <a:rPr kumimoji="1" lang="en-US" altLang="zh-CN" sz="2000" b="1" smtClean="0">
                          <a:ln>
                            <a:noFill/>
                          </a:ln>
                          <a:solidFill>
                            <a:schemeClr val="tx2">
                              <a:lumMod val="50000"/>
                            </a:schemeClr>
                          </a:solidFill>
                          <a:effectLst/>
                          <a:latin typeface="Times New Roman" panose="02020603050405020304" pitchFamily="18" charset="0"/>
                          <a:ea typeface="宋体" panose="02010600030101010101" pitchFamily="2" charset="-122"/>
                          <a:sym typeface="+mn-ea"/>
                        </a:rPr>
                        <a:t>MSK</a:t>
                      </a:r>
                      <a:r>
                        <a:rPr kumimoji="1" lang="zh-CN" altLang="en-US" sz="2000" b="1" smtClean="0">
                          <a:ln>
                            <a:noFill/>
                          </a:ln>
                          <a:solidFill>
                            <a:schemeClr val="tx2">
                              <a:lumMod val="50000"/>
                            </a:schemeClr>
                          </a:solidFill>
                          <a:effectLst/>
                          <a:latin typeface="Times New Roman" panose="02020603050405020304" pitchFamily="18" charset="0"/>
                          <a:ea typeface="宋体" panose="02010600030101010101" pitchFamily="2" charset="-122"/>
                          <a:sym typeface="+mn-ea"/>
                        </a:rPr>
                        <a:t>等</a:t>
                      </a:r>
                      <a:endPar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sym typeface="+mn-ea"/>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rPr>
                        <a:t> </a:t>
                      </a:r>
                      <a:r>
                        <a:rPr kumimoji="1" lang="zh-CN" altLang="en-US" sz="2000" b="1" smtClean="0">
                          <a:ln>
                            <a:noFill/>
                          </a:ln>
                          <a:solidFill>
                            <a:schemeClr val="tx2">
                              <a:lumMod val="50000"/>
                            </a:schemeClr>
                          </a:solidFill>
                          <a:effectLst/>
                          <a:latin typeface="Times New Roman" panose="02020603050405020304" pitchFamily="18" charset="0"/>
                          <a:ea typeface="宋体" panose="02010600030101010101" pitchFamily="2" charset="-122"/>
                          <a:sym typeface="+mn-ea"/>
                        </a:rPr>
                        <a:t>数字微波、 空间通信</a:t>
                      </a:r>
                      <a:endParaRPr kumimoji="1" lang="zh-CN" altLang="en-US" sz="2000" b="1" i="0" u="none" strike="noStrike" cap="none" normalizeH="0" baseline="0" smtClean="0">
                        <a:ln>
                          <a:noFill/>
                        </a:ln>
                        <a:solidFill>
                          <a:schemeClr val="tx2">
                            <a:lumMod val="50000"/>
                          </a:schemeClr>
                        </a:solidFill>
                        <a:effectLst/>
                        <a:latin typeface="Times New Roman" panose="02020603050405020304" pitchFamily="18" charset="0"/>
                        <a:ea typeface="宋体" panose="02010600030101010101" pitchFamily="2" charset="-122"/>
                        <a:sym typeface="+mn-ea"/>
                      </a:endParaRPr>
                    </a:p>
                  </a:txBody>
                  <a:tcPr anchor="ctr" anchorCt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309" name="Rectangle 2"/>
          <p:cNvSpPr>
            <a:spLocks noGrp="1"/>
          </p:cNvSpPr>
          <p:nvPr>
            <p:ph type="title"/>
          </p:nvPr>
        </p:nvSpPr>
        <p:spPr>
          <a:xfrm>
            <a:off x="1089025" y="63500"/>
            <a:ext cx="7772400" cy="1143000"/>
          </a:xfrm>
        </p:spPr>
        <p:txBody>
          <a:bodyPr vert="horz" wrap="square" lIns="91440" tIns="45720" rIns="91440" bIns="45720" anchor="ctr"/>
          <a:p>
            <a:pPr eaLnBrk="1" hangingPunct="1"/>
            <a:r>
              <a:rPr lang="zh-CN" altLang="en-US" sz="3600" dirty="0"/>
              <a:t>常见的调制方式</a:t>
            </a:r>
            <a:endParaRPr lang="zh-CN" altLang="en-US" sz="3600" dirty="0"/>
          </a:p>
        </p:txBody>
      </p:sp>
    </p:spTree>
  </p:cSld>
  <p:clrMapOvr>
    <a:masterClrMapping/>
  </p:clrMapOvr>
  <p:transition spd="med">
    <p:zoom/>
  </p:transition>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 val="ProblemSubmit"/>
  <p:tag name="RAINPROBLEMTYPE" val="MultipleChoice"/>
</p:tagLst>
</file>

<file path=ppt/tags/tag11.xml><?xml version="1.0" encoding="utf-8"?>
<p:tagLst xmlns:p="http://schemas.openxmlformats.org/presentationml/2006/main">
  <p:tag name="RAINPROBLEMTYPE" val="ProblemTypeMarker"/>
</p:tagLst>
</file>

<file path=ppt/tags/tag12.xml><?xml version="1.0" encoding="utf-8"?>
<p:tagLst xmlns:p="http://schemas.openxmlformats.org/presentationml/2006/main">
  <p:tag name="RAINPROBLEMTYPE" val="ProblemTypeMarker"/>
</p:tagLst>
</file>

<file path=ppt/tags/tag13.xml><?xml version="1.0" encoding="utf-8"?>
<p:tagLst xmlns:p="http://schemas.openxmlformats.org/presentationml/2006/main">
  <p:tag name="RAINPROBLEMTYPE" val="ProblemTypeMarker"/>
</p:tagLst>
</file>

<file path=ppt/tags/tag14.xml><?xml version="1.0" encoding="utf-8"?>
<p:tagLst xmlns:p="http://schemas.openxmlformats.org/presentationml/2006/main">
  <p:tag name="RAINPROBLEMTYPE" val="ProblemTypeMarker"/>
</p:tagLst>
</file>

<file path=ppt/tags/tag15.xml><?xml version="1.0" encoding="utf-8"?>
<p:tagLst xmlns:p="http://schemas.openxmlformats.org/presentationml/2006/main">
  <p:tag name="RAINPROBLEMTYPE" val="ProblemTypeMarker"/>
</p:tagLst>
</file>

<file path=ppt/tags/tag16.xml><?xml version="1.0" encoding="utf-8"?>
<p:tagLst xmlns:p="http://schemas.openxmlformats.org/presentationml/2006/main">
  <p:tag name="RAINPROBLEM" val="ProblemSetting"/>
  <p:tag name="RAINPROBLEMTYPE" val="MultipleChoice"/>
</p:tagLst>
</file>

<file path=ppt/tags/tag17.xml><?xml version="1.0" encoding="utf-8"?>
<p:tagLst xmlns:p="http://schemas.openxmlformats.org/presentationml/2006/main">
  <p:tag name="RAINPROBLEM" val="MultipleChoice"/>
  <p:tag name="PROBLEMSCORE" val="1.0"/>
</p:tagLst>
</file>

<file path=ppt/tags/tag18.xml><?xml version="1.0" encoding="utf-8"?>
<p:tagLst xmlns:p="http://schemas.openxmlformats.org/presentationml/2006/main">
  <p:tag name="RAINPROBLEM" val="ProblemBody"/>
</p:tagLst>
</file>

<file path=ppt/tags/tag19.xml><?xml version="1.0" encoding="utf-8"?>
<p:tagLst xmlns:p="http://schemas.openxmlformats.org/presentationml/2006/main">
  <p:tag name="RAINPROBLEM" val="ProblemItem"/>
</p:tagLst>
</file>

<file path=ppt/tags/tag2.xml><?xml version="1.0" encoding="utf-8"?>
<p:tagLst xmlns:p="http://schemas.openxmlformats.org/presentationml/2006/main">
  <p:tag name="RAINPROBLEM" val="ProblemItem"/>
</p:tagLst>
</file>

<file path=ppt/tags/tag20.xml><?xml version="1.0" encoding="utf-8"?>
<p:tagLst xmlns:p="http://schemas.openxmlformats.org/presentationml/2006/main">
  <p:tag name="RAINPROBLEM" val="ProblemItem"/>
</p:tagLst>
</file>

<file path=ppt/tags/tag21.xml><?xml version="1.0" encoding="utf-8"?>
<p:tagLst xmlns:p="http://schemas.openxmlformats.org/presentationml/2006/main">
  <p:tag name="RAINPROBLEM" val="ProblemItem"/>
</p:tagLst>
</file>

<file path=ppt/tags/tag22.xml><?xml version="1.0" encoding="utf-8"?>
<p:tagLst xmlns:p="http://schemas.openxmlformats.org/presentationml/2006/main">
  <p:tag name="RAINPROBLEM" val="ProblemItem"/>
</p:tagLst>
</file>

<file path=ppt/tags/tag23.xml><?xml version="1.0" encoding="utf-8"?>
<p:tagLst xmlns:p="http://schemas.openxmlformats.org/presentationml/2006/main">
  <p:tag name="RAINPROBLEM" val="ProblemBullet"/>
  <p:tag name="RAINPROBLEMTYPE" val="MultipleChoice"/>
  <p:tag name="RAINBULLET" val="Wrong"/>
</p:tagLst>
</file>

<file path=ppt/tags/tag24.xml><?xml version="1.0" encoding="utf-8"?>
<p:tagLst xmlns:p="http://schemas.openxmlformats.org/presentationml/2006/main">
  <p:tag name="RAINPROBLEM" val="ProblemBullet"/>
  <p:tag name="RAINPROBLEMTYPE" val="MultipleChoice"/>
  <p:tag name="RAINBULLET" val="Correct"/>
</p:tagLst>
</file>

<file path=ppt/tags/tag25.xml><?xml version="1.0" encoding="utf-8"?>
<p:tagLst xmlns:p="http://schemas.openxmlformats.org/presentationml/2006/main">
  <p:tag name="RAINPROBLEM" val="ProblemBullet"/>
  <p:tag name="RAINPROBLEMTYPE" val="MultipleChoice"/>
  <p:tag name="RAINBULLET" val="Wrong"/>
</p:tagLst>
</file>

<file path=ppt/tags/tag26.xml><?xml version="1.0" encoding="utf-8"?>
<p:tagLst xmlns:p="http://schemas.openxmlformats.org/presentationml/2006/main">
  <p:tag name="RAINPROBLEM" val="ProblemBullet"/>
  <p:tag name="RAINPROBLEMTYPE" val="MultipleChoice"/>
  <p:tag name="RAINBULLET" val="Wrong"/>
</p:tagLst>
</file>

<file path=ppt/tags/tag27.xml><?xml version="1.0" encoding="utf-8"?>
<p:tagLst xmlns:p="http://schemas.openxmlformats.org/presentationml/2006/main">
  <p:tag name="RAINPROBLEM" val="ProblemSubmit"/>
  <p:tag name="RAINPROBLEMTYPE" val="MultipleChoice"/>
</p:tagLst>
</file>

<file path=ppt/tags/tag28.xml><?xml version="1.0" encoding="utf-8"?>
<p:tagLst xmlns:p="http://schemas.openxmlformats.org/presentationml/2006/main">
  <p:tag name="RAINPROBLEMTYPE" val="ProblemTypeMarker"/>
</p:tagLst>
</file>

<file path=ppt/tags/tag29.xml><?xml version="1.0" encoding="utf-8"?>
<p:tagLst xmlns:p="http://schemas.openxmlformats.org/presentationml/2006/main">
  <p:tag name="RAINPROBLEMTYPE" val="ProblemTypeMarker"/>
</p:tagLst>
</file>

<file path=ppt/tags/tag3.xml><?xml version="1.0" encoding="utf-8"?>
<p:tagLst xmlns:p="http://schemas.openxmlformats.org/presentationml/2006/main">
  <p:tag name="RAINPROBLEM" val="ProblemItem"/>
</p:tagLst>
</file>

<file path=ppt/tags/tag30.xml><?xml version="1.0" encoding="utf-8"?>
<p:tagLst xmlns:p="http://schemas.openxmlformats.org/presentationml/2006/main">
  <p:tag name="RAINPROBLEMTYPE" val="ProblemTypeMarker"/>
</p:tagLst>
</file>

<file path=ppt/tags/tag31.xml><?xml version="1.0" encoding="utf-8"?>
<p:tagLst xmlns:p="http://schemas.openxmlformats.org/presentationml/2006/main">
  <p:tag name="RAINPROBLEMTYPE" val="ProblemTypeMarker"/>
</p:tagLst>
</file>

<file path=ppt/tags/tag32.xml><?xml version="1.0" encoding="utf-8"?>
<p:tagLst xmlns:p="http://schemas.openxmlformats.org/presentationml/2006/main">
  <p:tag name="RAINPROBLEMTYPE" val="ProblemTypeMarker"/>
</p:tagLst>
</file>

<file path=ppt/tags/tag33.xml><?xml version="1.0" encoding="utf-8"?>
<p:tagLst xmlns:p="http://schemas.openxmlformats.org/presentationml/2006/main">
  <p:tag name="RAINPROBLEM" val="ProblemSetting"/>
  <p:tag name="RAINPROBLEMTYPE" val="MultipleChoice"/>
</p:tagLst>
</file>

<file path=ppt/tags/tag34.xml><?xml version="1.0" encoding="utf-8"?>
<p:tagLst xmlns:p="http://schemas.openxmlformats.org/presentationml/2006/main">
  <p:tag name="RAINPROBLEM" val="MultipleChoice"/>
  <p:tag name="PROBLEMSCORE" val="1.0"/>
</p:tagLst>
</file>

<file path=ppt/tags/tag35.xml><?xml version="1.0" encoding="utf-8"?>
<p:tagLst xmlns:p="http://schemas.openxmlformats.org/presentationml/2006/main">
  <p:tag name="RAINPROBLEM" val="ProblemBody"/>
</p:tagLst>
</file>

<file path=ppt/tags/tag36.xml><?xml version="1.0" encoding="utf-8"?>
<p:tagLst xmlns:p="http://schemas.openxmlformats.org/presentationml/2006/main">
  <p:tag name="RAINPROBLEM" val="ProblemItem"/>
</p:tagLst>
</file>

<file path=ppt/tags/tag37.xml><?xml version="1.0" encoding="utf-8"?>
<p:tagLst xmlns:p="http://schemas.openxmlformats.org/presentationml/2006/main">
  <p:tag name="RAINPROBLEM" val="ProblemItem"/>
</p:tagLst>
</file>

<file path=ppt/tags/tag38.xml><?xml version="1.0" encoding="utf-8"?>
<p:tagLst xmlns:p="http://schemas.openxmlformats.org/presentationml/2006/main">
  <p:tag name="RAINPROBLEM" val="ProblemItem"/>
</p:tagLst>
</file>

<file path=ppt/tags/tag39.xml><?xml version="1.0" encoding="utf-8"?>
<p:tagLst xmlns:p="http://schemas.openxmlformats.org/presentationml/2006/main">
  <p:tag name="RAINPROBLEM" val="ProblemItem"/>
</p:tagLst>
</file>

<file path=ppt/tags/tag4.xml><?xml version="1.0" encoding="utf-8"?>
<p:tagLst xmlns:p="http://schemas.openxmlformats.org/presentationml/2006/main">
  <p:tag name="RAINPROBLEM" val="ProblemItem"/>
</p:tagLst>
</file>

<file path=ppt/tags/tag40.xml><?xml version="1.0" encoding="utf-8"?>
<p:tagLst xmlns:p="http://schemas.openxmlformats.org/presentationml/2006/main">
  <p:tag name="RAINPROBLEM" val="ProblemBullet"/>
  <p:tag name="RAINPROBLEMTYPE" val="MultipleChoice"/>
  <p:tag name="RAINBULLET" val="Correct"/>
</p:tagLst>
</file>

<file path=ppt/tags/tag41.xml><?xml version="1.0" encoding="utf-8"?>
<p:tagLst xmlns:p="http://schemas.openxmlformats.org/presentationml/2006/main">
  <p:tag name="RAINPROBLEM" val="ProblemBullet"/>
  <p:tag name="RAINPROBLEMTYPE" val="MultipleChoice"/>
  <p:tag name="RAINBULLET" val="Wrong"/>
</p:tagLst>
</file>

<file path=ppt/tags/tag42.xml><?xml version="1.0" encoding="utf-8"?>
<p:tagLst xmlns:p="http://schemas.openxmlformats.org/presentationml/2006/main">
  <p:tag name="RAINPROBLEM" val="ProblemBullet"/>
  <p:tag name="RAINPROBLEMTYPE" val="MultipleChoice"/>
  <p:tag name="RAINBULLET" val="Wrong"/>
</p:tagLst>
</file>

<file path=ppt/tags/tag43.xml><?xml version="1.0" encoding="utf-8"?>
<p:tagLst xmlns:p="http://schemas.openxmlformats.org/presentationml/2006/main">
  <p:tag name="RAINPROBLEM" val="ProblemBullet"/>
  <p:tag name="RAINPROBLEMTYPE" val="MultipleChoice"/>
  <p:tag name="RAINBULLET" val="Wrong"/>
</p:tagLst>
</file>

<file path=ppt/tags/tag44.xml><?xml version="1.0" encoding="utf-8"?>
<p:tagLst xmlns:p="http://schemas.openxmlformats.org/presentationml/2006/main">
  <p:tag name="RAINPROBLEM" val="ProblemSubmit"/>
  <p:tag name="RAINPROBLEMTYPE" val="MultipleChoice"/>
</p:tagLst>
</file>

<file path=ppt/tags/tag45.xml><?xml version="1.0" encoding="utf-8"?>
<p:tagLst xmlns:p="http://schemas.openxmlformats.org/presentationml/2006/main">
  <p:tag name="RAINPROBLEMTYPE" val="ProblemTypeMarker"/>
</p:tagLst>
</file>

<file path=ppt/tags/tag46.xml><?xml version="1.0" encoding="utf-8"?>
<p:tagLst xmlns:p="http://schemas.openxmlformats.org/presentationml/2006/main">
  <p:tag name="RAINPROBLEMTYPE" val="ProblemTypeMarker"/>
</p:tagLst>
</file>

<file path=ppt/tags/tag47.xml><?xml version="1.0" encoding="utf-8"?>
<p:tagLst xmlns:p="http://schemas.openxmlformats.org/presentationml/2006/main">
  <p:tag name="RAINPROBLEMTYPE" val="ProblemTypeMarker"/>
</p:tagLst>
</file>

<file path=ppt/tags/tag48.xml><?xml version="1.0" encoding="utf-8"?>
<p:tagLst xmlns:p="http://schemas.openxmlformats.org/presentationml/2006/main">
  <p:tag name="RAINPROBLEMTYPE" val="ProblemTypeMarker"/>
</p:tagLst>
</file>

<file path=ppt/tags/tag49.xml><?xml version="1.0" encoding="utf-8"?>
<p:tagLst xmlns:p="http://schemas.openxmlformats.org/presentationml/2006/main">
  <p:tag name="RAINPROBLEMTYPE" val="ProblemTypeMarker"/>
</p:tagLst>
</file>

<file path=ppt/tags/tag5.xml><?xml version="1.0" encoding="utf-8"?>
<p:tagLst xmlns:p="http://schemas.openxmlformats.org/presentationml/2006/main">
  <p:tag name="RAINPROBLEM" val="ProblemItem"/>
</p:tagLst>
</file>

<file path=ppt/tags/tag50.xml><?xml version="1.0" encoding="utf-8"?>
<p:tagLst xmlns:p="http://schemas.openxmlformats.org/presentationml/2006/main">
  <p:tag name="RAINPROBLEM" val="ProblemSetting"/>
  <p:tag name="RAINPROBLEMTYPE" val="MultipleChoice"/>
</p:tagLst>
</file>

<file path=ppt/tags/tag51.xml><?xml version="1.0" encoding="utf-8"?>
<p:tagLst xmlns:p="http://schemas.openxmlformats.org/presentationml/2006/main">
  <p:tag name="RAINPROBLEM" val="MultipleChoice"/>
  <p:tag name="PROBLEMSCORE" val="1.0"/>
</p:tagLst>
</file>

<file path=ppt/tags/tag52.xml><?xml version="1.0" encoding="utf-8"?>
<p:tagLst xmlns:p="http://schemas.openxmlformats.org/presentationml/2006/main">
  <p:tag name="RAINPROBLEM" val="ProblemBody"/>
</p:tagLst>
</file>

<file path=ppt/tags/tag53.xml><?xml version="1.0" encoding="utf-8"?>
<p:tagLst xmlns:p="http://schemas.openxmlformats.org/presentationml/2006/main">
  <p:tag name="RAINPROBLEM" val="ProblemItem"/>
</p:tagLst>
</file>

<file path=ppt/tags/tag54.xml><?xml version="1.0" encoding="utf-8"?>
<p:tagLst xmlns:p="http://schemas.openxmlformats.org/presentationml/2006/main">
  <p:tag name="RAINPROBLEM" val="ProblemItem"/>
</p:tagLst>
</file>

<file path=ppt/tags/tag55.xml><?xml version="1.0" encoding="utf-8"?>
<p:tagLst xmlns:p="http://schemas.openxmlformats.org/presentationml/2006/main">
  <p:tag name="RAINPROBLEM" val="ProblemBullet"/>
  <p:tag name="RAINPROBLEMTYPE" val="MultipleChoice"/>
  <p:tag name="RAINBULLET" val="Correct"/>
</p:tagLst>
</file>

<file path=ppt/tags/tag56.xml><?xml version="1.0" encoding="utf-8"?>
<p:tagLst xmlns:p="http://schemas.openxmlformats.org/presentationml/2006/main">
  <p:tag name="RAINPROBLEM" val="ProblemBullet"/>
  <p:tag name="RAINPROBLEMTYPE" val="MultipleChoice"/>
  <p:tag name="RAINBULLET" val="Wrong"/>
</p:tagLst>
</file>

<file path=ppt/tags/tag57.xml><?xml version="1.0" encoding="utf-8"?>
<p:tagLst xmlns:p="http://schemas.openxmlformats.org/presentationml/2006/main">
  <p:tag name="RAINPROBLEM" val="ProblemSubmit"/>
  <p:tag name="RAINPROBLEMTYPE" val="MultipleChoice"/>
</p:tagLst>
</file>

<file path=ppt/tags/tag58.xml><?xml version="1.0" encoding="utf-8"?>
<p:tagLst xmlns:p="http://schemas.openxmlformats.org/presentationml/2006/main">
  <p:tag name="RAINPROBLEMTYPE" val="ProblemTypeMarker"/>
</p:tagLst>
</file>

<file path=ppt/tags/tag59.xml><?xml version="1.0" encoding="utf-8"?>
<p:tagLst xmlns:p="http://schemas.openxmlformats.org/presentationml/2006/main">
  <p:tag name="RAINPROBLEMTYPE" val="ProblemTypeMarker"/>
</p:tagLst>
</file>

<file path=ppt/tags/tag6.xml><?xml version="1.0" encoding="utf-8"?>
<p:tagLst xmlns:p="http://schemas.openxmlformats.org/presentationml/2006/main">
  <p:tag name="RAINPROBLEM" val="ProblemBullet"/>
  <p:tag name="RAINPROBLEMTYPE" val="MultipleChoice"/>
  <p:tag name="RAINBULLET" val="Wrong"/>
</p:tagLst>
</file>

<file path=ppt/tags/tag60.xml><?xml version="1.0" encoding="utf-8"?>
<p:tagLst xmlns:p="http://schemas.openxmlformats.org/presentationml/2006/main">
  <p:tag name="RAINPROBLEMTYPE" val="ProblemTypeMarker"/>
</p:tagLst>
</file>

<file path=ppt/tags/tag61.xml><?xml version="1.0" encoding="utf-8"?>
<p:tagLst xmlns:p="http://schemas.openxmlformats.org/presentationml/2006/main">
  <p:tag name="RAINPROBLEMTYPE" val="ProblemTypeMarker"/>
</p:tagLst>
</file>

<file path=ppt/tags/tag62.xml><?xml version="1.0" encoding="utf-8"?>
<p:tagLst xmlns:p="http://schemas.openxmlformats.org/presentationml/2006/main">
  <p:tag name="RAINPROBLEMTYPE" val="ProblemTypeMarker"/>
</p:tagLst>
</file>

<file path=ppt/tags/tag63.xml><?xml version="1.0" encoding="utf-8"?>
<p:tagLst xmlns:p="http://schemas.openxmlformats.org/presentationml/2006/main">
  <p:tag name="RAINPROBLEM" val="ProblemSetting"/>
  <p:tag name="RAINPROBLEMTYPE" val="MultipleChoice"/>
</p:tagLst>
</file>

<file path=ppt/tags/tag64.xml><?xml version="1.0" encoding="utf-8"?>
<p:tagLst xmlns:p="http://schemas.openxmlformats.org/presentationml/2006/main">
  <p:tag name="RAINPROBLEM" val="MultipleChoice"/>
  <p:tag name="PROBLEMSCORE" val="1.0"/>
</p:tagLst>
</file>

<file path=ppt/tags/tag7.xml><?xml version="1.0" encoding="utf-8"?>
<p:tagLst xmlns:p="http://schemas.openxmlformats.org/presentationml/2006/main">
  <p:tag name="RAINPROBLEM" val="ProblemBullet"/>
  <p:tag name="RAINPROBLEMTYPE" val="MultipleChoice"/>
  <p:tag name="RAINBULLET" val="Wrong"/>
</p:tagLst>
</file>

<file path=ppt/tags/tag8.xml><?xml version="1.0" encoding="utf-8"?>
<p:tagLst xmlns:p="http://schemas.openxmlformats.org/presentationml/2006/main">
  <p:tag name="RAINPROBLEM" val="ProblemBullet"/>
  <p:tag name="RAINPROBLEMTYPE" val="MultipleChoice"/>
  <p:tag name="RAINBULLET" val="Wrong"/>
</p:tagLst>
</file>

<file path=ppt/tags/tag9.xml><?xml version="1.0" encoding="utf-8"?>
<p:tagLst xmlns:p="http://schemas.openxmlformats.org/presentationml/2006/main">
  <p:tag name="RAINPROBLEM" val="ProblemBullet"/>
  <p:tag name="RAINPROBLEMTYPE" val="MultipleChoice"/>
  <p:tag name="RAINBULLET" val="Correct"/>
</p:tagLst>
</file>

<file path=ppt/theme/theme1.xml><?xml version="1.0" encoding="utf-8"?>
<a:theme xmlns:a="http://schemas.openxmlformats.org/drawingml/2006/main" name="主题1">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隶书"/>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3135</Words>
  <Application>WPS 演示</Application>
  <PresentationFormat>全屏显示(4:3)</PresentationFormat>
  <Paragraphs>406</Paragraphs>
  <Slides>26</Slides>
  <Notes>3</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16</vt:i4>
      </vt:variant>
      <vt:variant>
        <vt:lpstr>幻灯片标题</vt:lpstr>
      </vt:variant>
      <vt:variant>
        <vt:i4>26</vt:i4>
      </vt:variant>
    </vt:vector>
  </HeadingPairs>
  <TitlesOfParts>
    <vt:vector size="57" baseType="lpstr">
      <vt:lpstr>Arial</vt:lpstr>
      <vt:lpstr>宋体</vt:lpstr>
      <vt:lpstr>Wingdings</vt:lpstr>
      <vt:lpstr>Times New Roman</vt:lpstr>
      <vt:lpstr>楷体_GB2312</vt:lpstr>
      <vt:lpstr>隶书</vt:lpstr>
      <vt:lpstr>Wingdings</vt:lpstr>
      <vt:lpstr>楷体_GB2312</vt:lpstr>
      <vt:lpstr>黑体</vt:lpstr>
      <vt:lpstr>微软雅黑</vt:lpstr>
      <vt:lpstr>Arial Unicode MS</vt:lpstr>
      <vt:lpstr>新宋体</vt:lpstr>
      <vt:lpstr>Courier New</vt:lpstr>
      <vt:lpstr>Tahoma</vt:lpstr>
      <vt:lpstr>主题1</vt:lpstr>
      <vt:lpstr>Visio.Drawing.4</vt:lpstr>
      <vt:lpstr>Equation.3</vt:lpstr>
      <vt:lpstr>Equation.3</vt:lpstr>
      <vt:lpstr>Equation.3</vt:lpstr>
      <vt:lpstr>Equation.3</vt:lpstr>
      <vt:lpstr>Equation.3</vt:lpstr>
      <vt:lpstr>Equation.3</vt:lpstr>
      <vt:lpstr>Equation.3</vt:lpstr>
      <vt:lpstr>Visio.Drawing.4</vt:lpstr>
      <vt:lpstr>Equation.3</vt:lpstr>
      <vt:lpstr>Equation.3</vt:lpstr>
      <vt:lpstr>Equation.3</vt:lpstr>
      <vt:lpstr>Equation.3</vt:lpstr>
      <vt:lpstr>Equation.3</vt:lpstr>
      <vt:lpstr>Equation.3</vt:lpstr>
      <vt:lpstr>Equation.3</vt:lpstr>
      <vt:lpstr>第1章 绪论</vt:lpstr>
      <vt:lpstr>1.1 通信系统的组成</vt:lpstr>
      <vt:lpstr>通信系统一般模型</vt:lpstr>
      <vt:lpstr>模拟通信系统模型</vt:lpstr>
      <vt:lpstr>数字通信系统模型</vt:lpstr>
      <vt:lpstr>数字通信的主要特点</vt:lpstr>
      <vt:lpstr>PowerPoint 演示文稿</vt:lpstr>
      <vt:lpstr>通信分类</vt:lpstr>
      <vt:lpstr>常见的调制方式</vt:lpstr>
      <vt:lpstr>常见的调制方式</vt:lpstr>
      <vt:lpstr>通信方式</vt:lpstr>
      <vt:lpstr>1.3 信息及其度量</vt:lpstr>
      <vt:lpstr>信息量</vt:lpstr>
      <vt:lpstr>信息量</vt:lpstr>
      <vt:lpstr>例1-1</vt:lpstr>
      <vt:lpstr>PowerPoint 演示文稿</vt:lpstr>
      <vt:lpstr>1.4 通信主要性能指标</vt:lpstr>
      <vt:lpstr>码元传输速率</vt:lpstr>
      <vt:lpstr>信息传输速率</vt:lpstr>
      <vt:lpstr>频带利用率η</vt:lpstr>
      <vt:lpstr>差错率</vt:lpstr>
      <vt:lpstr>PowerPoint 演示文稿</vt:lpstr>
      <vt:lpstr>PowerPoint 演示文稿</vt:lpstr>
      <vt:lpstr>PowerPoint 演示文稿</vt:lpstr>
      <vt:lpstr>PowerPoint 演示文稿</vt:lpstr>
      <vt:lpstr>PowerPoint 演示文稿</vt:lpstr>
    </vt:vector>
  </TitlesOfParts>
  <Company>xdup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dc:title>
  <dc:creator>kj3</dc:creator>
  <cp:lastModifiedBy>Mzc</cp:lastModifiedBy>
  <cp:revision>152</cp:revision>
  <dcterms:created xsi:type="dcterms:W3CDTF">2002-09-19T01:12:00Z</dcterms:created>
  <dcterms:modified xsi:type="dcterms:W3CDTF">2023-02-21T06:43:01Z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2052-10.8.2.6986</vt:lpwstr>
  </property>
</Properties>
</file>