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409" r:id="rId6"/>
    <p:sldId id="411" r:id="rId7"/>
    <p:sldId id="485" r:id="rId8"/>
    <p:sldId id="486" r:id="rId9"/>
    <p:sldId id="487" r:id="rId10"/>
    <p:sldId id="488" r:id="rId11"/>
    <p:sldId id="489" r:id="rId12"/>
    <p:sldId id="525" r:id="rId13"/>
    <p:sldId id="493" r:id="rId14"/>
    <p:sldId id="494" r:id="rId15"/>
    <p:sldId id="495" r:id="rId16"/>
    <p:sldId id="496" r:id="rId17"/>
    <p:sldId id="497" r:id="rId18"/>
    <p:sldId id="498" r:id="rId19"/>
    <p:sldId id="506" r:id="rId20"/>
    <p:sldId id="507" r:id="rId21"/>
    <p:sldId id="508" r:id="rId22"/>
    <p:sldId id="509" r:id="rId23"/>
    <p:sldId id="557" r:id="rId24"/>
    <p:sldId id="511" r:id="rId25"/>
    <p:sldId id="514" r:id="rId26"/>
    <p:sldId id="517" r:id="rId27"/>
    <p:sldId id="519" r:id="rId28"/>
    <p:sldId id="558" r:id="rId29"/>
    <p:sldId id="559" r:id="rId30"/>
    <p:sldId id="560" r:id="rId31"/>
    <p:sldId id="520" r:id="rId32"/>
    <p:sldId id="575" r:id="rId33"/>
    <p:sldId id="521" r:id="rId34"/>
    <p:sldId id="576" r:id="rId35"/>
    <p:sldId id="561" r:id="rId36"/>
    <p:sldId id="562" r:id="rId37"/>
    <p:sldId id="563" r:id="rId38"/>
    <p:sldId id="564" r:id="rId39"/>
    <p:sldId id="565" r:id="rId40"/>
    <p:sldId id="567" r:id="rId41"/>
    <p:sldId id="566" r:id="rId42"/>
    <p:sldId id="414"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y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315" y="-72"/>
      </p:cViewPr>
      <p:guideLst>
        <p:guide orient="horz" pos="2159"/>
        <p:guide pos="3002"/>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A75A96-4B34-45F0-AC93-19F1FCF4BE60}" type="doc">
      <dgm:prSet loTypeId="list" loCatId="list" qsTypeId="urn:microsoft.com/office/officeart/2005/8/quickstyle/simple1" qsCatId="simple" csTypeId="urn:microsoft.com/office/officeart/2005/8/colors/accent2_5" csCatId="accent2"/>
      <dgm:spPr/>
      <dgm:t>
        <a:bodyPr/>
        <a:lstStyle/>
        <a:p>
          <a:endParaRPr lang="zh-CN" altLang="en-US"/>
        </a:p>
      </dgm:t>
    </dgm:pt>
    <dgm:pt modelId="{51F34CC8-524F-46BF-8358-B9074C22D087}">
      <dgm:prSet phldr="0" custT="0"/>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rtl="0">
            <a:lnSpc>
              <a:spcPct val="100000"/>
            </a:lnSpc>
            <a:spcBef>
              <a:spcPct val="0"/>
            </a:spcBef>
            <a:spcAft>
              <a:spcPct val="35000"/>
            </a:spcAft>
          </a:pPr>
          <a:r>
            <a:rPr lang="en-US" b="1" smtClean="0">
              <a:solidFill>
                <a:schemeClr val="tx1"/>
              </a:solidFill>
            </a:rPr>
            <a:t>10.1 </a:t>
          </a:r>
          <a:r>
            <a:rPr lang="zh-CN" b="1" smtClean="0">
              <a:solidFill>
                <a:schemeClr val="tx1"/>
              </a:solidFill>
            </a:rPr>
            <a:t>频</a:t>
          </a:r>
          <a:r>
            <a:rPr lang="zh-CN" b="1" smtClean="0">
              <a:solidFill>
                <a:schemeClr val="tx1"/>
              </a:solidFill>
            </a:rPr>
            <a:t>分</a:t>
          </a:r>
          <a:r>
            <a:rPr lang="zh-CN" b="1" smtClean="0">
              <a:solidFill>
                <a:schemeClr val="tx1"/>
              </a:solidFill>
            </a:rPr>
            <a:t>复</a:t>
          </a:r>
          <a:r>
            <a:rPr lang="zh-CN" b="1" smtClean="0">
              <a:solidFill>
                <a:schemeClr val="tx1"/>
              </a:solidFill>
            </a:rPr>
            <a:t>用</a:t>
          </a:r>
          <a:r>
            <a:rPr lang="zh-CN" b="1" smtClean="0">
              <a:solidFill>
                <a:schemeClr val="tx1"/>
              </a:solidFill>
            </a:rPr>
            <a:t/>
          </a:r>
          <a:endParaRPr lang="zh-CN" b="1" smtClean="0">
            <a:solidFill>
              <a:schemeClr val="tx1"/>
            </a:solidFill>
          </a:endParaRPr>
        </a:p>
      </dgm:t>
    </dgm:pt>
    <dgm:pt modelId="{D3C42F58-7557-4373-A1F8-140A1EB168EE}" cxnId="{DED64395-8779-4902-AA06-21789BBD985C}" type="parTrans">
      <dgm:prSet/>
      <dgm:spPr/>
      <dgm:t>
        <a:bodyPr/>
        <a:lstStyle/>
        <a:p>
          <a:endParaRPr lang="zh-CN" altLang="en-US"/>
        </a:p>
      </dgm:t>
    </dgm:pt>
    <dgm:pt modelId="{AC1523A4-9FD6-47B4-A3D3-4CBE4A753BA2}" cxnId="{DED64395-8779-4902-AA06-21789BBD985C}" type="sibTrans">
      <dgm:prSet/>
      <dgm:spPr/>
      <dgm:t>
        <a:bodyPr/>
        <a:lstStyle/>
        <a:p>
          <a:endParaRPr lang="zh-CN" altLang="en-US"/>
        </a:p>
      </dgm:t>
    </dgm:pt>
    <dgm:pt modelId="{5CC8A041-45CD-4583-A4A8-9E5D7731621F}">
      <dgm:prSet phldr="0" custT="0"/>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rtl="0">
            <a:lnSpc>
              <a:spcPct val="100000"/>
            </a:lnSpc>
            <a:spcBef>
              <a:spcPct val="0"/>
            </a:spcBef>
            <a:spcAft>
              <a:spcPct val="35000"/>
            </a:spcAft>
          </a:pPr>
          <a:r>
            <a:rPr lang="en-US" b="1" smtClean="0">
              <a:solidFill>
                <a:schemeClr val="tx1"/>
              </a:solidFill>
            </a:rPr>
            <a:t>10.2 </a:t>
          </a:r>
          <a:r>
            <a:rPr lang="zh-CN" b="1" smtClean="0">
              <a:solidFill>
                <a:schemeClr val="tx1"/>
              </a:solidFill>
            </a:rPr>
            <a:t>时分复用</a:t>
          </a:r>
          <a:r>
            <a:rPr lang="zh-CN" b="1" smtClean="0">
              <a:solidFill>
                <a:schemeClr val="tx1"/>
              </a:solidFill>
            </a:rPr>
            <a:t>原理</a:t>
          </a:r>
          <a:r>
            <a:rPr lang="zh-CN" b="1" smtClean="0">
              <a:solidFill>
                <a:schemeClr val="tx1"/>
              </a:solidFill>
            </a:rPr>
            <a:t/>
          </a:r>
          <a:endParaRPr lang="zh-CN" b="1" smtClean="0">
            <a:solidFill>
              <a:schemeClr val="tx1"/>
            </a:solidFill>
          </a:endParaRPr>
        </a:p>
      </dgm:t>
    </dgm:pt>
    <dgm:pt modelId="{F06016CF-29F7-4714-B3BD-0E89F3CFFE58}" cxnId="{9B314F24-B7D7-496F-B5BD-3F721005A4C3}" type="parTrans">
      <dgm:prSet/>
      <dgm:spPr/>
      <dgm:t>
        <a:bodyPr/>
        <a:lstStyle/>
        <a:p>
          <a:endParaRPr lang="zh-CN" altLang="en-US"/>
        </a:p>
      </dgm:t>
    </dgm:pt>
    <dgm:pt modelId="{E65CD8D3-BC35-47A8-AB54-CF045918EFB4}" cxnId="{9B314F24-B7D7-496F-B5BD-3F721005A4C3}" type="sibTrans">
      <dgm:prSet/>
      <dgm:spPr/>
      <dgm:t>
        <a:bodyPr/>
        <a:lstStyle/>
        <a:p>
          <a:endParaRPr lang="zh-CN" altLang="en-US"/>
        </a:p>
      </dgm:t>
    </dgm:pt>
    <dgm:pt modelId="{F1290C57-556B-4574-83A9-7DE4188A3240}">
      <dgm:prSet phldr="0" custT="0"/>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rtl="0">
            <a:lnSpc>
              <a:spcPct val="100000"/>
            </a:lnSpc>
            <a:spcBef>
              <a:spcPct val="0"/>
            </a:spcBef>
            <a:spcAft>
              <a:spcPct val="35000"/>
            </a:spcAft>
          </a:pPr>
          <a:r>
            <a:rPr lang="en-US" b="1" smtClean="0">
              <a:solidFill>
                <a:schemeClr val="tx1"/>
              </a:solidFill>
            </a:rPr>
            <a:t>10.3 </a:t>
          </a:r>
          <a:r>
            <a:rPr lang="zh-CN" b="1" smtClean="0">
              <a:solidFill>
                <a:schemeClr val="tx1"/>
              </a:solidFill>
            </a:rPr>
            <a:t>数字复接</a:t>
          </a:r>
          <a:r>
            <a:rPr lang="zh-CN" b="1" smtClean="0">
              <a:solidFill>
                <a:schemeClr val="tx1"/>
              </a:solidFill>
            </a:rPr>
            <a:t>技术</a:t>
          </a:r>
          <a:r>
            <a:rPr lang="zh-CN" b="1" smtClean="0">
              <a:solidFill>
                <a:schemeClr val="tx1"/>
              </a:solidFill>
            </a:rPr>
            <a:t/>
          </a:r>
          <a:endParaRPr lang="zh-CN" b="1" smtClean="0">
            <a:solidFill>
              <a:schemeClr val="tx1"/>
            </a:solidFill>
          </a:endParaRPr>
        </a:p>
      </dgm:t>
    </dgm:pt>
    <dgm:pt modelId="{358CFF06-2BA8-49C9-8737-A0F7CDA62231}" cxnId="{4C8B2EA6-2E02-4DD0-AC19-9EE413305F4D}" type="parTrans">
      <dgm:prSet/>
      <dgm:spPr/>
      <dgm:t>
        <a:bodyPr/>
        <a:lstStyle/>
        <a:p>
          <a:endParaRPr lang="zh-CN" altLang="en-US"/>
        </a:p>
      </dgm:t>
    </dgm:pt>
    <dgm:pt modelId="{4D1C09CC-A72E-4958-BC9A-74B661275458}" cxnId="{4C8B2EA6-2E02-4DD0-AC19-9EE413305F4D}" type="sibTrans">
      <dgm:prSet/>
      <dgm:spPr/>
      <dgm:t>
        <a:bodyPr/>
        <a:lstStyle/>
        <a:p>
          <a:endParaRPr lang="zh-CN" altLang="en-US"/>
        </a:p>
      </dgm:t>
    </dgm:pt>
    <dgm:pt modelId="{585F700A-5CAB-4152-A75D-F1BA98CCBCDB}" type="pres">
      <dgm:prSet presAssocID="{ECA75A96-4B34-45F0-AC93-19F1FCF4BE60}" presName="linear" presStyleCnt="0">
        <dgm:presLayoutVars>
          <dgm:animLvl val="lvl"/>
          <dgm:resizeHandles val="exact"/>
        </dgm:presLayoutVars>
      </dgm:prSet>
      <dgm:spPr/>
      <dgm:t>
        <a:bodyPr/>
        <a:lstStyle/>
        <a:p>
          <a:endParaRPr lang="zh-CN" altLang="en-US"/>
        </a:p>
      </dgm:t>
    </dgm:pt>
    <dgm:pt modelId="{568B4FA6-0490-4BE0-B285-DC0B3A72E5DB}" type="pres">
      <dgm:prSet presAssocID="{51F34CC8-524F-46BF-8358-B9074C22D087}" presName="parentText" presStyleLbl="node1" presStyleIdx="0" presStyleCnt="3">
        <dgm:presLayoutVars>
          <dgm:chMax val="0"/>
          <dgm:bulletEnabled val="1"/>
        </dgm:presLayoutVars>
      </dgm:prSet>
      <dgm:spPr/>
      <dgm:t>
        <a:bodyPr/>
        <a:lstStyle/>
        <a:p>
          <a:endParaRPr lang="zh-CN" altLang="en-US"/>
        </a:p>
      </dgm:t>
    </dgm:pt>
    <dgm:pt modelId="{7F774166-17F3-40CC-B788-91723BFD5411}" type="pres">
      <dgm:prSet presAssocID="{AC1523A4-9FD6-47B4-A3D3-4CBE4A753BA2}" presName="spacer" presStyleCnt="0"/>
      <dgm:spPr/>
    </dgm:pt>
    <dgm:pt modelId="{235E3C1E-2181-41DC-A269-E673FDF40B61}" type="pres">
      <dgm:prSet presAssocID="{5CC8A041-45CD-4583-A4A8-9E5D7731621F}" presName="parentText" presStyleLbl="node1" presStyleIdx="1" presStyleCnt="3">
        <dgm:presLayoutVars>
          <dgm:chMax val="0"/>
          <dgm:bulletEnabled val="1"/>
        </dgm:presLayoutVars>
      </dgm:prSet>
      <dgm:spPr/>
      <dgm:t>
        <a:bodyPr/>
        <a:lstStyle/>
        <a:p>
          <a:endParaRPr lang="zh-CN" altLang="en-US"/>
        </a:p>
      </dgm:t>
    </dgm:pt>
    <dgm:pt modelId="{E5F774F0-E8B9-4287-ACD6-E6AE0C3D77AF}" type="pres">
      <dgm:prSet presAssocID="{E65CD8D3-BC35-47A8-AB54-CF045918EFB4}" presName="spacer" presStyleCnt="0"/>
      <dgm:spPr/>
    </dgm:pt>
    <dgm:pt modelId="{FCCB6A61-4679-4F62-B0A8-DC24319EFD1B}" type="pres">
      <dgm:prSet presAssocID="{F1290C57-556B-4574-83A9-7DE4188A3240}" presName="parentText" presStyleLbl="node1" presStyleIdx="2" presStyleCnt="3">
        <dgm:presLayoutVars>
          <dgm:chMax val="0"/>
          <dgm:bulletEnabled val="1"/>
        </dgm:presLayoutVars>
      </dgm:prSet>
      <dgm:spPr/>
      <dgm:t>
        <a:bodyPr/>
        <a:lstStyle/>
        <a:p>
          <a:endParaRPr lang="zh-CN" altLang="en-US"/>
        </a:p>
      </dgm:t>
    </dgm:pt>
  </dgm:ptLst>
  <dgm:cxnLst>
    <dgm:cxn modelId="{DED64395-8779-4902-AA06-21789BBD985C}" srcId="{ECA75A96-4B34-45F0-AC93-19F1FCF4BE60}" destId="{51F34CC8-524F-46BF-8358-B9074C22D087}" srcOrd="0" destOrd="0" parTransId="{D3C42F58-7557-4373-A1F8-140A1EB168EE}" sibTransId="{AC1523A4-9FD6-47B4-A3D3-4CBE4A753BA2}"/>
    <dgm:cxn modelId="{9B314F24-B7D7-496F-B5BD-3F721005A4C3}" srcId="{ECA75A96-4B34-45F0-AC93-19F1FCF4BE60}" destId="{5CC8A041-45CD-4583-A4A8-9E5D7731621F}" srcOrd="1" destOrd="0" parTransId="{F06016CF-29F7-4714-B3BD-0E89F3CFFE58}" sibTransId="{E65CD8D3-BC35-47A8-AB54-CF045918EFB4}"/>
    <dgm:cxn modelId="{4C8B2EA6-2E02-4DD0-AC19-9EE413305F4D}" srcId="{ECA75A96-4B34-45F0-AC93-19F1FCF4BE60}" destId="{F1290C57-556B-4574-83A9-7DE4188A3240}" srcOrd="2" destOrd="0" parTransId="{358CFF06-2BA8-49C9-8737-A0F7CDA62231}" sibTransId="{4D1C09CC-A72E-4958-BC9A-74B661275458}"/>
    <dgm:cxn modelId="{0E123A4F-CB23-4F97-B697-0818764FE7E1}" type="presOf" srcId="{ECA75A96-4B34-45F0-AC93-19F1FCF4BE60}" destId="{585F700A-5CAB-4152-A75D-F1BA98CCBCDB}" srcOrd="0" destOrd="0" presId="urn:microsoft.com/office/officeart/2005/8/layout/vList2"/>
    <dgm:cxn modelId="{0A78FC90-0E57-474F-96C3-576519662C1B}" type="presParOf" srcId="{585F700A-5CAB-4152-A75D-F1BA98CCBCDB}" destId="{568B4FA6-0490-4BE0-B285-DC0B3A72E5DB}" srcOrd="0" destOrd="0" presId="urn:microsoft.com/office/officeart/2005/8/layout/vList2"/>
    <dgm:cxn modelId="{C4C5D3A9-4A8C-4CFD-9588-06D4B34D19C3}" type="presOf" srcId="{51F34CC8-524F-46BF-8358-B9074C22D087}" destId="{568B4FA6-0490-4BE0-B285-DC0B3A72E5DB}" srcOrd="0" destOrd="0" presId="urn:microsoft.com/office/officeart/2005/8/layout/vList2"/>
    <dgm:cxn modelId="{425A8769-5254-41F7-8694-30E4375FEF38}" type="presParOf" srcId="{585F700A-5CAB-4152-A75D-F1BA98CCBCDB}" destId="{7F774166-17F3-40CC-B788-91723BFD5411}" srcOrd="1" destOrd="0" presId="urn:microsoft.com/office/officeart/2005/8/layout/vList2"/>
    <dgm:cxn modelId="{3F88333D-CD7B-429F-8444-0CF0D13C8E77}" type="presParOf" srcId="{585F700A-5CAB-4152-A75D-F1BA98CCBCDB}" destId="{235E3C1E-2181-41DC-A269-E673FDF40B61}" srcOrd="2" destOrd="0" presId="urn:microsoft.com/office/officeart/2005/8/layout/vList2"/>
    <dgm:cxn modelId="{268AA7D0-5A86-4FAA-9EFB-E10BDC9FBB21}" type="presOf" srcId="{5CC8A041-45CD-4583-A4A8-9E5D7731621F}" destId="{235E3C1E-2181-41DC-A269-E673FDF40B61}" srcOrd="0" destOrd="0" presId="urn:microsoft.com/office/officeart/2005/8/layout/vList2"/>
    <dgm:cxn modelId="{92C1F9EC-135A-404F-8D08-6E755096BE81}" type="presParOf" srcId="{585F700A-5CAB-4152-A75D-F1BA98CCBCDB}" destId="{E5F774F0-E8B9-4287-ACD6-E6AE0C3D77AF}" srcOrd="3" destOrd="0" presId="urn:microsoft.com/office/officeart/2005/8/layout/vList2"/>
    <dgm:cxn modelId="{4790D917-7C9B-4D5A-B2B1-2FD766A667ED}" type="presParOf" srcId="{585F700A-5CAB-4152-A75D-F1BA98CCBCDB}" destId="{FCCB6A61-4679-4F62-B0A8-DC24319EFD1B}" srcOrd="4" destOrd="0" presId="urn:microsoft.com/office/officeart/2005/8/layout/vList2"/>
    <dgm:cxn modelId="{FAD4764D-F22F-4E2A-B5F9-E649EEC9FA27}" type="presOf" srcId="{F1290C57-556B-4574-83A9-7DE4188A3240}" destId="{FCCB6A61-4679-4F62-B0A8-DC24319EFD1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8B4FA6-0490-4BE0-B285-DC0B3A72E5DB}">
      <dsp:nvSpPr>
        <dsp:cNvPr id="0" name=""/>
        <dsp:cNvSpPr/>
      </dsp:nvSpPr>
      <dsp:spPr>
        <a:xfrm>
          <a:off x="0" y="43964"/>
          <a:ext cx="8083550" cy="65403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2.1 </a:t>
          </a:r>
          <a:r>
            <a:rPr lang="zh-CN" sz="2600" kern="1200" smtClean="0"/>
            <a:t>随机过程的基本概念和统计特性</a:t>
          </a:r>
          <a:endParaRPr lang="zh-CN" sz="2600" kern="1200"/>
        </a:p>
      </dsp:txBody>
      <dsp:txXfrm>
        <a:off x="0" y="43964"/>
        <a:ext cx="8083550" cy="654030"/>
      </dsp:txXfrm>
    </dsp:sp>
    <dsp:sp modelId="{235E3C1E-2181-41DC-A269-E673FDF40B61}">
      <dsp:nvSpPr>
        <dsp:cNvPr id="0" name=""/>
        <dsp:cNvSpPr/>
      </dsp:nvSpPr>
      <dsp:spPr>
        <a:xfrm>
          <a:off x="0" y="772874"/>
          <a:ext cx="8083550" cy="654030"/>
        </a:xfrm>
        <a:prstGeom prst="roundRect">
          <a:avLst/>
        </a:prstGeom>
        <a:solidFill>
          <a:schemeClr val="accent2">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2.2 </a:t>
          </a:r>
          <a:r>
            <a:rPr lang="zh-CN" sz="2600" kern="1200" smtClean="0"/>
            <a:t>平稳随机过程</a:t>
          </a:r>
          <a:endParaRPr lang="zh-CN" sz="2600" kern="1200"/>
        </a:p>
      </dsp:txBody>
      <dsp:txXfrm>
        <a:off x="0" y="772874"/>
        <a:ext cx="8083550" cy="654030"/>
      </dsp:txXfrm>
    </dsp:sp>
    <dsp:sp modelId="{FCCB6A61-4679-4F62-B0A8-DC24319EFD1B}">
      <dsp:nvSpPr>
        <dsp:cNvPr id="0" name=""/>
        <dsp:cNvSpPr/>
      </dsp:nvSpPr>
      <dsp:spPr>
        <a:xfrm>
          <a:off x="0" y="1501784"/>
          <a:ext cx="8083550" cy="65403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2.3 </a:t>
          </a:r>
          <a:r>
            <a:rPr lang="zh-CN" sz="2600" kern="1200" smtClean="0"/>
            <a:t>高斯随机过程</a:t>
          </a:r>
          <a:endParaRPr lang="zh-CN" sz="2600" kern="1200"/>
        </a:p>
      </dsp:txBody>
      <dsp:txXfrm>
        <a:off x="0" y="1501784"/>
        <a:ext cx="8083550" cy="654030"/>
      </dsp:txXfrm>
    </dsp:sp>
    <dsp:sp modelId="{43EA2D75-1F8F-435B-AD7E-D083D3757709}">
      <dsp:nvSpPr>
        <dsp:cNvPr id="0" name=""/>
        <dsp:cNvSpPr/>
      </dsp:nvSpPr>
      <dsp:spPr>
        <a:xfrm>
          <a:off x="0" y="2230695"/>
          <a:ext cx="8083550" cy="654030"/>
        </a:xfrm>
        <a:prstGeom prst="roundRect">
          <a:avLst/>
        </a:prstGeom>
        <a:solidFill>
          <a:schemeClr val="accent2">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2.4 </a:t>
          </a:r>
          <a:r>
            <a:rPr lang="zh-CN" sz="2600" kern="1200" smtClean="0"/>
            <a:t>随机过程通过线性系统</a:t>
          </a:r>
          <a:endParaRPr lang="zh-CN" sz="2600" kern="1200"/>
        </a:p>
      </dsp:txBody>
      <dsp:txXfrm>
        <a:off x="0" y="2230695"/>
        <a:ext cx="8083550" cy="654030"/>
      </dsp:txXfrm>
    </dsp:sp>
    <dsp:sp modelId="{FC779992-F92D-46D7-8684-B96FEACA89E5}">
      <dsp:nvSpPr>
        <dsp:cNvPr id="0" name=""/>
        <dsp:cNvSpPr/>
      </dsp:nvSpPr>
      <dsp:spPr>
        <a:xfrm>
          <a:off x="0" y="2959605"/>
          <a:ext cx="8083550" cy="65403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2.5 </a:t>
          </a:r>
          <a:r>
            <a:rPr lang="zh-CN" sz="2600" kern="1200" smtClean="0"/>
            <a:t>窄带随机过程</a:t>
          </a:r>
          <a:endParaRPr lang="zh-CN" sz="2600" kern="1200"/>
        </a:p>
      </dsp:txBody>
      <dsp:txXfrm>
        <a:off x="0" y="2959605"/>
        <a:ext cx="8083550" cy="654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36498-2B80-4D5E-BFED-BF0639E789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89142-AAC7-4396-B46D-BEC51A5542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幻灯片图像占位符 1"/>
          <p:cNvSpPr>
            <a:spLocks noGrp="1" noRot="1" noChangeAspect="1" noTextEdit="1"/>
          </p:cNvSpPr>
          <p:nvPr>
            <p:ph type="sldImg"/>
          </p:nvPr>
        </p:nvSpPr>
        <p:spPr/>
      </p:sp>
      <p:sp>
        <p:nvSpPr>
          <p:cNvPr id="1351683" name="备注占位符 2"/>
          <p:cNvSpPr>
            <a:spLocks noGrp="1"/>
          </p:cNvSpPr>
          <p:nvPr>
            <p:ph type="body" idx="1"/>
          </p:nvPr>
        </p:nvSpPr>
        <p:spPr>
          <a:noFill/>
        </p:spPr>
        <p:txBody>
          <a:bodyPr/>
          <a:lstStyle/>
          <a:p>
            <a:endParaRPr lang="zh-CN" altLang="en-US" smtClean="0"/>
          </a:p>
        </p:txBody>
      </p:sp>
      <p:sp>
        <p:nvSpPr>
          <p:cNvPr id="1351684" name="灯片编号占位符 3"/>
          <p:cNvSpPr>
            <a:spLocks noGrp="1"/>
          </p:cNvSpPr>
          <p:nvPr>
            <p:ph type="sldNum" sz="quarter" idx="5"/>
          </p:nvPr>
        </p:nvSpPr>
        <p:spPr>
          <a:noFill/>
        </p:spPr>
        <p:txBody>
          <a:bodyPr/>
          <a:lstStyle/>
          <a:p>
            <a:fld id="{F151D23B-5696-4C17-A4BF-F0FB1A910A14}" type="slidenum">
              <a:rPr lang="en-US" altLang="zh-CN"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214313"/>
            <a:ext cx="2054225" cy="6643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27100" y="214313"/>
            <a:ext cx="6010275" cy="6643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111750" y="1179513"/>
            <a:ext cx="4032250" cy="2762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111750" y="4094163"/>
            <a:ext cx="4032250" cy="2763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7" name="Rectangle 12"/>
          <p:cNvSpPr>
            <a:spLocks noGrp="1" noChangeArrowheads="1"/>
          </p:cNvSpPr>
          <p:nvPr>
            <p:ph type="ftr" sz="quarter" idx="11"/>
          </p:nvPr>
        </p:nvSpPr>
        <p:spPr/>
        <p:txBody>
          <a:bodyPr/>
          <a:lstStyle>
            <a:lvl1pPr>
              <a:defRPr/>
            </a:lvl1pPr>
          </a:lstStyle>
          <a:p>
            <a:endParaRPr lang="zh-CN" altLang="en-US"/>
          </a:p>
        </p:txBody>
      </p:sp>
      <p:sp>
        <p:nvSpPr>
          <p:cNvPr id="8"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11188" y="765175"/>
            <a:ext cx="8064500" cy="5330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2710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88"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a:defRPr/>
            </a:pPr>
            <a:endParaRPr kumimoji="1" lang="zh-CN" altLang="zh-CN" sz="2400"/>
          </a:p>
        </p:txBody>
      </p:sp>
      <p:grpSp>
        <p:nvGrpSpPr>
          <p:cNvPr id="2" name="Group 14"/>
          <p:cNvGrpSpPr/>
          <p:nvPr/>
        </p:nvGrpSpPr>
        <p:grpSpPr bwMode="auto">
          <a:xfrm>
            <a:off x="0" y="368300"/>
            <a:ext cx="8542338" cy="1052513"/>
            <a:chOff x="80" y="629"/>
            <a:chExt cx="5381" cy="663"/>
          </a:xfrm>
        </p:grpSpPr>
        <p:sp>
          <p:nvSpPr>
            <p:cNvPr id="16386" name="Rectangle 2"/>
            <p:cNvSpPr>
              <a:spLocks noChangeArrowheads="1"/>
            </p:cNvSpPr>
            <p:nvPr/>
          </p:nvSpPr>
          <p:spPr bwMode="ltGray">
            <a:xfrm>
              <a:off x="263" y="692"/>
              <a:ext cx="276" cy="299"/>
            </a:xfrm>
            <a:prstGeom prst="rect">
              <a:avLst/>
            </a:prstGeom>
            <a:solidFill>
              <a:schemeClr val="accent2"/>
            </a:solidFill>
            <a:ln w="9525">
              <a:noFill/>
              <a:miter lim="800000"/>
            </a:ln>
            <a:effectLst/>
          </p:spPr>
          <p:txBody>
            <a:bodyPr wrap="none" anchor="ctr"/>
            <a:lstStyle/>
            <a:p>
              <a:pPr algn="ctr">
                <a:defRPr/>
              </a:pPr>
              <a:endParaRPr kumimoji="1" lang="zh-CN" altLang="zh-CN" sz="2400"/>
            </a:p>
          </p:txBody>
        </p:sp>
        <p:sp>
          <p:nvSpPr>
            <p:cNvPr id="16389"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90"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kumimoji="1" lang="zh-CN" altLang="zh-CN" sz="2400"/>
            </a:p>
          </p:txBody>
        </p:sp>
        <p:sp>
          <p:nvSpPr>
            <p:cNvPr id="16391" name="Rectangle 7"/>
            <p:cNvSpPr>
              <a:spLocks noChangeArrowheads="1"/>
            </p:cNvSpPr>
            <p:nvPr/>
          </p:nvSpPr>
          <p:spPr bwMode="gray">
            <a:xfrm>
              <a:off x="470" y="629"/>
              <a:ext cx="20" cy="663"/>
            </a:xfrm>
            <a:prstGeom prst="rect">
              <a:avLst/>
            </a:prstGeom>
            <a:solidFill>
              <a:schemeClr val="bg2"/>
            </a:solidFill>
            <a:ln w="9525">
              <a:noFill/>
              <a:miter lim="800000"/>
            </a:ln>
            <a:effectLst/>
          </p:spPr>
          <p:txBody>
            <a:bodyPr wrap="none" anchor="ctr"/>
            <a:lstStyle/>
            <a:p>
              <a:pPr algn="ctr">
                <a:defRPr/>
              </a:pPr>
              <a:endParaRPr kumimoji="1" lang="zh-CN" altLang="zh-CN" sz="2400"/>
            </a:p>
          </p:txBody>
        </p:sp>
        <p:sp>
          <p:nvSpPr>
            <p:cNvPr id="16392"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kumimoji="1" lang="zh-CN" altLang="zh-CN" sz="2400"/>
            </a:p>
          </p:txBody>
        </p:sp>
      </p:grpSp>
      <p:sp>
        <p:nvSpPr>
          <p:cNvPr id="712709" name="Rectangle 9"/>
          <p:cNvSpPr>
            <a:spLocks noGrp="1" noChangeArrowheads="1"/>
          </p:cNvSpPr>
          <p:nvPr>
            <p:ph type="title"/>
          </p:nvPr>
        </p:nvSpPr>
        <p:spPr bwMode="auto">
          <a:xfrm>
            <a:off x="1150938" y="214313"/>
            <a:ext cx="7793037" cy="919162"/>
          </a:xfrm>
          <a:prstGeom prst="rect">
            <a:avLst/>
          </a:prstGeom>
          <a:noFill/>
          <a:ln w="9525">
            <a:noFill/>
            <a:miter lim="800000"/>
          </a:ln>
        </p:spPr>
        <p:txBody>
          <a:bodyPr vert="horz" wrap="square" lIns="91440" tIns="45720" rIns="91440" bIns="45720" numCol="1" anchor="b" anchorCtr="0" compatLnSpc="1"/>
          <a:lstStyle/>
          <a:p>
            <a:pPr lvl="0"/>
            <a:r>
              <a:rPr lang="zh-CN" altLang="en-US" smtClean="0"/>
              <a:t>通信原理</a:t>
            </a:r>
            <a:r>
              <a:rPr lang="en-US" altLang="zh-CN" smtClean="0"/>
              <a:t>(</a:t>
            </a:r>
            <a:r>
              <a:rPr lang="zh-CN" altLang="en-US" smtClean="0"/>
              <a:t>第</a:t>
            </a:r>
            <a:r>
              <a:rPr lang="en-US" altLang="zh-CN" smtClean="0"/>
              <a:t>6</a:t>
            </a:r>
            <a:r>
              <a:rPr lang="zh-CN" altLang="en-US" smtClean="0"/>
              <a:t>版</a:t>
            </a:r>
            <a:r>
              <a:rPr lang="en-US" altLang="zh-CN" smtClean="0"/>
              <a:t>)</a:t>
            </a:r>
            <a:endParaRPr lang="en-US" altLang="zh-CN" smtClean="0"/>
          </a:p>
        </p:txBody>
      </p:sp>
      <p:sp>
        <p:nvSpPr>
          <p:cNvPr id="712710" name="Rectangle 10"/>
          <p:cNvSpPr>
            <a:spLocks noGrp="1" noChangeArrowheads="1"/>
          </p:cNvSpPr>
          <p:nvPr>
            <p:ph type="body" idx="1"/>
          </p:nvPr>
        </p:nvSpPr>
        <p:spPr bwMode="auto">
          <a:xfrm>
            <a:off x="927100" y="1179513"/>
            <a:ext cx="8216900" cy="56784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639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fld id="{530820CF-B880-4189-942D-D702A7CBA730}" type="datetimeFigureOut">
              <a:rPr lang="zh-CN" altLang="en-US" smtClean="0"/>
            </a:fld>
            <a:endParaRPr lang="zh-CN" altLang="en-US"/>
          </a:p>
        </p:txBody>
      </p:sp>
      <p:sp>
        <p:nvSpPr>
          <p:cNvPr id="1639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endParaRPr lang="zh-CN" altLang="en-US"/>
          </a:p>
        </p:txBody>
      </p:sp>
      <p:sp>
        <p:nvSpPr>
          <p:cNvPr id="1639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灯片编号占位符 5"/>
          <p:cNvSpPr>
            <a:spLocks noGrp="1"/>
          </p:cNvSpPr>
          <p:nvPr>
            <p:ph type="sldNum" sz="quarter" idx="12"/>
          </p:nvPr>
        </p:nvSpPr>
        <p:spPr>
          <a:noFill/>
        </p:spPr>
        <p:txBody>
          <a:bodyPr/>
          <a:lstStyle/>
          <a:p>
            <a:fld id="{A8B5237C-8E69-402C-9FEC-A08D4C834D7F}" type="slidenum">
              <a:rPr lang="en-US" altLang="zh-CN" smtClean="0"/>
            </a:fld>
            <a:endParaRPr lang="en-US" altLang="zh-CN" smtClean="0"/>
          </a:p>
        </p:txBody>
      </p:sp>
      <p:graphicFrame>
        <p:nvGraphicFramePr>
          <p:cNvPr id="5" name="图示 4"/>
          <p:cNvGraphicFramePr>
            <a:graphicFrameLocks noGrp="1"/>
          </p:cNvGraphicFramePr>
          <p:nvPr/>
        </p:nvGraphicFramePr>
        <p:xfrm>
          <a:off x="762000" y="2133600"/>
          <a:ext cx="8083550" cy="25901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标题 1"/>
          <p:cNvSpPr/>
          <p:nvPr/>
        </p:nvSpPr>
        <p:spPr>
          <a:xfrm>
            <a:off x="565785" y="66040"/>
            <a:ext cx="8732520"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10</a:t>
            </a:r>
            <a:r>
              <a:rPr lang="zh-CN" altLang="en-US" sz="5400" b="1" dirty="0">
                <a:effectLst>
                  <a:outerShdw blurRad="38100" dist="38100" dir="2700000" algn="tl">
                    <a:srgbClr val="000000">
                      <a:alpha val="43137"/>
                    </a:srgbClr>
                  </a:outerShdw>
                </a:effectLst>
              </a:rPr>
              <a:t>章 复用和数字复接技术</a:t>
            </a:r>
            <a:endParaRPr lang="zh-CN" altLang="en-US" sz="5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2</a:t>
            </a:r>
            <a:r>
              <a:rPr sz="4400" dirty="0" smtClean="0"/>
              <a:t> </a:t>
            </a:r>
            <a:r>
              <a:rPr lang="zh-CN" sz="4400" dirty="0" smtClean="0"/>
              <a:t>时分复用原理</a:t>
            </a:r>
            <a:endParaRPr lang="zh-CN" sz="4400" dirty="0" smtClean="0"/>
          </a:p>
        </p:txBody>
      </p:sp>
      <p:sp>
        <p:nvSpPr>
          <p:cNvPr id="15364" name="Rectangle 5"/>
          <p:cNvSpPr/>
          <p:nvPr/>
        </p:nvSpPr>
        <p:spPr>
          <a:xfrm>
            <a:off x="387033" y="3583305"/>
            <a:ext cx="4658995" cy="398780"/>
          </a:xfrm>
          <a:prstGeom prst="rect">
            <a:avLst/>
          </a:prstGeom>
          <a:noFill/>
          <a:ln w="9525">
            <a:noFill/>
          </a:ln>
        </p:spPr>
        <p:txBody>
          <a:bodyPr wrap="none">
            <a:spAutoFit/>
          </a:bodyPr>
          <a:p>
            <a:pPr algn="l">
              <a:spcBef>
                <a:spcPct val="20000"/>
              </a:spcBef>
            </a:pPr>
            <a:r>
              <a:rPr lang="zh-CN" altLang="en-US" sz="2000" b="1" dirty="0">
                <a:ea typeface="宋体" panose="02010600030101010101" pitchFamily="2" charset="-122"/>
                <a:cs typeface="+mn-lt"/>
              </a:rPr>
              <a:t>3路PAM信号的时分复用（TDM-PAM）</a:t>
            </a:r>
            <a:endParaRPr lang="zh-CN" altLang="en-US" sz="2000" b="1" dirty="0">
              <a:ea typeface="宋体" panose="02010600030101010101" pitchFamily="2" charset="-122"/>
              <a:cs typeface="+mn-lt"/>
            </a:endParaRPr>
          </a:p>
        </p:txBody>
      </p:sp>
      <p:graphicFrame>
        <p:nvGraphicFramePr>
          <p:cNvPr id="3" name="对象 2"/>
          <p:cNvGraphicFramePr/>
          <p:nvPr/>
        </p:nvGraphicFramePr>
        <p:xfrm>
          <a:off x="387350" y="1254760"/>
          <a:ext cx="4284980" cy="2252980"/>
        </p:xfrm>
        <a:graphic>
          <a:graphicData uri="http://schemas.openxmlformats.org/presentationml/2006/ole">
            <mc:AlternateContent xmlns:mc="http://schemas.openxmlformats.org/markup-compatibility/2006">
              <mc:Choice xmlns:v="urn:schemas-microsoft-com:vml" Requires="v">
                <p:oleObj spid="_x0000_s4" name="" r:id="rId1" imgW="6115050" imgH="3016250" progId="Paint.Picture">
                  <p:embed/>
                </p:oleObj>
              </mc:Choice>
              <mc:Fallback>
                <p:oleObj name="" r:id="rId1" imgW="6115050" imgH="3016250" progId="Paint.Picture">
                  <p:embed/>
                  <p:pic>
                    <p:nvPicPr>
                      <p:cNvPr id="0" name="图片 3"/>
                      <p:cNvPicPr/>
                      <p:nvPr/>
                    </p:nvPicPr>
                    <p:blipFill>
                      <a:blip r:embed="rId2"/>
                      <a:stretch>
                        <a:fillRect/>
                      </a:stretch>
                    </p:blipFill>
                    <p:spPr>
                      <a:xfrm>
                        <a:off x="387350" y="1254760"/>
                        <a:ext cx="4284980" cy="2252980"/>
                      </a:xfrm>
                      <a:prstGeom prst="rect">
                        <a:avLst/>
                      </a:prstGeom>
                    </p:spPr>
                  </p:pic>
                </p:oleObj>
              </mc:Fallback>
            </mc:AlternateContent>
          </a:graphicData>
        </a:graphic>
      </p:graphicFrame>
      <p:graphicFrame>
        <p:nvGraphicFramePr>
          <p:cNvPr id="5" name="对象 4"/>
          <p:cNvGraphicFramePr/>
          <p:nvPr/>
        </p:nvGraphicFramePr>
        <p:xfrm>
          <a:off x="4909185" y="1254760"/>
          <a:ext cx="3694430" cy="4921885"/>
        </p:xfrm>
        <a:graphic>
          <a:graphicData uri="http://schemas.openxmlformats.org/presentationml/2006/ole">
            <mc:AlternateContent xmlns:mc="http://schemas.openxmlformats.org/markup-compatibility/2006">
              <mc:Choice xmlns:v="urn:schemas-microsoft-com:vml" Requires="v">
                <p:oleObj spid="_x0000_s6" name="" r:id="rId3" imgW="5937250" imgH="6242050" progId="Paint.Picture">
                  <p:embed/>
                </p:oleObj>
              </mc:Choice>
              <mc:Fallback>
                <p:oleObj name="" r:id="rId3" imgW="5937250" imgH="6242050" progId="Paint.Picture">
                  <p:embed/>
                  <p:pic>
                    <p:nvPicPr>
                      <p:cNvPr id="0" name="图片 5"/>
                      <p:cNvPicPr/>
                      <p:nvPr/>
                    </p:nvPicPr>
                    <p:blipFill>
                      <a:blip r:embed="rId4"/>
                      <a:stretch>
                        <a:fillRect/>
                      </a:stretch>
                    </p:blipFill>
                    <p:spPr>
                      <a:xfrm>
                        <a:off x="4909185" y="1254760"/>
                        <a:ext cx="3694430" cy="4921885"/>
                      </a:xfrm>
                      <a:prstGeom prst="rect">
                        <a:avLst/>
                      </a:prstGeom>
                    </p:spPr>
                  </p:pic>
                </p:oleObj>
              </mc:Fallback>
            </mc:AlternateContent>
          </a:graphicData>
        </a:graphic>
      </p:graphicFrame>
      <p:sp>
        <p:nvSpPr>
          <p:cNvPr id="7" name="Rectangle 5"/>
          <p:cNvSpPr/>
          <p:nvPr/>
        </p:nvSpPr>
        <p:spPr>
          <a:xfrm>
            <a:off x="5131753" y="6339840"/>
            <a:ext cx="3422015" cy="398780"/>
          </a:xfrm>
          <a:prstGeom prst="rect">
            <a:avLst/>
          </a:prstGeom>
          <a:noFill/>
          <a:ln w="9525">
            <a:noFill/>
          </a:ln>
        </p:spPr>
        <p:txBody>
          <a:bodyPr wrap="none">
            <a:spAutoFit/>
          </a:bodyPr>
          <a:p>
            <a:pPr algn="l">
              <a:spcBef>
                <a:spcPct val="20000"/>
              </a:spcBef>
            </a:pPr>
            <a:r>
              <a:rPr lang="zh-CN" altLang="en-US" sz="2000" b="1" dirty="0">
                <a:ea typeface="宋体" panose="02010600030101010101" pitchFamily="2" charset="-122"/>
                <a:cs typeface="+mn-lt"/>
              </a:rPr>
              <a:t>3路PAM信号的时分复用波形</a:t>
            </a:r>
            <a:endParaRPr lang="zh-CN" altLang="en-US" sz="2000" b="1" dirty="0">
              <a:ea typeface="宋体" panose="02010600030101010101" pitchFamily="2" charset="-122"/>
              <a:cs typeface="+mn-lt"/>
            </a:endParaRPr>
          </a:p>
        </p:txBody>
      </p:sp>
      <p:sp>
        <p:nvSpPr>
          <p:cNvPr id="8" name="Rectangle 2"/>
          <p:cNvSpPr>
            <a:spLocks noGrp="1"/>
          </p:cNvSpPr>
          <p:nvPr>
            <p:ph idx="1"/>
          </p:nvPr>
        </p:nvSpPr>
        <p:spPr>
          <a:xfrm>
            <a:off x="689610" y="4073525"/>
            <a:ext cx="3982720" cy="2349500"/>
          </a:xfrm>
        </p:spPr>
        <p:txBody>
          <a:bodyPr vert="horz" wrap="square" lIns="91440" tIns="45720" rIns="91440" bIns="45720" anchor="t"/>
          <a:p>
            <a:pPr algn="l" eaLnBrk="1" hangingPunct="1">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一帧</a:t>
            </a:r>
            <a:r>
              <a:rPr lang="zh-CN" altLang="en-US" sz="2400" dirty="0">
                <a:latin typeface="宋体" panose="02010600030101010101" pitchFamily="2" charset="-122"/>
                <a:ea typeface="宋体" panose="02010600030101010101" pitchFamily="2" charset="-122"/>
                <a:cs typeface="宋体" panose="02010600030101010101" pitchFamily="2" charset="-122"/>
              </a:rPr>
              <a:t>：由各个消息构成单一抽样的一组脉冲的时间间隔。</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gn="l" eaLnBrk="1" hangingPunct="1">
              <a:buFont typeface="Wingdings" panose="05000000000000000000" charset="0"/>
              <a:buChar char="n"/>
            </a:pPr>
            <a:r>
              <a:rPr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时隙</a:t>
            </a:r>
            <a:r>
              <a:rPr sz="2400" dirty="0">
                <a:latin typeface="宋体" panose="02010600030101010101" pitchFamily="2" charset="-122"/>
                <a:ea typeface="宋体" panose="02010600030101010101" pitchFamily="2" charset="-122"/>
                <a:cs typeface="宋体" panose="02010600030101010101" pitchFamily="2" charset="-122"/>
              </a:rPr>
              <a:t>：每路信号一个抽样脉冲所占用的时间间隔。</a:t>
            </a:r>
            <a:endParaRPr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4" name="Object 2"/>
          <p:cNvGraphicFramePr>
            <a:graphicFrameLocks noChangeAspect="1"/>
          </p:cNvGraphicFramePr>
          <p:nvPr/>
        </p:nvGraphicFramePr>
        <p:xfrm>
          <a:off x="762000" y="76200"/>
          <a:ext cx="7543800" cy="6611938"/>
        </p:xfrm>
        <a:graphic>
          <a:graphicData uri="http://schemas.openxmlformats.org/presentationml/2006/ole">
            <mc:AlternateContent xmlns:mc="http://schemas.openxmlformats.org/markup-compatibility/2006">
              <mc:Choice xmlns:v="urn:schemas-microsoft-com:vml" Requires="v">
                <p:oleObj spid="_x0000_s3079" name="" r:id="rId1" imgW="4724400" imgH="4140200" progId="Visio.Drawing.6">
                  <p:embed/>
                </p:oleObj>
              </mc:Choice>
              <mc:Fallback>
                <p:oleObj name="" r:id="rId1" imgW="4724400" imgH="4140200" progId="Visio.Drawing.6">
                  <p:embed/>
                  <p:pic>
                    <p:nvPicPr>
                      <p:cNvPr id="0" name="图片 3078"/>
                      <p:cNvPicPr/>
                      <p:nvPr/>
                    </p:nvPicPr>
                    <p:blipFill>
                      <a:blip r:embed="rId2"/>
                      <a:stretch>
                        <a:fillRect/>
                      </a:stretch>
                    </p:blipFill>
                    <p:spPr>
                      <a:xfrm>
                        <a:off x="762000" y="76200"/>
                        <a:ext cx="7543800" cy="6611938"/>
                      </a:xfrm>
                      <a:prstGeom prst="rect">
                        <a:avLst/>
                      </a:prstGeom>
                      <a:solidFill>
                        <a:schemeClr val="bg1"/>
                      </a:solidFill>
                      <a:ln w="38100">
                        <a:noFill/>
                        <a:miter/>
                      </a:ln>
                    </p:spPr>
                  </p:pic>
                </p:oleObj>
              </mc:Fallback>
            </mc:AlternateContent>
          </a:graphicData>
        </a:graphic>
      </p:graphicFrame>
      <p:sp>
        <p:nvSpPr>
          <p:cNvPr id="18435" name="Rectangle 3"/>
          <p:cNvSpPr/>
          <p:nvPr/>
        </p:nvSpPr>
        <p:spPr>
          <a:xfrm>
            <a:off x="0" y="6165850"/>
            <a:ext cx="4038600" cy="530225"/>
          </a:xfrm>
          <a:prstGeom prst="rect">
            <a:avLst/>
          </a:prstGeom>
          <a:solidFill>
            <a:schemeClr val="bg1"/>
          </a:solidFill>
          <a:ln w="9525">
            <a:noFill/>
          </a:ln>
        </p:spPr>
        <p:txBody>
          <a:bodyPr>
            <a:spAutoFit/>
          </a:bodyPr>
          <a:p>
            <a:pPr algn="ctr">
              <a:lnSpc>
                <a:spcPct val="120000"/>
              </a:lnSpc>
              <a:spcBef>
                <a:spcPct val="40000"/>
              </a:spcBef>
            </a:pPr>
            <a:r>
              <a:rPr lang="zh-CN" altLang="en-US" sz="2400" b="1" dirty="0">
                <a:solidFill>
                  <a:schemeClr val="hlink"/>
                </a:solidFill>
                <a:latin typeface="Times New Roman" panose="02020603050405020304" pitchFamily="18" charset="0"/>
              </a:rPr>
              <a:t>时分复用的</a:t>
            </a:r>
            <a:r>
              <a:rPr lang="en-US" altLang="zh-CN" sz="2400" b="1" dirty="0">
                <a:solidFill>
                  <a:schemeClr val="hlink"/>
                </a:solidFill>
                <a:latin typeface="Times New Roman" panose="02020603050405020304" pitchFamily="18" charset="0"/>
              </a:rPr>
              <a:t>PCM</a:t>
            </a:r>
            <a:r>
              <a:rPr lang="zh-CN" altLang="en-US" sz="2400" b="1" dirty="0">
                <a:solidFill>
                  <a:schemeClr val="hlink"/>
                </a:solidFill>
                <a:latin typeface="Times New Roman" panose="02020603050405020304" pitchFamily="18" charset="0"/>
              </a:rPr>
              <a:t>系统框图            </a:t>
            </a:r>
            <a:endParaRPr lang="zh-CN" altLang="en-US" sz="2400" b="1" dirty="0">
              <a:solidFill>
                <a:schemeClr val="hlink"/>
              </a:solidFill>
              <a:latin typeface="Times New Roman" panose="02020603050405020304" pitchFamily="18" charset="0"/>
            </a:endParaRPr>
          </a:p>
        </p:txBody>
      </p:sp>
      <p:sp>
        <p:nvSpPr>
          <p:cNvPr id="8" name="Rectangle 2"/>
          <p:cNvSpPr>
            <a:spLocks noGrp="1"/>
          </p:cNvSpPr>
          <p:nvPr/>
        </p:nvSpPr>
        <p:spPr>
          <a:xfrm>
            <a:off x="7014210" y="2124710"/>
            <a:ext cx="1595120" cy="1521460"/>
          </a:xfrm>
          <a:prstGeom prst="rect">
            <a:avLst/>
          </a:prstGeom>
          <a:noFill/>
          <a:ln w="28575">
            <a:solidFill>
              <a:srgbClr val="C00000"/>
            </a:solid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algn="l" eaLnBrk="1" hangingPunct="1">
              <a:buFont typeface="Wingdings" panose="05000000000000000000" charset="0"/>
              <a:buNone/>
            </a:pPr>
            <a:r>
              <a:rPr lang="en-US" sz="2000" i="1" dirty="0">
                <a:latin typeface="宋体" panose="02010600030101010101" pitchFamily="2" charset="-122"/>
                <a:ea typeface="宋体" panose="02010600030101010101" pitchFamily="2" charset="-122"/>
                <a:cs typeface="宋体" panose="02010600030101010101" pitchFamily="2" charset="-122"/>
              </a:rPr>
              <a:t>R</a:t>
            </a:r>
            <a:r>
              <a:rPr lang="en-US" sz="2000" i="1" baseline="-25000" dirty="0">
                <a:latin typeface="宋体" panose="02010600030101010101" pitchFamily="2" charset="-122"/>
                <a:ea typeface="宋体" panose="02010600030101010101" pitchFamily="2" charset="-122"/>
                <a:cs typeface="宋体" panose="02010600030101010101" pitchFamily="2" charset="-122"/>
              </a:rPr>
              <a:t>B </a:t>
            </a:r>
            <a:r>
              <a:rPr lang="en-US" sz="2000" dirty="0">
                <a:latin typeface="宋体" panose="02010600030101010101" pitchFamily="2" charset="-122"/>
                <a:ea typeface="宋体" panose="02010600030101010101" pitchFamily="2" charset="-122"/>
                <a:cs typeface="宋体" panose="02010600030101010101" pitchFamily="2" charset="-122"/>
              </a:rPr>
              <a:t>= </a:t>
            </a:r>
            <a:r>
              <a:rPr lang="en-US" sz="2000" i="1" dirty="0">
                <a:latin typeface="宋体" panose="02010600030101010101" pitchFamily="2" charset="-122"/>
                <a:ea typeface="宋体" panose="02010600030101010101" pitchFamily="2" charset="-122"/>
                <a:cs typeface="宋体" panose="02010600030101010101" pitchFamily="2" charset="-122"/>
              </a:rPr>
              <a:t>Nlf</a:t>
            </a:r>
            <a:r>
              <a:rPr lang="en-US" sz="2000" i="1" baseline="-25000" dirty="0">
                <a:latin typeface="宋体" panose="02010600030101010101" pitchFamily="2" charset="-122"/>
                <a:ea typeface="宋体" panose="02010600030101010101" pitchFamily="2" charset="-122"/>
                <a:cs typeface="宋体" panose="02010600030101010101" pitchFamily="2" charset="-122"/>
              </a:rPr>
              <a:t>s</a:t>
            </a:r>
            <a:endParaRPr lang="en-US" sz="2000" i="1"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buFont typeface="Wingdings" panose="05000000000000000000" charset="0"/>
              <a:buNone/>
            </a:pPr>
            <a:r>
              <a:rPr lang="en-US" sz="2000" i="1" dirty="0">
                <a:latin typeface="宋体" panose="02010600030101010101" pitchFamily="2" charset="-122"/>
                <a:ea typeface="宋体" panose="02010600030101010101" pitchFamily="2" charset="-122"/>
                <a:cs typeface="宋体" panose="02010600030101010101" pitchFamily="2" charset="-122"/>
              </a:rPr>
              <a:t>N</a:t>
            </a:r>
            <a:r>
              <a:rPr lang="en-US" sz="2000" dirty="0">
                <a:latin typeface="宋体" panose="02010600030101010101" pitchFamily="2" charset="-122"/>
                <a:ea typeface="宋体" panose="02010600030101010101" pitchFamily="2" charset="-122"/>
                <a:cs typeface="宋体" panose="02010600030101010101" pitchFamily="2" charset="-122"/>
              </a:rPr>
              <a:t>：复用路数</a:t>
            </a:r>
            <a:endParaRPr lang="en-US" sz="20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buFont typeface="Wingdings" panose="05000000000000000000" charset="0"/>
              <a:buNone/>
            </a:pPr>
            <a:r>
              <a:rPr lang="en-US" sz="2000" i="1" spc="16" dirty="0">
                <a:solidFill>
                  <a:srgbClr val="000000"/>
                </a:solidFill>
                <a:latin typeface="EJGOKI+SimSun" panose="02010600030101010101"/>
                <a:cs typeface="EJGOKI+SimSun" panose="02010600030101010101"/>
                <a:sym typeface="+mn-ea"/>
              </a:rPr>
              <a:t>l</a:t>
            </a:r>
            <a:r>
              <a:rPr sz="2000" spc="16" dirty="0">
                <a:solidFill>
                  <a:srgbClr val="000000"/>
                </a:solidFill>
                <a:latin typeface="EJGOKI+SimSun" panose="02010600030101010101"/>
                <a:cs typeface="EJGOKI+SimSun" panose="02010600030101010101"/>
                <a:sym typeface="+mn-ea"/>
              </a:rPr>
              <a:t>：编码位数</a:t>
            </a:r>
            <a:endParaRPr sz="2000" spc="16" dirty="0">
              <a:solidFill>
                <a:srgbClr val="000000"/>
              </a:solidFill>
              <a:latin typeface="EJGOKI+SimSun" panose="02010600030101010101"/>
              <a:cs typeface="EJGOKI+SimSun" panose="02010600030101010101"/>
              <a:sym typeface="+mn-ea"/>
            </a:endParaRPr>
          </a:p>
          <a:p>
            <a:pPr marL="0" indent="0" algn="l" eaLnBrk="1" hangingPunct="1">
              <a:buFont typeface="Wingdings" panose="05000000000000000000" charset="0"/>
              <a:buNone/>
            </a:pPr>
            <a:r>
              <a:rPr lang="en-US" sz="2000" i="1" dirty="0">
                <a:latin typeface="宋体" panose="02010600030101010101" pitchFamily="2" charset="-122"/>
                <a:ea typeface="宋体" panose="02010600030101010101" pitchFamily="2" charset="-122"/>
                <a:cs typeface="宋体" panose="02010600030101010101" pitchFamily="2" charset="-122"/>
              </a:rPr>
              <a:t>f</a:t>
            </a:r>
            <a:r>
              <a:rPr lang="en-US" sz="2000" i="1" baseline="-25000" dirty="0">
                <a:latin typeface="宋体" panose="02010600030101010101" pitchFamily="2" charset="-122"/>
                <a:ea typeface="宋体" panose="02010600030101010101" pitchFamily="2" charset="-122"/>
                <a:cs typeface="宋体" panose="02010600030101010101" pitchFamily="2" charset="-122"/>
              </a:rPr>
              <a:t>s</a:t>
            </a:r>
            <a:r>
              <a:rPr lang="en-US" sz="2000" dirty="0">
                <a:latin typeface="宋体" panose="02010600030101010101" pitchFamily="2" charset="-122"/>
                <a:ea typeface="宋体" panose="02010600030101010101" pitchFamily="2" charset="-122"/>
                <a:cs typeface="宋体" panose="02010600030101010101" pitchFamily="2" charset="-122"/>
              </a:rPr>
              <a:t>:抽样频率</a:t>
            </a:r>
            <a:endParaRPr 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3"/>
          <p:cNvSpPr>
            <a:spLocks noGrp="1"/>
          </p:cNvSpPr>
          <p:nvPr>
            <p:ph idx="1"/>
          </p:nvPr>
        </p:nvSpPr>
        <p:spPr>
          <a:xfrm>
            <a:off x="1019810" y="1297940"/>
            <a:ext cx="7741285" cy="5206365"/>
          </a:xfrm>
        </p:spPr>
        <p:txBody>
          <a:bodyPr vert="horz" wrap="square" lIns="91440" tIns="45720" rIns="91440" bIns="45720" anchor="t"/>
          <a:p>
            <a:pPr algn="l" eaLnBrk="1" hangingPunct="1">
              <a:lnSpc>
                <a:spcPct val="100000"/>
              </a:lnSpc>
            </a:pPr>
            <a:r>
              <a:rPr lang="zh-CN" altLang="en-US" sz="3200" b="1"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rPr>
              <a:t>30/32路PCM基群帧结构</a:t>
            </a:r>
            <a:endParaRPr lang="zh-CN" altLang="en-US" sz="3200" b="1"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endParaRPr>
          </a:p>
          <a:p>
            <a:pPr algn="l" eaLnBrk="1" hangingPunct="1">
              <a:lnSpc>
                <a:spcPct val="100000"/>
              </a:lnSpc>
              <a:spcBef>
                <a:spcPct val="40000"/>
              </a:spcBef>
              <a:buFont typeface="Wingdings" panose="05000000000000000000" charset="0"/>
              <a:buChar char="n"/>
            </a:pPr>
            <a:r>
              <a:rPr lang="zh-CN" altLang="en-US" sz="2400" b="1" dirty="0">
                <a:ea typeface="楷体_GB2312" pitchFamily="49" charset="-122"/>
                <a:cs typeface="+mn-lt"/>
              </a:rPr>
              <a:t>在PCM通信中，多路信号经模/数转换、汇合后送往信道，在信道上传输的是由“0”和“1”组成的数字码流。如果不做处理，在接收端就无法辨认出各路样值的码字，因此无法把它们分离到对应的话路上。</a:t>
            </a:r>
            <a:endParaRPr lang="zh-CN" altLang="en-US" sz="2400" b="1" dirty="0">
              <a:ea typeface="楷体_GB2312" pitchFamily="49" charset="-122"/>
              <a:cs typeface="+mn-lt"/>
            </a:endParaRPr>
          </a:p>
          <a:p>
            <a:pPr marR="0" algn="l" eaLnBrk="1" hangingPunct="1">
              <a:lnSpc>
                <a:spcPct val="100000"/>
              </a:lnSpc>
              <a:spcBef>
                <a:spcPct val="40000"/>
              </a:spcBef>
              <a:buFont typeface="Wingdings" panose="05000000000000000000" charset="0"/>
              <a:buChar char="n"/>
            </a:pPr>
            <a:r>
              <a:rPr lang="zh-CN" altLang="en-US" sz="2400" dirty="0">
                <a:ea typeface="楷体_GB2312" pitchFamily="49" charset="-122"/>
                <a:cs typeface="+mn-lt"/>
                <a:sym typeface="+mn-ea"/>
              </a:rPr>
              <a:t>如果在这种数字码流中，每隔一段时间加上一些标记，在接收端加以识别，就可以做到收端与发端同步动作。</a:t>
            </a:r>
            <a:endParaRPr lang="zh-CN" altLang="en-US" sz="2400" b="1" dirty="0">
              <a:ea typeface="楷体_GB2312" pitchFamily="49" charset="-122"/>
              <a:cs typeface="+mn-lt"/>
            </a:endParaRPr>
          </a:p>
          <a:p>
            <a:pPr algn="l" eaLnBrk="1" hangingPunct="1">
              <a:lnSpc>
                <a:spcPct val="100000"/>
              </a:lnSpc>
              <a:spcBef>
                <a:spcPct val="40000"/>
              </a:spcBef>
              <a:buFont typeface="Wingdings" panose="05000000000000000000" charset="0"/>
              <a:buChar char="n"/>
            </a:pPr>
            <a:r>
              <a:rPr lang="zh-CN" altLang="en-US" sz="2400" b="1" dirty="0">
                <a:solidFill>
                  <a:srgbClr val="C00000"/>
                </a:solidFill>
                <a:effectLst>
                  <a:outerShdw blurRad="38100" dist="38100" dir="2700000" algn="tl">
                    <a:srgbClr val="000000">
                      <a:alpha val="43137"/>
                    </a:srgbClr>
                  </a:outerShdw>
                </a:effectLst>
                <a:ea typeface="楷体_GB2312" pitchFamily="49" charset="-122"/>
                <a:cs typeface="+mn-lt"/>
              </a:rPr>
              <a:t>帧结构：将各路样值的数字码和各种用途的标记码按照一定的时间顺序排列的数字码流的组合。</a:t>
            </a:r>
            <a:r>
              <a:rPr lang="zh-CN" altLang="en-US" sz="2400" b="1" dirty="0">
                <a:ea typeface="楷体_GB2312" pitchFamily="49" charset="-122"/>
                <a:cs typeface="+mn-lt"/>
              </a:rPr>
              <a:t>帧结构表明各路信号在信道上的时隙分配规则，而这种时隙分配又是以帧为单位重复出现的。</a:t>
            </a:r>
            <a:endParaRPr lang="zh-CN" altLang="en-US" sz="2400" b="1" dirty="0">
              <a:ea typeface="楷体_GB2312" pitchFamily="49" charset="-122"/>
              <a:cs typeface="+mn-lt"/>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2</a:t>
            </a:r>
            <a:r>
              <a:rPr sz="4400" dirty="0" smtClean="0"/>
              <a:t> </a:t>
            </a:r>
            <a:r>
              <a:rPr lang="zh-CN" sz="4400" dirty="0" smtClean="0"/>
              <a:t>时分复用原理</a:t>
            </a:r>
            <a:endParaRPr lang="zh-CN" sz="4400" dirty="0" smtClean="0"/>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6" name="Rectangle 4"/>
          <p:cNvSpPr>
            <a:spLocks noChangeArrowheads="1"/>
          </p:cNvSpPr>
          <p:nvPr/>
        </p:nvSpPr>
        <p:spPr bwMode="auto">
          <a:xfrm>
            <a:off x="0" y="44450"/>
            <a:ext cx="9180513" cy="6813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pic>
        <p:nvPicPr>
          <p:cNvPr id="20483" name="Picture 2" descr="020304"/>
          <p:cNvPicPr>
            <a:picLocks noChangeAspect="1"/>
          </p:cNvPicPr>
          <p:nvPr/>
        </p:nvPicPr>
        <p:blipFill>
          <a:blip r:embed="rId1"/>
          <a:stretch>
            <a:fillRect/>
          </a:stretch>
        </p:blipFill>
        <p:spPr>
          <a:xfrm>
            <a:off x="533400" y="0"/>
            <a:ext cx="8458200" cy="6896100"/>
          </a:xfrm>
          <a:prstGeom prst="rect">
            <a:avLst/>
          </a:prstGeom>
          <a:noFill/>
          <a:ln w="9525">
            <a:noFill/>
          </a:ln>
        </p:spPr>
      </p:pic>
      <p:sp>
        <p:nvSpPr>
          <p:cNvPr id="20484" name="Text Box 3"/>
          <p:cNvSpPr txBox="1"/>
          <p:nvPr/>
        </p:nvSpPr>
        <p:spPr>
          <a:xfrm>
            <a:off x="152400" y="6096000"/>
            <a:ext cx="3352800" cy="457200"/>
          </a:xfrm>
          <a:prstGeom prst="rect">
            <a:avLst/>
          </a:prstGeom>
          <a:solidFill>
            <a:srgbClr val="FFCCCC"/>
          </a:solidFill>
          <a:ln w="9525">
            <a:noFill/>
          </a:ln>
        </p:spPr>
        <p:txBody>
          <a:bodyPr>
            <a:spAutoFit/>
          </a:bodyPr>
          <a:p>
            <a:r>
              <a:rPr lang="en-US" altLang="zh-CN" sz="2400" b="1" dirty="0">
                <a:solidFill>
                  <a:srgbClr val="0066CC"/>
                </a:solidFill>
                <a:latin typeface="Times New Roman" panose="02020603050405020304" pitchFamily="18" charset="0"/>
              </a:rPr>
              <a:t>PCM 30/32</a:t>
            </a:r>
            <a:r>
              <a:rPr lang="zh-CN" altLang="en-US" sz="2400" b="1" dirty="0">
                <a:solidFill>
                  <a:srgbClr val="0066CC"/>
                </a:solidFill>
                <a:latin typeface="Times New Roman" panose="02020603050405020304" pitchFamily="18" charset="0"/>
              </a:rPr>
              <a:t>系统帧结构</a:t>
            </a:r>
            <a:endParaRPr lang="zh-CN" altLang="en-US" sz="2400" b="1" dirty="0">
              <a:solidFill>
                <a:srgbClr val="0066CC"/>
              </a:solidFill>
              <a:latin typeface="Times New Roman" panose="02020603050405020304" pitchFamily="18" charset="0"/>
            </a:endParaRP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idx="1"/>
          </p:nvPr>
        </p:nvSpPr>
        <p:spPr>
          <a:xfrm>
            <a:off x="1114425" y="1312545"/>
            <a:ext cx="7437120" cy="5445760"/>
          </a:xfrm>
        </p:spPr>
        <p:txBody>
          <a:bodyPr vert="horz" wrap="square" lIns="91440" tIns="45720" rIns="91440" bIns="45720" anchor="t"/>
          <a:p>
            <a:pPr eaLnBrk="1" hangingPunct="1">
              <a:lnSpc>
                <a:spcPct val="100000"/>
              </a:lnSpc>
              <a:spcBef>
                <a:spcPct val="50000"/>
              </a:spcBef>
              <a:buNone/>
            </a:pPr>
            <a:r>
              <a:rPr sz="2400" spc="16" dirty="0">
                <a:solidFill>
                  <a:srgbClr val="C00000"/>
                </a:solidFill>
                <a:effectLst>
                  <a:outerShdw blurRad="38100" dist="38100" dir="2700000" algn="tl">
                    <a:srgbClr val="000000">
                      <a:alpha val="43137"/>
                    </a:srgbClr>
                  </a:outerShdw>
                </a:effectLst>
                <a:ea typeface="宋体" panose="02010600030101010101" pitchFamily="2" charset="-122"/>
                <a:cs typeface="+mn-lt"/>
                <a:sym typeface="+mn-ea"/>
              </a:rPr>
              <a:t>时间特性：</a:t>
            </a:r>
            <a:endParaRPr sz="2400" spc="16" dirty="0">
              <a:solidFill>
                <a:srgbClr val="C00000"/>
              </a:solidFill>
              <a:effectLst>
                <a:outerShdw blurRad="38100" dist="38100" dir="2700000" algn="tl">
                  <a:srgbClr val="000000">
                    <a:alpha val="43137"/>
                  </a:srgbClr>
                </a:outerShdw>
              </a:effectLst>
              <a:ea typeface="宋体" panose="02010600030101010101" pitchFamily="2" charset="-122"/>
              <a:cs typeface="+mn-lt"/>
              <a:sym typeface="+mn-ea"/>
            </a:endParaRPr>
          </a:p>
          <a:p>
            <a:pPr eaLnBrk="1" hangingPunct="1">
              <a:lnSpc>
                <a:spcPct val="100000"/>
              </a:lnSpc>
              <a:spcBef>
                <a:spcPct val="50000"/>
              </a:spcBef>
              <a:buNone/>
            </a:pPr>
            <a:r>
              <a:rPr sz="2400" spc="16" dirty="0">
                <a:solidFill>
                  <a:srgbClr val="000000"/>
                </a:solidFill>
                <a:ea typeface="宋体" panose="02010600030101010101" pitchFamily="2" charset="-122"/>
                <a:cs typeface="+mn-lt"/>
                <a:sym typeface="+mn-ea"/>
              </a:rPr>
              <a:t>语音信号的抽样频率为</a:t>
            </a:r>
            <a:r>
              <a:rPr sz="2400" spc="-242" dirty="0">
                <a:solidFill>
                  <a:srgbClr val="000000"/>
                </a:solidFill>
                <a:ea typeface="宋体" panose="02010600030101010101" pitchFamily="2" charset="-122"/>
                <a:cs typeface="+mn-lt"/>
                <a:sym typeface="+mn-ea"/>
              </a:rPr>
              <a:t>8000Hz</a:t>
            </a:r>
            <a:r>
              <a:rPr sz="2400" spc="13" dirty="0">
                <a:solidFill>
                  <a:srgbClr val="000000"/>
                </a:solidFill>
                <a:ea typeface="宋体" panose="02010600030101010101" pitchFamily="2" charset="-122"/>
                <a:cs typeface="+mn-lt"/>
                <a:sym typeface="+mn-ea"/>
              </a:rPr>
              <a:t>，从时间上来看：</a:t>
            </a:r>
            <a:endParaRPr sz="2400" spc="16" dirty="0">
              <a:solidFill>
                <a:srgbClr val="FF0000"/>
              </a:solidFill>
              <a:ea typeface="宋体" panose="02010600030101010101" pitchFamily="2" charset="-122"/>
              <a:cs typeface="+mn-lt"/>
              <a:sym typeface="+mn-ea"/>
            </a:endParaRPr>
          </a:p>
          <a:p>
            <a:pPr eaLnBrk="1" hangingPunct="1">
              <a:lnSpc>
                <a:spcPct val="100000"/>
              </a:lnSpc>
              <a:spcBef>
                <a:spcPct val="50000"/>
              </a:spcBef>
              <a:buNone/>
            </a:pPr>
            <a:r>
              <a:rPr sz="2400" spc="16" dirty="0">
                <a:solidFill>
                  <a:srgbClr val="FF0000"/>
                </a:solidFill>
                <a:ea typeface="宋体" panose="02010600030101010101" pitchFamily="2" charset="-122"/>
                <a:cs typeface="+mn-lt"/>
                <a:sym typeface="+mn-ea"/>
              </a:rPr>
              <a:t>一帧周期：</a:t>
            </a:r>
            <a:r>
              <a:rPr sz="2400" spc="587" dirty="0">
                <a:solidFill>
                  <a:srgbClr val="FF0000"/>
                </a:solidFill>
                <a:ea typeface="宋体" panose="02010600030101010101" pitchFamily="2" charset="-122"/>
                <a:cs typeface="+mn-lt"/>
                <a:sym typeface="+mn-ea"/>
              </a:rPr>
              <a:t> </a:t>
            </a:r>
            <a:r>
              <a:rPr sz="2400" spc="-135" dirty="0">
                <a:solidFill>
                  <a:srgbClr val="000000"/>
                </a:solidFill>
                <a:ea typeface="宋体" panose="02010600030101010101" pitchFamily="2" charset="-122"/>
                <a:cs typeface="+mn-lt"/>
                <a:sym typeface="+mn-ea"/>
              </a:rPr>
              <a:t>1/</a:t>
            </a:r>
            <a:r>
              <a:rPr sz="2400" spc="-752" dirty="0">
                <a:solidFill>
                  <a:srgbClr val="000000"/>
                </a:solidFill>
                <a:ea typeface="宋体" panose="02010600030101010101" pitchFamily="2" charset="-122"/>
                <a:cs typeface="+mn-lt"/>
                <a:sym typeface="+mn-ea"/>
              </a:rPr>
              <a:t> </a:t>
            </a:r>
            <a:r>
              <a:rPr sz="2400" spc="-269" dirty="0">
                <a:solidFill>
                  <a:srgbClr val="000000"/>
                </a:solidFill>
                <a:ea typeface="宋体" panose="02010600030101010101" pitchFamily="2" charset="-122"/>
                <a:cs typeface="+mn-lt"/>
                <a:sym typeface="+mn-ea"/>
              </a:rPr>
              <a:t>8000=125</a:t>
            </a:r>
            <a:r>
              <a:rPr sz="2400" spc="-22" dirty="0">
                <a:solidFill>
                  <a:srgbClr val="000000"/>
                </a:solidFill>
                <a:ea typeface="宋体" panose="02010600030101010101" pitchFamily="2" charset="-122"/>
                <a:cs typeface="+mn-lt"/>
                <a:sym typeface="+mn-ea"/>
              </a:rPr>
              <a:t>μ</a:t>
            </a:r>
            <a:r>
              <a:rPr sz="2400" dirty="0">
                <a:solidFill>
                  <a:srgbClr val="000000"/>
                </a:solidFill>
                <a:ea typeface="宋体" panose="02010600030101010101" pitchFamily="2" charset="-122"/>
                <a:cs typeface="+mn-lt"/>
                <a:sym typeface="+mn-ea"/>
              </a:rPr>
              <a:t>s</a:t>
            </a:r>
            <a:endParaRPr sz="2400" spc="16" dirty="0">
              <a:solidFill>
                <a:srgbClr val="FF0000"/>
              </a:solidFill>
              <a:ea typeface="宋体" panose="02010600030101010101" pitchFamily="2" charset="-122"/>
              <a:cs typeface="+mn-lt"/>
              <a:sym typeface="+mn-ea"/>
            </a:endParaRPr>
          </a:p>
          <a:p>
            <a:pPr eaLnBrk="1" hangingPunct="1">
              <a:lnSpc>
                <a:spcPct val="100000"/>
              </a:lnSpc>
              <a:spcBef>
                <a:spcPct val="50000"/>
              </a:spcBef>
              <a:buNone/>
            </a:pPr>
            <a:r>
              <a:rPr sz="2400" spc="16" dirty="0">
                <a:solidFill>
                  <a:srgbClr val="FF0000"/>
                </a:solidFill>
                <a:ea typeface="宋体" panose="02010600030101010101" pitchFamily="2" charset="-122"/>
                <a:cs typeface="+mn-lt"/>
                <a:sym typeface="+mn-ea"/>
              </a:rPr>
              <a:t>一个时隙：</a:t>
            </a:r>
            <a:r>
              <a:rPr sz="2400" spc="587" dirty="0">
                <a:solidFill>
                  <a:srgbClr val="FF0000"/>
                </a:solidFill>
                <a:ea typeface="宋体" panose="02010600030101010101" pitchFamily="2" charset="-122"/>
                <a:cs typeface="+mn-lt"/>
                <a:sym typeface="+mn-ea"/>
              </a:rPr>
              <a:t> </a:t>
            </a:r>
            <a:r>
              <a:rPr sz="2400" spc="-200" dirty="0">
                <a:solidFill>
                  <a:srgbClr val="000000"/>
                </a:solidFill>
                <a:ea typeface="宋体" panose="02010600030101010101" pitchFamily="2" charset="-122"/>
                <a:cs typeface="+mn-lt"/>
                <a:sym typeface="+mn-ea"/>
              </a:rPr>
              <a:t>125/</a:t>
            </a:r>
            <a:r>
              <a:rPr sz="2400" spc="-752" dirty="0">
                <a:solidFill>
                  <a:srgbClr val="000000"/>
                </a:solidFill>
                <a:ea typeface="宋体" panose="02010600030101010101" pitchFamily="2" charset="-122"/>
                <a:cs typeface="+mn-lt"/>
                <a:sym typeface="+mn-ea"/>
              </a:rPr>
              <a:t> </a:t>
            </a:r>
            <a:r>
              <a:rPr sz="2400" spc="-135" dirty="0">
                <a:solidFill>
                  <a:srgbClr val="000000"/>
                </a:solidFill>
                <a:ea typeface="宋体" panose="02010600030101010101" pitchFamily="2" charset="-122"/>
                <a:cs typeface="+mn-lt"/>
                <a:sym typeface="+mn-ea"/>
              </a:rPr>
              <a:t>32</a:t>
            </a:r>
            <a:r>
              <a:rPr sz="2400" spc="16" dirty="0">
                <a:solidFill>
                  <a:srgbClr val="000000"/>
                </a:solidFill>
                <a:ea typeface="宋体" panose="02010600030101010101" pitchFamily="2" charset="-122"/>
                <a:cs typeface="+mn-lt"/>
                <a:sym typeface="+mn-ea"/>
              </a:rPr>
              <a:t>＝</a:t>
            </a:r>
            <a:r>
              <a:rPr sz="2400" spc="-139" dirty="0">
                <a:solidFill>
                  <a:srgbClr val="000000"/>
                </a:solidFill>
                <a:ea typeface="宋体" panose="02010600030101010101" pitchFamily="2" charset="-122"/>
                <a:cs typeface="+mn-lt"/>
                <a:sym typeface="+mn-ea"/>
              </a:rPr>
              <a:t>3.</a:t>
            </a:r>
            <a:r>
              <a:rPr sz="2400" spc="-770" dirty="0">
                <a:solidFill>
                  <a:srgbClr val="000000"/>
                </a:solidFill>
                <a:ea typeface="宋体" panose="02010600030101010101" pitchFamily="2" charset="-122"/>
                <a:cs typeface="+mn-lt"/>
                <a:sym typeface="+mn-ea"/>
              </a:rPr>
              <a:t> </a:t>
            </a:r>
            <a:r>
              <a:rPr sz="2400" dirty="0">
                <a:solidFill>
                  <a:srgbClr val="000000"/>
                </a:solidFill>
                <a:ea typeface="宋体" panose="02010600030101010101" pitchFamily="2" charset="-122"/>
                <a:cs typeface="+mn-lt"/>
                <a:sym typeface="+mn-ea"/>
              </a:rPr>
              <a:t>9</a:t>
            </a:r>
            <a:r>
              <a:rPr sz="2400" spc="-22" baseline="8000" dirty="0">
                <a:solidFill>
                  <a:srgbClr val="000000"/>
                </a:solidFill>
                <a:ea typeface="宋体" panose="02010600030101010101" pitchFamily="2" charset="-122"/>
                <a:cs typeface="+mn-lt"/>
                <a:sym typeface="+mn-ea"/>
              </a:rPr>
              <a:t>μ</a:t>
            </a:r>
            <a:r>
              <a:rPr sz="2400" baseline="8000" dirty="0">
                <a:solidFill>
                  <a:srgbClr val="000000"/>
                </a:solidFill>
                <a:ea typeface="宋体" panose="02010600030101010101" pitchFamily="2" charset="-122"/>
                <a:cs typeface="+mn-lt"/>
                <a:sym typeface="+mn-ea"/>
              </a:rPr>
              <a:t>s</a:t>
            </a:r>
            <a:endParaRPr sz="2400" baseline="8000" dirty="0">
              <a:solidFill>
                <a:srgbClr val="000000"/>
              </a:solidFill>
              <a:ea typeface="宋体" panose="02010600030101010101" pitchFamily="2" charset="-122"/>
              <a:cs typeface="+mn-lt"/>
            </a:endParaRPr>
          </a:p>
          <a:p>
            <a:pPr eaLnBrk="1" hangingPunct="1">
              <a:lnSpc>
                <a:spcPct val="100000"/>
              </a:lnSpc>
              <a:spcBef>
                <a:spcPct val="50000"/>
              </a:spcBef>
              <a:buNone/>
            </a:pPr>
            <a:r>
              <a:rPr sz="2400" spc="16" dirty="0">
                <a:solidFill>
                  <a:srgbClr val="FF0000"/>
                </a:solidFill>
                <a:ea typeface="宋体" panose="02010600030101010101" pitchFamily="2" charset="-122"/>
                <a:cs typeface="+mn-lt"/>
                <a:sym typeface="+mn-ea"/>
              </a:rPr>
              <a:t>一个比特：</a:t>
            </a:r>
            <a:r>
              <a:rPr sz="2400" spc="587" dirty="0">
                <a:solidFill>
                  <a:srgbClr val="FF0000"/>
                </a:solidFill>
                <a:ea typeface="宋体" panose="02010600030101010101" pitchFamily="2" charset="-122"/>
                <a:cs typeface="+mn-lt"/>
                <a:sym typeface="+mn-ea"/>
              </a:rPr>
              <a:t> </a:t>
            </a:r>
            <a:r>
              <a:rPr sz="2400" spc="-135" dirty="0">
                <a:solidFill>
                  <a:srgbClr val="000000"/>
                </a:solidFill>
                <a:ea typeface="宋体" panose="02010600030101010101" pitchFamily="2" charset="-122"/>
                <a:cs typeface="+mn-lt"/>
                <a:sym typeface="+mn-ea"/>
              </a:rPr>
              <a:t>3.</a:t>
            </a:r>
            <a:r>
              <a:rPr sz="2400" spc="-764" dirty="0">
                <a:solidFill>
                  <a:srgbClr val="000000"/>
                </a:solidFill>
                <a:ea typeface="宋体" panose="02010600030101010101" pitchFamily="2" charset="-122"/>
                <a:cs typeface="+mn-lt"/>
                <a:sym typeface="+mn-ea"/>
              </a:rPr>
              <a:t> </a:t>
            </a:r>
            <a:r>
              <a:rPr sz="2400" spc="-135" dirty="0">
                <a:solidFill>
                  <a:srgbClr val="000000"/>
                </a:solidFill>
                <a:ea typeface="宋体" panose="02010600030101010101" pitchFamily="2" charset="-122"/>
                <a:cs typeface="+mn-lt"/>
                <a:sym typeface="+mn-ea"/>
              </a:rPr>
              <a:t>9/</a:t>
            </a:r>
            <a:r>
              <a:rPr sz="2400" spc="-752" dirty="0">
                <a:solidFill>
                  <a:srgbClr val="000000"/>
                </a:solidFill>
                <a:ea typeface="宋体" panose="02010600030101010101" pitchFamily="2" charset="-122"/>
                <a:cs typeface="+mn-lt"/>
                <a:sym typeface="+mn-ea"/>
              </a:rPr>
              <a:t> </a:t>
            </a:r>
            <a:r>
              <a:rPr sz="2400" spc="-256" dirty="0">
                <a:solidFill>
                  <a:srgbClr val="000000"/>
                </a:solidFill>
                <a:ea typeface="宋体" panose="02010600030101010101" pitchFamily="2" charset="-122"/>
                <a:cs typeface="+mn-lt"/>
                <a:sym typeface="+mn-ea"/>
              </a:rPr>
              <a:t>8=488ns</a:t>
            </a:r>
            <a:endParaRPr sz="2400" spc="-256" dirty="0">
              <a:solidFill>
                <a:srgbClr val="000000"/>
              </a:solidFill>
              <a:ea typeface="宋体" panose="02010600030101010101" pitchFamily="2" charset="-122"/>
              <a:cs typeface="+mn-lt"/>
            </a:endParaRPr>
          </a:p>
          <a:p>
            <a:pPr eaLnBrk="1" hangingPunct="1">
              <a:lnSpc>
                <a:spcPct val="100000"/>
              </a:lnSpc>
              <a:spcBef>
                <a:spcPct val="50000"/>
              </a:spcBef>
              <a:buNone/>
            </a:pPr>
            <a:r>
              <a:rPr sz="2400" spc="16" dirty="0">
                <a:solidFill>
                  <a:srgbClr val="FF0000"/>
                </a:solidFill>
                <a:ea typeface="宋体" panose="02010600030101010101" pitchFamily="2" charset="-122"/>
                <a:cs typeface="+mn-lt"/>
                <a:sym typeface="+mn-ea"/>
              </a:rPr>
              <a:t>一个复帧：</a:t>
            </a:r>
            <a:r>
              <a:rPr sz="2400" spc="587" dirty="0">
                <a:solidFill>
                  <a:srgbClr val="FF0000"/>
                </a:solidFill>
                <a:ea typeface="宋体" panose="02010600030101010101" pitchFamily="2" charset="-122"/>
                <a:cs typeface="+mn-lt"/>
                <a:sym typeface="+mn-ea"/>
              </a:rPr>
              <a:t> </a:t>
            </a:r>
            <a:r>
              <a:rPr sz="2400" spc="-263" dirty="0">
                <a:solidFill>
                  <a:srgbClr val="000000"/>
                </a:solidFill>
                <a:ea typeface="宋体" panose="02010600030101010101" pitchFamily="2" charset="-122"/>
                <a:cs typeface="+mn-lt"/>
                <a:sym typeface="+mn-ea"/>
              </a:rPr>
              <a:t>125</a:t>
            </a:r>
            <a:r>
              <a:rPr sz="2400" spc="16" dirty="0">
                <a:solidFill>
                  <a:srgbClr val="000000"/>
                </a:solidFill>
                <a:ea typeface="宋体" panose="02010600030101010101" pitchFamily="2" charset="-122"/>
                <a:cs typeface="+mn-lt"/>
                <a:sym typeface="+mn-ea"/>
              </a:rPr>
              <a:t>×</a:t>
            </a:r>
            <a:r>
              <a:rPr sz="2400" spc="-263" dirty="0">
                <a:solidFill>
                  <a:srgbClr val="000000"/>
                </a:solidFill>
                <a:ea typeface="宋体" panose="02010600030101010101" pitchFamily="2" charset="-122"/>
                <a:cs typeface="+mn-lt"/>
                <a:sym typeface="+mn-ea"/>
              </a:rPr>
              <a:t>16=2ms</a:t>
            </a:r>
            <a:endParaRPr sz="2400" spc="-263" dirty="0">
              <a:solidFill>
                <a:srgbClr val="000000"/>
              </a:solidFill>
              <a:ea typeface="宋体" panose="02010600030101010101" pitchFamily="2" charset="-122"/>
              <a:cs typeface="+mn-lt"/>
            </a:endParaRPr>
          </a:p>
          <a:p>
            <a:pPr eaLnBrk="1" hangingPunct="1">
              <a:lnSpc>
                <a:spcPct val="100000"/>
              </a:lnSpc>
              <a:spcBef>
                <a:spcPct val="50000"/>
              </a:spcBef>
              <a:buNone/>
            </a:pPr>
            <a:r>
              <a:rPr sz="2400" spc="16" dirty="0">
                <a:solidFill>
                  <a:srgbClr val="C00000"/>
                </a:solidFill>
                <a:effectLst>
                  <a:outerShdw blurRad="38100" dist="38100" dir="2700000" algn="tl">
                    <a:srgbClr val="000000">
                      <a:alpha val="43137"/>
                    </a:srgbClr>
                  </a:outerShdw>
                </a:effectLst>
                <a:ea typeface="宋体" panose="02010600030101010101" pitchFamily="2" charset="-122"/>
                <a:cs typeface="+mn-lt"/>
                <a:sym typeface="+mn-ea"/>
              </a:rPr>
              <a:t>数码率：</a:t>
            </a:r>
            <a:endParaRPr sz="2400" spc="16" dirty="0">
              <a:solidFill>
                <a:srgbClr val="C00000"/>
              </a:solidFill>
              <a:effectLst>
                <a:outerShdw blurRad="38100" dist="38100" dir="2700000" algn="tl">
                  <a:srgbClr val="000000">
                    <a:alpha val="43137"/>
                  </a:srgbClr>
                </a:outerShdw>
              </a:effectLst>
              <a:ea typeface="宋体" panose="02010600030101010101" pitchFamily="2" charset="-122"/>
              <a:cs typeface="+mn-lt"/>
              <a:sym typeface="+mn-ea"/>
            </a:endParaRPr>
          </a:p>
          <a:p>
            <a:pPr marL="0" marR="0" indent="0" eaLnBrk="1" hangingPunct="1">
              <a:lnSpc>
                <a:spcPct val="100000"/>
              </a:lnSpc>
              <a:spcBef>
                <a:spcPts val="0"/>
              </a:spcBef>
              <a:spcAft>
                <a:spcPts val="0"/>
              </a:spcAft>
              <a:buNone/>
            </a:pPr>
            <a:r>
              <a:rPr sz="2400" spc="17" dirty="0">
                <a:solidFill>
                  <a:srgbClr val="000000"/>
                </a:solidFill>
                <a:ea typeface="宋体" panose="02010600030101010101" pitchFamily="2" charset="-122"/>
                <a:cs typeface="+mn-lt"/>
                <a:sym typeface="+mn-ea"/>
              </a:rPr>
              <a:t>每秒传送</a:t>
            </a:r>
            <a:r>
              <a:rPr sz="2400" spc="-267" dirty="0">
                <a:solidFill>
                  <a:srgbClr val="000000"/>
                </a:solidFill>
                <a:ea typeface="宋体" panose="02010600030101010101" pitchFamily="2" charset="-122"/>
                <a:cs typeface="+mn-lt"/>
                <a:sym typeface="+mn-ea"/>
              </a:rPr>
              <a:t>8000</a:t>
            </a:r>
            <a:r>
              <a:rPr sz="2400" spc="14" dirty="0">
                <a:solidFill>
                  <a:srgbClr val="000000"/>
                </a:solidFill>
                <a:ea typeface="宋体" panose="02010600030101010101" pitchFamily="2" charset="-122"/>
                <a:cs typeface="+mn-lt"/>
                <a:sym typeface="+mn-ea"/>
              </a:rPr>
              <a:t>帧，每帧有</a:t>
            </a:r>
            <a:r>
              <a:rPr sz="2400" spc="-276" dirty="0">
                <a:solidFill>
                  <a:srgbClr val="000000"/>
                </a:solidFill>
                <a:ea typeface="宋体" panose="02010600030101010101" pitchFamily="2" charset="-122"/>
                <a:cs typeface="+mn-lt"/>
                <a:sym typeface="+mn-ea"/>
              </a:rPr>
              <a:t>32</a:t>
            </a:r>
            <a:r>
              <a:rPr sz="2400" spc="16" dirty="0">
                <a:solidFill>
                  <a:srgbClr val="000000"/>
                </a:solidFill>
                <a:ea typeface="宋体" panose="02010600030101010101" pitchFamily="2" charset="-122"/>
                <a:cs typeface="+mn-lt"/>
                <a:sym typeface="+mn-ea"/>
              </a:rPr>
              <a:t>×</a:t>
            </a:r>
            <a:r>
              <a:rPr sz="2400" spc="-256" dirty="0">
                <a:solidFill>
                  <a:srgbClr val="000000"/>
                </a:solidFill>
                <a:ea typeface="宋体" panose="02010600030101010101" pitchFamily="2" charset="-122"/>
                <a:cs typeface="+mn-lt"/>
                <a:sym typeface="+mn-ea"/>
              </a:rPr>
              <a:t>8=256bi</a:t>
            </a:r>
            <a:r>
              <a:rPr sz="2400" spc="-728" dirty="0">
                <a:solidFill>
                  <a:srgbClr val="000000"/>
                </a:solidFill>
                <a:ea typeface="宋体" panose="02010600030101010101" pitchFamily="2" charset="-122"/>
                <a:cs typeface="+mn-lt"/>
                <a:sym typeface="+mn-ea"/>
              </a:rPr>
              <a:t> </a:t>
            </a:r>
            <a:r>
              <a:rPr sz="2400" dirty="0">
                <a:solidFill>
                  <a:srgbClr val="000000"/>
                </a:solidFill>
                <a:ea typeface="宋体" panose="02010600030101010101" pitchFamily="2" charset="-122"/>
                <a:cs typeface="+mn-lt"/>
                <a:sym typeface="+mn-ea"/>
              </a:rPr>
              <a:t>t</a:t>
            </a:r>
            <a:r>
              <a:rPr sz="2400" spc="14" dirty="0">
                <a:solidFill>
                  <a:srgbClr val="000000"/>
                </a:solidFill>
                <a:ea typeface="宋体" panose="02010600030101010101" pitchFamily="2" charset="-122"/>
                <a:cs typeface="+mn-lt"/>
                <a:sym typeface="+mn-ea"/>
              </a:rPr>
              <a:t>，总码率为：</a:t>
            </a:r>
            <a:endParaRPr sz="2400" spc="14" dirty="0">
              <a:solidFill>
                <a:srgbClr val="000000"/>
              </a:solidFill>
              <a:ea typeface="宋体" panose="02010600030101010101" pitchFamily="2" charset="-122"/>
              <a:cs typeface="+mn-lt"/>
            </a:endParaRPr>
          </a:p>
          <a:p>
            <a:pPr marL="1054735" marR="0" indent="0" eaLnBrk="1" hangingPunct="1">
              <a:lnSpc>
                <a:spcPct val="100000"/>
              </a:lnSpc>
              <a:spcBef>
                <a:spcPts val="665"/>
              </a:spcBef>
              <a:spcAft>
                <a:spcPts val="0"/>
              </a:spcAft>
              <a:buNone/>
            </a:pPr>
            <a:r>
              <a:rPr sz="2400" spc="-264" dirty="0">
                <a:solidFill>
                  <a:srgbClr val="000000"/>
                </a:solidFill>
                <a:ea typeface="宋体" panose="02010600030101010101" pitchFamily="2" charset="-122"/>
                <a:cs typeface="+mn-lt"/>
                <a:sym typeface="+mn-ea"/>
              </a:rPr>
              <a:t>8000</a:t>
            </a:r>
            <a:r>
              <a:rPr sz="2400" spc="16" dirty="0">
                <a:solidFill>
                  <a:srgbClr val="000000"/>
                </a:solidFill>
                <a:ea typeface="宋体" panose="02010600030101010101" pitchFamily="2" charset="-122"/>
                <a:cs typeface="+mn-lt"/>
                <a:sym typeface="+mn-ea"/>
              </a:rPr>
              <a:t>帧</a:t>
            </a:r>
            <a:r>
              <a:rPr sz="2400" spc="-122" dirty="0">
                <a:solidFill>
                  <a:srgbClr val="000000"/>
                </a:solidFill>
                <a:ea typeface="宋体" panose="02010600030101010101" pitchFamily="2" charset="-122"/>
                <a:cs typeface="+mn-lt"/>
                <a:sym typeface="+mn-ea"/>
              </a:rPr>
              <a:t>/</a:t>
            </a:r>
            <a:r>
              <a:rPr sz="2400" spc="11" dirty="0">
                <a:solidFill>
                  <a:srgbClr val="000000"/>
                </a:solidFill>
                <a:ea typeface="宋体" panose="02010600030101010101" pitchFamily="2" charset="-122"/>
                <a:cs typeface="+mn-lt"/>
                <a:sym typeface="+mn-ea"/>
              </a:rPr>
              <a:t>秒×</a:t>
            </a:r>
            <a:r>
              <a:rPr sz="2400" spc="-180" dirty="0">
                <a:solidFill>
                  <a:srgbClr val="000000"/>
                </a:solidFill>
                <a:ea typeface="宋体" panose="02010600030101010101" pitchFamily="2" charset="-122"/>
                <a:cs typeface="+mn-lt"/>
                <a:sym typeface="+mn-ea"/>
              </a:rPr>
              <a:t>256</a:t>
            </a:r>
            <a:r>
              <a:rPr sz="2400" spc="-442" dirty="0">
                <a:solidFill>
                  <a:srgbClr val="000000"/>
                </a:solidFill>
                <a:ea typeface="宋体" panose="02010600030101010101" pitchFamily="2" charset="-122"/>
                <a:cs typeface="+mn-lt"/>
                <a:sym typeface="+mn-ea"/>
              </a:rPr>
              <a:t> </a:t>
            </a:r>
            <a:r>
              <a:rPr sz="2400" spc="-96" dirty="0">
                <a:solidFill>
                  <a:srgbClr val="000000"/>
                </a:solidFill>
                <a:ea typeface="宋体" panose="02010600030101010101" pitchFamily="2" charset="-122"/>
                <a:cs typeface="+mn-lt"/>
                <a:sym typeface="+mn-ea"/>
              </a:rPr>
              <a:t>bit/</a:t>
            </a:r>
            <a:r>
              <a:rPr sz="2400" spc="16" dirty="0">
                <a:solidFill>
                  <a:srgbClr val="000000"/>
                </a:solidFill>
                <a:ea typeface="宋体" panose="02010600030101010101" pitchFamily="2" charset="-122"/>
                <a:cs typeface="+mn-lt"/>
                <a:sym typeface="+mn-ea"/>
              </a:rPr>
              <a:t>帧</a:t>
            </a:r>
            <a:r>
              <a:rPr sz="2400" spc="-269" dirty="0">
                <a:solidFill>
                  <a:srgbClr val="000000"/>
                </a:solidFill>
                <a:ea typeface="宋体" panose="02010600030101010101" pitchFamily="2" charset="-122"/>
                <a:cs typeface="+mn-lt"/>
                <a:sym typeface="+mn-ea"/>
              </a:rPr>
              <a:t>=2048</a:t>
            </a:r>
            <a:r>
              <a:rPr sz="2400" spc="-437" dirty="0">
                <a:solidFill>
                  <a:srgbClr val="000000"/>
                </a:solidFill>
                <a:ea typeface="宋体" panose="02010600030101010101" pitchFamily="2" charset="-122"/>
                <a:cs typeface="+mn-lt"/>
                <a:sym typeface="+mn-ea"/>
              </a:rPr>
              <a:t> </a:t>
            </a:r>
            <a:r>
              <a:rPr sz="2400" spc="-100" dirty="0">
                <a:solidFill>
                  <a:srgbClr val="000000"/>
                </a:solidFill>
                <a:ea typeface="宋体" panose="02010600030101010101" pitchFamily="2" charset="-122"/>
                <a:cs typeface="+mn-lt"/>
                <a:sym typeface="+mn-ea"/>
              </a:rPr>
              <a:t>kbit/s</a:t>
            </a:r>
            <a:endParaRPr sz="2400" spc="-100" dirty="0">
              <a:solidFill>
                <a:srgbClr val="000000"/>
              </a:solidFill>
              <a:ea typeface="宋体" panose="02010600030101010101" pitchFamily="2" charset="-122"/>
              <a:cs typeface="+mn-lt"/>
            </a:endParaRPr>
          </a:p>
          <a:p>
            <a:pPr marL="0" marR="0" indent="0" eaLnBrk="1" hangingPunct="1">
              <a:lnSpc>
                <a:spcPct val="100000"/>
              </a:lnSpc>
              <a:spcBef>
                <a:spcPts val="665"/>
              </a:spcBef>
              <a:spcAft>
                <a:spcPts val="0"/>
              </a:spcAft>
              <a:buNone/>
            </a:pPr>
            <a:r>
              <a:rPr sz="2400" spc="17" dirty="0">
                <a:solidFill>
                  <a:srgbClr val="000000"/>
                </a:solidFill>
                <a:ea typeface="宋体" panose="02010600030101010101" pitchFamily="2" charset="-122"/>
                <a:cs typeface="+mn-lt"/>
                <a:sym typeface="+mn-ea"/>
              </a:rPr>
              <a:t>每秒有</a:t>
            </a:r>
            <a:r>
              <a:rPr sz="2400" spc="-267" dirty="0">
                <a:solidFill>
                  <a:srgbClr val="000000"/>
                </a:solidFill>
                <a:ea typeface="宋体" panose="02010600030101010101" pitchFamily="2" charset="-122"/>
                <a:cs typeface="+mn-lt"/>
                <a:sym typeface="+mn-ea"/>
              </a:rPr>
              <a:t>8000</a:t>
            </a:r>
            <a:r>
              <a:rPr sz="2400" spc="13" dirty="0">
                <a:solidFill>
                  <a:srgbClr val="000000"/>
                </a:solidFill>
                <a:ea typeface="宋体" panose="02010600030101010101" pitchFamily="2" charset="-122"/>
                <a:cs typeface="+mn-lt"/>
                <a:sym typeface="+mn-ea"/>
              </a:rPr>
              <a:t>个时隙，每时隙</a:t>
            </a:r>
            <a:r>
              <a:rPr sz="2400" spc="-147" dirty="0">
                <a:solidFill>
                  <a:srgbClr val="000000"/>
                </a:solidFill>
                <a:ea typeface="宋体" panose="02010600030101010101" pitchFamily="2" charset="-122"/>
                <a:cs typeface="+mn-lt"/>
                <a:sym typeface="+mn-ea"/>
              </a:rPr>
              <a:t>8bi</a:t>
            </a:r>
            <a:r>
              <a:rPr sz="2400" spc="-718" dirty="0">
                <a:solidFill>
                  <a:srgbClr val="000000"/>
                </a:solidFill>
                <a:ea typeface="宋体" panose="02010600030101010101" pitchFamily="2" charset="-122"/>
                <a:cs typeface="+mn-lt"/>
                <a:sym typeface="+mn-ea"/>
              </a:rPr>
              <a:t> </a:t>
            </a:r>
            <a:r>
              <a:rPr sz="2400" dirty="0">
                <a:solidFill>
                  <a:srgbClr val="000000"/>
                </a:solidFill>
                <a:ea typeface="宋体" panose="02010600030101010101" pitchFamily="2" charset="-122"/>
                <a:cs typeface="+mn-lt"/>
                <a:sym typeface="+mn-ea"/>
              </a:rPr>
              <a:t>t</a:t>
            </a:r>
            <a:r>
              <a:rPr sz="2400" spc="11" dirty="0">
                <a:solidFill>
                  <a:srgbClr val="000000"/>
                </a:solidFill>
                <a:ea typeface="宋体" panose="02010600030101010101" pitchFamily="2" charset="-122"/>
                <a:cs typeface="+mn-lt"/>
                <a:sym typeface="+mn-ea"/>
              </a:rPr>
              <a:t>，每话路速率为：</a:t>
            </a:r>
            <a:endParaRPr sz="2400" spc="11" dirty="0">
              <a:solidFill>
                <a:srgbClr val="000000"/>
              </a:solidFill>
              <a:ea typeface="宋体" panose="02010600030101010101" pitchFamily="2" charset="-122"/>
              <a:cs typeface="+mn-lt"/>
            </a:endParaRPr>
          </a:p>
          <a:p>
            <a:pPr marL="1879600" marR="0" indent="0" eaLnBrk="1" hangingPunct="1">
              <a:lnSpc>
                <a:spcPct val="100000"/>
              </a:lnSpc>
              <a:spcBef>
                <a:spcPts val="670"/>
              </a:spcBef>
              <a:spcAft>
                <a:spcPts val="0"/>
              </a:spcAft>
              <a:buNone/>
            </a:pPr>
            <a:r>
              <a:rPr sz="2400" spc="-264" dirty="0">
                <a:solidFill>
                  <a:srgbClr val="000000"/>
                </a:solidFill>
                <a:ea typeface="宋体" panose="02010600030101010101" pitchFamily="2" charset="-122"/>
                <a:cs typeface="+mn-lt"/>
                <a:sym typeface="+mn-ea"/>
              </a:rPr>
              <a:t>8000</a:t>
            </a:r>
            <a:r>
              <a:rPr sz="2400" spc="16" dirty="0">
                <a:solidFill>
                  <a:srgbClr val="000000"/>
                </a:solidFill>
                <a:ea typeface="宋体" panose="02010600030101010101" pitchFamily="2" charset="-122"/>
                <a:cs typeface="+mn-lt"/>
                <a:sym typeface="+mn-ea"/>
              </a:rPr>
              <a:t>×</a:t>
            </a:r>
            <a:r>
              <a:rPr sz="2400" spc="-269" dirty="0">
                <a:solidFill>
                  <a:srgbClr val="000000"/>
                </a:solidFill>
                <a:ea typeface="宋体" panose="02010600030101010101" pitchFamily="2" charset="-122"/>
                <a:cs typeface="+mn-lt"/>
                <a:sym typeface="+mn-ea"/>
              </a:rPr>
              <a:t>8=64</a:t>
            </a:r>
            <a:r>
              <a:rPr sz="2400" spc="-446" dirty="0">
                <a:solidFill>
                  <a:srgbClr val="000000"/>
                </a:solidFill>
                <a:ea typeface="宋体" panose="02010600030101010101" pitchFamily="2" charset="-122"/>
                <a:cs typeface="+mn-lt"/>
                <a:sym typeface="+mn-ea"/>
              </a:rPr>
              <a:t> </a:t>
            </a:r>
            <a:r>
              <a:rPr sz="2400" spc="-100" dirty="0">
                <a:solidFill>
                  <a:srgbClr val="000000"/>
                </a:solidFill>
                <a:ea typeface="宋体" panose="02010600030101010101" pitchFamily="2" charset="-122"/>
                <a:cs typeface="+mn-lt"/>
                <a:sym typeface="+mn-ea"/>
              </a:rPr>
              <a:t>kbit/s</a:t>
            </a:r>
            <a:endPar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2</a:t>
            </a:r>
            <a:r>
              <a:rPr sz="4400" dirty="0" smtClean="0"/>
              <a:t> </a:t>
            </a:r>
            <a:r>
              <a:rPr lang="zh-CN" sz="4400" dirty="0" smtClean="0"/>
              <a:t>时分复用原理</a:t>
            </a:r>
            <a:endParaRPr lang="zh-CN" sz="4400" dirty="0" smtClean="0"/>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1035050" y="1290320"/>
            <a:ext cx="7943215" cy="4719320"/>
          </a:xfrm>
          <a:prstGeom prst="rect">
            <a:avLst/>
          </a:prstGeom>
          <a:noFill/>
          <a:ln w="9525">
            <a:noFill/>
          </a:ln>
        </p:spPr>
        <p:txBody>
          <a:bodyPr wrap="square">
            <a:spAutoFit/>
          </a:bodyPr>
          <a:p>
            <a:pPr marL="342900" indent="-342900" algn="l" fontAlgn="base">
              <a:spcBef>
                <a:spcPct val="20000"/>
              </a:spcBef>
              <a:buClr>
                <a:schemeClr val="folHlink"/>
              </a:buClr>
              <a:buSzPct val="60000"/>
              <a:buFont typeface="Wingdings" panose="05000000000000000000" pitchFamily="2" charset="2"/>
              <a:buChar char="l"/>
            </a:pPr>
            <a:r>
              <a:rPr lang="zh-CN" altLang="en-US" sz="32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rPr>
              <a:t>时隙分配:</a:t>
            </a:r>
            <a:endParaRPr lang="zh-CN" altLang="en-US" sz="3200" b="1" kern="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endParaRPr>
          </a:p>
          <a:p>
            <a:pPr marL="360680" indent="-360680" algn="just">
              <a:spcBef>
                <a:spcPct val="20000"/>
              </a:spcBef>
              <a:buClr>
                <a:srgbClr val="333399"/>
              </a:buClr>
              <a:buSzPct val="60000"/>
              <a:buFont typeface="Wingdings" panose="05000000000000000000" charset="0"/>
              <a:buChar char="n"/>
            </a:pP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在</a:t>
            </a:r>
            <a:r>
              <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PCM 30/32</a:t>
            </a: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路的制式中抽样周期为</a:t>
            </a:r>
            <a:r>
              <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125</a:t>
            </a:r>
            <a:r>
              <a:rPr lang="en-US" altLang="zh-CN" sz="2400" b="1" i="1" dirty="0">
                <a:solidFill>
                  <a:srgbClr val="C00000"/>
                </a:solidFill>
                <a:effectLst>
                  <a:outerShdw blurRad="38100" dist="38100" dir="2700000" algn="tl">
                    <a:srgbClr val="000000">
                      <a:alpha val="43137"/>
                    </a:srgbClr>
                  </a:outerShdw>
                </a:effectLst>
                <a:ea typeface="宋体" panose="02010600030101010101" pitchFamily="2" charset="-122"/>
                <a:cs typeface="+mn-lt"/>
              </a:rPr>
              <a:t>μ</a:t>
            </a:r>
            <a:r>
              <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s</a:t>
            </a: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a:t>
            </a:r>
            <a:r>
              <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125</a:t>
            </a:r>
            <a:r>
              <a:rPr lang="en-US" altLang="zh-CN" sz="2400" b="1" i="1" dirty="0">
                <a:solidFill>
                  <a:srgbClr val="C00000"/>
                </a:solidFill>
                <a:effectLst>
                  <a:outerShdw blurRad="38100" dist="38100" dir="2700000" algn="tl">
                    <a:srgbClr val="000000">
                      <a:alpha val="43137"/>
                    </a:srgbClr>
                  </a:outerShdw>
                </a:effectLst>
                <a:ea typeface="宋体" panose="02010600030101010101" pitchFamily="2" charset="-122"/>
                <a:cs typeface="+mn-lt"/>
              </a:rPr>
              <a:t>μ</a:t>
            </a:r>
            <a:r>
              <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s</a:t>
            </a: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为一帧。</a:t>
            </a:r>
            <a:endPar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endParaRPr>
          </a:p>
          <a:p>
            <a:pPr marL="360680" indent="-360680" algn="just">
              <a:spcBef>
                <a:spcPct val="20000"/>
              </a:spcBef>
              <a:buClr>
                <a:srgbClr val="333399"/>
              </a:buClr>
              <a:buSzPct val="60000"/>
              <a:buFont typeface="Wingdings" panose="05000000000000000000" charset="0"/>
              <a:buChar char="n"/>
            </a:pPr>
            <a:r>
              <a:rPr lang="zh-CN" altLang="en-US" sz="2400" b="1" dirty="0">
                <a:ea typeface="宋体" panose="02010600030101010101" pitchFamily="2" charset="-122"/>
                <a:cs typeface="+mn-lt"/>
              </a:rPr>
              <a:t>一帧内要时分复用</a:t>
            </a:r>
            <a:r>
              <a:rPr lang="en-US" altLang="zh-CN" sz="2400" b="1" dirty="0">
                <a:ea typeface="宋体" panose="02010600030101010101" pitchFamily="2" charset="-122"/>
                <a:cs typeface="+mn-lt"/>
              </a:rPr>
              <a:t>32</a:t>
            </a:r>
            <a:r>
              <a:rPr lang="zh-CN" altLang="en-US" sz="2400" b="1" dirty="0">
                <a:ea typeface="宋体" panose="02010600030101010101" pitchFamily="2" charset="-122"/>
                <a:cs typeface="+mn-lt"/>
              </a:rPr>
              <a:t>路，每路占用的时隙为</a:t>
            </a:r>
            <a:r>
              <a:rPr lang="en-US" altLang="zh-CN" sz="2400" b="1" dirty="0">
                <a:ea typeface="宋体" panose="02010600030101010101" pitchFamily="2" charset="-122"/>
                <a:cs typeface="+mn-lt"/>
              </a:rPr>
              <a:t>125</a:t>
            </a:r>
            <a:r>
              <a:rPr lang="en-US" altLang="zh-CN" sz="2400" b="1" i="1" dirty="0">
                <a:ea typeface="宋体" panose="02010600030101010101" pitchFamily="2" charset="-122"/>
                <a:cs typeface="+mn-lt"/>
              </a:rPr>
              <a:t>/32≈</a:t>
            </a:r>
            <a:r>
              <a:rPr lang="en-US" altLang="zh-CN" sz="2400" b="1" dirty="0">
                <a:ea typeface="宋体" panose="02010600030101010101" pitchFamily="2" charset="-122"/>
                <a:cs typeface="+mn-lt"/>
              </a:rPr>
              <a:t> 3.9 μs</a:t>
            </a:r>
            <a:r>
              <a:rPr lang="zh-CN" altLang="en-US" sz="2400" b="1" dirty="0">
                <a:ea typeface="宋体" panose="02010600030101010101" pitchFamily="2" charset="-122"/>
                <a:cs typeface="+mn-lt"/>
              </a:rPr>
              <a:t>，称为一个路时隙（时隙）。</a:t>
            </a:r>
            <a:endParaRPr lang="zh-CN" altLang="en-US" sz="2400" b="1" dirty="0">
              <a:ea typeface="宋体" panose="02010600030101010101" pitchFamily="2" charset="-122"/>
              <a:cs typeface="+mn-lt"/>
            </a:endParaRPr>
          </a:p>
          <a:p>
            <a:pPr marL="360680" indent="-360680" algn="just">
              <a:spcBef>
                <a:spcPct val="20000"/>
              </a:spcBef>
              <a:buClr>
                <a:srgbClr val="333399"/>
              </a:buClr>
              <a:buSzPct val="60000"/>
              <a:buFont typeface="Wingdings" panose="05000000000000000000" charset="0"/>
              <a:buChar char="n"/>
            </a:pP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因此一帧有</a:t>
            </a:r>
            <a:r>
              <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32</a:t>
            </a: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个时隙，按顺序编号为</a:t>
            </a:r>
            <a:r>
              <a:rPr lang="en-US" altLang="zh-CN" sz="2400" b="1" i="1" dirty="0">
                <a:solidFill>
                  <a:srgbClr val="C00000"/>
                </a:solidFill>
                <a:effectLst>
                  <a:outerShdw blurRad="38100" dist="38100" dir="2700000" algn="tl">
                    <a:srgbClr val="000000">
                      <a:alpha val="43137"/>
                    </a:srgbClr>
                  </a:outerShdw>
                </a:effectLst>
                <a:ea typeface="宋体" panose="02010600030101010101" pitchFamily="2" charset="-122"/>
                <a:cs typeface="+mn-lt"/>
              </a:rPr>
              <a:t>TS</a:t>
            </a:r>
            <a:r>
              <a:rPr lang="en-US" altLang="zh-CN" sz="2400" b="1" baseline="-25000" dirty="0">
                <a:solidFill>
                  <a:srgbClr val="C00000"/>
                </a:solidFill>
                <a:effectLst>
                  <a:outerShdw blurRad="38100" dist="38100" dir="2700000" algn="tl">
                    <a:srgbClr val="000000">
                      <a:alpha val="43137"/>
                    </a:srgbClr>
                  </a:outerShdw>
                </a:effectLst>
                <a:ea typeface="宋体" panose="02010600030101010101" pitchFamily="2" charset="-122"/>
                <a:cs typeface="+mn-lt"/>
              </a:rPr>
              <a:t>0</a:t>
            </a: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a:t>
            </a:r>
            <a:r>
              <a:rPr lang="en-US" altLang="zh-CN" sz="2400" b="1" i="1" dirty="0">
                <a:solidFill>
                  <a:srgbClr val="C00000"/>
                </a:solidFill>
                <a:effectLst>
                  <a:outerShdw blurRad="38100" dist="38100" dir="2700000" algn="tl">
                    <a:srgbClr val="000000">
                      <a:alpha val="43137"/>
                    </a:srgbClr>
                  </a:outerShdw>
                </a:effectLst>
                <a:ea typeface="宋体" panose="02010600030101010101" pitchFamily="2" charset="-122"/>
                <a:cs typeface="+mn-lt"/>
              </a:rPr>
              <a:t>TS</a:t>
            </a:r>
            <a:r>
              <a:rPr lang="en-US" altLang="zh-CN" sz="2400" b="1" baseline="-25000" dirty="0">
                <a:solidFill>
                  <a:srgbClr val="C00000"/>
                </a:solidFill>
                <a:effectLst>
                  <a:outerShdw blurRad="38100" dist="38100" dir="2700000" algn="tl">
                    <a:srgbClr val="000000">
                      <a:alpha val="43137"/>
                    </a:srgbClr>
                  </a:outerShdw>
                </a:effectLst>
                <a:ea typeface="宋体" panose="02010600030101010101" pitchFamily="2" charset="-122"/>
                <a:cs typeface="+mn-lt"/>
              </a:rPr>
              <a:t>1</a:t>
            </a: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a:t>
            </a:r>
            <a:r>
              <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a:t>
            </a: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 </a:t>
            </a:r>
            <a:r>
              <a:rPr lang="en-US" altLang="zh-CN" sz="2400" b="1" i="1" dirty="0">
                <a:solidFill>
                  <a:srgbClr val="C00000"/>
                </a:solidFill>
                <a:effectLst>
                  <a:outerShdw blurRad="38100" dist="38100" dir="2700000" algn="tl">
                    <a:srgbClr val="000000">
                      <a:alpha val="43137"/>
                    </a:srgbClr>
                  </a:outerShdw>
                </a:effectLst>
                <a:ea typeface="宋体" panose="02010600030101010101" pitchFamily="2" charset="-122"/>
                <a:cs typeface="+mn-lt"/>
              </a:rPr>
              <a:t>TS</a:t>
            </a:r>
            <a:r>
              <a:rPr lang="en-US" altLang="zh-CN" sz="2400" b="1" baseline="-25000" dirty="0">
                <a:solidFill>
                  <a:srgbClr val="C00000"/>
                </a:solidFill>
                <a:effectLst>
                  <a:outerShdw blurRad="38100" dist="38100" dir="2700000" algn="tl">
                    <a:srgbClr val="000000">
                      <a:alpha val="43137"/>
                    </a:srgbClr>
                  </a:outerShdw>
                </a:effectLst>
                <a:ea typeface="宋体" panose="02010600030101010101" pitchFamily="2" charset="-122"/>
                <a:cs typeface="+mn-lt"/>
              </a:rPr>
              <a:t>31</a:t>
            </a:r>
            <a:r>
              <a:rPr lang="zh-CN" altLang="en-US"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 时隙的使用分配为</a:t>
            </a:r>
            <a:r>
              <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rPr>
              <a:t>:</a:t>
            </a:r>
            <a:endParaRPr lang="en-US" altLang="zh-CN" sz="2400" b="1" dirty="0">
              <a:solidFill>
                <a:srgbClr val="C00000"/>
              </a:solidFill>
              <a:effectLst>
                <a:outerShdw blurRad="38100" dist="38100" dir="2700000" algn="tl">
                  <a:srgbClr val="000000">
                    <a:alpha val="43137"/>
                  </a:srgbClr>
                </a:outerShdw>
              </a:effectLst>
              <a:ea typeface="宋体" panose="02010600030101010101" pitchFamily="2" charset="-122"/>
              <a:cs typeface="+mn-lt"/>
            </a:endParaRPr>
          </a:p>
          <a:p>
            <a:pPr marL="360680" indent="-360680" algn="just">
              <a:spcBef>
                <a:spcPct val="20000"/>
              </a:spcBef>
            </a:pPr>
            <a:r>
              <a:rPr lang="en-US" altLang="zh-CN" sz="2400" dirty="0">
                <a:ea typeface="宋体" panose="02010600030101010101" pitchFamily="2" charset="-122"/>
                <a:cs typeface="+mn-lt"/>
              </a:rPr>
              <a:t>      </a:t>
            </a:r>
            <a:r>
              <a:rPr lang="en-US" altLang="zh-CN" sz="2400" dirty="0">
                <a:solidFill>
                  <a:srgbClr val="0000FF"/>
                </a:solidFill>
                <a:ea typeface="宋体" panose="02010600030101010101" pitchFamily="2" charset="-122"/>
                <a:cs typeface="+mn-lt"/>
              </a:rPr>
              <a:t> </a:t>
            </a:r>
            <a:r>
              <a:rPr lang="en-US" altLang="zh-CN" sz="2400" b="1" dirty="0">
                <a:ea typeface="宋体" panose="02010600030101010101" pitchFamily="2" charset="-122"/>
                <a:cs typeface="+mn-lt"/>
              </a:rPr>
              <a:t>① </a:t>
            </a:r>
            <a:r>
              <a:rPr lang="en-US" altLang="zh-CN" sz="2400" b="1" i="1" dirty="0">
                <a:ea typeface="宋体" panose="02010600030101010101" pitchFamily="2" charset="-122"/>
                <a:cs typeface="+mn-lt"/>
              </a:rPr>
              <a:t>TS</a:t>
            </a:r>
            <a:r>
              <a:rPr lang="en-US" altLang="zh-CN" sz="2400" b="1" baseline="-25000" dirty="0">
                <a:ea typeface="宋体" panose="02010600030101010101" pitchFamily="2" charset="-122"/>
                <a:cs typeface="+mn-lt"/>
              </a:rPr>
              <a:t>1</a:t>
            </a:r>
            <a:r>
              <a:rPr lang="en-US" altLang="zh-CN" sz="2400" b="1" dirty="0">
                <a:ea typeface="宋体" panose="02010600030101010101" pitchFamily="2" charset="-122"/>
                <a:cs typeface="+mn-lt"/>
              </a:rPr>
              <a:t>~</a:t>
            </a:r>
            <a:r>
              <a:rPr lang="en-US" altLang="zh-CN" sz="2400" b="1" i="1" dirty="0">
                <a:ea typeface="宋体" panose="02010600030101010101" pitchFamily="2" charset="-122"/>
                <a:cs typeface="+mn-lt"/>
              </a:rPr>
              <a:t>TS</a:t>
            </a:r>
            <a:r>
              <a:rPr lang="en-US" altLang="zh-CN" sz="2400" b="1" baseline="-25000" dirty="0">
                <a:ea typeface="宋体" panose="02010600030101010101" pitchFamily="2" charset="-122"/>
                <a:cs typeface="+mn-lt"/>
              </a:rPr>
              <a:t>15</a:t>
            </a:r>
            <a:r>
              <a:rPr lang="en-US" altLang="zh-CN" sz="2400" b="1" dirty="0">
                <a:ea typeface="宋体" panose="02010600030101010101" pitchFamily="2" charset="-122"/>
                <a:cs typeface="+mn-lt"/>
              </a:rPr>
              <a:t>, </a:t>
            </a:r>
            <a:r>
              <a:rPr lang="en-US" altLang="zh-CN" sz="2400" b="1" i="1" dirty="0">
                <a:ea typeface="宋体" panose="02010600030101010101" pitchFamily="2" charset="-122"/>
                <a:cs typeface="+mn-lt"/>
              </a:rPr>
              <a:t>TS</a:t>
            </a:r>
            <a:r>
              <a:rPr lang="en-US" altLang="zh-CN" sz="2400" b="1" baseline="-25000" dirty="0">
                <a:ea typeface="宋体" panose="02010600030101010101" pitchFamily="2" charset="-122"/>
                <a:cs typeface="+mn-lt"/>
              </a:rPr>
              <a:t>17</a:t>
            </a:r>
            <a:r>
              <a:rPr lang="en-US" altLang="zh-CN" sz="2400" b="1" dirty="0">
                <a:ea typeface="宋体" panose="02010600030101010101" pitchFamily="2" charset="-122"/>
                <a:cs typeface="+mn-lt"/>
              </a:rPr>
              <a:t>~</a:t>
            </a:r>
            <a:r>
              <a:rPr lang="en-US" altLang="zh-CN" sz="2400" b="1" i="1" dirty="0">
                <a:ea typeface="宋体" panose="02010600030101010101" pitchFamily="2" charset="-122"/>
                <a:cs typeface="+mn-lt"/>
              </a:rPr>
              <a:t>TS</a:t>
            </a:r>
            <a:r>
              <a:rPr lang="en-US" altLang="zh-CN" sz="2400" b="1" baseline="-25000" dirty="0">
                <a:ea typeface="宋体" panose="02010600030101010101" pitchFamily="2" charset="-122"/>
                <a:cs typeface="+mn-lt"/>
              </a:rPr>
              <a:t>31</a:t>
            </a:r>
            <a:r>
              <a:rPr lang="zh-CN" altLang="en-US" sz="2400" b="1" dirty="0">
                <a:ea typeface="宋体" panose="02010600030101010101" pitchFamily="2" charset="-122"/>
                <a:cs typeface="+mn-lt"/>
              </a:rPr>
              <a:t>为</a:t>
            </a:r>
            <a:r>
              <a:rPr lang="en-US" altLang="zh-CN" sz="2400" b="1" dirty="0">
                <a:ea typeface="宋体" panose="02010600030101010101" pitchFamily="2" charset="-122"/>
                <a:cs typeface="+mn-lt"/>
              </a:rPr>
              <a:t>30</a:t>
            </a:r>
            <a:r>
              <a:rPr lang="zh-CN" altLang="en-US" sz="2400" b="1" dirty="0">
                <a:ea typeface="宋体" panose="02010600030101010101" pitchFamily="2" charset="-122"/>
                <a:cs typeface="+mn-lt"/>
              </a:rPr>
              <a:t>个话路时隙。 </a:t>
            </a:r>
            <a:endParaRPr lang="zh-CN" altLang="en-US" sz="2400" b="1" dirty="0">
              <a:ea typeface="宋体" panose="02010600030101010101" pitchFamily="2" charset="-122"/>
              <a:cs typeface="+mn-lt"/>
            </a:endParaRPr>
          </a:p>
          <a:p>
            <a:pPr marL="360680" indent="-360680" algn="just">
              <a:spcBef>
                <a:spcPct val="20000"/>
              </a:spcBef>
            </a:pPr>
            <a:r>
              <a:rPr lang="zh-CN" altLang="en-US" sz="2400" b="1" dirty="0">
                <a:ea typeface="宋体" panose="02010600030101010101" pitchFamily="2" charset="-122"/>
                <a:cs typeface="+mn-lt"/>
              </a:rPr>
              <a:t>        ② </a:t>
            </a:r>
            <a:r>
              <a:rPr lang="en-US" altLang="zh-CN" sz="2400" b="1" i="1" dirty="0">
                <a:ea typeface="宋体" panose="02010600030101010101" pitchFamily="2" charset="-122"/>
                <a:cs typeface="+mn-lt"/>
              </a:rPr>
              <a:t>TS</a:t>
            </a:r>
            <a:r>
              <a:rPr lang="en-US" altLang="zh-CN" sz="2400" b="1" baseline="-25000" dirty="0">
                <a:ea typeface="宋体" panose="02010600030101010101" pitchFamily="2" charset="-122"/>
                <a:cs typeface="+mn-lt"/>
              </a:rPr>
              <a:t>0</a:t>
            </a:r>
            <a:r>
              <a:rPr lang="zh-CN" altLang="en-US" sz="2400" b="1" dirty="0">
                <a:ea typeface="宋体" panose="02010600030101010101" pitchFamily="2" charset="-122"/>
                <a:cs typeface="+mn-lt"/>
              </a:rPr>
              <a:t>为帧同步码、监视码时隙。 </a:t>
            </a:r>
            <a:endParaRPr lang="zh-CN" altLang="en-US" sz="2400" b="1" dirty="0">
              <a:ea typeface="宋体" panose="02010600030101010101" pitchFamily="2" charset="-122"/>
              <a:cs typeface="+mn-lt"/>
            </a:endParaRPr>
          </a:p>
          <a:p>
            <a:pPr marL="360680" indent="-360680">
              <a:spcBef>
                <a:spcPct val="20000"/>
              </a:spcBef>
            </a:pPr>
            <a:r>
              <a:rPr lang="zh-CN" altLang="en-US" sz="2400" b="1" dirty="0">
                <a:ea typeface="宋体" panose="02010600030101010101" pitchFamily="2" charset="-122"/>
                <a:cs typeface="+mn-lt"/>
              </a:rPr>
              <a:t>        ③ </a:t>
            </a:r>
            <a:r>
              <a:rPr lang="en-US" altLang="zh-CN" sz="2400" b="1" i="1" dirty="0">
                <a:ea typeface="宋体" panose="02010600030101010101" pitchFamily="2" charset="-122"/>
                <a:cs typeface="+mn-lt"/>
              </a:rPr>
              <a:t>TS</a:t>
            </a:r>
            <a:r>
              <a:rPr lang="en-US" altLang="zh-CN" sz="2400" b="1" baseline="-25000" dirty="0">
                <a:ea typeface="宋体" panose="02010600030101010101" pitchFamily="2" charset="-122"/>
                <a:cs typeface="+mn-lt"/>
              </a:rPr>
              <a:t>16</a:t>
            </a:r>
            <a:r>
              <a:rPr lang="zh-CN" altLang="en-US" sz="2400" b="1" dirty="0">
                <a:ea typeface="宋体" panose="02010600030101010101" pitchFamily="2" charset="-122"/>
                <a:cs typeface="+mn-lt"/>
              </a:rPr>
              <a:t>为信令</a:t>
            </a:r>
            <a:r>
              <a:rPr lang="en-US" altLang="zh-CN" sz="2400" b="1" dirty="0">
                <a:ea typeface="宋体" panose="02010600030101010101" pitchFamily="2" charset="-122"/>
                <a:cs typeface="+mn-lt"/>
              </a:rPr>
              <a:t>(</a:t>
            </a:r>
            <a:r>
              <a:rPr lang="zh-CN" altLang="en-US" sz="2400" b="1" dirty="0">
                <a:ea typeface="宋体" panose="02010600030101010101" pitchFamily="2" charset="-122"/>
                <a:cs typeface="+mn-lt"/>
              </a:rPr>
              <a:t>振铃、占线、摘机</a:t>
            </a:r>
            <a:r>
              <a:rPr lang="en-US" altLang="zh-CN" sz="2400" b="1" dirty="0">
                <a:ea typeface="宋体" panose="02010600030101010101" pitchFamily="2" charset="-122"/>
                <a:cs typeface="+mn-lt"/>
              </a:rPr>
              <a:t>……</a:t>
            </a:r>
            <a:r>
              <a:rPr lang="zh-CN" altLang="en-US" sz="2400" b="1" dirty="0">
                <a:ea typeface="宋体" panose="02010600030101010101" pitchFamily="2" charset="-122"/>
                <a:cs typeface="+mn-lt"/>
              </a:rPr>
              <a:t>等各种标志信号</a:t>
            </a:r>
            <a:r>
              <a:rPr lang="en-US" altLang="zh-CN" sz="2400" b="1" dirty="0">
                <a:ea typeface="宋体" panose="02010600030101010101" pitchFamily="2" charset="-122"/>
                <a:cs typeface="+mn-lt"/>
              </a:rPr>
              <a:t>)</a:t>
            </a:r>
            <a:r>
              <a:rPr lang="zh-CN" altLang="en-US" sz="2400" b="1" dirty="0">
                <a:ea typeface="宋体" panose="02010600030101010101" pitchFamily="2" charset="-122"/>
                <a:cs typeface="+mn-lt"/>
              </a:rPr>
              <a:t>与复帧同步时隙。 </a:t>
            </a:r>
            <a:endParaRPr lang="zh-CN" altLang="en-US" sz="2400" b="1" dirty="0">
              <a:ea typeface="宋体" panose="02010600030101010101" pitchFamily="2" charset="-122"/>
              <a:cs typeface="+mn-lt"/>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2</a:t>
            </a:r>
            <a:r>
              <a:rPr sz="4400" dirty="0" smtClean="0"/>
              <a:t> </a:t>
            </a:r>
            <a:r>
              <a:rPr lang="zh-CN" sz="4400" dirty="0" smtClean="0"/>
              <a:t>时分复用原理</a:t>
            </a:r>
            <a:endParaRPr lang="zh-CN" sz="4400" dirty="0" smtClean="0"/>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1075055" y="1546225"/>
            <a:ext cx="7775575" cy="4153535"/>
          </a:xfrm>
          <a:prstGeom prst="rect">
            <a:avLst/>
          </a:prstGeom>
          <a:noFill/>
          <a:ln w="9525">
            <a:noFill/>
          </a:ln>
        </p:spPr>
        <p:txBody>
          <a:bodyPr wrap="square">
            <a:spAutoFit/>
          </a:bodyPr>
          <a:p>
            <a:pPr algn="just">
              <a:spcBef>
                <a:spcPct val="20000"/>
              </a:spcBef>
            </a:pPr>
            <a:r>
              <a:rPr lang="zh-CN" altLang="en-US" sz="2400" b="1" dirty="0">
                <a:solidFill>
                  <a:srgbClr val="FF3300"/>
                </a:solidFill>
                <a:ea typeface="宋体" panose="02010600030101010101" pitchFamily="2" charset="-122"/>
                <a:cs typeface="+mn-lt"/>
              </a:rPr>
              <a:t>话路比特的安排</a:t>
            </a:r>
            <a:r>
              <a:rPr lang="en-US" altLang="zh-CN" sz="2400" b="1" dirty="0">
                <a:solidFill>
                  <a:srgbClr val="FF3300"/>
                </a:solidFill>
                <a:ea typeface="宋体" panose="02010600030101010101" pitchFamily="2" charset="-122"/>
                <a:cs typeface="+mn-lt"/>
              </a:rPr>
              <a:t>:</a:t>
            </a:r>
            <a:endParaRPr lang="zh-CN" altLang="en-US" sz="2400" b="1" dirty="0">
              <a:solidFill>
                <a:srgbClr val="FF3300"/>
              </a:solidFill>
              <a:ea typeface="宋体" panose="02010600030101010101" pitchFamily="2" charset="-122"/>
              <a:cs typeface="+mn-lt"/>
            </a:endParaRPr>
          </a:p>
          <a:p>
            <a:pPr algn="just">
              <a:spcBef>
                <a:spcPct val="20000"/>
              </a:spcBef>
            </a:pPr>
            <a:r>
              <a:rPr lang="zh-CN" altLang="en-US" sz="2400" dirty="0">
                <a:ea typeface="宋体" panose="02010600030101010101" pitchFamily="2" charset="-122"/>
                <a:cs typeface="+mn-lt"/>
              </a:rPr>
              <a:t>   </a:t>
            </a:r>
            <a:r>
              <a:rPr lang="zh-CN" altLang="en-US" sz="2400" b="1" dirty="0">
                <a:ea typeface="宋体" panose="02010600030101010101" pitchFamily="2" charset="-122"/>
                <a:cs typeface="+mn-lt"/>
              </a:rPr>
              <a:t>每个话路时隙内要将样值编为</a:t>
            </a:r>
            <a:r>
              <a:rPr lang="en-US" altLang="zh-CN" sz="2400" b="1" dirty="0">
                <a:ea typeface="宋体" panose="02010600030101010101" pitchFamily="2" charset="-122"/>
                <a:cs typeface="+mn-lt"/>
              </a:rPr>
              <a:t>8</a:t>
            </a:r>
            <a:r>
              <a:rPr lang="zh-CN" altLang="en-US" sz="2400" b="1" dirty="0">
                <a:ea typeface="宋体" panose="02010600030101010101" pitchFamily="2" charset="-122"/>
                <a:cs typeface="+mn-lt"/>
              </a:rPr>
              <a:t>位二元码，每个码元占</a:t>
            </a:r>
            <a:r>
              <a:rPr lang="en-US" altLang="zh-CN" sz="2400" b="1" dirty="0">
                <a:ea typeface="宋体" panose="02010600030101010101" pitchFamily="2" charset="-122"/>
                <a:cs typeface="+mn-lt"/>
              </a:rPr>
              <a:t>3.9/8≈488 ns</a:t>
            </a:r>
            <a:r>
              <a:rPr lang="zh-CN" altLang="en-US" sz="2400" b="1" dirty="0">
                <a:ea typeface="宋体" panose="02010600030101010101" pitchFamily="2" charset="-122"/>
                <a:cs typeface="+mn-lt"/>
              </a:rPr>
              <a:t>，称为１比特。</a:t>
            </a:r>
            <a:endParaRPr lang="zh-CN" altLang="en-US" sz="2400" b="1" dirty="0">
              <a:ea typeface="宋体" panose="02010600030101010101" pitchFamily="2" charset="-122"/>
              <a:cs typeface="+mn-lt"/>
            </a:endParaRPr>
          </a:p>
          <a:p>
            <a:pPr algn="just">
              <a:spcBef>
                <a:spcPct val="20000"/>
              </a:spcBef>
            </a:pPr>
            <a:r>
              <a:rPr lang="en-US" altLang="zh-CN" sz="2400" b="1" i="1" dirty="0">
                <a:solidFill>
                  <a:srgbClr val="FF3300"/>
                </a:solidFill>
                <a:ea typeface="宋体" panose="02010600030101010101" pitchFamily="2" charset="-122"/>
                <a:cs typeface="+mn-lt"/>
              </a:rPr>
              <a:t>TS</a:t>
            </a:r>
            <a:r>
              <a:rPr lang="en-US" altLang="zh-CN" sz="2400" b="1" baseline="-25000" dirty="0">
                <a:solidFill>
                  <a:srgbClr val="FF3300"/>
                </a:solidFill>
                <a:ea typeface="宋体" panose="02010600030101010101" pitchFamily="2" charset="-122"/>
                <a:cs typeface="+mn-lt"/>
              </a:rPr>
              <a:t>0</a:t>
            </a:r>
            <a:r>
              <a:rPr lang="zh-CN" altLang="en-US" sz="2400" b="1" dirty="0">
                <a:solidFill>
                  <a:srgbClr val="FF3300"/>
                </a:solidFill>
                <a:ea typeface="宋体" panose="02010600030101010101" pitchFamily="2" charset="-122"/>
                <a:cs typeface="+mn-lt"/>
              </a:rPr>
              <a:t>时隙比特分配</a:t>
            </a:r>
            <a:r>
              <a:rPr lang="en-US" altLang="zh-CN" sz="2400" b="1" dirty="0">
                <a:solidFill>
                  <a:srgbClr val="FF3300"/>
                </a:solidFill>
                <a:ea typeface="宋体" panose="02010600030101010101" pitchFamily="2" charset="-122"/>
                <a:cs typeface="+mn-lt"/>
              </a:rPr>
              <a:t>:</a:t>
            </a:r>
            <a:endParaRPr lang="zh-CN" altLang="en-US" sz="2400" b="1" dirty="0">
              <a:solidFill>
                <a:srgbClr val="FF3300"/>
              </a:solidFill>
              <a:ea typeface="宋体" panose="02010600030101010101" pitchFamily="2" charset="-122"/>
              <a:cs typeface="+mn-lt"/>
            </a:endParaRPr>
          </a:p>
          <a:p>
            <a:pPr algn="just">
              <a:spcBef>
                <a:spcPct val="20000"/>
              </a:spcBef>
            </a:pPr>
            <a:r>
              <a:rPr lang="zh-CN" altLang="en-US" sz="2400" b="1" dirty="0">
                <a:solidFill>
                  <a:srgbClr val="FFFF00"/>
                </a:solidFill>
                <a:ea typeface="宋体" panose="02010600030101010101" pitchFamily="2" charset="-122"/>
                <a:cs typeface="+mn-lt"/>
              </a:rPr>
              <a:t>   </a:t>
            </a:r>
            <a:r>
              <a:rPr lang="zh-CN" altLang="en-US" sz="2400" b="1" dirty="0">
                <a:ea typeface="宋体" panose="02010600030101010101" pitchFamily="2" charset="-122"/>
                <a:cs typeface="+mn-lt"/>
              </a:rPr>
              <a:t>为了使收发两端严格同步，每帧都要传送一组特定标志的帧同步码组或监视码组。帧同步码组为“</a:t>
            </a:r>
            <a:r>
              <a:rPr lang="en-US" altLang="zh-CN" sz="2400" b="1" dirty="0">
                <a:ea typeface="宋体" panose="02010600030101010101" pitchFamily="2" charset="-122"/>
                <a:cs typeface="+mn-lt"/>
              </a:rPr>
              <a:t>0011011”</a:t>
            </a:r>
            <a:r>
              <a:rPr lang="zh-CN" altLang="en-US" sz="2400" b="1" dirty="0">
                <a:ea typeface="宋体" panose="02010600030101010101" pitchFamily="2" charset="-122"/>
                <a:cs typeface="+mn-lt"/>
              </a:rPr>
              <a:t>。 </a:t>
            </a:r>
            <a:endParaRPr lang="zh-CN" altLang="en-US" sz="2400" b="1" dirty="0">
              <a:ea typeface="宋体" panose="02010600030101010101" pitchFamily="2" charset="-122"/>
              <a:cs typeface="+mn-lt"/>
            </a:endParaRPr>
          </a:p>
          <a:p>
            <a:pPr algn="just">
              <a:spcBef>
                <a:spcPct val="20000"/>
              </a:spcBef>
            </a:pPr>
            <a:r>
              <a:rPr lang="en-US" altLang="zh-CN" sz="2400" b="1" i="1" dirty="0">
                <a:solidFill>
                  <a:srgbClr val="FF3300"/>
                </a:solidFill>
                <a:ea typeface="宋体" panose="02010600030101010101" pitchFamily="2" charset="-122"/>
                <a:cs typeface="+mn-lt"/>
              </a:rPr>
              <a:t>TS</a:t>
            </a:r>
            <a:r>
              <a:rPr lang="en-US" altLang="zh-CN" sz="2400" b="1" baseline="-25000" dirty="0">
                <a:solidFill>
                  <a:srgbClr val="FF3300"/>
                </a:solidFill>
                <a:ea typeface="宋体" panose="02010600030101010101" pitchFamily="2" charset="-122"/>
                <a:cs typeface="+mn-lt"/>
              </a:rPr>
              <a:t>16</a:t>
            </a:r>
            <a:r>
              <a:rPr lang="zh-CN" altLang="en-US" sz="2400" b="1" dirty="0">
                <a:solidFill>
                  <a:srgbClr val="FF3300"/>
                </a:solidFill>
                <a:ea typeface="宋体" panose="02010600030101010101" pitchFamily="2" charset="-122"/>
                <a:cs typeface="+mn-lt"/>
              </a:rPr>
              <a:t>时隙的比特分配</a:t>
            </a:r>
            <a:r>
              <a:rPr lang="en-US" altLang="zh-CN" sz="2400" b="1" dirty="0">
                <a:solidFill>
                  <a:srgbClr val="FF3300"/>
                </a:solidFill>
                <a:ea typeface="宋体" panose="02010600030101010101" pitchFamily="2" charset="-122"/>
                <a:cs typeface="+mn-lt"/>
              </a:rPr>
              <a:t>:</a:t>
            </a:r>
            <a:endParaRPr lang="zh-CN" altLang="en-US" sz="2400" b="1" dirty="0">
              <a:solidFill>
                <a:srgbClr val="FF3300"/>
              </a:solidFill>
              <a:ea typeface="宋体" panose="02010600030101010101" pitchFamily="2" charset="-122"/>
              <a:cs typeface="+mn-lt"/>
            </a:endParaRPr>
          </a:p>
          <a:p>
            <a:pPr>
              <a:spcBef>
                <a:spcPct val="20000"/>
              </a:spcBef>
            </a:pPr>
            <a:r>
              <a:rPr lang="zh-CN" altLang="en-US" sz="2400" b="1" dirty="0">
                <a:solidFill>
                  <a:srgbClr val="FFFF00"/>
                </a:solidFill>
                <a:ea typeface="宋体" panose="02010600030101010101" pitchFamily="2" charset="-122"/>
                <a:cs typeface="+mn-lt"/>
              </a:rPr>
              <a:t>   </a:t>
            </a:r>
            <a:r>
              <a:rPr lang="zh-CN" altLang="en-US" sz="2400" b="1" dirty="0">
                <a:ea typeface="宋体" panose="02010600030101010101" pitchFamily="2" charset="-122"/>
                <a:cs typeface="+mn-lt"/>
              </a:rPr>
              <a:t>若将</a:t>
            </a:r>
            <a:r>
              <a:rPr lang="en-US" altLang="zh-CN" sz="2400" b="1" i="1" dirty="0">
                <a:ea typeface="宋体" panose="02010600030101010101" pitchFamily="2" charset="-122"/>
                <a:cs typeface="+mn-lt"/>
              </a:rPr>
              <a:t>TS</a:t>
            </a:r>
            <a:r>
              <a:rPr lang="en-US" altLang="zh-CN" sz="2400" b="1" baseline="-25000" dirty="0">
                <a:ea typeface="宋体" panose="02010600030101010101" pitchFamily="2" charset="-122"/>
                <a:cs typeface="+mn-lt"/>
              </a:rPr>
              <a:t>16</a:t>
            </a:r>
            <a:r>
              <a:rPr lang="zh-CN" altLang="en-US" sz="2400" b="1" dirty="0">
                <a:ea typeface="宋体" panose="02010600030101010101" pitchFamily="2" charset="-122"/>
                <a:cs typeface="+mn-lt"/>
              </a:rPr>
              <a:t>时隙的码位按时间顺序分配给各话路传送信令，需要用</a:t>
            </a:r>
            <a:r>
              <a:rPr lang="en-US" altLang="zh-CN" sz="2400" b="1" dirty="0">
                <a:ea typeface="宋体" panose="02010600030101010101" pitchFamily="2" charset="-122"/>
                <a:cs typeface="+mn-lt"/>
              </a:rPr>
              <a:t>16 </a:t>
            </a:r>
            <a:r>
              <a:rPr lang="zh-CN" altLang="en-US" sz="2400" b="1" dirty="0">
                <a:ea typeface="宋体" panose="02010600030101010101" pitchFamily="2" charset="-122"/>
                <a:cs typeface="+mn-lt"/>
              </a:rPr>
              <a:t>帧组成一个复帧，分别用</a:t>
            </a:r>
            <a:r>
              <a:rPr lang="en-US" altLang="zh-CN" sz="2400" b="1" i="1" dirty="0">
                <a:ea typeface="宋体" panose="02010600030101010101" pitchFamily="2" charset="-122"/>
                <a:cs typeface="+mn-lt"/>
              </a:rPr>
              <a:t>F</a:t>
            </a:r>
            <a:r>
              <a:rPr lang="en-US" altLang="zh-CN" sz="2400" b="1" baseline="-25000" dirty="0">
                <a:ea typeface="宋体" panose="02010600030101010101" pitchFamily="2" charset="-122"/>
                <a:cs typeface="+mn-lt"/>
              </a:rPr>
              <a:t>0</a:t>
            </a:r>
            <a:r>
              <a:rPr lang="zh-CN" altLang="en-US" sz="2400" b="1" dirty="0">
                <a:ea typeface="宋体" panose="02010600030101010101" pitchFamily="2" charset="-122"/>
                <a:cs typeface="+mn-lt"/>
              </a:rPr>
              <a:t>、</a:t>
            </a:r>
            <a:r>
              <a:rPr lang="en-US" altLang="zh-CN" sz="2400" b="1" i="1" dirty="0">
                <a:ea typeface="宋体" panose="02010600030101010101" pitchFamily="2" charset="-122"/>
                <a:cs typeface="+mn-lt"/>
              </a:rPr>
              <a:t>F</a:t>
            </a:r>
            <a:r>
              <a:rPr lang="en-US" altLang="zh-CN" sz="2400" b="1" baseline="-25000" dirty="0">
                <a:ea typeface="宋体" panose="02010600030101010101" pitchFamily="2" charset="-122"/>
                <a:cs typeface="+mn-lt"/>
              </a:rPr>
              <a:t>1</a:t>
            </a:r>
            <a:r>
              <a:rPr lang="zh-CN" altLang="en-US" sz="2400" b="1" dirty="0">
                <a:ea typeface="宋体" panose="02010600030101010101" pitchFamily="2" charset="-122"/>
                <a:cs typeface="+mn-lt"/>
              </a:rPr>
              <a:t>、</a:t>
            </a:r>
            <a:r>
              <a:rPr lang="en-US" altLang="zh-CN" sz="2400" b="1" dirty="0">
                <a:ea typeface="宋体" panose="02010600030101010101" pitchFamily="2" charset="-122"/>
                <a:cs typeface="+mn-lt"/>
              </a:rPr>
              <a:t>…… </a:t>
            </a:r>
            <a:r>
              <a:rPr lang="en-US" altLang="zh-CN" sz="2400" b="1" i="1" dirty="0">
                <a:ea typeface="宋体" panose="02010600030101010101" pitchFamily="2" charset="-122"/>
                <a:cs typeface="+mn-lt"/>
              </a:rPr>
              <a:t>F</a:t>
            </a:r>
            <a:r>
              <a:rPr lang="en-US" altLang="zh-CN" sz="2400" b="1" baseline="-25000" dirty="0">
                <a:ea typeface="宋体" panose="02010600030101010101" pitchFamily="2" charset="-122"/>
                <a:cs typeface="+mn-lt"/>
              </a:rPr>
              <a:t>15</a:t>
            </a:r>
            <a:r>
              <a:rPr lang="zh-CN" altLang="en-US" sz="2400" b="1" dirty="0">
                <a:ea typeface="宋体" panose="02010600030101010101" pitchFamily="2" charset="-122"/>
                <a:cs typeface="+mn-lt"/>
              </a:rPr>
              <a:t>表示。 </a:t>
            </a:r>
            <a:endParaRPr lang="zh-CN" altLang="en-US" sz="2400" b="1" dirty="0">
              <a:ea typeface="宋体" panose="02010600030101010101" pitchFamily="2" charset="-122"/>
              <a:cs typeface="+mn-lt"/>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2</a:t>
            </a:r>
            <a:r>
              <a:rPr sz="4400" dirty="0" smtClean="0"/>
              <a:t> </a:t>
            </a:r>
            <a:r>
              <a:rPr lang="zh-CN" sz="4400" dirty="0" smtClean="0"/>
              <a:t>时分复用原理</a:t>
            </a:r>
            <a:endParaRPr lang="zh-CN" sz="4400" dirty="0" smtClean="0"/>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idx="1"/>
          </p:nvPr>
        </p:nvSpPr>
        <p:spPr>
          <a:xfrm>
            <a:off x="1037590" y="1337310"/>
            <a:ext cx="7795260" cy="52895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pPr>
            <a:r>
              <a:rPr kumimoji="0" lang="zh-CN" altLang="en-US" sz="3200" b="1" i="0" u="none" strike="noStrike" kern="0" cap="none" spc="0" normalizeH="0" baseline="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rPr>
              <a:t>数字复接原理</a:t>
            </a:r>
            <a:endParaRPr kumimoji="0" lang="zh-CN" altLang="en-US" sz="3200" b="1" i="0" u="none" strike="noStrike" kern="0" cap="none" spc="0" normalizeH="0" baseline="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lang="zh-CN" altLang="en-US" sz="2400" b="0" kern="1200" noProof="0" dirty="0">
                <a:ln>
                  <a:noFill/>
                </a:ln>
                <a:effectLst>
                  <a:outerShdw blurRad="38100" dist="38100" dir="2700000" algn="tl">
                    <a:srgbClr val="000000">
                      <a:alpha val="43137"/>
                    </a:srgbClr>
                  </a:outerShdw>
                </a:effectLst>
                <a:uLnTx/>
                <a:uFillTx/>
                <a:ea typeface="宋体" panose="02010600030101010101" pitchFamily="2" charset="-122"/>
                <a:cs typeface="+mn-lt"/>
                <a:sym typeface="+mn-ea"/>
              </a:rPr>
              <a:t> </a:t>
            </a:r>
            <a:r>
              <a:rPr lang="zh-CN" altLang="en-US" sz="2400" kern="1200" noProof="0" dirty="0">
                <a:ln>
                  <a:noFill/>
                </a:ln>
                <a:solidFill>
                  <a:srgbClr val="C00000"/>
                </a:solidFill>
                <a:effectLst>
                  <a:outerShdw blurRad="38100" dist="38100" dir="2700000" algn="tl">
                    <a:srgbClr val="000000">
                      <a:alpha val="43137"/>
                    </a:srgbClr>
                  </a:outerShdw>
                </a:effectLst>
                <a:uLnTx/>
                <a:uFillTx/>
                <a:ea typeface="宋体" panose="02010600030101010101" pitchFamily="2" charset="-122"/>
                <a:cs typeface="+mn-lt"/>
                <a:sym typeface="+mn-ea"/>
              </a:rPr>
              <a:t>   复接目的</a:t>
            </a:r>
            <a:r>
              <a:rPr lang="zh-CN" altLang="en-US" sz="2400" b="0" kern="1200" noProof="0" dirty="0">
                <a:ln>
                  <a:noFill/>
                </a:ln>
                <a:effectLst>
                  <a:outerShdw blurRad="38100" dist="38100" dir="2700000" algn="tl">
                    <a:srgbClr val="000000">
                      <a:alpha val="43137"/>
                    </a:srgbClr>
                  </a:outerShdw>
                </a:effectLst>
                <a:uLnTx/>
                <a:uFillTx/>
                <a:ea typeface="宋体" panose="02010600030101010101" pitchFamily="2" charset="-122"/>
                <a:cs typeface="+mn-lt"/>
                <a:sym typeface="+mn-ea"/>
              </a:rPr>
              <a:t>：</a:t>
            </a:r>
            <a:r>
              <a:rPr lang="zh-CN" altLang="en-US" sz="2400" kern="1200" noProof="0" dirty="0">
                <a:ln>
                  <a:noFill/>
                </a:ln>
                <a:effectLst/>
                <a:uLnTx/>
                <a:uFillTx/>
                <a:latin typeface="宋体" panose="02010600030101010101" pitchFamily="2" charset="-122"/>
                <a:ea typeface="宋体" panose="02010600030101010101" pitchFamily="2" charset="-122"/>
                <a:cs typeface="+mn-lt"/>
                <a:sym typeface="+mn-ea"/>
              </a:rPr>
              <a:t>为了使终端设备标准化和系列化，同时又能适应不同传输媒</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rPr>
              <a:t>体和不同业务的需求。</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rPr>
              <a:t>  </a:t>
            </a:r>
            <a:r>
              <a:rPr kumimoji="0" lang="en-US" altLang="zh-CN" sz="24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rPr>
              <a:t>数字复接</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rPr>
              <a:t>：将两个以上的支路数字信号按时分复用的方法汇接成一个单一的复合数字信号。复接后的数字信号称为高次群，如二次群，三次群等。PCM二次群就是由4个PCM基群复接而成。</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endParaRPr>
          </a:p>
        </p:txBody>
      </p:sp>
      <p:pic>
        <p:nvPicPr>
          <p:cNvPr id="164867" name="Picture 3" descr="4-6"/>
          <p:cNvPicPr>
            <a:picLocks noChangeAspect="1"/>
          </p:cNvPicPr>
          <p:nvPr/>
        </p:nvPicPr>
        <p:blipFill>
          <a:blip r:embed="rId1"/>
          <a:stretch>
            <a:fillRect/>
          </a:stretch>
        </p:blipFill>
        <p:spPr>
          <a:xfrm>
            <a:off x="868045" y="3496628"/>
            <a:ext cx="8034338" cy="2786062"/>
          </a:xfrm>
          <a:prstGeom prst="rect">
            <a:avLst/>
          </a:prstGeom>
          <a:noFill/>
          <a:ln w="9525">
            <a:noFill/>
          </a:ln>
        </p:spPr>
      </p:pic>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
        <p:nvSpPr>
          <p:cNvPr id="3" name="文本框 2"/>
          <p:cNvSpPr txBox="1"/>
          <p:nvPr/>
        </p:nvSpPr>
        <p:spPr>
          <a:xfrm>
            <a:off x="3204210" y="6108065"/>
            <a:ext cx="2735580" cy="398780"/>
          </a:xfrm>
          <a:prstGeom prst="rect">
            <a:avLst/>
          </a:prstGeom>
          <a:noFill/>
        </p:spPr>
        <p:txBody>
          <a:bodyPr wrap="none" rtlCol="0" anchor="t">
            <a:spAutoFit/>
          </a:bodyPr>
          <a:p>
            <a:pPr algn="l"/>
            <a:r>
              <a:rPr sz="2000" b="1" dirty="0">
                <a:latin typeface="楷体_GB2312" pitchFamily="49" charset="-122"/>
                <a:ea typeface="楷体_GB2312" pitchFamily="49" charset="-122"/>
                <a:sym typeface="+mn-ea"/>
              </a:rPr>
              <a:t>数字复接系统组成原理</a:t>
            </a:r>
            <a:endParaRPr sz="2000" b="1" dirty="0">
              <a:latin typeface="楷体_GB2312" pitchFamily="49" charset="-122"/>
              <a:ea typeface="楷体_GB2312" pitchFamily="49" charset="-122"/>
              <a:sym typeface="+mn-ea"/>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blinds(horizontal)">
                                      <p:cBhvr>
                                        <p:cTn id="7" dur="500"/>
                                        <p:tgtEl>
                                          <p:spTgt spid="1648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3"/>
          <p:cNvSpPr>
            <a:spLocks noGrp="1"/>
          </p:cNvSpPr>
          <p:nvPr>
            <p:ph idx="1"/>
          </p:nvPr>
        </p:nvSpPr>
        <p:spPr>
          <a:xfrm>
            <a:off x="1176020" y="1313815"/>
            <a:ext cx="7612380" cy="5218430"/>
          </a:xfrm>
        </p:spPr>
        <p:txBody>
          <a:bodyPr vert="horz" wrap="square" lIns="91440" tIns="45720" rIns="91440" bIns="45720" anchor="t"/>
          <a:p>
            <a:pPr marL="0" indent="0" algn="l" defTabSz="914400" eaLnBrk="1" hangingPunct="1">
              <a:buNone/>
            </a:pPr>
            <a:r>
              <a:rPr lang="zh-CN" altLang="en-US" sz="2800" b="1" dirty="0" smtClean="0">
                <a:solidFill>
                  <a:srgbClr val="C00000"/>
                </a:solidFill>
                <a:effectLst>
                  <a:outerShdw blurRad="38100" dist="38100" dir="2700000" algn="tl">
                    <a:srgbClr val="000000">
                      <a:alpha val="43137"/>
                    </a:srgbClr>
                  </a:outerShdw>
                </a:effectLst>
                <a:ea typeface="宋体" panose="02010600030101010101" pitchFamily="2" charset="-122"/>
                <a:cs typeface="+mn-lt"/>
              </a:rPr>
              <a:t>复接的方式分类</a:t>
            </a:r>
            <a:r>
              <a:rPr lang="zh-CN" altLang="en-US" b="1"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rPr>
              <a:t> </a:t>
            </a:r>
            <a:endParaRPr lang="zh-CN" altLang="en-US" b="1"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endParaRPr>
          </a:p>
          <a:p>
            <a:pPr algn="just" defTabSz="914400" eaLnBrk="1" hangingPunct="1">
              <a:lnSpc>
                <a:spcPct val="150000"/>
              </a:lnSpc>
              <a:buSzTx/>
              <a:buFont typeface="Wingdings" panose="05000000000000000000" charset="0"/>
              <a:buChar char="n"/>
              <a:defRPr/>
            </a:pPr>
            <a:r>
              <a:rPr lang="zh-CN" altLang="en-US" sz="2400" b="1" kern="1200" noProof="0" dirty="0">
                <a:ln>
                  <a:noFill/>
                </a:ln>
                <a:effectLst/>
                <a:uLnTx/>
                <a:uFillTx/>
                <a:latin typeface="宋体" panose="02010600030101010101" pitchFamily="2" charset="-122"/>
                <a:ea typeface="宋体" panose="02010600030101010101" pitchFamily="2" charset="-122"/>
                <a:cs typeface="+mn-lt"/>
              </a:rPr>
              <a:t>数字复接是按一定的排列方式将多个支路码字合并成一个单一的复合数字信号，按参与复接的各支路信号每次交织插入的码字结构情况，复接的方式可分为：</a:t>
            </a:r>
            <a:r>
              <a:rPr lang="zh-CN" altLang="en-US" sz="2400" b="1" kern="1200" noProof="0" dirty="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rPr>
              <a:t>按位复接</a:t>
            </a:r>
            <a:r>
              <a:rPr lang="zh-CN" altLang="en-US" sz="2400" b="1" kern="1200" noProof="0" dirty="0">
                <a:ln>
                  <a:noFill/>
                </a:ln>
                <a:effectLst/>
                <a:uLnTx/>
                <a:uFillTx/>
                <a:latin typeface="宋体" panose="02010600030101010101" pitchFamily="2" charset="-122"/>
                <a:ea typeface="宋体" panose="02010600030101010101" pitchFamily="2" charset="-122"/>
                <a:cs typeface="+mn-lt"/>
              </a:rPr>
              <a:t>、</a:t>
            </a:r>
            <a:r>
              <a:rPr lang="zh-CN" altLang="en-US" sz="2400" b="1" kern="1200" noProof="0" dirty="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rPr>
              <a:t>按字复接</a:t>
            </a:r>
            <a:r>
              <a:rPr lang="zh-CN" altLang="en-US" sz="2400" b="1" kern="1200" noProof="0" dirty="0">
                <a:ln>
                  <a:noFill/>
                </a:ln>
                <a:effectLst/>
                <a:uLnTx/>
                <a:uFillTx/>
                <a:latin typeface="宋体" panose="02010600030101010101" pitchFamily="2" charset="-122"/>
                <a:ea typeface="宋体" panose="02010600030101010101" pitchFamily="2" charset="-122"/>
                <a:cs typeface="+mn-lt"/>
              </a:rPr>
              <a:t>、</a:t>
            </a:r>
            <a:r>
              <a:rPr lang="zh-CN" altLang="en-US" sz="2400" b="1" kern="1200" noProof="0" dirty="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rPr>
              <a:t>按帧复接</a:t>
            </a:r>
            <a:r>
              <a:rPr lang="zh-CN" altLang="en-US" sz="2400" b="1" kern="1200" noProof="0" dirty="0">
                <a:ln>
                  <a:noFill/>
                </a:ln>
                <a:effectLst/>
                <a:uLnTx/>
                <a:uFillTx/>
                <a:latin typeface="宋体" panose="02010600030101010101" pitchFamily="2" charset="-122"/>
                <a:ea typeface="宋体" panose="02010600030101010101" pitchFamily="2" charset="-122"/>
                <a:cs typeface="+mn-lt"/>
              </a:rPr>
              <a:t>。</a:t>
            </a:r>
            <a:endParaRPr lang="zh-CN" altLang="en-US" sz="2400" b="1" kern="1200" noProof="0" dirty="0">
              <a:ln>
                <a:noFill/>
              </a:ln>
              <a:effectLst/>
              <a:uLnTx/>
              <a:uFillTx/>
              <a:latin typeface="宋体" panose="02010600030101010101" pitchFamily="2" charset="-122"/>
              <a:ea typeface="宋体" panose="02010600030101010101" pitchFamily="2" charset="-122"/>
              <a:cs typeface="+mn-lt"/>
            </a:endParaRPr>
          </a:p>
          <a:p>
            <a:pPr algn="just" defTabSz="914400" eaLnBrk="1" hangingPunct="1">
              <a:lnSpc>
                <a:spcPct val="150000"/>
              </a:lnSpc>
              <a:buSzTx/>
              <a:buFont typeface="Wingdings" panose="05000000000000000000" charset="0"/>
              <a:buChar char="n"/>
              <a:defRPr/>
            </a:pPr>
            <a:r>
              <a:rPr lang="zh-CN" altLang="en-US" sz="2400" b="1" kern="1200" noProof="0" dirty="0">
                <a:ln>
                  <a:noFill/>
                </a:ln>
                <a:effectLst/>
                <a:uLnTx/>
                <a:uFillTx/>
                <a:latin typeface="宋体" panose="02010600030101010101" pitchFamily="2" charset="-122"/>
                <a:ea typeface="宋体" panose="02010600030101010101" pitchFamily="2" charset="-122"/>
                <a:cs typeface="+mn-lt"/>
              </a:rPr>
              <a:t>按复接器输入端各支路信号与本机定时信号的关系，数字复接分为两大类：</a:t>
            </a:r>
            <a:r>
              <a:rPr lang="zh-CN" altLang="en-US" sz="2400" b="1" kern="1200" noProof="0" dirty="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rPr>
              <a:t>同步复接</a:t>
            </a:r>
            <a:r>
              <a:rPr lang="zh-CN" altLang="en-US" sz="2400" b="1" kern="1200" noProof="0" dirty="0">
                <a:ln>
                  <a:noFill/>
                </a:ln>
                <a:effectLst/>
                <a:uLnTx/>
                <a:uFillTx/>
                <a:latin typeface="宋体" panose="02010600030101010101" pitchFamily="2" charset="-122"/>
                <a:ea typeface="宋体" panose="02010600030101010101" pitchFamily="2" charset="-122"/>
                <a:cs typeface="+mn-lt"/>
              </a:rPr>
              <a:t>和</a:t>
            </a:r>
            <a:r>
              <a:rPr lang="zh-CN" altLang="en-US" sz="2400" b="1" kern="1200" noProof="0" dirty="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rPr>
              <a:t>异步复接</a:t>
            </a:r>
            <a:r>
              <a:rPr lang="zh-CN" altLang="en-US" sz="2400" b="1" kern="1200" noProof="0" dirty="0">
                <a:ln>
                  <a:noFill/>
                </a:ln>
                <a:effectLst/>
                <a:uLnTx/>
                <a:uFillTx/>
                <a:latin typeface="宋体" panose="02010600030101010101" pitchFamily="2" charset="-122"/>
                <a:ea typeface="宋体" panose="02010600030101010101" pitchFamily="2" charset="-122"/>
                <a:cs typeface="+mn-lt"/>
              </a:rPr>
              <a:t>。</a:t>
            </a:r>
            <a:endParaRPr lang="zh-CN" altLang="en-US" sz="2400" b="1" kern="1200" noProof="0" dirty="0">
              <a:ln>
                <a:noFill/>
              </a:ln>
              <a:effectLst/>
              <a:uLnTx/>
              <a:uFillTx/>
              <a:latin typeface="宋体" panose="02010600030101010101" pitchFamily="2" charset="-122"/>
              <a:ea typeface="宋体" panose="02010600030101010101" pitchFamily="2" charset="-122"/>
              <a:cs typeface="+mn-lt"/>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1115695" y="1273493"/>
            <a:ext cx="4752975" cy="431800"/>
          </a:xfrm>
          <a:solidFill>
            <a:srgbClr val="FFFFCC">
              <a:alpha val="100000"/>
            </a:srgbClr>
          </a:solidFill>
        </p:spPr>
        <p:txBody>
          <a:bodyPr vert="horz" wrap="square" lIns="91440" tIns="45720" rIns="91440" bIns="45720" anchor="ctr"/>
          <a:p>
            <a:pPr eaLnBrk="1" hangingPunct="1">
              <a:buNone/>
            </a:pPr>
            <a:r>
              <a:rPr lang="zh-CN" altLang="en-US" sz="2400" b="1" dirty="0">
                <a:solidFill>
                  <a:schemeClr val="tx1"/>
                </a:solidFill>
                <a:latin typeface="宋体" panose="02010600030101010101" pitchFamily="2" charset="-122"/>
                <a:ea typeface="楷体_GB2312" pitchFamily="49" charset="-122"/>
              </a:rPr>
              <a:t>按位复接、按字复接、按帧复接</a:t>
            </a:r>
            <a:endParaRPr lang="zh-CN" altLang="en-US" sz="2400" b="1" dirty="0">
              <a:solidFill>
                <a:schemeClr val="tx1"/>
              </a:solidFill>
              <a:latin typeface="宋体" panose="02010600030101010101" pitchFamily="2" charset="-122"/>
              <a:ea typeface="楷体_GB2312" pitchFamily="49" charset="-122"/>
            </a:endParaRPr>
          </a:p>
        </p:txBody>
      </p:sp>
      <p:sp>
        <p:nvSpPr>
          <p:cNvPr id="33795" name="Text Box 3"/>
          <p:cNvSpPr txBox="1"/>
          <p:nvPr/>
        </p:nvSpPr>
        <p:spPr>
          <a:xfrm>
            <a:off x="445135" y="4662170"/>
            <a:ext cx="4114800" cy="1938020"/>
          </a:xfrm>
          <a:prstGeom prst="rect">
            <a:avLst/>
          </a:prstGeom>
          <a:noFill/>
          <a:ln w="9525">
            <a:noFill/>
          </a:ln>
        </p:spPr>
        <p:txBody>
          <a:bodyPr wrap="square">
            <a:spAutoFit/>
          </a:bodyPr>
          <a:p>
            <a:r>
              <a:rPr lang="zh-CN" altLang="en-US" sz="2400" b="1" dirty="0">
                <a:solidFill>
                  <a:srgbClr val="0000FF"/>
                </a:solidFill>
                <a:latin typeface="Tahoma" panose="020B0604030504040204" pitchFamily="34" charset="0"/>
                <a:ea typeface="仿宋_GB2312" pitchFamily="49" charset="-122"/>
              </a:rPr>
              <a:t>按字节复接</a:t>
            </a:r>
            <a:r>
              <a:rPr lang="en-US" altLang="zh-CN" sz="2400" b="1" dirty="0">
                <a:latin typeface="Tahoma" panose="020B0604030504040204" pitchFamily="34" charset="0"/>
              </a:rPr>
              <a:t>(</a:t>
            </a:r>
            <a:r>
              <a:rPr lang="zh-CN" altLang="en-US" sz="2400" b="1" dirty="0">
                <a:latin typeface="Tahoma" panose="020B0604030504040204" pitchFamily="34" charset="0"/>
              </a:rPr>
              <a:t>按时隙复接</a:t>
            </a:r>
            <a:r>
              <a:rPr lang="en-US" altLang="zh-CN" sz="2400" b="1" dirty="0">
                <a:latin typeface="Tahoma" panose="020B0604030504040204" pitchFamily="34" charset="0"/>
              </a:rPr>
              <a:t>) </a:t>
            </a:r>
            <a:r>
              <a:rPr lang="zh-CN" altLang="en-US" sz="2400" b="1" dirty="0">
                <a:latin typeface="Tahoma" panose="020B0604030504040204" pitchFamily="34" charset="0"/>
              </a:rPr>
              <a:t>：</a:t>
            </a:r>
            <a:r>
              <a:rPr lang="en-US" altLang="zh-CN" sz="2400" b="1" dirty="0">
                <a:solidFill>
                  <a:srgbClr val="FF0000"/>
                </a:solidFill>
                <a:latin typeface="Tahoma" panose="020B0604030504040204" pitchFamily="34" charset="0"/>
              </a:rPr>
              <a:t>01010101</a:t>
            </a:r>
            <a:r>
              <a:rPr lang="en-US" altLang="zh-CN" sz="2400" b="1" dirty="0">
                <a:latin typeface="Tahoma" panose="020B0604030504040204" pitchFamily="34" charset="0"/>
              </a:rPr>
              <a:t>  </a:t>
            </a:r>
            <a:r>
              <a:rPr lang="en-US" altLang="zh-CN" sz="2400" b="1" dirty="0">
                <a:solidFill>
                  <a:srgbClr val="00FF00"/>
                </a:solidFill>
                <a:latin typeface="Tahoma" panose="020B0604030504040204" pitchFamily="34" charset="0"/>
              </a:rPr>
              <a:t>11111111</a:t>
            </a:r>
            <a:r>
              <a:rPr lang="en-US" altLang="zh-CN" sz="2400" b="1" dirty="0">
                <a:latin typeface="Tahoma" panose="020B0604030504040204" pitchFamily="34" charset="0"/>
              </a:rPr>
              <a:t>  </a:t>
            </a:r>
            <a:r>
              <a:rPr lang="en-US" altLang="zh-CN" sz="2400" b="1" dirty="0">
                <a:solidFill>
                  <a:srgbClr val="0000FF"/>
                </a:solidFill>
                <a:latin typeface="Tahoma" panose="020B0604030504040204" pitchFamily="34" charset="0"/>
              </a:rPr>
              <a:t>11001011 </a:t>
            </a:r>
            <a:r>
              <a:rPr lang="en-US" altLang="zh-CN" sz="2400" b="1" dirty="0">
                <a:latin typeface="Tahoma" panose="020B0604030504040204" pitchFamily="34" charset="0"/>
              </a:rPr>
              <a:t> 01010101  </a:t>
            </a:r>
            <a:endParaRPr lang="en-US" altLang="zh-CN" sz="2400" b="1" dirty="0">
              <a:latin typeface="Tahoma" panose="020B0604030504040204" pitchFamily="34" charset="0"/>
            </a:endParaRPr>
          </a:p>
          <a:p>
            <a:r>
              <a:rPr lang="en-US" altLang="zh-CN" sz="2400" b="1" dirty="0">
                <a:solidFill>
                  <a:schemeClr val="tx2"/>
                </a:solidFill>
                <a:latin typeface="Tahoma" panose="020B0604030504040204" pitchFamily="34" charset="0"/>
              </a:rPr>
              <a:t>00000000</a:t>
            </a:r>
            <a:r>
              <a:rPr lang="en-US" altLang="zh-CN" sz="2400" b="1" dirty="0">
                <a:latin typeface="Tahoma" panose="020B0604030504040204" pitchFamily="34" charset="0"/>
              </a:rPr>
              <a:t>  </a:t>
            </a:r>
            <a:r>
              <a:rPr lang="en-US" altLang="zh-CN" sz="2400" b="1" dirty="0">
                <a:solidFill>
                  <a:srgbClr val="000000"/>
                </a:solidFill>
                <a:latin typeface="Tahoma" panose="020B0604030504040204" pitchFamily="34" charset="0"/>
              </a:rPr>
              <a:t>11100101</a:t>
            </a:r>
            <a:r>
              <a:rPr lang="en-US" altLang="zh-CN" sz="2400" b="1" dirty="0">
                <a:latin typeface="Times New Roman" panose="02020603050405020304" pitchFamily="18" charset="0"/>
              </a:rPr>
              <a:t>········</a:t>
            </a:r>
            <a:endParaRPr lang="en-US" altLang="zh-CN" sz="2400" b="1" dirty="0">
              <a:latin typeface="Tahoma" panose="020B0604030504040204" pitchFamily="34" charset="0"/>
            </a:endParaRPr>
          </a:p>
        </p:txBody>
      </p:sp>
      <p:sp>
        <p:nvSpPr>
          <p:cNvPr id="33796" name="Text Box 4"/>
          <p:cNvSpPr txBox="1"/>
          <p:nvPr/>
        </p:nvSpPr>
        <p:spPr>
          <a:xfrm>
            <a:off x="666115" y="3340100"/>
            <a:ext cx="3276600" cy="1187450"/>
          </a:xfrm>
          <a:prstGeom prst="rect">
            <a:avLst/>
          </a:prstGeom>
          <a:noFill/>
          <a:ln w="9525">
            <a:noFill/>
          </a:ln>
        </p:spPr>
        <p:txBody>
          <a:bodyPr>
            <a:spAutoFit/>
          </a:bodyPr>
          <a:p>
            <a:r>
              <a:rPr lang="zh-CN" altLang="en-US" sz="2400" b="1" dirty="0">
                <a:solidFill>
                  <a:srgbClr val="0000FF"/>
                </a:solidFill>
                <a:latin typeface="Tahoma" panose="020B0604030504040204" pitchFamily="34" charset="0"/>
                <a:ea typeface="仿宋_GB2312" pitchFamily="49" charset="-122"/>
              </a:rPr>
              <a:t>按位复接</a:t>
            </a:r>
            <a:r>
              <a:rPr lang="zh-CN" altLang="en-US" sz="2400" b="1" dirty="0">
                <a:latin typeface="Tahoma" panose="020B0604030504040204" pitchFamily="34" charset="0"/>
              </a:rPr>
              <a:t>：</a:t>
            </a:r>
            <a:r>
              <a:rPr lang="en-US" altLang="zh-CN" sz="2400" b="1" dirty="0">
                <a:solidFill>
                  <a:srgbClr val="FF0000"/>
                </a:solidFill>
                <a:latin typeface="Tahoma" panose="020B0604030504040204" pitchFamily="34" charset="0"/>
              </a:rPr>
              <a:t>0</a:t>
            </a:r>
            <a:r>
              <a:rPr lang="en-US" altLang="zh-CN" sz="2400" b="1" dirty="0">
                <a:solidFill>
                  <a:srgbClr val="33CC33"/>
                </a:solidFill>
                <a:latin typeface="Tahoma" panose="020B0604030504040204" pitchFamily="34" charset="0"/>
              </a:rPr>
              <a:t>1</a:t>
            </a:r>
            <a:r>
              <a:rPr lang="en-US" altLang="zh-CN" sz="2400" b="1" dirty="0">
                <a:solidFill>
                  <a:srgbClr val="0000FF"/>
                </a:solidFill>
                <a:latin typeface="Tahoma" panose="020B0604030504040204" pitchFamily="34" charset="0"/>
              </a:rPr>
              <a:t>1</a:t>
            </a:r>
            <a:r>
              <a:rPr lang="en-US" altLang="zh-CN" sz="2400" b="1" dirty="0">
                <a:solidFill>
                  <a:schemeClr val="accent1"/>
                </a:solidFill>
                <a:latin typeface="Tahoma" panose="020B0604030504040204" pitchFamily="34" charset="0"/>
              </a:rPr>
              <a:t>  </a:t>
            </a:r>
            <a:r>
              <a:rPr lang="en-US" altLang="zh-CN" sz="2400" b="1" dirty="0">
                <a:solidFill>
                  <a:srgbClr val="FF0000"/>
                </a:solidFill>
                <a:latin typeface="Tahoma" panose="020B0604030504040204" pitchFamily="34" charset="0"/>
              </a:rPr>
              <a:t>1</a:t>
            </a:r>
            <a:r>
              <a:rPr lang="en-US" altLang="zh-CN" sz="2400" b="1" dirty="0">
                <a:solidFill>
                  <a:srgbClr val="33CC33"/>
                </a:solidFill>
                <a:latin typeface="Tahoma" panose="020B0604030504040204" pitchFamily="34" charset="0"/>
              </a:rPr>
              <a:t>1</a:t>
            </a:r>
            <a:r>
              <a:rPr lang="en-US" altLang="zh-CN" sz="2400" b="1" dirty="0">
                <a:solidFill>
                  <a:srgbClr val="0000FF"/>
                </a:solidFill>
                <a:latin typeface="Tahoma" panose="020B0604030504040204" pitchFamily="34" charset="0"/>
              </a:rPr>
              <a:t>1</a:t>
            </a:r>
            <a:r>
              <a:rPr lang="en-US" altLang="zh-CN" sz="2400" b="1" dirty="0">
                <a:solidFill>
                  <a:schemeClr val="accent1"/>
                </a:solidFill>
                <a:latin typeface="Tahoma" panose="020B0604030504040204" pitchFamily="34" charset="0"/>
              </a:rPr>
              <a:t>  </a:t>
            </a:r>
            <a:r>
              <a:rPr lang="en-US" altLang="zh-CN" sz="2400" b="1" dirty="0">
                <a:solidFill>
                  <a:srgbClr val="FF0000"/>
                </a:solidFill>
                <a:latin typeface="Tahoma" panose="020B0604030504040204" pitchFamily="34" charset="0"/>
              </a:rPr>
              <a:t>0</a:t>
            </a:r>
            <a:r>
              <a:rPr lang="en-US" altLang="zh-CN" sz="2400" b="1" dirty="0">
                <a:solidFill>
                  <a:srgbClr val="33CC33"/>
                </a:solidFill>
                <a:latin typeface="Tahoma" panose="020B0604030504040204" pitchFamily="34" charset="0"/>
              </a:rPr>
              <a:t>1</a:t>
            </a:r>
            <a:r>
              <a:rPr lang="en-US" altLang="zh-CN" sz="2400" b="1" dirty="0">
                <a:solidFill>
                  <a:srgbClr val="0000FF"/>
                </a:solidFill>
                <a:latin typeface="Tahoma" panose="020B0604030504040204" pitchFamily="34" charset="0"/>
              </a:rPr>
              <a:t>0</a:t>
            </a:r>
            <a:r>
              <a:rPr lang="en-US" altLang="zh-CN" sz="2400" b="1" dirty="0">
                <a:solidFill>
                  <a:schemeClr val="accent1"/>
                </a:solidFill>
                <a:latin typeface="Tahoma" panose="020B0604030504040204" pitchFamily="34" charset="0"/>
              </a:rPr>
              <a:t>  </a:t>
            </a:r>
            <a:r>
              <a:rPr lang="en-US" altLang="zh-CN" sz="2400" b="1" dirty="0">
                <a:solidFill>
                  <a:srgbClr val="FF0000"/>
                </a:solidFill>
                <a:latin typeface="Tahoma" panose="020B0604030504040204" pitchFamily="34" charset="0"/>
              </a:rPr>
              <a:t>1</a:t>
            </a:r>
            <a:r>
              <a:rPr lang="en-US" altLang="zh-CN" sz="2400" b="1" dirty="0">
                <a:solidFill>
                  <a:srgbClr val="33CC33"/>
                </a:solidFill>
                <a:latin typeface="Tahoma" panose="020B0604030504040204" pitchFamily="34" charset="0"/>
              </a:rPr>
              <a:t>1</a:t>
            </a:r>
            <a:r>
              <a:rPr lang="en-US" altLang="zh-CN" sz="2400" b="1" dirty="0">
                <a:solidFill>
                  <a:srgbClr val="0000FF"/>
                </a:solidFill>
                <a:latin typeface="Tahoma" panose="020B0604030504040204" pitchFamily="34" charset="0"/>
              </a:rPr>
              <a:t>0</a:t>
            </a:r>
            <a:r>
              <a:rPr lang="en-US" altLang="zh-CN" sz="2400" b="1" dirty="0">
                <a:solidFill>
                  <a:schemeClr val="accent1"/>
                </a:solidFill>
                <a:latin typeface="Tahoma" panose="020B0604030504040204" pitchFamily="34" charset="0"/>
              </a:rPr>
              <a:t>  </a:t>
            </a:r>
            <a:r>
              <a:rPr lang="en-US" altLang="zh-CN" sz="2400" b="1" dirty="0">
                <a:solidFill>
                  <a:srgbClr val="FF0000"/>
                </a:solidFill>
                <a:latin typeface="Tahoma" panose="020B0604030504040204" pitchFamily="34" charset="0"/>
              </a:rPr>
              <a:t>0</a:t>
            </a:r>
            <a:r>
              <a:rPr lang="en-US" altLang="zh-CN" sz="2400" b="1" dirty="0">
                <a:solidFill>
                  <a:srgbClr val="33CC33"/>
                </a:solidFill>
                <a:latin typeface="Tahoma" panose="020B0604030504040204" pitchFamily="34" charset="0"/>
              </a:rPr>
              <a:t>1</a:t>
            </a:r>
            <a:r>
              <a:rPr lang="en-US" altLang="zh-CN" sz="2400" b="1" dirty="0">
                <a:solidFill>
                  <a:srgbClr val="0000FF"/>
                </a:solidFill>
                <a:latin typeface="Tahoma" panose="020B0604030504040204" pitchFamily="34" charset="0"/>
              </a:rPr>
              <a:t>1</a:t>
            </a:r>
            <a:r>
              <a:rPr lang="en-US" altLang="zh-CN" sz="2400" b="1" dirty="0">
                <a:solidFill>
                  <a:schemeClr val="accent1"/>
                </a:solidFill>
                <a:latin typeface="Tahoma" panose="020B0604030504040204" pitchFamily="34" charset="0"/>
              </a:rPr>
              <a:t>  </a:t>
            </a:r>
            <a:r>
              <a:rPr lang="en-US" altLang="zh-CN" sz="2400" b="1" dirty="0">
                <a:solidFill>
                  <a:srgbClr val="FF0000"/>
                </a:solidFill>
                <a:latin typeface="Tahoma" panose="020B0604030504040204" pitchFamily="34" charset="0"/>
              </a:rPr>
              <a:t>1</a:t>
            </a:r>
            <a:r>
              <a:rPr lang="en-US" altLang="zh-CN" sz="2400" b="1" dirty="0">
                <a:solidFill>
                  <a:srgbClr val="33CC33"/>
                </a:solidFill>
                <a:latin typeface="Tahoma" panose="020B0604030504040204" pitchFamily="34" charset="0"/>
              </a:rPr>
              <a:t>1</a:t>
            </a:r>
            <a:r>
              <a:rPr lang="en-US" altLang="zh-CN" sz="2400" b="1" dirty="0">
                <a:solidFill>
                  <a:srgbClr val="0000FF"/>
                </a:solidFill>
                <a:latin typeface="Tahoma" panose="020B0604030504040204" pitchFamily="34" charset="0"/>
              </a:rPr>
              <a:t>0</a:t>
            </a:r>
            <a:r>
              <a:rPr lang="en-US" altLang="zh-CN" sz="2400" b="1" dirty="0">
                <a:solidFill>
                  <a:schemeClr val="accent1"/>
                </a:solidFill>
                <a:latin typeface="Tahoma" panose="020B0604030504040204" pitchFamily="34" charset="0"/>
              </a:rPr>
              <a:t>  </a:t>
            </a:r>
            <a:r>
              <a:rPr lang="en-US" altLang="zh-CN" sz="2400" b="1" dirty="0">
                <a:solidFill>
                  <a:srgbClr val="FF0000"/>
                </a:solidFill>
                <a:latin typeface="Tahoma" panose="020B0604030504040204" pitchFamily="34" charset="0"/>
              </a:rPr>
              <a:t>0</a:t>
            </a:r>
            <a:r>
              <a:rPr lang="en-US" altLang="zh-CN" sz="2400" b="1" dirty="0">
                <a:solidFill>
                  <a:srgbClr val="33CC33"/>
                </a:solidFill>
                <a:latin typeface="Tahoma" panose="020B0604030504040204" pitchFamily="34" charset="0"/>
              </a:rPr>
              <a:t>1</a:t>
            </a:r>
            <a:r>
              <a:rPr lang="en-US" altLang="zh-CN" sz="2400" b="1" dirty="0">
                <a:solidFill>
                  <a:srgbClr val="0000FF"/>
                </a:solidFill>
                <a:latin typeface="Tahoma" panose="020B0604030504040204" pitchFamily="34" charset="0"/>
              </a:rPr>
              <a:t>1</a:t>
            </a:r>
            <a:r>
              <a:rPr lang="en-US" altLang="zh-CN" sz="2400" b="1" dirty="0">
                <a:solidFill>
                  <a:schemeClr val="accent1"/>
                </a:solidFill>
                <a:latin typeface="Tahoma" panose="020B0604030504040204" pitchFamily="34" charset="0"/>
              </a:rPr>
              <a:t>  </a:t>
            </a:r>
            <a:r>
              <a:rPr lang="en-US" altLang="zh-CN" sz="2400" b="1" dirty="0">
                <a:solidFill>
                  <a:srgbClr val="FF0000"/>
                </a:solidFill>
                <a:latin typeface="Tahoma" panose="020B0604030504040204" pitchFamily="34" charset="0"/>
              </a:rPr>
              <a:t>1</a:t>
            </a:r>
            <a:r>
              <a:rPr lang="en-US" altLang="zh-CN" sz="2400" b="1" dirty="0">
                <a:solidFill>
                  <a:srgbClr val="33CC33"/>
                </a:solidFill>
                <a:latin typeface="Tahoma" panose="020B0604030504040204" pitchFamily="34" charset="0"/>
              </a:rPr>
              <a:t>1</a:t>
            </a:r>
            <a:r>
              <a:rPr lang="en-US" altLang="zh-CN" sz="2400" b="1" dirty="0">
                <a:solidFill>
                  <a:srgbClr val="0000FF"/>
                </a:solidFill>
                <a:latin typeface="Tahoma" panose="020B0604030504040204" pitchFamily="34" charset="0"/>
              </a:rPr>
              <a:t>1</a:t>
            </a:r>
            <a:r>
              <a:rPr lang="en-US" altLang="zh-CN" sz="2400" b="1" dirty="0">
                <a:latin typeface="Times New Roman" panose="02020603050405020304" pitchFamily="18" charset="0"/>
              </a:rPr>
              <a:t>·······</a:t>
            </a:r>
            <a:endParaRPr lang="en-US" altLang="zh-CN" sz="2400" b="1" dirty="0">
              <a:latin typeface="Tahoma" panose="020B0604030504040204" pitchFamily="34" charset="0"/>
            </a:endParaRPr>
          </a:p>
        </p:txBody>
      </p:sp>
      <p:sp>
        <p:nvSpPr>
          <p:cNvPr id="33797" name="Text Box 5"/>
          <p:cNvSpPr txBox="1"/>
          <p:nvPr/>
        </p:nvSpPr>
        <p:spPr>
          <a:xfrm>
            <a:off x="862648" y="1788795"/>
            <a:ext cx="7269480" cy="1198880"/>
          </a:xfrm>
          <a:prstGeom prst="rect">
            <a:avLst/>
          </a:prstGeom>
          <a:noFill/>
          <a:ln w="9525">
            <a:noFill/>
          </a:ln>
        </p:spPr>
        <p:txBody>
          <a:bodyPr wrap="none">
            <a:spAutoFit/>
          </a:bodyPr>
          <a:p>
            <a:r>
              <a:rPr lang="zh-CN" altLang="en-US" sz="2400" b="1" dirty="0">
                <a:solidFill>
                  <a:srgbClr val="FF0000"/>
                </a:solidFill>
                <a:latin typeface="Tahoma" panose="020B0604030504040204" pitchFamily="34" charset="0"/>
              </a:rPr>
              <a:t>支路</a:t>
            </a:r>
            <a:r>
              <a:rPr lang="en-US" altLang="zh-CN" sz="2400" b="1" dirty="0">
                <a:solidFill>
                  <a:srgbClr val="FF0000"/>
                </a:solidFill>
                <a:latin typeface="Tahoma" panose="020B0604030504040204" pitchFamily="34" charset="0"/>
              </a:rPr>
              <a:t>1</a:t>
            </a:r>
            <a:r>
              <a:rPr lang="en-US" altLang="zh-CN" sz="2400" b="1" dirty="0">
                <a:latin typeface="Tahoma" panose="020B0604030504040204" pitchFamily="34" charset="0"/>
              </a:rPr>
              <a:t>:    </a:t>
            </a:r>
            <a:r>
              <a:rPr lang="en-US" altLang="zh-CN" sz="2400" b="1" dirty="0">
                <a:solidFill>
                  <a:srgbClr val="FF0000"/>
                </a:solidFill>
                <a:latin typeface="Tahoma" panose="020B0604030504040204" pitchFamily="34" charset="0"/>
              </a:rPr>
              <a:t>0  1  0  1  0  1  0  1</a:t>
            </a:r>
            <a:r>
              <a:rPr lang="en-US" altLang="zh-CN" sz="2400" b="1" dirty="0">
                <a:latin typeface="Tahoma" panose="020B0604030504040204" pitchFamily="34" charset="0"/>
              </a:rPr>
              <a:t>  0  1  0  1  0  1  0  1</a:t>
            </a:r>
            <a:endParaRPr lang="en-US" altLang="zh-CN" sz="2400" b="1" dirty="0">
              <a:latin typeface="Tahoma" panose="020B0604030504040204" pitchFamily="34" charset="0"/>
            </a:endParaRPr>
          </a:p>
          <a:p>
            <a:r>
              <a:rPr lang="zh-CN" altLang="en-US" sz="2400" b="1" dirty="0">
                <a:solidFill>
                  <a:srgbClr val="92D050"/>
                </a:solidFill>
                <a:latin typeface="Tahoma" panose="020B0604030504040204" pitchFamily="34" charset="0"/>
              </a:rPr>
              <a:t>支路</a:t>
            </a:r>
            <a:r>
              <a:rPr lang="en-US" altLang="zh-CN" sz="2400" b="1" dirty="0">
                <a:solidFill>
                  <a:srgbClr val="92D050"/>
                </a:solidFill>
                <a:latin typeface="Tahoma" panose="020B0604030504040204" pitchFamily="34" charset="0"/>
              </a:rPr>
              <a:t>2</a:t>
            </a:r>
            <a:r>
              <a:rPr lang="zh-CN" altLang="en-US" sz="2400" b="1" dirty="0">
                <a:latin typeface="Tahoma" panose="020B0604030504040204" pitchFamily="34" charset="0"/>
              </a:rPr>
              <a:t>：  </a:t>
            </a:r>
            <a:r>
              <a:rPr lang="en-US" altLang="zh-CN" sz="2400" b="1" dirty="0">
                <a:solidFill>
                  <a:srgbClr val="33CC33"/>
                </a:solidFill>
                <a:latin typeface="Tahoma" panose="020B0604030504040204" pitchFamily="34" charset="0"/>
              </a:rPr>
              <a:t>1  1  1  1  1  1  1  1</a:t>
            </a:r>
            <a:r>
              <a:rPr lang="en-US" altLang="zh-CN" sz="2400" b="1" dirty="0">
                <a:latin typeface="Tahoma" panose="020B0604030504040204" pitchFamily="34" charset="0"/>
              </a:rPr>
              <a:t>  </a:t>
            </a:r>
            <a:r>
              <a:rPr lang="en-US" altLang="zh-CN" sz="2400" b="1" dirty="0">
                <a:solidFill>
                  <a:schemeClr val="tx2"/>
                </a:solidFill>
                <a:latin typeface="Tahoma" panose="020B0604030504040204" pitchFamily="34" charset="0"/>
              </a:rPr>
              <a:t>0  0  0  0  0  0  0  0</a:t>
            </a:r>
            <a:endParaRPr lang="en-US" altLang="zh-CN" sz="2400" b="1" dirty="0">
              <a:solidFill>
                <a:schemeClr val="tx2"/>
              </a:solidFill>
              <a:latin typeface="Tahoma" panose="020B0604030504040204" pitchFamily="34" charset="0"/>
            </a:endParaRPr>
          </a:p>
          <a:p>
            <a:r>
              <a:rPr lang="zh-CN" altLang="en-US" sz="2400" b="1" dirty="0">
                <a:solidFill>
                  <a:schemeClr val="tx2"/>
                </a:solidFill>
                <a:latin typeface="Tahoma" panose="020B0604030504040204" pitchFamily="34" charset="0"/>
              </a:rPr>
              <a:t>支路</a:t>
            </a:r>
            <a:r>
              <a:rPr lang="en-US" altLang="zh-CN" sz="2400" b="1" dirty="0">
                <a:solidFill>
                  <a:schemeClr val="tx2"/>
                </a:solidFill>
                <a:latin typeface="Tahoma" panose="020B0604030504040204" pitchFamily="34" charset="0"/>
              </a:rPr>
              <a:t>3</a:t>
            </a:r>
            <a:r>
              <a:rPr lang="zh-CN" altLang="en-US" sz="2400" b="1" dirty="0">
                <a:solidFill>
                  <a:schemeClr val="tx2"/>
                </a:solidFill>
                <a:latin typeface="Tahoma" panose="020B0604030504040204" pitchFamily="34" charset="0"/>
              </a:rPr>
              <a:t>：  </a:t>
            </a:r>
            <a:r>
              <a:rPr lang="en-US" altLang="zh-CN" sz="2400" b="1" dirty="0">
                <a:solidFill>
                  <a:srgbClr val="0000FF"/>
                </a:solidFill>
                <a:latin typeface="Tahoma" panose="020B0604030504040204" pitchFamily="34" charset="0"/>
              </a:rPr>
              <a:t>1  1  0  0  1  0  1  1</a:t>
            </a:r>
            <a:r>
              <a:rPr lang="en-US" altLang="zh-CN" sz="2400" b="1" dirty="0">
                <a:solidFill>
                  <a:schemeClr val="tx2"/>
                </a:solidFill>
                <a:latin typeface="Tahoma" panose="020B0604030504040204" pitchFamily="34" charset="0"/>
              </a:rPr>
              <a:t>  </a:t>
            </a:r>
            <a:r>
              <a:rPr lang="en-US" altLang="zh-CN" sz="2400" b="1" dirty="0">
                <a:solidFill>
                  <a:srgbClr val="000000"/>
                </a:solidFill>
                <a:latin typeface="Tahoma" panose="020B0604030504040204" pitchFamily="34" charset="0"/>
              </a:rPr>
              <a:t>1  1  1  0  0  1  0  1</a:t>
            </a:r>
            <a:r>
              <a:rPr lang="en-US" altLang="zh-CN" sz="2400" b="1" dirty="0">
                <a:latin typeface="Tahoma" panose="020B0604030504040204" pitchFamily="34" charset="0"/>
              </a:rPr>
              <a:t>  </a:t>
            </a:r>
            <a:endParaRPr lang="en-US" altLang="zh-CN" sz="2400" b="1" dirty="0">
              <a:latin typeface="Tahoma" panose="020B0604030504040204" pitchFamily="34" charset="0"/>
            </a:endParaRPr>
          </a:p>
        </p:txBody>
      </p:sp>
      <p:pic>
        <p:nvPicPr>
          <p:cNvPr id="33798" name="Picture 6"/>
          <p:cNvPicPr>
            <a:picLocks noChangeAspect="1"/>
          </p:cNvPicPr>
          <p:nvPr/>
        </p:nvPicPr>
        <p:blipFill>
          <a:blip r:embed="rId1"/>
          <a:stretch>
            <a:fillRect/>
          </a:stretch>
        </p:blipFill>
        <p:spPr>
          <a:xfrm>
            <a:off x="4858385" y="2975928"/>
            <a:ext cx="3810000" cy="3624262"/>
          </a:xfrm>
          <a:prstGeom prst="rect">
            <a:avLst/>
          </a:prstGeom>
          <a:noFill/>
          <a:ln w="9525">
            <a:noFill/>
          </a:ln>
        </p:spPr>
      </p:pic>
      <p:sp>
        <p:nvSpPr>
          <p:cNvPr id="81927" name="Oval 7"/>
          <p:cNvSpPr>
            <a:spLocks noChangeArrowheads="1"/>
          </p:cNvSpPr>
          <p:nvPr/>
        </p:nvSpPr>
        <p:spPr bwMode="auto">
          <a:xfrm>
            <a:off x="2088198" y="1823720"/>
            <a:ext cx="431800" cy="11525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81928" name="Oval 8"/>
          <p:cNvSpPr>
            <a:spLocks noChangeArrowheads="1"/>
          </p:cNvSpPr>
          <p:nvPr/>
        </p:nvSpPr>
        <p:spPr bwMode="auto">
          <a:xfrm>
            <a:off x="2202815" y="3281998"/>
            <a:ext cx="792163" cy="5048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25603" name="Rectangle 3"/>
          <p:cNvSpPr>
            <a:spLocks noGrp="1" noChangeArrowheads="1"/>
          </p:cNvSpPr>
          <p:nvPr>
            <p:ph type="body" idx="1"/>
          </p:nvPr>
        </p:nvSpPr>
        <p:spPr>
          <a:xfrm>
            <a:off x="1123315" y="1209040"/>
            <a:ext cx="7525385" cy="5124450"/>
          </a:xfrm>
        </p:spPr>
        <p:txBody>
          <a:bodyPr/>
          <a:lstStyle/>
          <a:p>
            <a:pPr marL="0" indent="0" eaLnBrk="1" hangingPunct="1">
              <a:buNone/>
            </a:pPr>
            <a:r>
              <a:rPr lang="zh-CN" altLang="en-US" sz="2400" dirty="0" smtClean="0">
                <a:solidFill>
                  <a:srgbClr val="C00000"/>
                </a:solidFill>
                <a:effectLst>
                  <a:outerShdw blurRad="38100" dist="38100" dir="2700000" algn="tl">
                    <a:srgbClr val="000000">
                      <a:alpha val="43137"/>
                    </a:srgbClr>
                  </a:outerShdw>
                </a:effectLst>
              </a:rPr>
              <a:t>复用</a:t>
            </a:r>
            <a:r>
              <a:rPr lang="zh-CN" altLang="en-US" sz="2400" dirty="0" smtClean="0">
                <a:solidFill>
                  <a:schemeClr val="tx1"/>
                </a:solidFill>
                <a:effectLst/>
              </a:rPr>
              <a:t>：多路信号按一定</a:t>
            </a:r>
            <a:r>
              <a:rPr lang="zh-CN" altLang="en-US" sz="2400" dirty="0" smtClean="0">
                <a:solidFill>
                  <a:srgbClr val="C00000"/>
                </a:solidFill>
                <a:effectLst>
                  <a:outerShdw blurRad="38100" dist="38100" dir="2700000" algn="tl">
                    <a:srgbClr val="000000">
                      <a:alpha val="43137"/>
                    </a:srgbClr>
                  </a:outerShdw>
                </a:effectLst>
              </a:rPr>
              <a:t>规则</a:t>
            </a:r>
            <a:r>
              <a:rPr lang="zh-CN" altLang="en-US" sz="2400" dirty="0" smtClean="0">
                <a:solidFill>
                  <a:schemeClr val="tx1"/>
                </a:solidFill>
                <a:effectLst/>
              </a:rPr>
              <a:t>在同一信道上传输，互不干扰。</a:t>
            </a:r>
            <a:endParaRPr lang="zh-CN" altLang="en-US" sz="2400" dirty="0" smtClean="0">
              <a:solidFill>
                <a:schemeClr val="tx1"/>
              </a:solidFill>
              <a:effectLst/>
            </a:endParaRPr>
          </a:p>
          <a:p>
            <a:pPr marL="0" indent="0" eaLnBrk="1" hangingPunct="1">
              <a:buNone/>
            </a:pPr>
            <a:r>
              <a:rPr lang="zh-CN" altLang="en-US" sz="2400" b="1" dirty="0" smtClean="0"/>
              <a:t>根据信号在</a:t>
            </a:r>
            <a:r>
              <a:rPr lang="zh-CN" altLang="en-US" sz="2400" b="1" dirty="0" smtClean="0">
                <a:solidFill>
                  <a:srgbClr val="C00000"/>
                </a:solidFill>
              </a:rPr>
              <a:t>频率</a:t>
            </a:r>
            <a:r>
              <a:rPr lang="zh-CN" altLang="en-US" sz="2400" b="1" dirty="0" smtClean="0"/>
              <a:t>、</a:t>
            </a:r>
            <a:r>
              <a:rPr lang="zh-CN" altLang="en-US" sz="2400" b="1" dirty="0" smtClean="0">
                <a:solidFill>
                  <a:srgbClr val="C00000"/>
                </a:solidFill>
              </a:rPr>
              <a:t>时间</a:t>
            </a:r>
            <a:r>
              <a:rPr lang="zh-CN" altLang="en-US" sz="2400" b="1" dirty="0" smtClean="0"/>
              <a:t>、</a:t>
            </a:r>
            <a:r>
              <a:rPr lang="zh-CN" altLang="en-US" sz="2400" b="1" dirty="0" smtClean="0">
                <a:solidFill>
                  <a:srgbClr val="C00000"/>
                </a:solidFill>
              </a:rPr>
              <a:t>码型</a:t>
            </a:r>
            <a:r>
              <a:rPr lang="zh-CN" altLang="en-US" sz="2400" b="1" dirty="0" smtClean="0"/>
              <a:t>等参量上的不同，将各路信号复用在同一信道中进行传输。该技术含</a:t>
            </a:r>
            <a:r>
              <a:rPr lang="zh-CN" altLang="en-US" sz="2400" b="1" dirty="0" smtClean="0">
                <a:solidFill>
                  <a:srgbClr val="C00000"/>
                </a:solidFill>
              </a:rPr>
              <a:t>复用</a:t>
            </a:r>
            <a:r>
              <a:rPr lang="zh-CN" altLang="en-US" sz="2400" b="1" dirty="0" smtClean="0"/>
              <a:t>、</a:t>
            </a:r>
            <a:r>
              <a:rPr lang="zh-CN" altLang="en-US" sz="2400" b="1" dirty="0" smtClean="0">
                <a:solidFill>
                  <a:srgbClr val="C00000"/>
                </a:solidFill>
              </a:rPr>
              <a:t>传输</a:t>
            </a:r>
            <a:r>
              <a:rPr lang="zh-CN" altLang="en-US" sz="2400" b="1" dirty="0" smtClean="0"/>
              <a:t>和</a:t>
            </a:r>
            <a:r>
              <a:rPr lang="zh-CN" altLang="en-US" sz="2400" b="1" dirty="0" smtClean="0">
                <a:solidFill>
                  <a:srgbClr val="C00000"/>
                </a:solidFill>
              </a:rPr>
              <a:t>分离</a:t>
            </a:r>
            <a:r>
              <a:rPr lang="zh-CN" altLang="en-US" sz="2400" b="1" dirty="0" smtClean="0"/>
              <a:t>三个过程。</a:t>
            </a:r>
            <a:endParaRPr lang="zh-CN" altLang="en-US" sz="2400" b="1" dirty="0" smtClean="0"/>
          </a:p>
          <a:p>
            <a:pPr marL="0" indent="0" eaLnBrk="1" hangingPunct="1">
              <a:buNone/>
            </a:pPr>
            <a:r>
              <a:rPr lang="en-US" altLang="zh-CN" sz="2400" b="1" dirty="0" smtClean="0"/>
              <a:t>FDM</a:t>
            </a:r>
            <a:r>
              <a:rPr lang="zh-CN" altLang="en-US" sz="2400" b="1" dirty="0" smtClean="0"/>
              <a:t>：</a:t>
            </a:r>
            <a:r>
              <a:rPr sz="2400" spc="16" dirty="0">
                <a:solidFill>
                  <a:srgbClr val="000000"/>
                </a:solidFill>
                <a:latin typeface="EJGOKI+SimSun" panose="02010600030101010101"/>
                <a:cs typeface="EJGOKI+SimSun" panose="02010600030101010101"/>
                <a:sym typeface="+mn-ea"/>
              </a:rPr>
              <a:t>按频段区分信号，各路信号在频率上互相分开，但在时间上重叠在一起。</a:t>
            </a:r>
            <a:endParaRPr sz="2400" spc="16" dirty="0">
              <a:solidFill>
                <a:srgbClr val="000000"/>
              </a:solidFill>
              <a:latin typeface="EJGOKI+SimSun" panose="02010600030101010101"/>
              <a:cs typeface="EJGOKI+SimSun" panose="02010600030101010101"/>
              <a:sym typeface="+mn-ea"/>
            </a:endParaRPr>
          </a:p>
          <a:p>
            <a:pPr marL="0" indent="0" eaLnBrk="1" hangingPunct="1">
              <a:buNone/>
            </a:pPr>
            <a:r>
              <a:rPr lang="en-US" altLang="zh-CN" sz="2400" b="1" dirty="0" smtClean="0"/>
              <a:t>TDM</a:t>
            </a:r>
            <a:r>
              <a:rPr lang="zh-CN" altLang="en-US" sz="2400" b="1" dirty="0" smtClean="0"/>
              <a:t>：按时隙区分信号，各路信号在时间上互相分开，但在频谱上重叠在一起。</a:t>
            </a:r>
            <a:endParaRPr lang="zh-CN" altLang="en-US" sz="2400" b="1" dirty="0" smtClean="0"/>
          </a:p>
          <a:p>
            <a:pPr marL="0" indent="0" eaLnBrk="1" hangingPunct="1">
              <a:buNone/>
            </a:pPr>
            <a:r>
              <a:rPr lang="en-US" altLang="zh-CN" sz="2400" b="1" dirty="0" smtClean="0"/>
              <a:t>SDM</a:t>
            </a:r>
            <a:r>
              <a:rPr lang="zh-CN" altLang="en-US" sz="2400" b="1" dirty="0" smtClean="0"/>
              <a:t>：卫星通信中，多波束</a:t>
            </a:r>
            <a:r>
              <a:rPr sz="2400" spc="16" dirty="0">
                <a:solidFill>
                  <a:srgbClr val="000000"/>
                </a:solidFill>
                <a:latin typeface="EJGOKI+SimSun" panose="02010600030101010101"/>
                <a:cs typeface="EJGOKI+SimSun" panose="02010600030101010101"/>
                <a:sym typeface="+mn-ea"/>
              </a:rPr>
              <a:t>天线覆盖不同区间。</a:t>
            </a:r>
            <a:endParaRPr sz="2400" spc="16" dirty="0">
              <a:solidFill>
                <a:srgbClr val="000000"/>
              </a:solidFill>
              <a:latin typeface="EJGOKI+SimSun" panose="02010600030101010101"/>
              <a:cs typeface="EJGOKI+SimSun" panose="02010600030101010101"/>
              <a:sym typeface="+mn-ea"/>
            </a:endParaRPr>
          </a:p>
          <a:p>
            <a:pPr marL="0" indent="0" eaLnBrk="1" hangingPunct="1">
              <a:buNone/>
            </a:pPr>
            <a:r>
              <a:rPr lang="en-US" altLang="zh-CN" sz="2400" b="1" dirty="0" smtClean="0"/>
              <a:t>CDM</a:t>
            </a:r>
            <a:r>
              <a:rPr lang="zh-CN" altLang="en-US" sz="2400" b="1" dirty="0" smtClean="0"/>
              <a:t>：按相互正交的码字区分信号。发端信号占用相同频带，在同一时间发送，各信号被分配不同的特征码，收端通过特征码识别区分不同的信号。</a:t>
            </a:r>
            <a:endParaRPr lang="zh-CN" altLang="en-US" sz="2400" b="1" dirty="0" smtClean="0"/>
          </a:p>
        </p:txBody>
      </p:sp>
      <p:sp>
        <p:nvSpPr>
          <p:cNvPr id="4" name="标题 1"/>
          <p:cNvSpPr/>
          <p:nvPr/>
        </p:nvSpPr>
        <p:spPr>
          <a:xfrm>
            <a:off x="565785" y="66040"/>
            <a:ext cx="8732520"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10</a:t>
            </a:r>
            <a:r>
              <a:rPr lang="zh-CN" altLang="en-US" sz="5400" b="1" dirty="0">
                <a:effectLst>
                  <a:outerShdw blurRad="38100" dist="38100" dir="2700000" algn="tl">
                    <a:srgbClr val="000000">
                      <a:alpha val="43137"/>
                    </a:srgbClr>
                  </a:outerShdw>
                </a:effectLst>
              </a:rPr>
              <a:t>章 复用和数字复接技术</a:t>
            </a:r>
            <a:endParaRPr lang="zh-CN" altLang="en-US" sz="5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graphicFrame>
        <p:nvGraphicFramePr>
          <p:cNvPr id="3" name="内容占位符 2"/>
          <p:cNvGraphicFramePr/>
          <p:nvPr>
            <p:ph idx="1"/>
          </p:nvPr>
        </p:nvGraphicFramePr>
        <p:xfrm>
          <a:off x="1030605" y="1852930"/>
          <a:ext cx="7710170" cy="4184015"/>
        </p:xfrm>
        <a:graphic>
          <a:graphicData uri="http://schemas.openxmlformats.org/drawingml/2006/table">
            <a:tbl>
              <a:tblPr firstRow="1" bandRow="1">
                <a:tableStyleId>{5C22544A-7EE6-4342-B048-85BDC9FD1C3A}</a:tableStyleId>
              </a:tblPr>
              <a:tblGrid>
                <a:gridCol w="3855085"/>
                <a:gridCol w="3855085"/>
              </a:tblGrid>
              <a:tr h="475615">
                <a:tc>
                  <a:txBody>
                    <a:bodyPr/>
                    <a:p>
                      <a:pPr algn="ctr">
                        <a:buNone/>
                      </a:pPr>
                      <a:r>
                        <a:rPr lang="zh-CN" altLang="en-US" sz="2000">
                          <a:solidFill>
                            <a:schemeClr val="tx1"/>
                          </a:solidFill>
                          <a:latin typeface="宋体" panose="02010600030101010101" pitchFamily="2" charset="-122"/>
                          <a:ea typeface="宋体" panose="02010600030101010101" pitchFamily="2" charset="-122"/>
                        </a:rPr>
                        <a:t>按位复接</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c>
                  <a:txBody>
                    <a:bodyPr/>
                    <a:p>
                      <a:pPr algn="ctr">
                        <a:buNone/>
                      </a:pPr>
                      <a:r>
                        <a:rPr lang="zh-CN" altLang="en-US" sz="2000">
                          <a:solidFill>
                            <a:schemeClr val="tx1"/>
                          </a:solidFill>
                          <a:latin typeface="宋体" panose="02010600030101010101" pitchFamily="2" charset="-122"/>
                          <a:ea typeface="宋体" panose="02010600030101010101" pitchFamily="2" charset="-122"/>
                        </a:rPr>
                        <a:t>按字复接</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r>
              <a:tr h="927100">
                <a:tc>
                  <a:txBody>
                    <a:bodyPr/>
                    <a:p>
                      <a:pPr>
                        <a:buNone/>
                      </a:pPr>
                      <a:r>
                        <a:rPr sz="2000" spc="15" dirty="0">
                          <a:solidFill>
                            <a:srgbClr val="000000"/>
                          </a:solidFill>
                          <a:latin typeface="JDGDPH+SimSun" panose="02010600030101010101"/>
                          <a:cs typeface="JDGDPH+SimSun" panose="02010600030101010101"/>
                          <a:sym typeface="+mn-ea"/>
                        </a:rPr>
                        <a:t>轮流将各支路的一位码发送到线路上</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c>
                  <a:txBody>
                    <a:bodyPr/>
                    <a:p>
                      <a:pPr>
                        <a:buNone/>
                      </a:pPr>
                      <a:r>
                        <a:rPr sz="2000" spc="15" dirty="0">
                          <a:solidFill>
                            <a:srgbClr val="000000"/>
                          </a:solidFill>
                          <a:latin typeface="JDGDPH+SimSun" panose="02010600030101010101"/>
                          <a:cs typeface="JDGDPH+SimSun" panose="02010600030101010101"/>
                          <a:sym typeface="+mn-ea"/>
                        </a:rPr>
                        <a:t>轮流将各支路的一个字发送到线路上</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r>
              <a:tr h="927100">
                <a:tc>
                  <a:txBody>
                    <a:bodyPr/>
                    <a:p>
                      <a:pPr>
                        <a:buNone/>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优点</a:t>
                      </a:r>
                      <a:r>
                        <a:rPr lang="zh-CN" altLang="en-US" sz="2000">
                          <a:solidFill>
                            <a:schemeClr val="tx1"/>
                          </a:solidFill>
                          <a:latin typeface="宋体" panose="02010600030101010101" pitchFamily="2" charset="-122"/>
                          <a:ea typeface="宋体" panose="02010600030101010101" pitchFamily="2" charset="-122"/>
                        </a:rPr>
                        <a:t>：要求复接电路的存储容量小，简单易行。</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c>
                  <a:txBody>
                    <a:bodyPr/>
                    <a:p>
                      <a:pPr>
                        <a:buNone/>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优点</a:t>
                      </a:r>
                      <a:r>
                        <a:rPr lang="zh-CN" altLang="en-US" sz="2000">
                          <a:solidFill>
                            <a:schemeClr val="tx1"/>
                          </a:solidFill>
                          <a:latin typeface="宋体" panose="02010600030101010101" pitchFamily="2" charset="-122"/>
                          <a:ea typeface="宋体" panose="02010600030101010101" pitchFamily="2" charset="-122"/>
                        </a:rPr>
                        <a:t>：保持了单路码字的完整性，</a:t>
                      </a:r>
                      <a:endParaRPr lang="zh-CN" altLang="en-US" sz="2000">
                        <a:solidFill>
                          <a:schemeClr val="tx1"/>
                        </a:solidFill>
                        <a:latin typeface="宋体" panose="02010600030101010101" pitchFamily="2" charset="-122"/>
                        <a:ea typeface="宋体" panose="02010600030101010101" pitchFamily="2" charset="-122"/>
                      </a:endParaRPr>
                    </a:p>
                    <a:p>
                      <a:pPr>
                        <a:buNone/>
                      </a:pPr>
                      <a:r>
                        <a:rPr lang="zh-CN" altLang="en-US" sz="2000">
                          <a:solidFill>
                            <a:schemeClr val="tx1"/>
                          </a:solidFill>
                          <a:latin typeface="宋体" panose="02010600030101010101" pitchFamily="2" charset="-122"/>
                          <a:ea typeface="宋体" panose="02010600030101010101" pitchFamily="2" charset="-122"/>
                        </a:rPr>
                        <a:t>便于在高次群中直接对支路乃至</a:t>
                      </a:r>
                      <a:endParaRPr lang="zh-CN" altLang="en-US" sz="2000">
                        <a:solidFill>
                          <a:schemeClr val="tx1"/>
                        </a:solidFill>
                        <a:latin typeface="宋体" panose="02010600030101010101" pitchFamily="2" charset="-122"/>
                        <a:ea typeface="宋体" panose="02010600030101010101" pitchFamily="2" charset="-122"/>
                      </a:endParaRPr>
                    </a:p>
                    <a:p>
                      <a:pPr>
                        <a:buNone/>
                      </a:pPr>
                      <a:r>
                        <a:rPr lang="zh-CN" altLang="en-US" sz="2000">
                          <a:solidFill>
                            <a:schemeClr val="tx1"/>
                          </a:solidFill>
                          <a:latin typeface="宋体" panose="02010600030101010101" pitchFamily="2" charset="-122"/>
                          <a:ea typeface="宋体" panose="02010600030101010101" pitchFamily="2" charset="-122"/>
                        </a:rPr>
                        <a:t>话路信号进行处理交换。</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r>
              <a:tr h="927100">
                <a:tc>
                  <a:txBody>
                    <a:bodyPr/>
                    <a:p>
                      <a:pPr>
                        <a:buNone/>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缺点</a:t>
                      </a:r>
                      <a:r>
                        <a:rPr lang="zh-CN" altLang="en-US" sz="2000">
                          <a:solidFill>
                            <a:schemeClr val="tx1"/>
                          </a:solidFill>
                          <a:latin typeface="宋体" panose="02010600030101010101" pitchFamily="2" charset="-122"/>
                          <a:ea typeface="宋体" panose="02010600030101010101" pitchFamily="2" charset="-122"/>
                        </a:rPr>
                        <a:t>：破坏了原信号的完整性，</a:t>
                      </a:r>
                      <a:endParaRPr lang="zh-CN" altLang="en-US" sz="2000">
                        <a:solidFill>
                          <a:schemeClr val="tx1"/>
                        </a:solidFill>
                        <a:latin typeface="宋体" panose="02010600030101010101" pitchFamily="2" charset="-122"/>
                        <a:ea typeface="宋体" panose="02010600030101010101" pitchFamily="2" charset="-122"/>
                      </a:endParaRPr>
                    </a:p>
                    <a:p>
                      <a:pPr>
                        <a:buNone/>
                      </a:pPr>
                      <a:r>
                        <a:rPr lang="zh-CN" altLang="en-US" sz="2000">
                          <a:solidFill>
                            <a:schemeClr val="tx1"/>
                          </a:solidFill>
                          <a:latin typeface="宋体" panose="02010600030101010101" pitchFamily="2" charset="-122"/>
                          <a:ea typeface="宋体" panose="02010600030101010101" pitchFamily="2" charset="-122"/>
                        </a:rPr>
                        <a:t>不利于信号的处理和交换。</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c>
                  <a:txBody>
                    <a:bodyPr/>
                    <a:p>
                      <a:pPr marL="0" marR="0">
                        <a:lnSpc>
                          <a:spcPts val="2005"/>
                        </a:lnSpc>
                        <a:spcBef>
                          <a:spcPts val="995"/>
                        </a:spcBef>
                        <a:spcAft>
                          <a:spcPts val="0"/>
                        </a:spcAft>
                      </a:pPr>
                      <a:r>
                        <a:rPr sz="2000" b="1" spc="17" dirty="0">
                          <a:solidFill>
                            <a:srgbClr val="C00000"/>
                          </a:solidFill>
                          <a:effectLst>
                            <a:outerShdw blurRad="38100" dist="38100" dir="2700000" algn="tl">
                              <a:srgbClr val="000000">
                                <a:alpha val="43137"/>
                              </a:srgbClr>
                            </a:outerShdw>
                          </a:effectLst>
                          <a:latin typeface="JDGDPH+SimSun" panose="02010600030101010101"/>
                          <a:cs typeface="JDGDPH+SimSun" panose="02010600030101010101"/>
                          <a:sym typeface="+mn-ea"/>
                        </a:rPr>
                        <a:t>缺点</a:t>
                      </a:r>
                      <a:r>
                        <a:rPr sz="2000" spc="17" dirty="0">
                          <a:solidFill>
                            <a:schemeClr val="tx1"/>
                          </a:solidFill>
                          <a:latin typeface="JDGDPH+SimSun" panose="02010600030101010101"/>
                          <a:cs typeface="JDGDPH+SimSun" panose="02010600030101010101"/>
                          <a:sym typeface="+mn-ea"/>
                        </a:rPr>
                        <a:t>：</a:t>
                      </a:r>
                      <a:r>
                        <a:rPr sz="2000" spc="16" dirty="0">
                          <a:solidFill>
                            <a:schemeClr val="tx1"/>
                          </a:solidFill>
                          <a:latin typeface="JDGDPH+SimSun" panose="02010600030101010101"/>
                          <a:cs typeface="JDGDPH+SimSun" panose="02010600030101010101"/>
                          <a:sym typeface="+mn-ea"/>
                        </a:rPr>
                        <a:t>要</a:t>
                      </a:r>
                      <a:r>
                        <a:rPr sz="2000" spc="16" dirty="0">
                          <a:solidFill>
                            <a:srgbClr val="000000"/>
                          </a:solidFill>
                          <a:latin typeface="JDGDPH+SimSun" panose="02010600030101010101"/>
                          <a:cs typeface="JDGDPH+SimSun" panose="02010600030101010101"/>
                          <a:sym typeface="+mn-ea"/>
                        </a:rPr>
                        <a:t>求复接电路有一定的</a:t>
                      </a:r>
                      <a:endParaRPr sz="2000" spc="16" dirty="0">
                        <a:solidFill>
                          <a:srgbClr val="000000"/>
                        </a:solidFill>
                        <a:latin typeface="JDGDPH+SimSun" panose="02010600030101010101"/>
                        <a:cs typeface="JDGDPH+SimSun" panose="02010600030101010101"/>
                        <a:sym typeface="+mn-ea"/>
                      </a:endParaRPr>
                    </a:p>
                    <a:p>
                      <a:pPr marL="0" marR="0">
                        <a:lnSpc>
                          <a:spcPts val="2005"/>
                        </a:lnSpc>
                        <a:spcBef>
                          <a:spcPts val="995"/>
                        </a:spcBef>
                        <a:spcAft>
                          <a:spcPts val="0"/>
                        </a:spcAft>
                      </a:pPr>
                      <a:r>
                        <a:rPr sz="2000" spc="18" dirty="0">
                          <a:solidFill>
                            <a:srgbClr val="000000"/>
                          </a:solidFill>
                          <a:latin typeface="JDGDPH+SimSun" panose="02010600030101010101"/>
                          <a:cs typeface="JDGDPH+SimSun" panose="02010600030101010101"/>
                          <a:sym typeface="+mn-ea"/>
                        </a:rPr>
                        <a:t>存储容量。</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r>
              <a:tr h="927100">
                <a:tc>
                  <a:txBody>
                    <a:bodyPr/>
                    <a:p>
                      <a:pPr>
                        <a:buNone/>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应用</a:t>
                      </a:r>
                      <a:r>
                        <a:rPr lang="zh-CN" altLang="en-US" sz="2000">
                          <a:solidFill>
                            <a:schemeClr val="tx1"/>
                          </a:solidFill>
                          <a:latin typeface="宋体" panose="02010600030101010101" pitchFamily="2" charset="-122"/>
                          <a:ea typeface="宋体" panose="02010600030101010101" pitchFamily="2" charset="-122"/>
                        </a:rPr>
                        <a:t>：PDH准同步数字体系</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c>
                  <a:txBody>
                    <a:bodyPr/>
                    <a:p>
                      <a:pPr>
                        <a:buNone/>
                      </a:pPr>
                      <a:r>
                        <a:rPr lang="zh-CN" altLang="en-US" sz="20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应用</a:t>
                      </a:r>
                      <a:r>
                        <a:rPr lang="zh-CN" altLang="en-US" sz="2000">
                          <a:solidFill>
                            <a:schemeClr val="tx1"/>
                          </a:solidFill>
                          <a:latin typeface="宋体" panose="02010600030101010101" pitchFamily="2" charset="-122"/>
                          <a:ea typeface="宋体" panose="02010600030101010101" pitchFamily="2" charset="-122"/>
                        </a:rPr>
                        <a:t>：SDH同步数字体系</a:t>
                      </a:r>
                      <a:endParaRPr lang="zh-CN" altLang="en-US" sz="2000">
                        <a:solidFill>
                          <a:schemeClr val="tx1"/>
                        </a:solidFill>
                        <a:latin typeface="宋体" panose="02010600030101010101" pitchFamily="2" charset="-122"/>
                        <a:ea typeface="宋体" panose="02010600030101010101" pitchFamily="2" charset="-122"/>
                      </a:endParaRPr>
                    </a:p>
                  </a:txBody>
                  <a:tcPr anchor="ctr" anchorCtr="0"/>
                </a:tc>
              </a:tr>
            </a:tbl>
          </a:graphicData>
        </a:graphic>
      </p:graphicFrame>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Rectangle 3"/>
          <p:cNvSpPr>
            <a:spLocks noGrp="1" noChangeArrowheads="1"/>
          </p:cNvSpPr>
          <p:nvPr>
            <p:ph idx="1"/>
          </p:nvPr>
        </p:nvSpPr>
        <p:spPr>
          <a:xfrm>
            <a:off x="963930" y="1212215"/>
            <a:ext cx="7809865" cy="529082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40000"/>
              </a:spcBef>
              <a:spcAft>
                <a:spcPct val="0"/>
              </a:spcAft>
              <a:buClrTx/>
              <a:buSzTx/>
              <a:buFontTx/>
              <a:buNone/>
              <a:defRPr/>
            </a:pPr>
            <a:r>
              <a:rPr kumimoji="0" lang="zh-CN" altLang="en-US" sz="28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楷体_GB2312" pitchFamily="49" charset="-122"/>
                <a:cs typeface="Courier New" panose="02070309020205020404" pitchFamily="49" charset="0"/>
              </a:rPr>
              <a:t>同步复接</a:t>
            </a:r>
            <a:endParaRPr kumimoji="0" lang="zh-CN" altLang="en-US" sz="28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楷体_GB2312" pitchFamily="49" charset="-122"/>
              <a:cs typeface="Courier New" panose="02070309020205020404" pitchFamily="49" charset="0"/>
            </a:endParaRPr>
          </a:p>
          <a:p>
            <a:pPr marL="342900" marR="0" lvl="0" indent="-342900" algn="l" defTabSz="914400" rtl="0" eaLnBrk="1" fontAlgn="base" latinLnBrk="0" hangingPunct="1">
              <a:lnSpc>
                <a:spcPct val="150000"/>
              </a:lnSpc>
              <a:spcBef>
                <a:spcPct val="40000"/>
              </a:spcBef>
              <a:spcAft>
                <a:spcPct val="0"/>
              </a:spcAft>
              <a:buClrTx/>
              <a:buSzTx/>
              <a:buFontTx/>
              <a:buChar char="•"/>
              <a:defRPr/>
            </a:pPr>
            <a:r>
              <a:rPr kumimoji="0" lang="zh-CN" altLang="en-US" sz="2400" b="1" i="0" u="none" strike="noStrike" kern="0" cap="none" spc="0" normalizeH="0" baseline="0" noProof="0" dirty="0" smtClean="0">
                <a:ln>
                  <a:noFill/>
                </a:ln>
                <a:solidFill>
                  <a:schemeClr val="tx1"/>
                </a:solidFill>
                <a:effectLst/>
                <a:uLnTx/>
                <a:uFillTx/>
                <a:latin typeface="+mn-lt"/>
                <a:ea typeface="楷体_GB2312" pitchFamily="49" charset="-122"/>
                <a:cs typeface="Courier New" panose="02070309020205020404" pitchFamily="49" charset="0"/>
              </a:rPr>
              <a:t>同步复接：复接器各输入支路数字信号相对于本机定时信号是同步的，只需相位调整即可实施复接。</a:t>
            </a:r>
            <a:r>
              <a:rPr kumimoji="0" lang="zh-CN" altLang="en-US" sz="2400" b="1" i="0" u="none" strike="noStrike" kern="0" cap="none" spc="0" normalizeH="0" baseline="0" noProof="0" dirty="0" smtClean="0">
                <a:ln>
                  <a:noFill/>
                </a:ln>
                <a:solidFill>
                  <a:schemeClr val="folHlink"/>
                </a:solidFill>
                <a:effectLst/>
                <a:uLnTx/>
                <a:uFillTx/>
                <a:latin typeface="+mn-lt"/>
                <a:ea typeface="楷体_GB2312" pitchFamily="49" charset="-122"/>
                <a:cs typeface="Courier New" panose="02070309020205020404" pitchFamily="49" charset="0"/>
              </a:rPr>
              <a:t>同源信号的复接为同步复接</a:t>
            </a:r>
            <a:r>
              <a:rPr kumimoji="0" lang="zh-CN" altLang="en-US" sz="2400" b="1" i="0" u="none" strike="noStrike" kern="0" cap="none" spc="0" normalizeH="0" baseline="0" noProof="0" dirty="0" smtClean="0">
                <a:ln>
                  <a:noFill/>
                </a:ln>
                <a:solidFill>
                  <a:schemeClr val="tx1"/>
                </a:solidFill>
                <a:effectLst/>
                <a:uLnTx/>
                <a:uFillTx/>
                <a:latin typeface="+mn-lt"/>
                <a:ea typeface="楷体_GB2312" pitchFamily="49" charset="-122"/>
                <a:cs typeface="Courier New" panose="02070309020205020404" pitchFamily="49" charset="0"/>
              </a:rPr>
              <a:t>；同源信号是指各个信号由</a:t>
            </a:r>
            <a:r>
              <a:rPr kumimoji="0" lang="zh-CN" altLang="en-US" sz="2400" b="1" i="0" u="none" strike="noStrike" kern="0" cap="none" spc="0" normalizeH="0" baseline="0" noProof="0" dirty="0" smtClean="0">
                <a:ln>
                  <a:noFill/>
                </a:ln>
                <a:solidFill>
                  <a:srgbClr val="C00000"/>
                </a:solidFill>
                <a:effectLst/>
                <a:uLnTx/>
                <a:uFillTx/>
                <a:latin typeface="+mn-lt"/>
                <a:ea typeface="楷体_GB2312" pitchFamily="49" charset="-122"/>
                <a:cs typeface="Courier New" panose="02070309020205020404" pitchFamily="49" charset="0"/>
              </a:rPr>
              <a:t>同一主时钟</a:t>
            </a:r>
            <a:r>
              <a:rPr kumimoji="0" lang="zh-CN" altLang="en-US" sz="2400" b="1" i="0" u="none" strike="noStrike" kern="0" cap="none" spc="0" normalizeH="0" baseline="0" noProof="0" dirty="0" smtClean="0">
                <a:ln>
                  <a:noFill/>
                </a:ln>
                <a:solidFill>
                  <a:schemeClr val="tx1"/>
                </a:solidFill>
                <a:effectLst/>
                <a:uLnTx/>
                <a:uFillTx/>
                <a:latin typeface="+mn-lt"/>
                <a:ea typeface="楷体_GB2312" pitchFamily="49" charset="-122"/>
                <a:cs typeface="Courier New" panose="02070309020205020404" pitchFamily="49" charset="0"/>
              </a:rPr>
              <a:t>产生。</a:t>
            </a:r>
            <a:endParaRPr kumimoji="0" lang="zh-CN" altLang="en-US" sz="2400" b="1" i="0" u="none" strike="noStrike" kern="0" cap="none" spc="0" normalizeH="0" baseline="0" noProof="0" dirty="0" smtClean="0">
              <a:ln>
                <a:noFill/>
              </a:ln>
              <a:solidFill>
                <a:schemeClr val="tx1"/>
              </a:solidFill>
              <a:effectLst/>
              <a:uLnTx/>
              <a:uFillTx/>
              <a:latin typeface="+mn-lt"/>
              <a:ea typeface="楷体_GB2312" pitchFamily="49" charset="-122"/>
              <a:cs typeface="Courier New" panose="02070309020205020404" pitchFamily="49" charset="0"/>
            </a:endParaRPr>
          </a:p>
          <a:p>
            <a:pPr marL="342900" marR="0" lvl="0" indent="-342900" algn="l" defTabSz="914400" rtl="0" eaLnBrk="1" fontAlgn="base" latinLnBrk="0" hangingPunct="1">
              <a:lnSpc>
                <a:spcPct val="150000"/>
              </a:lnSpc>
              <a:spcBef>
                <a:spcPct val="40000"/>
              </a:spcBef>
              <a:spcAft>
                <a:spcPct val="0"/>
              </a:spcAft>
              <a:buClrTx/>
              <a:buSzTx/>
              <a:buFontTx/>
              <a:buChar char="•"/>
              <a:defRPr/>
            </a:pPr>
            <a:r>
              <a:rPr kumimoji="0" lang="zh-CN" altLang="en-US" sz="2400" b="1" i="0" u="none" strike="noStrike" kern="0" cap="none" spc="0" normalizeH="0" baseline="0" noProof="0" dirty="0" smtClean="0">
                <a:ln>
                  <a:noFill/>
                </a:ln>
                <a:solidFill>
                  <a:schemeClr val="tx1"/>
                </a:solidFill>
                <a:effectLst/>
                <a:uLnTx/>
                <a:uFillTx/>
                <a:latin typeface="+mn-lt"/>
                <a:ea typeface="楷体_GB2312" pitchFamily="49" charset="-122"/>
                <a:cs typeface="Courier New" panose="02070309020205020404" pitchFamily="49" charset="0"/>
              </a:rPr>
              <a:t>同步复接是用一个高稳定的主时钟来控制被复接的几个低次群信号，使这几个低次群的码速统一在主时钟的频率上，达到同频、同相，即不仅低次群信号速率相同，而且码元边缘对齐。</a:t>
            </a:r>
            <a:endParaRPr kumimoji="0" lang="zh-CN" altLang="en-US" sz="2400" b="1" i="0" u="none" strike="noStrike" kern="0" cap="none" spc="0" normalizeH="0" baseline="0" noProof="0" dirty="0" smtClean="0">
              <a:ln>
                <a:noFill/>
              </a:ln>
              <a:solidFill>
                <a:schemeClr val="tx1"/>
              </a:solidFill>
              <a:effectLst/>
              <a:uLnTx/>
              <a:uFillTx/>
              <a:latin typeface="+mn-lt"/>
              <a:ea typeface="楷体_GB2312" pitchFamily="49" charset="-122"/>
              <a:cs typeface="Courier New" panose="02070309020205020404" pitchFamily="49" charset="0"/>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4"/>
          <p:cNvSpPr>
            <a:spLocks noGrp="1"/>
          </p:cNvSpPr>
          <p:nvPr>
            <p:ph idx="1"/>
          </p:nvPr>
        </p:nvSpPr>
        <p:spPr>
          <a:xfrm>
            <a:off x="1278255" y="1196340"/>
            <a:ext cx="7307580" cy="2120900"/>
          </a:xfrm>
        </p:spPr>
        <p:txBody>
          <a:bodyPr vert="horz" wrap="square" lIns="91440" tIns="45720" rIns="91440" bIns="45720" anchor="t"/>
          <a:p>
            <a:pPr marL="0" indent="0" eaLnBrk="1" hangingPunct="1">
              <a:spcBef>
                <a:spcPct val="40000"/>
              </a:spcBef>
              <a:buNone/>
            </a:pPr>
            <a:r>
              <a:rPr lang="zh-CN" altLang="en-US" sz="2800" b="1"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异步复接</a:t>
            </a:r>
            <a:endParaRPr lang="zh-CN" altLang="en-US" sz="2400" b="1" dirty="0">
              <a:solidFill>
                <a:srgbClr val="FF3300"/>
              </a:solidFill>
              <a:latin typeface="宋体" panose="02010600030101010101" pitchFamily="2" charset="-122"/>
              <a:ea typeface="宋体" panose="02010600030101010101" pitchFamily="2" charset="-122"/>
              <a:cs typeface="宋体" panose="02010600030101010101" pitchFamily="2" charset="-122"/>
            </a:endParaRPr>
          </a:p>
          <a:p>
            <a:pPr marL="0" indent="0" eaLnBrk="1" hangingPunct="1">
              <a:spcBef>
                <a:spcPct val="40000"/>
              </a:spcBef>
              <a:buNone/>
            </a:pPr>
            <a:r>
              <a:rPr lang="zh-CN" altLang="en-US" sz="2400" b="1" dirty="0">
                <a:latin typeface="宋体" panose="02010600030101010101" pitchFamily="2" charset="-122"/>
                <a:ea typeface="宋体" panose="02010600030101010101" pitchFamily="2" charset="-122"/>
                <a:cs typeface="宋体" panose="02010600030101010101" pitchFamily="2" charset="-122"/>
              </a:rPr>
              <a:t>若复接器各输入支路数字信号相对于本机定时信号是异步的，称为</a:t>
            </a:r>
            <a:r>
              <a:rPr lang="zh-CN" altLang="en-US" sz="2400" b="1" dirty="0">
                <a:solidFill>
                  <a:schemeClr val="hlink"/>
                </a:solidFill>
                <a:latin typeface="宋体" panose="02010600030101010101" pitchFamily="2" charset="-122"/>
                <a:ea typeface="宋体" panose="02010600030101010101" pitchFamily="2" charset="-122"/>
                <a:cs typeface="宋体" panose="02010600030101010101" pitchFamily="2" charset="-122"/>
              </a:rPr>
              <a:t>异步复接</a:t>
            </a:r>
            <a:r>
              <a:rPr lang="zh-CN" altLang="en-US" sz="2400" b="1" dirty="0">
                <a:latin typeface="宋体" panose="02010600030101010101" pitchFamily="2" charset="-122"/>
                <a:ea typeface="宋体" panose="02010600030101010101" pitchFamily="2" charset="-122"/>
                <a:cs typeface="宋体" panose="02010600030101010101" pitchFamily="2" charset="-122"/>
              </a:rPr>
              <a:t>；需要对各个支路进行频率和相位调整，使之成为同步的数字信号，然后实施同步复接。</a:t>
            </a: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p:txBody>
      </p:sp>
      <p:sp>
        <p:nvSpPr>
          <p:cNvPr id="36867" name="Rectangle 6"/>
          <p:cNvSpPr/>
          <p:nvPr/>
        </p:nvSpPr>
        <p:spPr>
          <a:xfrm>
            <a:off x="615633" y="5993130"/>
            <a:ext cx="8229600" cy="576263"/>
          </a:xfrm>
          <a:prstGeom prst="rect">
            <a:avLst/>
          </a:prstGeom>
          <a:noFill/>
          <a:ln w="9525">
            <a:noFill/>
          </a:ln>
        </p:spPr>
        <p:txBody>
          <a:bodyPr/>
          <a:p>
            <a:pPr marL="342900" indent="-342900" algn="ctr">
              <a:spcBef>
                <a:spcPct val="20000"/>
              </a:spcBef>
            </a:pPr>
            <a:r>
              <a:rPr lang="zh-CN" altLang="en-US" sz="2000" b="1" dirty="0">
                <a:latin typeface="楷体_GB2312" pitchFamily="49" charset="-122"/>
                <a:ea typeface="楷体_GB2312" pitchFamily="49" charset="-122"/>
              </a:rPr>
              <a:t>异步复接原理框图</a:t>
            </a:r>
            <a:endParaRPr lang="zh-CN" altLang="en-US" sz="2000" b="1" dirty="0">
              <a:latin typeface="楷体_GB2312" pitchFamily="49" charset="-122"/>
              <a:ea typeface="楷体_GB2312" pitchFamily="49" charset="-122"/>
            </a:endParaRPr>
          </a:p>
        </p:txBody>
      </p:sp>
      <p:pic>
        <p:nvPicPr>
          <p:cNvPr id="36868" name="Picture 7" descr="4-8"/>
          <p:cNvPicPr>
            <a:picLocks noChangeAspect="1"/>
          </p:cNvPicPr>
          <p:nvPr/>
        </p:nvPicPr>
        <p:blipFill>
          <a:blip r:embed="rId1"/>
          <a:stretch>
            <a:fillRect/>
          </a:stretch>
        </p:blipFill>
        <p:spPr>
          <a:xfrm>
            <a:off x="615950" y="3317558"/>
            <a:ext cx="8464550" cy="2557462"/>
          </a:xfrm>
          <a:prstGeom prst="rect">
            <a:avLst/>
          </a:prstGeom>
          <a:noFill/>
          <a:ln w="9525">
            <a:noFill/>
          </a:ln>
        </p:spPr>
      </p:pic>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idx="1"/>
          </p:nvPr>
        </p:nvSpPr>
        <p:spPr>
          <a:xfrm>
            <a:off x="1042035" y="1881505"/>
            <a:ext cx="7879715" cy="4176395"/>
          </a:xfrm>
        </p:spPr>
        <p:txBody>
          <a:bodyPr vert="horz" wrap="square" lIns="91440" tIns="45720" rIns="91440" bIns="45720" anchor="t"/>
          <a:p>
            <a:pPr eaLnBrk="1" hangingPunct="1">
              <a:lnSpc>
                <a:spcPct val="150000"/>
              </a:lnSpc>
              <a:spcBef>
                <a:spcPct val="40000"/>
              </a:spcBef>
              <a:buFont typeface="Wingdings" panose="05000000000000000000" charset="0"/>
              <a:buChar char="n"/>
            </a:pPr>
            <a:r>
              <a:rPr lang="zh-CN" altLang="en-US" sz="2400" b="1" dirty="0">
                <a:latin typeface="楷体_GB2312" pitchFamily="49" charset="-122"/>
                <a:ea typeface="楷体_GB2312" pitchFamily="49" charset="-122"/>
              </a:rPr>
              <a:t>正码速调整在信息码流中必须</a:t>
            </a:r>
            <a:r>
              <a:rPr lang="zh-CN" altLang="en-US" sz="2400" b="1" dirty="0">
                <a:solidFill>
                  <a:schemeClr val="tx1"/>
                </a:solidFill>
                <a:latin typeface="楷体_GB2312" pitchFamily="49" charset="-122"/>
                <a:ea typeface="楷体_GB2312" pitchFamily="49" charset="-122"/>
              </a:rPr>
              <a:t>插入</a:t>
            </a:r>
            <a:r>
              <a:rPr lang="zh-CN" altLang="en-US"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码速调整比特</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eaLnBrk="1" hangingPunct="1">
              <a:lnSpc>
                <a:spcPct val="150000"/>
              </a:lnSpc>
              <a:spcBef>
                <a:spcPct val="40000"/>
              </a:spcBef>
              <a:buFont typeface="Wingdings" panose="05000000000000000000" charset="0"/>
              <a:buChar char="n"/>
            </a:pPr>
            <a:r>
              <a:rPr lang="zh-CN" altLang="en-US" sz="2400" b="1" dirty="0">
                <a:latin typeface="楷体_GB2312" pitchFamily="49" charset="-122"/>
                <a:ea typeface="楷体_GB2312" pitchFamily="49" charset="-122"/>
              </a:rPr>
              <a:t>低次群速率低者插入的码速调整比特多，低次群速率高者插入的码速调整比特少；</a:t>
            </a:r>
            <a:endParaRPr lang="zh-CN" altLang="en-US" sz="2400" b="1" dirty="0">
              <a:latin typeface="楷体_GB2312" pitchFamily="49" charset="-122"/>
              <a:ea typeface="楷体_GB2312" pitchFamily="49" charset="-122"/>
            </a:endParaRPr>
          </a:p>
          <a:p>
            <a:pPr eaLnBrk="1" hangingPunct="1">
              <a:lnSpc>
                <a:spcPct val="150000"/>
              </a:lnSpc>
              <a:spcBef>
                <a:spcPct val="40000"/>
              </a:spcBef>
              <a:buFont typeface="Wingdings" panose="05000000000000000000" charset="0"/>
              <a:buChar char="n"/>
            </a:pPr>
            <a:r>
              <a:rPr lang="zh-CN" altLang="en-US" sz="2400" b="1" dirty="0">
                <a:latin typeface="楷体_GB2312" pitchFamily="49" charset="-122"/>
                <a:ea typeface="楷体_GB2312" pitchFamily="49" charset="-122"/>
              </a:rPr>
              <a:t>接收端要</a:t>
            </a:r>
            <a:r>
              <a:rPr lang="zh-CN" altLang="en-US"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识别</a:t>
            </a:r>
            <a:r>
              <a:rPr lang="zh-CN" altLang="en-US" sz="2400" b="1" dirty="0">
                <a:latin typeface="楷体_GB2312" pitchFamily="49" charset="-122"/>
                <a:ea typeface="楷体_GB2312" pitchFamily="49" charset="-122"/>
              </a:rPr>
              <a:t>码流中的码元究竟是信息比特还是码速调整比特。</a:t>
            </a:r>
            <a:endParaRPr lang="zh-CN" altLang="en-US" sz="2400" b="1" dirty="0">
              <a:latin typeface="楷体_GB2312" pitchFamily="49" charset="-122"/>
              <a:ea typeface="楷体_GB2312" pitchFamily="49" charset="-122"/>
            </a:endParaRPr>
          </a:p>
        </p:txBody>
      </p:sp>
      <p:sp>
        <p:nvSpPr>
          <p:cNvPr id="39939" name="Rectangle 3"/>
          <p:cNvSpPr/>
          <p:nvPr/>
        </p:nvSpPr>
        <p:spPr>
          <a:xfrm>
            <a:off x="1190625" y="1251268"/>
            <a:ext cx="1970405" cy="565150"/>
          </a:xfrm>
          <a:prstGeom prst="rect">
            <a:avLst/>
          </a:prstGeom>
          <a:noFill/>
          <a:ln w="9525">
            <a:noFill/>
          </a:ln>
        </p:spPr>
        <p:txBody>
          <a:bodyPr wrap="none">
            <a:spAutoFit/>
          </a:bodyPr>
          <a:p>
            <a:pPr indent="0">
              <a:lnSpc>
                <a:spcPct val="110000"/>
              </a:lnSpc>
              <a:spcBef>
                <a:spcPct val="20000"/>
              </a:spcBef>
              <a:buClr>
                <a:srgbClr val="333399"/>
              </a:buClr>
              <a:buSzPct val="150000"/>
              <a:buFont typeface="Arial" panose="020B0604020202020204" pitchFamily="34" charset="0"/>
              <a:buNone/>
            </a:pPr>
            <a:r>
              <a:rPr lang="zh-CN" altLang="en-US" sz="2800" b="1" kern="0" dirty="0" smtClean="0">
                <a:solidFill>
                  <a:srgbClr val="C00000"/>
                </a:solidFill>
                <a:effectLst>
                  <a:outerShdw blurRad="38100" dist="38100" dir="2700000" algn="tl">
                    <a:srgbClr val="000000">
                      <a:alpha val="43137"/>
                    </a:srgbClr>
                  </a:outerShdw>
                </a:effectLst>
                <a:ea typeface="宋体" panose="02010600030101010101" pitchFamily="2" charset="-122"/>
                <a:cs typeface="+mn-lt"/>
              </a:rPr>
              <a:t>正码速调整</a:t>
            </a:r>
            <a:endParaRPr lang="zh-CN" altLang="en-US" sz="2800" b="1" kern="0" dirty="0" smtClean="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lt"/>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p:nvPr/>
        </p:nvSpPr>
        <p:spPr>
          <a:xfrm>
            <a:off x="3429000" y="4443413"/>
            <a:ext cx="2990850" cy="398780"/>
          </a:xfrm>
          <a:prstGeom prst="rect">
            <a:avLst/>
          </a:prstGeom>
          <a:noFill/>
          <a:ln w="9525">
            <a:noFill/>
          </a:ln>
        </p:spPr>
        <p:txBody>
          <a:bodyPr wrap="none">
            <a:spAutoFit/>
          </a:bodyPr>
          <a:p>
            <a:r>
              <a:rPr lang="zh-CN" altLang="en-US" sz="2000" b="1" dirty="0">
                <a:solidFill>
                  <a:schemeClr val="tx1"/>
                </a:solidFill>
                <a:latin typeface="宋体" panose="02010600030101010101" pitchFamily="2" charset="-122"/>
                <a:ea typeface="宋体" panose="02010600030101010101" pitchFamily="2" charset="-122"/>
              </a:rPr>
              <a:t>复接端正码速调整示意图</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43011" name="Picture 3" descr="备课图片"/>
          <p:cNvPicPr>
            <a:picLocks noChangeAspect="1"/>
          </p:cNvPicPr>
          <p:nvPr/>
        </p:nvPicPr>
        <p:blipFill>
          <a:blip r:embed="rId1"/>
          <a:stretch>
            <a:fillRect/>
          </a:stretch>
        </p:blipFill>
        <p:spPr>
          <a:xfrm>
            <a:off x="152400" y="2125980"/>
            <a:ext cx="8839200" cy="2098675"/>
          </a:xfrm>
          <a:prstGeom prst="rect">
            <a:avLst/>
          </a:prstGeom>
          <a:noFill/>
          <a:ln w="9525">
            <a:noFill/>
          </a:ln>
        </p:spPr>
      </p:pic>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2"/>
          <p:cNvSpPr txBox="1"/>
          <p:nvPr/>
        </p:nvSpPr>
        <p:spPr>
          <a:xfrm>
            <a:off x="3465830" y="4827270"/>
            <a:ext cx="2990850" cy="398780"/>
          </a:xfrm>
          <a:prstGeom prst="rect">
            <a:avLst/>
          </a:prstGeom>
          <a:noFill/>
          <a:ln w="9525">
            <a:noFill/>
          </a:ln>
        </p:spPr>
        <p:txBody>
          <a:bodyPr wrap="none">
            <a:spAutoFit/>
          </a:bodyPr>
          <a:p>
            <a:r>
              <a:rPr lang="zh-CN" altLang="en-US" sz="2000" b="1" dirty="0">
                <a:solidFill>
                  <a:schemeClr val="tx1"/>
                </a:solidFill>
                <a:latin typeface="宋体" panose="02010600030101010101" pitchFamily="2" charset="-122"/>
                <a:ea typeface="宋体" panose="02010600030101010101" pitchFamily="2" charset="-122"/>
              </a:rPr>
              <a:t>分接端正码速调整示意图</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45059" name="Picture 3" descr="备课图片002"/>
          <p:cNvPicPr>
            <a:picLocks noChangeAspect="1"/>
          </p:cNvPicPr>
          <p:nvPr/>
        </p:nvPicPr>
        <p:blipFill>
          <a:blip r:embed="rId1"/>
          <a:stretch>
            <a:fillRect/>
          </a:stretch>
        </p:blipFill>
        <p:spPr>
          <a:xfrm>
            <a:off x="45720" y="1984058"/>
            <a:ext cx="8915400" cy="2630487"/>
          </a:xfrm>
          <a:prstGeom prst="rect">
            <a:avLst/>
          </a:prstGeom>
          <a:noFill/>
          <a:ln w="9525">
            <a:noFill/>
          </a:ln>
        </p:spPr>
      </p:pic>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idx="1"/>
          </p:nvPr>
        </p:nvSpPr>
        <p:spPr>
          <a:xfrm>
            <a:off x="1037590" y="1337310"/>
            <a:ext cx="7795260" cy="52895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pPr>
            <a:r>
              <a:rPr kumimoji="0" lang="en-US" altLang="zh-CN" sz="3200" b="1" i="0" u="none" strike="noStrike" kern="0" cap="none" spc="0" normalizeH="0" baseline="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rPr>
              <a:t>准同步数字体系(PDH)</a:t>
            </a:r>
            <a:endParaRPr kumimoji="0" lang="zh-CN" altLang="en-US" sz="3200" b="1" i="0" u="none" strike="noStrike" kern="0" cap="none" spc="0" normalizeH="0" baseline="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lang="zh-CN" altLang="en-US" sz="2400" b="0" kern="1200" noProof="0" dirty="0">
                <a:ln>
                  <a:noFill/>
                </a:ln>
                <a:effectLst>
                  <a:outerShdw blurRad="38100" dist="38100" dir="2700000" algn="tl">
                    <a:srgbClr val="000000">
                      <a:alpha val="43137"/>
                    </a:srgbClr>
                  </a:outerShdw>
                </a:effectLst>
                <a:uLnTx/>
                <a:uFillTx/>
                <a:ea typeface="宋体" panose="02010600030101010101" pitchFamily="2" charset="-122"/>
                <a:cs typeface="+mn-lt"/>
                <a:sym typeface="+mn-ea"/>
              </a:rPr>
              <a:t> </a:t>
            </a:r>
            <a:r>
              <a:rPr lang="zh-CN" altLang="en-US" sz="2400" kern="1200" noProof="0" dirty="0">
                <a:ln>
                  <a:noFill/>
                </a:ln>
                <a:solidFill>
                  <a:srgbClr val="C00000"/>
                </a:solidFill>
                <a:effectLst>
                  <a:outerShdw blurRad="38100" dist="38100" dir="2700000" algn="tl">
                    <a:srgbClr val="000000">
                      <a:alpha val="43137"/>
                    </a:srgbClr>
                  </a:outerShdw>
                </a:effectLst>
                <a:uLnTx/>
                <a:uFillTx/>
                <a:ea typeface="宋体" panose="02010600030101010101" pitchFamily="2" charset="-122"/>
                <a:cs typeface="+mn-lt"/>
                <a:sym typeface="+mn-ea"/>
              </a:rPr>
              <a:t>   </a:t>
            </a:r>
            <a:r>
              <a:rPr sz="2400" noProof="0" dirty="0">
                <a:ln>
                  <a:noFill/>
                </a:ln>
                <a:uLnTx/>
                <a:uFillTx/>
                <a:ea typeface="宋体" panose="02010600030101010101" pitchFamily="2" charset="-122"/>
                <a:cs typeface="+mn-lt"/>
              </a:rPr>
              <a:t>在实际使用时，根据信号传输的需要，由不同话路数和不同速率的信号，由低向高逐级复接，形成一个系列（或等级），称为数字复接系列。</a:t>
            </a:r>
            <a:endParaRPr sz="2400" noProof="0" dirty="0">
              <a:ln>
                <a:noFill/>
              </a:ln>
              <a:uLnTx/>
              <a:uFillTx/>
              <a:ea typeface="宋体" panose="02010600030101010101" pitchFamily="2" charset="-122"/>
              <a:cs typeface="+mn-lt"/>
            </a:endParaRPr>
          </a:p>
          <a:p>
            <a:pPr marL="342900" marR="0" lvl="0" indent="-342900" algn="just" defTabSz="914400" rtl="0" eaLnBrk="1" fontAlgn="base" latinLnBrk="0" hangingPunct="1">
              <a:lnSpc>
                <a:spcPct val="100000"/>
              </a:lnSpc>
              <a:spcBef>
                <a:spcPct val="20000"/>
              </a:spcBef>
              <a:spcAft>
                <a:spcPct val="0"/>
              </a:spcAft>
              <a:buClrTx/>
              <a:buSzTx/>
              <a:buFontTx/>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rPr>
              <a:t>ITU-T推荐应用的主要有两大系列的准同步数字体系：</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rPr>
              <a:t></a:t>
            </a:r>
            <a:r>
              <a:rPr kumimoji="0" lang="en-US" altLang="zh-CN" sz="24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rPr>
              <a:t> PCM24路系列（T体系）</a:t>
            </a:r>
            <a:endParaRPr kumimoji="0" lang="en-US" altLang="zh-CN" sz="24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0" lang="en-US" altLang="zh-CN" sz="24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rPr>
              <a:t>   PCM30/32</a:t>
            </a:r>
            <a:r>
              <a:rPr lang="en-US" altLang="zh-CN" sz="240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sym typeface="+mn-ea"/>
              </a:rPr>
              <a:t>系列（E体系）</a:t>
            </a:r>
            <a:endParaRPr kumimoji="0" lang="en-US" altLang="zh-CN" sz="24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lt"/>
              <a:sym typeface="+mn-ea"/>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内容占位符 1"/>
          <p:cNvGraphicFramePr/>
          <p:nvPr>
            <p:ph idx="1"/>
          </p:nvPr>
        </p:nvGraphicFramePr>
        <p:xfrm>
          <a:off x="231775" y="2359025"/>
          <a:ext cx="8680450" cy="3425825"/>
        </p:xfrm>
        <a:graphic>
          <a:graphicData uri="http://schemas.openxmlformats.org/drawingml/2006/table">
            <a:tbl>
              <a:tblPr firstRow="1" bandRow="1">
                <a:tableStyleId>{5C22544A-7EE6-4342-B048-85BDC9FD1C3A}</a:tableStyleId>
              </a:tblPr>
              <a:tblGrid>
                <a:gridCol w="831215"/>
                <a:gridCol w="1229360"/>
                <a:gridCol w="1398270"/>
                <a:gridCol w="1528445"/>
                <a:gridCol w="1625600"/>
                <a:gridCol w="2067560"/>
              </a:tblGrid>
              <a:tr h="655955">
                <a:tc>
                  <a:txBody>
                    <a:bodyPr/>
                    <a:p>
                      <a:pPr algn="ctr">
                        <a:buNone/>
                      </a:pPr>
                      <a:r>
                        <a:rPr sz="1800" dirty="0">
                          <a:solidFill>
                            <a:srgbClr val="000000"/>
                          </a:solidFill>
                          <a:latin typeface="JDGDPH+SimSun" panose="02010600030101010101"/>
                          <a:cs typeface="JDGDPH+SimSun" panose="02010600030101010101"/>
                          <a:sym typeface="+mn-ea"/>
                        </a:rPr>
                        <a:t>地区</a:t>
                      </a:r>
                      <a:endParaRPr lang="zh-CN" altLang="en-US"/>
                    </a:p>
                  </a:txBody>
                  <a:tcPr anchor="ctr" anchorCtr="0"/>
                </a:tc>
                <a:tc>
                  <a:txBody>
                    <a:bodyPr/>
                    <a:p>
                      <a:pPr marL="102235" marR="0" algn="ctr">
                        <a:lnSpc>
                          <a:spcPts val="1595"/>
                        </a:lnSpc>
                        <a:spcBef>
                          <a:spcPts val="0"/>
                        </a:spcBef>
                        <a:spcAft>
                          <a:spcPts val="0"/>
                        </a:spcAft>
                      </a:pPr>
                      <a:r>
                        <a:rPr sz="1800" dirty="0">
                          <a:solidFill>
                            <a:srgbClr val="000000"/>
                          </a:solidFill>
                          <a:latin typeface="JDGDPH+SimSun" panose="02010600030101010101"/>
                          <a:cs typeface="JDGDPH+SimSun" panose="02010600030101010101"/>
                          <a:sym typeface="+mn-ea"/>
                        </a:rPr>
                        <a:t>一次群</a:t>
                      </a:r>
                      <a:endParaRPr sz="1800" dirty="0">
                        <a:solidFill>
                          <a:srgbClr val="000000"/>
                        </a:solidFill>
                        <a:latin typeface="JDGDPH+SimSun" panose="02010600030101010101"/>
                        <a:cs typeface="JDGDPH+SimSun" panose="02010600030101010101"/>
                        <a:sym typeface="+mn-ea"/>
                      </a:endParaRPr>
                    </a:p>
                    <a:p>
                      <a:pPr marL="0" marR="0" algn="ctr">
                        <a:lnSpc>
                          <a:spcPts val="1595"/>
                        </a:lnSpc>
                        <a:spcBef>
                          <a:spcPts val="325"/>
                        </a:spcBef>
                        <a:spcAft>
                          <a:spcPts val="0"/>
                        </a:spcAft>
                      </a:pPr>
                      <a:r>
                        <a:rPr sz="1800" dirty="0">
                          <a:solidFill>
                            <a:srgbClr val="000000"/>
                          </a:solidFill>
                          <a:latin typeface="JDGDPH+SimSun" panose="02010600030101010101"/>
                          <a:cs typeface="JDGDPH+SimSun" panose="02010600030101010101"/>
                          <a:sym typeface="+mn-ea"/>
                        </a:rPr>
                        <a:t>（基群）</a:t>
                      </a:r>
                      <a:endParaRPr lang="zh-CN" altLang="en-US"/>
                    </a:p>
                  </a:txBody>
                  <a:tcPr anchor="ctr" anchorCtr="0"/>
                </a:tc>
                <a:tc>
                  <a:txBody>
                    <a:bodyPr/>
                    <a:p>
                      <a:pPr algn="ctr">
                        <a:buNone/>
                      </a:pPr>
                      <a:r>
                        <a:rPr sz="1800" dirty="0">
                          <a:solidFill>
                            <a:srgbClr val="000000"/>
                          </a:solidFill>
                          <a:latin typeface="JDGDPH+SimSun" panose="02010600030101010101"/>
                          <a:cs typeface="JDGDPH+SimSun" panose="02010600030101010101"/>
                          <a:sym typeface="+mn-ea"/>
                        </a:rPr>
                        <a:t>二次群</a:t>
                      </a:r>
                      <a:endParaRPr lang="zh-CN" altLang="en-US"/>
                    </a:p>
                  </a:txBody>
                  <a:tcPr anchor="ctr" anchorCtr="0"/>
                </a:tc>
                <a:tc>
                  <a:txBody>
                    <a:bodyPr/>
                    <a:p>
                      <a:pPr algn="ctr">
                        <a:buNone/>
                      </a:pPr>
                      <a:r>
                        <a:rPr sz="1800" spc="10" dirty="0">
                          <a:solidFill>
                            <a:srgbClr val="000000"/>
                          </a:solidFill>
                          <a:latin typeface="JDGDPH+SimSun" panose="02010600030101010101"/>
                          <a:cs typeface="JDGDPH+SimSun" panose="02010600030101010101"/>
                          <a:sym typeface="+mn-ea"/>
                        </a:rPr>
                        <a:t>三次群</a:t>
                      </a:r>
                      <a:endParaRPr lang="zh-CN" altLang="en-US"/>
                    </a:p>
                  </a:txBody>
                  <a:tcPr anchor="ctr" anchorCtr="0"/>
                </a:tc>
                <a:tc>
                  <a:txBody>
                    <a:bodyPr/>
                    <a:p>
                      <a:pPr algn="ctr">
                        <a:buNone/>
                      </a:pPr>
                      <a:r>
                        <a:rPr sz="1800" dirty="0">
                          <a:solidFill>
                            <a:srgbClr val="000000"/>
                          </a:solidFill>
                          <a:latin typeface="JDGDPH+SimSun" panose="02010600030101010101"/>
                          <a:cs typeface="JDGDPH+SimSun" panose="02010600030101010101"/>
                          <a:sym typeface="+mn-ea"/>
                        </a:rPr>
                        <a:t>四次群</a:t>
                      </a:r>
                      <a:endParaRPr lang="zh-CN" altLang="en-US"/>
                    </a:p>
                  </a:txBody>
                  <a:tcPr anchor="ctr" anchorCtr="0"/>
                </a:tc>
                <a:tc>
                  <a:txBody>
                    <a:bodyPr/>
                    <a:p>
                      <a:pPr algn="ctr">
                        <a:buNone/>
                      </a:pPr>
                      <a:r>
                        <a:rPr sz="1800" dirty="0">
                          <a:solidFill>
                            <a:srgbClr val="000000"/>
                          </a:solidFill>
                          <a:latin typeface="JDGDPH+SimSun" panose="02010600030101010101"/>
                          <a:cs typeface="JDGDPH+SimSun" panose="02010600030101010101"/>
                          <a:sym typeface="+mn-ea"/>
                        </a:rPr>
                        <a:t>五次群</a:t>
                      </a:r>
                      <a:endParaRPr lang="zh-CN" altLang="en-US"/>
                    </a:p>
                  </a:txBody>
                  <a:tcPr anchor="ctr" anchorCtr="0"/>
                </a:tc>
              </a:tr>
              <a:tr h="923290">
                <a:tc>
                  <a:txBody>
                    <a:bodyPr/>
                    <a:p>
                      <a:pPr algn="ctr">
                        <a:buNone/>
                      </a:pPr>
                      <a:r>
                        <a:rPr lang="zh-CN" altLang="en-US"/>
                        <a:t>日本</a:t>
                      </a:r>
                      <a:endParaRPr lang="zh-CN" altLang="en-US"/>
                    </a:p>
                  </a:txBody>
                  <a:tcPr anchor="ctr" anchorCtr="0"/>
                </a:tc>
                <a:tc>
                  <a:txBody>
                    <a:bodyPr/>
                    <a:p>
                      <a:pPr marL="204470" marR="0" algn="ctr">
                        <a:lnSpc>
                          <a:spcPts val="1765"/>
                        </a:lnSpc>
                        <a:spcBef>
                          <a:spcPts val="0"/>
                        </a:spcBef>
                        <a:spcAft>
                          <a:spcPts val="0"/>
                        </a:spcAft>
                      </a:pPr>
                      <a:r>
                        <a:rPr sz="1800" b="1" dirty="0">
                          <a:solidFill>
                            <a:srgbClr val="000000"/>
                          </a:solidFill>
                          <a:cs typeface="+mn-lt"/>
                          <a:sym typeface="+mn-ea"/>
                        </a:rPr>
                        <a:t>24</a:t>
                      </a:r>
                      <a:r>
                        <a:rPr sz="1800" dirty="0">
                          <a:solidFill>
                            <a:srgbClr val="000000"/>
                          </a:solidFill>
                          <a:cs typeface="+mn-lt"/>
                          <a:sym typeface="+mn-ea"/>
                        </a:rPr>
                        <a:t>路</a:t>
                      </a:r>
                      <a:endParaRPr sz="1800" dirty="0">
                        <a:solidFill>
                          <a:srgbClr val="000000"/>
                        </a:solidFill>
                        <a:cs typeface="+mn-lt"/>
                        <a:sym typeface="+mn-ea"/>
                      </a:endParaRPr>
                    </a:p>
                    <a:p>
                      <a:pPr marL="0" marR="0" algn="ctr">
                        <a:lnSpc>
                          <a:spcPts val="1765"/>
                        </a:lnSpc>
                        <a:spcBef>
                          <a:spcPts val="140"/>
                        </a:spcBef>
                        <a:spcAft>
                          <a:spcPts val="0"/>
                        </a:spcAft>
                      </a:pPr>
                      <a:r>
                        <a:rPr sz="1800" b="1" dirty="0">
                          <a:solidFill>
                            <a:srgbClr val="000000"/>
                          </a:solidFill>
                          <a:cs typeface="+mn-lt"/>
                          <a:sym typeface="+mn-ea"/>
                        </a:rPr>
                        <a:t>1544</a:t>
                      </a:r>
                      <a:r>
                        <a:rPr sz="1800" b="1" spc="-15"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c>
                  <a:txBody>
                    <a:bodyPr/>
                    <a:p>
                      <a:pPr marL="0" marR="0" algn="ctr">
                        <a:lnSpc>
                          <a:spcPts val="1765"/>
                        </a:lnSpc>
                        <a:spcBef>
                          <a:spcPts val="0"/>
                        </a:spcBef>
                        <a:spcAft>
                          <a:spcPts val="0"/>
                        </a:spcAft>
                      </a:pPr>
                      <a:r>
                        <a:rPr sz="1800" b="1" dirty="0">
                          <a:solidFill>
                            <a:srgbClr val="000000"/>
                          </a:solidFill>
                          <a:cs typeface="+mn-lt"/>
                          <a:sym typeface="+mn-ea"/>
                        </a:rPr>
                        <a:t>96</a:t>
                      </a:r>
                      <a:r>
                        <a:rPr sz="1800" dirty="0">
                          <a:solidFill>
                            <a:srgbClr val="000000"/>
                          </a:solidFill>
                          <a:cs typeface="+mn-lt"/>
                          <a:sym typeface="+mn-ea"/>
                        </a:rPr>
                        <a:t>路</a:t>
                      </a:r>
                      <a:r>
                        <a:rPr sz="1800" b="1" dirty="0">
                          <a:solidFill>
                            <a:srgbClr val="000000"/>
                          </a:solidFill>
                          <a:cs typeface="+mn-lt"/>
                          <a:sym typeface="+mn-ea"/>
                        </a:rPr>
                        <a:t>(24</a:t>
                      </a:r>
                      <a:r>
                        <a:rPr sz="1800" dirty="0">
                          <a:solidFill>
                            <a:srgbClr val="000000"/>
                          </a:solidFill>
                          <a:cs typeface="+mn-lt"/>
                          <a:sym typeface="+mn-ea"/>
                        </a:rPr>
                        <a:t>×</a:t>
                      </a:r>
                      <a:r>
                        <a:rPr sz="1800" b="1" dirty="0">
                          <a:solidFill>
                            <a:srgbClr val="000000"/>
                          </a:solidFill>
                          <a:cs typeface="+mn-lt"/>
                          <a:sym typeface="+mn-ea"/>
                        </a:rPr>
                        <a:t>4)</a:t>
                      </a:r>
                      <a:endParaRPr sz="1800" b="1" dirty="0">
                        <a:solidFill>
                          <a:srgbClr val="000000"/>
                        </a:solidFill>
                        <a:cs typeface="+mn-lt"/>
                        <a:sym typeface="+mn-ea"/>
                      </a:endParaRPr>
                    </a:p>
                    <a:p>
                      <a:pPr marL="118745" marR="0" algn="ctr">
                        <a:lnSpc>
                          <a:spcPts val="1765"/>
                        </a:lnSpc>
                        <a:spcBef>
                          <a:spcPts val="140"/>
                        </a:spcBef>
                        <a:spcAft>
                          <a:spcPts val="0"/>
                        </a:spcAft>
                      </a:pPr>
                      <a:r>
                        <a:rPr sz="1800" b="1" dirty="0">
                          <a:solidFill>
                            <a:srgbClr val="000000"/>
                          </a:solidFill>
                          <a:cs typeface="+mn-lt"/>
                          <a:sym typeface="+mn-ea"/>
                        </a:rPr>
                        <a:t>6312</a:t>
                      </a:r>
                      <a:r>
                        <a:rPr sz="1800" b="1" spc="-15"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c>
                  <a:txBody>
                    <a:bodyPr/>
                    <a:p>
                      <a:pPr algn="ctr">
                        <a:buNone/>
                      </a:pPr>
                      <a:r>
                        <a:rPr sz="1800" b="1" dirty="0">
                          <a:solidFill>
                            <a:srgbClr val="000000"/>
                          </a:solidFill>
                          <a:cs typeface="+mn-lt"/>
                          <a:sym typeface="+mn-ea"/>
                        </a:rPr>
                        <a:t>480</a:t>
                      </a:r>
                      <a:r>
                        <a:rPr sz="1800" dirty="0">
                          <a:solidFill>
                            <a:srgbClr val="000000"/>
                          </a:solidFill>
                          <a:cs typeface="+mn-lt"/>
                          <a:sym typeface="+mn-ea"/>
                        </a:rPr>
                        <a:t>路</a:t>
                      </a:r>
                      <a:r>
                        <a:rPr sz="1800" b="1" dirty="0">
                          <a:solidFill>
                            <a:srgbClr val="000000"/>
                          </a:solidFill>
                          <a:cs typeface="+mn-lt"/>
                          <a:sym typeface="+mn-ea"/>
                        </a:rPr>
                        <a:t>(96</a:t>
                      </a:r>
                      <a:r>
                        <a:rPr sz="1800" dirty="0">
                          <a:solidFill>
                            <a:srgbClr val="000000"/>
                          </a:solidFill>
                          <a:cs typeface="+mn-lt"/>
                          <a:sym typeface="+mn-ea"/>
                        </a:rPr>
                        <a:t>×</a:t>
                      </a:r>
                      <a:r>
                        <a:rPr sz="1800" b="1" dirty="0">
                          <a:solidFill>
                            <a:srgbClr val="000000"/>
                          </a:solidFill>
                          <a:cs typeface="+mn-lt"/>
                          <a:sym typeface="+mn-ea"/>
                        </a:rPr>
                        <a:t>5)</a:t>
                      </a:r>
                      <a:endParaRPr sz="1800" b="1" dirty="0">
                        <a:solidFill>
                          <a:srgbClr val="000000"/>
                        </a:solidFill>
                        <a:cs typeface="+mn-lt"/>
                        <a:sym typeface="+mn-ea"/>
                      </a:endParaRPr>
                    </a:p>
                    <a:p>
                      <a:pPr algn="ctr">
                        <a:buNone/>
                      </a:pPr>
                      <a:r>
                        <a:rPr sz="1800" b="1" dirty="0">
                          <a:solidFill>
                            <a:srgbClr val="000000"/>
                          </a:solidFill>
                          <a:cs typeface="+mn-lt"/>
                          <a:sym typeface="+mn-ea"/>
                        </a:rPr>
                        <a:t>32064</a:t>
                      </a:r>
                      <a:r>
                        <a:rPr sz="1800" b="1" spc="-15"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c>
                  <a:txBody>
                    <a:bodyPr/>
                    <a:p>
                      <a:pPr algn="ctr">
                        <a:buNone/>
                      </a:pPr>
                      <a:r>
                        <a:rPr sz="1800" b="1" dirty="0">
                          <a:solidFill>
                            <a:srgbClr val="000000"/>
                          </a:solidFill>
                          <a:cs typeface="+mn-lt"/>
                          <a:sym typeface="+mn-ea"/>
                        </a:rPr>
                        <a:t>1440</a:t>
                      </a:r>
                      <a:r>
                        <a:rPr sz="1800" dirty="0">
                          <a:solidFill>
                            <a:srgbClr val="000000"/>
                          </a:solidFill>
                          <a:cs typeface="+mn-lt"/>
                          <a:sym typeface="+mn-ea"/>
                        </a:rPr>
                        <a:t>路</a:t>
                      </a:r>
                      <a:r>
                        <a:rPr sz="1800" b="1" dirty="0">
                          <a:solidFill>
                            <a:srgbClr val="000000"/>
                          </a:solidFill>
                          <a:cs typeface="+mn-lt"/>
                          <a:sym typeface="+mn-ea"/>
                        </a:rPr>
                        <a:t>(480</a:t>
                      </a:r>
                      <a:r>
                        <a:rPr sz="1800" dirty="0">
                          <a:solidFill>
                            <a:srgbClr val="000000"/>
                          </a:solidFill>
                          <a:cs typeface="+mn-lt"/>
                          <a:sym typeface="+mn-ea"/>
                        </a:rPr>
                        <a:t>×</a:t>
                      </a:r>
                      <a:r>
                        <a:rPr sz="1800" b="1" dirty="0">
                          <a:solidFill>
                            <a:srgbClr val="000000"/>
                          </a:solidFill>
                          <a:cs typeface="+mn-lt"/>
                          <a:sym typeface="+mn-ea"/>
                        </a:rPr>
                        <a:t>3)</a:t>
                      </a:r>
                      <a:endParaRPr sz="1800" b="1" dirty="0">
                        <a:solidFill>
                          <a:srgbClr val="000000"/>
                        </a:solidFill>
                        <a:cs typeface="+mn-lt"/>
                        <a:sym typeface="+mn-ea"/>
                      </a:endParaRPr>
                    </a:p>
                    <a:p>
                      <a:pPr algn="ctr">
                        <a:buNone/>
                      </a:pPr>
                      <a:r>
                        <a:rPr sz="1800" b="1" dirty="0">
                          <a:solidFill>
                            <a:srgbClr val="000000"/>
                          </a:solidFill>
                          <a:cs typeface="+mn-lt"/>
                          <a:sym typeface="+mn-ea"/>
                        </a:rPr>
                        <a:t>97728</a:t>
                      </a:r>
                      <a:r>
                        <a:rPr sz="1800" b="1" spc="-15"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c>
                  <a:txBody>
                    <a:bodyPr/>
                    <a:p>
                      <a:pPr marL="202565" marR="0" algn="ctr">
                        <a:lnSpc>
                          <a:spcPts val="1765"/>
                        </a:lnSpc>
                        <a:spcBef>
                          <a:spcPts val="0"/>
                        </a:spcBef>
                        <a:spcAft>
                          <a:spcPts val="0"/>
                        </a:spcAft>
                      </a:pPr>
                      <a:r>
                        <a:rPr sz="1800" b="1" dirty="0">
                          <a:solidFill>
                            <a:srgbClr val="000000"/>
                          </a:solidFill>
                          <a:cs typeface="+mn-lt"/>
                          <a:sym typeface="+mn-ea"/>
                        </a:rPr>
                        <a:t>5760</a:t>
                      </a:r>
                      <a:r>
                        <a:rPr lang="zh-CN" sz="1800" b="1" dirty="0">
                          <a:solidFill>
                            <a:srgbClr val="000000"/>
                          </a:solidFill>
                          <a:cs typeface="+mn-lt"/>
                          <a:sym typeface="+mn-ea"/>
                        </a:rPr>
                        <a:t>路</a:t>
                      </a:r>
                      <a:r>
                        <a:rPr sz="1800" b="1" dirty="0">
                          <a:solidFill>
                            <a:srgbClr val="000000"/>
                          </a:solidFill>
                          <a:cs typeface="+mn-lt"/>
                          <a:sym typeface="+mn-ea"/>
                        </a:rPr>
                        <a:t>(1440</a:t>
                      </a:r>
                      <a:r>
                        <a:rPr sz="1800" dirty="0">
                          <a:solidFill>
                            <a:srgbClr val="000000"/>
                          </a:solidFill>
                          <a:cs typeface="+mn-lt"/>
                          <a:sym typeface="+mn-ea"/>
                        </a:rPr>
                        <a:t>×</a:t>
                      </a:r>
                      <a:r>
                        <a:rPr sz="1800" b="1" dirty="0">
                          <a:solidFill>
                            <a:srgbClr val="000000"/>
                          </a:solidFill>
                          <a:cs typeface="+mn-lt"/>
                          <a:sym typeface="+mn-ea"/>
                        </a:rPr>
                        <a:t>4)</a:t>
                      </a:r>
                      <a:endParaRPr sz="1800" b="1" dirty="0">
                        <a:solidFill>
                          <a:srgbClr val="000000"/>
                        </a:solidFill>
                        <a:cs typeface="+mn-lt"/>
                        <a:sym typeface="+mn-ea"/>
                      </a:endParaRPr>
                    </a:p>
                    <a:p>
                      <a:pPr marL="85090" marR="0" algn="ctr">
                        <a:lnSpc>
                          <a:spcPts val="1765"/>
                        </a:lnSpc>
                        <a:spcBef>
                          <a:spcPts val="100"/>
                        </a:spcBef>
                        <a:spcAft>
                          <a:spcPts val="0"/>
                        </a:spcAft>
                      </a:pPr>
                      <a:r>
                        <a:rPr sz="1800" b="1" dirty="0">
                          <a:solidFill>
                            <a:srgbClr val="000000"/>
                          </a:solidFill>
                          <a:cs typeface="+mn-lt"/>
                          <a:sym typeface="+mn-ea"/>
                        </a:rPr>
                        <a:t>397200</a:t>
                      </a:r>
                      <a:r>
                        <a:rPr sz="1800" b="1" spc="-28" dirty="0">
                          <a:solidFill>
                            <a:srgbClr val="000000"/>
                          </a:solidFill>
                          <a:cs typeface="+mn-lt"/>
                          <a:sym typeface="+mn-ea"/>
                        </a:rPr>
                        <a:t> </a:t>
                      </a:r>
                      <a:r>
                        <a:rPr sz="1800" b="1" dirty="0">
                          <a:solidFill>
                            <a:srgbClr val="000000"/>
                          </a:solidFill>
                          <a:cs typeface="+mn-lt"/>
                          <a:sym typeface="+mn-ea"/>
                        </a:rPr>
                        <a:t>b/s</a:t>
                      </a:r>
                      <a:endParaRPr lang="zh-CN" altLang="en-US">
                        <a:cs typeface="+mn-lt"/>
                      </a:endParaRPr>
                    </a:p>
                  </a:txBody>
                  <a:tcPr anchor="ctr" anchorCtr="0"/>
                </a:tc>
              </a:tr>
              <a:tr h="923290">
                <a:tc>
                  <a:txBody>
                    <a:bodyPr/>
                    <a:p>
                      <a:pPr algn="ctr">
                        <a:buNone/>
                      </a:pPr>
                      <a:r>
                        <a:rPr sz="1800" dirty="0">
                          <a:solidFill>
                            <a:srgbClr val="000000"/>
                          </a:solidFill>
                          <a:latin typeface="JDGDPH+SimSun" panose="02010600030101010101"/>
                          <a:cs typeface="JDGDPH+SimSun" panose="02010600030101010101"/>
                          <a:sym typeface="+mn-ea"/>
                        </a:rPr>
                        <a:t>北美</a:t>
                      </a:r>
                      <a:endParaRPr lang="zh-CN" altLang="en-US"/>
                    </a:p>
                  </a:txBody>
                  <a:tcPr anchor="ctr" anchorCtr="0"/>
                </a:tc>
                <a:tc>
                  <a:txBody>
                    <a:bodyPr/>
                    <a:p>
                      <a:pPr marL="204470" marR="0" algn="ctr">
                        <a:lnSpc>
                          <a:spcPts val="1765"/>
                        </a:lnSpc>
                        <a:spcBef>
                          <a:spcPts val="0"/>
                        </a:spcBef>
                        <a:spcAft>
                          <a:spcPts val="0"/>
                        </a:spcAft>
                      </a:pPr>
                      <a:r>
                        <a:rPr sz="1800" b="1" dirty="0">
                          <a:solidFill>
                            <a:srgbClr val="000000"/>
                          </a:solidFill>
                          <a:cs typeface="+mn-lt"/>
                          <a:sym typeface="+mn-ea"/>
                        </a:rPr>
                        <a:t>24</a:t>
                      </a:r>
                      <a:r>
                        <a:rPr sz="1800" dirty="0">
                          <a:solidFill>
                            <a:srgbClr val="000000"/>
                          </a:solidFill>
                          <a:cs typeface="+mn-lt"/>
                          <a:sym typeface="+mn-ea"/>
                        </a:rPr>
                        <a:t>路</a:t>
                      </a:r>
                      <a:endParaRPr sz="1800" dirty="0">
                        <a:solidFill>
                          <a:srgbClr val="000000"/>
                        </a:solidFill>
                        <a:cs typeface="+mn-lt"/>
                        <a:sym typeface="+mn-ea"/>
                      </a:endParaRPr>
                    </a:p>
                    <a:p>
                      <a:pPr marL="0" marR="0" algn="ctr">
                        <a:lnSpc>
                          <a:spcPts val="1765"/>
                        </a:lnSpc>
                        <a:spcBef>
                          <a:spcPts val="140"/>
                        </a:spcBef>
                        <a:spcAft>
                          <a:spcPts val="0"/>
                        </a:spcAft>
                      </a:pPr>
                      <a:r>
                        <a:rPr sz="1800" b="1" dirty="0">
                          <a:solidFill>
                            <a:srgbClr val="000000"/>
                          </a:solidFill>
                          <a:cs typeface="+mn-lt"/>
                          <a:sym typeface="+mn-ea"/>
                        </a:rPr>
                        <a:t>1544</a:t>
                      </a:r>
                      <a:r>
                        <a:rPr sz="1800" b="1" spc="-15"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c>
                  <a:txBody>
                    <a:bodyPr/>
                    <a:p>
                      <a:pPr marL="0" marR="0" algn="ctr">
                        <a:lnSpc>
                          <a:spcPts val="1765"/>
                        </a:lnSpc>
                        <a:spcBef>
                          <a:spcPts val="0"/>
                        </a:spcBef>
                        <a:spcAft>
                          <a:spcPts val="0"/>
                        </a:spcAft>
                      </a:pPr>
                      <a:r>
                        <a:rPr sz="1800" b="1" dirty="0">
                          <a:solidFill>
                            <a:srgbClr val="000000"/>
                          </a:solidFill>
                          <a:cs typeface="+mn-lt"/>
                          <a:sym typeface="+mn-ea"/>
                        </a:rPr>
                        <a:t>96</a:t>
                      </a:r>
                      <a:r>
                        <a:rPr sz="1800" dirty="0">
                          <a:solidFill>
                            <a:srgbClr val="000000"/>
                          </a:solidFill>
                          <a:cs typeface="+mn-lt"/>
                          <a:sym typeface="+mn-ea"/>
                        </a:rPr>
                        <a:t>路</a:t>
                      </a:r>
                      <a:r>
                        <a:rPr sz="1800" b="1" dirty="0">
                          <a:solidFill>
                            <a:srgbClr val="000000"/>
                          </a:solidFill>
                          <a:cs typeface="+mn-lt"/>
                          <a:sym typeface="+mn-ea"/>
                        </a:rPr>
                        <a:t>(24</a:t>
                      </a:r>
                      <a:r>
                        <a:rPr sz="1800" dirty="0">
                          <a:solidFill>
                            <a:srgbClr val="000000"/>
                          </a:solidFill>
                          <a:cs typeface="+mn-lt"/>
                          <a:sym typeface="+mn-ea"/>
                        </a:rPr>
                        <a:t>×</a:t>
                      </a:r>
                      <a:r>
                        <a:rPr sz="1800" b="1" dirty="0">
                          <a:solidFill>
                            <a:srgbClr val="000000"/>
                          </a:solidFill>
                          <a:cs typeface="+mn-lt"/>
                          <a:sym typeface="+mn-ea"/>
                        </a:rPr>
                        <a:t>4)</a:t>
                      </a:r>
                      <a:endParaRPr sz="1800" b="1" dirty="0">
                        <a:solidFill>
                          <a:srgbClr val="000000"/>
                        </a:solidFill>
                        <a:cs typeface="+mn-lt"/>
                        <a:sym typeface="+mn-ea"/>
                      </a:endParaRPr>
                    </a:p>
                    <a:p>
                      <a:pPr marL="118745" marR="0" algn="ctr">
                        <a:lnSpc>
                          <a:spcPts val="1765"/>
                        </a:lnSpc>
                        <a:spcBef>
                          <a:spcPts val="140"/>
                        </a:spcBef>
                        <a:spcAft>
                          <a:spcPts val="0"/>
                        </a:spcAft>
                      </a:pPr>
                      <a:r>
                        <a:rPr sz="1800" b="1" dirty="0">
                          <a:solidFill>
                            <a:srgbClr val="000000"/>
                          </a:solidFill>
                          <a:cs typeface="+mn-lt"/>
                          <a:sym typeface="+mn-ea"/>
                        </a:rPr>
                        <a:t>6312</a:t>
                      </a:r>
                      <a:r>
                        <a:rPr sz="1800" b="1" spc="-15"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c>
                  <a:txBody>
                    <a:bodyPr/>
                    <a:p>
                      <a:pPr algn="ctr">
                        <a:buNone/>
                      </a:pPr>
                      <a:r>
                        <a:rPr sz="1800" b="1" dirty="0">
                          <a:solidFill>
                            <a:srgbClr val="000000"/>
                          </a:solidFill>
                          <a:cs typeface="+mn-lt"/>
                          <a:sym typeface="+mn-ea"/>
                        </a:rPr>
                        <a:t>672</a:t>
                      </a:r>
                      <a:r>
                        <a:rPr sz="1800" dirty="0">
                          <a:solidFill>
                            <a:srgbClr val="000000"/>
                          </a:solidFill>
                          <a:cs typeface="+mn-lt"/>
                          <a:sym typeface="+mn-ea"/>
                        </a:rPr>
                        <a:t>路</a:t>
                      </a:r>
                      <a:r>
                        <a:rPr sz="1800" b="1" dirty="0">
                          <a:solidFill>
                            <a:srgbClr val="000000"/>
                          </a:solidFill>
                          <a:cs typeface="+mn-lt"/>
                          <a:sym typeface="+mn-ea"/>
                        </a:rPr>
                        <a:t>(96</a:t>
                      </a:r>
                      <a:r>
                        <a:rPr sz="1800" dirty="0">
                          <a:solidFill>
                            <a:srgbClr val="000000"/>
                          </a:solidFill>
                          <a:cs typeface="+mn-lt"/>
                          <a:sym typeface="+mn-ea"/>
                        </a:rPr>
                        <a:t>×</a:t>
                      </a:r>
                      <a:r>
                        <a:rPr sz="1800" b="1" dirty="0">
                          <a:solidFill>
                            <a:srgbClr val="000000"/>
                          </a:solidFill>
                          <a:cs typeface="+mn-lt"/>
                          <a:sym typeface="+mn-ea"/>
                        </a:rPr>
                        <a:t>7)</a:t>
                      </a:r>
                      <a:endParaRPr sz="1800" b="1" dirty="0">
                        <a:solidFill>
                          <a:srgbClr val="000000"/>
                        </a:solidFill>
                        <a:cs typeface="+mn-lt"/>
                        <a:sym typeface="+mn-ea"/>
                      </a:endParaRPr>
                    </a:p>
                    <a:p>
                      <a:pPr algn="ctr">
                        <a:buNone/>
                      </a:pPr>
                      <a:r>
                        <a:rPr sz="1800" b="1" dirty="0">
                          <a:solidFill>
                            <a:srgbClr val="000000"/>
                          </a:solidFill>
                          <a:cs typeface="+mn-lt"/>
                          <a:sym typeface="+mn-ea"/>
                        </a:rPr>
                        <a:t>44736</a:t>
                      </a:r>
                      <a:r>
                        <a:rPr sz="1800" b="1" spc="-15"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c>
                  <a:txBody>
                    <a:bodyPr/>
                    <a:p>
                      <a:pPr algn="ctr">
                        <a:buNone/>
                      </a:pPr>
                      <a:r>
                        <a:rPr sz="1800" b="1" dirty="0">
                          <a:solidFill>
                            <a:srgbClr val="000000"/>
                          </a:solidFill>
                          <a:cs typeface="+mn-lt"/>
                          <a:sym typeface="+mn-ea"/>
                        </a:rPr>
                        <a:t>4032</a:t>
                      </a:r>
                      <a:r>
                        <a:rPr sz="1800" dirty="0">
                          <a:solidFill>
                            <a:srgbClr val="000000"/>
                          </a:solidFill>
                          <a:cs typeface="+mn-lt"/>
                          <a:sym typeface="+mn-ea"/>
                        </a:rPr>
                        <a:t>路</a:t>
                      </a:r>
                      <a:r>
                        <a:rPr sz="1800" b="1" dirty="0">
                          <a:solidFill>
                            <a:srgbClr val="000000"/>
                          </a:solidFill>
                          <a:cs typeface="+mn-lt"/>
                          <a:sym typeface="+mn-ea"/>
                        </a:rPr>
                        <a:t>(672</a:t>
                      </a:r>
                      <a:r>
                        <a:rPr sz="1800" dirty="0">
                          <a:solidFill>
                            <a:srgbClr val="000000"/>
                          </a:solidFill>
                          <a:cs typeface="+mn-lt"/>
                          <a:sym typeface="+mn-ea"/>
                        </a:rPr>
                        <a:t>×</a:t>
                      </a:r>
                      <a:r>
                        <a:rPr sz="1800" b="1" dirty="0">
                          <a:solidFill>
                            <a:srgbClr val="000000"/>
                          </a:solidFill>
                          <a:cs typeface="+mn-lt"/>
                          <a:sym typeface="+mn-ea"/>
                        </a:rPr>
                        <a:t>6)</a:t>
                      </a:r>
                      <a:endParaRPr sz="1800" b="1" dirty="0">
                        <a:solidFill>
                          <a:srgbClr val="000000"/>
                        </a:solidFill>
                        <a:cs typeface="+mn-lt"/>
                        <a:sym typeface="+mn-ea"/>
                      </a:endParaRPr>
                    </a:p>
                    <a:p>
                      <a:pPr algn="ctr">
                        <a:buNone/>
                      </a:pPr>
                      <a:r>
                        <a:rPr sz="1800" b="1" dirty="0">
                          <a:solidFill>
                            <a:srgbClr val="000000"/>
                          </a:solidFill>
                          <a:cs typeface="+mn-lt"/>
                          <a:sym typeface="+mn-ea"/>
                        </a:rPr>
                        <a:t>274176</a:t>
                      </a:r>
                      <a:r>
                        <a:rPr sz="1800" b="1" spc="-28"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c>
                  <a:txBody>
                    <a:bodyPr/>
                    <a:p>
                      <a:pPr marL="202565" marR="0" algn="ctr">
                        <a:lnSpc>
                          <a:spcPts val="1770"/>
                        </a:lnSpc>
                        <a:spcBef>
                          <a:spcPts val="0"/>
                        </a:spcBef>
                        <a:spcAft>
                          <a:spcPts val="0"/>
                        </a:spcAft>
                      </a:pPr>
                      <a:r>
                        <a:rPr sz="1800" b="1" dirty="0">
                          <a:solidFill>
                            <a:srgbClr val="000000"/>
                          </a:solidFill>
                          <a:cs typeface="+mn-lt"/>
                          <a:sym typeface="+mn-ea"/>
                        </a:rPr>
                        <a:t>8064</a:t>
                      </a:r>
                      <a:r>
                        <a:rPr lang="zh-CN" sz="1800" b="1" dirty="0">
                          <a:solidFill>
                            <a:srgbClr val="000000"/>
                          </a:solidFill>
                          <a:cs typeface="+mn-lt"/>
                          <a:sym typeface="+mn-ea"/>
                        </a:rPr>
                        <a:t>路</a:t>
                      </a:r>
                      <a:r>
                        <a:rPr sz="1800" b="1" dirty="0">
                          <a:solidFill>
                            <a:srgbClr val="000000"/>
                          </a:solidFill>
                          <a:cs typeface="+mn-lt"/>
                          <a:sym typeface="+mn-ea"/>
                        </a:rPr>
                        <a:t>(4032</a:t>
                      </a:r>
                      <a:r>
                        <a:rPr sz="1800" dirty="0">
                          <a:solidFill>
                            <a:srgbClr val="000000"/>
                          </a:solidFill>
                          <a:cs typeface="+mn-lt"/>
                          <a:sym typeface="+mn-ea"/>
                        </a:rPr>
                        <a:t>×</a:t>
                      </a:r>
                      <a:r>
                        <a:rPr sz="1800" b="1" dirty="0">
                          <a:solidFill>
                            <a:srgbClr val="000000"/>
                          </a:solidFill>
                          <a:cs typeface="+mn-lt"/>
                          <a:sym typeface="+mn-ea"/>
                        </a:rPr>
                        <a:t>2)</a:t>
                      </a:r>
                      <a:endParaRPr sz="1800" b="1" dirty="0">
                        <a:solidFill>
                          <a:srgbClr val="000000"/>
                        </a:solidFill>
                        <a:cs typeface="+mn-lt"/>
                        <a:sym typeface="+mn-ea"/>
                      </a:endParaRPr>
                    </a:p>
                    <a:p>
                      <a:pPr marL="202565" marR="0" algn="ctr">
                        <a:lnSpc>
                          <a:spcPts val="1770"/>
                        </a:lnSpc>
                        <a:spcBef>
                          <a:spcPts val="0"/>
                        </a:spcBef>
                        <a:spcAft>
                          <a:spcPts val="0"/>
                        </a:spcAft>
                      </a:pPr>
                      <a:r>
                        <a:rPr sz="1800" b="1" dirty="0">
                          <a:solidFill>
                            <a:srgbClr val="000000"/>
                          </a:solidFill>
                          <a:cs typeface="+mn-lt"/>
                          <a:sym typeface="+mn-ea"/>
                        </a:rPr>
                        <a:t>560160</a:t>
                      </a:r>
                      <a:r>
                        <a:rPr sz="1800" b="1" spc="-28" dirty="0">
                          <a:solidFill>
                            <a:srgbClr val="000000"/>
                          </a:solidFill>
                          <a:cs typeface="+mn-lt"/>
                          <a:sym typeface="+mn-ea"/>
                        </a:rPr>
                        <a:t> </a:t>
                      </a:r>
                      <a:r>
                        <a:rPr sz="1800" b="1" dirty="0">
                          <a:solidFill>
                            <a:srgbClr val="000000"/>
                          </a:solidFill>
                          <a:cs typeface="+mn-lt"/>
                          <a:sym typeface="+mn-ea"/>
                        </a:rPr>
                        <a:t>kb/s</a:t>
                      </a:r>
                      <a:endParaRPr lang="zh-CN" altLang="en-US">
                        <a:cs typeface="+mn-lt"/>
                      </a:endParaRPr>
                    </a:p>
                  </a:txBody>
                  <a:tcPr anchor="ctr" anchorCtr="0"/>
                </a:tc>
              </a:tr>
              <a:tr h="923290">
                <a:tc>
                  <a:txBody>
                    <a:bodyPr/>
                    <a:p>
                      <a:pPr marL="0" marR="0" algn="ctr">
                        <a:lnSpc>
                          <a:spcPts val="1600"/>
                        </a:lnSpc>
                        <a:spcBef>
                          <a:spcPts val="0"/>
                        </a:spcBef>
                        <a:spcAft>
                          <a:spcPts val="0"/>
                        </a:spcAft>
                      </a:pPr>
                      <a:r>
                        <a:rPr sz="1800" b="1" dirty="0">
                          <a:solidFill>
                            <a:srgbClr val="0070C0"/>
                          </a:solidFill>
                          <a:latin typeface="JDGDPH+SimSun" panose="02010600030101010101"/>
                          <a:cs typeface="JDGDPH+SimSun" panose="02010600030101010101"/>
                          <a:sym typeface="+mn-ea"/>
                        </a:rPr>
                        <a:t>中国</a:t>
                      </a:r>
                      <a:endParaRPr sz="1800" b="1" dirty="0">
                        <a:solidFill>
                          <a:srgbClr val="0070C0"/>
                        </a:solidFill>
                        <a:latin typeface="JDGDPH+SimSun" panose="02010600030101010101"/>
                        <a:cs typeface="JDGDPH+SimSun" panose="02010600030101010101"/>
                        <a:sym typeface="+mn-ea"/>
                      </a:endParaRPr>
                    </a:p>
                    <a:p>
                      <a:pPr marL="0" marR="0" algn="ctr">
                        <a:lnSpc>
                          <a:spcPts val="1595"/>
                        </a:lnSpc>
                        <a:spcBef>
                          <a:spcPts val="325"/>
                        </a:spcBef>
                        <a:spcAft>
                          <a:spcPts val="0"/>
                        </a:spcAft>
                      </a:pPr>
                      <a:r>
                        <a:rPr sz="1800" b="1" dirty="0">
                          <a:solidFill>
                            <a:srgbClr val="0070C0"/>
                          </a:solidFill>
                          <a:latin typeface="JDGDPH+SimSun" panose="02010600030101010101"/>
                          <a:cs typeface="JDGDPH+SimSun" panose="02010600030101010101"/>
                          <a:sym typeface="+mn-ea"/>
                        </a:rPr>
                        <a:t>欧洲</a:t>
                      </a:r>
                      <a:endParaRPr lang="zh-CN" altLang="en-US" b="1"/>
                    </a:p>
                  </a:txBody>
                  <a:tcPr anchor="ctr" anchorCtr="0"/>
                </a:tc>
                <a:tc>
                  <a:txBody>
                    <a:bodyPr/>
                    <a:p>
                      <a:pPr marL="204470" marR="0" algn="ctr">
                        <a:lnSpc>
                          <a:spcPts val="1770"/>
                        </a:lnSpc>
                        <a:spcBef>
                          <a:spcPts val="0"/>
                        </a:spcBef>
                        <a:spcAft>
                          <a:spcPts val="0"/>
                        </a:spcAft>
                      </a:pPr>
                      <a:r>
                        <a:rPr sz="1800" b="1" dirty="0">
                          <a:solidFill>
                            <a:srgbClr val="0070C0"/>
                          </a:solidFill>
                          <a:cs typeface="+mn-lt"/>
                          <a:sym typeface="+mn-ea"/>
                        </a:rPr>
                        <a:t>30路</a:t>
                      </a:r>
                      <a:endParaRPr sz="1800" b="1" dirty="0">
                        <a:solidFill>
                          <a:srgbClr val="0070C0"/>
                        </a:solidFill>
                        <a:cs typeface="+mn-lt"/>
                        <a:sym typeface="+mn-ea"/>
                      </a:endParaRPr>
                    </a:p>
                    <a:p>
                      <a:pPr marL="0" marR="0" algn="ctr">
                        <a:lnSpc>
                          <a:spcPts val="1765"/>
                        </a:lnSpc>
                        <a:spcBef>
                          <a:spcPts val="140"/>
                        </a:spcBef>
                        <a:spcAft>
                          <a:spcPts val="0"/>
                        </a:spcAft>
                      </a:pPr>
                      <a:r>
                        <a:rPr sz="1800" b="1" dirty="0">
                          <a:solidFill>
                            <a:srgbClr val="0070C0"/>
                          </a:solidFill>
                          <a:cs typeface="+mn-lt"/>
                          <a:sym typeface="+mn-ea"/>
                        </a:rPr>
                        <a:t>2048</a:t>
                      </a:r>
                      <a:r>
                        <a:rPr sz="1800" b="1" spc="-15" dirty="0">
                          <a:solidFill>
                            <a:srgbClr val="0070C0"/>
                          </a:solidFill>
                          <a:cs typeface="+mn-lt"/>
                          <a:sym typeface="+mn-ea"/>
                        </a:rPr>
                        <a:t> </a:t>
                      </a:r>
                      <a:r>
                        <a:rPr sz="1800" b="1" dirty="0">
                          <a:solidFill>
                            <a:srgbClr val="0070C0"/>
                          </a:solidFill>
                          <a:cs typeface="+mn-lt"/>
                          <a:sym typeface="+mn-ea"/>
                        </a:rPr>
                        <a:t>kb/s</a:t>
                      </a:r>
                      <a:endParaRPr lang="zh-CN" altLang="en-US" b="1">
                        <a:cs typeface="+mn-lt"/>
                      </a:endParaRPr>
                    </a:p>
                  </a:txBody>
                  <a:tcPr anchor="ctr" anchorCtr="0"/>
                </a:tc>
                <a:tc>
                  <a:txBody>
                    <a:bodyPr/>
                    <a:p>
                      <a:pPr algn="ctr">
                        <a:buNone/>
                      </a:pPr>
                      <a:r>
                        <a:rPr sz="1800" b="1" dirty="0">
                          <a:solidFill>
                            <a:srgbClr val="0070C0"/>
                          </a:solidFill>
                          <a:cs typeface="+mn-lt"/>
                          <a:sym typeface="+mn-ea"/>
                        </a:rPr>
                        <a:t>120路(30</a:t>
                      </a:r>
                      <a:r>
                        <a:rPr sz="1800" b="1" spc="11" dirty="0">
                          <a:solidFill>
                            <a:srgbClr val="0070C0"/>
                          </a:solidFill>
                          <a:cs typeface="+mn-lt"/>
                          <a:sym typeface="+mn-ea"/>
                        </a:rPr>
                        <a:t>×</a:t>
                      </a:r>
                      <a:r>
                        <a:rPr sz="1800" b="1" dirty="0">
                          <a:solidFill>
                            <a:srgbClr val="0070C0"/>
                          </a:solidFill>
                          <a:cs typeface="+mn-lt"/>
                          <a:sym typeface="+mn-ea"/>
                        </a:rPr>
                        <a:t>4)</a:t>
                      </a:r>
                      <a:endParaRPr sz="1800" b="1" dirty="0">
                        <a:solidFill>
                          <a:srgbClr val="0070C0"/>
                        </a:solidFill>
                        <a:cs typeface="+mn-lt"/>
                        <a:sym typeface="+mn-ea"/>
                      </a:endParaRPr>
                    </a:p>
                    <a:p>
                      <a:pPr algn="ctr">
                        <a:buNone/>
                      </a:pPr>
                      <a:r>
                        <a:rPr sz="1800" b="1" dirty="0">
                          <a:solidFill>
                            <a:srgbClr val="0070C0"/>
                          </a:solidFill>
                          <a:cs typeface="+mn-lt"/>
                          <a:sym typeface="+mn-ea"/>
                        </a:rPr>
                        <a:t>8448</a:t>
                      </a:r>
                      <a:r>
                        <a:rPr sz="1800" b="1" spc="-15" dirty="0">
                          <a:solidFill>
                            <a:srgbClr val="0070C0"/>
                          </a:solidFill>
                          <a:cs typeface="+mn-lt"/>
                          <a:sym typeface="+mn-ea"/>
                        </a:rPr>
                        <a:t> </a:t>
                      </a:r>
                      <a:r>
                        <a:rPr sz="1800" b="1" dirty="0">
                          <a:solidFill>
                            <a:srgbClr val="0070C0"/>
                          </a:solidFill>
                          <a:cs typeface="+mn-lt"/>
                          <a:sym typeface="+mn-ea"/>
                        </a:rPr>
                        <a:t>kb/s</a:t>
                      </a:r>
                      <a:endParaRPr lang="zh-CN" altLang="en-US" b="1">
                        <a:cs typeface="+mn-lt"/>
                      </a:endParaRPr>
                    </a:p>
                  </a:txBody>
                  <a:tcPr anchor="ctr" anchorCtr="0"/>
                </a:tc>
                <a:tc>
                  <a:txBody>
                    <a:bodyPr/>
                    <a:p>
                      <a:pPr algn="ctr">
                        <a:buNone/>
                      </a:pPr>
                      <a:r>
                        <a:rPr sz="1800" b="1" dirty="0">
                          <a:solidFill>
                            <a:srgbClr val="0070C0"/>
                          </a:solidFill>
                          <a:cs typeface="+mn-lt"/>
                          <a:sym typeface="+mn-ea"/>
                        </a:rPr>
                        <a:t>480路(120×4)</a:t>
                      </a:r>
                      <a:endParaRPr sz="1800" b="1" dirty="0">
                        <a:solidFill>
                          <a:srgbClr val="0070C0"/>
                        </a:solidFill>
                        <a:cs typeface="+mn-lt"/>
                        <a:sym typeface="+mn-ea"/>
                      </a:endParaRPr>
                    </a:p>
                    <a:p>
                      <a:pPr algn="ctr">
                        <a:buNone/>
                      </a:pPr>
                      <a:r>
                        <a:rPr sz="1800" b="1" dirty="0">
                          <a:solidFill>
                            <a:srgbClr val="0070C0"/>
                          </a:solidFill>
                          <a:cs typeface="+mn-lt"/>
                          <a:sym typeface="+mn-ea"/>
                        </a:rPr>
                        <a:t>34368</a:t>
                      </a:r>
                      <a:r>
                        <a:rPr sz="1800" b="1" spc="-15" dirty="0">
                          <a:solidFill>
                            <a:srgbClr val="0070C0"/>
                          </a:solidFill>
                          <a:cs typeface="+mn-lt"/>
                          <a:sym typeface="+mn-ea"/>
                        </a:rPr>
                        <a:t> </a:t>
                      </a:r>
                      <a:r>
                        <a:rPr sz="1800" b="1" dirty="0">
                          <a:solidFill>
                            <a:srgbClr val="0070C0"/>
                          </a:solidFill>
                          <a:cs typeface="+mn-lt"/>
                          <a:sym typeface="+mn-ea"/>
                        </a:rPr>
                        <a:t>kb/s</a:t>
                      </a:r>
                      <a:endParaRPr lang="zh-CN" altLang="en-US" b="1">
                        <a:cs typeface="+mn-lt"/>
                      </a:endParaRPr>
                    </a:p>
                  </a:txBody>
                  <a:tcPr anchor="ctr" anchorCtr="0"/>
                </a:tc>
                <a:tc>
                  <a:txBody>
                    <a:bodyPr/>
                    <a:p>
                      <a:pPr algn="ctr">
                        <a:buNone/>
                      </a:pPr>
                      <a:r>
                        <a:rPr sz="1800" b="1" dirty="0">
                          <a:solidFill>
                            <a:srgbClr val="0070C0"/>
                          </a:solidFill>
                          <a:cs typeface="+mn-lt"/>
                          <a:sym typeface="+mn-ea"/>
                        </a:rPr>
                        <a:t>1920路(480×4)</a:t>
                      </a:r>
                      <a:endParaRPr sz="1800" b="1" dirty="0">
                        <a:solidFill>
                          <a:srgbClr val="0070C0"/>
                        </a:solidFill>
                        <a:cs typeface="+mn-lt"/>
                        <a:sym typeface="+mn-ea"/>
                      </a:endParaRPr>
                    </a:p>
                    <a:p>
                      <a:pPr algn="ctr">
                        <a:buNone/>
                      </a:pPr>
                      <a:r>
                        <a:rPr sz="1800" b="1" dirty="0">
                          <a:solidFill>
                            <a:srgbClr val="0070C0"/>
                          </a:solidFill>
                          <a:cs typeface="+mn-lt"/>
                          <a:sym typeface="+mn-ea"/>
                        </a:rPr>
                        <a:t>139264</a:t>
                      </a:r>
                      <a:r>
                        <a:rPr sz="1800" b="1" spc="-28" dirty="0">
                          <a:solidFill>
                            <a:srgbClr val="0070C0"/>
                          </a:solidFill>
                          <a:cs typeface="+mn-lt"/>
                          <a:sym typeface="+mn-ea"/>
                        </a:rPr>
                        <a:t> </a:t>
                      </a:r>
                      <a:r>
                        <a:rPr sz="1800" b="1" dirty="0">
                          <a:solidFill>
                            <a:srgbClr val="0070C0"/>
                          </a:solidFill>
                          <a:cs typeface="+mn-lt"/>
                          <a:sym typeface="+mn-ea"/>
                        </a:rPr>
                        <a:t>kb/s</a:t>
                      </a:r>
                      <a:endParaRPr lang="zh-CN" altLang="en-US" b="1">
                        <a:cs typeface="+mn-lt"/>
                      </a:endParaRPr>
                    </a:p>
                  </a:txBody>
                  <a:tcPr anchor="ctr" anchorCtr="0"/>
                </a:tc>
                <a:tc>
                  <a:txBody>
                    <a:bodyPr/>
                    <a:p>
                      <a:pPr marL="202565" marR="0" algn="ctr">
                        <a:lnSpc>
                          <a:spcPts val="1765"/>
                        </a:lnSpc>
                        <a:spcBef>
                          <a:spcPts val="0"/>
                        </a:spcBef>
                        <a:spcAft>
                          <a:spcPts val="0"/>
                        </a:spcAft>
                      </a:pPr>
                      <a:r>
                        <a:rPr sz="1800" b="1" dirty="0">
                          <a:solidFill>
                            <a:srgbClr val="0070C0"/>
                          </a:solidFill>
                          <a:cs typeface="+mn-lt"/>
                          <a:sym typeface="+mn-ea"/>
                        </a:rPr>
                        <a:t>7680路(1920×4)</a:t>
                      </a:r>
                      <a:endParaRPr sz="1800" b="1" dirty="0">
                        <a:solidFill>
                          <a:srgbClr val="0070C0"/>
                        </a:solidFill>
                        <a:cs typeface="+mn-lt"/>
                        <a:sym typeface="+mn-ea"/>
                      </a:endParaRPr>
                    </a:p>
                    <a:p>
                      <a:pPr marL="202565" marR="0" algn="ctr">
                        <a:lnSpc>
                          <a:spcPts val="1765"/>
                        </a:lnSpc>
                        <a:spcBef>
                          <a:spcPts val="0"/>
                        </a:spcBef>
                        <a:spcAft>
                          <a:spcPts val="0"/>
                        </a:spcAft>
                      </a:pPr>
                      <a:r>
                        <a:rPr sz="1800" b="1" dirty="0">
                          <a:solidFill>
                            <a:srgbClr val="0070C0"/>
                          </a:solidFill>
                          <a:cs typeface="+mn-lt"/>
                          <a:sym typeface="+mn-ea"/>
                        </a:rPr>
                        <a:t>564992</a:t>
                      </a:r>
                      <a:r>
                        <a:rPr sz="1800" b="1" spc="-28" dirty="0">
                          <a:solidFill>
                            <a:srgbClr val="0070C0"/>
                          </a:solidFill>
                          <a:cs typeface="+mn-lt"/>
                          <a:sym typeface="+mn-ea"/>
                        </a:rPr>
                        <a:t> </a:t>
                      </a:r>
                      <a:r>
                        <a:rPr sz="1800" b="1" dirty="0">
                          <a:solidFill>
                            <a:srgbClr val="0070C0"/>
                          </a:solidFill>
                          <a:cs typeface="+mn-lt"/>
                          <a:sym typeface="+mn-ea"/>
                        </a:rPr>
                        <a:t>kb/s</a:t>
                      </a:r>
                      <a:endParaRPr lang="zh-CN" altLang="en-US" b="1">
                        <a:cs typeface="+mn-lt"/>
                      </a:endParaRPr>
                    </a:p>
                  </a:txBody>
                  <a:tcPr anchor="ctr" anchorCtr="0"/>
                </a:tc>
              </a:tr>
            </a:tbl>
          </a:graphicData>
        </a:graphic>
      </p:graphicFrame>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
        <p:nvSpPr>
          <p:cNvPr id="47107" name="Text Box 3"/>
          <p:cNvSpPr txBox="1"/>
          <p:nvPr/>
        </p:nvSpPr>
        <p:spPr>
          <a:xfrm>
            <a:off x="3093720" y="1677988"/>
            <a:ext cx="2480310" cy="398780"/>
          </a:xfrm>
          <a:prstGeom prst="rect">
            <a:avLst/>
          </a:prstGeom>
          <a:noFill/>
          <a:ln w="9525">
            <a:noFill/>
          </a:ln>
        </p:spPr>
        <p:txBody>
          <a:bodyPr wrap="none">
            <a:spAutoFit/>
          </a:bodyPr>
          <a:p>
            <a:pPr algn="l"/>
            <a:r>
              <a:rPr lang="zh-CN" altLang="en-US" sz="2000" b="1" dirty="0">
                <a:solidFill>
                  <a:schemeClr val="tx1"/>
                </a:solidFill>
                <a:latin typeface="宋体" panose="02010600030101010101" pitchFamily="2" charset="-122"/>
                <a:ea typeface="宋体" panose="02010600030101010101" pitchFamily="2" charset="-122"/>
              </a:rPr>
              <a:t>准同步数字复接系列</a:t>
            </a:r>
            <a:endParaRPr lang="zh-CN" alt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graphicFrame>
        <p:nvGraphicFramePr>
          <p:cNvPr id="4" name="对象 3"/>
          <p:cNvGraphicFramePr/>
          <p:nvPr/>
        </p:nvGraphicFramePr>
        <p:xfrm>
          <a:off x="1131570" y="1242695"/>
          <a:ext cx="7508240" cy="4740275"/>
        </p:xfrm>
        <a:graphic>
          <a:graphicData uri="http://schemas.openxmlformats.org/presentationml/2006/ole">
            <mc:AlternateContent xmlns:mc="http://schemas.openxmlformats.org/markup-compatibility/2006">
              <mc:Choice xmlns:v="urn:schemas-microsoft-com:vml" Requires="v">
                <p:oleObj spid="_x0000_s5" name="" r:id="rId1" imgW="10471150" imgH="6076950" progId="Paint.Picture">
                  <p:embed/>
                </p:oleObj>
              </mc:Choice>
              <mc:Fallback>
                <p:oleObj name="" r:id="rId1" imgW="10471150" imgH="6076950" progId="Paint.Picture">
                  <p:embed/>
                  <p:pic>
                    <p:nvPicPr>
                      <p:cNvPr id="0" name="图片 4"/>
                      <p:cNvPicPr/>
                      <p:nvPr/>
                    </p:nvPicPr>
                    <p:blipFill>
                      <a:blip r:embed="rId2"/>
                      <a:stretch>
                        <a:fillRect/>
                      </a:stretch>
                    </p:blipFill>
                    <p:spPr>
                      <a:xfrm>
                        <a:off x="1131570" y="1242695"/>
                        <a:ext cx="7508240" cy="4740275"/>
                      </a:xfrm>
                      <a:prstGeom prst="rect">
                        <a:avLst/>
                      </a:prstGeom>
                    </p:spPr>
                  </p:pic>
                </p:oleObj>
              </mc:Fallback>
            </mc:AlternateContent>
          </a:graphicData>
        </a:graphic>
      </p:graphicFrame>
      <p:sp>
        <p:nvSpPr>
          <p:cNvPr id="6" name="Text Box 3"/>
          <p:cNvSpPr txBox="1"/>
          <p:nvPr/>
        </p:nvSpPr>
        <p:spPr>
          <a:xfrm>
            <a:off x="3361055" y="5982653"/>
            <a:ext cx="3761740" cy="398780"/>
          </a:xfrm>
          <a:prstGeom prst="rect">
            <a:avLst/>
          </a:prstGeom>
          <a:noFill/>
          <a:ln w="9525">
            <a:noFill/>
          </a:ln>
        </p:spPr>
        <p:txBody>
          <a:bodyPr wrap="none">
            <a:spAutoFit/>
          </a:bodyPr>
          <a:p>
            <a:pPr algn="l"/>
            <a:r>
              <a:rPr lang="zh-CN" altLang="en-US" sz="2000" b="1" dirty="0">
                <a:solidFill>
                  <a:schemeClr val="tx1"/>
                </a:solidFill>
                <a:latin typeface="宋体" panose="02010600030101010101" pitchFamily="2" charset="-122"/>
                <a:ea typeface="宋体" panose="02010600030101010101" pitchFamily="2" charset="-122"/>
              </a:rPr>
              <a:t>PCM30/32路系列的数字复接体制</a:t>
            </a:r>
            <a:endParaRPr lang="zh-CN" alt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idx="1"/>
          </p:nvPr>
        </p:nvSpPr>
        <p:spPr>
          <a:xfrm>
            <a:off x="1005840" y="1133475"/>
            <a:ext cx="7886065" cy="4164965"/>
          </a:xfrm>
        </p:spPr>
        <p:txBody>
          <a:bodyPr vert="horz" wrap="square" lIns="91440" tIns="45720" rIns="91440" bIns="45720" anchor="t"/>
          <a:p>
            <a:pPr marL="0" indent="0" algn="l" defTabSz="914400" eaLnBrk="1" hangingPunct="1">
              <a:buFont typeface="Wingdings" panose="05000000000000000000" charset="0"/>
              <a:buNone/>
            </a:pPr>
            <a:r>
              <a:rPr lang="zh-CN" altLang="en-US" sz="2800" b="1" dirty="0" smtClean="0">
                <a:solidFill>
                  <a:srgbClr val="C00000"/>
                </a:solidFill>
                <a:effectLst>
                  <a:outerShdw blurRad="38100" dist="38100" dir="2700000" algn="tl">
                    <a:srgbClr val="000000">
                      <a:alpha val="43137"/>
                    </a:srgbClr>
                  </a:outerShdw>
                </a:effectLst>
                <a:ea typeface="宋体" panose="02010600030101010101" pitchFamily="2" charset="-122"/>
                <a:cs typeface="+mn-lt"/>
              </a:rPr>
              <a:t>二次群帧结构</a:t>
            </a:r>
            <a:endParaRPr lang="zh-CN" altLang="en-US" b="1"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endParaRPr>
          </a:p>
          <a:p>
            <a:pPr marL="0" indent="0" eaLnBrk="1" hangingPunct="1">
              <a:lnSpc>
                <a:spcPct val="150000"/>
              </a:lnSpc>
              <a:buNone/>
            </a:pPr>
            <a:r>
              <a:rPr lang="zh-CN" altLang="en-US" sz="2400" b="1" dirty="0">
                <a:latin typeface="楷体_GB2312" pitchFamily="49" charset="-122"/>
                <a:ea typeface="楷体_GB2312" pitchFamily="49" charset="-122"/>
              </a:rPr>
              <a:t>   二次群异步复接是按规定帧结构进行的。</a:t>
            </a:r>
            <a:endParaRPr lang="zh-CN" altLang="en-US" sz="2400" b="1" dirty="0">
              <a:latin typeface="楷体_GB2312" pitchFamily="49" charset="-122"/>
              <a:ea typeface="楷体_GB2312" pitchFamily="49" charset="-122"/>
            </a:endParaRPr>
          </a:p>
          <a:p>
            <a:pPr marL="0" indent="0" eaLnBrk="1" hangingPunct="1">
              <a:lnSpc>
                <a:spcPct val="150000"/>
              </a:lnSpc>
              <a:buNone/>
            </a:pPr>
            <a:r>
              <a:rPr lang="zh-CN" altLang="en-US" sz="2400" b="1" dirty="0">
                <a:latin typeface="楷体_GB2312" pitchFamily="49" charset="-122"/>
                <a:ea typeface="楷体_GB2312" pitchFamily="49" charset="-122"/>
              </a:rPr>
              <a:t>   二次群每一帧有</a:t>
            </a:r>
            <a:r>
              <a:rPr lang="en-US" altLang="zh-CN" sz="2400" b="1" dirty="0">
                <a:latin typeface="楷体_GB2312" pitchFamily="49" charset="-122"/>
                <a:ea typeface="楷体_GB2312" pitchFamily="49" charset="-122"/>
              </a:rPr>
              <a:t>848</a:t>
            </a:r>
            <a:r>
              <a:rPr lang="zh-CN" altLang="en-US" sz="2400" b="1" dirty="0">
                <a:latin typeface="楷体_GB2312" pitchFamily="49" charset="-122"/>
                <a:ea typeface="楷体_GB2312" pitchFamily="49" charset="-122"/>
              </a:rPr>
              <a:t>个比特，分成四组，每组</a:t>
            </a:r>
            <a:r>
              <a:rPr lang="en-US" altLang="zh-CN" sz="2400" b="1" dirty="0">
                <a:solidFill>
                  <a:srgbClr val="C00000"/>
                </a:solidFill>
                <a:ea typeface="楷体_GB2312" pitchFamily="49" charset="-122"/>
              </a:rPr>
              <a:t>212bit</a:t>
            </a:r>
            <a:r>
              <a:rPr lang="zh-CN" altLang="en-US" sz="2400" b="1" dirty="0">
                <a:latin typeface="楷体_GB2312" pitchFamily="49" charset="-122"/>
                <a:ea typeface="楷体_GB2312" pitchFamily="49" charset="-122"/>
              </a:rPr>
              <a:t>，称为子帧，子帧码率为</a:t>
            </a:r>
            <a:r>
              <a:rPr lang="en-US" altLang="zh-CN"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2.112Mb/s</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0" indent="0" eaLnBrk="1" hangingPunct="1">
              <a:lnSpc>
                <a:spcPct val="150000"/>
              </a:lnSpc>
              <a:buNone/>
            </a:pPr>
            <a:r>
              <a:rPr lang="zh-CN" altLang="en-US" sz="2400" b="1" dirty="0">
                <a:latin typeface="楷体_GB2312" pitchFamily="49" charset="-122"/>
                <a:ea typeface="楷体_GB2312" pitchFamily="49" charset="-122"/>
              </a:rPr>
              <a:t>   通过正码速调整，使输入码率为</a:t>
            </a:r>
            <a:r>
              <a:rPr lang="en-US" altLang="zh-CN" sz="2400" b="1" dirty="0">
                <a:latin typeface="楷体_GB2312" pitchFamily="49" charset="-122"/>
                <a:ea typeface="楷体_GB2312" pitchFamily="49" charset="-122"/>
              </a:rPr>
              <a:t>2.048Mb/s</a:t>
            </a:r>
            <a:r>
              <a:rPr lang="zh-CN" altLang="en-US" sz="2400" b="1" dirty="0">
                <a:latin typeface="楷体_GB2312" pitchFamily="49" charset="-122"/>
                <a:ea typeface="楷体_GB2312" pitchFamily="49" charset="-122"/>
              </a:rPr>
              <a:t>的一次群码率调整为</a:t>
            </a:r>
            <a:r>
              <a:rPr lang="en-US" altLang="zh-CN" sz="2400" b="1" dirty="0">
                <a:latin typeface="楷体_GB2312" pitchFamily="49" charset="-122"/>
                <a:ea typeface="楷体_GB2312" pitchFamily="49" charset="-122"/>
              </a:rPr>
              <a:t>2.112Mb/s</a:t>
            </a:r>
            <a:r>
              <a:rPr lang="zh-CN" altLang="en-US" sz="2400" b="1" dirty="0">
                <a:latin typeface="楷体_GB2312" pitchFamily="49" charset="-122"/>
                <a:ea typeface="楷体_GB2312" pitchFamily="49" charset="-122"/>
              </a:rPr>
              <a:t>，然后将四个支路合并为二次群，码率为</a:t>
            </a:r>
            <a:r>
              <a:rPr lang="en-US" altLang="zh-CN" sz="2400" b="1" dirty="0">
                <a:latin typeface="楷体_GB2312" pitchFamily="49" charset="-122"/>
                <a:ea typeface="楷体_GB2312" pitchFamily="49" charset="-122"/>
              </a:rPr>
              <a:t>8.448Mb/s</a:t>
            </a:r>
            <a:r>
              <a:rPr lang="zh-CN" altLang="en-US"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p:txBody>
      </p:sp>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sp>
        <p:nvSpPr>
          <p:cNvPr id="8194" name="Rectangle 3"/>
          <p:cNvSpPr>
            <a:spLocks noGrp="1"/>
          </p:cNvSpPr>
          <p:nvPr/>
        </p:nvSpPr>
        <p:spPr>
          <a:xfrm>
            <a:off x="934720" y="1223645"/>
            <a:ext cx="8208963" cy="51847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624205" eaLnBrk="1" hangingPunct="1">
              <a:spcBef>
                <a:spcPct val="50000"/>
              </a:spcBef>
            </a:pPr>
            <a:r>
              <a:rPr lang="zh-CN" altLang="en-US" sz="2400" b="1" dirty="0">
                <a:ea typeface="楷体_GB2312" pitchFamily="49" charset="-122"/>
              </a:rPr>
              <a:t>在码分复用</a:t>
            </a:r>
            <a:r>
              <a:rPr lang="en-US" altLang="zh-CN" sz="2400" b="1" dirty="0"/>
              <a:t>(CDM</a:t>
            </a:r>
            <a:r>
              <a:rPr lang="zh-CN" altLang="en-US" sz="2400" b="1" dirty="0"/>
              <a:t>，</a:t>
            </a:r>
            <a:r>
              <a:rPr lang="en-US" altLang="zh-CN" sz="2400" b="1" dirty="0"/>
              <a:t>Code Division Multiplexing)</a:t>
            </a:r>
            <a:r>
              <a:rPr lang="zh-CN" altLang="en-US" sz="2400" b="1" dirty="0">
                <a:ea typeface="楷体_GB2312" pitchFamily="49" charset="-122"/>
              </a:rPr>
              <a:t>方式中，依靠不同的地址码来区分不同的用户，所有的用户使用</a:t>
            </a:r>
            <a:r>
              <a:rPr lang="zh-CN" altLang="en-US" sz="2400" b="1" dirty="0">
                <a:solidFill>
                  <a:srgbClr val="C00000"/>
                </a:solidFill>
                <a:effectLst>
                  <a:outerShdw blurRad="38100" dist="38100" dir="2700000" algn="tl">
                    <a:srgbClr val="000000">
                      <a:alpha val="43137"/>
                    </a:srgbClr>
                  </a:outerShdw>
                </a:effectLst>
                <a:ea typeface="楷体_GB2312" pitchFamily="49" charset="-122"/>
              </a:rPr>
              <a:t>相同的频率和相同的时间</a:t>
            </a:r>
            <a:r>
              <a:rPr lang="zh-CN" altLang="en-US" sz="2400" b="1" dirty="0">
                <a:ea typeface="楷体_GB2312" pitchFamily="49" charset="-122"/>
              </a:rPr>
              <a:t>在同一地区通信</a:t>
            </a:r>
            <a:r>
              <a:rPr lang="zh-CN" altLang="en-US" sz="2400" b="1" dirty="0"/>
              <a:t> 。</a:t>
            </a:r>
            <a:endParaRPr lang="zh-CN" altLang="en-US" sz="2400" b="1" dirty="0"/>
          </a:p>
          <a:p>
            <a:pPr marL="0" indent="624205" eaLnBrk="1" hangingPunct="1">
              <a:spcBef>
                <a:spcPct val="30000"/>
              </a:spcBef>
            </a:pPr>
            <a:r>
              <a:rPr lang="zh-CN" altLang="en-US"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码分复用</a:t>
            </a:r>
            <a:r>
              <a:rPr lang="zh-CN" altLang="en-US" sz="2400" b="1" dirty="0">
                <a:latin typeface="楷体_GB2312" pitchFamily="49" charset="-122"/>
                <a:ea typeface="楷体_GB2312" pitchFamily="49" charset="-122"/>
              </a:rPr>
              <a:t>主要和各种多址技术结合产生了各种接入技术，包括无线和有线接入。</a:t>
            </a:r>
            <a:endParaRPr lang="zh-CN" altLang="en-US" sz="2400" b="1" dirty="0">
              <a:latin typeface="楷体_GB2312" pitchFamily="49" charset="-122"/>
              <a:ea typeface="楷体_GB2312" pitchFamily="49" charset="-122"/>
            </a:endParaRPr>
          </a:p>
          <a:p>
            <a:pPr marL="0" indent="624205" eaLnBrk="1" hangingPunct="1">
              <a:spcBef>
                <a:spcPct val="30000"/>
              </a:spcBef>
            </a:pPr>
            <a:r>
              <a:rPr lang="zh-CN" altLang="en-US" sz="2400" b="1" dirty="0">
                <a:latin typeface="楷体_GB2312" pitchFamily="49" charset="-122"/>
                <a:ea typeface="楷体_GB2312" pitchFamily="49" charset="-122"/>
              </a:rPr>
              <a:t>例如在多址蜂窝系统中是以信道来区分通信对象的，一个信道只容纳</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个用户进行通话，许多同时通话的用户，互相以信道来区分，这就是多址。</a:t>
            </a:r>
            <a:endParaRPr lang="zh-CN" altLang="en-US" sz="2400" b="1" dirty="0">
              <a:latin typeface="楷体_GB2312" pitchFamily="49" charset="-122"/>
              <a:ea typeface="楷体_GB2312" pitchFamily="49" charset="-122"/>
            </a:endParaRPr>
          </a:p>
          <a:p>
            <a:pPr marL="0" indent="624205" eaLnBrk="1" hangingPunct="1">
              <a:spcBef>
                <a:spcPct val="30000"/>
              </a:spcBef>
            </a:pPr>
            <a:r>
              <a:rPr lang="zh-CN" altLang="en-US" sz="2400" b="1" dirty="0">
                <a:latin typeface="楷体_GB2312" pitchFamily="49" charset="-122"/>
                <a:ea typeface="楷体_GB2312" pitchFamily="49" charset="-122"/>
              </a:rPr>
              <a:t>移动通信系统是一个多信道同时工作的系统，具有广播和大面积覆盖的特点。在移动通信环境的电波覆盖区内，建立用户之间的无线信道连接，是无线多址接入方式，属于</a:t>
            </a:r>
            <a:r>
              <a:rPr lang="zh-CN" altLang="en-US"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多址接入</a:t>
            </a:r>
            <a:r>
              <a:rPr lang="zh-CN" altLang="en-US" sz="2400" b="1" dirty="0">
                <a:latin typeface="楷体_GB2312" pitchFamily="49" charset="-122"/>
                <a:ea typeface="楷体_GB2312" pitchFamily="49" charset="-122"/>
              </a:rPr>
              <a:t>技术。联通</a:t>
            </a:r>
            <a:r>
              <a:rPr lang="en-US" altLang="zh-CN" sz="2400" b="1" dirty="0">
                <a:latin typeface="楷体_GB2312" pitchFamily="49" charset="-122"/>
                <a:ea typeface="楷体_GB2312" pitchFamily="49" charset="-122"/>
              </a:rPr>
              <a:t>CDMA(Code Division Multiple Access)</a:t>
            </a:r>
            <a:r>
              <a:rPr lang="zh-CN" altLang="en-US" sz="2400" b="1" dirty="0">
                <a:latin typeface="楷体_GB2312" pitchFamily="49" charset="-122"/>
                <a:ea typeface="楷体_GB2312" pitchFamily="49" charset="-122"/>
              </a:rPr>
              <a:t>就是码分复用的一种方式，称为</a:t>
            </a:r>
            <a:r>
              <a:rPr lang="zh-CN" altLang="en-US"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码分多址</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sp>
        <p:nvSpPr>
          <p:cNvPr id="4" name="标题 1"/>
          <p:cNvSpPr/>
          <p:nvPr/>
        </p:nvSpPr>
        <p:spPr>
          <a:xfrm>
            <a:off x="565785" y="66040"/>
            <a:ext cx="8732520"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10</a:t>
            </a:r>
            <a:r>
              <a:rPr lang="zh-CN" altLang="en-US" sz="5400" b="1" dirty="0">
                <a:effectLst>
                  <a:outerShdw blurRad="38100" dist="38100" dir="2700000" algn="tl">
                    <a:srgbClr val="000000">
                      <a:alpha val="43137"/>
                    </a:srgbClr>
                  </a:outerShdw>
                </a:effectLst>
              </a:rPr>
              <a:t>章 复用和数字复接技术</a:t>
            </a:r>
            <a:endParaRPr lang="zh-CN" altLang="en-US" sz="5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idx="1"/>
          </p:nvPr>
        </p:nvSpPr>
        <p:spPr>
          <a:xfrm>
            <a:off x="1005840" y="1133475"/>
            <a:ext cx="7886065" cy="2865755"/>
          </a:xfrm>
        </p:spPr>
        <p:txBody>
          <a:bodyPr vert="horz" wrap="square" lIns="91440" tIns="45720" rIns="91440" bIns="45720" anchor="t"/>
          <a:p>
            <a:pPr marL="0" indent="0" algn="l" defTabSz="914400" eaLnBrk="1" hangingPunct="1">
              <a:buFont typeface="Wingdings" panose="05000000000000000000" charset="0"/>
              <a:buNone/>
            </a:pPr>
            <a:r>
              <a:rPr lang="zh-CN" altLang="en-US" sz="2800" b="1" dirty="0" smtClean="0">
                <a:solidFill>
                  <a:srgbClr val="C00000"/>
                </a:solidFill>
                <a:effectLst>
                  <a:outerShdw blurRad="38100" dist="38100" dir="2700000" algn="tl">
                    <a:srgbClr val="000000">
                      <a:alpha val="43137"/>
                    </a:srgbClr>
                  </a:outerShdw>
                </a:effectLst>
                <a:ea typeface="宋体" panose="02010600030101010101" pitchFamily="2" charset="-122"/>
                <a:cs typeface="+mn-lt"/>
              </a:rPr>
              <a:t>二次群帧结构</a:t>
            </a:r>
            <a:endParaRPr lang="zh-CN" altLang="en-US" b="1"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endParaRPr>
          </a:p>
          <a:p>
            <a:pPr marL="0" indent="0" eaLnBrk="1" hangingPunct="1">
              <a:lnSpc>
                <a:spcPct val="110000"/>
              </a:lnSpc>
              <a:buNone/>
            </a:pPr>
            <a:r>
              <a:rPr lang="zh-CN" altLang="en-US" sz="2400" b="1" dirty="0">
                <a:latin typeface="楷体_GB2312" pitchFamily="49" charset="-122"/>
                <a:ea typeface="楷体_GB2312" pitchFamily="49" charset="-122"/>
              </a:rPr>
              <a:t>   下图是复接前各支路进行码速调整的帧结构：</a:t>
            </a:r>
            <a:r>
              <a:rPr lang="en-US" altLang="zh-CN" sz="2400" b="1" dirty="0">
                <a:latin typeface="楷体_GB2312" pitchFamily="49" charset="-122"/>
                <a:ea typeface="楷体_GB2312" pitchFamily="49" charset="-122"/>
              </a:rPr>
              <a:t>212</a:t>
            </a:r>
            <a:r>
              <a:rPr lang="zh-CN" altLang="en-US" sz="2400" b="1" dirty="0">
                <a:latin typeface="楷体_GB2312" pitchFamily="49" charset="-122"/>
                <a:ea typeface="楷体_GB2312" pitchFamily="49" charset="-122"/>
              </a:rPr>
              <a:t>比特的子帧分为</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组，每组都是</a:t>
            </a:r>
            <a:r>
              <a:rPr lang="en-US" altLang="zh-CN" sz="2400" b="1" dirty="0">
                <a:latin typeface="楷体_GB2312" pitchFamily="49" charset="-122"/>
                <a:ea typeface="楷体_GB2312" pitchFamily="49" charset="-122"/>
              </a:rPr>
              <a:t>53bit</a:t>
            </a:r>
            <a:r>
              <a:rPr lang="zh-CN" altLang="en-US" sz="2400" b="1" dirty="0">
                <a:latin typeface="楷体_GB2312" pitchFamily="49" charset="-122"/>
                <a:ea typeface="楷体_GB2312" pitchFamily="49" charset="-122"/>
              </a:rPr>
              <a:t>，第一组的前</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个比特</a:t>
            </a:r>
            <a:r>
              <a:rPr lang="en-US" altLang="zh-CN" sz="2400" b="1" dirty="0">
                <a:latin typeface="楷体_GB2312" pitchFamily="49" charset="-122"/>
                <a:ea typeface="楷体_GB2312" pitchFamily="49" charset="-122"/>
              </a:rPr>
              <a:t>F</a:t>
            </a:r>
            <a:r>
              <a:rPr lang="en-US" altLang="zh-CN" sz="2400" b="1" baseline="-25000" dirty="0">
                <a:latin typeface="楷体_GB2312" pitchFamily="49" charset="-122"/>
                <a:ea typeface="楷体_GB2312" pitchFamily="49" charset="-122"/>
              </a:rPr>
              <a:t>11</a:t>
            </a:r>
            <a:r>
              <a:rPr lang="en-US" altLang="zh-CN" sz="2400" b="1" dirty="0">
                <a:latin typeface="楷体_GB2312" pitchFamily="49" charset="-122"/>
                <a:ea typeface="楷体_GB2312" pitchFamily="49" charset="-122"/>
              </a:rPr>
              <a:t>F</a:t>
            </a:r>
            <a:r>
              <a:rPr lang="en-US" altLang="zh-CN" sz="2400" b="1" baseline="-25000" dirty="0">
                <a:latin typeface="楷体_GB2312" pitchFamily="49" charset="-122"/>
                <a:ea typeface="楷体_GB2312" pitchFamily="49" charset="-122"/>
              </a:rPr>
              <a:t>12</a:t>
            </a:r>
            <a:r>
              <a:rPr lang="en-US" altLang="zh-CN" sz="2400" b="1" dirty="0">
                <a:latin typeface="楷体_GB2312" pitchFamily="49" charset="-122"/>
                <a:ea typeface="楷体_GB2312" pitchFamily="49" charset="-122"/>
              </a:rPr>
              <a:t>F</a:t>
            </a:r>
            <a:r>
              <a:rPr lang="en-US" altLang="zh-CN" sz="2400" b="1" baseline="-25000" dirty="0">
                <a:latin typeface="楷体_GB2312" pitchFamily="49" charset="-122"/>
                <a:ea typeface="楷体_GB2312" pitchFamily="49" charset="-122"/>
              </a:rPr>
              <a:t>13</a:t>
            </a:r>
            <a:r>
              <a:rPr lang="zh-CN" altLang="en-US" sz="2400" b="1" dirty="0">
                <a:latin typeface="楷体_GB2312" pitchFamily="49" charset="-122"/>
                <a:ea typeface="楷体_GB2312" pitchFamily="49" charset="-122"/>
              </a:rPr>
              <a:t>用于</a:t>
            </a:r>
            <a:r>
              <a:rPr lang="zh-CN" altLang="en-US"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帧同步和管理控制</a:t>
            </a:r>
            <a:r>
              <a:rPr lang="zh-CN" altLang="en-US" sz="2400" b="1" dirty="0">
                <a:latin typeface="楷体_GB2312" pitchFamily="49" charset="-122"/>
                <a:ea typeface="楷体_GB2312" pitchFamily="49" charset="-122"/>
              </a:rPr>
              <a:t>，后</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组的第一个比特</a:t>
            </a:r>
            <a:r>
              <a:rPr lang="en-US" altLang="zh-CN" sz="2400" b="1" dirty="0">
                <a:latin typeface="楷体_GB2312" pitchFamily="49" charset="-122"/>
                <a:ea typeface="楷体_GB2312" pitchFamily="49" charset="-122"/>
              </a:rPr>
              <a:t>C</a:t>
            </a:r>
            <a:r>
              <a:rPr lang="en-US" altLang="zh-CN" sz="2400" b="1" baseline="-25000" dirty="0">
                <a:latin typeface="楷体_GB2312" pitchFamily="49" charset="-122"/>
                <a:ea typeface="楷体_GB2312" pitchFamily="49" charset="-122"/>
              </a:rPr>
              <a:t>11</a:t>
            </a:r>
            <a:r>
              <a:rPr lang="en-US" altLang="zh-CN" sz="2400" b="1" dirty="0">
                <a:latin typeface="楷体_GB2312" pitchFamily="49" charset="-122"/>
                <a:ea typeface="楷体_GB2312" pitchFamily="49" charset="-122"/>
              </a:rPr>
              <a:t>C</a:t>
            </a:r>
            <a:r>
              <a:rPr lang="en-US" altLang="zh-CN" sz="2400" b="1" baseline="-25000" dirty="0">
                <a:latin typeface="楷体_GB2312" pitchFamily="49" charset="-122"/>
                <a:ea typeface="楷体_GB2312" pitchFamily="49" charset="-122"/>
              </a:rPr>
              <a:t>12</a:t>
            </a:r>
            <a:r>
              <a:rPr lang="en-US" altLang="zh-CN" sz="2400" b="1" dirty="0">
                <a:latin typeface="楷体_GB2312" pitchFamily="49" charset="-122"/>
                <a:ea typeface="楷体_GB2312" pitchFamily="49" charset="-122"/>
              </a:rPr>
              <a:t>C</a:t>
            </a:r>
            <a:r>
              <a:rPr lang="en-US" altLang="zh-CN" sz="2400" b="1" baseline="-25000" dirty="0">
                <a:latin typeface="楷体_GB2312" pitchFamily="49" charset="-122"/>
                <a:ea typeface="楷体_GB2312" pitchFamily="49" charset="-122"/>
              </a:rPr>
              <a:t>13</a:t>
            </a:r>
            <a:r>
              <a:rPr lang="zh-CN" altLang="en-US" sz="2400" b="1" dirty="0">
                <a:latin typeface="楷体_GB2312" pitchFamily="49" charset="-122"/>
                <a:ea typeface="楷体_GB2312" pitchFamily="49" charset="-122"/>
              </a:rPr>
              <a:t>作为</a:t>
            </a:r>
            <a:r>
              <a:rPr lang="zh-CN" altLang="en-US"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码速调整控制比特</a:t>
            </a:r>
            <a:r>
              <a:rPr lang="zh-CN" altLang="en-US" sz="2400" b="1" dirty="0">
                <a:latin typeface="楷体_GB2312" pitchFamily="49" charset="-122"/>
                <a:ea typeface="楷体_GB2312" pitchFamily="49" charset="-122"/>
              </a:rPr>
              <a:t>，第四组的第</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比特</a:t>
            </a:r>
            <a:r>
              <a:rPr lang="en-US" altLang="zh-CN" sz="2400" b="1" dirty="0">
                <a:latin typeface="楷体_GB2312" pitchFamily="49" charset="-122"/>
                <a:ea typeface="楷体_GB2312" pitchFamily="49" charset="-122"/>
              </a:rPr>
              <a:t>V</a:t>
            </a:r>
            <a:r>
              <a:rPr lang="en-US" altLang="zh-CN" sz="2400" b="1" baseline="-25000"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作为</a:t>
            </a:r>
            <a:r>
              <a:rPr lang="zh-CN" altLang="en-US" sz="24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正码速调整比特</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0" indent="0" algn="just" eaLnBrk="1" hangingPunct="1">
              <a:buNone/>
            </a:pPr>
            <a:endParaRPr lang="en-US" altLang="zh-CN" sz="2400" b="1" dirty="0">
              <a:latin typeface="楷体_GB2312" pitchFamily="49" charset="-122"/>
              <a:ea typeface="楷体_GB2312" pitchFamily="49" charset="-122"/>
            </a:endParaRPr>
          </a:p>
        </p:txBody>
      </p:sp>
      <p:pic>
        <p:nvPicPr>
          <p:cNvPr id="46083" name="Picture 3" descr="4-9"/>
          <p:cNvPicPr>
            <a:picLocks noChangeAspect="1"/>
          </p:cNvPicPr>
          <p:nvPr/>
        </p:nvPicPr>
        <p:blipFill>
          <a:blip r:embed="rId1"/>
          <a:stretch>
            <a:fillRect/>
          </a:stretch>
        </p:blipFill>
        <p:spPr>
          <a:xfrm>
            <a:off x="586105" y="3772218"/>
            <a:ext cx="8496300" cy="2503487"/>
          </a:xfrm>
          <a:prstGeom prst="rect">
            <a:avLst/>
          </a:prstGeom>
          <a:noFill/>
          <a:ln w="9525">
            <a:noFill/>
          </a:ln>
        </p:spPr>
      </p:pic>
      <p:sp>
        <p:nvSpPr>
          <p:cNvPr id="46084" name="Rectangle 4"/>
          <p:cNvSpPr/>
          <p:nvPr/>
        </p:nvSpPr>
        <p:spPr>
          <a:xfrm>
            <a:off x="3593783" y="6275705"/>
            <a:ext cx="2480310" cy="398780"/>
          </a:xfrm>
          <a:prstGeom prst="rect">
            <a:avLst/>
          </a:prstGeom>
          <a:solidFill>
            <a:schemeClr val="bg1"/>
          </a:solidFill>
          <a:ln w="9525">
            <a:noFill/>
          </a:ln>
        </p:spPr>
        <p:txBody>
          <a:bodyPr wrap="none">
            <a:spAutoFit/>
          </a:bodyPr>
          <a:p>
            <a:pPr>
              <a:spcBef>
                <a:spcPct val="20000"/>
              </a:spcBef>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二次群复接子帧结构</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6" name="Picture 2" descr="020603"/>
          <p:cNvPicPr>
            <a:picLocks noChangeAspect="1"/>
          </p:cNvPicPr>
          <p:nvPr/>
        </p:nvPicPr>
        <p:blipFill>
          <a:blip r:embed="rId1"/>
          <a:stretch>
            <a:fillRect/>
          </a:stretch>
        </p:blipFill>
        <p:spPr>
          <a:xfrm>
            <a:off x="0" y="1196975"/>
            <a:ext cx="9144000" cy="4606925"/>
          </a:xfrm>
          <a:prstGeom prst="rect">
            <a:avLst/>
          </a:prstGeom>
          <a:noFill/>
          <a:ln w="9525">
            <a:noFill/>
          </a:ln>
        </p:spPr>
      </p:pic>
      <p:sp>
        <p:nvSpPr>
          <p:cNvPr id="47107" name="Text Box 3"/>
          <p:cNvSpPr txBox="1"/>
          <p:nvPr/>
        </p:nvSpPr>
        <p:spPr>
          <a:xfrm>
            <a:off x="3693795" y="6083618"/>
            <a:ext cx="2735580" cy="398780"/>
          </a:xfrm>
          <a:prstGeom prst="rect">
            <a:avLst/>
          </a:prstGeom>
          <a:noFill/>
          <a:ln w="9525">
            <a:noFill/>
          </a:ln>
        </p:spPr>
        <p:txBody>
          <a:bodyPr wrap="none">
            <a:spAutoFit/>
          </a:bodyPr>
          <a:p>
            <a:r>
              <a:rPr lang="zh-CN" altLang="en-US" sz="2000" b="1" dirty="0">
                <a:solidFill>
                  <a:schemeClr val="tx1"/>
                </a:solidFill>
                <a:latin typeface="宋体" panose="02010600030101010101" pitchFamily="2" charset="-122"/>
                <a:ea typeface="宋体" panose="02010600030101010101" pitchFamily="2" charset="-122"/>
              </a:rPr>
              <a:t>异步复接二次群帧结构</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312324"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idx="1"/>
          </p:nvPr>
        </p:nvSpPr>
        <p:spPr>
          <a:xfrm>
            <a:off x="1114425" y="1312545"/>
            <a:ext cx="7437120" cy="4799965"/>
          </a:xfrm>
        </p:spPr>
        <p:txBody>
          <a:bodyPr vert="horz" wrap="square" lIns="91440" tIns="45720" rIns="91440" bIns="45720" anchor="t"/>
          <a:p>
            <a:pPr eaLnBrk="1" hangingPunct="1">
              <a:lnSpc>
                <a:spcPct val="100000"/>
              </a:lnSpc>
              <a:spcBef>
                <a:spcPct val="50000"/>
              </a:spcBef>
              <a:buNone/>
            </a:pPr>
            <a:r>
              <a:rPr lang="zh-CN" sz="2400" spc="16" dirty="0">
                <a:solidFill>
                  <a:srgbClr val="C00000"/>
                </a:solidFill>
                <a:effectLst>
                  <a:outerShdw blurRad="38100" dist="38100" dir="2700000" algn="tl">
                    <a:srgbClr val="000000">
                      <a:alpha val="43137"/>
                    </a:srgbClr>
                  </a:outerShdw>
                </a:effectLst>
                <a:ea typeface="宋体" panose="02010600030101010101" pitchFamily="2" charset="-122"/>
                <a:cs typeface="+mn-lt"/>
                <a:sym typeface="+mn-ea"/>
              </a:rPr>
              <a:t>二次群复接帧主要参数</a:t>
            </a:r>
            <a:r>
              <a:rPr sz="2400" spc="16" dirty="0">
                <a:solidFill>
                  <a:srgbClr val="C00000"/>
                </a:solidFill>
                <a:effectLst>
                  <a:outerShdw blurRad="38100" dist="38100" dir="2700000" algn="tl">
                    <a:srgbClr val="000000">
                      <a:alpha val="43137"/>
                    </a:srgbClr>
                  </a:outerShdw>
                </a:effectLst>
                <a:ea typeface="宋体" panose="02010600030101010101" pitchFamily="2" charset="-122"/>
                <a:cs typeface="+mn-lt"/>
                <a:sym typeface="+mn-ea"/>
              </a:rPr>
              <a:t>：</a:t>
            </a:r>
            <a:endParaRPr sz="2400" spc="16" dirty="0">
              <a:solidFill>
                <a:srgbClr val="C00000"/>
              </a:solidFill>
              <a:effectLst>
                <a:outerShdw blurRad="38100" dist="38100" dir="2700000" algn="tl">
                  <a:srgbClr val="000000">
                    <a:alpha val="43137"/>
                  </a:srgbClr>
                </a:outerShdw>
              </a:effectLst>
              <a:ea typeface="宋体" panose="02010600030101010101" pitchFamily="2" charset="-122"/>
              <a:cs typeface="+mn-lt"/>
              <a:sym typeface="+mn-ea"/>
            </a:endParaRPr>
          </a:p>
          <a:p>
            <a:pPr eaLnBrk="1" hangingPunct="1">
              <a:lnSpc>
                <a:spcPct val="100000"/>
              </a:lnSpc>
              <a:spcBef>
                <a:spcPct val="50000"/>
              </a:spcBef>
              <a:buNone/>
            </a:pPr>
            <a:r>
              <a:rPr lang="zh-CN" sz="2400" spc="16" dirty="0">
                <a:solidFill>
                  <a:srgbClr val="FF0000"/>
                </a:solidFill>
                <a:ea typeface="宋体" panose="02010600030101010101" pitchFamily="2" charset="-122"/>
                <a:cs typeface="+mn-lt"/>
                <a:sym typeface="+mn-ea"/>
              </a:rPr>
              <a:t>支路子帧插入比特数</a:t>
            </a:r>
            <a:r>
              <a:rPr lang="en-US" altLang="zh-CN" sz="2400" i="1" spc="16" dirty="0">
                <a:solidFill>
                  <a:srgbClr val="FF0000"/>
                </a:solidFill>
                <a:ea typeface="宋体" panose="02010600030101010101" pitchFamily="2" charset="-122"/>
                <a:cs typeface="+mn-lt"/>
                <a:sym typeface="+mn-ea"/>
              </a:rPr>
              <a:t>m</a:t>
            </a:r>
            <a:r>
              <a:rPr lang="en-US" altLang="zh-CN" sz="2400" i="1" spc="16" baseline="-25000" dirty="0">
                <a:solidFill>
                  <a:srgbClr val="FF0000"/>
                </a:solidFill>
                <a:ea typeface="宋体" panose="02010600030101010101" pitchFamily="2" charset="-122"/>
                <a:cs typeface="+mn-lt"/>
                <a:sym typeface="+mn-ea"/>
              </a:rPr>
              <a:t>s</a:t>
            </a:r>
            <a:r>
              <a:rPr sz="2400" spc="16" dirty="0">
                <a:solidFill>
                  <a:srgbClr val="FF0000"/>
                </a:solidFill>
                <a:ea typeface="宋体" panose="02010600030101010101" pitchFamily="2" charset="-122"/>
                <a:cs typeface="+mn-lt"/>
                <a:sym typeface="+mn-ea"/>
              </a:rPr>
              <a:t>：</a:t>
            </a:r>
            <a:endParaRPr sz="2400" spc="16" dirty="0">
              <a:solidFill>
                <a:srgbClr val="FF0000"/>
              </a:solidFill>
              <a:ea typeface="宋体" panose="02010600030101010101" pitchFamily="2" charset="-122"/>
              <a:cs typeface="+mn-lt"/>
              <a:sym typeface="+mn-ea"/>
            </a:endParaRPr>
          </a:p>
          <a:p>
            <a:pPr eaLnBrk="1" hangingPunct="1">
              <a:lnSpc>
                <a:spcPct val="100000"/>
              </a:lnSpc>
              <a:spcBef>
                <a:spcPct val="50000"/>
              </a:spcBef>
              <a:buNone/>
            </a:pPr>
            <a:r>
              <a:rPr sz="2400" spc="587" dirty="0">
                <a:solidFill>
                  <a:srgbClr val="FF0000"/>
                </a:solidFill>
                <a:ea typeface="宋体" panose="02010600030101010101" pitchFamily="2" charset="-122"/>
                <a:cs typeface="+mn-lt"/>
                <a:sym typeface="+mn-ea"/>
              </a:rPr>
              <a:t> </a:t>
            </a:r>
            <a:r>
              <a:rPr lang="en-US" sz="2400" b="0" spc="587" dirty="0">
                <a:solidFill>
                  <a:schemeClr val="tx1"/>
                </a:solidFill>
                <a:ea typeface="宋体" panose="02010600030101010101" pitchFamily="2" charset="-122"/>
                <a:cs typeface="+mn-lt"/>
                <a:sym typeface="+mn-ea"/>
              </a:rPr>
              <a:t>(</a:t>
            </a:r>
            <a:r>
              <a:rPr lang="en-US" sz="2400" b="0" spc="-135" dirty="0">
                <a:solidFill>
                  <a:srgbClr val="000000"/>
                </a:solidFill>
                <a:ea typeface="宋体" panose="02010600030101010101" pitchFamily="2" charset="-122"/>
                <a:cs typeface="+mn-lt"/>
                <a:sym typeface="+mn-ea"/>
              </a:rPr>
              <a:t>212</a:t>
            </a:r>
            <a:r>
              <a:rPr sz="2400" b="0" spc="-135" dirty="0">
                <a:solidFill>
                  <a:srgbClr val="000000"/>
                </a:solidFill>
                <a:latin typeface="Arial" panose="020B0604020202020204" pitchFamily="34" charset="0"/>
                <a:ea typeface="宋体" panose="02010600030101010101" pitchFamily="2" charset="-122"/>
                <a:cs typeface="+mn-lt"/>
                <a:sym typeface="+mn-ea"/>
              </a:rPr>
              <a:t>÷</a:t>
            </a:r>
            <a:r>
              <a:rPr lang="en-US" sz="2400" b="0" spc="-269" dirty="0">
                <a:solidFill>
                  <a:srgbClr val="000000"/>
                </a:solidFill>
                <a:ea typeface="宋体" panose="02010600030101010101" pitchFamily="2" charset="-122"/>
                <a:cs typeface="+mn-lt"/>
                <a:sym typeface="+mn-ea"/>
              </a:rPr>
              <a:t>2112000)×(2112000-2048000)</a:t>
            </a:r>
            <a:r>
              <a:rPr sz="2400" b="0" spc="-269" dirty="0">
                <a:solidFill>
                  <a:srgbClr val="000000"/>
                </a:solidFill>
                <a:ea typeface="宋体" panose="02010600030101010101" pitchFamily="2" charset="-122"/>
                <a:cs typeface="+mn-lt"/>
                <a:sym typeface="+mn-ea"/>
              </a:rPr>
              <a:t>=</a:t>
            </a:r>
            <a:r>
              <a:rPr lang="en-US" sz="2400" b="0" spc="-269" dirty="0">
                <a:solidFill>
                  <a:srgbClr val="000000"/>
                </a:solidFill>
                <a:ea typeface="宋体" panose="02010600030101010101" pitchFamily="2" charset="-122"/>
                <a:cs typeface="+mn-lt"/>
                <a:sym typeface="+mn-ea"/>
              </a:rPr>
              <a:t>6.424</a:t>
            </a:r>
            <a:r>
              <a:rPr sz="2400" b="0" i="1" spc="-256" dirty="0">
                <a:solidFill>
                  <a:srgbClr val="000000"/>
                </a:solidFill>
                <a:ea typeface="宋体" panose="02010600030101010101" pitchFamily="2" charset="-122"/>
                <a:cs typeface="+mn-lt"/>
                <a:sym typeface="+mn-ea"/>
              </a:rPr>
              <a:t>bi</a:t>
            </a:r>
            <a:r>
              <a:rPr sz="2400" b="0" i="1" spc="-728" dirty="0">
                <a:solidFill>
                  <a:srgbClr val="000000"/>
                </a:solidFill>
                <a:ea typeface="宋体" panose="02010600030101010101" pitchFamily="2" charset="-122"/>
                <a:cs typeface="+mn-lt"/>
                <a:sym typeface="+mn-ea"/>
              </a:rPr>
              <a:t> </a:t>
            </a:r>
            <a:r>
              <a:rPr sz="2400" b="0" i="1" dirty="0">
                <a:solidFill>
                  <a:srgbClr val="000000"/>
                </a:solidFill>
                <a:ea typeface="宋体" panose="02010600030101010101" pitchFamily="2" charset="-122"/>
                <a:cs typeface="+mn-lt"/>
                <a:sym typeface="+mn-ea"/>
              </a:rPr>
              <a:t>t</a:t>
            </a:r>
            <a:endParaRPr sz="2400" b="0" spc="16" dirty="0">
              <a:solidFill>
                <a:srgbClr val="FF0000"/>
              </a:solidFill>
              <a:ea typeface="宋体" panose="02010600030101010101" pitchFamily="2" charset="-122"/>
              <a:cs typeface="+mn-lt"/>
              <a:sym typeface="+mn-ea"/>
            </a:endParaRPr>
          </a:p>
          <a:p>
            <a:pPr eaLnBrk="1" hangingPunct="1">
              <a:lnSpc>
                <a:spcPct val="100000"/>
              </a:lnSpc>
              <a:spcBef>
                <a:spcPct val="50000"/>
              </a:spcBef>
              <a:buNone/>
            </a:pPr>
            <a:r>
              <a:rPr lang="zh-CN" sz="2400" spc="16" dirty="0">
                <a:solidFill>
                  <a:srgbClr val="FF0000"/>
                </a:solidFill>
                <a:ea typeface="宋体" panose="02010600030101010101" pitchFamily="2" charset="-122"/>
                <a:cs typeface="+mn-lt"/>
                <a:sym typeface="+mn-ea"/>
              </a:rPr>
              <a:t>帧频</a:t>
            </a:r>
            <a:r>
              <a:rPr lang="en-US" altLang="zh-CN" sz="2400" i="1" spc="16" dirty="0">
                <a:solidFill>
                  <a:srgbClr val="FF0000"/>
                </a:solidFill>
                <a:ea typeface="宋体" panose="02010600030101010101" pitchFamily="2" charset="-122"/>
                <a:cs typeface="+mn-lt"/>
                <a:sym typeface="+mn-ea"/>
              </a:rPr>
              <a:t>F</a:t>
            </a:r>
            <a:r>
              <a:rPr lang="en-US" altLang="zh-CN" sz="2400" i="1" spc="16" baseline="-25000" dirty="0">
                <a:solidFill>
                  <a:srgbClr val="FF0000"/>
                </a:solidFill>
                <a:ea typeface="宋体" panose="02010600030101010101" pitchFamily="2" charset="-122"/>
                <a:cs typeface="+mn-lt"/>
                <a:sym typeface="+mn-ea"/>
              </a:rPr>
              <a:t>s</a:t>
            </a:r>
            <a:r>
              <a:rPr sz="2400" spc="16" dirty="0">
                <a:solidFill>
                  <a:srgbClr val="FF0000"/>
                </a:solidFill>
                <a:ea typeface="宋体" panose="02010600030101010101" pitchFamily="2" charset="-122"/>
                <a:cs typeface="+mn-lt"/>
                <a:sym typeface="+mn-ea"/>
              </a:rPr>
              <a:t>：</a:t>
            </a:r>
            <a:r>
              <a:rPr sz="2400" spc="587" dirty="0">
                <a:solidFill>
                  <a:srgbClr val="FF0000"/>
                </a:solidFill>
                <a:ea typeface="宋体" panose="02010600030101010101" pitchFamily="2" charset="-122"/>
                <a:cs typeface="+mn-lt"/>
                <a:sym typeface="+mn-ea"/>
              </a:rPr>
              <a:t> </a:t>
            </a:r>
            <a:r>
              <a:rPr lang="en-US" sz="2400" b="0" spc="-200" dirty="0">
                <a:solidFill>
                  <a:srgbClr val="000000"/>
                </a:solidFill>
                <a:ea typeface="宋体" panose="02010600030101010101" pitchFamily="2" charset="-122"/>
                <a:cs typeface="+mn-lt"/>
                <a:sym typeface="+mn-ea"/>
              </a:rPr>
              <a:t>8448000</a:t>
            </a:r>
            <a:r>
              <a:rPr lang="en-US" altLang="zh-CN" sz="2400" b="0" spc="-200" dirty="0">
                <a:solidFill>
                  <a:srgbClr val="000000"/>
                </a:solidFill>
                <a:latin typeface="Arial" panose="020B0604020202020204" pitchFamily="34" charset="0"/>
                <a:ea typeface="宋体" panose="02010600030101010101" pitchFamily="2" charset="-122"/>
                <a:cs typeface="+mn-lt"/>
                <a:sym typeface="+mn-ea"/>
              </a:rPr>
              <a:t>÷</a:t>
            </a:r>
            <a:r>
              <a:rPr lang="en-US" altLang="zh-CN" sz="2400" b="0" spc="-200" dirty="0">
                <a:solidFill>
                  <a:srgbClr val="000000"/>
                </a:solidFill>
                <a:ea typeface="宋体" panose="02010600030101010101" pitchFamily="2" charset="-122"/>
                <a:cs typeface="+mn-lt"/>
                <a:sym typeface="+mn-ea"/>
              </a:rPr>
              <a:t>848</a:t>
            </a:r>
            <a:r>
              <a:rPr sz="2400" b="0" spc="16" dirty="0">
                <a:solidFill>
                  <a:srgbClr val="000000"/>
                </a:solidFill>
                <a:ea typeface="宋体" panose="02010600030101010101" pitchFamily="2" charset="-122"/>
                <a:cs typeface="+mn-lt"/>
                <a:sym typeface="+mn-ea"/>
              </a:rPr>
              <a:t>＝</a:t>
            </a:r>
            <a:r>
              <a:rPr lang="en-US" sz="2400" b="0" spc="-139" dirty="0">
                <a:solidFill>
                  <a:srgbClr val="000000"/>
                </a:solidFill>
                <a:ea typeface="宋体" panose="02010600030101010101" pitchFamily="2" charset="-122"/>
                <a:cs typeface="+mn-lt"/>
                <a:sym typeface="+mn-ea"/>
              </a:rPr>
              <a:t>9.962</a:t>
            </a:r>
            <a:r>
              <a:rPr lang="en-US" sz="2400" b="0" i="1" spc="-139" dirty="0">
                <a:solidFill>
                  <a:srgbClr val="000000"/>
                </a:solidFill>
                <a:ea typeface="宋体" panose="02010600030101010101" pitchFamily="2" charset="-122"/>
                <a:cs typeface="+mn-lt"/>
                <a:sym typeface="+mn-ea"/>
              </a:rPr>
              <a:t>kHz</a:t>
            </a:r>
            <a:endParaRPr lang="en-US" sz="2400" b="0" spc="-139" dirty="0">
              <a:solidFill>
                <a:srgbClr val="000000"/>
              </a:solidFill>
              <a:ea typeface="宋体" panose="02010600030101010101" pitchFamily="2" charset="-122"/>
              <a:cs typeface="+mn-lt"/>
              <a:sym typeface="+mn-ea"/>
            </a:endParaRPr>
          </a:p>
          <a:p>
            <a:pPr eaLnBrk="1" hangingPunct="1">
              <a:lnSpc>
                <a:spcPct val="100000"/>
              </a:lnSpc>
              <a:spcBef>
                <a:spcPct val="50000"/>
              </a:spcBef>
              <a:buNone/>
            </a:pPr>
            <a:r>
              <a:rPr lang="zh-CN" sz="2400" spc="16" dirty="0">
                <a:solidFill>
                  <a:srgbClr val="FF0000"/>
                </a:solidFill>
                <a:ea typeface="宋体" panose="02010600030101010101" pitchFamily="2" charset="-122"/>
                <a:cs typeface="+mn-lt"/>
                <a:sym typeface="+mn-ea"/>
              </a:rPr>
              <a:t>帧周期</a:t>
            </a:r>
            <a:r>
              <a:rPr lang="en-US" altLang="zh-CN" sz="2400" i="1" spc="16" dirty="0">
                <a:solidFill>
                  <a:srgbClr val="FF0000"/>
                </a:solidFill>
                <a:ea typeface="宋体" panose="02010600030101010101" pitchFamily="2" charset="-122"/>
                <a:cs typeface="+mn-lt"/>
                <a:sym typeface="+mn-ea"/>
              </a:rPr>
              <a:t>T</a:t>
            </a:r>
            <a:r>
              <a:rPr lang="en-US" altLang="zh-CN" sz="2400" i="1" spc="16" baseline="-25000" dirty="0">
                <a:solidFill>
                  <a:srgbClr val="FF0000"/>
                </a:solidFill>
                <a:ea typeface="宋体" panose="02010600030101010101" pitchFamily="2" charset="-122"/>
                <a:cs typeface="+mn-lt"/>
                <a:sym typeface="+mn-ea"/>
              </a:rPr>
              <a:t>s</a:t>
            </a:r>
            <a:r>
              <a:rPr sz="2400" spc="16" dirty="0">
                <a:solidFill>
                  <a:srgbClr val="FF0000"/>
                </a:solidFill>
                <a:ea typeface="宋体" panose="02010600030101010101" pitchFamily="2" charset="-122"/>
                <a:cs typeface="+mn-lt"/>
                <a:sym typeface="+mn-ea"/>
              </a:rPr>
              <a:t>：</a:t>
            </a:r>
            <a:r>
              <a:rPr sz="2400" b="0" spc="587" dirty="0">
                <a:solidFill>
                  <a:srgbClr val="FF0000"/>
                </a:solidFill>
                <a:ea typeface="宋体" panose="02010600030101010101" pitchFamily="2" charset="-122"/>
                <a:cs typeface="+mn-lt"/>
                <a:sym typeface="+mn-ea"/>
              </a:rPr>
              <a:t> </a:t>
            </a:r>
            <a:r>
              <a:rPr lang="en-US" sz="2400" b="0" spc="-135" dirty="0">
                <a:solidFill>
                  <a:srgbClr val="000000"/>
                </a:solidFill>
                <a:ea typeface="宋体" panose="02010600030101010101" pitchFamily="2" charset="-122"/>
                <a:cs typeface="+mn-lt"/>
                <a:sym typeface="+mn-ea"/>
              </a:rPr>
              <a:t>1÷(9.962</a:t>
            </a:r>
            <a:r>
              <a:rPr lang="en-US" sz="2400" b="0" spc="-269" dirty="0">
                <a:solidFill>
                  <a:srgbClr val="000000"/>
                </a:solidFill>
                <a:ea typeface="宋体" panose="02010600030101010101" pitchFamily="2" charset="-122"/>
                <a:cs typeface="+mn-lt"/>
                <a:sym typeface="+mn-ea"/>
              </a:rPr>
              <a:t>×10</a:t>
            </a:r>
            <a:r>
              <a:rPr lang="en-US" sz="2400" b="0" spc="-269" baseline="30000" dirty="0">
                <a:solidFill>
                  <a:srgbClr val="000000"/>
                </a:solidFill>
                <a:ea typeface="宋体" panose="02010600030101010101" pitchFamily="2" charset="-122"/>
                <a:cs typeface="+mn-lt"/>
                <a:sym typeface="+mn-ea"/>
              </a:rPr>
              <a:t>3</a:t>
            </a:r>
            <a:r>
              <a:rPr lang="en-US" sz="2400" b="0" spc="-269" dirty="0">
                <a:solidFill>
                  <a:srgbClr val="000000"/>
                </a:solidFill>
                <a:ea typeface="宋体" panose="02010600030101010101" pitchFamily="2" charset="-122"/>
                <a:cs typeface="+mn-lt"/>
                <a:sym typeface="+mn-ea"/>
              </a:rPr>
              <a:t>)</a:t>
            </a:r>
            <a:r>
              <a:rPr sz="2400" b="0" spc="-256" dirty="0">
                <a:solidFill>
                  <a:srgbClr val="000000"/>
                </a:solidFill>
                <a:ea typeface="宋体" panose="02010600030101010101" pitchFamily="2" charset="-122"/>
                <a:cs typeface="+mn-lt"/>
                <a:sym typeface="+mn-ea"/>
              </a:rPr>
              <a:t>=</a:t>
            </a:r>
            <a:r>
              <a:rPr lang="en-US" sz="2400" b="0" spc="-256" dirty="0">
                <a:solidFill>
                  <a:srgbClr val="000000"/>
                </a:solidFill>
                <a:ea typeface="宋体" panose="02010600030101010101" pitchFamily="2" charset="-122"/>
                <a:cs typeface="+mn-lt"/>
                <a:sym typeface="+mn-ea"/>
              </a:rPr>
              <a:t>100.381</a:t>
            </a:r>
            <a:r>
              <a:rPr lang="en-US" sz="2400" b="0" i="1" spc="-256" dirty="0">
                <a:solidFill>
                  <a:srgbClr val="000000"/>
                </a:solidFill>
                <a:ea typeface="宋体" panose="02010600030101010101" pitchFamily="2" charset="-122"/>
                <a:cs typeface="+mn-lt"/>
                <a:sym typeface="+mn-ea"/>
              </a:rPr>
              <a:t>μs</a:t>
            </a:r>
            <a:endParaRPr sz="2400" b="0" spc="-256" dirty="0">
              <a:solidFill>
                <a:srgbClr val="000000"/>
              </a:solidFill>
              <a:ea typeface="宋体" panose="02010600030101010101" pitchFamily="2" charset="-122"/>
              <a:cs typeface="+mn-lt"/>
            </a:endParaRPr>
          </a:p>
          <a:p>
            <a:pPr eaLnBrk="1" hangingPunct="1">
              <a:lnSpc>
                <a:spcPct val="100000"/>
              </a:lnSpc>
              <a:spcBef>
                <a:spcPct val="50000"/>
              </a:spcBef>
              <a:buNone/>
            </a:pPr>
            <a:r>
              <a:rPr lang="zh-CN" sz="2400" spc="16" dirty="0">
                <a:solidFill>
                  <a:srgbClr val="FF0000"/>
                </a:solidFill>
                <a:ea typeface="宋体" panose="02010600030101010101" pitchFamily="2" charset="-122"/>
                <a:cs typeface="+mn-lt"/>
                <a:sym typeface="+mn-ea"/>
              </a:rPr>
              <a:t>标称插入速率</a:t>
            </a:r>
            <a:r>
              <a:rPr lang="en-US" altLang="zh-CN" sz="2400" i="1" spc="16" dirty="0">
                <a:solidFill>
                  <a:srgbClr val="FF0000"/>
                </a:solidFill>
                <a:ea typeface="宋体" panose="02010600030101010101" pitchFamily="2" charset="-122"/>
                <a:cs typeface="+mn-lt"/>
                <a:sym typeface="+mn-ea"/>
              </a:rPr>
              <a:t>f</a:t>
            </a:r>
            <a:r>
              <a:rPr lang="en-US" altLang="zh-CN" sz="2400" i="1" spc="16" baseline="-25000" dirty="0">
                <a:solidFill>
                  <a:srgbClr val="FF0000"/>
                </a:solidFill>
                <a:ea typeface="宋体" panose="02010600030101010101" pitchFamily="2" charset="-122"/>
                <a:cs typeface="+mn-lt"/>
                <a:sym typeface="+mn-ea"/>
              </a:rPr>
              <a:t>s</a:t>
            </a:r>
            <a:r>
              <a:rPr sz="2400" spc="16" dirty="0">
                <a:solidFill>
                  <a:srgbClr val="FF0000"/>
                </a:solidFill>
                <a:ea typeface="宋体" panose="02010600030101010101" pitchFamily="2" charset="-122"/>
                <a:cs typeface="+mn-lt"/>
                <a:sym typeface="+mn-ea"/>
              </a:rPr>
              <a:t>：</a:t>
            </a:r>
            <a:endParaRPr sz="2400" spc="16" dirty="0">
              <a:solidFill>
                <a:srgbClr val="FF0000"/>
              </a:solidFill>
              <a:ea typeface="宋体" panose="02010600030101010101" pitchFamily="2" charset="-122"/>
              <a:cs typeface="+mn-lt"/>
              <a:sym typeface="+mn-ea"/>
            </a:endParaRPr>
          </a:p>
          <a:p>
            <a:pPr eaLnBrk="1" hangingPunct="1">
              <a:lnSpc>
                <a:spcPct val="100000"/>
              </a:lnSpc>
              <a:spcBef>
                <a:spcPct val="50000"/>
              </a:spcBef>
              <a:buNone/>
            </a:pPr>
            <a:r>
              <a:rPr lang="en-US" sz="2400" b="0" i="1" spc="587" dirty="0">
                <a:solidFill>
                  <a:schemeClr val="tx1"/>
                </a:solidFill>
                <a:ea typeface="宋体" panose="02010600030101010101" pitchFamily="2" charset="-122"/>
                <a:cs typeface="+mn-lt"/>
                <a:sym typeface="+mn-ea"/>
              </a:rPr>
              <a:t>f</a:t>
            </a:r>
            <a:r>
              <a:rPr lang="en-US" sz="2400" b="0" i="1" spc="587" baseline="-25000" dirty="0">
                <a:solidFill>
                  <a:schemeClr val="tx1"/>
                </a:solidFill>
                <a:ea typeface="宋体" panose="02010600030101010101" pitchFamily="2" charset="-122"/>
                <a:cs typeface="+mn-lt"/>
                <a:sym typeface="+mn-ea"/>
              </a:rPr>
              <a:t>s</a:t>
            </a:r>
            <a:r>
              <a:rPr lang="en-US" sz="2400" b="0" i="1" spc="587" dirty="0">
                <a:solidFill>
                  <a:schemeClr val="tx1"/>
                </a:solidFill>
                <a:ea typeface="宋体" panose="02010600030101010101" pitchFamily="2" charset="-122"/>
                <a:cs typeface="+mn-lt"/>
                <a:sym typeface="+mn-ea"/>
              </a:rPr>
              <a:t>=</a:t>
            </a:r>
            <a:r>
              <a:rPr lang="zh-CN" sz="2400" b="0" spc="16" dirty="0">
                <a:solidFill>
                  <a:schemeClr val="tx1"/>
                </a:solidFill>
                <a:ea typeface="宋体" panose="02010600030101010101" pitchFamily="2" charset="-122"/>
                <a:cs typeface="+mn-lt"/>
                <a:sym typeface="+mn-ea"/>
              </a:rPr>
              <a:t>支路标称码率</a:t>
            </a:r>
            <a:r>
              <a:rPr lang="en-US" altLang="zh-CN" sz="2400" b="0" spc="16" dirty="0">
                <a:solidFill>
                  <a:schemeClr val="tx1"/>
                </a:solidFill>
                <a:ea typeface="宋体" panose="02010600030101010101" pitchFamily="2" charset="-122"/>
                <a:cs typeface="+mn-lt"/>
                <a:sym typeface="+mn-ea"/>
              </a:rPr>
              <a:t>-</a:t>
            </a:r>
            <a:r>
              <a:rPr lang="zh-CN" altLang="en-US" sz="2400" b="0" spc="16" dirty="0">
                <a:solidFill>
                  <a:schemeClr val="tx1"/>
                </a:solidFill>
                <a:ea typeface="宋体" panose="02010600030101010101" pitchFamily="2" charset="-122"/>
                <a:cs typeface="+mn-lt"/>
                <a:sym typeface="+mn-ea"/>
              </a:rPr>
              <a:t>标称基群码率</a:t>
            </a:r>
            <a:r>
              <a:rPr lang="en-US" altLang="zh-CN" sz="2400" b="0" spc="16" dirty="0">
                <a:solidFill>
                  <a:schemeClr val="tx1"/>
                </a:solidFill>
                <a:ea typeface="宋体" panose="02010600030101010101" pitchFamily="2" charset="-122"/>
                <a:cs typeface="+mn-lt"/>
                <a:sym typeface="+mn-ea"/>
              </a:rPr>
              <a:t>-6</a:t>
            </a:r>
            <a:r>
              <a:rPr lang="en-US" altLang="zh-CN" sz="2400" b="0" spc="16" dirty="0">
                <a:solidFill>
                  <a:schemeClr val="tx1"/>
                </a:solidFill>
                <a:latin typeface="Arial" panose="020B0604020202020204" pitchFamily="34" charset="0"/>
                <a:ea typeface="宋体" panose="02010600030101010101" pitchFamily="2" charset="-122"/>
                <a:cs typeface="+mn-lt"/>
                <a:sym typeface="+mn-ea"/>
              </a:rPr>
              <a:t>×</a:t>
            </a:r>
            <a:r>
              <a:rPr lang="zh-CN" altLang="en-US" sz="2400" b="0" spc="16" dirty="0">
                <a:solidFill>
                  <a:schemeClr val="tx1"/>
                </a:solidFill>
                <a:latin typeface="Arial" panose="020B0604020202020204" pitchFamily="34" charset="0"/>
                <a:ea typeface="宋体" panose="02010600030101010101" pitchFamily="2" charset="-122"/>
                <a:cs typeface="+mn-lt"/>
                <a:sym typeface="+mn-ea"/>
              </a:rPr>
              <a:t>帧频</a:t>
            </a:r>
            <a:endParaRPr lang="zh-CN" altLang="en-US" sz="2400" b="0" spc="16" dirty="0">
              <a:solidFill>
                <a:schemeClr val="tx1"/>
              </a:solidFill>
              <a:latin typeface="Arial" panose="020B0604020202020204" pitchFamily="34" charset="0"/>
              <a:ea typeface="宋体" panose="02010600030101010101" pitchFamily="2" charset="-122"/>
              <a:cs typeface="+mn-lt"/>
              <a:sym typeface="+mn-ea"/>
            </a:endParaRPr>
          </a:p>
          <a:p>
            <a:pPr algn="l" eaLnBrk="1" hangingPunct="1">
              <a:lnSpc>
                <a:spcPct val="100000"/>
              </a:lnSpc>
              <a:spcBef>
                <a:spcPct val="50000"/>
              </a:spcBef>
              <a:buNone/>
            </a:pPr>
            <a:r>
              <a:rPr lang="zh-CN" altLang="en-US" sz="2400" b="0" spc="16" dirty="0">
                <a:solidFill>
                  <a:schemeClr val="tx1"/>
                </a:solidFill>
                <a:latin typeface="Arial" panose="020B0604020202020204" pitchFamily="34" charset="0"/>
                <a:ea typeface="宋体" panose="02010600030101010101" pitchFamily="2" charset="-122"/>
                <a:cs typeface="+mn-lt"/>
                <a:sym typeface="+mn-ea"/>
              </a:rPr>
              <a:t>    </a:t>
            </a:r>
            <a:r>
              <a:rPr lang="en-US" altLang="zh-CN" sz="2400" b="0" spc="16" dirty="0">
                <a:solidFill>
                  <a:schemeClr val="tx1"/>
                </a:solidFill>
                <a:ea typeface="宋体" panose="02010600030101010101" pitchFamily="2" charset="-122"/>
                <a:cs typeface="+mn-lt"/>
                <a:sym typeface="+mn-ea"/>
              </a:rPr>
              <a:t>=</a:t>
            </a:r>
            <a:r>
              <a:rPr lang="en-US" sz="2400" b="0" spc="-269" dirty="0">
                <a:solidFill>
                  <a:srgbClr val="000000"/>
                </a:solidFill>
                <a:ea typeface="宋体" panose="02010600030101010101" pitchFamily="2" charset="-122"/>
                <a:cs typeface="+mn-lt"/>
                <a:sym typeface="+mn-ea"/>
              </a:rPr>
              <a:t>2112-2048-6×9.962=4.228kb/s</a:t>
            </a:r>
            <a:endParaRPr lang="en-US" sz="2400" b="0" spc="-269" dirty="0">
              <a:solidFill>
                <a:srgbClr val="000000"/>
              </a:solidFill>
              <a:ea typeface="宋体" panose="02010600030101010101" pitchFamily="2" charset="-122"/>
              <a:cs typeface="+mn-lt"/>
              <a:sym typeface="+mn-ea"/>
            </a:endParaRPr>
          </a:p>
          <a:p>
            <a:pPr algn="l" eaLnBrk="1" hangingPunct="1">
              <a:lnSpc>
                <a:spcPct val="100000"/>
              </a:lnSpc>
              <a:spcBef>
                <a:spcPct val="50000"/>
              </a:spcBef>
              <a:buNone/>
            </a:pPr>
            <a:r>
              <a:rPr lang="zh-CN" sz="2400" spc="16" dirty="0">
                <a:solidFill>
                  <a:srgbClr val="FF0000"/>
                </a:solidFill>
                <a:ea typeface="宋体" panose="02010600030101010101" pitchFamily="2" charset="-122"/>
                <a:cs typeface="+mn-lt"/>
                <a:sym typeface="+mn-ea"/>
              </a:rPr>
              <a:t>码速调整率</a:t>
            </a:r>
            <a:r>
              <a:rPr lang="en-US" altLang="zh-CN" sz="2400" i="1" spc="16" dirty="0">
                <a:solidFill>
                  <a:srgbClr val="FF0000"/>
                </a:solidFill>
                <a:ea typeface="宋体" panose="02010600030101010101" pitchFamily="2" charset="-122"/>
                <a:cs typeface="+mn-lt"/>
                <a:sym typeface="+mn-ea"/>
              </a:rPr>
              <a:t>S</a:t>
            </a:r>
            <a:r>
              <a:rPr sz="2400" spc="16" dirty="0">
                <a:solidFill>
                  <a:srgbClr val="FF0000"/>
                </a:solidFill>
                <a:ea typeface="宋体" panose="02010600030101010101" pitchFamily="2" charset="-122"/>
                <a:cs typeface="+mn-lt"/>
                <a:sym typeface="+mn-ea"/>
              </a:rPr>
              <a:t>：</a:t>
            </a:r>
            <a:r>
              <a:rPr lang="en-US" sz="2400" b="0" i="1" spc="16" dirty="0">
                <a:solidFill>
                  <a:schemeClr val="tx1"/>
                </a:solidFill>
                <a:ea typeface="宋体" panose="02010600030101010101" pitchFamily="2" charset="-122"/>
                <a:cs typeface="+mn-lt"/>
                <a:sym typeface="+mn-ea"/>
              </a:rPr>
              <a:t>S</a:t>
            </a:r>
            <a:r>
              <a:rPr lang="en-US" sz="2400" b="0" spc="16" dirty="0">
                <a:solidFill>
                  <a:schemeClr val="tx1"/>
                </a:solidFill>
                <a:ea typeface="宋体" panose="02010600030101010101" pitchFamily="2" charset="-122"/>
                <a:cs typeface="+mn-lt"/>
                <a:sym typeface="+mn-ea"/>
              </a:rPr>
              <a:t>=</a:t>
            </a:r>
            <a:r>
              <a:rPr lang="en-US" sz="2400" b="0" i="1" spc="16" dirty="0">
                <a:solidFill>
                  <a:schemeClr val="tx1"/>
                </a:solidFill>
                <a:ea typeface="宋体" panose="02010600030101010101" pitchFamily="2" charset="-122"/>
                <a:cs typeface="+mn-lt"/>
                <a:sym typeface="+mn-ea"/>
              </a:rPr>
              <a:t>f</a:t>
            </a:r>
            <a:r>
              <a:rPr lang="en-US" sz="2400" b="0" i="1" spc="16" baseline="-25000" dirty="0">
                <a:solidFill>
                  <a:schemeClr val="tx1"/>
                </a:solidFill>
                <a:ea typeface="宋体" panose="02010600030101010101" pitchFamily="2" charset="-122"/>
                <a:cs typeface="+mn-lt"/>
                <a:sym typeface="+mn-ea"/>
              </a:rPr>
              <a:t>s</a:t>
            </a:r>
            <a:r>
              <a:rPr lang="en-US" sz="2400" b="0" spc="16" dirty="0">
                <a:solidFill>
                  <a:schemeClr val="tx1"/>
                </a:solidFill>
                <a:ea typeface="宋体" panose="02010600030101010101" pitchFamily="2" charset="-122"/>
                <a:cs typeface="+mn-lt"/>
                <a:sym typeface="+mn-ea"/>
              </a:rPr>
              <a:t>/</a:t>
            </a:r>
            <a:r>
              <a:rPr lang="en-US" sz="2400" b="0" i="1" spc="16" dirty="0">
                <a:solidFill>
                  <a:schemeClr val="tx1"/>
                </a:solidFill>
                <a:ea typeface="宋体" panose="02010600030101010101" pitchFamily="2" charset="-122"/>
                <a:cs typeface="+mn-lt"/>
                <a:sym typeface="+mn-ea"/>
              </a:rPr>
              <a:t>F</a:t>
            </a:r>
            <a:r>
              <a:rPr lang="en-US" sz="2400" b="0" i="1" spc="16" baseline="-25000" dirty="0">
                <a:solidFill>
                  <a:schemeClr val="tx1"/>
                </a:solidFill>
                <a:ea typeface="宋体" panose="02010600030101010101" pitchFamily="2" charset="-122"/>
                <a:cs typeface="+mn-lt"/>
                <a:sym typeface="+mn-ea"/>
              </a:rPr>
              <a:t>s</a:t>
            </a:r>
            <a:r>
              <a:rPr lang="en-US" sz="2400" b="0" i="1" spc="16" dirty="0">
                <a:solidFill>
                  <a:schemeClr val="tx1"/>
                </a:solidFill>
                <a:ea typeface="宋体" panose="02010600030101010101" pitchFamily="2" charset="-122"/>
                <a:cs typeface="+mn-lt"/>
                <a:sym typeface="+mn-ea"/>
              </a:rPr>
              <a:t>=</a:t>
            </a:r>
            <a:r>
              <a:rPr lang="en-US" sz="2400" b="0" spc="16" dirty="0">
                <a:solidFill>
                  <a:schemeClr val="tx1"/>
                </a:solidFill>
                <a:ea typeface="宋体" panose="02010600030101010101" pitchFamily="2" charset="-122"/>
                <a:cs typeface="+mn-lt"/>
                <a:sym typeface="+mn-ea"/>
              </a:rPr>
              <a:t>4.228/9.962=0.424</a:t>
            </a:r>
            <a:endParaRPr lang="en-US" sz="2400" b="0" spc="16" dirty="0">
              <a:solidFill>
                <a:schemeClr val="tx1"/>
              </a:solidFill>
              <a:effectLst>
                <a:outerShdw blurRad="38100" dist="38100" dir="2700000" algn="tl">
                  <a:srgbClr val="000000">
                    <a:alpha val="43137"/>
                  </a:srgbClr>
                </a:outerShdw>
              </a:effectLst>
              <a:ea typeface="宋体" panose="02010600030101010101" pitchFamily="2" charset="-122"/>
              <a:cs typeface="+mn-lt"/>
              <a:sym typeface="+mn-ea"/>
            </a:endParaRPr>
          </a:p>
        </p:txBody>
      </p:sp>
      <p:sp>
        <p:nvSpPr>
          <p:cNvPr id="3"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idx="1"/>
          </p:nvPr>
        </p:nvSpPr>
        <p:spPr>
          <a:xfrm>
            <a:off x="1217930" y="1447800"/>
            <a:ext cx="7224395" cy="450659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buNone/>
            </a:pPr>
            <a:r>
              <a:rPr lang="en-US" sz="2800" noProof="0" dirty="0">
                <a:ln>
                  <a:noFill/>
                </a:ln>
                <a:solidFill>
                  <a:srgbClr val="C00000"/>
                </a:solidFill>
                <a:effectLst>
                  <a:outerShdw blurRad="38100" dist="38100" dir="2700000" algn="tl">
                    <a:srgbClr val="000000">
                      <a:alpha val="43137"/>
                    </a:srgbClr>
                  </a:outerShdw>
                </a:effectLst>
                <a:uLnTx/>
                <a:uFillTx/>
                <a:ea typeface="宋体" panose="02010600030101010101" pitchFamily="2" charset="-122"/>
                <a:cs typeface="+mn-lt"/>
              </a:rPr>
              <a:t>PDH</a:t>
            </a:r>
            <a:r>
              <a:rPr lang="zh-CN" altLang="en-US" sz="2800" noProof="0" dirty="0">
                <a:ln>
                  <a:noFill/>
                </a:ln>
                <a:solidFill>
                  <a:srgbClr val="C00000"/>
                </a:solidFill>
                <a:effectLst>
                  <a:outerShdw blurRad="38100" dist="38100" dir="2700000" algn="tl">
                    <a:srgbClr val="000000">
                      <a:alpha val="43137"/>
                    </a:srgbClr>
                  </a:outerShdw>
                </a:effectLst>
                <a:uLnTx/>
                <a:uFillTx/>
                <a:ea typeface="宋体" panose="02010600030101010101" pitchFamily="2" charset="-122"/>
                <a:cs typeface="+mn-lt"/>
              </a:rPr>
              <a:t>缺点</a:t>
            </a:r>
            <a:endParaRPr lang="zh-CN" altLang="en-US" sz="2400" noProof="0" dirty="0">
              <a:ln>
                <a:noFill/>
              </a:ln>
              <a:uLnTx/>
              <a:uFillTx/>
              <a:ea typeface="宋体" panose="02010600030101010101" pitchFamily="2" charset="-122"/>
              <a:cs typeface="+mn-lt"/>
            </a:endParaRPr>
          </a:p>
          <a:p>
            <a:pPr marL="0" marR="0" lvl="0" indent="0" algn="l" defTabSz="914400" rtl="0" eaLnBrk="1" fontAlgn="base" latinLnBrk="0" hangingPunct="1">
              <a:lnSpc>
                <a:spcPct val="150000"/>
              </a:lnSpc>
              <a:spcBef>
                <a:spcPct val="20000"/>
              </a:spcBef>
              <a:buNone/>
            </a:pPr>
            <a:r>
              <a:rPr sz="2400" spc="16" dirty="0">
                <a:solidFill>
                  <a:srgbClr val="000000"/>
                </a:solidFill>
                <a:latin typeface="JDGDPH+SimSun" panose="02010600030101010101"/>
                <a:cs typeface="JDGDPH+SimSun" panose="02010600030101010101"/>
                <a:sym typeface="+mn-ea"/>
              </a:rPr>
              <a:t>标准不统一</a:t>
            </a:r>
            <a:endParaRPr sz="2400" spc="16" dirty="0">
              <a:solidFill>
                <a:srgbClr val="000000"/>
              </a:solidFill>
              <a:latin typeface="JDGDPH+SimSun" panose="02010600030101010101"/>
              <a:cs typeface="JDGDPH+SimSun" panose="02010600030101010101"/>
              <a:sym typeface="+mn-ea"/>
            </a:endParaRPr>
          </a:p>
          <a:p>
            <a:pPr marL="0" marR="0" lvl="0" indent="0" algn="l" defTabSz="914400" rtl="0" eaLnBrk="1" fontAlgn="base" latinLnBrk="0" hangingPunct="1">
              <a:lnSpc>
                <a:spcPct val="150000"/>
              </a:lnSpc>
              <a:spcBef>
                <a:spcPct val="20000"/>
              </a:spcBef>
              <a:buNone/>
            </a:pPr>
            <a:r>
              <a:rPr sz="2400" spc="16" dirty="0">
                <a:solidFill>
                  <a:srgbClr val="000000"/>
                </a:solidFill>
                <a:latin typeface="JDGDPH+SimSun" panose="02010600030101010101"/>
                <a:cs typeface="JDGDPH+SimSun" panose="02010600030101010101"/>
                <a:sym typeface="+mn-ea"/>
              </a:rPr>
              <a:t>没有世界性的标准光接口规范</a:t>
            </a:r>
            <a:endParaRPr sz="2400" spc="16" dirty="0">
              <a:solidFill>
                <a:srgbClr val="000000"/>
              </a:solidFill>
              <a:latin typeface="JDGDPH+SimSun" panose="02010600030101010101"/>
              <a:cs typeface="JDGDPH+SimSun" panose="02010600030101010101"/>
              <a:sym typeface="+mn-ea"/>
            </a:endParaRPr>
          </a:p>
          <a:p>
            <a:pPr marL="0" marR="0" lvl="0" indent="0" algn="l" defTabSz="914400" rtl="0" eaLnBrk="1" fontAlgn="base" latinLnBrk="0" hangingPunct="1">
              <a:lnSpc>
                <a:spcPct val="150000"/>
              </a:lnSpc>
              <a:spcBef>
                <a:spcPct val="20000"/>
              </a:spcBef>
              <a:buNone/>
            </a:pPr>
            <a:r>
              <a:rPr sz="2400" spc="18" dirty="0">
                <a:solidFill>
                  <a:srgbClr val="000000"/>
                </a:solidFill>
                <a:latin typeface="JDGDPH+SimSun" panose="02010600030101010101"/>
                <a:cs typeface="JDGDPH+SimSun" panose="02010600030101010101"/>
                <a:sym typeface="+mn-ea"/>
              </a:rPr>
              <a:t>复用结构复杂</a:t>
            </a:r>
            <a:endParaRPr sz="2400" spc="18" dirty="0">
              <a:solidFill>
                <a:srgbClr val="000000"/>
              </a:solidFill>
              <a:latin typeface="JDGDPH+SimSun" panose="02010600030101010101"/>
              <a:cs typeface="JDGDPH+SimSun" panose="02010600030101010101"/>
              <a:sym typeface="+mn-ea"/>
            </a:endParaRPr>
          </a:p>
          <a:p>
            <a:pPr marL="0" marR="0" lvl="0" indent="0" algn="l" defTabSz="914400" rtl="0" eaLnBrk="1" fontAlgn="base" latinLnBrk="0" hangingPunct="1">
              <a:lnSpc>
                <a:spcPct val="150000"/>
              </a:lnSpc>
              <a:spcBef>
                <a:spcPct val="20000"/>
              </a:spcBef>
              <a:buNone/>
            </a:pPr>
            <a:r>
              <a:rPr sz="2400" spc="16" dirty="0">
                <a:solidFill>
                  <a:srgbClr val="000000"/>
                </a:solidFill>
                <a:latin typeface="JDGDPH+SimSun" panose="02010600030101010101"/>
                <a:cs typeface="JDGDPH+SimSun" panose="02010600030101010101"/>
                <a:sym typeface="+mn-ea"/>
              </a:rPr>
              <a:t>系统运营、管理与维护能力受到限制</a:t>
            </a:r>
            <a:endParaRPr lang="zh-CN" altLang="en-US" sz="2400" noProof="0" dirty="0">
              <a:ln>
                <a:noFill/>
              </a:ln>
              <a:uLnTx/>
              <a:uFillTx/>
              <a:ea typeface="宋体" panose="02010600030101010101" pitchFamily="2" charset="-122"/>
              <a:cs typeface="+mn-lt"/>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idx="1"/>
          </p:nvPr>
        </p:nvSpPr>
        <p:spPr>
          <a:xfrm>
            <a:off x="1037590" y="1337310"/>
            <a:ext cx="7795260" cy="52895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pPr>
            <a:r>
              <a:rPr kumimoji="0" lang="en-US" altLang="zh-CN" sz="3200" b="1" i="0" u="none" strike="noStrike" kern="0" cap="none" spc="0" normalizeH="0" baseline="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rPr>
              <a:t>同步数字体系(SDH)</a:t>
            </a:r>
            <a:endParaRPr kumimoji="0" lang="zh-CN" altLang="en-US" sz="3200" b="1" i="0" u="none" strike="noStrike" kern="0" cap="none" spc="0" normalizeH="0" baseline="0" dirty="0" smtClean="0">
              <a:solidFill>
                <a:schemeClr val="tx2">
                  <a:lumMod val="75000"/>
                </a:schemeClr>
              </a:solidFill>
              <a:effectLst>
                <a:outerShdw blurRad="38100" dist="38100" dir="2700000" algn="tl">
                  <a:srgbClr val="000000">
                    <a:alpha val="43137"/>
                  </a:srgbClr>
                </a:outerShdw>
              </a:effectLst>
              <a:ea typeface="宋体" panose="02010600030101010101" pitchFamily="2" charset="-122"/>
              <a:cs typeface="+mn-lt"/>
            </a:endParaRPr>
          </a:p>
          <a:p>
            <a:pPr marL="342900" marR="0" lvl="0" indent="-342900" algn="just" defTabSz="914400" rtl="0" eaLnBrk="1" fontAlgn="base" latinLnBrk="0" hangingPunct="1">
              <a:lnSpc>
                <a:spcPct val="130000"/>
              </a:lnSpc>
              <a:spcBef>
                <a:spcPts val="20"/>
              </a:spcBef>
              <a:spcAft>
                <a:spcPts val="0"/>
              </a:spcAft>
              <a:buClrTx/>
              <a:buSzTx/>
              <a:buFontTx/>
              <a:buNone/>
              <a:defRPr/>
            </a:pPr>
            <a:r>
              <a:rPr sz="2400" dirty="0">
                <a:solidFill>
                  <a:srgbClr val="000000"/>
                </a:solidFill>
                <a:latin typeface="JDGDPH+SimSun" panose="02010600030101010101"/>
                <a:cs typeface="JDGDPH+SimSun" panose="02010600030101010101"/>
                <a:sym typeface="+mn-ea"/>
              </a:rPr>
              <a:t>①</a:t>
            </a:r>
            <a:r>
              <a:rPr sz="2400" dirty="0">
                <a:solidFill>
                  <a:srgbClr val="000000"/>
                </a:solidFill>
                <a:latin typeface="Times New Roman Bold"/>
                <a:cs typeface="Times New Roman Bold"/>
                <a:sym typeface="+mn-ea"/>
              </a:rPr>
              <a:t> </a:t>
            </a:r>
            <a:r>
              <a:rPr sz="2400" spc="15" dirty="0">
                <a:solidFill>
                  <a:srgbClr val="000000"/>
                </a:solidFill>
                <a:latin typeface="JDGDPH+SimSun" panose="02010600030101010101"/>
                <a:cs typeface="JDGDPH+SimSun" panose="02010600030101010101"/>
                <a:sym typeface="+mn-ea"/>
              </a:rPr>
              <a:t>具有全世界统一的网络节点接口（</a:t>
            </a:r>
            <a:r>
              <a:rPr sz="2400" dirty="0">
                <a:solidFill>
                  <a:srgbClr val="000000"/>
                </a:solidFill>
                <a:latin typeface="DNESJU+Times New Roman Bold" panose="02020803070505020304"/>
                <a:cs typeface="DNESJU+Times New Roman Bold" panose="02020803070505020304"/>
                <a:sym typeface="+mn-ea"/>
              </a:rPr>
              <a:t>NNI</a:t>
            </a:r>
            <a:r>
              <a:rPr sz="2400" spc="16" dirty="0">
                <a:solidFill>
                  <a:srgbClr val="000000"/>
                </a:solidFill>
                <a:latin typeface="JDGDPH+SimSun" panose="02010600030101010101"/>
                <a:cs typeface="JDGDPH+SimSun" panose="02010600030101010101"/>
                <a:sym typeface="+mn-ea"/>
              </a:rPr>
              <a:t>）。</a:t>
            </a:r>
            <a:endParaRPr sz="2400" spc="16" dirty="0">
              <a:solidFill>
                <a:srgbClr val="000000"/>
              </a:solidFill>
              <a:latin typeface="JDGDPH+SimSun" panose="02010600030101010101"/>
              <a:cs typeface="JDGDPH+SimSun" panose="02010600030101010101"/>
              <a:sym typeface="+mn-ea"/>
            </a:endParaRPr>
          </a:p>
          <a:p>
            <a:pPr marL="342900" marR="0" lvl="0" indent="-342900" algn="just" defTabSz="914400" rtl="0" eaLnBrk="1" fontAlgn="base" latinLnBrk="0" hangingPunct="1">
              <a:lnSpc>
                <a:spcPct val="130000"/>
              </a:lnSpc>
              <a:spcBef>
                <a:spcPts val="20"/>
              </a:spcBef>
              <a:spcAft>
                <a:spcPts val="0"/>
              </a:spcAft>
              <a:buClrTx/>
              <a:buSzTx/>
              <a:buFontTx/>
              <a:buNone/>
              <a:defRPr/>
            </a:pPr>
            <a:r>
              <a:rPr sz="2400" dirty="0">
                <a:solidFill>
                  <a:srgbClr val="000000"/>
                </a:solidFill>
                <a:latin typeface="JDGDPH+SimSun" panose="02010600030101010101"/>
                <a:cs typeface="JDGDPH+SimSun" panose="02010600030101010101"/>
                <a:sym typeface="+mn-ea"/>
              </a:rPr>
              <a:t>②</a:t>
            </a:r>
            <a:r>
              <a:rPr sz="2400" dirty="0">
                <a:solidFill>
                  <a:srgbClr val="000000"/>
                </a:solidFill>
                <a:latin typeface="Times New Roman Bold"/>
                <a:cs typeface="Times New Roman Bold"/>
                <a:sym typeface="+mn-ea"/>
              </a:rPr>
              <a:t> </a:t>
            </a:r>
            <a:r>
              <a:rPr sz="2400" spc="14" dirty="0">
                <a:solidFill>
                  <a:srgbClr val="000000"/>
                </a:solidFill>
                <a:latin typeface="JDGDPH+SimSun" panose="02010600030101010101"/>
                <a:cs typeface="JDGDPH+SimSun" panose="02010600030101010101"/>
                <a:sym typeface="+mn-ea"/>
              </a:rPr>
              <a:t>有一套标准化的信息结构的等级，称为同步传输模块。</a:t>
            </a:r>
            <a:endParaRPr sz="2400" spc="14" dirty="0">
              <a:solidFill>
                <a:srgbClr val="000000"/>
              </a:solidFill>
              <a:latin typeface="JDGDPH+SimSun" panose="02010600030101010101"/>
              <a:cs typeface="JDGDPH+SimSun" panose="02010600030101010101"/>
              <a:sym typeface="+mn-ea"/>
            </a:endParaRPr>
          </a:p>
          <a:p>
            <a:pPr marL="342900" marR="0" lvl="0" indent="-342900" algn="just" defTabSz="914400" rtl="0" eaLnBrk="1" fontAlgn="base" latinLnBrk="0" hangingPunct="1">
              <a:lnSpc>
                <a:spcPct val="130000"/>
              </a:lnSpc>
              <a:spcBef>
                <a:spcPts val="20"/>
              </a:spcBef>
              <a:spcAft>
                <a:spcPts val="0"/>
              </a:spcAft>
              <a:buClrTx/>
              <a:buSzTx/>
              <a:buFontTx/>
              <a:buNone/>
              <a:defRPr/>
            </a:pPr>
            <a:r>
              <a:rPr sz="2400" dirty="0">
                <a:solidFill>
                  <a:srgbClr val="000000"/>
                </a:solidFill>
                <a:latin typeface="JDGDPH+SimSun" panose="02010600030101010101"/>
                <a:cs typeface="JDGDPH+SimSun" panose="02010600030101010101"/>
                <a:sym typeface="+mn-ea"/>
              </a:rPr>
              <a:t>③</a:t>
            </a:r>
            <a:r>
              <a:rPr sz="2400" dirty="0">
                <a:solidFill>
                  <a:srgbClr val="000000"/>
                </a:solidFill>
                <a:latin typeface="Times New Roman Bold"/>
                <a:cs typeface="Times New Roman Bold"/>
                <a:sym typeface="+mn-ea"/>
              </a:rPr>
              <a:t> </a:t>
            </a:r>
            <a:r>
              <a:rPr sz="2400" spc="14" dirty="0">
                <a:solidFill>
                  <a:srgbClr val="000000"/>
                </a:solidFill>
                <a:latin typeface="JDGDPH+SimSun" panose="02010600030101010101"/>
                <a:cs typeface="JDGDPH+SimSun" panose="02010600030101010101"/>
                <a:sym typeface="+mn-ea"/>
              </a:rPr>
              <a:t>帧结构为页面式，具有丰富的用于维护管理的比特。</a:t>
            </a:r>
            <a:endParaRPr sz="2400" spc="14" dirty="0">
              <a:solidFill>
                <a:srgbClr val="000000"/>
              </a:solidFill>
              <a:latin typeface="JDGDPH+SimSun" panose="02010600030101010101"/>
              <a:cs typeface="JDGDPH+SimSun" panose="02010600030101010101"/>
              <a:sym typeface="+mn-ea"/>
            </a:endParaRPr>
          </a:p>
          <a:p>
            <a:pPr marL="342900" marR="0" lvl="0" indent="-342900" algn="just" defTabSz="914400" rtl="0" eaLnBrk="1" fontAlgn="base" latinLnBrk="0" hangingPunct="1">
              <a:lnSpc>
                <a:spcPct val="130000"/>
              </a:lnSpc>
              <a:spcBef>
                <a:spcPts val="20"/>
              </a:spcBef>
              <a:spcAft>
                <a:spcPts val="0"/>
              </a:spcAft>
              <a:buClrTx/>
              <a:buSzTx/>
              <a:buFontTx/>
              <a:buNone/>
              <a:defRPr/>
            </a:pPr>
            <a:r>
              <a:rPr sz="2400" dirty="0">
                <a:solidFill>
                  <a:srgbClr val="000000"/>
                </a:solidFill>
                <a:latin typeface="JDGDPH+SimSun" panose="02010600030101010101"/>
                <a:cs typeface="JDGDPH+SimSun" panose="02010600030101010101"/>
                <a:sym typeface="+mn-ea"/>
              </a:rPr>
              <a:t>④</a:t>
            </a:r>
            <a:r>
              <a:rPr sz="2400" dirty="0">
                <a:solidFill>
                  <a:srgbClr val="000000"/>
                </a:solidFill>
                <a:latin typeface="Times New Roman Bold"/>
                <a:cs typeface="Times New Roman Bold"/>
                <a:sym typeface="+mn-ea"/>
              </a:rPr>
              <a:t> </a:t>
            </a:r>
            <a:r>
              <a:rPr sz="2400" spc="16" dirty="0">
                <a:solidFill>
                  <a:srgbClr val="000000"/>
                </a:solidFill>
                <a:latin typeface="JDGDPH+SimSun" panose="02010600030101010101"/>
                <a:cs typeface="JDGDPH+SimSun" panose="02010600030101010101"/>
                <a:sym typeface="+mn-ea"/>
              </a:rPr>
              <a:t>所有网络单元都有标准光接口。</a:t>
            </a:r>
            <a:endParaRPr sz="2400" spc="16" dirty="0">
              <a:solidFill>
                <a:srgbClr val="000000"/>
              </a:solidFill>
              <a:latin typeface="JDGDPH+SimSun" panose="02010600030101010101"/>
              <a:cs typeface="JDGDPH+SimSun" panose="02010600030101010101"/>
            </a:endParaRPr>
          </a:p>
          <a:p>
            <a:pPr marL="342900" marR="0" lvl="0" indent="-342900" algn="just" defTabSz="914400" rtl="0" eaLnBrk="1" fontAlgn="base" latinLnBrk="0" hangingPunct="1">
              <a:lnSpc>
                <a:spcPct val="130000"/>
              </a:lnSpc>
              <a:spcBef>
                <a:spcPts val="20"/>
              </a:spcBef>
              <a:spcAft>
                <a:spcPts val="0"/>
              </a:spcAft>
              <a:buClrTx/>
              <a:buSzTx/>
              <a:buFontTx/>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sym typeface="+mn-ea"/>
              </a:rPr>
              <a:t>⑤ 有一套灵活的复用结构和指针调整技术，允许准同步数字复接体系、同步数字复接体系信号都能进入其帧结构，因而具有广泛的适应性。</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sym typeface="+mn-ea"/>
            </a:endParaRPr>
          </a:p>
          <a:p>
            <a:pPr marL="342900" marR="0" lvl="0" indent="-342900" algn="just" defTabSz="914400" rtl="0" eaLnBrk="1" fontAlgn="base" latinLnBrk="0" hangingPunct="1">
              <a:lnSpc>
                <a:spcPct val="130000"/>
              </a:lnSpc>
              <a:spcBef>
                <a:spcPts val="20"/>
              </a:spcBef>
              <a:spcAft>
                <a:spcPts val="0"/>
              </a:spcAft>
              <a:buClrTx/>
              <a:buSzTx/>
              <a:buFontTx/>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sym typeface="+mn-ea"/>
              </a:rPr>
              <a:t>⑥大量采用软件进行网络配置和控制，使得功能开发、性能改变较为方便，适应将来的不断发展。</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lt"/>
              <a:sym typeface="+mn-ea"/>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graphicFrame>
        <p:nvGraphicFramePr>
          <p:cNvPr id="3" name="对象 2"/>
          <p:cNvGraphicFramePr/>
          <p:nvPr/>
        </p:nvGraphicFramePr>
        <p:xfrm>
          <a:off x="688975" y="2315210"/>
          <a:ext cx="8269605" cy="3321050"/>
        </p:xfrm>
        <a:graphic>
          <a:graphicData uri="http://schemas.openxmlformats.org/presentationml/2006/ole">
            <mc:AlternateContent xmlns:mc="http://schemas.openxmlformats.org/markup-compatibility/2006">
              <mc:Choice xmlns:v="urn:schemas-microsoft-com:vml" Requires="v">
                <p:oleObj spid="_x0000_s4" name="" r:id="rId1" imgW="10598150" imgH="4667250" progId="Paint.Picture">
                  <p:embed/>
                </p:oleObj>
              </mc:Choice>
              <mc:Fallback>
                <p:oleObj name="" r:id="rId1" imgW="10598150" imgH="4667250" progId="Paint.Picture">
                  <p:embed/>
                  <p:pic>
                    <p:nvPicPr>
                      <p:cNvPr id="0" name="图片 3"/>
                      <p:cNvPicPr/>
                      <p:nvPr/>
                    </p:nvPicPr>
                    <p:blipFill>
                      <a:blip r:embed="rId2"/>
                      <a:stretch>
                        <a:fillRect/>
                      </a:stretch>
                    </p:blipFill>
                    <p:spPr>
                      <a:xfrm>
                        <a:off x="688975" y="2315210"/>
                        <a:ext cx="8269605" cy="3321050"/>
                      </a:xfrm>
                      <a:prstGeom prst="rect">
                        <a:avLst/>
                      </a:prstGeom>
                    </p:spPr>
                  </p:pic>
                </p:oleObj>
              </mc:Fallback>
            </mc:AlternateContent>
          </a:graphicData>
        </a:graphic>
      </p:graphicFrame>
      <p:sp>
        <p:nvSpPr>
          <p:cNvPr id="6" name="Text Box 3"/>
          <p:cNvSpPr txBox="1"/>
          <p:nvPr/>
        </p:nvSpPr>
        <p:spPr>
          <a:xfrm>
            <a:off x="3450590" y="5871528"/>
            <a:ext cx="2480310" cy="398780"/>
          </a:xfrm>
          <a:prstGeom prst="rect">
            <a:avLst/>
          </a:prstGeom>
          <a:noFill/>
          <a:ln w="9525">
            <a:noFill/>
          </a:ln>
        </p:spPr>
        <p:txBody>
          <a:bodyPr wrap="none">
            <a:spAutoFit/>
          </a:bodyPr>
          <a:p>
            <a:pPr algn="l"/>
            <a:r>
              <a:rPr lang="zh-CN" altLang="en-US" sz="2000" b="1" dirty="0">
                <a:solidFill>
                  <a:schemeClr val="tx1"/>
                </a:solidFill>
                <a:latin typeface="宋体" panose="02010600030101010101" pitchFamily="2" charset="-122"/>
                <a:ea typeface="宋体" panose="02010600030101010101" pitchFamily="2" charset="-122"/>
              </a:rPr>
              <a:t>分插信号流图的比较</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5" name="object 4"/>
          <p:cNvSpPr txBox="1"/>
          <p:nvPr/>
        </p:nvSpPr>
        <p:spPr>
          <a:xfrm>
            <a:off x="1187450" y="1446530"/>
            <a:ext cx="6729095" cy="284480"/>
          </a:xfrm>
          <a:prstGeom prst="rect">
            <a:avLst/>
          </a:prstGeom>
        </p:spPr>
        <p:txBody>
          <a:bodyPr vert="horz" wrap="square" lIns="0" tIns="0" rIns="0" bIns="0" rtlCol="0">
            <a:spAutoFit/>
          </a:bodyPr>
          <a:p>
            <a:pPr marL="0" marR="0">
              <a:lnSpc>
                <a:spcPts val="2220"/>
              </a:lnSpc>
              <a:spcBef>
                <a:spcPts val="0"/>
              </a:spcBef>
              <a:spcAft>
                <a:spcPts val="0"/>
              </a:spcAft>
            </a:pPr>
            <a:r>
              <a:rPr sz="2400" spc="16" dirty="0">
                <a:solidFill>
                  <a:srgbClr val="000000"/>
                </a:solidFill>
                <a:ea typeface="宋体" panose="02010600030101010101" pitchFamily="2" charset="-122"/>
                <a:cs typeface="+mn-lt"/>
              </a:rPr>
              <a:t>例：从</a:t>
            </a:r>
            <a:r>
              <a:rPr sz="2400" b="1" dirty="0">
                <a:solidFill>
                  <a:srgbClr val="000000"/>
                </a:solidFill>
                <a:ea typeface="宋体" panose="02010600030101010101" pitchFamily="2" charset="-122"/>
                <a:cs typeface="+mn-lt"/>
              </a:rPr>
              <a:t>140Mb/s</a:t>
            </a:r>
            <a:r>
              <a:rPr sz="2400" spc="13" dirty="0">
                <a:solidFill>
                  <a:srgbClr val="000000"/>
                </a:solidFill>
                <a:ea typeface="宋体" panose="02010600030101010101" pitchFamily="2" charset="-122"/>
                <a:cs typeface="+mn-lt"/>
              </a:rPr>
              <a:t>码源中分插一个</a:t>
            </a:r>
            <a:r>
              <a:rPr sz="2400" b="1" dirty="0">
                <a:solidFill>
                  <a:srgbClr val="000000"/>
                </a:solidFill>
                <a:ea typeface="宋体" panose="02010600030101010101" pitchFamily="2" charset="-122"/>
                <a:cs typeface="+mn-lt"/>
              </a:rPr>
              <a:t>2Mb/s</a:t>
            </a:r>
            <a:r>
              <a:rPr sz="2400" spc="13" dirty="0">
                <a:solidFill>
                  <a:srgbClr val="000000"/>
                </a:solidFill>
                <a:ea typeface="宋体" panose="02010600030101010101" pitchFamily="2" charset="-122"/>
                <a:cs typeface="+mn-lt"/>
              </a:rPr>
              <a:t>支路信号。</a:t>
            </a:r>
            <a:endParaRPr sz="2400" spc="13" dirty="0">
              <a:solidFill>
                <a:srgbClr val="000000"/>
              </a:solidFill>
              <a:ea typeface="宋体" panose="02010600030101010101" pitchFamily="2" charset="-122"/>
              <a:cs typeface="+mn-lt"/>
            </a:endParaRPr>
          </a:p>
        </p:txBody>
      </p:sp>
    </p:spTree>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内容占位符 1"/>
          <p:cNvGraphicFramePr/>
          <p:nvPr>
            <p:ph idx="1"/>
          </p:nvPr>
        </p:nvGraphicFramePr>
        <p:xfrm>
          <a:off x="942975" y="2866390"/>
          <a:ext cx="7435850" cy="3278505"/>
        </p:xfrm>
        <a:graphic>
          <a:graphicData uri="http://schemas.openxmlformats.org/drawingml/2006/table">
            <a:tbl>
              <a:tblPr firstRow="1" bandRow="1">
                <a:tableStyleId>{5C22544A-7EE6-4342-B048-85BDC9FD1C3A}</a:tableStyleId>
              </a:tblPr>
              <a:tblGrid>
                <a:gridCol w="3733800"/>
                <a:gridCol w="3702050"/>
              </a:tblGrid>
              <a:tr h="489585">
                <a:tc>
                  <a:txBody>
                    <a:bodyPr/>
                    <a:p>
                      <a:pPr algn="ctr">
                        <a:buNone/>
                      </a:pPr>
                      <a:r>
                        <a:rPr lang="zh-CN" sz="1800" dirty="0">
                          <a:solidFill>
                            <a:srgbClr val="000000"/>
                          </a:solidFill>
                          <a:latin typeface="宋体" panose="02010600030101010101" pitchFamily="2" charset="-122"/>
                          <a:ea typeface="宋体" panose="02010600030101010101" pitchFamily="2" charset="-122"/>
                          <a:cs typeface="JDGDPH+SimSun" panose="02010600030101010101"/>
                          <a:sym typeface="+mn-ea"/>
                        </a:rPr>
                        <a:t>等级</a:t>
                      </a:r>
                      <a:endParaRPr lang="zh-CN" sz="1800" dirty="0">
                        <a:solidFill>
                          <a:srgbClr val="000000"/>
                        </a:solidFill>
                        <a:latin typeface="宋体" panose="02010600030101010101" pitchFamily="2" charset="-122"/>
                        <a:ea typeface="宋体" panose="02010600030101010101" pitchFamily="2" charset="-122"/>
                        <a:cs typeface="JDGDPH+SimSun" panose="02010600030101010101"/>
                        <a:sym typeface="+mn-ea"/>
                      </a:endParaRPr>
                    </a:p>
                  </a:txBody>
                  <a:tcPr anchor="ctr" anchorCtr="0"/>
                </a:tc>
                <a:tc>
                  <a:txBody>
                    <a:bodyPr/>
                    <a:p>
                      <a:pPr algn="ctr">
                        <a:buNone/>
                      </a:pPr>
                      <a:r>
                        <a:rPr lang="zh-CN" sz="18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速率</a:t>
                      </a:r>
                      <a:r>
                        <a:rPr lang="zh-CN" altLang="en-US" sz="18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Mbit/s</a:t>
                      </a:r>
                      <a:r>
                        <a:rPr lang="zh-CN" altLang="en-US" sz="18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800"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txBody>
                  <a:tcPr anchor="ctr" anchorCtr="0"/>
                </a:tc>
              </a:tr>
              <a:tr h="697230">
                <a:tc>
                  <a:txBody>
                    <a:bodyPr/>
                    <a:p>
                      <a:pPr algn="ctr">
                        <a:buNone/>
                      </a:pPr>
                      <a:r>
                        <a:rPr sz="1800" b="1" dirty="0">
                          <a:solidFill>
                            <a:srgbClr val="000000"/>
                          </a:solidFill>
                          <a:latin typeface="宋体" panose="02010600030101010101" pitchFamily="2" charset="-122"/>
                          <a:ea typeface="宋体" panose="02010600030101010101" pitchFamily="2" charset="-122"/>
                          <a:cs typeface="+mn-lt"/>
                          <a:sym typeface="+mn-ea"/>
                        </a:rPr>
                        <a:t>STM-1</a:t>
                      </a:r>
                      <a:endParaRPr lang="zh-CN" altLang="en-US" sz="1800" b="1" dirty="0">
                        <a:solidFill>
                          <a:srgbClr val="000000"/>
                        </a:solidFill>
                        <a:latin typeface="宋体" panose="02010600030101010101" pitchFamily="2" charset="-122"/>
                        <a:ea typeface="宋体" panose="02010600030101010101" pitchFamily="2" charset="-122"/>
                        <a:cs typeface="+mn-lt"/>
                        <a:sym typeface="+mn-ea"/>
                      </a:endParaRPr>
                    </a:p>
                  </a:txBody>
                  <a:tcPr anchor="ctr" anchorCtr="0"/>
                </a:tc>
                <a:tc>
                  <a:txBody>
                    <a:bodyPr/>
                    <a:p>
                      <a:pPr marL="202565" marR="0" algn="ctr">
                        <a:lnSpc>
                          <a:spcPts val="1765"/>
                        </a:lnSpc>
                        <a:spcBef>
                          <a:spcPts val="0"/>
                        </a:spcBef>
                        <a:spcAft>
                          <a:spcPts val="0"/>
                        </a:spcAft>
                      </a:pPr>
                      <a:r>
                        <a:rPr sz="1800" b="1" dirty="0">
                          <a:solidFill>
                            <a:srgbClr val="000000"/>
                          </a:solidFill>
                          <a:latin typeface="宋体" panose="02010600030101010101" pitchFamily="2" charset="-122"/>
                          <a:ea typeface="宋体" panose="02010600030101010101" pitchFamily="2" charset="-122"/>
                          <a:cs typeface="+mn-lt"/>
                          <a:sym typeface="+mn-ea"/>
                        </a:rPr>
                        <a:t>155.520</a:t>
                      </a:r>
                      <a:endParaRPr lang="zh-CN" altLang="en-US" sz="1800" b="1" dirty="0">
                        <a:solidFill>
                          <a:srgbClr val="000000"/>
                        </a:solidFill>
                        <a:latin typeface="宋体" panose="02010600030101010101" pitchFamily="2" charset="-122"/>
                        <a:ea typeface="宋体" panose="02010600030101010101" pitchFamily="2" charset="-122"/>
                        <a:cs typeface="+mn-lt"/>
                        <a:sym typeface="+mn-ea"/>
                      </a:endParaRPr>
                    </a:p>
                  </a:txBody>
                  <a:tcPr anchor="ctr" anchorCtr="0"/>
                </a:tc>
              </a:tr>
              <a:tr h="697230">
                <a:tc>
                  <a:txBody>
                    <a:bodyPr/>
                    <a:p>
                      <a:pPr algn="ctr">
                        <a:buNone/>
                      </a:pPr>
                      <a:r>
                        <a:rPr sz="1800" b="1" dirty="0">
                          <a:solidFill>
                            <a:srgbClr val="000000"/>
                          </a:solidFill>
                          <a:latin typeface="宋体" panose="02010600030101010101" pitchFamily="2" charset="-122"/>
                          <a:ea typeface="宋体" panose="02010600030101010101" pitchFamily="2" charset="-122"/>
                          <a:cs typeface="+mn-lt"/>
                          <a:sym typeface="+mn-ea"/>
                        </a:rPr>
                        <a:t>STM-4</a:t>
                      </a:r>
                      <a:endParaRPr lang="zh-CN" altLang="en-US" sz="1800" b="1" dirty="0">
                        <a:solidFill>
                          <a:srgbClr val="000000"/>
                        </a:solidFill>
                        <a:latin typeface="宋体" panose="02010600030101010101" pitchFamily="2" charset="-122"/>
                        <a:ea typeface="宋体" panose="02010600030101010101" pitchFamily="2" charset="-122"/>
                        <a:cs typeface="+mn-lt"/>
                        <a:sym typeface="+mn-ea"/>
                      </a:endParaRPr>
                    </a:p>
                  </a:txBody>
                  <a:tcPr anchor="ctr" anchorCtr="0"/>
                </a:tc>
                <a:tc>
                  <a:txBody>
                    <a:bodyPr/>
                    <a:p>
                      <a:pPr marL="0" marR="0" algn="ctr">
                        <a:lnSpc>
                          <a:spcPts val="2220"/>
                        </a:lnSpc>
                        <a:spcBef>
                          <a:spcPts val="0"/>
                        </a:spcBef>
                        <a:spcAft>
                          <a:spcPts val="0"/>
                        </a:spcAft>
                      </a:pPr>
                      <a:r>
                        <a:rPr sz="1800" b="1" dirty="0">
                          <a:solidFill>
                            <a:srgbClr val="000000"/>
                          </a:solidFill>
                          <a:latin typeface="宋体" panose="02010600030101010101" pitchFamily="2" charset="-122"/>
                          <a:ea typeface="宋体" panose="02010600030101010101" pitchFamily="2" charset="-122"/>
                          <a:cs typeface="+mn-lt"/>
                          <a:sym typeface="+mn-ea"/>
                        </a:rPr>
                        <a:t>622.080</a:t>
                      </a:r>
                      <a:endParaRPr lang="zh-CN" altLang="en-US" sz="1800" b="1" dirty="0">
                        <a:solidFill>
                          <a:srgbClr val="000000"/>
                        </a:solidFill>
                        <a:latin typeface="宋体" panose="02010600030101010101" pitchFamily="2" charset="-122"/>
                        <a:ea typeface="宋体" panose="02010600030101010101" pitchFamily="2" charset="-122"/>
                        <a:cs typeface="+mn-lt"/>
                        <a:sym typeface="+mn-ea"/>
                      </a:endParaRPr>
                    </a:p>
                  </a:txBody>
                  <a:tcPr anchor="ctr" anchorCtr="0"/>
                </a:tc>
              </a:tr>
              <a:tr h="697230">
                <a:tc>
                  <a:txBody>
                    <a:bodyPr/>
                    <a:p>
                      <a:pPr marL="0" marR="0" algn="ctr">
                        <a:lnSpc>
                          <a:spcPts val="2220"/>
                        </a:lnSpc>
                        <a:spcBef>
                          <a:spcPts val="950"/>
                        </a:spcBef>
                        <a:spcAft>
                          <a:spcPts val="0"/>
                        </a:spcAft>
                      </a:pPr>
                      <a:r>
                        <a:rPr sz="1800" b="1" dirty="0">
                          <a:solidFill>
                            <a:srgbClr val="000000"/>
                          </a:solidFill>
                          <a:latin typeface="宋体" panose="02010600030101010101" pitchFamily="2" charset="-122"/>
                          <a:ea typeface="宋体" panose="02010600030101010101" pitchFamily="2" charset="-122"/>
                          <a:cs typeface="+mn-lt"/>
                          <a:sym typeface="+mn-ea"/>
                        </a:rPr>
                        <a:t>STM-16</a:t>
                      </a:r>
                      <a:endParaRPr lang="zh-CN" altLang="en-US" sz="1800" b="1" dirty="0">
                        <a:solidFill>
                          <a:srgbClr val="000000"/>
                        </a:solidFill>
                        <a:latin typeface="宋体" panose="02010600030101010101" pitchFamily="2" charset="-122"/>
                        <a:ea typeface="宋体" panose="02010600030101010101" pitchFamily="2" charset="-122"/>
                        <a:cs typeface="+mn-lt"/>
                        <a:sym typeface="+mn-ea"/>
                      </a:endParaRPr>
                    </a:p>
                  </a:txBody>
                  <a:tcPr anchor="ctr" anchorCtr="0"/>
                </a:tc>
                <a:tc>
                  <a:txBody>
                    <a:bodyPr/>
                    <a:p>
                      <a:pPr marL="0" marR="0" algn="ctr">
                        <a:lnSpc>
                          <a:spcPts val="2220"/>
                        </a:lnSpc>
                        <a:spcBef>
                          <a:spcPts val="0"/>
                        </a:spcBef>
                        <a:spcAft>
                          <a:spcPts val="0"/>
                        </a:spcAft>
                      </a:pPr>
                      <a:r>
                        <a:rPr sz="1800" b="1" dirty="0">
                          <a:solidFill>
                            <a:srgbClr val="000000"/>
                          </a:solidFill>
                          <a:latin typeface="宋体" panose="02010600030101010101" pitchFamily="2" charset="-122"/>
                          <a:ea typeface="宋体" panose="02010600030101010101" pitchFamily="2" charset="-122"/>
                          <a:cs typeface="+mn-lt"/>
                          <a:sym typeface="+mn-ea"/>
                        </a:rPr>
                        <a:t>2488.320</a:t>
                      </a:r>
                      <a:endParaRPr lang="zh-CN" altLang="en-US" sz="1800" b="1" dirty="0">
                        <a:solidFill>
                          <a:srgbClr val="000000"/>
                        </a:solidFill>
                        <a:latin typeface="宋体" panose="02010600030101010101" pitchFamily="2" charset="-122"/>
                        <a:ea typeface="宋体" panose="02010600030101010101" pitchFamily="2" charset="-122"/>
                        <a:cs typeface="+mn-lt"/>
                        <a:sym typeface="+mn-ea"/>
                      </a:endParaRPr>
                    </a:p>
                  </a:txBody>
                  <a:tcPr anchor="ctr" anchorCtr="0"/>
                </a:tc>
              </a:tr>
              <a:tr h="697230">
                <a:tc>
                  <a:txBody>
                    <a:bodyPr/>
                    <a:p>
                      <a:pPr marL="0" marR="0" algn="ctr">
                        <a:lnSpc>
                          <a:spcPts val="2220"/>
                        </a:lnSpc>
                        <a:spcBef>
                          <a:spcPts val="950"/>
                        </a:spcBef>
                        <a:spcAft>
                          <a:spcPts val="0"/>
                        </a:spcAft>
                        <a:buNone/>
                      </a:pPr>
                      <a:r>
                        <a:rPr sz="1800" b="1" dirty="0">
                          <a:solidFill>
                            <a:srgbClr val="000000"/>
                          </a:solidFill>
                          <a:latin typeface="宋体" panose="02010600030101010101" pitchFamily="2" charset="-122"/>
                          <a:ea typeface="宋体" panose="02010600030101010101" pitchFamily="2" charset="-122"/>
                          <a:cs typeface="+mn-lt"/>
                          <a:sym typeface="+mn-ea"/>
                        </a:rPr>
                        <a:t>STM-64</a:t>
                      </a:r>
                      <a:endParaRPr lang="zh-CN" altLang="en-US" sz="1800" b="1" dirty="0">
                        <a:solidFill>
                          <a:srgbClr val="000000"/>
                        </a:solidFill>
                        <a:latin typeface="宋体" panose="02010600030101010101" pitchFamily="2" charset="-122"/>
                        <a:ea typeface="宋体" panose="02010600030101010101" pitchFamily="2" charset="-122"/>
                        <a:cs typeface="+mn-lt"/>
                        <a:sym typeface="+mn-ea"/>
                      </a:endParaRPr>
                    </a:p>
                  </a:txBody>
                  <a:tcPr anchor="ctr" anchorCtr="0"/>
                </a:tc>
                <a:tc>
                  <a:txBody>
                    <a:bodyPr/>
                    <a:p>
                      <a:pPr marL="202565" marR="0" algn="ctr">
                        <a:lnSpc>
                          <a:spcPts val="1765"/>
                        </a:lnSpc>
                        <a:spcBef>
                          <a:spcPts val="0"/>
                        </a:spcBef>
                        <a:spcAft>
                          <a:spcPts val="0"/>
                        </a:spcAft>
                        <a:buNone/>
                      </a:pPr>
                      <a:r>
                        <a:rPr sz="1800" b="1" dirty="0">
                          <a:solidFill>
                            <a:srgbClr val="000000"/>
                          </a:solidFill>
                          <a:latin typeface="宋体" panose="02010600030101010101" pitchFamily="2" charset="-122"/>
                          <a:ea typeface="宋体" panose="02010600030101010101" pitchFamily="2" charset="-122"/>
                          <a:cs typeface="+mn-lt"/>
                          <a:sym typeface="+mn-ea"/>
                        </a:rPr>
                        <a:t>9953.280</a:t>
                      </a:r>
                      <a:endParaRPr lang="zh-CN" altLang="en-US" sz="1800" b="1" dirty="0">
                        <a:solidFill>
                          <a:srgbClr val="000000"/>
                        </a:solidFill>
                        <a:latin typeface="宋体" panose="02010600030101010101" pitchFamily="2" charset="-122"/>
                        <a:ea typeface="宋体" panose="02010600030101010101" pitchFamily="2" charset="-122"/>
                        <a:cs typeface="+mn-lt"/>
                        <a:sym typeface="+mn-ea"/>
                      </a:endParaRPr>
                    </a:p>
                  </a:txBody>
                  <a:tcPr anchor="ctr" anchorCtr="0"/>
                </a:tc>
              </a:tr>
            </a:tbl>
          </a:graphicData>
        </a:graphic>
      </p:graphicFrame>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
        <p:nvSpPr>
          <p:cNvPr id="47107" name="Text Box 3"/>
          <p:cNvSpPr txBox="1"/>
          <p:nvPr/>
        </p:nvSpPr>
        <p:spPr>
          <a:xfrm>
            <a:off x="3665855" y="2408873"/>
            <a:ext cx="1990725" cy="398780"/>
          </a:xfrm>
          <a:prstGeom prst="rect">
            <a:avLst/>
          </a:prstGeom>
          <a:noFill/>
          <a:ln w="9525">
            <a:noFill/>
          </a:ln>
        </p:spPr>
        <p:txBody>
          <a:bodyPr wrap="none">
            <a:spAutoFit/>
          </a:bodyPr>
          <a:p>
            <a:pPr algn="l"/>
            <a:r>
              <a:rPr sz="2000" b="1" dirty="0">
                <a:solidFill>
                  <a:srgbClr val="000000"/>
                </a:solidFill>
                <a:cs typeface="+mn-lt"/>
                <a:sym typeface="+mn-ea"/>
              </a:rPr>
              <a:t>SDH</a:t>
            </a:r>
            <a:r>
              <a:rPr sz="2000" b="1" spc="16" dirty="0">
                <a:solidFill>
                  <a:srgbClr val="000000"/>
                </a:solidFill>
                <a:cs typeface="+mn-lt"/>
                <a:sym typeface="+mn-ea"/>
              </a:rPr>
              <a:t>的标准速率</a:t>
            </a:r>
            <a:endParaRPr lang="zh-CN" altLang="en-US" sz="2000" b="1" dirty="0">
              <a:solidFill>
                <a:schemeClr val="tx1"/>
              </a:solidFill>
              <a:ea typeface="宋体" panose="02010600030101010101" pitchFamily="2" charset="-122"/>
              <a:cs typeface="+mn-lt"/>
            </a:endParaRPr>
          </a:p>
        </p:txBody>
      </p:sp>
      <p:sp>
        <p:nvSpPr>
          <p:cNvPr id="4" name="object 4"/>
          <p:cNvSpPr txBox="1"/>
          <p:nvPr/>
        </p:nvSpPr>
        <p:spPr>
          <a:xfrm>
            <a:off x="1245108" y="1244118"/>
            <a:ext cx="7575551" cy="1107440"/>
          </a:xfrm>
          <a:prstGeom prst="rect">
            <a:avLst/>
          </a:prstGeom>
        </p:spPr>
        <p:txBody>
          <a:bodyPr vert="horz" wrap="square" lIns="0" tIns="0" rIns="0" bIns="0" rtlCol="0">
            <a:spAutoFit/>
          </a:bodyPr>
          <a:p>
            <a:pPr marL="0" marR="0">
              <a:lnSpc>
                <a:spcPct val="150000"/>
              </a:lnSpc>
              <a:spcBef>
                <a:spcPts val="0"/>
              </a:spcBef>
              <a:spcAft>
                <a:spcPts val="0"/>
              </a:spcAft>
            </a:pPr>
            <a:r>
              <a:rPr sz="2400" b="1" dirty="0">
                <a:solidFill>
                  <a:srgbClr val="000000"/>
                </a:solidFill>
                <a:cs typeface="+mn-lt"/>
              </a:rPr>
              <a:t>SDH</a:t>
            </a:r>
            <a:r>
              <a:rPr sz="2400" b="1" spc="15" dirty="0">
                <a:solidFill>
                  <a:srgbClr val="000000"/>
                </a:solidFill>
                <a:cs typeface="+mn-lt"/>
              </a:rPr>
              <a:t>以基本同步传送模块</a:t>
            </a:r>
            <a:r>
              <a:rPr sz="2400" b="1" dirty="0">
                <a:solidFill>
                  <a:srgbClr val="000000"/>
                </a:solidFill>
                <a:cs typeface="+mn-lt"/>
              </a:rPr>
              <a:t>STM-1</a:t>
            </a:r>
            <a:r>
              <a:rPr sz="2400" b="1" spc="13" dirty="0">
                <a:solidFill>
                  <a:srgbClr val="000000"/>
                </a:solidFill>
                <a:cs typeface="+mn-lt"/>
              </a:rPr>
              <a:t>为基本单元进行传输，其他更高的</a:t>
            </a:r>
            <a:r>
              <a:rPr sz="2400" b="1" spc="16" dirty="0">
                <a:solidFill>
                  <a:srgbClr val="000000"/>
                </a:solidFill>
                <a:cs typeface="+mn-lt"/>
              </a:rPr>
              <a:t>速率通过多个</a:t>
            </a:r>
            <a:r>
              <a:rPr sz="2400" b="1" dirty="0">
                <a:solidFill>
                  <a:srgbClr val="000000"/>
                </a:solidFill>
                <a:cs typeface="+mn-lt"/>
              </a:rPr>
              <a:t>STM-1</a:t>
            </a:r>
            <a:r>
              <a:rPr sz="2400" b="1" spc="13" dirty="0">
                <a:solidFill>
                  <a:srgbClr val="000000"/>
                </a:solidFill>
                <a:cs typeface="+mn-lt"/>
              </a:rPr>
              <a:t>进行复用得到的。</a:t>
            </a:r>
            <a:endParaRPr sz="2400" b="1" spc="13" dirty="0">
              <a:solidFill>
                <a:srgbClr val="000000"/>
              </a:solidFill>
              <a:cs typeface="+mn-lt"/>
            </a:endParaRPr>
          </a:p>
        </p:txBody>
      </p:sp>
    </p:spTree>
  </p:cSld>
  <p:clrMapOvr>
    <a:masterClrMapping/>
  </p:clrMapOvr>
  <p:transition>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idx="1"/>
          </p:nvPr>
        </p:nvSpPr>
        <p:spPr>
          <a:xfrm>
            <a:off x="1217930" y="1447800"/>
            <a:ext cx="7224395" cy="17240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buNone/>
            </a:pPr>
            <a:r>
              <a:rPr sz="2800" noProof="0" dirty="0">
                <a:ln>
                  <a:noFill/>
                </a:ln>
                <a:solidFill>
                  <a:srgbClr val="C00000"/>
                </a:solidFill>
                <a:effectLst>
                  <a:outerShdw blurRad="38100" dist="38100" dir="2700000" algn="tl">
                    <a:srgbClr val="000000">
                      <a:alpha val="43137"/>
                    </a:srgbClr>
                  </a:outerShdw>
                </a:effectLst>
                <a:uLnTx/>
                <a:uFillTx/>
                <a:ea typeface="宋体" panose="02010600030101010101" pitchFamily="2" charset="-122"/>
                <a:cs typeface="+mn-lt"/>
              </a:rPr>
              <a:t>SDH帧结构</a:t>
            </a:r>
            <a:endParaRPr sz="2800" noProof="0" dirty="0">
              <a:ln>
                <a:noFill/>
              </a:ln>
              <a:solidFill>
                <a:srgbClr val="C00000"/>
              </a:solidFill>
              <a:effectLst>
                <a:outerShdw blurRad="38100" dist="38100" dir="2700000" algn="tl">
                  <a:srgbClr val="000000">
                    <a:alpha val="43137"/>
                  </a:srgbClr>
                </a:outerShdw>
              </a:effectLst>
              <a:uLnTx/>
              <a:uFillTx/>
              <a:ea typeface="宋体" panose="02010600030101010101" pitchFamily="2" charset="-122"/>
              <a:cs typeface="+mn-lt"/>
            </a:endParaRPr>
          </a:p>
          <a:p>
            <a:pPr marL="0" marR="0" lvl="0" indent="0" algn="l" defTabSz="914400" rtl="0" eaLnBrk="1" fontAlgn="base" latinLnBrk="0" hangingPunct="1">
              <a:lnSpc>
                <a:spcPct val="130000"/>
              </a:lnSpc>
              <a:spcBef>
                <a:spcPts val="20"/>
              </a:spcBef>
              <a:spcAft>
                <a:spcPts val="0"/>
              </a:spcAft>
              <a:buNone/>
            </a:pPr>
            <a:r>
              <a:rPr lang="en-US" altLang="zh-CN" sz="2400" dirty="0">
                <a:sym typeface="+mn-ea"/>
              </a:rPr>
              <a:t>SDH</a:t>
            </a:r>
            <a:r>
              <a:rPr lang="zh-CN" altLang="en-US" sz="2400" dirty="0">
                <a:sym typeface="+mn-ea"/>
              </a:rPr>
              <a:t>帧是一种以字节为单位的矩形块状（或称页状）帧结构。</a:t>
            </a:r>
            <a:endParaRPr lang="zh-CN" altLang="en-US" sz="2400" noProof="0" dirty="0">
              <a:ln>
                <a:noFill/>
              </a:ln>
              <a:uLnTx/>
              <a:uFillTx/>
              <a:ea typeface="宋体" panose="02010600030101010101" pitchFamily="2" charset="-122"/>
              <a:cs typeface="+mn-lt"/>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pic>
        <p:nvPicPr>
          <p:cNvPr id="231426" name="图片 231425" descr="527"/>
          <p:cNvPicPr>
            <a:picLocks noChangeAspect="1"/>
          </p:cNvPicPr>
          <p:nvPr/>
        </p:nvPicPr>
        <p:blipFill>
          <a:blip r:embed="rId1"/>
          <a:stretch>
            <a:fillRect/>
          </a:stretch>
        </p:blipFill>
        <p:spPr>
          <a:xfrm>
            <a:off x="1962785" y="2972435"/>
            <a:ext cx="5845810" cy="3491865"/>
          </a:xfrm>
          <a:prstGeom prst="rect">
            <a:avLst/>
          </a:prstGeom>
          <a:noFill/>
          <a:ln w="9525">
            <a:noFill/>
          </a:ln>
        </p:spPr>
      </p:pic>
    </p:spTree>
  </p:cSld>
  <p:clrMapOvr>
    <a:masterClrMapping/>
  </p:clrMapOvr>
  <p:transition>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idx="1"/>
          </p:nvPr>
        </p:nvSpPr>
        <p:spPr>
          <a:xfrm>
            <a:off x="1037590" y="1337310"/>
            <a:ext cx="7795260" cy="5509895"/>
          </a:xfrm>
        </p:spPr>
        <p:txBody>
          <a:bodyPr vert="horz" wrap="square" lIns="91440" tIns="45720" rIns="91440" bIns="45720" numCol="1" anchor="t" anchorCtr="0" compatLnSpc="1"/>
          <a:lstStyle/>
          <a:p>
            <a:pPr marR="0" lvl="0" algn="l" defTabSz="914400" rtl="0" eaLnBrk="1" fontAlgn="base" latinLnBrk="0" hangingPunct="1">
              <a:lnSpc>
                <a:spcPct val="100000"/>
              </a:lnSpc>
              <a:spcBef>
                <a:spcPct val="2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再生段开销</a:t>
            </a:r>
            <a:r>
              <a:rPr lang="zh-CN" altLang="en-US" sz="2400" dirty="0">
                <a:sym typeface="+mn-ea"/>
              </a:rPr>
              <a:t>（</a:t>
            </a:r>
            <a:r>
              <a:rPr lang="en-US" altLang="zh-CN" sz="2400" dirty="0">
                <a:sym typeface="+mn-ea"/>
              </a:rPr>
              <a:t>R</a:t>
            </a:r>
            <a:r>
              <a:rPr lang="en-US" altLang="zh-CN" sz="2400">
                <a:sym typeface="+mn-ea"/>
              </a:rPr>
              <a:t>SOH）: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STM</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帧结构中为了保证信息净负荷正常、灵活传送所必需的附加字节，是供网络运行、管理和维护（</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OAM）</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使用的字节。</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pPr marR="0" lvl="0" algn="l" defTabSz="914400" rtl="0" eaLnBrk="1" fontAlgn="base" latinLnBrk="0" hangingPunct="1">
              <a:lnSpc>
                <a:spcPct val="100000"/>
              </a:lnSpc>
              <a:spcBef>
                <a:spcPct val="2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sym typeface="+mn-ea"/>
              </a:rPr>
              <a:t>净负荷</a:t>
            </a:r>
            <a:r>
              <a:rPr lang="zh-CN" altLang="en-US" sz="2400" dirty="0">
                <a:sym typeface="+mn-ea"/>
              </a:rPr>
              <a:t>（</a:t>
            </a:r>
            <a:r>
              <a:rPr lang="en-US" altLang="zh-CN" sz="2400">
                <a:sym typeface="+mn-ea"/>
              </a:rPr>
              <a:t>Pay1oad）</a:t>
            </a:r>
            <a:r>
              <a:rPr lang="zh-CN" altLang="en-US" sz="2400" dirty="0">
                <a:sym typeface="+mn-ea"/>
              </a:rPr>
              <a:t>区域：帧结构中存放各种信息负载的地方，图中横向第10×</a:t>
            </a:r>
            <a:r>
              <a:rPr lang="en-US" altLang="zh-CN" sz="2400">
                <a:sym typeface="+mn-ea"/>
              </a:rPr>
              <a:t>N～270×N，</a:t>
            </a:r>
            <a:r>
              <a:rPr lang="zh-CN" altLang="en-US" sz="2400" dirty="0">
                <a:sym typeface="+mn-ea"/>
              </a:rPr>
              <a:t>纵向第1行到第9行的2349×</a:t>
            </a:r>
            <a:r>
              <a:rPr lang="en-US" altLang="zh-CN" sz="2400">
                <a:sym typeface="+mn-ea"/>
              </a:rPr>
              <a:t>N</a:t>
            </a:r>
            <a:r>
              <a:rPr lang="zh-CN" altLang="en-US" sz="2400" dirty="0">
                <a:sym typeface="+mn-ea"/>
              </a:rPr>
              <a:t>个字节都属此区域。</a:t>
            </a:r>
            <a:endParaRPr lang="zh-CN" altLang="en-US" sz="2400" dirty="0">
              <a:sym typeface="+mn-ea"/>
            </a:endParaRPr>
          </a:p>
          <a:p>
            <a:pPr marR="0" lvl="0" algn="l" defTabSz="914400" rtl="0" eaLnBrk="1" fontAlgn="base" latinLnBrk="0" hangingPunct="1">
              <a:lnSpc>
                <a:spcPct val="100000"/>
              </a:lnSpc>
              <a:spcBef>
                <a:spcPct val="2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sym typeface="+mn-ea"/>
              </a:rPr>
              <a:t>管理单元指针</a:t>
            </a:r>
            <a:r>
              <a:rPr lang="zh-CN" altLang="en-US" sz="2400" dirty="0">
                <a:sym typeface="+mn-ea"/>
              </a:rPr>
              <a:t>（</a:t>
            </a:r>
            <a:r>
              <a:rPr lang="en-US" altLang="zh-CN" sz="2400">
                <a:sym typeface="+mn-ea"/>
              </a:rPr>
              <a:t>AU-PTR）</a:t>
            </a:r>
            <a:r>
              <a:rPr lang="zh-CN" altLang="en-US" sz="2400">
                <a:sym typeface="+mn-ea"/>
              </a:rPr>
              <a:t>：</a:t>
            </a:r>
            <a:r>
              <a:rPr lang="zh-CN" altLang="en-US" sz="2400" dirty="0">
                <a:sym typeface="+mn-ea"/>
              </a:rPr>
              <a:t>用来指示信息净负荷的第一个字节在</a:t>
            </a:r>
            <a:r>
              <a:rPr lang="en-US" altLang="zh-CN" sz="2400">
                <a:sym typeface="+mn-ea"/>
              </a:rPr>
              <a:t>STM-N</a:t>
            </a:r>
            <a:r>
              <a:rPr lang="zh-CN" altLang="en-US" sz="2400" dirty="0">
                <a:sym typeface="+mn-ea"/>
              </a:rPr>
              <a:t>帧中的准确位置，以便在接收端能正确地分解。</a:t>
            </a:r>
            <a:endParaRPr lang="zh-CN" altLang="en-US" sz="2400" dirty="0">
              <a:sym typeface="+mn-ea"/>
            </a:endParaRPr>
          </a:p>
          <a:p>
            <a:pPr marR="0" lvl="0" algn="l" defTabSz="914400" rtl="0" eaLnBrk="1" fontAlgn="base" latinLnBrk="0" hangingPunct="1">
              <a:lnSpc>
                <a:spcPct val="100000"/>
              </a:lnSpc>
              <a:spcBef>
                <a:spcPct val="20000"/>
              </a:spcBef>
              <a:buFont typeface="Wingdings" panose="05000000000000000000" charset="0"/>
              <a:buChar char="n"/>
            </a:pPr>
            <a:r>
              <a:rPr lang="zh-CN" altLang="en-US" sz="2400" dirty="0">
                <a:solidFill>
                  <a:srgbClr val="C00000"/>
                </a:solidFill>
                <a:effectLst>
                  <a:outerShdw blurRad="38100" dist="38100" dir="2700000" algn="tl">
                    <a:srgbClr val="000000">
                      <a:alpha val="43137"/>
                    </a:srgbClr>
                  </a:outerShdw>
                </a:effectLst>
                <a:sym typeface="+mn-ea"/>
              </a:rPr>
              <a:t>复用段开销</a:t>
            </a:r>
            <a:r>
              <a:rPr lang="zh-CN" altLang="en-US" sz="2400" dirty="0">
                <a:sym typeface="+mn-ea"/>
              </a:rPr>
              <a:t>（</a:t>
            </a:r>
            <a:r>
              <a:rPr lang="en-US" altLang="zh-CN" sz="2400">
                <a:sym typeface="+mn-ea"/>
              </a:rPr>
              <a:t>MSOH）</a:t>
            </a:r>
            <a:r>
              <a:rPr lang="zh-CN" altLang="en-US" sz="2400">
                <a:sym typeface="+mn-ea"/>
              </a:rPr>
              <a:t>：负责管理复用段</a:t>
            </a:r>
            <a:r>
              <a:rPr lang="zh-CN" altLang="en-US" sz="2400" dirty="0">
                <a:sym typeface="+mn-ea"/>
              </a:rPr>
              <a:t>，用于复用或串联低阶信号、性能监视的信息以及复用段维护等功能。</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idx="1"/>
          </p:nvPr>
        </p:nvSpPr>
        <p:spPr>
          <a:xfrm>
            <a:off x="1037590" y="1337310"/>
            <a:ext cx="7795260" cy="2256155"/>
          </a:xfrm>
        </p:spPr>
        <p:txBody>
          <a:bodyPr vert="horz" wrap="square" lIns="91440" tIns="45720" rIns="91440" bIns="45720" numCol="1" anchor="t" anchorCtr="0" compatLnSpc="1"/>
          <a:lstStyle/>
          <a:p>
            <a:pPr marR="0" lvl="0" algn="l" defTabSz="914400" rtl="0" eaLnBrk="1" fontAlgn="base" latinLnBrk="0" hangingPunct="1">
              <a:lnSpc>
                <a:spcPct val="150000"/>
              </a:lnSpc>
              <a:spcBef>
                <a:spcPct val="20000"/>
              </a:spcBef>
              <a:buFont typeface="Wingdings" panose="05000000000000000000" charset="0"/>
              <a:buChar char="n"/>
            </a:pPr>
            <a:r>
              <a:rPr sz="2400" dirty="0">
                <a:solidFill>
                  <a:srgbClr val="000000"/>
                </a:solidFill>
                <a:latin typeface="Times New Roman Bold"/>
                <a:cs typeface="Times New Roman Bold"/>
                <a:sym typeface="+mn-ea"/>
              </a:rPr>
              <a:t> </a:t>
            </a:r>
            <a:r>
              <a:rPr lang="en-US" altLang="zh-CN" sz="2400">
                <a:sym typeface="+mn-ea"/>
              </a:rPr>
              <a:t>STM-N</a:t>
            </a:r>
            <a:r>
              <a:rPr lang="zh-CN" altLang="en-US" sz="2400" dirty="0">
                <a:sym typeface="+mn-ea"/>
              </a:rPr>
              <a:t>由270×</a:t>
            </a:r>
            <a:r>
              <a:rPr lang="en-US" altLang="zh-CN" sz="2400">
                <a:sym typeface="+mn-ea"/>
              </a:rPr>
              <a:t>N</a:t>
            </a:r>
            <a:r>
              <a:rPr lang="zh-CN" altLang="en-US" sz="2400" dirty="0">
                <a:sym typeface="+mn-ea"/>
              </a:rPr>
              <a:t>列9行组成，即帧长度为270×</a:t>
            </a:r>
            <a:r>
              <a:rPr lang="en-US" altLang="zh-CN" sz="2400">
                <a:sym typeface="+mn-ea"/>
              </a:rPr>
              <a:t>N×9</a:t>
            </a:r>
            <a:r>
              <a:rPr lang="zh-CN" altLang="en-US" sz="2400" dirty="0">
                <a:sym typeface="+mn-ea"/>
              </a:rPr>
              <a:t>个字节或270×</a:t>
            </a:r>
            <a:r>
              <a:rPr lang="en-US" altLang="zh-CN" sz="2400">
                <a:sym typeface="+mn-ea"/>
              </a:rPr>
              <a:t>N×9×8bit。</a:t>
            </a:r>
            <a:r>
              <a:rPr lang="zh-CN" altLang="en-US" sz="2400" dirty="0">
                <a:sym typeface="+mn-ea"/>
              </a:rPr>
              <a:t>帧周期为125</a:t>
            </a:r>
            <a:r>
              <a:rPr lang="en-US" altLang="zh-CN" sz="2400" err="1">
                <a:sym typeface="+mn-ea"/>
              </a:rPr>
              <a:t>μs</a:t>
            </a:r>
            <a:r>
              <a:rPr lang="zh-CN" altLang="en-US" sz="2400" dirty="0">
                <a:sym typeface="+mn-ea"/>
              </a:rPr>
              <a:t>。</a:t>
            </a:r>
            <a:endParaRPr lang="zh-CN" altLang="en-US" sz="2400" dirty="0">
              <a:sym typeface="+mn-ea"/>
            </a:endParaRPr>
          </a:p>
          <a:p>
            <a:pPr marR="0" lvl="0" algn="l" defTabSz="914400" rtl="0" eaLnBrk="1" fontAlgn="base" latinLnBrk="0" hangingPunct="1">
              <a:lnSpc>
                <a:spcPct val="150000"/>
              </a:lnSpc>
              <a:spcBef>
                <a:spcPct val="20000"/>
              </a:spcBef>
              <a:buFont typeface="Wingdings" panose="05000000000000000000" charset="0"/>
              <a:buChar char="n"/>
            </a:pPr>
            <a:r>
              <a:rPr lang="zh-CN" altLang="en-US" sz="2400" dirty="0">
                <a:sym typeface="+mn-ea"/>
              </a:rPr>
              <a:t>对于</a:t>
            </a:r>
            <a:r>
              <a:rPr lang="en-US" altLang="zh-CN" sz="2400">
                <a:sym typeface="+mn-ea"/>
              </a:rPr>
              <a:t>STM-1</a:t>
            </a:r>
            <a:r>
              <a:rPr lang="zh-CN" altLang="en-US" sz="2400" dirty="0">
                <a:sym typeface="+mn-ea"/>
              </a:rPr>
              <a:t>而言，帧长度为270×9＝2430</a:t>
            </a:r>
            <a:r>
              <a:rPr lang="en-US" altLang="zh-CN" sz="2400">
                <a:sym typeface="+mn-ea"/>
              </a:rPr>
              <a:t>byte，</a:t>
            </a:r>
            <a:r>
              <a:rPr lang="zh-CN" altLang="en-US" sz="2400" dirty="0">
                <a:sym typeface="+mn-ea"/>
              </a:rPr>
              <a:t>相当于19440</a:t>
            </a:r>
            <a:r>
              <a:rPr lang="en-US" altLang="zh-CN" sz="2400">
                <a:sym typeface="+mn-ea"/>
              </a:rPr>
              <a:t>bit，</a:t>
            </a:r>
            <a:r>
              <a:rPr lang="zh-CN" altLang="en-US" sz="2400" dirty="0">
                <a:sym typeface="+mn-ea"/>
              </a:rPr>
              <a:t>帧周期为125</a:t>
            </a:r>
            <a:r>
              <a:rPr lang="en-US" altLang="zh-CN" sz="2400" err="1">
                <a:sym typeface="+mn-ea"/>
              </a:rPr>
              <a:t>μs</a:t>
            </a:r>
            <a:r>
              <a:rPr lang="en-US" altLang="zh-CN" sz="2400">
                <a:sym typeface="+mn-ea"/>
              </a:rPr>
              <a:t>，</a:t>
            </a:r>
            <a:r>
              <a:rPr lang="zh-CN" altLang="en-US" sz="2400" dirty="0">
                <a:sym typeface="+mn-ea"/>
              </a:rPr>
              <a:t>由此可算出其速率为</a:t>
            </a:r>
            <a:r>
              <a:rPr lang="en-US" altLang="zh-CN" sz="2400" dirty="0">
                <a:sym typeface="+mn-ea"/>
              </a:rPr>
              <a:t>(</a:t>
            </a:r>
            <a:r>
              <a:rPr lang="zh-CN" altLang="en-US" sz="2400" dirty="0">
                <a:sym typeface="+mn-ea"/>
              </a:rPr>
              <a:t>270×9×8</a:t>
            </a:r>
            <a:r>
              <a:rPr lang="en-US" altLang="zh-CN" sz="2400" dirty="0">
                <a:sym typeface="+mn-ea"/>
              </a:rPr>
              <a:t>)</a:t>
            </a:r>
            <a:r>
              <a:rPr lang="zh-CN" altLang="en-US" sz="2400" dirty="0">
                <a:sym typeface="+mn-ea"/>
              </a:rPr>
              <a:t>／</a:t>
            </a:r>
            <a:r>
              <a:rPr lang="en-US" altLang="zh-CN" sz="2400" dirty="0">
                <a:sym typeface="+mn-ea"/>
              </a:rPr>
              <a:t>(</a:t>
            </a:r>
            <a:r>
              <a:rPr lang="zh-CN" altLang="en-US" sz="2400" dirty="0">
                <a:sym typeface="+mn-ea"/>
              </a:rPr>
              <a:t>125×10</a:t>
            </a:r>
            <a:r>
              <a:rPr lang="zh-CN" altLang="en-US" sz="2400" baseline="30000" dirty="0">
                <a:sym typeface="+mn-ea"/>
              </a:rPr>
              <a:t>-6</a:t>
            </a:r>
            <a:r>
              <a:rPr lang="en-US" altLang="zh-CN" sz="2400" dirty="0">
                <a:sym typeface="+mn-ea"/>
              </a:rPr>
              <a:t>)</a:t>
            </a:r>
            <a:r>
              <a:rPr lang="zh-CN" altLang="en-US" sz="2400" dirty="0">
                <a:sym typeface="+mn-ea"/>
              </a:rPr>
              <a:t>=155</a:t>
            </a:r>
            <a:r>
              <a:rPr lang="en-US" altLang="zh-CN" sz="2400" dirty="0">
                <a:sym typeface="+mn-ea"/>
              </a:rPr>
              <a:t>.</a:t>
            </a:r>
            <a:r>
              <a:rPr lang="zh-CN" altLang="en-US" sz="2400" dirty="0">
                <a:sym typeface="+mn-ea"/>
              </a:rPr>
              <a:t>520</a:t>
            </a:r>
            <a:r>
              <a:rPr lang="en-US" altLang="zh-CN" sz="2400" err="1">
                <a:sym typeface="+mn-ea"/>
              </a:rPr>
              <a:t>Mbit／s</a:t>
            </a:r>
            <a:r>
              <a:rPr lang="en-US" altLang="zh-CN" sz="2400">
                <a:sym typeface="+mn-ea"/>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3</a:t>
            </a:r>
            <a:r>
              <a:rPr sz="4400" dirty="0" smtClean="0"/>
              <a:t> </a:t>
            </a:r>
            <a:r>
              <a:rPr lang="zh-CN" sz="4400" dirty="0" smtClean="0"/>
              <a:t>数字复接技术</a:t>
            </a:r>
            <a:endParaRPr lang="zh-CN" sz="4400" dirty="0" smtClean="0"/>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lang="en-US" sz="4400" dirty="0" smtClean="0"/>
              <a:t>10</a:t>
            </a:r>
            <a:r>
              <a:rPr sz="4400" dirty="0" smtClean="0"/>
              <a:t>.1 </a:t>
            </a:r>
            <a:r>
              <a:rPr lang="zh-CN" sz="4400" dirty="0" smtClean="0"/>
              <a:t>频分复用</a:t>
            </a:r>
            <a:endParaRPr lang="zh-CN" sz="4400" dirty="0" smtClean="0"/>
          </a:p>
        </p:txBody>
      </p:sp>
      <p:sp>
        <p:nvSpPr>
          <p:cNvPr id="25603" name="Rectangle 3"/>
          <p:cNvSpPr>
            <a:spLocks noGrp="1" noChangeArrowheads="1"/>
          </p:cNvSpPr>
          <p:nvPr>
            <p:ph type="body" idx="1"/>
          </p:nvPr>
        </p:nvSpPr>
        <p:spPr>
          <a:xfrm>
            <a:off x="927100" y="1179830"/>
            <a:ext cx="7525385" cy="70167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频分复用原理</a:t>
            </a:r>
            <a:endParaRPr lang="zh-CN" altLang="en-US" b="1" dirty="0" smtClean="0"/>
          </a:p>
        </p:txBody>
      </p:sp>
      <p:pic>
        <p:nvPicPr>
          <p:cNvPr id="9219" name="Picture 4" descr="4-2"/>
          <p:cNvPicPr>
            <a:picLocks noChangeAspect="1"/>
          </p:cNvPicPr>
          <p:nvPr/>
        </p:nvPicPr>
        <p:blipFill>
          <a:blip r:embed="rId1"/>
          <a:stretch>
            <a:fillRect/>
          </a:stretch>
        </p:blipFill>
        <p:spPr>
          <a:xfrm>
            <a:off x="440373" y="2051050"/>
            <a:ext cx="8497887" cy="2584450"/>
          </a:xfrm>
          <a:prstGeom prst="rect">
            <a:avLst/>
          </a:prstGeom>
          <a:noFill/>
          <a:ln w="9525">
            <a:noFill/>
          </a:ln>
        </p:spPr>
      </p:pic>
      <p:sp>
        <p:nvSpPr>
          <p:cNvPr id="2" name="文本框 1"/>
          <p:cNvSpPr txBox="1"/>
          <p:nvPr/>
        </p:nvSpPr>
        <p:spPr>
          <a:xfrm>
            <a:off x="2643505" y="4729480"/>
            <a:ext cx="4015740" cy="398780"/>
          </a:xfrm>
          <a:prstGeom prst="rect">
            <a:avLst/>
          </a:prstGeom>
          <a:noFill/>
        </p:spPr>
        <p:txBody>
          <a:bodyPr wrap="none" rtlCol="0" anchor="t">
            <a:spAutoFit/>
          </a:bodyPr>
          <a:p>
            <a:r>
              <a:rPr lang="zh-CN" altLang="en-US" sz="2000" b="1" dirty="0">
                <a:latin typeface="楷体_GB2312" pitchFamily="49" charset="-122"/>
                <a:ea typeface="楷体_GB2312" pitchFamily="49" charset="-122"/>
                <a:sym typeface="+mn-ea"/>
              </a:rPr>
              <a:t>图</a:t>
            </a:r>
            <a:r>
              <a:rPr lang="en-US" altLang="zh-CN" sz="2000" b="1" dirty="0">
                <a:latin typeface="楷体_GB2312" pitchFamily="49" charset="-122"/>
                <a:ea typeface="楷体_GB2312" pitchFamily="49" charset="-122"/>
                <a:sym typeface="+mn-ea"/>
              </a:rPr>
              <a:t>10-1  </a:t>
            </a:r>
            <a:r>
              <a:rPr lang="zh-CN" altLang="en-US" sz="2000" b="1" dirty="0">
                <a:latin typeface="楷体_GB2312" pitchFamily="49" charset="-122"/>
                <a:ea typeface="楷体_GB2312" pitchFamily="49" charset="-122"/>
                <a:sym typeface="+mn-ea"/>
              </a:rPr>
              <a:t>频分复用系统组成原理图</a:t>
            </a:r>
            <a:endParaRPr lang="zh-CN" altLang="en-US" sz="2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4035" name="Rectangle 3"/>
          <p:cNvSpPr>
            <a:spLocks noGrp="1"/>
          </p:cNvSpPr>
          <p:nvPr>
            <p:ph idx="1"/>
          </p:nvPr>
        </p:nvSpPr>
        <p:spPr>
          <a:xfrm>
            <a:off x="1376680" y="1347470"/>
            <a:ext cx="6659245" cy="4655185"/>
          </a:xfrm>
        </p:spPr>
        <p:txBody>
          <a:bodyPr vert="horz" wrap="square" lIns="91440" tIns="45720" rIns="91440" bIns="45720" anchor="t"/>
          <a:p>
            <a:pPr eaLnBrk="1" hangingPunct="1"/>
            <a:r>
              <a:rPr lang="en-US" altLang="zh-CN" dirty="0"/>
              <a:t>10-1</a:t>
            </a:r>
            <a:endParaRPr lang="en-US" altLang="zh-CN" dirty="0"/>
          </a:p>
          <a:p>
            <a:pPr eaLnBrk="1" hangingPunct="1"/>
            <a:r>
              <a:rPr lang="en-US" altLang="zh-CN" dirty="0"/>
              <a:t>10-7</a:t>
            </a:r>
            <a:endParaRPr lang="en-US" altLang="zh-CN" dirty="0"/>
          </a:p>
          <a:p>
            <a:pPr eaLnBrk="1" hangingPunct="1"/>
            <a:r>
              <a:rPr lang="en-US" altLang="zh-CN" dirty="0"/>
              <a:t>10-8</a:t>
            </a:r>
            <a:endParaRPr lang="en-US" altLang="zh-CN" dirty="0"/>
          </a:p>
        </p:txBody>
      </p:sp>
      <p:sp>
        <p:nvSpPr>
          <p:cNvPr id="312324" name="Rectangle 2"/>
          <p:cNvSpPr>
            <a:spLocks noGrp="1" noChangeArrowheads="1"/>
          </p:cNvSpPr>
          <p:nvPr/>
        </p:nvSpPr>
        <p:spPr>
          <a:xfrm>
            <a:off x="1075690" y="214630"/>
            <a:ext cx="8006715"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algn="l" eaLnBrk="1" hangingPunct="1"/>
            <a:r>
              <a:rPr sz="4400" dirty="0" smtClean="0"/>
              <a:t>作业</a:t>
            </a:r>
            <a:endParaRPr sz="4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lang="en-US" sz="4400" dirty="0" smtClean="0"/>
              <a:t>10</a:t>
            </a:r>
            <a:r>
              <a:rPr sz="4400" dirty="0" smtClean="0"/>
              <a:t>.1 </a:t>
            </a:r>
            <a:r>
              <a:rPr lang="zh-CN" sz="4400" dirty="0" smtClean="0"/>
              <a:t>频分复用</a:t>
            </a:r>
            <a:endParaRPr lang="zh-CN" sz="4400" dirty="0" smtClean="0"/>
          </a:p>
        </p:txBody>
      </p:sp>
      <p:sp>
        <p:nvSpPr>
          <p:cNvPr id="10242" name="Rectangle 3"/>
          <p:cNvSpPr>
            <a:spLocks noGrp="1"/>
          </p:cNvSpPr>
          <p:nvPr/>
        </p:nvSpPr>
        <p:spPr>
          <a:xfrm>
            <a:off x="1017905" y="1476375"/>
            <a:ext cx="8064500" cy="286575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spcBef>
                <a:spcPct val="40000"/>
              </a:spcBef>
              <a:buSzPct val="60000"/>
              <a:buFont typeface="Wingdings" panose="05000000000000000000" charset="0"/>
              <a:buChar char="n"/>
            </a:pPr>
            <a:r>
              <a:rPr lang="zh-CN" altLang="en-US" sz="2400" b="1" dirty="0">
                <a:solidFill>
                  <a:schemeClr val="hlink"/>
                </a:solidFill>
                <a:ea typeface="楷体_GB2312" pitchFamily="49" charset="-122"/>
              </a:rPr>
              <a:t>频分复用（</a:t>
            </a:r>
            <a:r>
              <a:rPr lang="en-US" altLang="zh-CN" sz="2400" b="1" dirty="0">
                <a:solidFill>
                  <a:schemeClr val="hlink"/>
                </a:solidFill>
                <a:ea typeface="楷体_GB2312" pitchFamily="49" charset="-122"/>
              </a:rPr>
              <a:t>FDM</a:t>
            </a:r>
            <a:r>
              <a:rPr lang="zh-CN" altLang="en-US" sz="2400" b="1" dirty="0">
                <a:solidFill>
                  <a:schemeClr val="hlink"/>
                </a:solidFill>
                <a:ea typeface="楷体_GB2312" pitchFamily="49" charset="-122"/>
              </a:rPr>
              <a:t>）</a:t>
            </a:r>
            <a:r>
              <a:rPr lang="en-US" altLang="zh-CN" sz="2400" b="1" dirty="0">
                <a:solidFill>
                  <a:schemeClr val="hlink"/>
                </a:solidFill>
                <a:ea typeface="楷体_GB2312" pitchFamily="49" charset="-122"/>
              </a:rPr>
              <a:t>——</a:t>
            </a:r>
            <a:r>
              <a:rPr lang="zh-CN" altLang="en-US" sz="2400" b="1" dirty="0">
                <a:ea typeface="楷体_GB2312" pitchFamily="49" charset="-122"/>
              </a:rPr>
              <a:t>将传输介质的频带资源划分为多个子频带，分别分配给不同的用户形成各自的传输子通路；</a:t>
            </a:r>
            <a:endParaRPr lang="zh-CN" altLang="en-US" sz="2400" b="1" dirty="0">
              <a:ea typeface="楷体_GB2312" pitchFamily="49" charset="-122"/>
            </a:endParaRPr>
          </a:p>
          <a:p>
            <a:pPr eaLnBrk="1" hangingPunct="1">
              <a:buSzPct val="60000"/>
              <a:buFont typeface="Wingdings" panose="05000000000000000000" charset="0"/>
              <a:buChar char="n"/>
            </a:pPr>
            <a:r>
              <a:rPr lang="zh-CN" altLang="en-US" sz="2400" b="1" dirty="0">
                <a:solidFill>
                  <a:schemeClr val="hlink"/>
                </a:solidFill>
                <a:ea typeface="楷体_GB2312" pitchFamily="49" charset="-122"/>
              </a:rPr>
              <a:t>频分复用</a:t>
            </a:r>
            <a:r>
              <a:rPr lang="zh-CN" altLang="en-US" sz="2400" b="1" dirty="0">
                <a:ea typeface="楷体_GB2312" pitchFamily="49" charset="-122"/>
              </a:rPr>
              <a:t>适用于模拟信号的传输，主要用于长途载波电话、立体声调频、电视广播和空间遥测等方面；</a:t>
            </a:r>
            <a:endParaRPr lang="zh-CN" altLang="en-US" sz="2400" b="1" dirty="0">
              <a:ea typeface="楷体_GB2312" pitchFamily="49" charset="-122"/>
            </a:endParaRPr>
          </a:p>
          <a:p>
            <a:pPr eaLnBrk="1" hangingPunct="1">
              <a:buSzPct val="60000"/>
              <a:buFont typeface="Wingdings" panose="05000000000000000000" charset="0"/>
              <a:buChar char="n"/>
            </a:pPr>
            <a:r>
              <a:rPr lang="zh-CN" altLang="en-US" sz="2400" b="1" dirty="0">
                <a:solidFill>
                  <a:schemeClr val="hlink"/>
                </a:solidFill>
                <a:ea typeface="楷体_GB2312" pitchFamily="49" charset="-122"/>
              </a:rPr>
              <a:t>频分</a:t>
            </a:r>
            <a:r>
              <a:rPr lang="zh-CN" altLang="en-US" sz="2400" b="1" dirty="0">
                <a:ea typeface="楷体_GB2312" pitchFamily="49" charset="-122"/>
              </a:rPr>
              <a:t>多路复用设备复杂，成本较高，</a:t>
            </a:r>
            <a:r>
              <a:rPr lang="zh-CN" altLang="en-US" sz="2400" b="1" dirty="0">
                <a:solidFill>
                  <a:srgbClr val="0033CC"/>
                </a:solidFill>
                <a:ea typeface="楷体_GB2312" pitchFamily="49" charset="-122"/>
              </a:rPr>
              <a:t>目前正逐步被时分多路复用所替代</a:t>
            </a:r>
            <a:r>
              <a:rPr lang="zh-CN" altLang="en-US" sz="2400" b="1" dirty="0">
                <a:solidFill>
                  <a:srgbClr val="000000"/>
                </a:solidFill>
                <a:latin typeface="宋体" panose="02010600030101010101" pitchFamily="2" charset="-122"/>
              </a:rPr>
              <a:t>。</a:t>
            </a:r>
            <a:r>
              <a:rPr lang="zh-CN" altLang="en-US" sz="2400" b="1" dirty="0"/>
              <a:t> </a:t>
            </a:r>
            <a:endParaRPr lang="zh-CN" altLang="en-US" sz="2400" b="1" dirty="0"/>
          </a:p>
        </p:txBody>
      </p:sp>
      <p:graphicFrame>
        <p:nvGraphicFramePr>
          <p:cNvPr id="10243" name="对象 1"/>
          <p:cNvGraphicFramePr>
            <a:graphicFrameLocks noChangeAspect="1"/>
          </p:cNvGraphicFramePr>
          <p:nvPr/>
        </p:nvGraphicFramePr>
        <p:xfrm>
          <a:off x="565150" y="4342130"/>
          <a:ext cx="8382000" cy="1173163"/>
        </p:xfrm>
        <a:graphic>
          <a:graphicData uri="http://schemas.openxmlformats.org/presentationml/2006/ole">
            <mc:AlternateContent xmlns:mc="http://schemas.openxmlformats.org/markup-compatibility/2006">
              <mc:Choice xmlns:v="urn:schemas-microsoft-com:vml" Requires="v">
                <p:oleObj spid="_x0000_s3077" name="" r:id="rId1" imgW="4297680" imgH="601980" progId="Visio.Drawing.4">
                  <p:embed/>
                </p:oleObj>
              </mc:Choice>
              <mc:Fallback>
                <p:oleObj name="" r:id="rId1" imgW="4297680" imgH="601980" progId="Visio.Drawing.4">
                  <p:embed/>
                  <p:pic>
                    <p:nvPicPr>
                      <p:cNvPr id="0" name="图片 3076"/>
                      <p:cNvPicPr/>
                      <p:nvPr/>
                    </p:nvPicPr>
                    <p:blipFill>
                      <a:blip r:embed="rId2"/>
                      <a:stretch>
                        <a:fillRect/>
                      </a:stretch>
                    </p:blipFill>
                    <p:spPr>
                      <a:xfrm>
                        <a:off x="565150" y="4342130"/>
                        <a:ext cx="8382000" cy="1173163"/>
                      </a:xfrm>
                      <a:prstGeom prst="rect">
                        <a:avLst/>
                      </a:prstGeom>
                      <a:noFill/>
                      <a:ln w="38100">
                        <a:noFill/>
                        <a:miter/>
                      </a:ln>
                    </p:spPr>
                  </p:pic>
                </p:oleObj>
              </mc:Fallback>
            </mc:AlternateContent>
          </a:graphicData>
        </a:graphic>
      </p:graphicFrame>
      <p:sp>
        <p:nvSpPr>
          <p:cNvPr id="3" name="文本框 2"/>
          <p:cNvSpPr txBox="1"/>
          <p:nvPr/>
        </p:nvSpPr>
        <p:spPr>
          <a:xfrm>
            <a:off x="2828925" y="5515610"/>
            <a:ext cx="4398010" cy="398780"/>
          </a:xfrm>
          <a:prstGeom prst="rect">
            <a:avLst/>
          </a:prstGeom>
          <a:noFill/>
        </p:spPr>
        <p:txBody>
          <a:bodyPr wrap="none" rtlCol="0" anchor="t">
            <a:spAutoFit/>
          </a:bodyPr>
          <a:p>
            <a:pPr algn="l"/>
            <a:r>
              <a:rPr sz="2000" b="1" dirty="0">
                <a:latin typeface="楷体_GB2312" pitchFamily="49" charset="-122"/>
                <a:ea typeface="楷体_GB2312" pitchFamily="49" charset="-122"/>
                <a:sym typeface="+mn-ea"/>
              </a:rPr>
              <a:t>图10–2  复用信号的频谱结构示意图</a:t>
            </a:r>
            <a:endParaRPr sz="2000" b="1" dirty="0">
              <a:latin typeface="楷体_GB2312" pitchFamily="49" charset="-122"/>
              <a:ea typeface="楷体_GB2312" pitchFamily="49"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lang="en-US" sz="4400" dirty="0" smtClean="0"/>
              <a:t>10</a:t>
            </a:r>
            <a:r>
              <a:rPr sz="4400" dirty="0" smtClean="0"/>
              <a:t>.1 </a:t>
            </a:r>
            <a:r>
              <a:rPr lang="zh-CN" sz="4400" dirty="0" smtClean="0"/>
              <a:t>频分复用</a:t>
            </a:r>
            <a:endParaRPr lang="zh-CN" sz="4400" dirty="0" smtClean="0"/>
          </a:p>
        </p:txBody>
      </p:sp>
      <p:graphicFrame>
        <p:nvGraphicFramePr>
          <p:cNvPr id="11266" name="对象 1"/>
          <p:cNvGraphicFramePr>
            <a:graphicFrameLocks noChangeAspect="1"/>
          </p:cNvGraphicFramePr>
          <p:nvPr/>
        </p:nvGraphicFramePr>
        <p:xfrm>
          <a:off x="1570673" y="1206818"/>
          <a:ext cx="6335712" cy="5329237"/>
        </p:xfrm>
        <a:graphic>
          <a:graphicData uri="http://schemas.openxmlformats.org/presentationml/2006/ole">
            <mc:AlternateContent xmlns:mc="http://schemas.openxmlformats.org/markup-compatibility/2006">
              <mc:Choice xmlns:v="urn:schemas-microsoft-com:vml" Requires="v">
                <p:oleObj spid="_x0000_s3076" name="" r:id="rId1" imgW="4815840" imgH="5394960" progId="Visio.Drawing.4">
                  <p:embed/>
                </p:oleObj>
              </mc:Choice>
              <mc:Fallback>
                <p:oleObj name="" r:id="rId1" imgW="4815840" imgH="5394960" progId="Visio.Drawing.4">
                  <p:embed/>
                  <p:pic>
                    <p:nvPicPr>
                      <p:cNvPr id="0" name="图片 3075"/>
                      <p:cNvPicPr/>
                      <p:nvPr/>
                    </p:nvPicPr>
                    <p:blipFill>
                      <a:blip r:embed="rId2"/>
                      <a:stretch>
                        <a:fillRect/>
                      </a:stretch>
                    </p:blipFill>
                    <p:spPr>
                      <a:xfrm>
                        <a:off x="1570673" y="1206818"/>
                        <a:ext cx="6335712" cy="5329237"/>
                      </a:xfrm>
                      <a:prstGeom prst="rect">
                        <a:avLst/>
                      </a:prstGeom>
                      <a:noFill/>
                      <a:ln w="38100">
                        <a:noFill/>
                        <a:miter/>
                      </a:ln>
                    </p:spPr>
                  </p:pic>
                </p:oleObj>
              </mc:Fallback>
            </mc:AlternateContent>
          </a:graphicData>
        </a:graphic>
      </p:graphicFrame>
      <p:sp>
        <p:nvSpPr>
          <p:cNvPr id="4" name="文本框 3"/>
          <p:cNvSpPr txBox="1"/>
          <p:nvPr/>
        </p:nvSpPr>
        <p:spPr>
          <a:xfrm>
            <a:off x="2820035" y="6465570"/>
            <a:ext cx="4668520" cy="368300"/>
          </a:xfrm>
          <a:prstGeom prst="rect">
            <a:avLst/>
          </a:prstGeom>
          <a:noFill/>
        </p:spPr>
        <p:txBody>
          <a:bodyPr wrap="none" rtlCol="0" anchor="t">
            <a:spAutoFit/>
          </a:bodyPr>
          <a:p>
            <a:pPr algn="l"/>
            <a:r>
              <a:rPr b="1" dirty="0">
                <a:latin typeface="楷体_GB2312" pitchFamily="49" charset="-122"/>
                <a:ea typeface="楷体_GB2312" pitchFamily="49" charset="-122"/>
                <a:sym typeface="+mn-ea"/>
              </a:rPr>
              <a:t>图10–</a:t>
            </a:r>
            <a:r>
              <a:rPr lang="en-US" b="1" dirty="0">
                <a:latin typeface="楷体_GB2312" pitchFamily="49" charset="-122"/>
                <a:ea typeface="楷体_GB2312" pitchFamily="49" charset="-122"/>
                <a:sym typeface="+mn-ea"/>
              </a:rPr>
              <a:t>3</a:t>
            </a:r>
            <a:r>
              <a:rPr b="1" dirty="0">
                <a:latin typeface="楷体_GB2312" pitchFamily="49" charset="-122"/>
                <a:ea typeface="楷体_GB2312" pitchFamily="49" charset="-122"/>
                <a:sym typeface="+mn-ea"/>
              </a:rPr>
              <a:t>  北美多路载波电话系统的典型组成</a:t>
            </a:r>
            <a:endParaRPr b="1" dirty="0">
              <a:latin typeface="楷体_GB2312" pitchFamily="49" charset="-122"/>
              <a:ea typeface="楷体_GB2312" pitchFamily="49"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lang="en-US" sz="4400" dirty="0" smtClean="0"/>
              <a:t>10</a:t>
            </a:r>
            <a:r>
              <a:rPr sz="4400" dirty="0" smtClean="0"/>
              <a:t>.1 </a:t>
            </a:r>
            <a:r>
              <a:rPr lang="zh-CN" sz="4400" dirty="0" smtClean="0"/>
              <a:t>频分复用</a:t>
            </a:r>
            <a:endParaRPr lang="zh-CN" sz="4400" dirty="0" smtClean="0"/>
          </a:p>
        </p:txBody>
      </p:sp>
      <p:sp>
        <p:nvSpPr>
          <p:cNvPr id="4" name="Text Box 4"/>
          <p:cNvSpPr txBox="1">
            <a:spLocks noChangeArrowheads="1"/>
          </p:cNvSpPr>
          <p:nvPr/>
        </p:nvSpPr>
        <p:spPr bwMode="auto">
          <a:xfrm>
            <a:off x="1105535" y="1197610"/>
            <a:ext cx="7687945" cy="550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algn="just" defTabSz="914400">
              <a:lnSpc>
                <a:spcPct val="110000"/>
              </a:lnSpc>
              <a:spcBef>
                <a:spcPct val="50000"/>
              </a:spcBef>
              <a:buClrTx/>
              <a:buSzTx/>
              <a:buFontTx/>
              <a:defRPr/>
            </a:pPr>
            <a:r>
              <a:rPr kumimoji="0" lang="en-US" altLang="zh-CN" sz="2300" b="1" kern="1200" cap="none" spc="0" normalizeH="0" baseline="0" noProof="0" dirty="0">
                <a:effectLst>
                  <a:outerShdw blurRad="38100" dist="38100" dir="2700000" algn="tl">
                    <a:srgbClr val="000000">
                      <a:alpha val="43137"/>
                    </a:srgbClr>
                  </a:outerShdw>
                </a:effectLst>
                <a:ea typeface="宋体" panose="02010600030101010101" pitchFamily="2" charset="-122"/>
                <a:cs typeface="+mn-lt"/>
              </a:rPr>
              <a:t>        </a:t>
            </a:r>
            <a:r>
              <a:rPr kumimoji="0" lang="zh-CN" altLang="en-US" sz="2300" b="1" kern="1200" cap="none" spc="0" normalizeH="0" baseline="0" noProof="0" dirty="0">
                <a:ea typeface="宋体" panose="02010600030101010101" pitchFamily="2" charset="-122"/>
                <a:cs typeface="+mn-lt"/>
              </a:rPr>
              <a:t>一个基群</a:t>
            </a:r>
            <a:r>
              <a:rPr kumimoji="0" lang="en-US" altLang="zh-CN" sz="2300" b="1" kern="1200" cap="none" spc="0" normalizeH="0" baseline="0" noProof="0" dirty="0">
                <a:ea typeface="宋体" panose="02010600030101010101" pitchFamily="2" charset="-122"/>
                <a:cs typeface="+mn-lt"/>
              </a:rPr>
              <a:t>(Basic Group)</a:t>
            </a:r>
            <a:r>
              <a:rPr kumimoji="0" lang="zh-CN" altLang="en-US" sz="2300" b="1" kern="1200" cap="none" spc="0" normalizeH="0" baseline="0" noProof="0" dirty="0">
                <a:ea typeface="宋体" panose="02010600030101010101" pitchFamily="2" charset="-122"/>
                <a:cs typeface="+mn-lt"/>
              </a:rPr>
              <a:t>由</a:t>
            </a:r>
            <a:r>
              <a:rPr kumimoji="0" lang="en-US" altLang="zh-CN" sz="2300" b="1" kern="1200" cap="none" spc="0" normalizeH="0" baseline="0" noProof="0" dirty="0">
                <a:ea typeface="宋体" panose="02010600030101010101" pitchFamily="2" charset="-122"/>
                <a:cs typeface="+mn-lt"/>
              </a:rPr>
              <a:t>12</a:t>
            </a:r>
            <a:r>
              <a:rPr kumimoji="0" lang="zh-CN" altLang="en-US" sz="2300" b="1" kern="1200" cap="none" spc="0" normalizeH="0" baseline="0" noProof="0" dirty="0">
                <a:ea typeface="宋体" panose="02010600030101010101" pitchFamily="2" charset="-122"/>
                <a:cs typeface="+mn-lt"/>
              </a:rPr>
              <a:t>路电话复用组成，其频谱配置如图</a:t>
            </a:r>
            <a:r>
              <a:rPr kumimoji="0" lang="en-US" altLang="zh-CN" sz="2300" b="1" kern="1200" cap="none" spc="0" normalizeH="0" baseline="0" noProof="0" dirty="0">
                <a:ea typeface="宋体" panose="02010600030101010101" pitchFamily="2" charset="-122"/>
                <a:cs typeface="+mn-lt"/>
              </a:rPr>
              <a:t>10- 3(c)</a:t>
            </a:r>
            <a:r>
              <a:rPr kumimoji="0" lang="zh-CN" altLang="en-US" sz="2300" b="1" kern="1200" cap="none" spc="0" normalizeH="0" baseline="0" noProof="0" dirty="0">
                <a:ea typeface="宋体" panose="02010600030101010101" pitchFamily="2" charset="-122"/>
                <a:cs typeface="+mn-lt"/>
              </a:rPr>
              <a:t>所示。每路电话占</a:t>
            </a:r>
            <a:r>
              <a:rPr kumimoji="0" lang="en-US" altLang="zh-CN" sz="2300" b="1" kern="1200" cap="none" spc="0" normalizeH="0" baseline="0" noProof="0" dirty="0">
                <a:ea typeface="宋体" panose="02010600030101010101" pitchFamily="2" charset="-122"/>
                <a:cs typeface="+mn-lt"/>
              </a:rPr>
              <a:t>4kHz</a:t>
            </a:r>
            <a:r>
              <a:rPr kumimoji="0" lang="zh-CN" altLang="en-US" sz="2300" b="1" kern="1200" cap="none" spc="0" normalizeH="0" baseline="0" noProof="0" dirty="0">
                <a:ea typeface="宋体" panose="02010600030101010101" pitchFamily="2" charset="-122"/>
                <a:cs typeface="+mn-lt"/>
              </a:rPr>
              <a:t>带宽，采用单边带下边带调制</a:t>
            </a:r>
            <a:r>
              <a:rPr kumimoji="0" lang="en-US" altLang="zh-CN" sz="2300" b="1" kern="1200" cap="none" spc="0" normalizeH="0" baseline="0" noProof="0" dirty="0">
                <a:ea typeface="宋体" panose="02010600030101010101" pitchFamily="2" charset="-122"/>
                <a:cs typeface="+mn-lt"/>
              </a:rPr>
              <a:t>(LSB)</a:t>
            </a:r>
            <a:r>
              <a:rPr kumimoji="0" lang="zh-CN" altLang="en-US" sz="2300" b="1" kern="1200" cap="none" spc="0" normalizeH="0" baseline="0" noProof="0" dirty="0">
                <a:ea typeface="宋体" panose="02010600030101010101" pitchFamily="2" charset="-122"/>
                <a:cs typeface="+mn-lt"/>
              </a:rPr>
              <a:t>，</a:t>
            </a:r>
            <a:r>
              <a:rPr kumimoji="0" lang="en-US" altLang="zh-CN" sz="2300" b="1" kern="1200" cap="none" spc="0" normalizeH="0" baseline="0" noProof="0" dirty="0">
                <a:ea typeface="宋体" panose="02010600030101010101" pitchFamily="2" charset="-122"/>
                <a:cs typeface="+mn-lt"/>
              </a:rPr>
              <a:t>12</a:t>
            </a:r>
            <a:r>
              <a:rPr kumimoji="0" lang="zh-CN" altLang="en-US" sz="2300" b="1" kern="1200" cap="none" spc="0" normalizeH="0" baseline="0" noProof="0" dirty="0">
                <a:ea typeface="宋体" panose="02010600030101010101" pitchFamily="2" charset="-122"/>
                <a:cs typeface="+mn-lt"/>
              </a:rPr>
              <a:t>路电话共</a:t>
            </a:r>
            <a:r>
              <a:rPr kumimoji="0" lang="en-US" altLang="zh-CN" sz="2300" b="1" kern="1200" cap="none" spc="0" normalizeH="0" baseline="0" noProof="0" dirty="0">
                <a:ea typeface="宋体" panose="02010600030101010101" pitchFamily="2" charset="-122"/>
                <a:cs typeface="+mn-lt"/>
              </a:rPr>
              <a:t>48kHz</a:t>
            </a:r>
            <a:r>
              <a:rPr kumimoji="0" lang="zh-CN" altLang="en-US" sz="2300" b="1" kern="1200" cap="none" spc="0" normalizeH="0" baseline="0" noProof="0" dirty="0">
                <a:ea typeface="宋体" panose="02010600030101010101" pitchFamily="2" charset="-122"/>
                <a:cs typeface="+mn-lt"/>
              </a:rPr>
              <a:t>带宽，频带范围为 </a:t>
            </a:r>
            <a:r>
              <a:rPr kumimoji="0" lang="en-US" altLang="zh-CN" sz="2300" b="1" kern="1200" cap="none" spc="0" normalizeH="0" baseline="0" noProof="0" dirty="0">
                <a:ea typeface="宋体" panose="02010600030101010101" pitchFamily="2" charset="-122"/>
                <a:cs typeface="+mn-lt"/>
              </a:rPr>
              <a:t>60</a:t>
            </a:r>
            <a:r>
              <a:rPr kumimoji="0" lang="zh-CN" altLang="en-US" sz="2300" b="1" kern="1200" cap="none" spc="0" normalizeH="0" baseline="0" noProof="0" dirty="0">
                <a:ea typeface="宋体" panose="02010600030101010101" pitchFamily="2" charset="-122"/>
                <a:cs typeface="+mn-lt"/>
              </a:rPr>
              <a:t>～</a:t>
            </a:r>
            <a:r>
              <a:rPr kumimoji="0" lang="en-US" altLang="zh-CN" sz="2300" b="1" kern="1200" cap="none" spc="0" normalizeH="0" baseline="0" noProof="0" dirty="0">
                <a:ea typeface="宋体" panose="02010600030101010101" pitchFamily="2" charset="-122"/>
                <a:cs typeface="+mn-lt"/>
              </a:rPr>
              <a:t>108kHz</a:t>
            </a:r>
            <a:r>
              <a:rPr kumimoji="0" lang="zh-CN" altLang="en-US" sz="2300" b="1" kern="1200" cap="none" spc="0" normalizeH="0" baseline="0" noProof="0" dirty="0">
                <a:ea typeface="宋体" panose="02010600030101010101" pitchFamily="2" charset="-122"/>
                <a:cs typeface="+mn-lt"/>
              </a:rPr>
              <a:t>。或采用单边带上边带调制</a:t>
            </a:r>
            <a:r>
              <a:rPr kumimoji="0" lang="en-US" altLang="zh-CN" sz="2300" b="1" kern="1200" cap="none" spc="0" normalizeH="0" baseline="0" noProof="0" dirty="0">
                <a:ea typeface="宋体" panose="02010600030101010101" pitchFamily="2" charset="-122"/>
                <a:cs typeface="+mn-lt"/>
              </a:rPr>
              <a:t>(USB)</a:t>
            </a:r>
            <a:r>
              <a:rPr kumimoji="0" lang="zh-CN" altLang="en-US" sz="2300" b="1" kern="1200" cap="none" spc="0" normalizeH="0" baseline="0" noProof="0" dirty="0">
                <a:ea typeface="宋体" panose="02010600030101010101" pitchFamily="2" charset="-122"/>
                <a:cs typeface="+mn-lt"/>
              </a:rPr>
              <a:t>，频带范围为</a:t>
            </a:r>
            <a:r>
              <a:rPr kumimoji="0" lang="en-US" altLang="zh-CN" sz="2300" b="1" kern="1200" cap="none" spc="0" normalizeH="0" baseline="0" noProof="0" dirty="0">
                <a:ea typeface="宋体" panose="02010600030101010101" pitchFamily="2" charset="-122"/>
                <a:cs typeface="+mn-lt"/>
              </a:rPr>
              <a:t>148</a:t>
            </a:r>
            <a:r>
              <a:rPr kumimoji="0" lang="zh-CN" altLang="en-US" sz="2300" b="1" kern="1200" cap="none" spc="0" normalizeH="0" baseline="0" noProof="0" dirty="0">
                <a:ea typeface="宋体" panose="02010600030101010101" pitchFamily="2" charset="-122"/>
                <a:cs typeface="+mn-lt"/>
              </a:rPr>
              <a:t>～</a:t>
            </a:r>
            <a:r>
              <a:rPr kumimoji="0" lang="en-US" altLang="zh-CN" sz="2300" b="1" kern="1200" cap="none" spc="0" normalizeH="0" baseline="0" noProof="0" dirty="0">
                <a:ea typeface="宋体" panose="02010600030101010101" pitchFamily="2" charset="-122"/>
                <a:cs typeface="+mn-lt"/>
              </a:rPr>
              <a:t>196kHz</a:t>
            </a:r>
            <a:r>
              <a:rPr kumimoji="0" lang="zh-CN" altLang="en-US" sz="2300" b="1" kern="1200" cap="none" spc="0" normalizeH="0" baseline="0" noProof="0" dirty="0">
                <a:ea typeface="宋体" panose="02010600030101010101" pitchFamily="2" charset="-122"/>
                <a:cs typeface="+mn-lt"/>
              </a:rPr>
              <a:t>。 </a:t>
            </a:r>
            <a:endParaRPr kumimoji="0" lang="zh-CN" altLang="en-US" sz="2300" b="1" kern="1200" cap="none" spc="0" normalizeH="0" baseline="0" noProof="0" dirty="0">
              <a:ea typeface="宋体" panose="02010600030101010101" pitchFamily="2" charset="-122"/>
              <a:cs typeface="+mn-lt"/>
            </a:endParaRPr>
          </a:p>
          <a:p>
            <a:pPr marR="0" algn="just" defTabSz="914400">
              <a:lnSpc>
                <a:spcPct val="110000"/>
              </a:lnSpc>
              <a:spcBef>
                <a:spcPct val="50000"/>
              </a:spcBef>
              <a:buClrTx/>
              <a:buSzTx/>
              <a:buFontTx/>
              <a:defRPr/>
            </a:pPr>
            <a:r>
              <a:rPr kumimoji="0" lang="zh-CN" altLang="en-US" sz="2300" b="1" kern="1200" cap="none" spc="0" normalizeH="0" baseline="0" noProof="0" dirty="0">
                <a:ea typeface="宋体" panose="02010600030101010101" pitchFamily="2" charset="-122"/>
                <a:cs typeface="+mn-lt"/>
              </a:rPr>
              <a:t>       一个基本超群</a:t>
            </a:r>
            <a:r>
              <a:rPr kumimoji="0" lang="en-US" altLang="zh-CN" sz="2300" b="1" kern="1200" cap="none" spc="0" normalizeH="0" baseline="0" noProof="0" dirty="0">
                <a:ea typeface="宋体" panose="02010600030101010101" pitchFamily="2" charset="-122"/>
                <a:cs typeface="+mn-lt"/>
              </a:rPr>
              <a:t>(Basic </a:t>
            </a:r>
            <a:r>
              <a:rPr kumimoji="0" lang="en-US" altLang="zh-CN" sz="2300" b="1" kern="1200" cap="none" spc="0" normalizeH="0" baseline="0" noProof="0" dirty="0" err="1">
                <a:ea typeface="宋体" panose="02010600030101010101" pitchFamily="2" charset="-122"/>
                <a:cs typeface="+mn-lt"/>
              </a:rPr>
              <a:t>Supergroup</a:t>
            </a:r>
            <a:r>
              <a:rPr kumimoji="0" lang="en-US" altLang="zh-CN" sz="2300" b="1" kern="1200" cap="none" spc="0" normalizeH="0" baseline="0" noProof="0" dirty="0">
                <a:ea typeface="宋体" panose="02010600030101010101" pitchFamily="2" charset="-122"/>
                <a:cs typeface="+mn-lt"/>
              </a:rPr>
              <a:t>)</a:t>
            </a:r>
            <a:r>
              <a:rPr kumimoji="0" lang="zh-CN" altLang="en-US" sz="2300" b="1" kern="1200" cap="none" spc="0" normalizeH="0" baseline="0" noProof="0" dirty="0">
                <a:ea typeface="宋体" panose="02010600030101010101" pitchFamily="2" charset="-122"/>
                <a:cs typeface="+mn-lt"/>
              </a:rPr>
              <a:t>由</a:t>
            </a:r>
            <a:r>
              <a:rPr kumimoji="0" lang="en-US" altLang="zh-CN" sz="2300" b="1" kern="1200" cap="none" spc="0" normalizeH="0" baseline="0" noProof="0" dirty="0">
                <a:ea typeface="宋体" panose="02010600030101010101" pitchFamily="2" charset="-122"/>
                <a:cs typeface="+mn-lt"/>
              </a:rPr>
              <a:t>5</a:t>
            </a:r>
            <a:r>
              <a:rPr kumimoji="0" lang="zh-CN" altLang="en-US" sz="2300" b="1" kern="1200" cap="none" spc="0" normalizeH="0" baseline="0" noProof="0" dirty="0">
                <a:ea typeface="宋体" panose="02010600030101010101" pitchFamily="2" charset="-122"/>
                <a:cs typeface="+mn-lt"/>
              </a:rPr>
              <a:t>个基群复用组成，共</a:t>
            </a:r>
            <a:r>
              <a:rPr kumimoji="0" lang="en-US" altLang="zh-CN" sz="2300" b="1" kern="1200" cap="none" spc="0" normalizeH="0" baseline="0" noProof="0" dirty="0">
                <a:ea typeface="宋体" panose="02010600030101010101" pitchFamily="2" charset="-122"/>
                <a:cs typeface="+mn-lt"/>
              </a:rPr>
              <a:t>60</a:t>
            </a:r>
            <a:r>
              <a:rPr kumimoji="0" lang="zh-CN" altLang="en-US" sz="2300" b="1" kern="1200" cap="none" spc="0" normalizeH="0" baseline="0" noProof="0" dirty="0">
                <a:ea typeface="宋体" panose="02010600030101010101" pitchFamily="2" charset="-122"/>
                <a:cs typeface="+mn-lt"/>
              </a:rPr>
              <a:t>路电话，其频谱配置如图</a:t>
            </a:r>
            <a:r>
              <a:rPr kumimoji="0" lang="en-US" altLang="zh-CN" sz="2300" b="1" kern="1200" cap="none" spc="0" normalizeH="0" baseline="0" noProof="0" dirty="0">
                <a:ea typeface="宋体" panose="02010600030101010101" pitchFamily="2" charset="-122"/>
                <a:cs typeface="+mn-lt"/>
              </a:rPr>
              <a:t>10 - 3(d)</a:t>
            </a:r>
            <a:r>
              <a:rPr kumimoji="0" lang="zh-CN" altLang="en-US" sz="2300" b="1" kern="1200" cap="none" spc="0" normalizeH="0" baseline="0" noProof="0" dirty="0">
                <a:ea typeface="宋体" panose="02010600030101010101" pitchFamily="2" charset="-122"/>
                <a:cs typeface="+mn-lt"/>
              </a:rPr>
              <a:t>所示。</a:t>
            </a:r>
            <a:r>
              <a:rPr kumimoji="0" lang="en-US" altLang="zh-CN" sz="2300" b="1" kern="1200" cap="none" spc="0" normalizeH="0" baseline="0" noProof="0" dirty="0">
                <a:ea typeface="宋体" panose="02010600030101010101" pitchFamily="2" charset="-122"/>
                <a:cs typeface="+mn-lt"/>
              </a:rPr>
              <a:t>5</a:t>
            </a:r>
            <a:r>
              <a:rPr kumimoji="0" lang="zh-CN" altLang="en-US" sz="2300" b="1" kern="1200" cap="none" spc="0" normalizeH="0" baseline="0" noProof="0" dirty="0">
                <a:ea typeface="宋体" panose="02010600030101010101" pitchFamily="2" charset="-122"/>
                <a:cs typeface="+mn-lt"/>
              </a:rPr>
              <a:t>个基群采用单边带下边带合成，频率范围为</a:t>
            </a:r>
            <a:r>
              <a:rPr kumimoji="0" lang="en-US" altLang="zh-CN" sz="2300" b="1" kern="1200" cap="none" spc="0" normalizeH="0" baseline="0" noProof="0" dirty="0">
                <a:ea typeface="宋体" panose="02010600030101010101" pitchFamily="2" charset="-122"/>
                <a:cs typeface="+mn-lt"/>
              </a:rPr>
              <a:t>312</a:t>
            </a:r>
            <a:r>
              <a:rPr kumimoji="0" lang="zh-CN" altLang="en-US" sz="2300" b="1" kern="1200" cap="none" spc="0" normalizeH="0" baseline="0" noProof="0" dirty="0">
                <a:ea typeface="宋体" panose="02010600030101010101" pitchFamily="2" charset="-122"/>
                <a:cs typeface="+mn-lt"/>
              </a:rPr>
              <a:t>～</a:t>
            </a:r>
            <a:r>
              <a:rPr kumimoji="0" lang="en-US" altLang="zh-CN" sz="2300" b="1" kern="1200" cap="none" spc="0" normalizeH="0" baseline="0" noProof="0" dirty="0">
                <a:ea typeface="宋体" panose="02010600030101010101" pitchFamily="2" charset="-122"/>
                <a:cs typeface="+mn-lt"/>
              </a:rPr>
              <a:t>552kHz</a:t>
            </a:r>
            <a:r>
              <a:rPr kumimoji="0" lang="zh-CN" altLang="en-US" sz="2300" b="1" kern="1200" cap="none" spc="0" normalizeH="0" baseline="0" noProof="0" dirty="0">
                <a:ea typeface="宋体" panose="02010600030101010101" pitchFamily="2" charset="-122"/>
                <a:cs typeface="+mn-lt"/>
              </a:rPr>
              <a:t>，共</a:t>
            </a:r>
            <a:r>
              <a:rPr kumimoji="0" lang="en-US" altLang="zh-CN" sz="2300" b="1" kern="1200" cap="none" spc="0" normalizeH="0" baseline="0" noProof="0" dirty="0">
                <a:ea typeface="宋体" panose="02010600030101010101" pitchFamily="2" charset="-122"/>
                <a:cs typeface="+mn-lt"/>
              </a:rPr>
              <a:t>240kHz</a:t>
            </a:r>
            <a:r>
              <a:rPr kumimoji="0" lang="zh-CN" altLang="en-US" sz="2300" b="1" kern="1200" cap="none" spc="0" normalizeH="0" baseline="0" noProof="0" dirty="0">
                <a:ea typeface="宋体" panose="02010600030101010101" pitchFamily="2" charset="-122"/>
                <a:cs typeface="+mn-lt"/>
              </a:rPr>
              <a:t>带宽。或采用单边带上边带合成，频率范围为</a:t>
            </a:r>
            <a:r>
              <a:rPr kumimoji="0" lang="en-US" altLang="zh-CN" sz="2300" b="1" kern="1200" cap="none" spc="0" normalizeH="0" baseline="0" noProof="0" dirty="0">
                <a:ea typeface="宋体" panose="02010600030101010101" pitchFamily="2" charset="-122"/>
                <a:cs typeface="+mn-lt"/>
              </a:rPr>
              <a:t>60</a:t>
            </a:r>
            <a:r>
              <a:rPr kumimoji="0" lang="zh-CN" altLang="en-US" sz="2300" b="1" kern="1200" cap="none" spc="0" normalizeH="0" baseline="0" noProof="0" dirty="0">
                <a:ea typeface="宋体" panose="02010600030101010101" pitchFamily="2" charset="-122"/>
                <a:cs typeface="+mn-lt"/>
              </a:rPr>
              <a:t>～</a:t>
            </a:r>
            <a:r>
              <a:rPr kumimoji="0" lang="en-US" altLang="zh-CN" sz="2300" b="1" kern="1200" cap="none" spc="0" normalizeH="0" baseline="0" noProof="0" dirty="0">
                <a:ea typeface="宋体" panose="02010600030101010101" pitchFamily="2" charset="-122"/>
                <a:cs typeface="+mn-lt"/>
              </a:rPr>
              <a:t>300kHz</a:t>
            </a:r>
            <a:r>
              <a:rPr kumimoji="0" lang="zh-CN" altLang="en-US" sz="2300" b="1" kern="1200" cap="none" spc="0" normalizeH="0" baseline="0" noProof="0" dirty="0">
                <a:ea typeface="宋体" panose="02010600030101010101" pitchFamily="2" charset="-122"/>
                <a:cs typeface="+mn-lt"/>
              </a:rPr>
              <a:t>。</a:t>
            </a:r>
            <a:endParaRPr kumimoji="0" lang="zh-CN" altLang="en-US" sz="2300" b="1" kern="1200" cap="none" spc="0" normalizeH="0" baseline="0" noProof="0" dirty="0">
              <a:ea typeface="宋体" panose="02010600030101010101" pitchFamily="2" charset="-122"/>
              <a:cs typeface="+mn-lt"/>
            </a:endParaRPr>
          </a:p>
          <a:p>
            <a:pPr marR="0" algn="just" defTabSz="914400">
              <a:lnSpc>
                <a:spcPct val="110000"/>
              </a:lnSpc>
              <a:spcBef>
                <a:spcPct val="50000"/>
              </a:spcBef>
              <a:buClrTx/>
              <a:buSzTx/>
              <a:buFontTx/>
              <a:defRPr/>
            </a:pPr>
            <a:r>
              <a:rPr kumimoji="0" lang="zh-CN" altLang="en-US" sz="2300" b="1" kern="1200" cap="none" spc="0" normalizeH="0" baseline="0" noProof="0" dirty="0">
                <a:ea typeface="宋体" panose="02010600030101010101" pitchFamily="2" charset="-122"/>
                <a:cs typeface="+mn-lt"/>
              </a:rPr>
              <a:t>        一个基本主群</a:t>
            </a:r>
            <a:r>
              <a:rPr kumimoji="0" lang="en-US" altLang="zh-CN" sz="2300" b="1" kern="1200" cap="none" spc="0" normalizeH="0" baseline="0" noProof="0" dirty="0">
                <a:ea typeface="宋体" panose="02010600030101010101" pitchFamily="2" charset="-122"/>
                <a:cs typeface="+mn-lt"/>
              </a:rPr>
              <a:t>(Basic </a:t>
            </a:r>
            <a:r>
              <a:rPr kumimoji="0" lang="en-US" altLang="zh-CN" sz="2300" b="1" kern="1200" cap="none" spc="0" normalizeH="0" baseline="0" noProof="0" dirty="0" err="1">
                <a:ea typeface="宋体" panose="02010600030101010101" pitchFamily="2" charset="-122"/>
                <a:cs typeface="+mn-lt"/>
              </a:rPr>
              <a:t>Mastergroup</a:t>
            </a:r>
            <a:r>
              <a:rPr kumimoji="0" lang="en-US" altLang="zh-CN" sz="2300" b="1" kern="1200" cap="none" spc="0" normalizeH="0" baseline="0" noProof="0" dirty="0">
                <a:ea typeface="宋体" panose="02010600030101010101" pitchFamily="2" charset="-122"/>
                <a:cs typeface="+mn-lt"/>
              </a:rPr>
              <a:t>)</a:t>
            </a:r>
            <a:r>
              <a:rPr kumimoji="0" lang="zh-CN" altLang="en-US" sz="2300" b="1" kern="1200" cap="none" spc="0" normalizeH="0" baseline="0" noProof="0" dirty="0">
                <a:ea typeface="宋体" panose="02010600030101010101" pitchFamily="2" charset="-122"/>
                <a:cs typeface="+mn-lt"/>
              </a:rPr>
              <a:t>由</a:t>
            </a:r>
            <a:r>
              <a:rPr kumimoji="0" lang="en-US" altLang="zh-CN" sz="2300" b="1" kern="1200" cap="none" spc="0" normalizeH="0" baseline="0" noProof="0" dirty="0">
                <a:ea typeface="宋体" panose="02010600030101010101" pitchFamily="2" charset="-122"/>
                <a:cs typeface="+mn-lt"/>
              </a:rPr>
              <a:t>10</a:t>
            </a:r>
            <a:r>
              <a:rPr kumimoji="0" lang="zh-CN" altLang="en-US" sz="2300" b="1" kern="1200" cap="none" spc="0" normalizeH="0" baseline="0" noProof="0" dirty="0">
                <a:ea typeface="宋体" panose="02010600030101010101" pitchFamily="2" charset="-122"/>
                <a:cs typeface="+mn-lt"/>
              </a:rPr>
              <a:t>个超群复用组成，共</a:t>
            </a:r>
            <a:r>
              <a:rPr kumimoji="0" lang="en-US" altLang="zh-CN" sz="2300" b="1" kern="1200" cap="none" spc="0" normalizeH="0" baseline="0" noProof="0" dirty="0">
                <a:ea typeface="宋体" panose="02010600030101010101" pitchFamily="2" charset="-122"/>
                <a:cs typeface="+mn-lt"/>
              </a:rPr>
              <a:t>600</a:t>
            </a:r>
            <a:r>
              <a:rPr kumimoji="0" lang="zh-CN" altLang="en-US" sz="2300" b="1" kern="1200" cap="none" spc="0" normalizeH="0" baseline="0" noProof="0" dirty="0">
                <a:ea typeface="宋体" panose="02010600030101010101" pitchFamily="2" charset="-122"/>
                <a:cs typeface="+mn-lt"/>
              </a:rPr>
              <a:t>路电话。主群频率配置方式共有两种标准：</a:t>
            </a:r>
            <a:r>
              <a:rPr kumimoji="0" lang="en-US" altLang="zh-CN" sz="2300" b="1" kern="1200" cap="none" spc="0" normalizeH="0" baseline="0" noProof="0" dirty="0">
                <a:ea typeface="宋体" panose="02010600030101010101" pitchFamily="2" charset="-122"/>
                <a:cs typeface="+mn-lt"/>
              </a:rPr>
              <a:t>L600</a:t>
            </a:r>
            <a:r>
              <a:rPr kumimoji="0" lang="zh-CN" altLang="en-US" sz="2300" b="1" kern="1200" cap="none" spc="0" normalizeH="0" baseline="0" noProof="0" dirty="0">
                <a:ea typeface="宋体" panose="02010600030101010101" pitchFamily="2" charset="-122"/>
                <a:cs typeface="+mn-lt"/>
              </a:rPr>
              <a:t>和</a:t>
            </a:r>
            <a:r>
              <a:rPr kumimoji="0" lang="en-US" altLang="zh-CN" sz="2300" b="1" kern="1200" cap="none" spc="0" normalizeH="0" baseline="0" noProof="0" dirty="0">
                <a:ea typeface="宋体" panose="02010600030101010101" pitchFamily="2" charset="-122"/>
                <a:cs typeface="+mn-lt"/>
              </a:rPr>
              <a:t>U600</a:t>
            </a:r>
            <a:r>
              <a:rPr kumimoji="0" lang="zh-CN" altLang="en-US" sz="2300" b="1" kern="1200" cap="none" spc="0" normalizeH="0" baseline="0" noProof="0" dirty="0">
                <a:ea typeface="宋体" panose="02010600030101010101" pitchFamily="2" charset="-122"/>
                <a:cs typeface="+mn-lt"/>
              </a:rPr>
              <a:t>，其频谱配置如图</a:t>
            </a:r>
            <a:r>
              <a:rPr kumimoji="0" lang="en-US" altLang="zh-CN" sz="2300" b="1" kern="1200" cap="none" spc="0" normalizeH="0" baseline="0" noProof="0" dirty="0">
                <a:ea typeface="宋体" panose="02010600030101010101" pitchFamily="2" charset="-122"/>
                <a:cs typeface="+mn-lt"/>
              </a:rPr>
              <a:t>10-4</a:t>
            </a:r>
            <a:r>
              <a:rPr kumimoji="0" lang="zh-CN" altLang="en-US" sz="2300" b="1" kern="1200" cap="none" spc="0" normalizeH="0" baseline="0" noProof="0" dirty="0">
                <a:ea typeface="宋体" panose="02010600030101010101" pitchFamily="2" charset="-122"/>
                <a:cs typeface="+mn-lt"/>
              </a:rPr>
              <a:t>所示。</a:t>
            </a:r>
            <a:r>
              <a:rPr kumimoji="0" lang="en-US" altLang="zh-CN" sz="2300" b="1" kern="1200" cap="none" spc="0" normalizeH="0" baseline="0" noProof="0" dirty="0">
                <a:ea typeface="宋体" panose="02010600030101010101" pitchFamily="2" charset="-122"/>
                <a:cs typeface="+mn-lt"/>
              </a:rPr>
              <a:t>L600</a:t>
            </a:r>
            <a:r>
              <a:rPr kumimoji="0" lang="zh-CN" altLang="en-US" sz="2300" b="1" kern="1200" cap="none" spc="0" normalizeH="0" baseline="0" noProof="0" dirty="0">
                <a:ea typeface="宋体" panose="02010600030101010101" pitchFamily="2" charset="-122"/>
                <a:cs typeface="+mn-lt"/>
              </a:rPr>
              <a:t>的频率范围为</a:t>
            </a:r>
            <a:r>
              <a:rPr kumimoji="0" lang="en-US" altLang="zh-CN" sz="2300" b="1" kern="1200" cap="none" spc="0" normalizeH="0" baseline="0" noProof="0" dirty="0">
                <a:ea typeface="宋体" panose="02010600030101010101" pitchFamily="2" charset="-122"/>
                <a:cs typeface="+mn-lt"/>
              </a:rPr>
              <a:t>60~2788kHz</a:t>
            </a:r>
            <a:r>
              <a:rPr kumimoji="0" lang="zh-CN" altLang="en-US" sz="2300" b="1" kern="1200" cap="none" spc="0" normalizeH="0" baseline="0" noProof="0" dirty="0">
                <a:ea typeface="宋体" panose="02010600030101010101" pitchFamily="2" charset="-122"/>
                <a:cs typeface="+mn-lt"/>
              </a:rPr>
              <a:t>，</a:t>
            </a:r>
            <a:r>
              <a:rPr kumimoji="0" lang="en-US" altLang="zh-CN" sz="2300" b="1" kern="1200" cap="none" spc="0" normalizeH="0" baseline="0" noProof="0" dirty="0">
                <a:ea typeface="宋体" panose="02010600030101010101" pitchFamily="2" charset="-122"/>
                <a:cs typeface="+mn-lt"/>
              </a:rPr>
              <a:t>U600</a:t>
            </a:r>
            <a:r>
              <a:rPr kumimoji="0" lang="zh-CN" altLang="en-US" sz="2300" b="1" kern="1200" cap="none" spc="0" normalizeH="0" baseline="0" noProof="0" dirty="0">
                <a:ea typeface="宋体" panose="02010600030101010101" pitchFamily="2" charset="-122"/>
                <a:cs typeface="+mn-lt"/>
              </a:rPr>
              <a:t>的频率范围为</a:t>
            </a:r>
            <a:r>
              <a:rPr kumimoji="0" lang="en-US" altLang="zh-CN" sz="2300" b="1" kern="1200" cap="none" spc="0" normalizeH="0" baseline="0" noProof="0" dirty="0">
                <a:ea typeface="宋体" panose="02010600030101010101" pitchFamily="2" charset="-122"/>
                <a:cs typeface="+mn-lt"/>
              </a:rPr>
              <a:t>564~3084kHz</a:t>
            </a:r>
            <a:r>
              <a:rPr kumimoji="0" lang="zh-CN" altLang="en-US" sz="2300" b="1" kern="1200" cap="none" spc="0" normalizeH="0" baseline="0" noProof="0" dirty="0">
                <a:ea typeface="宋体" panose="02010600030101010101" pitchFamily="2" charset="-122"/>
                <a:cs typeface="+mn-lt"/>
              </a:rPr>
              <a:t>。  </a:t>
            </a:r>
            <a:endParaRPr kumimoji="0" lang="zh-CN" altLang="en-US" sz="2300" b="1" kern="1200" cap="none" spc="0" normalizeH="0" baseline="0" noProof="0" dirty="0">
              <a:ea typeface="宋体" panose="02010600030101010101" pitchFamily="2" charset="-122"/>
              <a:cs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lang="en-US" sz="4400" dirty="0" smtClean="0"/>
              <a:t>10</a:t>
            </a:r>
            <a:r>
              <a:rPr sz="4400" dirty="0" smtClean="0"/>
              <a:t>.1 </a:t>
            </a:r>
            <a:r>
              <a:rPr lang="zh-CN" sz="4400" dirty="0" smtClean="0"/>
              <a:t>频分复用</a:t>
            </a:r>
            <a:endParaRPr lang="zh-CN" sz="4400" dirty="0" smtClean="0"/>
          </a:p>
        </p:txBody>
      </p:sp>
      <p:graphicFrame>
        <p:nvGraphicFramePr>
          <p:cNvPr id="13314" name="对象 3"/>
          <p:cNvGraphicFramePr>
            <a:graphicFrameLocks noChangeAspect="1"/>
          </p:cNvGraphicFramePr>
          <p:nvPr/>
        </p:nvGraphicFramePr>
        <p:xfrm>
          <a:off x="1482090" y="1456055"/>
          <a:ext cx="6179820" cy="3756025"/>
        </p:xfrm>
        <a:graphic>
          <a:graphicData uri="http://schemas.openxmlformats.org/presentationml/2006/ole">
            <mc:AlternateContent xmlns:mc="http://schemas.openxmlformats.org/markup-compatibility/2006">
              <mc:Choice xmlns:v="urn:schemas-microsoft-com:vml" Requires="v">
                <p:oleObj spid="_x0000_s3078" name="" r:id="rId1" imgW="4015740" imgH="2438400" progId="Visio.Drawing.4">
                  <p:embed/>
                </p:oleObj>
              </mc:Choice>
              <mc:Fallback>
                <p:oleObj name="" r:id="rId1" imgW="4015740" imgH="2438400" progId="Visio.Drawing.4">
                  <p:embed/>
                  <p:pic>
                    <p:nvPicPr>
                      <p:cNvPr id="0" name="图片 3077"/>
                      <p:cNvPicPr/>
                      <p:nvPr/>
                    </p:nvPicPr>
                    <p:blipFill>
                      <a:blip r:embed="rId2"/>
                      <a:stretch>
                        <a:fillRect/>
                      </a:stretch>
                    </p:blipFill>
                    <p:spPr>
                      <a:xfrm>
                        <a:off x="1482090" y="1456055"/>
                        <a:ext cx="6179820" cy="3756025"/>
                      </a:xfrm>
                      <a:prstGeom prst="rect">
                        <a:avLst/>
                      </a:prstGeom>
                      <a:noFill/>
                      <a:ln w="38100">
                        <a:noFill/>
                        <a:miter/>
                      </a:ln>
                    </p:spPr>
                  </p:pic>
                </p:oleObj>
              </mc:Fallback>
            </mc:AlternateContent>
          </a:graphicData>
        </a:graphic>
      </p:graphicFrame>
      <p:sp>
        <p:nvSpPr>
          <p:cNvPr id="3" name="文本框 2"/>
          <p:cNvSpPr txBox="1"/>
          <p:nvPr/>
        </p:nvSpPr>
        <p:spPr>
          <a:xfrm>
            <a:off x="2828925" y="5515610"/>
            <a:ext cx="3121660" cy="398780"/>
          </a:xfrm>
          <a:prstGeom prst="rect">
            <a:avLst/>
          </a:prstGeom>
          <a:noFill/>
        </p:spPr>
        <p:txBody>
          <a:bodyPr wrap="none" rtlCol="0" anchor="t">
            <a:spAutoFit/>
          </a:bodyPr>
          <a:p>
            <a:pPr algn="l"/>
            <a:r>
              <a:rPr sz="2000" b="1" dirty="0">
                <a:latin typeface="楷体_GB2312" pitchFamily="49" charset="-122"/>
                <a:ea typeface="楷体_GB2312" pitchFamily="49" charset="-122"/>
                <a:sym typeface="+mn-ea"/>
              </a:rPr>
              <a:t>图10–</a:t>
            </a:r>
            <a:r>
              <a:rPr lang="en-US" sz="2000" b="1" dirty="0">
                <a:latin typeface="楷体_GB2312" pitchFamily="49" charset="-122"/>
                <a:ea typeface="楷体_GB2312" pitchFamily="49" charset="-122"/>
                <a:sym typeface="+mn-ea"/>
              </a:rPr>
              <a:t>4</a:t>
            </a:r>
            <a:r>
              <a:rPr sz="2000" b="1" dirty="0">
                <a:latin typeface="楷体_GB2312" pitchFamily="49" charset="-122"/>
                <a:ea typeface="楷体_GB2312" pitchFamily="49" charset="-122"/>
                <a:sym typeface="+mn-ea"/>
              </a:rPr>
              <a:t>  主群频谱配置图</a:t>
            </a:r>
            <a:endParaRPr sz="2000" b="1" dirty="0">
              <a:latin typeface="楷体_GB2312" pitchFamily="49" charset="-122"/>
              <a:ea typeface="楷体_GB2312" pitchFamily="49"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p:nvPr>
        </p:nvSpPr>
        <p:spPr>
          <a:xfrm>
            <a:off x="1148715" y="1133475"/>
            <a:ext cx="7409180" cy="3243580"/>
          </a:xfrm>
        </p:spPr>
        <p:txBody>
          <a:bodyPr vert="horz" wrap="square" lIns="91440" tIns="45720" rIns="91440" bIns="45720" anchor="t"/>
          <a:p>
            <a:pPr algn="l" eaLnBrk="1" hangingPunct="1">
              <a:buChar char="l"/>
            </a:pPr>
            <a:r>
              <a:rPr lang="zh-CN" altLang="en-US"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时分复用</a:t>
            </a:r>
            <a:endParaRPr lang="zh-CN" altLang="en-US" b="1" dirty="0" smtClean="0">
              <a:solidFill>
                <a:schemeClr val="tx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chemeClr val="hlink"/>
                </a:solidFill>
                <a:latin typeface="宋体" panose="02010600030101010101" pitchFamily="2" charset="-122"/>
                <a:ea typeface="宋体" panose="02010600030101010101" pitchFamily="2" charset="-122"/>
                <a:cs typeface="宋体" panose="02010600030101010101" pitchFamily="2" charset="-122"/>
              </a:rPr>
              <a:t>时分复用技术：</a:t>
            </a:r>
            <a:r>
              <a:rPr lang="zh-CN" altLang="en-US" sz="2400" dirty="0">
                <a:latin typeface="宋体" panose="02010600030101010101" pitchFamily="2" charset="-122"/>
                <a:ea typeface="宋体" panose="02010600030101010101" pitchFamily="2" charset="-122"/>
                <a:cs typeface="宋体" panose="02010600030101010101" pitchFamily="2" charset="-122"/>
              </a:rPr>
              <a:t>按规定的间隔在时间上相互错开，在一条公共通道上传输多路信号，其理论基础是抽样定理，必要条件是定时与同步；</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eaLnBrk="1" hangingPunct="1">
              <a:spcBef>
                <a:spcPct val="50000"/>
              </a:spcBef>
              <a:buFont typeface="Wingdings" panose="05000000000000000000" charset="0"/>
              <a:buChar char="n"/>
            </a:pPr>
            <a:r>
              <a:rPr lang="zh-CN" altLang="en-US" sz="2400" dirty="0">
                <a:solidFill>
                  <a:schemeClr val="hlink"/>
                </a:solidFill>
                <a:latin typeface="宋体" panose="02010600030101010101" pitchFamily="2" charset="-122"/>
                <a:ea typeface="宋体" panose="02010600030101010101" pitchFamily="2" charset="-122"/>
                <a:cs typeface="宋体" panose="02010600030101010101" pitchFamily="2" charset="-122"/>
              </a:rPr>
              <a:t>时分复用（</a:t>
            </a:r>
            <a:r>
              <a:rPr lang="en-US" altLang="zh-CN" sz="2400" dirty="0">
                <a:solidFill>
                  <a:schemeClr val="hlink"/>
                </a:solidFill>
                <a:latin typeface="宋体" panose="02010600030101010101" pitchFamily="2" charset="-122"/>
                <a:ea typeface="宋体" panose="02010600030101010101" pitchFamily="2" charset="-122"/>
                <a:cs typeface="宋体" panose="02010600030101010101" pitchFamily="2" charset="-122"/>
              </a:rPr>
              <a:t>TDM</a:t>
            </a:r>
            <a:r>
              <a:rPr lang="zh-CN" altLang="en-US" sz="2400" dirty="0">
                <a:solidFill>
                  <a:schemeClr val="hlink"/>
                </a:solidFill>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是在固定电话网中被广泛采用的一种标准体制。</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312324" name="Rectangle 2"/>
          <p:cNvSpPr>
            <a:spLocks noGrp="1" noChangeArrowheads="1"/>
          </p:cNvSpPr>
          <p:nvPr>
            <p:ph type="title"/>
          </p:nvPr>
        </p:nvSpPr>
        <p:spPr>
          <a:xfrm>
            <a:off x="688975" y="214630"/>
            <a:ext cx="8393430" cy="918845"/>
          </a:xfrm>
        </p:spPr>
        <p:txBody>
          <a:bodyPr/>
          <a:p>
            <a:pPr eaLnBrk="1" hangingPunct="1"/>
            <a:r>
              <a:rPr lang="en-US" sz="4400" dirty="0" smtClean="0"/>
              <a:t>10</a:t>
            </a:r>
            <a:r>
              <a:rPr sz="4400" dirty="0" smtClean="0"/>
              <a:t>.</a:t>
            </a:r>
            <a:r>
              <a:rPr lang="en-US" sz="4400" dirty="0" smtClean="0"/>
              <a:t>2</a:t>
            </a:r>
            <a:r>
              <a:rPr sz="4400" dirty="0" smtClean="0"/>
              <a:t> </a:t>
            </a:r>
            <a:r>
              <a:rPr lang="zh-CN" sz="4400" dirty="0" smtClean="0"/>
              <a:t>时分复用原理</a:t>
            </a:r>
            <a:endParaRPr lang="zh-CN" sz="4400" dirty="0" smtClean="0"/>
          </a:p>
        </p:txBody>
      </p:sp>
      <p:pic>
        <p:nvPicPr>
          <p:cNvPr id="15363" name="Picture 4" descr="4-4"/>
          <p:cNvPicPr>
            <a:picLocks noChangeAspect="1"/>
          </p:cNvPicPr>
          <p:nvPr/>
        </p:nvPicPr>
        <p:blipFill>
          <a:blip r:embed="rId1"/>
          <a:stretch>
            <a:fillRect/>
          </a:stretch>
        </p:blipFill>
        <p:spPr>
          <a:xfrm>
            <a:off x="1639570" y="3867150"/>
            <a:ext cx="6158865" cy="2347595"/>
          </a:xfrm>
          <a:prstGeom prst="rect">
            <a:avLst/>
          </a:prstGeom>
          <a:noFill/>
          <a:ln w="9525">
            <a:noFill/>
          </a:ln>
        </p:spPr>
      </p:pic>
      <p:sp>
        <p:nvSpPr>
          <p:cNvPr id="15364" name="Rectangle 5"/>
          <p:cNvSpPr/>
          <p:nvPr/>
        </p:nvSpPr>
        <p:spPr>
          <a:xfrm>
            <a:off x="2948623" y="6145530"/>
            <a:ext cx="3246120" cy="398780"/>
          </a:xfrm>
          <a:prstGeom prst="rect">
            <a:avLst/>
          </a:prstGeom>
          <a:noFill/>
          <a:ln w="9525">
            <a:noFill/>
          </a:ln>
        </p:spPr>
        <p:txBody>
          <a:bodyPr wrap="none">
            <a:spAutoFit/>
          </a:bodyPr>
          <a:p>
            <a:pPr>
              <a:spcBef>
                <a:spcPct val="20000"/>
              </a:spcBef>
            </a:pPr>
            <a:r>
              <a:rPr lang="zh-CN" altLang="en-US" sz="2000" b="1" dirty="0">
                <a:latin typeface="宋体" panose="02010600030101010101" pitchFamily="2" charset="-122"/>
                <a:ea typeface="宋体" panose="02010600030101010101" pitchFamily="2" charset="-122"/>
              </a:rPr>
              <a:t>两个基带信号时分复用原理</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5714</Words>
  <Application>WPS 演示</Application>
  <PresentationFormat>全屏显示(4:3)</PresentationFormat>
  <Paragraphs>398</Paragraphs>
  <Slides>40</Slides>
  <Notes>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8</vt:i4>
      </vt:variant>
      <vt:variant>
        <vt:lpstr>幻灯片标题</vt:lpstr>
      </vt:variant>
      <vt:variant>
        <vt:i4>40</vt:i4>
      </vt:variant>
    </vt:vector>
  </HeadingPairs>
  <TitlesOfParts>
    <vt:vector size="71" baseType="lpstr">
      <vt:lpstr>Arial</vt:lpstr>
      <vt:lpstr>宋体</vt:lpstr>
      <vt:lpstr>Wingdings</vt:lpstr>
      <vt:lpstr>Times New Roman</vt:lpstr>
      <vt:lpstr>隶书</vt:lpstr>
      <vt:lpstr>EJGOKI+SimSun</vt:lpstr>
      <vt:lpstr>楷体_GB2312</vt:lpstr>
      <vt:lpstr>Wingdings</vt:lpstr>
      <vt:lpstr>微软雅黑</vt:lpstr>
      <vt:lpstr>Arial Unicode MS</vt:lpstr>
      <vt:lpstr>新宋体</vt:lpstr>
      <vt:lpstr>Calibri</vt:lpstr>
      <vt:lpstr>Tahoma</vt:lpstr>
      <vt:lpstr>仿宋_GB2312</vt:lpstr>
      <vt:lpstr>JDGDPH+SimSun</vt:lpstr>
      <vt:lpstr>Courier New</vt:lpstr>
      <vt:lpstr>Times New Roman Bold</vt:lpstr>
      <vt:lpstr>DNESJU+Times New Roman Bold</vt:lpstr>
      <vt:lpstr>Verdana</vt:lpstr>
      <vt:lpstr>仿宋</vt:lpstr>
      <vt:lpstr>Segoe Print</vt:lpstr>
      <vt:lpstr>楷体_GB2312</vt:lpstr>
      <vt:lpstr>主题1</vt:lpstr>
      <vt:lpstr>Visio.Drawing.4</vt:lpstr>
      <vt:lpstr>Visio.Drawing.4</vt:lpstr>
      <vt:lpstr>Visio.Drawing.4</vt:lpstr>
      <vt:lpstr>Paint.Picture</vt:lpstr>
      <vt:lpstr>Paint.Picture</vt:lpstr>
      <vt:lpstr>Visio.Drawing.6</vt:lpstr>
      <vt:lpstr>Paint.Picture</vt:lpstr>
      <vt:lpstr>Paint.Picture</vt:lpstr>
      <vt:lpstr>PowerPoint 演示文稿</vt:lpstr>
      <vt:lpstr>PowerPoint 演示文稿</vt:lpstr>
      <vt:lpstr>PowerPoint 演示文稿</vt:lpstr>
      <vt:lpstr>10.1 频分复用</vt:lpstr>
      <vt:lpstr>10.1 频分复用</vt:lpstr>
      <vt:lpstr>10.1 频分复用</vt:lpstr>
      <vt:lpstr>10.1 频分复用</vt:lpstr>
      <vt:lpstr>10.1 频分复用</vt:lpstr>
      <vt:lpstr>10.2 时分复用原理</vt:lpstr>
      <vt:lpstr>10.2 时分复用原理</vt:lpstr>
      <vt:lpstr>PowerPoint 演示文稿</vt:lpstr>
      <vt:lpstr>10.2 时分复用原理</vt:lpstr>
      <vt:lpstr>PowerPoint 演示文稿</vt:lpstr>
      <vt:lpstr>10.2 时分复用原理</vt:lpstr>
      <vt:lpstr>10.2 时分复用原理</vt:lpstr>
      <vt:lpstr>10.2 时分复用原理</vt:lpstr>
      <vt:lpstr>10.3 数字复接技术</vt:lpstr>
      <vt:lpstr>10.3 数字复接技术</vt:lpstr>
      <vt:lpstr>按位复接、按字复接、按帧复接</vt:lpstr>
      <vt:lpstr>10.3 数字复接技术</vt:lpstr>
      <vt:lpstr>10.3 数字复接技术</vt:lpstr>
      <vt:lpstr>10.3 数字复接技术</vt:lpstr>
      <vt:lpstr>10.3 数字复接技术</vt:lpstr>
      <vt:lpstr>PowerPoint 演示文稿</vt:lpstr>
      <vt:lpstr>PowerPoint 演示文稿</vt:lpstr>
      <vt:lpstr>10.3 数字复接技术</vt:lpstr>
      <vt:lpstr>10.3 数字复接技术</vt:lpstr>
      <vt:lpstr>10.3 数字复接技术</vt:lpstr>
      <vt:lpstr>PowerPoint 演示文稿</vt:lpstr>
      <vt:lpstr>PowerPoint 演示文稿</vt:lpstr>
      <vt:lpstr>PowerPoint 演示文稿</vt:lpstr>
      <vt:lpstr>PowerPoint 演示文稿</vt:lpstr>
      <vt:lpstr>10.3 数字复接技术</vt:lpstr>
      <vt:lpstr>10.3 数字复接技术</vt:lpstr>
      <vt:lpstr>10.3 数字复接技术</vt:lpstr>
      <vt:lpstr>10.3 数字复接技术</vt:lpstr>
      <vt:lpstr>10.3 数字复接技术</vt:lpstr>
      <vt:lpstr>10.3 数字复接技术</vt:lpstr>
      <vt:lpstr>10.3 数字复接技术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creator/>
  <cp:lastModifiedBy>Mzc</cp:lastModifiedBy>
  <cp:revision>193</cp:revision>
  <dcterms:created xsi:type="dcterms:W3CDTF">2021-10-13T15:39:00Z</dcterms:created>
  <dcterms:modified xsi:type="dcterms:W3CDTF">2021-11-30T00:02:10Z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2052-10.8.2.6986</vt:lpwstr>
  </property>
</Properties>
</file>