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53" r:id="rId31"/>
    <p:sldId id="354" r:id="rId32"/>
    <p:sldId id="284" r:id="rId33"/>
    <p:sldId id="285" r:id="rId34"/>
    <p:sldId id="286" r:id="rId35"/>
    <p:sldId id="287" r:id="rId36"/>
    <p:sldId id="362" r:id="rId37"/>
    <p:sldId id="363" r:id="rId38"/>
    <p:sldId id="364" r:id="rId39"/>
    <p:sldId id="365" r:id="rId40"/>
    <p:sldId id="322" r:id="rId41"/>
    <p:sldId id="323" r:id="rId42"/>
    <p:sldId id="324" r:id="rId43"/>
    <p:sldId id="325" r:id="rId44"/>
    <p:sldId id="326" r:id="rId45"/>
    <p:sldId id="327" r:id="rId46"/>
    <p:sldId id="328" r:id="rId47"/>
    <p:sldId id="329" r:id="rId48"/>
    <p:sldId id="330" r:id="rId49"/>
    <p:sldId id="293" r:id="rId50"/>
    <p:sldId id="294" r:id="rId51"/>
    <p:sldId id="295" r:id="rId52"/>
    <p:sldId id="296" r:id="rId53"/>
    <p:sldId id="297" r:id="rId54"/>
    <p:sldId id="352" r:id="rId55"/>
    <p:sldId id="355" r:id="rId56"/>
    <p:sldId id="356" r:id="rId57"/>
    <p:sldId id="357" r:id="rId58"/>
    <p:sldId id="358"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60" r:id="rId76"/>
    <p:sldId id="361" r:id="rId77"/>
  </p:sldIdLst>
  <p:sldSz cx="9144000" cy="6858000" type="screen4x3"/>
  <p:notesSz cx="6858000" cy="9144000"/>
  <p:custDataLst>
    <p:tags r:id="rId8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85"/>
  </p:normalViewPr>
  <p:slideViewPr>
    <p:cSldViewPr showGuides="1">
      <p:cViewPr varScale="1">
        <p:scale>
          <a:sx n="49" d="100"/>
          <a:sy n="49" d="100"/>
        </p:scale>
        <p:origin x="-1291" y="-77"/>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7812"/>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gs" Target="tags/tag128.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CA75A96-4B34-45F0-AC93-19F1FCF4BE60}"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zh-CN" altLang="en-US"/>
        </a:p>
      </dgm:t>
    </dgm:pt>
    <dgm:pt modelId="{51F34CC8-524F-46BF-8358-B9074C22D087}">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2.1 </a:t>
          </a:r>
          <a:r>
            <a:rPr lang="zh-CN" b="1" smtClean="0">
              <a:solidFill>
                <a:schemeClr val="tx1"/>
              </a:solidFill>
            </a:rPr>
            <a:t>随机过程的基本概念和统计特性</a:t>
          </a:r>
          <a:r>
            <a:rPr lang="zh-CN" b="1" smtClean="0">
              <a:solidFill>
                <a:schemeClr val="tx1"/>
              </a:solidFill>
            </a:rPr>
            <a:t/>
          </a:r>
          <a:endParaRPr lang="zh-CN" b="1" smtClean="0">
            <a:solidFill>
              <a:schemeClr val="tx1"/>
            </a:solidFill>
          </a:endParaRPr>
        </a:p>
      </dgm:t>
    </dgm:pt>
    <dgm:pt modelId="{D3C42F58-7557-4373-A1F8-140A1EB168EE}" cxnId="{D1E05538-6621-4F4E-83B9-9A578F91CBBA}" type="parTrans">
      <dgm:prSet/>
      <dgm:spPr/>
      <dgm:t>
        <a:bodyPr/>
        <a:lstStyle/>
        <a:p>
          <a:endParaRPr lang="zh-CN" altLang="en-US"/>
        </a:p>
      </dgm:t>
    </dgm:pt>
    <dgm:pt modelId="{AC1523A4-9FD6-47B4-A3D3-4CBE4A753BA2}" cxnId="{D1E05538-6621-4F4E-83B9-9A578F91CBBA}" type="sibTrans">
      <dgm:prSet/>
      <dgm:spPr/>
      <dgm:t>
        <a:bodyPr/>
        <a:lstStyle/>
        <a:p>
          <a:endParaRPr lang="zh-CN" altLang="en-US"/>
        </a:p>
      </dgm:t>
    </dgm:pt>
    <dgm:pt modelId="{5CC8A041-45CD-4583-A4A8-9E5D7731621F}">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2.2 </a:t>
          </a:r>
          <a:r>
            <a:rPr lang="zh-CN" b="1" smtClean="0">
              <a:solidFill>
                <a:schemeClr val="tx1"/>
              </a:solidFill>
            </a:rPr>
            <a:t>平稳随机过程</a:t>
          </a:r>
          <a:r>
            <a:rPr lang="zh-CN" b="1" smtClean="0">
              <a:solidFill>
                <a:schemeClr val="tx1"/>
              </a:solidFill>
            </a:rPr>
            <a:t/>
          </a:r>
          <a:endParaRPr lang="zh-CN" b="1" smtClean="0">
            <a:solidFill>
              <a:schemeClr val="tx1"/>
            </a:solidFill>
          </a:endParaRPr>
        </a:p>
      </dgm:t>
    </dgm:pt>
    <dgm:pt modelId="{F06016CF-29F7-4714-B3BD-0E89F3CFFE58}" cxnId="{1D02E2E0-6F32-4258-B81E-818D79DEE7E9}" type="parTrans">
      <dgm:prSet/>
      <dgm:spPr/>
      <dgm:t>
        <a:bodyPr/>
        <a:lstStyle/>
        <a:p>
          <a:endParaRPr lang="zh-CN" altLang="en-US"/>
        </a:p>
      </dgm:t>
    </dgm:pt>
    <dgm:pt modelId="{E65CD8D3-BC35-47A8-AB54-CF045918EFB4}" cxnId="{1D02E2E0-6F32-4258-B81E-818D79DEE7E9}" type="sibTrans">
      <dgm:prSet/>
      <dgm:spPr/>
      <dgm:t>
        <a:bodyPr/>
        <a:lstStyle/>
        <a:p>
          <a:endParaRPr lang="zh-CN" altLang="en-US"/>
        </a:p>
      </dgm:t>
    </dgm:pt>
    <dgm:pt modelId="{F1290C57-556B-4574-83A9-7DE4188A3240}">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2.3 </a:t>
          </a:r>
          <a:r>
            <a:rPr lang="zh-CN" b="1" smtClean="0">
              <a:solidFill>
                <a:schemeClr val="tx1"/>
              </a:solidFill>
            </a:rPr>
            <a:t>高斯随机</a:t>
          </a:r>
          <a:r>
            <a:rPr lang="zh-CN" b="1" smtClean="0">
              <a:solidFill>
                <a:schemeClr val="tx1"/>
              </a:solidFill>
            </a:rPr>
            <a:t>过程</a:t>
          </a:r>
          <a:r>
            <a:rPr lang="zh-CN" b="1" smtClean="0">
              <a:solidFill>
                <a:schemeClr val="tx1"/>
              </a:solidFill>
            </a:rPr>
            <a:t/>
          </a:r>
          <a:endParaRPr lang="zh-CN" b="1" smtClean="0">
            <a:solidFill>
              <a:schemeClr val="tx1"/>
            </a:solidFill>
          </a:endParaRPr>
        </a:p>
      </dgm:t>
    </dgm:pt>
    <dgm:pt modelId="{358CFF06-2BA8-49C9-8737-A0F7CDA62231}" cxnId="{7A8BF0BC-F04E-420C-A975-D31B95DD0692}" type="parTrans">
      <dgm:prSet/>
      <dgm:spPr/>
      <dgm:t>
        <a:bodyPr/>
        <a:lstStyle/>
        <a:p>
          <a:endParaRPr lang="zh-CN" altLang="en-US"/>
        </a:p>
      </dgm:t>
    </dgm:pt>
    <dgm:pt modelId="{4D1C09CC-A72E-4958-BC9A-74B661275458}" cxnId="{7A8BF0BC-F04E-420C-A975-D31B95DD0692}" type="sibTrans">
      <dgm:prSet/>
      <dgm:spPr/>
      <dgm:t>
        <a:bodyPr/>
        <a:lstStyle/>
        <a:p>
          <a:endParaRPr lang="zh-CN" altLang="en-US"/>
        </a:p>
      </dgm:t>
    </dgm:pt>
    <dgm:pt modelId="{3656C86A-E658-44E3-AEA7-0986D147D72C}">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2.4 </a:t>
          </a:r>
          <a:r>
            <a:rPr lang="zh-CN" b="1" smtClean="0">
              <a:solidFill>
                <a:schemeClr val="tx1"/>
              </a:solidFill>
            </a:rPr>
            <a:t>随机过程通过线性系统</a:t>
          </a:r>
          <a:r>
            <a:rPr lang="zh-CN" b="1" smtClean="0">
              <a:solidFill>
                <a:schemeClr val="tx1"/>
              </a:solidFill>
            </a:rPr>
            <a:t/>
          </a:r>
          <a:endParaRPr lang="zh-CN" b="1" smtClean="0">
            <a:solidFill>
              <a:schemeClr val="tx1"/>
            </a:solidFill>
          </a:endParaRPr>
        </a:p>
      </dgm:t>
    </dgm:pt>
    <dgm:pt modelId="{97AA9039-3A55-45AB-A404-A02A7CA48E3F}" cxnId="{0DE6F790-0813-4E10-981B-509A7EE81F8D}" type="parTrans">
      <dgm:prSet/>
      <dgm:spPr/>
      <dgm:t>
        <a:bodyPr/>
        <a:lstStyle/>
        <a:p>
          <a:endParaRPr lang="zh-CN" altLang="en-US"/>
        </a:p>
      </dgm:t>
    </dgm:pt>
    <dgm:pt modelId="{B0D7B40F-3F70-46E8-9B3A-B8AFE8CF1F80}" cxnId="{0DE6F790-0813-4E10-981B-509A7EE81F8D}" type="sibTrans">
      <dgm:prSet/>
      <dgm:spPr/>
      <dgm:t>
        <a:bodyPr/>
        <a:lstStyle/>
        <a:p>
          <a:endParaRPr lang="zh-CN" altLang="en-US"/>
        </a:p>
      </dgm:t>
    </dgm:pt>
    <dgm:pt modelId="{1BEECA14-1601-47BF-B990-C693869E033E}">
      <dgm:prSet phldr="0" custT="0"/>
      <dgm:spPr/>
      <dgm:t>
        <a:bodyPr vert="horz" wrap="square"/>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rtl="0">
            <a:lnSpc>
              <a:spcPct val="100000"/>
            </a:lnSpc>
            <a:spcBef>
              <a:spcPct val="0"/>
            </a:spcBef>
            <a:spcAft>
              <a:spcPct val="35000"/>
            </a:spcAft>
          </a:pPr>
          <a:r>
            <a:rPr lang="en-US" b="1" smtClean="0">
              <a:solidFill>
                <a:schemeClr val="tx1"/>
              </a:solidFill>
            </a:rPr>
            <a:t>2.5 </a:t>
          </a:r>
          <a:r>
            <a:rPr lang="zh-CN" b="1" smtClean="0">
              <a:solidFill>
                <a:schemeClr val="tx1"/>
              </a:solidFill>
            </a:rPr>
            <a:t>窄带随机过程</a:t>
          </a:r>
          <a:r>
            <a:rPr lang="zh-CN" b="1" smtClean="0">
              <a:solidFill>
                <a:schemeClr val="tx1"/>
              </a:solidFill>
            </a:rPr>
            <a:t/>
          </a:r>
          <a:endParaRPr lang="zh-CN" b="1" smtClean="0">
            <a:solidFill>
              <a:schemeClr val="tx1"/>
            </a:solidFill>
          </a:endParaRPr>
        </a:p>
      </dgm:t>
    </dgm:pt>
    <dgm:pt modelId="{7FD1042D-76BB-4636-9337-FCCAD05051CC}" cxnId="{BDF5C6CB-ABC9-445A-9ADD-88E60CCDE124}" type="parTrans">
      <dgm:prSet/>
      <dgm:spPr/>
      <dgm:t>
        <a:bodyPr/>
        <a:lstStyle/>
        <a:p>
          <a:endParaRPr lang="zh-CN" altLang="en-US"/>
        </a:p>
      </dgm:t>
    </dgm:pt>
    <dgm:pt modelId="{B38771E3-C0C1-4125-8E8E-9DC08A3B7BA8}" cxnId="{BDF5C6CB-ABC9-445A-9ADD-88E60CCDE124}" type="sibTrans">
      <dgm:prSet/>
      <dgm:spPr/>
      <dgm:t>
        <a:bodyPr/>
        <a:lstStyle/>
        <a:p>
          <a:endParaRPr lang="zh-CN" altLang="en-US"/>
        </a:p>
      </dgm:t>
    </dgm:pt>
    <dgm:pt modelId="{585F700A-5CAB-4152-A75D-F1BA98CCBCDB}" type="pres">
      <dgm:prSet presAssocID="{ECA75A96-4B34-45F0-AC93-19F1FCF4BE60}" presName="linear" presStyleCnt="0">
        <dgm:presLayoutVars>
          <dgm:animLvl val="lvl"/>
          <dgm:resizeHandles val="exact"/>
        </dgm:presLayoutVars>
      </dgm:prSet>
      <dgm:spPr/>
      <dgm:t>
        <a:bodyPr/>
        <a:lstStyle/>
        <a:p>
          <a:endParaRPr lang="zh-CN" altLang="en-US"/>
        </a:p>
      </dgm:t>
    </dgm:pt>
    <dgm:pt modelId="{568B4FA6-0490-4BE0-B285-DC0B3A72E5DB}" type="pres">
      <dgm:prSet presAssocID="{51F34CC8-524F-46BF-8358-B9074C22D087}" presName="parentText" presStyleLbl="node1" presStyleIdx="0" presStyleCnt="5">
        <dgm:presLayoutVars>
          <dgm:chMax val="0"/>
          <dgm:bulletEnabled val="1"/>
        </dgm:presLayoutVars>
      </dgm:prSet>
      <dgm:spPr/>
      <dgm:t>
        <a:bodyPr/>
        <a:lstStyle/>
        <a:p>
          <a:endParaRPr lang="zh-CN" altLang="en-US"/>
        </a:p>
      </dgm:t>
    </dgm:pt>
    <dgm:pt modelId="{7F774166-17F3-40CC-B788-91723BFD5411}" type="pres">
      <dgm:prSet presAssocID="{AC1523A4-9FD6-47B4-A3D3-4CBE4A753BA2}" presName="spacer" presStyleCnt="0"/>
      <dgm:spPr/>
    </dgm:pt>
    <dgm:pt modelId="{235E3C1E-2181-41DC-A269-E673FDF40B61}" type="pres">
      <dgm:prSet presAssocID="{5CC8A041-45CD-4583-A4A8-9E5D7731621F}" presName="parentText" presStyleLbl="node1" presStyleIdx="1" presStyleCnt="5">
        <dgm:presLayoutVars>
          <dgm:chMax val="0"/>
          <dgm:bulletEnabled val="1"/>
        </dgm:presLayoutVars>
      </dgm:prSet>
      <dgm:spPr/>
      <dgm:t>
        <a:bodyPr/>
        <a:lstStyle/>
        <a:p>
          <a:endParaRPr lang="zh-CN" altLang="en-US"/>
        </a:p>
      </dgm:t>
    </dgm:pt>
    <dgm:pt modelId="{E5F774F0-E8B9-4287-ACD6-E6AE0C3D77AF}" type="pres">
      <dgm:prSet presAssocID="{E65CD8D3-BC35-47A8-AB54-CF045918EFB4}" presName="spacer" presStyleCnt="0"/>
      <dgm:spPr/>
    </dgm:pt>
    <dgm:pt modelId="{FCCB6A61-4679-4F62-B0A8-DC24319EFD1B}" type="pres">
      <dgm:prSet presAssocID="{F1290C57-556B-4574-83A9-7DE4188A3240}" presName="parentText" presStyleLbl="node1" presStyleIdx="2" presStyleCnt="5">
        <dgm:presLayoutVars>
          <dgm:chMax val="0"/>
          <dgm:bulletEnabled val="1"/>
        </dgm:presLayoutVars>
      </dgm:prSet>
      <dgm:spPr/>
      <dgm:t>
        <a:bodyPr/>
        <a:lstStyle/>
        <a:p>
          <a:endParaRPr lang="zh-CN" altLang="en-US"/>
        </a:p>
      </dgm:t>
    </dgm:pt>
    <dgm:pt modelId="{38257BD4-97BE-4C4E-952A-DC4CC4179AEC}" type="pres">
      <dgm:prSet presAssocID="{4D1C09CC-A72E-4958-BC9A-74B661275458}" presName="spacer" presStyleCnt="0"/>
      <dgm:spPr/>
    </dgm:pt>
    <dgm:pt modelId="{43EA2D75-1F8F-435B-AD7E-D083D3757709}" type="pres">
      <dgm:prSet presAssocID="{3656C86A-E658-44E3-AEA7-0986D147D72C}" presName="parentText" presStyleLbl="node1" presStyleIdx="3" presStyleCnt="5">
        <dgm:presLayoutVars>
          <dgm:chMax val="0"/>
          <dgm:bulletEnabled val="1"/>
        </dgm:presLayoutVars>
      </dgm:prSet>
      <dgm:spPr/>
      <dgm:t>
        <a:bodyPr/>
        <a:lstStyle/>
        <a:p>
          <a:endParaRPr lang="zh-CN" altLang="en-US"/>
        </a:p>
      </dgm:t>
    </dgm:pt>
    <dgm:pt modelId="{5A8C3EA1-23D6-4FE7-8C18-B62119AFB0FE}" type="pres">
      <dgm:prSet presAssocID="{B0D7B40F-3F70-46E8-9B3A-B8AFE8CF1F80}" presName="spacer" presStyleCnt="0"/>
      <dgm:spPr/>
    </dgm:pt>
    <dgm:pt modelId="{FC779992-F92D-46D7-8684-B96FEACA89E5}" type="pres">
      <dgm:prSet presAssocID="{1BEECA14-1601-47BF-B990-C693869E033E}" presName="parentText" presStyleLbl="node1" presStyleIdx="4" presStyleCnt="5">
        <dgm:presLayoutVars>
          <dgm:chMax val="0"/>
          <dgm:bulletEnabled val="1"/>
        </dgm:presLayoutVars>
      </dgm:prSet>
      <dgm:spPr/>
      <dgm:t>
        <a:bodyPr/>
        <a:lstStyle/>
        <a:p>
          <a:endParaRPr lang="zh-CN" altLang="en-US"/>
        </a:p>
      </dgm:t>
    </dgm:pt>
  </dgm:ptLst>
  <dgm:cxnLst>
    <dgm:cxn modelId="{D1E05538-6621-4F4E-83B9-9A578F91CBBA}" srcId="{ECA75A96-4B34-45F0-AC93-19F1FCF4BE60}" destId="{51F34CC8-524F-46BF-8358-B9074C22D087}" srcOrd="0" destOrd="0" parTransId="{D3C42F58-7557-4373-A1F8-140A1EB168EE}" sibTransId="{AC1523A4-9FD6-47B4-A3D3-4CBE4A753BA2}"/>
    <dgm:cxn modelId="{1D02E2E0-6F32-4258-B81E-818D79DEE7E9}" srcId="{ECA75A96-4B34-45F0-AC93-19F1FCF4BE60}" destId="{5CC8A041-45CD-4583-A4A8-9E5D7731621F}" srcOrd="1" destOrd="0" parTransId="{F06016CF-29F7-4714-B3BD-0E89F3CFFE58}" sibTransId="{E65CD8D3-BC35-47A8-AB54-CF045918EFB4}"/>
    <dgm:cxn modelId="{7A8BF0BC-F04E-420C-A975-D31B95DD0692}" srcId="{ECA75A96-4B34-45F0-AC93-19F1FCF4BE60}" destId="{F1290C57-556B-4574-83A9-7DE4188A3240}" srcOrd="2" destOrd="0" parTransId="{358CFF06-2BA8-49C9-8737-A0F7CDA62231}" sibTransId="{4D1C09CC-A72E-4958-BC9A-74B661275458}"/>
    <dgm:cxn modelId="{0DE6F790-0813-4E10-981B-509A7EE81F8D}" srcId="{ECA75A96-4B34-45F0-AC93-19F1FCF4BE60}" destId="{3656C86A-E658-44E3-AEA7-0986D147D72C}" srcOrd="3" destOrd="0" parTransId="{97AA9039-3A55-45AB-A404-A02A7CA48E3F}" sibTransId="{B0D7B40F-3F70-46E8-9B3A-B8AFE8CF1F80}"/>
    <dgm:cxn modelId="{BDF5C6CB-ABC9-445A-9ADD-88E60CCDE124}" srcId="{ECA75A96-4B34-45F0-AC93-19F1FCF4BE60}" destId="{1BEECA14-1601-47BF-B990-C693869E033E}" srcOrd="4" destOrd="0" parTransId="{7FD1042D-76BB-4636-9337-FCCAD05051CC}" sibTransId="{B38771E3-C0C1-4125-8E8E-9DC08A3B7BA8}"/>
    <dgm:cxn modelId="{F998194C-B3C5-454A-A8AF-CA147ADE5D84}" type="presOf" srcId="{ECA75A96-4B34-45F0-AC93-19F1FCF4BE60}" destId="{585F700A-5CAB-4152-A75D-F1BA98CCBCDB}" srcOrd="0" destOrd="0" presId="urn:microsoft.com/office/officeart/2005/8/layout/vList2"/>
    <dgm:cxn modelId="{93AE04F9-E5E4-4ED5-B7CA-96D37D5FBD99}" type="presParOf" srcId="{585F700A-5CAB-4152-A75D-F1BA98CCBCDB}" destId="{568B4FA6-0490-4BE0-B285-DC0B3A72E5DB}" srcOrd="0" destOrd="0" presId="urn:microsoft.com/office/officeart/2005/8/layout/vList2"/>
    <dgm:cxn modelId="{9A5C2684-622B-4A46-8E7E-FC68E73EA6D6}" type="presOf" srcId="{51F34CC8-524F-46BF-8358-B9074C22D087}" destId="{568B4FA6-0490-4BE0-B285-DC0B3A72E5DB}" srcOrd="0" destOrd="0" presId="urn:microsoft.com/office/officeart/2005/8/layout/vList2"/>
    <dgm:cxn modelId="{233E7223-93F9-430C-8FEA-CEFA9A764E6E}" type="presParOf" srcId="{585F700A-5CAB-4152-A75D-F1BA98CCBCDB}" destId="{7F774166-17F3-40CC-B788-91723BFD5411}" srcOrd="1" destOrd="0" presId="urn:microsoft.com/office/officeart/2005/8/layout/vList2"/>
    <dgm:cxn modelId="{59FDA974-2E4B-413C-AAB9-E925707D85ED}" type="presParOf" srcId="{585F700A-5CAB-4152-A75D-F1BA98CCBCDB}" destId="{235E3C1E-2181-41DC-A269-E673FDF40B61}" srcOrd="2" destOrd="0" presId="urn:microsoft.com/office/officeart/2005/8/layout/vList2"/>
    <dgm:cxn modelId="{B8E35A82-9399-4BC0-9F9A-282925BF2F9C}" type="presOf" srcId="{5CC8A041-45CD-4583-A4A8-9E5D7731621F}" destId="{235E3C1E-2181-41DC-A269-E673FDF40B61}" srcOrd="0" destOrd="0" presId="urn:microsoft.com/office/officeart/2005/8/layout/vList2"/>
    <dgm:cxn modelId="{ACB1EE61-FE81-4B2D-B3E4-D4360F623A7B}" type="presParOf" srcId="{585F700A-5CAB-4152-A75D-F1BA98CCBCDB}" destId="{E5F774F0-E8B9-4287-ACD6-E6AE0C3D77AF}" srcOrd="3" destOrd="0" presId="urn:microsoft.com/office/officeart/2005/8/layout/vList2"/>
    <dgm:cxn modelId="{AC856060-B57A-4D6C-9604-C54C422DB049}" type="presParOf" srcId="{585F700A-5CAB-4152-A75D-F1BA98CCBCDB}" destId="{FCCB6A61-4679-4F62-B0A8-DC24319EFD1B}" srcOrd="4" destOrd="0" presId="urn:microsoft.com/office/officeart/2005/8/layout/vList2"/>
    <dgm:cxn modelId="{FDF42D59-7136-4DFD-811A-AE8B299BA22F}" type="presOf" srcId="{F1290C57-556B-4574-83A9-7DE4188A3240}" destId="{FCCB6A61-4679-4F62-B0A8-DC24319EFD1B}" srcOrd="0" destOrd="0" presId="urn:microsoft.com/office/officeart/2005/8/layout/vList2"/>
    <dgm:cxn modelId="{E3D29D90-BEB9-46E6-96E5-1C661077D399}" type="presParOf" srcId="{585F700A-5CAB-4152-A75D-F1BA98CCBCDB}" destId="{38257BD4-97BE-4C4E-952A-DC4CC4179AEC}" srcOrd="5" destOrd="0" presId="urn:microsoft.com/office/officeart/2005/8/layout/vList2"/>
    <dgm:cxn modelId="{4BBF768B-D856-4DB2-AAD9-1B0E261CAB40}" type="presParOf" srcId="{585F700A-5CAB-4152-A75D-F1BA98CCBCDB}" destId="{43EA2D75-1F8F-435B-AD7E-D083D3757709}" srcOrd="6" destOrd="0" presId="urn:microsoft.com/office/officeart/2005/8/layout/vList2"/>
    <dgm:cxn modelId="{9ABAA1BF-355A-4D01-B09F-1C3A7FE314E0}" type="presOf" srcId="{3656C86A-E658-44E3-AEA7-0986D147D72C}" destId="{43EA2D75-1F8F-435B-AD7E-D083D3757709}" srcOrd="0" destOrd="0" presId="urn:microsoft.com/office/officeart/2005/8/layout/vList2"/>
    <dgm:cxn modelId="{DCF81042-C2B9-4183-AB09-3A276C90EDCF}" type="presParOf" srcId="{585F700A-5CAB-4152-A75D-F1BA98CCBCDB}" destId="{5A8C3EA1-23D6-4FE7-8C18-B62119AFB0FE}" srcOrd="7" destOrd="0" presId="urn:microsoft.com/office/officeart/2005/8/layout/vList2"/>
    <dgm:cxn modelId="{C30DD2DB-447E-4434-8748-6803434393F1}" type="presParOf" srcId="{585F700A-5CAB-4152-A75D-F1BA98CCBCDB}" destId="{FC779992-F92D-46D7-8684-B96FEACA89E5}" srcOrd="8" destOrd="0" presId="urn:microsoft.com/office/officeart/2005/8/layout/vList2"/>
    <dgm:cxn modelId="{4E76C85D-A984-4862-B6FB-66A725AED5D8}" type="presOf" srcId="{1BEECA14-1601-47BF-B990-C693869E033E}" destId="{FC779992-F92D-46D7-8684-B96FEACA89E5}"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3550" cy="3657600"/>
        <a:chOff x="0" y="0"/>
        <a:chExt cx="8083550" cy="3657600"/>
      </a:xfrm>
    </dsp:grpSpPr>
    <dsp:sp modelId="{568B4FA6-0490-4BE0-B285-DC0B3A72E5DB}">
      <dsp:nvSpPr>
        <dsp:cNvPr id="3" name="圆角矩形 2"/>
        <dsp:cNvSpPr/>
      </dsp:nvSpPr>
      <dsp:spPr bwMode="white">
        <a:xfrm>
          <a:off x="0" y="31215"/>
          <a:ext cx="8083550" cy="659130"/>
        </a:xfrm>
        <a:prstGeom prst="roundRect">
          <a:avLst/>
        </a:prstGeom>
      </dsp:spPr>
      <dsp:style>
        <a:lnRef idx="2">
          <a:schemeClr val="lt1"/>
        </a:lnRef>
        <a:fillRef idx="1">
          <a:schemeClr val="accent2">
            <a:alpha val="90000"/>
            <a:hueOff val="0"/>
            <a:satOff val="0"/>
            <a:lumOff val="0"/>
            <a:alpha val="9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2.1 </a:t>
          </a:r>
          <a:r>
            <a:rPr lang="zh-CN" b="1" smtClean="0">
              <a:solidFill>
                <a:schemeClr val="tx1"/>
              </a:solidFill>
            </a:rPr>
            <a:t>随机过程的基本概念和统计特性</a:t>
          </a:r>
          <a:endParaRPr lang="zh-CN" b="1" smtClean="0">
            <a:solidFill>
              <a:schemeClr val="tx1"/>
            </a:solidFill>
          </a:endParaRPr>
        </a:p>
      </dsp:txBody>
      <dsp:txXfrm>
        <a:off x="0" y="31215"/>
        <a:ext cx="8083550" cy="659130"/>
      </dsp:txXfrm>
    </dsp:sp>
    <dsp:sp modelId="{235E3C1E-2181-41DC-A269-E673FDF40B61}">
      <dsp:nvSpPr>
        <dsp:cNvPr id="4" name="圆角矩形 3"/>
        <dsp:cNvSpPr/>
      </dsp:nvSpPr>
      <dsp:spPr bwMode="white">
        <a:xfrm>
          <a:off x="0" y="765225"/>
          <a:ext cx="8083550" cy="659130"/>
        </a:xfrm>
        <a:prstGeom prst="roundRect">
          <a:avLst/>
        </a:prstGeom>
      </dsp:spPr>
      <dsp:style>
        <a:lnRef idx="2">
          <a:schemeClr val="lt1"/>
        </a:lnRef>
        <a:fillRef idx="1">
          <a:schemeClr val="accent2">
            <a:alpha val="90000"/>
            <a:hueOff val="0"/>
            <a:satOff val="0"/>
            <a:lumOff val="0"/>
            <a:alpha val="8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2.2 </a:t>
          </a:r>
          <a:r>
            <a:rPr lang="zh-CN" b="1" smtClean="0">
              <a:solidFill>
                <a:schemeClr val="tx1"/>
              </a:solidFill>
            </a:rPr>
            <a:t>平稳随机过程</a:t>
          </a:r>
          <a:endParaRPr lang="zh-CN" b="1" smtClean="0">
            <a:solidFill>
              <a:schemeClr val="tx1"/>
            </a:solidFill>
          </a:endParaRPr>
        </a:p>
      </dsp:txBody>
      <dsp:txXfrm>
        <a:off x="0" y="765225"/>
        <a:ext cx="8083550" cy="659130"/>
      </dsp:txXfrm>
    </dsp:sp>
    <dsp:sp modelId="{FCCB6A61-4679-4F62-B0A8-DC24319EFD1B}">
      <dsp:nvSpPr>
        <dsp:cNvPr id="5" name="圆角矩形 4"/>
        <dsp:cNvSpPr/>
      </dsp:nvSpPr>
      <dsp:spPr bwMode="white">
        <a:xfrm>
          <a:off x="0" y="1499235"/>
          <a:ext cx="8083550" cy="659130"/>
        </a:xfrm>
        <a:prstGeom prst="roundRect">
          <a:avLst/>
        </a:prstGeom>
      </dsp:spPr>
      <dsp:style>
        <a:lnRef idx="2">
          <a:schemeClr val="lt1"/>
        </a:lnRef>
        <a:fillRef idx="1">
          <a:schemeClr val="accent2">
            <a:alpha val="90000"/>
            <a:hueOff val="0"/>
            <a:satOff val="0"/>
            <a:lumOff val="0"/>
            <a:alpha val="7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2.3 </a:t>
          </a:r>
          <a:r>
            <a:rPr lang="zh-CN" b="1" smtClean="0">
              <a:solidFill>
                <a:schemeClr val="tx1"/>
              </a:solidFill>
            </a:rPr>
            <a:t>高斯随机</a:t>
          </a:r>
          <a:r>
            <a:rPr lang="zh-CN" b="1" smtClean="0">
              <a:solidFill>
                <a:schemeClr val="tx1"/>
              </a:solidFill>
            </a:rPr>
            <a:t>过程</a:t>
          </a:r>
          <a:endParaRPr lang="zh-CN" b="1" smtClean="0">
            <a:solidFill>
              <a:schemeClr val="tx1"/>
            </a:solidFill>
          </a:endParaRPr>
        </a:p>
      </dsp:txBody>
      <dsp:txXfrm>
        <a:off x="0" y="1499235"/>
        <a:ext cx="8083550" cy="659130"/>
      </dsp:txXfrm>
    </dsp:sp>
    <dsp:sp modelId="{43EA2D75-1F8F-435B-AD7E-D083D3757709}">
      <dsp:nvSpPr>
        <dsp:cNvPr id="6" name="圆角矩形 5"/>
        <dsp:cNvSpPr/>
      </dsp:nvSpPr>
      <dsp:spPr bwMode="white">
        <a:xfrm>
          <a:off x="0" y="2233245"/>
          <a:ext cx="8083550" cy="659130"/>
        </a:xfrm>
        <a:prstGeom prst="roundRect">
          <a:avLst/>
        </a:prstGeom>
      </dsp:spPr>
      <dsp:style>
        <a:lnRef idx="2">
          <a:schemeClr val="lt1"/>
        </a:lnRef>
        <a:fillRef idx="1">
          <a:schemeClr val="accent2">
            <a:alpha val="90000"/>
            <a:hueOff val="0"/>
            <a:satOff val="0"/>
            <a:lumOff val="0"/>
            <a:alpha val="6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2.4 </a:t>
          </a:r>
          <a:r>
            <a:rPr lang="zh-CN" b="1" smtClean="0">
              <a:solidFill>
                <a:schemeClr val="tx1"/>
              </a:solidFill>
            </a:rPr>
            <a:t>随机过程通过线性系统</a:t>
          </a:r>
          <a:endParaRPr lang="zh-CN" b="1" smtClean="0">
            <a:solidFill>
              <a:schemeClr val="tx1"/>
            </a:solidFill>
          </a:endParaRPr>
        </a:p>
      </dsp:txBody>
      <dsp:txXfrm>
        <a:off x="0" y="2233245"/>
        <a:ext cx="8083550" cy="659130"/>
      </dsp:txXfrm>
    </dsp:sp>
    <dsp:sp modelId="{FC779992-F92D-46D7-8684-B96FEACA89E5}">
      <dsp:nvSpPr>
        <dsp:cNvPr id="7" name="圆角矩形 6"/>
        <dsp:cNvSpPr/>
      </dsp:nvSpPr>
      <dsp:spPr bwMode="white">
        <a:xfrm>
          <a:off x="0" y="2967255"/>
          <a:ext cx="8083550" cy="659130"/>
        </a:xfrm>
        <a:prstGeom prst="roundRect">
          <a:avLst/>
        </a:prstGeom>
      </dsp:spPr>
      <dsp:style>
        <a:lnRef idx="2">
          <a:schemeClr val="lt1"/>
        </a:lnRef>
        <a:fillRef idx="1">
          <a:schemeClr val="accent2">
            <a:alpha val="90000"/>
            <a:hueOff val="0"/>
            <a:satOff val="0"/>
            <a:lumOff val="0"/>
            <a:alpha val="50196"/>
          </a:schemeClr>
        </a:fillRef>
        <a:effectRef idx="0">
          <a:scrgbClr r="0" g="0" b="0"/>
        </a:effectRef>
        <a:fontRef idx="minor">
          <a:schemeClr val="lt1"/>
        </a:fontRef>
      </dsp:style>
      <dsp:txBody>
        <a:bodyPr vert="horz" wrap="square"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en-US" b="1" smtClean="0">
              <a:solidFill>
                <a:schemeClr val="tx1"/>
              </a:solidFill>
            </a:rPr>
            <a:t>2.5 </a:t>
          </a:r>
          <a:r>
            <a:rPr lang="zh-CN" b="1" smtClean="0">
              <a:solidFill>
                <a:schemeClr val="tx1"/>
              </a:solidFill>
            </a:rPr>
            <a:t>窄带随机过程</a:t>
          </a:r>
          <a:endParaRPr lang="zh-CN" b="1" smtClean="0">
            <a:solidFill>
              <a:schemeClr val="tx1"/>
            </a:solidFill>
          </a:endParaRPr>
        </a:p>
      </dsp:txBody>
      <dsp:txXfrm>
        <a:off x="0" y="2967255"/>
        <a:ext cx="8083550" cy="6591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59.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79.e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1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0.wmf"/><Relationship Id="rId1" Type="http://schemas.openxmlformats.org/officeDocument/2006/relationships/image" Target="../media/image5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5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5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image" Target="../media/image8.w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0.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53.vml.rels><?xml version="1.0" encoding="UTF-8" standalone="yes"?>
<Relationships xmlns="http://schemas.openxmlformats.org/package/2006/relationships"><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1.wmf"/><Relationship Id="rId1" Type="http://schemas.openxmlformats.org/officeDocument/2006/relationships/image" Target="../media/image142.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148.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30.wmf"/></Relationships>
</file>

<file path=ppt/drawings/_rels/vmlDrawing57.vml.rels><?xml version="1.0" encoding="UTF-8" standalone="yes"?>
<Relationships xmlns="http://schemas.openxmlformats.org/package/2006/relationships"><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6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sz="1200" dirty="0"/>
            </a:fld>
            <a:endParaRPr lang="en-US" altLang="zh-CN" sz="1200" dirty="0"/>
          </a:p>
        </p:txBody>
      </p:sp>
      <p:sp>
        <p:nvSpPr>
          <p:cNvPr id="5122"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zh-CN" sz="1200" dirty="0"/>
            </a:fld>
            <a:endParaRPr lang="en-US" altLang="zh-CN" sz="1200" dirty="0"/>
          </a:p>
        </p:txBody>
      </p:sp>
      <p:sp>
        <p:nvSpPr>
          <p:cNvPr id="5123" name="Rectangle 2"/>
          <p:cNvSpPr>
            <a:spLocks noGrp="1" noRot="1" noTextEdit="1"/>
          </p:cNvSpPr>
          <p:nvPr>
            <p:ph type="sldImg"/>
          </p:nvPr>
        </p:nvSpPr>
        <p:spPr/>
      </p:sp>
      <p:sp>
        <p:nvSpPr>
          <p:cNvPr id="5124" name="Rectangle 3"/>
          <p:cNvSpPr>
            <a:spLocks noGrp="1"/>
          </p:cNvSpPr>
          <p:nvPr>
            <p:ph type="body"/>
          </p:nvPr>
        </p:nvSpPr>
        <p:spPr/>
        <p:txBody>
          <a:bodyPr wrap="square" lIns="91440" tIns="45720" rIns="91440" bIns="45720" anchor="t"/>
          <a:p>
            <a:pPr lvl="0" eaLnBrk="1" hangingPunct="1"/>
            <a:r>
              <a:rPr lang="zh-CN" altLang="zh-CN" dirty="0"/>
              <a:t>随机变量：随机实验的样本空间是实数集合，随机变量</a:t>
            </a:r>
            <a:r>
              <a:rPr lang="en-US" altLang="zh-CN" dirty="0"/>
              <a:t>X</a:t>
            </a:r>
            <a:r>
              <a:rPr lang="zh-CN" altLang="zh-CN" dirty="0"/>
              <a:t>表示从许多实数 </a:t>
            </a:r>
            <a:r>
              <a:rPr lang="en-US" altLang="zh-CN" dirty="0"/>
              <a:t>x1</a:t>
            </a:r>
            <a:r>
              <a:rPr lang="zh-CN" altLang="zh-CN" dirty="0"/>
              <a:t>, </a:t>
            </a:r>
            <a:r>
              <a:rPr lang="en-US" altLang="zh-CN" dirty="0"/>
              <a:t>x2</a:t>
            </a:r>
            <a:r>
              <a:rPr lang="zh-CN" altLang="zh-CN" dirty="0"/>
              <a:t>, </a:t>
            </a:r>
            <a:r>
              <a:rPr lang="zh-CN" altLang="zh-CN" dirty="0">
                <a:cs typeface="Arial" panose="020B0604020202020204" pitchFamily="34" charset="0"/>
              </a:rPr>
              <a:t>…</a:t>
            </a:r>
            <a:r>
              <a:rPr lang="zh-CN" altLang="zh-CN" dirty="0"/>
              <a:t> 中随机抽一个。</a:t>
            </a:r>
            <a:endParaRPr lang="zh-CN" altLang="zh-CN" dirty="0"/>
          </a:p>
          <a:p>
            <a:pPr lvl="0" eaLnBrk="1" hangingPunct="1"/>
            <a:r>
              <a:rPr lang="zh-CN" altLang="zh-CN" dirty="0"/>
              <a:t>随机过程：本课中的随机过程也叫随机信号，其随机实验的样本空间是函数的集合。随机过程</a:t>
            </a:r>
            <a:r>
              <a:rPr lang="en-US" altLang="zh-CN" dirty="0"/>
              <a:t>X(t)</a:t>
            </a:r>
            <a:r>
              <a:rPr lang="zh-CN" altLang="zh-CN" dirty="0"/>
              <a:t>表示从许多实函数{</a:t>
            </a:r>
            <a:r>
              <a:rPr lang="en-US" altLang="zh-CN" dirty="0"/>
              <a:t>x1(t)</a:t>
            </a:r>
            <a:r>
              <a:rPr lang="zh-CN" altLang="zh-CN" dirty="0"/>
              <a:t>, </a:t>
            </a:r>
            <a:r>
              <a:rPr lang="en-US" altLang="zh-CN" dirty="0"/>
              <a:t>x2(t)</a:t>
            </a:r>
            <a:r>
              <a:rPr lang="zh-CN" altLang="zh-CN" dirty="0"/>
              <a:t>, </a:t>
            </a:r>
            <a:r>
              <a:rPr lang="zh-CN" altLang="zh-CN" dirty="0">
                <a:cs typeface="Arial" panose="020B0604020202020204" pitchFamily="34" charset="0"/>
              </a:rPr>
              <a:t>…</a:t>
            </a:r>
            <a:r>
              <a:rPr lang="zh-CN" altLang="zh-CN" dirty="0"/>
              <a:t> } 中随机抽一个。</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sym typeface="+mn-ea"/>
              </a:rPr>
              <a:t>补充</a:t>
            </a:r>
            <a:r>
              <a:rPr lang="en-US" altLang="zh-CN">
                <a:sym typeface="+mn-ea"/>
              </a:rPr>
              <a:t>cos</a:t>
            </a:r>
            <a:r>
              <a:rPr lang="zh-CN" altLang="en-US">
                <a:sym typeface="+mn-ea"/>
              </a:rPr>
              <a:t>自变量是</a:t>
            </a:r>
            <a:r>
              <a:rPr lang="en-US" altLang="zh-CN">
                <a:sym typeface="+mn-ea"/>
              </a:rPr>
              <a:t>f</a:t>
            </a:r>
            <a:r>
              <a:rPr lang="zh-CN" altLang="en-US">
                <a:sym typeface="+mn-ea"/>
              </a:rPr>
              <a:t>时的频谱</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9775" y="214313"/>
            <a:ext cx="2054225" cy="6643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27100" y="214313"/>
            <a:ext cx="6010275" cy="6643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2710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1175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919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927100" y="1179513"/>
            <a:ext cx="4032250" cy="56784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5111750" y="1179513"/>
            <a:ext cx="4032250" cy="27622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111750" y="4094163"/>
            <a:ext cx="4032250" cy="276383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7" name="页脚占位符 6"/>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8" name="灯片编号占位符 7"/>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1">
                <a:solidFill>
                  <a:srgbClr val="002060"/>
                </a:solidFill>
              </a:defRPr>
            </a:lvl1pPr>
            <a:lvl2pPr>
              <a:defRPr b="1">
                <a:solidFill>
                  <a:schemeClr val="accent1">
                    <a:lumMod val="50000"/>
                  </a:schemeClr>
                </a:solidFill>
              </a:defRPr>
            </a:lvl2pPr>
            <a:lvl3pPr>
              <a:defRPr b="1">
                <a:solidFill>
                  <a:srgbClr val="D628C8"/>
                </a:solidFill>
              </a:defRPr>
            </a:lvl3pPr>
            <a:lvl4pPr>
              <a:defRPr b="1">
                <a:solidFill>
                  <a:srgbClr val="FFC000"/>
                </a:solidFill>
              </a:defRPr>
            </a:lvl4pPr>
            <a:lvl5pPr>
              <a:defRPr b="1">
                <a:solidFill>
                  <a:srgbClr val="00B050"/>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2710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11750" y="1179513"/>
            <a:ext cx="4032250" cy="5678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3200" b="1" i="0" u="none" strike="noStrike" kern="0" cap="none" spc="0" normalizeH="0" baseline="0" noProof="0" smtClean="0">
                <a:ln>
                  <a:noFill/>
                </a:ln>
                <a:solidFill>
                  <a:schemeClr val="tx1"/>
                </a:solidFill>
                <a:effectLst/>
                <a:uLnTx/>
                <a:uFillTx/>
                <a:latin typeface="+mn-lt"/>
                <a:ea typeface="+mn-ea"/>
                <a:cs typeface="楷体_GB2312"/>
              </a:rPr>
              <a:t>单击图标添加图片</a:t>
            </a:r>
            <a:endParaRPr kumimoji="0" lang="zh-CN" altLang="en-US" sz="3200" b="1" i="0" u="none" strike="noStrike" kern="0" cap="none" spc="0" normalizeH="0" baseline="0" noProof="0" smtClean="0">
              <a:ln>
                <a:noFill/>
              </a:ln>
              <a:solidFill>
                <a:schemeClr val="tx1"/>
              </a:solidFill>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sp>
        <p:nvSpPr>
          <p:cNvPr id="1027" name="Rectangle 4"/>
          <p:cNvSpPr/>
          <p:nvPr/>
        </p:nvSpPr>
        <p:spPr>
          <a:xfrm>
            <a:off x="541338" y="1520825"/>
            <a:ext cx="422275" cy="474663"/>
          </a:xfrm>
          <a:prstGeom prst="rect">
            <a:avLst/>
          </a:prstGeom>
          <a:solidFill>
            <a:schemeClr val="folHlink"/>
          </a:soli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grpSp>
        <p:nvGrpSpPr>
          <p:cNvPr id="1028" name="Group 14"/>
          <p:cNvGrpSpPr/>
          <p:nvPr/>
        </p:nvGrpSpPr>
        <p:grpSpPr>
          <a:xfrm>
            <a:off x="0" y="368300"/>
            <a:ext cx="8542338" cy="1052513"/>
            <a:chOff x="80" y="629"/>
            <a:chExt cx="5381" cy="663"/>
          </a:xfrm>
        </p:grpSpPr>
        <p:sp>
          <p:nvSpPr>
            <p:cNvPr id="1029" name="Rectangle 2"/>
            <p:cNvSpPr/>
            <p:nvPr/>
          </p:nvSpPr>
          <p:spPr>
            <a:xfrm>
              <a:off x="263" y="692"/>
              <a:ext cx="276" cy="299"/>
            </a:xfrm>
            <a:prstGeom prst="rect">
              <a:avLst/>
            </a:prstGeom>
            <a:solidFill>
              <a:schemeClr val="accent2"/>
            </a:soli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sp>
          <p:nvSpPr>
            <p:cNvPr id="1030" name="Rectangle 5"/>
            <p:cNvSpPr/>
            <p:nvPr/>
          </p:nvSpPr>
          <p:spPr>
            <a:xfrm>
              <a:off x="574" y="958"/>
              <a:ext cx="232" cy="299"/>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sp>
          <p:nvSpPr>
            <p:cNvPr id="1031" name="Rectangle 6"/>
            <p:cNvSpPr/>
            <p:nvPr/>
          </p:nvSpPr>
          <p:spPr>
            <a:xfrm>
              <a:off x="80" y="912"/>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sp>
          <p:nvSpPr>
            <p:cNvPr id="1032" name="Rectangle 7"/>
            <p:cNvSpPr/>
            <p:nvPr/>
          </p:nvSpPr>
          <p:spPr>
            <a:xfrm>
              <a:off x="470" y="629"/>
              <a:ext cx="20" cy="663"/>
            </a:xfrm>
            <a:prstGeom prst="rect">
              <a:avLst/>
            </a:prstGeom>
            <a:solidFill>
              <a:schemeClr val="bg2"/>
            </a:soli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sp>
          <p:nvSpPr>
            <p:cNvPr id="1033" name="Rectangle 8"/>
            <p:cNvSpPr/>
            <p:nvPr/>
          </p:nvSpPr>
          <p:spPr>
            <a:xfrm>
              <a:off x="279" y="1122"/>
              <a:ext cx="5182" cy="2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lang="zh-CN" altLang="zh-CN" sz="2400" dirty="0">
                <a:latin typeface="Arial" panose="020B0604020202020204" pitchFamily="34" charset="0"/>
                <a:ea typeface="楷体_GB2312" pitchFamily="49" charset="-122"/>
              </a:endParaRPr>
            </a:p>
          </p:txBody>
        </p:sp>
      </p:grpSp>
      <p:sp>
        <p:nvSpPr>
          <p:cNvPr id="1034" name="Rectangle 9"/>
          <p:cNvSpPr>
            <a:spLocks noGrp="1"/>
          </p:cNvSpPr>
          <p:nvPr>
            <p:ph type="title"/>
          </p:nvPr>
        </p:nvSpPr>
        <p:spPr>
          <a:xfrm>
            <a:off x="1150938" y="214313"/>
            <a:ext cx="7269162" cy="919162"/>
          </a:xfrm>
          <a:prstGeom prst="rect">
            <a:avLst/>
          </a:prstGeom>
          <a:noFill/>
          <a:ln w="9525">
            <a:noFill/>
          </a:ln>
        </p:spPr>
        <p:txBody>
          <a:bodyPr anchor="b"/>
          <a:p>
            <a:pPr lvl="0"/>
            <a:r>
              <a:rPr lang="zh-CN" altLang="en-US" dirty="0"/>
              <a:t>通信原理</a:t>
            </a:r>
            <a:r>
              <a:rPr lang="en-US" altLang="zh-CN" dirty="0"/>
              <a:t>(</a:t>
            </a:r>
            <a:r>
              <a:rPr lang="zh-CN" altLang="en-US" dirty="0"/>
              <a:t>第</a:t>
            </a:r>
            <a:r>
              <a:rPr lang="en-US" altLang="zh-CN" dirty="0"/>
              <a:t>6</a:t>
            </a:r>
            <a:r>
              <a:rPr lang="zh-CN" altLang="en-US" dirty="0"/>
              <a:t>版</a:t>
            </a:r>
            <a:r>
              <a:rPr lang="en-US" altLang="zh-CN" dirty="0"/>
              <a:t>)</a:t>
            </a:r>
            <a:endParaRPr lang="en-US" altLang="zh-CN" dirty="0"/>
          </a:p>
        </p:txBody>
      </p:sp>
      <p:sp>
        <p:nvSpPr>
          <p:cNvPr id="1035" name="Rectangle 10"/>
          <p:cNvSpPr>
            <a:spLocks noGrp="1"/>
          </p:cNvSpPr>
          <p:nvPr>
            <p:ph type="body"/>
          </p:nvPr>
        </p:nvSpPr>
        <p:spPr>
          <a:xfrm>
            <a:off x="1128713" y="1366838"/>
            <a:ext cx="7291387" cy="503555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p:txBody>
      </p:sp>
      <p:sp>
        <p:nvSpPr>
          <p:cNvPr id="1639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indent="0">
              <a:defRPr sz="1400">
                <a:ea typeface="楷体_GB2312" pitchFamily="49" charset="-122"/>
              </a:defRPr>
            </a:lvl1pPr>
          </a:lstStyle>
          <a:p>
            <a:pPr lvl="0" fontAlgn="base"/>
            <a:endParaRPr lang="zh-CN" altLang="en-US" strike="noStrike" noProof="1" dirty="0">
              <a:latin typeface="Arial" panose="020B0604020202020204" pitchFamily="34" charset="0"/>
            </a:endParaRPr>
          </a:p>
        </p:txBody>
      </p:sp>
      <p:sp>
        <p:nvSpPr>
          <p:cNvPr id="1639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indent="0" algn="ctr">
              <a:defRPr sz="1400">
                <a:ea typeface="楷体_GB2312" pitchFamily="49" charset="-122"/>
              </a:defRPr>
            </a:lvl1pPr>
          </a:lstStyle>
          <a:p>
            <a:pPr lvl="0" fontAlgn="base"/>
            <a:endParaRPr lang="zh-CN" altLang="en-US" strike="noStrike" noProof="1" dirty="0">
              <a:latin typeface="Arial" panose="020B0604020202020204" pitchFamily="34" charset="0"/>
            </a:endParaRPr>
          </a:p>
        </p:txBody>
      </p:sp>
      <p:sp>
        <p:nvSpPr>
          <p:cNvPr id="1639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indent="0" algn="r">
              <a:defRPr sz="1400">
                <a:ea typeface="楷体_GB2312" pitchFamily="49" charset="-122"/>
              </a:defRPr>
            </a:lvl1pPr>
          </a:lstStyle>
          <a:p>
            <a:pPr lvl="0" fontAlgn="base"/>
            <a:fld id="{9A0DB2DC-4C9A-4742-B13C-FB6460FD3503}" type="slidenum">
              <a:rPr lang="zh-CN" altLang="en-US" strike="noStrike" noProof="1" dirty="0">
                <a:latin typeface="Arial" panose="020B0604020202020204" pitchFamily="34" charset="0"/>
                <a:ea typeface="楷体_GB2312" pitchFamily="49"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5400">
          <a:solidFill>
            <a:schemeClr val="tx2"/>
          </a:solidFill>
          <a:latin typeface="+mj-lt"/>
          <a:ea typeface="+mj-ea"/>
          <a:cs typeface="+mj-cs"/>
        </a:defRPr>
      </a:lvl1pPr>
      <a:lvl2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2pPr>
      <a:lvl3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3pPr>
      <a:lvl4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4pPr>
      <a:lvl5pPr algn="ctr" rtl="0" eaLnBrk="0" fontAlgn="base" hangingPunct="0">
        <a:spcBef>
          <a:spcPct val="0"/>
        </a:spcBef>
        <a:spcAft>
          <a:spcPct val="0"/>
        </a:spcAft>
        <a:defRPr sz="6000">
          <a:solidFill>
            <a:schemeClr val="tx2"/>
          </a:solidFill>
          <a:latin typeface="Times New Roman" panose="02020603050405020304" pitchFamily="18" charset="0"/>
          <a:ea typeface="隶书" panose="02010509060101010101" pitchFamily="49" charset="-122"/>
        </a:defRPr>
      </a:lvl5pPr>
      <a:lvl6pPr marL="4572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6pPr>
      <a:lvl7pPr marL="9144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7pPr>
      <a:lvl8pPr marL="13716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8pPr>
      <a:lvl9pPr marL="1828800" algn="ctr" rtl="0" eaLnBrk="1" fontAlgn="base" hangingPunct="1">
        <a:spcBef>
          <a:spcPct val="0"/>
        </a:spcBef>
        <a:spcAft>
          <a:spcPct val="0"/>
        </a:spcAft>
        <a:defRPr sz="6000">
          <a:solidFill>
            <a:schemeClr val="tx2"/>
          </a:solidFill>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charset="0"/>
        <a:buChar char="l"/>
        <a:defRPr sz="3200" b="1">
          <a:solidFill>
            <a:schemeClr val="tx2"/>
          </a:solidFill>
          <a:latin typeface="+mn-lt"/>
          <a:ea typeface="+mn-ea"/>
          <a:cs typeface="楷体_GB2312"/>
        </a:defRPr>
      </a:lvl1pPr>
      <a:lvl2pPr marL="742950" indent="-285750" algn="l" rtl="0" eaLnBrk="0" fontAlgn="base" hangingPunct="0">
        <a:spcBef>
          <a:spcPct val="20000"/>
        </a:spcBef>
        <a:spcAft>
          <a:spcPct val="0"/>
        </a:spcAft>
        <a:buClr>
          <a:srgbClr val="00B050"/>
        </a:buClr>
        <a:buSzPct val="55000"/>
        <a:buFont typeface="Wingdings" panose="05000000000000000000" pitchFamily="2" charset="2"/>
        <a:buChar char="n"/>
        <a:defRPr sz="2800" b="1">
          <a:solidFill>
            <a:srgbClr val="00B050"/>
          </a:solidFill>
          <a:latin typeface="+mn-lt"/>
          <a:ea typeface="+mn-ea"/>
          <a:cs typeface="楷体_GB2312"/>
        </a:defRPr>
      </a:lvl2pPr>
      <a:lvl3pPr marL="1143000" indent="-228600" algn="l" rtl="0" eaLnBrk="0" fontAlgn="base" hangingPunct="0">
        <a:spcBef>
          <a:spcPct val="20000"/>
        </a:spcBef>
        <a:spcAft>
          <a:spcPct val="0"/>
        </a:spcAft>
        <a:buClr>
          <a:srgbClr val="D628C8"/>
        </a:buClr>
        <a:buSzPct val="50000"/>
        <a:buFont typeface="Wingdings" panose="05000000000000000000" pitchFamily="2" charset="2"/>
        <a:buChar char="u"/>
        <a:defRPr sz="2400" b="1">
          <a:solidFill>
            <a:srgbClr val="D628C8"/>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p"/>
        <a:defRPr sz="2200" b="1">
          <a:solidFill>
            <a:srgbClr val="FFC000"/>
          </a:solidFill>
          <a:latin typeface="+mn-lt"/>
          <a:ea typeface="+mn-ea"/>
          <a:cs typeface="楷体_GB2312"/>
        </a:defRPr>
      </a:lvl4pPr>
      <a:lvl5pPr marL="1828800" indent="0" algn="l" rtl="0" eaLnBrk="0" fontAlgn="base" hangingPunct="0">
        <a:spcBef>
          <a:spcPct val="20000"/>
        </a:spcBef>
        <a:spcAft>
          <a:spcPct val="0"/>
        </a:spcAft>
        <a:buClr>
          <a:schemeClr val="accent1"/>
        </a:buClr>
        <a:buSzPct val="50000"/>
        <a:buFont typeface="Wingdings" panose="05000000000000000000" pitchFamily="2" charset="2"/>
        <a:buNone/>
        <a:defRPr sz="2200" b="1">
          <a:solidFill>
            <a:srgbClr val="00B050"/>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Ø"/>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4.wmf"/><Relationship Id="rId3" Type="http://schemas.openxmlformats.org/officeDocument/2006/relationships/oleObject" Target="../embeddings/oleObject16.bin"/><Relationship Id="rId2" Type="http://schemas.openxmlformats.org/officeDocument/2006/relationships/image" Target="../media/image13.w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18.bin"/><Relationship Id="rId2" Type="http://schemas.openxmlformats.org/officeDocument/2006/relationships/image" Target="../media/image15.wmf"/><Relationship Id="rId1"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wmf"/><Relationship Id="rId7" Type="http://schemas.openxmlformats.org/officeDocument/2006/relationships/oleObject" Target="../embeddings/oleObject23.bin"/><Relationship Id="rId6" Type="http://schemas.openxmlformats.org/officeDocument/2006/relationships/image" Target="../media/image20.wmf"/><Relationship Id="rId5" Type="http://schemas.openxmlformats.org/officeDocument/2006/relationships/oleObject" Target="../embeddings/oleObject22.bin"/><Relationship Id="rId4" Type="http://schemas.openxmlformats.org/officeDocument/2006/relationships/image" Target="../media/image19.wmf"/><Relationship Id="rId3" Type="http://schemas.openxmlformats.org/officeDocument/2006/relationships/oleObject" Target="../embeddings/oleObject21.bin"/><Relationship Id="rId2" Type="http://schemas.openxmlformats.org/officeDocument/2006/relationships/image" Target="../media/image18.wmf"/><Relationship Id="rId10" Type="http://schemas.openxmlformats.org/officeDocument/2006/relationships/vmlDrawing" Target="../drawings/vmlDrawing10.vml"/><Relationship Id="rId1"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21.wmf"/><Relationship Id="rId3" Type="http://schemas.openxmlformats.org/officeDocument/2006/relationships/oleObject" Target="../embeddings/oleObject25.bin"/><Relationship Id="rId2" Type="http://schemas.openxmlformats.org/officeDocument/2006/relationships/image" Target="../media/image20.wmf"/><Relationship Id="rId1"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27.bin"/><Relationship Id="rId2" Type="http://schemas.openxmlformats.org/officeDocument/2006/relationships/image" Target="../media/image22.wmf"/><Relationship Id="rId1"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wmf"/><Relationship Id="rId7" Type="http://schemas.openxmlformats.org/officeDocument/2006/relationships/oleObject" Target="../embeddings/oleObject31.bin"/><Relationship Id="rId6" Type="http://schemas.openxmlformats.org/officeDocument/2006/relationships/image" Target="../media/image26.wmf"/><Relationship Id="rId5" Type="http://schemas.openxmlformats.org/officeDocument/2006/relationships/oleObject" Target="../embeddings/oleObject30.bin"/><Relationship Id="rId4" Type="http://schemas.openxmlformats.org/officeDocument/2006/relationships/image" Target="../media/image25.wmf"/><Relationship Id="rId3" Type="http://schemas.openxmlformats.org/officeDocument/2006/relationships/oleObject" Target="../embeddings/oleObject29.bin"/><Relationship Id="rId2" Type="http://schemas.openxmlformats.org/officeDocument/2006/relationships/image" Target="../media/image24.wmf"/><Relationship Id="rId10" Type="http://schemas.openxmlformats.org/officeDocument/2006/relationships/vmlDrawing" Target="../drawings/vmlDrawing13.vml"/><Relationship Id="rId1"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29.wmf"/><Relationship Id="rId3" Type="http://schemas.openxmlformats.org/officeDocument/2006/relationships/oleObject" Target="../embeddings/oleObject33.bin"/><Relationship Id="rId2" Type="http://schemas.openxmlformats.org/officeDocument/2006/relationships/image" Target="../media/image28.wmf"/><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33.wmf"/><Relationship Id="rId7" Type="http://schemas.openxmlformats.org/officeDocument/2006/relationships/oleObject" Target="../embeddings/oleObject37.bin"/><Relationship Id="rId6" Type="http://schemas.openxmlformats.org/officeDocument/2006/relationships/image" Target="../media/image32.wmf"/><Relationship Id="rId5" Type="http://schemas.openxmlformats.org/officeDocument/2006/relationships/oleObject" Target="../embeddings/oleObject36.bin"/><Relationship Id="rId4" Type="http://schemas.openxmlformats.org/officeDocument/2006/relationships/image" Target="../media/image31.wmf"/><Relationship Id="rId3" Type="http://schemas.openxmlformats.org/officeDocument/2006/relationships/oleObject" Target="../embeddings/oleObject35.bin"/><Relationship Id="rId2" Type="http://schemas.openxmlformats.org/officeDocument/2006/relationships/image" Target="../media/image30.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34.wmf"/><Relationship Id="rId1"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38.wmf"/><Relationship Id="rId7" Type="http://schemas.openxmlformats.org/officeDocument/2006/relationships/oleObject" Target="../embeddings/oleObject42.bin"/><Relationship Id="rId6" Type="http://schemas.openxmlformats.org/officeDocument/2006/relationships/image" Target="../media/image37.wmf"/><Relationship Id="rId5" Type="http://schemas.openxmlformats.org/officeDocument/2006/relationships/oleObject" Target="../embeddings/oleObject41.bin"/><Relationship Id="rId4" Type="http://schemas.openxmlformats.org/officeDocument/2006/relationships/image" Target="../media/image36.wmf"/><Relationship Id="rId3" Type="http://schemas.openxmlformats.org/officeDocument/2006/relationships/oleObject" Target="../embeddings/oleObject40.bin"/><Relationship Id="rId2" Type="http://schemas.openxmlformats.org/officeDocument/2006/relationships/image" Target="../media/image35.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40.wmf"/><Relationship Id="rId11" Type="http://schemas.openxmlformats.org/officeDocument/2006/relationships/oleObject" Target="../embeddings/oleObject44.bin"/><Relationship Id="rId10" Type="http://schemas.openxmlformats.org/officeDocument/2006/relationships/image" Target="../media/image39.wmf"/><Relationship Id="rId1"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42.emf"/><Relationship Id="rId3" Type="http://schemas.openxmlformats.org/officeDocument/2006/relationships/oleObject" Target="../embeddings/oleObject46.bin"/><Relationship Id="rId2" Type="http://schemas.openxmlformats.org/officeDocument/2006/relationships/image" Target="../media/image41.wmf"/><Relationship Id="rId1" Type="http://schemas.openxmlformats.org/officeDocument/2006/relationships/oleObject" Target="../embeddings/oleObject45.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7.xml"/><Relationship Id="rId2" Type="http://schemas.openxmlformats.org/officeDocument/2006/relationships/image" Target="../media/image43.wmf"/><Relationship Id="rId1"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45.wmf"/><Relationship Id="rId3" Type="http://schemas.openxmlformats.org/officeDocument/2006/relationships/oleObject" Target="../embeddings/oleObject49.bin"/><Relationship Id="rId2" Type="http://schemas.openxmlformats.org/officeDocument/2006/relationships/image" Target="../media/image44.wmf"/><Relationship Id="rId1"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46.wmf"/><Relationship Id="rId1"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48.wmf"/><Relationship Id="rId3" Type="http://schemas.openxmlformats.org/officeDocument/2006/relationships/oleObject" Target="../embeddings/oleObject52.bin"/><Relationship Id="rId2" Type="http://schemas.openxmlformats.org/officeDocument/2006/relationships/image" Target="../media/image47.wmf"/><Relationship Id="rId1" Type="http://schemas.openxmlformats.org/officeDocument/2006/relationships/oleObject" Target="../embeddings/oleObject5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2.wmf"/><Relationship Id="rId7" Type="http://schemas.openxmlformats.org/officeDocument/2006/relationships/oleObject" Target="../embeddings/oleObject56.bin"/><Relationship Id="rId6" Type="http://schemas.openxmlformats.org/officeDocument/2006/relationships/image" Target="../media/image51.wmf"/><Relationship Id="rId5" Type="http://schemas.openxmlformats.org/officeDocument/2006/relationships/oleObject" Target="../embeddings/oleObject55.bin"/><Relationship Id="rId4" Type="http://schemas.openxmlformats.org/officeDocument/2006/relationships/image" Target="../media/image50.wmf"/><Relationship Id="rId3" Type="http://schemas.openxmlformats.org/officeDocument/2006/relationships/oleObject" Target="../embeddings/oleObject54.bin"/><Relationship Id="rId2" Type="http://schemas.openxmlformats.org/officeDocument/2006/relationships/image" Target="../media/image49.wmf"/><Relationship Id="rId13" Type="http://schemas.openxmlformats.org/officeDocument/2006/relationships/notesSlide" Target="../notesSlides/notesSlide3.xml"/><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53.wmf"/><Relationship Id="rId1" Type="http://schemas.openxmlformats.org/officeDocument/2006/relationships/oleObject" Target="../embeddings/oleObject53.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54.wmf"/><Relationship Id="rId7" Type="http://schemas.openxmlformats.org/officeDocument/2006/relationships/oleObject" Target="../embeddings/oleObject58.bin"/><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6" Type="http://schemas.openxmlformats.org/officeDocument/2006/relationships/vmlDrawing" Target="../drawings/vmlDrawing23.vml"/><Relationship Id="rId25" Type="http://schemas.openxmlformats.org/officeDocument/2006/relationships/slideLayout" Target="../slideLayouts/slideLayout7.xml"/><Relationship Id="rId24" Type="http://schemas.openxmlformats.org/officeDocument/2006/relationships/tags" Target="../tags/tag13.xml"/><Relationship Id="rId23" Type="http://schemas.openxmlformats.org/officeDocument/2006/relationships/image" Target="../media/image60.png"/><Relationship Id="rId22" Type="http://schemas.openxmlformats.org/officeDocument/2006/relationships/tags" Target="../tags/tag12.xml"/><Relationship Id="rId21" Type="http://schemas.openxmlformats.org/officeDocument/2006/relationships/tags" Target="../tags/tag11.xml"/><Relationship Id="rId20" Type="http://schemas.openxmlformats.org/officeDocument/2006/relationships/tags" Target="../tags/tag10.xml"/><Relationship Id="rId2" Type="http://schemas.openxmlformats.org/officeDocument/2006/relationships/tags" Target="../tags/tag2.xml"/><Relationship Id="rId19" Type="http://schemas.openxmlformats.org/officeDocument/2006/relationships/tags" Target="../tags/tag9.xml"/><Relationship Id="rId18" Type="http://schemas.openxmlformats.org/officeDocument/2006/relationships/tags" Target="../tags/tag8.xml"/><Relationship Id="rId17" Type="http://schemas.openxmlformats.org/officeDocument/2006/relationships/tags" Target="../tags/tag7.xml"/><Relationship Id="rId16" Type="http://schemas.openxmlformats.org/officeDocument/2006/relationships/image" Target="../media/image59.wmf"/><Relationship Id="rId15" Type="http://schemas.openxmlformats.org/officeDocument/2006/relationships/oleObject" Target="../embeddings/oleObject61.bin"/><Relationship Id="rId14" Type="http://schemas.openxmlformats.org/officeDocument/2006/relationships/image" Target="../media/image58.emf"/><Relationship Id="rId13" Type="http://schemas.openxmlformats.org/officeDocument/2006/relationships/image" Target="../media/image57.emf"/><Relationship Id="rId12" Type="http://schemas.openxmlformats.org/officeDocument/2006/relationships/image" Target="../media/image56.wmf"/><Relationship Id="rId11" Type="http://schemas.openxmlformats.org/officeDocument/2006/relationships/oleObject" Target="../embeddings/oleObject60.bin"/><Relationship Id="rId10" Type="http://schemas.openxmlformats.org/officeDocument/2006/relationships/image" Target="../media/image55.wmf"/><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9" Type="http://schemas.openxmlformats.org/officeDocument/2006/relationships/image" Target="../media/image61.emf"/><Relationship Id="rId8" Type="http://schemas.openxmlformats.org/officeDocument/2006/relationships/image" Target="../media/image54.wmf"/><Relationship Id="rId7" Type="http://schemas.openxmlformats.org/officeDocument/2006/relationships/oleObject" Target="../embeddings/oleObject62.bin"/><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3" Type="http://schemas.openxmlformats.org/officeDocument/2006/relationships/vmlDrawing" Target="../drawings/vmlDrawing24.vml"/><Relationship Id="rId22" Type="http://schemas.openxmlformats.org/officeDocument/2006/relationships/slideLayout" Target="../slideLayouts/slideLayout7.xml"/><Relationship Id="rId21" Type="http://schemas.openxmlformats.org/officeDocument/2006/relationships/tags" Target="../tags/tag26.xml"/><Relationship Id="rId20" Type="http://schemas.openxmlformats.org/officeDocument/2006/relationships/image" Target="../media/image60.png"/><Relationship Id="rId2" Type="http://schemas.openxmlformats.org/officeDocument/2006/relationships/tags" Target="../tags/tag15.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image" Target="../media/image65.emf"/><Relationship Id="rId12" Type="http://schemas.openxmlformats.org/officeDocument/2006/relationships/image" Target="../media/image64.emf"/><Relationship Id="rId11" Type="http://schemas.openxmlformats.org/officeDocument/2006/relationships/image" Target="../media/image63.emf"/><Relationship Id="rId10" Type="http://schemas.openxmlformats.org/officeDocument/2006/relationships/image" Target="../media/image62.emf"/><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7.xml"/><Relationship Id="rId4" Type="http://schemas.openxmlformats.org/officeDocument/2006/relationships/image" Target="../media/image67.wmf"/><Relationship Id="rId3" Type="http://schemas.openxmlformats.org/officeDocument/2006/relationships/oleObject" Target="../embeddings/oleObject64.bin"/><Relationship Id="rId2" Type="http://schemas.openxmlformats.org/officeDocument/2006/relationships/image" Target="../media/image66.wmf"/><Relationship Id="rId1" Type="http://schemas.openxmlformats.org/officeDocument/2006/relationships/oleObject" Target="../embeddings/oleObject63.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7.xml"/><Relationship Id="rId4" Type="http://schemas.openxmlformats.org/officeDocument/2006/relationships/image" Target="../media/image69.wmf"/><Relationship Id="rId3" Type="http://schemas.openxmlformats.org/officeDocument/2006/relationships/oleObject" Target="../embeddings/oleObject66.bin"/><Relationship Id="rId2" Type="http://schemas.openxmlformats.org/officeDocument/2006/relationships/image" Target="../media/image68.wmf"/><Relationship Id="rId1" Type="http://schemas.openxmlformats.org/officeDocument/2006/relationships/oleObject" Target="../embeddings/oleObject6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72.wmf"/><Relationship Id="rId5" Type="http://schemas.openxmlformats.org/officeDocument/2006/relationships/oleObject" Target="../embeddings/oleObject69.bin"/><Relationship Id="rId4" Type="http://schemas.openxmlformats.org/officeDocument/2006/relationships/image" Target="../media/image71.wmf"/><Relationship Id="rId3" Type="http://schemas.openxmlformats.org/officeDocument/2006/relationships/oleObject" Target="../embeddings/oleObject68.bin"/><Relationship Id="rId2" Type="http://schemas.openxmlformats.org/officeDocument/2006/relationships/image" Target="../media/image70.wmf"/><Relationship Id="rId1" Type="http://schemas.openxmlformats.org/officeDocument/2006/relationships/oleObject" Target="../embeddings/oleObject67.bin"/></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7.xml"/><Relationship Id="rId4" Type="http://schemas.openxmlformats.org/officeDocument/2006/relationships/image" Target="../media/image74.emf"/><Relationship Id="rId3" Type="http://schemas.openxmlformats.org/officeDocument/2006/relationships/oleObject" Target="../embeddings/oleObject71.bin"/><Relationship Id="rId2" Type="http://schemas.openxmlformats.org/officeDocument/2006/relationships/image" Target="../media/image73.wmf"/><Relationship Id="rId1" Type="http://schemas.openxmlformats.org/officeDocument/2006/relationships/oleObject" Target="../embeddings/oleObject70.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8.wmf"/><Relationship Id="rId7" Type="http://schemas.openxmlformats.org/officeDocument/2006/relationships/oleObject" Target="../embeddings/oleObject75.bin"/><Relationship Id="rId6" Type="http://schemas.openxmlformats.org/officeDocument/2006/relationships/image" Target="../media/image77.wmf"/><Relationship Id="rId5" Type="http://schemas.openxmlformats.org/officeDocument/2006/relationships/oleObject" Target="../embeddings/oleObject74.bin"/><Relationship Id="rId4" Type="http://schemas.openxmlformats.org/officeDocument/2006/relationships/image" Target="../media/image76.wmf"/><Relationship Id="rId3" Type="http://schemas.openxmlformats.org/officeDocument/2006/relationships/oleObject" Target="../embeddings/oleObject73.bin"/><Relationship Id="rId2" Type="http://schemas.openxmlformats.org/officeDocument/2006/relationships/image" Target="../media/image75.wmf"/><Relationship Id="rId12" Type="http://schemas.openxmlformats.org/officeDocument/2006/relationships/vmlDrawing" Target="../drawings/vmlDrawing29.vml"/><Relationship Id="rId11" Type="http://schemas.openxmlformats.org/officeDocument/2006/relationships/slideLayout" Target="../slideLayouts/slideLayout7.xml"/><Relationship Id="rId10" Type="http://schemas.openxmlformats.org/officeDocument/2006/relationships/image" Target="../media/image79.emf"/><Relationship Id="rId1" Type="http://schemas.openxmlformats.org/officeDocument/2006/relationships/oleObject" Target="../embeddings/oleObject72.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80.wmf"/><Relationship Id="rId1" Type="http://schemas.openxmlformats.org/officeDocument/2006/relationships/oleObject" Target="../embeddings/oleObject77.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83.wmf"/><Relationship Id="rId5" Type="http://schemas.openxmlformats.org/officeDocument/2006/relationships/oleObject" Target="../embeddings/oleObject80.bin"/><Relationship Id="rId4" Type="http://schemas.openxmlformats.org/officeDocument/2006/relationships/image" Target="../media/image82.wmf"/><Relationship Id="rId3" Type="http://schemas.openxmlformats.org/officeDocument/2006/relationships/oleObject" Target="../embeddings/oleObject79.bin"/><Relationship Id="rId2" Type="http://schemas.openxmlformats.org/officeDocument/2006/relationships/image" Target="../media/image81.wmf"/><Relationship Id="rId1" Type="http://schemas.openxmlformats.org/officeDocument/2006/relationships/oleObject" Target="../embeddings/oleObject78.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87.wmf"/><Relationship Id="rId7" Type="http://schemas.openxmlformats.org/officeDocument/2006/relationships/oleObject" Target="../embeddings/oleObject84.bin"/><Relationship Id="rId6" Type="http://schemas.openxmlformats.org/officeDocument/2006/relationships/image" Target="../media/image86.wmf"/><Relationship Id="rId5" Type="http://schemas.openxmlformats.org/officeDocument/2006/relationships/oleObject" Target="../embeddings/oleObject83.bin"/><Relationship Id="rId4" Type="http://schemas.openxmlformats.org/officeDocument/2006/relationships/image" Target="../media/image85.wmf"/><Relationship Id="rId3" Type="http://schemas.openxmlformats.org/officeDocument/2006/relationships/oleObject" Target="../embeddings/oleObject82.bin"/><Relationship Id="rId2" Type="http://schemas.openxmlformats.org/officeDocument/2006/relationships/image" Target="../media/image84.wmf"/><Relationship Id="rId12" Type="http://schemas.openxmlformats.org/officeDocument/2006/relationships/vmlDrawing" Target="../drawings/vmlDrawing32.vml"/><Relationship Id="rId11" Type="http://schemas.openxmlformats.org/officeDocument/2006/relationships/slideLayout" Target="../slideLayouts/slideLayout7.xml"/><Relationship Id="rId10" Type="http://schemas.openxmlformats.org/officeDocument/2006/relationships/image" Target="../media/image88.wmf"/><Relationship Id="rId1" Type="http://schemas.openxmlformats.org/officeDocument/2006/relationships/oleObject" Target="../embeddings/oleObject81.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7.xml"/><Relationship Id="rId4" Type="http://schemas.openxmlformats.org/officeDocument/2006/relationships/image" Target="../media/image91.wmf"/><Relationship Id="rId3" Type="http://schemas.openxmlformats.org/officeDocument/2006/relationships/oleObject" Target="../embeddings/oleObject87.bin"/><Relationship Id="rId2" Type="http://schemas.openxmlformats.org/officeDocument/2006/relationships/image" Target="../media/image90.wmf"/><Relationship Id="rId1" Type="http://schemas.openxmlformats.org/officeDocument/2006/relationships/oleObject" Target="../embeddings/oleObject86.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93.wmf"/><Relationship Id="rId3" Type="http://schemas.openxmlformats.org/officeDocument/2006/relationships/oleObject" Target="../embeddings/oleObject89.bin"/><Relationship Id="rId2" Type="http://schemas.openxmlformats.org/officeDocument/2006/relationships/image" Target="../media/image92.wmf"/><Relationship Id="rId1" Type="http://schemas.openxmlformats.org/officeDocument/2006/relationships/oleObject" Target="../embeddings/oleObject88.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7.xml"/><Relationship Id="rId4" Type="http://schemas.openxmlformats.org/officeDocument/2006/relationships/image" Target="../media/image95.wmf"/><Relationship Id="rId3" Type="http://schemas.openxmlformats.org/officeDocument/2006/relationships/oleObject" Target="../embeddings/oleObject91.bin"/><Relationship Id="rId2" Type="http://schemas.openxmlformats.org/officeDocument/2006/relationships/image" Target="../media/image94.wmf"/><Relationship Id="rId1" Type="http://schemas.openxmlformats.org/officeDocument/2006/relationships/oleObject" Target="../embeddings/oleObject90.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7.xml"/><Relationship Id="rId4" Type="http://schemas.openxmlformats.org/officeDocument/2006/relationships/image" Target="../media/image97.wmf"/><Relationship Id="rId3" Type="http://schemas.openxmlformats.org/officeDocument/2006/relationships/oleObject" Target="../embeddings/oleObject93.bin"/><Relationship Id="rId2" Type="http://schemas.openxmlformats.org/officeDocument/2006/relationships/image" Target="../media/image96.wmf"/><Relationship Id="rId1" Type="http://schemas.openxmlformats.org/officeDocument/2006/relationships/oleObject" Target="../embeddings/oleObject92.bin"/></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7.xml"/><Relationship Id="rId6" Type="http://schemas.openxmlformats.org/officeDocument/2006/relationships/image" Target="../media/image100.wmf"/><Relationship Id="rId5" Type="http://schemas.openxmlformats.org/officeDocument/2006/relationships/oleObject" Target="../embeddings/oleObject96.bin"/><Relationship Id="rId4" Type="http://schemas.openxmlformats.org/officeDocument/2006/relationships/image" Target="../media/image99.wmf"/><Relationship Id="rId3" Type="http://schemas.openxmlformats.org/officeDocument/2006/relationships/oleObject" Target="../embeddings/oleObject95.bin"/><Relationship Id="rId2" Type="http://schemas.openxmlformats.org/officeDocument/2006/relationships/image" Target="../media/image98.wmf"/><Relationship Id="rId1" Type="http://schemas.openxmlformats.org/officeDocument/2006/relationships/oleObject" Target="../embeddings/oleObject94.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1.jpeg"/></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7.xml"/><Relationship Id="rId2" Type="http://schemas.openxmlformats.org/officeDocument/2006/relationships/image" Target="../media/image102.wmf"/><Relationship Id="rId1" Type="http://schemas.openxmlformats.org/officeDocument/2006/relationships/oleObject" Target="../embeddings/oleObject97.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39.vml"/><Relationship Id="rId7" Type="http://schemas.openxmlformats.org/officeDocument/2006/relationships/slideLayout" Target="../slideLayouts/slideLayout7.xml"/><Relationship Id="rId6" Type="http://schemas.openxmlformats.org/officeDocument/2006/relationships/image" Target="../media/image105.wmf"/><Relationship Id="rId5" Type="http://schemas.openxmlformats.org/officeDocument/2006/relationships/oleObject" Target="../embeddings/oleObject100.bin"/><Relationship Id="rId4" Type="http://schemas.openxmlformats.org/officeDocument/2006/relationships/image" Target="../media/image104.wmf"/><Relationship Id="rId3" Type="http://schemas.openxmlformats.org/officeDocument/2006/relationships/oleObject" Target="../embeddings/oleObject99.bin"/><Relationship Id="rId2" Type="http://schemas.openxmlformats.org/officeDocument/2006/relationships/image" Target="../media/image103.wmf"/><Relationship Id="rId1" Type="http://schemas.openxmlformats.org/officeDocument/2006/relationships/oleObject" Target="../embeddings/oleObject98.bin"/></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8.wmf"/><Relationship Id="rId7" Type="http://schemas.openxmlformats.org/officeDocument/2006/relationships/oleObject" Target="../embeddings/oleObject104.bin"/><Relationship Id="rId6" Type="http://schemas.openxmlformats.org/officeDocument/2006/relationships/image" Target="../media/image107.wmf"/><Relationship Id="rId5" Type="http://schemas.openxmlformats.org/officeDocument/2006/relationships/oleObject" Target="../embeddings/oleObject103.bin"/><Relationship Id="rId4" Type="http://schemas.openxmlformats.org/officeDocument/2006/relationships/image" Target="../media/image106.wmf"/><Relationship Id="rId3" Type="http://schemas.openxmlformats.org/officeDocument/2006/relationships/oleObject" Target="../embeddings/oleObject102.bin"/><Relationship Id="rId2" Type="http://schemas.openxmlformats.org/officeDocument/2006/relationships/image" Target="../media/image105.wmf"/><Relationship Id="rId10" Type="http://schemas.openxmlformats.org/officeDocument/2006/relationships/vmlDrawing" Target="../drawings/vmlDrawing40.vml"/><Relationship Id="rId1" Type="http://schemas.openxmlformats.org/officeDocument/2006/relationships/oleObject" Target="../embeddings/oleObject101.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7.xml"/><Relationship Id="rId6" Type="http://schemas.openxmlformats.org/officeDocument/2006/relationships/image" Target="../media/image111.wmf"/><Relationship Id="rId5" Type="http://schemas.openxmlformats.org/officeDocument/2006/relationships/oleObject" Target="../embeddings/oleObject107.bin"/><Relationship Id="rId4" Type="http://schemas.openxmlformats.org/officeDocument/2006/relationships/image" Target="../media/image110.wmf"/><Relationship Id="rId3" Type="http://schemas.openxmlformats.org/officeDocument/2006/relationships/oleObject" Target="../embeddings/oleObject106.bin"/><Relationship Id="rId2" Type="http://schemas.openxmlformats.org/officeDocument/2006/relationships/image" Target="../media/image109.wmf"/><Relationship Id="rId1" Type="http://schemas.openxmlformats.org/officeDocument/2006/relationships/oleObject" Target="../embeddings/oleObject105.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4.wmf"/><Relationship Id="rId7" Type="http://schemas.openxmlformats.org/officeDocument/2006/relationships/oleObject" Target="../embeddings/oleObject111.bin"/><Relationship Id="rId6" Type="http://schemas.openxmlformats.org/officeDocument/2006/relationships/image" Target="../media/image113.wmf"/><Relationship Id="rId5" Type="http://schemas.openxmlformats.org/officeDocument/2006/relationships/oleObject" Target="../embeddings/oleObject110.bin"/><Relationship Id="rId4" Type="http://schemas.openxmlformats.org/officeDocument/2006/relationships/image" Target="../media/image112.wmf"/><Relationship Id="rId3" Type="http://schemas.openxmlformats.org/officeDocument/2006/relationships/oleObject" Target="../embeddings/oleObject109.bin"/><Relationship Id="rId2" Type="http://schemas.openxmlformats.org/officeDocument/2006/relationships/image" Target="../media/image111.wmf"/><Relationship Id="rId12" Type="http://schemas.openxmlformats.org/officeDocument/2006/relationships/vmlDrawing" Target="../drawings/vmlDrawing42.vml"/><Relationship Id="rId11" Type="http://schemas.openxmlformats.org/officeDocument/2006/relationships/slideLayout" Target="../slideLayouts/slideLayout7.xml"/><Relationship Id="rId10" Type="http://schemas.openxmlformats.org/officeDocument/2006/relationships/image" Target="../media/image115.wmf"/><Relationship Id="rId1" Type="http://schemas.openxmlformats.org/officeDocument/2006/relationships/oleObject" Target="../embeddings/oleObject108.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7.xml"/><Relationship Id="rId4" Type="http://schemas.openxmlformats.org/officeDocument/2006/relationships/image" Target="../media/image105.wmf"/><Relationship Id="rId3" Type="http://schemas.openxmlformats.org/officeDocument/2006/relationships/oleObject" Target="../embeddings/oleObject114.bin"/><Relationship Id="rId2" Type="http://schemas.openxmlformats.org/officeDocument/2006/relationships/image" Target="../media/image116.wmf"/><Relationship Id="rId1" Type="http://schemas.openxmlformats.org/officeDocument/2006/relationships/oleObject" Target="../embeddings/oleObject113.bin"/></Relationships>
</file>

<file path=ppt/slides/_rels/slide52.xml.rels><?xml version="1.0" encoding="UTF-8" standalone="yes"?>
<Relationships xmlns="http://schemas.openxmlformats.org/package/2006/relationships"><Relationship Id="rId9" Type="http://schemas.openxmlformats.org/officeDocument/2006/relationships/image" Target="../media/image117.emf"/><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0" Type="http://schemas.openxmlformats.org/officeDocument/2006/relationships/vmlDrawing" Target="../drawings/vmlDrawing44.vml"/><Relationship Id="rId3" Type="http://schemas.openxmlformats.org/officeDocument/2006/relationships/tags" Target="../tags/tag29.xml"/><Relationship Id="rId29" Type="http://schemas.openxmlformats.org/officeDocument/2006/relationships/slideLayout" Target="../slideLayouts/slideLayout7.xml"/><Relationship Id="rId28" Type="http://schemas.openxmlformats.org/officeDocument/2006/relationships/tags" Target="../tags/tag41.xml"/><Relationship Id="rId27" Type="http://schemas.openxmlformats.org/officeDocument/2006/relationships/image" Target="../media/image60.png"/><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image" Target="../media/image124.wmf"/><Relationship Id="rId2" Type="http://schemas.openxmlformats.org/officeDocument/2006/relationships/tags" Target="../tags/tag28.xml"/><Relationship Id="rId19" Type="http://schemas.openxmlformats.org/officeDocument/2006/relationships/oleObject" Target="../embeddings/oleObject117.bin"/><Relationship Id="rId18" Type="http://schemas.openxmlformats.org/officeDocument/2006/relationships/image" Target="../media/image123.emf"/><Relationship Id="rId17" Type="http://schemas.openxmlformats.org/officeDocument/2006/relationships/image" Target="../media/image122.emf"/><Relationship Id="rId16" Type="http://schemas.openxmlformats.org/officeDocument/2006/relationships/image" Target="../media/image121.emf"/><Relationship Id="rId15" Type="http://schemas.openxmlformats.org/officeDocument/2006/relationships/image" Target="../media/image120.wmf"/><Relationship Id="rId14" Type="http://schemas.openxmlformats.org/officeDocument/2006/relationships/oleObject" Target="../embeddings/oleObject116.bin"/><Relationship Id="rId13" Type="http://schemas.openxmlformats.org/officeDocument/2006/relationships/image" Target="../media/image54.wmf"/><Relationship Id="rId12" Type="http://schemas.openxmlformats.org/officeDocument/2006/relationships/oleObject" Target="../embeddings/oleObject115.bin"/><Relationship Id="rId11" Type="http://schemas.openxmlformats.org/officeDocument/2006/relationships/image" Target="../media/image119.emf"/><Relationship Id="rId10" Type="http://schemas.openxmlformats.org/officeDocument/2006/relationships/image" Target="../media/image118.emf"/><Relationship Id="rId1" Type="http://schemas.openxmlformats.org/officeDocument/2006/relationships/tags" Target="../tags/tag27.xml"/></Relationships>
</file>

<file path=ppt/slides/_rels/slide53.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5" Type="http://schemas.openxmlformats.org/officeDocument/2006/relationships/slideLayout" Target="../slideLayouts/slideLayout7.xml"/><Relationship Id="rId14" Type="http://schemas.openxmlformats.org/officeDocument/2006/relationships/tags" Target="../tags/tag54.xml"/><Relationship Id="rId13" Type="http://schemas.openxmlformats.org/officeDocument/2006/relationships/image" Target="../media/image60.png"/><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54.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3" Type="http://schemas.openxmlformats.org/officeDocument/2006/relationships/vmlDrawing" Target="../drawings/vmlDrawing45.vml"/><Relationship Id="rId22" Type="http://schemas.openxmlformats.org/officeDocument/2006/relationships/slideLayout" Target="../slideLayouts/slideLayout7.xml"/><Relationship Id="rId21" Type="http://schemas.openxmlformats.org/officeDocument/2006/relationships/tags" Target="../tags/tag71.xml"/><Relationship Id="rId20" Type="http://schemas.openxmlformats.org/officeDocument/2006/relationships/image" Target="../media/image60.png"/><Relationship Id="rId2" Type="http://schemas.openxmlformats.org/officeDocument/2006/relationships/tags" Target="../tags/tag56.xml"/><Relationship Id="rId19" Type="http://schemas.openxmlformats.org/officeDocument/2006/relationships/tags" Target="../tags/tag70.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image" Target="../media/image125.emf"/><Relationship Id="rId12" Type="http://schemas.openxmlformats.org/officeDocument/2006/relationships/image" Target="../media/image54.wmf"/><Relationship Id="rId11" Type="http://schemas.openxmlformats.org/officeDocument/2006/relationships/oleObject" Target="../embeddings/oleObject118.bin"/><Relationship Id="rId10" Type="http://schemas.openxmlformats.org/officeDocument/2006/relationships/tags" Target="../tags/tag6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54.wmf"/><Relationship Id="rId7" Type="http://schemas.openxmlformats.org/officeDocument/2006/relationships/oleObject" Target="../embeddings/oleObject119.bin"/><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0" Type="http://schemas.openxmlformats.org/officeDocument/2006/relationships/vmlDrawing" Target="../drawings/vmlDrawing46.vml"/><Relationship Id="rId2" Type="http://schemas.openxmlformats.org/officeDocument/2006/relationships/tags" Target="../tags/tag73.xml"/><Relationship Id="rId19" Type="http://schemas.openxmlformats.org/officeDocument/2006/relationships/slideLayout" Target="../slideLayouts/slideLayout7.xml"/><Relationship Id="rId18" Type="http://schemas.openxmlformats.org/officeDocument/2006/relationships/tags" Target="../tags/tag84.xml"/><Relationship Id="rId17" Type="http://schemas.openxmlformats.org/officeDocument/2006/relationships/image" Target="../media/image60.png"/><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image" Target="../media/image126.wmf"/><Relationship Id="rId1" Type="http://schemas.openxmlformats.org/officeDocument/2006/relationships/tags" Target="../tags/tag72.xml"/></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54.wmf"/><Relationship Id="rId7" Type="http://schemas.openxmlformats.org/officeDocument/2006/relationships/oleObject" Target="../embeddings/oleObject121.bin"/><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0" Type="http://schemas.openxmlformats.org/officeDocument/2006/relationships/vmlDrawing" Target="../drawings/vmlDrawing47.vml"/><Relationship Id="rId2" Type="http://schemas.openxmlformats.org/officeDocument/2006/relationships/tags" Target="../tags/tag86.xml"/><Relationship Id="rId19" Type="http://schemas.openxmlformats.org/officeDocument/2006/relationships/slideLayout" Target="../slideLayouts/slideLayout7.xml"/><Relationship Id="rId18" Type="http://schemas.openxmlformats.org/officeDocument/2006/relationships/tags" Target="../tags/tag97.xml"/><Relationship Id="rId17" Type="http://schemas.openxmlformats.org/officeDocument/2006/relationships/image" Target="../media/image60.png"/><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image" Target="../media/image127.wmf"/><Relationship Id="rId1" Type="http://schemas.openxmlformats.org/officeDocument/2006/relationships/tags" Target="../tags/tag8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xml"/><Relationship Id="rId2" Type="http://schemas.openxmlformats.org/officeDocument/2006/relationships/image" Target="../media/image128.wmf"/><Relationship Id="rId1" Type="http://schemas.openxmlformats.org/officeDocument/2006/relationships/oleObject" Target="../embeddings/oleObject123.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7.xml"/><Relationship Id="rId2" Type="http://schemas.openxmlformats.org/officeDocument/2006/relationships/image" Target="../media/image129.wmf"/><Relationship Id="rId1" Type="http://schemas.openxmlformats.org/officeDocument/2006/relationships/oleObject" Target="../embeddings/oleObject124.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wmf"/><Relationship Id="rId7" Type="http://schemas.openxmlformats.org/officeDocument/2006/relationships/oleObject" Target="../embeddings/oleObject7.bin"/><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2.wmf"/><Relationship Id="rId7" Type="http://schemas.openxmlformats.org/officeDocument/2006/relationships/oleObject" Target="../embeddings/oleObject128.bin"/><Relationship Id="rId6" Type="http://schemas.openxmlformats.org/officeDocument/2006/relationships/image" Target="../media/image131.wmf"/><Relationship Id="rId5" Type="http://schemas.openxmlformats.org/officeDocument/2006/relationships/oleObject" Target="../embeddings/oleObject127.bin"/><Relationship Id="rId4" Type="http://schemas.openxmlformats.org/officeDocument/2006/relationships/image" Target="../media/image130.wmf"/><Relationship Id="rId3" Type="http://schemas.openxmlformats.org/officeDocument/2006/relationships/oleObject" Target="../embeddings/oleObject126.bin"/><Relationship Id="rId2" Type="http://schemas.openxmlformats.org/officeDocument/2006/relationships/image" Target="../media/image129.wmf"/><Relationship Id="rId10" Type="http://schemas.openxmlformats.org/officeDocument/2006/relationships/vmlDrawing" Target="../drawings/vmlDrawing50.vml"/><Relationship Id="rId1" Type="http://schemas.openxmlformats.org/officeDocument/2006/relationships/oleObject" Target="../embeddings/oleObject125.bin"/></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51.vml"/><Relationship Id="rId7" Type="http://schemas.openxmlformats.org/officeDocument/2006/relationships/slideLayout" Target="../slideLayouts/slideLayout7.xml"/><Relationship Id="rId6" Type="http://schemas.openxmlformats.org/officeDocument/2006/relationships/image" Target="../media/image134.wmf"/><Relationship Id="rId5" Type="http://schemas.openxmlformats.org/officeDocument/2006/relationships/oleObject" Target="../embeddings/oleObject131.bin"/><Relationship Id="rId4" Type="http://schemas.openxmlformats.org/officeDocument/2006/relationships/image" Target="../media/image133.wmf"/><Relationship Id="rId3" Type="http://schemas.openxmlformats.org/officeDocument/2006/relationships/oleObject" Target="../embeddings/oleObject130.bin"/><Relationship Id="rId2" Type="http://schemas.openxmlformats.org/officeDocument/2006/relationships/image" Target="../media/image130.wmf"/><Relationship Id="rId1" Type="http://schemas.openxmlformats.org/officeDocument/2006/relationships/oleObject" Target="../embeddings/oleObject129.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138.wmf"/><Relationship Id="rId7" Type="http://schemas.openxmlformats.org/officeDocument/2006/relationships/oleObject" Target="../embeddings/oleObject135.bin"/><Relationship Id="rId6" Type="http://schemas.openxmlformats.org/officeDocument/2006/relationships/image" Target="../media/image137.wmf"/><Relationship Id="rId5" Type="http://schemas.openxmlformats.org/officeDocument/2006/relationships/oleObject" Target="../embeddings/oleObject134.bin"/><Relationship Id="rId4" Type="http://schemas.openxmlformats.org/officeDocument/2006/relationships/image" Target="../media/image136.wmf"/><Relationship Id="rId3" Type="http://schemas.openxmlformats.org/officeDocument/2006/relationships/oleObject" Target="../embeddings/oleObject133.bin"/><Relationship Id="rId2" Type="http://schemas.openxmlformats.org/officeDocument/2006/relationships/image" Target="../media/image135.wmf"/><Relationship Id="rId12" Type="http://schemas.openxmlformats.org/officeDocument/2006/relationships/vmlDrawing" Target="../drawings/vmlDrawing52.vml"/><Relationship Id="rId11" Type="http://schemas.openxmlformats.org/officeDocument/2006/relationships/slideLayout" Target="../slideLayouts/slideLayout7.xml"/><Relationship Id="rId10" Type="http://schemas.openxmlformats.org/officeDocument/2006/relationships/image" Target="../media/image139.wmf"/><Relationship Id="rId1" Type="http://schemas.openxmlformats.org/officeDocument/2006/relationships/oleObject" Target="../embeddings/oleObject132.bin"/></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2.wmf"/><Relationship Id="rId7" Type="http://schemas.openxmlformats.org/officeDocument/2006/relationships/oleObject" Target="../embeddings/oleObject140.bin"/><Relationship Id="rId6" Type="http://schemas.openxmlformats.org/officeDocument/2006/relationships/image" Target="../media/image141.wmf"/><Relationship Id="rId5" Type="http://schemas.openxmlformats.org/officeDocument/2006/relationships/oleObject" Target="../embeddings/oleObject139.bin"/><Relationship Id="rId4" Type="http://schemas.openxmlformats.org/officeDocument/2006/relationships/image" Target="../media/image140.wmf"/><Relationship Id="rId3" Type="http://schemas.openxmlformats.org/officeDocument/2006/relationships/oleObject" Target="../embeddings/oleObject138.bin"/><Relationship Id="rId2" Type="http://schemas.openxmlformats.org/officeDocument/2006/relationships/image" Target="../media/image139.wmf"/><Relationship Id="rId10" Type="http://schemas.openxmlformats.org/officeDocument/2006/relationships/vmlDrawing" Target="../drawings/vmlDrawing53.vml"/><Relationship Id="rId1" Type="http://schemas.openxmlformats.org/officeDocument/2006/relationships/oleObject" Target="../embeddings/oleObject137.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44.wmf"/><Relationship Id="rId7" Type="http://schemas.openxmlformats.org/officeDocument/2006/relationships/oleObject" Target="../embeddings/oleObject144.bin"/><Relationship Id="rId6" Type="http://schemas.openxmlformats.org/officeDocument/2006/relationships/image" Target="../media/image143.wmf"/><Relationship Id="rId5" Type="http://schemas.openxmlformats.org/officeDocument/2006/relationships/oleObject" Target="../embeddings/oleObject143.bin"/><Relationship Id="rId4" Type="http://schemas.openxmlformats.org/officeDocument/2006/relationships/image" Target="../media/image142.wmf"/><Relationship Id="rId3" Type="http://schemas.openxmlformats.org/officeDocument/2006/relationships/oleObject" Target="../embeddings/oleObject142.bin"/><Relationship Id="rId2" Type="http://schemas.openxmlformats.org/officeDocument/2006/relationships/image" Target="../media/image141.wmf"/><Relationship Id="rId18" Type="http://schemas.openxmlformats.org/officeDocument/2006/relationships/vmlDrawing" Target="../drawings/vmlDrawing54.vml"/><Relationship Id="rId17" Type="http://schemas.openxmlformats.org/officeDocument/2006/relationships/slideLayout" Target="../slideLayouts/slideLayout7.xml"/><Relationship Id="rId16" Type="http://schemas.openxmlformats.org/officeDocument/2006/relationships/image" Target="../media/image148.wmf"/><Relationship Id="rId15" Type="http://schemas.openxmlformats.org/officeDocument/2006/relationships/oleObject" Target="../embeddings/oleObject148.bin"/><Relationship Id="rId14" Type="http://schemas.openxmlformats.org/officeDocument/2006/relationships/image" Target="../media/image147.wmf"/><Relationship Id="rId13" Type="http://schemas.openxmlformats.org/officeDocument/2006/relationships/oleObject" Target="../embeddings/oleObject147.bin"/><Relationship Id="rId12" Type="http://schemas.openxmlformats.org/officeDocument/2006/relationships/image" Target="../media/image146.wmf"/><Relationship Id="rId11" Type="http://schemas.openxmlformats.org/officeDocument/2006/relationships/oleObject" Target="../embeddings/oleObject146.bin"/><Relationship Id="rId10" Type="http://schemas.openxmlformats.org/officeDocument/2006/relationships/image" Target="../media/image145.wmf"/><Relationship Id="rId1" Type="http://schemas.openxmlformats.org/officeDocument/2006/relationships/oleObject" Target="../embeddings/oleObject141.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48.wmf"/><Relationship Id="rId7" Type="http://schemas.openxmlformats.org/officeDocument/2006/relationships/oleObject" Target="../embeddings/oleObject152.bin"/><Relationship Id="rId6" Type="http://schemas.openxmlformats.org/officeDocument/2006/relationships/image" Target="../media/image147.wmf"/><Relationship Id="rId5" Type="http://schemas.openxmlformats.org/officeDocument/2006/relationships/oleObject" Target="../embeddings/oleObject151.bin"/><Relationship Id="rId4" Type="http://schemas.openxmlformats.org/officeDocument/2006/relationships/image" Target="../media/image141.wmf"/><Relationship Id="rId3" Type="http://schemas.openxmlformats.org/officeDocument/2006/relationships/oleObject" Target="../embeddings/oleObject150.bin"/><Relationship Id="rId2" Type="http://schemas.openxmlformats.org/officeDocument/2006/relationships/image" Target="../media/image142.wmf"/><Relationship Id="rId14" Type="http://schemas.openxmlformats.org/officeDocument/2006/relationships/vmlDrawing" Target="../drawings/vmlDrawing55.vml"/><Relationship Id="rId13" Type="http://schemas.openxmlformats.org/officeDocument/2006/relationships/slideLayout" Target="../slideLayouts/slideLayout7.xml"/><Relationship Id="rId12" Type="http://schemas.openxmlformats.org/officeDocument/2006/relationships/image" Target="../media/image150.wmf"/><Relationship Id="rId11" Type="http://schemas.openxmlformats.org/officeDocument/2006/relationships/oleObject" Target="../embeddings/oleObject154.bin"/><Relationship Id="rId10" Type="http://schemas.openxmlformats.org/officeDocument/2006/relationships/image" Target="../media/image149.wmf"/><Relationship Id="rId1" Type="http://schemas.openxmlformats.org/officeDocument/2006/relationships/oleObject" Target="../embeddings/oleObject149.bin"/></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8.wmf"/><Relationship Id="rId7" Type="http://schemas.openxmlformats.org/officeDocument/2006/relationships/oleObject" Target="../embeddings/oleObject158.bin"/><Relationship Id="rId6" Type="http://schemas.openxmlformats.org/officeDocument/2006/relationships/image" Target="../media/image152.wmf"/><Relationship Id="rId5" Type="http://schemas.openxmlformats.org/officeDocument/2006/relationships/oleObject" Target="../embeddings/oleObject157.bin"/><Relationship Id="rId4" Type="http://schemas.openxmlformats.org/officeDocument/2006/relationships/image" Target="../media/image151.wmf"/><Relationship Id="rId3" Type="http://schemas.openxmlformats.org/officeDocument/2006/relationships/oleObject" Target="../embeddings/oleObject156.bin"/><Relationship Id="rId2" Type="http://schemas.openxmlformats.org/officeDocument/2006/relationships/image" Target="../media/image130.wmf"/><Relationship Id="rId10" Type="http://schemas.openxmlformats.org/officeDocument/2006/relationships/vmlDrawing" Target="../drawings/vmlDrawing56.vml"/><Relationship Id="rId1" Type="http://schemas.openxmlformats.org/officeDocument/2006/relationships/oleObject" Target="../embeddings/oleObject155.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56.wmf"/><Relationship Id="rId7" Type="http://schemas.openxmlformats.org/officeDocument/2006/relationships/oleObject" Target="../embeddings/oleObject162.bin"/><Relationship Id="rId6" Type="http://schemas.openxmlformats.org/officeDocument/2006/relationships/image" Target="../media/image155.wmf"/><Relationship Id="rId5" Type="http://schemas.openxmlformats.org/officeDocument/2006/relationships/oleObject" Target="../embeddings/oleObject161.bin"/><Relationship Id="rId4" Type="http://schemas.openxmlformats.org/officeDocument/2006/relationships/image" Target="../media/image154.wmf"/><Relationship Id="rId3" Type="http://schemas.openxmlformats.org/officeDocument/2006/relationships/oleObject" Target="../embeddings/oleObject160.bin"/><Relationship Id="rId2" Type="http://schemas.openxmlformats.org/officeDocument/2006/relationships/image" Target="../media/image153.wmf"/><Relationship Id="rId14" Type="http://schemas.openxmlformats.org/officeDocument/2006/relationships/vmlDrawing" Target="../drawings/vmlDrawing57.vml"/><Relationship Id="rId13" Type="http://schemas.openxmlformats.org/officeDocument/2006/relationships/slideLayout" Target="../slideLayouts/slideLayout7.xml"/><Relationship Id="rId12" Type="http://schemas.openxmlformats.org/officeDocument/2006/relationships/image" Target="../media/image158.wmf"/><Relationship Id="rId11" Type="http://schemas.openxmlformats.org/officeDocument/2006/relationships/oleObject" Target="../embeddings/oleObject164.bin"/><Relationship Id="rId10" Type="http://schemas.openxmlformats.org/officeDocument/2006/relationships/image" Target="../media/image157.wmf"/><Relationship Id="rId1" Type="http://schemas.openxmlformats.org/officeDocument/2006/relationships/oleObject" Target="../embeddings/oleObject159.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58.vml"/><Relationship Id="rId5" Type="http://schemas.openxmlformats.org/officeDocument/2006/relationships/slideLayout" Target="../slideLayouts/slideLayout7.xml"/><Relationship Id="rId4" Type="http://schemas.openxmlformats.org/officeDocument/2006/relationships/image" Target="../media/image160.wmf"/><Relationship Id="rId3" Type="http://schemas.openxmlformats.org/officeDocument/2006/relationships/oleObject" Target="../embeddings/oleObject166.bin"/><Relationship Id="rId2" Type="http://schemas.openxmlformats.org/officeDocument/2006/relationships/image" Target="../media/image159.wmf"/><Relationship Id="rId1" Type="http://schemas.openxmlformats.org/officeDocument/2006/relationships/oleObject" Target="../embeddings/oleObject165.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_rels/slide70.xml.rels><?xml version="1.0" encoding="UTF-8" standalone="yes"?>
<Relationships xmlns="http://schemas.openxmlformats.org/package/2006/relationships"><Relationship Id="rId6" Type="http://schemas.openxmlformats.org/officeDocument/2006/relationships/vmlDrawing" Target="../drawings/vmlDrawing59.vml"/><Relationship Id="rId5" Type="http://schemas.openxmlformats.org/officeDocument/2006/relationships/slideLayout" Target="../slideLayouts/slideLayout7.xml"/><Relationship Id="rId4" Type="http://schemas.openxmlformats.org/officeDocument/2006/relationships/image" Target="../media/image162.wmf"/><Relationship Id="rId3" Type="http://schemas.openxmlformats.org/officeDocument/2006/relationships/oleObject" Target="../embeddings/oleObject168.bin"/><Relationship Id="rId2" Type="http://schemas.openxmlformats.org/officeDocument/2006/relationships/image" Target="../media/image161.wmf"/><Relationship Id="rId1" Type="http://schemas.openxmlformats.org/officeDocument/2006/relationships/oleObject" Target="../embeddings/oleObject167.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60.vml"/><Relationship Id="rId3" Type="http://schemas.openxmlformats.org/officeDocument/2006/relationships/slideLayout" Target="../slideLayouts/slideLayout7.xml"/><Relationship Id="rId2" Type="http://schemas.openxmlformats.org/officeDocument/2006/relationships/image" Target="../media/image163.wmf"/><Relationship Id="rId1" Type="http://schemas.openxmlformats.org/officeDocument/2006/relationships/oleObject" Target="../embeddings/oleObject169.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7.xml"/><Relationship Id="rId2" Type="http://schemas.openxmlformats.org/officeDocument/2006/relationships/image" Target="../media/image164.wmf"/><Relationship Id="rId1" Type="http://schemas.openxmlformats.org/officeDocument/2006/relationships/oleObject" Target="../embeddings/oleObject170.bin"/></Relationships>
</file>

<file path=ppt/slides/_rels/slide73.xml.rels><?xml version="1.0" encoding="UTF-8" standalone="yes"?>
<Relationships xmlns="http://schemas.openxmlformats.org/package/2006/relationships"><Relationship Id="rId9" Type="http://schemas.openxmlformats.org/officeDocument/2006/relationships/image" Target="../media/image167.emf"/><Relationship Id="rId8" Type="http://schemas.openxmlformats.org/officeDocument/2006/relationships/image" Target="../media/image166.emf"/><Relationship Id="rId7" Type="http://schemas.openxmlformats.org/officeDocument/2006/relationships/image" Target="../media/image165.emf"/><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0" Type="http://schemas.openxmlformats.org/officeDocument/2006/relationships/slideLayout" Target="../slideLayouts/slideLayout7.xml"/><Relationship Id="rId2" Type="http://schemas.openxmlformats.org/officeDocument/2006/relationships/tags" Target="../tags/tag99.xml"/><Relationship Id="rId19" Type="http://schemas.openxmlformats.org/officeDocument/2006/relationships/tags" Target="../tags/tag110.xml"/><Relationship Id="rId18" Type="http://schemas.openxmlformats.org/officeDocument/2006/relationships/image" Target="../media/image60.png"/><Relationship Id="rId17" Type="http://schemas.openxmlformats.org/officeDocument/2006/relationships/tags" Target="../tags/tag109.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image" Target="../media/image169.emf"/><Relationship Id="rId10" Type="http://schemas.openxmlformats.org/officeDocument/2006/relationships/image" Target="../media/image168.emf"/><Relationship Id="rId1" Type="http://schemas.openxmlformats.org/officeDocument/2006/relationships/tags" Target="../tags/tag98.xml"/></Relationships>
</file>

<file path=ppt/slides/_rels/slide74.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9" Type="http://schemas.openxmlformats.org/officeDocument/2006/relationships/slideLayout" Target="../slideLayouts/slideLayout7.xml"/><Relationship Id="rId18" Type="http://schemas.openxmlformats.org/officeDocument/2006/relationships/tags" Target="../tags/tag127.xml"/><Relationship Id="rId17" Type="http://schemas.openxmlformats.org/officeDocument/2006/relationships/image" Target="../media/image60.png"/><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tags" Target="../tags/tag111.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emf"/><Relationship Id="rId3" Type="http://schemas.openxmlformats.org/officeDocument/2006/relationships/oleObject" Target="../embeddings/oleObject11.bin"/><Relationship Id="rId2" Type="http://schemas.openxmlformats.org/officeDocument/2006/relationships/image" Target="../media/image8.w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4.bin"/><Relationship Id="rId4" Type="http://schemas.openxmlformats.org/officeDocument/2006/relationships/image" Target="../media/image11.wmf"/><Relationship Id="rId3" Type="http://schemas.openxmlformats.org/officeDocument/2006/relationships/oleObject" Target="../embeddings/oleObject13.bin"/><Relationship Id="rId2" Type="http://schemas.openxmlformats.org/officeDocument/2006/relationships/image" Target="../media/image10.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074" name="Rectangle 4"/>
          <p:cNvSpPr>
            <a:spLocks noGrp="1" noRot="1"/>
          </p:cNvSpPr>
          <p:nvPr>
            <p:ph type="title"/>
          </p:nvPr>
        </p:nvSpPr>
        <p:spPr>
          <a:xfrm>
            <a:off x="304800" y="152400"/>
            <a:ext cx="8540750" cy="1143000"/>
          </a:xfrm>
        </p:spPr>
        <p:txBody>
          <a:bodyPr vert="horz" wrap="square" lIns="91440" tIns="45720" rIns="91440" bIns="45720" anchor="b"/>
          <a:p>
            <a:pPr eaLnBrk="1" hangingPunct="1"/>
            <a:r>
              <a:rPr lang="zh-CN" altLang="en-US" sz="4800" dirty="0"/>
              <a:t>第</a:t>
            </a:r>
            <a:r>
              <a:rPr lang="en-US" altLang="zh-CN" sz="4800" dirty="0"/>
              <a:t>2</a:t>
            </a:r>
            <a:r>
              <a:rPr lang="zh-CN" altLang="en-US" sz="4800" dirty="0"/>
              <a:t>章 随机过程</a:t>
            </a:r>
            <a:endParaRPr lang="zh-CN" altLang="en-US" sz="4800" dirty="0"/>
          </a:p>
        </p:txBody>
      </p:sp>
      <p:graphicFrame>
        <p:nvGraphicFramePr>
          <p:cNvPr id="4" name="内容占位符 3"/>
          <p:cNvGraphicFramePr>
            <a:graphicFrameLocks noGrp="1"/>
          </p:cNvGraphicFramePr>
          <p:nvPr>
            <p:ph idx="1"/>
          </p:nvPr>
        </p:nvGraphicFramePr>
        <p:xfrm>
          <a:off x="762000" y="2133600"/>
          <a:ext cx="8083550" cy="3657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3314" name="Rectangle 3"/>
          <p:cNvSpPr>
            <a:spLocks noGrp="1" noRot="1"/>
          </p:cNvSpPr>
          <p:nvPr>
            <p:ph type="body" idx="4294967295"/>
          </p:nvPr>
        </p:nvSpPr>
        <p:spPr>
          <a:xfrm>
            <a:off x="341313" y="1223963"/>
            <a:ext cx="8802687" cy="5634037"/>
          </a:xfrm>
        </p:spPr>
        <p:txBody>
          <a:bodyPr vert="horz" wrap="square" lIns="91440" tIns="45720" rIns="91440" bIns="45720" anchor="t"/>
          <a:p>
            <a:pPr lvl="2" eaLnBrk="1" hangingPunct="1"/>
            <a:r>
              <a:rPr lang="zh-CN" altLang="en-US" dirty="0"/>
              <a:t>相关函数</a:t>
            </a:r>
            <a:endParaRPr lang="zh-CN" altLang="en-US" dirty="0"/>
          </a:p>
          <a:p>
            <a:pPr lvl="2" eaLnBrk="1" hangingPunct="1"/>
            <a:endParaRPr lang="zh-CN" altLang="en-US" dirty="0"/>
          </a:p>
          <a:p>
            <a:pPr lvl="2" eaLnBrk="1" hangingPunct="1">
              <a:buNone/>
            </a:pPr>
            <a:r>
              <a:rPr lang="zh-CN" altLang="en-US" dirty="0"/>
              <a:t>	</a:t>
            </a:r>
            <a:endParaRPr lang="zh-CN" altLang="en-US" dirty="0"/>
          </a:p>
          <a:p>
            <a:pPr lvl="2" eaLnBrk="1" hangingPunct="1">
              <a:buNone/>
            </a:pPr>
            <a:r>
              <a:rPr lang="zh-CN" altLang="en-US" dirty="0"/>
              <a:t>	式中， </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a:t>
            </a:r>
            <a:r>
              <a:rPr lang="zh-CN" altLang="en-US" dirty="0"/>
              <a:t>和</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t>分别是在</a:t>
            </a:r>
            <a:r>
              <a:rPr lang="en-US" altLang="zh-CN" i="1" dirty="0">
                <a:sym typeface="Symbol" panose="05050102010706020507" pitchFamily="18" charset="2"/>
              </a:rPr>
              <a:t>t</a:t>
            </a:r>
            <a:r>
              <a:rPr lang="en-US" altLang="zh-CN" baseline="-25000" dirty="0">
                <a:sym typeface="Symbol" panose="05050102010706020507" pitchFamily="18" charset="2"/>
              </a:rPr>
              <a:t>1</a:t>
            </a:r>
            <a:r>
              <a:rPr lang="zh-CN" altLang="en-US" dirty="0"/>
              <a:t>和</a:t>
            </a:r>
            <a:r>
              <a:rPr lang="en-US" altLang="zh-CN" i="1" dirty="0">
                <a:sym typeface="Symbol" panose="05050102010706020507" pitchFamily="18" charset="2"/>
              </a:rPr>
              <a:t>t</a:t>
            </a:r>
            <a:r>
              <a:rPr lang="en-US" altLang="zh-CN" baseline="-25000" dirty="0">
                <a:sym typeface="Symbol" panose="05050102010706020507" pitchFamily="18" charset="2"/>
              </a:rPr>
              <a:t>2</a:t>
            </a:r>
            <a:r>
              <a:rPr lang="zh-CN" altLang="en-US" dirty="0"/>
              <a:t>时刻观测得到的随机变量。可以看出，</a:t>
            </a:r>
            <a:r>
              <a:rPr lang="en-US" altLang="zh-CN" i="1" dirty="0"/>
              <a:t>R</a:t>
            </a:r>
            <a:r>
              <a:rPr lang="en-US" altLang="zh-CN" dirty="0"/>
              <a:t>(</a:t>
            </a:r>
            <a:r>
              <a:rPr lang="en-US" altLang="zh-CN" i="1" dirty="0"/>
              <a:t>t</a:t>
            </a:r>
            <a:r>
              <a:rPr lang="en-US" altLang="zh-CN" baseline="-25000" dirty="0"/>
              <a:t>1</a:t>
            </a:r>
            <a:r>
              <a:rPr lang="en-US" altLang="zh-CN" dirty="0"/>
              <a:t>, </a:t>
            </a:r>
            <a:r>
              <a:rPr lang="en-US" altLang="zh-CN" i="1" dirty="0"/>
              <a:t>t</a:t>
            </a:r>
            <a:r>
              <a:rPr lang="en-US" altLang="zh-CN" i="1" baseline="-25000" dirty="0"/>
              <a:t>2</a:t>
            </a:r>
            <a:r>
              <a:rPr lang="en-US" altLang="zh-CN" dirty="0"/>
              <a:t>)</a:t>
            </a:r>
            <a:r>
              <a:rPr lang="zh-CN" altLang="en-US" dirty="0"/>
              <a:t>是两个变量</a:t>
            </a:r>
            <a:r>
              <a:rPr lang="en-US" altLang="zh-CN" i="1" dirty="0">
                <a:sym typeface="Symbol" panose="05050102010706020507" pitchFamily="18" charset="2"/>
              </a:rPr>
              <a:t>t</a:t>
            </a:r>
            <a:r>
              <a:rPr lang="en-US" altLang="zh-CN" baseline="-25000" dirty="0">
                <a:sym typeface="Symbol" panose="05050102010706020507" pitchFamily="18" charset="2"/>
              </a:rPr>
              <a:t>1</a:t>
            </a:r>
            <a:r>
              <a:rPr lang="zh-CN" altLang="en-US" dirty="0"/>
              <a:t>和</a:t>
            </a:r>
            <a:r>
              <a:rPr lang="en-US" altLang="zh-CN" i="1" dirty="0">
                <a:sym typeface="Symbol" panose="05050102010706020507" pitchFamily="18" charset="2"/>
              </a:rPr>
              <a:t>t</a:t>
            </a:r>
            <a:r>
              <a:rPr lang="en-US" altLang="zh-CN" baseline="-25000" dirty="0">
                <a:sym typeface="Symbol" panose="05050102010706020507" pitchFamily="18" charset="2"/>
              </a:rPr>
              <a:t>2</a:t>
            </a:r>
            <a:r>
              <a:rPr lang="zh-CN" altLang="en-US" dirty="0"/>
              <a:t>的确定函数。</a:t>
            </a:r>
            <a:endParaRPr lang="zh-CN" altLang="en-US" dirty="0"/>
          </a:p>
          <a:p>
            <a:pPr lvl="2" eaLnBrk="1" hangingPunct="1"/>
            <a:r>
              <a:rPr lang="zh-CN" altLang="en-US" dirty="0"/>
              <a:t>协方差函数</a:t>
            </a:r>
            <a:endParaRPr lang="zh-CN" altLang="en-US" dirty="0"/>
          </a:p>
          <a:p>
            <a:pPr lvl="2" eaLnBrk="1" hangingPunct="1"/>
            <a:endParaRPr lang="zh-CN" altLang="en-US" dirty="0"/>
          </a:p>
          <a:p>
            <a:pPr lvl="2" eaLnBrk="1" hangingPunct="1"/>
            <a:endParaRPr lang="zh-CN" altLang="en-US" dirty="0"/>
          </a:p>
          <a:p>
            <a:pPr lvl="2" eaLnBrk="1" hangingPunct="1">
              <a:lnSpc>
                <a:spcPct val="150000"/>
              </a:lnSpc>
              <a:buNone/>
            </a:pPr>
            <a:r>
              <a:rPr lang="zh-CN" altLang="en-US" dirty="0"/>
              <a:t>	式中 </a:t>
            </a:r>
            <a:r>
              <a:rPr lang="en-US" altLang="zh-CN" i="1" dirty="0">
                <a:sym typeface="Symbol" panose="05050102010706020507" pitchFamily="18" charset="2"/>
              </a:rPr>
              <a:t>a </a:t>
            </a:r>
            <a:r>
              <a:rPr lang="en-US" altLang="zh-CN" dirty="0">
                <a:sym typeface="Symbol" panose="05050102010706020507" pitchFamily="18" charset="2"/>
              </a:rPr>
              <a:t>( </a:t>
            </a:r>
            <a:r>
              <a:rPr lang="en-US" altLang="zh-CN" i="1" dirty="0">
                <a:sym typeface="Symbol" panose="05050102010706020507" pitchFamily="18" charset="2"/>
              </a:rPr>
              <a:t>t</a:t>
            </a:r>
            <a:r>
              <a:rPr lang="en-US" altLang="zh-CN" baseline="-25000" dirty="0">
                <a:sym typeface="Symbol" panose="05050102010706020507" pitchFamily="18" charset="2"/>
              </a:rPr>
              <a:t>1</a:t>
            </a:r>
            <a:r>
              <a:rPr lang="en-US" altLang="zh-CN" i="1" dirty="0">
                <a:sym typeface="Symbol" panose="05050102010706020507" pitchFamily="18" charset="2"/>
              </a:rPr>
              <a:t> </a:t>
            </a:r>
            <a:r>
              <a:rPr lang="en-US" altLang="zh-CN" dirty="0">
                <a:sym typeface="Symbol" panose="05050102010706020507" pitchFamily="18" charset="2"/>
              </a:rPr>
              <a:t>) </a:t>
            </a:r>
            <a:r>
              <a:rPr lang="en-US" altLang="zh-CN" i="1" dirty="0">
                <a:sym typeface="Symbol" panose="05050102010706020507" pitchFamily="18" charset="2"/>
              </a:rPr>
              <a:t>a </a:t>
            </a:r>
            <a:r>
              <a:rPr lang="en-US" altLang="zh-CN" dirty="0">
                <a:sym typeface="Symbol" panose="05050102010706020507" pitchFamily="18" charset="2"/>
              </a:rPr>
              <a:t>( </a:t>
            </a:r>
            <a:r>
              <a:rPr lang="en-US" altLang="zh-CN" i="1" dirty="0">
                <a:sym typeface="Symbol" panose="05050102010706020507" pitchFamily="18" charset="2"/>
              </a:rPr>
              <a:t>t</a:t>
            </a:r>
            <a:r>
              <a:rPr lang="en-US" altLang="zh-CN" baseline="-25000" dirty="0">
                <a:sym typeface="Symbol" panose="05050102010706020507" pitchFamily="18" charset="2"/>
              </a:rPr>
              <a:t>2</a:t>
            </a:r>
            <a:r>
              <a:rPr lang="en-US" altLang="zh-CN" i="1" dirty="0">
                <a:sym typeface="Symbol" panose="05050102010706020507" pitchFamily="18" charset="2"/>
              </a:rPr>
              <a:t> </a:t>
            </a:r>
            <a:r>
              <a:rPr lang="en-US" altLang="zh-CN" dirty="0">
                <a:sym typeface="Symbol" panose="05050102010706020507" pitchFamily="18" charset="2"/>
              </a:rPr>
              <a:t>)</a:t>
            </a:r>
            <a:r>
              <a:rPr lang="en-US" altLang="zh-CN" dirty="0"/>
              <a:t> </a:t>
            </a:r>
            <a:r>
              <a:rPr lang="zh-CN" altLang="en-US" dirty="0"/>
              <a:t>－ 在</a:t>
            </a:r>
            <a:r>
              <a:rPr lang="en-US" altLang="zh-CN" i="1" dirty="0">
                <a:sym typeface="Symbol" panose="05050102010706020507" pitchFamily="18" charset="2"/>
              </a:rPr>
              <a:t>t</a:t>
            </a:r>
            <a:r>
              <a:rPr lang="en-US" altLang="zh-CN" baseline="-25000" dirty="0">
                <a:sym typeface="Symbol" panose="05050102010706020507" pitchFamily="18" charset="2"/>
              </a:rPr>
              <a:t>1</a:t>
            </a:r>
            <a:r>
              <a:rPr lang="zh-CN" altLang="en-US" dirty="0"/>
              <a:t>和</a:t>
            </a:r>
            <a:r>
              <a:rPr lang="en-US" altLang="zh-CN" i="1" dirty="0">
                <a:sym typeface="Symbol" panose="05050102010706020507" pitchFamily="18" charset="2"/>
              </a:rPr>
              <a:t>t</a:t>
            </a:r>
            <a:r>
              <a:rPr lang="en-US" altLang="zh-CN" baseline="-25000" dirty="0">
                <a:sym typeface="Symbol" panose="05050102010706020507" pitchFamily="18" charset="2"/>
              </a:rPr>
              <a:t>2</a:t>
            </a:r>
            <a:r>
              <a:rPr lang="zh-CN" altLang="en-US" dirty="0"/>
              <a:t>时刻得到的</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的均值 </a:t>
            </a:r>
            <a:endParaRPr lang="zh-CN" altLang="en-US" dirty="0"/>
          </a:p>
          <a:p>
            <a:pPr lvl="2" eaLnBrk="1" hangingPunct="1">
              <a:lnSpc>
                <a:spcPct val="120000"/>
              </a:lnSpc>
              <a:buNone/>
            </a:pPr>
            <a:r>
              <a:rPr lang="zh-CN" altLang="en-US" dirty="0"/>
              <a:t>		 </a:t>
            </a:r>
            <a:r>
              <a:rPr lang="en-US" altLang="zh-CN" i="1" dirty="0"/>
              <a:t>f</a:t>
            </a:r>
            <a:r>
              <a:rPr lang="en-US" altLang="zh-CN" baseline="-25000" dirty="0"/>
              <a:t>2</a:t>
            </a:r>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a:t>
            </a:r>
            <a:r>
              <a:rPr lang="en-US" altLang="zh-CN" i="1" dirty="0"/>
              <a:t>t</a:t>
            </a:r>
            <a:r>
              <a:rPr lang="en-US" altLang="zh-CN" baseline="-25000" dirty="0"/>
              <a:t>1</a:t>
            </a:r>
            <a:r>
              <a:rPr lang="en-US" altLang="zh-CN" dirty="0"/>
              <a:t>, </a:t>
            </a:r>
            <a:r>
              <a:rPr lang="en-US" altLang="zh-CN" i="1" dirty="0"/>
              <a:t>t</a:t>
            </a:r>
            <a:r>
              <a:rPr lang="en-US" altLang="zh-CN" baseline="-25000" dirty="0"/>
              <a:t>2</a:t>
            </a:r>
            <a:r>
              <a:rPr lang="en-US" altLang="zh-CN" dirty="0"/>
              <a:t>) </a:t>
            </a:r>
            <a:r>
              <a:rPr lang="zh-CN" altLang="en-US" dirty="0"/>
              <a:t>－ </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的二维概率密度函数。 </a:t>
            </a:r>
            <a:endParaRPr lang="zh-CN" altLang="en-US" dirty="0"/>
          </a:p>
        </p:txBody>
      </p:sp>
      <p:graphicFrame>
        <p:nvGraphicFramePr>
          <p:cNvPr id="13315" name="Object 2"/>
          <p:cNvGraphicFramePr>
            <a:graphicFrameLocks noChangeAspect="1"/>
          </p:cNvGraphicFramePr>
          <p:nvPr/>
        </p:nvGraphicFramePr>
        <p:xfrm>
          <a:off x="3267075" y="1449388"/>
          <a:ext cx="4995863" cy="1046162"/>
        </p:xfrm>
        <a:graphic>
          <a:graphicData uri="http://schemas.openxmlformats.org/presentationml/2006/ole">
            <mc:AlternateContent xmlns:mc="http://schemas.openxmlformats.org/markup-compatibility/2006">
              <mc:Choice xmlns:v="urn:schemas-microsoft-com:vml" Requires="v">
                <p:oleObj spid="_x0000_s3224" name="" r:id="rId1" imgW="2565400" imgH="558800" progId="Equation.3">
                  <p:embed/>
                </p:oleObj>
              </mc:Choice>
              <mc:Fallback>
                <p:oleObj name="" r:id="rId1" imgW="2565400" imgH="558800" progId="Equation.3">
                  <p:embed/>
                  <p:pic>
                    <p:nvPicPr>
                      <p:cNvPr id="0" name="图片 3223"/>
                      <p:cNvPicPr/>
                      <p:nvPr/>
                    </p:nvPicPr>
                    <p:blipFill>
                      <a:blip r:embed="rId2"/>
                      <a:stretch>
                        <a:fillRect/>
                      </a:stretch>
                    </p:blipFill>
                    <p:spPr>
                      <a:xfrm>
                        <a:off x="3267075" y="1449388"/>
                        <a:ext cx="4995863" cy="1046162"/>
                      </a:xfrm>
                      <a:prstGeom prst="rect">
                        <a:avLst/>
                      </a:prstGeom>
                      <a:noFill/>
                      <a:ln w="38100">
                        <a:noFill/>
                        <a:miter/>
                      </a:ln>
                    </p:spPr>
                  </p:pic>
                </p:oleObj>
              </mc:Fallback>
            </mc:AlternateContent>
          </a:graphicData>
        </a:graphic>
      </p:graphicFrame>
      <p:sp>
        <p:nvSpPr>
          <p:cNvPr id="13316" name="Rectangle 7"/>
          <p:cNvSpPr/>
          <p:nvPr/>
        </p:nvSpPr>
        <p:spPr>
          <a:xfrm>
            <a:off x="0" y="31480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3317" name="Object 3"/>
          <p:cNvGraphicFramePr>
            <a:graphicFrameLocks noChangeAspect="1"/>
          </p:cNvGraphicFramePr>
          <p:nvPr/>
        </p:nvGraphicFramePr>
        <p:xfrm>
          <a:off x="1827213" y="3833813"/>
          <a:ext cx="6659562" cy="977900"/>
        </p:xfrm>
        <a:graphic>
          <a:graphicData uri="http://schemas.openxmlformats.org/presentationml/2006/ole">
            <mc:AlternateContent xmlns:mc="http://schemas.openxmlformats.org/markup-compatibility/2006">
              <mc:Choice xmlns:v="urn:schemas-microsoft-com:vml" Requires="v">
                <p:oleObj spid="_x0000_s3220" name="" r:id="rId3" imgW="3644900" imgH="558800" progId="Equation.3">
                  <p:embed/>
                </p:oleObj>
              </mc:Choice>
              <mc:Fallback>
                <p:oleObj name="" r:id="rId3" imgW="3644900" imgH="558800" progId="Equation.3">
                  <p:embed/>
                  <p:pic>
                    <p:nvPicPr>
                      <p:cNvPr id="0" name="图片 3219"/>
                      <p:cNvPicPr/>
                      <p:nvPr/>
                    </p:nvPicPr>
                    <p:blipFill>
                      <a:blip r:embed="rId4"/>
                      <a:stretch>
                        <a:fillRect/>
                      </a:stretch>
                    </p:blipFill>
                    <p:spPr>
                      <a:xfrm>
                        <a:off x="1827213" y="3833813"/>
                        <a:ext cx="6659562" cy="977900"/>
                      </a:xfrm>
                      <a:prstGeom prst="rect">
                        <a:avLst/>
                      </a:prstGeom>
                      <a:noFill/>
                      <a:ln w="38100">
                        <a:noFill/>
                        <a:miter/>
                      </a:ln>
                    </p:spPr>
                  </p:pic>
                </p:oleObj>
              </mc:Fallback>
            </mc:AlternateContent>
          </a:graphicData>
        </a:graphic>
      </p:graphicFrame>
      <p:sp>
        <p:nvSpPr>
          <p:cNvPr id="13318"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4338" name="Rectangle 3"/>
          <p:cNvSpPr>
            <a:spLocks noGrp="1" noRot="1"/>
          </p:cNvSpPr>
          <p:nvPr>
            <p:ph type="body" idx="4294967295"/>
          </p:nvPr>
        </p:nvSpPr>
        <p:spPr>
          <a:xfrm>
            <a:off x="431800" y="1223963"/>
            <a:ext cx="8537575" cy="5634037"/>
          </a:xfrm>
        </p:spPr>
        <p:txBody>
          <a:bodyPr vert="horz" wrap="square" lIns="91440" tIns="45720" rIns="91440" bIns="45720" anchor="t"/>
          <a:p>
            <a:pPr lvl="3" eaLnBrk="1" hangingPunct="1"/>
            <a:r>
              <a:rPr lang="zh-CN" altLang="en-US" dirty="0"/>
              <a:t>相关函数和协方差函数之间的关系</a:t>
            </a:r>
            <a:endParaRPr lang="zh-CN" altLang="en-US" dirty="0"/>
          </a:p>
          <a:p>
            <a:pPr lvl="3" eaLnBrk="1" hangingPunct="1"/>
            <a:endParaRPr lang="zh-CN" altLang="en-US" dirty="0"/>
          </a:p>
          <a:p>
            <a:pPr lvl="3" eaLnBrk="1" hangingPunct="1">
              <a:lnSpc>
                <a:spcPct val="120000"/>
              </a:lnSpc>
              <a:buNone/>
            </a:pPr>
            <a:r>
              <a:rPr lang="zh-CN" altLang="en-US" dirty="0"/>
              <a:t>	若</a:t>
            </a:r>
            <a:r>
              <a:rPr lang="en-US" altLang="zh-CN" i="1" dirty="0"/>
              <a:t>a</a:t>
            </a:r>
            <a:r>
              <a:rPr lang="en-US" altLang="zh-CN" dirty="0"/>
              <a:t>(</a:t>
            </a:r>
            <a:r>
              <a:rPr lang="en-US" altLang="zh-CN" i="1" dirty="0"/>
              <a:t>t</a:t>
            </a:r>
            <a:r>
              <a:rPr lang="en-US" altLang="zh-CN" baseline="-25000" dirty="0"/>
              <a:t>1</a:t>
            </a:r>
            <a:r>
              <a:rPr lang="en-US" altLang="zh-CN" dirty="0"/>
              <a:t>) = </a:t>
            </a:r>
            <a:r>
              <a:rPr lang="en-US" altLang="zh-CN" i="1" dirty="0"/>
              <a:t>a</a:t>
            </a:r>
            <a:r>
              <a:rPr lang="en-US" altLang="zh-CN" dirty="0"/>
              <a:t>(</a:t>
            </a:r>
            <a:r>
              <a:rPr lang="en-US" altLang="zh-CN" i="1" dirty="0"/>
              <a:t>t</a:t>
            </a:r>
            <a:r>
              <a:rPr lang="en-US" altLang="zh-CN" baseline="-25000" dirty="0"/>
              <a:t>2</a:t>
            </a:r>
            <a:r>
              <a:rPr lang="en-US" altLang="zh-CN" dirty="0"/>
              <a:t>)=0</a:t>
            </a:r>
            <a:r>
              <a:rPr lang="zh-CN" altLang="en-US" dirty="0"/>
              <a:t>，则</a:t>
            </a:r>
            <a:r>
              <a:rPr lang="en-US" altLang="zh-CN" i="1" dirty="0"/>
              <a:t>B(t</a:t>
            </a:r>
            <a:r>
              <a:rPr lang="en-US" altLang="zh-CN" baseline="-25000" dirty="0"/>
              <a:t>1</a:t>
            </a:r>
            <a:r>
              <a:rPr lang="en-US" altLang="zh-CN" dirty="0"/>
              <a:t>, </a:t>
            </a:r>
            <a:r>
              <a:rPr lang="en-US" altLang="zh-CN" i="1" dirty="0"/>
              <a:t>t</a:t>
            </a:r>
            <a:r>
              <a:rPr lang="en-US" altLang="zh-CN" baseline="-25000" dirty="0"/>
              <a:t>2</a:t>
            </a:r>
            <a:r>
              <a:rPr lang="en-US" altLang="zh-CN" dirty="0"/>
              <a:t>) = </a:t>
            </a:r>
            <a:r>
              <a:rPr lang="en-US" altLang="zh-CN" i="1" dirty="0"/>
              <a:t>R(t</a:t>
            </a:r>
            <a:r>
              <a:rPr lang="en-US" altLang="zh-CN" baseline="-25000" dirty="0"/>
              <a:t>1</a:t>
            </a:r>
            <a:r>
              <a:rPr lang="en-US" altLang="zh-CN" dirty="0"/>
              <a:t>, </a:t>
            </a:r>
            <a:r>
              <a:rPr lang="en-US" altLang="zh-CN" i="1" dirty="0"/>
              <a:t>t</a:t>
            </a:r>
            <a:r>
              <a:rPr lang="en-US" altLang="zh-CN" baseline="-25000" dirty="0"/>
              <a:t>2</a:t>
            </a:r>
            <a:r>
              <a:rPr lang="en-US" altLang="zh-CN" dirty="0"/>
              <a:t>)</a:t>
            </a:r>
            <a:endParaRPr lang="en-US" altLang="zh-CN" dirty="0"/>
          </a:p>
          <a:p>
            <a:pPr lvl="2" eaLnBrk="1" hangingPunct="1"/>
            <a:r>
              <a:rPr lang="zh-CN" altLang="en-US" dirty="0"/>
              <a:t>互相关函数</a:t>
            </a:r>
            <a:endParaRPr lang="zh-CN" altLang="en-US" dirty="0"/>
          </a:p>
          <a:p>
            <a:pPr lvl="2" eaLnBrk="1" hangingPunct="1"/>
            <a:endParaRPr lang="zh-CN" altLang="en-US" dirty="0"/>
          </a:p>
          <a:p>
            <a:pPr lvl="2" eaLnBrk="1" hangingPunct="1">
              <a:buNone/>
            </a:pPr>
            <a:r>
              <a:rPr lang="zh-CN" altLang="en-US" dirty="0"/>
              <a:t>	式中</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和</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分别表示两个随机过程。</a:t>
            </a:r>
            <a:endParaRPr lang="zh-CN" altLang="en-US" dirty="0"/>
          </a:p>
          <a:p>
            <a:pPr lvl="2" eaLnBrk="1" hangingPunct="1">
              <a:buNone/>
            </a:pPr>
            <a:endParaRPr lang="zh-CN" altLang="en-US" dirty="0"/>
          </a:p>
          <a:p>
            <a:pPr lvl="2" eaLnBrk="1" hangingPunct="1">
              <a:buNone/>
            </a:pPr>
            <a:r>
              <a:rPr lang="zh-CN" altLang="en-US" dirty="0"/>
              <a:t>	因此，</a:t>
            </a:r>
            <a:r>
              <a:rPr lang="en-US" altLang="zh-CN" i="1" dirty="0"/>
              <a:t>R(t</a:t>
            </a:r>
            <a:r>
              <a:rPr lang="en-US" altLang="zh-CN" baseline="-25000" dirty="0"/>
              <a:t>1</a:t>
            </a:r>
            <a:r>
              <a:rPr lang="en-US" altLang="zh-CN" dirty="0"/>
              <a:t>, </a:t>
            </a:r>
            <a:r>
              <a:rPr lang="en-US" altLang="zh-CN" i="1" dirty="0"/>
              <a:t>t</a:t>
            </a:r>
            <a:r>
              <a:rPr lang="en-US" altLang="zh-CN" baseline="-25000" dirty="0"/>
              <a:t>2</a:t>
            </a:r>
            <a:r>
              <a:rPr lang="en-US" altLang="zh-CN" dirty="0"/>
              <a:t>)</a:t>
            </a:r>
            <a:r>
              <a:rPr lang="zh-CN" altLang="en-US" dirty="0"/>
              <a:t>又称为自相关函数。 </a:t>
            </a:r>
            <a:endParaRPr lang="zh-CN" altLang="en-US" dirty="0"/>
          </a:p>
        </p:txBody>
      </p:sp>
      <p:sp>
        <p:nvSpPr>
          <p:cNvPr id="14339" name="Rectangle 5"/>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4340" name="Object 2"/>
          <p:cNvGraphicFramePr>
            <a:graphicFrameLocks noChangeAspect="1"/>
          </p:cNvGraphicFramePr>
          <p:nvPr/>
        </p:nvGraphicFramePr>
        <p:xfrm>
          <a:off x="2681288" y="1673225"/>
          <a:ext cx="3465512" cy="406400"/>
        </p:xfrm>
        <a:graphic>
          <a:graphicData uri="http://schemas.openxmlformats.org/presentationml/2006/ole">
            <mc:AlternateContent xmlns:mc="http://schemas.openxmlformats.org/markup-compatibility/2006">
              <mc:Choice xmlns:v="urn:schemas-microsoft-com:vml" Requires="v">
                <p:oleObj spid="_x0000_s3222" name="" r:id="rId1" imgW="2057400" imgH="215900" progId="Equation.3">
                  <p:embed/>
                </p:oleObj>
              </mc:Choice>
              <mc:Fallback>
                <p:oleObj name="" r:id="rId1" imgW="2057400" imgH="215900" progId="Equation.3">
                  <p:embed/>
                  <p:pic>
                    <p:nvPicPr>
                      <p:cNvPr id="0" name="图片 3221"/>
                      <p:cNvPicPr/>
                      <p:nvPr/>
                    </p:nvPicPr>
                    <p:blipFill>
                      <a:blip r:embed="rId2"/>
                      <a:stretch>
                        <a:fillRect/>
                      </a:stretch>
                    </p:blipFill>
                    <p:spPr>
                      <a:xfrm>
                        <a:off x="2681288" y="1673225"/>
                        <a:ext cx="3465512" cy="406400"/>
                      </a:xfrm>
                      <a:prstGeom prst="rect">
                        <a:avLst/>
                      </a:prstGeom>
                      <a:noFill/>
                      <a:ln w="38100">
                        <a:noFill/>
                        <a:miter/>
                      </a:ln>
                    </p:spPr>
                  </p:pic>
                </p:oleObj>
              </mc:Fallback>
            </mc:AlternateContent>
          </a:graphicData>
        </a:graphic>
      </p:graphicFrame>
      <p:sp>
        <p:nvSpPr>
          <p:cNvPr id="14341" name="Rectangle 7"/>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4342" name="Object 3"/>
          <p:cNvGraphicFramePr>
            <a:graphicFrameLocks noChangeAspect="1"/>
          </p:cNvGraphicFramePr>
          <p:nvPr/>
        </p:nvGraphicFramePr>
        <p:xfrm>
          <a:off x="2411413" y="2889250"/>
          <a:ext cx="3465512" cy="417513"/>
        </p:xfrm>
        <a:graphic>
          <a:graphicData uri="http://schemas.openxmlformats.org/presentationml/2006/ole">
            <mc:AlternateContent xmlns:mc="http://schemas.openxmlformats.org/markup-compatibility/2006">
              <mc:Choice xmlns:v="urn:schemas-microsoft-com:vml" Requires="v">
                <p:oleObj spid="_x0000_s3223" name="" r:id="rId3" imgW="1587500" imgH="241300" progId="Equation.3">
                  <p:embed/>
                </p:oleObj>
              </mc:Choice>
              <mc:Fallback>
                <p:oleObj name="" r:id="rId3" imgW="1587500" imgH="241300" progId="Equation.3">
                  <p:embed/>
                  <p:pic>
                    <p:nvPicPr>
                      <p:cNvPr id="0" name="图片 3222"/>
                      <p:cNvPicPr/>
                      <p:nvPr/>
                    </p:nvPicPr>
                    <p:blipFill>
                      <a:blip r:embed="rId4"/>
                      <a:stretch>
                        <a:fillRect/>
                      </a:stretch>
                    </p:blipFill>
                    <p:spPr>
                      <a:xfrm>
                        <a:off x="2411413" y="2889250"/>
                        <a:ext cx="3465512" cy="417513"/>
                      </a:xfrm>
                      <a:prstGeom prst="rect">
                        <a:avLst/>
                      </a:prstGeom>
                      <a:noFill/>
                      <a:ln w="38100">
                        <a:noFill/>
                        <a:miter/>
                      </a:ln>
                    </p:spPr>
                  </p:pic>
                </p:oleObj>
              </mc:Fallback>
            </mc:AlternateContent>
          </a:graphicData>
        </a:graphic>
      </p:graphicFrame>
      <p:sp>
        <p:nvSpPr>
          <p:cNvPr id="14343"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5362" name="Rectangle 2"/>
          <p:cNvSpPr>
            <a:spLocks noGrp="1" noRot="1"/>
          </p:cNvSpPr>
          <p:nvPr>
            <p:ph type="title" idx="4294967295"/>
          </p:nvPr>
        </p:nvSpPr>
        <p:spPr/>
        <p:txBody>
          <a:bodyPr vert="horz" wrap="square" lIns="91440" tIns="45720" rIns="91440" bIns="45720" anchor="b"/>
          <a:p>
            <a:pPr eaLnBrk="1" hangingPunct="1"/>
            <a:r>
              <a:rPr lang="zh-CN" altLang="en-US" sz="3600" dirty="0"/>
              <a:t>2.2  平稳随机过程</a:t>
            </a:r>
            <a:endParaRPr lang="zh-CN" altLang="en-US" sz="3600" dirty="0"/>
          </a:p>
        </p:txBody>
      </p:sp>
      <p:sp>
        <p:nvSpPr>
          <p:cNvPr id="15363" name="Rectangle 3"/>
          <p:cNvSpPr>
            <a:spLocks noGrp="1" noRot="1"/>
          </p:cNvSpPr>
          <p:nvPr>
            <p:ph type="body" idx="4294967295"/>
          </p:nvPr>
        </p:nvSpPr>
        <p:spPr>
          <a:xfrm>
            <a:off x="603250" y="1485900"/>
            <a:ext cx="8343900" cy="4254500"/>
          </a:xfrm>
        </p:spPr>
        <p:txBody>
          <a:bodyPr vert="horz" wrap="square" lIns="91440" tIns="45720" rIns="91440" bIns="45720" anchor="t"/>
          <a:p>
            <a:pPr eaLnBrk="1" hangingPunct="1"/>
            <a:r>
              <a:rPr lang="en-US" altLang="zh-CN" dirty="0"/>
              <a:t>2.2.1  </a:t>
            </a:r>
            <a:r>
              <a:rPr lang="zh-CN" altLang="en-US" dirty="0"/>
              <a:t>平稳随机过程的定义</a:t>
            </a:r>
            <a:endParaRPr lang="zh-CN" altLang="en-US" dirty="0"/>
          </a:p>
          <a:p>
            <a:pPr lvl="2" eaLnBrk="1" hangingPunct="1"/>
            <a:r>
              <a:rPr lang="zh-CN" altLang="en-US" dirty="0"/>
              <a:t>定义：</a:t>
            </a:r>
            <a:endParaRPr lang="zh-CN" altLang="en-US" dirty="0"/>
          </a:p>
          <a:p>
            <a:pPr lvl="2" eaLnBrk="1" hangingPunct="1">
              <a:lnSpc>
                <a:spcPct val="110000"/>
              </a:lnSpc>
              <a:buNone/>
            </a:pPr>
            <a:r>
              <a:rPr lang="zh-CN" altLang="en-US" dirty="0"/>
              <a:t>		若一个随机过程</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的任意有限维分布函数与时间起点无关，也就是说，对于任意的正整数</a:t>
            </a:r>
            <a:r>
              <a:rPr lang="en-US" altLang="zh-CN" i="1" dirty="0"/>
              <a:t>n</a:t>
            </a:r>
            <a:r>
              <a:rPr lang="zh-CN" altLang="en-US" dirty="0"/>
              <a:t>和所有实数</a:t>
            </a:r>
            <a:r>
              <a:rPr lang="zh-CN" altLang="en-US" i="1" dirty="0">
                <a:sym typeface="Symbol" panose="05050102010706020507" pitchFamily="18" charset="2"/>
              </a:rPr>
              <a:t></a:t>
            </a:r>
            <a:r>
              <a:rPr lang="zh-CN" altLang="en-US" dirty="0"/>
              <a:t>，有</a:t>
            </a:r>
            <a:endParaRPr lang="zh-CN" altLang="en-US" dirty="0"/>
          </a:p>
          <a:p>
            <a:pPr lvl="2" eaLnBrk="1" hangingPunct="1">
              <a:lnSpc>
                <a:spcPct val="110000"/>
              </a:lnSpc>
              <a:buNone/>
            </a:pPr>
            <a:endParaRPr lang="zh-CN" altLang="en-US" dirty="0"/>
          </a:p>
          <a:p>
            <a:pPr lvl="2" eaLnBrk="1" hangingPunct="1">
              <a:lnSpc>
                <a:spcPct val="110000"/>
              </a:lnSpc>
              <a:buNone/>
            </a:pPr>
            <a:endParaRPr lang="zh-CN" altLang="en-US" dirty="0"/>
          </a:p>
          <a:p>
            <a:pPr lvl="2" eaLnBrk="1" hangingPunct="1">
              <a:lnSpc>
                <a:spcPct val="110000"/>
              </a:lnSpc>
              <a:buNone/>
            </a:pPr>
            <a:r>
              <a:rPr lang="zh-CN" altLang="en-US" dirty="0"/>
              <a:t>	则称该随机过程是在严格意义下的平稳随机过程，简称</a:t>
            </a:r>
            <a:r>
              <a:rPr lang="zh-CN" altLang="en-US" dirty="0">
                <a:solidFill>
                  <a:schemeClr val="hlink"/>
                </a:solidFill>
              </a:rPr>
              <a:t>严平稳随机过程</a:t>
            </a:r>
            <a:r>
              <a:rPr lang="zh-CN" altLang="en-US" dirty="0"/>
              <a:t>。</a:t>
            </a:r>
            <a:endParaRPr lang="zh-CN" altLang="en-US" dirty="0"/>
          </a:p>
          <a:p>
            <a:pPr lvl="2" eaLnBrk="1" hangingPunct="1">
              <a:lnSpc>
                <a:spcPct val="110000"/>
              </a:lnSpc>
              <a:buNone/>
            </a:pPr>
            <a:r>
              <a:rPr lang="zh-CN" altLang="en-US" dirty="0"/>
              <a:t>		</a:t>
            </a:r>
            <a:endParaRPr lang="zh-CN" altLang="en-US" dirty="0"/>
          </a:p>
        </p:txBody>
      </p:sp>
      <p:sp>
        <p:nvSpPr>
          <p:cNvPr id="15364" name="Rectangle 5"/>
          <p:cNvSpPr/>
          <p:nvPr/>
        </p:nvSpPr>
        <p:spPr>
          <a:xfrm>
            <a:off x="0" y="32004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5365" name="Object 2"/>
          <p:cNvGraphicFramePr>
            <a:graphicFrameLocks noChangeAspect="1"/>
          </p:cNvGraphicFramePr>
          <p:nvPr/>
        </p:nvGraphicFramePr>
        <p:xfrm>
          <a:off x="2566988" y="3756025"/>
          <a:ext cx="5761037" cy="906463"/>
        </p:xfrm>
        <a:graphic>
          <a:graphicData uri="http://schemas.openxmlformats.org/presentationml/2006/ole">
            <mc:AlternateContent xmlns:mc="http://schemas.openxmlformats.org/markup-compatibility/2006">
              <mc:Choice xmlns:v="urn:schemas-microsoft-com:vml" Requires="v">
                <p:oleObj spid="_x0000_s3226" name="" r:id="rId1" imgW="2819400" imgH="457200" progId="Equation.3">
                  <p:embed/>
                </p:oleObj>
              </mc:Choice>
              <mc:Fallback>
                <p:oleObj name="" r:id="rId1" imgW="2819400" imgH="457200" progId="Equation.3">
                  <p:embed/>
                  <p:pic>
                    <p:nvPicPr>
                      <p:cNvPr id="0" name="图片 3225"/>
                      <p:cNvPicPr/>
                      <p:nvPr/>
                    </p:nvPicPr>
                    <p:blipFill>
                      <a:blip r:embed="rId2"/>
                      <a:stretch>
                        <a:fillRect/>
                      </a:stretch>
                    </p:blipFill>
                    <p:spPr>
                      <a:xfrm>
                        <a:off x="2566988" y="3756025"/>
                        <a:ext cx="5761037" cy="906463"/>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6386" name="Rectangle 3"/>
          <p:cNvSpPr>
            <a:spLocks noGrp="1" noRot="1"/>
          </p:cNvSpPr>
          <p:nvPr>
            <p:ph type="body" idx="4294967295"/>
          </p:nvPr>
        </p:nvSpPr>
        <p:spPr>
          <a:xfrm>
            <a:off x="206375" y="1223963"/>
            <a:ext cx="8763000" cy="5634037"/>
          </a:xfrm>
        </p:spPr>
        <p:txBody>
          <a:bodyPr vert="horz" wrap="square" lIns="91440" tIns="45720" rIns="91440" bIns="45720" anchor="t"/>
          <a:p>
            <a:pPr lvl="2" eaLnBrk="1" hangingPunct="1"/>
            <a:r>
              <a:rPr lang="zh-CN" altLang="en-US" dirty="0"/>
              <a:t>性质：</a:t>
            </a:r>
            <a:endParaRPr lang="zh-CN" altLang="en-US" dirty="0"/>
          </a:p>
          <a:p>
            <a:pPr lvl="2" eaLnBrk="1" hangingPunct="1">
              <a:buNone/>
            </a:pPr>
            <a:r>
              <a:rPr lang="zh-CN" altLang="en-US" dirty="0"/>
              <a:t>		该定义表明，平稳随机过程的统计特性不随时间的推移而改变，即它的一维分布函数与时间</a:t>
            </a:r>
            <a:r>
              <a:rPr lang="en-US" altLang="zh-CN" i="1" dirty="0"/>
              <a:t>t</a:t>
            </a:r>
            <a:r>
              <a:rPr lang="zh-CN" altLang="en-US" dirty="0"/>
              <a:t>无关：</a:t>
            </a:r>
            <a:endParaRPr lang="zh-CN" altLang="en-US" dirty="0"/>
          </a:p>
          <a:p>
            <a:pPr lvl="2" eaLnBrk="1" hangingPunct="1">
              <a:buNone/>
            </a:pPr>
            <a:endParaRPr lang="zh-CN" altLang="en-US" dirty="0"/>
          </a:p>
          <a:p>
            <a:pPr lvl="2" eaLnBrk="1" hangingPunct="1">
              <a:lnSpc>
                <a:spcPct val="110000"/>
              </a:lnSpc>
              <a:buNone/>
            </a:pPr>
            <a:r>
              <a:rPr lang="zh-CN" altLang="en-US" dirty="0"/>
              <a:t>	而二维分布函数只与时间间隔</a:t>
            </a:r>
            <a:r>
              <a:rPr lang="zh-CN" altLang="en-US" dirty="0">
                <a:sym typeface="Symbol" panose="05050102010706020507" pitchFamily="18" charset="2"/>
              </a:rPr>
              <a:t> </a:t>
            </a:r>
            <a:r>
              <a:rPr lang="en-US" altLang="zh-CN" dirty="0">
                <a:sym typeface="Symbol" panose="05050102010706020507" pitchFamily="18" charset="2"/>
              </a:rPr>
              <a:t>= t</a:t>
            </a:r>
            <a:r>
              <a:rPr lang="en-US" altLang="zh-CN" baseline="-25000" dirty="0">
                <a:sym typeface="Symbol" panose="05050102010706020507" pitchFamily="18" charset="2"/>
              </a:rPr>
              <a:t>2</a:t>
            </a:r>
            <a:r>
              <a:rPr lang="en-US" altLang="zh-CN" dirty="0">
                <a:sym typeface="Symbol" panose="05050102010706020507" pitchFamily="18" charset="2"/>
              </a:rPr>
              <a:t> – t</a:t>
            </a:r>
            <a:r>
              <a:rPr lang="en-US" altLang="zh-CN" baseline="-25000" dirty="0">
                <a:sym typeface="Symbol" panose="05050102010706020507" pitchFamily="18" charset="2"/>
              </a:rPr>
              <a:t>1</a:t>
            </a:r>
            <a:r>
              <a:rPr lang="zh-CN" altLang="en-US" dirty="0"/>
              <a:t>有关：</a:t>
            </a:r>
            <a:endParaRPr lang="zh-CN" altLang="en-US" dirty="0"/>
          </a:p>
          <a:p>
            <a:pPr lvl="2" eaLnBrk="1" hangingPunct="1">
              <a:lnSpc>
                <a:spcPct val="110000"/>
              </a:lnSpc>
              <a:buNone/>
            </a:pPr>
            <a:endParaRPr lang="zh-CN" altLang="en-US" dirty="0"/>
          </a:p>
          <a:p>
            <a:pPr lvl="2" eaLnBrk="1" hangingPunct="1">
              <a:lnSpc>
                <a:spcPct val="110000"/>
              </a:lnSpc>
            </a:pPr>
            <a:r>
              <a:rPr lang="zh-CN" altLang="en-US" dirty="0"/>
              <a:t>数字特征：</a:t>
            </a:r>
            <a:endParaRPr lang="zh-CN" altLang="en-US" dirty="0"/>
          </a:p>
          <a:p>
            <a:pPr lvl="2" eaLnBrk="1" hangingPunct="1">
              <a:lnSpc>
                <a:spcPct val="110000"/>
              </a:lnSpc>
            </a:pPr>
            <a:endParaRPr lang="zh-CN" altLang="en-US" dirty="0"/>
          </a:p>
          <a:p>
            <a:pPr lvl="2" eaLnBrk="1" hangingPunct="1">
              <a:lnSpc>
                <a:spcPct val="110000"/>
              </a:lnSpc>
            </a:pPr>
            <a:endParaRPr lang="zh-CN" altLang="en-US" dirty="0"/>
          </a:p>
          <a:p>
            <a:pPr lvl="2" eaLnBrk="1" hangingPunct="1">
              <a:lnSpc>
                <a:spcPct val="110000"/>
              </a:lnSpc>
            </a:pPr>
            <a:endParaRPr lang="zh-CN" altLang="en-US" dirty="0"/>
          </a:p>
          <a:p>
            <a:pPr lvl="2" eaLnBrk="1" hangingPunct="1">
              <a:lnSpc>
                <a:spcPct val="110000"/>
              </a:lnSpc>
              <a:buNone/>
            </a:pPr>
            <a:r>
              <a:rPr lang="zh-CN" altLang="en-US" dirty="0"/>
              <a:t>	可见，</a:t>
            </a:r>
            <a:r>
              <a:rPr lang="zh-CN" altLang="en-US" dirty="0">
                <a:solidFill>
                  <a:srgbClr val="FF0000"/>
                </a:solidFill>
              </a:rPr>
              <a:t>（</a:t>
            </a:r>
            <a:r>
              <a:rPr lang="en-US" altLang="zh-CN" dirty="0">
                <a:solidFill>
                  <a:srgbClr val="FF0000"/>
                </a:solidFill>
              </a:rPr>
              <a:t>1</a:t>
            </a:r>
            <a:r>
              <a:rPr lang="zh-CN" altLang="en-US" dirty="0">
                <a:solidFill>
                  <a:srgbClr val="FF0000"/>
                </a:solidFill>
              </a:rPr>
              <a:t>）其均值与</a:t>
            </a:r>
            <a:r>
              <a:rPr lang="en-US" altLang="zh-CN" i="1" dirty="0">
                <a:solidFill>
                  <a:srgbClr val="FF0000"/>
                </a:solidFill>
              </a:rPr>
              <a:t>t</a:t>
            </a:r>
            <a:r>
              <a:rPr lang="zh-CN" altLang="en-US" dirty="0">
                <a:solidFill>
                  <a:srgbClr val="FF0000"/>
                </a:solidFill>
              </a:rPr>
              <a:t>无关，为常数</a:t>
            </a:r>
            <a:r>
              <a:rPr lang="en-US" altLang="zh-CN" i="1" dirty="0">
                <a:solidFill>
                  <a:srgbClr val="FF0000"/>
                </a:solidFill>
              </a:rPr>
              <a:t>a</a:t>
            </a:r>
            <a:r>
              <a:rPr lang="zh-CN" altLang="en-US" dirty="0">
                <a:solidFill>
                  <a:srgbClr val="FF0000"/>
                </a:solidFill>
              </a:rPr>
              <a:t>；</a:t>
            </a:r>
            <a:endParaRPr lang="zh-CN" altLang="en-US" dirty="0">
              <a:solidFill>
                <a:srgbClr val="FF0000"/>
              </a:solidFill>
            </a:endParaRPr>
          </a:p>
          <a:p>
            <a:pPr lvl="2" eaLnBrk="1" hangingPunct="1">
              <a:lnSpc>
                <a:spcPct val="110000"/>
              </a:lnSpc>
              <a:buNone/>
            </a:pPr>
            <a:r>
              <a:rPr lang="zh-CN" altLang="en-US" dirty="0">
                <a:solidFill>
                  <a:srgbClr val="FF0000"/>
                </a:solidFill>
              </a:rPr>
              <a:t>		   （</a:t>
            </a:r>
            <a:r>
              <a:rPr lang="en-US" altLang="zh-CN" dirty="0">
                <a:solidFill>
                  <a:srgbClr val="FF0000"/>
                </a:solidFill>
              </a:rPr>
              <a:t>2</a:t>
            </a:r>
            <a:r>
              <a:rPr lang="zh-CN" altLang="en-US" dirty="0">
                <a:solidFill>
                  <a:srgbClr val="FF0000"/>
                </a:solidFill>
              </a:rPr>
              <a:t>）自相关函数只与时间间隔</a:t>
            </a:r>
            <a:r>
              <a:rPr lang="zh-CN" altLang="en-US" i="1" dirty="0">
                <a:solidFill>
                  <a:srgbClr val="FF0000"/>
                </a:solidFill>
                <a:sym typeface="Symbol" panose="05050102010706020507" pitchFamily="18" charset="2"/>
              </a:rPr>
              <a:t></a:t>
            </a:r>
            <a:r>
              <a:rPr lang="zh-CN" altLang="en-US" dirty="0">
                <a:solidFill>
                  <a:srgbClr val="FF0000"/>
                </a:solidFill>
              </a:rPr>
              <a:t>有关。</a:t>
            </a:r>
            <a:endParaRPr lang="zh-CN" altLang="en-US" dirty="0">
              <a:solidFill>
                <a:srgbClr val="FF0000"/>
              </a:solidFill>
            </a:endParaRPr>
          </a:p>
        </p:txBody>
      </p:sp>
      <p:sp>
        <p:nvSpPr>
          <p:cNvPr id="16387" name="Rectangle 5"/>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6388" name="Object 2"/>
          <p:cNvGraphicFramePr>
            <a:graphicFrameLocks noChangeAspect="1"/>
          </p:cNvGraphicFramePr>
          <p:nvPr/>
        </p:nvGraphicFramePr>
        <p:xfrm>
          <a:off x="3132138" y="2484438"/>
          <a:ext cx="2474912" cy="385762"/>
        </p:xfrm>
        <a:graphic>
          <a:graphicData uri="http://schemas.openxmlformats.org/presentationml/2006/ole">
            <mc:AlternateContent xmlns:mc="http://schemas.openxmlformats.org/markup-compatibility/2006">
              <mc:Choice xmlns:v="urn:schemas-microsoft-com:vml" Requires="v">
                <p:oleObj spid="_x0000_s3227" name="" r:id="rId1" imgW="1409065" imgH="215900" progId="Equation.3">
                  <p:embed/>
                </p:oleObj>
              </mc:Choice>
              <mc:Fallback>
                <p:oleObj name="" r:id="rId1" imgW="1409065" imgH="215900" progId="Equation.3">
                  <p:embed/>
                  <p:pic>
                    <p:nvPicPr>
                      <p:cNvPr id="0" name="图片 3226"/>
                      <p:cNvPicPr/>
                      <p:nvPr/>
                    </p:nvPicPr>
                    <p:blipFill>
                      <a:blip r:embed="rId2"/>
                      <a:stretch>
                        <a:fillRect/>
                      </a:stretch>
                    </p:blipFill>
                    <p:spPr>
                      <a:xfrm>
                        <a:off x="3132138" y="2484438"/>
                        <a:ext cx="2474912" cy="385762"/>
                      </a:xfrm>
                      <a:prstGeom prst="rect">
                        <a:avLst/>
                      </a:prstGeom>
                      <a:noFill/>
                      <a:ln w="38100">
                        <a:noFill/>
                        <a:miter/>
                      </a:ln>
                    </p:spPr>
                  </p:pic>
                </p:oleObj>
              </mc:Fallback>
            </mc:AlternateContent>
          </a:graphicData>
        </a:graphic>
      </p:graphicFrame>
      <p:sp>
        <p:nvSpPr>
          <p:cNvPr id="16389" name="Rectangle 7"/>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6390" name="Object 3"/>
          <p:cNvGraphicFramePr>
            <a:graphicFrameLocks noChangeAspect="1"/>
          </p:cNvGraphicFramePr>
          <p:nvPr/>
        </p:nvGraphicFramePr>
        <p:xfrm>
          <a:off x="2862263" y="3429000"/>
          <a:ext cx="3556000" cy="392113"/>
        </p:xfrm>
        <a:graphic>
          <a:graphicData uri="http://schemas.openxmlformats.org/presentationml/2006/ole">
            <mc:AlternateContent xmlns:mc="http://schemas.openxmlformats.org/markup-compatibility/2006">
              <mc:Choice xmlns:v="urn:schemas-microsoft-com:vml" Requires="v">
                <p:oleObj spid="_x0000_s3228" name="" r:id="rId3" imgW="1993265" imgH="215900" progId="Equation.3">
                  <p:embed/>
                </p:oleObj>
              </mc:Choice>
              <mc:Fallback>
                <p:oleObj name="" r:id="rId3" imgW="1993265" imgH="215900" progId="Equation.3">
                  <p:embed/>
                  <p:pic>
                    <p:nvPicPr>
                      <p:cNvPr id="0" name="图片 3227"/>
                      <p:cNvPicPr/>
                      <p:nvPr/>
                    </p:nvPicPr>
                    <p:blipFill>
                      <a:blip r:embed="rId4"/>
                      <a:stretch>
                        <a:fillRect/>
                      </a:stretch>
                    </p:blipFill>
                    <p:spPr>
                      <a:xfrm>
                        <a:off x="2862263" y="3429000"/>
                        <a:ext cx="3556000" cy="392113"/>
                      </a:xfrm>
                      <a:prstGeom prst="rect">
                        <a:avLst/>
                      </a:prstGeom>
                      <a:noFill/>
                      <a:ln w="38100">
                        <a:noFill/>
                        <a:miter/>
                      </a:ln>
                    </p:spPr>
                  </p:pic>
                </p:oleObj>
              </mc:Fallback>
            </mc:AlternateContent>
          </a:graphicData>
        </a:graphic>
      </p:graphicFrame>
      <p:sp>
        <p:nvSpPr>
          <p:cNvPr id="16391" name="Rectangle 9"/>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16392" name="Rectangle 11"/>
          <p:cNvSpPr/>
          <p:nvPr/>
        </p:nvSpPr>
        <p:spPr>
          <a:xfrm>
            <a:off x="0" y="31480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pSp>
        <p:nvGrpSpPr>
          <p:cNvPr id="16393" name="Group 12"/>
          <p:cNvGrpSpPr/>
          <p:nvPr/>
        </p:nvGrpSpPr>
        <p:grpSpPr>
          <a:xfrm>
            <a:off x="2366963" y="4284663"/>
            <a:ext cx="5040312" cy="1524000"/>
            <a:chOff x="1491" y="2699"/>
            <a:chExt cx="3175" cy="960"/>
          </a:xfrm>
        </p:grpSpPr>
        <p:graphicFrame>
          <p:nvGraphicFramePr>
            <p:cNvPr id="16394" name="Object 4"/>
            <p:cNvGraphicFramePr>
              <a:graphicFrameLocks noChangeAspect="1"/>
            </p:cNvGraphicFramePr>
            <p:nvPr/>
          </p:nvGraphicFramePr>
          <p:xfrm>
            <a:off x="1519" y="2699"/>
            <a:ext cx="2012" cy="352"/>
          </p:xfrm>
          <a:graphic>
            <a:graphicData uri="http://schemas.openxmlformats.org/presentationml/2006/ole">
              <mc:AlternateContent xmlns:mc="http://schemas.openxmlformats.org/markup-compatibility/2006">
                <mc:Choice xmlns:v="urn:schemas-microsoft-com:vml" Requires="v">
                  <p:oleObj spid="_x0000_s3088" name="" r:id="rId5" imgW="1905000" imgH="330200" progId="Equation.3">
                    <p:embed/>
                  </p:oleObj>
                </mc:Choice>
                <mc:Fallback>
                  <p:oleObj name="" r:id="rId5" imgW="1905000" imgH="330200" progId="Equation.3">
                    <p:embed/>
                    <p:pic>
                      <p:nvPicPr>
                        <p:cNvPr id="0" name="图片 3087"/>
                        <p:cNvPicPr/>
                        <p:nvPr/>
                      </p:nvPicPr>
                      <p:blipFill>
                        <a:blip r:embed="rId6"/>
                        <a:stretch>
                          <a:fillRect/>
                        </a:stretch>
                      </p:blipFill>
                      <p:spPr>
                        <a:xfrm>
                          <a:off x="1519" y="2699"/>
                          <a:ext cx="2012" cy="352"/>
                        </a:xfrm>
                        <a:prstGeom prst="rect">
                          <a:avLst/>
                        </a:prstGeom>
                        <a:noFill/>
                        <a:ln w="38100">
                          <a:noFill/>
                          <a:miter/>
                        </a:ln>
                      </p:spPr>
                    </p:pic>
                  </p:oleObj>
                </mc:Fallback>
              </mc:AlternateContent>
            </a:graphicData>
          </a:graphic>
        </p:graphicFrame>
        <p:graphicFrame>
          <p:nvGraphicFramePr>
            <p:cNvPr id="16395" name="Object 5"/>
            <p:cNvGraphicFramePr>
              <a:graphicFrameLocks noChangeAspect="1"/>
            </p:cNvGraphicFramePr>
            <p:nvPr/>
          </p:nvGraphicFramePr>
          <p:xfrm>
            <a:off x="1491" y="3061"/>
            <a:ext cx="3175" cy="598"/>
          </p:xfrm>
          <a:graphic>
            <a:graphicData uri="http://schemas.openxmlformats.org/presentationml/2006/ole">
              <mc:AlternateContent xmlns:mc="http://schemas.openxmlformats.org/markup-compatibility/2006">
                <mc:Choice xmlns:v="urn:schemas-microsoft-com:vml" Requires="v">
                  <p:oleObj spid="_x0000_s3090" name="" r:id="rId7" imgW="2984500" imgH="558800" progId="Equation.3">
                    <p:embed/>
                  </p:oleObj>
                </mc:Choice>
                <mc:Fallback>
                  <p:oleObj name="" r:id="rId7" imgW="2984500" imgH="558800" progId="Equation.3">
                    <p:embed/>
                    <p:pic>
                      <p:nvPicPr>
                        <p:cNvPr id="0" name="图片 3089"/>
                        <p:cNvPicPr/>
                        <p:nvPr/>
                      </p:nvPicPr>
                      <p:blipFill>
                        <a:blip r:embed="rId8"/>
                        <a:stretch>
                          <a:fillRect/>
                        </a:stretch>
                      </p:blipFill>
                      <p:spPr>
                        <a:xfrm>
                          <a:off x="1491" y="3061"/>
                          <a:ext cx="3175" cy="598"/>
                        </a:xfrm>
                        <a:prstGeom prst="rect">
                          <a:avLst/>
                        </a:prstGeom>
                        <a:noFill/>
                        <a:ln w="38100">
                          <a:noFill/>
                          <a:miter/>
                        </a:ln>
                      </p:spPr>
                    </p:pic>
                  </p:oleObj>
                </mc:Fallback>
              </mc:AlternateContent>
            </a:graphicData>
          </a:graphic>
        </p:graphicFrame>
      </p:grpSp>
      <p:sp>
        <p:nvSpPr>
          <p:cNvPr id="16396"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7410" name="Rectangle 3"/>
          <p:cNvSpPr>
            <a:spLocks noGrp="1" noRot="1"/>
          </p:cNvSpPr>
          <p:nvPr>
            <p:ph type="body" idx="4294967295"/>
          </p:nvPr>
        </p:nvSpPr>
        <p:spPr>
          <a:xfrm>
            <a:off x="206375" y="1223963"/>
            <a:ext cx="8763000" cy="5634037"/>
          </a:xfrm>
        </p:spPr>
        <p:txBody>
          <a:bodyPr vert="horz" wrap="square" lIns="91440" tIns="45720" rIns="91440" bIns="45720" anchor="t"/>
          <a:p>
            <a:pPr lvl="2" eaLnBrk="1" hangingPunct="1">
              <a:lnSpc>
                <a:spcPct val="110000"/>
              </a:lnSpc>
            </a:pPr>
            <a:r>
              <a:rPr lang="zh-CN" altLang="en-US" dirty="0"/>
              <a:t>数字特征：</a:t>
            </a:r>
            <a:endParaRPr lang="zh-CN" altLang="en-US" dirty="0"/>
          </a:p>
          <a:p>
            <a:pPr lvl="2" eaLnBrk="1" hangingPunct="1">
              <a:lnSpc>
                <a:spcPct val="110000"/>
              </a:lnSpc>
            </a:pPr>
            <a:endParaRPr lang="zh-CN" altLang="en-US" dirty="0"/>
          </a:p>
          <a:p>
            <a:pPr lvl="2" eaLnBrk="1" hangingPunct="1">
              <a:lnSpc>
                <a:spcPct val="110000"/>
              </a:lnSpc>
            </a:pPr>
            <a:endParaRPr lang="zh-CN" altLang="en-US" dirty="0"/>
          </a:p>
          <a:p>
            <a:pPr lvl="2" eaLnBrk="1" hangingPunct="1">
              <a:lnSpc>
                <a:spcPct val="110000"/>
              </a:lnSpc>
            </a:pPr>
            <a:endParaRPr lang="zh-CN" altLang="en-US" dirty="0"/>
          </a:p>
          <a:p>
            <a:pPr lvl="2" eaLnBrk="1" hangingPunct="1">
              <a:lnSpc>
                <a:spcPct val="110000"/>
              </a:lnSpc>
              <a:buNone/>
            </a:pPr>
            <a:r>
              <a:rPr lang="zh-CN" altLang="en-US" dirty="0"/>
              <a:t>	可见，（</a:t>
            </a:r>
            <a:r>
              <a:rPr lang="en-US" altLang="zh-CN" dirty="0"/>
              <a:t>1</a:t>
            </a:r>
            <a:r>
              <a:rPr lang="zh-CN" altLang="en-US" dirty="0"/>
              <a:t>）其均值与</a:t>
            </a:r>
            <a:r>
              <a:rPr lang="en-US" altLang="zh-CN" i="1" dirty="0"/>
              <a:t>t </a:t>
            </a:r>
            <a:r>
              <a:rPr lang="zh-CN" altLang="en-US" dirty="0"/>
              <a:t>无关，为常数</a:t>
            </a:r>
            <a:r>
              <a:rPr lang="en-US" altLang="zh-CN" i="1" dirty="0"/>
              <a:t>a </a:t>
            </a:r>
            <a:r>
              <a:rPr lang="zh-CN" altLang="en-US" dirty="0"/>
              <a:t>；</a:t>
            </a:r>
            <a:endParaRPr lang="zh-CN" altLang="en-US" dirty="0"/>
          </a:p>
          <a:p>
            <a:pPr lvl="2" eaLnBrk="1" hangingPunct="1">
              <a:lnSpc>
                <a:spcPct val="110000"/>
              </a:lnSpc>
              <a:buNone/>
            </a:pPr>
            <a:r>
              <a:rPr lang="zh-CN" altLang="en-US" dirty="0"/>
              <a:t>		   （</a:t>
            </a:r>
            <a:r>
              <a:rPr lang="en-US" altLang="zh-CN" dirty="0"/>
              <a:t>2</a:t>
            </a:r>
            <a:r>
              <a:rPr lang="zh-CN" altLang="en-US" dirty="0"/>
              <a:t>）自相关函数只与时间间隔</a:t>
            </a:r>
            <a:r>
              <a:rPr lang="zh-CN" altLang="en-US" i="1" dirty="0">
                <a:sym typeface="Symbol" panose="05050102010706020507" pitchFamily="18" charset="2"/>
              </a:rPr>
              <a:t> </a:t>
            </a:r>
            <a:r>
              <a:rPr lang="zh-CN" altLang="en-US" dirty="0"/>
              <a:t>有关。</a:t>
            </a:r>
            <a:endParaRPr lang="zh-CN" altLang="en-US" dirty="0"/>
          </a:p>
          <a:p>
            <a:pPr lvl="2" eaLnBrk="1" hangingPunct="1">
              <a:buNone/>
            </a:pPr>
            <a:r>
              <a:rPr lang="zh-CN" altLang="en-US" dirty="0"/>
              <a:t>		把同时满足（</a:t>
            </a:r>
            <a:r>
              <a:rPr lang="en-US" altLang="zh-CN" dirty="0"/>
              <a:t>1</a:t>
            </a:r>
            <a:r>
              <a:rPr lang="zh-CN" altLang="en-US" dirty="0"/>
              <a:t>）和（</a:t>
            </a:r>
            <a:r>
              <a:rPr lang="en-US" altLang="zh-CN" dirty="0"/>
              <a:t>2</a:t>
            </a:r>
            <a:r>
              <a:rPr lang="zh-CN" altLang="en-US" dirty="0"/>
              <a:t>）的过程定义为</a:t>
            </a:r>
            <a:r>
              <a:rPr lang="zh-CN" altLang="en-US" dirty="0">
                <a:solidFill>
                  <a:schemeClr val="hlink"/>
                </a:solidFill>
              </a:rPr>
              <a:t>广义平稳随机过程</a:t>
            </a:r>
            <a:r>
              <a:rPr lang="zh-CN" altLang="en-US" dirty="0"/>
              <a:t>。显然，严平稳随机过程必定是广义平稳的，反之不一定成立。 </a:t>
            </a:r>
            <a:endParaRPr lang="zh-CN" altLang="en-US" dirty="0"/>
          </a:p>
          <a:p>
            <a:pPr lvl="2" eaLnBrk="1" hangingPunct="1">
              <a:buNone/>
            </a:pPr>
            <a:r>
              <a:rPr lang="zh-CN" altLang="en-US" dirty="0"/>
              <a:t>		在通信系统中所遇到的信号及噪声，大多数可视为平稳的随机过程。因此，研究平稳随机过程有着很大的实际意义。 </a:t>
            </a:r>
            <a:endParaRPr lang="zh-CN" altLang="en-US" dirty="0"/>
          </a:p>
        </p:txBody>
      </p:sp>
      <p:graphicFrame>
        <p:nvGraphicFramePr>
          <p:cNvPr id="17411" name="Object 2"/>
          <p:cNvGraphicFramePr>
            <a:graphicFrameLocks noChangeAspect="1"/>
          </p:cNvGraphicFramePr>
          <p:nvPr/>
        </p:nvGraphicFramePr>
        <p:xfrm>
          <a:off x="2051050" y="1628775"/>
          <a:ext cx="3194050" cy="558800"/>
        </p:xfrm>
        <a:graphic>
          <a:graphicData uri="http://schemas.openxmlformats.org/presentationml/2006/ole">
            <mc:AlternateContent xmlns:mc="http://schemas.openxmlformats.org/markup-compatibility/2006">
              <mc:Choice xmlns:v="urn:schemas-microsoft-com:vml" Requires="v">
                <p:oleObj spid="_x0000_s3089" name="" r:id="rId1" imgW="1905000" imgH="330200" progId="Equation.3">
                  <p:embed/>
                </p:oleObj>
              </mc:Choice>
              <mc:Fallback>
                <p:oleObj name="" r:id="rId1" imgW="1905000" imgH="330200" progId="Equation.3">
                  <p:embed/>
                  <p:pic>
                    <p:nvPicPr>
                      <p:cNvPr id="0" name="图片 3088"/>
                      <p:cNvPicPr/>
                      <p:nvPr/>
                    </p:nvPicPr>
                    <p:blipFill>
                      <a:blip r:embed="rId2"/>
                      <a:stretch>
                        <a:fillRect/>
                      </a:stretch>
                    </p:blipFill>
                    <p:spPr>
                      <a:xfrm>
                        <a:off x="2051050" y="1628775"/>
                        <a:ext cx="3194050" cy="558800"/>
                      </a:xfrm>
                      <a:prstGeom prst="rect">
                        <a:avLst/>
                      </a:prstGeom>
                      <a:noFill/>
                      <a:ln w="38100">
                        <a:noFill/>
                        <a:miter/>
                      </a:ln>
                    </p:spPr>
                  </p:pic>
                </p:oleObj>
              </mc:Fallback>
            </mc:AlternateContent>
          </a:graphicData>
        </a:graphic>
      </p:graphicFrame>
      <p:graphicFrame>
        <p:nvGraphicFramePr>
          <p:cNvPr id="17412" name="Object 3"/>
          <p:cNvGraphicFramePr>
            <a:graphicFrameLocks noChangeAspect="1"/>
          </p:cNvGraphicFramePr>
          <p:nvPr/>
        </p:nvGraphicFramePr>
        <p:xfrm>
          <a:off x="2006600" y="2203450"/>
          <a:ext cx="5040313" cy="949325"/>
        </p:xfrm>
        <a:graphic>
          <a:graphicData uri="http://schemas.openxmlformats.org/presentationml/2006/ole">
            <mc:AlternateContent xmlns:mc="http://schemas.openxmlformats.org/markup-compatibility/2006">
              <mc:Choice xmlns:v="urn:schemas-microsoft-com:vml" Requires="v">
                <p:oleObj spid="_x0000_s3092" name="" r:id="rId3" imgW="2984500" imgH="558800" progId="Equation.3">
                  <p:embed/>
                </p:oleObj>
              </mc:Choice>
              <mc:Fallback>
                <p:oleObj name="" r:id="rId3" imgW="2984500" imgH="558800" progId="Equation.3">
                  <p:embed/>
                  <p:pic>
                    <p:nvPicPr>
                      <p:cNvPr id="0" name="图片 3091"/>
                      <p:cNvPicPr/>
                      <p:nvPr/>
                    </p:nvPicPr>
                    <p:blipFill>
                      <a:blip r:embed="rId4"/>
                      <a:stretch>
                        <a:fillRect/>
                      </a:stretch>
                    </p:blipFill>
                    <p:spPr>
                      <a:xfrm>
                        <a:off x="2006600" y="2203450"/>
                        <a:ext cx="5040313" cy="949325"/>
                      </a:xfrm>
                      <a:prstGeom prst="rect">
                        <a:avLst/>
                      </a:prstGeom>
                      <a:noFill/>
                      <a:ln w="38100">
                        <a:noFill/>
                        <a:miter/>
                      </a:ln>
                    </p:spPr>
                  </p:pic>
                </p:oleObj>
              </mc:Fallback>
            </mc:AlternateContent>
          </a:graphicData>
        </a:graphic>
      </p:graphicFrame>
      <p:sp>
        <p:nvSpPr>
          <p:cNvPr id="17413"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8434" name="Rectangle 3"/>
          <p:cNvSpPr>
            <a:spLocks noGrp="1" noRot="1"/>
          </p:cNvSpPr>
          <p:nvPr>
            <p:ph type="body" idx="4294967295"/>
          </p:nvPr>
        </p:nvSpPr>
        <p:spPr>
          <a:xfrm>
            <a:off x="522288" y="1223963"/>
            <a:ext cx="8447087" cy="5634037"/>
          </a:xfrm>
        </p:spPr>
        <p:txBody>
          <a:bodyPr vert="horz" wrap="square" lIns="91440" tIns="45720" rIns="91440" bIns="45720" anchor="t"/>
          <a:p>
            <a:pPr lvl="1" eaLnBrk="1" hangingPunct="1"/>
            <a:r>
              <a:rPr lang="en-US" altLang="zh-CN" dirty="0"/>
              <a:t>2.2.2   </a:t>
            </a:r>
            <a:r>
              <a:rPr lang="zh-CN" altLang="en-US" dirty="0"/>
              <a:t>各态历经性</a:t>
            </a:r>
            <a:endParaRPr lang="zh-CN" altLang="en-US" dirty="0"/>
          </a:p>
          <a:p>
            <a:pPr lvl="2" eaLnBrk="1" hangingPunct="1"/>
            <a:r>
              <a:rPr lang="zh-CN" altLang="en-US" dirty="0"/>
              <a:t>问题的提出：我们知道，随机过程的数字特征（均值、相关函数）是对随机过程的所有样本函数的统计平均，但在实际中常常很难测得大量的样本，这样，我们自然会提出这样一个问题：</a:t>
            </a:r>
            <a:r>
              <a:rPr lang="zh-CN" altLang="en-US" dirty="0">
                <a:solidFill>
                  <a:srgbClr val="FF0000"/>
                </a:solidFill>
              </a:rPr>
              <a:t>能否从一次试验而得到的一个样本函数</a:t>
            </a:r>
            <a:r>
              <a:rPr lang="en-US" altLang="zh-CN" i="1" dirty="0">
                <a:solidFill>
                  <a:srgbClr val="FF0000"/>
                </a:solidFill>
              </a:rPr>
              <a:t>x</a:t>
            </a:r>
            <a:r>
              <a:rPr lang="en-US" altLang="zh-CN" dirty="0">
                <a:solidFill>
                  <a:srgbClr val="FF0000"/>
                </a:solidFill>
              </a:rPr>
              <a:t>(</a:t>
            </a:r>
            <a:r>
              <a:rPr lang="en-US" altLang="zh-CN" i="1" dirty="0">
                <a:solidFill>
                  <a:srgbClr val="FF0000"/>
                </a:solidFill>
              </a:rPr>
              <a:t>t</a:t>
            </a:r>
            <a:r>
              <a:rPr lang="en-US" altLang="zh-CN" dirty="0">
                <a:solidFill>
                  <a:srgbClr val="FF0000"/>
                </a:solidFill>
              </a:rPr>
              <a:t>)</a:t>
            </a:r>
            <a:r>
              <a:rPr lang="zh-CN" altLang="en-US" dirty="0">
                <a:solidFill>
                  <a:srgbClr val="FF0000"/>
                </a:solidFill>
              </a:rPr>
              <a:t>来决定平稳过程的数字特征呢</a:t>
            </a:r>
            <a:r>
              <a:rPr lang="en-US" altLang="zh-CN" dirty="0"/>
              <a:t>?</a:t>
            </a:r>
            <a:endParaRPr lang="en-US" altLang="zh-CN" dirty="0"/>
          </a:p>
          <a:p>
            <a:pPr lvl="2" eaLnBrk="1" hangingPunct="1"/>
            <a:r>
              <a:rPr lang="zh-CN" altLang="en-US" dirty="0"/>
              <a:t>回答是肯定的。平稳过程在满足一定的条件下具有一个有趣而又非常有用的特性，称为“</a:t>
            </a:r>
            <a:r>
              <a:rPr lang="zh-CN" altLang="en-US" dirty="0">
                <a:solidFill>
                  <a:schemeClr val="hlink"/>
                </a:solidFill>
              </a:rPr>
              <a:t>各态历经性</a:t>
            </a:r>
            <a:r>
              <a:rPr lang="zh-CN" altLang="en-US" dirty="0"/>
              <a:t>”（又称“</a:t>
            </a:r>
            <a:r>
              <a:rPr lang="zh-CN" altLang="en-US" dirty="0">
                <a:solidFill>
                  <a:schemeClr val="hlink"/>
                </a:solidFill>
              </a:rPr>
              <a:t>遍历性</a:t>
            </a:r>
            <a:r>
              <a:rPr lang="zh-CN" altLang="en-US" dirty="0"/>
              <a:t>”）。</a:t>
            </a:r>
            <a:r>
              <a:rPr lang="zh-CN" altLang="en-US" dirty="0">
                <a:solidFill>
                  <a:srgbClr val="FF0000"/>
                </a:solidFill>
              </a:rPr>
              <a:t>具有各态历经性的过程，其数字特征（均为统计平均）完全可由随机过程中的任一实现的时间平均值来代替</a:t>
            </a:r>
            <a:r>
              <a:rPr lang="zh-CN" altLang="en-US" dirty="0"/>
              <a:t>。 </a:t>
            </a:r>
            <a:endParaRPr lang="zh-CN" altLang="en-US" dirty="0"/>
          </a:p>
          <a:p>
            <a:pPr lvl="2" eaLnBrk="1" hangingPunct="1"/>
            <a:r>
              <a:rPr lang="zh-CN" altLang="en-US" dirty="0"/>
              <a:t>下面，我们来讨论各态历经性的条件。</a:t>
            </a:r>
            <a:endParaRPr lang="zh-CN" altLang="en-US" dirty="0"/>
          </a:p>
        </p:txBody>
      </p:sp>
      <p:sp>
        <p:nvSpPr>
          <p:cNvPr id="18435"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9458" name="Rectangle 3"/>
          <p:cNvSpPr>
            <a:spLocks noGrp="1" noRot="1"/>
          </p:cNvSpPr>
          <p:nvPr>
            <p:ph type="body" idx="4294967295"/>
          </p:nvPr>
        </p:nvSpPr>
        <p:spPr>
          <a:xfrm>
            <a:off x="296863" y="1223963"/>
            <a:ext cx="8672512" cy="5634037"/>
          </a:xfrm>
        </p:spPr>
        <p:txBody>
          <a:bodyPr vert="horz" wrap="square" lIns="91440" tIns="45720" rIns="91440" bIns="45720" anchor="t"/>
          <a:p>
            <a:pPr lvl="2" eaLnBrk="1" hangingPunct="1"/>
            <a:r>
              <a:rPr lang="zh-CN" altLang="en-US" dirty="0"/>
              <a:t>各态历经性条件</a:t>
            </a:r>
            <a:endParaRPr lang="zh-CN" altLang="en-US" dirty="0"/>
          </a:p>
          <a:p>
            <a:pPr lvl="2" eaLnBrk="1" hangingPunct="1">
              <a:buNone/>
            </a:pPr>
            <a:r>
              <a:rPr lang="zh-CN" altLang="en-US" dirty="0"/>
              <a:t>	设：</a:t>
            </a:r>
            <a:r>
              <a:rPr lang="en-US" altLang="zh-CN" i="1" dirty="0"/>
              <a:t>x</a:t>
            </a:r>
            <a:r>
              <a:rPr lang="en-US" altLang="zh-CN" dirty="0"/>
              <a:t>(</a:t>
            </a:r>
            <a:r>
              <a:rPr lang="en-US" altLang="zh-CN" i="1" dirty="0"/>
              <a:t>t</a:t>
            </a:r>
            <a:r>
              <a:rPr lang="en-US" altLang="zh-CN" dirty="0"/>
              <a:t>)</a:t>
            </a:r>
            <a:r>
              <a:rPr lang="zh-CN" altLang="en-US" dirty="0"/>
              <a:t>是平稳过程</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的任意一次实现（样本），</a:t>
            </a:r>
            <a:endParaRPr lang="zh-CN" altLang="en-US" dirty="0"/>
          </a:p>
          <a:p>
            <a:pPr lvl="2" eaLnBrk="1" hangingPunct="1">
              <a:buNone/>
            </a:pPr>
            <a:r>
              <a:rPr lang="zh-CN" altLang="en-US" dirty="0"/>
              <a:t>		则其时间均值和时间相关函数分别定义为： </a:t>
            </a: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r>
              <a:rPr lang="zh-CN" altLang="en-US" dirty="0"/>
              <a:t>	如果平稳过程使下式成立</a:t>
            </a:r>
            <a:endParaRPr lang="zh-CN" altLang="en-US" dirty="0"/>
          </a:p>
          <a:p>
            <a:pPr lvl="2" eaLnBrk="1" hangingPunct="1">
              <a:buNone/>
            </a:pPr>
            <a:endParaRPr lang="zh-CN" altLang="en-US" dirty="0"/>
          </a:p>
          <a:p>
            <a:pPr lvl="2" eaLnBrk="1" hangingPunct="1">
              <a:buNone/>
            </a:pPr>
            <a:endParaRPr lang="zh-CN" altLang="en-US" dirty="0"/>
          </a:p>
          <a:p>
            <a:pPr lvl="2" eaLnBrk="1" hangingPunct="1">
              <a:buNone/>
            </a:pPr>
            <a:r>
              <a:rPr lang="zh-CN" altLang="en-US" dirty="0"/>
              <a:t>	则称该平稳过程具有各态历经性。</a:t>
            </a:r>
            <a:endParaRPr lang="zh-CN" altLang="en-US" dirty="0"/>
          </a:p>
        </p:txBody>
      </p:sp>
      <p:sp>
        <p:nvSpPr>
          <p:cNvPr id="19459" name="Rectangle 5"/>
          <p:cNvSpPr/>
          <p:nvPr/>
        </p:nvSpPr>
        <p:spPr>
          <a:xfrm>
            <a:off x="0" y="30241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9460" name="Object 2"/>
          <p:cNvGraphicFramePr>
            <a:graphicFrameLocks noChangeAspect="1"/>
          </p:cNvGraphicFramePr>
          <p:nvPr/>
        </p:nvGraphicFramePr>
        <p:xfrm>
          <a:off x="2636838" y="2484438"/>
          <a:ext cx="4949825" cy="1422400"/>
        </p:xfrm>
        <a:graphic>
          <a:graphicData uri="http://schemas.openxmlformats.org/presentationml/2006/ole">
            <mc:AlternateContent xmlns:mc="http://schemas.openxmlformats.org/markup-compatibility/2006">
              <mc:Choice xmlns:v="urn:schemas-microsoft-com:vml" Requires="v">
                <p:oleObj spid="_x0000_s3087" name="" r:id="rId1" imgW="2819400" imgH="812800" progId="Equation.3">
                  <p:embed/>
                </p:oleObj>
              </mc:Choice>
              <mc:Fallback>
                <p:oleObj name="" r:id="rId1" imgW="2819400" imgH="812800" progId="Equation.3">
                  <p:embed/>
                  <p:pic>
                    <p:nvPicPr>
                      <p:cNvPr id="0" name="图片 3086"/>
                      <p:cNvPicPr/>
                      <p:nvPr/>
                    </p:nvPicPr>
                    <p:blipFill>
                      <a:blip r:embed="rId2"/>
                      <a:stretch>
                        <a:fillRect/>
                      </a:stretch>
                    </p:blipFill>
                    <p:spPr>
                      <a:xfrm>
                        <a:off x="2636838" y="2484438"/>
                        <a:ext cx="4949825" cy="1422400"/>
                      </a:xfrm>
                      <a:prstGeom prst="rect">
                        <a:avLst/>
                      </a:prstGeom>
                      <a:noFill/>
                      <a:ln w="38100">
                        <a:noFill/>
                        <a:miter/>
                      </a:ln>
                    </p:spPr>
                  </p:pic>
                </p:oleObj>
              </mc:Fallback>
            </mc:AlternateContent>
          </a:graphicData>
        </a:graphic>
      </p:graphicFrame>
      <p:sp>
        <p:nvSpPr>
          <p:cNvPr id="19461" name="Rectangle 7"/>
          <p:cNvSpPr/>
          <p:nvPr/>
        </p:nvSpPr>
        <p:spPr>
          <a:xfrm>
            <a:off x="0" y="31765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9462" name="Object 3"/>
          <p:cNvGraphicFramePr>
            <a:graphicFrameLocks noChangeAspect="1"/>
          </p:cNvGraphicFramePr>
          <p:nvPr/>
        </p:nvGraphicFramePr>
        <p:xfrm>
          <a:off x="3311525" y="4329113"/>
          <a:ext cx="1709738" cy="900112"/>
        </p:xfrm>
        <a:graphic>
          <a:graphicData uri="http://schemas.openxmlformats.org/presentationml/2006/ole">
            <mc:AlternateContent xmlns:mc="http://schemas.openxmlformats.org/markup-compatibility/2006">
              <mc:Choice xmlns:v="urn:schemas-microsoft-com:vml" Requires="v">
                <p:oleObj spid="_x0000_s3091" name="" r:id="rId3" imgW="901700" imgH="508000" progId="Equation.3">
                  <p:embed/>
                </p:oleObj>
              </mc:Choice>
              <mc:Fallback>
                <p:oleObj name="" r:id="rId3" imgW="901700" imgH="508000" progId="Equation.3">
                  <p:embed/>
                  <p:pic>
                    <p:nvPicPr>
                      <p:cNvPr id="0" name="图片 3090"/>
                      <p:cNvPicPr/>
                      <p:nvPr/>
                    </p:nvPicPr>
                    <p:blipFill>
                      <a:blip r:embed="rId4"/>
                      <a:stretch>
                        <a:fillRect/>
                      </a:stretch>
                    </p:blipFill>
                    <p:spPr>
                      <a:xfrm>
                        <a:off x="3311525" y="4329113"/>
                        <a:ext cx="1709738" cy="900112"/>
                      </a:xfrm>
                      <a:prstGeom prst="rect">
                        <a:avLst/>
                      </a:prstGeom>
                      <a:solidFill>
                        <a:schemeClr val="accent2"/>
                      </a:solidFill>
                      <a:ln w="38100">
                        <a:noFill/>
                        <a:miter/>
                      </a:ln>
                    </p:spPr>
                  </p:pic>
                </p:oleObj>
              </mc:Fallback>
            </mc:AlternateContent>
          </a:graphicData>
        </a:graphic>
      </p:graphicFrame>
      <p:sp>
        <p:nvSpPr>
          <p:cNvPr id="19463"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0482" name="Rectangle 3"/>
          <p:cNvSpPr>
            <a:spLocks noGrp="1" noRot="1"/>
          </p:cNvSpPr>
          <p:nvPr>
            <p:ph type="body" idx="4294967295"/>
          </p:nvPr>
        </p:nvSpPr>
        <p:spPr>
          <a:xfrm>
            <a:off x="296863" y="1223963"/>
            <a:ext cx="8672512" cy="5634037"/>
          </a:xfrm>
        </p:spPr>
        <p:txBody>
          <a:bodyPr vert="horz" wrap="square" lIns="91440" tIns="45720" rIns="91440" bIns="45720" anchor="t"/>
          <a:p>
            <a:pPr lvl="2" eaLnBrk="1" hangingPunct="1"/>
            <a:r>
              <a:rPr lang="en-US" altLang="zh-CN" dirty="0"/>
              <a:t>“</a:t>
            </a:r>
            <a:r>
              <a:rPr lang="zh-CN" altLang="en-US" dirty="0">
                <a:solidFill>
                  <a:srgbClr val="FF0000"/>
                </a:solidFill>
              </a:rPr>
              <a:t>各态历经</a:t>
            </a:r>
            <a:r>
              <a:rPr lang="zh-CN" altLang="en-US" dirty="0"/>
              <a:t>”的含义是：</a:t>
            </a:r>
            <a:r>
              <a:rPr lang="zh-CN" altLang="en-US" dirty="0">
                <a:solidFill>
                  <a:srgbClr val="FF0000"/>
                </a:solidFill>
              </a:rPr>
              <a:t>随机过程中的任一次实现都经历了随机过程的所有可能状态</a:t>
            </a:r>
            <a:r>
              <a:rPr lang="zh-CN" altLang="en-US" dirty="0"/>
              <a:t>。因此，在求解各种统计平均（均值或自相关函数等）时，无需作无限多次的考察，只要获得一次考察，用一次实现的“时间平均”值代替过程的“统计平均”值即可，从而使测量和计算的问题大为简化。</a:t>
            </a:r>
            <a:endParaRPr lang="zh-CN" altLang="en-US" dirty="0"/>
          </a:p>
          <a:p>
            <a:pPr lvl="2" eaLnBrk="1" hangingPunct="1"/>
            <a:r>
              <a:rPr lang="zh-CN" altLang="en-US" dirty="0">
                <a:solidFill>
                  <a:srgbClr val="FF0000"/>
                </a:solidFill>
              </a:rPr>
              <a:t>具有各态历经的随机过程一定是平稳过程，反之不一定成立</a:t>
            </a:r>
            <a:r>
              <a:rPr lang="zh-CN" altLang="en-US" dirty="0"/>
              <a:t>。在通信系统中所遇到的随机信号和噪声，一般均能满足各态历经条件。</a:t>
            </a:r>
            <a:endParaRPr lang="zh-CN" altLang="en-US" dirty="0"/>
          </a:p>
        </p:txBody>
      </p:sp>
      <p:sp>
        <p:nvSpPr>
          <p:cNvPr id="20483"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1506" name="Rectangle 3"/>
          <p:cNvSpPr>
            <a:spLocks noGrp="1" noRot="1"/>
          </p:cNvSpPr>
          <p:nvPr>
            <p:ph type="body" idx="4294967295"/>
          </p:nvPr>
        </p:nvSpPr>
        <p:spPr>
          <a:xfrm>
            <a:off x="250825" y="1223963"/>
            <a:ext cx="8718550" cy="5634037"/>
          </a:xfrm>
        </p:spPr>
        <p:txBody>
          <a:bodyPr vert="horz" wrap="square" lIns="91440" tIns="45720" rIns="91440" bIns="45720" anchor="t"/>
          <a:p>
            <a:pPr lvl="2" eaLnBrk="1" hangingPunct="1"/>
            <a:r>
              <a:rPr lang="en-US" altLang="zh-CN" dirty="0"/>
              <a:t> [</a:t>
            </a:r>
            <a:r>
              <a:rPr lang="zh-CN" altLang="en-US" dirty="0"/>
              <a:t>例</a:t>
            </a:r>
            <a:r>
              <a:rPr lang="en-US" altLang="zh-CN" dirty="0"/>
              <a:t>2-1] </a:t>
            </a:r>
            <a:r>
              <a:rPr lang="zh-CN" altLang="en-US" dirty="0"/>
              <a:t>设一个随机相位的正弦波为</a:t>
            </a:r>
            <a:endParaRPr lang="zh-CN" altLang="en-US" dirty="0"/>
          </a:p>
          <a:p>
            <a:pPr lvl="2" eaLnBrk="1" hangingPunct="1"/>
            <a:endParaRPr lang="zh-CN" altLang="en-US" dirty="0"/>
          </a:p>
          <a:p>
            <a:pPr lvl="2" eaLnBrk="1" hangingPunct="1">
              <a:lnSpc>
                <a:spcPct val="110000"/>
              </a:lnSpc>
              <a:buNone/>
            </a:pPr>
            <a:r>
              <a:rPr lang="zh-CN" altLang="en-US" dirty="0"/>
              <a:t>	其中，</a:t>
            </a:r>
            <a:r>
              <a:rPr lang="en-US" altLang="zh-CN" i="1" dirty="0"/>
              <a:t>A</a:t>
            </a:r>
            <a:r>
              <a:rPr lang="zh-CN" altLang="en-US" dirty="0"/>
              <a:t>和</a:t>
            </a:r>
            <a:r>
              <a:rPr lang="zh-CN" altLang="en-US" i="1" dirty="0">
                <a:sym typeface="Symbol" panose="05050102010706020507" pitchFamily="18" charset="2"/>
              </a:rPr>
              <a:t></a:t>
            </a:r>
            <a:r>
              <a:rPr lang="en-US" altLang="zh-CN" baseline="-25000" dirty="0">
                <a:sym typeface="Symbol" panose="05050102010706020507" pitchFamily="18" charset="2"/>
              </a:rPr>
              <a:t>c</a:t>
            </a:r>
            <a:r>
              <a:rPr lang="zh-CN" altLang="en-US" dirty="0"/>
              <a:t>均为常数；</a:t>
            </a:r>
            <a:r>
              <a:rPr lang="zh-CN" altLang="en-US" i="1" dirty="0">
                <a:sym typeface="Symbol" panose="05050102010706020507" pitchFamily="18" charset="2"/>
              </a:rPr>
              <a:t></a:t>
            </a:r>
            <a:r>
              <a:rPr lang="zh-CN" altLang="en-US" dirty="0"/>
              <a:t>是在</a:t>
            </a:r>
            <a:r>
              <a:rPr lang="en-US" altLang="zh-CN" dirty="0"/>
              <a:t>(0, 2</a:t>
            </a:r>
            <a:r>
              <a:rPr lang="el-GR" altLang="zh-CN" dirty="0"/>
              <a:t>π</a:t>
            </a:r>
            <a:r>
              <a:rPr lang="en-US" altLang="zh-CN" dirty="0"/>
              <a:t>)</a:t>
            </a:r>
            <a:r>
              <a:rPr lang="zh-CN" altLang="en-US" dirty="0"/>
              <a:t>内均匀分布的随机变量。试讨论</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是否具有各态历经性。</a:t>
            </a:r>
            <a:endParaRPr lang="zh-CN" altLang="en-US" dirty="0"/>
          </a:p>
          <a:p>
            <a:pPr lvl="2" eaLnBrk="1" hangingPunct="1">
              <a:lnSpc>
                <a:spcPct val="110000"/>
              </a:lnSpc>
              <a:buNone/>
            </a:pPr>
            <a:r>
              <a:rPr lang="zh-CN" altLang="en-US" dirty="0"/>
              <a:t>	</a:t>
            </a:r>
            <a:r>
              <a:rPr lang="en-US" altLang="zh-CN" dirty="0"/>
              <a:t>【</a:t>
            </a:r>
            <a:r>
              <a:rPr lang="zh-CN" altLang="en-US" dirty="0"/>
              <a:t>解</a:t>
            </a:r>
            <a:r>
              <a:rPr lang="en-US" altLang="zh-CN" dirty="0"/>
              <a:t>】(1)</a:t>
            </a:r>
            <a:r>
              <a:rPr lang="zh-CN" altLang="en-US" dirty="0"/>
              <a:t>先求</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的统计平均值：</a:t>
            </a:r>
            <a:endParaRPr lang="zh-CN" altLang="en-US" dirty="0"/>
          </a:p>
          <a:p>
            <a:pPr lvl="2" eaLnBrk="1" hangingPunct="1">
              <a:lnSpc>
                <a:spcPct val="110000"/>
              </a:lnSpc>
              <a:buNone/>
            </a:pPr>
            <a:r>
              <a:rPr lang="zh-CN" altLang="en-US" dirty="0"/>
              <a:t>		数学期望</a:t>
            </a:r>
            <a:endParaRPr lang="zh-CN" altLang="en-US" dirty="0"/>
          </a:p>
        </p:txBody>
      </p:sp>
      <p:graphicFrame>
        <p:nvGraphicFramePr>
          <p:cNvPr id="21507" name="Object 2"/>
          <p:cNvGraphicFramePr>
            <a:graphicFrameLocks noChangeAspect="1"/>
          </p:cNvGraphicFramePr>
          <p:nvPr/>
        </p:nvGraphicFramePr>
        <p:xfrm>
          <a:off x="3311525" y="1673225"/>
          <a:ext cx="2474913" cy="427038"/>
        </p:xfrm>
        <a:graphic>
          <a:graphicData uri="http://schemas.openxmlformats.org/presentationml/2006/ole">
            <mc:AlternateContent xmlns:mc="http://schemas.openxmlformats.org/markup-compatibility/2006">
              <mc:Choice xmlns:v="urn:schemas-microsoft-com:vml" Requires="v">
                <p:oleObj spid="_x0000_s3095" name="" r:id="rId1" imgW="1320800" imgH="228600" progId="Equation.3">
                  <p:embed/>
                </p:oleObj>
              </mc:Choice>
              <mc:Fallback>
                <p:oleObj name="" r:id="rId1" imgW="1320800" imgH="228600" progId="Equation.3">
                  <p:embed/>
                  <p:pic>
                    <p:nvPicPr>
                      <p:cNvPr id="0" name="图片 3094"/>
                      <p:cNvPicPr/>
                      <p:nvPr/>
                    </p:nvPicPr>
                    <p:blipFill>
                      <a:blip r:embed="rId2"/>
                      <a:stretch>
                        <a:fillRect/>
                      </a:stretch>
                    </p:blipFill>
                    <p:spPr>
                      <a:xfrm>
                        <a:off x="3311525" y="1673225"/>
                        <a:ext cx="2474913" cy="427038"/>
                      </a:xfrm>
                      <a:prstGeom prst="rect">
                        <a:avLst/>
                      </a:prstGeom>
                      <a:noFill/>
                      <a:ln w="38100">
                        <a:noFill/>
                        <a:miter/>
                      </a:ln>
                    </p:spPr>
                  </p:pic>
                </p:oleObj>
              </mc:Fallback>
            </mc:AlternateContent>
          </a:graphicData>
        </a:graphic>
      </p:graphicFrame>
      <p:graphicFrame>
        <p:nvGraphicFramePr>
          <p:cNvPr id="21508" name="Object 3"/>
          <p:cNvGraphicFramePr>
            <a:graphicFrameLocks noChangeAspect="1"/>
          </p:cNvGraphicFramePr>
          <p:nvPr/>
        </p:nvGraphicFramePr>
        <p:xfrm>
          <a:off x="2411413" y="3789363"/>
          <a:ext cx="4230687" cy="654050"/>
        </p:xfrm>
        <a:graphic>
          <a:graphicData uri="http://schemas.openxmlformats.org/presentationml/2006/ole">
            <mc:AlternateContent xmlns:mc="http://schemas.openxmlformats.org/markup-compatibility/2006">
              <mc:Choice xmlns:v="urn:schemas-microsoft-com:vml" Requires="v">
                <p:oleObj spid="_x0000_s3101" name="" r:id="rId3" imgW="2527300" imgH="393700" progId="Equation.3">
                  <p:embed/>
                </p:oleObj>
              </mc:Choice>
              <mc:Fallback>
                <p:oleObj name="" r:id="rId3" imgW="2527300" imgH="393700" progId="Equation.3">
                  <p:embed/>
                  <p:pic>
                    <p:nvPicPr>
                      <p:cNvPr id="0" name="图片 3100"/>
                      <p:cNvPicPr/>
                      <p:nvPr/>
                    </p:nvPicPr>
                    <p:blipFill>
                      <a:blip r:embed="rId4"/>
                      <a:stretch>
                        <a:fillRect/>
                      </a:stretch>
                    </p:blipFill>
                    <p:spPr>
                      <a:xfrm>
                        <a:off x="2411413" y="3789363"/>
                        <a:ext cx="4230687" cy="654050"/>
                      </a:xfrm>
                      <a:prstGeom prst="rect">
                        <a:avLst/>
                      </a:prstGeom>
                      <a:noFill/>
                      <a:ln w="38100">
                        <a:noFill/>
                        <a:miter/>
                      </a:ln>
                    </p:spPr>
                  </p:pic>
                </p:oleObj>
              </mc:Fallback>
            </mc:AlternateContent>
          </a:graphicData>
        </a:graphic>
      </p:graphicFrame>
      <p:graphicFrame>
        <p:nvGraphicFramePr>
          <p:cNvPr id="21509" name="Object 4"/>
          <p:cNvGraphicFramePr>
            <a:graphicFrameLocks noChangeAspect="1"/>
          </p:cNvGraphicFramePr>
          <p:nvPr/>
        </p:nvGraphicFramePr>
        <p:xfrm>
          <a:off x="2906713" y="4329113"/>
          <a:ext cx="4040187" cy="647700"/>
        </p:xfrm>
        <a:graphic>
          <a:graphicData uri="http://schemas.openxmlformats.org/presentationml/2006/ole">
            <mc:AlternateContent xmlns:mc="http://schemas.openxmlformats.org/markup-compatibility/2006">
              <mc:Choice xmlns:v="urn:schemas-microsoft-com:vml" Requires="v">
                <p:oleObj spid="_x0000_s3094" name="" r:id="rId5" imgW="2438400" imgH="393700" progId="Equation.3">
                  <p:embed/>
                </p:oleObj>
              </mc:Choice>
              <mc:Fallback>
                <p:oleObj name="" r:id="rId5" imgW="2438400" imgH="393700" progId="Equation.3">
                  <p:embed/>
                  <p:pic>
                    <p:nvPicPr>
                      <p:cNvPr id="0" name="图片 3093"/>
                      <p:cNvPicPr/>
                      <p:nvPr/>
                    </p:nvPicPr>
                    <p:blipFill>
                      <a:blip r:embed="rId6"/>
                      <a:stretch>
                        <a:fillRect/>
                      </a:stretch>
                    </p:blipFill>
                    <p:spPr>
                      <a:xfrm>
                        <a:off x="2906713" y="4329113"/>
                        <a:ext cx="4040187" cy="647700"/>
                      </a:xfrm>
                      <a:prstGeom prst="rect">
                        <a:avLst/>
                      </a:prstGeom>
                      <a:noFill/>
                      <a:ln w="38100">
                        <a:noFill/>
                        <a:miter/>
                      </a:ln>
                    </p:spPr>
                  </p:pic>
                </p:oleObj>
              </mc:Fallback>
            </mc:AlternateContent>
          </a:graphicData>
        </a:graphic>
      </p:graphicFrame>
      <p:graphicFrame>
        <p:nvGraphicFramePr>
          <p:cNvPr id="21510" name="Object 5"/>
          <p:cNvGraphicFramePr>
            <a:graphicFrameLocks noChangeAspect="1"/>
          </p:cNvGraphicFramePr>
          <p:nvPr/>
        </p:nvGraphicFramePr>
        <p:xfrm>
          <a:off x="2906713" y="4959350"/>
          <a:ext cx="5507037" cy="730250"/>
        </p:xfrm>
        <a:graphic>
          <a:graphicData uri="http://schemas.openxmlformats.org/presentationml/2006/ole">
            <mc:AlternateContent xmlns:mc="http://schemas.openxmlformats.org/markup-compatibility/2006">
              <mc:Choice xmlns:v="urn:schemas-microsoft-com:vml" Requires="v">
                <p:oleObj spid="_x0000_s3102" name="" r:id="rId7" imgW="2946400" imgH="393700" progId="Equation.3">
                  <p:embed/>
                </p:oleObj>
              </mc:Choice>
              <mc:Fallback>
                <p:oleObj name="" r:id="rId7" imgW="2946400" imgH="393700" progId="Equation.3">
                  <p:embed/>
                  <p:pic>
                    <p:nvPicPr>
                      <p:cNvPr id="0" name="图片 3101"/>
                      <p:cNvPicPr/>
                      <p:nvPr/>
                    </p:nvPicPr>
                    <p:blipFill>
                      <a:blip r:embed="rId8"/>
                      <a:stretch>
                        <a:fillRect/>
                      </a:stretch>
                    </p:blipFill>
                    <p:spPr>
                      <a:xfrm>
                        <a:off x="2906713" y="4959350"/>
                        <a:ext cx="5507037" cy="730250"/>
                      </a:xfrm>
                      <a:prstGeom prst="rect">
                        <a:avLst/>
                      </a:prstGeom>
                      <a:noFill/>
                      <a:ln w="38100">
                        <a:noFill/>
                        <a:miter/>
                      </a:ln>
                    </p:spPr>
                  </p:pic>
                </p:oleObj>
              </mc:Fallback>
            </mc:AlternateContent>
          </a:graphicData>
        </a:graphic>
      </p:graphicFrame>
      <p:sp>
        <p:nvSpPr>
          <p:cNvPr id="21511"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2530" name="Rectangle 3"/>
          <p:cNvSpPr>
            <a:spLocks noGrp="1" noRot="1"/>
          </p:cNvSpPr>
          <p:nvPr>
            <p:ph type="body" idx="4294967295"/>
          </p:nvPr>
        </p:nvSpPr>
        <p:spPr>
          <a:xfrm>
            <a:off x="250825" y="1223963"/>
            <a:ext cx="8718550" cy="5634037"/>
          </a:xfrm>
        </p:spPr>
        <p:txBody>
          <a:bodyPr vert="horz" wrap="square" lIns="91440" tIns="45720" rIns="91440" bIns="45720" anchor="t"/>
          <a:p>
            <a:pPr lvl="2" eaLnBrk="1" hangingPunct="1">
              <a:buNone/>
            </a:pPr>
            <a:r>
              <a:rPr lang="zh-CN" altLang="en-US" dirty="0"/>
              <a:t>自相关函数</a:t>
            </a: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r>
              <a:rPr lang="zh-CN" altLang="en-US" dirty="0"/>
              <a:t>令</a:t>
            </a:r>
            <a:r>
              <a:rPr lang="en-US" altLang="zh-CN" i="1" dirty="0"/>
              <a:t>t</a:t>
            </a:r>
            <a:r>
              <a:rPr lang="en-US" altLang="zh-CN" baseline="-25000" dirty="0"/>
              <a:t>2</a:t>
            </a:r>
            <a:r>
              <a:rPr lang="en-US" altLang="zh-CN" dirty="0"/>
              <a:t> – </a:t>
            </a:r>
            <a:r>
              <a:rPr lang="en-US" altLang="zh-CN" i="1" dirty="0"/>
              <a:t>t</a:t>
            </a:r>
            <a:r>
              <a:rPr lang="en-US" altLang="zh-CN" baseline="-25000" dirty="0"/>
              <a:t>1</a:t>
            </a:r>
            <a:r>
              <a:rPr lang="en-US" altLang="zh-CN" dirty="0"/>
              <a:t> = </a:t>
            </a:r>
            <a:r>
              <a:rPr lang="en-US" altLang="zh-CN" dirty="0">
                <a:sym typeface="Symbol" panose="05050102010706020507" pitchFamily="18" charset="2"/>
              </a:rPr>
              <a:t></a:t>
            </a:r>
            <a:r>
              <a:rPr lang="zh-CN" altLang="en-US" dirty="0">
                <a:sym typeface="Symbol" panose="05050102010706020507" pitchFamily="18" charset="2"/>
              </a:rPr>
              <a:t>，得到</a:t>
            </a:r>
            <a:endParaRPr lang="zh-CN" altLang="en-US" dirty="0">
              <a:sym typeface="Symbol" panose="05050102010706020507" pitchFamily="18" charset="2"/>
            </a:endParaRPr>
          </a:p>
          <a:p>
            <a:pPr lvl="2" eaLnBrk="1" hangingPunct="1">
              <a:buNone/>
            </a:pPr>
            <a:endParaRPr lang="zh-CN" altLang="en-US" dirty="0">
              <a:sym typeface="Symbol" panose="05050102010706020507" pitchFamily="18" charset="2"/>
            </a:endParaRPr>
          </a:p>
          <a:p>
            <a:pPr lvl="2" eaLnBrk="1" hangingPunct="1">
              <a:buNone/>
            </a:pPr>
            <a:endParaRPr lang="zh-CN" altLang="en-US" dirty="0">
              <a:sym typeface="Symbol" panose="05050102010706020507" pitchFamily="18" charset="2"/>
            </a:endParaRPr>
          </a:p>
          <a:p>
            <a:pPr lvl="2" eaLnBrk="1" hangingPunct="1">
              <a:lnSpc>
                <a:spcPct val="120000"/>
              </a:lnSpc>
              <a:buNone/>
            </a:pPr>
            <a:r>
              <a:rPr lang="zh-CN" altLang="en-US" dirty="0">
                <a:sym typeface="Symbol" panose="05050102010706020507" pitchFamily="18" charset="2"/>
              </a:rPr>
              <a:t>可见， </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的数学期望为常数，而自相关函数与</a:t>
            </a:r>
            <a:r>
              <a:rPr lang="en-US" altLang="zh-CN" i="1" dirty="0">
                <a:sym typeface="Symbol" panose="05050102010706020507" pitchFamily="18" charset="2"/>
              </a:rPr>
              <a:t>t </a:t>
            </a:r>
            <a:r>
              <a:rPr lang="zh-CN" altLang="en-US" dirty="0">
                <a:sym typeface="Symbol" panose="05050102010706020507" pitchFamily="18" charset="2"/>
              </a:rPr>
              <a:t>无关，只与时间间隔 有关，所以</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是广义平稳过程。</a:t>
            </a:r>
            <a:endParaRPr lang="zh-CN" altLang="en-US" dirty="0">
              <a:sym typeface="Symbol" panose="05050102010706020507" pitchFamily="18" charset="2"/>
            </a:endParaRPr>
          </a:p>
        </p:txBody>
      </p:sp>
      <p:sp>
        <p:nvSpPr>
          <p:cNvPr id="22531" name="Rectangle 5"/>
          <p:cNvSpPr/>
          <p:nvPr/>
        </p:nvSpPr>
        <p:spPr>
          <a:xfrm>
            <a:off x="0" y="2552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2532" name="Object 2"/>
          <p:cNvGraphicFramePr>
            <a:graphicFrameLocks noChangeAspect="1"/>
          </p:cNvGraphicFramePr>
          <p:nvPr/>
        </p:nvGraphicFramePr>
        <p:xfrm>
          <a:off x="1763713" y="1763713"/>
          <a:ext cx="6424612" cy="2970212"/>
        </p:xfrm>
        <a:graphic>
          <a:graphicData uri="http://schemas.openxmlformats.org/presentationml/2006/ole">
            <mc:AlternateContent xmlns:mc="http://schemas.openxmlformats.org/markup-compatibility/2006">
              <mc:Choice xmlns:v="urn:schemas-microsoft-com:vml" Requires="v">
                <p:oleObj spid="_x0000_s3103" name="" r:id="rId1" imgW="3834765" imgH="1752600" progId="Equation.3">
                  <p:embed/>
                </p:oleObj>
              </mc:Choice>
              <mc:Fallback>
                <p:oleObj name="" r:id="rId1" imgW="3834765" imgH="1752600" progId="Equation.3">
                  <p:embed/>
                  <p:pic>
                    <p:nvPicPr>
                      <p:cNvPr id="0" name="图片 3102"/>
                      <p:cNvPicPr/>
                      <p:nvPr/>
                    </p:nvPicPr>
                    <p:blipFill>
                      <a:blip r:embed="rId2"/>
                      <a:stretch>
                        <a:fillRect/>
                      </a:stretch>
                    </p:blipFill>
                    <p:spPr>
                      <a:xfrm>
                        <a:off x="1763713" y="1763713"/>
                        <a:ext cx="6424612" cy="2970212"/>
                      </a:xfrm>
                      <a:prstGeom prst="rect">
                        <a:avLst/>
                      </a:prstGeom>
                      <a:noFill/>
                      <a:ln w="38100">
                        <a:noFill/>
                        <a:miter/>
                      </a:ln>
                    </p:spPr>
                  </p:pic>
                </p:oleObj>
              </mc:Fallback>
            </mc:AlternateContent>
          </a:graphicData>
        </a:graphic>
      </p:graphicFrame>
      <p:sp>
        <p:nvSpPr>
          <p:cNvPr id="22533" name="Rectangle 7"/>
          <p:cNvSpPr/>
          <p:nvPr/>
        </p:nvSpPr>
        <p:spPr>
          <a:xfrm>
            <a:off x="0" y="32194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2534" name="Object 3"/>
          <p:cNvGraphicFramePr>
            <a:graphicFrameLocks noChangeAspect="1"/>
          </p:cNvGraphicFramePr>
          <p:nvPr/>
        </p:nvGraphicFramePr>
        <p:xfrm>
          <a:off x="2276475" y="4824413"/>
          <a:ext cx="3014663" cy="701675"/>
        </p:xfrm>
        <a:graphic>
          <a:graphicData uri="http://schemas.openxmlformats.org/presentationml/2006/ole">
            <mc:AlternateContent xmlns:mc="http://schemas.openxmlformats.org/markup-compatibility/2006">
              <mc:Choice xmlns:v="urn:schemas-microsoft-com:vml" Requires="v">
                <p:oleObj spid="_x0000_s3096" name="" r:id="rId3" imgW="1803400" imgH="419100" progId="Equation.3">
                  <p:embed/>
                </p:oleObj>
              </mc:Choice>
              <mc:Fallback>
                <p:oleObj name="" r:id="rId3" imgW="1803400" imgH="419100" progId="Equation.3">
                  <p:embed/>
                  <p:pic>
                    <p:nvPicPr>
                      <p:cNvPr id="0" name="图片 3095"/>
                      <p:cNvPicPr/>
                      <p:nvPr/>
                    </p:nvPicPr>
                    <p:blipFill>
                      <a:blip r:embed="rId4"/>
                      <a:stretch>
                        <a:fillRect/>
                      </a:stretch>
                    </p:blipFill>
                    <p:spPr>
                      <a:xfrm>
                        <a:off x="2276475" y="4824413"/>
                        <a:ext cx="3014663" cy="701675"/>
                      </a:xfrm>
                      <a:prstGeom prst="rect">
                        <a:avLst/>
                      </a:prstGeom>
                      <a:noFill/>
                      <a:ln w="38100">
                        <a:noFill/>
                        <a:miter/>
                      </a:ln>
                    </p:spPr>
                  </p:pic>
                </p:oleObj>
              </mc:Fallback>
            </mc:AlternateContent>
          </a:graphicData>
        </a:graphic>
      </p:graphicFrame>
      <p:sp>
        <p:nvSpPr>
          <p:cNvPr id="22535"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098" name="Rectangle 2"/>
          <p:cNvSpPr>
            <a:spLocks noGrp="1" noRot="1"/>
          </p:cNvSpPr>
          <p:nvPr>
            <p:ph type="title" idx="4294967295"/>
          </p:nvPr>
        </p:nvSpPr>
        <p:spPr>
          <a:xfrm>
            <a:off x="1150938" y="214313"/>
            <a:ext cx="7583487" cy="919162"/>
          </a:xfrm>
        </p:spPr>
        <p:txBody>
          <a:bodyPr vert="horz" wrap="square" lIns="91440" tIns="45720" rIns="91440" bIns="45720" anchor="b"/>
          <a:p>
            <a:pPr eaLnBrk="1" hangingPunct="1"/>
            <a:r>
              <a:rPr lang="zh-CN" altLang="en-US" sz="3600" dirty="0"/>
              <a:t>2.1随机过程的基本概念和统计特性</a:t>
            </a:r>
            <a:endParaRPr lang="zh-CN" altLang="en-US" sz="3600" dirty="0"/>
          </a:p>
        </p:txBody>
      </p:sp>
      <p:sp>
        <p:nvSpPr>
          <p:cNvPr id="4099" name="Rectangle 3"/>
          <p:cNvSpPr>
            <a:spLocks noGrp="1" noRot="1"/>
          </p:cNvSpPr>
          <p:nvPr>
            <p:ph type="body" idx="4294967295"/>
          </p:nvPr>
        </p:nvSpPr>
        <p:spPr>
          <a:xfrm>
            <a:off x="304800" y="2041525"/>
            <a:ext cx="8540750" cy="3825875"/>
          </a:xfrm>
        </p:spPr>
        <p:txBody>
          <a:bodyPr vert="horz" wrap="square" lIns="91440" tIns="45720" rIns="91440" bIns="45720" anchor="t"/>
          <a:p>
            <a:pPr eaLnBrk="1" hangingPunct="1"/>
            <a:r>
              <a:rPr lang="en-US" altLang="zh-CN" dirty="0"/>
              <a:t>2.1.1 </a:t>
            </a:r>
            <a:r>
              <a:rPr lang="zh-CN" altLang="en-US" dirty="0"/>
              <a:t>什么是随机过程？</a:t>
            </a:r>
            <a:endParaRPr lang="zh-CN" altLang="en-US" dirty="0"/>
          </a:p>
          <a:p>
            <a:pPr lvl="2" eaLnBrk="1" hangingPunct="1">
              <a:lnSpc>
                <a:spcPct val="130000"/>
              </a:lnSpc>
            </a:pPr>
            <a:r>
              <a:rPr lang="zh-CN" altLang="en-US" dirty="0"/>
              <a:t>随机过程是一类随时间作随机变化的过程，它不能用确切的时间函数描述。</a:t>
            </a:r>
            <a:r>
              <a:rPr lang="zh-CN" altLang="en-US" dirty="0">
                <a:solidFill>
                  <a:srgbClr val="FF0000"/>
                </a:solidFill>
              </a:rPr>
              <a:t>它是由无穷多个样本函数构成的总体</a:t>
            </a:r>
            <a:r>
              <a:rPr lang="zh-CN" altLang="en-US" dirty="0"/>
              <a:t>。</a:t>
            </a:r>
            <a:endParaRPr lang="en-US" altLang="zh-CN" dirty="0"/>
          </a:p>
          <a:p>
            <a:pPr lvl="2" eaLnBrk="1" hangingPunct="1">
              <a:lnSpc>
                <a:spcPct val="130000"/>
              </a:lnSpc>
            </a:pPr>
            <a:r>
              <a:rPr lang="zh-CN" altLang="en-US" dirty="0"/>
              <a:t>角度</a:t>
            </a:r>
            <a:r>
              <a:rPr lang="en-US" altLang="zh-CN" dirty="0"/>
              <a:t>1</a:t>
            </a:r>
            <a:r>
              <a:rPr lang="zh-CN" altLang="en-US" dirty="0"/>
              <a:t>：对应不同随机试验结果的时间过程的集合。</a:t>
            </a:r>
            <a:endParaRPr lang="zh-CN" altLang="en-US" dirty="0"/>
          </a:p>
          <a:p>
            <a:pPr lvl="2" eaLnBrk="1" hangingPunct="1">
              <a:lnSpc>
                <a:spcPct val="130000"/>
              </a:lnSpc>
              <a:buNone/>
            </a:pPr>
            <a:r>
              <a:rPr lang="zh-CN" altLang="en-US" dirty="0"/>
              <a:t>	</a:t>
            </a:r>
            <a:endParaRPr lang="zh-CN" altLang="en-US" dirty="0"/>
          </a:p>
        </p:txBody>
      </p:sp>
      <p:sp>
        <p:nvSpPr>
          <p:cNvPr id="4100" name="Rectangle 5"/>
          <p:cNvSpPr/>
          <p:nvPr/>
        </p:nvSpPr>
        <p:spPr>
          <a:xfrm>
            <a:off x="0" y="20621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3554" name="Rectangle 3"/>
          <p:cNvSpPr>
            <a:spLocks noGrp="1" noRot="1"/>
          </p:cNvSpPr>
          <p:nvPr>
            <p:ph type="body" idx="4294967295"/>
          </p:nvPr>
        </p:nvSpPr>
        <p:spPr>
          <a:xfrm>
            <a:off x="250825" y="1223963"/>
            <a:ext cx="8718550" cy="5634037"/>
          </a:xfrm>
        </p:spPr>
        <p:txBody>
          <a:bodyPr vert="horz" wrap="square" lIns="91440" tIns="45720" rIns="91440" bIns="45720" anchor="t"/>
          <a:p>
            <a:pPr lvl="2" eaLnBrk="1" hangingPunct="1">
              <a:buNone/>
            </a:pPr>
            <a:r>
              <a:rPr lang="en-US" altLang="zh-CN" dirty="0"/>
              <a:t> (2) </a:t>
            </a:r>
            <a:r>
              <a:rPr lang="zh-CN" altLang="en-US" dirty="0"/>
              <a:t>求</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的时间平均值</a:t>
            </a: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buNone/>
            </a:pPr>
            <a:endParaRPr lang="zh-CN" altLang="en-US" dirty="0"/>
          </a:p>
          <a:p>
            <a:pPr lvl="2" eaLnBrk="1" hangingPunct="1">
              <a:lnSpc>
                <a:spcPct val="140000"/>
              </a:lnSpc>
              <a:buNone/>
            </a:pPr>
            <a:r>
              <a:rPr lang="zh-CN" altLang="en-US" dirty="0"/>
              <a:t>	比较统计平均与时间平均，有</a:t>
            </a:r>
            <a:endParaRPr lang="zh-CN" altLang="en-US" dirty="0"/>
          </a:p>
          <a:p>
            <a:pPr lvl="2" eaLnBrk="1" hangingPunct="1">
              <a:lnSpc>
                <a:spcPct val="140000"/>
              </a:lnSpc>
              <a:buNone/>
            </a:pPr>
            <a:endParaRPr lang="zh-CN" altLang="en-US" dirty="0"/>
          </a:p>
          <a:p>
            <a:pPr lvl="2" eaLnBrk="1" hangingPunct="1">
              <a:lnSpc>
                <a:spcPct val="140000"/>
              </a:lnSpc>
              <a:buNone/>
            </a:pPr>
            <a:r>
              <a:rPr lang="zh-CN" altLang="en-US" dirty="0"/>
              <a:t>	因此，随机相位余弦波是各态历经的。</a:t>
            </a:r>
            <a:endParaRPr lang="zh-CN" altLang="en-US" dirty="0"/>
          </a:p>
        </p:txBody>
      </p:sp>
      <p:sp>
        <p:nvSpPr>
          <p:cNvPr id="23555" name="Rectangle 5"/>
          <p:cNvSpPr/>
          <p:nvPr/>
        </p:nvSpPr>
        <p:spPr>
          <a:xfrm>
            <a:off x="0" y="32242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3556" name="Object 2"/>
          <p:cNvGraphicFramePr>
            <a:graphicFrameLocks noChangeAspect="1"/>
          </p:cNvGraphicFramePr>
          <p:nvPr/>
        </p:nvGraphicFramePr>
        <p:xfrm>
          <a:off x="2051050" y="1808163"/>
          <a:ext cx="3600450" cy="687387"/>
        </p:xfrm>
        <a:graphic>
          <a:graphicData uri="http://schemas.openxmlformats.org/presentationml/2006/ole">
            <mc:AlternateContent xmlns:mc="http://schemas.openxmlformats.org/markup-compatibility/2006">
              <mc:Choice xmlns:v="urn:schemas-microsoft-com:vml" Requires="v">
                <p:oleObj spid="_x0000_s3093" name="" r:id="rId1" imgW="2145665" imgH="406400" progId="Equation.3">
                  <p:embed/>
                </p:oleObj>
              </mc:Choice>
              <mc:Fallback>
                <p:oleObj name="" r:id="rId1" imgW="2145665" imgH="406400" progId="Equation.3">
                  <p:embed/>
                  <p:pic>
                    <p:nvPicPr>
                      <p:cNvPr id="0" name="图片 3092"/>
                      <p:cNvPicPr/>
                      <p:nvPr/>
                    </p:nvPicPr>
                    <p:blipFill>
                      <a:blip r:embed="rId2"/>
                      <a:stretch>
                        <a:fillRect/>
                      </a:stretch>
                    </p:blipFill>
                    <p:spPr>
                      <a:xfrm>
                        <a:off x="2051050" y="1808163"/>
                        <a:ext cx="3600450" cy="687387"/>
                      </a:xfrm>
                      <a:prstGeom prst="rect">
                        <a:avLst/>
                      </a:prstGeom>
                      <a:noFill/>
                      <a:ln w="38100">
                        <a:noFill/>
                        <a:miter/>
                      </a:ln>
                    </p:spPr>
                  </p:pic>
                </p:oleObj>
              </mc:Fallback>
            </mc:AlternateContent>
          </a:graphicData>
        </a:graphic>
      </p:graphicFrame>
      <p:sp>
        <p:nvSpPr>
          <p:cNvPr id="23557" name="Rectangle 7"/>
          <p:cNvSpPr/>
          <p:nvPr/>
        </p:nvSpPr>
        <p:spPr>
          <a:xfrm>
            <a:off x="0" y="32242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3558" name="Object 3"/>
          <p:cNvGraphicFramePr>
            <a:graphicFrameLocks noChangeAspect="1"/>
          </p:cNvGraphicFramePr>
          <p:nvPr/>
        </p:nvGraphicFramePr>
        <p:xfrm>
          <a:off x="1916113" y="2538413"/>
          <a:ext cx="6076950" cy="735012"/>
        </p:xfrm>
        <a:graphic>
          <a:graphicData uri="http://schemas.openxmlformats.org/presentationml/2006/ole">
            <mc:AlternateContent xmlns:mc="http://schemas.openxmlformats.org/markup-compatibility/2006">
              <mc:Choice xmlns:v="urn:schemas-microsoft-com:vml" Requires="v">
                <p:oleObj spid="_x0000_s3099" name="" r:id="rId3" imgW="3378200" imgH="406400" progId="Equation.3">
                  <p:embed/>
                </p:oleObj>
              </mc:Choice>
              <mc:Fallback>
                <p:oleObj name="" r:id="rId3" imgW="3378200" imgH="406400" progId="Equation.3">
                  <p:embed/>
                  <p:pic>
                    <p:nvPicPr>
                      <p:cNvPr id="0" name="图片 3098"/>
                      <p:cNvPicPr/>
                      <p:nvPr/>
                    </p:nvPicPr>
                    <p:blipFill>
                      <a:blip r:embed="rId4"/>
                      <a:stretch>
                        <a:fillRect/>
                      </a:stretch>
                    </p:blipFill>
                    <p:spPr>
                      <a:xfrm>
                        <a:off x="1916113" y="2538413"/>
                        <a:ext cx="6076950" cy="735012"/>
                      </a:xfrm>
                      <a:prstGeom prst="rect">
                        <a:avLst/>
                      </a:prstGeom>
                      <a:noFill/>
                      <a:ln w="38100">
                        <a:noFill/>
                        <a:miter/>
                      </a:ln>
                    </p:spPr>
                  </p:pic>
                </p:oleObj>
              </mc:Fallback>
            </mc:AlternateContent>
          </a:graphicData>
        </a:graphic>
      </p:graphicFrame>
      <p:sp>
        <p:nvSpPr>
          <p:cNvPr id="23559" name="Rectangle 9"/>
          <p:cNvSpPr/>
          <p:nvPr/>
        </p:nvSpPr>
        <p:spPr>
          <a:xfrm>
            <a:off x="0" y="32146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3560" name="Object 4"/>
          <p:cNvGraphicFramePr>
            <a:graphicFrameLocks noChangeAspect="1"/>
          </p:cNvGraphicFramePr>
          <p:nvPr/>
        </p:nvGraphicFramePr>
        <p:xfrm>
          <a:off x="2457450" y="3338513"/>
          <a:ext cx="5643563" cy="744537"/>
        </p:xfrm>
        <a:graphic>
          <a:graphicData uri="http://schemas.openxmlformats.org/presentationml/2006/ole">
            <mc:AlternateContent xmlns:mc="http://schemas.openxmlformats.org/markup-compatibility/2006">
              <mc:Choice xmlns:v="urn:schemas-microsoft-com:vml" Requires="v">
                <p:oleObj spid="_x0000_s3097" name="" r:id="rId5" imgW="3251200" imgH="431800" progId="Equation.3">
                  <p:embed/>
                </p:oleObj>
              </mc:Choice>
              <mc:Fallback>
                <p:oleObj name="" r:id="rId5" imgW="3251200" imgH="431800" progId="Equation.3">
                  <p:embed/>
                  <p:pic>
                    <p:nvPicPr>
                      <p:cNvPr id="0" name="图片 3096"/>
                      <p:cNvPicPr/>
                      <p:nvPr/>
                    </p:nvPicPr>
                    <p:blipFill>
                      <a:blip r:embed="rId6"/>
                      <a:stretch>
                        <a:fillRect/>
                      </a:stretch>
                    </p:blipFill>
                    <p:spPr>
                      <a:xfrm>
                        <a:off x="2457450" y="3338513"/>
                        <a:ext cx="5643563" cy="744537"/>
                      </a:xfrm>
                      <a:prstGeom prst="rect">
                        <a:avLst/>
                      </a:prstGeom>
                      <a:noFill/>
                      <a:ln w="38100">
                        <a:noFill/>
                        <a:miter/>
                      </a:ln>
                    </p:spPr>
                  </p:pic>
                </p:oleObj>
              </mc:Fallback>
            </mc:AlternateContent>
          </a:graphicData>
        </a:graphic>
      </p:graphicFrame>
      <p:sp>
        <p:nvSpPr>
          <p:cNvPr id="23561" name="Rectangle 11"/>
          <p:cNvSpPr/>
          <p:nvPr/>
        </p:nvSpPr>
        <p:spPr>
          <a:xfrm>
            <a:off x="0" y="32194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3562" name="Object 5"/>
          <p:cNvGraphicFramePr>
            <a:graphicFrameLocks noChangeAspect="1"/>
          </p:cNvGraphicFramePr>
          <p:nvPr/>
        </p:nvGraphicFramePr>
        <p:xfrm>
          <a:off x="2501900" y="4103688"/>
          <a:ext cx="1581150" cy="803275"/>
        </p:xfrm>
        <a:graphic>
          <a:graphicData uri="http://schemas.openxmlformats.org/presentationml/2006/ole">
            <mc:AlternateContent xmlns:mc="http://schemas.openxmlformats.org/markup-compatibility/2006">
              <mc:Choice xmlns:v="urn:schemas-microsoft-com:vml" Requires="v">
                <p:oleObj spid="_x0000_s3098" name="" r:id="rId7" imgW="825500" imgH="419100" progId="Equation.3">
                  <p:embed/>
                </p:oleObj>
              </mc:Choice>
              <mc:Fallback>
                <p:oleObj name="" r:id="rId7" imgW="825500" imgH="419100" progId="Equation.3">
                  <p:embed/>
                  <p:pic>
                    <p:nvPicPr>
                      <p:cNvPr id="0" name="图片 3097"/>
                      <p:cNvPicPr/>
                      <p:nvPr/>
                    </p:nvPicPr>
                    <p:blipFill>
                      <a:blip r:embed="rId8"/>
                      <a:stretch>
                        <a:fillRect/>
                      </a:stretch>
                    </p:blipFill>
                    <p:spPr>
                      <a:xfrm>
                        <a:off x="2501900" y="4103688"/>
                        <a:ext cx="1581150" cy="803275"/>
                      </a:xfrm>
                      <a:prstGeom prst="rect">
                        <a:avLst/>
                      </a:prstGeom>
                      <a:noFill/>
                      <a:ln w="38100">
                        <a:noFill/>
                        <a:miter/>
                      </a:ln>
                    </p:spPr>
                  </p:pic>
                </p:oleObj>
              </mc:Fallback>
            </mc:AlternateContent>
          </a:graphicData>
        </a:graphic>
      </p:graphicFrame>
      <p:sp>
        <p:nvSpPr>
          <p:cNvPr id="23563" name="Rectangle 13"/>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3564" name="Object 6"/>
          <p:cNvGraphicFramePr>
            <a:graphicFrameLocks noChangeAspect="1"/>
          </p:cNvGraphicFramePr>
          <p:nvPr/>
        </p:nvGraphicFramePr>
        <p:xfrm>
          <a:off x="2906713" y="5408613"/>
          <a:ext cx="2339975" cy="409575"/>
        </p:xfrm>
        <a:graphic>
          <a:graphicData uri="http://schemas.openxmlformats.org/presentationml/2006/ole">
            <mc:AlternateContent xmlns:mc="http://schemas.openxmlformats.org/markup-compatibility/2006">
              <mc:Choice xmlns:v="urn:schemas-microsoft-com:vml" Requires="v">
                <p:oleObj spid="_x0000_s3100" name="" r:id="rId9" imgW="1181100" imgH="228600" progId="Equation.3">
                  <p:embed/>
                </p:oleObj>
              </mc:Choice>
              <mc:Fallback>
                <p:oleObj name="" r:id="rId9" imgW="1181100" imgH="228600" progId="Equation.3">
                  <p:embed/>
                  <p:pic>
                    <p:nvPicPr>
                      <p:cNvPr id="0" name="图片 3099"/>
                      <p:cNvPicPr/>
                      <p:nvPr/>
                    </p:nvPicPr>
                    <p:blipFill>
                      <a:blip r:embed="rId10"/>
                      <a:stretch>
                        <a:fillRect/>
                      </a:stretch>
                    </p:blipFill>
                    <p:spPr>
                      <a:xfrm>
                        <a:off x="2906713" y="5408613"/>
                        <a:ext cx="2339975" cy="409575"/>
                      </a:xfrm>
                      <a:prstGeom prst="rect">
                        <a:avLst/>
                      </a:prstGeom>
                      <a:noFill/>
                      <a:ln w="38100">
                        <a:noFill/>
                        <a:miter/>
                      </a:ln>
                    </p:spPr>
                  </p:pic>
                </p:oleObj>
              </mc:Fallback>
            </mc:AlternateContent>
          </a:graphicData>
        </a:graphic>
      </p:graphicFrame>
      <p:sp>
        <p:nvSpPr>
          <p:cNvPr id="23565"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4035" name="Rectangle 3"/>
          <p:cNvSpPr>
            <a:spLocks noGrp="1" noRot="1"/>
          </p:cNvSpPr>
          <p:nvPr>
            <p:ph type="body" idx="4294967295"/>
          </p:nvPr>
        </p:nvSpPr>
        <p:spPr>
          <a:xfrm>
            <a:off x="406400" y="1133475"/>
            <a:ext cx="8540750" cy="5567363"/>
          </a:xfrm>
        </p:spPr>
        <p:txBody>
          <a:bodyPr vert="horz" wrap="square" lIns="91440" tIns="45720" rIns="91440" bIns="45720" anchor="t"/>
          <a:p>
            <a:pPr marL="742950" marR="0" lvl="1" indent="-285750" algn="l" defTabSz="914400" rtl="0" eaLnBrk="1" fontAlgn="base" latinLnBrk="0" hangingPunct="1">
              <a:lnSpc>
                <a:spcPct val="100000"/>
              </a:lnSpc>
              <a:spcBef>
                <a:spcPct val="20000"/>
              </a:spcBef>
              <a:spcAft>
                <a:spcPct val="0"/>
              </a:spcAft>
              <a:buClr>
                <a:srgbClr val="00B050"/>
              </a:buClr>
              <a:buSzPct val="55000"/>
              <a:buFont typeface="Wingdings" panose="05000000000000000000" pitchFamily="2" charset="2"/>
              <a:buChar char="n"/>
            </a:pPr>
            <a:r>
              <a:rPr kumimoji="0" lang="en-US" altLang="zh-CN" sz="2800" b="1" i="0" u="none" strike="noStrike" kern="0" cap="none" spc="0" normalizeH="0" baseline="0" noProof="1" dirty="0">
                <a:solidFill>
                  <a:srgbClr val="00B050"/>
                </a:solidFill>
                <a:latin typeface="+mn-lt"/>
                <a:ea typeface="+mn-ea"/>
                <a:cs typeface="楷体_GB2312"/>
              </a:rPr>
              <a:t>2.2.3   </a:t>
            </a:r>
            <a:r>
              <a:rPr kumimoji="0" lang="zh-CN" altLang="en-US" sz="2800" b="1" i="0" u="none" strike="noStrike" kern="0" cap="none" spc="0" normalizeH="0" baseline="0" noProof="1" dirty="0">
                <a:solidFill>
                  <a:srgbClr val="00B050"/>
                </a:solidFill>
                <a:latin typeface="+mn-lt"/>
                <a:ea typeface="+mn-ea"/>
                <a:cs typeface="楷体_GB2312"/>
              </a:rPr>
              <a:t>平稳过程的自相关函数</a:t>
            </a:r>
            <a:endParaRPr kumimoji="0" lang="zh-CN" altLang="en-US" sz="2800" b="1" i="0" u="none" strike="noStrike" kern="0" cap="none" spc="0" normalizeH="0" baseline="0" noProof="1" dirty="0">
              <a:solidFill>
                <a:srgbClr val="00B050"/>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Char char="u"/>
            </a:pPr>
            <a:r>
              <a:rPr kumimoji="0" lang="zh-CN" altLang="en-US" sz="2400" b="1" i="0" u="none" strike="noStrike" kern="0" cap="none" spc="0" normalizeH="0" baseline="0" noProof="1" dirty="0">
                <a:solidFill>
                  <a:srgbClr val="D628C8"/>
                </a:solidFill>
                <a:latin typeface="+mn-lt"/>
                <a:ea typeface="+mn-ea"/>
                <a:cs typeface="楷体_GB2312"/>
              </a:rPr>
              <a:t>平稳过程自相关函数的定义：</a:t>
            </a:r>
            <a:endParaRPr kumimoji="0" lang="zh-CN" altLang="en-US" sz="2400" b="1" i="0" u="none" strike="noStrike" kern="0" cap="none" spc="0" normalizeH="0" baseline="0" noProof="1" dirty="0">
              <a:solidFill>
                <a:srgbClr val="D628C8"/>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Char char="u"/>
            </a:pPr>
            <a:r>
              <a:rPr kumimoji="0" lang="zh-CN" altLang="en-US" sz="2400" b="1" i="0" u="none" strike="noStrike" kern="0" cap="none" spc="0" normalizeH="0" baseline="0" noProof="1" dirty="0">
                <a:solidFill>
                  <a:srgbClr val="D628C8"/>
                </a:solidFill>
                <a:latin typeface="+mn-lt"/>
                <a:ea typeface="+mn-ea"/>
                <a:cs typeface="楷体_GB2312"/>
              </a:rPr>
              <a:t>平稳过程自相关函数的性质</a:t>
            </a:r>
            <a:endParaRPr kumimoji="0" lang="zh-CN" altLang="en-US" sz="2400" b="1" i="0" u="none" strike="noStrike" kern="0" cap="none" spc="0" normalizeH="0" baseline="0" noProof="1" dirty="0">
              <a:solidFill>
                <a:srgbClr val="D628C8"/>
              </a:solidFill>
              <a:latin typeface="+mn-lt"/>
              <a:ea typeface="+mn-ea"/>
              <a:cs typeface="楷体_GB2312"/>
            </a:endParaRPr>
          </a:p>
          <a:p>
            <a:pPr marL="1600200" marR="0" lvl="3" indent="-228600" algn="l" defTabSz="914400" rtl="0" eaLnBrk="1" fontAlgn="base" latinLnBrk="0" hangingPunct="1">
              <a:lnSpc>
                <a:spcPct val="140000"/>
              </a:lnSpc>
              <a:spcBef>
                <a:spcPct val="20000"/>
              </a:spcBef>
              <a:spcAft>
                <a:spcPct val="0"/>
              </a:spcAft>
              <a:buClr>
                <a:schemeClr val="accent2"/>
              </a:buClr>
              <a:buSzPct val="55000"/>
              <a:buFont typeface="Wingdings" panose="05000000000000000000" pitchFamily="2" charset="2"/>
              <a:buChar char="p"/>
            </a:pPr>
            <a:r>
              <a:rPr kumimoji="0" lang="zh-CN" altLang="en-US" sz="2200" b="1" i="0" u="none" strike="noStrike" kern="0" cap="none" spc="0" normalizeH="0" baseline="0" noProof="1" dirty="0">
                <a:solidFill>
                  <a:srgbClr val="FFC000"/>
                </a:solidFill>
                <a:latin typeface="+mn-lt"/>
                <a:ea typeface="+mn-ea"/>
                <a:cs typeface="楷体_GB2312"/>
              </a:rPr>
              <a:t>                            </a:t>
            </a:r>
            <a:r>
              <a:rPr kumimoji="0" lang="en-US" altLang="zh-CN" sz="2200" b="1" i="0" u="none" strike="noStrike" kern="0" cap="none" spc="0" normalizeH="0" baseline="0" noProof="1" dirty="0">
                <a:solidFill>
                  <a:srgbClr val="FFC000"/>
                </a:solidFill>
                <a:latin typeface="+mn-lt"/>
                <a:ea typeface="+mn-ea"/>
                <a:cs typeface="楷体_GB2312"/>
              </a:rPr>
              <a:t>— </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t</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zh-CN" altLang="en-US" sz="2200" b="1" i="0" u="none" strike="noStrike" kern="0" cap="none" spc="0" normalizeH="0" baseline="0" noProof="1" dirty="0">
                <a:solidFill>
                  <a:srgbClr val="FFC000"/>
                </a:solidFill>
                <a:latin typeface="+mn-lt"/>
                <a:ea typeface="+mn-ea"/>
                <a:cs typeface="楷体_GB2312"/>
              </a:rPr>
              <a:t>的平均功率</a:t>
            </a:r>
            <a:endParaRPr kumimoji="0" lang="zh-CN" altLang="en-US" sz="22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40000"/>
              </a:lnSpc>
              <a:spcBef>
                <a:spcPct val="20000"/>
              </a:spcBef>
              <a:spcAft>
                <a:spcPct val="0"/>
              </a:spcAft>
              <a:buClr>
                <a:schemeClr val="accent2"/>
              </a:buClr>
              <a:buSzPct val="55000"/>
              <a:buFont typeface="Wingdings" panose="05000000000000000000" pitchFamily="2" charset="2"/>
              <a:buChar char="p"/>
            </a:pPr>
            <a:r>
              <a:rPr kumimoji="0" lang="zh-CN" altLang="en-US" sz="2200" b="1" i="0" u="none" strike="noStrike" kern="0" cap="none" spc="0" normalizeH="0" baseline="0" noProof="1" dirty="0">
                <a:solidFill>
                  <a:srgbClr val="FFC000"/>
                </a:solidFill>
                <a:latin typeface="+mn-lt"/>
                <a:ea typeface="+mn-ea"/>
                <a:cs typeface="楷体_GB2312"/>
              </a:rPr>
              <a:t>                            </a:t>
            </a:r>
            <a:r>
              <a:rPr kumimoji="0" lang="en-US" altLang="zh-CN" sz="2200" b="1" i="0" u="none" strike="noStrike" kern="0" cap="none" spc="0" normalizeH="0" baseline="0" noProof="1" dirty="0">
                <a:solidFill>
                  <a:srgbClr val="FFC000"/>
                </a:solidFill>
                <a:latin typeface="+mn-lt"/>
                <a:ea typeface="+mn-ea"/>
                <a:cs typeface="楷体_GB2312"/>
              </a:rPr>
              <a:t>— </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zh-CN" altLang="en-US" sz="2200" b="1" i="0" u="none" strike="noStrike" kern="0" cap="none" spc="0" normalizeH="0" baseline="0" noProof="1" dirty="0">
                <a:solidFill>
                  <a:srgbClr val="FFC000"/>
                </a:solidFill>
                <a:latin typeface="+mn-lt"/>
                <a:ea typeface="+mn-ea"/>
                <a:cs typeface="楷体_GB2312"/>
              </a:rPr>
              <a:t>的偶函数</a:t>
            </a:r>
            <a:endParaRPr kumimoji="0" lang="zh-CN" altLang="en-US" sz="22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40000"/>
              </a:lnSpc>
              <a:spcBef>
                <a:spcPct val="20000"/>
              </a:spcBef>
              <a:spcAft>
                <a:spcPct val="0"/>
              </a:spcAft>
              <a:buClr>
                <a:schemeClr val="accent2"/>
              </a:buClr>
              <a:buSzPct val="55000"/>
              <a:buFont typeface="Wingdings" panose="05000000000000000000" pitchFamily="2" charset="2"/>
              <a:buChar char="p"/>
            </a:pPr>
            <a:r>
              <a:rPr kumimoji="0" lang="zh-CN" altLang="en-US" sz="2200" b="1" i="0" u="none" strike="noStrike" kern="0" cap="none" spc="0" normalizeH="0" baseline="0" noProof="1" dirty="0">
                <a:solidFill>
                  <a:srgbClr val="FFC000"/>
                </a:solidFill>
                <a:latin typeface="+mn-lt"/>
                <a:ea typeface="+mn-ea"/>
                <a:cs typeface="楷体_GB2312"/>
              </a:rPr>
              <a:t>                            </a:t>
            </a:r>
            <a:r>
              <a:rPr kumimoji="0" lang="en-US" altLang="zh-CN" sz="2200" b="1" i="0" u="none" strike="noStrike" kern="0" cap="none" spc="0" normalizeH="0" baseline="0" noProof="1" dirty="0">
                <a:solidFill>
                  <a:srgbClr val="FFC000"/>
                </a:solidFill>
                <a:latin typeface="+mn-lt"/>
                <a:ea typeface="+mn-ea"/>
                <a:cs typeface="楷体_GB2312"/>
              </a:rPr>
              <a:t>— </a:t>
            </a:r>
            <a:r>
              <a:rPr kumimoji="0" lang="en-US" altLang="zh-CN" sz="2200" b="1" i="1" u="none" strike="noStrike" kern="0" cap="none" spc="0" normalizeH="0" baseline="0" noProof="1" dirty="0">
                <a:solidFill>
                  <a:srgbClr val="FFC000"/>
                </a:solidFill>
                <a:latin typeface="+mn-lt"/>
                <a:ea typeface="+mn-ea"/>
                <a:cs typeface="楷体_GB2312"/>
              </a:rPr>
              <a:t>R</a:t>
            </a:r>
            <a:r>
              <a:rPr kumimoji="0" lang="en-US" altLang="zh-CN" sz="2200" b="1" i="0" u="none" strike="noStrike" kern="0" cap="none" spc="0" normalizeH="0" baseline="0" noProof="1" dirty="0">
                <a:solidFill>
                  <a:srgbClr val="FFC000"/>
                </a:solidFill>
                <a:latin typeface="+mn-lt"/>
                <a:ea typeface="+mn-ea"/>
                <a:cs typeface="楷体_GB2312"/>
              </a:rPr>
              <a:t>(</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0" u="none" strike="noStrike" kern="0" cap="none" spc="0" normalizeH="0" baseline="0" noProof="1" dirty="0">
                <a:solidFill>
                  <a:srgbClr val="FFC000"/>
                </a:solidFill>
                <a:latin typeface="+mn-lt"/>
                <a:ea typeface="+mn-ea"/>
                <a:cs typeface="楷体_GB2312"/>
              </a:rPr>
              <a:t>)</a:t>
            </a:r>
            <a:r>
              <a:rPr kumimoji="0" lang="zh-CN" altLang="en-US" sz="2200" b="1" i="0" u="none" strike="noStrike" kern="0" cap="none" spc="0" normalizeH="0" baseline="0" noProof="1" dirty="0">
                <a:solidFill>
                  <a:srgbClr val="FFC000"/>
                </a:solidFill>
                <a:latin typeface="+mn-lt"/>
                <a:ea typeface="+mn-ea"/>
                <a:cs typeface="楷体_GB2312"/>
              </a:rPr>
              <a:t>的上界</a:t>
            </a:r>
            <a:endParaRPr kumimoji="0" lang="zh-CN" altLang="en-US" sz="22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40000"/>
              </a:lnSpc>
              <a:spcBef>
                <a:spcPct val="20000"/>
              </a:spcBef>
              <a:spcAft>
                <a:spcPct val="0"/>
              </a:spcAft>
              <a:buClr>
                <a:schemeClr val="accent2"/>
              </a:buClr>
              <a:buSzPct val="55000"/>
              <a:buFont typeface="Wingdings" panose="05000000000000000000" pitchFamily="2" charset="2"/>
              <a:buNone/>
            </a:pPr>
            <a:r>
              <a:rPr kumimoji="0" lang="zh-CN" altLang="en-US" sz="2200" b="1" i="0" u="none" strike="noStrike" kern="0" cap="none" spc="0" normalizeH="0" baseline="0" noProof="1" dirty="0">
                <a:solidFill>
                  <a:srgbClr val="FFC000"/>
                </a:solidFill>
                <a:latin typeface="+mn-lt"/>
                <a:ea typeface="+mn-ea"/>
                <a:cs typeface="楷体_GB2312"/>
              </a:rPr>
              <a:t>		即自相关函数</a:t>
            </a:r>
            <a:r>
              <a:rPr kumimoji="0" lang="en-US" altLang="zh-CN" sz="2200" b="1" i="1" u="none" strike="noStrike" kern="0" cap="none" spc="0" normalizeH="0" baseline="0" noProof="1" dirty="0">
                <a:solidFill>
                  <a:srgbClr val="FFC000"/>
                </a:solidFill>
                <a:latin typeface="+mn-lt"/>
                <a:ea typeface="+mn-ea"/>
                <a:cs typeface="楷体_GB2312"/>
              </a:rPr>
              <a:t>R</a:t>
            </a:r>
            <a:r>
              <a:rPr kumimoji="0" lang="en-US" altLang="zh-CN" sz="2200" b="1" i="0" u="none" strike="noStrike" kern="0" cap="none" spc="0" normalizeH="0" baseline="0" noProof="1" dirty="0">
                <a:solidFill>
                  <a:srgbClr val="FFC000"/>
                </a:solidFill>
                <a:latin typeface="+mn-lt"/>
                <a:ea typeface="+mn-ea"/>
                <a:cs typeface="楷体_GB2312"/>
              </a:rPr>
              <a:t>(</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0" u="none" strike="noStrike" kern="0" cap="none" spc="0" normalizeH="0" baseline="0" noProof="1" dirty="0">
                <a:solidFill>
                  <a:srgbClr val="FFC000"/>
                </a:solidFill>
                <a:latin typeface="+mn-lt"/>
                <a:ea typeface="+mn-ea"/>
                <a:cs typeface="楷体_GB2312"/>
              </a:rPr>
              <a:t>)</a:t>
            </a:r>
            <a:r>
              <a:rPr kumimoji="0" lang="zh-CN" altLang="en-US" sz="2200" b="1" i="0" u="none" strike="noStrike" kern="0" cap="none" spc="0" normalizeH="0" baseline="0" noProof="1" dirty="0">
                <a:solidFill>
                  <a:srgbClr val="FFC000"/>
                </a:solidFill>
                <a:latin typeface="+mn-lt"/>
                <a:ea typeface="+mn-ea"/>
                <a:cs typeface="楷体_GB2312"/>
              </a:rPr>
              <a:t>在</a:t>
            </a:r>
            <a:r>
              <a:rPr kumimoji="0" lang="zh-CN" altLang="en-US" sz="2200" b="1" i="0" u="none" strike="noStrike" kern="0" cap="none" spc="0" normalizeH="0" baseline="0" noProof="1" dirty="0">
                <a:solidFill>
                  <a:srgbClr val="FFC000"/>
                </a:solidFill>
                <a:latin typeface="+mn-lt"/>
                <a:ea typeface="+mn-ea"/>
                <a:cs typeface="楷体_GB2312"/>
                <a:sym typeface="Symbol" panose="05050102010706020507" pitchFamily="18" charset="2"/>
              </a:rPr>
              <a:t> </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 0</a:t>
            </a:r>
            <a:r>
              <a:rPr kumimoji="0" lang="zh-CN" altLang="en-US" sz="2200" b="1" i="0" u="none" strike="noStrike" kern="0" cap="none" spc="0" normalizeH="0" baseline="0" noProof="1" dirty="0">
                <a:solidFill>
                  <a:srgbClr val="FFC000"/>
                </a:solidFill>
                <a:latin typeface="+mn-lt"/>
                <a:ea typeface="+mn-ea"/>
                <a:cs typeface="楷体_GB2312"/>
              </a:rPr>
              <a:t>有最大值。</a:t>
            </a:r>
            <a:endParaRPr kumimoji="0" lang="zh-CN" altLang="en-US" sz="22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p"/>
            </a:pPr>
            <a:r>
              <a:rPr kumimoji="0" lang="zh-CN" altLang="en-US" sz="2200" b="1" i="0" u="none" strike="noStrike" kern="0" cap="none" spc="0" normalizeH="0" baseline="0" noProof="1" dirty="0">
                <a:solidFill>
                  <a:srgbClr val="FFC000"/>
                </a:solidFill>
                <a:latin typeface="+mn-lt"/>
                <a:ea typeface="+mn-ea"/>
                <a:cs typeface="楷体_GB2312"/>
              </a:rPr>
              <a:t>                                    </a:t>
            </a:r>
            <a:r>
              <a:rPr kumimoji="0" lang="en-US" altLang="zh-CN" sz="2200" b="1" i="0" u="none" strike="noStrike" kern="0" cap="none" spc="0" normalizeH="0" baseline="0" noProof="1" dirty="0">
                <a:solidFill>
                  <a:srgbClr val="FFC000"/>
                </a:solidFill>
                <a:latin typeface="+mn-lt"/>
                <a:ea typeface="+mn-ea"/>
                <a:cs typeface="楷体_GB2312"/>
              </a:rPr>
              <a:t>— </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t</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zh-CN" altLang="en-US" sz="2200" b="1" i="0" u="none" strike="noStrike" kern="0" cap="none" spc="0" normalizeH="0" baseline="0" noProof="1" dirty="0">
                <a:solidFill>
                  <a:srgbClr val="FFC000"/>
                </a:solidFill>
                <a:latin typeface="+mn-lt"/>
                <a:ea typeface="+mn-ea"/>
                <a:cs typeface="楷体_GB2312"/>
              </a:rPr>
              <a:t>的直流功率</a:t>
            </a:r>
            <a:endParaRPr kumimoji="0" lang="zh-CN" altLang="en-US" sz="22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p"/>
            </a:pPr>
            <a:r>
              <a:rPr kumimoji="0" lang="zh-CN" altLang="en-US" sz="2200" b="1" i="0" u="none" strike="noStrike" kern="0" cap="none" spc="0" normalizeH="0" baseline="0" noProof="1" dirty="0">
                <a:solidFill>
                  <a:srgbClr val="FFC000"/>
                </a:solidFill>
                <a:latin typeface="+mn-lt"/>
                <a:ea typeface="+mn-ea"/>
                <a:cs typeface="楷体_GB2312"/>
              </a:rPr>
              <a:t> </a:t>
            </a:r>
            <a:endParaRPr kumimoji="0" lang="zh-CN" altLang="en-US" sz="2200" b="1" i="0" u="none" strike="noStrike" kern="0" cap="none" spc="0" normalizeH="0" baseline="0" noProof="1" dirty="0">
              <a:solidFill>
                <a:srgbClr val="FFC000"/>
              </a:solidFill>
              <a:latin typeface="+mn-lt"/>
              <a:ea typeface="+mn-ea"/>
              <a:cs typeface="楷体_GB2312"/>
            </a:endParaRPr>
          </a:p>
          <a:p>
            <a:pPr marL="1371600" marR="0" lvl="3" indent="0" algn="l" defTabSz="914400" rtl="0" eaLnBrk="1" fontAlgn="base" latinLnBrk="0" hangingPunct="1">
              <a:lnSpc>
                <a:spcPct val="140000"/>
              </a:lnSpc>
              <a:spcBef>
                <a:spcPct val="20000"/>
              </a:spcBef>
              <a:spcAft>
                <a:spcPct val="0"/>
              </a:spcAft>
              <a:buClr>
                <a:schemeClr val="accent2"/>
              </a:buClr>
              <a:buSzPct val="55000"/>
              <a:buFont typeface="Wingdings" panose="05000000000000000000" pitchFamily="2" charset="2"/>
              <a:buNone/>
            </a:pPr>
            <a:r>
              <a:rPr kumimoji="0" lang="zh-CN" altLang="en-US" sz="2200" b="1" i="0" u="none" strike="noStrike" kern="0" cap="none" spc="0" normalizeH="0" baseline="0" noProof="1" dirty="0">
                <a:solidFill>
                  <a:srgbClr val="FFC000"/>
                </a:solidFill>
                <a:latin typeface="+mn-lt"/>
                <a:ea typeface="+mn-ea"/>
                <a:cs typeface="楷体_GB2312"/>
              </a:rPr>
              <a:t> 	表示平稳过程</a:t>
            </a:r>
            <a:r>
              <a:rPr kumimoji="0" lang="zh-CN" altLang="en-US" sz="2200" b="1" i="1"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en-US" altLang="zh-CN" sz="2200" b="1" i="1" u="none" strike="noStrike" kern="0" cap="none" spc="0" normalizeH="0" baseline="0" noProof="1" dirty="0">
                <a:solidFill>
                  <a:srgbClr val="FFC000"/>
                </a:solidFill>
                <a:latin typeface="+mn-lt"/>
                <a:ea typeface="+mn-ea"/>
                <a:cs typeface="楷体_GB2312"/>
                <a:sym typeface="Symbol" panose="05050102010706020507" pitchFamily="18" charset="2"/>
              </a:rPr>
              <a:t>t</a:t>
            </a:r>
            <a:r>
              <a:rPr kumimoji="0" lang="en-US" altLang="zh-CN" sz="2200" b="1" i="0" u="none" strike="noStrike" kern="0" cap="none" spc="0" normalizeH="0" baseline="0" noProof="1" dirty="0">
                <a:solidFill>
                  <a:srgbClr val="FFC000"/>
                </a:solidFill>
                <a:latin typeface="+mn-lt"/>
                <a:ea typeface="+mn-ea"/>
                <a:cs typeface="楷体_GB2312"/>
                <a:sym typeface="Symbol" panose="05050102010706020507" pitchFamily="18" charset="2"/>
              </a:rPr>
              <a:t>)</a:t>
            </a:r>
            <a:r>
              <a:rPr kumimoji="0" lang="zh-CN" altLang="en-US" sz="2200" b="1" i="0" u="none" strike="noStrike" kern="0" cap="none" spc="0" normalizeH="0" baseline="0" noProof="1" dirty="0">
                <a:solidFill>
                  <a:srgbClr val="FFC000"/>
                </a:solidFill>
                <a:latin typeface="+mn-lt"/>
                <a:ea typeface="+mn-ea"/>
                <a:cs typeface="楷体_GB2312"/>
              </a:rPr>
              <a:t>的交流功率。当均值为</a:t>
            </a:r>
            <a:r>
              <a:rPr kumimoji="0" lang="en-US" altLang="zh-CN" sz="2200" b="1" i="0" u="none" strike="noStrike" kern="0" cap="none" spc="0" normalizeH="0" baseline="0" noProof="1" dirty="0">
                <a:solidFill>
                  <a:srgbClr val="FFC000"/>
                </a:solidFill>
                <a:latin typeface="+mn-lt"/>
                <a:ea typeface="+mn-ea"/>
                <a:cs typeface="楷体_GB2312"/>
              </a:rPr>
              <a:t>0</a:t>
            </a:r>
            <a:r>
              <a:rPr kumimoji="0" lang="zh-CN" altLang="en-US" sz="2200" b="1" i="0" u="none" strike="noStrike" kern="0" cap="none" spc="0" normalizeH="0" baseline="0" noProof="1" dirty="0">
                <a:solidFill>
                  <a:srgbClr val="FFC000"/>
                </a:solidFill>
                <a:latin typeface="+mn-lt"/>
                <a:ea typeface="+mn-ea"/>
                <a:cs typeface="楷体_GB2312"/>
              </a:rPr>
              <a:t>时，有</a:t>
            </a:r>
            <a:endParaRPr kumimoji="0" lang="zh-CN" altLang="en-US" sz="2200" b="1" i="0" u="none" strike="noStrike" kern="0" cap="none" spc="0" normalizeH="0" baseline="0" noProof="1" dirty="0">
              <a:solidFill>
                <a:srgbClr val="FFC000"/>
              </a:solidFill>
              <a:latin typeface="+mn-lt"/>
              <a:ea typeface="+mn-ea"/>
              <a:cs typeface="楷体_GB2312"/>
            </a:endParaRPr>
          </a:p>
          <a:p>
            <a:pPr marL="1371600" marR="0" lvl="3" indent="0" algn="l" defTabSz="914400" rtl="0" eaLnBrk="1" fontAlgn="base" latinLnBrk="0" hangingPunct="1">
              <a:lnSpc>
                <a:spcPct val="140000"/>
              </a:lnSpc>
              <a:spcBef>
                <a:spcPct val="20000"/>
              </a:spcBef>
              <a:spcAft>
                <a:spcPct val="0"/>
              </a:spcAft>
              <a:buClr>
                <a:schemeClr val="accent2"/>
              </a:buClr>
              <a:buSzPct val="55000"/>
              <a:buFont typeface="Wingdings" panose="05000000000000000000" pitchFamily="2" charset="2"/>
              <a:buNone/>
            </a:pPr>
            <a:r>
              <a:rPr kumimoji="0" lang="zh-CN" altLang="en-US" sz="2200" b="1" i="0" u="none" strike="noStrike" kern="0" cap="none" spc="0" normalizeH="0" baseline="0" noProof="1" dirty="0">
                <a:solidFill>
                  <a:srgbClr val="FFC000"/>
                </a:solidFill>
                <a:latin typeface="+mn-lt"/>
                <a:ea typeface="+mn-ea"/>
                <a:cs typeface="楷体_GB2312"/>
              </a:rPr>
              <a:t>            </a:t>
            </a:r>
            <a:r>
              <a:rPr kumimoji="0" lang="en-US" altLang="zh-CN" sz="2200" b="0" i="1" u="none" strike="noStrike" kern="0" cap="none" spc="0" normalizeH="0" baseline="0" noProof="1" dirty="0">
                <a:solidFill>
                  <a:schemeClr val="tx1"/>
                </a:solidFill>
                <a:latin typeface="+mn-lt"/>
                <a:ea typeface="+mn-ea"/>
                <a:cs typeface="楷体_GB2312"/>
              </a:rPr>
              <a:t>R</a:t>
            </a:r>
            <a:r>
              <a:rPr kumimoji="0" lang="en-US" altLang="zh-CN" sz="2200" b="0" i="0" u="none" strike="noStrike" kern="0" cap="none" spc="0" normalizeH="0" baseline="0" noProof="1" dirty="0">
                <a:solidFill>
                  <a:schemeClr val="tx1"/>
                </a:solidFill>
                <a:latin typeface="+mn-lt"/>
                <a:ea typeface="+mn-ea"/>
                <a:cs typeface="楷体_GB2312"/>
              </a:rPr>
              <a:t>(0) = </a:t>
            </a:r>
            <a:r>
              <a:rPr kumimoji="0" lang="en-US" altLang="zh-CN" sz="2200" b="0" i="1" u="none" strike="noStrike" kern="0" cap="none" spc="0" normalizeH="0" baseline="0" noProof="1" dirty="0">
                <a:solidFill>
                  <a:schemeClr val="tx1"/>
                </a:solidFill>
                <a:latin typeface="+mn-lt"/>
                <a:ea typeface="+mn-ea"/>
                <a:cs typeface="楷体_GB2312"/>
                <a:sym typeface="Symbol" panose="05050102010706020507" pitchFamily="18" charset="2"/>
              </a:rPr>
              <a:t></a:t>
            </a:r>
            <a:r>
              <a:rPr kumimoji="0" lang="en-US" altLang="zh-CN" sz="2200" b="0" i="0" u="none" strike="noStrike" kern="0" cap="none" spc="0" normalizeH="0" baseline="30000" noProof="1" dirty="0">
                <a:solidFill>
                  <a:schemeClr val="tx1"/>
                </a:solidFill>
                <a:latin typeface="+mn-lt"/>
                <a:ea typeface="+mn-ea"/>
                <a:cs typeface="楷体_GB2312"/>
                <a:sym typeface="Symbol" panose="05050102010706020507" pitchFamily="18" charset="2"/>
              </a:rPr>
              <a:t>2</a:t>
            </a:r>
            <a:r>
              <a:rPr kumimoji="0" lang="en-US" altLang="zh-CN" sz="2200" b="0" i="0" u="none" strike="noStrike" kern="0" cap="none" spc="0" normalizeH="0" baseline="0" noProof="1" dirty="0">
                <a:solidFill>
                  <a:srgbClr val="FFC000"/>
                </a:solidFill>
                <a:latin typeface="+mn-lt"/>
                <a:ea typeface="+mn-ea"/>
                <a:cs typeface="楷体_GB2312"/>
              </a:rPr>
              <a:t>  </a:t>
            </a:r>
            <a:r>
              <a:rPr kumimoji="0" lang="zh-CN" altLang="en-US" sz="2200" b="1" i="0" u="none" strike="noStrike" kern="0" cap="none" spc="0" normalizeH="0" baseline="0" noProof="1" dirty="0">
                <a:solidFill>
                  <a:srgbClr val="FFC000"/>
                </a:solidFill>
                <a:latin typeface="+mn-lt"/>
                <a:ea typeface="+mn-ea"/>
                <a:cs typeface="楷体_GB2312"/>
              </a:rPr>
              <a:t> </a:t>
            </a:r>
            <a:endParaRPr kumimoji="0" lang="zh-CN" altLang="en-US" sz="2200" b="1" i="0" u="none" strike="noStrike" kern="0" cap="none" spc="0" normalizeH="0" baseline="0" noProof="1" dirty="0">
              <a:solidFill>
                <a:srgbClr val="FFC000"/>
              </a:solidFill>
              <a:latin typeface="+mn-lt"/>
              <a:ea typeface="+mn-ea"/>
              <a:cs typeface="楷体_GB2312"/>
            </a:endParaRPr>
          </a:p>
        </p:txBody>
      </p:sp>
      <p:graphicFrame>
        <p:nvGraphicFramePr>
          <p:cNvPr id="24579" name="Object 2"/>
          <p:cNvGraphicFramePr>
            <a:graphicFrameLocks noChangeAspect="1"/>
          </p:cNvGraphicFramePr>
          <p:nvPr/>
        </p:nvGraphicFramePr>
        <p:xfrm>
          <a:off x="2162175" y="2689225"/>
          <a:ext cx="1755775" cy="401638"/>
        </p:xfrm>
        <a:graphic>
          <a:graphicData uri="http://schemas.openxmlformats.org/presentationml/2006/ole">
            <mc:AlternateContent xmlns:mc="http://schemas.openxmlformats.org/markup-compatibility/2006">
              <mc:Choice xmlns:v="urn:schemas-microsoft-com:vml" Requires="v">
                <p:oleObj spid="_x0000_s3104" name="" r:id="rId1" imgW="1002665" imgH="228600" progId="Equation.3">
                  <p:embed/>
                </p:oleObj>
              </mc:Choice>
              <mc:Fallback>
                <p:oleObj name="" r:id="rId1" imgW="1002665" imgH="228600" progId="Equation.3">
                  <p:embed/>
                  <p:pic>
                    <p:nvPicPr>
                      <p:cNvPr id="0" name="图片 3103"/>
                      <p:cNvPicPr/>
                      <p:nvPr/>
                    </p:nvPicPr>
                    <p:blipFill>
                      <a:blip r:embed="rId2"/>
                      <a:stretch>
                        <a:fillRect/>
                      </a:stretch>
                    </p:blipFill>
                    <p:spPr>
                      <a:xfrm>
                        <a:off x="2162175" y="2689225"/>
                        <a:ext cx="1755775" cy="401638"/>
                      </a:xfrm>
                      <a:prstGeom prst="rect">
                        <a:avLst/>
                      </a:prstGeom>
                      <a:noFill/>
                      <a:ln w="38100">
                        <a:noFill/>
                        <a:miter/>
                      </a:ln>
                    </p:spPr>
                  </p:pic>
                </p:oleObj>
              </mc:Fallback>
            </mc:AlternateContent>
          </a:graphicData>
        </a:graphic>
      </p:graphicFrame>
      <p:graphicFrame>
        <p:nvGraphicFramePr>
          <p:cNvPr id="24580" name="Object 3"/>
          <p:cNvGraphicFramePr>
            <a:graphicFrameLocks noChangeAspect="1"/>
          </p:cNvGraphicFramePr>
          <p:nvPr/>
        </p:nvGraphicFramePr>
        <p:xfrm>
          <a:off x="2232025" y="3257550"/>
          <a:ext cx="1485900" cy="342900"/>
        </p:xfrm>
        <a:graphic>
          <a:graphicData uri="http://schemas.openxmlformats.org/presentationml/2006/ole">
            <mc:AlternateContent xmlns:mc="http://schemas.openxmlformats.org/markup-compatibility/2006">
              <mc:Choice xmlns:v="urn:schemas-microsoft-com:vml" Requires="v">
                <p:oleObj spid="_x0000_s3105" name="" r:id="rId3" imgW="862965" imgH="203200" progId="Equation.3">
                  <p:embed/>
                </p:oleObj>
              </mc:Choice>
              <mc:Fallback>
                <p:oleObj name="" r:id="rId3" imgW="862965" imgH="203200" progId="Equation.3">
                  <p:embed/>
                  <p:pic>
                    <p:nvPicPr>
                      <p:cNvPr id="0" name="图片 3104"/>
                      <p:cNvPicPr/>
                      <p:nvPr/>
                    </p:nvPicPr>
                    <p:blipFill>
                      <a:blip r:embed="rId4"/>
                      <a:stretch>
                        <a:fillRect/>
                      </a:stretch>
                    </p:blipFill>
                    <p:spPr>
                      <a:xfrm>
                        <a:off x="2232025" y="3257550"/>
                        <a:ext cx="1485900" cy="342900"/>
                      </a:xfrm>
                      <a:prstGeom prst="rect">
                        <a:avLst/>
                      </a:prstGeom>
                      <a:noFill/>
                      <a:ln w="38100">
                        <a:noFill/>
                        <a:miter/>
                      </a:ln>
                    </p:spPr>
                  </p:pic>
                </p:oleObj>
              </mc:Fallback>
            </mc:AlternateContent>
          </a:graphicData>
        </a:graphic>
      </p:graphicFrame>
      <p:graphicFrame>
        <p:nvGraphicFramePr>
          <p:cNvPr id="24581" name="Object 4"/>
          <p:cNvGraphicFramePr>
            <a:graphicFrameLocks noChangeAspect="1"/>
          </p:cNvGraphicFramePr>
          <p:nvPr/>
        </p:nvGraphicFramePr>
        <p:xfrm>
          <a:off x="2081213" y="3698875"/>
          <a:ext cx="1636712" cy="438150"/>
        </p:xfrm>
        <a:graphic>
          <a:graphicData uri="http://schemas.openxmlformats.org/presentationml/2006/ole">
            <mc:AlternateContent xmlns:mc="http://schemas.openxmlformats.org/markup-compatibility/2006">
              <mc:Choice xmlns:v="urn:schemas-microsoft-com:vml" Requires="v">
                <p:oleObj spid="_x0000_s3106" name="" r:id="rId5" imgW="965200" imgH="254000" progId="Equation.3">
                  <p:embed/>
                </p:oleObj>
              </mc:Choice>
              <mc:Fallback>
                <p:oleObj name="" r:id="rId5" imgW="965200" imgH="254000" progId="Equation.3">
                  <p:embed/>
                  <p:pic>
                    <p:nvPicPr>
                      <p:cNvPr id="0" name="图片 3105"/>
                      <p:cNvPicPr/>
                      <p:nvPr/>
                    </p:nvPicPr>
                    <p:blipFill>
                      <a:blip r:embed="rId6"/>
                      <a:stretch>
                        <a:fillRect/>
                      </a:stretch>
                    </p:blipFill>
                    <p:spPr>
                      <a:xfrm>
                        <a:off x="2081213" y="3698875"/>
                        <a:ext cx="1636712" cy="438150"/>
                      </a:xfrm>
                      <a:prstGeom prst="rect">
                        <a:avLst/>
                      </a:prstGeom>
                      <a:noFill/>
                      <a:ln w="38100">
                        <a:noFill/>
                        <a:miter/>
                      </a:ln>
                    </p:spPr>
                  </p:pic>
                </p:oleObj>
              </mc:Fallback>
            </mc:AlternateContent>
          </a:graphicData>
        </a:graphic>
      </p:graphicFrame>
      <p:graphicFrame>
        <p:nvGraphicFramePr>
          <p:cNvPr id="24582" name="Object 5"/>
          <p:cNvGraphicFramePr>
            <a:graphicFrameLocks noChangeAspect="1"/>
          </p:cNvGraphicFramePr>
          <p:nvPr/>
        </p:nvGraphicFramePr>
        <p:xfrm>
          <a:off x="2232025" y="4656138"/>
          <a:ext cx="2341563" cy="401637"/>
        </p:xfrm>
        <a:graphic>
          <a:graphicData uri="http://schemas.openxmlformats.org/presentationml/2006/ole">
            <mc:AlternateContent xmlns:mc="http://schemas.openxmlformats.org/markup-compatibility/2006">
              <mc:Choice xmlns:v="urn:schemas-microsoft-com:vml" Requires="v">
                <p:oleObj spid="_x0000_s3108" name="" r:id="rId7" imgW="1333500" imgH="228600" progId="Equation.3">
                  <p:embed/>
                </p:oleObj>
              </mc:Choice>
              <mc:Fallback>
                <p:oleObj name="" r:id="rId7" imgW="1333500" imgH="228600" progId="Equation.3">
                  <p:embed/>
                  <p:pic>
                    <p:nvPicPr>
                      <p:cNvPr id="0" name="图片 3107"/>
                      <p:cNvPicPr/>
                      <p:nvPr/>
                    </p:nvPicPr>
                    <p:blipFill>
                      <a:blip r:embed="rId8"/>
                      <a:stretch>
                        <a:fillRect/>
                      </a:stretch>
                    </p:blipFill>
                    <p:spPr>
                      <a:xfrm>
                        <a:off x="2232025" y="4656138"/>
                        <a:ext cx="2341563" cy="401637"/>
                      </a:xfrm>
                      <a:prstGeom prst="rect">
                        <a:avLst/>
                      </a:prstGeom>
                      <a:noFill/>
                      <a:ln w="38100">
                        <a:noFill/>
                        <a:miter/>
                      </a:ln>
                    </p:spPr>
                  </p:pic>
                </p:oleObj>
              </mc:Fallback>
            </mc:AlternateContent>
          </a:graphicData>
        </a:graphic>
      </p:graphicFrame>
      <p:graphicFrame>
        <p:nvGraphicFramePr>
          <p:cNvPr id="24583" name="Object 6"/>
          <p:cNvGraphicFramePr>
            <a:graphicFrameLocks noChangeAspect="1"/>
          </p:cNvGraphicFramePr>
          <p:nvPr/>
        </p:nvGraphicFramePr>
        <p:xfrm>
          <a:off x="2443163" y="5127625"/>
          <a:ext cx="1844675" cy="377825"/>
        </p:xfrm>
        <a:graphic>
          <a:graphicData uri="http://schemas.openxmlformats.org/presentationml/2006/ole">
            <mc:AlternateContent xmlns:mc="http://schemas.openxmlformats.org/markup-compatibility/2006">
              <mc:Choice xmlns:v="urn:schemas-microsoft-com:vml" Requires="v">
                <p:oleObj spid="_x0000_s3107" name="" r:id="rId9" imgW="1117600" imgH="228600" progId="Equation.3">
                  <p:embed/>
                </p:oleObj>
              </mc:Choice>
              <mc:Fallback>
                <p:oleObj name="" r:id="rId9" imgW="1117600" imgH="228600" progId="Equation.3">
                  <p:embed/>
                  <p:pic>
                    <p:nvPicPr>
                      <p:cNvPr id="0" name="图片 3106"/>
                      <p:cNvPicPr/>
                      <p:nvPr/>
                    </p:nvPicPr>
                    <p:blipFill>
                      <a:blip r:embed="rId10"/>
                      <a:stretch>
                        <a:fillRect/>
                      </a:stretch>
                    </p:blipFill>
                    <p:spPr>
                      <a:xfrm>
                        <a:off x="2443163" y="5127625"/>
                        <a:ext cx="1844675" cy="377825"/>
                      </a:xfrm>
                      <a:prstGeom prst="rect">
                        <a:avLst/>
                      </a:prstGeom>
                      <a:noFill/>
                      <a:ln w="38100">
                        <a:noFill/>
                        <a:miter/>
                      </a:ln>
                    </p:spPr>
                  </p:pic>
                </p:oleObj>
              </mc:Fallback>
            </mc:AlternateContent>
          </a:graphicData>
        </a:graphic>
      </p:graphicFrame>
      <p:sp>
        <p:nvSpPr>
          <p:cNvPr id="24584"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4585" name="Object 2"/>
          <p:cNvGraphicFramePr>
            <a:graphicFrameLocks noChangeAspect="1"/>
          </p:cNvGraphicFramePr>
          <p:nvPr/>
        </p:nvGraphicFramePr>
        <p:xfrm>
          <a:off x="5543550" y="1641475"/>
          <a:ext cx="2794000" cy="404813"/>
        </p:xfrm>
        <a:graphic>
          <a:graphicData uri="http://schemas.openxmlformats.org/presentationml/2006/ole">
            <mc:AlternateContent xmlns:mc="http://schemas.openxmlformats.org/markup-compatibility/2006">
              <mc:Choice xmlns:v="urn:schemas-microsoft-com:vml" Requires="v">
                <p:oleObj spid="_x0000_s3109" name="" r:id="rId11" imgW="1435100" imgH="215900" progId="Equation.3">
                  <p:embed/>
                </p:oleObj>
              </mc:Choice>
              <mc:Fallback>
                <p:oleObj name="" r:id="rId11" imgW="1435100" imgH="215900" progId="Equation.3">
                  <p:embed/>
                  <p:pic>
                    <p:nvPicPr>
                      <p:cNvPr id="0" name="图片 3108"/>
                      <p:cNvPicPr/>
                      <p:nvPr/>
                    </p:nvPicPr>
                    <p:blipFill>
                      <a:blip r:embed="rId12"/>
                      <a:stretch>
                        <a:fillRect/>
                      </a:stretch>
                    </p:blipFill>
                    <p:spPr>
                      <a:xfrm>
                        <a:off x="5543550" y="1641475"/>
                        <a:ext cx="2794000" cy="404813"/>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5602" name="Rectangle 3"/>
          <p:cNvSpPr>
            <a:spLocks noGrp="1" noRot="1"/>
          </p:cNvSpPr>
          <p:nvPr>
            <p:ph type="body" idx="4294967295"/>
          </p:nvPr>
        </p:nvSpPr>
        <p:spPr>
          <a:xfrm>
            <a:off x="476250" y="1223963"/>
            <a:ext cx="8493125" cy="5634037"/>
          </a:xfrm>
        </p:spPr>
        <p:txBody>
          <a:bodyPr vert="horz" wrap="square" lIns="91440" tIns="45720" rIns="91440" bIns="45720" anchor="t"/>
          <a:p>
            <a:pPr lvl="1" eaLnBrk="1" hangingPunct="1"/>
            <a:r>
              <a:rPr lang="en-US" altLang="zh-CN" dirty="0"/>
              <a:t>2.2.4  </a:t>
            </a:r>
            <a:r>
              <a:rPr lang="zh-CN" altLang="en-US" dirty="0"/>
              <a:t>平稳过程的功率谱密度</a:t>
            </a:r>
            <a:endParaRPr lang="zh-CN" altLang="en-US" dirty="0"/>
          </a:p>
          <a:p>
            <a:pPr lvl="2" eaLnBrk="1" hangingPunct="1"/>
            <a:r>
              <a:rPr lang="zh-CN" altLang="en-US" dirty="0"/>
              <a:t>定义：</a:t>
            </a:r>
            <a:endParaRPr lang="zh-CN" altLang="en-US" dirty="0"/>
          </a:p>
          <a:p>
            <a:pPr lvl="3" eaLnBrk="1" hangingPunct="1"/>
            <a:r>
              <a:rPr lang="zh-CN" altLang="en-US" dirty="0"/>
              <a:t>对于任意的确定功率信号</a:t>
            </a:r>
            <a:r>
              <a:rPr lang="en-US" altLang="zh-CN" i="1" dirty="0"/>
              <a:t>f </a:t>
            </a:r>
            <a:r>
              <a:rPr lang="en-US" altLang="zh-CN" dirty="0"/>
              <a:t>(</a:t>
            </a:r>
            <a:r>
              <a:rPr lang="en-US" altLang="zh-CN" i="1" dirty="0"/>
              <a:t>t</a:t>
            </a:r>
            <a:r>
              <a:rPr lang="en-US" altLang="zh-CN" dirty="0"/>
              <a:t>)</a:t>
            </a:r>
            <a:r>
              <a:rPr lang="zh-CN" altLang="en-US" dirty="0"/>
              <a:t>，它的功率谱密度定义为</a:t>
            </a:r>
            <a:endParaRPr lang="zh-CN" altLang="en-US" dirty="0"/>
          </a:p>
          <a:p>
            <a:pPr lvl="2" eaLnBrk="1" hangingPunct="1"/>
            <a:endParaRPr lang="zh-CN" altLang="en-US" dirty="0"/>
          </a:p>
          <a:p>
            <a:pPr lvl="3" eaLnBrk="1" hangingPunct="1">
              <a:buNone/>
            </a:pPr>
            <a:endParaRPr lang="zh-CN" altLang="en-US" dirty="0"/>
          </a:p>
          <a:p>
            <a:pPr lvl="3" eaLnBrk="1" hangingPunct="1">
              <a:buNone/>
            </a:pPr>
            <a:r>
              <a:rPr lang="zh-CN" altLang="en-US" dirty="0"/>
              <a:t>式中，</a:t>
            </a:r>
            <a:r>
              <a:rPr lang="en-US" altLang="zh-CN" i="1" dirty="0"/>
              <a:t>F</a:t>
            </a:r>
            <a:r>
              <a:rPr lang="en-US" altLang="zh-CN" baseline="-25000" dirty="0"/>
              <a:t>T</a:t>
            </a:r>
            <a:r>
              <a:rPr lang="en-US" altLang="zh-CN" dirty="0"/>
              <a:t> ( </a:t>
            </a:r>
            <a:r>
              <a:rPr lang="en-US" altLang="zh-CN" i="1" dirty="0"/>
              <a:t>f </a:t>
            </a:r>
            <a:r>
              <a:rPr lang="en-US" altLang="zh-CN" dirty="0"/>
              <a:t>)</a:t>
            </a:r>
            <a:r>
              <a:rPr lang="zh-CN" altLang="en-US" dirty="0"/>
              <a:t>是</a:t>
            </a:r>
            <a:r>
              <a:rPr lang="en-US" altLang="zh-CN" i="1" dirty="0"/>
              <a:t>f </a:t>
            </a:r>
            <a:r>
              <a:rPr lang="en-US" altLang="zh-CN" dirty="0"/>
              <a:t>(</a:t>
            </a:r>
            <a:r>
              <a:rPr lang="en-US" altLang="zh-CN" i="1" dirty="0"/>
              <a:t>t</a:t>
            </a:r>
            <a:r>
              <a:rPr lang="en-US" altLang="zh-CN" dirty="0"/>
              <a:t>)</a:t>
            </a:r>
            <a:r>
              <a:rPr lang="zh-CN" altLang="en-US" dirty="0"/>
              <a:t>的截短函数</a:t>
            </a:r>
            <a:r>
              <a:rPr lang="en-US" altLang="zh-CN" i="1" dirty="0"/>
              <a:t>f</a:t>
            </a:r>
            <a:r>
              <a:rPr lang="en-US" altLang="zh-CN" i="1" baseline="-25000" dirty="0"/>
              <a:t>T</a:t>
            </a:r>
            <a:r>
              <a:rPr lang="en-US" altLang="zh-CN" i="1" dirty="0"/>
              <a:t> </a:t>
            </a:r>
            <a:r>
              <a:rPr lang="en-US" altLang="zh-CN" dirty="0"/>
              <a:t>(</a:t>
            </a:r>
            <a:r>
              <a:rPr lang="en-US" altLang="zh-CN" i="1" dirty="0"/>
              <a:t>t</a:t>
            </a:r>
            <a:r>
              <a:rPr lang="en-US" altLang="zh-CN" dirty="0"/>
              <a:t>) </a:t>
            </a:r>
            <a:r>
              <a:rPr lang="zh-CN" altLang="en-US" dirty="0"/>
              <a:t>所对应的频谱函数</a:t>
            </a:r>
            <a:endParaRPr lang="zh-CN" altLang="en-US" dirty="0"/>
          </a:p>
        </p:txBody>
      </p:sp>
      <p:graphicFrame>
        <p:nvGraphicFramePr>
          <p:cNvPr id="25603" name="Object 2"/>
          <p:cNvGraphicFramePr>
            <a:graphicFrameLocks noChangeAspect="1"/>
          </p:cNvGraphicFramePr>
          <p:nvPr/>
        </p:nvGraphicFramePr>
        <p:xfrm>
          <a:off x="3357563" y="2573338"/>
          <a:ext cx="2386012" cy="771525"/>
        </p:xfrm>
        <a:graphic>
          <a:graphicData uri="http://schemas.openxmlformats.org/presentationml/2006/ole">
            <mc:AlternateContent xmlns:mc="http://schemas.openxmlformats.org/markup-compatibility/2006">
              <mc:Choice xmlns:v="urn:schemas-microsoft-com:vml" Requires="v">
                <p:oleObj spid="_x0000_s3110" name="" r:id="rId1" imgW="1358900" imgH="457200" progId="Equation.3">
                  <p:embed/>
                </p:oleObj>
              </mc:Choice>
              <mc:Fallback>
                <p:oleObj name="" r:id="rId1" imgW="1358900" imgH="457200" progId="Equation.3">
                  <p:embed/>
                  <p:pic>
                    <p:nvPicPr>
                      <p:cNvPr id="0" name="图片 3109"/>
                      <p:cNvPicPr/>
                      <p:nvPr/>
                    </p:nvPicPr>
                    <p:blipFill>
                      <a:blip r:embed="rId2"/>
                      <a:stretch>
                        <a:fillRect/>
                      </a:stretch>
                    </p:blipFill>
                    <p:spPr>
                      <a:xfrm>
                        <a:off x="3357563" y="2573338"/>
                        <a:ext cx="2386012" cy="771525"/>
                      </a:xfrm>
                      <a:prstGeom prst="rect">
                        <a:avLst/>
                      </a:prstGeom>
                      <a:noFill/>
                      <a:ln w="38100">
                        <a:noFill/>
                        <a:miter/>
                      </a:ln>
                    </p:spPr>
                  </p:pic>
                </p:oleObj>
              </mc:Fallback>
            </mc:AlternateContent>
          </a:graphicData>
        </a:graphic>
      </p:graphicFrame>
      <p:sp>
        <p:nvSpPr>
          <p:cNvPr id="25604" name="Rectangle 7"/>
          <p:cNvSpPr/>
          <p:nvPr/>
        </p:nvSpPr>
        <p:spPr>
          <a:xfrm>
            <a:off x="0" y="26479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5605" name="Object 3"/>
          <p:cNvGraphicFramePr>
            <a:graphicFrameLocks noChangeAspect="1"/>
          </p:cNvGraphicFramePr>
          <p:nvPr/>
        </p:nvGraphicFramePr>
        <p:xfrm>
          <a:off x="2276475" y="3924300"/>
          <a:ext cx="5805488" cy="2474913"/>
        </p:xfrm>
        <a:graphic>
          <a:graphicData uri="http://schemas.openxmlformats.org/presentationml/2006/ole">
            <mc:AlternateContent xmlns:mc="http://schemas.openxmlformats.org/markup-compatibility/2006">
              <mc:Choice xmlns:v="urn:schemas-microsoft-com:vml" Requires="v">
                <p:oleObj spid="_x0000_s3111" name="" r:id="rId3" imgW="4425315" imgH="1862455" progId="">
                  <p:embed/>
                </p:oleObj>
              </mc:Choice>
              <mc:Fallback>
                <p:oleObj name="" r:id="rId3" imgW="4425315" imgH="1862455" progId="">
                  <p:embed/>
                  <p:pic>
                    <p:nvPicPr>
                      <p:cNvPr id="0" name="图片 3110"/>
                      <p:cNvPicPr/>
                      <p:nvPr/>
                    </p:nvPicPr>
                    <p:blipFill>
                      <a:blip r:embed="rId4"/>
                      <a:stretch>
                        <a:fillRect/>
                      </a:stretch>
                    </p:blipFill>
                    <p:spPr>
                      <a:xfrm>
                        <a:off x="2276475" y="3924300"/>
                        <a:ext cx="5805488" cy="2474913"/>
                      </a:xfrm>
                      <a:prstGeom prst="rect">
                        <a:avLst/>
                      </a:prstGeom>
                      <a:noFill/>
                      <a:ln w="38100">
                        <a:noFill/>
                        <a:miter/>
                      </a:ln>
                    </p:spPr>
                  </p:pic>
                </p:oleObj>
              </mc:Fallback>
            </mc:AlternateContent>
          </a:graphicData>
        </a:graphic>
      </p:graphicFrame>
      <p:sp>
        <p:nvSpPr>
          <p:cNvPr id="25606"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6626" name="Rectangle 3"/>
          <p:cNvSpPr>
            <a:spLocks noGrp="1" noRot="1"/>
          </p:cNvSpPr>
          <p:nvPr>
            <p:ph type="body" idx="4294967295"/>
          </p:nvPr>
        </p:nvSpPr>
        <p:spPr>
          <a:xfrm>
            <a:off x="296863" y="1223963"/>
            <a:ext cx="8672512" cy="5634037"/>
          </a:xfrm>
        </p:spPr>
        <p:txBody>
          <a:bodyPr vert="horz" wrap="square" lIns="91440" tIns="45720" rIns="91440" bIns="45720" anchor="t"/>
          <a:p>
            <a:pPr lvl="3" eaLnBrk="1" hangingPunct="1"/>
            <a:endParaRPr lang="en-US" altLang="zh-CN" dirty="0"/>
          </a:p>
          <a:p>
            <a:pPr lvl="3" eaLnBrk="1" hangingPunct="1">
              <a:lnSpc>
                <a:spcPct val="140000"/>
              </a:lnSpc>
            </a:pPr>
            <a:r>
              <a:rPr lang="zh-CN" altLang="en-US" dirty="0"/>
              <a:t>对于平稳随机过程</a:t>
            </a:r>
            <a:r>
              <a:rPr lang="zh-CN" altLang="en-US" i="1"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en-US" altLang="zh-CN" dirty="0"/>
              <a:t> </a:t>
            </a:r>
            <a:r>
              <a:rPr lang="zh-CN" altLang="en-US" dirty="0"/>
              <a:t>，</a:t>
            </a:r>
            <a:r>
              <a:rPr lang="zh-CN" altLang="en-US" dirty="0">
                <a:sym typeface="Symbol" panose="05050102010706020507" pitchFamily="18" charset="2"/>
              </a:rPr>
              <a:t>过程的功率谱密度应看作是对所有样本的功率谱的统计平均，故</a:t>
            </a:r>
            <a:r>
              <a:rPr lang="zh-CN" altLang="en-US" i="1"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的功率谱密度可以定义为</a:t>
            </a:r>
            <a:endParaRPr lang="zh-CN" altLang="en-US" dirty="0"/>
          </a:p>
          <a:p>
            <a:pPr lvl="3" eaLnBrk="1" hangingPunct="1"/>
            <a:endParaRPr lang="en-US" altLang="zh-CN" dirty="0"/>
          </a:p>
        </p:txBody>
      </p:sp>
      <p:graphicFrame>
        <p:nvGraphicFramePr>
          <p:cNvPr id="26627" name="Object 2"/>
          <p:cNvGraphicFramePr>
            <a:graphicFrameLocks noChangeAspect="1"/>
          </p:cNvGraphicFramePr>
          <p:nvPr/>
        </p:nvGraphicFramePr>
        <p:xfrm>
          <a:off x="2951163" y="3654425"/>
          <a:ext cx="3690937" cy="777875"/>
        </p:xfrm>
        <a:graphic>
          <a:graphicData uri="http://schemas.openxmlformats.org/presentationml/2006/ole">
            <mc:AlternateContent xmlns:mc="http://schemas.openxmlformats.org/markup-compatibility/2006">
              <mc:Choice xmlns:v="urn:schemas-microsoft-com:vml" Requires="v">
                <p:oleObj spid="_x0000_s3112" name="" r:id="rId1" imgW="2171700" imgH="457200" progId="Equation.3">
                  <p:embed/>
                </p:oleObj>
              </mc:Choice>
              <mc:Fallback>
                <p:oleObj name="" r:id="rId1" imgW="2171700" imgH="457200" progId="Equation.3">
                  <p:embed/>
                  <p:pic>
                    <p:nvPicPr>
                      <p:cNvPr id="0" name="图片 3111"/>
                      <p:cNvPicPr/>
                      <p:nvPr/>
                    </p:nvPicPr>
                    <p:blipFill>
                      <a:blip r:embed="rId2"/>
                      <a:stretch>
                        <a:fillRect/>
                      </a:stretch>
                    </p:blipFill>
                    <p:spPr>
                      <a:xfrm>
                        <a:off x="2951163" y="3654425"/>
                        <a:ext cx="3690937" cy="777875"/>
                      </a:xfrm>
                      <a:prstGeom prst="rect">
                        <a:avLst/>
                      </a:prstGeom>
                      <a:noFill/>
                      <a:ln w="38100">
                        <a:noFill/>
                        <a:miter/>
                      </a:ln>
                    </p:spPr>
                  </p:pic>
                </p:oleObj>
              </mc:Fallback>
            </mc:AlternateContent>
          </a:graphicData>
        </a:graphic>
      </p:graphicFrame>
      <p:sp>
        <p:nvSpPr>
          <p:cNvPr id="26628"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7650" name="Rectangle 3"/>
          <p:cNvSpPr>
            <a:spLocks noGrp="1" noRot="1"/>
          </p:cNvSpPr>
          <p:nvPr>
            <p:ph type="body" idx="4294967295"/>
          </p:nvPr>
        </p:nvSpPr>
        <p:spPr>
          <a:xfrm>
            <a:off x="250825" y="1223963"/>
            <a:ext cx="8718550" cy="5634037"/>
          </a:xfrm>
        </p:spPr>
        <p:txBody>
          <a:bodyPr vert="horz" wrap="square" lIns="91440" tIns="45720" rIns="91440" bIns="45720" anchor="t"/>
          <a:p>
            <a:pPr lvl="2" eaLnBrk="1" hangingPunct="1"/>
            <a:r>
              <a:rPr lang="zh-CN" altLang="en-US" dirty="0"/>
              <a:t>功率谱密度的计算</a:t>
            </a:r>
            <a:endParaRPr lang="zh-CN" altLang="en-US" dirty="0"/>
          </a:p>
          <a:p>
            <a:pPr lvl="3" eaLnBrk="1" hangingPunct="1"/>
            <a:r>
              <a:rPr lang="zh-CN" altLang="en-US" dirty="0"/>
              <a:t>维纳</a:t>
            </a:r>
            <a:r>
              <a:rPr lang="en-US" altLang="zh-CN" dirty="0"/>
              <a:t>-</a:t>
            </a:r>
            <a:r>
              <a:rPr lang="zh-CN" altLang="en-US" dirty="0"/>
              <a:t>辛钦关系</a:t>
            </a:r>
            <a:endParaRPr lang="zh-CN" altLang="en-US" dirty="0"/>
          </a:p>
          <a:p>
            <a:pPr lvl="2" eaLnBrk="1" hangingPunct="1">
              <a:buNone/>
            </a:pPr>
            <a:r>
              <a:rPr lang="zh-CN" altLang="en-US" dirty="0"/>
              <a:t>	        </a:t>
            </a:r>
            <a:r>
              <a:rPr lang="zh-CN" altLang="en-US" sz="2200" dirty="0">
                <a:solidFill>
                  <a:srgbClr val="FF0000"/>
                </a:solidFill>
              </a:rPr>
              <a:t>非周期的功率型确知信号的自相关函数与其功率谱密度是一对傅里叶变换。</a:t>
            </a:r>
            <a:r>
              <a:rPr lang="zh-CN" altLang="en-US" sz="2200" dirty="0"/>
              <a:t>这种关系对平稳随机过程同样成立，即有</a:t>
            </a:r>
            <a:endParaRPr lang="zh-CN" altLang="en-US" sz="2200" dirty="0"/>
          </a:p>
          <a:p>
            <a:pPr lvl="2" eaLnBrk="1" hangingPunct="1">
              <a:buNone/>
            </a:pPr>
            <a:endParaRPr lang="zh-CN" altLang="en-US" sz="2200" dirty="0"/>
          </a:p>
          <a:p>
            <a:pPr lvl="2" eaLnBrk="1" hangingPunct="1">
              <a:buNone/>
            </a:pPr>
            <a:endParaRPr lang="zh-CN" altLang="en-US" sz="2200" dirty="0"/>
          </a:p>
          <a:p>
            <a:pPr lvl="2" eaLnBrk="1" hangingPunct="1">
              <a:buNone/>
            </a:pPr>
            <a:endParaRPr lang="zh-CN" altLang="en-US" sz="2200" dirty="0"/>
          </a:p>
          <a:p>
            <a:pPr lvl="2" eaLnBrk="1" hangingPunct="1">
              <a:buNone/>
            </a:pPr>
            <a:r>
              <a:rPr lang="zh-CN" altLang="en-US" sz="2200" dirty="0"/>
              <a:t>	简记为</a:t>
            </a:r>
            <a:endParaRPr lang="zh-CN" altLang="en-US" sz="2200" dirty="0"/>
          </a:p>
          <a:p>
            <a:pPr lvl="2" eaLnBrk="1" hangingPunct="1">
              <a:buNone/>
            </a:pPr>
            <a:endParaRPr lang="zh-CN" altLang="en-US" sz="2200" dirty="0"/>
          </a:p>
          <a:p>
            <a:pPr lvl="2" eaLnBrk="1" hangingPunct="1">
              <a:lnSpc>
                <a:spcPct val="110000"/>
              </a:lnSpc>
              <a:buNone/>
            </a:pPr>
            <a:r>
              <a:rPr lang="zh-CN" altLang="en-US" sz="2200" dirty="0"/>
              <a:t>	以上关系称为</a:t>
            </a:r>
            <a:r>
              <a:rPr lang="zh-CN" altLang="en-US" sz="2200" dirty="0">
                <a:solidFill>
                  <a:srgbClr val="FF0000"/>
                </a:solidFill>
              </a:rPr>
              <a:t>维纳</a:t>
            </a:r>
            <a:r>
              <a:rPr lang="en-US" altLang="zh-CN" sz="2200" dirty="0">
                <a:solidFill>
                  <a:srgbClr val="FF0000"/>
                </a:solidFill>
              </a:rPr>
              <a:t>-</a:t>
            </a:r>
            <a:r>
              <a:rPr lang="zh-CN" altLang="en-US" sz="2200" dirty="0">
                <a:solidFill>
                  <a:srgbClr val="FF0000"/>
                </a:solidFill>
              </a:rPr>
              <a:t>辛钦关系</a:t>
            </a:r>
            <a:r>
              <a:rPr lang="zh-CN" altLang="en-US" sz="2200" dirty="0"/>
              <a:t>。它在平稳随机过程的理论和应用中是一个非常重要的工具，它是联系频域和时域两种分析方法的基本关系式</a:t>
            </a:r>
            <a:r>
              <a:rPr lang="zh-CN" altLang="en-US" dirty="0"/>
              <a:t>。</a:t>
            </a:r>
            <a:endParaRPr lang="zh-CN" altLang="en-US" dirty="0"/>
          </a:p>
        </p:txBody>
      </p:sp>
      <p:sp>
        <p:nvSpPr>
          <p:cNvPr id="27651" name="Rectangle 7"/>
          <p:cNvSpPr/>
          <p:nvPr/>
        </p:nvSpPr>
        <p:spPr>
          <a:xfrm>
            <a:off x="0" y="29098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7652" name="Object 2"/>
          <p:cNvGraphicFramePr>
            <a:graphicFrameLocks noChangeAspect="1"/>
          </p:cNvGraphicFramePr>
          <p:nvPr/>
        </p:nvGraphicFramePr>
        <p:xfrm>
          <a:off x="2552700" y="2614613"/>
          <a:ext cx="3228975" cy="1627187"/>
        </p:xfrm>
        <a:graphic>
          <a:graphicData uri="http://schemas.openxmlformats.org/presentationml/2006/ole">
            <mc:AlternateContent xmlns:mc="http://schemas.openxmlformats.org/markup-compatibility/2006">
              <mc:Choice xmlns:v="urn:schemas-microsoft-com:vml" Requires="v">
                <p:oleObj spid="_x0000_s3114" name="" r:id="rId1" imgW="1930400" imgH="990600" progId="Equation.3">
                  <p:embed/>
                </p:oleObj>
              </mc:Choice>
              <mc:Fallback>
                <p:oleObj name="" r:id="rId1" imgW="1930400" imgH="990600" progId="Equation.3">
                  <p:embed/>
                  <p:pic>
                    <p:nvPicPr>
                      <p:cNvPr id="0" name="图片 3113"/>
                      <p:cNvPicPr/>
                      <p:nvPr/>
                    </p:nvPicPr>
                    <p:blipFill>
                      <a:blip r:embed="rId2"/>
                      <a:stretch>
                        <a:fillRect/>
                      </a:stretch>
                    </p:blipFill>
                    <p:spPr>
                      <a:xfrm>
                        <a:off x="2552700" y="2614613"/>
                        <a:ext cx="3228975" cy="1627187"/>
                      </a:xfrm>
                      <a:prstGeom prst="rect">
                        <a:avLst/>
                      </a:prstGeom>
                      <a:noFill/>
                      <a:ln w="38100">
                        <a:noFill/>
                        <a:miter/>
                      </a:ln>
                    </p:spPr>
                  </p:pic>
                </p:oleObj>
              </mc:Fallback>
            </mc:AlternateContent>
          </a:graphicData>
        </a:graphic>
      </p:graphicFrame>
      <p:sp>
        <p:nvSpPr>
          <p:cNvPr id="27653"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表格 1"/>
          <p:cNvGraphicFramePr/>
          <p:nvPr/>
        </p:nvGraphicFramePr>
        <p:xfrm>
          <a:off x="2663825" y="4508500"/>
          <a:ext cx="3432810" cy="522605"/>
        </p:xfrm>
        <a:graphic>
          <a:graphicData uri="http://schemas.openxmlformats.org/drawingml/2006/table">
            <a:tbl>
              <a:tblPr firstRow="1" bandRow="1">
                <a:tableStyleId>{5C22544A-7EE6-4342-B048-85BDC9FD1C3A}</a:tableStyleId>
              </a:tblPr>
              <a:tblGrid>
                <a:gridCol w="3432810"/>
              </a:tblGrid>
              <a:tr h="522605">
                <a:tc>
                  <a:txBody>
                    <a:bodyPr/>
                    <a:p>
                      <a:pPr>
                        <a:buNone/>
                      </a:pPr>
                      <a:endParaRPr lang="zh-CN" altLang="en-US"/>
                    </a:p>
                  </a:txBody>
                  <a:tcPr>
                    <a:solidFill>
                      <a:schemeClr val="accent2"/>
                    </a:solidFill>
                  </a:tcPr>
                </a:tc>
              </a:tr>
            </a:tbl>
          </a:graphicData>
        </a:graphic>
      </p:graphicFrame>
      <p:graphicFrame>
        <p:nvGraphicFramePr>
          <p:cNvPr id="27660" name="Object 3"/>
          <p:cNvGraphicFramePr>
            <a:graphicFrameLocks noChangeAspect="1"/>
          </p:cNvGraphicFramePr>
          <p:nvPr/>
        </p:nvGraphicFramePr>
        <p:xfrm>
          <a:off x="3413125" y="4538663"/>
          <a:ext cx="1935163" cy="463550"/>
        </p:xfrm>
        <a:graphic>
          <a:graphicData uri="http://schemas.openxmlformats.org/presentationml/2006/ole">
            <mc:AlternateContent xmlns:mc="http://schemas.openxmlformats.org/markup-compatibility/2006">
              <mc:Choice xmlns:v="urn:schemas-microsoft-com:vml" Requires="v">
                <p:oleObj spid="_x0000_s3113" name="" r:id="rId3" imgW="939165" imgH="241300" progId="Equation.3">
                  <p:embed/>
                </p:oleObj>
              </mc:Choice>
              <mc:Fallback>
                <p:oleObj name="" r:id="rId3" imgW="939165" imgH="241300" progId="Equation.3">
                  <p:embed/>
                  <p:pic>
                    <p:nvPicPr>
                      <p:cNvPr id="0" name="图片 3112"/>
                      <p:cNvPicPr/>
                      <p:nvPr/>
                    </p:nvPicPr>
                    <p:blipFill>
                      <a:blip r:embed="rId4"/>
                      <a:stretch>
                        <a:fillRect/>
                      </a:stretch>
                    </p:blipFill>
                    <p:spPr>
                      <a:xfrm>
                        <a:off x="3413125" y="4538663"/>
                        <a:ext cx="1935163" cy="46355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8674" name="Rectangle 3"/>
          <p:cNvSpPr>
            <a:spLocks noGrp="1" noRot="1"/>
          </p:cNvSpPr>
          <p:nvPr>
            <p:ph type="body" idx="4294967295"/>
          </p:nvPr>
        </p:nvSpPr>
        <p:spPr>
          <a:xfrm>
            <a:off x="0" y="1223963"/>
            <a:ext cx="8969375" cy="5634037"/>
          </a:xfrm>
        </p:spPr>
        <p:txBody>
          <a:bodyPr vert="horz" wrap="square" lIns="91440" tIns="45720" rIns="91440" bIns="45720" anchor="t"/>
          <a:p>
            <a:pPr lvl="3" eaLnBrk="1" hangingPunct="1">
              <a:lnSpc>
                <a:spcPct val="110000"/>
              </a:lnSpc>
            </a:pPr>
            <a:r>
              <a:rPr lang="zh-CN" altLang="en-US" dirty="0"/>
              <a:t>在维纳</a:t>
            </a:r>
            <a:r>
              <a:rPr lang="en-US" altLang="zh-CN" dirty="0"/>
              <a:t>-</a:t>
            </a:r>
            <a:r>
              <a:rPr lang="zh-CN" altLang="en-US" dirty="0"/>
              <a:t>辛钦关系的基础上，我们可以得到以下结论：</a:t>
            </a:r>
            <a:endParaRPr lang="zh-CN" altLang="en-US" dirty="0"/>
          </a:p>
          <a:p>
            <a:pPr lvl="4" eaLnBrk="1" hangingPunct="1">
              <a:lnSpc>
                <a:spcPct val="110000"/>
              </a:lnSpc>
            </a:pPr>
            <a:r>
              <a:rPr lang="zh-CN" altLang="en-US" dirty="0"/>
              <a:t>对功率谱密度进行积分，可得平稳过程的总功率：</a:t>
            </a:r>
            <a:endParaRPr lang="zh-CN" altLang="en-US" dirty="0"/>
          </a:p>
          <a:p>
            <a:pPr lvl="4" eaLnBrk="1" hangingPunct="1">
              <a:lnSpc>
                <a:spcPct val="110000"/>
              </a:lnSpc>
            </a:pPr>
            <a:endParaRPr lang="zh-CN" altLang="en-US" dirty="0"/>
          </a:p>
          <a:p>
            <a:pPr lvl="4" eaLnBrk="1" hangingPunct="1">
              <a:lnSpc>
                <a:spcPct val="110000"/>
              </a:lnSpc>
            </a:pPr>
            <a:r>
              <a:rPr lang="zh-CN" altLang="en-US" dirty="0"/>
              <a:t>上式从频域的角度给出了过程平均功率的计算法。</a:t>
            </a:r>
            <a:endParaRPr lang="zh-CN" altLang="en-US" dirty="0"/>
          </a:p>
          <a:p>
            <a:pPr lvl="3" eaLnBrk="1" hangingPunct="1">
              <a:lnSpc>
                <a:spcPct val="110000"/>
              </a:lnSpc>
            </a:pPr>
            <a:r>
              <a:rPr lang="zh-CN" altLang="en-US" dirty="0">
                <a:solidFill>
                  <a:srgbClr val="FF0000"/>
                </a:solidFill>
              </a:rPr>
              <a:t>各态历经过程的任一样本函数的功率谱密度等于过程的功率谱密度。</a:t>
            </a:r>
            <a:r>
              <a:rPr lang="zh-CN" altLang="en-US" dirty="0"/>
              <a:t>也就是说，每一样本函数的谱特性都能很好地表现整个过程的的谱特性。</a:t>
            </a:r>
            <a:endParaRPr lang="zh-CN" altLang="en-US" dirty="0"/>
          </a:p>
          <a:p>
            <a:pPr lvl="4" eaLnBrk="1" hangingPunct="1">
              <a:lnSpc>
                <a:spcPct val="110000"/>
              </a:lnSpc>
            </a:pPr>
            <a:r>
              <a:rPr lang="zh-CN" altLang="en-US" dirty="0"/>
              <a:t>	</a:t>
            </a:r>
            <a:endParaRPr lang="zh-CN" altLang="en-US" dirty="0"/>
          </a:p>
        </p:txBody>
      </p:sp>
      <p:sp>
        <p:nvSpPr>
          <p:cNvPr id="28675" name="Rectangle 5"/>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8676" name="Object 2"/>
          <p:cNvGraphicFramePr>
            <a:graphicFrameLocks noChangeAspect="1"/>
          </p:cNvGraphicFramePr>
          <p:nvPr/>
        </p:nvGraphicFramePr>
        <p:xfrm>
          <a:off x="3762375" y="2033588"/>
          <a:ext cx="1981200" cy="546100"/>
        </p:xfrm>
        <a:graphic>
          <a:graphicData uri="http://schemas.openxmlformats.org/presentationml/2006/ole">
            <mc:AlternateContent xmlns:mc="http://schemas.openxmlformats.org/markup-compatibility/2006">
              <mc:Choice xmlns:v="urn:schemas-microsoft-com:vml" Requires="v">
                <p:oleObj spid="_x0000_s3116" name="" r:id="rId1" imgW="1206500" imgH="330200" progId="Equation.3">
                  <p:embed/>
                </p:oleObj>
              </mc:Choice>
              <mc:Fallback>
                <p:oleObj name="" r:id="rId1" imgW="1206500" imgH="330200" progId="Equation.3">
                  <p:embed/>
                  <p:pic>
                    <p:nvPicPr>
                      <p:cNvPr id="0" name="图片 3115"/>
                      <p:cNvPicPr/>
                      <p:nvPr/>
                    </p:nvPicPr>
                    <p:blipFill>
                      <a:blip r:embed="rId2"/>
                      <a:stretch>
                        <a:fillRect/>
                      </a:stretch>
                    </p:blipFill>
                    <p:spPr>
                      <a:xfrm>
                        <a:off x="3762375" y="2033588"/>
                        <a:ext cx="1981200" cy="546100"/>
                      </a:xfrm>
                      <a:prstGeom prst="rect">
                        <a:avLst/>
                      </a:prstGeom>
                      <a:noFill/>
                      <a:ln w="38100">
                        <a:noFill/>
                        <a:miter/>
                      </a:ln>
                    </p:spPr>
                  </p:pic>
                </p:oleObj>
              </mc:Fallback>
            </mc:AlternateContent>
          </a:graphicData>
        </a:graphic>
      </p:graphicFrame>
      <p:sp>
        <p:nvSpPr>
          <p:cNvPr id="28677" name="Rectangle 7"/>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28678" name="Rectangle 12"/>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28679"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29698" name="Rectangle 3"/>
          <p:cNvSpPr>
            <a:spLocks noGrp="1" noRot="1"/>
          </p:cNvSpPr>
          <p:nvPr>
            <p:ph type="body" idx="4294967295"/>
          </p:nvPr>
        </p:nvSpPr>
        <p:spPr>
          <a:xfrm>
            <a:off x="0" y="1223963"/>
            <a:ext cx="8969375" cy="5634037"/>
          </a:xfrm>
        </p:spPr>
        <p:txBody>
          <a:bodyPr vert="horz" wrap="square" lIns="91440" tIns="45720" rIns="91440" bIns="45720" anchor="t"/>
          <a:p>
            <a:pPr lvl="3" eaLnBrk="1" hangingPunct="1">
              <a:lnSpc>
                <a:spcPct val="120000"/>
              </a:lnSpc>
            </a:pPr>
            <a:r>
              <a:rPr lang="zh-CN" altLang="en-US" dirty="0"/>
              <a:t>功率谱密度</a:t>
            </a:r>
            <a:r>
              <a:rPr lang="en-US" altLang="zh-CN" i="1" dirty="0"/>
              <a:t>P</a:t>
            </a:r>
            <a:r>
              <a:rPr lang="en-US" altLang="zh-CN" baseline="-25000" dirty="0">
                <a:sym typeface="Symbol" panose="05050102010706020507" pitchFamily="18" charset="2"/>
              </a:rPr>
              <a:t></a:t>
            </a:r>
            <a:r>
              <a:rPr lang="en-US" altLang="zh-CN" dirty="0"/>
              <a:t> ( </a:t>
            </a:r>
            <a:r>
              <a:rPr lang="en-US" altLang="zh-CN" i="1" dirty="0"/>
              <a:t>f </a:t>
            </a:r>
            <a:r>
              <a:rPr lang="en-US" altLang="zh-CN" dirty="0"/>
              <a:t>)</a:t>
            </a:r>
            <a:r>
              <a:rPr lang="zh-CN" altLang="en-US" dirty="0"/>
              <a:t>具有非负性和实偶性，即有</a:t>
            </a:r>
            <a:endParaRPr lang="zh-CN" altLang="en-US" dirty="0"/>
          </a:p>
          <a:p>
            <a:pPr lvl="4" eaLnBrk="1" hangingPunct="1">
              <a:lnSpc>
                <a:spcPct val="120000"/>
              </a:lnSpc>
            </a:pPr>
            <a:endParaRPr lang="zh-CN" altLang="en-US" dirty="0"/>
          </a:p>
          <a:p>
            <a:pPr lvl="4" eaLnBrk="1" hangingPunct="1">
              <a:lnSpc>
                <a:spcPct val="120000"/>
              </a:lnSpc>
            </a:pPr>
            <a:r>
              <a:rPr lang="zh-CN" altLang="en-US" dirty="0"/>
              <a:t>	和</a:t>
            </a:r>
            <a:endParaRPr lang="zh-CN" altLang="en-US" dirty="0"/>
          </a:p>
          <a:p>
            <a:pPr lvl="4" eaLnBrk="1" hangingPunct="1">
              <a:lnSpc>
                <a:spcPct val="120000"/>
              </a:lnSpc>
            </a:pPr>
            <a:endParaRPr lang="zh-CN" altLang="en-US" dirty="0"/>
          </a:p>
          <a:p>
            <a:pPr lvl="4" eaLnBrk="1" hangingPunct="1">
              <a:lnSpc>
                <a:spcPct val="120000"/>
              </a:lnSpc>
            </a:pPr>
            <a:r>
              <a:rPr lang="zh-CN" altLang="en-US" dirty="0"/>
              <a:t>	这与</a:t>
            </a:r>
            <a:r>
              <a:rPr lang="en-US" altLang="zh-CN" i="1" dirty="0"/>
              <a:t>R</a:t>
            </a:r>
            <a:r>
              <a:rPr lang="en-US" altLang="zh-CN" dirty="0"/>
              <a:t>(</a:t>
            </a:r>
            <a:r>
              <a:rPr lang="en-US" altLang="zh-CN" i="1" dirty="0">
                <a:sym typeface="Symbol" panose="05050102010706020507" pitchFamily="18" charset="2"/>
              </a:rPr>
              <a:t></a:t>
            </a:r>
            <a:r>
              <a:rPr lang="en-US" altLang="zh-CN" dirty="0"/>
              <a:t>)</a:t>
            </a:r>
            <a:r>
              <a:rPr lang="zh-CN" altLang="en-US" dirty="0"/>
              <a:t>的实偶性相对应。 </a:t>
            </a:r>
            <a:endParaRPr lang="zh-CN" altLang="en-US" dirty="0"/>
          </a:p>
        </p:txBody>
      </p:sp>
      <p:sp>
        <p:nvSpPr>
          <p:cNvPr id="29699" name="Rectangle 5"/>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9700" name="Object 2"/>
          <p:cNvGraphicFramePr>
            <a:graphicFrameLocks noChangeAspect="1"/>
          </p:cNvGraphicFramePr>
          <p:nvPr/>
        </p:nvGraphicFramePr>
        <p:xfrm>
          <a:off x="3536950" y="1808163"/>
          <a:ext cx="1216025" cy="409575"/>
        </p:xfrm>
        <a:graphic>
          <a:graphicData uri="http://schemas.openxmlformats.org/presentationml/2006/ole">
            <mc:AlternateContent xmlns:mc="http://schemas.openxmlformats.org/markup-compatibility/2006">
              <mc:Choice xmlns:v="urn:schemas-microsoft-com:vml" Requires="v">
                <p:oleObj spid="_x0000_s3115" name="" r:id="rId1" imgW="647700" imgH="241300" progId="Equation.3">
                  <p:embed/>
                </p:oleObj>
              </mc:Choice>
              <mc:Fallback>
                <p:oleObj name="" r:id="rId1" imgW="647700" imgH="241300" progId="Equation.3">
                  <p:embed/>
                  <p:pic>
                    <p:nvPicPr>
                      <p:cNvPr id="0" name="图片 3114"/>
                      <p:cNvPicPr/>
                      <p:nvPr/>
                    </p:nvPicPr>
                    <p:blipFill>
                      <a:blip r:embed="rId2"/>
                      <a:stretch>
                        <a:fillRect/>
                      </a:stretch>
                    </p:blipFill>
                    <p:spPr>
                      <a:xfrm>
                        <a:off x="3536950" y="1808163"/>
                        <a:ext cx="1216025" cy="409575"/>
                      </a:xfrm>
                      <a:prstGeom prst="rect">
                        <a:avLst/>
                      </a:prstGeom>
                      <a:noFill/>
                      <a:ln w="38100">
                        <a:noFill/>
                        <a:miter/>
                      </a:ln>
                    </p:spPr>
                  </p:pic>
                </p:oleObj>
              </mc:Fallback>
            </mc:AlternateContent>
          </a:graphicData>
        </a:graphic>
      </p:graphicFrame>
      <p:sp>
        <p:nvSpPr>
          <p:cNvPr id="29701" name="Rectangle 7"/>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29702" name="Object 3"/>
          <p:cNvGraphicFramePr>
            <a:graphicFrameLocks noChangeAspect="1"/>
          </p:cNvGraphicFramePr>
          <p:nvPr/>
        </p:nvGraphicFramePr>
        <p:xfrm>
          <a:off x="3402013" y="2573338"/>
          <a:ext cx="1484312" cy="342900"/>
        </p:xfrm>
        <a:graphic>
          <a:graphicData uri="http://schemas.openxmlformats.org/presentationml/2006/ole">
            <mc:AlternateContent xmlns:mc="http://schemas.openxmlformats.org/markup-compatibility/2006">
              <mc:Choice xmlns:v="urn:schemas-microsoft-com:vml" Requires="v">
                <p:oleObj spid="_x0000_s3120" name="" r:id="rId3" imgW="1028065" imgH="241300" progId="Equation.3">
                  <p:embed/>
                </p:oleObj>
              </mc:Choice>
              <mc:Fallback>
                <p:oleObj name="" r:id="rId3" imgW="1028065" imgH="241300" progId="Equation.3">
                  <p:embed/>
                  <p:pic>
                    <p:nvPicPr>
                      <p:cNvPr id="0" name="图片 3119"/>
                      <p:cNvPicPr/>
                      <p:nvPr/>
                    </p:nvPicPr>
                    <p:blipFill>
                      <a:blip r:embed="rId4"/>
                      <a:stretch>
                        <a:fillRect/>
                      </a:stretch>
                    </p:blipFill>
                    <p:spPr>
                      <a:xfrm>
                        <a:off x="3402013" y="2573338"/>
                        <a:ext cx="1484312" cy="342900"/>
                      </a:xfrm>
                      <a:prstGeom prst="rect">
                        <a:avLst/>
                      </a:prstGeom>
                      <a:noFill/>
                      <a:ln w="38100">
                        <a:noFill/>
                        <a:miter/>
                      </a:ln>
                    </p:spPr>
                  </p:pic>
                </p:oleObj>
              </mc:Fallback>
            </mc:AlternateContent>
          </a:graphicData>
        </a:graphic>
      </p:graphicFrame>
      <p:sp>
        <p:nvSpPr>
          <p:cNvPr id="29703"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0179" name="Rectangle 3"/>
          <p:cNvSpPr>
            <a:spLocks noGrp="1" noRot="1"/>
          </p:cNvSpPr>
          <p:nvPr>
            <p:ph type="body" idx="4294967295"/>
          </p:nvPr>
        </p:nvSpPr>
        <p:spPr>
          <a:xfrm>
            <a:off x="0" y="1528763"/>
            <a:ext cx="8969375" cy="5003800"/>
          </a:xfrm>
        </p:spPr>
        <p:txBody>
          <a:bodyPr vert="horz" wrap="square" lIns="91440" tIns="45720" rIns="91440" bIns="45720" anchor="t"/>
          <a:p>
            <a:pPr marL="1143000" marR="0" lvl="2" indent="-228600" algn="l" defTabSz="914400" rtl="0" eaLnBrk="1" fontAlgn="base" latinLnBrk="0" hangingPunct="1">
              <a:lnSpc>
                <a:spcPct val="130000"/>
              </a:lnSpc>
              <a:spcBef>
                <a:spcPct val="20000"/>
              </a:spcBef>
              <a:spcAft>
                <a:spcPct val="0"/>
              </a:spcAft>
              <a:buClr>
                <a:srgbClr val="D628C8"/>
              </a:buClr>
              <a:buSzPct val="50000"/>
              <a:buFont typeface="Wingdings" panose="05000000000000000000" pitchFamily="2" charset="2"/>
              <a:buChar char="u"/>
            </a:pPr>
            <a:r>
              <a:rPr kumimoji="0" lang="en-US" altLang="zh-CN" sz="2180" b="1" i="0" u="none" strike="noStrike" kern="0" cap="none" spc="0" normalizeH="0" baseline="0" noProof="1" dirty="0">
                <a:solidFill>
                  <a:srgbClr val="D628C8"/>
                </a:solidFill>
                <a:latin typeface="+mn-lt"/>
                <a:ea typeface="+mn-ea"/>
                <a:cs typeface="楷体_GB2312"/>
              </a:rPr>
              <a:t>[</a:t>
            </a:r>
            <a:r>
              <a:rPr kumimoji="0" lang="zh-CN" altLang="en-US" sz="2180" b="1" i="0" u="none" strike="noStrike" kern="0" cap="none" spc="0" normalizeH="0" baseline="0" noProof="1" dirty="0">
                <a:solidFill>
                  <a:srgbClr val="D628C8"/>
                </a:solidFill>
                <a:latin typeface="+mn-lt"/>
                <a:ea typeface="+mn-ea"/>
                <a:cs typeface="楷体_GB2312"/>
              </a:rPr>
              <a:t>例</a:t>
            </a:r>
            <a:r>
              <a:rPr kumimoji="0" lang="en-US" altLang="zh-CN" sz="2180" b="1" i="0" u="none" strike="noStrike" kern="0" cap="none" spc="0" normalizeH="0" baseline="0" noProof="1" dirty="0">
                <a:solidFill>
                  <a:srgbClr val="D628C8"/>
                </a:solidFill>
                <a:latin typeface="+mn-lt"/>
                <a:ea typeface="+mn-ea"/>
                <a:cs typeface="楷体_GB2312"/>
              </a:rPr>
              <a:t>2-2] </a:t>
            </a:r>
            <a:r>
              <a:rPr kumimoji="0" lang="zh-CN" altLang="en-US" sz="2180" b="1" i="0" u="none" strike="noStrike" kern="0" cap="none" spc="0" normalizeH="0" baseline="0" noProof="1" dirty="0">
                <a:solidFill>
                  <a:srgbClr val="D628C8"/>
                </a:solidFill>
                <a:latin typeface="+mn-lt"/>
                <a:ea typeface="+mn-ea"/>
                <a:cs typeface="楷体_GB2312"/>
              </a:rPr>
              <a:t>求随机相位余弦波</a:t>
            </a:r>
            <a:r>
              <a:rPr kumimoji="0" lang="zh-CN" altLang="en-US" sz="2180" b="1" i="1"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en-US" altLang="zh-CN" sz="2180" b="1" i="0"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en-US" altLang="zh-CN" sz="2180" b="1" i="1" u="none" strike="noStrike" kern="0" cap="none" spc="0" normalizeH="0" baseline="0" noProof="1" dirty="0">
                <a:solidFill>
                  <a:srgbClr val="D628C8"/>
                </a:solidFill>
                <a:latin typeface="+mn-lt"/>
                <a:ea typeface="+mn-ea"/>
                <a:cs typeface="楷体_GB2312"/>
                <a:sym typeface="Symbol" panose="05050102010706020507" pitchFamily="18" charset="2"/>
              </a:rPr>
              <a:t>t</a:t>
            </a:r>
            <a:r>
              <a:rPr kumimoji="0" lang="en-US" altLang="zh-CN" sz="2180" b="1" i="0" u="none" strike="noStrike" kern="0" cap="none" spc="0" normalizeH="0" baseline="0" noProof="1" dirty="0">
                <a:solidFill>
                  <a:srgbClr val="D628C8"/>
                </a:solidFill>
                <a:latin typeface="+mn-lt"/>
                <a:ea typeface="+mn-ea"/>
                <a:cs typeface="楷体_GB2312"/>
                <a:sym typeface="Symbol" panose="05050102010706020507" pitchFamily="18" charset="2"/>
              </a:rPr>
              <a:t>) = </a:t>
            </a:r>
            <a:r>
              <a:rPr kumimoji="0" lang="en-US" altLang="zh-CN" sz="2180" b="1" i="1" u="none" strike="noStrike" kern="0" cap="none" spc="0" normalizeH="0" baseline="0" noProof="1" dirty="0">
                <a:solidFill>
                  <a:srgbClr val="D628C8"/>
                </a:solidFill>
                <a:latin typeface="+mn-lt"/>
                <a:ea typeface="+mn-ea"/>
                <a:cs typeface="楷体_GB2312"/>
                <a:sym typeface="Symbol" panose="05050102010706020507" pitchFamily="18" charset="2"/>
              </a:rPr>
              <a:t>A</a:t>
            </a:r>
            <a:r>
              <a:rPr kumimoji="0" lang="en-US" altLang="zh-CN" sz="2180" b="1" i="0" u="none" strike="noStrike" kern="0" cap="none" spc="0" normalizeH="0" baseline="0" noProof="1" dirty="0">
                <a:solidFill>
                  <a:srgbClr val="D628C8"/>
                </a:solidFill>
                <a:latin typeface="+mn-lt"/>
                <a:ea typeface="+mn-ea"/>
                <a:cs typeface="楷体_GB2312"/>
                <a:sym typeface="Symbol" panose="05050102010706020507" pitchFamily="18" charset="2"/>
              </a:rPr>
              <a:t>cos(</a:t>
            </a:r>
            <a:r>
              <a:rPr kumimoji="0" lang="en-US" altLang="zh-CN" sz="2180" b="1" i="1"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en-US" altLang="zh-CN" sz="2180" b="1" i="0" u="none" strike="noStrike" kern="0" cap="none" spc="0" normalizeH="0" baseline="-25000" noProof="1" dirty="0">
                <a:solidFill>
                  <a:srgbClr val="D628C8"/>
                </a:solidFill>
                <a:latin typeface="+mn-lt"/>
                <a:ea typeface="+mn-ea"/>
                <a:cs typeface="楷体_GB2312"/>
                <a:sym typeface="Symbol" panose="05050102010706020507" pitchFamily="18" charset="2"/>
              </a:rPr>
              <a:t>c</a:t>
            </a:r>
            <a:r>
              <a:rPr kumimoji="0" lang="en-US" altLang="zh-CN" sz="2180" b="1" i="1" u="none" strike="noStrike" kern="0" cap="none" spc="0" normalizeH="0" baseline="0" noProof="1" dirty="0">
                <a:solidFill>
                  <a:srgbClr val="D628C8"/>
                </a:solidFill>
                <a:latin typeface="+mn-lt"/>
                <a:ea typeface="+mn-ea"/>
                <a:cs typeface="楷体_GB2312"/>
                <a:sym typeface="Symbol" panose="05050102010706020507" pitchFamily="18" charset="2"/>
              </a:rPr>
              <a:t>t</a:t>
            </a:r>
            <a:r>
              <a:rPr kumimoji="0" lang="en-US" altLang="zh-CN" sz="2180" b="1" i="0" u="none" strike="noStrike" kern="0" cap="none" spc="0" normalizeH="0" baseline="0" noProof="1" dirty="0">
                <a:solidFill>
                  <a:srgbClr val="D628C8"/>
                </a:solidFill>
                <a:latin typeface="+mn-lt"/>
                <a:ea typeface="+mn-ea"/>
                <a:cs typeface="楷体_GB2312"/>
                <a:sym typeface="Symbol" panose="05050102010706020507" pitchFamily="18" charset="2"/>
              </a:rPr>
              <a:t> + </a:t>
            </a:r>
            <a:r>
              <a:rPr kumimoji="0" lang="en-US" altLang="zh-CN" sz="2180" b="1" i="1" u="none" strike="noStrike" kern="0" cap="none" spc="0" normalizeH="0" baseline="0" noProof="1" dirty="0">
                <a:solidFill>
                  <a:srgbClr val="D628C8"/>
                </a:solidFill>
                <a:latin typeface="+mn-lt"/>
                <a:ea typeface="+mn-ea"/>
                <a:cs typeface="楷体_GB2312"/>
                <a:sym typeface="Symbol" panose="05050102010706020507" pitchFamily="18" charset="2"/>
              </a:rPr>
              <a:t> </a:t>
            </a:r>
            <a:r>
              <a:rPr kumimoji="0" lang="en-US" altLang="zh-CN" sz="2180" b="1" i="0"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zh-CN" altLang="en-US" sz="2180" b="1" i="0" u="none" strike="noStrike" kern="0" cap="none" spc="0" normalizeH="0" baseline="0" noProof="1" dirty="0">
                <a:solidFill>
                  <a:srgbClr val="D628C8"/>
                </a:solidFill>
                <a:latin typeface="+mn-lt"/>
                <a:ea typeface="+mn-ea"/>
                <a:cs typeface="楷体_GB2312"/>
              </a:rPr>
              <a:t>的自相关函数和功率谱密度。</a:t>
            </a:r>
            <a:endParaRPr kumimoji="0" lang="zh-CN" altLang="en-US" sz="2180" b="1" i="0" u="none" strike="noStrike" kern="0" cap="none" spc="0" normalizeH="0" baseline="0" noProof="1" dirty="0">
              <a:solidFill>
                <a:srgbClr val="D628C8"/>
              </a:solidFill>
              <a:latin typeface="+mn-lt"/>
              <a:ea typeface="+mn-ea"/>
              <a:cs typeface="楷体_GB2312"/>
            </a:endParaRPr>
          </a:p>
          <a:p>
            <a:pPr marL="1600200" marR="0" lvl="3" indent="-228600" algn="l" defTabSz="914400" rtl="0" eaLnBrk="1" fontAlgn="base" latinLnBrk="0" hangingPunct="1">
              <a:lnSpc>
                <a:spcPct val="130000"/>
              </a:lnSpc>
              <a:spcBef>
                <a:spcPct val="20000"/>
              </a:spcBef>
              <a:spcAft>
                <a:spcPct val="0"/>
              </a:spcAft>
              <a:buClr>
                <a:schemeClr val="accent2"/>
              </a:buClr>
              <a:buSzPct val="55000"/>
              <a:buFont typeface="Wingdings" panose="05000000000000000000" pitchFamily="2" charset="2"/>
              <a:buNone/>
            </a:pPr>
            <a:r>
              <a:rPr kumimoji="0" lang="zh-CN" altLang="en-US" sz="2000" b="1" i="0" u="none" strike="noStrike" kern="0" cap="none" spc="0" normalizeH="0" baseline="0" noProof="1" dirty="0">
                <a:solidFill>
                  <a:srgbClr val="FFC000"/>
                </a:solidFill>
                <a:latin typeface="+mn-lt"/>
                <a:ea typeface="+mn-ea"/>
                <a:cs typeface="楷体_GB2312"/>
              </a:rPr>
              <a:t>	</a:t>
            </a:r>
            <a:r>
              <a:rPr kumimoji="0" lang="en-US" altLang="zh-CN" sz="2000" b="1" i="0" u="none" strike="noStrike" kern="0" cap="none" spc="0" normalizeH="0" baseline="0" noProof="1" dirty="0">
                <a:solidFill>
                  <a:srgbClr val="FFC000"/>
                </a:solidFill>
                <a:latin typeface="+mn-lt"/>
                <a:ea typeface="+mn-ea"/>
                <a:cs typeface="楷体_GB2312"/>
              </a:rPr>
              <a:t>【</a:t>
            </a:r>
            <a:r>
              <a:rPr kumimoji="0" lang="zh-CN" altLang="en-US" sz="2000" b="1" i="0" u="none" strike="noStrike" kern="0" cap="none" spc="0" normalizeH="0" baseline="0" noProof="1" dirty="0">
                <a:solidFill>
                  <a:srgbClr val="FFC000"/>
                </a:solidFill>
                <a:latin typeface="+mn-lt"/>
                <a:ea typeface="+mn-ea"/>
                <a:cs typeface="楷体_GB2312"/>
              </a:rPr>
              <a:t>解</a:t>
            </a:r>
            <a:r>
              <a:rPr kumimoji="0" lang="en-US" altLang="zh-CN" sz="2000" b="1" i="0" u="none" strike="noStrike" kern="0" cap="none" spc="0" normalizeH="0" baseline="0" noProof="1" dirty="0">
                <a:solidFill>
                  <a:srgbClr val="FFC000"/>
                </a:solidFill>
                <a:latin typeface="+mn-lt"/>
                <a:ea typeface="+mn-ea"/>
                <a:cs typeface="楷体_GB2312"/>
              </a:rPr>
              <a:t>】</a:t>
            </a:r>
            <a:r>
              <a:rPr kumimoji="0" lang="zh-CN" altLang="en-US" sz="2000" b="1" i="0" u="none" strike="noStrike" kern="0" cap="none" spc="0" normalizeH="0" baseline="0" noProof="1" dirty="0">
                <a:solidFill>
                  <a:srgbClr val="FFC000"/>
                </a:solidFill>
                <a:latin typeface="+mn-lt"/>
                <a:ea typeface="+mn-ea"/>
                <a:cs typeface="楷体_GB2312"/>
              </a:rPr>
              <a:t>在</a:t>
            </a:r>
            <a:r>
              <a:rPr kumimoji="0" lang="en-US" altLang="zh-CN" sz="2000" b="1" i="0" u="none" strike="noStrike" kern="0" cap="none" spc="0" normalizeH="0" baseline="0" noProof="1" dirty="0">
                <a:solidFill>
                  <a:srgbClr val="FFC000"/>
                </a:solidFill>
                <a:latin typeface="+mn-lt"/>
                <a:ea typeface="+mn-ea"/>
                <a:cs typeface="楷体_GB2312"/>
              </a:rPr>
              <a:t>[</a:t>
            </a:r>
            <a:r>
              <a:rPr kumimoji="0" lang="zh-CN" altLang="en-US" sz="2000" b="1" i="0" u="none" strike="noStrike" kern="0" cap="none" spc="0" normalizeH="0" baseline="0" noProof="1" dirty="0">
                <a:solidFill>
                  <a:srgbClr val="FFC000"/>
                </a:solidFill>
                <a:latin typeface="+mn-lt"/>
                <a:ea typeface="+mn-ea"/>
                <a:cs typeface="楷体_GB2312"/>
              </a:rPr>
              <a:t>例</a:t>
            </a:r>
            <a:r>
              <a:rPr kumimoji="0" lang="en-US" altLang="zh-CN" sz="2000" b="1" i="0" u="none" strike="noStrike" kern="0" cap="none" spc="0" normalizeH="0" baseline="0" noProof="1" dirty="0">
                <a:solidFill>
                  <a:srgbClr val="FFC000"/>
                </a:solidFill>
                <a:latin typeface="+mn-lt"/>
                <a:ea typeface="+mn-ea"/>
                <a:cs typeface="楷体_GB2312"/>
              </a:rPr>
              <a:t>2-1]</a:t>
            </a:r>
            <a:r>
              <a:rPr kumimoji="0" lang="zh-CN" altLang="en-US" sz="2000" b="1" i="0" u="none" strike="noStrike" kern="0" cap="none" spc="0" normalizeH="0" baseline="0" noProof="1" dirty="0">
                <a:solidFill>
                  <a:srgbClr val="FFC000"/>
                </a:solidFill>
                <a:latin typeface="+mn-lt"/>
                <a:ea typeface="+mn-ea"/>
                <a:cs typeface="楷体_GB2312"/>
              </a:rPr>
              <a:t>中，我们已经考察随机相位余弦波是一个平稳过程，并且求出其相关函数为</a:t>
            </a:r>
            <a:endParaRPr kumimoji="0" lang="zh-CN" altLang="en-US" sz="20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30000"/>
              </a:lnSpc>
              <a:spcBef>
                <a:spcPct val="20000"/>
              </a:spcBef>
              <a:spcAft>
                <a:spcPct val="0"/>
              </a:spcAft>
              <a:buClr>
                <a:schemeClr val="accent2"/>
              </a:buClr>
              <a:buSzPct val="55000"/>
              <a:buFont typeface="Wingdings" panose="05000000000000000000" pitchFamily="2" charset="2"/>
              <a:buNone/>
            </a:pPr>
            <a:endParaRPr kumimoji="0" lang="zh-CN" altLang="en-US" sz="20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30000"/>
              </a:lnSpc>
              <a:spcBef>
                <a:spcPct val="20000"/>
              </a:spcBef>
              <a:spcAft>
                <a:spcPct val="0"/>
              </a:spcAft>
              <a:buClr>
                <a:schemeClr val="accent2"/>
              </a:buClr>
              <a:buSzPct val="55000"/>
              <a:buFont typeface="Wingdings" panose="05000000000000000000" pitchFamily="2" charset="2"/>
              <a:buNone/>
            </a:pPr>
            <a:r>
              <a:rPr kumimoji="0" lang="zh-CN" altLang="en-US" sz="2000" b="1" i="0" u="none" strike="noStrike" kern="0" cap="none" spc="0" normalizeH="0" baseline="0" noProof="1" dirty="0">
                <a:solidFill>
                  <a:srgbClr val="FFC000"/>
                </a:solidFill>
                <a:latin typeface="+mn-lt"/>
                <a:ea typeface="+mn-ea"/>
                <a:cs typeface="楷体_GB2312"/>
              </a:rPr>
              <a:t>	因为平稳随机过程的相关函数与功率谱密度是一对傅里叶变换，即有 </a:t>
            </a:r>
            <a:endParaRPr kumimoji="0" lang="zh-CN" altLang="en-US" sz="20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30000"/>
              </a:lnSpc>
              <a:spcBef>
                <a:spcPct val="20000"/>
              </a:spcBef>
              <a:spcAft>
                <a:spcPct val="0"/>
              </a:spcAft>
              <a:buClr>
                <a:schemeClr val="accent2"/>
              </a:buClr>
              <a:buSzPct val="55000"/>
              <a:buFont typeface="Wingdings" panose="05000000000000000000" pitchFamily="2" charset="2"/>
              <a:buNone/>
            </a:pPr>
            <a:r>
              <a:rPr kumimoji="0" lang="zh-CN" altLang="en-US" sz="2000" b="1" i="0" u="none" strike="noStrike" kern="0" cap="none" spc="0" normalizeH="0" baseline="0" noProof="1" dirty="0">
                <a:solidFill>
                  <a:srgbClr val="FFC000"/>
                </a:solidFill>
                <a:latin typeface="+mn-lt"/>
                <a:ea typeface="+mn-ea"/>
                <a:cs typeface="楷体_GB2312"/>
              </a:rPr>
              <a:t>	以及由于有</a:t>
            </a:r>
            <a:endParaRPr kumimoji="0" lang="zh-CN" altLang="en-US" sz="20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30000"/>
              </a:lnSpc>
              <a:spcBef>
                <a:spcPct val="20000"/>
              </a:spcBef>
              <a:spcAft>
                <a:spcPct val="0"/>
              </a:spcAft>
              <a:buClr>
                <a:schemeClr val="accent2"/>
              </a:buClr>
              <a:buSzPct val="55000"/>
              <a:buFont typeface="Wingdings" panose="05000000000000000000" pitchFamily="2" charset="2"/>
              <a:buNone/>
            </a:pPr>
            <a:r>
              <a:rPr kumimoji="0" lang="zh-CN" altLang="en-US" sz="2000" b="1" i="0" u="none" strike="noStrike" kern="0" cap="none" spc="0" normalizeH="0" baseline="0" noProof="1" dirty="0">
                <a:solidFill>
                  <a:srgbClr val="FFC000"/>
                </a:solidFill>
                <a:latin typeface="+mn-lt"/>
                <a:ea typeface="+mn-ea"/>
                <a:cs typeface="楷体_GB2312"/>
              </a:rPr>
              <a:t>	所以，功率谱密度为</a:t>
            </a:r>
            <a:endParaRPr kumimoji="0" lang="zh-CN" altLang="en-US" sz="2000" b="1" i="0" u="none" strike="noStrike" kern="0" cap="none" spc="0" normalizeH="0" baseline="0" noProof="1" dirty="0">
              <a:solidFill>
                <a:srgbClr val="FFC000"/>
              </a:solidFill>
              <a:latin typeface="+mn-lt"/>
              <a:ea typeface="+mn-ea"/>
              <a:cs typeface="楷体_GB2312"/>
            </a:endParaRPr>
          </a:p>
          <a:p>
            <a:pPr marL="1600200" marR="0" lvl="3" indent="-228600" algn="l" defTabSz="914400" rtl="0" eaLnBrk="1" fontAlgn="base" latinLnBrk="0" hangingPunct="1">
              <a:lnSpc>
                <a:spcPct val="130000"/>
              </a:lnSpc>
              <a:spcBef>
                <a:spcPct val="20000"/>
              </a:spcBef>
              <a:spcAft>
                <a:spcPct val="0"/>
              </a:spcAft>
              <a:buClr>
                <a:schemeClr val="accent2"/>
              </a:buClr>
              <a:buSzPct val="55000"/>
              <a:buFont typeface="Wingdings" panose="05000000000000000000" pitchFamily="2" charset="2"/>
              <a:buNone/>
            </a:pPr>
            <a:r>
              <a:rPr kumimoji="0" lang="zh-CN" altLang="en-US" sz="2000" b="1" i="0" u="none" strike="noStrike" kern="0" cap="none" spc="0" normalizeH="0" baseline="0" noProof="1" dirty="0">
                <a:solidFill>
                  <a:srgbClr val="FFC000"/>
                </a:solidFill>
                <a:latin typeface="+mn-lt"/>
                <a:ea typeface="+mn-ea"/>
                <a:cs typeface="楷体_GB2312"/>
              </a:rPr>
              <a:t>	平均功率为 </a:t>
            </a:r>
            <a:endParaRPr kumimoji="0" lang="zh-CN" altLang="en-US" sz="2000" b="1" i="0" u="none" strike="noStrike" kern="0" cap="none" spc="0" normalizeH="0" baseline="0" noProof="1" dirty="0">
              <a:solidFill>
                <a:srgbClr val="FFC000"/>
              </a:solidFill>
              <a:latin typeface="+mn-lt"/>
              <a:ea typeface="+mn-ea"/>
              <a:cs typeface="楷体_GB2312"/>
            </a:endParaRPr>
          </a:p>
        </p:txBody>
      </p:sp>
      <p:sp>
        <p:nvSpPr>
          <p:cNvPr id="30723" name="Rectangle 5"/>
          <p:cNvSpPr/>
          <p:nvPr/>
        </p:nvSpPr>
        <p:spPr>
          <a:xfrm>
            <a:off x="0" y="32194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0724" name="Object 2"/>
          <p:cNvGraphicFramePr>
            <a:graphicFrameLocks noChangeAspect="1"/>
          </p:cNvGraphicFramePr>
          <p:nvPr/>
        </p:nvGraphicFramePr>
        <p:xfrm>
          <a:off x="3481388" y="3149600"/>
          <a:ext cx="2070100" cy="739775"/>
        </p:xfrm>
        <a:graphic>
          <a:graphicData uri="http://schemas.openxmlformats.org/presentationml/2006/ole">
            <mc:AlternateContent xmlns:mc="http://schemas.openxmlformats.org/markup-compatibility/2006">
              <mc:Choice xmlns:v="urn:schemas-microsoft-com:vml" Requires="v">
                <p:oleObj spid="_x0000_s3118" name="" r:id="rId1" imgW="1168400" imgH="419100" progId="Equation.3">
                  <p:embed/>
                </p:oleObj>
              </mc:Choice>
              <mc:Fallback>
                <p:oleObj name="" r:id="rId1" imgW="1168400" imgH="419100" progId="Equation.3">
                  <p:embed/>
                  <p:pic>
                    <p:nvPicPr>
                      <p:cNvPr id="0" name="图片 3117"/>
                      <p:cNvPicPr/>
                      <p:nvPr/>
                    </p:nvPicPr>
                    <p:blipFill>
                      <a:blip r:embed="rId2"/>
                      <a:stretch>
                        <a:fillRect/>
                      </a:stretch>
                    </p:blipFill>
                    <p:spPr>
                      <a:xfrm>
                        <a:off x="3481388" y="3149600"/>
                        <a:ext cx="2070100" cy="739775"/>
                      </a:xfrm>
                      <a:prstGeom prst="rect">
                        <a:avLst/>
                      </a:prstGeom>
                      <a:noFill/>
                      <a:ln w="38100">
                        <a:noFill/>
                        <a:miter/>
                      </a:ln>
                    </p:spPr>
                  </p:pic>
                </p:oleObj>
              </mc:Fallback>
            </mc:AlternateContent>
          </a:graphicData>
        </a:graphic>
      </p:graphicFrame>
      <p:sp>
        <p:nvSpPr>
          <p:cNvPr id="30725" name="Rectangle 7"/>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0726" name="Object 3"/>
          <p:cNvGraphicFramePr>
            <a:graphicFrameLocks noChangeAspect="1"/>
          </p:cNvGraphicFramePr>
          <p:nvPr/>
        </p:nvGraphicFramePr>
        <p:xfrm>
          <a:off x="2347913" y="4256088"/>
          <a:ext cx="1439862" cy="395287"/>
        </p:xfrm>
        <a:graphic>
          <a:graphicData uri="http://schemas.openxmlformats.org/presentationml/2006/ole">
            <mc:AlternateContent xmlns:mc="http://schemas.openxmlformats.org/markup-compatibility/2006">
              <mc:Choice xmlns:v="urn:schemas-microsoft-com:vml" Requires="v">
                <p:oleObj spid="_x0000_s3122" name="" r:id="rId3" imgW="939165" imgH="241300" progId="Equation.3">
                  <p:embed/>
                </p:oleObj>
              </mc:Choice>
              <mc:Fallback>
                <p:oleObj name="" r:id="rId3" imgW="939165" imgH="241300" progId="Equation.3">
                  <p:embed/>
                  <p:pic>
                    <p:nvPicPr>
                      <p:cNvPr id="0" name="图片 3121"/>
                      <p:cNvPicPr/>
                      <p:nvPr/>
                    </p:nvPicPr>
                    <p:blipFill>
                      <a:blip r:embed="rId4"/>
                      <a:stretch>
                        <a:fillRect/>
                      </a:stretch>
                    </p:blipFill>
                    <p:spPr>
                      <a:xfrm>
                        <a:off x="2347913" y="4256088"/>
                        <a:ext cx="1439862" cy="395287"/>
                      </a:xfrm>
                      <a:prstGeom prst="rect">
                        <a:avLst/>
                      </a:prstGeom>
                      <a:noFill/>
                      <a:ln w="38100">
                        <a:noFill/>
                        <a:miter/>
                      </a:ln>
                    </p:spPr>
                  </p:pic>
                </p:oleObj>
              </mc:Fallback>
            </mc:AlternateContent>
          </a:graphicData>
        </a:graphic>
      </p:graphicFrame>
      <p:sp>
        <p:nvSpPr>
          <p:cNvPr id="30727" name="Rectangle 9"/>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0728" name="Object 4"/>
          <p:cNvGraphicFramePr>
            <a:graphicFrameLocks noChangeAspect="1"/>
          </p:cNvGraphicFramePr>
          <p:nvPr/>
        </p:nvGraphicFramePr>
        <p:xfrm>
          <a:off x="3384550" y="4703763"/>
          <a:ext cx="4006850" cy="395287"/>
        </p:xfrm>
        <a:graphic>
          <a:graphicData uri="http://schemas.openxmlformats.org/presentationml/2006/ole">
            <mc:AlternateContent xmlns:mc="http://schemas.openxmlformats.org/markup-compatibility/2006">
              <mc:Choice xmlns:v="urn:schemas-microsoft-com:vml" Requires="v">
                <p:oleObj spid="_x0000_s3124" name="" r:id="rId5" imgW="2311400" imgH="228600" progId="Equation.3">
                  <p:embed/>
                </p:oleObj>
              </mc:Choice>
              <mc:Fallback>
                <p:oleObj name="" r:id="rId5" imgW="2311400" imgH="228600" progId="Equation.3">
                  <p:embed/>
                  <p:pic>
                    <p:nvPicPr>
                      <p:cNvPr id="0" name="图片 3123"/>
                      <p:cNvPicPr/>
                      <p:nvPr/>
                    </p:nvPicPr>
                    <p:blipFill>
                      <a:blip r:embed="rId6"/>
                      <a:stretch>
                        <a:fillRect/>
                      </a:stretch>
                    </p:blipFill>
                    <p:spPr>
                      <a:xfrm>
                        <a:off x="3384550" y="4703763"/>
                        <a:ext cx="4006850" cy="395287"/>
                      </a:xfrm>
                      <a:prstGeom prst="rect">
                        <a:avLst/>
                      </a:prstGeom>
                      <a:noFill/>
                      <a:ln w="38100">
                        <a:noFill/>
                        <a:miter/>
                      </a:ln>
                    </p:spPr>
                  </p:pic>
                </p:oleObj>
              </mc:Fallback>
            </mc:AlternateContent>
          </a:graphicData>
        </a:graphic>
      </p:graphicFrame>
      <p:sp>
        <p:nvSpPr>
          <p:cNvPr id="30729" name="Rectangle 11"/>
          <p:cNvSpPr/>
          <p:nvPr/>
        </p:nvSpPr>
        <p:spPr>
          <a:xfrm>
            <a:off x="0" y="32194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0730" name="Object 5"/>
          <p:cNvGraphicFramePr>
            <a:graphicFrameLocks noChangeAspect="1"/>
          </p:cNvGraphicFramePr>
          <p:nvPr/>
        </p:nvGraphicFramePr>
        <p:xfrm>
          <a:off x="4284663" y="4994275"/>
          <a:ext cx="3690937" cy="735013"/>
        </p:xfrm>
        <a:graphic>
          <a:graphicData uri="http://schemas.openxmlformats.org/presentationml/2006/ole">
            <mc:AlternateContent xmlns:mc="http://schemas.openxmlformats.org/markup-compatibility/2006">
              <mc:Choice xmlns:v="urn:schemas-microsoft-com:vml" Requires="v">
                <p:oleObj spid="_x0000_s3121" name="" r:id="rId7" imgW="2336800" imgH="419100" progId="Equation.3">
                  <p:embed/>
                </p:oleObj>
              </mc:Choice>
              <mc:Fallback>
                <p:oleObj name="" r:id="rId7" imgW="2336800" imgH="419100" progId="Equation.3">
                  <p:embed/>
                  <p:pic>
                    <p:nvPicPr>
                      <p:cNvPr id="0" name="图片 3120"/>
                      <p:cNvPicPr/>
                      <p:nvPr/>
                    </p:nvPicPr>
                    <p:blipFill>
                      <a:blip r:embed="rId8"/>
                      <a:stretch>
                        <a:fillRect/>
                      </a:stretch>
                    </p:blipFill>
                    <p:spPr>
                      <a:xfrm>
                        <a:off x="4284663" y="4994275"/>
                        <a:ext cx="3690937" cy="735013"/>
                      </a:xfrm>
                      <a:prstGeom prst="rect">
                        <a:avLst/>
                      </a:prstGeom>
                      <a:noFill/>
                      <a:ln w="38100">
                        <a:noFill/>
                        <a:miter/>
                      </a:ln>
                    </p:spPr>
                  </p:pic>
                </p:oleObj>
              </mc:Fallback>
            </mc:AlternateContent>
          </a:graphicData>
        </a:graphic>
      </p:graphicFrame>
      <p:sp>
        <p:nvSpPr>
          <p:cNvPr id="30731" name="Rectangle 13"/>
          <p:cNvSpPr/>
          <p:nvPr/>
        </p:nvSpPr>
        <p:spPr>
          <a:xfrm>
            <a:off x="0" y="32194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0732" name="Object 6"/>
          <p:cNvGraphicFramePr>
            <a:graphicFrameLocks noChangeAspect="1"/>
          </p:cNvGraphicFramePr>
          <p:nvPr/>
        </p:nvGraphicFramePr>
        <p:xfrm>
          <a:off x="2895600" y="5826125"/>
          <a:ext cx="3241675" cy="650875"/>
        </p:xfrm>
        <a:graphic>
          <a:graphicData uri="http://schemas.openxmlformats.org/presentationml/2006/ole">
            <mc:AlternateContent xmlns:mc="http://schemas.openxmlformats.org/markup-compatibility/2006">
              <mc:Choice xmlns:v="urn:schemas-microsoft-com:vml" Requires="v">
                <p:oleObj spid="_x0000_s3123" name="" r:id="rId9" imgW="2082800" imgH="419100" progId="Equation.3">
                  <p:embed/>
                </p:oleObj>
              </mc:Choice>
              <mc:Fallback>
                <p:oleObj name="" r:id="rId9" imgW="2082800" imgH="419100" progId="Equation.3">
                  <p:embed/>
                  <p:pic>
                    <p:nvPicPr>
                      <p:cNvPr id="0" name="图片 3122"/>
                      <p:cNvPicPr/>
                      <p:nvPr/>
                    </p:nvPicPr>
                    <p:blipFill>
                      <a:blip r:embed="rId10"/>
                      <a:stretch>
                        <a:fillRect/>
                      </a:stretch>
                    </p:blipFill>
                    <p:spPr>
                      <a:xfrm>
                        <a:off x="2895600" y="5826125"/>
                        <a:ext cx="3241675" cy="650875"/>
                      </a:xfrm>
                      <a:prstGeom prst="rect">
                        <a:avLst/>
                      </a:prstGeom>
                      <a:noFill/>
                      <a:ln w="38100">
                        <a:noFill/>
                        <a:miter/>
                      </a:ln>
                    </p:spPr>
                  </p:pic>
                </p:oleObj>
              </mc:Fallback>
            </mc:AlternateContent>
          </a:graphicData>
        </a:graphic>
      </p:graphicFrame>
      <p:sp>
        <p:nvSpPr>
          <p:cNvPr id="30733"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2.2  平稳随机过程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a:lnSpc>
                <a:spcPct val="150000"/>
              </a:lnSpc>
              <a:buNone/>
            </a:pPr>
            <a:r>
              <a:rPr lang="zh-CN" altLang="en-US" sz="2600">
                <a:solidFill>
                  <a:srgbClr val="000000"/>
                </a:solidFill>
                <a:latin typeface="微软雅黑" panose="020B0503020204020204" charset="-122"/>
                <a:ea typeface="微软雅黑" panose="020B0503020204020204" charset="-122"/>
              </a:rPr>
              <a:t>设平稳过程      的自相关函数为         ，下列中正确的是（        ）。</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2"/>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3"/>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4"/>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5"/>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19" name="对象 -2147482619"/>
          <p:cNvGraphicFramePr>
            <a:graphicFrameLocks noChangeAspect="1"/>
          </p:cNvGraphicFramePr>
          <p:nvPr/>
        </p:nvGraphicFramePr>
        <p:xfrm>
          <a:off x="2665095" y="1309370"/>
          <a:ext cx="620395" cy="382270"/>
        </p:xfrm>
        <a:graphic>
          <a:graphicData uri="http://schemas.openxmlformats.org/presentationml/2006/ole">
            <mc:AlternateContent xmlns:mc="http://schemas.openxmlformats.org/markup-compatibility/2006">
              <mc:Choice xmlns:v="urn:schemas-microsoft-com:vml" Requires="v">
                <p:oleObj spid="_x0000_s22" name="" r:id="rId7" imgW="330200" imgH="203200" progId="Equation.KSEE3">
                  <p:embed/>
                </p:oleObj>
              </mc:Choice>
              <mc:Fallback>
                <p:oleObj name="" r:id="rId7" imgW="330200" imgH="203200" progId="Equation.KSEE3">
                  <p:embed/>
                  <p:pic>
                    <p:nvPicPr>
                      <p:cNvPr id="0" name="图片 21"/>
                      <p:cNvPicPr/>
                      <p:nvPr/>
                    </p:nvPicPr>
                    <p:blipFill>
                      <a:blip r:embed="rId8"/>
                      <a:stretch>
                        <a:fillRect/>
                      </a:stretch>
                    </p:blipFill>
                    <p:spPr>
                      <a:xfrm>
                        <a:off x="2665095" y="1309370"/>
                        <a:ext cx="620395" cy="382270"/>
                      </a:xfrm>
                      <a:prstGeom prst="rect">
                        <a:avLst/>
                      </a:prstGeom>
                      <a:noFill/>
                      <a:ln w="38100">
                        <a:noFill/>
                        <a:miter/>
                      </a:ln>
                    </p:spPr>
                  </p:pic>
                </p:oleObj>
              </mc:Fallback>
            </mc:AlternateContent>
          </a:graphicData>
        </a:graphic>
      </p:graphicFrame>
      <p:graphicFrame>
        <p:nvGraphicFramePr>
          <p:cNvPr id="2" name="对象 -2147482613"/>
          <p:cNvGraphicFramePr>
            <a:graphicFrameLocks noChangeAspect="1"/>
          </p:cNvGraphicFramePr>
          <p:nvPr/>
        </p:nvGraphicFramePr>
        <p:xfrm>
          <a:off x="5541645" y="1260475"/>
          <a:ext cx="837565" cy="431165"/>
        </p:xfrm>
        <a:graphic>
          <a:graphicData uri="http://schemas.openxmlformats.org/presentationml/2006/ole">
            <mc:AlternateContent xmlns:mc="http://schemas.openxmlformats.org/markup-compatibility/2006">
              <mc:Choice xmlns:v="urn:schemas-microsoft-com:vml" Requires="v">
                <p:oleObj spid="_x0000_s3076" name="" r:id="rId9" imgW="419100" imgH="215900" progId="Equation.KSEE3">
                  <p:embed/>
                </p:oleObj>
              </mc:Choice>
              <mc:Fallback>
                <p:oleObj name="" r:id="rId9" imgW="419100" imgH="215900" progId="Equation.KSEE3">
                  <p:embed/>
                  <p:pic>
                    <p:nvPicPr>
                      <p:cNvPr id="0" name="图片 3075"/>
                      <p:cNvPicPr/>
                      <p:nvPr/>
                    </p:nvPicPr>
                    <p:blipFill>
                      <a:blip r:embed="rId10"/>
                      <a:stretch>
                        <a:fillRect/>
                      </a:stretch>
                    </p:blipFill>
                    <p:spPr>
                      <a:xfrm>
                        <a:off x="5541645" y="1260475"/>
                        <a:ext cx="837565" cy="431165"/>
                      </a:xfrm>
                      <a:prstGeom prst="rect">
                        <a:avLst/>
                      </a:prstGeom>
                      <a:noFill/>
                      <a:ln w="38100">
                        <a:noFill/>
                        <a:miter/>
                      </a:ln>
                    </p:spPr>
                  </p:pic>
                </p:oleObj>
              </mc:Fallback>
            </mc:AlternateContent>
          </a:graphicData>
        </a:graphic>
      </p:graphicFrame>
      <p:graphicFrame>
        <p:nvGraphicFramePr>
          <p:cNvPr id="4" name="对象 -2147482612"/>
          <p:cNvGraphicFramePr>
            <a:graphicFrameLocks noChangeAspect="1"/>
          </p:cNvGraphicFramePr>
          <p:nvPr/>
        </p:nvGraphicFramePr>
        <p:xfrm>
          <a:off x="2035810" y="2891155"/>
          <a:ext cx="1878965" cy="431800"/>
        </p:xfrm>
        <a:graphic>
          <a:graphicData uri="http://schemas.openxmlformats.org/presentationml/2006/ole">
            <mc:AlternateContent xmlns:mc="http://schemas.openxmlformats.org/markup-compatibility/2006">
              <mc:Choice xmlns:v="urn:schemas-microsoft-com:vml" Requires="v">
                <p:oleObj spid="_x0000_s20" name="" r:id="rId11" imgW="939800" imgH="215900" progId="Equation.KSEE3">
                  <p:embed/>
                </p:oleObj>
              </mc:Choice>
              <mc:Fallback>
                <p:oleObj name="" r:id="rId11" imgW="939800" imgH="215900" progId="Equation.KSEE3">
                  <p:embed/>
                  <p:pic>
                    <p:nvPicPr>
                      <p:cNvPr id="0" name="图片 19"/>
                      <p:cNvPicPr/>
                      <p:nvPr/>
                    </p:nvPicPr>
                    <p:blipFill>
                      <a:blip r:embed="rId12"/>
                      <a:stretch>
                        <a:fillRect/>
                      </a:stretch>
                    </p:blipFill>
                    <p:spPr>
                      <a:xfrm>
                        <a:off x="2035810" y="2891155"/>
                        <a:ext cx="1878965" cy="431800"/>
                      </a:xfrm>
                      <a:prstGeom prst="rect">
                        <a:avLst/>
                      </a:prstGeom>
                      <a:noFill/>
                      <a:ln w="38100">
                        <a:noFill/>
                        <a:miter/>
                      </a:ln>
                    </p:spPr>
                  </p:pic>
                </p:oleObj>
              </mc:Fallback>
            </mc:AlternateContent>
          </a:graphicData>
        </a:graphic>
      </p:graphicFrame>
      <p:pic>
        <p:nvPicPr>
          <p:cNvPr id="23" name="图片 22"/>
          <p:cNvPicPr>
            <a:picLocks noChangeAspect="1"/>
          </p:cNvPicPr>
          <p:nvPr/>
        </p:nvPicPr>
        <p:blipFill>
          <a:blip r:embed="rId13"/>
          <a:stretch>
            <a:fillRect/>
          </a:stretch>
        </p:blipFill>
        <p:spPr>
          <a:xfrm>
            <a:off x="2035810" y="3724275"/>
            <a:ext cx="1998345" cy="480695"/>
          </a:xfrm>
          <a:prstGeom prst="rect">
            <a:avLst/>
          </a:prstGeom>
        </p:spPr>
      </p:pic>
      <p:pic>
        <p:nvPicPr>
          <p:cNvPr id="24" name="图片 23"/>
          <p:cNvPicPr>
            <a:picLocks noChangeAspect="1"/>
          </p:cNvPicPr>
          <p:nvPr/>
        </p:nvPicPr>
        <p:blipFill>
          <a:blip r:embed="rId14"/>
          <a:stretch>
            <a:fillRect/>
          </a:stretch>
        </p:blipFill>
        <p:spPr>
          <a:xfrm>
            <a:off x="2035810" y="4595495"/>
            <a:ext cx="2157095" cy="452120"/>
          </a:xfrm>
          <a:prstGeom prst="rect">
            <a:avLst/>
          </a:prstGeom>
        </p:spPr>
      </p:pic>
      <p:graphicFrame>
        <p:nvGraphicFramePr>
          <p:cNvPr id="5" name="对象 -2147482609"/>
          <p:cNvGraphicFramePr>
            <a:graphicFrameLocks noChangeAspect="1"/>
          </p:cNvGraphicFramePr>
          <p:nvPr/>
        </p:nvGraphicFramePr>
        <p:xfrm>
          <a:off x="1998345" y="5459730"/>
          <a:ext cx="1287145" cy="438150"/>
        </p:xfrm>
        <a:graphic>
          <a:graphicData uri="http://schemas.openxmlformats.org/presentationml/2006/ole">
            <mc:AlternateContent xmlns:mc="http://schemas.openxmlformats.org/markup-compatibility/2006">
              <mc:Choice xmlns:v="urn:schemas-microsoft-com:vml" Requires="v">
                <p:oleObj spid="_x0000_s25" name="" r:id="rId15" imgW="634365" imgH="215900" progId="Equation.KSEE3">
                  <p:embed/>
                </p:oleObj>
              </mc:Choice>
              <mc:Fallback>
                <p:oleObj name="" r:id="rId15" imgW="634365" imgH="215900" progId="Equation.KSEE3">
                  <p:embed/>
                  <p:pic>
                    <p:nvPicPr>
                      <p:cNvPr id="0" name="图片 24"/>
                      <p:cNvPicPr/>
                      <p:nvPr/>
                    </p:nvPicPr>
                    <p:blipFill>
                      <a:blip r:embed="rId16"/>
                      <a:stretch>
                        <a:fillRect/>
                      </a:stretch>
                    </p:blipFill>
                    <p:spPr>
                      <a:xfrm>
                        <a:off x="1998345" y="5459730"/>
                        <a:ext cx="1287145" cy="438150"/>
                      </a:xfrm>
                      <a:prstGeom prst="rect">
                        <a:avLst/>
                      </a:prstGeom>
                      <a:noFill/>
                      <a:ln w="38100">
                        <a:noFill/>
                        <a:miter/>
                      </a:ln>
                    </p:spPr>
                  </p:pic>
                </p:oleObj>
              </mc:Fallback>
            </mc:AlternateContent>
          </a:graphicData>
        </a:graphic>
      </p:graphicFrame>
      <p:grpSp>
        <p:nvGrpSpPr>
          <p:cNvPr id="17" name="组合 16"/>
          <p:cNvGrpSpPr/>
          <p:nvPr>
            <p:custDataLst>
              <p:tags r:id="rId17"/>
            </p:custDataLst>
          </p:nvPr>
        </p:nvGrpSpPr>
        <p:grpSpPr>
          <a:xfrm>
            <a:off x="0" y="0"/>
            <a:ext cx="9144000" cy="635000"/>
            <a:chOff x="0" y="0"/>
            <a:chExt cx="14400" cy="1000"/>
          </a:xfrm>
        </p:grpSpPr>
        <p:sp>
          <p:nvSpPr>
            <p:cNvPr id="13" name="TitleBackground"/>
            <p:cNvSpPr/>
            <p:nvPr>
              <p:custDataLst>
                <p:tags r:id="rId1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2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2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6" name="图片 5" descr="tmpD748"/>
          <p:cNvPicPr>
            <a:picLocks noChangeAspect="1"/>
          </p:cNvPicPr>
          <p:nvPr>
            <p:custDataLst>
              <p:tags r:id="rId22"/>
            </p:custDataLst>
          </p:nvPr>
        </p:nvPicPr>
        <p:blipFill>
          <a:blip r:embed="rId23"/>
          <a:stretch>
            <a:fillRect/>
          </a:stretch>
        </p:blipFill>
        <p:spPr>
          <a:xfrm>
            <a:off x="7594600" y="63500"/>
            <a:ext cx="1422400" cy="508000"/>
          </a:xfrm>
          <a:prstGeom prst="rect">
            <a:avLst/>
          </a:prstGeom>
        </p:spPr>
      </p:pic>
    </p:spTree>
    <p:custDataLst>
      <p:tags r:id="rId2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1173480"/>
            <a:ext cx="7214870" cy="1074420"/>
          </a:xfrm>
          <a:prstGeom prst="rect">
            <a:avLst/>
          </a:prstGeom>
          <a:noFill/>
        </p:spPr>
        <p:txBody>
          <a:bodyPr wrap="square" rtlCol="0" anchor="ctr" anchorCtr="0">
            <a:noAutofit/>
          </a:bodyPr>
          <a:p>
            <a:pPr lvl="0" algn="l">
              <a:lnSpc>
                <a:spcPct val="120000"/>
              </a:lnSpc>
              <a:spcBef>
                <a:spcPts val="0"/>
              </a:spcBef>
              <a:spcAft>
                <a:spcPts val="0"/>
              </a:spcAft>
              <a:buNone/>
            </a:pPr>
            <a:r>
              <a:rPr lang="zh-CN" altLang="en-US" sz="2600">
                <a:solidFill>
                  <a:srgbClr val="000000"/>
                </a:solidFill>
                <a:latin typeface="微软雅黑" panose="020B0503020204020204" charset="-122"/>
                <a:ea typeface="微软雅黑" panose="020B0503020204020204" charset="-122"/>
              </a:rPr>
              <a:t>设平稳过程       的自相关函数是                        ，其功率谱密度是（          ）。</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2"/>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3"/>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4"/>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5"/>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19" name="对象 -2147482619"/>
          <p:cNvGraphicFramePr>
            <a:graphicFrameLocks noChangeAspect="1"/>
          </p:cNvGraphicFramePr>
          <p:nvPr/>
        </p:nvGraphicFramePr>
        <p:xfrm>
          <a:off x="2701925" y="1348740"/>
          <a:ext cx="620395" cy="382270"/>
        </p:xfrm>
        <a:graphic>
          <a:graphicData uri="http://schemas.openxmlformats.org/presentationml/2006/ole">
            <mc:AlternateContent xmlns:mc="http://schemas.openxmlformats.org/markup-compatibility/2006">
              <mc:Choice xmlns:v="urn:schemas-microsoft-com:vml" Requires="v">
                <p:oleObj spid="_x0000_s22" name="" r:id="rId7" imgW="330200" imgH="203200" progId="Equation.KSEE3">
                  <p:embed/>
                </p:oleObj>
              </mc:Choice>
              <mc:Fallback>
                <p:oleObj name="" r:id="rId7" imgW="330200" imgH="203200" progId="Equation.KSEE3">
                  <p:embed/>
                  <p:pic>
                    <p:nvPicPr>
                      <p:cNvPr id="0" name="图片 21"/>
                      <p:cNvPicPr/>
                      <p:nvPr/>
                    </p:nvPicPr>
                    <p:blipFill>
                      <a:blip r:embed="rId8"/>
                      <a:stretch>
                        <a:fillRect/>
                      </a:stretch>
                    </p:blipFill>
                    <p:spPr>
                      <a:xfrm>
                        <a:off x="2701925" y="1348740"/>
                        <a:ext cx="620395" cy="382270"/>
                      </a:xfrm>
                      <a:prstGeom prst="rect">
                        <a:avLst/>
                      </a:prstGeom>
                      <a:noFill/>
                      <a:ln w="38100">
                        <a:noFill/>
                        <a:miter/>
                      </a:ln>
                    </p:spPr>
                  </p:pic>
                </p:oleObj>
              </mc:Fallback>
            </mc:AlternateContent>
          </a:graphicData>
        </a:graphic>
      </p:graphicFrame>
      <p:pic>
        <p:nvPicPr>
          <p:cNvPr id="20" name="图片 19"/>
          <p:cNvPicPr>
            <a:picLocks noChangeAspect="1"/>
          </p:cNvPicPr>
          <p:nvPr/>
        </p:nvPicPr>
        <p:blipFill>
          <a:blip r:embed="rId9"/>
          <a:stretch>
            <a:fillRect/>
          </a:stretch>
        </p:blipFill>
        <p:spPr>
          <a:xfrm>
            <a:off x="5653405" y="1289050"/>
            <a:ext cx="2476500" cy="441960"/>
          </a:xfrm>
          <a:prstGeom prst="rect">
            <a:avLst/>
          </a:prstGeom>
        </p:spPr>
      </p:pic>
      <p:pic>
        <p:nvPicPr>
          <p:cNvPr id="21" name="图片 20"/>
          <p:cNvPicPr>
            <a:picLocks noChangeAspect="1"/>
          </p:cNvPicPr>
          <p:nvPr/>
        </p:nvPicPr>
        <p:blipFill>
          <a:blip r:embed="rId10"/>
          <a:stretch>
            <a:fillRect/>
          </a:stretch>
        </p:blipFill>
        <p:spPr>
          <a:xfrm>
            <a:off x="1957705" y="2913380"/>
            <a:ext cx="2955290" cy="387350"/>
          </a:xfrm>
          <a:prstGeom prst="rect">
            <a:avLst/>
          </a:prstGeom>
        </p:spPr>
      </p:pic>
      <p:pic>
        <p:nvPicPr>
          <p:cNvPr id="23" name="图片 22"/>
          <p:cNvPicPr>
            <a:picLocks noChangeAspect="1"/>
          </p:cNvPicPr>
          <p:nvPr/>
        </p:nvPicPr>
        <p:blipFill>
          <a:blip r:embed="rId11"/>
          <a:stretch>
            <a:fillRect/>
          </a:stretch>
        </p:blipFill>
        <p:spPr>
          <a:xfrm>
            <a:off x="2042795" y="3781425"/>
            <a:ext cx="2785745" cy="365125"/>
          </a:xfrm>
          <a:prstGeom prst="rect">
            <a:avLst/>
          </a:prstGeom>
        </p:spPr>
      </p:pic>
      <p:pic>
        <p:nvPicPr>
          <p:cNvPr id="24" name="图片 23"/>
          <p:cNvPicPr>
            <a:picLocks noChangeAspect="1"/>
          </p:cNvPicPr>
          <p:nvPr/>
        </p:nvPicPr>
        <p:blipFill>
          <a:blip r:embed="rId12"/>
          <a:stretch>
            <a:fillRect/>
          </a:stretch>
        </p:blipFill>
        <p:spPr>
          <a:xfrm>
            <a:off x="2042795" y="4627880"/>
            <a:ext cx="2955290" cy="387350"/>
          </a:xfrm>
          <a:prstGeom prst="rect">
            <a:avLst/>
          </a:prstGeom>
        </p:spPr>
      </p:pic>
      <p:pic>
        <p:nvPicPr>
          <p:cNvPr id="25" name="图片 24"/>
          <p:cNvPicPr>
            <a:picLocks noChangeAspect="1"/>
          </p:cNvPicPr>
          <p:nvPr/>
        </p:nvPicPr>
        <p:blipFill>
          <a:blip r:embed="rId13"/>
          <a:stretch>
            <a:fillRect/>
          </a:stretch>
        </p:blipFill>
        <p:spPr>
          <a:xfrm>
            <a:off x="2042795" y="5249545"/>
            <a:ext cx="2568575" cy="857885"/>
          </a:xfrm>
          <a:prstGeom prst="rect">
            <a:avLst/>
          </a:prstGeom>
        </p:spPr>
      </p:pic>
      <p:grpSp>
        <p:nvGrpSpPr>
          <p:cNvPr id="17" name="组合 16"/>
          <p:cNvGrpSpPr/>
          <p:nvPr>
            <p:custDataLst>
              <p:tags r:id="rId14"/>
            </p:custDataLst>
          </p:nvPr>
        </p:nvGrpSpPr>
        <p:grpSpPr>
          <a:xfrm>
            <a:off x="0" y="0"/>
            <a:ext cx="9144000" cy="635000"/>
            <a:chOff x="0" y="0"/>
            <a:chExt cx="14400" cy="1000"/>
          </a:xfrm>
        </p:grpSpPr>
        <p:sp>
          <p:nvSpPr>
            <p:cNvPr id="13" name="TitleBackground"/>
            <p:cNvSpPr/>
            <p:nvPr>
              <p:custDataLst>
                <p:tags r:id="rId15"/>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6"/>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7"/>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8"/>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748"/>
          <p:cNvPicPr>
            <a:picLocks noChangeAspect="1"/>
          </p:cNvPicPr>
          <p:nvPr>
            <p:custDataLst>
              <p:tags r:id="rId19"/>
            </p:custDataLst>
          </p:nvPr>
        </p:nvPicPr>
        <p:blipFill>
          <a:blip r:embed="rId20"/>
          <a:stretch>
            <a:fillRect/>
          </a:stretch>
        </p:blipFill>
        <p:spPr>
          <a:xfrm>
            <a:off x="7594600" y="63500"/>
            <a:ext cx="1422400" cy="508000"/>
          </a:xfrm>
          <a:prstGeom prst="rect">
            <a:avLst/>
          </a:prstGeom>
        </p:spPr>
      </p:pic>
    </p:spTree>
    <p:custDataLst>
      <p:tags r:id="rId2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146" name="Rectangle 3"/>
          <p:cNvSpPr>
            <a:spLocks noGrp="1" noRot="1"/>
          </p:cNvSpPr>
          <p:nvPr>
            <p:ph type="body" idx="4294967295"/>
          </p:nvPr>
        </p:nvSpPr>
        <p:spPr>
          <a:xfrm>
            <a:off x="304800" y="1524000"/>
            <a:ext cx="8540750" cy="3886200"/>
          </a:xfrm>
        </p:spPr>
        <p:txBody>
          <a:bodyPr vert="horz" wrap="square" lIns="91440" tIns="45720" rIns="91440" bIns="45720" anchor="t"/>
          <a:p>
            <a:pPr lvl="2" eaLnBrk="1" hangingPunct="1">
              <a:buNone/>
            </a:pPr>
            <a:r>
              <a:rPr lang="en-US" altLang="zh-CN" dirty="0"/>
              <a:t>【</a:t>
            </a:r>
            <a:r>
              <a:rPr lang="zh-CN" altLang="en-US" dirty="0"/>
              <a:t>例</a:t>
            </a:r>
            <a:r>
              <a:rPr lang="en-US" altLang="zh-CN" dirty="0"/>
              <a:t>】</a:t>
            </a:r>
            <a:r>
              <a:rPr lang="en-US" altLang="zh-CN" i="1" dirty="0"/>
              <a:t>n</a:t>
            </a:r>
            <a:r>
              <a:rPr lang="zh-CN" altLang="en-US" dirty="0"/>
              <a:t>台示波器同时观测并记录这</a:t>
            </a:r>
            <a:r>
              <a:rPr lang="en-US" altLang="zh-CN" i="1" dirty="0"/>
              <a:t>n</a:t>
            </a:r>
            <a:r>
              <a:rPr lang="zh-CN" altLang="en-US" dirty="0"/>
              <a:t>台接收机的输出噪声波形 </a:t>
            </a:r>
            <a:endParaRPr lang="zh-CN" altLang="en-US" dirty="0"/>
          </a:p>
          <a:p>
            <a:pPr lvl="3" eaLnBrk="1" hangingPunct="1"/>
            <a:r>
              <a:rPr lang="zh-CN" altLang="en-US" dirty="0"/>
              <a:t>样本函数</a:t>
            </a:r>
            <a:r>
              <a:rPr lang="zh-CN" altLang="en-US" i="1" dirty="0">
                <a:sym typeface="Symbol" panose="05050102010706020507" pitchFamily="18" charset="2"/>
              </a:rPr>
              <a:t></a:t>
            </a:r>
            <a:r>
              <a:rPr lang="en-US" altLang="zh-CN" i="1" baseline="-25000" dirty="0">
                <a:sym typeface="Symbol" panose="05050102010706020507" pitchFamily="18" charset="2"/>
              </a:rPr>
              <a:t>i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：随机过程的一次</a:t>
            </a:r>
            <a:r>
              <a:rPr lang="zh-CN" altLang="en-US" dirty="0">
                <a:solidFill>
                  <a:schemeClr val="hlink"/>
                </a:solidFill>
              </a:rPr>
              <a:t>实现</a:t>
            </a:r>
            <a:r>
              <a:rPr lang="zh-CN" altLang="en-US" dirty="0"/>
              <a:t>，是确定的时间函数。</a:t>
            </a:r>
            <a:endParaRPr lang="zh-CN" altLang="en-US" dirty="0"/>
          </a:p>
          <a:p>
            <a:pPr lvl="3" eaLnBrk="1" hangingPunct="1">
              <a:lnSpc>
                <a:spcPct val="130000"/>
              </a:lnSpc>
            </a:pPr>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en-US" altLang="zh-CN" dirty="0"/>
              <a:t> ={</a:t>
            </a:r>
            <a:r>
              <a:rPr lang="en-US" altLang="zh-CN" i="1" dirty="0">
                <a:sym typeface="Symbol" panose="05050102010706020507" pitchFamily="18" charset="2"/>
              </a:rPr>
              <a:t></a:t>
            </a:r>
            <a:r>
              <a:rPr lang="en-US" altLang="zh-CN" i="1" baseline="-25000" dirty="0">
                <a:sym typeface="Symbol" panose="05050102010706020507" pitchFamily="18" charset="2"/>
              </a:rPr>
              <a:t>1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 </a:t>
            </a:r>
            <a:r>
              <a:rPr lang="en-US" altLang="zh-CN" i="1" dirty="0">
                <a:sym typeface="Symbol" panose="05050102010706020507" pitchFamily="18" charset="2"/>
              </a:rPr>
              <a:t></a:t>
            </a:r>
            <a:r>
              <a:rPr lang="en-US" altLang="zh-CN" i="1" baseline="-25000" dirty="0">
                <a:sym typeface="Symbol" panose="05050102010706020507" pitchFamily="18" charset="2"/>
              </a:rPr>
              <a:t>2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 …, </a:t>
            </a:r>
            <a:r>
              <a:rPr lang="en-US" altLang="zh-CN" i="1" dirty="0">
                <a:sym typeface="Symbol" panose="05050102010706020507" pitchFamily="18" charset="2"/>
              </a:rPr>
              <a:t></a:t>
            </a:r>
            <a:r>
              <a:rPr lang="en-US" altLang="zh-CN" i="1" baseline="-25000" dirty="0">
                <a:sym typeface="Symbol" panose="05050102010706020507" pitchFamily="18" charset="2"/>
              </a:rPr>
              <a:t>n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en-US" altLang="zh-CN" dirty="0"/>
              <a:t>}</a:t>
            </a:r>
            <a:endParaRPr lang="en-US" altLang="zh-CN" dirty="0"/>
          </a:p>
          <a:p>
            <a:pPr lvl="3" eaLnBrk="1" hangingPunct="1">
              <a:lnSpc>
                <a:spcPct val="130000"/>
              </a:lnSpc>
              <a:buNone/>
            </a:pPr>
            <a:r>
              <a:rPr lang="en-US" altLang="zh-CN" dirty="0"/>
              <a:t>			     </a:t>
            </a:r>
            <a:r>
              <a:rPr lang="zh-CN" altLang="en-US" dirty="0"/>
              <a:t>是全部样本函数的集合。</a:t>
            </a:r>
            <a:endParaRPr lang="zh-CN" altLang="en-US" dirty="0"/>
          </a:p>
          <a:p>
            <a:pPr eaLnBrk="1" hangingPunct="1"/>
            <a:endParaRPr lang="en-US" altLang="zh-CN" dirty="0"/>
          </a:p>
        </p:txBody>
      </p:sp>
      <p:graphicFrame>
        <p:nvGraphicFramePr>
          <p:cNvPr id="6147" name="Object 2"/>
          <p:cNvGraphicFramePr>
            <a:graphicFrameLocks noChangeAspect="1"/>
          </p:cNvGraphicFramePr>
          <p:nvPr/>
        </p:nvGraphicFramePr>
        <p:xfrm>
          <a:off x="2590800" y="3276600"/>
          <a:ext cx="5292725" cy="3317875"/>
        </p:xfrm>
        <a:graphic>
          <a:graphicData uri="http://schemas.openxmlformats.org/presentationml/2006/ole">
            <mc:AlternateContent xmlns:mc="http://schemas.openxmlformats.org/markup-compatibility/2006">
              <mc:Choice xmlns:v="urn:schemas-microsoft-com:vml" Requires="v">
                <p:oleObj spid="_x0000_s3076" name="" r:id="rId1" imgW="5396230" imgH="3725545" progId="">
                  <p:embed/>
                </p:oleObj>
              </mc:Choice>
              <mc:Fallback>
                <p:oleObj name="" r:id="rId1" imgW="5396230" imgH="3725545" progId="">
                  <p:embed/>
                  <p:pic>
                    <p:nvPicPr>
                      <p:cNvPr id="0" name="图片 3075"/>
                      <p:cNvPicPr/>
                      <p:nvPr/>
                    </p:nvPicPr>
                    <p:blipFill>
                      <a:blip r:embed="rId2"/>
                      <a:stretch>
                        <a:fillRect/>
                      </a:stretch>
                    </p:blipFill>
                    <p:spPr>
                      <a:xfrm>
                        <a:off x="2590800" y="3276600"/>
                        <a:ext cx="5292725" cy="3317875"/>
                      </a:xfrm>
                      <a:prstGeom prst="rect">
                        <a:avLst/>
                      </a:prstGeom>
                      <a:noFill/>
                      <a:ln w="38100">
                        <a:noFill/>
                        <a:miter/>
                      </a:ln>
                    </p:spPr>
                  </p:pic>
                </p:oleObj>
              </mc:Fallback>
            </mc:AlternateContent>
          </a:graphicData>
        </a:graphic>
      </p:graphicFrame>
      <p:sp>
        <p:nvSpPr>
          <p:cNvPr id="6148"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3794" name="Rectangle 2"/>
          <p:cNvSpPr>
            <a:spLocks noGrp="1" noRot="1"/>
          </p:cNvSpPr>
          <p:nvPr>
            <p:ph type="title" idx="4294967295"/>
          </p:nvPr>
        </p:nvSpPr>
        <p:spPr>
          <a:xfrm>
            <a:off x="1228725" y="196850"/>
            <a:ext cx="7269163" cy="919163"/>
          </a:xfrm>
        </p:spPr>
        <p:txBody>
          <a:bodyPr vert="horz" wrap="square" lIns="91440" tIns="45720" rIns="91440" bIns="45720" anchor="b"/>
          <a:p>
            <a:pPr eaLnBrk="1" hangingPunct="1"/>
            <a:r>
              <a:rPr lang="zh-CN" altLang="en-US" sz="3600" dirty="0"/>
              <a:t>2.3  高斯随机过程（正态随机过程）</a:t>
            </a:r>
            <a:endParaRPr lang="zh-CN" altLang="en-US" sz="3600" dirty="0"/>
          </a:p>
        </p:txBody>
      </p:sp>
      <p:sp>
        <p:nvSpPr>
          <p:cNvPr id="33795" name="Rectangle 3"/>
          <p:cNvSpPr>
            <a:spLocks noGrp="1" noRot="1"/>
          </p:cNvSpPr>
          <p:nvPr>
            <p:ph type="body" idx="4294967295"/>
          </p:nvPr>
        </p:nvSpPr>
        <p:spPr>
          <a:xfrm>
            <a:off x="320040" y="1143000"/>
            <a:ext cx="8042275" cy="3886200"/>
          </a:xfrm>
        </p:spPr>
        <p:txBody>
          <a:bodyPr vert="horz" wrap="square" lIns="0" tIns="45720" rIns="91440" bIns="45720" anchor="t"/>
          <a:p>
            <a:pPr marL="0" indent="0" eaLnBrk="1" hangingPunct="1">
              <a:buNone/>
            </a:pPr>
            <a:endParaRPr lang="zh-CN" altLang="en-US" dirty="0"/>
          </a:p>
          <a:p>
            <a:pPr lvl="2" eaLnBrk="1" hangingPunct="1">
              <a:lnSpc>
                <a:spcPct val="130000"/>
              </a:lnSpc>
            </a:pPr>
            <a:r>
              <a:rPr lang="zh-CN" altLang="en-US" dirty="0"/>
              <a:t>如果随机过程</a:t>
            </a:r>
            <a:r>
              <a:rPr lang="zh-CN" altLang="en-US" i="1"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的任意</a:t>
            </a:r>
            <a:r>
              <a:rPr lang="en-US" altLang="zh-CN" i="1" dirty="0"/>
              <a:t>n</a:t>
            </a:r>
            <a:r>
              <a:rPr lang="zh-CN" altLang="en-US" dirty="0"/>
              <a:t>维（</a:t>
            </a:r>
            <a:r>
              <a:rPr lang="en-US" altLang="zh-CN" i="1" dirty="0"/>
              <a:t>n </a:t>
            </a:r>
            <a:r>
              <a:rPr lang="en-US" altLang="zh-CN" dirty="0"/>
              <a:t>=1,2,...</a:t>
            </a:r>
            <a:r>
              <a:rPr lang="zh-CN" altLang="en-US" dirty="0"/>
              <a:t>）分布均服从正态分布，则称它为正态过程或</a:t>
            </a:r>
            <a:r>
              <a:rPr lang="zh-CN" altLang="en-US" dirty="0">
                <a:solidFill>
                  <a:srgbClr val="FF0000"/>
                </a:solidFill>
              </a:rPr>
              <a:t>高斯过程</a:t>
            </a:r>
            <a:r>
              <a:rPr lang="zh-CN" altLang="en-US" dirty="0"/>
              <a:t>。</a:t>
            </a:r>
            <a:endParaRPr lang="zh-CN" altLang="en-US" dirty="0"/>
          </a:p>
          <a:p>
            <a:pPr lvl="2" eaLnBrk="1" hangingPunct="1"/>
            <a:r>
              <a:rPr lang="zh-CN" altLang="en-US" dirty="0"/>
              <a:t> </a:t>
            </a:r>
            <a:r>
              <a:rPr lang="en-US" altLang="zh-CN" i="1" dirty="0"/>
              <a:t>n</a:t>
            </a:r>
            <a:r>
              <a:rPr lang="zh-CN" altLang="en-US" dirty="0"/>
              <a:t>维正态概率密度函数表示式为：</a:t>
            </a:r>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buNone/>
            </a:pPr>
            <a:r>
              <a:rPr lang="zh-CN" altLang="en-US" dirty="0"/>
              <a:t>	式中 </a:t>
            </a:r>
            <a:endParaRPr lang="zh-CN" altLang="en-US" dirty="0"/>
          </a:p>
        </p:txBody>
      </p:sp>
      <p:sp>
        <p:nvSpPr>
          <p:cNvPr id="33796" name="Rectangle 5"/>
          <p:cNvSpPr/>
          <p:nvPr/>
        </p:nvSpPr>
        <p:spPr>
          <a:xfrm>
            <a:off x="0" y="30861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3797" name="Object 2"/>
          <p:cNvGraphicFramePr>
            <a:graphicFrameLocks noChangeAspect="1"/>
          </p:cNvGraphicFramePr>
          <p:nvPr/>
        </p:nvGraphicFramePr>
        <p:xfrm>
          <a:off x="1504633" y="3183890"/>
          <a:ext cx="7088187" cy="1231900"/>
        </p:xfrm>
        <a:graphic>
          <a:graphicData uri="http://schemas.openxmlformats.org/presentationml/2006/ole">
            <mc:AlternateContent xmlns:mc="http://schemas.openxmlformats.org/markup-compatibility/2006">
              <mc:Choice xmlns:v="urn:schemas-microsoft-com:vml" Requires="v">
                <p:oleObj spid="_x0000_s3126" name="" r:id="rId1" imgW="4013200" imgH="660400" progId="Equation.3">
                  <p:embed/>
                </p:oleObj>
              </mc:Choice>
              <mc:Fallback>
                <p:oleObj name="" r:id="rId1" imgW="4013200" imgH="660400" progId="Equation.3">
                  <p:embed/>
                  <p:pic>
                    <p:nvPicPr>
                      <p:cNvPr id="0" name="图片 3125"/>
                      <p:cNvPicPr/>
                      <p:nvPr/>
                    </p:nvPicPr>
                    <p:blipFill>
                      <a:blip r:embed="rId2"/>
                      <a:stretch>
                        <a:fillRect/>
                      </a:stretch>
                    </p:blipFill>
                    <p:spPr>
                      <a:xfrm>
                        <a:off x="1504633" y="3183890"/>
                        <a:ext cx="7088187" cy="1231900"/>
                      </a:xfrm>
                      <a:prstGeom prst="rect">
                        <a:avLst/>
                      </a:prstGeom>
                      <a:noFill/>
                      <a:ln w="38100">
                        <a:noFill/>
                        <a:miter/>
                      </a:ln>
                    </p:spPr>
                  </p:pic>
                </p:oleObj>
              </mc:Fallback>
            </mc:AlternateContent>
          </a:graphicData>
        </a:graphic>
      </p:graphicFrame>
      <p:sp>
        <p:nvSpPr>
          <p:cNvPr id="33798" name="Rectangle 7"/>
          <p:cNvSpPr/>
          <p:nvPr/>
        </p:nvSpPr>
        <p:spPr>
          <a:xfrm>
            <a:off x="0" y="33004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3799" name="Object 3"/>
          <p:cNvGraphicFramePr>
            <a:graphicFrameLocks noChangeAspect="1"/>
          </p:cNvGraphicFramePr>
          <p:nvPr/>
        </p:nvGraphicFramePr>
        <p:xfrm>
          <a:off x="2704148" y="4729163"/>
          <a:ext cx="3913187" cy="414337"/>
        </p:xfrm>
        <a:graphic>
          <a:graphicData uri="http://schemas.openxmlformats.org/presentationml/2006/ole">
            <mc:AlternateContent xmlns:mc="http://schemas.openxmlformats.org/markup-compatibility/2006">
              <mc:Choice xmlns:v="urn:schemas-microsoft-com:vml" Requires="v">
                <p:oleObj spid="_x0000_s3131" name="" r:id="rId3" imgW="2044700" imgH="241300" progId="Equation.3">
                  <p:embed/>
                </p:oleObj>
              </mc:Choice>
              <mc:Fallback>
                <p:oleObj name="" r:id="rId3" imgW="2044700" imgH="241300" progId="Equation.3">
                  <p:embed/>
                  <p:pic>
                    <p:nvPicPr>
                      <p:cNvPr id="0" name="图片 3130"/>
                      <p:cNvPicPr/>
                      <p:nvPr/>
                    </p:nvPicPr>
                    <p:blipFill>
                      <a:blip r:embed="rId4"/>
                      <a:stretch>
                        <a:fillRect/>
                      </a:stretch>
                    </p:blipFill>
                    <p:spPr>
                      <a:xfrm>
                        <a:off x="2704148" y="4729163"/>
                        <a:ext cx="3913187" cy="414337"/>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4818" name="Rectangle 3"/>
          <p:cNvSpPr>
            <a:spLocks noGrp="1" noRot="1"/>
          </p:cNvSpPr>
          <p:nvPr>
            <p:ph type="body" idx="4294967295"/>
          </p:nvPr>
        </p:nvSpPr>
        <p:spPr>
          <a:xfrm>
            <a:off x="341313" y="1223963"/>
            <a:ext cx="8628062" cy="5634037"/>
          </a:xfrm>
        </p:spPr>
        <p:txBody>
          <a:bodyPr vert="horz" wrap="square" lIns="91440" tIns="45720" rIns="91440" bIns="45720" anchor="t"/>
          <a:p>
            <a:pPr lvl="2" eaLnBrk="1" hangingPunct="1">
              <a:lnSpc>
                <a:spcPct val="120000"/>
              </a:lnSpc>
              <a:buNone/>
            </a:pPr>
            <a:r>
              <a:rPr lang="zh-CN" altLang="en-US" dirty="0"/>
              <a:t>式中    </a:t>
            </a:r>
            <a:r>
              <a:rPr lang="en-US" altLang="zh-CN" dirty="0"/>
              <a:t>|</a:t>
            </a:r>
            <a:r>
              <a:rPr lang="en-US" altLang="zh-CN" i="1" dirty="0"/>
              <a:t>B</a:t>
            </a:r>
            <a:r>
              <a:rPr lang="en-US" altLang="zh-CN" dirty="0"/>
              <a:t>| </a:t>
            </a:r>
            <a:r>
              <a:rPr lang="zh-CN" altLang="en-US" dirty="0"/>
              <a:t>－ 归一化协方差矩阵的行列式，即 </a:t>
            </a:r>
            <a:endParaRPr lang="zh-CN" altLang="en-US" dirty="0"/>
          </a:p>
          <a:p>
            <a:pPr lvl="2" eaLnBrk="1" hangingPunct="1">
              <a:lnSpc>
                <a:spcPct val="120000"/>
              </a:lnSpc>
              <a:buNone/>
            </a:pPr>
            <a:endParaRPr lang="zh-CN" altLang="en-US" dirty="0"/>
          </a:p>
          <a:p>
            <a:pPr lvl="2" eaLnBrk="1" hangingPunct="1">
              <a:lnSpc>
                <a:spcPct val="120000"/>
              </a:lnSpc>
              <a:buNone/>
            </a:pPr>
            <a:endParaRPr lang="zh-CN" altLang="en-US" dirty="0"/>
          </a:p>
          <a:p>
            <a:pPr lvl="2" eaLnBrk="1" hangingPunct="1">
              <a:lnSpc>
                <a:spcPct val="120000"/>
              </a:lnSpc>
              <a:buNone/>
            </a:pPr>
            <a:endParaRPr lang="zh-CN" altLang="en-US" dirty="0"/>
          </a:p>
          <a:p>
            <a:pPr lvl="2" eaLnBrk="1" hangingPunct="1">
              <a:lnSpc>
                <a:spcPct val="190000"/>
              </a:lnSpc>
              <a:buNone/>
            </a:pPr>
            <a:r>
              <a:rPr lang="zh-CN" altLang="en-US" dirty="0"/>
              <a:t>		</a:t>
            </a:r>
            <a:r>
              <a:rPr lang="en-US" altLang="zh-CN" dirty="0"/>
              <a:t>|</a:t>
            </a:r>
            <a:r>
              <a:rPr lang="en-US" altLang="zh-CN" i="1" dirty="0"/>
              <a:t>B</a:t>
            </a:r>
            <a:r>
              <a:rPr lang="en-US" altLang="zh-CN" dirty="0"/>
              <a:t>|</a:t>
            </a:r>
            <a:r>
              <a:rPr lang="en-US" altLang="zh-CN" i="1" baseline="-25000" dirty="0"/>
              <a:t>jk</a:t>
            </a:r>
            <a:r>
              <a:rPr lang="en-US" altLang="zh-CN" dirty="0"/>
              <a:t>  </a:t>
            </a:r>
            <a:r>
              <a:rPr lang="zh-CN" altLang="en-US" dirty="0"/>
              <a:t>－行列式</a:t>
            </a:r>
            <a:r>
              <a:rPr lang="en-US" altLang="zh-CN" dirty="0"/>
              <a:t>|</a:t>
            </a:r>
            <a:r>
              <a:rPr lang="en-US" altLang="zh-CN" i="1" dirty="0"/>
              <a:t>B</a:t>
            </a:r>
            <a:r>
              <a:rPr lang="en-US" altLang="zh-CN" dirty="0"/>
              <a:t>|</a:t>
            </a:r>
            <a:r>
              <a:rPr lang="zh-CN" altLang="en-US" dirty="0"/>
              <a:t>中元素</a:t>
            </a:r>
            <a:r>
              <a:rPr lang="en-US" altLang="zh-CN" i="1" dirty="0"/>
              <a:t>b</a:t>
            </a:r>
            <a:r>
              <a:rPr lang="en-US" altLang="zh-CN" i="1" baseline="-25000" dirty="0"/>
              <a:t>jk</a:t>
            </a:r>
            <a:r>
              <a:rPr lang="zh-CN" altLang="en-US" dirty="0"/>
              <a:t>的代数余因子</a:t>
            </a:r>
            <a:endParaRPr lang="zh-CN" altLang="en-US" dirty="0"/>
          </a:p>
          <a:p>
            <a:pPr lvl="2" eaLnBrk="1" hangingPunct="1">
              <a:buNone/>
            </a:pPr>
            <a:r>
              <a:rPr lang="zh-CN" altLang="en-US" dirty="0"/>
              <a:t>		 </a:t>
            </a:r>
            <a:r>
              <a:rPr lang="en-US" altLang="zh-CN" i="1" dirty="0"/>
              <a:t>b</a:t>
            </a:r>
            <a:r>
              <a:rPr lang="en-US" altLang="zh-CN" i="1" baseline="-25000" dirty="0"/>
              <a:t>jk</a:t>
            </a:r>
            <a:r>
              <a:rPr lang="en-US" altLang="zh-CN" i="1" dirty="0"/>
              <a:t> </a:t>
            </a:r>
            <a:r>
              <a:rPr lang="zh-CN" altLang="en-US" i="1" dirty="0"/>
              <a:t>－ </a:t>
            </a:r>
            <a:r>
              <a:rPr lang="zh-CN" altLang="en-US" dirty="0"/>
              <a:t>为归一化协方差函数，即 </a:t>
            </a:r>
            <a:endParaRPr lang="zh-CN" altLang="en-US" dirty="0"/>
          </a:p>
        </p:txBody>
      </p:sp>
      <p:sp>
        <p:nvSpPr>
          <p:cNvPr id="34819" name="Rectangle 5"/>
          <p:cNvSpPr/>
          <p:nvPr/>
        </p:nvSpPr>
        <p:spPr>
          <a:xfrm>
            <a:off x="0" y="29860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4820" name="Object 2"/>
          <p:cNvGraphicFramePr>
            <a:graphicFrameLocks noChangeAspect="1"/>
          </p:cNvGraphicFramePr>
          <p:nvPr/>
        </p:nvGraphicFramePr>
        <p:xfrm>
          <a:off x="2592388" y="1728788"/>
          <a:ext cx="2924175" cy="1609725"/>
        </p:xfrm>
        <a:graphic>
          <a:graphicData uri="http://schemas.openxmlformats.org/presentationml/2006/ole">
            <mc:AlternateContent xmlns:mc="http://schemas.openxmlformats.org/markup-compatibility/2006">
              <mc:Choice xmlns:v="urn:schemas-microsoft-com:vml" Requires="v">
                <p:oleObj spid="_x0000_s3132" name="" r:id="rId1" imgW="1612900" imgH="889000" progId="Equation.3">
                  <p:embed/>
                </p:oleObj>
              </mc:Choice>
              <mc:Fallback>
                <p:oleObj name="" r:id="rId1" imgW="1612900" imgH="889000" progId="Equation.3">
                  <p:embed/>
                  <p:pic>
                    <p:nvPicPr>
                      <p:cNvPr id="0" name="图片 3131"/>
                      <p:cNvPicPr/>
                      <p:nvPr/>
                    </p:nvPicPr>
                    <p:blipFill>
                      <a:blip r:embed="rId2"/>
                      <a:stretch>
                        <a:fillRect/>
                      </a:stretch>
                    </p:blipFill>
                    <p:spPr>
                      <a:xfrm>
                        <a:off x="2592388" y="1728788"/>
                        <a:ext cx="2924175" cy="1609725"/>
                      </a:xfrm>
                      <a:prstGeom prst="rect">
                        <a:avLst/>
                      </a:prstGeom>
                      <a:noFill/>
                      <a:ln w="38100">
                        <a:noFill/>
                        <a:miter/>
                      </a:ln>
                    </p:spPr>
                  </p:pic>
                </p:oleObj>
              </mc:Fallback>
            </mc:AlternateContent>
          </a:graphicData>
        </a:graphic>
      </p:graphicFrame>
      <p:sp>
        <p:nvSpPr>
          <p:cNvPr id="34821" name="Rectangle 7"/>
          <p:cNvSpPr/>
          <p:nvPr/>
        </p:nvSpPr>
        <p:spPr>
          <a:xfrm>
            <a:off x="0" y="31956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4822" name="Object 3"/>
          <p:cNvGraphicFramePr>
            <a:graphicFrameLocks noChangeAspect="1"/>
          </p:cNvGraphicFramePr>
          <p:nvPr/>
        </p:nvGraphicFramePr>
        <p:xfrm>
          <a:off x="3086100" y="4464050"/>
          <a:ext cx="3556000" cy="847725"/>
        </p:xfrm>
        <a:graphic>
          <a:graphicData uri="http://schemas.openxmlformats.org/presentationml/2006/ole">
            <mc:AlternateContent xmlns:mc="http://schemas.openxmlformats.org/markup-compatibility/2006">
              <mc:Choice xmlns:v="urn:schemas-microsoft-com:vml" Requires="v">
                <p:oleObj spid="_x0000_s3128" name="" r:id="rId3" imgW="1993900" imgH="469900" progId="Equation.3">
                  <p:embed/>
                </p:oleObj>
              </mc:Choice>
              <mc:Fallback>
                <p:oleObj name="" r:id="rId3" imgW="1993900" imgH="469900" progId="Equation.3">
                  <p:embed/>
                  <p:pic>
                    <p:nvPicPr>
                      <p:cNvPr id="0" name="图片 3127"/>
                      <p:cNvPicPr/>
                      <p:nvPr/>
                    </p:nvPicPr>
                    <p:blipFill>
                      <a:blip r:embed="rId4"/>
                      <a:stretch>
                        <a:fillRect/>
                      </a:stretch>
                    </p:blipFill>
                    <p:spPr>
                      <a:xfrm>
                        <a:off x="3086100" y="4464050"/>
                        <a:ext cx="3556000" cy="847725"/>
                      </a:xfrm>
                      <a:prstGeom prst="rect">
                        <a:avLst/>
                      </a:prstGeom>
                      <a:noFill/>
                      <a:ln w="38100">
                        <a:noFill/>
                        <a:miter/>
                      </a:ln>
                    </p:spPr>
                  </p:pic>
                </p:oleObj>
              </mc:Fallback>
            </mc:AlternateContent>
          </a:graphicData>
        </a:graphic>
      </p:graphicFrame>
      <p:sp>
        <p:nvSpPr>
          <p:cNvPr id="34823"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5842" name="Rectangle 3"/>
          <p:cNvSpPr>
            <a:spLocks noGrp="1" noRot="1"/>
          </p:cNvSpPr>
          <p:nvPr>
            <p:ph type="body" idx="4294967295"/>
          </p:nvPr>
        </p:nvSpPr>
        <p:spPr>
          <a:xfrm>
            <a:off x="986790" y="1233170"/>
            <a:ext cx="8034020" cy="5467985"/>
          </a:xfrm>
        </p:spPr>
        <p:txBody>
          <a:bodyPr vert="horz" wrap="square" lIns="91440" tIns="45720" rIns="91440" bIns="45720" anchor="t"/>
          <a:p>
            <a:pPr marL="0" lvl="1" indent="0" algn="l" eaLnBrk="1" hangingPunct="1">
              <a:buFont typeface="Wingdings" panose="05000000000000000000" charset="0"/>
              <a:buNone/>
            </a:pPr>
            <a:r>
              <a:rPr lang="zh-CN" altLang="en-US" sz="3200" dirty="0">
                <a:solidFill>
                  <a:schemeClr val="tx2"/>
                </a:solidFill>
              </a:rPr>
              <a:t>2.3.</a:t>
            </a:r>
            <a:r>
              <a:rPr lang="en-US" altLang="zh-CN" sz="3200" dirty="0">
                <a:solidFill>
                  <a:schemeClr val="tx2"/>
                </a:solidFill>
              </a:rPr>
              <a:t>1</a:t>
            </a:r>
            <a:r>
              <a:rPr lang="zh-CN" altLang="en-US" sz="3200" dirty="0">
                <a:solidFill>
                  <a:schemeClr val="tx2"/>
                </a:solidFill>
              </a:rPr>
              <a:t>  重要性质</a:t>
            </a:r>
            <a:endParaRPr lang="zh-CN" altLang="en-US" sz="3200" dirty="0">
              <a:solidFill>
                <a:schemeClr val="tx2"/>
              </a:solidFill>
            </a:endParaRPr>
          </a:p>
          <a:p>
            <a:pPr lvl="2" eaLnBrk="1" hangingPunct="1">
              <a:lnSpc>
                <a:spcPct val="130000"/>
              </a:lnSpc>
            </a:pPr>
            <a:r>
              <a:rPr lang="zh-CN" altLang="en-US" dirty="0"/>
              <a:t>高斯过程的</a:t>
            </a:r>
            <a:r>
              <a:rPr lang="en-US" altLang="zh-CN" i="1" dirty="0"/>
              <a:t>n</a:t>
            </a:r>
            <a:r>
              <a:rPr lang="zh-CN" altLang="en-US" dirty="0"/>
              <a:t>维分布只依赖各个随机变量的均值、方差和归一化协方差。因此，对于高斯过程，</a:t>
            </a:r>
            <a:r>
              <a:rPr lang="zh-CN" altLang="en-US" dirty="0">
                <a:solidFill>
                  <a:srgbClr val="FF0000"/>
                </a:solidFill>
              </a:rPr>
              <a:t>只需要研究它的数字特征</a:t>
            </a:r>
            <a:r>
              <a:rPr lang="zh-CN" altLang="en-US" dirty="0"/>
              <a:t>就可以了。</a:t>
            </a:r>
            <a:endParaRPr lang="zh-CN" altLang="en-US" dirty="0"/>
          </a:p>
          <a:p>
            <a:pPr lvl="2" eaLnBrk="1" hangingPunct="1">
              <a:lnSpc>
                <a:spcPct val="130000"/>
              </a:lnSpc>
            </a:pPr>
            <a:r>
              <a:rPr lang="zh-CN" altLang="en-US" dirty="0">
                <a:solidFill>
                  <a:srgbClr val="FF0000"/>
                </a:solidFill>
              </a:rPr>
              <a:t>广义平稳的高斯过程也是严平稳的</a:t>
            </a:r>
            <a:r>
              <a:rPr lang="zh-CN" altLang="en-US" dirty="0"/>
              <a:t>。因为，若高斯过程是广义平稳的，即其均值与时间无关，协方差函数只与时间间隔有关，而与时间起点无关，则它的</a:t>
            </a:r>
            <a:r>
              <a:rPr lang="en-US" altLang="zh-CN" i="1" dirty="0"/>
              <a:t>n</a:t>
            </a:r>
            <a:r>
              <a:rPr lang="zh-CN" altLang="en-US" dirty="0"/>
              <a:t>维分布也与时间起点无关，故它也是严平稳的。</a:t>
            </a:r>
            <a:endParaRPr lang="zh-CN" altLang="en-US" dirty="0"/>
          </a:p>
        </p:txBody>
      </p:sp>
      <p:sp>
        <p:nvSpPr>
          <p:cNvPr id="35843"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6866" name="Rectangle 3"/>
          <p:cNvSpPr>
            <a:spLocks noGrp="1" noRot="1"/>
          </p:cNvSpPr>
          <p:nvPr>
            <p:ph type="body" idx="4294967295"/>
          </p:nvPr>
        </p:nvSpPr>
        <p:spPr>
          <a:xfrm>
            <a:off x="206375" y="1223963"/>
            <a:ext cx="8763000" cy="5484812"/>
          </a:xfrm>
        </p:spPr>
        <p:txBody>
          <a:bodyPr vert="horz" wrap="square" lIns="91440" tIns="45720" rIns="91440" bIns="45720" anchor="t"/>
          <a:p>
            <a:pPr lvl="2" eaLnBrk="1" hangingPunct="1"/>
            <a:r>
              <a:rPr lang="zh-CN" altLang="en-US" dirty="0"/>
              <a:t>如果高斯过程在不同时刻的取值是不相关的，</a:t>
            </a:r>
            <a:endParaRPr lang="zh-CN" altLang="en-US" dirty="0"/>
          </a:p>
          <a:p>
            <a:pPr lvl="2" eaLnBrk="1" hangingPunct="1">
              <a:lnSpc>
                <a:spcPct val="190000"/>
              </a:lnSpc>
              <a:buNone/>
            </a:pPr>
            <a:r>
              <a:rPr lang="zh-CN" altLang="en-US" dirty="0"/>
              <a:t>	即对所有</a:t>
            </a:r>
            <a:r>
              <a:rPr lang="en-US" altLang="zh-CN" dirty="0"/>
              <a:t>j </a:t>
            </a:r>
            <a:r>
              <a:rPr lang="en-US" altLang="zh-CN" dirty="0">
                <a:sym typeface="Symbol" panose="05050102010706020507" pitchFamily="18" charset="2"/>
              </a:rPr>
              <a:t></a:t>
            </a:r>
            <a:r>
              <a:rPr lang="en-US" altLang="zh-CN" dirty="0"/>
              <a:t> k</a:t>
            </a:r>
            <a:r>
              <a:rPr lang="zh-CN" altLang="en-US" dirty="0"/>
              <a:t>，有</a:t>
            </a:r>
            <a:r>
              <a:rPr lang="en-US" altLang="zh-CN" dirty="0"/>
              <a:t>b</a:t>
            </a:r>
            <a:r>
              <a:rPr lang="en-US" altLang="zh-CN" baseline="-25000" dirty="0"/>
              <a:t>jk</a:t>
            </a:r>
            <a:r>
              <a:rPr lang="en-US" altLang="zh-CN" dirty="0"/>
              <a:t> =0</a:t>
            </a:r>
            <a:r>
              <a:rPr lang="zh-CN" altLang="en-US" dirty="0"/>
              <a:t>，则其概率密度可以简化为</a:t>
            </a:r>
            <a:endParaRPr lang="zh-CN" altLang="en-US" dirty="0"/>
          </a:p>
          <a:p>
            <a:pPr lvl="2" eaLnBrk="1" hangingPunct="1">
              <a:lnSpc>
                <a:spcPct val="190000"/>
              </a:lnSpc>
              <a:buNone/>
            </a:pPr>
            <a:endParaRPr lang="zh-CN" altLang="en-US" dirty="0"/>
          </a:p>
          <a:p>
            <a:pPr lvl="2" eaLnBrk="1" hangingPunct="1">
              <a:lnSpc>
                <a:spcPct val="190000"/>
              </a:lnSpc>
              <a:buNone/>
            </a:pPr>
            <a:endParaRPr lang="zh-CN" altLang="en-US" dirty="0"/>
          </a:p>
          <a:p>
            <a:pPr lvl="2" eaLnBrk="1" hangingPunct="1">
              <a:buNone/>
            </a:pPr>
            <a:r>
              <a:rPr lang="zh-CN" altLang="en-US" dirty="0"/>
              <a:t>		这表明，</a:t>
            </a:r>
            <a:r>
              <a:rPr lang="zh-CN" altLang="en-US" dirty="0">
                <a:solidFill>
                  <a:srgbClr val="FF0000"/>
                </a:solidFill>
              </a:rPr>
              <a:t>如果高斯过程在不同时刻的取值是不相关的，那么它们也是统计独立的。</a:t>
            </a:r>
            <a:endParaRPr lang="zh-CN" altLang="en-US" dirty="0">
              <a:solidFill>
                <a:srgbClr val="FF0000"/>
              </a:solidFill>
            </a:endParaRPr>
          </a:p>
          <a:p>
            <a:pPr lvl="2" eaLnBrk="1" hangingPunct="1">
              <a:buFont typeface="Wingdings" panose="05000000000000000000" charset="0"/>
              <a:buChar char="u"/>
            </a:pPr>
            <a:r>
              <a:rPr lang="zh-CN" altLang="en-US" sz="2400" dirty="0">
                <a:solidFill>
                  <a:srgbClr val="D628C8"/>
                </a:solidFill>
              </a:rPr>
              <a:t>高斯过程经过线性变换后生成的过程仍是高斯过程。也可以说，</a:t>
            </a:r>
            <a:r>
              <a:rPr lang="zh-CN" altLang="en-US" sz="2400" dirty="0">
                <a:solidFill>
                  <a:srgbClr val="FF0000"/>
                </a:solidFill>
              </a:rPr>
              <a:t>若线性系统的输入为高斯过程，则系统输出也是高斯过程。</a:t>
            </a:r>
            <a:endParaRPr lang="zh-CN" altLang="en-US" sz="2400" dirty="0">
              <a:solidFill>
                <a:srgbClr val="FF0000"/>
              </a:solidFill>
            </a:endParaRPr>
          </a:p>
        </p:txBody>
      </p:sp>
      <p:sp>
        <p:nvSpPr>
          <p:cNvPr id="36867" name="Rectangle 5"/>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6868" name="Rectangle 7"/>
          <p:cNvSpPr/>
          <p:nvPr/>
        </p:nvSpPr>
        <p:spPr>
          <a:xfrm>
            <a:off x="0" y="31956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pSp>
        <p:nvGrpSpPr>
          <p:cNvPr id="36869" name="Group 8"/>
          <p:cNvGrpSpPr/>
          <p:nvPr/>
        </p:nvGrpSpPr>
        <p:grpSpPr>
          <a:xfrm>
            <a:off x="1062038" y="2438400"/>
            <a:ext cx="6435725" cy="774700"/>
            <a:chOff x="669" y="1536"/>
            <a:chExt cx="4054" cy="488"/>
          </a:xfrm>
        </p:grpSpPr>
        <p:graphicFrame>
          <p:nvGraphicFramePr>
            <p:cNvPr id="36870" name="Object 3"/>
            <p:cNvGraphicFramePr>
              <a:graphicFrameLocks noChangeAspect="1"/>
            </p:cNvGraphicFramePr>
            <p:nvPr/>
          </p:nvGraphicFramePr>
          <p:xfrm>
            <a:off x="669" y="1650"/>
            <a:ext cx="2017" cy="256"/>
          </p:xfrm>
          <a:graphic>
            <a:graphicData uri="http://schemas.openxmlformats.org/presentationml/2006/ole">
              <mc:AlternateContent xmlns:mc="http://schemas.openxmlformats.org/markup-compatibility/2006">
                <mc:Choice xmlns:v="urn:schemas-microsoft-com:vml" Requires="v">
                  <p:oleObj spid="_x0000_s3136" name="" r:id="rId1" imgW="1574800" imgH="228600" progId="Equation.3">
                    <p:embed/>
                  </p:oleObj>
                </mc:Choice>
                <mc:Fallback>
                  <p:oleObj name="" r:id="rId1" imgW="1574800" imgH="228600" progId="Equation.3">
                    <p:embed/>
                    <p:pic>
                      <p:nvPicPr>
                        <p:cNvPr id="0" name="图片 3135"/>
                        <p:cNvPicPr/>
                        <p:nvPr/>
                      </p:nvPicPr>
                      <p:blipFill>
                        <a:blip r:embed="rId2"/>
                        <a:stretch>
                          <a:fillRect/>
                        </a:stretch>
                      </p:blipFill>
                      <p:spPr>
                        <a:xfrm>
                          <a:off x="669" y="1650"/>
                          <a:ext cx="2017" cy="256"/>
                        </a:xfrm>
                        <a:prstGeom prst="rect">
                          <a:avLst/>
                        </a:prstGeom>
                        <a:noFill/>
                        <a:ln w="38100">
                          <a:noFill/>
                          <a:miter/>
                        </a:ln>
                      </p:spPr>
                    </p:pic>
                  </p:oleObj>
                </mc:Fallback>
              </mc:AlternateContent>
            </a:graphicData>
          </a:graphic>
        </p:graphicFrame>
        <p:graphicFrame>
          <p:nvGraphicFramePr>
            <p:cNvPr id="36871" name="Object 4"/>
            <p:cNvGraphicFramePr>
              <a:graphicFrameLocks noChangeAspect="1"/>
            </p:cNvGraphicFramePr>
            <p:nvPr/>
          </p:nvGraphicFramePr>
          <p:xfrm>
            <a:off x="2682" y="1536"/>
            <a:ext cx="2041" cy="488"/>
          </p:xfrm>
          <a:graphic>
            <a:graphicData uri="http://schemas.openxmlformats.org/presentationml/2006/ole">
              <mc:AlternateContent xmlns:mc="http://schemas.openxmlformats.org/markup-compatibility/2006">
                <mc:Choice xmlns:v="urn:schemas-microsoft-com:vml" Requires="v">
                  <p:oleObj spid="_x0000_s3140" name="" r:id="rId3" imgW="1955800" imgH="469900" progId="Equation.3">
                    <p:embed/>
                  </p:oleObj>
                </mc:Choice>
                <mc:Fallback>
                  <p:oleObj name="" r:id="rId3" imgW="1955800" imgH="469900" progId="Equation.3">
                    <p:embed/>
                    <p:pic>
                      <p:nvPicPr>
                        <p:cNvPr id="0" name="图片 3139"/>
                        <p:cNvPicPr/>
                        <p:nvPr/>
                      </p:nvPicPr>
                      <p:blipFill>
                        <a:blip r:embed="rId4"/>
                        <a:stretch>
                          <a:fillRect/>
                        </a:stretch>
                      </p:blipFill>
                      <p:spPr>
                        <a:xfrm>
                          <a:off x="2682" y="1536"/>
                          <a:ext cx="2041" cy="488"/>
                        </a:xfrm>
                        <a:prstGeom prst="rect">
                          <a:avLst/>
                        </a:prstGeom>
                        <a:noFill/>
                        <a:ln w="38100">
                          <a:noFill/>
                          <a:miter/>
                        </a:ln>
                      </p:spPr>
                    </p:pic>
                  </p:oleObj>
                </mc:Fallback>
              </mc:AlternateContent>
            </a:graphicData>
          </a:graphic>
        </p:graphicFrame>
      </p:grpSp>
      <p:sp>
        <p:nvSpPr>
          <p:cNvPr id="36872" name="Rectangle 10"/>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6873" name="Object 2"/>
          <p:cNvGraphicFramePr>
            <a:graphicFrameLocks noChangeAspect="1"/>
          </p:cNvGraphicFramePr>
          <p:nvPr/>
        </p:nvGraphicFramePr>
        <p:xfrm>
          <a:off x="1511300" y="3294063"/>
          <a:ext cx="3960813" cy="430212"/>
        </p:xfrm>
        <a:graphic>
          <a:graphicData uri="http://schemas.openxmlformats.org/presentationml/2006/ole">
            <mc:AlternateContent xmlns:mc="http://schemas.openxmlformats.org/markup-compatibility/2006">
              <mc:Choice xmlns:v="urn:schemas-microsoft-com:vml" Requires="v">
                <p:oleObj spid="_x0000_s3134" name="" r:id="rId5" imgW="2108200" imgH="228600" progId="Equation.3">
                  <p:embed/>
                </p:oleObj>
              </mc:Choice>
              <mc:Fallback>
                <p:oleObj name="" r:id="rId5" imgW="2108200" imgH="228600" progId="Equation.3">
                  <p:embed/>
                  <p:pic>
                    <p:nvPicPr>
                      <p:cNvPr id="0" name="图片 3133"/>
                      <p:cNvPicPr/>
                      <p:nvPr/>
                    </p:nvPicPr>
                    <p:blipFill>
                      <a:blip r:embed="rId6"/>
                      <a:stretch>
                        <a:fillRect/>
                      </a:stretch>
                    </p:blipFill>
                    <p:spPr>
                      <a:xfrm>
                        <a:off x="1511300" y="3294063"/>
                        <a:ext cx="3960813" cy="430212"/>
                      </a:xfrm>
                      <a:prstGeom prst="rect">
                        <a:avLst/>
                      </a:prstGeom>
                      <a:noFill/>
                      <a:ln w="38100">
                        <a:noFill/>
                        <a:miter/>
                      </a:ln>
                    </p:spPr>
                  </p:pic>
                </p:oleObj>
              </mc:Fallback>
            </mc:AlternateContent>
          </a:graphicData>
        </a:graphic>
      </p:graphicFrame>
      <p:sp>
        <p:nvSpPr>
          <p:cNvPr id="36874"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1746" name="Rectangle 3"/>
          <p:cNvSpPr>
            <a:spLocks noGrp="1" noRot="1"/>
          </p:cNvSpPr>
          <p:nvPr>
            <p:ph type="body" idx="4294967295"/>
          </p:nvPr>
        </p:nvSpPr>
        <p:spPr>
          <a:xfrm>
            <a:off x="566738" y="1223963"/>
            <a:ext cx="8402637" cy="5634037"/>
          </a:xfrm>
        </p:spPr>
        <p:txBody>
          <a:bodyPr vert="horz" wrap="square" lIns="91440" tIns="45720" rIns="91440" bIns="45720" anchor="t"/>
          <a:p>
            <a:pPr marL="0" lvl="1" algn="l" eaLnBrk="1" hangingPunct="1">
              <a:buFont typeface="Wingdings" panose="05000000000000000000" charset="0"/>
              <a:buNone/>
            </a:pPr>
            <a:r>
              <a:rPr lang="en-US" altLang="zh-CN" sz="3200" dirty="0">
                <a:solidFill>
                  <a:schemeClr val="tx2"/>
                </a:solidFill>
              </a:rPr>
              <a:t>      </a:t>
            </a:r>
            <a:r>
              <a:rPr lang="zh-CN" altLang="en-US" sz="3200" dirty="0">
                <a:solidFill>
                  <a:schemeClr val="tx2"/>
                </a:solidFill>
              </a:rPr>
              <a:t>2.3.2 高斯随机变量</a:t>
            </a:r>
            <a:endParaRPr lang="zh-CN" altLang="en-US" sz="3200" dirty="0">
              <a:solidFill>
                <a:schemeClr val="tx2"/>
              </a:solidFill>
            </a:endParaRPr>
          </a:p>
          <a:p>
            <a:pPr lvl="2" eaLnBrk="1" hangingPunct="1"/>
            <a:r>
              <a:rPr lang="zh-CN" altLang="en-US" dirty="0"/>
              <a:t>定义：高斯过程在任一时刻上的取值是一个正态分布的随机变量，也称高斯随机变量，其一维概率密度函数为</a:t>
            </a:r>
            <a:endParaRPr lang="zh-CN" altLang="en-US" dirty="0"/>
          </a:p>
          <a:p>
            <a:pPr lvl="2" eaLnBrk="1" hangingPunct="1">
              <a:buNone/>
            </a:pPr>
            <a:r>
              <a:rPr lang="zh-CN" altLang="en-US" dirty="0"/>
              <a:t>	式中</a:t>
            </a:r>
            <a:endParaRPr lang="zh-CN" altLang="en-US" dirty="0"/>
          </a:p>
          <a:p>
            <a:pPr lvl="2" eaLnBrk="1" hangingPunct="1">
              <a:buNone/>
            </a:pPr>
            <a:r>
              <a:rPr lang="zh-CN" altLang="en-US" dirty="0"/>
              <a:t>	</a:t>
            </a:r>
            <a:r>
              <a:rPr lang="en-US" altLang="zh-CN" i="1" dirty="0"/>
              <a:t>a</a:t>
            </a:r>
            <a:r>
              <a:rPr lang="en-US" altLang="zh-CN" dirty="0"/>
              <a:t> </a:t>
            </a:r>
            <a:r>
              <a:rPr lang="zh-CN" altLang="en-US" dirty="0"/>
              <a:t>－ 均值</a:t>
            </a:r>
            <a:endParaRPr lang="zh-CN" altLang="en-US" dirty="0"/>
          </a:p>
          <a:p>
            <a:pPr lvl="2" eaLnBrk="1" hangingPunct="1">
              <a:buNone/>
            </a:pPr>
            <a:r>
              <a:rPr lang="zh-CN" altLang="en-US" dirty="0"/>
              <a:t>	</a:t>
            </a:r>
            <a:r>
              <a:rPr lang="zh-CN" altLang="en-US" i="1" dirty="0">
                <a:sym typeface="Symbol" panose="05050102010706020507" pitchFamily="18" charset="2"/>
              </a:rPr>
              <a:t> </a:t>
            </a:r>
            <a:r>
              <a:rPr lang="en-US" altLang="zh-CN" baseline="30000" dirty="0">
                <a:sym typeface="Symbol" panose="05050102010706020507" pitchFamily="18" charset="2"/>
              </a:rPr>
              <a:t>2</a:t>
            </a:r>
            <a:r>
              <a:rPr lang="en-US" altLang="zh-CN" dirty="0">
                <a:sym typeface="Symbol" panose="05050102010706020507" pitchFamily="18" charset="2"/>
              </a:rPr>
              <a:t> </a:t>
            </a:r>
            <a:r>
              <a:rPr lang="zh-CN" altLang="en-US" dirty="0">
                <a:sym typeface="Symbol" panose="05050102010706020507" pitchFamily="18" charset="2"/>
              </a:rPr>
              <a:t>－ 方差</a:t>
            </a:r>
            <a:endParaRPr lang="zh-CN" altLang="en-US" dirty="0">
              <a:sym typeface="Symbol" panose="05050102010706020507" pitchFamily="18" charset="2"/>
            </a:endParaRPr>
          </a:p>
          <a:p>
            <a:pPr lvl="2" eaLnBrk="1" hangingPunct="1">
              <a:buNone/>
            </a:pPr>
            <a:endParaRPr lang="zh-CN" altLang="en-US" dirty="0">
              <a:sym typeface="Symbol" panose="05050102010706020507" pitchFamily="18" charset="2"/>
            </a:endParaRPr>
          </a:p>
          <a:p>
            <a:pPr lvl="2" eaLnBrk="1" hangingPunct="1">
              <a:buNone/>
            </a:pPr>
            <a:r>
              <a:rPr lang="zh-CN" altLang="en-US" dirty="0">
                <a:sym typeface="Symbol" panose="05050102010706020507" pitchFamily="18" charset="2"/>
              </a:rPr>
              <a:t>	曲线如右图：</a:t>
            </a:r>
            <a:endParaRPr lang="zh-CN" altLang="en-US" dirty="0">
              <a:sym typeface="Symbol" panose="05050102010706020507" pitchFamily="18" charset="2"/>
            </a:endParaRPr>
          </a:p>
        </p:txBody>
      </p:sp>
      <p:graphicFrame>
        <p:nvGraphicFramePr>
          <p:cNvPr id="31747" name="Object 2"/>
          <p:cNvGraphicFramePr>
            <a:graphicFrameLocks noChangeAspect="1"/>
          </p:cNvGraphicFramePr>
          <p:nvPr/>
        </p:nvGraphicFramePr>
        <p:xfrm>
          <a:off x="3946525" y="2573338"/>
          <a:ext cx="3095625" cy="771525"/>
        </p:xfrm>
        <a:graphic>
          <a:graphicData uri="http://schemas.openxmlformats.org/presentationml/2006/ole">
            <mc:AlternateContent xmlns:mc="http://schemas.openxmlformats.org/markup-compatibility/2006">
              <mc:Choice xmlns:v="urn:schemas-microsoft-com:vml" Requires="v">
                <p:oleObj spid="_x0000_s3117" name="" r:id="rId1" imgW="1943100" imgH="482600" progId="">
                  <p:embed/>
                </p:oleObj>
              </mc:Choice>
              <mc:Fallback>
                <p:oleObj name="" r:id="rId1" imgW="1943100" imgH="482600" progId="">
                  <p:embed/>
                  <p:pic>
                    <p:nvPicPr>
                      <p:cNvPr id="0" name="图片 3116"/>
                      <p:cNvPicPr/>
                      <p:nvPr/>
                    </p:nvPicPr>
                    <p:blipFill>
                      <a:blip r:embed="rId2"/>
                      <a:stretch>
                        <a:fillRect/>
                      </a:stretch>
                    </p:blipFill>
                    <p:spPr>
                      <a:xfrm>
                        <a:off x="3946525" y="2573338"/>
                        <a:ext cx="3095625" cy="771525"/>
                      </a:xfrm>
                      <a:prstGeom prst="rect">
                        <a:avLst/>
                      </a:prstGeom>
                      <a:noFill/>
                      <a:ln w="38100">
                        <a:noFill/>
                        <a:miter/>
                      </a:ln>
                    </p:spPr>
                  </p:pic>
                </p:oleObj>
              </mc:Fallback>
            </mc:AlternateContent>
          </a:graphicData>
        </a:graphic>
      </p:graphicFrame>
      <p:sp>
        <p:nvSpPr>
          <p:cNvPr id="31748" name="Rectangle 7"/>
          <p:cNvSpPr/>
          <p:nvPr/>
        </p:nvSpPr>
        <p:spPr>
          <a:xfrm>
            <a:off x="0" y="245745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1749" name="Object 3"/>
          <p:cNvGraphicFramePr>
            <a:graphicFrameLocks noChangeAspect="1"/>
          </p:cNvGraphicFramePr>
          <p:nvPr/>
        </p:nvGraphicFramePr>
        <p:xfrm>
          <a:off x="3897313" y="3743325"/>
          <a:ext cx="5246687" cy="2663825"/>
        </p:xfrm>
        <a:graphic>
          <a:graphicData uri="http://schemas.openxmlformats.org/presentationml/2006/ole">
            <mc:AlternateContent xmlns:mc="http://schemas.openxmlformats.org/markup-compatibility/2006">
              <mc:Choice xmlns:v="urn:schemas-microsoft-com:vml" Requires="v">
                <p:oleObj spid="_x0000_s3119" name="" r:id="rId3" imgW="4333875" imgH="2314575" progId="">
                  <p:embed/>
                </p:oleObj>
              </mc:Choice>
              <mc:Fallback>
                <p:oleObj name="" r:id="rId3" imgW="4333875" imgH="2314575" progId="">
                  <p:embed/>
                  <p:pic>
                    <p:nvPicPr>
                      <p:cNvPr id="0" name="图片 3118"/>
                      <p:cNvPicPr/>
                      <p:nvPr/>
                    </p:nvPicPr>
                    <p:blipFill>
                      <a:blip r:embed="rId4"/>
                      <a:stretch>
                        <a:fillRect/>
                      </a:stretch>
                    </p:blipFill>
                    <p:spPr>
                      <a:xfrm>
                        <a:off x="3897313" y="3743325"/>
                        <a:ext cx="5246687" cy="2663825"/>
                      </a:xfrm>
                      <a:prstGeom prst="rect">
                        <a:avLst/>
                      </a:prstGeom>
                      <a:noFill/>
                      <a:ln w="38100">
                        <a:noFill/>
                        <a:miter/>
                      </a:ln>
                    </p:spPr>
                  </p:pic>
                </p:oleObj>
              </mc:Fallback>
            </mc:AlternateContent>
          </a:graphicData>
        </a:graphic>
      </p:graphicFrame>
      <p:sp>
        <p:nvSpPr>
          <p:cNvPr id="31750"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2770" name="Rectangle 3"/>
          <p:cNvSpPr>
            <a:spLocks noGrp="1" noRot="1"/>
          </p:cNvSpPr>
          <p:nvPr>
            <p:ph type="body" idx="4294967295"/>
          </p:nvPr>
        </p:nvSpPr>
        <p:spPr>
          <a:xfrm>
            <a:off x="206375" y="1223963"/>
            <a:ext cx="8763000" cy="5634037"/>
          </a:xfrm>
        </p:spPr>
        <p:txBody>
          <a:bodyPr vert="horz" wrap="square" lIns="91440" tIns="45720" rIns="91440" bIns="45720" anchor="t"/>
          <a:p>
            <a:pPr lvl="2" eaLnBrk="1" hangingPunct="1"/>
            <a:r>
              <a:rPr lang="zh-CN" altLang="en-US" dirty="0"/>
              <a:t>性质</a:t>
            </a:r>
            <a:endParaRPr lang="zh-CN" altLang="en-US" dirty="0"/>
          </a:p>
          <a:p>
            <a:pPr lvl="3" eaLnBrk="1" hangingPunct="1"/>
            <a:r>
              <a:rPr lang="en-US" altLang="zh-CN" i="1" dirty="0"/>
              <a:t>f </a:t>
            </a:r>
            <a:r>
              <a:rPr lang="en-US" altLang="zh-CN" dirty="0"/>
              <a:t>(</a:t>
            </a:r>
            <a:r>
              <a:rPr lang="en-US" altLang="zh-CN" i="1" dirty="0"/>
              <a:t>x</a:t>
            </a:r>
            <a:r>
              <a:rPr lang="en-US" altLang="zh-CN" dirty="0"/>
              <a:t>)</a:t>
            </a:r>
            <a:r>
              <a:rPr lang="zh-CN" altLang="en-US" dirty="0"/>
              <a:t>对称于直线 </a:t>
            </a:r>
            <a:r>
              <a:rPr lang="en-US" altLang="zh-CN" i="1" dirty="0"/>
              <a:t>x</a:t>
            </a:r>
            <a:r>
              <a:rPr lang="en-US" altLang="zh-CN" dirty="0"/>
              <a:t> = </a:t>
            </a:r>
            <a:r>
              <a:rPr lang="en-US" altLang="zh-CN" i="1" dirty="0"/>
              <a:t>a</a:t>
            </a:r>
            <a:r>
              <a:rPr lang="zh-CN" altLang="en-US" dirty="0"/>
              <a:t>，即</a:t>
            </a:r>
            <a:endParaRPr lang="zh-CN" altLang="en-US" dirty="0"/>
          </a:p>
          <a:p>
            <a:pPr lvl="3" eaLnBrk="1" hangingPunct="1"/>
            <a:endParaRPr lang="zh-CN" altLang="en-US" dirty="0"/>
          </a:p>
          <a:p>
            <a:pPr lvl="3" eaLnBrk="1" hangingPunct="1">
              <a:lnSpc>
                <a:spcPct val="120000"/>
              </a:lnSpc>
            </a:pPr>
            <a:r>
              <a:rPr lang="zh-CN" altLang="en-US" dirty="0"/>
              <a:t> </a:t>
            </a:r>
            <a:endParaRPr lang="zh-CN" altLang="en-US" dirty="0"/>
          </a:p>
          <a:p>
            <a:pPr lvl="3" eaLnBrk="1" hangingPunct="1">
              <a:lnSpc>
                <a:spcPct val="120000"/>
              </a:lnSpc>
            </a:pPr>
            <a:endParaRPr lang="zh-CN" altLang="en-US" dirty="0"/>
          </a:p>
          <a:p>
            <a:pPr lvl="3" eaLnBrk="1" hangingPunct="1">
              <a:lnSpc>
                <a:spcPct val="120000"/>
              </a:lnSpc>
            </a:pPr>
            <a:endParaRPr lang="zh-CN" altLang="en-US" dirty="0"/>
          </a:p>
          <a:p>
            <a:pPr lvl="3" eaLnBrk="1" hangingPunct="1">
              <a:lnSpc>
                <a:spcPct val="120000"/>
              </a:lnSpc>
            </a:pPr>
            <a:r>
              <a:rPr lang="en-US" altLang="zh-CN" i="1" dirty="0"/>
              <a:t>a</a:t>
            </a:r>
            <a:r>
              <a:rPr lang="zh-CN" altLang="en-US" dirty="0"/>
              <a:t>表示分布中心， </a:t>
            </a:r>
            <a:r>
              <a:rPr lang="zh-CN" altLang="en-US" dirty="0">
                <a:sym typeface="Symbol" panose="05050102010706020507" pitchFamily="18" charset="2"/>
              </a:rPr>
              <a:t> </a:t>
            </a:r>
            <a:r>
              <a:rPr lang="zh-CN" altLang="en-US" dirty="0"/>
              <a:t>称为标准偏差，表示集中程度，图形将随着</a:t>
            </a:r>
            <a:r>
              <a:rPr lang="zh-CN" altLang="en-US" dirty="0">
                <a:sym typeface="Symbol" panose="05050102010706020507" pitchFamily="18" charset="2"/>
              </a:rPr>
              <a:t> </a:t>
            </a:r>
            <a:r>
              <a:rPr lang="zh-CN" altLang="en-US" dirty="0"/>
              <a:t>的减小而变高和变窄。当</a:t>
            </a:r>
            <a:r>
              <a:rPr lang="en-US" altLang="zh-CN" i="1" dirty="0"/>
              <a:t>a</a:t>
            </a:r>
            <a:r>
              <a:rPr lang="en-US" altLang="zh-CN" dirty="0"/>
              <a:t> = 0</a:t>
            </a:r>
            <a:r>
              <a:rPr lang="zh-CN" altLang="en-US" dirty="0"/>
              <a:t>和</a:t>
            </a:r>
            <a:r>
              <a:rPr lang="zh-CN" altLang="en-US" i="1" dirty="0">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 1</a:t>
            </a:r>
            <a:r>
              <a:rPr lang="zh-CN" altLang="en-US" dirty="0"/>
              <a:t>时，称为标准化的正态分布：</a:t>
            </a:r>
            <a:endParaRPr lang="zh-CN" altLang="en-US" dirty="0"/>
          </a:p>
        </p:txBody>
      </p:sp>
      <p:sp>
        <p:nvSpPr>
          <p:cNvPr id="32771" name="Rectangle 5"/>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2772" name="Object 2"/>
          <p:cNvGraphicFramePr>
            <a:graphicFrameLocks noChangeAspect="1"/>
          </p:cNvGraphicFramePr>
          <p:nvPr/>
        </p:nvGraphicFramePr>
        <p:xfrm>
          <a:off x="2816225" y="2079625"/>
          <a:ext cx="2249488" cy="404813"/>
        </p:xfrm>
        <a:graphic>
          <a:graphicData uri="http://schemas.openxmlformats.org/presentationml/2006/ole">
            <mc:AlternateContent xmlns:mc="http://schemas.openxmlformats.org/markup-compatibility/2006">
              <mc:Choice xmlns:v="urn:schemas-microsoft-com:vml" Requires="v">
                <p:oleObj spid="_x0000_s3130" name="" r:id="rId1" imgW="1218565" imgH="215900" progId="Equation.3">
                  <p:embed/>
                </p:oleObj>
              </mc:Choice>
              <mc:Fallback>
                <p:oleObj name="" r:id="rId1" imgW="1218565" imgH="215900" progId="Equation.3">
                  <p:embed/>
                  <p:pic>
                    <p:nvPicPr>
                      <p:cNvPr id="0" name="图片 3129"/>
                      <p:cNvPicPr/>
                      <p:nvPr/>
                    </p:nvPicPr>
                    <p:blipFill>
                      <a:blip r:embed="rId2"/>
                      <a:stretch>
                        <a:fillRect/>
                      </a:stretch>
                    </p:blipFill>
                    <p:spPr>
                      <a:xfrm>
                        <a:off x="2816225" y="2079625"/>
                        <a:ext cx="2249488" cy="404813"/>
                      </a:xfrm>
                      <a:prstGeom prst="rect">
                        <a:avLst/>
                      </a:prstGeom>
                      <a:noFill/>
                      <a:ln w="38100">
                        <a:noFill/>
                        <a:miter/>
                      </a:ln>
                    </p:spPr>
                  </p:pic>
                </p:oleObj>
              </mc:Fallback>
            </mc:AlternateContent>
          </a:graphicData>
        </a:graphic>
      </p:graphicFrame>
      <p:sp>
        <p:nvSpPr>
          <p:cNvPr id="32773" name="Rectangle 7"/>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2774" name="Object 3"/>
          <p:cNvGraphicFramePr>
            <a:graphicFrameLocks noChangeAspect="1"/>
          </p:cNvGraphicFramePr>
          <p:nvPr/>
        </p:nvGraphicFramePr>
        <p:xfrm>
          <a:off x="2051050" y="2528888"/>
          <a:ext cx="1574800" cy="592137"/>
        </p:xfrm>
        <a:graphic>
          <a:graphicData uri="http://schemas.openxmlformats.org/presentationml/2006/ole">
            <mc:AlternateContent xmlns:mc="http://schemas.openxmlformats.org/markup-compatibility/2006">
              <mc:Choice xmlns:v="urn:schemas-microsoft-com:vml" Requires="v">
                <p:oleObj spid="_x0000_s3129" name="" r:id="rId3" imgW="889000" imgH="330200" progId="Equation.3">
                  <p:embed/>
                </p:oleObj>
              </mc:Choice>
              <mc:Fallback>
                <p:oleObj name="" r:id="rId3" imgW="889000" imgH="330200" progId="Equation.3">
                  <p:embed/>
                  <p:pic>
                    <p:nvPicPr>
                      <p:cNvPr id="0" name="图片 3128"/>
                      <p:cNvPicPr/>
                      <p:nvPr/>
                    </p:nvPicPr>
                    <p:blipFill>
                      <a:blip r:embed="rId4"/>
                      <a:stretch>
                        <a:fillRect/>
                      </a:stretch>
                    </p:blipFill>
                    <p:spPr>
                      <a:xfrm>
                        <a:off x="2051050" y="2528888"/>
                        <a:ext cx="1574800" cy="592137"/>
                      </a:xfrm>
                      <a:prstGeom prst="rect">
                        <a:avLst/>
                      </a:prstGeom>
                      <a:noFill/>
                      <a:ln w="38100">
                        <a:noFill/>
                        <a:miter/>
                      </a:ln>
                    </p:spPr>
                  </p:pic>
                </p:oleObj>
              </mc:Fallback>
            </mc:AlternateContent>
          </a:graphicData>
        </a:graphic>
      </p:graphicFrame>
      <p:sp>
        <p:nvSpPr>
          <p:cNvPr id="32775" name="Rectangle 9"/>
          <p:cNvSpPr/>
          <p:nvPr/>
        </p:nvSpPr>
        <p:spPr>
          <a:xfrm>
            <a:off x="0" y="32337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2776" name="Object 4"/>
          <p:cNvGraphicFramePr>
            <a:graphicFrameLocks noChangeAspect="1"/>
          </p:cNvGraphicFramePr>
          <p:nvPr/>
        </p:nvGraphicFramePr>
        <p:xfrm>
          <a:off x="2006600" y="3114675"/>
          <a:ext cx="3149600" cy="720725"/>
        </p:xfrm>
        <a:graphic>
          <a:graphicData uri="http://schemas.openxmlformats.org/presentationml/2006/ole">
            <mc:AlternateContent xmlns:mc="http://schemas.openxmlformats.org/markup-compatibility/2006">
              <mc:Choice xmlns:v="urn:schemas-microsoft-com:vml" Requires="v">
                <p:oleObj spid="_x0000_s3125" name="" r:id="rId5" imgW="1701800" imgH="393700" progId="Equation.3">
                  <p:embed/>
                </p:oleObj>
              </mc:Choice>
              <mc:Fallback>
                <p:oleObj name="" r:id="rId5" imgW="1701800" imgH="393700" progId="Equation.3">
                  <p:embed/>
                  <p:pic>
                    <p:nvPicPr>
                      <p:cNvPr id="0" name="图片 3124"/>
                      <p:cNvPicPr/>
                      <p:nvPr/>
                    </p:nvPicPr>
                    <p:blipFill>
                      <a:blip r:embed="rId6"/>
                      <a:stretch>
                        <a:fillRect/>
                      </a:stretch>
                    </p:blipFill>
                    <p:spPr>
                      <a:xfrm>
                        <a:off x="2006600" y="3114675"/>
                        <a:ext cx="3149600" cy="720725"/>
                      </a:xfrm>
                      <a:prstGeom prst="rect">
                        <a:avLst/>
                      </a:prstGeom>
                      <a:noFill/>
                      <a:ln w="38100">
                        <a:noFill/>
                        <a:miter/>
                      </a:ln>
                    </p:spPr>
                  </p:pic>
                </p:oleObj>
              </mc:Fallback>
            </mc:AlternateContent>
          </a:graphicData>
        </a:graphic>
      </p:graphicFrame>
      <p:sp>
        <p:nvSpPr>
          <p:cNvPr id="32777" name="Rectangle 11"/>
          <p:cNvSpPr/>
          <p:nvPr/>
        </p:nvSpPr>
        <p:spPr>
          <a:xfrm>
            <a:off x="0" y="31861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2778" name="Object 5"/>
          <p:cNvGraphicFramePr>
            <a:graphicFrameLocks noChangeAspect="1"/>
          </p:cNvGraphicFramePr>
          <p:nvPr/>
        </p:nvGraphicFramePr>
        <p:xfrm>
          <a:off x="3252788" y="5124450"/>
          <a:ext cx="2459037" cy="869950"/>
        </p:xfrm>
        <a:graphic>
          <a:graphicData uri="http://schemas.openxmlformats.org/presentationml/2006/ole">
            <mc:AlternateContent xmlns:mc="http://schemas.openxmlformats.org/markup-compatibility/2006">
              <mc:Choice xmlns:v="urn:schemas-microsoft-com:vml" Requires="v">
                <p:oleObj spid="_x0000_s3127" name="" r:id="rId7" imgW="1548765" imgH="482600" progId="">
                  <p:embed/>
                </p:oleObj>
              </mc:Choice>
              <mc:Fallback>
                <p:oleObj name="" r:id="rId7" imgW="1548765" imgH="482600" progId="">
                  <p:embed/>
                  <p:pic>
                    <p:nvPicPr>
                      <p:cNvPr id="0" name="图片 3126"/>
                      <p:cNvPicPr/>
                      <p:nvPr/>
                    </p:nvPicPr>
                    <p:blipFill>
                      <a:blip r:embed="rId8"/>
                      <a:stretch>
                        <a:fillRect/>
                      </a:stretch>
                    </p:blipFill>
                    <p:spPr>
                      <a:xfrm>
                        <a:off x="3252788" y="5124450"/>
                        <a:ext cx="2459037" cy="869950"/>
                      </a:xfrm>
                      <a:prstGeom prst="rect">
                        <a:avLst/>
                      </a:prstGeom>
                      <a:noFill/>
                      <a:ln w="38100">
                        <a:noFill/>
                        <a:miter/>
                      </a:ln>
                    </p:spPr>
                  </p:pic>
                </p:oleObj>
              </mc:Fallback>
            </mc:AlternateContent>
          </a:graphicData>
        </a:graphic>
      </p:graphicFrame>
      <p:graphicFrame>
        <p:nvGraphicFramePr>
          <p:cNvPr id="32779" name="Object 6"/>
          <p:cNvGraphicFramePr>
            <a:graphicFrameLocks noChangeAspect="1"/>
          </p:cNvGraphicFramePr>
          <p:nvPr/>
        </p:nvGraphicFramePr>
        <p:xfrm>
          <a:off x="5157788" y="1628775"/>
          <a:ext cx="3986212" cy="1890713"/>
        </p:xfrm>
        <a:graphic>
          <a:graphicData uri="http://schemas.openxmlformats.org/presentationml/2006/ole">
            <mc:AlternateContent xmlns:mc="http://schemas.openxmlformats.org/markup-compatibility/2006">
              <mc:Choice xmlns:v="urn:schemas-microsoft-com:vml" Requires="v">
                <p:oleObj spid="_x0000_s3133" name="" r:id="rId9" imgW="5136515" imgH="2743200" progId="">
                  <p:embed/>
                </p:oleObj>
              </mc:Choice>
              <mc:Fallback>
                <p:oleObj name="" r:id="rId9" imgW="5136515" imgH="2743200" progId="">
                  <p:embed/>
                  <p:pic>
                    <p:nvPicPr>
                      <p:cNvPr id="0" name="图片 3132"/>
                      <p:cNvPicPr/>
                      <p:nvPr/>
                    </p:nvPicPr>
                    <p:blipFill>
                      <a:blip r:embed="rId10"/>
                      <a:stretch>
                        <a:fillRect/>
                      </a:stretch>
                    </p:blipFill>
                    <p:spPr>
                      <a:xfrm>
                        <a:off x="5157788" y="1628775"/>
                        <a:ext cx="3986212" cy="1890713"/>
                      </a:xfrm>
                      <a:prstGeom prst="rect">
                        <a:avLst/>
                      </a:prstGeom>
                      <a:noFill/>
                      <a:ln w="38100">
                        <a:noFill/>
                        <a:miter/>
                      </a:ln>
                    </p:spPr>
                  </p:pic>
                </p:oleObj>
              </mc:Fallback>
            </mc:AlternateContent>
          </a:graphicData>
        </a:graphic>
      </p:graphicFrame>
      <p:sp>
        <p:nvSpPr>
          <p:cNvPr id="32780"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2770" name="Rectangle 3"/>
          <p:cNvSpPr>
            <a:spLocks noGrp="1" noRot="1"/>
          </p:cNvSpPr>
          <p:nvPr>
            <p:ph type="body" idx="4294967295"/>
          </p:nvPr>
        </p:nvSpPr>
        <p:spPr>
          <a:xfrm>
            <a:off x="206375" y="1223963"/>
            <a:ext cx="8763000" cy="5634037"/>
          </a:xfrm>
        </p:spPr>
        <p:txBody>
          <a:bodyPr vert="horz" wrap="square" lIns="91440" tIns="45720" rIns="91440" bIns="45720" anchor="t"/>
          <a:p>
            <a:pPr lvl="2" eaLnBrk="1" hangingPunct="1"/>
            <a:r>
              <a:rPr lang="zh-CN" altLang="en-US" dirty="0"/>
              <a:t>正态分布函数</a:t>
            </a:r>
            <a:endParaRPr lang="zh-CN" altLang="en-US" dirty="0"/>
          </a:p>
          <a:p>
            <a:pPr lvl="3" eaLnBrk="1" hangingPunct="1"/>
            <a:r>
              <a:rPr lang="zh-CN" altLang="en-US" dirty="0"/>
              <a:t>求高斯变量</a:t>
            </a:r>
            <a:r>
              <a:rPr lang="zh-CN" altLang="en-US" dirty="0">
                <a:latin typeface="Arial" panose="020B0604020202020204" pitchFamily="34" charset="0"/>
                <a:cs typeface="Arial" panose="020B0604020202020204" pitchFamily="34" charset="0"/>
              </a:rPr>
              <a:t>ξ小于或等于任意取值</a:t>
            </a:r>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的概率</a:t>
            </a:r>
            <a:r>
              <a:rPr lang="en-US" altLang="zh-CN" dirty="0">
                <a:latin typeface="Arial" panose="020B0604020202020204" pitchFamily="34" charset="0"/>
                <a:cs typeface="Arial" panose="020B0604020202020204" pitchFamily="34" charset="0"/>
              </a:rPr>
              <a:t>P(</a:t>
            </a:r>
            <a:r>
              <a:rPr lang="zh-CN" altLang="en-US" dirty="0">
                <a:latin typeface="Arial" panose="020B0604020202020204" pitchFamily="34" charset="0"/>
                <a:cs typeface="Arial" panose="020B0604020202020204" pitchFamily="34" charset="0"/>
                <a:sym typeface="+mn-ea"/>
              </a:rPr>
              <a:t>ξ≤</a:t>
            </a:r>
            <a:r>
              <a:rPr lang="en-US" altLang="zh-CN" dirty="0">
                <a:latin typeface="Arial" panose="020B0604020202020204" pitchFamily="34" charset="0"/>
                <a:cs typeface="Arial" panose="020B0604020202020204" pitchFamily="34" charset="0"/>
                <a:sym typeface="+mn-ea"/>
              </a:rPr>
              <a:t>x)</a:t>
            </a:r>
            <a:r>
              <a:rPr lang="zh-CN" altLang="en-US" dirty="0">
                <a:latin typeface="Arial" panose="020B0604020202020204" pitchFamily="34" charset="0"/>
                <a:cs typeface="Arial" panose="020B0604020202020204" pitchFamily="34" charset="0"/>
                <a:sym typeface="+mn-ea"/>
              </a:rPr>
              <a:t>时要用到正态分布函数。</a:t>
            </a:r>
            <a:endParaRPr lang="zh-CN" altLang="en-US" dirty="0"/>
          </a:p>
          <a:p>
            <a:pPr lvl="3" eaLnBrk="1" hangingPunct="1"/>
            <a:endParaRPr lang="zh-CN" altLang="en-US" dirty="0"/>
          </a:p>
          <a:p>
            <a:pPr marL="1371600" lvl="3" indent="0" eaLnBrk="1" hangingPunct="1">
              <a:lnSpc>
                <a:spcPct val="120000"/>
              </a:lnSpc>
              <a:buNone/>
            </a:pPr>
            <a:endParaRPr lang="zh-CN" altLang="en-US" dirty="0"/>
          </a:p>
          <a:p>
            <a:pPr lvl="3" eaLnBrk="1" hangingPunct="1">
              <a:lnSpc>
                <a:spcPct val="120000"/>
              </a:lnSpc>
            </a:pPr>
            <a:endParaRPr lang="zh-CN" altLang="en-US" dirty="0"/>
          </a:p>
          <a:p>
            <a:pPr lvl="3" eaLnBrk="1" hangingPunct="1">
              <a:lnSpc>
                <a:spcPct val="120000"/>
              </a:lnSpc>
            </a:pPr>
            <a:r>
              <a:rPr lang="zh-CN" altLang="en-US" dirty="0"/>
              <a:t>这个积分无法用闭合形式计算，所以要设法将其和可以在数学手册上查出积分值的特殊函数联系起来。</a:t>
            </a:r>
            <a:endParaRPr lang="zh-CN" altLang="en-US" dirty="0"/>
          </a:p>
        </p:txBody>
      </p:sp>
      <p:sp>
        <p:nvSpPr>
          <p:cNvPr id="32771" name="Rectangle 5"/>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2773" name="Rectangle 7"/>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2774" name="Object 3"/>
          <p:cNvGraphicFramePr>
            <a:graphicFrameLocks noChangeAspect="1"/>
          </p:cNvGraphicFramePr>
          <p:nvPr/>
        </p:nvGraphicFramePr>
        <p:xfrm>
          <a:off x="2134553" y="2590959"/>
          <a:ext cx="5131435" cy="865505"/>
        </p:xfrm>
        <a:graphic>
          <a:graphicData uri="http://schemas.openxmlformats.org/presentationml/2006/ole">
            <mc:AlternateContent xmlns:mc="http://schemas.openxmlformats.org/markup-compatibility/2006">
              <mc:Choice xmlns:v="urn:schemas-microsoft-com:vml" Requires="v">
                <p:oleObj spid="_x0000_s3129" name="" r:id="rId1" imgW="2895600" imgH="482600" progId="Equation.3">
                  <p:embed/>
                </p:oleObj>
              </mc:Choice>
              <mc:Fallback>
                <p:oleObj name="" r:id="rId1" imgW="2895600" imgH="482600" progId="Equation.3">
                  <p:embed/>
                  <p:pic>
                    <p:nvPicPr>
                      <p:cNvPr id="0" name="图片 3128"/>
                      <p:cNvPicPr/>
                      <p:nvPr/>
                    </p:nvPicPr>
                    <p:blipFill>
                      <a:blip r:embed="rId2"/>
                      <a:stretch>
                        <a:fillRect/>
                      </a:stretch>
                    </p:blipFill>
                    <p:spPr>
                      <a:xfrm>
                        <a:off x="2134553" y="2590959"/>
                        <a:ext cx="5131435" cy="865505"/>
                      </a:xfrm>
                      <a:prstGeom prst="rect">
                        <a:avLst/>
                      </a:prstGeom>
                      <a:noFill/>
                      <a:ln w="38100">
                        <a:noFill/>
                        <a:miter/>
                      </a:ln>
                    </p:spPr>
                  </p:pic>
                </p:oleObj>
              </mc:Fallback>
            </mc:AlternateContent>
          </a:graphicData>
        </a:graphic>
      </p:graphicFrame>
      <p:sp>
        <p:nvSpPr>
          <p:cNvPr id="32775" name="Rectangle 9"/>
          <p:cNvSpPr/>
          <p:nvPr/>
        </p:nvSpPr>
        <p:spPr>
          <a:xfrm>
            <a:off x="0" y="32337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2777" name="Rectangle 11"/>
          <p:cNvSpPr/>
          <p:nvPr/>
        </p:nvSpPr>
        <p:spPr>
          <a:xfrm>
            <a:off x="0" y="31861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2780"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2770" name="Rectangle 3"/>
          <p:cNvSpPr>
            <a:spLocks noGrp="1" noRot="1"/>
          </p:cNvSpPr>
          <p:nvPr>
            <p:ph type="body" idx="4294967295"/>
          </p:nvPr>
        </p:nvSpPr>
        <p:spPr>
          <a:xfrm>
            <a:off x="206375" y="843598"/>
            <a:ext cx="8763000" cy="5634037"/>
          </a:xfrm>
        </p:spPr>
        <p:txBody>
          <a:bodyPr vert="horz" wrap="square" lIns="91440" tIns="45720" rIns="91440" bIns="45720" anchor="t"/>
          <a:p>
            <a:pPr marL="914400" lvl="2" indent="0" eaLnBrk="1" hangingPunct="1">
              <a:buNone/>
            </a:pPr>
            <a:endParaRPr lang="zh-CN" altLang="en-US" dirty="0"/>
          </a:p>
          <a:p>
            <a:pPr lvl="3" eaLnBrk="1" hangingPunct="1"/>
            <a:r>
              <a:rPr lang="zh-CN" altLang="en-US" dirty="0">
                <a:solidFill>
                  <a:srgbClr val="FF0000"/>
                </a:solidFill>
              </a:rPr>
              <a:t>误差函数</a:t>
            </a:r>
            <a:endParaRPr lang="zh-CN" altLang="en-US" dirty="0"/>
          </a:p>
          <a:p>
            <a:pPr lvl="3" eaLnBrk="1" hangingPunct="1"/>
            <a:endParaRPr lang="zh-CN" altLang="en-US" dirty="0"/>
          </a:p>
          <a:p>
            <a:pPr marL="1371600" lvl="3" indent="0" eaLnBrk="1" hangingPunct="1">
              <a:lnSpc>
                <a:spcPct val="120000"/>
              </a:lnSpc>
              <a:buNone/>
            </a:pPr>
            <a:r>
              <a:rPr lang="zh-CN" altLang="en-US" dirty="0"/>
              <a:t>它是自变量的递增函数</a:t>
            </a:r>
            <a:endParaRPr lang="zh-CN" altLang="en-US" dirty="0"/>
          </a:p>
          <a:p>
            <a:pPr lvl="3" eaLnBrk="1" hangingPunct="1">
              <a:lnSpc>
                <a:spcPct val="120000"/>
              </a:lnSpc>
            </a:pPr>
            <a:r>
              <a:rPr lang="zh-CN" altLang="en-US" dirty="0">
                <a:solidFill>
                  <a:srgbClr val="FF0000"/>
                </a:solidFill>
              </a:rPr>
              <a:t>互补误差函数</a:t>
            </a:r>
            <a:endParaRPr lang="zh-CN" altLang="en-US" dirty="0"/>
          </a:p>
          <a:p>
            <a:pPr lvl="3" eaLnBrk="1" hangingPunct="1">
              <a:lnSpc>
                <a:spcPct val="120000"/>
              </a:lnSpc>
            </a:pPr>
            <a:endParaRPr lang="zh-CN" altLang="en-US" dirty="0"/>
          </a:p>
          <a:p>
            <a:pPr marL="1371600" lvl="3" indent="0" eaLnBrk="1" hangingPunct="1">
              <a:lnSpc>
                <a:spcPct val="120000"/>
              </a:lnSpc>
              <a:buNone/>
            </a:pPr>
            <a:r>
              <a:rPr lang="zh-CN" altLang="en-US" dirty="0"/>
              <a:t>它是</a:t>
            </a:r>
            <a:r>
              <a:rPr lang="zh-CN" altLang="en-US" dirty="0">
                <a:sym typeface="+mn-ea"/>
              </a:rPr>
              <a:t>自变量的递减函数</a:t>
            </a:r>
            <a:endParaRPr lang="zh-CN" altLang="en-US" dirty="0"/>
          </a:p>
          <a:p>
            <a:pPr lvl="3" eaLnBrk="1" hangingPunct="1">
              <a:lnSpc>
                <a:spcPct val="120000"/>
              </a:lnSpc>
            </a:pPr>
            <a:r>
              <a:rPr lang="zh-CN" altLang="en-US" dirty="0"/>
              <a:t>用误差函数或互补误差函数表示</a:t>
            </a:r>
            <a:r>
              <a:rPr lang="en-US" altLang="zh-CN" dirty="0"/>
              <a:t>F(x)</a:t>
            </a:r>
            <a:r>
              <a:rPr lang="zh-CN" altLang="en-US" dirty="0"/>
              <a:t>用于今后</a:t>
            </a:r>
            <a:r>
              <a:rPr lang="zh-CN" altLang="en-US" dirty="0">
                <a:solidFill>
                  <a:srgbClr val="FF0000"/>
                </a:solidFill>
              </a:rPr>
              <a:t>分析通信系统的抗噪声性能</a:t>
            </a:r>
            <a:r>
              <a:rPr lang="zh-CN" altLang="en-US" dirty="0"/>
              <a:t>。</a:t>
            </a:r>
            <a:endParaRPr lang="zh-CN" altLang="en-US" dirty="0"/>
          </a:p>
        </p:txBody>
      </p:sp>
      <p:sp>
        <p:nvSpPr>
          <p:cNvPr id="32771" name="Rectangle 5"/>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2773" name="Rectangle 7"/>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2774" name="Object 3"/>
          <p:cNvGraphicFramePr>
            <a:graphicFrameLocks noChangeAspect="1"/>
          </p:cNvGraphicFramePr>
          <p:nvPr/>
        </p:nvGraphicFramePr>
        <p:xfrm>
          <a:off x="3522345" y="1315085"/>
          <a:ext cx="2682240" cy="853440"/>
        </p:xfrm>
        <a:graphic>
          <a:graphicData uri="http://schemas.openxmlformats.org/presentationml/2006/ole">
            <mc:AlternateContent xmlns:mc="http://schemas.openxmlformats.org/markup-compatibility/2006">
              <mc:Choice xmlns:v="urn:schemas-microsoft-com:vml" Requires="v">
                <p:oleObj spid="_x0000_s3129" name="" r:id="rId1" imgW="1333500" imgH="419100" progId="Equation.3">
                  <p:embed/>
                </p:oleObj>
              </mc:Choice>
              <mc:Fallback>
                <p:oleObj name="" r:id="rId1" imgW="1333500" imgH="419100" progId="Equation.3">
                  <p:embed/>
                  <p:pic>
                    <p:nvPicPr>
                      <p:cNvPr id="0" name="图片 3128"/>
                      <p:cNvPicPr/>
                      <p:nvPr/>
                    </p:nvPicPr>
                    <p:blipFill>
                      <a:blip r:embed="rId2"/>
                      <a:stretch>
                        <a:fillRect/>
                      </a:stretch>
                    </p:blipFill>
                    <p:spPr>
                      <a:xfrm>
                        <a:off x="3522345" y="1315085"/>
                        <a:ext cx="2682240" cy="853440"/>
                      </a:xfrm>
                      <a:prstGeom prst="rect">
                        <a:avLst/>
                      </a:prstGeom>
                      <a:noFill/>
                      <a:ln w="38100">
                        <a:noFill/>
                        <a:miter/>
                      </a:ln>
                    </p:spPr>
                  </p:pic>
                </p:oleObj>
              </mc:Fallback>
            </mc:AlternateContent>
          </a:graphicData>
        </a:graphic>
      </p:graphicFrame>
      <p:sp>
        <p:nvSpPr>
          <p:cNvPr id="32775" name="Rectangle 9"/>
          <p:cNvSpPr/>
          <p:nvPr/>
        </p:nvSpPr>
        <p:spPr>
          <a:xfrm>
            <a:off x="0" y="32337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2777" name="Rectangle 11"/>
          <p:cNvSpPr/>
          <p:nvPr/>
        </p:nvSpPr>
        <p:spPr>
          <a:xfrm>
            <a:off x="206375" y="27416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32780"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Object 3"/>
          <p:cNvGraphicFramePr>
            <a:graphicFrameLocks noChangeAspect="1"/>
          </p:cNvGraphicFramePr>
          <p:nvPr/>
        </p:nvGraphicFramePr>
        <p:xfrm>
          <a:off x="2356803" y="2807335"/>
          <a:ext cx="5671185" cy="853440"/>
        </p:xfrm>
        <a:graphic>
          <a:graphicData uri="http://schemas.openxmlformats.org/presentationml/2006/ole">
            <mc:AlternateContent xmlns:mc="http://schemas.openxmlformats.org/markup-compatibility/2006">
              <mc:Choice xmlns:v="urn:schemas-microsoft-com:vml" Requires="v">
                <p:oleObj spid="_x0000_s3" name="" r:id="rId3" imgW="2819400" imgH="419100" progId="Equation.3">
                  <p:embed/>
                </p:oleObj>
              </mc:Choice>
              <mc:Fallback>
                <p:oleObj name="" r:id="rId3" imgW="2819400" imgH="419100" progId="Equation.3">
                  <p:embed/>
                  <p:pic>
                    <p:nvPicPr>
                      <p:cNvPr id="0" name="图片 3128"/>
                      <p:cNvPicPr/>
                      <p:nvPr/>
                    </p:nvPicPr>
                    <p:blipFill>
                      <a:blip r:embed="rId4"/>
                      <a:stretch>
                        <a:fillRect/>
                      </a:stretch>
                    </p:blipFill>
                    <p:spPr>
                      <a:xfrm>
                        <a:off x="2356803" y="2807335"/>
                        <a:ext cx="5671185" cy="853440"/>
                      </a:xfrm>
                      <a:prstGeom prst="rect">
                        <a:avLst/>
                      </a:prstGeom>
                      <a:noFill/>
                      <a:ln w="38100">
                        <a:noFill/>
                        <a:miter/>
                      </a:ln>
                    </p:spPr>
                  </p:pic>
                </p:oleObj>
              </mc:Fallback>
            </mc:AlternateContent>
          </a:graphicData>
        </a:graphic>
      </p:graphicFrame>
      <p:graphicFrame>
        <p:nvGraphicFramePr>
          <p:cNvPr id="7" name="Object 3"/>
          <p:cNvGraphicFramePr>
            <a:graphicFrameLocks noChangeAspect="1"/>
          </p:cNvGraphicFramePr>
          <p:nvPr/>
        </p:nvGraphicFramePr>
        <p:xfrm>
          <a:off x="3027045" y="4782820"/>
          <a:ext cx="4331335" cy="1628140"/>
        </p:xfrm>
        <a:graphic>
          <a:graphicData uri="http://schemas.openxmlformats.org/presentationml/2006/ole">
            <mc:AlternateContent xmlns:mc="http://schemas.openxmlformats.org/markup-compatibility/2006">
              <mc:Choice xmlns:v="urn:schemas-microsoft-com:vml" Requires="v">
                <p:oleObj spid="_x0000_s8" name="" r:id="rId5" imgW="2324100" imgH="862965" progId="Equation.3">
                  <p:embed/>
                </p:oleObj>
              </mc:Choice>
              <mc:Fallback>
                <p:oleObj name="" r:id="rId5" imgW="2324100" imgH="862965" progId="Equation.3">
                  <p:embed/>
                  <p:pic>
                    <p:nvPicPr>
                      <p:cNvPr id="0" name="图片 3128"/>
                      <p:cNvPicPr/>
                      <p:nvPr/>
                    </p:nvPicPr>
                    <p:blipFill>
                      <a:blip r:embed="rId6"/>
                      <a:stretch>
                        <a:fillRect/>
                      </a:stretch>
                    </p:blipFill>
                    <p:spPr>
                      <a:xfrm>
                        <a:off x="3027045" y="4782820"/>
                        <a:ext cx="4331335" cy="1628140"/>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7890" name="Rectangle 3"/>
          <p:cNvSpPr>
            <a:spLocks noGrp="1" noRot="1"/>
          </p:cNvSpPr>
          <p:nvPr>
            <p:ph type="body" idx="4294967295"/>
          </p:nvPr>
        </p:nvSpPr>
        <p:spPr>
          <a:xfrm>
            <a:off x="704850" y="1223963"/>
            <a:ext cx="8242300" cy="5634037"/>
          </a:xfrm>
        </p:spPr>
        <p:txBody>
          <a:bodyPr vert="horz" wrap="square" lIns="91440" tIns="45720" rIns="91440" bIns="45720" anchor="t"/>
          <a:p>
            <a:pPr eaLnBrk="1" hangingPunct="1"/>
            <a:r>
              <a:rPr lang="en-US" altLang="zh-CN" dirty="0"/>
              <a:t>2.3.3  </a:t>
            </a:r>
            <a:r>
              <a:rPr lang="zh-CN" altLang="en-US" dirty="0"/>
              <a:t>高斯白噪声和带限白噪声</a:t>
            </a:r>
            <a:endParaRPr lang="zh-CN" altLang="en-US" dirty="0"/>
          </a:p>
          <a:p>
            <a:pPr lvl="1" eaLnBrk="1" hangingPunct="1"/>
            <a:r>
              <a:rPr lang="zh-CN" altLang="en-US" dirty="0"/>
              <a:t>白噪声</a:t>
            </a:r>
            <a:r>
              <a:rPr lang="en-US" altLang="zh-CN" i="1" dirty="0"/>
              <a:t>n </a:t>
            </a:r>
            <a:r>
              <a:rPr lang="en-US" altLang="zh-CN" dirty="0"/>
              <a:t>(</a:t>
            </a:r>
            <a:r>
              <a:rPr lang="en-US" altLang="zh-CN" i="1" dirty="0"/>
              <a:t>t</a:t>
            </a:r>
            <a:r>
              <a:rPr lang="en-US" altLang="zh-CN" dirty="0"/>
              <a:t>)</a:t>
            </a:r>
            <a:endParaRPr lang="en-US" altLang="zh-CN" dirty="0"/>
          </a:p>
          <a:p>
            <a:pPr lvl="2" eaLnBrk="1" hangingPunct="1">
              <a:lnSpc>
                <a:spcPct val="120000"/>
              </a:lnSpc>
              <a:spcBef>
                <a:spcPts val="20"/>
              </a:spcBef>
              <a:spcAft>
                <a:spcPts val="0"/>
              </a:spcAft>
            </a:pPr>
            <a:r>
              <a:rPr lang="zh-CN" altLang="en-US" dirty="0"/>
              <a:t>定义：</a:t>
            </a:r>
            <a:r>
              <a:rPr lang="zh-CN" altLang="en-US" dirty="0">
                <a:solidFill>
                  <a:srgbClr val="FF0000"/>
                </a:solidFill>
              </a:rPr>
              <a:t>功率谱密度在所有频率上均为常数的噪声</a:t>
            </a:r>
            <a:r>
              <a:rPr lang="zh-CN" altLang="en-US" dirty="0"/>
              <a:t>，即</a:t>
            </a:r>
            <a:endParaRPr lang="zh-CN" altLang="en-US" dirty="0"/>
          </a:p>
          <a:p>
            <a:pPr lvl="2" eaLnBrk="1" hangingPunct="1">
              <a:lnSpc>
                <a:spcPct val="120000"/>
              </a:lnSpc>
              <a:spcBef>
                <a:spcPts val="20"/>
              </a:spcBef>
              <a:spcAft>
                <a:spcPts val="0"/>
              </a:spcAft>
              <a:buNone/>
            </a:pPr>
            <a:r>
              <a:rPr lang="zh-CN" altLang="en-US" dirty="0"/>
              <a:t>					   － 双边功率谱密度</a:t>
            </a:r>
            <a:endParaRPr lang="zh-CN" altLang="en-US" dirty="0"/>
          </a:p>
          <a:p>
            <a:pPr lvl="2" eaLnBrk="1" hangingPunct="1">
              <a:lnSpc>
                <a:spcPct val="120000"/>
              </a:lnSpc>
              <a:spcBef>
                <a:spcPts val="20"/>
              </a:spcBef>
              <a:spcAft>
                <a:spcPts val="0"/>
              </a:spcAft>
              <a:buNone/>
            </a:pPr>
            <a:r>
              <a:rPr lang="zh-CN" altLang="en-US" dirty="0"/>
              <a:t>	或</a:t>
            </a:r>
            <a:endParaRPr lang="zh-CN" altLang="en-US" dirty="0"/>
          </a:p>
          <a:p>
            <a:pPr lvl="2" eaLnBrk="1" hangingPunct="1">
              <a:lnSpc>
                <a:spcPct val="120000"/>
              </a:lnSpc>
              <a:spcBef>
                <a:spcPts val="20"/>
              </a:spcBef>
              <a:spcAft>
                <a:spcPts val="0"/>
              </a:spcAft>
              <a:buNone/>
            </a:pPr>
            <a:r>
              <a:rPr lang="zh-CN" altLang="en-US" dirty="0"/>
              <a:t>					   － 单边功率谱密度</a:t>
            </a:r>
            <a:endParaRPr lang="zh-CN" altLang="en-US" dirty="0"/>
          </a:p>
          <a:p>
            <a:pPr lvl="2" eaLnBrk="1" hangingPunct="1">
              <a:lnSpc>
                <a:spcPct val="120000"/>
              </a:lnSpc>
              <a:spcBef>
                <a:spcPts val="20"/>
              </a:spcBef>
              <a:spcAft>
                <a:spcPts val="0"/>
              </a:spcAft>
              <a:buNone/>
            </a:pPr>
            <a:r>
              <a:rPr lang="zh-CN" altLang="en-US" dirty="0"/>
              <a:t>	式中  </a:t>
            </a:r>
            <a:r>
              <a:rPr lang="en-US" altLang="zh-CN" i="1" dirty="0"/>
              <a:t>n</a:t>
            </a:r>
            <a:r>
              <a:rPr lang="en-US" altLang="zh-CN" baseline="-25000" dirty="0"/>
              <a:t>0</a:t>
            </a:r>
            <a:r>
              <a:rPr lang="en-US" altLang="zh-CN" dirty="0"/>
              <a:t> </a:t>
            </a:r>
            <a:r>
              <a:rPr lang="zh-CN" altLang="en-US" dirty="0"/>
              <a:t>－ 正常数</a:t>
            </a:r>
            <a:endParaRPr lang="zh-CN" altLang="en-US" dirty="0"/>
          </a:p>
          <a:p>
            <a:pPr lvl="2" eaLnBrk="1" hangingPunct="1"/>
            <a:r>
              <a:rPr lang="zh-CN" altLang="en-US" dirty="0"/>
              <a:t>白噪声的自相关函数：对双边功率谱密度取傅里叶反变换，得到相关函数：</a:t>
            </a:r>
            <a:endParaRPr lang="zh-CN" altLang="en-US" dirty="0"/>
          </a:p>
        </p:txBody>
      </p:sp>
      <p:sp>
        <p:nvSpPr>
          <p:cNvPr id="37891" name="Rectangle 15"/>
          <p:cNvSpPr/>
          <p:nvPr/>
        </p:nvSpPr>
        <p:spPr>
          <a:xfrm>
            <a:off x="0" y="32242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7892" name="Object 2"/>
          <p:cNvGraphicFramePr>
            <a:graphicFrameLocks noChangeAspect="1"/>
          </p:cNvGraphicFramePr>
          <p:nvPr/>
        </p:nvGraphicFramePr>
        <p:xfrm>
          <a:off x="3402013" y="5589588"/>
          <a:ext cx="1711325" cy="735012"/>
        </p:xfrm>
        <a:graphic>
          <a:graphicData uri="http://schemas.openxmlformats.org/presentationml/2006/ole">
            <mc:AlternateContent xmlns:mc="http://schemas.openxmlformats.org/markup-compatibility/2006">
              <mc:Choice xmlns:v="urn:schemas-microsoft-com:vml" Requires="v">
                <p:oleObj spid="_x0000_s3135" name="" r:id="rId1" imgW="951865" imgH="406400" progId="Equation.3">
                  <p:embed/>
                </p:oleObj>
              </mc:Choice>
              <mc:Fallback>
                <p:oleObj name="" r:id="rId1" imgW="951865" imgH="406400" progId="Equation.3">
                  <p:embed/>
                  <p:pic>
                    <p:nvPicPr>
                      <p:cNvPr id="0" name="图片 3134"/>
                      <p:cNvPicPr/>
                      <p:nvPr/>
                    </p:nvPicPr>
                    <p:blipFill>
                      <a:blip r:embed="rId2"/>
                      <a:stretch>
                        <a:fillRect/>
                      </a:stretch>
                    </p:blipFill>
                    <p:spPr>
                      <a:xfrm>
                        <a:off x="3402013" y="5589588"/>
                        <a:ext cx="1711325" cy="735012"/>
                      </a:xfrm>
                      <a:prstGeom prst="rect">
                        <a:avLst/>
                      </a:prstGeom>
                      <a:noFill/>
                      <a:ln w="38100">
                        <a:noFill/>
                        <a:miter/>
                      </a:ln>
                    </p:spPr>
                  </p:pic>
                </p:oleObj>
              </mc:Fallback>
            </mc:AlternateContent>
          </a:graphicData>
        </a:graphic>
      </p:graphicFrame>
      <p:sp>
        <p:nvSpPr>
          <p:cNvPr id="37893"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表格 1"/>
          <p:cNvGraphicFramePr/>
          <p:nvPr/>
        </p:nvGraphicFramePr>
        <p:xfrm>
          <a:off x="2367915" y="2999740"/>
          <a:ext cx="3329940" cy="624205"/>
        </p:xfrm>
        <a:graphic>
          <a:graphicData uri="http://schemas.openxmlformats.org/drawingml/2006/table">
            <a:tbl>
              <a:tblPr firstRow="1" bandRow="1">
                <a:tableStyleId>{5C22544A-7EE6-4342-B048-85BDC9FD1C3A}</a:tableStyleId>
              </a:tblPr>
              <a:tblGrid>
                <a:gridCol w="3329940"/>
              </a:tblGrid>
              <a:tr h="624205">
                <a:tc>
                  <a:txBody>
                    <a:bodyPr/>
                    <a:p>
                      <a:pPr>
                        <a:buNone/>
                      </a:pPr>
                      <a:endParaRPr lang="zh-CN" altLang="en-US"/>
                    </a:p>
                  </a:txBody>
                  <a:tcPr>
                    <a:solidFill>
                      <a:schemeClr val="accent2"/>
                    </a:solidFill>
                  </a:tcPr>
                </a:tc>
              </a:tr>
            </a:tbl>
          </a:graphicData>
        </a:graphic>
      </p:graphicFrame>
      <p:grpSp>
        <p:nvGrpSpPr>
          <p:cNvPr id="37900" name="Group 8"/>
          <p:cNvGrpSpPr/>
          <p:nvPr/>
        </p:nvGrpSpPr>
        <p:grpSpPr>
          <a:xfrm>
            <a:off x="2499043" y="3001963"/>
            <a:ext cx="3060700" cy="636587"/>
            <a:chOff x="2001" y="1989"/>
            <a:chExt cx="1928" cy="401"/>
          </a:xfrm>
        </p:grpSpPr>
        <p:graphicFrame>
          <p:nvGraphicFramePr>
            <p:cNvPr id="37901" name="Object 5"/>
            <p:cNvGraphicFramePr>
              <a:graphicFrameLocks noChangeAspect="1"/>
            </p:cNvGraphicFramePr>
            <p:nvPr/>
          </p:nvGraphicFramePr>
          <p:xfrm>
            <a:off x="2001" y="1989"/>
            <a:ext cx="737" cy="401"/>
          </p:xfrm>
          <a:graphic>
            <a:graphicData uri="http://schemas.openxmlformats.org/presentationml/2006/ole">
              <mc:AlternateContent xmlns:mc="http://schemas.openxmlformats.org/markup-compatibility/2006">
                <mc:Choice xmlns:v="urn:schemas-microsoft-com:vml" Requires="v">
                  <p:oleObj spid="_x0000_s3141" name="" r:id="rId3" imgW="748665" imgH="406400" progId="Equation.3">
                    <p:embed/>
                  </p:oleObj>
                </mc:Choice>
                <mc:Fallback>
                  <p:oleObj name="" r:id="rId3" imgW="748665" imgH="406400" progId="Equation.3">
                    <p:embed/>
                    <p:pic>
                      <p:nvPicPr>
                        <p:cNvPr id="0" name="图片 3140"/>
                        <p:cNvPicPr/>
                        <p:nvPr/>
                      </p:nvPicPr>
                      <p:blipFill>
                        <a:blip r:embed="rId4"/>
                        <a:stretch>
                          <a:fillRect/>
                        </a:stretch>
                      </p:blipFill>
                      <p:spPr>
                        <a:xfrm>
                          <a:off x="2001" y="1989"/>
                          <a:ext cx="737" cy="401"/>
                        </a:xfrm>
                        <a:prstGeom prst="rect">
                          <a:avLst/>
                        </a:prstGeom>
                        <a:noFill/>
                        <a:ln w="38100">
                          <a:noFill/>
                          <a:miter/>
                        </a:ln>
                      </p:spPr>
                    </p:pic>
                  </p:oleObj>
                </mc:Fallback>
              </mc:AlternateContent>
            </a:graphicData>
          </a:graphic>
        </p:graphicFrame>
        <p:graphicFrame>
          <p:nvGraphicFramePr>
            <p:cNvPr id="37902" name="Object 6"/>
            <p:cNvGraphicFramePr>
              <a:graphicFrameLocks noChangeAspect="1"/>
            </p:cNvGraphicFramePr>
            <p:nvPr/>
          </p:nvGraphicFramePr>
          <p:xfrm>
            <a:off x="2880" y="2075"/>
            <a:ext cx="1049" cy="218"/>
          </p:xfrm>
          <a:graphic>
            <a:graphicData uri="http://schemas.openxmlformats.org/presentationml/2006/ole">
              <mc:AlternateContent xmlns:mc="http://schemas.openxmlformats.org/markup-compatibility/2006">
                <mc:Choice xmlns:v="urn:schemas-microsoft-com:vml" Requires="v">
                  <p:oleObj spid="_x0000_s3137" name="" r:id="rId5" imgW="965200" imgH="203200" progId="Equation.3">
                    <p:embed/>
                  </p:oleObj>
                </mc:Choice>
                <mc:Fallback>
                  <p:oleObj name="" r:id="rId5" imgW="965200" imgH="203200" progId="Equation.3">
                    <p:embed/>
                    <p:pic>
                      <p:nvPicPr>
                        <p:cNvPr id="0" name="图片 3136"/>
                        <p:cNvPicPr/>
                        <p:nvPr/>
                      </p:nvPicPr>
                      <p:blipFill>
                        <a:blip r:embed="rId6"/>
                        <a:stretch>
                          <a:fillRect/>
                        </a:stretch>
                      </p:blipFill>
                      <p:spPr>
                        <a:xfrm>
                          <a:off x="2880" y="2075"/>
                          <a:ext cx="1049" cy="218"/>
                        </a:xfrm>
                        <a:prstGeom prst="rect">
                          <a:avLst/>
                        </a:prstGeom>
                        <a:noFill/>
                        <a:ln w="38100">
                          <a:noFill/>
                          <a:miter/>
                        </a:ln>
                      </p:spPr>
                    </p:pic>
                  </p:oleObj>
                </mc:Fallback>
              </mc:AlternateContent>
            </a:graphicData>
          </a:graphic>
        </p:graphicFrame>
      </p:grpSp>
      <p:graphicFrame>
        <p:nvGraphicFramePr>
          <p:cNvPr id="9" name="表格 8"/>
          <p:cNvGraphicFramePr/>
          <p:nvPr/>
        </p:nvGraphicFramePr>
        <p:xfrm>
          <a:off x="2367915" y="3862705"/>
          <a:ext cx="3329940" cy="651510"/>
        </p:xfrm>
        <a:graphic>
          <a:graphicData uri="http://schemas.openxmlformats.org/drawingml/2006/table">
            <a:tbl>
              <a:tblPr firstRow="1" bandRow="1">
                <a:tableStyleId>{5C22544A-7EE6-4342-B048-85BDC9FD1C3A}</a:tableStyleId>
              </a:tblPr>
              <a:tblGrid>
                <a:gridCol w="3329940"/>
              </a:tblGrid>
              <a:tr h="651510">
                <a:tc>
                  <a:txBody>
                    <a:bodyPr/>
                    <a:p>
                      <a:pPr>
                        <a:buNone/>
                      </a:pPr>
                      <a:endParaRPr lang="zh-CN" altLang="en-US"/>
                    </a:p>
                  </a:txBody>
                  <a:tcPr>
                    <a:solidFill>
                      <a:schemeClr val="accent2"/>
                    </a:solidFill>
                  </a:tcPr>
                </a:tc>
              </a:tr>
            </a:tbl>
          </a:graphicData>
        </a:graphic>
      </p:graphicFrame>
      <p:grpSp>
        <p:nvGrpSpPr>
          <p:cNvPr id="37909" name="Group 13"/>
          <p:cNvGrpSpPr/>
          <p:nvPr/>
        </p:nvGrpSpPr>
        <p:grpSpPr>
          <a:xfrm>
            <a:off x="2682240" y="4003675"/>
            <a:ext cx="2828925" cy="369888"/>
            <a:chOff x="2058" y="2440"/>
            <a:chExt cx="1782" cy="233"/>
          </a:xfrm>
        </p:grpSpPr>
        <p:graphicFrame>
          <p:nvGraphicFramePr>
            <p:cNvPr id="37910" name="Object 3"/>
            <p:cNvGraphicFramePr>
              <a:graphicFrameLocks noChangeAspect="1"/>
            </p:cNvGraphicFramePr>
            <p:nvPr/>
          </p:nvGraphicFramePr>
          <p:xfrm>
            <a:off x="2058" y="2440"/>
            <a:ext cx="709" cy="233"/>
          </p:xfrm>
          <a:graphic>
            <a:graphicData uri="http://schemas.openxmlformats.org/presentationml/2006/ole">
              <mc:AlternateContent xmlns:mc="http://schemas.openxmlformats.org/markup-compatibility/2006">
                <mc:Choice xmlns:v="urn:schemas-microsoft-com:vml" Requires="v">
                  <p:oleObj spid="_x0000_s3138" name="" r:id="rId7" imgW="698500" imgH="228600" progId="Equation.3">
                    <p:embed/>
                  </p:oleObj>
                </mc:Choice>
                <mc:Fallback>
                  <p:oleObj name="" r:id="rId7" imgW="698500" imgH="228600" progId="Equation.3">
                    <p:embed/>
                    <p:pic>
                      <p:nvPicPr>
                        <p:cNvPr id="0" name="图片 3137"/>
                        <p:cNvPicPr/>
                        <p:nvPr/>
                      </p:nvPicPr>
                      <p:blipFill>
                        <a:blip r:embed="rId8"/>
                        <a:stretch>
                          <a:fillRect/>
                        </a:stretch>
                      </p:blipFill>
                      <p:spPr>
                        <a:xfrm>
                          <a:off x="2058" y="2440"/>
                          <a:ext cx="709" cy="233"/>
                        </a:xfrm>
                        <a:prstGeom prst="rect">
                          <a:avLst/>
                        </a:prstGeom>
                        <a:noFill/>
                        <a:ln w="38100">
                          <a:noFill/>
                          <a:miter/>
                        </a:ln>
                      </p:spPr>
                    </p:pic>
                  </p:oleObj>
                </mc:Fallback>
              </mc:AlternateContent>
            </a:graphicData>
          </a:graphic>
        </p:graphicFrame>
        <p:graphicFrame>
          <p:nvGraphicFramePr>
            <p:cNvPr id="37911" name="Object 4"/>
            <p:cNvGraphicFramePr>
              <a:graphicFrameLocks noChangeAspect="1"/>
            </p:cNvGraphicFramePr>
            <p:nvPr/>
          </p:nvGraphicFramePr>
          <p:xfrm>
            <a:off x="2937" y="2443"/>
            <a:ext cx="903" cy="213"/>
          </p:xfrm>
          <a:graphic>
            <a:graphicData uri="http://schemas.openxmlformats.org/presentationml/2006/ole">
              <mc:AlternateContent xmlns:mc="http://schemas.openxmlformats.org/markup-compatibility/2006">
                <mc:Choice xmlns:v="urn:schemas-microsoft-com:vml" Requires="v">
                  <p:oleObj spid="_x0000_s3139" name="" r:id="rId9" imgW="850265" imgH="203200" progId="Equation.3">
                    <p:embed/>
                  </p:oleObj>
                </mc:Choice>
                <mc:Fallback>
                  <p:oleObj name="" r:id="rId9" imgW="850265" imgH="203200" progId="Equation.3">
                    <p:embed/>
                    <p:pic>
                      <p:nvPicPr>
                        <p:cNvPr id="0" name="图片 3138"/>
                        <p:cNvPicPr/>
                        <p:nvPr/>
                      </p:nvPicPr>
                      <p:blipFill>
                        <a:blip r:embed="rId10"/>
                        <a:stretch>
                          <a:fillRect/>
                        </a:stretch>
                      </p:blipFill>
                      <p:spPr>
                        <a:xfrm>
                          <a:off x="2937" y="2443"/>
                          <a:ext cx="903" cy="213"/>
                        </a:xfrm>
                        <a:prstGeom prst="rect">
                          <a:avLst/>
                        </a:prstGeom>
                        <a:noFill/>
                        <a:ln w="38100">
                          <a:noFill/>
                          <a:miter/>
                        </a:ln>
                      </p:spPr>
                    </p:pic>
                  </p:oleObj>
                </mc:Fallback>
              </mc:AlternateContent>
            </a:graphicData>
          </a:graphic>
        </p:graphicFrame>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8914" name="Rectangle 3"/>
          <p:cNvSpPr>
            <a:spLocks noGrp="1" noRot="1"/>
          </p:cNvSpPr>
          <p:nvPr>
            <p:ph type="body" idx="4294967295"/>
          </p:nvPr>
        </p:nvSpPr>
        <p:spPr/>
        <p:txBody>
          <a:bodyPr vert="horz" wrap="square" lIns="91440" tIns="45720" rIns="91440" bIns="45720" anchor="t"/>
          <a:p>
            <a:pPr lvl="2" eaLnBrk="1" hangingPunct="1"/>
            <a:r>
              <a:rPr lang="zh-CN" altLang="en-US" dirty="0"/>
              <a:t>白噪声和其自相关函数的曲线：</a:t>
            </a:r>
            <a:endParaRPr lang="zh-CN" altLang="en-US" dirty="0"/>
          </a:p>
        </p:txBody>
      </p:sp>
      <p:grpSp>
        <p:nvGrpSpPr>
          <p:cNvPr id="38915" name="Group 4"/>
          <p:cNvGrpSpPr/>
          <p:nvPr/>
        </p:nvGrpSpPr>
        <p:grpSpPr>
          <a:xfrm>
            <a:off x="1106488" y="1989138"/>
            <a:ext cx="7381875" cy="3149600"/>
            <a:chOff x="1797" y="5964"/>
            <a:chExt cx="8280" cy="3588"/>
          </a:xfrm>
        </p:grpSpPr>
        <p:pic>
          <p:nvPicPr>
            <p:cNvPr id="38916" name="Picture 5" descr="2_6_6"/>
            <p:cNvPicPr>
              <a:picLocks noChangeAspect="1"/>
            </p:cNvPicPr>
            <p:nvPr/>
          </p:nvPicPr>
          <p:blipFill>
            <a:blip r:embed="rId1"/>
            <a:stretch>
              <a:fillRect/>
            </a:stretch>
          </p:blipFill>
          <p:spPr>
            <a:xfrm>
              <a:off x="1797" y="5964"/>
              <a:ext cx="8280" cy="3555"/>
            </a:xfrm>
            <a:prstGeom prst="rect">
              <a:avLst/>
            </a:prstGeom>
            <a:noFill/>
            <a:ln w="9525">
              <a:noFill/>
            </a:ln>
          </p:spPr>
        </p:pic>
        <p:sp>
          <p:nvSpPr>
            <p:cNvPr id="38917" name="Rectangle 6"/>
            <p:cNvSpPr/>
            <p:nvPr/>
          </p:nvSpPr>
          <p:spPr>
            <a:xfrm>
              <a:off x="3597" y="9084"/>
              <a:ext cx="5220" cy="468"/>
            </a:xfrm>
            <a:prstGeom prst="rect">
              <a:avLst/>
            </a:prstGeom>
            <a:solidFill>
              <a:srgbClr val="FFFFFF"/>
            </a:solidFill>
            <a:ln w="9525">
              <a:noFill/>
            </a:ln>
          </p:spPr>
          <p:txBody>
            <a:bodyPr anchor="t"/>
            <a:p>
              <a:endParaRPr lang="zh-CN" altLang="zh-CN" sz="1600" dirty="0">
                <a:latin typeface="Tahoma" panose="020B0604030504040204" pitchFamily="34" charset="0"/>
                <a:ea typeface="宋体" panose="02010600030101010101" pitchFamily="2" charset="-122"/>
              </a:endParaRPr>
            </a:p>
          </p:txBody>
        </p:sp>
      </p:grpSp>
      <p:sp>
        <p:nvSpPr>
          <p:cNvPr id="38918"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7170" name="Rectangle 3"/>
          <p:cNvSpPr>
            <a:spLocks noGrp="1" noRot="1"/>
          </p:cNvSpPr>
          <p:nvPr>
            <p:ph type="body" idx="4294967295"/>
          </p:nvPr>
        </p:nvSpPr>
        <p:spPr>
          <a:xfrm>
            <a:off x="0" y="1223963"/>
            <a:ext cx="8734425" cy="5634037"/>
          </a:xfrm>
        </p:spPr>
        <p:txBody>
          <a:bodyPr vert="horz" wrap="square" lIns="91440" tIns="45720" rIns="91440" bIns="45720" anchor="t"/>
          <a:p>
            <a:pPr lvl="2" eaLnBrk="1" hangingPunct="1"/>
            <a:r>
              <a:rPr lang="zh-CN" altLang="en-US" dirty="0"/>
              <a:t>角度</a:t>
            </a:r>
            <a:r>
              <a:rPr lang="en-US" altLang="zh-CN" dirty="0"/>
              <a:t>2</a:t>
            </a:r>
            <a:r>
              <a:rPr lang="zh-CN" altLang="en-US" dirty="0"/>
              <a:t>：随机过程是随机变量概念的延伸。</a:t>
            </a:r>
            <a:endParaRPr lang="zh-CN" altLang="en-US" dirty="0"/>
          </a:p>
          <a:p>
            <a:pPr lvl="3" eaLnBrk="1" hangingPunct="1">
              <a:lnSpc>
                <a:spcPct val="130000"/>
              </a:lnSpc>
            </a:pPr>
            <a:r>
              <a:rPr lang="zh-CN" altLang="en-US" dirty="0"/>
              <a:t>在任一给定时刻</a:t>
            </a:r>
            <a:r>
              <a:rPr lang="en-US" altLang="zh-CN" i="1" dirty="0"/>
              <a:t>t</a:t>
            </a:r>
            <a:r>
              <a:rPr lang="en-US" altLang="zh-CN" baseline="-25000" dirty="0"/>
              <a:t>1</a:t>
            </a:r>
            <a:r>
              <a:rPr lang="zh-CN" altLang="en-US" dirty="0"/>
              <a:t>上，每一个样本函数</a:t>
            </a:r>
            <a:r>
              <a:rPr lang="zh-CN" altLang="en-US" i="1" dirty="0">
                <a:sym typeface="Symbol" panose="05050102010706020507" pitchFamily="18" charset="2"/>
              </a:rPr>
              <a:t></a:t>
            </a:r>
            <a:r>
              <a:rPr lang="en-US" altLang="zh-CN" i="1" baseline="-25000" dirty="0">
                <a:sym typeface="Symbol" panose="05050102010706020507" pitchFamily="18" charset="2"/>
              </a:rPr>
              <a:t>i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都是一个确定的数值</a:t>
            </a:r>
            <a:r>
              <a:rPr lang="zh-CN" altLang="en-US" i="1" dirty="0">
                <a:sym typeface="Symbol" panose="05050102010706020507" pitchFamily="18" charset="2"/>
              </a:rPr>
              <a:t></a:t>
            </a:r>
            <a:r>
              <a:rPr lang="en-US" altLang="zh-CN" i="1" baseline="-25000" dirty="0">
                <a:sym typeface="Symbol" panose="05050102010706020507" pitchFamily="18" charset="2"/>
              </a:rPr>
              <a:t>i </a:t>
            </a:r>
            <a:r>
              <a:rPr lang="en-US" altLang="zh-CN" dirty="0">
                <a:sym typeface="Symbol" panose="05050102010706020507" pitchFamily="18" charset="2"/>
              </a:rPr>
              <a:t>(</a:t>
            </a:r>
            <a:r>
              <a:rPr lang="en-US" altLang="zh-CN" i="1" dirty="0">
                <a:sym typeface="Symbol" panose="05050102010706020507" pitchFamily="18" charset="2"/>
              </a:rPr>
              <a:t>t</a:t>
            </a:r>
            <a:r>
              <a:rPr lang="en-US" altLang="zh-CN" i="1" baseline="-25000" dirty="0">
                <a:sym typeface="Symbol" panose="05050102010706020507" pitchFamily="18" charset="2"/>
              </a:rPr>
              <a:t>1</a:t>
            </a:r>
            <a:r>
              <a:rPr lang="en-US" altLang="zh-CN" dirty="0">
                <a:sym typeface="Symbol" panose="05050102010706020507" pitchFamily="18" charset="2"/>
              </a:rPr>
              <a:t>)</a:t>
            </a:r>
            <a:r>
              <a:rPr lang="zh-CN" altLang="en-US" dirty="0">
                <a:sym typeface="Symbol" panose="05050102010706020507" pitchFamily="18" charset="2"/>
              </a:rPr>
              <a:t>，</a:t>
            </a:r>
            <a:r>
              <a:rPr lang="zh-CN" altLang="en-US" dirty="0"/>
              <a:t>但是每个</a:t>
            </a:r>
            <a:r>
              <a:rPr lang="zh-CN" altLang="en-US" i="1" dirty="0">
                <a:sym typeface="Symbol" panose="05050102010706020507" pitchFamily="18" charset="2"/>
              </a:rPr>
              <a:t></a:t>
            </a:r>
            <a:r>
              <a:rPr lang="en-US" altLang="zh-CN" i="1" baseline="-25000" dirty="0">
                <a:sym typeface="Symbol" panose="05050102010706020507" pitchFamily="18" charset="2"/>
              </a:rPr>
              <a:t>i </a:t>
            </a:r>
            <a:r>
              <a:rPr lang="en-US" altLang="zh-CN" dirty="0">
                <a:sym typeface="Symbol" panose="05050102010706020507" pitchFamily="18" charset="2"/>
              </a:rPr>
              <a:t>(</a:t>
            </a:r>
            <a:r>
              <a:rPr lang="en-US" altLang="zh-CN" i="1" dirty="0">
                <a:sym typeface="Symbol" panose="05050102010706020507" pitchFamily="18" charset="2"/>
              </a:rPr>
              <a:t>t</a:t>
            </a:r>
            <a:r>
              <a:rPr lang="en-US" altLang="zh-CN" i="1" baseline="-25000" dirty="0">
                <a:sym typeface="Symbol" panose="05050102010706020507" pitchFamily="18" charset="2"/>
              </a:rPr>
              <a:t>1</a:t>
            </a:r>
            <a:r>
              <a:rPr lang="en-US" altLang="zh-CN" dirty="0">
                <a:sym typeface="Symbol" panose="05050102010706020507" pitchFamily="18" charset="2"/>
              </a:rPr>
              <a:t>)</a:t>
            </a:r>
            <a:r>
              <a:rPr lang="zh-CN" altLang="en-US" dirty="0"/>
              <a:t>都是不可预知的。</a:t>
            </a:r>
            <a:endParaRPr lang="zh-CN" altLang="en-US" dirty="0"/>
          </a:p>
          <a:p>
            <a:pPr lvl="3" eaLnBrk="1" hangingPunct="1">
              <a:lnSpc>
                <a:spcPct val="130000"/>
              </a:lnSpc>
            </a:pPr>
            <a:r>
              <a:rPr lang="zh-CN" altLang="en-US" dirty="0"/>
              <a:t>在一个固定时刻</a:t>
            </a:r>
            <a:r>
              <a:rPr lang="en-US" altLang="zh-CN" i="1" dirty="0"/>
              <a:t>t</a:t>
            </a:r>
            <a:r>
              <a:rPr lang="en-US" altLang="zh-CN" baseline="-25000" dirty="0"/>
              <a:t>1</a:t>
            </a:r>
            <a:r>
              <a:rPr lang="zh-CN" altLang="en-US" dirty="0"/>
              <a:t>上，不同样本的取值</a:t>
            </a:r>
            <a:r>
              <a:rPr lang="en-US" altLang="zh-CN" dirty="0"/>
              <a:t>{</a:t>
            </a:r>
            <a:r>
              <a:rPr lang="en-US" altLang="zh-CN" i="1" dirty="0">
                <a:sym typeface="Symbol" panose="05050102010706020507" pitchFamily="18" charset="2"/>
              </a:rPr>
              <a:t></a:t>
            </a:r>
            <a:r>
              <a:rPr lang="en-US" altLang="zh-CN" i="1" baseline="-25000" dirty="0">
                <a:sym typeface="Symbol" panose="05050102010706020507" pitchFamily="18" charset="2"/>
              </a:rPr>
              <a:t>i </a:t>
            </a:r>
            <a:r>
              <a:rPr lang="en-US" altLang="zh-CN" dirty="0">
                <a:sym typeface="Symbol" panose="05050102010706020507" pitchFamily="18" charset="2"/>
              </a:rPr>
              <a:t>(</a:t>
            </a:r>
            <a:r>
              <a:rPr lang="en-US" altLang="zh-CN" i="1" dirty="0">
                <a:sym typeface="Symbol" panose="05050102010706020507" pitchFamily="18" charset="2"/>
              </a:rPr>
              <a:t>t</a:t>
            </a:r>
            <a:r>
              <a:rPr lang="en-US" altLang="zh-CN" i="1" baseline="-25000" dirty="0">
                <a:sym typeface="Symbol" panose="05050102010706020507" pitchFamily="18" charset="2"/>
              </a:rPr>
              <a:t>1</a:t>
            </a:r>
            <a:r>
              <a:rPr lang="en-US" altLang="zh-CN" dirty="0">
                <a:sym typeface="Symbol" panose="05050102010706020507" pitchFamily="18" charset="2"/>
              </a:rPr>
              <a:t>), i = 1, 2, …, n</a:t>
            </a:r>
            <a:r>
              <a:rPr lang="en-US" altLang="zh-CN" dirty="0"/>
              <a:t>}</a:t>
            </a:r>
            <a:r>
              <a:rPr lang="zh-CN" altLang="en-US" dirty="0"/>
              <a:t>是一个随机变量，记为</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i="1" baseline="-25000" dirty="0">
                <a:sym typeface="Symbol" panose="05050102010706020507" pitchFamily="18" charset="2"/>
              </a:rPr>
              <a:t>1</a:t>
            </a:r>
            <a:r>
              <a:rPr lang="en-US" altLang="zh-CN" dirty="0">
                <a:sym typeface="Symbol" panose="05050102010706020507" pitchFamily="18" charset="2"/>
              </a:rPr>
              <a:t>)</a:t>
            </a:r>
            <a:r>
              <a:rPr lang="zh-CN" altLang="en-US" dirty="0">
                <a:sym typeface="Symbol" panose="05050102010706020507" pitchFamily="18" charset="2"/>
              </a:rPr>
              <a:t>。</a:t>
            </a:r>
            <a:endParaRPr lang="zh-CN" altLang="en-US" dirty="0">
              <a:sym typeface="Symbol" panose="05050102010706020507" pitchFamily="18" charset="2"/>
            </a:endParaRPr>
          </a:p>
          <a:p>
            <a:pPr lvl="3" eaLnBrk="1" hangingPunct="1">
              <a:lnSpc>
                <a:spcPct val="130000"/>
              </a:lnSpc>
            </a:pPr>
            <a:r>
              <a:rPr lang="zh-CN" altLang="en-US" dirty="0">
                <a:sym typeface="Symbol" panose="05050102010706020507" pitchFamily="18" charset="2"/>
              </a:rPr>
              <a:t>换句话说，随机过程在任意时刻的值是一个随机变量。</a:t>
            </a:r>
            <a:endParaRPr lang="zh-CN" altLang="en-US" dirty="0">
              <a:sym typeface="Symbol" panose="05050102010706020507" pitchFamily="18" charset="2"/>
            </a:endParaRPr>
          </a:p>
          <a:p>
            <a:pPr lvl="3" eaLnBrk="1" hangingPunct="1">
              <a:lnSpc>
                <a:spcPct val="130000"/>
              </a:lnSpc>
            </a:pPr>
            <a:r>
              <a:rPr lang="zh-CN" altLang="en-US" dirty="0">
                <a:sym typeface="Symbol" panose="05050102010706020507" pitchFamily="18" charset="2"/>
              </a:rPr>
              <a:t>因此，我们又可以把</a:t>
            </a:r>
            <a:r>
              <a:rPr lang="zh-CN" altLang="en-US" dirty="0">
                <a:solidFill>
                  <a:schemeClr val="accent2"/>
                </a:solidFill>
                <a:sym typeface="Symbol" panose="05050102010706020507" pitchFamily="18" charset="2"/>
              </a:rPr>
              <a:t>随机过程</a:t>
            </a:r>
            <a:r>
              <a:rPr lang="zh-CN" altLang="en-US" dirty="0">
                <a:sym typeface="Symbol" panose="05050102010706020507" pitchFamily="18" charset="2"/>
              </a:rPr>
              <a:t>看作</a:t>
            </a:r>
            <a:r>
              <a:rPr lang="zh-CN" altLang="en-US" dirty="0">
                <a:solidFill>
                  <a:schemeClr val="accent2"/>
                </a:solidFill>
                <a:sym typeface="Symbol" panose="05050102010706020507" pitchFamily="18" charset="2"/>
              </a:rPr>
              <a:t>是</a:t>
            </a:r>
            <a:r>
              <a:rPr lang="zh-CN" altLang="en-US" dirty="0">
                <a:solidFill>
                  <a:srgbClr val="FF0000"/>
                </a:solidFill>
                <a:sym typeface="Symbol" panose="05050102010706020507" pitchFamily="18" charset="2"/>
              </a:rPr>
              <a:t>沿时间轴排列的无数个随机变量的集合</a:t>
            </a:r>
            <a:r>
              <a:rPr lang="zh-CN" altLang="en-US" dirty="0">
                <a:sym typeface="Symbol" panose="05050102010706020507" pitchFamily="18" charset="2"/>
              </a:rPr>
              <a:t>。</a:t>
            </a:r>
            <a:endParaRPr lang="zh-CN" altLang="en-US" dirty="0">
              <a:sym typeface="Symbol" panose="05050102010706020507" pitchFamily="18" charset="2"/>
            </a:endParaRPr>
          </a:p>
          <a:p>
            <a:pPr lvl="3" eaLnBrk="1" hangingPunct="1">
              <a:lnSpc>
                <a:spcPct val="130000"/>
              </a:lnSpc>
            </a:pPr>
            <a:r>
              <a:rPr lang="zh-CN" altLang="en-US" dirty="0">
                <a:sym typeface="Symbol" panose="05050102010706020507" pitchFamily="18" charset="2"/>
              </a:rPr>
              <a:t>这个角度更适合对随机过程理论进行精确的数学描述。</a:t>
            </a:r>
            <a:endParaRPr lang="zh-CN" altLang="en-US" dirty="0">
              <a:sym typeface="Symbol" panose="05050102010706020507" pitchFamily="18" charset="2"/>
            </a:endParaRPr>
          </a:p>
        </p:txBody>
      </p:sp>
      <p:sp>
        <p:nvSpPr>
          <p:cNvPr id="7171"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39938" name="Rectangle 3"/>
          <p:cNvSpPr>
            <a:spLocks noGrp="1" noRot="1"/>
          </p:cNvSpPr>
          <p:nvPr>
            <p:ph type="body" idx="4294967295"/>
          </p:nvPr>
        </p:nvSpPr>
        <p:spPr>
          <a:xfrm>
            <a:off x="296863" y="1223963"/>
            <a:ext cx="8672512" cy="5634037"/>
          </a:xfrm>
        </p:spPr>
        <p:txBody>
          <a:bodyPr vert="horz" wrap="square" lIns="91440" tIns="45720" rIns="91440" bIns="45720" anchor="t"/>
          <a:p>
            <a:pPr lvl="2" eaLnBrk="1" hangingPunct="1"/>
            <a:r>
              <a:rPr lang="zh-CN" altLang="en-US" dirty="0"/>
              <a:t>白噪声的功率</a:t>
            </a:r>
            <a:endParaRPr lang="zh-CN" altLang="en-US" dirty="0"/>
          </a:p>
          <a:p>
            <a:pPr lvl="2" eaLnBrk="1" hangingPunct="1">
              <a:buNone/>
            </a:pPr>
            <a:r>
              <a:rPr lang="zh-CN" altLang="en-US" dirty="0"/>
              <a:t>	由于白噪声的带宽无限，其平均功率为无穷大，即</a:t>
            </a:r>
            <a:endParaRPr lang="zh-CN" altLang="en-US" dirty="0"/>
          </a:p>
          <a:p>
            <a:pPr lvl="2" eaLnBrk="1" hangingPunct="1">
              <a:buNone/>
            </a:pPr>
            <a:endParaRPr lang="zh-CN" altLang="en-US" dirty="0"/>
          </a:p>
          <a:p>
            <a:pPr lvl="2" eaLnBrk="1" hangingPunct="1">
              <a:buNone/>
            </a:pPr>
            <a:r>
              <a:rPr lang="zh-CN" altLang="en-US" dirty="0"/>
              <a:t>	或</a:t>
            </a:r>
            <a:endParaRPr lang="zh-CN" altLang="en-US" dirty="0"/>
          </a:p>
          <a:p>
            <a:pPr lvl="2" eaLnBrk="1" hangingPunct="1">
              <a:buNone/>
            </a:pPr>
            <a:endParaRPr lang="zh-CN" altLang="en-US" dirty="0"/>
          </a:p>
          <a:p>
            <a:pPr lvl="3" eaLnBrk="1" hangingPunct="1"/>
            <a:r>
              <a:rPr lang="zh-CN" altLang="en-US" dirty="0"/>
              <a:t>因此，真正“白”的噪声是不存在的，它只是构造的一种理想化的噪声形式。 </a:t>
            </a:r>
            <a:endParaRPr lang="zh-CN" altLang="en-US" dirty="0"/>
          </a:p>
          <a:p>
            <a:pPr lvl="3" eaLnBrk="1" hangingPunct="1"/>
            <a:r>
              <a:rPr lang="zh-CN" altLang="en-US" dirty="0"/>
              <a:t>实际中，只要噪声的功率谱均匀分布的频率范围远远大于通信系统的工作频带，我们就可以把它视为白噪声。</a:t>
            </a:r>
            <a:endParaRPr lang="zh-CN" altLang="en-US" dirty="0"/>
          </a:p>
          <a:p>
            <a:pPr lvl="3" eaLnBrk="1" hangingPunct="1"/>
            <a:r>
              <a:rPr lang="zh-CN" altLang="en-US" dirty="0">
                <a:solidFill>
                  <a:srgbClr val="FF0000"/>
                </a:solidFill>
              </a:rPr>
              <a:t>如果白噪声取值的概率分布服从高斯分布，则称之为</a:t>
            </a:r>
            <a:r>
              <a:rPr lang="zh-CN" altLang="en-US" dirty="0">
                <a:solidFill>
                  <a:schemeClr val="hlink"/>
                </a:solidFill>
              </a:rPr>
              <a:t>高斯白噪声</a:t>
            </a:r>
            <a:r>
              <a:rPr lang="zh-CN" altLang="en-US" dirty="0"/>
              <a:t>。</a:t>
            </a:r>
            <a:endParaRPr lang="zh-CN" altLang="en-US" dirty="0"/>
          </a:p>
          <a:p>
            <a:pPr lvl="3" eaLnBrk="1" hangingPunct="1"/>
            <a:r>
              <a:rPr lang="zh-CN" altLang="en-US" dirty="0"/>
              <a:t>高斯白噪声在任意两个不同时刻上的随机变量之间，不仅是互不相关的，而且还是统计独立的。 </a:t>
            </a:r>
            <a:endParaRPr lang="zh-CN" altLang="en-US" dirty="0"/>
          </a:p>
        </p:txBody>
      </p:sp>
      <p:sp>
        <p:nvSpPr>
          <p:cNvPr id="39939" name="Rectangle 5"/>
          <p:cNvSpPr/>
          <p:nvPr/>
        </p:nvSpPr>
        <p:spPr>
          <a:xfrm>
            <a:off x="0" y="3228975"/>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9940" name="Object 2"/>
          <p:cNvGraphicFramePr>
            <a:graphicFrameLocks noChangeAspect="1"/>
          </p:cNvGraphicFramePr>
          <p:nvPr/>
        </p:nvGraphicFramePr>
        <p:xfrm>
          <a:off x="2906713" y="2033588"/>
          <a:ext cx="2160587" cy="674687"/>
        </p:xfrm>
        <a:graphic>
          <a:graphicData uri="http://schemas.openxmlformats.org/presentationml/2006/ole">
            <mc:AlternateContent xmlns:mc="http://schemas.openxmlformats.org/markup-compatibility/2006">
              <mc:Choice xmlns:v="urn:schemas-microsoft-com:vml" Requires="v">
                <p:oleObj spid="_x0000_s3145" name="" r:id="rId1" imgW="1282700" imgH="406400" progId="Equation.3">
                  <p:embed/>
                </p:oleObj>
              </mc:Choice>
              <mc:Fallback>
                <p:oleObj name="" r:id="rId1" imgW="1282700" imgH="406400" progId="Equation.3">
                  <p:embed/>
                  <p:pic>
                    <p:nvPicPr>
                      <p:cNvPr id="0" name="图片 3144"/>
                      <p:cNvPicPr/>
                      <p:nvPr/>
                    </p:nvPicPr>
                    <p:blipFill>
                      <a:blip r:embed="rId2"/>
                      <a:stretch>
                        <a:fillRect/>
                      </a:stretch>
                    </p:blipFill>
                    <p:spPr>
                      <a:xfrm>
                        <a:off x="2906713" y="2033588"/>
                        <a:ext cx="2160587" cy="674687"/>
                      </a:xfrm>
                      <a:prstGeom prst="rect">
                        <a:avLst/>
                      </a:prstGeom>
                      <a:noFill/>
                      <a:ln w="38100">
                        <a:noFill/>
                        <a:miter/>
                      </a:ln>
                    </p:spPr>
                  </p:pic>
                </p:oleObj>
              </mc:Fallback>
            </mc:AlternateContent>
          </a:graphicData>
        </a:graphic>
      </p:graphicFrame>
      <p:sp>
        <p:nvSpPr>
          <p:cNvPr id="39941" name="Rectangle 7"/>
          <p:cNvSpPr/>
          <p:nvPr/>
        </p:nvSpPr>
        <p:spPr>
          <a:xfrm>
            <a:off x="0" y="32242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39942" name="Object 3"/>
          <p:cNvGraphicFramePr>
            <a:graphicFrameLocks noChangeAspect="1"/>
          </p:cNvGraphicFramePr>
          <p:nvPr/>
        </p:nvGraphicFramePr>
        <p:xfrm>
          <a:off x="2951163" y="2843213"/>
          <a:ext cx="2114550" cy="650875"/>
        </p:xfrm>
        <a:graphic>
          <a:graphicData uri="http://schemas.openxmlformats.org/presentationml/2006/ole">
            <mc:AlternateContent xmlns:mc="http://schemas.openxmlformats.org/markup-compatibility/2006">
              <mc:Choice xmlns:v="urn:schemas-microsoft-com:vml" Requires="v">
                <p:oleObj spid="_x0000_s3144" name="" r:id="rId3" imgW="1218565" imgH="406400" progId="Equation.3">
                  <p:embed/>
                </p:oleObj>
              </mc:Choice>
              <mc:Fallback>
                <p:oleObj name="" r:id="rId3" imgW="1218565" imgH="406400" progId="Equation.3">
                  <p:embed/>
                  <p:pic>
                    <p:nvPicPr>
                      <p:cNvPr id="0" name="图片 3143"/>
                      <p:cNvPicPr/>
                      <p:nvPr/>
                    </p:nvPicPr>
                    <p:blipFill>
                      <a:blip r:embed="rId4"/>
                      <a:stretch>
                        <a:fillRect/>
                      </a:stretch>
                    </p:blipFill>
                    <p:spPr>
                      <a:xfrm>
                        <a:off x="2951163" y="2843213"/>
                        <a:ext cx="2114550" cy="650875"/>
                      </a:xfrm>
                      <a:prstGeom prst="rect">
                        <a:avLst/>
                      </a:prstGeom>
                      <a:noFill/>
                      <a:ln w="38100">
                        <a:noFill/>
                        <a:miter/>
                      </a:ln>
                    </p:spPr>
                  </p:pic>
                </p:oleObj>
              </mc:Fallback>
            </mc:AlternateContent>
          </a:graphicData>
        </a:graphic>
      </p:graphicFrame>
      <p:sp>
        <p:nvSpPr>
          <p:cNvPr id="39943"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0962" name="Rectangle 3"/>
          <p:cNvSpPr>
            <a:spLocks noGrp="1" noRot="1"/>
          </p:cNvSpPr>
          <p:nvPr>
            <p:ph type="body" idx="4294967295"/>
          </p:nvPr>
        </p:nvSpPr>
        <p:spPr>
          <a:xfrm>
            <a:off x="522288" y="1223963"/>
            <a:ext cx="8447087" cy="5634037"/>
          </a:xfrm>
        </p:spPr>
        <p:txBody>
          <a:bodyPr vert="horz" wrap="square" lIns="91440" tIns="45720" rIns="91440" bIns="45720" anchor="t"/>
          <a:p>
            <a:pPr lvl="1" eaLnBrk="1" hangingPunct="1"/>
            <a:r>
              <a:rPr lang="zh-CN" altLang="en-US" dirty="0"/>
              <a:t>低通白噪声</a:t>
            </a:r>
            <a:endParaRPr lang="zh-CN" altLang="en-US" dirty="0"/>
          </a:p>
          <a:p>
            <a:pPr lvl="2" eaLnBrk="1" hangingPunct="1"/>
            <a:r>
              <a:rPr lang="zh-CN" altLang="en-US" dirty="0"/>
              <a:t>定义：如果白噪声通过理想矩形的低通滤波器或理想低通信道，则输出的噪声称为</a:t>
            </a:r>
            <a:r>
              <a:rPr lang="zh-CN" altLang="en-US" dirty="0">
                <a:solidFill>
                  <a:schemeClr val="hlink"/>
                </a:solidFill>
              </a:rPr>
              <a:t>低通白噪声</a:t>
            </a:r>
            <a:r>
              <a:rPr lang="zh-CN" altLang="en-US" dirty="0"/>
              <a:t>。 </a:t>
            </a:r>
            <a:endParaRPr lang="zh-CN" altLang="en-US" dirty="0"/>
          </a:p>
          <a:p>
            <a:pPr lvl="2" eaLnBrk="1" hangingPunct="1"/>
            <a:r>
              <a:rPr lang="zh-CN" altLang="en-US" dirty="0"/>
              <a:t>功率谱密度</a:t>
            </a:r>
            <a:endParaRPr lang="zh-CN" altLang="en-US" dirty="0"/>
          </a:p>
          <a:p>
            <a:pPr lvl="2" eaLnBrk="1" hangingPunct="1"/>
            <a:endParaRPr lang="zh-CN" altLang="en-US" dirty="0"/>
          </a:p>
          <a:p>
            <a:pPr lvl="2" eaLnBrk="1" hangingPunct="1">
              <a:lnSpc>
                <a:spcPct val="80000"/>
              </a:lnSpc>
            </a:pPr>
            <a:endParaRPr lang="zh-CN" altLang="en-US" dirty="0"/>
          </a:p>
          <a:p>
            <a:pPr lvl="3" eaLnBrk="1" hangingPunct="1">
              <a:lnSpc>
                <a:spcPct val="120000"/>
              </a:lnSpc>
            </a:pPr>
            <a:r>
              <a:rPr lang="zh-CN" altLang="en-US" dirty="0"/>
              <a:t>由上式可见，白噪声的功率谱密度被限制在</a:t>
            </a:r>
            <a:r>
              <a:rPr lang="en-US" altLang="zh-CN" dirty="0"/>
              <a:t>| </a:t>
            </a:r>
            <a:r>
              <a:rPr lang="en-US" altLang="zh-CN" i="1" dirty="0"/>
              <a:t>f </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f</a:t>
            </a:r>
            <a:r>
              <a:rPr lang="en-US" altLang="zh-CN" baseline="-25000" dirty="0">
                <a:sym typeface="Symbol" panose="05050102010706020507" pitchFamily="18" charset="2"/>
              </a:rPr>
              <a:t>H</a:t>
            </a:r>
            <a:r>
              <a:rPr lang="zh-CN" altLang="en-US" dirty="0">
                <a:sym typeface="Symbol" panose="05050102010706020507" pitchFamily="18" charset="2"/>
              </a:rPr>
              <a:t>内，通常把这样的噪声也称为</a:t>
            </a:r>
            <a:r>
              <a:rPr lang="zh-CN" altLang="en-US" dirty="0">
                <a:solidFill>
                  <a:schemeClr val="hlink"/>
                </a:solidFill>
                <a:sym typeface="Symbol" panose="05050102010706020507" pitchFamily="18" charset="2"/>
              </a:rPr>
              <a:t>带限白噪声</a:t>
            </a:r>
            <a:r>
              <a:rPr lang="zh-CN" altLang="en-US" dirty="0">
                <a:sym typeface="Symbol" panose="05050102010706020507" pitchFamily="18" charset="2"/>
              </a:rPr>
              <a:t>。 </a:t>
            </a:r>
            <a:endParaRPr lang="zh-CN" altLang="en-US" dirty="0"/>
          </a:p>
          <a:p>
            <a:pPr lvl="2" eaLnBrk="1" hangingPunct="1">
              <a:lnSpc>
                <a:spcPct val="110000"/>
              </a:lnSpc>
            </a:pPr>
            <a:r>
              <a:rPr lang="zh-CN" altLang="en-US" dirty="0"/>
              <a:t>自相关函数</a:t>
            </a:r>
            <a:endParaRPr lang="zh-CN" altLang="en-US" dirty="0"/>
          </a:p>
        </p:txBody>
      </p:sp>
      <p:graphicFrame>
        <p:nvGraphicFramePr>
          <p:cNvPr id="40963" name="Object 2"/>
          <p:cNvGraphicFramePr>
            <a:graphicFrameLocks noChangeAspect="1"/>
          </p:cNvGraphicFramePr>
          <p:nvPr/>
        </p:nvGraphicFramePr>
        <p:xfrm>
          <a:off x="3581400" y="2708275"/>
          <a:ext cx="2609850" cy="944563"/>
        </p:xfrm>
        <a:graphic>
          <a:graphicData uri="http://schemas.openxmlformats.org/presentationml/2006/ole">
            <mc:AlternateContent xmlns:mc="http://schemas.openxmlformats.org/markup-compatibility/2006">
              <mc:Choice xmlns:v="urn:schemas-microsoft-com:vml" Requires="v">
                <p:oleObj spid="_x0000_s3142" name="" r:id="rId1" imgW="1663700" imgH="609600" progId="Equation.3">
                  <p:embed/>
                </p:oleObj>
              </mc:Choice>
              <mc:Fallback>
                <p:oleObj name="" r:id="rId1" imgW="1663700" imgH="609600" progId="Equation.3">
                  <p:embed/>
                  <p:pic>
                    <p:nvPicPr>
                      <p:cNvPr id="0" name="图片 3141"/>
                      <p:cNvPicPr/>
                      <p:nvPr/>
                    </p:nvPicPr>
                    <p:blipFill>
                      <a:blip r:embed="rId2"/>
                      <a:stretch>
                        <a:fillRect/>
                      </a:stretch>
                    </p:blipFill>
                    <p:spPr>
                      <a:xfrm>
                        <a:off x="3581400" y="2708275"/>
                        <a:ext cx="2609850" cy="944563"/>
                      </a:xfrm>
                      <a:prstGeom prst="rect">
                        <a:avLst/>
                      </a:prstGeom>
                      <a:noFill/>
                      <a:ln w="38100">
                        <a:noFill/>
                        <a:miter/>
                      </a:ln>
                    </p:spPr>
                  </p:pic>
                </p:oleObj>
              </mc:Fallback>
            </mc:AlternateContent>
          </a:graphicData>
        </a:graphic>
      </p:graphicFrame>
      <p:graphicFrame>
        <p:nvGraphicFramePr>
          <p:cNvPr id="40964" name="Object 3"/>
          <p:cNvGraphicFramePr>
            <a:graphicFrameLocks noChangeAspect="1"/>
          </p:cNvGraphicFramePr>
          <p:nvPr/>
        </p:nvGraphicFramePr>
        <p:xfrm>
          <a:off x="3446463" y="4824413"/>
          <a:ext cx="2430462" cy="755650"/>
        </p:xfrm>
        <a:graphic>
          <a:graphicData uri="http://schemas.openxmlformats.org/presentationml/2006/ole">
            <mc:AlternateContent xmlns:mc="http://schemas.openxmlformats.org/markup-compatibility/2006">
              <mc:Choice xmlns:v="urn:schemas-microsoft-com:vml" Requires="v">
                <p:oleObj spid="_x0000_s3146" name="" r:id="rId3" imgW="1435100" imgH="444500" progId="Equation.3">
                  <p:embed/>
                </p:oleObj>
              </mc:Choice>
              <mc:Fallback>
                <p:oleObj name="" r:id="rId3" imgW="1435100" imgH="444500" progId="Equation.3">
                  <p:embed/>
                  <p:pic>
                    <p:nvPicPr>
                      <p:cNvPr id="0" name="图片 3145"/>
                      <p:cNvPicPr/>
                      <p:nvPr/>
                    </p:nvPicPr>
                    <p:blipFill>
                      <a:blip r:embed="rId4"/>
                      <a:stretch>
                        <a:fillRect/>
                      </a:stretch>
                    </p:blipFill>
                    <p:spPr>
                      <a:xfrm>
                        <a:off x="3446463" y="4824413"/>
                        <a:ext cx="2430462" cy="755650"/>
                      </a:xfrm>
                      <a:prstGeom prst="rect">
                        <a:avLst/>
                      </a:prstGeom>
                      <a:noFill/>
                      <a:ln w="38100">
                        <a:noFill/>
                        <a:miter/>
                      </a:ln>
                    </p:spPr>
                  </p:pic>
                </p:oleObj>
              </mc:Fallback>
            </mc:AlternateContent>
          </a:graphicData>
        </a:graphic>
      </p:graphicFrame>
      <p:sp>
        <p:nvSpPr>
          <p:cNvPr id="40965"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1986" name="Rectangle 3"/>
          <p:cNvSpPr>
            <a:spLocks noGrp="1" noRot="1"/>
          </p:cNvSpPr>
          <p:nvPr>
            <p:ph type="body" idx="4294967295"/>
          </p:nvPr>
        </p:nvSpPr>
        <p:spPr>
          <a:xfrm>
            <a:off x="304800" y="1447800"/>
            <a:ext cx="8540750" cy="3886200"/>
          </a:xfrm>
        </p:spPr>
        <p:txBody>
          <a:bodyPr vert="horz" wrap="square" lIns="91440" tIns="45720" rIns="91440" bIns="45720" anchor="t"/>
          <a:p>
            <a:pPr lvl="2" eaLnBrk="1" hangingPunct="1"/>
            <a:r>
              <a:rPr lang="zh-CN" altLang="en-US" dirty="0"/>
              <a:t>功率谱密度和自相关函数曲线</a:t>
            </a:r>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2" eaLnBrk="1" hangingPunct="1"/>
            <a:endParaRPr lang="zh-CN" altLang="en-US" dirty="0"/>
          </a:p>
          <a:p>
            <a:pPr lvl="3" eaLnBrk="1" hangingPunct="1"/>
            <a:r>
              <a:rPr lang="zh-CN" altLang="en-US" dirty="0"/>
              <a:t>由曲线看出，这种带限白噪声只有在</a:t>
            </a:r>
            <a:endParaRPr lang="zh-CN" altLang="en-US" dirty="0"/>
          </a:p>
          <a:p>
            <a:pPr lvl="3" eaLnBrk="1" hangingPunct="1"/>
            <a:endParaRPr lang="zh-CN" altLang="en-US" dirty="0"/>
          </a:p>
          <a:p>
            <a:pPr lvl="3" eaLnBrk="1" hangingPunct="1">
              <a:buNone/>
            </a:pPr>
            <a:r>
              <a:rPr lang="zh-CN" altLang="en-US" dirty="0"/>
              <a:t>	上得到的随机变量才不相关。 </a:t>
            </a:r>
            <a:endParaRPr lang="zh-CN" altLang="en-US" dirty="0"/>
          </a:p>
        </p:txBody>
      </p:sp>
      <p:sp>
        <p:nvSpPr>
          <p:cNvPr id="41987" name="Rectangle 6"/>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1988" name="Object 2"/>
          <p:cNvGraphicFramePr>
            <a:graphicFrameLocks noChangeAspect="1"/>
          </p:cNvGraphicFramePr>
          <p:nvPr/>
        </p:nvGraphicFramePr>
        <p:xfrm>
          <a:off x="3276600" y="5334000"/>
          <a:ext cx="2881313" cy="406400"/>
        </p:xfrm>
        <a:graphic>
          <a:graphicData uri="http://schemas.openxmlformats.org/presentationml/2006/ole">
            <mc:AlternateContent xmlns:mc="http://schemas.openxmlformats.org/markup-compatibility/2006">
              <mc:Choice xmlns:v="urn:schemas-microsoft-com:vml" Requires="v">
                <p:oleObj spid="_x0000_s3143" name="" r:id="rId1" imgW="1548765" imgH="215900" progId="Equation.3">
                  <p:embed/>
                </p:oleObj>
              </mc:Choice>
              <mc:Fallback>
                <p:oleObj name="" r:id="rId1" imgW="1548765" imgH="215900" progId="Equation.3">
                  <p:embed/>
                  <p:pic>
                    <p:nvPicPr>
                      <p:cNvPr id="0" name="图片 3142"/>
                      <p:cNvPicPr/>
                      <p:nvPr/>
                    </p:nvPicPr>
                    <p:blipFill>
                      <a:blip r:embed="rId2"/>
                      <a:stretch>
                        <a:fillRect/>
                      </a:stretch>
                    </p:blipFill>
                    <p:spPr>
                      <a:xfrm>
                        <a:off x="3276600" y="5334000"/>
                        <a:ext cx="2881313" cy="406400"/>
                      </a:xfrm>
                      <a:prstGeom prst="rect">
                        <a:avLst/>
                      </a:prstGeom>
                      <a:noFill/>
                      <a:ln w="38100">
                        <a:noFill/>
                        <a:miter/>
                      </a:ln>
                    </p:spPr>
                  </p:pic>
                </p:oleObj>
              </mc:Fallback>
            </mc:AlternateContent>
          </a:graphicData>
        </a:graphic>
      </p:graphicFrame>
      <p:graphicFrame>
        <p:nvGraphicFramePr>
          <p:cNvPr id="41989" name="Object 3"/>
          <p:cNvGraphicFramePr>
            <a:graphicFrameLocks noChangeAspect="1"/>
          </p:cNvGraphicFramePr>
          <p:nvPr/>
        </p:nvGraphicFramePr>
        <p:xfrm>
          <a:off x="457200" y="2057400"/>
          <a:ext cx="8305800" cy="2641600"/>
        </p:xfrm>
        <a:graphic>
          <a:graphicData uri="http://schemas.openxmlformats.org/presentationml/2006/ole">
            <mc:AlternateContent xmlns:mc="http://schemas.openxmlformats.org/markup-compatibility/2006">
              <mc:Choice xmlns:v="urn:schemas-microsoft-com:vml" Requires="v">
                <p:oleObj spid="_x0000_s3147" name="" r:id="rId3" imgW="3154680" imgH="1005840" progId="Visio.Drawing.4">
                  <p:embed/>
                </p:oleObj>
              </mc:Choice>
              <mc:Fallback>
                <p:oleObj name="" r:id="rId3" imgW="3154680" imgH="1005840" progId="Visio.Drawing.4">
                  <p:embed/>
                  <p:pic>
                    <p:nvPicPr>
                      <p:cNvPr id="0" name="图片 3146"/>
                      <p:cNvPicPr/>
                      <p:nvPr/>
                    </p:nvPicPr>
                    <p:blipFill>
                      <a:blip r:embed="rId4"/>
                      <a:stretch>
                        <a:fillRect/>
                      </a:stretch>
                    </p:blipFill>
                    <p:spPr>
                      <a:xfrm>
                        <a:off x="457200" y="2057400"/>
                        <a:ext cx="8305800" cy="2641600"/>
                      </a:xfrm>
                      <a:prstGeom prst="rect">
                        <a:avLst/>
                      </a:prstGeom>
                      <a:noFill/>
                      <a:ln w="38100">
                        <a:noFill/>
                        <a:miter/>
                      </a:ln>
                    </p:spPr>
                  </p:pic>
                </p:oleObj>
              </mc:Fallback>
            </mc:AlternateContent>
          </a:graphicData>
        </a:graphic>
      </p:graphicFrame>
      <p:sp>
        <p:nvSpPr>
          <p:cNvPr id="41990"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3010" name="Rectangle 3"/>
          <p:cNvSpPr>
            <a:spLocks noGrp="1" noRot="1"/>
          </p:cNvSpPr>
          <p:nvPr>
            <p:ph type="body" idx="4294967295"/>
          </p:nvPr>
        </p:nvSpPr>
        <p:spPr>
          <a:xfrm>
            <a:off x="611188" y="1223963"/>
            <a:ext cx="8358187" cy="5634037"/>
          </a:xfrm>
        </p:spPr>
        <p:txBody>
          <a:bodyPr vert="horz" wrap="square" lIns="91440" tIns="45720" rIns="91440" bIns="45720" anchor="t"/>
          <a:p>
            <a:pPr lvl="1" eaLnBrk="1" hangingPunct="1"/>
            <a:r>
              <a:rPr lang="zh-CN" altLang="en-US" dirty="0"/>
              <a:t>带通白噪声</a:t>
            </a:r>
            <a:endParaRPr lang="zh-CN" altLang="en-US" dirty="0"/>
          </a:p>
          <a:p>
            <a:pPr lvl="2" eaLnBrk="1" hangingPunct="1"/>
            <a:r>
              <a:rPr lang="zh-CN" altLang="en-US" dirty="0"/>
              <a:t>定义：如果白噪声通过理想矩形的带通滤波器或理想带通信道，则其输出的噪声称为</a:t>
            </a:r>
            <a:r>
              <a:rPr lang="zh-CN" altLang="en-US" dirty="0">
                <a:solidFill>
                  <a:schemeClr val="hlink"/>
                </a:solidFill>
              </a:rPr>
              <a:t>带通白噪声</a:t>
            </a:r>
            <a:r>
              <a:rPr lang="zh-CN" altLang="en-US" dirty="0"/>
              <a:t>。 </a:t>
            </a:r>
            <a:endParaRPr lang="zh-CN" altLang="en-US" dirty="0"/>
          </a:p>
          <a:p>
            <a:pPr lvl="2" eaLnBrk="1" hangingPunct="1"/>
            <a:r>
              <a:rPr lang="zh-CN" altLang="en-US" dirty="0"/>
              <a:t>功率谱密度</a:t>
            </a:r>
            <a:endParaRPr lang="zh-CN" altLang="en-US" dirty="0"/>
          </a:p>
          <a:p>
            <a:pPr lvl="2" eaLnBrk="1" hangingPunct="1">
              <a:buNone/>
            </a:pPr>
            <a:r>
              <a:rPr lang="zh-CN" altLang="en-US" dirty="0"/>
              <a:t>	</a:t>
            </a:r>
            <a:r>
              <a:rPr lang="zh-CN" altLang="en-US" sz="2200" dirty="0"/>
              <a:t>设理想带通滤波器的传输特性为</a:t>
            </a:r>
            <a:endParaRPr lang="zh-CN" altLang="en-US" sz="2200" dirty="0"/>
          </a:p>
          <a:p>
            <a:pPr lvl="2" eaLnBrk="1" hangingPunct="1">
              <a:buNone/>
            </a:pPr>
            <a:endParaRPr lang="zh-CN" altLang="en-US" sz="2200" dirty="0"/>
          </a:p>
          <a:p>
            <a:pPr lvl="2" eaLnBrk="1" hangingPunct="1">
              <a:buNone/>
            </a:pPr>
            <a:endParaRPr lang="zh-CN" altLang="en-US" sz="2200" dirty="0"/>
          </a:p>
          <a:p>
            <a:pPr lvl="2" eaLnBrk="1" hangingPunct="1">
              <a:buNone/>
            </a:pPr>
            <a:r>
              <a:rPr lang="zh-CN" altLang="en-US" sz="2200" dirty="0"/>
              <a:t>	式中</a:t>
            </a:r>
            <a:endParaRPr lang="zh-CN" altLang="en-US" sz="2200" dirty="0"/>
          </a:p>
          <a:p>
            <a:pPr lvl="2" eaLnBrk="1" hangingPunct="1">
              <a:lnSpc>
                <a:spcPct val="110000"/>
              </a:lnSpc>
              <a:buNone/>
            </a:pPr>
            <a:r>
              <a:rPr lang="zh-CN" altLang="en-US" sz="2200" dirty="0"/>
              <a:t>		</a:t>
            </a:r>
            <a:r>
              <a:rPr lang="en-US" altLang="zh-CN" sz="2200" i="1" dirty="0"/>
              <a:t>f</a:t>
            </a:r>
            <a:r>
              <a:rPr lang="en-US" altLang="zh-CN" sz="2200" baseline="-25000" dirty="0"/>
              <a:t>c</a:t>
            </a:r>
            <a:r>
              <a:rPr lang="en-US" altLang="zh-CN" sz="2200" dirty="0"/>
              <a:t> </a:t>
            </a:r>
            <a:r>
              <a:rPr lang="zh-CN" altLang="en-US" sz="2200" dirty="0"/>
              <a:t>－ 中心频率，</a:t>
            </a:r>
            <a:r>
              <a:rPr lang="en-US" altLang="zh-CN" sz="2200" i="1" dirty="0"/>
              <a:t>B</a:t>
            </a:r>
            <a:r>
              <a:rPr lang="en-US" altLang="zh-CN" sz="2200" dirty="0"/>
              <a:t> </a:t>
            </a:r>
            <a:r>
              <a:rPr lang="zh-CN" altLang="en-US" sz="2200" dirty="0"/>
              <a:t>－ 通带宽度</a:t>
            </a:r>
            <a:endParaRPr lang="zh-CN" altLang="en-US" sz="2200" dirty="0"/>
          </a:p>
          <a:p>
            <a:pPr lvl="2" eaLnBrk="1" hangingPunct="1">
              <a:lnSpc>
                <a:spcPct val="110000"/>
              </a:lnSpc>
              <a:buNone/>
            </a:pPr>
            <a:r>
              <a:rPr lang="zh-CN" altLang="en-US" sz="2200" dirty="0"/>
              <a:t>	则其输出噪声的功率谱密度为</a:t>
            </a:r>
            <a:endParaRPr lang="zh-CN" altLang="en-US" sz="2200" dirty="0"/>
          </a:p>
        </p:txBody>
      </p:sp>
      <p:sp>
        <p:nvSpPr>
          <p:cNvPr id="43011" name="Rectangle 5"/>
          <p:cNvSpPr/>
          <p:nvPr/>
        </p:nvSpPr>
        <p:spPr>
          <a:xfrm>
            <a:off x="0" y="31242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3012" name="Object 2"/>
          <p:cNvGraphicFramePr>
            <a:graphicFrameLocks noChangeAspect="1"/>
          </p:cNvGraphicFramePr>
          <p:nvPr/>
        </p:nvGraphicFramePr>
        <p:xfrm>
          <a:off x="2322513" y="3384550"/>
          <a:ext cx="4275137" cy="989013"/>
        </p:xfrm>
        <a:graphic>
          <a:graphicData uri="http://schemas.openxmlformats.org/presentationml/2006/ole">
            <mc:AlternateContent xmlns:mc="http://schemas.openxmlformats.org/markup-compatibility/2006">
              <mc:Choice xmlns:v="urn:schemas-microsoft-com:vml" Requires="v">
                <p:oleObj spid="_x0000_s3151" name="" r:id="rId1" imgW="2451100" imgH="609600" progId="Equation.3">
                  <p:embed/>
                </p:oleObj>
              </mc:Choice>
              <mc:Fallback>
                <p:oleObj name="" r:id="rId1" imgW="2451100" imgH="609600" progId="Equation.3">
                  <p:embed/>
                  <p:pic>
                    <p:nvPicPr>
                      <p:cNvPr id="0" name="图片 3150"/>
                      <p:cNvPicPr/>
                      <p:nvPr/>
                    </p:nvPicPr>
                    <p:blipFill>
                      <a:blip r:embed="rId2"/>
                      <a:stretch>
                        <a:fillRect/>
                      </a:stretch>
                    </p:blipFill>
                    <p:spPr>
                      <a:xfrm>
                        <a:off x="2322513" y="3384550"/>
                        <a:ext cx="4275137" cy="989013"/>
                      </a:xfrm>
                      <a:prstGeom prst="rect">
                        <a:avLst/>
                      </a:prstGeom>
                      <a:noFill/>
                      <a:ln w="38100">
                        <a:noFill/>
                        <a:miter/>
                      </a:ln>
                    </p:spPr>
                  </p:pic>
                </p:oleObj>
              </mc:Fallback>
            </mc:AlternateContent>
          </a:graphicData>
        </a:graphic>
      </p:graphicFrame>
      <p:sp>
        <p:nvSpPr>
          <p:cNvPr id="43013" name="Rectangle 7"/>
          <p:cNvSpPr/>
          <p:nvPr/>
        </p:nvSpPr>
        <p:spPr>
          <a:xfrm>
            <a:off x="0" y="31242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3014" name="Object 3"/>
          <p:cNvGraphicFramePr>
            <a:graphicFrameLocks noChangeAspect="1"/>
          </p:cNvGraphicFramePr>
          <p:nvPr/>
        </p:nvGraphicFramePr>
        <p:xfrm>
          <a:off x="2232025" y="5543550"/>
          <a:ext cx="4591050" cy="1009650"/>
        </p:xfrm>
        <a:graphic>
          <a:graphicData uri="http://schemas.openxmlformats.org/presentationml/2006/ole">
            <mc:AlternateContent xmlns:mc="http://schemas.openxmlformats.org/markup-compatibility/2006">
              <mc:Choice xmlns:v="urn:schemas-microsoft-com:vml" Requires="v">
                <p:oleObj spid="_x0000_s3148" name="" r:id="rId3" imgW="2768600" imgH="609600" progId="Equation.3">
                  <p:embed/>
                </p:oleObj>
              </mc:Choice>
              <mc:Fallback>
                <p:oleObj name="" r:id="rId3" imgW="2768600" imgH="609600" progId="Equation.3">
                  <p:embed/>
                  <p:pic>
                    <p:nvPicPr>
                      <p:cNvPr id="0" name="图片 3147"/>
                      <p:cNvPicPr/>
                      <p:nvPr/>
                    </p:nvPicPr>
                    <p:blipFill>
                      <a:blip r:embed="rId4"/>
                      <a:stretch>
                        <a:fillRect/>
                      </a:stretch>
                    </p:blipFill>
                    <p:spPr>
                      <a:xfrm>
                        <a:off x="2232025" y="5543550"/>
                        <a:ext cx="4591050" cy="1009650"/>
                      </a:xfrm>
                      <a:prstGeom prst="rect">
                        <a:avLst/>
                      </a:prstGeom>
                      <a:noFill/>
                      <a:ln w="38100">
                        <a:noFill/>
                        <a:miter/>
                      </a:ln>
                    </p:spPr>
                  </p:pic>
                </p:oleObj>
              </mc:Fallback>
            </mc:AlternateContent>
          </a:graphicData>
        </a:graphic>
      </p:graphicFrame>
      <p:sp>
        <p:nvSpPr>
          <p:cNvPr id="43015"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4034" name="Rectangle 3"/>
          <p:cNvSpPr>
            <a:spLocks noGrp="1" noRot="1"/>
          </p:cNvSpPr>
          <p:nvPr>
            <p:ph type="body" idx="4294967295"/>
          </p:nvPr>
        </p:nvSpPr>
        <p:spPr>
          <a:xfrm>
            <a:off x="431800" y="1223963"/>
            <a:ext cx="8537575" cy="5634037"/>
          </a:xfrm>
        </p:spPr>
        <p:txBody>
          <a:bodyPr vert="horz" wrap="square" lIns="91440" tIns="45720" rIns="91440" bIns="45720" anchor="t"/>
          <a:p>
            <a:pPr lvl="2" eaLnBrk="1" hangingPunct="1"/>
            <a:r>
              <a:rPr lang="zh-CN" altLang="en-US" dirty="0"/>
              <a:t>自相关函数</a:t>
            </a:r>
            <a:endParaRPr lang="zh-CN" altLang="en-US" dirty="0"/>
          </a:p>
        </p:txBody>
      </p:sp>
      <p:sp>
        <p:nvSpPr>
          <p:cNvPr id="44035" name="Rectangle 5"/>
          <p:cNvSpPr/>
          <p:nvPr/>
        </p:nvSpPr>
        <p:spPr>
          <a:xfrm>
            <a:off x="0" y="31956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44036" name="Rectangle 9"/>
          <p:cNvSpPr/>
          <p:nvPr/>
        </p:nvSpPr>
        <p:spPr>
          <a:xfrm>
            <a:off x="0" y="32337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pSp>
        <p:nvGrpSpPr>
          <p:cNvPr id="44037" name="Group 10"/>
          <p:cNvGrpSpPr/>
          <p:nvPr/>
        </p:nvGrpSpPr>
        <p:grpSpPr>
          <a:xfrm>
            <a:off x="1466850" y="1673225"/>
            <a:ext cx="6931025" cy="1727200"/>
            <a:chOff x="924" y="1054"/>
            <a:chExt cx="4366" cy="1088"/>
          </a:xfrm>
        </p:grpSpPr>
        <p:graphicFrame>
          <p:nvGraphicFramePr>
            <p:cNvPr id="44038" name="Object 2"/>
            <p:cNvGraphicFramePr>
              <a:graphicFrameLocks noChangeAspect="1"/>
            </p:cNvGraphicFramePr>
            <p:nvPr/>
          </p:nvGraphicFramePr>
          <p:xfrm>
            <a:off x="924" y="1054"/>
            <a:ext cx="3090" cy="596"/>
          </p:xfrm>
          <a:graphic>
            <a:graphicData uri="http://schemas.openxmlformats.org/presentationml/2006/ole">
              <mc:AlternateContent xmlns:mc="http://schemas.openxmlformats.org/markup-compatibility/2006">
                <mc:Choice xmlns:v="urn:schemas-microsoft-com:vml" Requires="v">
                  <p:oleObj spid="_x0000_s3150" name="" r:id="rId1" imgW="2857500" imgH="469900" progId="Equation.3">
                    <p:embed/>
                  </p:oleObj>
                </mc:Choice>
                <mc:Fallback>
                  <p:oleObj name="" r:id="rId1" imgW="2857500" imgH="469900" progId="Equation.3">
                    <p:embed/>
                    <p:pic>
                      <p:nvPicPr>
                        <p:cNvPr id="0" name="图片 3149"/>
                        <p:cNvPicPr/>
                        <p:nvPr/>
                      </p:nvPicPr>
                      <p:blipFill>
                        <a:blip r:embed="rId2"/>
                        <a:stretch>
                          <a:fillRect/>
                        </a:stretch>
                      </p:blipFill>
                      <p:spPr>
                        <a:xfrm>
                          <a:off x="924" y="1054"/>
                          <a:ext cx="3090" cy="596"/>
                        </a:xfrm>
                        <a:prstGeom prst="rect">
                          <a:avLst/>
                        </a:prstGeom>
                        <a:noFill/>
                        <a:ln w="38100">
                          <a:noFill/>
                          <a:miter/>
                        </a:ln>
                      </p:spPr>
                    </p:pic>
                  </p:oleObj>
                </mc:Fallback>
              </mc:AlternateContent>
            </a:graphicData>
          </a:graphic>
        </p:graphicFrame>
        <p:graphicFrame>
          <p:nvGraphicFramePr>
            <p:cNvPr id="44039" name="Object 3"/>
            <p:cNvGraphicFramePr>
              <a:graphicFrameLocks noChangeAspect="1"/>
            </p:cNvGraphicFramePr>
            <p:nvPr/>
          </p:nvGraphicFramePr>
          <p:xfrm>
            <a:off x="4014" y="1083"/>
            <a:ext cx="1276" cy="550"/>
          </p:xfrm>
          <a:graphic>
            <a:graphicData uri="http://schemas.openxmlformats.org/presentationml/2006/ole">
              <mc:AlternateContent xmlns:mc="http://schemas.openxmlformats.org/markup-compatibility/2006">
                <mc:Choice xmlns:v="urn:schemas-microsoft-com:vml" Requires="v">
                  <p:oleObj spid="_x0000_s3152" name="" r:id="rId3" imgW="1002665" imgH="469900" progId="Equation.3">
                    <p:embed/>
                  </p:oleObj>
                </mc:Choice>
                <mc:Fallback>
                  <p:oleObj name="" r:id="rId3" imgW="1002665" imgH="469900" progId="Equation.3">
                    <p:embed/>
                    <p:pic>
                      <p:nvPicPr>
                        <p:cNvPr id="0" name="图片 3151"/>
                        <p:cNvPicPr/>
                        <p:nvPr/>
                      </p:nvPicPr>
                      <p:blipFill>
                        <a:blip r:embed="rId4"/>
                        <a:stretch>
                          <a:fillRect/>
                        </a:stretch>
                      </p:blipFill>
                      <p:spPr>
                        <a:xfrm>
                          <a:off x="4014" y="1083"/>
                          <a:ext cx="1276" cy="550"/>
                        </a:xfrm>
                        <a:prstGeom prst="rect">
                          <a:avLst/>
                        </a:prstGeom>
                        <a:noFill/>
                        <a:ln w="38100">
                          <a:noFill/>
                          <a:miter/>
                        </a:ln>
                      </p:spPr>
                    </p:pic>
                  </p:oleObj>
                </mc:Fallback>
              </mc:AlternateContent>
            </a:graphicData>
          </a:graphic>
        </p:graphicFrame>
        <p:graphicFrame>
          <p:nvGraphicFramePr>
            <p:cNvPr id="44040" name="Object 4"/>
            <p:cNvGraphicFramePr>
              <a:graphicFrameLocks noChangeAspect="1"/>
            </p:cNvGraphicFramePr>
            <p:nvPr/>
          </p:nvGraphicFramePr>
          <p:xfrm>
            <a:off x="1264" y="1650"/>
            <a:ext cx="1871" cy="492"/>
          </p:xfrm>
          <a:graphic>
            <a:graphicData uri="http://schemas.openxmlformats.org/presentationml/2006/ole">
              <mc:AlternateContent xmlns:mc="http://schemas.openxmlformats.org/markup-compatibility/2006">
                <mc:Choice xmlns:v="urn:schemas-microsoft-com:vml" Requires="v">
                  <p:oleObj spid="_x0000_s3149" name="" r:id="rId5" imgW="1485900" imgH="393700" progId="Equation.3">
                    <p:embed/>
                  </p:oleObj>
                </mc:Choice>
                <mc:Fallback>
                  <p:oleObj name="" r:id="rId5" imgW="1485900" imgH="393700" progId="Equation.3">
                    <p:embed/>
                    <p:pic>
                      <p:nvPicPr>
                        <p:cNvPr id="0" name="图片 3148"/>
                        <p:cNvPicPr/>
                        <p:nvPr/>
                      </p:nvPicPr>
                      <p:blipFill>
                        <a:blip r:embed="rId6"/>
                        <a:stretch>
                          <a:fillRect/>
                        </a:stretch>
                      </p:blipFill>
                      <p:spPr>
                        <a:xfrm>
                          <a:off x="1264" y="1650"/>
                          <a:ext cx="1871" cy="492"/>
                        </a:xfrm>
                        <a:prstGeom prst="rect">
                          <a:avLst/>
                        </a:prstGeom>
                        <a:noFill/>
                        <a:ln w="38100">
                          <a:noFill/>
                          <a:miter/>
                        </a:ln>
                      </p:spPr>
                    </p:pic>
                  </p:oleObj>
                </mc:Fallback>
              </mc:AlternateContent>
            </a:graphicData>
          </a:graphic>
        </p:graphicFrame>
      </p:grpSp>
      <p:sp>
        <p:nvSpPr>
          <p:cNvPr id="44041" name="Rectangle 12"/>
          <p:cNvSpPr/>
          <p:nvPr/>
        </p:nvSpPr>
        <p:spPr>
          <a:xfrm>
            <a:off x="0" y="27098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44042"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5058" name="Rectangle 3"/>
          <p:cNvSpPr>
            <a:spLocks noGrp="1" noRot="1"/>
          </p:cNvSpPr>
          <p:nvPr>
            <p:ph type="body" idx="4294967295"/>
          </p:nvPr>
        </p:nvSpPr>
        <p:spPr>
          <a:xfrm>
            <a:off x="304800" y="1219200"/>
            <a:ext cx="8540750" cy="3886200"/>
          </a:xfrm>
        </p:spPr>
        <p:txBody>
          <a:bodyPr vert="horz" wrap="square" lIns="91440" tIns="45720" rIns="91440" bIns="45720" anchor="t"/>
          <a:p>
            <a:pPr lvl="2" eaLnBrk="1" hangingPunct="1"/>
            <a:r>
              <a:rPr lang="zh-CN" altLang="en-US" dirty="0"/>
              <a:t>带通白噪声的功率谱和自相关函数曲线</a:t>
            </a:r>
            <a:endParaRPr lang="zh-CN" altLang="en-US" dirty="0"/>
          </a:p>
        </p:txBody>
      </p:sp>
      <p:grpSp>
        <p:nvGrpSpPr>
          <p:cNvPr id="45059" name="Group 7"/>
          <p:cNvGrpSpPr/>
          <p:nvPr/>
        </p:nvGrpSpPr>
        <p:grpSpPr>
          <a:xfrm>
            <a:off x="2478088" y="1795463"/>
            <a:ext cx="4770437" cy="4905375"/>
            <a:chOff x="1576" y="1083"/>
            <a:chExt cx="3005" cy="3090"/>
          </a:xfrm>
        </p:grpSpPr>
        <p:pic>
          <p:nvPicPr>
            <p:cNvPr id="45060" name="Picture 5" descr="2_6_5"/>
            <p:cNvPicPr>
              <a:picLocks noChangeAspect="1"/>
            </p:cNvPicPr>
            <p:nvPr/>
          </p:nvPicPr>
          <p:blipFill>
            <a:blip r:embed="rId1"/>
            <a:stretch>
              <a:fillRect/>
            </a:stretch>
          </p:blipFill>
          <p:spPr>
            <a:xfrm>
              <a:off x="1576" y="1083"/>
              <a:ext cx="3005" cy="3090"/>
            </a:xfrm>
            <a:prstGeom prst="rect">
              <a:avLst/>
            </a:prstGeom>
            <a:noFill/>
            <a:ln w="9525">
              <a:noFill/>
            </a:ln>
          </p:spPr>
        </p:pic>
        <p:sp>
          <p:nvSpPr>
            <p:cNvPr id="45061" name="Rectangle 6"/>
            <p:cNvSpPr/>
            <p:nvPr/>
          </p:nvSpPr>
          <p:spPr>
            <a:xfrm>
              <a:off x="1831" y="4003"/>
              <a:ext cx="2495" cy="170"/>
            </a:xfrm>
            <a:prstGeom prst="rect">
              <a:avLst/>
            </a:prstGeom>
            <a:solidFill>
              <a:schemeClr val="bg1"/>
            </a:solidFill>
            <a:ln w="9525">
              <a:noFill/>
            </a:ln>
          </p:spPr>
          <p:txBody>
            <a:bodyPr wrap="none" anchor="ctr"/>
            <a:p>
              <a:endParaRPr lang="zh-CN" altLang="zh-CN" sz="1600" dirty="0">
                <a:latin typeface="Tahoma" panose="020B0604030504040204" pitchFamily="34" charset="0"/>
                <a:ea typeface="宋体" panose="02010600030101010101" pitchFamily="2" charset="-122"/>
              </a:endParaRPr>
            </a:p>
          </p:txBody>
        </p:sp>
      </p:grpSp>
      <p:sp>
        <p:nvSpPr>
          <p:cNvPr id="45062"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6082" name="Rectangle 3"/>
          <p:cNvSpPr>
            <a:spLocks noGrp="1" noRot="1"/>
          </p:cNvSpPr>
          <p:nvPr>
            <p:ph type="body" idx="4294967295"/>
          </p:nvPr>
        </p:nvSpPr>
        <p:spPr>
          <a:xfrm>
            <a:off x="566738" y="1223963"/>
            <a:ext cx="8402637" cy="5634037"/>
          </a:xfrm>
        </p:spPr>
        <p:txBody>
          <a:bodyPr vert="horz" wrap="square" lIns="91440" tIns="45720" rIns="91440" bIns="45720" anchor="t"/>
          <a:p>
            <a:pPr lvl="1" eaLnBrk="1" hangingPunct="1"/>
            <a:r>
              <a:rPr lang="zh-CN" altLang="en-US" dirty="0"/>
              <a:t>窄带高斯白噪声</a:t>
            </a:r>
            <a:endParaRPr lang="zh-CN" altLang="en-US" dirty="0"/>
          </a:p>
          <a:p>
            <a:pPr lvl="2" eaLnBrk="1" hangingPunct="1"/>
            <a:r>
              <a:rPr lang="zh-CN" altLang="en-US" dirty="0"/>
              <a:t>通常，带通滤波器的 </a:t>
            </a:r>
            <a:r>
              <a:rPr lang="en-US" altLang="zh-CN" i="1" dirty="0"/>
              <a:t>B</a:t>
            </a:r>
            <a:r>
              <a:rPr lang="en-US" altLang="zh-CN" dirty="0"/>
              <a:t> &lt;&lt; </a:t>
            </a:r>
            <a:r>
              <a:rPr lang="en-US" altLang="zh-CN" i="1" dirty="0"/>
              <a:t>f</a:t>
            </a:r>
            <a:r>
              <a:rPr lang="en-US" altLang="zh-CN" baseline="-25000" dirty="0"/>
              <a:t>c </a:t>
            </a:r>
            <a:r>
              <a:rPr lang="zh-CN" altLang="en-US" dirty="0"/>
              <a:t>，因此称窄带滤波器，相应地把带通白高斯噪声称为</a:t>
            </a:r>
            <a:r>
              <a:rPr lang="zh-CN" altLang="en-US" dirty="0">
                <a:solidFill>
                  <a:schemeClr val="hlink"/>
                </a:solidFill>
              </a:rPr>
              <a:t>窄带高斯白噪声</a:t>
            </a:r>
            <a:r>
              <a:rPr lang="zh-CN" altLang="en-US" dirty="0"/>
              <a:t>。</a:t>
            </a:r>
            <a:endParaRPr lang="zh-CN" altLang="en-US" dirty="0"/>
          </a:p>
          <a:p>
            <a:pPr lvl="2" eaLnBrk="1" hangingPunct="1"/>
            <a:r>
              <a:rPr lang="zh-CN" altLang="en-US" dirty="0"/>
              <a:t>窄带高斯白噪声的表达式和统计特性见</a:t>
            </a:r>
            <a:r>
              <a:rPr lang="en-US" altLang="zh-CN" dirty="0"/>
              <a:t>2.5</a:t>
            </a:r>
            <a:r>
              <a:rPr lang="zh-CN" altLang="en-US" dirty="0"/>
              <a:t>节。</a:t>
            </a:r>
            <a:endParaRPr lang="zh-CN" altLang="en-US" dirty="0"/>
          </a:p>
          <a:p>
            <a:pPr lvl="2" eaLnBrk="1" hangingPunct="1"/>
            <a:r>
              <a:rPr lang="zh-CN" altLang="en-US" dirty="0"/>
              <a:t>平均功率</a:t>
            </a:r>
            <a:endParaRPr lang="zh-CN" altLang="en-US" dirty="0"/>
          </a:p>
          <a:p>
            <a:pPr lvl="2" eaLnBrk="1" hangingPunct="1"/>
            <a:endParaRPr lang="zh-CN" altLang="en-US" dirty="0"/>
          </a:p>
          <a:p>
            <a:pPr lvl="2" eaLnBrk="1" hangingPunct="1">
              <a:buNone/>
            </a:pPr>
            <a:r>
              <a:rPr lang="zh-CN" altLang="en-US" dirty="0"/>
              <a:t>	</a:t>
            </a:r>
            <a:endParaRPr lang="zh-CN" altLang="en-US" dirty="0"/>
          </a:p>
        </p:txBody>
      </p:sp>
      <p:sp>
        <p:nvSpPr>
          <p:cNvPr id="46083" name="Rectangle 5"/>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46084" name="Rectangle 2"/>
          <p:cNvSpPr>
            <a:spLocks noGrp="1" noRot="1"/>
          </p:cNvSpPr>
          <p:nvPr/>
        </p:nvSpPr>
        <p:spPr>
          <a:xfrm>
            <a:off x="1228725" y="196850"/>
            <a:ext cx="7269163"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2.3  高斯随机过程（正态随机过程）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表格 1"/>
          <p:cNvGraphicFramePr/>
          <p:nvPr/>
        </p:nvGraphicFramePr>
        <p:xfrm>
          <a:off x="2679700" y="3613150"/>
          <a:ext cx="3432810" cy="522605"/>
        </p:xfrm>
        <a:graphic>
          <a:graphicData uri="http://schemas.openxmlformats.org/drawingml/2006/table">
            <a:tbl>
              <a:tblPr firstRow="1" bandRow="1">
                <a:tableStyleId>{5C22544A-7EE6-4342-B048-85BDC9FD1C3A}</a:tableStyleId>
              </a:tblPr>
              <a:tblGrid>
                <a:gridCol w="3432810"/>
              </a:tblGrid>
              <a:tr h="522605">
                <a:tc>
                  <a:txBody>
                    <a:bodyPr/>
                    <a:p>
                      <a:pPr>
                        <a:buNone/>
                      </a:pPr>
                      <a:endParaRPr lang="zh-CN" altLang="en-US"/>
                    </a:p>
                  </a:txBody>
                  <a:tcPr>
                    <a:solidFill>
                      <a:schemeClr val="accent2"/>
                    </a:solidFill>
                  </a:tcPr>
                </a:tc>
              </a:tr>
            </a:tbl>
          </a:graphicData>
        </a:graphic>
      </p:graphicFrame>
      <p:graphicFrame>
        <p:nvGraphicFramePr>
          <p:cNvPr id="46091" name="Object 2"/>
          <p:cNvGraphicFramePr>
            <a:graphicFrameLocks noChangeAspect="1"/>
          </p:cNvGraphicFramePr>
          <p:nvPr/>
        </p:nvGraphicFramePr>
        <p:xfrm>
          <a:off x="3857625" y="3657600"/>
          <a:ext cx="1079500" cy="431800"/>
        </p:xfrm>
        <a:graphic>
          <a:graphicData uri="http://schemas.openxmlformats.org/presentationml/2006/ole">
            <mc:AlternateContent xmlns:mc="http://schemas.openxmlformats.org/markup-compatibility/2006">
              <mc:Choice xmlns:v="urn:schemas-microsoft-com:vml" Requires="v">
                <p:oleObj spid="_x0000_s3159" name="" r:id="rId1" imgW="571500" imgH="228600" progId="Equation.3">
                  <p:embed/>
                </p:oleObj>
              </mc:Choice>
              <mc:Fallback>
                <p:oleObj name="" r:id="rId1" imgW="571500" imgH="228600" progId="Equation.3">
                  <p:embed/>
                  <p:pic>
                    <p:nvPicPr>
                      <p:cNvPr id="0" name="图片 3158"/>
                      <p:cNvPicPr/>
                      <p:nvPr/>
                    </p:nvPicPr>
                    <p:blipFill>
                      <a:blip r:embed="rId2"/>
                      <a:stretch>
                        <a:fillRect/>
                      </a:stretch>
                    </p:blipFill>
                    <p:spPr>
                      <a:xfrm>
                        <a:off x="3857625" y="3657600"/>
                        <a:ext cx="1079500" cy="431800"/>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7106" name="Rectangle 2"/>
          <p:cNvSpPr>
            <a:spLocks noGrp="1" noRot="1"/>
          </p:cNvSpPr>
          <p:nvPr>
            <p:ph type="title" idx="4294967295"/>
          </p:nvPr>
        </p:nvSpPr>
        <p:spPr/>
        <p:txBody>
          <a:bodyPr vert="horz" wrap="square" lIns="91440" tIns="45720" rIns="91440" bIns="45720" anchor="b"/>
          <a:p>
            <a:pPr eaLnBrk="1" hangingPunct="1"/>
            <a:r>
              <a:rPr lang="zh-CN" altLang="en-US" sz="3600" dirty="0"/>
              <a:t>2.4  平稳随机过程通过线性系统</a:t>
            </a:r>
            <a:endParaRPr lang="zh-CN" altLang="en-US" sz="3600" dirty="0"/>
          </a:p>
        </p:txBody>
      </p:sp>
      <p:sp>
        <p:nvSpPr>
          <p:cNvPr id="47107" name="Rectangle 3"/>
          <p:cNvSpPr>
            <a:spLocks noGrp="1" noRot="1"/>
          </p:cNvSpPr>
          <p:nvPr>
            <p:ph type="body" idx="4294967295"/>
          </p:nvPr>
        </p:nvSpPr>
        <p:spPr>
          <a:xfrm>
            <a:off x="728663" y="1244600"/>
            <a:ext cx="8115300" cy="3886200"/>
          </a:xfrm>
        </p:spPr>
        <p:txBody>
          <a:bodyPr vert="horz" wrap="square" lIns="91440" tIns="45720" rIns="91440" bIns="45720" anchor="t"/>
          <a:p>
            <a:pPr eaLnBrk="1" hangingPunct="1">
              <a:lnSpc>
                <a:spcPct val="90000"/>
              </a:lnSpc>
            </a:pPr>
            <a:r>
              <a:rPr lang="en-US" altLang="zh-CN" dirty="0"/>
              <a:t>2.4  </a:t>
            </a:r>
            <a:r>
              <a:rPr lang="zh-CN" altLang="en-US" dirty="0"/>
              <a:t>平稳随机过程通过线性系统</a:t>
            </a:r>
            <a:endParaRPr lang="zh-CN" altLang="en-US" dirty="0"/>
          </a:p>
          <a:p>
            <a:pPr lvl="1" eaLnBrk="1" hangingPunct="1">
              <a:lnSpc>
                <a:spcPct val="90000"/>
              </a:lnSpc>
            </a:pPr>
            <a:r>
              <a:rPr lang="zh-CN" altLang="en-US" dirty="0">
                <a:solidFill>
                  <a:schemeClr val="folHlink"/>
                </a:solidFill>
              </a:rPr>
              <a:t>确知信号通过线性系统</a:t>
            </a:r>
            <a:r>
              <a:rPr lang="zh-CN" altLang="en-US" dirty="0"/>
              <a:t>（复习） ：</a:t>
            </a:r>
            <a:endParaRPr lang="zh-CN" altLang="en-US" sz="2400" dirty="0"/>
          </a:p>
          <a:p>
            <a:pPr lvl="1" eaLnBrk="1" hangingPunct="1">
              <a:lnSpc>
                <a:spcPct val="90000"/>
              </a:lnSpc>
            </a:pPr>
            <a:endParaRPr lang="zh-CN" altLang="en-US" sz="2400" dirty="0"/>
          </a:p>
          <a:p>
            <a:pPr lvl="1" eaLnBrk="1" hangingPunct="1">
              <a:lnSpc>
                <a:spcPct val="90000"/>
              </a:lnSpc>
              <a:buNone/>
            </a:pPr>
            <a:r>
              <a:rPr lang="zh-CN" altLang="en-US" sz="2400" dirty="0"/>
              <a:t>	式中 </a:t>
            </a:r>
            <a:r>
              <a:rPr lang="en-US" altLang="zh-CN" sz="2400" i="1" dirty="0"/>
              <a:t>v</a:t>
            </a:r>
            <a:r>
              <a:rPr lang="en-US" altLang="zh-CN" sz="2400" i="1" baseline="-25000" dirty="0"/>
              <a:t>i</a:t>
            </a:r>
            <a:r>
              <a:rPr lang="en-US" altLang="zh-CN" sz="2400" i="1" dirty="0"/>
              <a:t> </a:t>
            </a:r>
            <a:r>
              <a:rPr lang="zh-CN" altLang="en-US" sz="2400" dirty="0"/>
              <a:t>－ 输入信号， </a:t>
            </a:r>
            <a:r>
              <a:rPr lang="en-US" altLang="zh-CN" sz="2400" i="1" dirty="0"/>
              <a:t>v</a:t>
            </a:r>
            <a:r>
              <a:rPr lang="en-US" altLang="zh-CN" sz="2400" i="1" baseline="-25000" dirty="0"/>
              <a:t>o</a:t>
            </a:r>
            <a:r>
              <a:rPr lang="en-US" altLang="zh-CN" sz="2400" dirty="0"/>
              <a:t> </a:t>
            </a:r>
            <a:r>
              <a:rPr lang="zh-CN" altLang="en-US" sz="2400" dirty="0"/>
              <a:t>－ 输出信号</a:t>
            </a:r>
            <a:endParaRPr lang="zh-CN" altLang="en-US" sz="2400" dirty="0"/>
          </a:p>
          <a:p>
            <a:pPr lvl="1" eaLnBrk="1" hangingPunct="1">
              <a:lnSpc>
                <a:spcPct val="130000"/>
              </a:lnSpc>
              <a:buNone/>
            </a:pPr>
            <a:r>
              <a:rPr lang="zh-CN" altLang="en-US" sz="2400" dirty="0"/>
              <a:t>		对应的傅里叶变换关系：</a:t>
            </a:r>
            <a:endParaRPr lang="zh-CN" altLang="en-US" sz="2400" dirty="0"/>
          </a:p>
          <a:p>
            <a:pPr lvl="1" eaLnBrk="1" hangingPunct="1">
              <a:lnSpc>
                <a:spcPct val="90000"/>
              </a:lnSpc>
            </a:pPr>
            <a:r>
              <a:rPr lang="zh-CN" altLang="en-US" dirty="0">
                <a:solidFill>
                  <a:schemeClr val="folHlink"/>
                </a:solidFill>
              </a:rPr>
              <a:t>随机信号通过线性系统：</a:t>
            </a:r>
            <a:endParaRPr lang="zh-CN" altLang="en-US" dirty="0">
              <a:solidFill>
                <a:schemeClr val="folHlink"/>
              </a:solidFill>
            </a:endParaRPr>
          </a:p>
          <a:p>
            <a:pPr lvl="2" eaLnBrk="1" hangingPunct="1">
              <a:lnSpc>
                <a:spcPct val="130000"/>
              </a:lnSpc>
            </a:pPr>
            <a:r>
              <a:rPr lang="zh-CN" altLang="en-US" dirty="0"/>
              <a:t>假设：</a:t>
            </a:r>
            <a:r>
              <a:rPr lang="zh-CN" altLang="en-US" i="1" dirty="0">
                <a:sym typeface="Symbol" panose="05050102010706020507" pitchFamily="18" charset="2"/>
              </a:rPr>
              <a:t></a:t>
            </a:r>
            <a:r>
              <a:rPr lang="en-US" altLang="zh-CN" i="1" baseline="-25000" dirty="0">
                <a:sym typeface="Symbol" panose="05050102010706020507" pitchFamily="18" charset="2"/>
              </a:rPr>
              <a:t>i</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 </a:t>
            </a:r>
            <a:r>
              <a:rPr lang="zh-CN" altLang="en-US" dirty="0">
                <a:sym typeface="Symbol" panose="05050102010706020507" pitchFamily="18" charset="2"/>
              </a:rPr>
              <a:t>－</a:t>
            </a:r>
            <a:r>
              <a:rPr lang="zh-CN" altLang="en-US" dirty="0"/>
              <a:t>是平稳的输入随机过程，</a:t>
            </a:r>
            <a:endParaRPr lang="zh-CN" altLang="en-US" dirty="0">
              <a:sym typeface="Symbol" panose="05050102010706020507" pitchFamily="18" charset="2"/>
            </a:endParaRPr>
          </a:p>
          <a:p>
            <a:pPr lvl="2" eaLnBrk="1" hangingPunct="1">
              <a:lnSpc>
                <a:spcPct val="90000"/>
              </a:lnSpc>
              <a:buNone/>
            </a:pPr>
            <a:r>
              <a:rPr lang="zh-CN" altLang="en-US" dirty="0"/>
              <a:t>		      </a:t>
            </a:r>
            <a:r>
              <a:rPr lang="en-US" altLang="zh-CN" i="1" dirty="0"/>
              <a:t>a</a:t>
            </a:r>
            <a:r>
              <a:rPr lang="en-US" altLang="zh-CN" dirty="0"/>
              <a:t>   </a:t>
            </a:r>
            <a:r>
              <a:rPr lang="zh-CN" altLang="en-US" dirty="0"/>
              <a:t>－均值，</a:t>
            </a:r>
            <a:endParaRPr lang="zh-CN" altLang="en-US" dirty="0"/>
          </a:p>
          <a:p>
            <a:pPr lvl="2" eaLnBrk="1" hangingPunct="1">
              <a:lnSpc>
                <a:spcPct val="90000"/>
              </a:lnSpc>
              <a:buNone/>
            </a:pPr>
            <a:r>
              <a:rPr lang="zh-CN" altLang="en-US" dirty="0"/>
              <a:t>		   </a:t>
            </a:r>
            <a:r>
              <a:rPr lang="en-US" altLang="zh-CN" i="1" dirty="0"/>
              <a:t>R</a:t>
            </a:r>
            <a:r>
              <a:rPr lang="en-US" altLang="zh-CN" i="1" baseline="-25000" dirty="0"/>
              <a:t>i</a:t>
            </a:r>
            <a:r>
              <a:rPr lang="en-US" altLang="zh-CN" dirty="0"/>
              <a:t>(</a:t>
            </a:r>
            <a:r>
              <a:rPr lang="en-US" altLang="zh-CN" i="1" dirty="0">
                <a:sym typeface="Symbol" panose="05050102010706020507" pitchFamily="18" charset="2"/>
              </a:rPr>
              <a:t></a:t>
            </a:r>
            <a:r>
              <a:rPr lang="en-US" altLang="zh-CN" dirty="0"/>
              <a:t>) </a:t>
            </a:r>
            <a:r>
              <a:rPr lang="zh-CN" altLang="en-US" dirty="0"/>
              <a:t>－ 自相关函数，</a:t>
            </a:r>
            <a:endParaRPr lang="zh-CN" altLang="en-US" dirty="0"/>
          </a:p>
          <a:p>
            <a:pPr lvl="2" eaLnBrk="1" hangingPunct="1">
              <a:lnSpc>
                <a:spcPct val="90000"/>
              </a:lnSpc>
              <a:buNone/>
            </a:pPr>
            <a:r>
              <a:rPr lang="zh-CN" altLang="en-US" dirty="0"/>
              <a:t>		   </a:t>
            </a:r>
            <a:r>
              <a:rPr lang="en-US" altLang="zh-CN" i="1" dirty="0"/>
              <a:t>P</a:t>
            </a:r>
            <a:r>
              <a:rPr lang="en-US" altLang="zh-CN" i="1" baseline="-25000" dirty="0"/>
              <a:t>i</a:t>
            </a:r>
            <a:r>
              <a:rPr lang="en-US" altLang="zh-CN" dirty="0"/>
              <a:t>(</a:t>
            </a:r>
            <a:r>
              <a:rPr lang="en-US" altLang="zh-CN" i="1" dirty="0">
                <a:sym typeface="Symbol" panose="05050102010706020507" pitchFamily="18" charset="2"/>
              </a:rPr>
              <a:t></a:t>
            </a:r>
            <a:r>
              <a:rPr lang="en-US" altLang="zh-CN" dirty="0"/>
              <a:t>) </a:t>
            </a:r>
            <a:r>
              <a:rPr lang="zh-CN" altLang="en-US" dirty="0"/>
              <a:t>－ 功率谱密度；</a:t>
            </a:r>
            <a:endParaRPr lang="zh-CN" altLang="en-US" dirty="0"/>
          </a:p>
          <a:p>
            <a:pPr lvl="2" eaLnBrk="1" hangingPunct="1">
              <a:lnSpc>
                <a:spcPct val="110000"/>
              </a:lnSpc>
              <a:buNone/>
            </a:pPr>
            <a:r>
              <a:rPr lang="zh-CN" altLang="en-US" dirty="0"/>
              <a:t>求输出过程</a:t>
            </a:r>
            <a:r>
              <a:rPr lang="zh-CN" altLang="en-US" i="1" dirty="0">
                <a:sym typeface="Symbol" panose="05050102010706020507" pitchFamily="18" charset="2"/>
              </a:rPr>
              <a:t></a:t>
            </a:r>
            <a:r>
              <a:rPr lang="en-US" altLang="zh-CN" i="1" baseline="-25000" dirty="0">
                <a:sym typeface="Symbol" panose="05050102010706020507" pitchFamily="18" charset="2"/>
              </a:rPr>
              <a:t>o</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的统计特性，即它的均值、自相关函数、功率谱以及概率分布。</a:t>
            </a:r>
            <a:endParaRPr lang="zh-CN" altLang="en-US" dirty="0"/>
          </a:p>
        </p:txBody>
      </p:sp>
      <p:sp>
        <p:nvSpPr>
          <p:cNvPr id="47108" name="Rectangle 5"/>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47109" name="Rectangle 7"/>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7110" name="Object 2"/>
          <p:cNvGraphicFramePr>
            <a:graphicFrameLocks noChangeAspect="1"/>
          </p:cNvGraphicFramePr>
          <p:nvPr/>
        </p:nvGraphicFramePr>
        <p:xfrm>
          <a:off x="2457450" y="2124075"/>
          <a:ext cx="3959225" cy="552450"/>
        </p:xfrm>
        <a:graphic>
          <a:graphicData uri="http://schemas.openxmlformats.org/presentationml/2006/ole">
            <mc:AlternateContent xmlns:mc="http://schemas.openxmlformats.org/markup-compatibility/2006">
              <mc:Choice xmlns:v="urn:schemas-microsoft-com:vml" Requires="v">
                <p:oleObj spid="_x0000_s3155" name="" r:id="rId1" imgW="2387600" imgH="330200" progId="Equation.3">
                  <p:embed/>
                </p:oleObj>
              </mc:Choice>
              <mc:Fallback>
                <p:oleObj name="" r:id="rId1" imgW="2387600" imgH="330200" progId="Equation.3">
                  <p:embed/>
                  <p:pic>
                    <p:nvPicPr>
                      <p:cNvPr id="0" name="图片 3154"/>
                      <p:cNvPicPr/>
                      <p:nvPr/>
                    </p:nvPicPr>
                    <p:blipFill>
                      <a:blip r:embed="rId2"/>
                      <a:stretch>
                        <a:fillRect/>
                      </a:stretch>
                    </p:blipFill>
                    <p:spPr>
                      <a:xfrm>
                        <a:off x="2457450" y="2124075"/>
                        <a:ext cx="3959225" cy="552450"/>
                      </a:xfrm>
                      <a:prstGeom prst="rect">
                        <a:avLst/>
                      </a:prstGeom>
                      <a:noFill/>
                      <a:ln w="38100">
                        <a:noFill/>
                        <a:miter/>
                      </a:ln>
                    </p:spPr>
                  </p:pic>
                </p:oleObj>
              </mc:Fallback>
            </mc:AlternateContent>
          </a:graphicData>
        </a:graphic>
      </p:graphicFrame>
      <p:sp>
        <p:nvSpPr>
          <p:cNvPr id="47111" name="Rectangle 9"/>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7112" name="Object 3"/>
          <p:cNvGraphicFramePr>
            <a:graphicFrameLocks noChangeAspect="1"/>
          </p:cNvGraphicFramePr>
          <p:nvPr/>
        </p:nvGraphicFramePr>
        <p:xfrm>
          <a:off x="4994275" y="3114675"/>
          <a:ext cx="2251075" cy="404813"/>
        </p:xfrm>
        <a:graphic>
          <a:graphicData uri="http://schemas.openxmlformats.org/presentationml/2006/ole">
            <mc:AlternateContent xmlns:mc="http://schemas.openxmlformats.org/markup-compatibility/2006">
              <mc:Choice xmlns:v="urn:schemas-microsoft-com:vml" Requires="v">
                <p:oleObj spid="_x0000_s3160" name="" r:id="rId3" imgW="1155700" imgH="228600" progId="Equation.3">
                  <p:embed/>
                </p:oleObj>
              </mc:Choice>
              <mc:Fallback>
                <p:oleObj name="" r:id="rId3" imgW="1155700" imgH="228600" progId="Equation.3">
                  <p:embed/>
                  <p:pic>
                    <p:nvPicPr>
                      <p:cNvPr id="0" name="图片 3159"/>
                      <p:cNvPicPr/>
                      <p:nvPr/>
                    </p:nvPicPr>
                    <p:blipFill>
                      <a:blip r:embed="rId4"/>
                      <a:stretch>
                        <a:fillRect/>
                      </a:stretch>
                    </p:blipFill>
                    <p:spPr>
                      <a:xfrm>
                        <a:off x="4994275" y="3114675"/>
                        <a:ext cx="2251075" cy="404813"/>
                      </a:xfrm>
                      <a:prstGeom prst="rect">
                        <a:avLst/>
                      </a:prstGeom>
                      <a:noFill/>
                      <a:ln w="38100">
                        <a:noFill/>
                        <a:miter/>
                      </a:ln>
                    </p:spPr>
                  </p:pic>
                </p:oleObj>
              </mc:Fallback>
            </mc:AlternateContent>
          </a:graphicData>
        </a:graphic>
      </p:graphicFrame>
      <p:graphicFrame>
        <p:nvGraphicFramePr>
          <p:cNvPr id="47113" name="Object 4"/>
          <p:cNvGraphicFramePr>
            <a:graphicFrameLocks noChangeAspect="1"/>
          </p:cNvGraphicFramePr>
          <p:nvPr/>
        </p:nvGraphicFramePr>
        <p:xfrm>
          <a:off x="5335588" y="3519488"/>
          <a:ext cx="2879725" cy="619125"/>
        </p:xfrm>
        <a:graphic>
          <a:graphicData uri="http://schemas.openxmlformats.org/presentationml/2006/ole">
            <mc:AlternateContent xmlns:mc="http://schemas.openxmlformats.org/markup-compatibility/2006">
              <mc:Choice xmlns:v="urn:schemas-microsoft-com:vml" Requires="v">
                <p:oleObj spid="_x0000_s3153" name="" r:id="rId5" imgW="1637665" imgH="355600" progId="Equation.3">
                  <p:embed/>
                </p:oleObj>
              </mc:Choice>
              <mc:Fallback>
                <p:oleObj name="" r:id="rId5" imgW="1637665" imgH="355600" progId="Equation.3">
                  <p:embed/>
                  <p:pic>
                    <p:nvPicPr>
                      <p:cNvPr id="0" name="图片 3152"/>
                      <p:cNvPicPr/>
                      <p:nvPr/>
                    </p:nvPicPr>
                    <p:blipFill>
                      <a:blip r:embed="rId6"/>
                      <a:stretch>
                        <a:fillRect/>
                      </a:stretch>
                    </p:blipFill>
                    <p:spPr>
                      <a:xfrm>
                        <a:off x="5335588" y="3519488"/>
                        <a:ext cx="2879725" cy="619125"/>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8130" name="Rectangle 3"/>
          <p:cNvSpPr>
            <a:spLocks noGrp="1" noRot="1"/>
          </p:cNvSpPr>
          <p:nvPr>
            <p:ph type="body" idx="4294967295"/>
          </p:nvPr>
        </p:nvSpPr>
        <p:spPr>
          <a:xfrm>
            <a:off x="206375" y="1223963"/>
            <a:ext cx="8763000" cy="5634037"/>
          </a:xfrm>
        </p:spPr>
        <p:txBody>
          <a:bodyPr vert="horz" wrap="square" lIns="91440" tIns="45720" rIns="91440" bIns="45720" anchor="t"/>
          <a:p>
            <a:pPr lvl="2" eaLnBrk="1" hangingPunct="1">
              <a:lnSpc>
                <a:spcPct val="130000"/>
              </a:lnSpc>
            </a:pPr>
            <a:r>
              <a:rPr lang="zh-CN" altLang="en-US" dirty="0">
                <a:solidFill>
                  <a:schemeClr val="folHlink"/>
                </a:solidFill>
              </a:rPr>
              <a:t>输出过程</a:t>
            </a:r>
            <a:r>
              <a:rPr lang="zh-CN" altLang="en-US" i="1" dirty="0">
                <a:solidFill>
                  <a:schemeClr val="folHlink"/>
                </a:solidFill>
                <a:sym typeface="Symbol" panose="05050102010706020507" pitchFamily="18" charset="2"/>
              </a:rPr>
              <a:t></a:t>
            </a:r>
            <a:r>
              <a:rPr lang="en-US" altLang="zh-CN" i="1" baseline="-25000" dirty="0">
                <a:solidFill>
                  <a:schemeClr val="folHlink"/>
                </a:solidFill>
                <a:sym typeface="Symbol" panose="05050102010706020507" pitchFamily="18" charset="2"/>
              </a:rPr>
              <a:t>o</a:t>
            </a:r>
            <a:r>
              <a:rPr lang="en-US" altLang="zh-CN" dirty="0">
                <a:solidFill>
                  <a:schemeClr val="folHlink"/>
                </a:solidFill>
                <a:sym typeface="Symbol" panose="05050102010706020507" pitchFamily="18" charset="2"/>
              </a:rPr>
              <a:t>(</a:t>
            </a:r>
            <a:r>
              <a:rPr lang="en-US" altLang="zh-CN" i="1" dirty="0">
                <a:solidFill>
                  <a:schemeClr val="folHlink"/>
                </a:solidFill>
                <a:sym typeface="Symbol" panose="05050102010706020507" pitchFamily="18" charset="2"/>
              </a:rPr>
              <a:t>t</a:t>
            </a:r>
            <a:r>
              <a:rPr lang="en-US" altLang="zh-CN" dirty="0">
                <a:solidFill>
                  <a:schemeClr val="folHlink"/>
                </a:solidFill>
                <a:sym typeface="Symbol" panose="05050102010706020507" pitchFamily="18" charset="2"/>
              </a:rPr>
              <a:t>)</a:t>
            </a:r>
            <a:r>
              <a:rPr lang="zh-CN" altLang="en-US" dirty="0">
                <a:solidFill>
                  <a:schemeClr val="folHlink"/>
                </a:solidFill>
              </a:rPr>
              <a:t>的均值</a:t>
            </a:r>
            <a:r>
              <a:rPr lang="zh-CN" altLang="en-US" dirty="0"/>
              <a:t> </a:t>
            </a:r>
            <a:endParaRPr lang="zh-CN" altLang="en-US" dirty="0"/>
          </a:p>
          <a:p>
            <a:pPr lvl="2" eaLnBrk="1" hangingPunct="1">
              <a:lnSpc>
                <a:spcPct val="130000"/>
              </a:lnSpc>
              <a:buNone/>
            </a:pPr>
            <a:r>
              <a:rPr lang="zh-CN" altLang="en-US" dirty="0"/>
              <a:t>	对下式两边取统计平均：</a:t>
            </a:r>
            <a:endParaRPr lang="zh-CN" altLang="en-US" dirty="0"/>
          </a:p>
          <a:p>
            <a:pPr lvl="2" eaLnBrk="1" hangingPunct="1">
              <a:lnSpc>
                <a:spcPct val="130000"/>
              </a:lnSpc>
              <a:buNone/>
            </a:pPr>
            <a:endParaRPr lang="zh-CN" altLang="en-US" dirty="0"/>
          </a:p>
          <a:p>
            <a:pPr lvl="2" eaLnBrk="1" hangingPunct="1">
              <a:lnSpc>
                <a:spcPct val="130000"/>
              </a:lnSpc>
              <a:buNone/>
            </a:pPr>
            <a:r>
              <a:rPr lang="zh-CN" altLang="en-US" dirty="0"/>
              <a:t>	得到</a:t>
            </a:r>
            <a:endParaRPr lang="zh-CN" altLang="en-US" dirty="0"/>
          </a:p>
          <a:p>
            <a:pPr lvl="2" eaLnBrk="1" hangingPunct="1">
              <a:lnSpc>
                <a:spcPct val="130000"/>
              </a:lnSpc>
              <a:buNone/>
            </a:pPr>
            <a:r>
              <a:rPr lang="zh-CN" altLang="en-US" dirty="0"/>
              <a:t>	设输入过程是平稳的 ，则有 </a:t>
            </a:r>
            <a:endParaRPr lang="zh-CN" altLang="en-US" dirty="0"/>
          </a:p>
          <a:p>
            <a:pPr lvl="2" eaLnBrk="1" hangingPunct="1">
              <a:lnSpc>
                <a:spcPct val="130000"/>
              </a:lnSpc>
              <a:buNone/>
            </a:pPr>
            <a:endParaRPr lang="zh-CN" altLang="en-US" dirty="0"/>
          </a:p>
          <a:p>
            <a:pPr lvl="2" eaLnBrk="1" hangingPunct="1">
              <a:lnSpc>
                <a:spcPct val="130000"/>
              </a:lnSpc>
              <a:buNone/>
            </a:pPr>
            <a:endParaRPr lang="zh-CN" altLang="en-US" dirty="0"/>
          </a:p>
          <a:p>
            <a:pPr lvl="2" eaLnBrk="1" hangingPunct="1">
              <a:lnSpc>
                <a:spcPct val="120000"/>
              </a:lnSpc>
              <a:buNone/>
            </a:pPr>
            <a:r>
              <a:rPr lang="zh-CN" altLang="en-US" dirty="0"/>
              <a:t>	式中，</a:t>
            </a:r>
            <a:r>
              <a:rPr lang="en-US" altLang="zh-CN" i="1" dirty="0"/>
              <a:t>H</a:t>
            </a:r>
            <a:r>
              <a:rPr lang="en-US" altLang="zh-CN" dirty="0"/>
              <a:t>(0)</a:t>
            </a:r>
            <a:r>
              <a:rPr lang="zh-CN" altLang="en-US" dirty="0"/>
              <a:t>是线性系统在 </a:t>
            </a:r>
            <a:r>
              <a:rPr lang="en-US" altLang="zh-CN" i="1" dirty="0"/>
              <a:t>f</a:t>
            </a:r>
            <a:r>
              <a:rPr lang="en-US" altLang="zh-CN" dirty="0"/>
              <a:t> = 0</a:t>
            </a:r>
            <a:r>
              <a:rPr lang="zh-CN" altLang="en-US" dirty="0"/>
              <a:t>处的频率响应，因此输出过程的均值是一个常数。</a:t>
            </a:r>
            <a:endParaRPr lang="zh-CN" altLang="en-US" dirty="0"/>
          </a:p>
        </p:txBody>
      </p:sp>
      <p:graphicFrame>
        <p:nvGraphicFramePr>
          <p:cNvPr id="48131" name="Object 2"/>
          <p:cNvGraphicFramePr>
            <a:graphicFrameLocks noChangeAspect="1"/>
          </p:cNvGraphicFramePr>
          <p:nvPr/>
        </p:nvGraphicFramePr>
        <p:xfrm>
          <a:off x="2862263" y="2259013"/>
          <a:ext cx="2879725" cy="619125"/>
        </p:xfrm>
        <a:graphic>
          <a:graphicData uri="http://schemas.openxmlformats.org/presentationml/2006/ole">
            <mc:AlternateContent xmlns:mc="http://schemas.openxmlformats.org/markup-compatibility/2006">
              <mc:Choice xmlns:v="urn:schemas-microsoft-com:vml" Requires="v">
                <p:oleObj spid="_x0000_s3154" name="" r:id="rId1" imgW="1637665" imgH="355600" progId="Equation.3">
                  <p:embed/>
                </p:oleObj>
              </mc:Choice>
              <mc:Fallback>
                <p:oleObj name="" r:id="rId1" imgW="1637665" imgH="355600" progId="Equation.3">
                  <p:embed/>
                  <p:pic>
                    <p:nvPicPr>
                      <p:cNvPr id="0" name="图片 3153"/>
                      <p:cNvPicPr/>
                      <p:nvPr/>
                    </p:nvPicPr>
                    <p:blipFill>
                      <a:blip r:embed="rId2"/>
                      <a:stretch>
                        <a:fillRect/>
                      </a:stretch>
                    </p:blipFill>
                    <p:spPr>
                      <a:xfrm>
                        <a:off x="2862263" y="2259013"/>
                        <a:ext cx="2879725" cy="619125"/>
                      </a:xfrm>
                      <a:prstGeom prst="rect">
                        <a:avLst/>
                      </a:prstGeom>
                      <a:noFill/>
                      <a:ln w="38100">
                        <a:noFill/>
                        <a:miter/>
                      </a:ln>
                    </p:spPr>
                  </p:pic>
                </p:oleObj>
              </mc:Fallback>
            </mc:AlternateContent>
          </a:graphicData>
        </a:graphic>
      </p:graphicFrame>
      <p:graphicFrame>
        <p:nvGraphicFramePr>
          <p:cNvPr id="48132" name="Object 3"/>
          <p:cNvGraphicFramePr>
            <a:graphicFrameLocks noChangeAspect="1"/>
          </p:cNvGraphicFramePr>
          <p:nvPr/>
        </p:nvGraphicFramePr>
        <p:xfrm>
          <a:off x="2411413" y="2889250"/>
          <a:ext cx="6345237" cy="606425"/>
        </p:xfrm>
        <a:graphic>
          <a:graphicData uri="http://schemas.openxmlformats.org/presentationml/2006/ole">
            <mc:AlternateContent xmlns:mc="http://schemas.openxmlformats.org/markup-compatibility/2006">
              <mc:Choice xmlns:v="urn:schemas-microsoft-com:vml" Requires="v">
                <p:oleObj spid="_x0000_s3156" name="" r:id="rId3" imgW="3683000" imgH="355600" progId="Equation.3">
                  <p:embed/>
                </p:oleObj>
              </mc:Choice>
              <mc:Fallback>
                <p:oleObj name="" r:id="rId3" imgW="3683000" imgH="355600" progId="Equation.3">
                  <p:embed/>
                  <p:pic>
                    <p:nvPicPr>
                      <p:cNvPr id="0" name="图片 3155"/>
                      <p:cNvPicPr/>
                      <p:nvPr/>
                    </p:nvPicPr>
                    <p:blipFill>
                      <a:blip r:embed="rId4"/>
                      <a:stretch>
                        <a:fillRect/>
                      </a:stretch>
                    </p:blipFill>
                    <p:spPr>
                      <a:xfrm>
                        <a:off x="2411413" y="2889250"/>
                        <a:ext cx="6345237" cy="606425"/>
                      </a:xfrm>
                      <a:prstGeom prst="rect">
                        <a:avLst/>
                      </a:prstGeom>
                      <a:noFill/>
                      <a:ln w="38100">
                        <a:noFill/>
                        <a:miter/>
                      </a:ln>
                    </p:spPr>
                  </p:pic>
                </p:oleObj>
              </mc:Fallback>
            </mc:AlternateContent>
          </a:graphicData>
        </a:graphic>
      </p:graphicFrame>
      <p:sp>
        <p:nvSpPr>
          <p:cNvPr id="48133" name="Rectangle 8"/>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8134" name="Object 4"/>
          <p:cNvGraphicFramePr>
            <a:graphicFrameLocks noChangeAspect="1"/>
          </p:cNvGraphicFramePr>
          <p:nvPr/>
        </p:nvGraphicFramePr>
        <p:xfrm>
          <a:off x="2322513" y="4059238"/>
          <a:ext cx="3149600" cy="377825"/>
        </p:xfrm>
        <a:graphic>
          <a:graphicData uri="http://schemas.openxmlformats.org/presentationml/2006/ole">
            <mc:AlternateContent xmlns:mc="http://schemas.openxmlformats.org/markup-compatibility/2006">
              <mc:Choice xmlns:v="urn:schemas-microsoft-com:vml" Requires="v">
                <p:oleObj spid="_x0000_s3157" name="" r:id="rId5" imgW="1612900" imgH="228600" progId="Equation.3">
                  <p:embed/>
                </p:oleObj>
              </mc:Choice>
              <mc:Fallback>
                <p:oleObj name="" r:id="rId5" imgW="1612900" imgH="228600" progId="Equation.3">
                  <p:embed/>
                  <p:pic>
                    <p:nvPicPr>
                      <p:cNvPr id="0" name="图片 3156"/>
                      <p:cNvPicPr/>
                      <p:nvPr/>
                    </p:nvPicPr>
                    <p:blipFill>
                      <a:blip r:embed="rId6"/>
                      <a:stretch>
                        <a:fillRect/>
                      </a:stretch>
                    </p:blipFill>
                    <p:spPr>
                      <a:xfrm>
                        <a:off x="2322513" y="4059238"/>
                        <a:ext cx="3149600" cy="377825"/>
                      </a:xfrm>
                      <a:prstGeom prst="rect">
                        <a:avLst/>
                      </a:prstGeom>
                      <a:noFill/>
                      <a:ln w="38100">
                        <a:noFill/>
                        <a:miter/>
                      </a:ln>
                    </p:spPr>
                  </p:pic>
                </p:oleObj>
              </mc:Fallback>
            </mc:AlternateContent>
          </a:graphicData>
        </a:graphic>
      </p:graphicFrame>
      <p:sp>
        <p:nvSpPr>
          <p:cNvPr id="48135" name="Rectangle 10"/>
          <p:cNvSpPr/>
          <p:nvPr/>
        </p:nvSpPr>
        <p:spPr>
          <a:xfrm>
            <a:off x="0" y="32527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8136" name="Object 5"/>
          <p:cNvGraphicFramePr>
            <a:graphicFrameLocks noChangeAspect="1"/>
          </p:cNvGraphicFramePr>
          <p:nvPr/>
        </p:nvGraphicFramePr>
        <p:xfrm>
          <a:off x="2322513" y="4464050"/>
          <a:ext cx="3914775" cy="595313"/>
        </p:xfrm>
        <a:graphic>
          <a:graphicData uri="http://schemas.openxmlformats.org/presentationml/2006/ole">
            <mc:AlternateContent xmlns:mc="http://schemas.openxmlformats.org/markup-compatibility/2006">
              <mc:Choice xmlns:v="urn:schemas-microsoft-com:vml" Requires="v">
                <p:oleObj spid="_x0000_s3158" name="" r:id="rId7" imgW="2133600" imgH="355600" progId="Equation.3">
                  <p:embed/>
                </p:oleObj>
              </mc:Choice>
              <mc:Fallback>
                <p:oleObj name="" r:id="rId7" imgW="2133600" imgH="355600" progId="Equation.3">
                  <p:embed/>
                  <p:pic>
                    <p:nvPicPr>
                      <p:cNvPr id="0" name="图片 3157"/>
                      <p:cNvPicPr/>
                      <p:nvPr/>
                    </p:nvPicPr>
                    <p:blipFill>
                      <a:blip r:embed="rId8"/>
                      <a:stretch>
                        <a:fillRect/>
                      </a:stretch>
                    </p:blipFill>
                    <p:spPr>
                      <a:xfrm>
                        <a:off x="2322513" y="4464050"/>
                        <a:ext cx="3914775" cy="595313"/>
                      </a:xfrm>
                      <a:prstGeom prst="rect">
                        <a:avLst/>
                      </a:prstGeom>
                      <a:noFill/>
                      <a:ln w="38100">
                        <a:noFill/>
                        <a:miter/>
                      </a:ln>
                    </p:spPr>
                  </p:pic>
                </p:oleObj>
              </mc:Fallback>
            </mc:AlternateContent>
          </a:graphicData>
        </a:graphic>
      </p:graphicFrame>
      <p:sp>
        <p:nvSpPr>
          <p:cNvPr id="48137"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2.4  平稳随机过程通过线性系统</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49154" name="Rectangle 3"/>
          <p:cNvSpPr>
            <a:spLocks noGrp="1" noRot="1"/>
          </p:cNvSpPr>
          <p:nvPr>
            <p:ph type="body" idx="4294967295"/>
          </p:nvPr>
        </p:nvSpPr>
        <p:spPr>
          <a:xfrm>
            <a:off x="0" y="1223963"/>
            <a:ext cx="9144000" cy="5634037"/>
          </a:xfrm>
        </p:spPr>
        <p:txBody>
          <a:bodyPr vert="horz" wrap="square" lIns="91440" tIns="45720" rIns="91440" bIns="45720" anchor="t"/>
          <a:p>
            <a:pPr marL="1371600" lvl="2" indent="-457200" eaLnBrk="1" hangingPunct="1">
              <a:lnSpc>
                <a:spcPct val="120000"/>
              </a:lnSpc>
            </a:pPr>
            <a:r>
              <a:rPr lang="zh-CN" altLang="en-US" dirty="0">
                <a:solidFill>
                  <a:schemeClr val="folHlink"/>
                </a:solidFill>
              </a:rPr>
              <a:t>输出过程</a:t>
            </a:r>
            <a:r>
              <a:rPr lang="zh-CN" altLang="en-US" i="1" dirty="0">
                <a:solidFill>
                  <a:schemeClr val="folHlink"/>
                </a:solidFill>
                <a:sym typeface="Symbol" panose="05050102010706020507" pitchFamily="18" charset="2"/>
              </a:rPr>
              <a:t></a:t>
            </a:r>
            <a:r>
              <a:rPr lang="en-US" altLang="zh-CN" i="1" baseline="-25000" dirty="0">
                <a:solidFill>
                  <a:schemeClr val="folHlink"/>
                </a:solidFill>
                <a:sym typeface="Symbol" panose="05050102010706020507" pitchFamily="18" charset="2"/>
              </a:rPr>
              <a:t>o</a:t>
            </a:r>
            <a:r>
              <a:rPr lang="en-US" altLang="zh-CN" dirty="0">
                <a:solidFill>
                  <a:schemeClr val="folHlink"/>
                </a:solidFill>
                <a:sym typeface="Symbol" panose="05050102010706020507" pitchFamily="18" charset="2"/>
              </a:rPr>
              <a:t>(</a:t>
            </a:r>
            <a:r>
              <a:rPr lang="en-US" altLang="zh-CN" i="1" dirty="0">
                <a:solidFill>
                  <a:schemeClr val="folHlink"/>
                </a:solidFill>
                <a:sym typeface="Symbol" panose="05050102010706020507" pitchFamily="18" charset="2"/>
              </a:rPr>
              <a:t>t</a:t>
            </a:r>
            <a:r>
              <a:rPr lang="en-US" altLang="zh-CN" dirty="0">
                <a:solidFill>
                  <a:schemeClr val="folHlink"/>
                </a:solidFill>
                <a:sym typeface="Symbol" panose="05050102010706020507" pitchFamily="18" charset="2"/>
              </a:rPr>
              <a:t>)</a:t>
            </a:r>
            <a:r>
              <a:rPr lang="zh-CN" altLang="en-US" dirty="0">
                <a:solidFill>
                  <a:schemeClr val="folHlink"/>
                </a:solidFill>
              </a:rPr>
              <a:t>的自相关函数：</a:t>
            </a:r>
            <a:r>
              <a:rPr lang="zh-CN" altLang="en-US" dirty="0"/>
              <a:t>根据自相关函数的定义</a:t>
            </a:r>
            <a:endParaRPr lang="zh-CN" altLang="en-US" dirty="0"/>
          </a:p>
          <a:p>
            <a:pPr marL="1371600" lvl="2" indent="-457200" eaLnBrk="1" hangingPunct="1">
              <a:lnSpc>
                <a:spcPct val="120000"/>
              </a:lnSpc>
            </a:pPr>
            <a:endParaRPr lang="zh-CN" altLang="en-US" dirty="0"/>
          </a:p>
          <a:p>
            <a:pPr marL="1371600" lvl="2" indent="-457200" eaLnBrk="1" hangingPunct="1">
              <a:lnSpc>
                <a:spcPct val="120000"/>
              </a:lnSpc>
            </a:pPr>
            <a:endParaRPr lang="zh-CN" altLang="en-US" dirty="0"/>
          </a:p>
          <a:p>
            <a:pPr marL="1371600" lvl="2" indent="-457200" eaLnBrk="1" hangingPunct="1">
              <a:lnSpc>
                <a:spcPct val="120000"/>
              </a:lnSpc>
            </a:pPr>
            <a:endParaRPr lang="zh-CN" altLang="en-US" dirty="0"/>
          </a:p>
          <a:p>
            <a:pPr marL="1371600" lvl="2" indent="-457200" eaLnBrk="1" hangingPunct="1">
              <a:lnSpc>
                <a:spcPct val="140000"/>
              </a:lnSpc>
              <a:buNone/>
            </a:pPr>
            <a:r>
              <a:rPr lang="zh-CN" altLang="en-US" dirty="0"/>
              <a:t>	根据输入过程的平稳性，有</a:t>
            </a:r>
            <a:endParaRPr lang="zh-CN" altLang="en-US" dirty="0"/>
          </a:p>
          <a:p>
            <a:pPr marL="1371600" lvl="2" indent="-457200" eaLnBrk="1" hangingPunct="1">
              <a:lnSpc>
                <a:spcPct val="140000"/>
              </a:lnSpc>
              <a:buNone/>
            </a:pPr>
            <a:endParaRPr lang="zh-CN" altLang="en-US" dirty="0"/>
          </a:p>
          <a:p>
            <a:pPr marL="1371600" lvl="2" indent="-457200" eaLnBrk="1" hangingPunct="1">
              <a:lnSpc>
                <a:spcPct val="80000"/>
              </a:lnSpc>
              <a:buNone/>
            </a:pPr>
            <a:r>
              <a:rPr lang="zh-CN" altLang="en-US" dirty="0"/>
              <a:t>于是</a:t>
            </a:r>
            <a:endParaRPr lang="zh-CN" altLang="en-US" dirty="0"/>
          </a:p>
          <a:p>
            <a:pPr marL="1371600" lvl="2" indent="-457200" eaLnBrk="1" hangingPunct="1">
              <a:lnSpc>
                <a:spcPct val="140000"/>
              </a:lnSpc>
              <a:buNone/>
            </a:pPr>
            <a:r>
              <a:rPr lang="zh-CN" altLang="en-US" dirty="0"/>
              <a:t>    上式表明</a:t>
            </a:r>
            <a:r>
              <a:rPr lang="en-US" altLang="zh-CN" dirty="0"/>
              <a:t>,</a:t>
            </a:r>
            <a:r>
              <a:rPr lang="zh-CN" altLang="en-US" dirty="0"/>
              <a:t>输出过程的自相关函数仅是时间间隔</a:t>
            </a:r>
            <a:r>
              <a:rPr lang="zh-CN" altLang="en-US" i="1" dirty="0">
                <a:sym typeface="Symbol" panose="05050102010706020507" pitchFamily="18" charset="2"/>
              </a:rPr>
              <a:t> </a:t>
            </a:r>
            <a:r>
              <a:rPr lang="zh-CN" altLang="en-US" dirty="0"/>
              <a:t>的函数。</a:t>
            </a:r>
            <a:endParaRPr lang="zh-CN" altLang="en-US" dirty="0"/>
          </a:p>
          <a:p>
            <a:pPr marL="1371600" lvl="2" indent="-457200" eaLnBrk="1" hangingPunct="1">
              <a:lnSpc>
                <a:spcPct val="140000"/>
              </a:lnSpc>
              <a:buNone/>
            </a:pPr>
            <a:r>
              <a:rPr lang="zh-CN" altLang="en-US" dirty="0"/>
              <a:t>    由上两式可知，若</a:t>
            </a:r>
            <a:r>
              <a:rPr lang="zh-CN" altLang="en-US" dirty="0">
                <a:solidFill>
                  <a:srgbClr val="FF0000"/>
                </a:solidFill>
              </a:rPr>
              <a:t>线性系统的输入是平稳的，则输出也是平稳的</a:t>
            </a:r>
            <a:r>
              <a:rPr lang="zh-CN" altLang="en-US" dirty="0"/>
              <a:t>。 </a:t>
            </a:r>
            <a:endParaRPr lang="zh-CN" altLang="en-US" dirty="0"/>
          </a:p>
        </p:txBody>
      </p:sp>
      <p:sp>
        <p:nvSpPr>
          <p:cNvPr id="49155" name="Rectangle 5"/>
          <p:cNvSpPr/>
          <p:nvPr/>
        </p:nvSpPr>
        <p:spPr>
          <a:xfrm>
            <a:off x="0" y="29765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9156" name="Object 2"/>
          <p:cNvGraphicFramePr>
            <a:graphicFrameLocks noChangeAspect="1"/>
          </p:cNvGraphicFramePr>
          <p:nvPr/>
        </p:nvGraphicFramePr>
        <p:xfrm>
          <a:off x="1827213" y="1808163"/>
          <a:ext cx="6884987" cy="1576387"/>
        </p:xfrm>
        <a:graphic>
          <a:graphicData uri="http://schemas.openxmlformats.org/presentationml/2006/ole">
            <mc:AlternateContent xmlns:mc="http://schemas.openxmlformats.org/markup-compatibility/2006">
              <mc:Choice xmlns:v="urn:schemas-microsoft-com:vml" Requires="v">
                <p:oleObj spid="_x0000_s3167" name="" r:id="rId1" imgW="3937000" imgH="901700" progId="Equation.3">
                  <p:embed/>
                </p:oleObj>
              </mc:Choice>
              <mc:Fallback>
                <p:oleObj name="" r:id="rId1" imgW="3937000" imgH="901700" progId="Equation.3">
                  <p:embed/>
                  <p:pic>
                    <p:nvPicPr>
                      <p:cNvPr id="0" name="图片 3166"/>
                      <p:cNvPicPr/>
                      <p:nvPr/>
                    </p:nvPicPr>
                    <p:blipFill>
                      <a:blip r:embed="rId2"/>
                      <a:stretch>
                        <a:fillRect/>
                      </a:stretch>
                    </p:blipFill>
                    <p:spPr>
                      <a:xfrm>
                        <a:off x="1827213" y="1808163"/>
                        <a:ext cx="6884987" cy="1576387"/>
                      </a:xfrm>
                      <a:prstGeom prst="rect">
                        <a:avLst/>
                      </a:prstGeom>
                      <a:noFill/>
                      <a:ln w="38100">
                        <a:noFill/>
                        <a:miter/>
                      </a:ln>
                    </p:spPr>
                  </p:pic>
                </p:oleObj>
              </mc:Fallback>
            </mc:AlternateContent>
          </a:graphicData>
        </a:graphic>
      </p:graphicFrame>
      <p:sp>
        <p:nvSpPr>
          <p:cNvPr id="49157" name="Rectangle 7"/>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9158" name="Object 3"/>
          <p:cNvGraphicFramePr>
            <a:graphicFrameLocks noChangeAspect="1"/>
          </p:cNvGraphicFramePr>
          <p:nvPr/>
        </p:nvGraphicFramePr>
        <p:xfrm>
          <a:off x="2501900" y="3833813"/>
          <a:ext cx="4635500" cy="407987"/>
        </p:xfrm>
        <a:graphic>
          <a:graphicData uri="http://schemas.openxmlformats.org/presentationml/2006/ole">
            <mc:AlternateContent xmlns:mc="http://schemas.openxmlformats.org/markup-compatibility/2006">
              <mc:Choice xmlns:v="urn:schemas-microsoft-com:vml" Requires="v">
                <p:oleObj spid="_x0000_s3162" name="" r:id="rId3" imgW="2603500" imgH="228600" progId="Equation.3">
                  <p:embed/>
                </p:oleObj>
              </mc:Choice>
              <mc:Fallback>
                <p:oleObj name="" r:id="rId3" imgW="2603500" imgH="228600" progId="Equation.3">
                  <p:embed/>
                  <p:pic>
                    <p:nvPicPr>
                      <p:cNvPr id="0" name="图片 3161"/>
                      <p:cNvPicPr/>
                      <p:nvPr/>
                    </p:nvPicPr>
                    <p:blipFill>
                      <a:blip r:embed="rId4"/>
                      <a:stretch>
                        <a:fillRect/>
                      </a:stretch>
                    </p:blipFill>
                    <p:spPr>
                      <a:xfrm>
                        <a:off x="2501900" y="3833813"/>
                        <a:ext cx="4635500" cy="407987"/>
                      </a:xfrm>
                      <a:prstGeom prst="rect">
                        <a:avLst/>
                      </a:prstGeom>
                      <a:noFill/>
                      <a:ln w="38100">
                        <a:noFill/>
                        <a:miter/>
                      </a:ln>
                    </p:spPr>
                  </p:pic>
                </p:oleObj>
              </mc:Fallback>
            </mc:AlternateContent>
          </a:graphicData>
        </a:graphic>
      </p:graphicFrame>
      <p:sp>
        <p:nvSpPr>
          <p:cNvPr id="49159" name="Rectangle 9"/>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49160" name="Object 4"/>
          <p:cNvGraphicFramePr>
            <a:graphicFrameLocks noChangeAspect="1"/>
          </p:cNvGraphicFramePr>
          <p:nvPr/>
        </p:nvGraphicFramePr>
        <p:xfrm>
          <a:off x="2097088" y="4284663"/>
          <a:ext cx="6526212" cy="601662"/>
        </p:xfrm>
        <a:graphic>
          <a:graphicData uri="http://schemas.openxmlformats.org/presentationml/2006/ole">
            <mc:AlternateContent xmlns:mc="http://schemas.openxmlformats.org/markup-compatibility/2006">
              <mc:Choice xmlns:v="urn:schemas-microsoft-com:vml" Requires="v">
                <p:oleObj spid="_x0000_s3168" name="" r:id="rId5" imgW="3606800" imgH="330200" progId="Equation.3">
                  <p:embed/>
                </p:oleObj>
              </mc:Choice>
              <mc:Fallback>
                <p:oleObj name="" r:id="rId5" imgW="3606800" imgH="330200" progId="Equation.3">
                  <p:embed/>
                  <p:pic>
                    <p:nvPicPr>
                      <p:cNvPr id="0" name="图片 3167"/>
                      <p:cNvPicPr/>
                      <p:nvPr/>
                    </p:nvPicPr>
                    <p:blipFill>
                      <a:blip r:embed="rId6"/>
                      <a:stretch>
                        <a:fillRect/>
                      </a:stretch>
                    </p:blipFill>
                    <p:spPr>
                      <a:xfrm>
                        <a:off x="2097088" y="4284663"/>
                        <a:ext cx="6526212" cy="601662"/>
                      </a:xfrm>
                      <a:prstGeom prst="rect">
                        <a:avLst/>
                      </a:prstGeom>
                      <a:noFill/>
                      <a:ln w="38100">
                        <a:noFill/>
                        <a:miter/>
                      </a:ln>
                    </p:spPr>
                  </p:pic>
                </p:oleObj>
              </mc:Fallback>
            </mc:AlternateContent>
          </a:graphicData>
        </a:graphic>
      </p:graphicFrame>
      <p:sp>
        <p:nvSpPr>
          <p:cNvPr id="49161"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2.4  平稳随机过程通过线性系统</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8194" name="Rectangle 3"/>
          <p:cNvSpPr>
            <a:spLocks noGrp="1" noRot="1"/>
          </p:cNvSpPr>
          <p:nvPr>
            <p:ph type="body" idx="4294967295"/>
          </p:nvPr>
        </p:nvSpPr>
        <p:spPr>
          <a:xfrm>
            <a:off x="476250" y="1223963"/>
            <a:ext cx="8667750" cy="5634037"/>
          </a:xfrm>
        </p:spPr>
        <p:txBody>
          <a:bodyPr vert="horz" wrap="square" lIns="91440" tIns="45720" rIns="91440" bIns="45720" anchor="t"/>
          <a:p>
            <a:pPr lvl="1" eaLnBrk="1" hangingPunct="1"/>
            <a:r>
              <a:rPr lang="en-US" altLang="zh-CN" dirty="0"/>
              <a:t>2.1.2</a:t>
            </a:r>
            <a:r>
              <a:rPr lang="zh-CN" altLang="en-US" dirty="0"/>
              <a:t>随机过程的分布函数</a:t>
            </a:r>
            <a:endParaRPr lang="zh-CN" altLang="en-US" dirty="0"/>
          </a:p>
          <a:p>
            <a:pPr lvl="2" eaLnBrk="1" hangingPunct="1">
              <a:lnSpc>
                <a:spcPct val="110000"/>
              </a:lnSpc>
            </a:pPr>
            <a:r>
              <a:rPr lang="zh-CN" altLang="en-US" dirty="0"/>
              <a:t>设</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表示一个随机过程，则它在任意时刻</a:t>
            </a:r>
            <a:r>
              <a:rPr lang="en-US" altLang="zh-CN" i="1" dirty="0">
                <a:sym typeface="Symbol" panose="05050102010706020507" pitchFamily="18" charset="2"/>
              </a:rPr>
              <a:t>t</a:t>
            </a:r>
            <a:r>
              <a:rPr lang="en-US" altLang="zh-CN" i="1" baseline="-25000" dirty="0">
                <a:sym typeface="Symbol" panose="05050102010706020507" pitchFamily="18" charset="2"/>
              </a:rPr>
              <a:t>1</a:t>
            </a:r>
            <a:r>
              <a:rPr lang="zh-CN" altLang="en-US" dirty="0"/>
              <a:t>的值</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i="1" baseline="-25000" dirty="0">
                <a:sym typeface="Symbol" panose="05050102010706020507" pitchFamily="18" charset="2"/>
              </a:rPr>
              <a:t>1</a:t>
            </a:r>
            <a:r>
              <a:rPr lang="en-US" altLang="zh-CN" dirty="0">
                <a:sym typeface="Symbol" panose="05050102010706020507" pitchFamily="18" charset="2"/>
              </a:rPr>
              <a:t>)</a:t>
            </a:r>
            <a:r>
              <a:rPr lang="zh-CN" altLang="en-US" dirty="0"/>
              <a:t>是一个随机变量，其统计特性可以用分布函数或概率密度函数来描述。</a:t>
            </a:r>
            <a:endParaRPr lang="zh-CN" altLang="en-US" dirty="0"/>
          </a:p>
          <a:p>
            <a:pPr lvl="2" eaLnBrk="1" hangingPunct="1">
              <a:lnSpc>
                <a:spcPct val="110000"/>
              </a:lnSpc>
            </a:pPr>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a:t>
            </a:r>
            <a:r>
              <a:rPr lang="zh-CN" altLang="en-US" dirty="0">
                <a:solidFill>
                  <a:schemeClr val="hlink"/>
                </a:solidFill>
              </a:rPr>
              <a:t>一维分布函数</a:t>
            </a:r>
            <a:r>
              <a:rPr lang="zh-CN" altLang="en-US" dirty="0"/>
              <a:t>：</a:t>
            </a:r>
            <a:endParaRPr lang="zh-CN" altLang="en-US" dirty="0"/>
          </a:p>
          <a:p>
            <a:pPr lvl="2" eaLnBrk="1" hangingPunct="1">
              <a:lnSpc>
                <a:spcPct val="110000"/>
              </a:lnSpc>
            </a:pPr>
            <a:endParaRPr lang="zh-CN" altLang="en-US" dirty="0"/>
          </a:p>
          <a:p>
            <a:pPr lvl="2" eaLnBrk="1" hangingPunct="1">
              <a:lnSpc>
                <a:spcPct val="110000"/>
              </a:lnSpc>
            </a:pPr>
            <a:endParaRPr lang="zh-CN" altLang="en-US" dirty="0"/>
          </a:p>
          <a:p>
            <a:pPr lvl="2" eaLnBrk="1" hangingPunct="1">
              <a:lnSpc>
                <a:spcPct val="110000"/>
              </a:lnSpc>
            </a:pPr>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a:t>
            </a:r>
            <a:r>
              <a:rPr lang="zh-CN" altLang="en-US" dirty="0">
                <a:solidFill>
                  <a:schemeClr val="hlink"/>
                </a:solidFill>
              </a:rPr>
              <a:t>一维概率密度函数</a:t>
            </a:r>
            <a:r>
              <a:rPr lang="zh-CN" altLang="en-US" dirty="0"/>
              <a:t>：</a:t>
            </a:r>
            <a:endParaRPr lang="zh-CN" altLang="en-US" dirty="0"/>
          </a:p>
          <a:p>
            <a:pPr lvl="2" eaLnBrk="1" hangingPunct="1">
              <a:lnSpc>
                <a:spcPct val="110000"/>
              </a:lnSpc>
            </a:pPr>
            <a:endParaRPr lang="zh-CN" altLang="en-US" dirty="0"/>
          </a:p>
          <a:p>
            <a:pPr lvl="2" eaLnBrk="1" hangingPunct="1">
              <a:lnSpc>
                <a:spcPct val="110000"/>
              </a:lnSpc>
            </a:pPr>
            <a:endParaRPr lang="zh-CN" altLang="en-US" dirty="0"/>
          </a:p>
          <a:p>
            <a:pPr lvl="2" eaLnBrk="1" hangingPunct="1">
              <a:lnSpc>
                <a:spcPct val="110000"/>
              </a:lnSpc>
              <a:buNone/>
            </a:pPr>
            <a:r>
              <a:rPr lang="zh-CN" altLang="en-US" dirty="0"/>
              <a:t>	若上式中的偏导存在的话。 </a:t>
            </a:r>
            <a:endParaRPr lang="zh-CN" altLang="en-US" dirty="0"/>
          </a:p>
        </p:txBody>
      </p:sp>
      <p:graphicFrame>
        <p:nvGraphicFramePr>
          <p:cNvPr id="8195" name="Object 2"/>
          <p:cNvGraphicFramePr>
            <a:graphicFrameLocks noChangeAspect="1"/>
          </p:cNvGraphicFramePr>
          <p:nvPr/>
        </p:nvGraphicFramePr>
        <p:xfrm>
          <a:off x="2727325" y="3698875"/>
          <a:ext cx="3195638" cy="398463"/>
        </p:xfrm>
        <a:graphic>
          <a:graphicData uri="http://schemas.openxmlformats.org/presentationml/2006/ole">
            <mc:AlternateContent xmlns:mc="http://schemas.openxmlformats.org/markup-compatibility/2006">
              <mc:Choice xmlns:v="urn:schemas-microsoft-com:vml" Requires="v">
                <p:oleObj spid="_x0000_s3077" name="" r:id="rId1" imgW="1663700" imgH="215900" progId="Equation.3">
                  <p:embed/>
                </p:oleObj>
              </mc:Choice>
              <mc:Fallback>
                <p:oleObj name="" r:id="rId1" imgW="1663700" imgH="215900" progId="Equation.3">
                  <p:embed/>
                  <p:pic>
                    <p:nvPicPr>
                      <p:cNvPr id="0" name="图片 3076"/>
                      <p:cNvPicPr/>
                      <p:nvPr/>
                    </p:nvPicPr>
                    <p:blipFill>
                      <a:blip r:embed="rId2"/>
                      <a:stretch>
                        <a:fillRect/>
                      </a:stretch>
                    </p:blipFill>
                    <p:spPr>
                      <a:xfrm>
                        <a:off x="2727325" y="3698875"/>
                        <a:ext cx="3195638" cy="398463"/>
                      </a:xfrm>
                      <a:prstGeom prst="rect">
                        <a:avLst/>
                      </a:prstGeom>
                      <a:noFill/>
                      <a:ln w="38100">
                        <a:noFill/>
                        <a:miter/>
                      </a:ln>
                    </p:spPr>
                  </p:pic>
                </p:oleObj>
              </mc:Fallback>
            </mc:AlternateContent>
          </a:graphicData>
        </a:graphic>
      </p:graphicFrame>
      <p:graphicFrame>
        <p:nvGraphicFramePr>
          <p:cNvPr id="8196" name="Object 3"/>
          <p:cNvGraphicFramePr>
            <a:graphicFrameLocks noChangeAspect="1"/>
          </p:cNvGraphicFramePr>
          <p:nvPr/>
        </p:nvGraphicFramePr>
        <p:xfrm>
          <a:off x="2862263" y="5003800"/>
          <a:ext cx="2574925" cy="788988"/>
        </p:xfrm>
        <a:graphic>
          <a:graphicData uri="http://schemas.openxmlformats.org/presentationml/2006/ole">
            <mc:AlternateContent xmlns:mc="http://schemas.openxmlformats.org/markup-compatibility/2006">
              <mc:Choice xmlns:v="urn:schemas-microsoft-com:vml" Requires="v">
                <p:oleObj spid="_x0000_s3078" name="" r:id="rId3" imgW="1295400" imgH="431800" progId="Equation.3">
                  <p:embed/>
                </p:oleObj>
              </mc:Choice>
              <mc:Fallback>
                <p:oleObj name="" r:id="rId3" imgW="1295400" imgH="431800" progId="Equation.3">
                  <p:embed/>
                  <p:pic>
                    <p:nvPicPr>
                      <p:cNvPr id="0" name="图片 3077"/>
                      <p:cNvPicPr/>
                      <p:nvPr/>
                    </p:nvPicPr>
                    <p:blipFill>
                      <a:blip r:embed="rId4"/>
                      <a:stretch>
                        <a:fillRect/>
                      </a:stretch>
                    </p:blipFill>
                    <p:spPr>
                      <a:xfrm>
                        <a:off x="2862263" y="5003800"/>
                        <a:ext cx="2574925" cy="788988"/>
                      </a:xfrm>
                      <a:prstGeom prst="rect">
                        <a:avLst/>
                      </a:prstGeom>
                      <a:noFill/>
                      <a:ln w="38100">
                        <a:noFill/>
                        <a:miter/>
                      </a:ln>
                    </p:spPr>
                  </p:pic>
                </p:oleObj>
              </mc:Fallback>
            </mc:AlternateContent>
          </a:graphicData>
        </a:graphic>
      </p:graphicFrame>
      <p:sp>
        <p:nvSpPr>
          <p:cNvPr id="8197"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0178" name="Rectangle 3"/>
          <p:cNvSpPr>
            <a:spLocks noGrp="1" noRot="1"/>
          </p:cNvSpPr>
          <p:nvPr>
            <p:ph type="body" idx="4294967295"/>
          </p:nvPr>
        </p:nvSpPr>
        <p:spPr>
          <a:xfrm>
            <a:off x="206375" y="1042988"/>
            <a:ext cx="8763000" cy="5815012"/>
          </a:xfrm>
        </p:spPr>
        <p:txBody>
          <a:bodyPr vert="horz" wrap="square" lIns="91440" tIns="45720" rIns="91440" bIns="45720" anchor="t"/>
          <a:p>
            <a:pPr marL="1371600" lvl="2" indent="-457200" eaLnBrk="1" hangingPunct="1">
              <a:lnSpc>
                <a:spcPct val="120000"/>
              </a:lnSpc>
            </a:pPr>
            <a:r>
              <a:rPr lang="zh-CN" altLang="en-US" dirty="0">
                <a:solidFill>
                  <a:schemeClr val="folHlink"/>
                </a:solidFill>
              </a:rPr>
              <a:t>输出过程</a:t>
            </a:r>
            <a:r>
              <a:rPr lang="zh-CN" altLang="en-US" sz="2800" i="1" dirty="0">
                <a:solidFill>
                  <a:schemeClr val="folHlink"/>
                </a:solidFill>
                <a:sym typeface="Symbol" panose="05050102010706020507" pitchFamily="18" charset="2"/>
              </a:rPr>
              <a:t></a:t>
            </a:r>
            <a:r>
              <a:rPr lang="en-US" altLang="zh-CN" sz="2800" i="1" baseline="-25000" dirty="0">
                <a:solidFill>
                  <a:schemeClr val="folHlink"/>
                </a:solidFill>
                <a:sym typeface="Symbol" panose="05050102010706020507" pitchFamily="18" charset="2"/>
              </a:rPr>
              <a:t>o</a:t>
            </a:r>
            <a:r>
              <a:rPr lang="en-US" altLang="zh-CN" sz="2800" dirty="0">
                <a:solidFill>
                  <a:schemeClr val="folHlink"/>
                </a:solidFill>
                <a:sym typeface="Symbol" panose="05050102010706020507" pitchFamily="18" charset="2"/>
              </a:rPr>
              <a:t>(</a:t>
            </a:r>
            <a:r>
              <a:rPr lang="en-US" altLang="zh-CN" sz="2800" i="1" dirty="0">
                <a:solidFill>
                  <a:schemeClr val="folHlink"/>
                </a:solidFill>
                <a:sym typeface="Symbol" panose="05050102010706020507" pitchFamily="18" charset="2"/>
              </a:rPr>
              <a:t>t</a:t>
            </a:r>
            <a:r>
              <a:rPr lang="en-US" altLang="zh-CN" sz="2800" dirty="0">
                <a:solidFill>
                  <a:schemeClr val="folHlink"/>
                </a:solidFill>
                <a:sym typeface="Symbol" panose="05050102010706020507" pitchFamily="18" charset="2"/>
              </a:rPr>
              <a:t>)</a:t>
            </a:r>
            <a:r>
              <a:rPr lang="zh-CN" altLang="en-US" dirty="0">
                <a:solidFill>
                  <a:schemeClr val="folHlink"/>
                </a:solidFill>
              </a:rPr>
              <a:t>的功率谱密度</a:t>
            </a:r>
            <a:endParaRPr lang="zh-CN" altLang="en-US" dirty="0">
              <a:solidFill>
                <a:schemeClr val="folHlink"/>
              </a:solidFill>
            </a:endParaRPr>
          </a:p>
          <a:p>
            <a:pPr marL="1371600" lvl="2" indent="-457200" eaLnBrk="1" hangingPunct="1">
              <a:buNone/>
            </a:pPr>
            <a:r>
              <a:rPr lang="zh-CN" altLang="en-US" dirty="0">
                <a:solidFill>
                  <a:schemeClr val="folHlink"/>
                </a:solidFill>
              </a:rPr>
              <a:t>	</a:t>
            </a:r>
            <a:r>
              <a:rPr lang="zh-CN" altLang="en-US" dirty="0"/>
              <a:t>对下式进行傅里叶变换：</a:t>
            </a:r>
            <a:endParaRPr lang="zh-CN" altLang="en-US" dirty="0"/>
          </a:p>
          <a:p>
            <a:pPr marL="1371600" lvl="2" indent="-457200" eaLnBrk="1" hangingPunct="1">
              <a:buNone/>
            </a:pPr>
            <a:endParaRPr lang="zh-CN" altLang="en-US" dirty="0"/>
          </a:p>
          <a:p>
            <a:pPr marL="1371600" lvl="2" indent="-457200" eaLnBrk="1" hangingPunct="1">
              <a:lnSpc>
                <a:spcPct val="60000"/>
              </a:lnSpc>
              <a:buNone/>
            </a:pPr>
            <a:r>
              <a:rPr lang="zh-CN" altLang="en-US" dirty="0"/>
              <a:t>	得出</a:t>
            </a:r>
            <a:endParaRPr lang="zh-CN" altLang="en-US" dirty="0"/>
          </a:p>
          <a:p>
            <a:pPr marL="1371600" lvl="2" indent="-457200" eaLnBrk="1" hangingPunct="1">
              <a:buNone/>
            </a:pPr>
            <a:endParaRPr lang="zh-CN" altLang="en-US" dirty="0"/>
          </a:p>
          <a:p>
            <a:pPr marL="1371600" lvl="2" indent="-457200" eaLnBrk="1" hangingPunct="1">
              <a:buNone/>
            </a:pPr>
            <a:endParaRPr lang="zh-CN" altLang="en-US" dirty="0"/>
          </a:p>
          <a:p>
            <a:pPr marL="1371600" lvl="2" indent="-457200" eaLnBrk="1" hangingPunct="1">
              <a:lnSpc>
                <a:spcPct val="120000"/>
              </a:lnSpc>
              <a:buNone/>
            </a:pPr>
            <a:r>
              <a:rPr lang="zh-CN" altLang="en-US" dirty="0"/>
              <a:t>	令 </a:t>
            </a:r>
            <a:r>
              <a:rPr lang="zh-CN" altLang="en-US" dirty="0">
                <a:sym typeface="Symbol" panose="05050102010706020507" pitchFamily="18" charset="2"/>
              </a:rPr>
              <a:t> </a:t>
            </a:r>
            <a:r>
              <a:rPr lang="en-US" altLang="zh-CN" dirty="0">
                <a:sym typeface="Symbol" panose="05050102010706020507" pitchFamily="18" charset="2"/>
              </a:rPr>
              <a:t>= </a:t>
            </a:r>
            <a:r>
              <a:rPr lang="en-US" altLang="zh-CN" dirty="0"/>
              <a:t> </a:t>
            </a:r>
            <a:r>
              <a:rPr lang="en-US" altLang="zh-CN" dirty="0">
                <a:sym typeface="Symbol" panose="05050102010706020507" pitchFamily="18" charset="2"/>
              </a:rPr>
              <a:t> +  - </a:t>
            </a:r>
            <a:r>
              <a:rPr lang="zh-CN" altLang="en-US" dirty="0">
                <a:sym typeface="Symbol" panose="05050102010706020507" pitchFamily="18" charset="2"/>
              </a:rPr>
              <a:t>，代入上式，得到</a:t>
            </a:r>
            <a:endParaRPr lang="zh-CN" altLang="en-US" dirty="0">
              <a:sym typeface="Symbol" panose="05050102010706020507" pitchFamily="18" charset="2"/>
            </a:endParaRPr>
          </a:p>
          <a:p>
            <a:pPr marL="1371600" lvl="2" indent="-457200" eaLnBrk="1" hangingPunct="1">
              <a:buNone/>
            </a:pPr>
            <a:endParaRPr lang="zh-CN" altLang="en-US" dirty="0">
              <a:sym typeface="Symbol" panose="05050102010706020507" pitchFamily="18" charset="2"/>
            </a:endParaRPr>
          </a:p>
          <a:p>
            <a:pPr marL="1371600" lvl="2" indent="-457200" eaLnBrk="1" hangingPunct="1">
              <a:buNone/>
            </a:pPr>
            <a:r>
              <a:rPr lang="zh-CN" altLang="en-US" dirty="0">
                <a:sym typeface="Symbol" panose="05050102010706020507" pitchFamily="18" charset="2"/>
              </a:rPr>
              <a:t>	即</a:t>
            </a:r>
            <a:endParaRPr lang="zh-CN" altLang="en-US" dirty="0">
              <a:sym typeface="Symbol" panose="05050102010706020507" pitchFamily="18" charset="2"/>
            </a:endParaRPr>
          </a:p>
          <a:p>
            <a:pPr marL="1371600" lvl="2" indent="-457200" eaLnBrk="1" hangingPunct="1">
              <a:buNone/>
            </a:pPr>
            <a:endParaRPr lang="zh-CN" altLang="en-US" dirty="0">
              <a:sym typeface="Symbol" panose="05050102010706020507" pitchFamily="18" charset="2"/>
            </a:endParaRPr>
          </a:p>
          <a:p>
            <a:pPr marL="1371600" lvl="2" indent="-457200" eaLnBrk="1" hangingPunct="1">
              <a:buNone/>
            </a:pPr>
            <a:r>
              <a:rPr lang="zh-CN" altLang="en-US" dirty="0">
                <a:sym typeface="Symbol" panose="05050102010706020507" pitchFamily="18" charset="2"/>
              </a:rPr>
              <a:t>结论：</a:t>
            </a:r>
            <a:r>
              <a:rPr lang="zh-CN" altLang="en-US" dirty="0">
                <a:solidFill>
                  <a:srgbClr val="FF0000"/>
                </a:solidFill>
                <a:sym typeface="Symbol" panose="05050102010706020507" pitchFamily="18" charset="2"/>
              </a:rPr>
              <a:t>输出过程的功率谱密度是输入过程的功率谱密度乘以系统频率响应模值的平方</a:t>
            </a:r>
            <a:r>
              <a:rPr lang="zh-CN" altLang="en-US" dirty="0">
                <a:sym typeface="Symbol" panose="05050102010706020507" pitchFamily="18" charset="2"/>
              </a:rPr>
              <a:t>。</a:t>
            </a:r>
            <a:endParaRPr lang="zh-CN" altLang="en-US" dirty="0">
              <a:sym typeface="Symbol" panose="05050102010706020507" pitchFamily="18" charset="2"/>
            </a:endParaRPr>
          </a:p>
          <a:p>
            <a:pPr marL="1371600" lvl="2" indent="-457200" eaLnBrk="1" hangingPunct="1">
              <a:buNone/>
            </a:pPr>
            <a:r>
              <a:rPr lang="zh-CN" altLang="en-US" dirty="0">
                <a:sym typeface="Symbol" panose="05050102010706020507" pitchFamily="18" charset="2"/>
              </a:rPr>
              <a:t>应用：由</a:t>
            </a:r>
            <a:r>
              <a:rPr lang="en-US" altLang="zh-CN" dirty="0">
                <a:sym typeface="Symbol" panose="05050102010706020507" pitchFamily="18" charset="2"/>
              </a:rPr>
              <a:t>P</a:t>
            </a:r>
            <a:r>
              <a:rPr lang="en-US" altLang="zh-CN" baseline="-25000" dirty="0">
                <a:sym typeface="Symbol" panose="05050102010706020507" pitchFamily="18" charset="2"/>
              </a:rPr>
              <a:t>o</a:t>
            </a:r>
            <a:r>
              <a:rPr lang="en-US" altLang="zh-CN" dirty="0">
                <a:sym typeface="Symbol" panose="05050102010706020507" pitchFamily="18" charset="2"/>
              </a:rPr>
              <a:t>( </a:t>
            </a:r>
            <a:r>
              <a:rPr lang="en-US" altLang="zh-CN" i="1" dirty="0">
                <a:sym typeface="Symbol" panose="05050102010706020507" pitchFamily="18" charset="2"/>
              </a:rPr>
              <a:t>f </a:t>
            </a:r>
            <a:r>
              <a:rPr lang="en-US" altLang="zh-CN" dirty="0">
                <a:sym typeface="Symbol" panose="05050102010706020507" pitchFamily="18" charset="2"/>
              </a:rPr>
              <a:t>)</a:t>
            </a:r>
            <a:r>
              <a:rPr lang="zh-CN" altLang="en-US" dirty="0">
                <a:sym typeface="Symbol" panose="05050102010706020507" pitchFamily="18" charset="2"/>
              </a:rPr>
              <a:t>的反傅里叶变换求</a:t>
            </a:r>
            <a:r>
              <a:rPr lang="en-US" altLang="zh-CN" i="1" dirty="0">
                <a:sym typeface="Symbol" panose="05050102010706020507" pitchFamily="18" charset="2"/>
              </a:rPr>
              <a:t>R</a:t>
            </a:r>
            <a:r>
              <a:rPr lang="en-US" altLang="zh-CN" baseline="-25000" dirty="0">
                <a:sym typeface="Symbol" panose="05050102010706020507" pitchFamily="18" charset="2"/>
              </a:rPr>
              <a:t>o</a:t>
            </a:r>
            <a:r>
              <a:rPr lang="en-US" altLang="zh-CN" dirty="0">
                <a:sym typeface="Symbol" panose="05050102010706020507" pitchFamily="18" charset="2"/>
              </a:rPr>
              <a:t>(</a:t>
            </a:r>
            <a:r>
              <a:rPr lang="en-US" altLang="zh-CN" i="1" dirty="0">
                <a:sym typeface="Symbol" panose="05050102010706020507" pitchFamily="18" charset="2"/>
              </a:rPr>
              <a:t></a:t>
            </a:r>
            <a:r>
              <a:rPr lang="en-US" altLang="zh-CN" dirty="0">
                <a:sym typeface="Symbol" panose="05050102010706020507" pitchFamily="18" charset="2"/>
              </a:rPr>
              <a:t>) </a:t>
            </a:r>
            <a:endParaRPr lang="en-US" altLang="zh-CN" dirty="0">
              <a:sym typeface="Symbol" panose="05050102010706020507" pitchFamily="18" charset="2"/>
            </a:endParaRPr>
          </a:p>
        </p:txBody>
      </p:sp>
      <p:sp>
        <p:nvSpPr>
          <p:cNvPr id="50179" name="Rectangle 5"/>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0180" name="Object 2"/>
          <p:cNvGraphicFramePr>
            <a:graphicFrameLocks noChangeAspect="1"/>
          </p:cNvGraphicFramePr>
          <p:nvPr/>
        </p:nvGraphicFramePr>
        <p:xfrm>
          <a:off x="1962150" y="1943100"/>
          <a:ext cx="6146800" cy="582613"/>
        </p:xfrm>
        <a:graphic>
          <a:graphicData uri="http://schemas.openxmlformats.org/presentationml/2006/ole">
            <mc:AlternateContent xmlns:mc="http://schemas.openxmlformats.org/markup-compatibility/2006">
              <mc:Choice xmlns:v="urn:schemas-microsoft-com:vml" Requires="v">
                <p:oleObj spid="_x0000_s3169" name="" r:id="rId1" imgW="3606800" imgH="330200" progId="Equation.3">
                  <p:embed/>
                </p:oleObj>
              </mc:Choice>
              <mc:Fallback>
                <p:oleObj name="" r:id="rId1" imgW="3606800" imgH="330200" progId="Equation.3">
                  <p:embed/>
                  <p:pic>
                    <p:nvPicPr>
                      <p:cNvPr id="0" name="图片 3168"/>
                      <p:cNvPicPr/>
                      <p:nvPr/>
                    </p:nvPicPr>
                    <p:blipFill>
                      <a:blip r:embed="rId2"/>
                      <a:stretch>
                        <a:fillRect/>
                      </a:stretch>
                    </p:blipFill>
                    <p:spPr>
                      <a:xfrm>
                        <a:off x="1962150" y="1943100"/>
                        <a:ext cx="6146800" cy="582613"/>
                      </a:xfrm>
                      <a:prstGeom prst="rect">
                        <a:avLst/>
                      </a:prstGeom>
                      <a:noFill/>
                      <a:ln w="38100">
                        <a:noFill/>
                        <a:miter/>
                      </a:ln>
                    </p:spPr>
                  </p:pic>
                </p:oleObj>
              </mc:Fallback>
            </mc:AlternateContent>
          </a:graphicData>
        </a:graphic>
      </p:graphicFrame>
      <p:sp>
        <p:nvSpPr>
          <p:cNvPr id="50181" name="Rectangle 7"/>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50182" name="Rectangle 9"/>
          <p:cNvSpPr/>
          <p:nvPr/>
        </p:nvSpPr>
        <p:spPr>
          <a:xfrm>
            <a:off x="0" y="32385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0183" name="Object 3"/>
          <p:cNvGraphicFramePr>
            <a:graphicFrameLocks noChangeAspect="1"/>
          </p:cNvGraphicFramePr>
          <p:nvPr/>
        </p:nvGraphicFramePr>
        <p:xfrm>
          <a:off x="2411413" y="2663825"/>
          <a:ext cx="2700337" cy="573088"/>
        </p:xfrm>
        <a:graphic>
          <a:graphicData uri="http://schemas.openxmlformats.org/presentationml/2006/ole">
            <mc:AlternateContent xmlns:mc="http://schemas.openxmlformats.org/markup-compatibility/2006">
              <mc:Choice xmlns:v="urn:schemas-microsoft-com:vml" Requires="v">
                <p:oleObj spid="_x0000_s3163" name="" r:id="rId3" imgW="1574800" imgH="330200" progId="Equation.3">
                  <p:embed/>
                </p:oleObj>
              </mc:Choice>
              <mc:Fallback>
                <p:oleObj name="" r:id="rId3" imgW="1574800" imgH="330200" progId="Equation.3">
                  <p:embed/>
                  <p:pic>
                    <p:nvPicPr>
                      <p:cNvPr id="0" name="图片 3162"/>
                      <p:cNvPicPr/>
                      <p:nvPr/>
                    </p:nvPicPr>
                    <p:blipFill>
                      <a:blip r:embed="rId4"/>
                      <a:stretch>
                        <a:fillRect/>
                      </a:stretch>
                    </p:blipFill>
                    <p:spPr>
                      <a:xfrm>
                        <a:off x="2411413" y="2663825"/>
                        <a:ext cx="2700337" cy="573088"/>
                      </a:xfrm>
                      <a:prstGeom prst="rect">
                        <a:avLst/>
                      </a:prstGeom>
                      <a:noFill/>
                      <a:ln w="38100">
                        <a:noFill/>
                        <a:miter/>
                      </a:ln>
                    </p:spPr>
                  </p:pic>
                </p:oleObj>
              </mc:Fallback>
            </mc:AlternateContent>
          </a:graphicData>
        </a:graphic>
      </p:graphicFrame>
      <p:graphicFrame>
        <p:nvGraphicFramePr>
          <p:cNvPr id="50184" name="Object 4"/>
          <p:cNvGraphicFramePr>
            <a:graphicFrameLocks noChangeAspect="1"/>
          </p:cNvGraphicFramePr>
          <p:nvPr/>
        </p:nvGraphicFramePr>
        <p:xfrm>
          <a:off x="2906713" y="3203575"/>
          <a:ext cx="5265737" cy="633413"/>
        </p:xfrm>
        <a:graphic>
          <a:graphicData uri="http://schemas.openxmlformats.org/presentationml/2006/ole">
            <mc:AlternateContent xmlns:mc="http://schemas.openxmlformats.org/markup-compatibility/2006">
              <mc:Choice xmlns:v="urn:schemas-microsoft-com:vml" Requires="v">
                <p:oleObj spid="_x0000_s3165" name="" r:id="rId5" imgW="3175000" imgH="381000" progId="Equation.3">
                  <p:embed/>
                </p:oleObj>
              </mc:Choice>
              <mc:Fallback>
                <p:oleObj name="" r:id="rId5" imgW="3175000" imgH="381000" progId="Equation.3">
                  <p:embed/>
                  <p:pic>
                    <p:nvPicPr>
                      <p:cNvPr id="0" name="图片 3164"/>
                      <p:cNvPicPr/>
                      <p:nvPr/>
                    </p:nvPicPr>
                    <p:blipFill>
                      <a:blip r:embed="rId6"/>
                      <a:stretch>
                        <a:fillRect/>
                      </a:stretch>
                    </p:blipFill>
                    <p:spPr>
                      <a:xfrm>
                        <a:off x="2906713" y="3203575"/>
                        <a:ext cx="5265737" cy="633413"/>
                      </a:xfrm>
                      <a:prstGeom prst="rect">
                        <a:avLst/>
                      </a:prstGeom>
                      <a:noFill/>
                      <a:ln w="38100">
                        <a:noFill/>
                        <a:miter/>
                      </a:ln>
                    </p:spPr>
                  </p:pic>
                </p:oleObj>
              </mc:Fallback>
            </mc:AlternateContent>
          </a:graphicData>
        </a:graphic>
      </p:graphicFrame>
      <p:sp>
        <p:nvSpPr>
          <p:cNvPr id="50185" name="Rectangle 14"/>
          <p:cNvSpPr/>
          <p:nvPr/>
        </p:nvSpPr>
        <p:spPr>
          <a:xfrm>
            <a:off x="0" y="31956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0186" name="Object 5"/>
          <p:cNvGraphicFramePr>
            <a:graphicFrameLocks noChangeAspect="1"/>
          </p:cNvGraphicFramePr>
          <p:nvPr/>
        </p:nvGraphicFramePr>
        <p:xfrm>
          <a:off x="2097088" y="4103688"/>
          <a:ext cx="6029325" cy="812800"/>
        </p:xfrm>
        <a:graphic>
          <a:graphicData uri="http://schemas.openxmlformats.org/presentationml/2006/ole">
            <mc:AlternateContent xmlns:mc="http://schemas.openxmlformats.org/markup-compatibility/2006">
              <mc:Choice xmlns:v="urn:schemas-microsoft-com:vml" Requires="v">
                <p:oleObj spid="_x0000_s3166" name="" r:id="rId7" imgW="3352800" imgH="469900" progId="Equation.3">
                  <p:embed/>
                </p:oleObj>
              </mc:Choice>
              <mc:Fallback>
                <p:oleObj name="" r:id="rId7" imgW="3352800" imgH="469900" progId="Equation.3">
                  <p:embed/>
                  <p:pic>
                    <p:nvPicPr>
                      <p:cNvPr id="0" name="图片 3165"/>
                      <p:cNvPicPr/>
                      <p:nvPr/>
                    </p:nvPicPr>
                    <p:blipFill>
                      <a:blip r:embed="rId8"/>
                      <a:stretch>
                        <a:fillRect/>
                      </a:stretch>
                    </p:blipFill>
                    <p:spPr>
                      <a:xfrm>
                        <a:off x="2097088" y="4103688"/>
                        <a:ext cx="6029325" cy="812800"/>
                      </a:xfrm>
                      <a:prstGeom prst="rect">
                        <a:avLst/>
                      </a:prstGeom>
                      <a:noFill/>
                      <a:ln w="38100">
                        <a:noFill/>
                        <a:miter/>
                      </a:ln>
                    </p:spPr>
                  </p:pic>
                </p:oleObj>
              </mc:Fallback>
            </mc:AlternateContent>
          </a:graphicData>
        </a:graphic>
      </p:graphicFrame>
      <p:sp>
        <p:nvSpPr>
          <p:cNvPr id="50187"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2.4  平稳随机过程通过线性系统</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表格 1"/>
          <p:cNvGraphicFramePr/>
          <p:nvPr/>
        </p:nvGraphicFramePr>
        <p:xfrm>
          <a:off x="2200275" y="4960938"/>
          <a:ext cx="5432425" cy="522605"/>
        </p:xfrm>
        <a:graphic>
          <a:graphicData uri="http://schemas.openxmlformats.org/drawingml/2006/table">
            <a:tbl>
              <a:tblPr firstRow="1" bandRow="1">
                <a:tableStyleId>{5C22544A-7EE6-4342-B048-85BDC9FD1C3A}</a:tableStyleId>
              </a:tblPr>
              <a:tblGrid>
                <a:gridCol w="5432425"/>
              </a:tblGrid>
              <a:tr h="522605">
                <a:tc>
                  <a:txBody>
                    <a:bodyPr/>
                    <a:p>
                      <a:pPr>
                        <a:buNone/>
                      </a:pPr>
                      <a:endParaRPr lang="zh-CN" altLang="en-US"/>
                    </a:p>
                  </a:txBody>
                  <a:tcPr>
                    <a:solidFill>
                      <a:schemeClr val="accent2"/>
                    </a:solidFill>
                  </a:tcPr>
                </a:tc>
              </a:tr>
            </a:tbl>
          </a:graphicData>
        </a:graphic>
      </p:graphicFrame>
      <p:graphicFrame>
        <p:nvGraphicFramePr>
          <p:cNvPr id="50194" name="Object 6"/>
          <p:cNvGraphicFramePr>
            <a:graphicFrameLocks noChangeAspect="1"/>
          </p:cNvGraphicFramePr>
          <p:nvPr/>
        </p:nvGraphicFramePr>
        <p:xfrm>
          <a:off x="2620963" y="4981575"/>
          <a:ext cx="4591050" cy="481013"/>
        </p:xfrm>
        <a:graphic>
          <a:graphicData uri="http://schemas.openxmlformats.org/presentationml/2006/ole">
            <mc:AlternateContent xmlns:mc="http://schemas.openxmlformats.org/markup-compatibility/2006">
              <mc:Choice xmlns:v="urn:schemas-microsoft-com:vml" Requires="v">
                <p:oleObj spid="_x0000_s3170" name="" r:id="rId9" imgW="2971800" imgH="279400" progId="Equation.3">
                  <p:embed/>
                </p:oleObj>
              </mc:Choice>
              <mc:Fallback>
                <p:oleObj name="" r:id="rId9" imgW="2971800" imgH="279400" progId="Equation.3">
                  <p:embed/>
                  <p:pic>
                    <p:nvPicPr>
                      <p:cNvPr id="0" name="图片 3169"/>
                      <p:cNvPicPr/>
                      <p:nvPr/>
                    </p:nvPicPr>
                    <p:blipFill>
                      <a:blip r:embed="rId10"/>
                      <a:stretch>
                        <a:fillRect/>
                      </a:stretch>
                    </p:blipFill>
                    <p:spPr>
                      <a:xfrm>
                        <a:off x="2620963" y="4981575"/>
                        <a:ext cx="4591050" cy="481013"/>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1202" name="Rectangle 3"/>
          <p:cNvSpPr>
            <a:spLocks noGrp="1" noRot="1"/>
          </p:cNvSpPr>
          <p:nvPr>
            <p:ph type="body" idx="4294967295"/>
          </p:nvPr>
        </p:nvSpPr>
        <p:spPr>
          <a:xfrm>
            <a:off x="671513" y="1223963"/>
            <a:ext cx="8297863" cy="5441950"/>
          </a:xfrm>
        </p:spPr>
        <p:txBody>
          <a:bodyPr vert="horz" wrap="square" lIns="0" tIns="45720" rIns="91440" bIns="45720" anchor="t"/>
          <a:p>
            <a:pPr marL="742950" marR="0" lvl="1" indent="-285750" algn="l" defTabSz="914400" rtl="0" eaLnBrk="1" fontAlgn="base" latinLnBrk="0" hangingPunct="1">
              <a:lnSpc>
                <a:spcPct val="100000"/>
              </a:lnSpc>
              <a:spcBef>
                <a:spcPct val="20000"/>
              </a:spcBef>
              <a:spcAft>
                <a:spcPct val="0"/>
              </a:spcAft>
              <a:buClr>
                <a:srgbClr val="00B050"/>
              </a:buClr>
              <a:buSzPct val="55000"/>
              <a:buFont typeface="Wingdings" panose="05000000000000000000" pitchFamily="2" charset="2"/>
              <a:buChar char="n"/>
            </a:pPr>
            <a:r>
              <a:rPr kumimoji="0" lang="zh-CN" altLang="en-US" sz="2800" b="1" i="0" u="none" strike="noStrike" kern="0" cap="none" spc="0" normalizeH="0" baseline="0" noProof="1" dirty="0">
                <a:solidFill>
                  <a:schemeClr val="folHlink"/>
                </a:solidFill>
                <a:latin typeface="+mn-lt"/>
                <a:ea typeface="+mn-ea"/>
                <a:cs typeface="楷体_GB2312"/>
              </a:rPr>
              <a:t>输出过程</a:t>
            </a:r>
            <a:r>
              <a:rPr kumimoji="0" lang="zh-CN" altLang="en-US" sz="2800" b="1" i="1" u="none" strike="noStrike" kern="0" cap="none" spc="0" normalizeH="0" baseline="0" noProof="1" dirty="0">
                <a:solidFill>
                  <a:schemeClr val="folHlink"/>
                </a:solidFill>
                <a:latin typeface="+mn-lt"/>
                <a:ea typeface="+mn-ea"/>
                <a:cs typeface="楷体_GB2312"/>
                <a:sym typeface="Symbol" panose="05050102010706020507" pitchFamily="18" charset="2"/>
              </a:rPr>
              <a:t></a:t>
            </a:r>
            <a:r>
              <a:rPr kumimoji="0" lang="en-US" altLang="zh-CN" sz="2800" b="1" i="1" u="none" strike="noStrike" kern="0" cap="none" spc="0" normalizeH="0" baseline="-25000" noProof="1" dirty="0">
                <a:solidFill>
                  <a:schemeClr val="folHlink"/>
                </a:solidFill>
                <a:latin typeface="+mn-lt"/>
                <a:ea typeface="+mn-ea"/>
                <a:cs typeface="楷体_GB2312"/>
                <a:sym typeface="Symbol" panose="05050102010706020507" pitchFamily="18" charset="2"/>
              </a:rPr>
              <a:t>o</a:t>
            </a:r>
            <a:r>
              <a:rPr kumimoji="0" lang="en-US" altLang="zh-CN" sz="2800" b="1" i="0" u="none" strike="noStrike" kern="0" cap="none" spc="0" normalizeH="0" baseline="0" noProof="1" dirty="0">
                <a:solidFill>
                  <a:schemeClr val="folHlink"/>
                </a:solidFill>
                <a:latin typeface="+mn-lt"/>
                <a:ea typeface="+mn-ea"/>
                <a:cs typeface="楷体_GB2312"/>
                <a:sym typeface="Symbol" panose="05050102010706020507" pitchFamily="18" charset="2"/>
              </a:rPr>
              <a:t>(</a:t>
            </a:r>
            <a:r>
              <a:rPr kumimoji="0" lang="en-US" altLang="zh-CN" sz="2800" b="1" i="1" u="none" strike="noStrike" kern="0" cap="none" spc="0" normalizeH="0" baseline="0" noProof="1" dirty="0">
                <a:solidFill>
                  <a:schemeClr val="folHlink"/>
                </a:solidFill>
                <a:latin typeface="+mn-lt"/>
                <a:ea typeface="+mn-ea"/>
                <a:cs typeface="楷体_GB2312"/>
                <a:sym typeface="Symbol" panose="05050102010706020507" pitchFamily="18" charset="2"/>
              </a:rPr>
              <a:t>t</a:t>
            </a:r>
            <a:r>
              <a:rPr kumimoji="0" lang="en-US" altLang="zh-CN" sz="2800" b="1" i="0" u="none" strike="noStrike" kern="0" cap="none" spc="0" normalizeH="0" baseline="0" noProof="1" dirty="0">
                <a:solidFill>
                  <a:schemeClr val="folHlink"/>
                </a:solidFill>
                <a:latin typeface="+mn-lt"/>
                <a:ea typeface="+mn-ea"/>
                <a:cs typeface="楷体_GB2312"/>
                <a:sym typeface="Symbol" panose="05050102010706020507" pitchFamily="18" charset="2"/>
              </a:rPr>
              <a:t>)</a:t>
            </a:r>
            <a:r>
              <a:rPr kumimoji="0" lang="zh-CN" altLang="en-US" sz="2800" b="1" i="0" u="none" strike="noStrike" kern="0" cap="none" spc="0" normalizeH="0" baseline="0" noProof="1" dirty="0">
                <a:solidFill>
                  <a:schemeClr val="folHlink"/>
                </a:solidFill>
                <a:latin typeface="+mn-lt"/>
                <a:ea typeface="+mn-ea"/>
                <a:cs typeface="楷体_GB2312"/>
              </a:rPr>
              <a:t>的概率分布</a:t>
            </a:r>
            <a:endParaRPr kumimoji="0" lang="zh-CN" altLang="en-US" sz="2800" b="1" i="0" u="none" strike="noStrike" kern="0" cap="none" spc="0" normalizeH="0" baseline="0" noProof="1" dirty="0">
              <a:solidFill>
                <a:schemeClr val="folHlink"/>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Char char="u"/>
            </a:pPr>
            <a:r>
              <a:rPr kumimoji="0" lang="zh-CN" altLang="en-US" sz="2400" b="1" i="0" u="none" strike="noStrike" kern="0" cap="none" spc="0" normalizeH="0" baseline="0" noProof="1" dirty="0">
                <a:solidFill>
                  <a:srgbClr val="FF0000"/>
                </a:solidFill>
                <a:latin typeface="+mn-lt"/>
                <a:ea typeface="+mn-ea"/>
                <a:cs typeface="楷体_GB2312"/>
              </a:rPr>
              <a:t>如果线性系统的输入过程是高斯型的，则系统的输出过程也是高斯型的</a:t>
            </a:r>
            <a:r>
              <a:rPr kumimoji="0" lang="zh-CN" altLang="en-US" sz="2400" b="1" i="0" u="none" strike="noStrike" kern="0" cap="none" spc="0" normalizeH="0" baseline="0" noProof="1" dirty="0">
                <a:solidFill>
                  <a:srgbClr val="D628C8"/>
                </a:solidFill>
                <a:latin typeface="+mn-lt"/>
                <a:ea typeface="+mn-ea"/>
                <a:cs typeface="楷体_GB2312"/>
              </a:rPr>
              <a:t>。 </a:t>
            </a:r>
            <a:endParaRPr kumimoji="0" lang="zh-CN" altLang="en-US" sz="2400" b="1" i="0" u="none" strike="noStrike" kern="0" cap="none" spc="0" normalizeH="0" baseline="0" noProof="1" dirty="0">
              <a:solidFill>
                <a:srgbClr val="D628C8"/>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None/>
            </a:pPr>
            <a:r>
              <a:rPr kumimoji="0" lang="zh-CN" altLang="en-US" sz="2400" b="1" i="0" u="none" strike="noStrike" kern="0" cap="none" spc="0" normalizeH="0" baseline="0" noProof="1" dirty="0">
                <a:solidFill>
                  <a:srgbClr val="D628C8"/>
                </a:solidFill>
                <a:latin typeface="+mn-lt"/>
                <a:ea typeface="+mn-ea"/>
                <a:cs typeface="楷体_GB2312"/>
              </a:rPr>
              <a:t>		因为从积分原理看，</a:t>
            </a:r>
            <a:endParaRPr kumimoji="0" lang="zh-CN" altLang="en-US" sz="2400" b="1" i="0" u="none" strike="noStrike" kern="0" cap="none" spc="0" normalizeH="0" baseline="0" noProof="1" dirty="0">
              <a:solidFill>
                <a:srgbClr val="D628C8"/>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None/>
            </a:pPr>
            <a:r>
              <a:rPr kumimoji="0" lang="zh-CN" altLang="en-US" sz="2400" b="1" i="0" u="none" strike="noStrike" kern="0" cap="none" spc="0" normalizeH="0" baseline="0" noProof="1" dirty="0">
                <a:solidFill>
                  <a:srgbClr val="D628C8"/>
                </a:solidFill>
                <a:latin typeface="+mn-lt"/>
                <a:ea typeface="+mn-ea"/>
                <a:cs typeface="楷体_GB2312"/>
              </a:rPr>
              <a:t>  可以表示为：</a:t>
            </a:r>
            <a:endParaRPr kumimoji="0" lang="zh-CN" altLang="en-US" sz="2400" b="1" i="0" u="none" strike="noStrike" kern="0" cap="none" spc="0" normalizeH="0" baseline="0" noProof="1" dirty="0">
              <a:solidFill>
                <a:srgbClr val="D628C8"/>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None/>
            </a:pPr>
            <a:r>
              <a:rPr kumimoji="0" lang="zh-CN" altLang="en-US" sz="2400" b="1" i="0" u="none" strike="noStrike" kern="0" cap="none" spc="0" normalizeH="0" baseline="0" noProof="1" dirty="0">
                <a:solidFill>
                  <a:srgbClr val="D628C8"/>
                </a:solidFill>
                <a:latin typeface="+mn-lt"/>
                <a:ea typeface="+mn-ea"/>
                <a:cs typeface="楷体_GB2312"/>
              </a:rPr>
              <a:t>		由于已假设</a:t>
            </a:r>
            <a:r>
              <a:rPr kumimoji="0" lang="zh-CN" altLang="en-US" sz="2400" b="1" i="1"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en-US" altLang="zh-CN" sz="2400" b="1" i="1" u="none" strike="noStrike" kern="0" cap="none" spc="0" normalizeH="0" baseline="-25000" noProof="1" dirty="0">
                <a:solidFill>
                  <a:srgbClr val="D628C8"/>
                </a:solidFill>
                <a:latin typeface="+mn-lt"/>
                <a:ea typeface="+mn-ea"/>
                <a:cs typeface="楷体_GB2312"/>
                <a:sym typeface="Symbol" panose="05050102010706020507" pitchFamily="18" charset="2"/>
              </a:rPr>
              <a:t>i</a:t>
            </a:r>
            <a:r>
              <a:rPr kumimoji="0" lang="en-US" altLang="zh-CN" sz="2400" b="1" i="0"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en-US" altLang="zh-CN" sz="2400" b="1" i="1" u="none" strike="noStrike" kern="0" cap="none" spc="0" normalizeH="0" baseline="0" noProof="1" dirty="0">
                <a:solidFill>
                  <a:srgbClr val="D628C8"/>
                </a:solidFill>
                <a:latin typeface="+mn-lt"/>
                <a:ea typeface="+mn-ea"/>
                <a:cs typeface="楷体_GB2312"/>
                <a:sym typeface="Symbol" panose="05050102010706020507" pitchFamily="18" charset="2"/>
              </a:rPr>
              <a:t>t</a:t>
            </a:r>
            <a:r>
              <a:rPr kumimoji="0" lang="en-US" altLang="zh-CN" sz="2400" b="1" i="0" u="none" strike="noStrike" kern="0" cap="none" spc="0" normalizeH="0" baseline="0" noProof="1" dirty="0">
                <a:solidFill>
                  <a:srgbClr val="D628C8"/>
                </a:solidFill>
                <a:latin typeface="+mn-lt"/>
                <a:ea typeface="+mn-ea"/>
                <a:cs typeface="楷体_GB2312"/>
                <a:sym typeface="Symbol" panose="05050102010706020507" pitchFamily="18" charset="2"/>
              </a:rPr>
              <a:t>)</a:t>
            </a:r>
            <a:r>
              <a:rPr kumimoji="0" lang="zh-CN" altLang="en-US" sz="2400" b="1" i="0" u="none" strike="noStrike" kern="0" cap="none" spc="0" normalizeH="0" baseline="0" noProof="1" dirty="0">
                <a:solidFill>
                  <a:srgbClr val="D628C8"/>
                </a:solidFill>
                <a:latin typeface="+mn-lt"/>
                <a:ea typeface="+mn-ea"/>
                <a:cs typeface="楷体_GB2312"/>
              </a:rPr>
              <a:t>是高斯型的，所以上式右端的每一项在任一时刻上都是一个高斯随机变量。因此，输出过程在任一时刻上得到的随机变量就是无限多个高斯随机变量之和。由概率论理论得知，这个“和” 也是高斯随机变量，因而输出过程也为高斯过程。</a:t>
            </a:r>
            <a:endParaRPr kumimoji="0" lang="zh-CN" altLang="en-US" sz="2400" b="1" i="0" u="none" strike="noStrike" kern="0" cap="none" spc="0" normalizeH="0" baseline="0" noProof="1" dirty="0">
              <a:solidFill>
                <a:srgbClr val="D628C8"/>
              </a:solidFill>
              <a:latin typeface="+mn-lt"/>
              <a:ea typeface="+mn-ea"/>
              <a:cs typeface="楷体_GB2312"/>
            </a:endParaRPr>
          </a:p>
          <a:p>
            <a:pPr marL="1143000" marR="0" lvl="2" indent="-228600" algn="l" defTabSz="914400" rtl="0" eaLnBrk="1" fontAlgn="base" latinLnBrk="0" hangingPunct="1">
              <a:lnSpc>
                <a:spcPct val="100000"/>
              </a:lnSpc>
              <a:spcBef>
                <a:spcPct val="20000"/>
              </a:spcBef>
              <a:spcAft>
                <a:spcPct val="0"/>
              </a:spcAft>
              <a:buClr>
                <a:srgbClr val="D628C8"/>
              </a:buClr>
              <a:buSzPct val="50000"/>
              <a:buFont typeface="Wingdings" panose="05000000000000000000" pitchFamily="2" charset="2"/>
              <a:buNone/>
            </a:pPr>
            <a:r>
              <a:rPr kumimoji="0" lang="zh-CN" altLang="en-US" sz="2400" b="1" i="0" u="none" strike="noStrike" kern="0" cap="none" spc="0" normalizeH="0" baseline="0" noProof="1" dirty="0">
                <a:solidFill>
                  <a:srgbClr val="D628C8"/>
                </a:solidFill>
                <a:latin typeface="+mn-lt"/>
                <a:ea typeface="+mn-ea"/>
                <a:cs typeface="楷体_GB2312"/>
              </a:rPr>
              <a:t>		注意，</a:t>
            </a:r>
            <a:r>
              <a:rPr kumimoji="0" lang="zh-CN" altLang="en-US" sz="2400" b="1" i="0" u="none" strike="noStrike" kern="0" cap="none" spc="0" normalizeH="0" baseline="0" noProof="1" dirty="0">
                <a:solidFill>
                  <a:srgbClr val="FF0000"/>
                </a:solidFill>
                <a:latin typeface="+mn-lt"/>
                <a:ea typeface="+mn-ea"/>
                <a:cs typeface="楷体_GB2312"/>
              </a:rPr>
              <a:t>与输入高斯过程相比，输出过程的数字特征已经改变了</a:t>
            </a:r>
            <a:r>
              <a:rPr kumimoji="0" lang="zh-CN" altLang="en-US" sz="2400" b="1" i="0" u="none" strike="noStrike" kern="0" cap="none" spc="0" normalizeH="0" baseline="0" noProof="1" dirty="0">
                <a:solidFill>
                  <a:srgbClr val="D628C8"/>
                </a:solidFill>
                <a:latin typeface="+mn-lt"/>
                <a:ea typeface="+mn-ea"/>
                <a:cs typeface="楷体_GB2312"/>
              </a:rPr>
              <a:t>。</a:t>
            </a:r>
            <a:endParaRPr kumimoji="0" lang="zh-CN" altLang="en-US" sz="1955" b="1" i="0" u="none" strike="noStrike" kern="0" cap="none" spc="0" normalizeH="0" baseline="0" noProof="1" dirty="0">
              <a:solidFill>
                <a:srgbClr val="D628C8"/>
              </a:solidFill>
              <a:latin typeface="+mn-lt"/>
              <a:ea typeface="+mn-ea"/>
              <a:cs typeface="楷体_GB2312"/>
            </a:endParaRPr>
          </a:p>
        </p:txBody>
      </p:sp>
      <p:graphicFrame>
        <p:nvGraphicFramePr>
          <p:cNvPr id="51203" name="Object 2"/>
          <p:cNvGraphicFramePr>
            <a:graphicFrameLocks noChangeAspect="1"/>
          </p:cNvGraphicFramePr>
          <p:nvPr/>
        </p:nvGraphicFramePr>
        <p:xfrm>
          <a:off x="3514725" y="2779713"/>
          <a:ext cx="3824288" cy="750887"/>
        </p:xfrm>
        <a:graphic>
          <a:graphicData uri="http://schemas.openxmlformats.org/presentationml/2006/ole">
            <mc:AlternateContent xmlns:mc="http://schemas.openxmlformats.org/markup-compatibility/2006">
              <mc:Choice xmlns:v="urn:schemas-microsoft-com:vml" Requires="v">
                <p:oleObj spid="_x0000_s3161" name="" r:id="rId1" imgW="2184400" imgH="431800" progId="Equation.3">
                  <p:embed/>
                </p:oleObj>
              </mc:Choice>
              <mc:Fallback>
                <p:oleObj name="" r:id="rId1" imgW="2184400" imgH="431800" progId="Equation.3">
                  <p:embed/>
                  <p:pic>
                    <p:nvPicPr>
                      <p:cNvPr id="0" name="图片 3160"/>
                      <p:cNvPicPr/>
                      <p:nvPr/>
                    </p:nvPicPr>
                    <p:blipFill>
                      <a:blip r:embed="rId2"/>
                      <a:stretch>
                        <a:fillRect/>
                      </a:stretch>
                    </p:blipFill>
                    <p:spPr>
                      <a:xfrm>
                        <a:off x="3514725" y="2779713"/>
                        <a:ext cx="3824288" cy="750887"/>
                      </a:xfrm>
                      <a:prstGeom prst="rect">
                        <a:avLst/>
                      </a:prstGeom>
                      <a:noFill/>
                      <a:ln w="38100">
                        <a:noFill/>
                        <a:miter/>
                      </a:ln>
                    </p:spPr>
                  </p:pic>
                </p:oleObj>
              </mc:Fallback>
            </mc:AlternateContent>
          </a:graphicData>
        </a:graphic>
      </p:graphicFrame>
      <p:graphicFrame>
        <p:nvGraphicFramePr>
          <p:cNvPr id="51204" name="Object 3"/>
          <p:cNvGraphicFramePr>
            <a:graphicFrameLocks noChangeAspect="1"/>
          </p:cNvGraphicFramePr>
          <p:nvPr/>
        </p:nvGraphicFramePr>
        <p:xfrm>
          <a:off x="5359400" y="2365375"/>
          <a:ext cx="2835275" cy="609600"/>
        </p:xfrm>
        <a:graphic>
          <a:graphicData uri="http://schemas.openxmlformats.org/presentationml/2006/ole">
            <mc:AlternateContent xmlns:mc="http://schemas.openxmlformats.org/markup-compatibility/2006">
              <mc:Choice xmlns:v="urn:schemas-microsoft-com:vml" Requires="v">
                <p:oleObj spid="_x0000_s3164" name="" r:id="rId3" imgW="1637665" imgH="355600" progId="Equation.3">
                  <p:embed/>
                </p:oleObj>
              </mc:Choice>
              <mc:Fallback>
                <p:oleObj name="" r:id="rId3" imgW="1637665" imgH="355600" progId="Equation.3">
                  <p:embed/>
                  <p:pic>
                    <p:nvPicPr>
                      <p:cNvPr id="0" name="图片 3163"/>
                      <p:cNvPicPr/>
                      <p:nvPr/>
                    </p:nvPicPr>
                    <p:blipFill>
                      <a:blip r:embed="rId4"/>
                      <a:stretch>
                        <a:fillRect/>
                      </a:stretch>
                    </p:blipFill>
                    <p:spPr>
                      <a:xfrm>
                        <a:off x="5359400" y="2365375"/>
                        <a:ext cx="2835275" cy="609600"/>
                      </a:xfrm>
                      <a:prstGeom prst="rect">
                        <a:avLst/>
                      </a:prstGeom>
                      <a:noFill/>
                      <a:ln w="38100">
                        <a:noFill/>
                        <a:miter/>
                      </a:ln>
                    </p:spPr>
                  </p:pic>
                </p:oleObj>
              </mc:Fallback>
            </mc:AlternateContent>
          </a:graphicData>
        </a:graphic>
      </p:graphicFrame>
      <p:sp>
        <p:nvSpPr>
          <p:cNvPr id="51205" name="Rectangle 2"/>
          <p:cNvSpPr>
            <a:spLocks noGrp="1" noRot="1"/>
          </p:cNvSpPr>
          <p:nvPr/>
        </p:nvSpPr>
        <p:spPr>
          <a:xfrm>
            <a:off x="1150938" y="214313"/>
            <a:ext cx="7269162"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2.4  平稳随机过程通过线性系统</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1149985"/>
            <a:ext cx="7177405" cy="1635760"/>
          </a:xfrm>
          <a:prstGeom prst="rect">
            <a:avLst/>
          </a:prstGeom>
          <a:noFill/>
        </p:spPr>
        <p:txBody>
          <a:bodyPr wrap="square" rtlCol="0" anchor="ctr" anchorCtr="0">
            <a:noAutofit/>
          </a:bodyPr>
          <a:p>
            <a:pPr>
              <a:lnSpc>
                <a:spcPct val="120000"/>
              </a:lnSpc>
              <a:spcBef>
                <a:spcPts val="0"/>
              </a:spcBef>
              <a:spcAft>
                <a:spcPts val="0"/>
              </a:spcAft>
              <a:buNone/>
            </a:pPr>
            <a:r>
              <a:rPr lang="zh-CN" altLang="en-US" sz="2600">
                <a:solidFill>
                  <a:srgbClr val="000000"/>
                </a:solidFill>
                <a:latin typeface="微软雅黑" panose="020B0503020204020204" charset="-122"/>
                <a:ea typeface="微软雅黑" panose="020B0503020204020204" charset="-122"/>
              </a:rPr>
              <a:t>设有随机过程                         ，其中       序列的元素以独立等概方式取值于      。将      通过一个冲激响应为      的滤波器后的输出是</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691005" y="2785745"/>
            <a:ext cx="6400800" cy="642620"/>
          </a:xfrm>
          <a:prstGeom prst="rect">
            <a:avLst/>
          </a:prstGeom>
          <a:noFill/>
        </p:spPr>
        <p:txBody>
          <a:bodyPr wrap="square" rtlCol="0" anchor="ctr" anchorCtr="0">
            <a:noAutofit/>
          </a:bodyPr>
          <a:p>
            <a:pPr>
              <a:buNone/>
            </a:pP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3"/>
            </p:custDataLst>
          </p:nvPr>
        </p:nvSpPr>
        <p:spPr>
          <a:xfrm>
            <a:off x="1828800" y="5357495"/>
            <a:ext cx="6400800" cy="642620"/>
          </a:xfrm>
          <a:prstGeom prst="rect">
            <a:avLst/>
          </a:prstGeom>
          <a:noFill/>
        </p:spPr>
        <p:txBody>
          <a:bodyPr wrap="square" rtlCol="0" anchor="ctr" anchorCtr="0">
            <a:noAutofit/>
          </a:bodyPr>
          <a:p>
            <a:pPr>
              <a:buNone/>
            </a:pPr>
            <a:r>
              <a:rPr lang="en-US" altLang="zh-CN" sz="2600">
                <a:solidFill>
                  <a:srgbClr val="000000"/>
                </a:solidFill>
                <a:latin typeface="微软雅黑" panose="020B0503020204020204" charset="-122"/>
                <a:ea typeface="微软雅黑" panose="020B0503020204020204" charset="-122"/>
              </a:rPr>
              <a:t>0</a:t>
            </a:r>
            <a:endParaRPr lang="en-US" altLang="zh-CN"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6"/>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7"/>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8"/>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9"/>
          <a:stretch>
            <a:fillRect/>
          </a:stretch>
        </p:blipFill>
        <p:spPr>
          <a:xfrm>
            <a:off x="3053080" y="1149985"/>
            <a:ext cx="2423160" cy="772160"/>
          </a:xfrm>
          <a:prstGeom prst="rect">
            <a:avLst/>
          </a:prstGeom>
        </p:spPr>
      </p:pic>
      <p:pic>
        <p:nvPicPr>
          <p:cNvPr id="20" name="图片 19"/>
          <p:cNvPicPr>
            <a:picLocks noChangeAspect="1"/>
          </p:cNvPicPr>
          <p:nvPr/>
        </p:nvPicPr>
        <p:blipFill>
          <a:blip r:embed="rId10"/>
          <a:stretch>
            <a:fillRect/>
          </a:stretch>
        </p:blipFill>
        <p:spPr>
          <a:xfrm>
            <a:off x="6545580" y="1323340"/>
            <a:ext cx="568960" cy="471170"/>
          </a:xfrm>
          <a:prstGeom prst="rect">
            <a:avLst/>
          </a:prstGeom>
        </p:spPr>
      </p:pic>
      <p:pic>
        <p:nvPicPr>
          <p:cNvPr id="21" name="图片 20"/>
          <p:cNvPicPr>
            <a:picLocks noChangeAspect="1"/>
          </p:cNvPicPr>
          <p:nvPr/>
        </p:nvPicPr>
        <p:blipFill>
          <a:blip r:embed="rId11"/>
          <a:stretch>
            <a:fillRect/>
          </a:stretch>
        </p:blipFill>
        <p:spPr>
          <a:xfrm>
            <a:off x="5306695" y="1794510"/>
            <a:ext cx="630555" cy="455295"/>
          </a:xfrm>
          <a:prstGeom prst="rect">
            <a:avLst/>
          </a:prstGeom>
        </p:spPr>
      </p:pic>
      <p:graphicFrame>
        <p:nvGraphicFramePr>
          <p:cNvPr id="2" name="对象 -2147482619"/>
          <p:cNvGraphicFramePr>
            <a:graphicFrameLocks noChangeAspect="1"/>
          </p:cNvGraphicFramePr>
          <p:nvPr/>
        </p:nvGraphicFramePr>
        <p:xfrm>
          <a:off x="6545580" y="1802130"/>
          <a:ext cx="539115" cy="332105"/>
        </p:xfrm>
        <a:graphic>
          <a:graphicData uri="http://schemas.openxmlformats.org/presentationml/2006/ole">
            <mc:AlternateContent xmlns:mc="http://schemas.openxmlformats.org/markup-compatibility/2006">
              <mc:Choice xmlns:v="urn:schemas-microsoft-com:vml" Requires="v">
                <p:oleObj spid="_x0000_s22" name="" r:id="rId12" imgW="330200" imgH="203200" progId="Equation.KSEE3">
                  <p:embed/>
                </p:oleObj>
              </mc:Choice>
              <mc:Fallback>
                <p:oleObj name="" r:id="rId12" imgW="330200" imgH="203200" progId="Equation.KSEE3">
                  <p:embed/>
                  <p:pic>
                    <p:nvPicPr>
                      <p:cNvPr id="0" name="图片 21"/>
                      <p:cNvPicPr/>
                      <p:nvPr/>
                    </p:nvPicPr>
                    <p:blipFill>
                      <a:blip r:embed="rId13"/>
                      <a:stretch>
                        <a:fillRect/>
                      </a:stretch>
                    </p:blipFill>
                    <p:spPr>
                      <a:xfrm>
                        <a:off x="6545580" y="1802130"/>
                        <a:ext cx="539115" cy="332105"/>
                      </a:xfrm>
                      <a:prstGeom prst="rect">
                        <a:avLst/>
                      </a:prstGeom>
                      <a:noFill/>
                      <a:ln w="38100">
                        <a:noFill/>
                        <a:miter/>
                      </a:ln>
                    </p:spPr>
                  </p:pic>
                </p:oleObj>
              </mc:Fallback>
            </mc:AlternateContent>
          </a:graphicData>
        </a:graphic>
      </p:graphicFrame>
      <p:graphicFrame>
        <p:nvGraphicFramePr>
          <p:cNvPr id="5" name="对象 -2147482618"/>
          <p:cNvGraphicFramePr>
            <a:graphicFrameLocks noChangeAspect="1"/>
          </p:cNvGraphicFramePr>
          <p:nvPr/>
        </p:nvGraphicFramePr>
        <p:xfrm>
          <a:off x="3296285" y="2298700"/>
          <a:ext cx="582295" cy="405130"/>
        </p:xfrm>
        <a:graphic>
          <a:graphicData uri="http://schemas.openxmlformats.org/presentationml/2006/ole">
            <mc:AlternateContent xmlns:mc="http://schemas.openxmlformats.org/markup-compatibility/2006">
              <mc:Choice xmlns:v="urn:schemas-microsoft-com:vml" Requires="v">
                <p:oleObj spid="_x0000_s23" name="" r:id="rId14" imgW="292100" imgH="203200" progId="Equation.KSEE3">
                  <p:embed/>
                </p:oleObj>
              </mc:Choice>
              <mc:Fallback>
                <p:oleObj name="" r:id="rId14" imgW="292100" imgH="203200" progId="Equation.KSEE3">
                  <p:embed/>
                  <p:pic>
                    <p:nvPicPr>
                      <p:cNvPr id="0" name="图片 22"/>
                      <p:cNvPicPr/>
                      <p:nvPr/>
                    </p:nvPicPr>
                    <p:blipFill>
                      <a:blip r:embed="rId15"/>
                      <a:stretch>
                        <a:fillRect/>
                      </a:stretch>
                    </p:blipFill>
                    <p:spPr>
                      <a:xfrm>
                        <a:off x="3296285" y="2298700"/>
                        <a:ext cx="582295" cy="405130"/>
                      </a:xfrm>
                      <a:prstGeom prst="rect">
                        <a:avLst/>
                      </a:prstGeom>
                      <a:noFill/>
                      <a:ln w="38100">
                        <a:noFill/>
                        <a:miter/>
                      </a:ln>
                    </p:spPr>
                  </p:pic>
                </p:oleObj>
              </mc:Fallback>
            </mc:AlternateContent>
          </a:graphicData>
        </a:graphic>
      </p:graphicFrame>
      <p:pic>
        <p:nvPicPr>
          <p:cNvPr id="24" name="图片 23"/>
          <p:cNvPicPr>
            <a:picLocks noChangeAspect="1"/>
          </p:cNvPicPr>
          <p:nvPr/>
        </p:nvPicPr>
        <p:blipFill>
          <a:blip r:embed="rId16"/>
          <a:stretch>
            <a:fillRect/>
          </a:stretch>
        </p:blipFill>
        <p:spPr>
          <a:xfrm>
            <a:off x="6945630" y="2290445"/>
            <a:ext cx="825500" cy="413385"/>
          </a:xfrm>
          <a:prstGeom prst="rect">
            <a:avLst/>
          </a:prstGeom>
        </p:spPr>
      </p:pic>
      <p:pic>
        <p:nvPicPr>
          <p:cNvPr id="25" name="图片 24"/>
          <p:cNvPicPr>
            <a:picLocks noChangeAspect="1"/>
          </p:cNvPicPr>
          <p:nvPr/>
        </p:nvPicPr>
        <p:blipFill>
          <a:blip r:embed="rId17"/>
          <a:stretch>
            <a:fillRect/>
          </a:stretch>
        </p:blipFill>
        <p:spPr>
          <a:xfrm>
            <a:off x="1828800" y="2703830"/>
            <a:ext cx="1746885" cy="806450"/>
          </a:xfrm>
          <a:prstGeom prst="rect">
            <a:avLst/>
          </a:prstGeom>
        </p:spPr>
      </p:pic>
      <p:pic>
        <p:nvPicPr>
          <p:cNvPr id="26" name="图片 25"/>
          <p:cNvPicPr>
            <a:picLocks noChangeAspect="1"/>
          </p:cNvPicPr>
          <p:nvPr/>
        </p:nvPicPr>
        <p:blipFill>
          <a:blip r:embed="rId18"/>
          <a:stretch>
            <a:fillRect/>
          </a:stretch>
        </p:blipFill>
        <p:spPr>
          <a:xfrm>
            <a:off x="1883410" y="3578860"/>
            <a:ext cx="1692275" cy="770890"/>
          </a:xfrm>
          <a:prstGeom prst="rect">
            <a:avLst/>
          </a:prstGeom>
        </p:spPr>
      </p:pic>
      <p:graphicFrame>
        <p:nvGraphicFramePr>
          <p:cNvPr id="6" name="对象 -2147482614"/>
          <p:cNvGraphicFramePr>
            <a:graphicFrameLocks noChangeAspect="1"/>
          </p:cNvGraphicFramePr>
          <p:nvPr/>
        </p:nvGraphicFramePr>
        <p:xfrm>
          <a:off x="1883410" y="4445635"/>
          <a:ext cx="1104900" cy="751840"/>
        </p:xfrm>
        <a:graphic>
          <a:graphicData uri="http://schemas.openxmlformats.org/presentationml/2006/ole">
            <mc:AlternateContent xmlns:mc="http://schemas.openxmlformats.org/markup-compatibility/2006">
              <mc:Choice xmlns:v="urn:schemas-microsoft-com:vml" Requires="v">
                <p:oleObj spid="_x0000_s27" name="" r:id="rId19" imgW="634365" imgH="431800" progId="Equation.KSEE3">
                  <p:embed/>
                </p:oleObj>
              </mc:Choice>
              <mc:Fallback>
                <p:oleObj name="" r:id="rId19" imgW="634365" imgH="431800" progId="Equation.KSEE3">
                  <p:embed/>
                  <p:pic>
                    <p:nvPicPr>
                      <p:cNvPr id="0" name="图片 26"/>
                      <p:cNvPicPr/>
                      <p:nvPr/>
                    </p:nvPicPr>
                    <p:blipFill>
                      <a:blip r:embed="rId20"/>
                      <a:stretch>
                        <a:fillRect/>
                      </a:stretch>
                    </p:blipFill>
                    <p:spPr>
                      <a:xfrm>
                        <a:off x="1883410" y="4445635"/>
                        <a:ext cx="1104900" cy="751840"/>
                      </a:xfrm>
                      <a:prstGeom prst="rect">
                        <a:avLst/>
                      </a:prstGeom>
                      <a:noFill/>
                      <a:ln w="38100">
                        <a:noFill/>
                        <a:miter/>
                      </a:ln>
                    </p:spPr>
                  </p:pic>
                </p:oleObj>
              </mc:Fallback>
            </mc:AlternateContent>
          </a:graphicData>
        </a:graphic>
      </p:graphicFrame>
      <p:grpSp>
        <p:nvGrpSpPr>
          <p:cNvPr id="17" name="组合 16"/>
          <p:cNvGrpSpPr/>
          <p:nvPr>
            <p:custDataLst>
              <p:tags r:id="rId21"/>
            </p:custDataLst>
          </p:nvPr>
        </p:nvGrpSpPr>
        <p:grpSpPr>
          <a:xfrm>
            <a:off x="0" y="0"/>
            <a:ext cx="9144000" cy="635000"/>
            <a:chOff x="0" y="0"/>
            <a:chExt cx="14400" cy="1000"/>
          </a:xfrm>
        </p:grpSpPr>
        <p:sp>
          <p:nvSpPr>
            <p:cNvPr id="13" name="TitleBackground"/>
            <p:cNvSpPr/>
            <p:nvPr>
              <p:custDataLst>
                <p:tags r:id="rId2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2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2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2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18" name="图片 17" descr="tmpD748"/>
          <p:cNvPicPr>
            <a:picLocks noChangeAspect="1"/>
          </p:cNvPicPr>
          <p:nvPr>
            <p:custDataLst>
              <p:tags r:id="rId26"/>
            </p:custDataLst>
          </p:nvPr>
        </p:nvPicPr>
        <p:blipFill>
          <a:blip r:embed="rId27"/>
          <a:stretch>
            <a:fillRect/>
          </a:stretch>
        </p:blipFill>
        <p:spPr>
          <a:xfrm>
            <a:off x="7594600" y="63500"/>
            <a:ext cx="1422400" cy="508000"/>
          </a:xfrm>
          <a:prstGeom prst="rect">
            <a:avLst/>
          </a:prstGeom>
        </p:spPr>
      </p:pic>
    </p:spTree>
    <p:custDataLst>
      <p:tags r:id="rId28"/>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sym typeface="+mn-ea"/>
              </a:rPr>
              <a:t>零均值平稳过程通过线性时不变系统后的输出是零均值平稳过程。</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正确</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错误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7"/>
            </p:custDataLst>
          </p:nvPr>
        </p:nvGrpSpPr>
        <p:grpSpPr>
          <a:xfrm>
            <a:off x="0" y="0"/>
            <a:ext cx="9144000" cy="635000"/>
            <a:chOff x="0" y="0"/>
            <a:chExt cx="14400" cy="1000"/>
          </a:xfrm>
        </p:grpSpPr>
        <p:sp>
          <p:nvSpPr>
            <p:cNvPr id="13" name="TitleBackground"/>
            <p:cNvSpPr/>
            <p:nvPr>
              <p:custDataLst>
                <p:tags r:id="rId8"/>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9"/>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0"/>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1"/>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748"/>
          <p:cNvPicPr>
            <a:picLocks noChangeAspect="1"/>
          </p:cNvPicPr>
          <p:nvPr>
            <p:custDataLst>
              <p:tags r:id="rId12"/>
            </p:custDataLst>
          </p:nvPr>
        </p:nvPicPr>
        <p:blipFill>
          <a:blip r:embed="rId13"/>
          <a:stretch>
            <a:fillRect/>
          </a:stretch>
        </p:blipFill>
        <p:spPr>
          <a:xfrm>
            <a:off x="7594600" y="63500"/>
            <a:ext cx="1422400" cy="508000"/>
          </a:xfrm>
          <a:prstGeom prst="rect">
            <a:avLst/>
          </a:prstGeom>
        </p:spPr>
      </p:pic>
    </p:spTree>
    <p:custDataLst>
      <p:tags r:id="rId1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lnSpc>
                <a:spcPct val="120000"/>
              </a:lnSpc>
              <a:spcBef>
                <a:spcPts val="0"/>
              </a:spcBef>
              <a:spcAft>
                <a:spcPts val="0"/>
              </a:spcAft>
              <a:buNone/>
            </a:pPr>
            <a:r>
              <a:rPr lang="zh-CN" altLang="en-US" sz="2600">
                <a:solidFill>
                  <a:srgbClr val="000000"/>
                </a:solidFill>
                <a:latin typeface="微软雅黑" panose="020B0503020204020204" charset="-122"/>
                <a:ea typeface="微软雅黑" panose="020B0503020204020204" charset="-122"/>
              </a:rPr>
              <a:t>零均值平稳高斯过程        通过一个线性时不变系统后成为         ，      是（       ）。</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零均值平稳高斯过程</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高斯平稳过程，但均值不一定是零</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零均值平稳过程，但不一定高斯</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零均值高斯过程，但不一定平稳</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19" name="对象 -2147482619"/>
          <p:cNvGraphicFramePr>
            <a:graphicFrameLocks noChangeAspect="1"/>
          </p:cNvGraphicFramePr>
          <p:nvPr/>
        </p:nvGraphicFramePr>
        <p:xfrm>
          <a:off x="4057015" y="1322705"/>
          <a:ext cx="628650" cy="387350"/>
        </p:xfrm>
        <a:graphic>
          <a:graphicData uri="http://schemas.openxmlformats.org/presentationml/2006/ole">
            <mc:AlternateContent xmlns:mc="http://schemas.openxmlformats.org/markup-compatibility/2006">
              <mc:Choice xmlns:v="urn:schemas-microsoft-com:vml" Requires="v">
                <p:oleObj spid="_x0000_s22" name="" r:id="rId11" imgW="330200" imgH="203200" progId="Equation.KSEE3">
                  <p:embed/>
                </p:oleObj>
              </mc:Choice>
              <mc:Fallback>
                <p:oleObj name="" r:id="rId11" imgW="330200" imgH="203200" progId="Equation.KSEE3">
                  <p:embed/>
                  <p:pic>
                    <p:nvPicPr>
                      <p:cNvPr id="0" name="图片 21"/>
                      <p:cNvPicPr/>
                      <p:nvPr/>
                    </p:nvPicPr>
                    <p:blipFill>
                      <a:blip r:embed="rId12"/>
                      <a:stretch>
                        <a:fillRect/>
                      </a:stretch>
                    </p:blipFill>
                    <p:spPr>
                      <a:xfrm>
                        <a:off x="4057015" y="1322705"/>
                        <a:ext cx="628650" cy="387350"/>
                      </a:xfrm>
                      <a:prstGeom prst="rect">
                        <a:avLst/>
                      </a:prstGeom>
                      <a:noFill/>
                      <a:ln w="38100">
                        <a:noFill/>
                        <a:miter/>
                      </a:ln>
                    </p:spPr>
                  </p:pic>
                </p:oleObj>
              </mc:Fallback>
            </mc:AlternateContent>
          </a:graphicData>
        </a:graphic>
      </p:graphicFrame>
      <p:pic>
        <p:nvPicPr>
          <p:cNvPr id="20" name="图片 19"/>
          <p:cNvPicPr>
            <a:picLocks noChangeAspect="1"/>
          </p:cNvPicPr>
          <p:nvPr/>
        </p:nvPicPr>
        <p:blipFill>
          <a:blip r:embed="rId13"/>
          <a:stretch>
            <a:fillRect/>
          </a:stretch>
        </p:blipFill>
        <p:spPr>
          <a:xfrm>
            <a:off x="2392045" y="1781175"/>
            <a:ext cx="718820" cy="510540"/>
          </a:xfrm>
          <a:prstGeom prst="rect">
            <a:avLst/>
          </a:prstGeom>
        </p:spPr>
      </p:pic>
      <p:pic>
        <p:nvPicPr>
          <p:cNvPr id="21" name="图片 20"/>
          <p:cNvPicPr>
            <a:picLocks noChangeAspect="1"/>
          </p:cNvPicPr>
          <p:nvPr/>
        </p:nvPicPr>
        <p:blipFill>
          <a:blip r:embed="rId13"/>
          <a:stretch>
            <a:fillRect/>
          </a:stretch>
        </p:blipFill>
        <p:spPr>
          <a:xfrm>
            <a:off x="3479800" y="1790700"/>
            <a:ext cx="718820" cy="510540"/>
          </a:xfrm>
          <a:prstGeom prst="rect">
            <a:avLst/>
          </a:prstGeom>
        </p:spPr>
      </p:pic>
      <p:grpSp>
        <p:nvGrpSpPr>
          <p:cNvPr id="17" name="组合 16"/>
          <p:cNvGrpSpPr/>
          <p:nvPr>
            <p:custDataLst>
              <p:tags r:id="rId14"/>
            </p:custDataLst>
          </p:nvPr>
        </p:nvGrpSpPr>
        <p:grpSpPr>
          <a:xfrm>
            <a:off x="0" y="0"/>
            <a:ext cx="9144000" cy="635000"/>
            <a:chOff x="0" y="0"/>
            <a:chExt cx="14400" cy="1000"/>
          </a:xfrm>
        </p:grpSpPr>
        <p:sp>
          <p:nvSpPr>
            <p:cNvPr id="13" name="TitleBackground"/>
            <p:cNvSpPr/>
            <p:nvPr>
              <p:custDataLst>
                <p:tags r:id="rId15"/>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6"/>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7"/>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8"/>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748"/>
          <p:cNvPicPr>
            <a:picLocks noChangeAspect="1"/>
          </p:cNvPicPr>
          <p:nvPr>
            <p:custDataLst>
              <p:tags r:id="rId19"/>
            </p:custDataLst>
          </p:nvPr>
        </p:nvPicPr>
        <p:blipFill>
          <a:blip r:embed="rId20"/>
          <a:stretch>
            <a:fillRect/>
          </a:stretch>
        </p:blipFill>
        <p:spPr>
          <a:xfrm>
            <a:off x="7594600" y="63500"/>
            <a:ext cx="1422400" cy="508000"/>
          </a:xfrm>
          <a:prstGeom prst="rect">
            <a:avLst/>
          </a:prstGeom>
        </p:spPr>
      </p:pic>
    </p:spTree>
    <p:custDataLst>
      <p:tags r:id="rId2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14425" y="617220"/>
            <a:ext cx="7315200" cy="2143125"/>
          </a:xfrm>
          <a:prstGeom prst="rect">
            <a:avLst/>
          </a:prstGeom>
          <a:noFill/>
        </p:spPr>
        <p:txBody>
          <a:bodyPr wrap="square" rtlCol="0" anchor="ctr" anchorCtr="0">
            <a:noAutofit/>
          </a:bodyPr>
          <a:p>
            <a:pPr>
              <a:buNone/>
            </a:pPr>
            <a:r>
              <a:rPr lang="zh-CN" altLang="en-US" sz="2600">
                <a:solidFill>
                  <a:srgbClr val="000000"/>
                </a:solidFill>
                <a:latin typeface="微软雅黑" panose="020B0503020204020204" charset="-122"/>
                <a:ea typeface="微软雅黑" panose="020B0503020204020204" charset="-122"/>
              </a:rPr>
              <a:t>若      是高斯过程，则                        也是高斯过程。</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a:buNone/>
            </a:pPr>
            <a:r>
              <a:rPr lang="zh-CN" altLang="en-US" sz="2600">
                <a:solidFill>
                  <a:srgbClr val="000000"/>
                </a:solidFill>
                <a:latin typeface="微软雅黑" panose="020B0503020204020204" charset="-122"/>
                <a:ea typeface="微软雅黑" panose="020B0503020204020204" charset="-122"/>
              </a:rPr>
              <a:t>正确</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a:buNone/>
            </a:pPr>
            <a:r>
              <a:rPr lang="zh-CN" altLang="en-US" sz="2600">
                <a:solidFill>
                  <a:srgbClr val="000000"/>
                </a:solidFill>
                <a:latin typeface="微软雅黑" panose="020B0503020204020204" charset="-122"/>
                <a:ea typeface="微软雅黑" panose="020B0503020204020204" charset="-122"/>
              </a:rPr>
              <a:t>错误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19" name="对象 -2147482619"/>
          <p:cNvGraphicFramePr>
            <a:graphicFrameLocks noChangeAspect="1"/>
          </p:cNvGraphicFramePr>
          <p:nvPr/>
        </p:nvGraphicFramePr>
        <p:xfrm>
          <a:off x="1530350" y="1322705"/>
          <a:ext cx="628650" cy="387350"/>
        </p:xfrm>
        <a:graphic>
          <a:graphicData uri="http://schemas.openxmlformats.org/presentationml/2006/ole">
            <mc:AlternateContent xmlns:mc="http://schemas.openxmlformats.org/markup-compatibility/2006">
              <mc:Choice xmlns:v="urn:schemas-microsoft-com:vml" Requires="v">
                <p:oleObj spid="_x0000_s22" name="" r:id="rId7" imgW="330200" imgH="203200" progId="Equation.KSEE3">
                  <p:embed/>
                </p:oleObj>
              </mc:Choice>
              <mc:Fallback>
                <p:oleObj name="" r:id="rId7" imgW="330200" imgH="203200" progId="Equation.KSEE3">
                  <p:embed/>
                  <p:pic>
                    <p:nvPicPr>
                      <p:cNvPr id="0" name="图片 21"/>
                      <p:cNvPicPr/>
                      <p:nvPr/>
                    </p:nvPicPr>
                    <p:blipFill>
                      <a:blip r:embed="rId8"/>
                      <a:stretch>
                        <a:fillRect/>
                      </a:stretch>
                    </p:blipFill>
                    <p:spPr>
                      <a:xfrm>
                        <a:off x="1530350" y="1322705"/>
                        <a:ext cx="628650" cy="387350"/>
                      </a:xfrm>
                      <a:prstGeom prst="rect">
                        <a:avLst/>
                      </a:prstGeom>
                      <a:noFill/>
                      <a:ln w="38100">
                        <a:noFill/>
                        <a:miter/>
                      </a:ln>
                    </p:spPr>
                  </p:pic>
                </p:oleObj>
              </mc:Fallback>
            </mc:AlternateContent>
          </a:graphicData>
        </a:graphic>
      </p:graphicFrame>
      <p:graphicFrame>
        <p:nvGraphicFramePr>
          <p:cNvPr id="2" name="对象 -2147482602"/>
          <p:cNvGraphicFramePr>
            <a:graphicFrameLocks noChangeAspect="1"/>
          </p:cNvGraphicFramePr>
          <p:nvPr/>
        </p:nvGraphicFramePr>
        <p:xfrm>
          <a:off x="4608195" y="1085215"/>
          <a:ext cx="2105025" cy="734695"/>
        </p:xfrm>
        <a:graphic>
          <a:graphicData uri="http://schemas.openxmlformats.org/presentationml/2006/ole">
            <mc:AlternateContent xmlns:mc="http://schemas.openxmlformats.org/markup-compatibility/2006">
              <mc:Choice xmlns:v="urn:schemas-microsoft-com:vml" Requires="v">
                <p:oleObj spid="_x0000_s3076" name="" r:id="rId9" imgW="1091565" imgH="381000" progId="Equation.KSEE3">
                  <p:embed/>
                </p:oleObj>
              </mc:Choice>
              <mc:Fallback>
                <p:oleObj name="" r:id="rId9" imgW="1091565" imgH="381000" progId="Equation.KSEE3">
                  <p:embed/>
                  <p:pic>
                    <p:nvPicPr>
                      <p:cNvPr id="0" name="图片 3075"/>
                      <p:cNvPicPr/>
                      <p:nvPr/>
                    </p:nvPicPr>
                    <p:blipFill>
                      <a:blip r:embed="rId10"/>
                      <a:stretch>
                        <a:fillRect/>
                      </a:stretch>
                    </p:blipFill>
                    <p:spPr>
                      <a:xfrm>
                        <a:off x="4608195" y="1085215"/>
                        <a:ext cx="2105025" cy="734695"/>
                      </a:xfrm>
                      <a:prstGeom prst="rect">
                        <a:avLst/>
                      </a:prstGeom>
                      <a:noFill/>
                      <a:ln w="38100">
                        <a:noFill/>
                        <a:miter/>
                      </a:ln>
                    </p:spPr>
                  </p:pic>
                </p:oleObj>
              </mc:Fallback>
            </mc:AlternateContent>
          </a:graphicData>
        </a:graphic>
      </p:graphicFrame>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6" name="图片 5" descr="tmpD74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114425" y="642620"/>
            <a:ext cx="7315200" cy="2143125"/>
          </a:xfrm>
          <a:prstGeom prst="rect">
            <a:avLst/>
          </a:prstGeom>
          <a:noFill/>
        </p:spPr>
        <p:txBody>
          <a:bodyPr wrap="square" rtlCol="0" anchor="ctr" anchorCtr="0">
            <a:noAutofit/>
          </a:bodyPr>
          <a:p>
            <a:pPr>
              <a:buNone/>
            </a:pPr>
            <a:r>
              <a:rPr lang="zh-CN" altLang="en-US" sz="2600">
                <a:solidFill>
                  <a:srgbClr val="000000"/>
                </a:solidFill>
                <a:latin typeface="微软雅黑" panose="020B0503020204020204" charset="-122"/>
                <a:ea typeface="微软雅黑" panose="020B0503020204020204" charset="-122"/>
              </a:rPr>
              <a:t>若      是高斯过程，则                     也是高斯过程。</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a:buNone/>
            </a:pPr>
            <a:r>
              <a:rPr lang="zh-CN" altLang="en-US" sz="2600">
                <a:solidFill>
                  <a:srgbClr val="000000"/>
                </a:solidFill>
                <a:latin typeface="微软雅黑" panose="020B0503020204020204" charset="-122"/>
                <a:ea typeface="微软雅黑" panose="020B0503020204020204" charset="-122"/>
              </a:rPr>
              <a:t>正确</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a:buNone/>
            </a:pPr>
            <a:r>
              <a:rPr lang="zh-CN" altLang="en-US" sz="2600">
                <a:solidFill>
                  <a:srgbClr val="000000"/>
                </a:solidFill>
                <a:latin typeface="微软雅黑" panose="020B0503020204020204" charset="-122"/>
                <a:ea typeface="微软雅黑" panose="020B0503020204020204" charset="-122"/>
              </a:rPr>
              <a:t>错误</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4"/>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5"/>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aphicFrame>
        <p:nvGraphicFramePr>
          <p:cNvPr id="19" name="对象 -2147482619"/>
          <p:cNvGraphicFramePr>
            <a:graphicFrameLocks noChangeAspect="1"/>
          </p:cNvGraphicFramePr>
          <p:nvPr/>
        </p:nvGraphicFramePr>
        <p:xfrm>
          <a:off x="1530350" y="1322705"/>
          <a:ext cx="628650" cy="387350"/>
        </p:xfrm>
        <a:graphic>
          <a:graphicData uri="http://schemas.openxmlformats.org/presentationml/2006/ole">
            <mc:AlternateContent xmlns:mc="http://schemas.openxmlformats.org/markup-compatibility/2006">
              <mc:Choice xmlns:v="urn:schemas-microsoft-com:vml" Requires="v">
                <p:oleObj spid="_x0000_s22" name="" r:id="rId7" imgW="330200" imgH="203200" progId="Equation.KSEE3">
                  <p:embed/>
                </p:oleObj>
              </mc:Choice>
              <mc:Fallback>
                <p:oleObj name="" r:id="rId7" imgW="330200" imgH="203200" progId="Equation.KSEE3">
                  <p:embed/>
                  <p:pic>
                    <p:nvPicPr>
                      <p:cNvPr id="0" name="图片 21"/>
                      <p:cNvPicPr/>
                      <p:nvPr/>
                    </p:nvPicPr>
                    <p:blipFill>
                      <a:blip r:embed="rId8"/>
                      <a:stretch>
                        <a:fillRect/>
                      </a:stretch>
                    </p:blipFill>
                    <p:spPr>
                      <a:xfrm>
                        <a:off x="1530350" y="1322705"/>
                        <a:ext cx="628650" cy="387350"/>
                      </a:xfrm>
                      <a:prstGeom prst="rect">
                        <a:avLst/>
                      </a:prstGeom>
                      <a:noFill/>
                      <a:ln w="38100">
                        <a:noFill/>
                        <a:miter/>
                      </a:ln>
                    </p:spPr>
                  </p:pic>
                </p:oleObj>
              </mc:Fallback>
            </mc:AlternateContent>
          </a:graphicData>
        </a:graphic>
      </p:graphicFrame>
      <p:graphicFrame>
        <p:nvGraphicFramePr>
          <p:cNvPr id="2" name="对象 -2147482601"/>
          <p:cNvGraphicFramePr>
            <a:graphicFrameLocks noChangeAspect="1"/>
          </p:cNvGraphicFramePr>
          <p:nvPr/>
        </p:nvGraphicFramePr>
        <p:xfrm>
          <a:off x="4561205" y="1232535"/>
          <a:ext cx="1813560" cy="567055"/>
        </p:xfrm>
        <a:graphic>
          <a:graphicData uri="http://schemas.openxmlformats.org/presentationml/2006/ole">
            <mc:AlternateContent xmlns:mc="http://schemas.openxmlformats.org/markup-compatibility/2006">
              <mc:Choice xmlns:v="urn:schemas-microsoft-com:vml" Requires="v">
                <p:oleObj spid="_x0000_s3076" name="" r:id="rId9" imgW="812800" imgH="254000" progId="Equation.KSEE3">
                  <p:embed/>
                </p:oleObj>
              </mc:Choice>
              <mc:Fallback>
                <p:oleObj name="" r:id="rId9" imgW="812800" imgH="254000" progId="Equation.KSEE3">
                  <p:embed/>
                  <p:pic>
                    <p:nvPicPr>
                      <p:cNvPr id="0" name="图片 3075"/>
                      <p:cNvPicPr/>
                      <p:nvPr/>
                    </p:nvPicPr>
                    <p:blipFill>
                      <a:blip r:embed="rId10"/>
                      <a:stretch>
                        <a:fillRect/>
                      </a:stretch>
                    </p:blipFill>
                    <p:spPr>
                      <a:xfrm>
                        <a:off x="4561205" y="1232535"/>
                        <a:ext cx="1813560" cy="567055"/>
                      </a:xfrm>
                      <a:prstGeom prst="rect">
                        <a:avLst/>
                      </a:prstGeom>
                      <a:noFill/>
                      <a:ln w="38100">
                        <a:noFill/>
                        <a:miter/>
                      </a:ln>
                    </p:spPr>
                  </p:pic>
                </p:oleObj>
              </mc:Fallback>
            </mc:AlternateContent>
          </a:graphicData>
        </a:graphic>
      </p:graphicFrame>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6" name="图片 5" descr="tmpD74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2226" name="Rectangle 3"/>
          <p:cNvSpPr>
            <a:spLocks noGrp="1" noRot="1"/>
          </p:cNvSpPr>
          <p:nvPr>
            <p:ph type="body" idx="4294967295"/>
          </p:nvPr>
        </p:nvSpPr>
        <p:spPr/>
        <p:txBody>
          <a:bodyPr vert="horz" wrap="square" lIns="91440" tIns="45720" rIns="91440" bIns="45720" anchor="t"/>
          <a:p>
            <a:pPr eaLnBrk="1" hangingPunct="1"/>
            <a:r>
              <a:rPr lang="zh-CN" altLang="en-US" dirty="0"/>
              <a:t>什么是窄带随机过程？</a:t>
            </a:r>
            <a:endParaRPr lang="zh-CN" altLang="en-US" dirty="0"/>
          </a:p>
          <a:p>
            <a:pPr lvl="1" eaLnBrk="1" hangingPunct="1">
              <a:lnSpc>
                <a:spcPct val="120000"/>
              </a:lnSpc>
              <a:buNone/>
            </a:pPr>
            <a:r>
              <a:rPr lang="zh-CN" altLang="en-US" dirty="0"/>
              <a:t>		      若随机过程</a:t>
            </a:r>
            <a:r>
              <a:rPr lang="zh-CN" altLang="en-US" sz="3100" i="1" dirty="0">
                <a:sym typeface="Symbol" panose="05050102010706020507" pitchFamily="18" charset="2"/>
              </a:rPr>
              <a:t></a:t>
            </a:r>
            <a:r>
              <a:rPr lang="en-US" altLang="zh-CN" sz="3100" dirty="0">
                <a:sym typeface="Symbol" panose="05050102010706020507" pitchFamily="18" charset="2"/>
              </a:rPr>
              <a:t>(</a:t>
            </a:r>
            <a:r>
              <a:rPr lang="en-US" altLang="zh-CN" sz="3100" i="1" dirty="0">
                <a:sym typeface="Symbol" panose="05050102010706020507" pitchFamily="18" charset="2"/>
              </a:rPr>
              <a:t>t</a:t>
            </a:r>
            <a:r>
              <a:rPr lang="en-US" altLang="zh-CN" sz="3100" dirty="0">
                <a:sym typeface="Symbol" panose="05050102010706020507" pitchFamily="18" charset="2"/>
              </a:rPr>
              <a:t>)</a:t>
            </a:r>
            <a:r>
              <a:rPr lang="zh-CN" altLang="en-US" dirty="0"/>
              <a:t>的谱密度集中在中心频率</a:t>
            </a:r>
            <a:r>
              <a:rPr lang="en-US" altLang="zh-CN" i="1" dirty="0"/>
              <a:t>f</a:t>
            </a:r>
            <a:r>
              <a:rPr lang="en-US" altLang="zh-CN" baseline="-25000" dirty="0"/>
              <a:t>c</a:t>
            </a:r>
            <a:r>
              <a:rPr lang="zh-CN" altLang="en-US" dirty="0"/>
              <a:t>附近相对窄的频带范围</a:t>
            </a:r>
            <a:r>
              <a:rPr lang="zh-CN" altLang="en-US" i="1" dirty="0">
                <a:sym typeface="Symbol" panose="05050102010706020507" pitchFamily="18" charset="2"/>
              </a:rPr>
              <a:t></a:t>
            </a:r>
            <a:r>
              <a:rPr lang="en-US" altLang="zh-CN" i="1" dirty="0"/>
              <a:t>f </a:t>
            </a:r>
            <a:r>
              <a:rPr lang="zh-CN" altLang="en-US" dirty="0"/>
              <a:t>内，即满足</a:t>
            </a:r>
            <a:r>
              <a:rPr lang="zh-CN" altLang="en-US" i="1" dirty="0">
                <a:sym typeface="Symbol" panose="05050102010706020507" pitchFamily="18" charset="2"/>
              </a:rPr>
              <a:t></a:t>
            </a:r>
            <a:r>
              <a:rPr lang="en-US" altLang="zh-CN" i="1" dirty="0"/>
              <a:t>f</a:t>
            </a:r>
            <a:r>
              <a:rPr lang="en-US" altLang="zh-CN" dirty="0"/>
              <a:t> &lt;&lt; </a:t>
            </a:r>
            <a:r>
              <a:rPr lang="en-US" altLang="zh-CN" i="1" dirty="0"/>
              <a:t>f</a:t>
            </a:r>
            <a:r>
              <a:rPr lang="en-US" altLang="zh-CN" baseline="-25000" dirty="0"/>
              <a:t>c</a:t>
            </a:r>
            <a:r>
              <a:rPr lang="zh-CN" altLang="en-US" dirty="0"/>
              <a:t>的条件，且 </a:t>
            </a:r>
            <a:r>
              <a:rPr lang="en-US" altLang="zh-CN" i="1" dirty="0"/>
              <a:t>f</a:t>
            </a:r>
            <a:r>
              <a:rPr lang="en-US" altLang="zh-CN" baseline="-25000" dirty="0"/>
              <a:t>c </a:t>
            </a:r>
            <a:r>
              <a:rPr lang="zh-CN" altLang="en-US" dirty="0"/>
              <a:t>远离零频率，则称该</a:t>
            </a:r>
            <a:r>
              <a:rPr lang="zh-CN" altLang="en-US" sz="3100" i="1" dirty="0">
                <a:sym typeface="Symbol" panose="05050102010706020507" pitchFamily="18" charset="2"/>
              </a:rPr>
              <a:t></a:t>
            </a:r>
            <a:r>
              <a:rPr lang="en-US" altLang="zh-CN" sz="3100" dirty="0">
                <a:sym typeface="Symbol" panose="05050102010706020507" pitchFamily="18" charset="2"/>
              </a:rPr>
              <a:t>(</a:t>
            </a:r>
            <a:r>
              <a:rPr lang="en-US" altLang="zh-CN" sz="3100" i="1" dirty="0">
                <a:sym typeface="Symbol" panose="05050102010706020507" pitchFamily="18" charset="2"/>
              </a:rPr>
              <a:t>t</a:t>
            </a:r>
            <a:r>
              <a:rPr lang="en-US" altLang="zh-CN" sz="3100" dirty="0">
                <a:sym typeface="Symbol" panose="05050102010706020507" pitchFamily="18" charset="2"/>
              </a:rPr>
              <a:t>)</a:t>
            </a:r>
            <a:r>
              <a:rPr lang="zh-CN" altLang="en-US" dirty="0"/>
              <a:t>为窄带随机过程。 </a:t>
            </a:r>
            <a:endParaRPr lang="zh-CN" altLang="en-US" dirty="0"/>
          </a:p>
        </p:txBody>
      </p:sp>
      <p:sp>
        <p:nvSpPr>
          <p:cNvPr id="52227"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3250" name="Rectangle 3"/>
          <p:cNvSpPr>
            <a:spLocks noGrp="1" noRot="1"/>
          </p:cNvSpPr>
          <p:nvPr>
            <p:ph type="body" idx="4294967295"/>
          </p:nvPr>
        </p:nvSpPr>
        <p:spPr>
          <a:xfrm>
            <a:off x="304800" y="1371600"/>
            <a:ext cx="8540750" cy="3886200"/>
          </a:xfrm>
        </p:spPr>
        <p:txBody>
          <a:bodyPr vert="horz" wrap="square" lIns="91440" tIns="45720" rIns="91440" bIns="45720" anchor="t"/>
          <a:p>
            <a:pPr lvl="1" eaLnBrk="1" hangingPunct="1"/>
            <a:r>
              <a:rPr lang="zh-CN" altLang="en-US" dirty="0"/>
              <a:t>典型的窄带随机过程的谱密度和样本函数 </a:t>
            </a:r>
            <a:endParaRPr lang="zh-CN" altLang="en-US" dirty="0"/>
          </a:p>
        </p:txBody>
      </p:sp>
      <p:graphicFrame>
        <p:nvGraphicFramePr>
          <p:cNvPr id="53251" name="Object 10"/>
          <p:cNvGraphicFramePr>
            <a:graphicFrameLocks noChangeAspect="1"/>
          </p:cNvGraphicFramePr>
          <p:nvPr/>
        </p:nvGraphicFramePr>
        <p:xfrm>
          <a:off x="1295400" y="1981200"/>
          <a:ext cx="6324600" cy="4302125"/>
        </p:xfrm>
        <a:graphic>
          <a:graphicData uri="http://schemas.openxmlformats.org/presentationml/2006/ole">
            <mc:AlternateContent xmlns:mc="http://schemas.openxmlformats.org/markup-compatibility/2006">
              <mc:Choice xmlns:v="urn:schemas-microsoft-com:vml" Requires="v">
                <p:oleObj spid="_x0000_s3172" name="" r:id="rId1" imgW="3467100" imgH="2354580" progId="Visio.Drawing.4">
                  <p:embed/>
                </p:oleObj>
              </mc:Choice>
              <mc:Fallback>
                <p:oleObj name="" r:id="rId1" imgW="3467100" imgH="2354580" progId="Visio.Drawing.4">
                  <p:embed/>
                  <p:pic>
                    <p:nvPicPr>
                      <p:cNvPr id="0" name="图片 3171"/>
                      <p:cNvPicPr/>
                      <p:nvPr/>
                    </p:nvPicPr>
                    <p:blipFill>
                      <a:blip r:embed="rId2"/>
                      <a:stretch>
                        <a:fillRect/>
                      </a:stretch>
                    </p:blipFill>
                    <p:spPr>
                      <a:xfrm>
                        <a:off x="1295400" y="1981200"/>
                        <a:ext cx="6324600" cy="4302125"/>
                      </a:xfrm>
                      <a:prstGeom prst="rect">
                        <a:avLst/>
                      </a:prstGeom>
                      <a:noFill/>
                      <a:ln w="38100">
                        <a:noFill/>
                        <a:miter/>
                      </a:ln>
                    </p:spPr>
                  </p:pic>
                </p:oleObj>
              </mc:Fallback>
            </mc:AlternateContent>
          </a:graphicData>
        </a:graphic>
      </p:graphicFrame>
      <p:sp>
        <p:nvSpPr>
          <p:cNvPr id="53252"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4274" name="Rectangle 3"/>
          <p:cNvSpPr>
            <a:spLocks noGrp="1" noRot="1"/>
          </p:cNvSpPr>
          <p:nvPr>
            <p:ph type="body" idx="4294967295"/>
          </p:nvPr>
        </p:nvSpPr>
        <p:spPr/>
        <p:txBody>
          <a:bodyPr vert="horz" wrap="square" lIns="91440" tIns="45720" rIns="91440" bIns="45720" anchor="t"/>
          <a:p>
            <a:pPr lvl="1" eaLnBrk="1" hangingPunct="1">
              <a:lnSpc>
                <a:spcPct val="120000"/>
              </a:lnSpc>
            </a:pPr>
            <a:r>
              <a:rPr lang="zh-CN" altLang="en-US" dirty="0"/>
              <a:t>窄带随机过程的表示式</a:t>
            </a:r>
            <a:endParaRPr lang="zh-CN" altLang="en-US" dirty="0"/>
          </a:p>
          <a:p>
            <a:pPr lvl="2" eaLnBrk="1" hangingPunct="1">
              <a:lnSpc>
                <a:spcPct val="250000"/>
              </a:lnSpc>
              <a:buNone/>
            </a:pPr>
            <a:r>
              <a:rPr lang="zh-CN" altLang="en-US" dirty="0"/>
              <a:t>式中，</a:t>
            </a:r>
            <a:r>
              <a:rPr lang="en-US" altLang="zh-CN" i="1" dirty="0"/>
              <a:t>a</a:t>
            </a:r>
            <a:r>
              <a:rPr lang="en-US" altLang="zh-CN" baseline="-25000" dirty="0">
                <a:sym typeface="Symbol" panose="05050102010706020507" pitchFamily="18" charset="2"/>
              </a:rPr>
              <a:t></a:t>
            </a:r>
            <a:r>
              <a:rPr lang="en-US" altLang="zh-CN" dirty="0"/>
              <a:t> (</a:t>
            </a:r>
            <a:r>
              <a:rPr lang="en-US" altLang="zh-CN" i="1" dirty="0"/>
              <a:t>t</a:t>
            </a:r>
            <a:r>
              <a:rPr lang="en-US" altLang="zh-CN" dirty="0"/>
              <a:t>) </a:t>
            </a:r>
            <a:r>
              <a:rPr lang="zh-CN" altLang="en-US" dirty="0"/>
              <a:t>－ 随机包络，	 </a:t>
            </a:r>
            <a:r>
              <a:rPr lang="zh-CN" altLang="en-US" dirty="0">
                <a:sym typeface="Symbol" panose="05050102010706020507" pitchFamily="18" charset="2"/>
              </a:rPr>
              <a:t></a:t>
            </a:r>
            <a:r>
              <a:rPr lang="zh-CN" altLang="en-US" baseline="-25000" dirty="0">
                <a:sym typeface="Symbol" panose="05050102010706020507" pitchFamily="18" charset="2"/>
              </a:rPr>
              <a:t></a:t>
            </a:r>
            <a:r>
              <a:rPr lang="zh-CN" altLang="en-US" dirty="0"/>
              <a:t> </a:t>
            </a:r>
            <a:r>
              <a:rPr lang="en-US" altLang="zh-CN" dirty="0"/>
              <a:t>(</a:t>
            </a:r>
            <a:r>
              <a:rPr lang="en-US" altLang="zh-CN" i="1" dirty="0"/>
              <a:t>t</a:t>
            </a:r>
            <a:r>
              <a:rPr lang="en-US" altLang="zh-CN" dirty="0"/>
              <a:t>) </a:t>
            </a:r>
            <a:r>
              <a:rPr lang="zh-CN" altLang="en-US" dirty="0"/>
              <a:t>－ 随机相位 </a:t>
            </a:r>
            <a:endParaRPr lang="zh-CN" altLang="en-US" dirty="0"/>
          </a:p>
          <a:p>
            <a:pPr lvl="2" eaLnBrk="1" hangingPunct="1">
              <a:lnSpc>
                <a:spcPct val="110000"/>
              </a:lnSpc>
              <a:buNone/>
            </a:pPr>
            <a:r>
              <a:rPr lang="zh-CN" altLang="en-US" dirty="0"/>
              <a:t>		</a:t>
            </a:r>
            <a:r>
              <a:rPr lang="zh-CN" altLang="en-US" dirty="0">
                <a:sym typeface="Symbol" panose="05050102010706020507" pitchFamily="18" charset="2"/>
              </a:rPr>
              <a:t></a:t>
            </a:r>
            <a:r>
              <a:rPr lang="en-US" altLang="zh-CN" baseline="-25000" dirty="0">
                <a:sym typeface="Symbol" panose="05050102010706020507" pitchFamily="18" charset="2"/>
              </a:rPr>
              <a:t>c</a:t>
            </a:r>
            <a:r>
              <a:rPr lang="en-US" altLang="zh-CN" dirty="0">
                <a:sym typeface="Symbol" panose="05050102010706020507" pitchFamily="18" charset="2"/>
              </a:rPr>
              <a:t> </a:t>
            </a:r>
            <a:r>
              <a:rPr lang="zh-CN" altLang="en-US" dirty="0">
                <a:sym typeface="Symbol" panose="05050102010706020507" pitchFamily="18" charset="2"/>
              </a:rPr>
              <a:t>－ 中心角频率</a:t>
            </a:r>
            <a:endParaRPr lang="zh-CN" altLang="en-US" dirty="0">
              <a:sym typeface="Symbol" panose="05050102010706020507" pitchFamily="18" charset="2"/>
            </a:endParaRPr>
          </a:p>
          <a:p>
            <a:pPr lvl="2" eaLnBrk="1" hangingPunct="1">
              <a:lnSpc>
                <a:spcPct val="110000"/>
              </a:lnSpc>
              <a:buNone/>
            </a:pPr>
            <a:r>
              <a:rPr lang="zh-CN" altLang="en-US" dirty="0">
                <a:sym typeface="Symbol" panose="05050102010706020507" pitchFamily="18" charset="2"/>
              </a:rPr>
              <a:t>显然， </a:t>
            </a:r>
            <a:r>
              <a:rPr lang="en-US" altLang="zh-CN" i="1" dirty="0"/>
              <a:t>a</a:t>
            </a:r>
            <a:r>
              <a:rPr lang="en-US" altLang="zh-CN" baseline="-25000" dirty="0">
                <a:sym typeface="Symbol" panose="05050102010706020507" pitchFamily="18" charset="2"/>
              </a:rPr>
              <a:t></a:t>
            </a:r>
            <a:r>
              <a:rPr lang="en-US" altLang="zh-CN" dirty="0"/>
              <a:t> (</a:t>
            </a:r>
            <a:r>
              <a:rPr lang="en-US" altLang="zh-CN" i="1" dirty="0"/>
              <a:t>t</a:t>
            </a:r>
            <a:r>
              <a:rPr lang="en-US" altLang="zh-CN" dirty="0"/>
              <a:t>)</a:t>
            </a:r>
            <a:r>
              <a:rPr lang="zh-CN" altLang="en-US" dirty="0"/>
              <a:t>和</a:t>
            </a:r>
            <a:r>
              <a:rPr lang="zh-CN" altLang="en-US" dirty="0">
                <a:sym typeface="Symbol" panose="05050102010706020507" pitchFamily="18" charset="2"/>
              </a:rPr>
              <a:t></a:t>
            </a:r>
            <a:r>
              <a:rPr lang="zh-CN" altLang="en-US" baseline="-25000" dirty="0">
                <a:sym typeface="Symbol" panose="05050102010706020507" pitchFamily="18" charset="2"/>
              </a:rPr>
              <a:t></a:t>
            </a:r>
            <a:r>
              <a:rPr lang="zh-CN" altLang="en-US" dirty="0"/>
              <a:t> </a:t>
            </a:r>
            <a:r>
              <a:rPr lang="en-US" altLang="zh-CN" dirty="0"/>
              <a:t>(</a:t>
            </a:r>
            <a:r>
              <a:rPr lang="en-US" altLang="zh-CN" i="1" dirty="0"/>
              <a:t>t</a:t>
            </a:r>
            <a:r>
              <a:rPr lang="en-US" altLang="zh-CN" dirty="0"/>
              <a:t>)</a:t>
            </a:r>
            <a:r>
              <a:rPr lang="zh-CN" altLang="en-US" dirty="0">
                <a:sym typeface="Symbol" panose="05050102010706020507" pitchFamily="18" charset="2"/>
              </a:rPr>
              <a:t>的变化相对于载波</a:t>
            </a:r>
            <a:r>
              <a:rPr lang="en-US" altLang="zh-CN" dirty="0">
                <a:sym typeface="Symbol" panose="05050102010706020507" pitchFamily="18" charset="2"/>
              </a:rPr>
              <a:t>cos </a:t>
            </a:r>
            <a:r>
              <a:rPr lang="en-US" altLang="zh-CN" i="1" dirty="0">
                <a:sym typeface="Symbol" panose="05050102010706020507" pitchFamily="18" charset="2"/>
              </a:rPr>
              <a:t></a:t>
            </a:r>
            <a:r>
              <a:rPr lang="en-US" altLang="zh-CN" baseline="-25000" dirty="0">
                <a:sym typeface="Symbol" panose="05050102010706020507" pitchFamily="18" charset="2"/>
              </a:rPr>
              <a:t>c</a:t>
            </a:r>
            <a:r>
              <a:rPr lang="en-US" altLang="zh-CN" i="1" dirty="0">
                <a:sym typeface="Symbol" panose="05050102010706020507" pitchFamily="18" charset="2"/>
              </a:rPr>
              <a:t>t</a:t>
            </a:r>
            <a:r>
              <a:rPr lang="zh-CN" altLang="en-US" dirty="0">
                <a:sym typeface="Symbol" panose="05050102010706020507" pitchFamily="18" charset="2"/>
              </a:rPr>
              <a:t>的变化要缓慢得多。</a:t>
            </a:r>
            <a:endParaRPr lang="zh-CN" altLang="en-US" dirty="0">
              <a:sym typeface="Symbol" panose="05050102010706020507" pitchFamily="18" charset="2"/>
            </a:endParaRPr>
          </a:p>
        </p:txBody>
      </p:sp>
      <p:graphicFrame>
        <p:nvGraphicFramePr>
          <p:cNvPr id="54275" name="Object 2"/>
          <p:cNvGraphicFramePr>
            <a:graphicFrameLocks noChangeAspect="1"/>
          </p:cNvGraphicFramePr>
          <p:nvPr/>
        </p:nvGraphicFramePr>
        <p:xfrm>
          <a:off x="2765425" y="1951038"/>
          <a:ext cx="4635500" cy="463550"/>
        </p:xfrm>
        <a:graphic>
          <a:graphicData uri="http://schemas.openxmlformats.org/presentationml/2006/ole">
            <mc:AlternateContent xmlns:mc="http://schemas.openxmlformats.org/markup-compatibility/2006">
              <mc:Choice xmlns:v="urn:schemas-microsoft-com:vml" Requires="v">
                <p:oleObj spid="_x0000_s3173" name="" r:id="rId1" imgW="2603500" imgH="241300" progId="Equation.3">
                  <p:embed/>
                </p:oleObj>
              </mc:Choice>
              <mc:Fallback>
                <p:oleObj name="" r:id="rId1" imgW="2603500" imgH="241300" progId="Equation.3">
                  <p:embed/>
                  <p:pic>
                    <p:nvPicPr>
                      <p:cNvPr id="0" name="图片 3172"/>
                      <p:cNvPicPr/>
                      <p:nvPr/>
                    </p:nvPicPr>
                    <p:blipFill>
                      <a:blip r:embed="rId2"/>
                      <a:stretch>
                        <a:fillRect/>
                      </a:stretch>
                    </p:blipFill>
                    <p:spPr>
                      <a:xfrm>
                        <a:off x="2765425" y="1951038"/>
                        <a:ext cx="4635500" cy="463550"/>
                      </a:xfrm>
                      <a:prstGeom prst="rect">
                        <a:avLst/>
                      </a:prstGeom>
                      <a:noFill/>
                      <a:ln w="38100">
                        <a:noFill/>
                        <a:miter/>
                      </a:ln>
                    </p:spPr>
                  </p:pic>
                </p:oleObj>
              </mc:Fallback>
            </mc:AlternateContent>
          </a:graphicData>
        </a:graphic>
      </p:graphicFrame>
      <p:sp>
        <p:nvSpPr>
          <p:cNvPr id="54276"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9218" name="Rectangle 3"/>
          <p:cNvSpPr>
            <a:spLocks noGrp="1" noRot="1"/>
          </p:cNvSpPr>
          <p:nvPr>
            <p:ph type="body" idx="4294967295"/>
          </p:nvPr>
        </p:nvSpPr>
        <p:spPr>
          <a:xfrm>
            <a:off x="304800" y="1371600"/>
            <a:ext cx="8540750" cy="3886200"/>
          </a:xfrm>
        </p:spPr>
        <p:txBody>
          <a:bodyPr vert="horz" wrap="square" lIns="91440" tIns="45720" rIns="91440" bIns="45720" anchor="t"/>
          <a:p>
            <a:pPr lvl="2" eaLnBrk="1" hangingPunct="1"/>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en-US" altLang="zh-CN" dirty="0"/>
              <a:t> </a:t>
            </a:r>
            <a:r>
              <a:rPr lang="zh-CN" altLang="en-US" dirty="0"/>
              <a:t>的</a:t>
            </a:r>
            <a:r>
              <a:rPr lang="zh-CN" altLang="en-US" dirty="0">
                <a:solidFill>
                  <a:schemeClr val="hlink"/>
                </a:solidFill>
              </a:rPr>
              <a:t>二维分布函数</a:t>
            </a:r>
            <a:r>
              <a:rPr lang="zh-CN" altLang="en-US" dirty="0"/>
              <a:t>：</a:t>
            </a:r>
            <a:endParaRPr lang="zh-CN" altLang="en-US" dirty="0"/>
          </a:p>
          <a:p>
            <a:pPr lvl="2" eaLnBrk="1" hangingPunct="1"/>
            <a:endParaRPr lang="zh-CN" altLang="en-US" dirty="0"/>
          </a:p>
          <a:p>
            <a:pPr lvl="2" eaLnBrk="1" hangingPunct="1"/>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a:t>
            </a:r>
            <a:r>
              <a:rPr lang="zh-CN" altLang="en-US" dirty="0">
                <a:solidFill>
                  <a:schemeClr val="hlink"/>
                </a:solidFill>
              </a:rPr>
              <a:t>二维概率密度函数</a:t>
            </a:r>
            <a:r>
              <a:rPr lang="zh-CN" altLang="en-US" dirty="0"/>
              <a:t>：</a:t>
            </a:r>
            <a:endParaRPr lang="zh-CN" altLang="en-US" dirty="0"/>
          </a:p>
          <a:p>
            <a:pPr lvl="2" eaLnBrk="1" hangingPunct="1"/>
            <a:endParaRPr lang="zh-CN" altLang="en-US" dirty="0"/>
          </a:p>
          <a:p>
            <a:pPr lvl="2" eaLnBrk="1" hangingPunct="1"/>
            <a:endParaRPr lang="zh-CN" altLang="en-US" dirty="0"/>
          </a:p>
          <a:p>
            <a:pPr lvl="2" eaLnBrk="1" hangingPunct="1">
              <a:buNone/>
            </a:pPr>
            <a:r>
              <a:rPr lang="zh-CN" altLang="en-US" dirty="0"/>
              <a:t>		若上式中的偏导存在的话。 </a:t>
            </a:r>
            <a:endParaRPr lang="zh-CN" altLang="en-US" dirty="0"/>
          </a:p>
          <a:p>
            <a:pPr lvl="2" eaLnBrk="1" hangingPunct="1"/>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en-US" altLang="zh-CN" dirty="0"/>
              <a:t> </a:t>
            </a:r>
            <a:r>
              <a:rPr lang="zh-CN" altLang="en-US" dirty="0"/>
              <a:t>的</a:t>
            </a:r>
            <a:r>
              <a:rPr lang="en-US" altLang="zh-CN" i="1" dirty="0">
                <a:solidFill>
                  <a:schemeClr val="hlink"/>
                </a:solidFill>
              </a:rPr>
              <a:t>n</a:t>
            </a:r>
            <a:r>
              <a:rPr lang="zh-CN" altLang="en-US" dirty="0">
                <a:solidFill>
                  <a:schemeClr val="hlink"/>
                </a:solidFill>
              </a:rPr>
              <a:t>维分布函数</a:t>
            </a:r>
            <a:r>
              <a:rPr lang="zh-CN" altLang="en-US" dirty="0"/>
              <a:t>：</a:t>
            </a:r>
            <a:endParaRPr lang="zh-CN" altLang="en-US" dirty="0"/>
          </a:p>
          <a:p>
            <a:pPr lvl="2" eaLnBrk="1" hangingPunct="1"/>
            <a:endParaRPr lang="zh-CN" altLang="en-US" dirty="0"/>
          </a:p>
          <a:p>
            <a:pPr lvl="2" eaLnBrk="1" hangingPunct="1"/>
            <a:endParaRPr lang="zh-CN" altLang="en-US" dirty="0"/>
          </a:p>
          <a:p>
            <a:pPr lvl="2" eaLnBrk="1" hangingPunct="1"/>
            <a:r>
              <a:rPr lang="zh-CN" altLang="en-US" dirty="0"/>
              <a:t>随机过程</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en-US" altLang="zh-CN" dirty="0"/>
              <a:t> </a:t>
            </a:r>
            <a:r>
              <a:rPr lang="zh-CN" altLang="en-US" dirty="0"/>
              <a:t>的</a:t>
            </a:r>
            <a:r>
              <a:rPr lang="en-US" altLang="zh-CN" i="1" dirty="0">
                <a:solidFill>
                  <a:schemeClr val="hlink"/>
                </a:solidFill>
              </a:rPr>
              <a:t>n</a:t>
            </a:r>
            <a:r>
              <a:rPr lang="zh-CN" altLang="en-US" dirty="0">
                <a:solidFill>
                  <a:schemeClr val="hlink"/>
                </a:solidFill>
              </a:rPr>
              <a:t>维概率密度函数</a:t>
            </a:r>
            <a:r>
              <a:rPr lang="zh-CN" altLang="en-US" dirty="0"/>
              <a:t>：</a:t>
            </a:r>
            <a:endParaRPr lang="zh-CN" altLang="en-US" dirty="0"/>
          </a:p>
        </p:txBody>
      </p:sp>
      <p:sp>
        <p:nvSpPr>
          <p:cNvPr id="9219" name="Rectangle 5"/>
          <p:cNvSpPr/>
          <p:nvPr/>
        </p:nvSpPr>
        <p:spPr>
          <a:xfrm>
            <a:off x="0" y="33194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9220" name="Object 2"/>
          <p:cNvGraphicFramePr>
            <a:graphicFrameLocks noChangeAspect="1"/>
          </p:cNvGraphicFramePr>
          <p:nvPr/>
        </p:nvGraphicFramePr>
        <p:xfrm>
          <a:off x="2501900" y="1871663"/>
          <a:ext cx="5175250" cy="398462"/>
        </p:xfrm>
        <a:graphic>
          <a:graphicData uri="http://schemas.openxmlformats.org/presentationml/2006/ole">
            <mc:AlternateContent xmlns:mc="http://schemas.openxmlformats.org/markup-compatibility/2006">
              <mc:Choice xmlns:v="urn:schemas-microsoft-com:vml" Requires="v">
                <p:oleObj spid="_x0000_s3079" name="" r:id="rId1" imgW="2971800" imgH="215900" progId="Equation.3">
                  <p:embed/>
                </p:oleObj>
              </mc:Choice>
              <mc:Fallback>
                <p:oleObj name="" r:id="rId1" imgW="2971800" imgH="215900" progId="Equation.3">
                  <p:embed/>
                  <p:pic>
                    <p:nvPicPr>
                      <p:cNvPr id="0" name="图片 3078"/>
                      <p:cNvPicPr/>
                      <p:nvPr/>
                    </p:nvPicPr>
                    <p:blipFill>
                      <a:blip r:embed="rId2"/>
                      <a:stretch>
                        <a:fillRect/>
                      </a:stretch>
                    </p:blipFill>
                    <p:spPr>
                      <a:xfrm>
                        <a:off x="2501900" y="1871663"/>
                        <a:ext cx="5175250" cy="398462"/>
                      </a:xfrm>
                      <a:prstGeom prst="rect">
                        <a:avLst/>
                      </a:prstGeom>
                      <a:noFill/>
                      <a:ln w="38100">
                        <a:noFill/>
                        <a:miter/>
                      </a:ln>
                    </p:spPr>
                  </p:pic>
                </p:oleObj>
              </mc:Fallback>
            </mc:AlternateContent>
          </a:graphicData>
        </a:graphic>
      </p:graphicFrame>
      <p:sp>
        <p:nvSpPr>
          <p:cNvPr id="9221" name="Rectangle 7"/>
          <p:cNvSpPr/>
          <p:nvPr/>
        </p:nvSpPr>
        <p:spPr>
          <a:xfrm>
            <a:off x="0" y="32004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9222" name="Object 3"/>
          <p:cNvGraphicFramePr>
            <a:graphicFrameLocks noChangeAspect="1"/>
          </p:cNvGraphicFramePr>
          <p:nvPr/>
        </p:nvGraphicFramePr>
        <p:xfrm>
          <a:off x="2771775" y="2725738"/>
          <a:ext cx="3798888" cy="858837"/>
        </p:xfrm>
        <a:graphic>
          <a:graphicData uri="http://schemas.openxmlformats.org/presentationml/2006/ole">
            <mc:AlternateContent xmlns:mc="http://schemas.openxmlformats.org/markup-compatibility/2006">
              <mc:Choice xmlns:v="urn:schemas-microsoft-com:vml" Requires="v">
                <p:oleObj spid="_x0000_s3085" name="" r:id="rId3" imgW="2095500" imgH="457200" progId="Equation.3">
                  <p:embed/>
                </p:oleObj>
              </mc:Choice>
              <mc:Fallback>
                <p:oleObj name="" r:id="rId3" imgW="2095500" imgH="457200" progId="Equation.3">
                  <p:embed/>
                  <p:pic>
                    <p:nvPicPr>
                      <p:cNvPr id="0" name="图片 3084"/>
                      <p:cNvPicPr/>
                      <p:nvPr/>
                    </p:nvPicPr>
                    <p:blipFill>
                      <a:blip r:embed="rId4"/>
                      <a:stretch>
                        <a:fillRect/>
                      </a:stretch>
                    </p:blipFill>
                    <p:spPr>
                      <a:xfrm>
                        <a:off x="2771775" y="2725738"/>
                        <a:ext cx="3798888" cy="858837"/>
                      </a:xfrm>
                      <a:prstGeom prst="rect">
                        <a:avLst/>
                      </a:prstGeom>
                      <a:noFill/>
                      <a:ln w="38100">
                        <a:noFill/>
                        <a:miter/>
                      </a:ln>
                    </p:spPr>
                  </p:pic>
                </p:oleObj>
              </mc:Fallback>
            </mc:AlternateContent>
          </a:graphicData>
        </a:graphic>
      </p:graphicFrame>
      <p:sp>
        <p:nvSpPr>
          <p:cNvPr id="9223" name="Rectangle 9"/>
          <p:cNvSpPr/>
          <p:nvPr/>
        </p:nvSpPr>
        <p:spPr>
          <a:xfrm>
            <a:off x="0" y="32004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9224" name="Object 4"/>
          <p:cNvGraphicFramePr>
            <a:graphicFrameLocks noChangeAspect="1"/>
          </p:cNvGraphicFramePr>
          <p:nvPr/>
        </p:nvGraphicFramePr>
        <p:xfrm>
          <a:off x="2613025" y="4437063"/>
          <a:ext cx="5673725" cy="855662"/>
        </p:xfrm>
        <a:graphic>
          <a:graphicData uri="http://schemas.openxmlformats.org/presentationml/2006/ole">
            <mc:AlternateContent xmlns:mc="http://schemas.openxmlformats.org/markup-compatibility/2006">
              <mc:Choice xmlns:v="urn:schemas-microsoft-com:vml" Requires="v">
                <p:oleObj spid="_x0000_s3086" name="" r:id="rId5" imgW="2540000" imgH="457200" progId="Equation.3">
                  <p:embed/>
                </p:oleObj>
              </mc:Choice>
              <mc:Fallback>
                <p:oleObj name="" r:id="rId5" imgW="2540000" imgH="457200" progId="Equation.3">
                  <p:embed/>
                  <p:pic>
                    <p:nvPicPr>
                      <p:cNvPr id="0" name="图片 3085"/>
                      <p:cNvPicPr/>
                      <p:nvPr/>
                    </p:nvPicPr>
                    <p:blipFill>
                      <a:blip r:embed="rId6"/>
                      <a:stretch>
                        <a:fillRect/>
                      </a:stretch>
                    </p:blipFill>
                    <p:spPr>
                      <a:xfrm>
                        <a:off x="2613025" y="4437063"/>
                        <a:ext cx="5673725" cy="855662"/>
                      </a:xfrm>
                      <a:prstGeom prst="rect">
                        <a:avLst/>
                      </a:prstGeom>
                      <a:noFill/>
                      <a:ln w="38100">
                        <a:noFill/>
                        <a:miter/>
                      </a:ln>
                    </p:spPr>
                  </p:pic>
                </p:oleObj>
              </mc:Fallback>
            </mc:AlternateContent>
          </a:graphicData>
        </a:graphic>
      </p:graphicFrame>
      <p:sp>
        <p:nvSpPr>
          <p:cNvPr id="9225" name="Rectangle 11"/>
          <p:cNvSpPr/>
          <p:nvPr/>
        </p:nvSpPr>
        <p:spPr>
          <a:xfrm>
            <a:off x="0" y="32004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9226" name="Object 5"/>
          <p:cNvGraphicFramePr>
            <a:graphicFrameLocks noChangeAspect="1"/>
          </p:cNvGraphicFramePr>
          <p:nvPr/>
        </p:nvGraphicFramePr>
        <p:xfrm>
          <a:off x="798513" y="5710238"/>
          <a:ext cx="7745412" cy="854075"/>
        </p:xfrm>
        <a:graphic>
          <a:graphicData uri="http://schemas.openxmlformats.org/presentationml/2006/ole">
            <mc:AlternateContent xmlns:mc="http://schemas.openxmlformats.org/markup-compatibility/2006">
              <mc:Choice xmlns:v="urn:schemas-microsoft-com:vml" Requires="v">
                <p:oleObj spid="_x0000_s3084" name="" r:id="rId7" imgW="4406900" imgH="457200" progId="Equation.3">
                  <p:embed/>
                </p:oleObj>
              </mc:Choice>
              <mc:Fallback>
                <p:oleObj name="" r:id="rId7" imgW="4406900" imgH="457200" progId="Equation.3">
                  <p:embed/>
                  <p:pic>
                    <p:nvPicPr>
                      <p:cNvPr id="0" name="图片 3083"/>
                      <p:cNvPicPr/>
                      <p:nvPr/>
                    </p:nvPicPr>
                    <p:blipFill>
                      <a:blip r:embed="rId8"/>
                      <a:stretch>
                        <a:fillRect/>
                      </a:stretch>
                    </p:blipFill>
                    <p:spPr>
                      <a:xfrm>
                        <a:off x="798513" y="5710238"/>
                        <a:ext cx="7745412" cy="854075"/>
                      </a:xfrm>
                      <a:prstGeom prst="rect">
                        <a:avLst/>
                      </a:prstGeom>
                      <a:noFill/>
                      <a:ln w="38100">
                        <a:noFill/>
                        <a:miter/>
                      </a:ln>
                    </p:spPr>
                  </p:pic>
                </p:oleObj>
              </mc:Fallback>
            </mc:AlternateContent>
          </a:graphicData>
        </a:graphic>
      </p:graphicFrame>
      <p:sp>
        <p:nvSpPr>
          <p:cNvPr id="9227"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5298" name="Rectangle 3"/>
          <p:cNvSpPr>
            <a:spLocks noGrp="1" noRot="1"/>
          </p:cNvSpPr>
          <p:nvPr>
            <p:ph type="body" idx="4294967295"/>
          </p:nvPr>
        </p:nvSpPr>
        <p:spPr>
          <a:xfrm>
            <a:off x="476250" y="1223963"/>
            <a:ext cx="8667750" cy="5634037"/>
          </a:xfrm>
        </p:spPr>
        <p:txBody>
          <a:bodyPr vert="horz" wrap="square" lIns="91440" tIns="45720" rIns="91440" bIns="45720" anchor="t"/>
          <a:p>
            <a:pPr lvl="1" eaLnBrk="1" hangingPunct="1"/>
            <a:r>
              <a:rPr lang="zh-CN" altLang="en-US" dirty="0"/>
              <a:t>窄带随机过程表示式展开</a:t>
            </a:r>
            <a:endParaRPr lang="zh-CN" altLang="en-US" dirty="0"/>
          </a:p>
          <a:p>
            <a:pPr lvl="1" eaLnBrk="1" hangingPunct="1"/>
            <a:endParaRPr lang="zh-CN" altLang="en-US" dirty="0"/>
          </a:p>
          <a:p>
            <a:pPr marL="922655" lvl="2" indent="-8255" eaLnBrk="1" hangingPunct="1">
              <a:buNone/>
            </a:pPr>
            <a:r>
              <a:rPr lang="zh-CN" altLang="en-US" dirty="0"/>
              <a:t>可以展开为</a:t>
            </a:r>
            <a:endParaRPr lang="zh-CN" altLang="en-US" dirty="0"/>
          </a:p>
          <a:p>
            <a:pPr marL="922655" lvl="2" indent="-8255" eaLnBrk="1" hangingPunct="1">
              <a:buNone/>
            </a:pPr>
            <a:endParaRPr lang="zh-CN" altLang="en-US" dirty="0"/>
          </a:p>
          <a:p>
            <a:pPr marL="922655" lvl="2" indent="-8255" eaLnBrk="1" hangingPunct="1">
              <a:buNone/>
            </a:pPr>
            <a:r>
              <a:rPr lang="zh-CN" altLang="en-US" dirty="0"/>
              <a:t>式中</a:t>
            </a:r>
            <a:endParaRPr lang="zh-CN" altLang="en-US" dirty="0"/>
          </a:p>
          <a:p>
            <a:pPr marL="922655" lvl="2" indent="-8255" eaLnBrk="1" hangingPunct="1">
              <a:buNone/>
            </a:pPr>
            <a:r>
              <a:rPr lang="zh-CN" altLang="en-US" dirty="0"/>
              <a:t>				          － </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sz="2600" dirty="0">
                <a:sym typeface="Symbol" panose="05050102010706020507" pitchFamily="18" charset="2"/>
              </a:rPr>
              <a:t>的</a:t>
            </a:r>
            <a:r>
              <a:rPr lang="zh-CN" altLang="en-US" dirty="0"/>
              <a:t>同相分量</a:t>
            </a:r>
            <a:endParaRPr lang="zh-CN" altLang="en-US" dirty="0"/>
          </a:p>
          <a:p>
            <a:pPr marL="922655" lvl="2" indent="-8255" eaLnBrk="1" hangingPunct="1">
              <a:buNone/>
            </a:pPr>
            <a:r>
              <a:rPr lang="zh-CN" altLang="en-US" dirty="0"/>
              <a:t>				          － </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sz="2600" dirty="0">
                <a:sym typeface="Symbol" panose="05050102010706020507" pitchFamily="18" charset="2"/>
              </a:rPr>
              <a:t>的</a:t>
            </a:r>
            <a:r>
              <a:rPr lang="zh-CN" altLang="en-US" dirty="0"/>
              <a:t>正交分量</a:t>
            </a:r>
            <a:endParaRPr lang="zh-CN" altLang="en-US" dirty="0"/>
          </a:p>
          <a:p>
            <a:pPr marL="922655" lvl="2" indent="-8255" eaLnBrk="1" hangingPunct="1">
              <a:buNone/>
            </a:pPr>
            <a:r>
              <a:rPr lang="zh-CN" altLang="en-US" dirty="0"/>
              <a:t>可以看出：</a:t>
            </a:r>
            <a:endParaRPr lang="zh-CN" altLang="en-US" dirty="0"/>
          </a:p>
          <a:p>
            <a:pPr lvl="1" eaLnBrk="1" hangingPunct="1">
              <a:buNone/>
            </a:pPr>
            <a:r>
              <a:rPr lang="zh-CN" altLang="en-US" sz="2400" i="1" dirty="0">
                <a:sym typeface="Symbol" panose="05050102010706020507" pitchFamily="18" charset="2"/>
              </a:rPr>
              <a:t></a:t>
            </a:r>
            <a:r>
              <a:rPr lang="en-US" altLang="zh-CN" sz="2400" dirty="0">
                <a:sym typeface="Symbol" panose="05050102010706020507" pitchFamily="18" charset="2"/>
              </a:rPr>
              <a:t>(</a:t>
            </a:r>
            <a:r>
              <a:rPr lang="en-US" altLang="zh-CN" sz="2400" i="1" dirty="0">
                <a:sym typeface="Symbol" panose="05050102010706020507" pitchFamily="18" charset="2"/>
              </a:rPr>
              <a:t>t</a:t>
            </a:r>
            <a:r>
              <a:rPr lang="en-US" altLang="zh-CN" sz="2400" dirty="0">
                <a:sym typeface="Symbol" panose="05050102010706020507" pitchFamily="18" charset="2"/>
              </a:rPr>
              <a:t>)</a:t>
            </a:r>
            <a:r>
              <a:rPr lang="zh-CN" altLang="en-US" sz="2400" dirty="0"/>
              <a:t>的统计特性由</a:t>
            </a:r>
            <a:r>
              <a:rPr lang="en-US" altLang="zh-CN" sz="2400" i="1" dirty="0"/>
              <a:t>a</a:t>
            </a:r>
            <a:r>
              <a:rPr lang="en-US" altLang="zh-CN" sz="2400" baseline="-25000" dirty="0">
                <a:sym typeface="Symbol" panose="05050102010706020507" pitchFamily="18" charset="2"/>
              </a:rPr>
              <a:t></a:t>
            </a:r>
            <a:r>
              <a:rPr lang="en-US" altLang="zh-CN" sz="2400" dirty="0"/>
              <a:t> (</a:t>
            </a:r>
            <a:r>
              <a:rPr lang="en-US" altLang="zh-CN" sz="2400" i="1" dirty="0"/>
              <a:t>t</a:t>
            </a:r>
            <a:r>
              <a:rPr lang="en-US" altLang="zh-CN" sz="2400" dirty="0"/>
              <a:t>)</a:t>
            </a:r>
            <a:r>
              <a:rPr lang="zh-CN" altLang="en-US" sz="2400" dirty="0"/>
              <a:t>和</a:t>
            </a:r>
            <a:r>
              <a:rPr lang="zh-CN" altLang="en-US" sz="2400" dirty="0">
                <a:sym typeface="Symbol" panose="05050102010706020507" pitchFamily="18" charset="2"/>
              </a:rPr>
              <a:t></a:t>
            </a:r>
            <a:r>
              <a:rPr lang="zh-CN" altLang="en-US" sz="2400" baseline="-25000" dirty="0">
                <a:sym typeface="Symbol" panose="05050102010706020507" pitchFamily="18" charset="2"/>
              </a:rPr>
              <a:t></a:t>
            </a:r>
            <a:r>
              <a:rPr lang="zh-CN" altLang="en-US" sz="2400" dirty="0"/>
              <a:t> </a:t>
            </a:r>
            <a:r>
              <a:rPr lang="en-US" altLang="zh-CN" sz="2400" dirty="0"/>
              <a:t>(</a:t>
            </a:r>
            <a:r>
              <a:rPr lang="en-US" altLang="zh-CN" sz="2400" i="1" dirty="0"/>
              <a:t>t</a:t>
            </a:r>
            <a:r>
              <a:rPr lang="en-US" altLang="zh-CN" sz="2400" dirty="0"/>
              <a:t>)</a:t>
            </a:r>
            <a:r>
              <a:rPr lang="zh-CN" altLang="en-US" sz="2400" dirty="0"/>
              <a:t>或</a:t>
            </a:r>
            <a:r>
              <a:rPr lang="zh-CN" altLang="en-US" sz="2400" i="1" dirty="0">
                <a:sym typeface="Symbol" panose="05050102010706020507" pitchFamily="18" charset="2"/>
              </a:rPr>
              <a:t></a:t>
            </a:r>
            <a:r>
              <a:rPr lang="en-US" altLang="zh-CN" sz="2400" baseline="-25000" dirty="0">
                <a:sym typeface="Symbol" panose="05050102010706020507" pitchFamily="18" charset="2"/>
              </a:rPr>
              <a:t>c</a:t>
            </a:r>
            <a:r>
              <a:rPr lang="en-US" altLang="zh-CN" sz="2400" dirty="0">
                <a:sym typeface="Symbol" panose="05050102010706020507" pitchFamily="18" charset="2"/>
              </a:rPr>
              <a:t>(</a:t>
            </a:r>
            <a:r>
              <a:rPr lang="en-US" altLang="zh-CN" sz="2400" i="1" dirty="0">
                <a:sym typeface="Symbol" panose="05050102010706020507" pitchFamily="18" charset="2"/>
              </a:rPr>
              <a:t>t</a:t>
            </a:r>
            <a:r>
              <a:rPr lang="en-US" altLang="zh-CN" sz="2400" dirty="0">
                <a:sym typeface="Symbol" panose="05050102010706020507" pitchFamily="18" charset="2"/>
              </a:rPr>
              <a:t>)</a:t>
            </a:r>
            <a:r>
              <a:rPr lang="zh-CN" altLang="en-US" sz="2400" dirty="0">
                <a:sym typeface="Symbol" panose="05050102010706020507" pitchFamily="18" charset="2"/>
              </a:rPr>
              <a:t>和</a:t>
            </a:r>
            <a:r>
              <a:rPr lang="zh-CN" altLang="en-US" sz="2400" i="1" dirty="0">
                <a:sym typeface="Symbol" panose="05050102010706020507" pitchFamily="18" charset="2"/>
              </a:rPr>
              <a:t></a:t>
            </a:r>
            <a:r>
              <a:rPr lang="en-US" altLang="zh-CN" sz="2400" baseline="-25000" dirty="0">
                <a:sym typeface="Symbol" panose="05050102010706020507" pitchFamily="18" charset="2"/>
              </a:rPr>
              <a:t>s</a:t>
            </a:r>
            <a:r>
              <a:rPr lang="en-US" altLang="zh-CN" sz="2400" dirty="0">
                <a:sym typeface="Symbol" panose="05050102010706020507" pitchFamily="18" charset="2"/>
              </a:rPr>
              <a:t>(</a:t>
            </a:r>
            <a:r>
              <a:rPr lang="en-US" altLang="zh-CN" sz="2400" i="1" dirty="0">
                <a:sym typeface="Symbol" panose="05050102010706020507" pitchFamily="18" charset="2"/>
              </a:rPr>
              <a:t>t</a:t>
            </a:r>
            <a:r>
              <a:rPr lang="en-US" altLang="zh-CN" sz="2400" dirty="0">
                <a:sym typeface="Symbol" panose="05050102010706020507" pitchFamily="18" charset="2"/>
              </a:rPr>
              <a:t>)</a:t>
            </a:r>
            <a:r>
              <a:rPr lang="zh-CN" altLang="en-US" sz="2400" dirty="0"/>
              <a:t>的统计特性确定。</a:t>
            </a:r>
            <a:endParaRPr lang="zh-CN" altLang="en-US" sz="2400" dirty="0"/>
          </a:p>
          <a:p>
            <a:pPr lvl="1" eaLnBrk="1" hangingPunct="1">
              <a:buNone/>
            </a:pPr>
            <a:r>
              <a:rPr lang="zh-CN" altLang="en-US" sz="2400" dirty="0"/>
              <a:t>若</a:t>
            </a:r>
            <a:r>
              <a:rPr lang="zh-CN" altLang="en-US" sz="2400" i="1" dirty="0">
                <a:sym typeface="Symbol" panose="05050102010706020507" pitchFamily="18" charset="2"/>
              </a:rPr>
              <a:t></a:t>
            </a:r>
            <a:r>
              <a:rPr lang="en-US" altLang="zh-CN" sz="2400" dirty="0">
                <a:sym typeface="Symbol" panose="05050102010706020507" pitchFamily="18" charset="2"/>
              </a:rPr>
              <a:t>(</a:t>
            </a:r>
            <a:r>
              <a:rPr lang="en-US" altLang="zh-CN" sz="2400" i="1" dirty="0">
                <a:sym typeface="Symbol" panose="05050102010706020507" pitchFamily="18" charset="2"/>
              </a:rPr>
              <a:t>t</a:t>
            </a:r>
            <a:r>
              <a:rPr lang="en-US" altLang="zh-CN" sz="2400" dirty="0">
                <a:sym typeface="Symbol" panose="05050102010706020507" pitchFamily="18" charset="2"/>
              </a:rPr>
              <a:t>)</a:t>
            </a:r>
            <a:r>
              <a:rPr lang="zh-CN" altLang="en-US" sz="2400" dirty="0"/>
              <a:t>的统计特性已知，则</a:t>
            </a:r>
            <a:r>
              <a:rPr lang="en-US" altLang="zh-CN" sz="2400" i="1" dirty="0"/>
              <a:t>a</a:t>
            </a:r>
            <a:r>
              <a:rPr lang="en-US" altLang="zh-CN" sz="2400" baseline="-25000" dirty="0">
                <a:sym typeface="Symbol" panose="05050102010706020507" pitchFamily="18" charset="2"/>
              </a:rPr>
              <a:t></a:t>
            </a:r>
            <a:r>
              <a:rPr lang="en-US" altLang="zh-CN" sz="2400" dirty="0"/>
              <a:t> (</a:t>
            </a:r>
            <a:r>
              <a:rPr lang="en-US" altLang="zh-CN" sz="2400" i="1" dirty="0"/>
              <a:t>t</a:t>
            </a:r>
            <a:r>
              <a:rPr lang="en-US" altLang="zh-CN" sz="2400" dirty="0"/>
              <a:t>)</a:t>
            </a:r>
            <a:r>
              <a:rPr lang="zh-CN" altLang="en-US" sz="2400" dirty="0"/>
              <a:t>和</a:t>
            </a:r>
            <a:r>
              <a:rPr lang="zh-CN" altLang="en-US" sz="2400" dirty="0">
                <a:sym typeface="Symbol" panose="05050102010706020507" pitchFamily="18" charset="2"/>
              </a:rPr>
              <a:t></a:t>
            </a:r>
            <a:r>
              <a:rPr lang="zh-CN" altLang="en-US" sz="2400" baseline="-25000" dirty="0">
                <a:sym typeface="Symbol" panose="05050102010706020507" pitchFamily="18" charset="2"/>
              </a:rPr>
              <a:t></a:t>
            </a:r>
            <a:r>
              <a:rPr lang="zh-CN" altLang="en-US" sz="2400" dirty="0"/>
              <a:t> </a:t>
            </a:r>
            <a:r>
              <a:rPr lang="en-US" altLang="zh-CN" sz="2400" dirty="0"/>
              <a:t>(</a:t>
            </a:r>
            <a:r>
              <a:rPr lang="en-US" altLang="zh-CN" sz="2400" i="1" dirty="0"/>
              <a:t>t</a:t>
            </a:r>
            <a:r>
              <a:rPr lang="en-US" altLang="zh-CN" sz="2400" dirty="0"/>
              <a:t>)</a:t>
            </a:r>
            <a:r>
              <a:rPr lang="zh-CN" altLang="en-US" sz="2400" dirty="0"/>
              <a:t>或</a:t>
            </a:r>
            <a:r>
              <a:rPr lang="zh-CN" altLang="en-US" sz="2400" i="1" dirty="0">
                <a:sym typeface="Symbol" panose="05050102010706020507" pitchFamily="18" charset="2"/>
              </a:rPr>
              <a:t></a:t>
            </a:r>
            <a:r>
              <a:rPr lang="en-US" altLang="zh-CN" sz="2400" baseline="-25000" dirty="0">
                <a:sym typeface="Symbol" panose="05050102010706020507" pitchFamily="18" charset="2"/>
              </a:rPr>
              <a:t>c</a:t>
            </a:r>
            <a:r>
              <a:rPr lang="en-US" altLang="zh-CN" sz="2400" dirty="0">
                <a:sym typeface="Symbol" panose="05050102010706020507" pitchFamily="18" charset="2"/>
              </a:rPr>
              <a:t>(</a:t>
            </a:r>
            <a:r>
              <a:rPr lang="en-US" altLang="zh-CN" sz="2400" i="1" dirty="0">
                <a:sym typeface="Symbol" panose="05050102010706020507" pitchFamily="18" charset="2"/>
              </a:rPr>
              <a:t>t</a:t>
            </a:r>
            <a:r>
              <a:rPr lang="en-US" altLang="zh-CN" sz="2400" dirty="0">
                <a:sym typeface="Symbol" panose="05050102010706020507" pitchFamily="18" charset="2"/>
              </a:rPr>
              <a:t>)</a:t>
            </a:r>
            <a:r>
              <a:rPr lang="zh-CN" altLang="en-US" sz="2400" dirty="0">
                <a:sym typeface="Symbol" panose="05050102010706020507" pitchFamily="18" charset="2"/>
              </a:rPr>
              <a:t>和</a:t>
            </a:r>
            <a:r>
              <a:rPr lang="zh-CN" altLang="en-US" sz="2400" i="1" dirty="0">
                <a:sym typeface="Symbol" panose="05050102010706020507" pitchFamily="18" charset="2"/>
              </a:rPr>
              <a:t></a:t>
            </a:r>
            <a:r>
              <a:rPr lang="en-US" altLang="zh-CN" sz="2400" baseline="-25000" dirty="0">
                <a:sym typeface="Symbol" panose="05050102010706020507" pitchFamily="18" charset="2"/>
              </a:rPr>
              <a:t>s</a:t>
            </a:r>
            <a:r>
              <a:rPr lang="en-US" altLang="zh-CN" sz="2400" dirty="0">
                <a:sym typeface="Symbol" panose="05050102010706020507" pitchFamily="18" charset="2"/>
              </a:rPr>
              <a:t>(</a:t>
            </a:r>
            <a:r>
              <a:rPr lang="en-US" altLang="zh-CN" sz="2400" i="1" dirty="0">
                <a:sym typeface="Symbol" panose="05050102010706020507" pitchFamily="18" charset="2"/>
              </a:rPr>
              <a:t>t</a:t>
            </a:r>
            <a:r>
              <a:rPr lang="en-US" altLang="zh-CN" sz="2400" dirty="0">
                <a:sym typeface="Symbol" panose="05050102010706020507" pitchFamily="18" charset="2"/>
              </a:rPr>
              <a:t>)</a:t>
            </a:r>
            <a:r>
              <a:rPr lang="zh-CN" altLang="en-US" sz="2400" dirty="0"/>
              <a:t>的统计特性也随之确定。 </a:t>
            </a:r>
            <a:endParaRPr lang="zh-CN" altLang="en-US" sz="2400" dirty="0"/>
          </a:p>
        </p:txBody>
      </p:sp>
      <p:graphicFrame>
        <p:nvGraphicFramePr>
          <p:cNvPr id="55299" name="Object 2"/>
          <p:cNvGraphicFramePr>
            <a:graphicFrameLocks noChangeAspect="1"/>
          </p:cNvGraphicFramePr>
          <p:nvPr/>
        </p:nvGraphicFramePr>
        <p:xfrm>
          <a:off x="2546350" y="1763713"/>
          <a:ext cx="4635500" cy="463550"/>
        </p:xfrm>
        <a:graphic>
          <a:graphicData uri="http://schemas.openxmlformats.org/presentationml/2006/ole">
            <mc:AlternateContent xmlns:mc="http://schemas.openxmlformats.org/markup-compatibility/2006">
              <mc:Choice xmlns:v="urn:schemas-microsoft-com:vml" Requires="v">
                <p:oleObj spid="_x0000_s3171" name="" r:id="rId1" imgW="2603500" imgH="241300" progId="Equation.3">
                  <p:embed/>
                </p:oleObj>
              </mc:Choice>
              <mc:Fallback>
                <p:oleObj name="" r:id="rId1" imgW="2603500" imgH="241300" progId="Equation.3">
                  <p:embed/>
                  <p:pic>
                    <p:nvPicPr>
                      <p:cNvPr id="0" name="图片 3170"/>
                      <p:cNvPicPr/>
                      <p:nvPr/>
                    </p:nvPicPr>
                    <p:blipFill>
                      <a:blip r:embed="rId2"/>
                      <a:stretch>
                        <a:fillRect/>
                      </a:stretch>
                    </p:blipFill>
                    <p:spPr>
                      <a:xfrm>
                        <a:off x="2546350" y="1763713"/>
                        <a:ext cx="4635500" cy="463550"/>
                      </a:xfrm>
                      <a:prstGeom prst="rect">
                        <a:avLst/>
                      </a:prstGeom>
                      <a:noFill/>
                      <a:ln w="38100">
                        <a:noFill/>
                        <a:miter/>
                      </a:ln>
                    </p:spPr>
                  </p:pic>
                </p:oleObj>
              </mc:Fallback>
            </mc:AlternateContent>
          </a:graphicData>
        </a:graphic>
      </p:graphicFrame>
      <p:sp>
        <p:nvSpPr>
          <p:cNvPr id="55300" name="Rectangle 6"/>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5301" name="Object 3"/>
          <p:cNvGraphicFramePr>
            <a:graphicFrameLocks noChangeAspect="1"/>
          </p:cNvGraphicFramePr>
          <p:nvPr/>
        </p:nvGraphicFramePr>
        <p:xfrm>
          <a:off x="2501900" y="2708275"/>
          <a:ext cx="3509963" cy="390525"/>
        </p:xfrm>
        <a:graphic>
          <a:graphicData uri="http://schemas.openxmlformats.org/presentationml/2006/ole">
            <mc:AlternateContent xmlns:mc="http://schemas.openxmlformats.org/markup-compatibility/2006">
              <mc:Choice xmlns:v="urn:schemas-microsoft-com:vml" Requires="v">
                <p:oleObj spid="_x0000_s3174" name="" r:id="rId3" imgW="2057400" imgH="228600" progId="Equation.3">
                  <p:embed/>
                </p:oleObj>
              </mc:Choice>
              <mc:Fallback>
                <p:oleObj name="" r:id="rId3" imgW="2057400" imgH="228600" progId="Equation.3">
                  <p:embed/>
                  <p:pic>
                    <p:nvPicPr>
                      <p:cNvPr id="0" name="图片 3173"/>
                      <p:cNvPicPr/>
                      <p:nvPr/>
                    </p:nvPicPr>
                    <p:blipFill>
                      <a:blip r:embed="rId4"/>
                      <a:stretch>
                        <a:fillRect/>
                      </a:stretch>
                    </p:blipFill>
                    <p:spPr>
                      <a:xfrm>
                        <a:off x="2501900" y="2708275"/>
                        <a:ext cx="3509963" cy="390525"/>
                      </a:xfrm>
                      <a:prstGeom prst="rect">
                        <a:avLst/>
                      </a:prstGeom>
                      <a:noFill/>
                      <a:ln w="38100">
                        <a:noFill/>
                        <a:miter/>
                      </a:ln>
                    </p:spPr>
                  </p:pic>
                </p:oleObj>
              </mc:Fallback>
            </mc:AlternateContent>
          </a:graphicData>
        </a:graphic>
      </p:graphicFrame>
      <p:sp>
        <p:nvSpPr>
          <p:cNvPr id="55302" name="Rectangle 8"/>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5303" name="Object 4"/>
          <p:cNvGraphicFramePr>
            <a:graphicFrameLocks noChangeAspect="1"/>
          </p:cNvGraphicFramePr>
          <p:nvPr/>
        </p:nvGraphicFramePr>
        <p:xfrm>
          <a:off x="2366963" y="3608388"/>
          <a:ext cx="2835275" cy="463550"/>
        </p:xfrm>
        <a:graphic>
          <a:graphicData uri="http://schemas.openxmlformats.org/presentationml/2006/ole">
            <mc:AlternateContent xmlns:mc="http://schemas.openxmlformats.org/markup-compatibility/2006">
              <mc:Choice xmlns:v="urn:schemas-microsoft-com:vml" Requires="v">
                <p:oleObj spid="_x0000_s3175" name="" r:id="rId5" imgW="1676400" imgH="241300" progId="Equation.3">
                  <p:embed/>
                </p:oleObj>
              </mc:Choice>
              <mc:Fallback>
                <p:oleObj name="" r:id="rId5" imgW="1676400" imgH="241300" progId="Equation.3">
                  <p:embed/>
                  <p:pic>
                    <p:nvPicPr>
                      <p:cNvPr id="0" name="图片 3174"/>
                      <p:cNvPicPr/>
                      <p:nvPr/>
                    </p:nvPicPr>
                    <p:blipFill>
                      <a:blip r:embed="rId6"/>
                      <a:stretch>
                        <a:fillRect/>
                      </a:stretch>
                    </p:blipFill>
                    <p:spPr>
                      <a:xfrm>
                        <a:off x="2366963" y="3608388"/>
                        <a:ext cx="2835275" cy="463550"/>
                      </a:xfrm>
                      <a:prstGeom prst="rect">
                        <a:avLst/>
                      </a:prstGeom>
                      <a:noFill/>
                      <a:ln w="38100">
                        <a:noFill/>
                        <a:miter/>
                      </a:ln>
                    </p:spPr>
                  </p:pic>
                </p:oleObj>
              </mc:Fallback>
            </mc:AlternateContent>
          </a:graphicData>
        </a:graphic>
      </p:graphicFrame>
      <p:sp>
        <p:nvSpPr>
          <p:cNvPr id="55304" name="Rectangle 10"/>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5305" name="Object 5"/>
          <p:cNvGraphicFramePr>
            <a:graphicFrameLocks noChangeAspect="1"/>
          </p:cNvGraphicFramePr>
          <p:nvPr/>
        </p:nvGraphicFramePr>
        <p:xfrm>
          <a:off x="2366963" y="4103688"/>
          <a:ext cx="2835275" cy="452437"/>
        </p:xfrm>
        <a:graphic>
          <a:graphicData uri="http://schemas.openxmlformats.org/presentationml/2006/ole">
            <mc:AlternateContent xmlns:mc="http://schemas.openxmlformats.org/markup-compatibility/2006">
              <mc:Choice xmlns:v="urn:schemas-microsoft-com:vml" Requires="v">
                <p:oleObj spid="_x0000_s3176" name="" r:id="rId7" imgW="1497965" imgH="241300" progId="Equation.3">
                  <p:embed/>
                </p:oleObj>
              </mc:Choice>
              <mc:Fallback>
                <p:oleObj name="" r:id="rId7" imgW="1497965" imgH="241300" progId="Equation.3">
                  <p:embed/>
                  <p:pic>
                    <p:nvPicPr>
                      <p:cNvPr id="0" name="图片 3175"/>
                      <p:cNvPicPr/>
                      <p:nvPr/>
                    </p:nvPicPr>
                    <p:blipFill>
                      <a:blip r:embed="rId8"/>
                      <a:stretch>
                        <a:fillRect/>
                      </a:stretch>
                    </p:blipFill>
                    <p:spPr>
                      <a:xfrm>
                        <a:off x="2366963" y="4103688"/>
                        <a:ext cx="2835275" cy="452437"/>
                      </a:xfrm>
                      <a:prstGeom prst="rect">
                        <a:avLst/>
                      </a:prstGeom>
                      <a:noFill/>
                      <a:ln w="38100">
                        <a:noFill/>
                        <a:miter/>
                      </a:ln>
                    </p:spPr>
                  </p:pic>
                </p:oleObj>
              </mc:Fallback>
            </mc:AlternateContent>
          </a:graphicData>
        </a:graphic>
      </p:graphicFrame>
      <p:sp>
        <p:nvSpPr>
          <p:cNvPr id="55306"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6322" name="Rectangle 3"/>
          <p:cNvSpPr>
            <a:spLocks noGrp="1" noRot="1"/>
          </p:cNvSpPr>
          <p:nvPr>
            <p:ph type="body" idx="4294967295"/>
          </p:nvPr>
        </p:nvSpPr>
        <p:spPr>
          <a:xfrm>
            <a:off x="611188" y="1223963"/>
            <a:ext cx="8358187" cy="5634037"/>
          </a:xfrm>
        </p:spPr>
        <p:txBody>
          <a:bodyPr vert="horz" wrap="square" lIns="91440" tIns="45720" rIns="91440" bIns="45720" anchor="t"/>
          <a:p>
            <a:pPr lvl="1" eaLnBrk="1" hangingPunct="1"/>
            <a:r>
              <a:rPr lang="en-US" altLang="zh-CN" dirty="0"/>
              <a:t>2.5.1 </a:t>
            </a:r>
            <a:r>
              <a:rPr lang="en-US" altLang="zh-CN" i="1" dirty="0">
                <a:sym typeface="Symbol" panose="05050102010706020507" pitchFamily="18" charset="2"/>
              </a:rPr>
              <a:t></a:t>
            </a:r>
            <a:r>
              <a:rPr lang="en-US" altLang="zh-CN" baseline="-25000" dirty="0">
                <a:sym typeface="Symbol" panose="05050102010706020507" pitchFamily="18" charset="2"/>
              </a:rPr>
              <a:t>c</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和</a:t>
            </a:r>
            <a:r>
              <a:rPr lang="zh-CN" altLang="en-US" i="1" dirty="0">
                <a:sym typeface="Symbol" panose="05050102010706020507" pitchFamily="18" charset="2"/>
              </a:rPr>
              <a:t></a:t>
            </a:r>
            <a:r>
              <a:rPr lang="en-US" altLang="zh-CN" baseline="-25000"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的统计特性</a:t>
            </a:r>
            <a:endParaRPr lang="zh-CN" altLang="en-US" dirty="0"/>
          </a:p>
          <a:p>
            <a:pPr lvl="3" eaLnBrk="1" hangingPunct="1">
              <a:lnSpc>
                <a:spcPct val="90000"/>
              </a:lnSpc>
            </a:pPr>
            <a:r>
              <a:rPr lang="zh-CN" altLang="en-US" dirty="0"/>
              <a:t>数学期望：对下式求数学期望：</a:t>
            </a:r>
            <a:endParaRPr lang="zh-CN" altLang="en-US" dirty="0"/>
          </a:p>
          <a:p>
            <a:pPr lvl="2" eaLnBrk="1" hangingPunct="1">
              <a:lnSpc>
                <a:spcPct val="90000"/>
              </a:lnSpc>
              <a:buNone/>
            </a:pPr>
            <a:endParaRPr lang="zh-CN" altLang="en-US" dirty="0"/>
          </a:p>
          <a:p>
            <a:pPr lvl="2" eaLnBrk="1" hangingPunct="1">
              <a:lnSpc>
                <a:spcPct val="90000"/>
              </a:lnSpc>
              <a:buNone/>
            </a:pPr>
            <a:r>
              <a:rPr lang="zh-CN" altLang="en-US" sz="2200" dirty="0"/>
              <a:t>得到</a:t>
            </a:r>
            <a:endParaRPr lang="zh-CN" altLang="en-US" sz="2200" dirty="0"/>
          </a:p>
          <a:p>
            <a:pPr lvl="2" eaLnBrk="1" hangingPunct="1">
              <a:lnSpc>
                <a:spcPct val="90000"/>
              </a:lnSpc>
              <a:buNone/>
            </a:pPr>
            <a:endParaRPr lang="zh-CN" altLang="en-US" sz="2200" dirty="0"/>
          </a:p>
          <a:p>
            <a:pPr lvl="2" eaLnBrk="1" hangingPunct="1">
              <a:lnSpc>
                <a:spcPct val="130000"/>
              </a:lnSpc>
              <a:buNone/>
            </a:pPr>
            <a:r>
              <a:rPr lang="zh-CN" altLang="en-US" sz="2200" dirty="0"/>
              <a:t>       因为</a:t>
            </a:r>
            <a:r>
              <a:rPr lang="zh-CN" altLang="en-US" sz="2200" i="1" dirty="0">
                <a:solidFill>
                  <a:srgbClr val="FF0000"/>
                </a:solidFill>
                <a:sym typeface="Symbol" panose="05050102010706020507" pitchFamily="18" charset="2"/>
              </a:rPr>
              <a:t></a:t>
            </a:r>
            <a:r>
              <a:rPr lang="en-US" altLang="zh-CN" sz="2200" dirty="0">
                <a:solidFill>
                  <a:srgbClr val="FF0000"/>
                </a:solidFill>
                <a:sym typeface="Symbol" panose="05050102010706020507" pitchFamily="18" charset="2"/>
              </a:rPr>
              <a:t>(</a:t>
            </a:r>
            <a:r>
              <a:rPr lang="en-US" altLang="zh-CN" sz="2200" i="1" dirty="0">
                <a:solidFill>
                  <a:srgbClr val="FF0000"/>
                </a:solidFill>
                <a:sym typeface="Symbol" panose="05050102010706020507" pitchFamily="18" charset="2"/>
              </a:rPr>
              <a:t>t</a:t>
            </a:r>
            <a:r>
              <a:rPr lang="en-US" altLang="zh-CN" sz="2200" dirty="0">
                <a:solidFill>
                  <a:srgbClr val="FF0000"/>
                </a:solidFill>
                <a:sym typeface="Symbol" panose="05050102010706020507" pitchFamily="18" charset="2"/>
              </a:rPr>
              <a:t>)</a:t>
            </a:r>
            <a:r>
              <a:rPr lang="zh-CN" altLang="en-US" sz="2200" dirty="0">
                <a:solidFill>
                  <a:srgbClr val="FF0000"/>
                </a:solidFill>
              </a:rPr>
              <a:t>平稳且均值为零</a:t>
            </a:r>
            <a:r>
              <a:rPr lang="zh-CN" altLang="en-US" sz="2200" dirty="0"/>
              <a:t>，故对于任意的时间</a:t>
            </a:r>
            <a:r>
              <a:rPr lang="en-US" altLang="zh-CN" sz="2200" i="1" dirty="0"/>
              <a:t>t</a:t>
            </a:r>
            <a:r>
              <a:rPr lang="zh-CN" altLang="en-US" sz="2200" dirty="0"/>
              <a:t>，都有</a:t>
            </a:r>
            <a:r>
              <a:rPr lang="en-US" altLang="zh-CN" sz="2200" i="1" dirty="0"/>
              <a:t>E</a:t>
            </a:r>
            <a:r>
              <a:rPr lang="en-US" altLang="zh-CN" sz="2200" dirty="0"/>
              <a:t>[</a:t>
            </a:r>
            <a:r>
              <a:rPr lang="en-US" altLang="zh-CN" sz="2200" i="1" dirty="0">
                <a:sym typeface="Symbol" panose="05050102010706020507" pitchFamily="18" charset="2"/>
              </a:rPr>
              <a:t></a:t>
            </a:r>
            <a:r>
              <a:rPr lang="en-US" altLang="zh-CN" sz="2200" dirty="0">
                <a:sym typeface="Symbol" panose="05050102010706020507" pitchFamily="18" charset="2"/>
              </a:rPr>
              <a:t>(</a:t>
            </a:r>
            <a:r>
              <a:rPr lang="en-US" altLang="zh-CN" sz="2200" i="1" dirty="0">
                <a:sym typeface="Symbol" panose="05050102010706020507" pitchFamily="18" charset="2"/>
              </a:rPr>
              <a:t>t</a:t>
            </a:r>
            <a:r>
              <a:rPr lang="en-US" altLang="zh-CN" sz="2200" dirty="0">
                <a:sym typeface="Symbol" panose="05050102010706020507" pitchFamily="18" charset="2"/>
              </a:rPr>
              <a:t>)] = 0</a:t>
            </a:r>
            <a:r>
              <a:rPr lang="en-US" altLang="zh-CN" sz="2200" dirty="0"/>
              <a:t> </a:t>
            </a:r>
            <a:r>
              <a:rPr lang="zh-CN" altLang="en-US" sz="2200" dirty="0"/>
              <a:t>，所以</a:t>
            </a:r>
            <a:r>
              <a:rPr lang="zh-CN" altLang="en-US" dirty="0"/>
              <a:t> </a:t>
            </a:r>
            <a:endParaRPr lang="zh-CN" altLang="en-US" dirty="0"/>
          </a:p>
          <a:p>
            <a:pPr lvl="2" eaLnBrk="1" hangingPunct="1">
              <a:lnSpc>
                <a:spcPct val="90000"/>
              </a:lnSpc>
              <a:buNone/>
            </a:pPr>
            <a:endParaRPr lang="en-US" altLang="zh-CN" dirty="0"/>
          </a:p>
        </p:txBody>
      </p:sp>
      <p:sp>
        <p:nvSpPr>
          <p:cNvPr id="56323" name="Rectangle 5"/>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6324" name="Object 2"/>
          <p:cNvGraphicFramePr>
            <a:graphicFrameLocks noChangeAspect="1"/>
          </p:cNvGraphicFramePr>
          <p:nvPr/>
        </p:nvGraphicFramePr>
        <p:xfrm>
          <a:off x="2411413" y="2168525"/>
          <a:ext cx="3600450" cy="401638"/>
        </p:xfrm>
        <a:graphic>
          <a:graphicData uri="http://schemas.openxmlformats.org/presentationml/2006/ole">
            <mc:AlternateContent xmlns:mc="http://schemas.openxmlformats.org/markup-compatibility/2006">
              <mc:Choice xmlns:v="urn:schemas-microsoft-com:vml" Requires="v">
                <p:oleObj spid="_x0000_s3184" name="" r:id="rId1" imgW="2057400" imgH="228600" progId="Equation.3">
                  <p:embed/>
                </p:oleObj>
              </mc:Choice>
              <mc:Fallback>
                <p:oleObj name="" r:id="rId1" imgW="2057400" imgH="228600" progId="Equation.3">
                  <p:embed/>
                  <p:pic>
                    <p:nvPicPr>
                      <p:cNvPr id="0" name="图片 3183"/>
                      <p:cNvPicPr/>
                      <p:nvPr/>
                    </p:nvPicPr>
                    <p:blipFill>
                      <a:blip r:embed="rId2"/>
                      <a:stretch>
                        <a:fillRect/>
                      </a:stretch>
                    </p:blipFill>
                    <p:spPr>
                      <a:xfrm>
                        <a:off x="2411413" y="2168525"/>
                        <a:ext cx="3600450" cy="401638"/>
                      </a:xfrm>
                      <a:prstGeom prst="rect">
                        <a:avLst/>
                      </a:prstGeom>
                      <a:noFill/>
                      <a:ln w="38100">
                        <a:noFill/>
                        <a:miter/>
                      </a:ln>
                    </p:spPr>
                  </p:pic>
                </p:oleObj>
              </mc:Fallback>
            </mc:AlternateContent>
          </a:graphicData>
        </a:graphic>
      </p:graphicFrame>
      <p:sp>
        <p:nvSpPr>
          <p:cNvPr id="56325" name="Rectangle 7"/>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6326" name="Object 3"/>
          <p:cNvGraphicFramePr>
            <a:graphicFrameLocks noChangeAspect="1"/>
          </p:cNvGraphicFramePr>
          <p:nvPr/>
        </p:nvGraphicFramePr>
        <p:xfrm>
          <a:off x="2141538" y="2889250"/>
          <a:ext cx="4591050" cy="401638"/>
        </p:xfrm>
        <a:graphic>
          <a:graphicData uri="http://schemas.openxmlformats.org/presentationml/2006/ole">
            <mc:AlternateContent xmlns:mc="http://schemas.openxmlformats.org/markup-compatibility/2006">
              <mc:Choice xmlns:v="urn:schemas-microsoft-com:vml" Requires="v">
                <p:oleObj spid="_x0000_s3185" name="" r:id="rId3" imgW="2616200" imgH="228600" progId="Equation.3">
                  <p:embed/>
                </p:oleObj>
              </mc:Choice>
              <mc:Fallback>
                <p:oleObj name="" r:id="rId3" imgW="2616200" imgH="228600" progId="Equation.3">
                  <p:embed/>
                  <p:pic>
                    <p:nvPicPr>
                      <p:cNvPr id="0" name="图片 3184"/>
                      <p:cNvPicPr/>
                      <p:nvPr/>
                    </p:nvPicPr>
                    <p:blipFill>
                      <a:blip r:embed="rId4"/>
                      <a:stretch>
                        <a:fillRect/>
                      </a:stretch>
                    </p:blipFill>
                    <p:spPr>
                      <a:xfrm>
                        <a:off x="2141538" y="2889250"/>
                        <a:ext cx="4591050" cy="401638"/>
                      </a:xfrm>
                      <a:prstGeom prst="rect">
                        <a:avLst/>
                      </a:prstGeom>
                      <a:noFill/>
                      <a:ln w="38100">
                        <a:noFill/>
                        <a:miter/>
                      </a:ln>
                    </p:spPr>
                  </p:pic>
                </p:oleObj>
              </mc:Fallback>
            </mc:AlternateContent>
          </a:graphicData>
        </a:graphic>
      </p:graphicFrame>
      <p:sp>
        <p:nvSpPr>
          <p:cNvPr id="56327" name="Rectangle 9"/>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56328" name="Rectangle 11"/>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56329" name="Rectangle 13"/>
          <p:cNvSpPr/>
          <p:nvPr/>
        </p:nvSpPr>
        <p:spPr>
          <a:xfrm>
            <a:off x="0" y="29718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56330"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表格 1"/>
          <p:cNvGraphicFramePr/>
          <p:nvPr/>
        </p:nvGraphicFramePr>
        <p:xfrm>
          <a:off x="2579688" y="4384675"/>
          <a:ext cx="4462780" cy="522605"/>
        </p:xfrm>
        <a:graphic>
          <a:graphicData uri="http://schemas.openxmlformats.org/drawingml/2006/table">
            <a:tbl>
              <a:tblPr firstRow="1" bandRow="1">
                <a:tableStyleId>{5C22544A-7EE6-4342-B048-85BDC9FD1C3A}</a:tableStyleId>
              </a:tblPr>
              <a:tblGrid>
                <a:gridCol w="4462780"/>
              </a:tblGrid>
              <a:tr h="522605">
                <a:tc>
                  <a:txBody>
                    <a:bodyPr/>
                    <a:p>
                      <a:pPr>
                        <a:buNone/>
                      </a:pPr>
                      <a:endParaRPr lang="zh-CN" altLang="en-US"/>
                    </a:p>
                  </a:txBody>
                  <a:tcPr>
                    <a:solidFill>
                      <a:schemeClr val="accent2"/>
                    </a:solidFill>
                  </a:tcPr>
                </a:tc>
              </a:tr>
            </a:tbl>
          </a:graphicData>
        </a:graphic>
      </p:graphicFrame>
      <p:graphicFrame>
        <p:nvGraphicFramePr>
          <p:cNvPr id="56337" name="Object 4"/>
          <p:cNvGraphicFramePr>
            <a:graphicFrameLocks noChangeAspect="1"/>
          </p:cNvGraphicFramePr>
          <p:nvPr/>
        </p:nvGraphicFramePr>
        <p:xfrm>
          <a:off x="3143250" y="4440238"/>
          <a:ext cx="3286125" cy="409575"/>
        </p:xfrm>
        <a:graphic>
          <a:graphicData uri="http://schemas.openxmlformats.org/presentationml/2006/ole">
            <mc:AlternateContent xmlns:mc="http://schemas.openxmlformats.org/markup-compatibility/2006">
              <mc:Choice xmlns:v="urn:schemas-microsoft-com:vml" Requires="v">
                <p:oleObj spid="_x0000_s3182" name="" r:id="rId5" imgW="1828800" imgH="228600" progId="Equation.3">
                  <p:embed/>
                </p:oleObj>
              </mc:Choice>
              <mc:Fallback>
                <p:oleObj name="" r:id="rId5" imgW="1828800" imgH="228600" progId="Equation.3">
                  <p:embed/>
                  <p:pic>
                    <p:nvPicPr>
                      <p:cNvPr id="0" name="图片 3181"/>
                      <p:cNvPicPr/>
                      <p:nvPr/>
                    </p:nvPicPr>
                    <p:blipFill>
                      <a:blip r:embed="rId6"/>
                      <a:stretch>
                        <a:fillRect/>
                      </a:stretch>
                    </p:blipFill>
                    <p:spPr>
                      <a:xfrm>
                        <a:off x="3143250" y="4440238"/>
                        <a:ext cx="3286125" cy="409575"/>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7346" name="Rectangle 3"/>
          <p:cNvSpPr>
            <a:spLocks noGrp="1" noRot="1"/>
          </p:cNvSpPr>
          <p:nvPr>
            <p:ph type="body" idx="4294967295"/>
          </p:nvPr>
        </p:nvSpPr>
        <p:spPr>
          <a:xfrm>
            <a:off x="195263" y="1227138"/>
            <a:ext cx="8763000" cy="5634037"/>
          </a:xfrm>
        </p:spPr>
        <p:txBody>
          <a:bodyPr vert="horz" wrap="square" lIns="91440" tIns="45720" rIns="91440" bIns="45720" anchor="t"/>
          <a:p>
            <a:pPr lvl="3" eaLnBrk="1" hangingPunct="1"/>
            <a:r>
              <a:rPr lang="en-US" altLang="zh-CN" sz="2000" i="1" dirty="0">
                <a:sym typeface="Symbol" panose="05050102010706020507" pitchFamily="18" charset="2"/>
              </a:rPr>
              <a:t></a:t>
            </a:r>
            <a:r>
              <a:rPr lang="en-US" altLang="zh-CN" sz="2000" dirty="0">
                <a:sym typeface="Symbol" panose="05050102010706020507" pitchFamily="18" charset="2"/>
              </a:rPr>
              <a:t>(</a:t>
            </a:r>
            <a:r>
              <a:rPr lang="en-US" altLang="zh-CN" sz="2000" i="1" dirty="0">
                <a:sym typeface="Symbol" panose="05050102010706020507" pitchFamily="18" charset="2"/>
              </a:rPr>
              <a:t>t</a:t>
            </a:r>
            <a:r>
              <a:rPr lang="en-US" altLang="zh-CN" sz="2000" dirty="0">
                <a:sym typeface="Symbol" panose="05050102010706020507" pitchFamily="18" charset="2"/>
              </a:rPr>
              <a:t>)</a:t>
            </a:r>
            <a:r>
              <a:rPr lang="zh-CN" altLang="en-US" sz="2000" dirty="0">
                <a:sym typeface="Symbol" panose="05050102010706020507" pitchFamily="18" charset="2"/>
              </a:rPr>
              <a:t>的自相关函数：</a:t>
            </a:r>
            <a:r>
              <a:rPr lang="zh-CN" altLang="en-US" sz="2000" dirty="0"/>
              <a:t>由自相关函数的定义式</a:t>
            </a: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endParaRPr lang="en-US" altLang="zh-CN" sz="2000" dirty="0">
              <a:sym typeface="Symbol" panose="05050102010706020507" pitchFamily="18" charset="2"/>
            </a:endParaRPr>
          </a:p>
          <a:p>
            <a:pPr lvl="3" eaLnBrk="1" hangingPunct="1">
              <a:buNone/>
            </a:pPr>
            <a:endParaRPr lang="en-US" altLang="zh-CN" sz="2000" dirty="0">
              <a:sym typeface="Symbol" panose="05050102010706020507" pitchFamily="18" charset="2"/>
            </a:endParaRPr>
          </a:p>
          <a:p>
            <a:pPr lvl="3" eaLnBrk="1" hangingPunct="1">
              <a:buNone/>
            </a:pPr>
            <a:r>
              <a:rPr lang="zh-CN" altLang="en-US" sz="2000" dirty="0">
                <a:sym typeface="Symbol" panose="05050102010706020507" pitchFamily="18" charset="2"/>
              </a:rPr>
              <a:t>式中</a:t>
            </a: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endParaRPr lang="zh-CN" altLang="en-US" sz="2000" dirty="0">
              <a:sym typeface="Symbol" panose="05050102010706020507" pitchFamily="18" charset="2"/>
            </a:endParaRPr>
          </a:p>
          <a:p>
            <a:pPr lvl="3" eaLnBrk="1" hangingPunct="1">
              <a:buNone/>
            </a:pPr>
            <a:r>
              <a:rPr lang="zh-CN" altLang="en-US" sz="2000" dirty="0">
                <a:sym typeface="Symbol" panose="05050102010706020507" pitchFamily="18" charset="2"/>
              </a:rPr>
              <a:t>因为</a:t>
            </a:r>
            <a:r>
              <a:rPr lang="zh-CN" altLang="en-US" sz="2000" i="1" dirty="0">
                <a:sym typeface="Symbol" panose="05050102010706020507" pitchFamily="18" charset="2"/>
              </a:rPr>
              <a:t></a:t>
            </a:r>
            <a:r>
              <a:rPr lang="en-US" altLang="zh-CN" sz="2000" dirty="0">
                <a:sym typeface="Symbol" panose="05050102010706020507" pitchFamily="18" charset="2"/>
              </a:rPr>
              <a:t>(</a:t>
            </a:r>
            <a:r>
              <a:rPr lang="en-US" altLang="zh-CN" sz="2000" i="1" dirty="0">
                <a:sym typeface="Symbol" panose="05050102010706020507" pitchFamily="18" charset="2"/>
              </a:rPr>
              <a:t>t</a:t>
            </a:r>
            <a:r>
              <a:rPr lang="en-US" altLang="zh-CN" sz="2000" dirty="0">
                <a:sym typeface="Symbol" panose="05050102010706020507" pitchFamily="18" charset="2"/>
              </a:rPr>
              <a:t>)</a:t>
            </a:r>
            <a:r>
              <a:rPr lang="zh-CN" altLang="en-US" sz="2000" dirty="0">
                <a:sym typeface="Symbol" panose="05050102010706020507" pitchFamily="18" charset="2"/>
              </a:rPr>
              <a:t>是平稳的，故有</a:t>
            </a:r>
            <a:endParaRPr lang="zh-CN" altLang="en-US" sz="2000" dirty="0">
              <a:sym typeface="Symbol" panose="05050102010706020507" pitchFamily="18" charset="2"/>
            </a:endParaRPr>
          </a:p>
          <a:p>
            <a:pPr lvl="3" eaLnBrk="1" hangingPunct="1">
              <a:buNone/>
            </a:pPr>
            <a:r>
              <a:rPr lang="zh-CN" altLang="en-US" sz="2000" dirty="0">
                <a:sym typeface="Symbol" panose="05050102010706020507" pitchFamily="18" charset="2"/>
              </a:rPr>
              <a:t>这就要求上式的右端与时间</a:t>
            </a:r>
            <a:r>
              <a:rPr lang="en-US" altLang="zh-CN" sz="2000" i="1" dirty="0">
                <a:sym typeface="Symbol" panose="05050102010706020507" pitchFamily="18" charset="2"/>
              </a:rPr>
              <a:t>t</a:t>
            </a:r>
            <a:r>
              <a:rPr lang="zh-CN" altLang="en-US" sz="2000" dirty="0">
                <a:sym typeface="Symbol" panose="05050102010706020507" pitchFamily="18" charset="2"/>
              </a:rPr>
              <a:t>无关，而仅与有关。 </a:t>
            </a:r>
            <a:endParaRPr lang="zh-CN" altLang="en-US" sz="2000" dirty="0">
              <a:sym typeface="Symbol" panose="05050102010706020507" pitchFamily="18" charset="2"/>
            </a:endParaRPr>
          </a:p>
          <a:p>
            <a:pPr lvl="3" eaLnBrk="1" hangingPunct="1">
              <a:buNone/>
            </a:pPr>
            <a:r>
              <a:rPr lang="zh-CN" altLang="en-US" sz="2000" dirty="0">
                <a:sym typeface="Symbol" panose="05050102010706020507" pitchFamily="18" charset="2"/>
              </a:rPr>
              <a:t>因此，若令 </a:t>
            </a:r>
            <a:r>
              <a:rPr lang="en-US" altLang="zh-CN" sz="2000" i="1" dirty="0">
                <a:sym typeface="Symbol" panose="05050102010706020507" pitchFamily="18" charset="2"/>
              </a:rPr>
              <a:t>t</a:t>
            </a:r>
            <a:r>
              <a:rPr lang="en-US" altLang="zh-CN" sz="2000" dirty="0">
                <a:sym typeface="Symbol" panose="05050102010706020507" pitchFamily="18" charset="2"/>
              </a:rPr>
              <a:t> = 0</a:t>
            </a:r>
            <a:r>
              <a:rPr lang="zh-CN" altLang="en-US" sz="2000" dirty="0">
                <a:sym typeface="Symbol" panose="05050102010706020507" pitchFamily="18" charset="2"/>
              </a:rPr>
              <a:t>，上式仍应成立，它变为</a:t>
            </a:r>
            <a:endParaRPr lang="zh-CN" altLang="en-US" sz="2000" dirty="0">
              <a:sym typeface="Symbol" panose="05050102010706020507" pitchFamily="18" charset="2"/>
            </a:endParaRPr>
          </a:p>
        </p:txBody>
      </p:sp>
      <p:grpSp>
        <p:nvGrpSpPr>
          <p:cNvPr id="57347" name="Group 4"/>
          <p:cNvGrpSpPr/>
          <p:nvPr/>
        </p:nvGrpSpPr>
        <p:grpSpPr>
          <a:xfrm>
            <a:off x="1066800" y="1524000"/>
            <a:ext cx="7891463" cy="2257425"/>
            <a:chOff x="785" y="2672"/>
            <a:chExt cx="4971" cy="1422"/>
          </a:xfrm>
        </p:grpSpPr>
        <p:graphicFrame>
          <p:nvGraphicFramePr>
            <p:cNvPr id="57348" name="Object 5"/>
            <p:cNvGraphicFramePr>
              <a:graphicFrameLocks noChangeAspect="1"/>
            </p:cNvGraphicFramePr>
            <p:nvPr/>
          </p:nvGraphicFramePr>
          <p:xfrm>
            <a:off x="785" y="2672"/>
            <a:ext cx="1757" cy="238"/>
          </p:xfrm>
          <a:graphic>
            <a:graphicData uri="http://schemas.openxmlformats.org/presentationml/2006/ole">
              <mc:AlternateContent xmlns:mc="http://schemas.openxmlformats.org/markup-compatibility/2006">
                <mc:Choice xmlns:v="urn:schemas-microsoft-com:vml" Requires="v">
                  <p:oleObj spid="_x0000_s3177" name="" r:id="rId1" imgW="1752600" imgH="241300" progId="Equation.3">
                    <p:embed/>
                  </p:oleObj>
                </mc:Choice>
                <mc:Fallback>
                  <p:oleObj name="" r:id="rId1" imgW="1752600" imgH="241300" progId="Equation.3">
                    <p:embed/>
                    <p:pic>
                      <p:nvPicPr>
                        <p:cNvPr id="0" name="图片 3176"/>
                        <p:cNvPicPr/>
                        <p:nvPr/>
                      </p:nvPicPr>
                      <p:blipFill>
                        <a:blip r:embed="rId2"/>
                        <a:stretch>
                          <a:fillRect/>
                        </a:stretch>
                      </p:blipFill>
                      <p:spPr>
                        <a:xfrm>
                          <a:off x="785" y="2672"/>
                          <a:ext cx="1757" cy="238"/>
                        </a:xfrm>
                        <a:prstGeom prst="rect">
                          <a:avLst/>
                        </a:prstGeom>
                        <a:noFill/>
                        <a:ln w="38100">
                          <a:noFill/>
                          <a:miter/>
                        </a:ln>
                      </p:spPr>
                    </p:pic>
                  </p:oleObj>
                </mc:Fallback>
              </mc:AlternateContent>
            </a:graphicData>
          </a:graphic>
        </p:graphicFrame>
        <p:graphicFrame>
          <p:nvGraphicFramePr>
            <p:cNvPr id="57349" name="Object 6"/>
            <p:cNvGraphicFramePr>
              <a:graphicFrameLocks noChangeAspect="1"/>
            </p:cNvGraphicFramePr>
            <p:nvPr/>
          </p:nvGraphicFramePr>
          <p:xfrm>
            <a:off x="2507" y="2672"/>
            <a:ext cx="3249" cy="1422"/>
          </p:xfrm>
          <a:graphic>
            <a:graphicData uri="http://schemas.openxmlformats.org/presentationml/2006/ole">
              <mc:AlternateContent xmlns:mc="http://schemas.openxmlformats.org/markup-compatibility/2006">
                <mc:Choice xmlns:v="urn:schemas-microsoft-com:vml" Requires="v">
                  <p:oleObj spid="_x0000_s3178" name="" r:id="rId3" imgW="3136900" imgH="1371600" progId="Equation.DSMT4">
                    <p:embed/>
                  </p:oleObj>
                </mc:Choice>
                <mc:Fallback>
                  <p:oleObj name="" r:id="rId3" imgW="3136900" imgH="1371600" progId="Equation.DSMT4">
                    <p:embed/>
                    <p:pic>
                      <p:nvPicPr>
                        <p:cNvPr id="0" name="图片 3177"/>
                        <p:cNvPicPr/>
                        <p:nvPr/>
                      </p:nvPicPr>
                      <p:blipFill>
                        <a:blip r:embed="rId4"/>
                        <a:stretch>
                          <a:fillRect/>
                        </a:stretch>
                      </p:blipFill>
                      <p:spPr>
                        <a:xfrm>
                          <a:off x="2507" y="2672"/>
                          <a:ext cx="3249" cy="1422"/>
                        </a:xfrm>
                        <a:prstGeom prst="rect">
                          <a:avLst/>
                        </a:prstGeom>
                        <a:noFill/>
                        <a:ln w="38100">
                          <a:noFill/>
                          <a:miter/>
                        </a:ln>
                      </p:spPr>
                    </p:pic>
                  </p:oleObj>
                </mc:Fallback>
              </mc:AlternateContent>
            </a:graphicData>
          </a:graphic>
        </p:graphicFrame>
      </p:grpSp>
      <p:sp>
        <p:nvSpPr>
          <p:cNvPr id="57350" name="Rectangle 11"/>
          <p:cNvSpPr/>
          <p:nvPr/>
        </p:nvSpPr>
        <p:spPr>
          <a:xfrm>
            <a:off x="0" y="29718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7351" name="Object 2"/>
          <p:cNvGraphicFramePr>
            <a:graphicFrameLocks noChangeAspect="1"/>
          </p:cNvGraphicFramePr>
          <p:nvPr/>
        </p:nvGraphicFramePr>
        <p:xfrm>
          <a:off x="2362200" y="3810000"/>
          <a:ext cx="3330575" cy="1455738"/>
        </p:xfrm>
        <a:graphic>
          <a:graphicData uri="http://schemas.openxmlformats.org/presentationml/2006/ole">
            <mc:AlternateContent xmlns:mc="http://schemas.openxmlformats.org/markup-compatibility/2006">
              <mc:Choice xmlns:v="urn:schemas-microsoft-com:vml" Requires="v">
                <p:oleObj spid="_x0000_s3181" name="" r:id="rId5" imgW="1892300" imgH="914400" progId="Equation.3">
                  <p:embed/>
                </p:oleObj>
              </mc:Choice>
              <mc:Fallback>
                <p:oleObj name="" r:id="rId5" imgW="1892300" imgH="914400" progId="Equation.3">
                  <p:embed/>
                  <p:pic>
                    <p:nvPicPr>
                      <p:cNvPr id="0" name="图片 3180"/>
                      <p:cNvPicPr/>
                      <p:nvPr/>
                    </p:nvPicPr>
                    <p:blipFill>
                      <a:blip r:embed="rId6"/>
                      <a:stretch>
                        <a:fillRect/>
                      </a:stretch>
                    </p:blipFill>
                    <p:spPr>
                      <a:xfrm>
                        <a:off x="2362200" y="3810000"/>
                        <a:ext cx="3330575" cy="1455738"/>
                      </a:xfrm>
                      <a:prstGeom prst="rect">
                        <a:avLst/>
                      </a:prstGeom>
                      <a:noFill/>
                      <a:ln w="38100">
                        <a:noFill/>
                        <a:miter/>
                      </a:ln>
                    </p:spPr>
                  </p:pic>
                </p:oleObj>
              </mc:Fallback>
            </mc:AlternateContent>
          </a:graphicData>
        </a:graphic>
      </p:graphicFrame>
      <p:sp>
        <p:nvSpPr>
          <p:cNvPr id="57352" name="Rectangle 13"/>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7353" name="Object 3"/>
          <p:cNvGraphicFramePr>
            <a:graphicFrameLocks noChangeAspect="1"/>
          </p:cNvGraphicFramePr>
          <p:nvPr/>
        </p:nvGraphicFramePr>
        <p:xfrm>
          <a:off x="4343400" y="5257800"/>
          <a:ext cx="1755775" cy="365125"/>
        </p:xfrm>
        <a:graphic>
          <a:graphicData uri="http://schemas.openxmlformats.org/presentationml/2006/ole">
            <mc:AlternateContent xmlns:mc="http://schemas.openxmlformats.org/markup-compatibility/2006">
              <mc:Choice xmlns:v="urn:schemas-microsoft-com:vml" Requires="v">
                <p:oleObj spid="_x0000_s3179" name="" r:id="rId7" imgW="1143000" imgH="241300" progId="Equation.DSMT4">
                  <p:embed/>
                </p:oleObj>
              </mc:Choice>
              <mc:Fallback>
                <p:oleObj name="" r:id="rId7" imgW="1143000" imgH="241300" progId="Equation.DSMT4">
                  <p:embed/>
                  <p:pic>
                    <p:nvPicPr>
                      <p:cNvPr id="0" name="图片 3178"/>
                      <p:cNvPicPr/>
                      <p:nvPr/>
                    </p:nvPicPr>
                    <p:blipFill>
                      <a:blip r:embed="rId8"/>
                      <a:stretch>
                        <a:fillRect/>
                      </a:stretch>
                    </p:blipFill>
                    <p:spPr>
                      <a:xfrm>
                        <a:off x="4343400" y="5257800"/>
                        <a:ext cx="1755775" cy="365125"/>
                      </a:xfrm>
                      <a:prstGeom prst="rect">
                        <a:avLst/>
                      </a:prstGeom>
                      <a:noFill/>
                      <a:ln w="38100">
                        <a:noFill/>
                        <a:miter/>
                      </a:ln>
                    </p:spPr>
                  </p:pic>
                </p:oleObj>
              </mc:Fallback>
            </mc:AlternateContent>
          </a:graphicData>
        </a:graphic>
      </p:graphicFrame>
      <p:sp>
        <p:nvSpPr>
          <p:cNvPr id="57354" name="Rectangle 15"/>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7355" name="Object 4"/>
          <p:cNvGraphicFramePr>
            <a:graphicFrameLocks noChangeAspect="1"/>
          </p:cNvGraphicFramePr>
          <p:nvPr/>
        </p:nvGraphicFramePr>
        <p:xfrm>
          <a:off x="2133600" y="6248400"/>
          <a:ext cx="5221288" cy="404813"/>
        </p:xfrm>
        <a:graphic>
          <a:graphicData uri="http://schemas.openxmlformats.org/presentationml/2006/ole">
            <mc:AlternateContent xmlns:mc="http://schemas.openxmlformats.org/markup-compatibility/2006">
              <mc:Choice xmlns:v="urn:schemas-microsoft-com:vml" Requires="v">
                <p:oleObj spid="_x0000_s3180" name="" r:id="rId9" imgW="2946400" imgH="241300" progId="Equation.3">
                  <p:embed/>
                </p:oleObj>
              </mc:Choice>
              <mc:Fallback>
                <p:oleObj name="" r:id="rId9" imgW="2946400" imgH="241300" progId="Equation.3">
                  <p:embed/>
                  <p:pic>
                    <p:nvPicPr>
                      <p:cNvPr id="0" name="图片 3179"/>
                      <p:cNvPicPr/>
                      <p:nvPr/>
                    </p:nvPicPr>
                    <p:blipFill>
                      <a:blip r:embed="rId10"/>
                      <a:stretch>
                        <a:fillRect/>
                      </a:stretch>
                    </p:blipFill>
                    <p:spPr>
                      <a:xfrm>
                        <a:off x="2133600" y="6248400"/>
                        <a:ext cx="5221288" cy="404813"/>
                      </a:xfrm>
                      <a:prstGeom prst="rect">
                        <a:avLst/>
                      </a:prstGeom>
                      <a:noFill/>
                      <a:ln w="38100">
                        <a:noFill/>
                        <a:miter/>
                      </a:ln>
                    </p:spPr>
                  </p:pic>
                </p:oleObj>
              </mc:Fallback>
            </mc:AlternateContent>
          </a:graphicData>
        </a:graphic>
      </p:graphicFrame>
      <p:sp>
        <p:nvSpPr>
          <p:cNvPr id="57356"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8370" name="Rectangle 3"/>
          <p:cNvSpPr>
            <a:spLocks noGrp="1" noRot="1"/>
          </p:cNvSpPr>
          <p:nvPr>
            <p:ph type="body" idx="4294967295"/>
          </p:nvPr>
        </p:nvSpPr>
        <p:spPr>
          <a:xfrm>
            <a:off x="250825" y="1223963"/>
            <a:ext cx="8718550" cy="5634037"/>
          </a:xfrm>
        </p:spPr>
        <p:txBody>
          <a:bodyPr vert="horz" wrap="square" lIns="91440" tIns="45720" rIns="91440" bIns="45720" anchor="t"/>
          <a:p>
            <a:pPr lvl="3" eaLnBrk="1" hangingPunct="1"/>
            <a:endParaRPr lang="en-US" altLang="zh-CN" sz="2000" dirty="0"/>
          </a:p>
          <a:p>
            <a:pPr lvl="3" eaLnBrk="1" hangingPunct="1">
              <a:buNone/>
            </a:pPr>
            <a:r>
              <a:rPr lang="zh-CN" altLang="en-US" sz="2000" dirty="0"/>
              <a:t>因与时间</a:t>
            </a:r>
            <a:r>
              <a:rPr lang="en-US" altLang="zh-CN" sz="2000" i="1" dirty="0"/>
              <a:t>t</a:t>
            </a:r>
            <a:r>
              <a:rPr lang="zh-CN" altLang="en-US" sz="2000" dirty="0"/>
              <a:t>无关，以下二式自然成立</a:t>
            </a:r>
            <a:endParaRPr lang="zh-CN" altLang="en-US" sz="2000" dirty="0"/>
          </a:p>
          <a:p>
            <a:pPr lvl="3" eaLnBrk="1" hangingPunct="1">
              <a:buNone/>
            </a:pPr>
            <a:endParaRPr lang="zh-CN" altLang="en-US" sz="2000" dirty="0"/>
          </a:p>
          <a:p>
            <a:pPr lvl="3" eaLnBrk="1" hangingPunct="1">
              <a:buNone/>
            </a:pPr>
            <a:endParaRPr lang="zh-CN" altLang="en-US" sz="2000" dirty="0"/>
          </a:p>
          <a:p>
            <a:pPr lvl="3" eaLnBrk="1" hangingPunct="1">
              <a:buNone/>
            </a:pPr>
            <a:r>
              <a:rPr lang="zh-CN" altLang="en-US" sz="2000" dirty="0"/>
              <a:t>所以，上式变为</a:t>
            </a:r>
            <a:endParaRPr lang="zh-CN" altLang="en-US" sz="2000" dirty="0"/>
          </a:p>
          <a:p>
            <a:pPr lvl="3" eaLnBrk="1" hangingPunct="1">
              <a:buNone/>
            </a:pPr>
            <a:endParaRPr lang="zh-CN" altLang="en-US" sz="2000" dirty="0"/>
          </a:p>
          <a:p>
            <a:pPr lvl="3" eaLnBrk="1" hangingPunct="1">
              <a:lnSpc>
                <a:spcPct val="120000"/>
              </a:lnSpc>
              <a:buNone/>
            </a:pPr>
            <a:r>
              <a:rPr lang="zh-CN" altLang="en-US" sz="2000" dirty="0"/>
              <a:t>再令 </a:t>
            </a:r>
            <a:r>
              <a:rPr lang="en-US" altLang="zh-CN" sz="2000" i="1" dirty="0"/>
              <a:t>t</a:t>
            </a:r>
            <a:r>
              <a:rPr lang="en-US" altLang="zh-CN" sz="2000" dirty="0"/>
              <a:t> = </a:t>
            </a:r>
            <a:r>
              <a:rPr lang="el-GR" altLang="zh-CN" sz="2000" dirty="0"/>
              <a:t>π</a:t>
            </a:r>
            <a:r>
              <a:rPr lang="en-US" altLang="zh-CN" sz="2000" dirty="0"/>
              <a:t>/2</a:t>
            </a:r>
            <a:r>
              <a:rPr lang="en-US" altLang="zh-CN" sz="2000" i="1" dirty="0">
                <a:sym typeface="Symbol" panose="05050102010706020507" pitchFamily="18" charset="2"/>
              </a:rPr>
              <a:t></a:t>
            </a:r>
            <a:r>
              <a:rPr lang="en-US" altLang="zh-CN" sz="2000" baseline="-25000" dirty="0">
                <a:sym typeface="Symbol" panose="05050102010706020507" pitchFamily="18" charset="2"/>
              </a:rPr>
              <a:t>c</a:t>
            </a:r>
            <a:r>
              <a:rPr lang="zh-CN" altLang="en-US" sz="2000" dirty="0">
                <a:sym typeface="Symbol" panose="05050102010706020507" pitchFamily="18" charset="2"/>
              </a:rPr>
              <a:t>，同理可以求得</a:t>
            </a:r>
            <a:endParaRPr lang="zh-CN" altLang="en-US" sz="2000" dirty="0">
              <a:sym typeface="Symbol" panose="05050102010706020507" pitchFamily="18" charset="2"/>
            </a:endParaRPr>
          </a:p>
          <a:p>
            <a:pPr lvl="3" eaLnBrk="1" hangingPunct="1">
              <a:buNone/>
            </a:pPr>
            <a:endParaRPr lang="zh-CN" altLang="en-US" sz="2000" dirty="0"/>
          </a:p>
          <a:p>
            <a:pPr lvl="3" eaLnBrk="1" hangingPunct="1">
              <a:lnSpc>
                <a:spcPct val="120000"/>
              </a:lnSpc>
              <a:buNone/>
            </a:pPr>
            <a:r>
              <a:rPr lang="zh-CN" altLang="en-US" sz="2000" dirty="0"/>
              <a:t>由以上分析可知，</a:t>
            </a:r>
            <a:r>
              <a:rPr lang="zh-CN" altLang="en-US" sz="2000" dirty="0">
                <a:solidFill>
                  <a:schemeClr val="hlink"/>
                </a:solidFill>
              </a:rPr>
              <a:t>若窄带过程</a:t>
            </a:r>
            <a:r>
              <a:rPr lang="zh-CN" altLang="en-US" sz="2000" i="1" dirty="0">
                <a:solidFill>
                  <a:schemeClr val="hlink"/>
                </a:solidFill>
                <a:sym typeface="Symbol" panose="05050102010706020507" pitchFamily="18" charset="2"/>
              </a:rPr>
              <a:t></a:t>
            </a:r>
            <a:r>
              <a:rPr lang="en-US" altLang="zh-CN" sz="2000" dirty="0">
                <a:solidFill>
                  <a:schemeClr val="hlink"/>
                </a:solidFill>
                <a:sym typeface="Symbol" panose="05050102010706020507" pitchFamily="18" charset="2"/>
              </a:rPr>
              <a:t>(</a:t>
            </a:r>
            <a:r>
              <a:rPr lang="en-US" altLang="zh-CN" sz="2000" i="1" dirty="0">
                <a:solidFill>
                  <a:schemeClr val="hlink"/>
                </a:solidFill>
                <a:sym typeface="Symbol" panose="05050102010706020507" pitchFamily="18" charset="2"/>
              </a:rPr>
              <a:t>t</a:t>
            </a:r>
            <a:r>
              <a:rPr lang="en-US" altLang="zh-CN" sz="2000" dirty="0">
                <a:solidFill>
                  <a:schemeClr val="hlink"/>
                </a:solidFill>
                <a:sym typeface="Symbol" panose="05050102010706020507" pitchFamily="18" charset="2"/>
              </a:rPr>
              <a:t>)</a:t>
            </a:r>
            <a:r>
              <a:rPr lang="zh-CN" altLang="en-US" sz="2000" dirty="0">
                <a:solidFill>
                  <a:schemeClr val="hlink"/>
                </a:solidFill>
              </a:rPr>
              <a:t>是平稳的，则</a:t>
            </a:r>
            <a:r>
              <a:rPr lang="zh-CN" altLang="en-US" sz="2000" i="1" dirty="0">
                <a:solidFill>
                  <a:schemeClr val="hlink"/>
                </a:solidFill>
                <a:sym typeface="Symbol" panose="05050102010706020507" pitchFamily="18" charset="2"/>
              </a:rPr>
              <a:t></a:t>
            </a:r>
            <a:r>
              <a:rPr lang="en-US" altLang="zh-CN" sz="2000" baseline="-25000" dirty="0">
                <a:solidFill>
                  <a:schemeClr val="hlink"/>
                </a:solidFill>
                <a:sym typeface="Symbol" panose="05050102010706020507" pitchFamily="18" charset="2"/>
              </a:rPr>
              <a:t>c</a:t>
            </a:r>
            <a:r>
              <a:rPr lang="en-US" altLang="zh-CN" sz="2000" dirty="0">
                <a:solidFill>
                  <a:schemeClr val="hlink"/>
                </a:solidFill>
                <a:sym typeface="Symbol" panose="05050102010706020507" pitchFamily="18" charset="2"/>
              </a:rPr>
              <a:t>(</a:t>
            </a:r>
            <a:r>
              <a:rPr lang="en-US" altLang="zh-CN" sz="2000" i="1" dirty="0">
                <a:solidFill>
                  <a:schemeClr val="hlink"/>
                </a:solidFill>
                <a:sym typeface="Symbol" panose="05050102010706020507" pitchFamily="18" charset="2"/>
              </a:rPr>
              <a:t>t</a:t>
            </a:r>
            <a:r>
              <a:rPr lang="en-US" altLang="zh-CN" sz="2000" dirty="0">
                <a:solidFill>
                  <a:schemeClr val="hlink"/>
                </a:solidFill>
                <a:sym typeface="Symbol" panose="05050102010706020507" pitchFamily="18" charset="2"/>
              </a:rPr>
              <a:t>)</a:t>
            </a:r>
            <a:r>
              <a:rPr lang="zh-CN" altLang="en-US" sz="2000" dirty="0">
                <a:solidFill>
                  <a:schemeClr val="hlink"/>
                </a:solidFill>
                <a:sym typeface="Symbol" panose="05050102010706020507" pitchFamily="18" charset="2"/>
              </a:rPr>
              <a:t>和</a:t>
            </a:r>
            <a:r>
              <a:rPr lang="zh-CN" altLang="en-US" sz="2000" i="1" dirty="0">
                <a:solidFill>
                  <a:schemeClr val="hlink"/>
                </a:solidFill>
                <a:sym typeface="Symbol" panose="05050102010706020507" pitchFamily="18" charset="2"/>
              </a:rPr>
              <a:t></a:t>
            </a:r>
            <a:r>
              <a:rPr lang="en-US" altLang="zh-CN" sz="2000" baseline="-25000" dirty="0">
                <a:solidFill>
                  <a:schemeClr val="hlink"/>
                </a:solidFill>
                <a:sym typeface="Symbol" panose="05050102010706020507" pitchFamily="18" charset="2"/>
              </a:rPr>
              <a:t>s</a:t>
            </a:r>
            <a:r>
              <a:rPr lang="en-US" altLang="zh-CN" sz="2000" dirty="0">
                <a:solidFill>
                  <a:schemeClr val="hlink"/>
                </a:solidFill>
                <a:sym typeface="Symbol" panose="05050102010706020507" pitchFamily="18" charset="2"/>
              </a:rPr>
              <a:t>(</a:t>
            </a:r>
            <a:r>
              <a:rPr lang="en-US" altLang="zh-CN" sz="2000" i="1" dirty="0">
                <a:solidFill>
                  <a:schemeClr val="hlink"/>
                </a:solidFill>
                <a:sym typeface="Symbol" panose="05050102010706020507" pitchFamily="18" charset="2"/>
              </a:rPr>
              <a:t>t</a:t>
            </a:r>
            <a:r>
              <a:rPr lang="en-US" altLang="zh-CN" sz="2000" dirty="0">
                <a:solidFill>
                  <a:schemeClr val="hlink"/>
                </a:solidFill>
                <a:sym typeface="Symbol" panose="05050102010706020507" pitchFamily="18" charset="2"/>
              </a:rPr>
              <a:t>)</a:t>
            </a:r>
            <a:r>
              <a:rPr lang="zh-CN" altLang="en-US" sz="2000" dirty="0">
                <a:solidFill>
                  <a:schemeClr val="hlink"/>
                </a:solidFill>
              </a:rPr>
              <a:t>也必然是平稳的。</a:t>
            </a:r>
            <a:endParaRPr lang="zh-CN" altLang="en-US" sz="2000" dirty="0">
              <a:solidFill>
                <a:schemeClr val="hlink"/>
              </a:solidFill>
            </a:endParaRPr>
          </a:p>
        </p:txBody>
      </p:sp>
      <p:graphicFrame>
        <p:nvGraphicFramePr>
          <p:cNvPr id="58371" name="Object 2"/>
          <p:cNvGraphicFramePr>
            <a:graphicFrameLocks noChangeAspect="1"/>
          </p:cNvGraphicFramePr>
          <p:nvPr/>
        </p:nvGraphicFramePr>
        <p:xfrm>
          <a:off x="2636838" y="1268413"/>
          <a:ext cx="4949825" cy="417512"/>
        </p:xfrm>
        <a:graphic>
          <a:graphicData uri="http://schemas.openxmlformats.org/presentationml/2006/ole">
            <mc:AlternateContent xmlns:mc="http://schemas.openxmlformats.org/markup-compatibility/2006">
              <mc:Choice xmlns:v="urn:schemas-microsoft-com:vml" Requires="v">
                <p:oleObj spid="_x0000_s3183" name="" r:id="rId1" imgW="2946400" imgH="241300" progId="Equation.3">
                  <p:embed/>
                </p:oleObj>
              </mc:Choice>
              <mc:Fallback>
                <p:oleObj name="" r:id="rId1" imgW="2946400" imgH="241300" progId="Equation.3">
                  <p:embed/>
                  <p:pic>
                    <p:nvPicPr>
                      <p:cNvPr id="0" name="图片 3182"/>
                      <p:cNvPicPr/>
                      <p:nvPr/>
                    </p:nvPicPr>
                    <p:blipFill>
                      <a:blip r:embed="rId2"/>
                      <a:stretch>
                        <a:fillRect/>
                      </a:stretch>
                    </p:blipFill>
                    <p:spPr>
                      <a:xfrm>
                        <a:off x="2636838" y="1268413"/>
                        <a:ext cx="4949825" cy="417512"/>
                      </a:xfrm>
                      <a:prstGeom prst="rect">
                        <a:avLst/>
                      </a:prstGeom>
                      <a:noFill/>
                      <a:ln w="38100">
                        <a:noFill/>
                        <a:miter/>
                      </a:ln>
                    </p:spPr>
                  </p:pic>
                </p:oleObj>
              </mc:Fallback>
            </mc:AlternateContent>
          </a:graphicData>
        </a:graphic>
      </p:graphicFrame>
      <p:sp>
        <p:nvSpPr>
          <p:cNvPr id="58372" name="Rectangle 7"/>
          <p:cNvSpPr/>
          <p:nvPr/>
        </p:nvSpPr>
        <p:spPr>
          <a:xfrm>
            <a:off x="0" y="32004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8373" name="Object 3"/>
          <p:cNvGraphicFramePr>
            <a:graphicFrameLocks noChangeAspect="1"/>
          </p:cNvGraphicFramePr>
          <p:nvPr/>
        </p:nvGraphicFramePr>
        <p:xfrm>
          <a:off x="3267075" y="2079625"/>
          <a:ext cx="1981200" cy="720725"/>
        </p:xfrm>
        <a:graphic>
          <a:graphicData uri="http://schemas.openxmlformats.org/presentationml/2006/ole">
            <mc:AlternateContent xmlns:mc="http://schemas.openxmlformats.org/markup-compatibility/2006">
              <mc:Choice xmlns:v="urn:schemas-microsoft-com:vml" Requires="v">
                <p:oleObj spid="_x0000_s3186" name="" r:id="rId3" imgW="1257300" imgH="457200" progId="Equation.3">
                  <p:embed/>
                </p:oleObj>
              </mc:Choice>
              <mc:Fallback>
                <p:oleObj name="" r:id="rId3" imgW="1257300" imgH="457200" progId="Equation.3">
                  <p:embed/>
                  <p:pic>
                    <p:nvPicPr>
                      <p:cNvPr id="0" name="图片 3185"/>
                      <p:cNvPicPr/>
                      <p:nvPr/>
                    </p:nvPicPr>
                    <p:blipFill>
                      <a:blip r:embed="rId4"/>
                      <a:stretch>
                        <a:fillRect/>
                      </a:stretch>
                    </p:blipFill>
                    <p:spPr>
                      <a:xfrm>
                        <a:off x="3267075" y="2079625"/>
                        <a:ext cx="1981200" cy="720725"/>
                      </a:xfrm>
                      <a:prstGeom prst="rect">
                        <a:avLst/>
                      </a:prstGeom>
                      <a:noFill/>
                      <a:ln w="38100">
                        <a:noFill/>
                        <a:miter/>
                      </a:ln>
                    </p:spPr>
                  </p:pic>
                </p:oleObj>
              </mc:Fallback>
            </mc:AlternateContent>
          </a:graphicData>
        </a:graphic>
      </p:graphicFrame>
      <p:sp>
        <p:nvSpPr>
          <p:cNvPr id="58374" name="Rectangle 9"/>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8375" name="Object 4"/>
          <p:cNvGraphicFramePr>
            <a:graphicFrameLocks noChangeAspect="1"/>
          </p:cNvGraphicFramePr>
          <p:nvPr/>
        </p:nvGraphicFramePr>
        <p:xfrm>
          <a:off x="2592388" y="3124200"/>
          <a:ext cx="3960812" cy="401638"/>
        </p:xfrm>
        <a:graphic>
          <a:graphicData uri="http://schemas.openxmlformats.org/presentationml/2006/ole">
            <mc:AlternateContent xmlns:mc="http://schemas.openxmlformats.org/markup-compatibility/2006">
              <mc:Choice xmlns:v="urn:schemas-microsoft-com:vml" Requires="v">
                <p:oleObj spid="_x0000_s3191" name="" r:id="rId5" imgW="2349500" imgH="241300" progId="Equation.3">
                  <p:embed/>
                </p:oleObj>
              </mc:Choice>
              <mc:Fallback>
                <p:oleObj name="" r:id="rId5" imgW="2349500" imgH="241300" progId="Equation.3">
                  <p:embed/>
                  <p:pic>
                    <p:nvPicPr>
                      <p:cNvPr id="0" name="图片 3190"/>
                      <p:cNvPicPr/>
                      <p:nvPr/>
                    </p:nvPicPr>
                    <p:blipFill>
                      <a:blip r:embed="rId6"/>
                      <a:stretch>
                        <a:fillRect/>
                      </a:stretch>
                    </p:blipFill>
                    <p:spPr>
                      <a:xfrm>
                        <a:off x="2592388" y="3124200"/>
                        <a:ext cx="3960812" cy="401638"/>
                      </a:xfrm>
                      <a:prstGeom prst="rect">
                        <a:avLst/>
                      </a:prstGeom>
                      <a:noFill/>
                      <a:ln w="38100">
                        <a:noFill/>
                        <a:miter/>
                      </a:ln>
                    </p:spPr>
                  </p:pic>
                </p:oleObj>
              </mc:Fallback>
            </mc:AlternateContent>
          </a:graphicData>
        </a:graphic>
      </p:graphicFrame>
      <p:sp>
        <p:nvSpPr>
          <p:cNvPr id="58376" name="Rectangle 13"/>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8377" name="Object 5"/>
          <p:cNvGraphicFramePr>
            <a:graphicFrameLocks noChangeAspect="1"/>
          </p:cNvGraphicFramePr>
          <p:nvPr/>
        </p:nvGraphicFramePr>
        <p:xfrm>
          <a:off x="2592388" y="3946525"/>
          <a:ext cx="3916362" cy="396875"/>
        </p:xfrm>
        <a:graphic>
          <a:graphicData uri="http://schemas.openxmlformats.org/presentationml/2006/ole">
            <mc:AlternateContent xmlns:mc="http://schemas.openxmlformats.org/markup-compatibility/2006">
              <mc:Choice xmlns:v="urn:schemas-microsoft-com:vml" Requires="v">
                <p:oleObj spid="_x0000_s3197" name="" r:id="rId7" imgW="2349500" imgH="241300" progId="Equation.3">
                  <p:embed/>
                </p:oleObj>
              </mc:Choice>
              <mc:Fallback>
                <p:oleObj name="" r:id="rId7" imgW="2349500" imgH="241300" progId="Equation.3">
                  <p:embed/>
                  <p:pic>
                    <p:nvPicPr>
                      <p:cNvPr id="0" name="图片 3196"/>
                      <p:cNvPicPr/>
                      <p:nvPr/>
                    </p:nvPicPr>
                    <p:blipFill>
                      <a:blip r:embed="rId8"/>
                      <a:stretch>
                        <a:fillRect/>
                      </a:stretch>
                    </p:blipFill>
                    <p:spPr>
                      <a:xfrm>
                        <a:off x="2592388" y="3946525"/>
                        <a:ext cx="3916362" cy="396875"/>
                      </a:xfrm>
                      <a:prstGeom prst="rect">
                        <a:avLst/>
                      </a:prstGeom>
                      <a:noFill/>
                      <a:ln w="38100">
                        <a:noFill/>
                        <a:miter/>
                      </a:ln>
                    </p:spPr>
                  </p:pic>
                </p:oleObj>
              </mc:Fallback>
            </mc:AlternateContent>
          </a:graphicData>
        </a:graphic>
      </p:graphicFrame>
      <p:sp>
        <p:nvSpPr>
          <p:cNvPr id="58378"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59394" name="Rectangle 3"/>
          <p:cNvSpPr>
            <a:spLocks noGrp="1" noRot="1"/>
          </p:cNvSpPr>
          <p:nvPr>
            <p:ph type="body" idx="4294967295"/>
          </p:nvPr>
        </p:nvSpPr>
        <p:spPr>
          <a:xfrm>
            <a:off x="206375" y="1223963"/>
            <a:ext cx="8763000" cy="5205412"/>
          </a:xfrm>
        </p:spPr>
        <p:txBody>
          <a:bodyPr vert="horz" wrap="square" lIns="91440" tIns="45720" rIns="91440" bIns="45720" anchor="t"/>
          <a:p>
            <a:pPr lvl="3" eaLnBrk="1" hangingPunct="1"/>
            <a:r>
              <a:rPr lang="zh-CN" altLang="en-US" dirty="0"/>
              <a:t>进一步分析，下两式</a:t>
            </a:r>
            <a:endParaRPr lang="zh-CN" altLang="en-US" dirty="0"/>
          </a:p>
          <a:p>
            <a:pPr lvl="3" eaLnBrk="1" hangingPunct="1">
              <a:buNone/>
            </a:pPr>
            <a:endParaRPr lang="zh-CN" altLang="en-US" dirty="0"/>
          </a:p>
          <a:p>
            <a:pPr lvl="3" eaLnBrk="1" hangingPunct="1">
              <a:buNone/>
            </a:pPr>
            <a:endParaRPr lang="zh-CN" altLang="en-US" dirty="0"/>
          </a:p>
          <a:p>
            <a:pPr lvl="3" eaLnBrk="1" hangingPunct="1">
              <a:buNone/>
            </a:pPr>
            <a:r>
              <a:rPr lang="zh-CN" altLang="en-US" dirty="0"/>
              <a:t>应同时成立，故有</a:t>
            </a:r>
            <a:endParaRPr lang="zh-CN" altLang="en-US" dirty="0"/>
          </a:p>
          <a:p>
            <a:pPr lvl="3" eaLnBrk="1" hangingPunct="1">
              <a:buNone/>
            </a:pPr>
            <a:endParaRPr lang="zh-CN" altLang="en-US" dirty="0"/>
          </a:p>
          <a:p>
            <a:pPr lvl="1" eaLnBrk="1" hangingPunct="1">
              <a:lnSpc>
                <a:spcPct val="160000"/>
              </a:lnSpc>
              <a:buNone/>
            </a:pPr>
            <a:r>
              <a:rPr lang="zh-CN" altLang="en-US" sz="2200" dirty="0"/>
              <a:t>上式表明，</a:t>
            </a:r>
            <a:r>
              <a:rPr lang="zh-CN" altLang="en-US" sz="2200" dirty="0">
                <a:solidFill>
                  <a:schemeClr val="hlink"/>
                </a:solidFill>
              </a:rPr>
              <a:t>同相分量</a:t>
            </a:r>
            <a:r>
              <a:rPr lang="zh-CN" altLang="en-US" sz="2200" i="1" dirty="0">
                <a:solidFill>
                  <a:schemeClr val="hlink"/>
                </a:solidFill>
                <a:sym typeface="Symbol" panose="05050102010706020507" pitchFamily="18" charset="2"/>
              </a:rPr>
              <a:t></a:t>
            </a:r>
            <a:r>
              <a:rPr lang="en-US" altLang="zh-CN" sz="2200" baseline="-25000" dirty="0">
                <a:solidFill>
                  <a:schemeClr val="hlink"/>
                </a:solidFill>
                <a:sym typeface="Symbol" panose="05050102010706020507" pitchFamily="18" charset="2"/>
              </a:rPr>
              <a:t>c</a:t>
            </a:r>
            <a:r>
              <a:rPr lang="en-US" altLang="zh-CN" sz="2200" dirty="0">
                <a:solidFill>
                  <a:schemeClr val="hlink"/>
                </a:solidFill>
                <a:sym typeface="Symbol" panose="05050102010706020507" pitchFamily="18" charset="2"/>
              </a:rPr>
              <a:t>(</a:t>
            </a:r>
            <a:r>
              <a:rPr lang="en-US" altLang="zh-CN" sz="2200" i="1" dirty="0">
                <a:solidFill>
                  <a:schemeClr val="hlink"/>
                </a:solidFill>
                <a:sym typeface="Symbol" panose="05050102010706020507" pitchFamily="18" charset="2"/>
              </a:rPr>
              <a:t>t</a:t>
            </a:r>
            <a:r>
              <a:rPr lang="en-US" altLang="zh-CN" sz="2200" dirty="0">
                <a:solidFill>
                  <a:schemeClr val="hlink"/>
                </a:solidFill>
                <a:sym typeface="Symbol" panose="05050102010706020507" pitchFamily="18" charset="2"/>
              </a:rPr>
              <a:t>) </a:t>
            </a:r>
            <a:r>
              <a:rPr lang="zh-CN" altLang="en-US" sz="2200" dirty="0">
                <a:solidFill>
                  <a:schemeClr val="hlink"/>
                </a:solidFill>
              </a:rPr>
              <a:t>和正交分量</a:t>
            </a:r>
            <a:r>
              <a:rPr lang="zh-CN" altLang="en-US" sz="2200" i="1" dirty="0">
                <a:solidFill>
                  <a:schemeClr val="hlink"/>
                </a:solidFill>
                <a:sym typeface="Symbol" panose="05050102010706020507" pitchFamily="18" charset="2"/>
              </a:rPr>
              <a:t></a:t>
            </a:r>
            <a:r>
              <a:rPr lang="en-US" altLang="zh-CN" sz="2200" baseline="-25000" dirty="0">
                <a:solidFill>
                  <a:schemeClr val="hlink"/>
                </a:solidFill>
                <a:sym typeface="Symbol" panose="05050102010706020507" pitchFamily="18" charset="2"/>
              </a:rPr>
              <a:t>s</a:t>
            </a:r>
            <a:r>
              <a:rPr lang="en-US" altLang="zh-CN" sz="2200" dirty="0">
                <a:solidFill>
                  <a:schemeClr val="hlink"/>
                </a:solidFill>
                <a:sym typeface="Symbol" panose="05050102010706020507" pitchFamily="18" charset="2"/>
              </a:rPr>
              <a:t>(</a:t>
            </a:r>
            <a:r>
              <a:rPr lang="en-US" altLang="zh-CN" sz="2200" i="1" dirty="0">
                <a:solidFill>
                  <a:schemeClr val="hlink"/>
                </a:solidFill>
                <a:sym typeface="Symbol" panose="05050102010706020507" pitchFamily="18" charset="2"/>
              </a:rPr>
              <a:t>t</a:t>
            </a:r>
            <a:r>
              <a:rPr lang="en-US" altLang="zh-CN" sz="2200" dirty="0">
                <a:solidFill>
                  <a:schemeClr val="hlink"/>
                </a:solidFill>
                <a:sym typeface="Symbol" panose="05050102010706020507" pitchFamily="18" charset="2"/>
              </a:rPr>
              <a:t>)</a:t>
            </a:r>
            <a:r>
              <a:rPr lang="zh-CN" altLang="en-US" sz="2200" dirty="0">
                <a:solidFill>
                  <a:schemeClr val="hlink"/>
                </a:solidFill>
              </a:rPr>
              <a:t>具有相同的自相关函数。</a:t>
            </a:r>
            <a:endParaRPr lang="zh-CN" altLang="en-US" sz="2200" dirty="0">
              <a:solidFill>
                <a:schemeClr val="hlink"/>
              </a:solidFill>
            </a:endParaRPr>
          </a:p>
          <a:p>
            <a:pPr lvl="3" eaLnBrk="1" hangingPunct="1">
              <a:lnSpc>
                <a:spcPct val="110000"/>
              </a:lnSpc>
              <a:buNone/>
            </a:pPr>
            <a:r>
              <a:rPr lang="zh-CN" altLang="en-US" dirty="0"/>
              <a:t>根据互相关函数的性质，应有</a:t>
            </a:r>
            <a:endParaRPr lang="zh-CN" altLang="en-US" dirty="0"/>
          </a:p>
          <a:p>
            <a:pPr lvl="3" eaLnBrk="1" hangingPunct="1">
              <a:lnSpc>
                <a:spcPct val="110000"/>
              </a:lnSpc>
              <a:buNone/>
            </a:pPr>
            <a:r>
              <a:rPr lang="zh-CN" altLang="en-US" dirty="0"/>
              <a:t>代入上式，得到</a:t>
            </a:r>
            <a:endParaRPr lang="zh-CN" altLang="en-US" dirty="0"/>
          </a:p>
          <a:p>
            <a:pPr lvl="3" eaLnBrk="1" hangingPunct="1">
              <a:lnSpc>
                <a:spcPct val="130000"/>
              </a:lnSpc>
              <a:buNone/>
            </a:pPr>
            <a:r>
              <a:rPr lang="zh-CN" altLang="en-US" dirty="0"/>
              <a:t>上式表明</a:t>
            </a:r>
            <a:r>
              <a:rPr lang="en-US" altLang="zh-CN" i="1" dirty="0"/>
              <a:t>R</a:t>
            </a:r>
            <a:r>
              <a:rPr lang="en-US" altLang="zh-CN" i="1" baseline="-25000" dirty="0"/>
              <a:t>sc</a:t>
            </a:r>
            <a:r>
              <a:rPr lang="en-US" altLang="zh-CN" dirty="0"/>
              <a:t>(</a:t>
            </a:r>
            <a:r>
              <a:rPr lang="en-US" altLang="zh-CN" i="1" dirty="0">
                <a:sym typeface="Symbol" panose="05050102010706020507" pitchFamily="18" charset="2"/>
              </a:rPr>
              <a:t></a:t>
            </a:r>
            <a:r>
              <a:rPr lang="en-US" altLang="zh-CN" dirty="0"/>
              <a:t>)</a:t>
            </a:r>
            <a:r>
              <a:rPr lang="zh-CN" altLang="en-US" dirty="0"/>
              <a:t>是</a:t>
            </a:r>
            <a:r>
              <a:rPr lang="zh-CN" altLang="en-US" i="1" dirty="0">
                <a:sym typeface="Symbol" panose="05050102010706020507" pitchFamily="18" charset="2"/>
              </a:rPr>
              <a:t> </a:t>
            </a:r>
            <a:r>
              <a:rPr lang="zh-CN" altLang="en-US" dirty="0"/>
              <a:t>的奇函数，所以</a:t>
            </a:r>
            <a:endParaRPr lang="zh-CN" altLang="en-US" dirty="0"/>
          </a:p>
          <a:p>
            <a:pPr lvl="3" eaLnBrk="1" hangingPunct="1">
              <a:lnSpc>
                <a:spcPct val="130000"/>
              </a:lnSpc>
              <a:buNone/>
            </a:pPr>
            <a:r>
              <a:rPr lang="zh-CN" altLang="en-US" dirty="0"/>
              <a:t>同理可证 </a:t>
            </a:r>
            <a:endParaRPr lang="zh-CN" altLang="en-US" dirty="0"/>
          </a:p>
        </p:txBody>
      </p:sp>
      <p:grpSp>
        <p:nvGrpSpPr>
          <p:cNvPr id="59395" name="Group 8"/>
          <p:cNvGrpSpPr/>
          <p:nvPr/>
        </p:nvGrpSpPr>
        <p:grpSpPr>
          <a:xfrm>
            <a:off x="2592388" y="1628775"/>
            <a:ext cx="3825875" cy="877888"/>
            <a:chOff x="1633" y="1026"/>
            <a:chExt cx="2410" cy="553"/>
          </a:xfrm>
        </p:grpSpPr>
        <p:graphicFrame>
          <p:nvGraphicFramePr>
            <p:cNvPr id="59396" name="Object 8"/>
            <p:cNvGraphicFramePr>
              <a:graphicFrameLocks noChangeAspect="1"/>
            </p:cNvGraphicFramePr>
            <p:nvPr/>
          </p:nvGraphicFramePr>
          <p:xfrm>
            <a:off x="1633" y="1026"/>
            <a:ext cx="2410" cy="245"/>
          </p:xfrm>
          <a:graphic>
            <a:graphicData uri="http://schemas.openxmlformats.org/presentationml/2006/ole">
              <mc:AlternateContent xmlns:mc="http://schemas.openxmlformats.org/markup-compatibility/2006">
                <mc:Choice xmlns:v="urn:schemas-microsoft-com:vml" Requires="v">
                  <p:oleObj spid="_x0000_s3196" name="" r:id="rId1" imgW="2349500" imgH="241300" progId="Equation.3">
                    <p:embed/>
                  </p:oleObj>
                </mc:Choice>
                <mc:Fallback>
                  <p:oleObj name="" r:id="rId1" imgW="2349500" imgH="241300" progId="Equation.3">
                    <p:embed/>
                    <p:pic>
                      <p:nvPicPr>
                        <p:cNvPr id="0" name="图片 3195"/>
                        <p:cNvPicPr/>
                        <p:nvPr/>
                      </p:nvPicPr>
                      <p:blipFill>
                        <a:blip r:embed="rId2"/>
                        <a:stretch>
                          <a:fillRect/>
                        </a:stretch>
                      </p:blipFill>
                      <p:spPr>
                        <a:xfrm>
                          <a:off x="1633" y="1026"/>
                          <a:ext cx="2410" cy="245"/>
                        </a:xfrm>
                        <a:prstGeom prst="rect">
                          <a:avLst/>
                        </a:prstGeom>
                        <a:noFill/>
                        <a:ln w="38100">
                          <a:noFill/>
                          <a:miter/>
                        </a:ln>
                      </p:spPr>
                    </p:pic>
                  </p:oleObj>
                </mc:Fallback>
              </mc:AlternateContent>
            </a:graphicData>
          </a:graphic>
        </p:graphicFrame>
        <p:graphicFrame>
          <p:nvGraphicFramePr>
            <p:cNvPr id="59397" name="Object 9"/>
            <p:cNvGraphicFramePr>
              <a:graphicFrameLocks noChangeAspect="1"/>
            </p:cNvGraphicFramePr>
            <p:nvPr/>
          </p:nvGraphicFramePr>
          <p:xfrm>
            <a:off x="1633" y="1338"/>
            <a:ext cx="2381" cy="241"/>
          </p:xfrm>
          <a:graphic>
            <a:graphicData uri="http://schemas.openxmlformats.org/presentationml/2006/ole">
              <mc:AlternateContent xmlns:mc="http://schemas.openxmlformats.org/markup-compatibility/2006">
                <mc:Choice xmlns:v="urn:schemas-microsoft-com:vml" Requires="v">
                  <p:oleObj spid="_x0000_s3187" name="" r:id="rId3" imgW="2349500" imgH="241300" progId="Equation.3">
                    <p:embed/>
                  </p:oleObj>
                </mc:Choice>
                <mc:Fallback>
                  <p:oleObj name="" r:id="rId3" imgW="2349500" imgH="241300" progId="Equation.3">
                    <p:embed/>
                    <p:pic>
                      <p:nvPicPr>
                        <p:cNvPr id="0" name="图片 3186"/>
                        <p:cNvPicPr/>
                        <p:nvPr/>
                      </p:nvPicPr>
                      <p:blipFill>
                        <a:blip r:embed="rId4"/>
                        <a:stretch>
                          <a:fillRect/>
                        </a:stretch>
                      </p:blipFill>
                      <p:spPr>
                        <a:xfrm>
                          <a:off x="1633" y="1338"/>
                          <a:ext cx="2381" cy="241"/>
                        </a:xfrm>
                        <a:prstGeom prst="rect">
                          <a:avLst/>
                        </a:prstGeom>
                        <a:noFill/>
                        <a:ln w="38100">
                          <a:noFill/>
                          <a:miter/>
                        </a:ln>
                      </p:spPr>
                    </p:pic>
                  </p:oleObj>
                </mc:Fallback>
              </mc:AlternateContent>
            </a:graphicData>
          </a:graphic>
        </p:graphicFrame>
      </p:grpSp>
      <p:sp>
        <p:nvSpPr>
          <p:cNvPr id="59398" name="Rectangle 10"/>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59399" name="Rectangle 12"/>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pSp>
        <p:nvGrpSpPr>
          <p:cNvPr id="59400" name="Group 13"/>
          <p:cNvGrpSpPr/>
          <p:nvPr/>
        </p:nvGrpSpPr>
        <p:grpSpPr>
          <a:xfrm>
            <a:off x="2411413" y="2933700"/>
            <a:ext cx="3467100" cy="360363"/>
            <a:chOff x="1519" y="1820"/>
            <a:chExt cx="2184" cy="227"/>
          </a:xfrm>
        </p:grpSpPr>
        <p:graphicFrame>
          <p:nvGraphicFramePr>
            <p:cNvPr id="59401" name="Object 6"/>
            <p:cNvGraphicFramePr>
              <a:graphicFrameLocks noChangeAspect="1"/>
            </p:cNvGraphicFramePr>
            <p:nvPr/>
          </p:nvGraphicFramePr>
          <p:xfrm>
            <a:off x="1519" y="1820"/>
            <a:ext cx="879" cy="227"/>
          </p:xfrm>
          <a:graphic>
            <a:graphicData uri="http://schemas.openxmlformats.org/presentationml/2006/ole">
              <mc:AlternateContent xmlns:mc="http://schemas.openxmlformats.org/markup-compatibility/2006">
                <mc:Choice xmlns:v="urn:schemas-microsoft-com:vml" Requires="v">
                  <p:oleObj spid="_x0000_s3198" name="" r:id="rId5" imgW="889000" imgH="228600" progId="Equation.3">
                    <p:embed/>
                  </p:oleObj>
                </mc:Choice>
                <mc:Fallback>
                  <p:oleObj name="" r:id="rId5" imgW="889000" imgH="228600" progId="Equation.3">
                    <p:embed/>
                    <p:pic>
                      <p:nvPicPr>
                        <p:cNvPr id="0" name="图片 3197"/>
                        <p:cNvPicPr/>
                        <p:nvPr/>
                      </p:nvPicPr>
                      <p:blipFill>
                        <a:blip r:embed="rId6"/>
                        <a:stretch>
                          <a:fillRect/>
                        </a:stretch>
                      </p:blipFill>
                      <p:spPr>
                        <a:xfrm>
                          <a:off x="1519" y="1820"/>
                          <a:ext cx="879" cy="227"/>
                        </a:xfrm>
                        <a:prstGeom prst="rect">
                          <a:avLst/>
                        </a:prstGeom>
                        <a:noFill/>
                        <a:ln w="38100">
                          <a:noFill/>
                          <a:miter/>
                        </a:ln>
                      </p:spPr>
                    </p:pic>
                  </p:oleObj>
                </mc:Fallback>
              </mc:AlternateContent>
            </a:graphicData>
          </a:graphic>
        </p:graphicFrame>
        <p:graphicFrame>
          <p:nvGraphicFramePr>
            <p:cNvPr id="59402" name="Object 7"/>
            <p:cNvGraphicFramePr>
              <a:graphicFrameLocks noChangeAspect="1"/>
            </p:cNvGraphicFramePr>
            <p:nvPr/>
          </p:nvGraphicFramePr>
          <p:xfrm>
            <a:off x="2682" y="1820"/>
            <a:ext cx="1021" cy="222"/>
          </p:xfrm>
          <a:graphic>
            <a:graphicData uri="http://schemas.openxmlformats.org/presentationml/2006/ole">
              <mc:AlternateContent xmlns:mc="http://schemas.openxmlformats.org/markup-compatibility/2006">
                <mc:Choice xmlns:v="urn:schemas-microsoft-com:vml" Requires="v">
                  <p:oleObj spid="_x0000_s3193" name="" r:id="rId7" imgW="1054100" imgH="228600" progId="Equation.3">
                    <p:embed/>
                  </p:oleObj>
                </mc:Choice>
                <mc:Fallback>
                  <p:oleObj name="" r:id="rId7" imgW="1054100" imgH="228600" progId="Equation.3">
                    <p:embed/>
                    <p:pic>
                      <p:nvPicPr>
                        <p:cNvPr id="0" name="图片 3192"/>
                        <p:cNvPicPr/>
                        <p:nvPr/>
                      </p:nvPicPr>
                      <p:blipFill>
                        <a:blip r:embed="rId8"/>
                        <a:stretch>
                          <a:fillRect/>
                        </a:stretch>
                      </p:blipFill>
                      <p:spPr>
                        <a:xfrm>
                          <a:off x="2682" y="1820"/>
                          <a:ext cx="1021" cy="222"/>
                        </a:xfrm>
                        <a:prstGeom prst="rect">
                          <a:avLst/>
                        </a:prstGeom>
                        <a:noFill/>
                        <a:ln w="38100">
                          <a:noFill/>
                          <a:miter/>
                        </a:ln>
                      </p:spPr>
                    </p:pic>
                  </p:oleObj>
                </mc:Fallback>
              </mc:AlternateContent>
            </a:graphicData>
          </a:graphic>
        </p:graphicFrame>
      </p:grpSp>
      <p:sp>
        <p:nvSpPr>
          <p:cNvPr id="59403" name="Rectangle 15"/>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9404" name="Object 2"/>
          <p:cNvGraphicFramePr>
            <a:graphicFrameLocks noChangeAspect="1"/>
          </p:cNvGraphicFramePr>
          <p:nvPr/>
        </p:nvGraphicFramePr>
        <p:xfrm>
          <a:off x="5516563" y="3876675"/>
          <a:ext cx="1530350" cy="330200"/>
        </p:xfrm>
        <a:graphic>
          <a:graphicData uri="http://schemas.openxmlformats.org/presentationml/2006/ole">
            <mc:AlternateContent xmlns:mc="http://schemas.openxmlformats.org/markup-compatibility/2006">
              <mc:Choice xmlns:v="urn:schemas-microsoft-com:vml" Requires="v">
                <p:oleObj spid="_x0000_s3192" name="" r:id="rId9" imgW="1054100" imgH="228600" progId="Equation.3">
                  <p:embed/>
                </p:oleObj>
              </mc:Choice>
              <mc:Fallback>
                <p:oleObj name="" r:id="rId9" imgW="1054100" imgH="228600" progId="Equation.3">
                  <p:embed/>
                  <p:pic>
                    <p:nvPicPr>
                      <p:cNvPr id="0" name="图片 3191"/>
                      <p:cNvPicPr/>
                      <p:nvPr/>
                    </p:nvPicPr>
                    <p:blipFill>
                      <a:blip r:embed="rId10"/>
                      <a:stretch>
                        <a:fillRect/>
                      </a:stretch>
                    </p:blipFill>
                    <p:spPr>
                      <a:xfrm>
                        <a:off x="5516563" y="3876675"/>
                        <a:ext cx="1530350" cy="330200"/>
                      </a:xfrm>
                      <a:prstGeom prst="rect">
                        <a:avLst/>
                      </a:prstGeom>
                      <a:noFill/>
                      <a:ln w="38100">
                        <a:noFill/>
                        <a:miter/>
                      </a:ln>
                    </p:spPr>
                  </p:pic>
                </p:oleObj>
              </mc:Fallback>
            </mc:AlternateContent>
          </a:graphicData>
        </a:graphic>
      </p:graphicFrame>
      <p:sp>
        <p:nvSpPr>
          <p:cNvPr id="59405" name="Rectangle 17"/>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9406" name="Object 3"/>
          <p:cNvGraphicFramePr>
            <a:graphicFrameLocks noChangeAspect="1"/>
          </p:cNvGraphicFramePr>
          <p:nvPr/>
        </p:nvGraphicFramePr>
        <p:xfrm>
          <a:off x="3806825" y="4316413"/>
          <a:ext cx="1890713" cy="333375"/>
        </p:xfrm>
        <a:graphic>
          <a:graphicData uri="http://schemas.openxmlformats.org/presentationml/2006/ole">
            <mc:AlternateContent xmlns:mc="http://schemas.openxmlformats.org/markup-compatibility/2006">
              <mc:Choice xmlns:v="urn:schemas-microsoft-com:vml" Requires="v">
                <p:oleObj spid="_x0000_s3199" name="" r:id="rId11" imgW="1295400" imgH="228600" progId="Equation.3">
                  <p:embed/>
                </p:oleObj>
              </mc:Choice>
              <mc:Fallback>
                <p:oleObj name="" r:id="rId11" imgW="1295400" imgH="228600" progId="Equation.3">
                  <p:embed/>
                  <p:pic>
                    <p:nvPicPr>
                      <p:cNvPr id="0" name="图片 3198"/>
                      <p:cNvPicPr/>
                      <p:nvPr/>
                    </p:nvPicPr>
                    <p:blipFill>
                      <a:blip r:embed="rId12"/>
                      <a:stretch>
                        <a:fillRect/>
                      </a:stretch>
                    </p:blipFill>
                    <p:spPr>
                      <a:xfrm>
                        <a:off x="3806825" y="4316413"/>
                        <a:ext cx="1890713" cy="333375"/>
                      </a:xfrm>
                      <a:prstGeom prst="rect">
                        <a:avLst/>
                      </a:prstGeom>
                      <a:noFill/>
                      <a:ln w="38100">
                        <a:noFill/>
                        <a:miter/>
                      </a:ln>
                    </p:spPr>
                  </p:pic>
                </p:oleObj>
              </mc:Fallback>
            </mc:AlternateContent>
          </a:graphicData>
        </a:graphic>
      </p:graphicFrame>
      <p:sp>
        <p:nvSpPr>
          <p:cNvPr id="59407" name="Rectangle 19"/>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9408" name="Object 4"/>
          <p:cNvGraphicFramePr>
            <a:graphicFrameLocks noChangeAspect="1"/>
          </p:cNvGraphicFramePr>
          <p:nvPr/>
        </p:nvGraphicFramePr>
        <p:xfrm>
          <a:off x="6070600" y="4826000"/>
          <a:ext cx="1125538" cy="390525"/>
        </p:xfrm>
        <a:graphic>
          <a:graphicData uri="http://schemas.openxmlformats.org/presentationml/2006/ole">
            <mc:AlternateContent xmlns:mc="http://schemas.openxmlformats.org/markup-compatibility/2006">
              <mc:Choice xmlns:v="urn:schemas-microsoft-com:vml" Requires="v">
                <p:oleObj spid="_x0000_s3194" name="" r:id="rId13" imgW="660400" imgH="228600" progId="Equation.3">
                  <p:embed/>
                </p:oleObj>
              </mc:Choice>
              <mc:Fallback>
                <p:oleObj name="" r:id="rId13" imgW="660400" imgH="228600" progId="Equation.3">
                  <p:embed/>
                  <p:pic>
                    <p:nvPicPr>
                      <p:cNvPr id="0" name="图片 3193"/>
                      <p:cNvPicPr/>
                      <p:nvPr/>
                    </p:nvPicPr>
                    <p:blipFill>
                      <a:blip r:embed="rId14"/>
                      <a:stretch>
                        <a:fillRect/>
                      </a:stretch>
                    </p:blipFill>
                    <p:spPr>
                      <a:xfrm>
                        <a:off x="6070600" y="4826000"/>
                        <a:ext cx="1125538" cy="390525"/>
                      </a:xfrm>
                      <a:prstGeom prst="rect">
                        <a:avLst/>
                      </a:prstGeom>
                      <a:noFill/>
                      <a:ln w="38100">
                        <a:noFill/>
                        <a:miter/>
                      </a:ln>
                    </p:spPr>
                  </p:pic>
                </p:oleObj>
              </mc:Fallback>
            </mc:AlternateContent>
          </a:graphicData>
        </a:graphic>
      </p:graphicFrame>
      <p:sp>
        <p:nvSpPr>
          <p:cNvPr id="59409" name="Rectangle 21"/>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59410" name="Object 5"/>
          <p:cNvGraphicFramePr>
            <a:graphicFrameLocks noChangeAspect="1"/>
          </p:cNvGraphicFramePr>
          <p:nvPr/>
        </p:nvGraphicFramePr>
        <p:xfrm>
          <a:off x="2906713" y="5319713"/>
          <a:ext cx="1079500" cy="376237"/>
        </p:xfrm>
        <a:graphic>
          <a:graphicData uri="http://schemas.openxmlformats.org/presentationml/2006/ole">
            <mc:AlternateContent xmlns:mc="http://schemas.openxmlformats.org/markup-compatibility/2006">
              <mc:Choice xmlns:v="urn:schemas-microsoft-com:vml" Requires="v">
                <p:oleObj spid="_x0000_s3195" name="" r:id="rId15" imgW="660400" imgH="228600" progId="Equation.3">
                  <p:embed/>
                </p:oleObj>
              </mc:Choice>
              <mc:Fallback>
                <p:oleObj name="" r:id="rId15" imgW="660400" imgH="228600" progId="Equation.3">
                  <p:embed/>
                  <p:pic>
                    <p:nvPicPr>
                      <p:cNvPr id="0" name="图片 3194"/>
                      <p:cNvPicPr/>
                      <p:nvPr/>
                    </p:nvPicPr>
                    <p:blipFill>
                      <a:blip r:embed="rId16"/>
                      <a:stretch>
                        <a:fillRect/>
                      </a:stretch>
                    </p:blipFill>
                    <p:spPr>
                      <a:xfrm>
                        <a:off x="2906713" y="5319713"/>
                        <a:ext cx="1079500" cy="376237"/>
                      </a:xfrm>
                      <a:prstGeom prst="rect">
                        <a:avLst/>
                      </a:prstGeom>
                      <a:noFill/>
                      <a:ln w="38100">
                        <a:noFill/>
                        <a:miter/>
                      </a:ln>
                    </p:spPr>
                  </p:pic>
                </p:oleObj>
              </mc:Fallback>
            </mc:AlternateContent>
          </a:graphicData>
        </a:graphic>
      </p:graphicFrame>
      <p:sp>
        <p:nvSpPr>
          <p:cNvPr id="59411" name="Rectangle 23"/>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sp>
        <p:nvSpPr>
          <p:cNvPr id="59412"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0418" name="Rectangle 3"/>
          <p:cNvSpPr>
            <a:spLocks noGrp="1" noRot="1"/>
          </p:cNvSpPr>
          <p:nvPr>
            <p:ph type="body" idx="4294967295"/>
          </p:nvPr>
        </p:nvSpPr>
        <p:spPr>
          <a:xfrm>
            <a:off x="296863" y="1223963"/>
            <a:ext cx="8672512" cy="5373687"/>
          </a:xfrm>
        </p:spPr>
        <p:txBody>
          <a:bodyPr vert="horz" wrap="square" lIns="91440" tIns="45720" rIns="91440" bIns="45720" anchor="t"/>
          <a:p>
            <a:pPr lvl="3" eaLnBrk="1" hangingPunct="1">
              <a:buNone/>
            </a:pPr>
            <a:r>
              <a:rPr lang="zh-CN" altLang="en-US" dirty="0"/>
              <a:t>将</a:t>
            </a:r>
            <a:endParaRPr lang="zh-CN" altLang="en-US" dirty="0"/>
          </a:p>
          <a:p>
            <a:pPr lvl="3" eaLnBrk="1" hangingPunct="1">
              <a:buNone/>
            </a:pPr>
            <a:r>
              <a:rPr lang="zh-CN" altLang="en-US" dirty="0"/>
              <a:t>代入下两式</a:t>
            </a:r>
            <a:endParaRPr lang="zh-CN" altLang="en-US" dirty="0"/>
          </a:p>
          <a:p>
            <a:pPr lvl="3" eaLnBrk="1" hangingPunct="1">
              <a:buNone/>
            </a:pPr>
            <a:endParaRPr lang="zh-CN" altLang="en-US" dirty="0"/>
          </a:p>
          <a:p>
            <a:pPr lvl="3" eaLnBrk="1" hangingPunct="1">
              <a:buNone/>
            </a:pPr>
            <a:endParaRPr lang="zh-CN" altLang="en-US" dirty="0"/>
          </a:p>
          <a:p>
            <a:pPr lvl="3" eaLnBrk="1" hangingPunct="1">
              <a:buNone/>
            </a:pPr>
            <a:r>
              <a:rPr lang="zh-CN" altLang="en-US" dirty="0"/>
              <a:t>得到</a:t>
            </a:r>
            <a:endParaRPr lang="zh-CN" altLang="en-US" dirty="0"/>
          </a:p>
          <a:p>
            <a:pPr lvl="3" eaLnBrk="1" hangingPunct="1">
              <a:buNone/>
            </a:pPr>
            <a:endParaRPr lang="zh-CN" altLang="en-US" dirty="0"/>
          </a:p>
          <a:p>
            <a:pPr lvl="3" eaLnBrk="1" hangingPunct="1">
              <a:buNone/>
            </a:pPr>
            <a:r>
              <a:rPr lang="zh-CN" altLang="en-US" dirty="0"/>
              <a:t>即</a:t>
            </a:r>
            <a:endParaRPr lang="zh-CN" altLang="en-US" dirty="0"/>
          </a:p>
          <a:p>
            <a:pPr lvl="3" eaLnBrk="1" hangingPunct="1">
              <a:buNone/>
            </a:pPr>
            <a:r>
              <a:rPr lang="zh-CN" altLang="en-US" dirty="0"/>
              <a:t>上式表明</a:t>
            </a:r>
            <a:r>
              <a:rPr lang="zh-CN" altLang="en-US" sz="1900" i="1" dirty="0">
                <a:solidFill>
                  <a:schemeClr val="hlink"/>
                </a:solidFill>
                <a:sym typeface="Symbol" panose="05050102010706020507" pitchFamily="18" charset="2"/>
              </a:rPr>
              <a:t></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 </a:t>
            </a:r>
            <a:r>
              <a:rPr lang="zh-CN" altLang="en-US" dirty="0">
                <a:solidFill>
                  <a:schemeClr val="hlink"/>
                </a:solidFill>
              </a:rPr>
              <a:t>、 </a:t>
            </a:r>
            <a:r>
              <a:rPr lang="zh-CN" altLang="en-US" sz="1900" i="1" dirty="0">
                <a:solidFill>
                  <a:schemeClr val="hlink"/>
                </a:solidFill>
                <a:sym typeface="Symbol" panose="05050102010706020507" pitchFamily="18" charset="2"/>
              </a:rPr>
              <a:t></a:t>
            </a:r>
            <a:r>
              <a:rPr lang="en-US" altLang="zh-CN" sz="1900" baseline="-25000" dirty="0">
                <a:solidFill>
                  <a:schemeClr val="hlink"/>
                </a:solidFill>
                <a:sym typeface="Symbol" panose="05050102010706020507" pitchFamily="18" charset="2"/>
              </a:rPr>
              <a:t>c</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zh-CN" altLang="en-US" dirty="0">
                <a:solidFill>
                  <a:schemeClr val="hlink"/>
                </a:solidFill>
              </a:rPr>
              <a:t>和</a:t>
            </a:r>
            <a:r>
              <a:rPr lang="zh-CN" altLang="en-US" sz="1900" i="1" dirty="0">
                <a:solidFill>
                  <a:schemeClr val="hlink"/>
                </a:solidFill>
                <a:sym typeface="Symbol" panose="05050102010706020507" pitchFamily="18" charset="2"/>
              </a:rPr>
              <a:t></a:t>
            </a:r>
            <a:r>
              <a:rPr lang="en-US" altLang="zh-CN" sz="1900" baseline="-25000" dirty="0">
                <a:solidFill>
                  <a:schemeClr val="hlink"/>
                </a:solidFill>
                <a:sym typeface="Symbol" panose="05050102010706020507" pitchFamily="18" charset="2"/>
              </a:rPr>
              <a:t>s</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zh-CN" altLang="en-US" dirty="0">
                <a:solidFill>
                  <a:schemeClr val="hlink"/>
                </a:solidFill>
              </a:rPr>
              <a:t>具有相同的平均功率或方差。 </a:t>
            </a:r>
            <a:endParaRPr lang="zh-CN" altLang="en-US" dirty="0">
              <a:solidFill>
                <a:schemeClr val="hlink"/>
              </a:solidFill>
            </a:endParaRPr>
          </a:p>
        </p:txBody>
      </p:sp>
      <p:grpSp>
        <p:nvGrpSpPr>
          <p:cNvPr id="60419" name="Group 11"/>
          <p:cNvGrpSpPr/>
          <p:nvPr/>
        </p:nvGrpSpPr>
        <p:grpSpPr>
          <a:xfrm>
            <a:off x="2232025" y="1981200"/>
            <a:ext cx="3554413" cy="822325"/>
            <a:chOff x="1406" y="1338"/>
            <a:chExt cx="2239" cy="518"/>
          </a:xfrm>
        </p:grpSpPr>
        <p:graphicFrame>
          <p:nvGraphicFramePr>
            <p:cNvPr id="60420" name="Object 6"/>
            <p:cNvGraphicFramePr>
              <a:graphicFrameLocks noChangeAspect="1"/>
            </p:cNvGraphicFramePr>
            <p:nvPr/>
          </p:nvGraphicFramePr>
          <p:xfrm>
            <a:off x="1406" y="1621"/>
            <a:ext cx="2212" cy="235"/>
          </p:xfrm>
          <a:graphic>
            <a:graphicData uri="http://schemas.openxmlformats.org/presentationml/2006/ole">
              <mc:AlternateContent xmlns:mc="http://schemas.openxmlformats.org/markup-compatibility/2006">
                <mc:Choice xmlns:v="urn:schemas-microsoft-com:vml" Requires="v">
                  <p:oleObj spid="_x0000_s3188" name="" r:id="rId1" imgW="2349500" imgH="241300" progId="Equation.3">
                    <p:embed/>
                  </p:oleObj>
                </mc:Choice>
                <mc:Fallback>
                  <p:oleObj name="" r:id="rId1" imgW="2349500" imgH="241300" progId="Equation.3">
                    <p:embed/>
                    <p:pic>
                      <p:nvPicPr>
                        <p:cNvPr id="0" name="图片 3187"/>
                        <p:cNvPicPr/>
                        <p:nvPr/>
                      </p:nvPicPr>
                      <p:blipFill>
                        <a:blip r:embed="rId2"/>
                        <a:stretch>
                          <a:fillRect/>
                        </a:stretch>
                      </p:blipFill>
                      <p:spPr>
                        <a:xfrm>
                          <a:off x="1406" y="1621"/>
                          <a:ext cx="2212" cy="235"/>
                        </a:xfrm>
                        <a:prstGeom prst="rect">
                          <a:avLst/>
                        </a:prstGeom>
                        <a:noFill/>
                        <a:ln w="38100">
                          <a:noFill/>
                          <a:miter/>
                        </a:ln>
                      </p:spPr>
                    </p:pic>
                  </p:oleObj>
                </mc:Fallback>
              </mc:AlternateContent>
            </a:graphicData>
          </a:graphic>
        </p:graphicFrame>
        <p:graphicFrame>
          <p:nvGraphicFramePr>
            <p:cNvPr id="60421" name="Object 7"/>
            <p:cNvGraphicFramePr>
              <a:graphicFrameLocks noChangeAspect="1"/>
            </p:cNvGraphicFramePr>
            <p:nvPr/>
          </p:nvGraphicFramePr>
          <p:xfrm>
            <a:off x="1406" y="1338"/>
            <a:ext cx="2239" cy="226"/>
          </p:xfrm>
          <a:graphic>
            <a:graphicData uri="http://schemas.openxmlformats.org/presentationml/2006/ole">
              <mc:AlternateContent xmlns:mc="http://schemas.openxmlformats.org/markup-compatibility/2006">
                <mc:Choice xmlns:v="urn:schemas-microsoft-com:vml" Requires="v">
                  <p:oleObj spid="_x0000_s3189" name="" r:id="rId3" imgW="2349500" imgH="241300" progId="Equation.3">
                    <p:embed/>
                  </p:oleObj>
                </mc:Choice>
                <mc:Fallback>
                  <p:oleObj name="" r:id="rId3" imgW="2349500" imgH="241300" progId="Equation.3">
                    <p:embed/>
                    <p:pic>
                      <p:nvPicPr>
                        <p:cNvPr id="0" name="图片 3188"/>
                        <p:cNvPicPr/>
                        <p:nvPr/>
                      </p:nvPicPr>
                      <p:blipFill>
                        <a:blip r:embed="rId4"/>
                        <a:stretch>
                          <a:fillRect/>
                        </a:stretch>
                      </p:blipFill>
                      <p:spPr>
                        <a:xfrm>
                          <a:off x="1406" y="1338"/>
                          <a:ext cx="2239" cy="226"/>
                        </a:xfrm>
                        <a:prstGeom prst="rect">
                          <a:avLst/>
                        </a:prstGeom>
                        <a:noFill/>
                        <a:ln w="38100">
                          <a:noFill/>
                          <a:miter/>
                        </a:ln>
                      </p:spPr>
                    </p:pic>
                  </p:oleObj>
                </mc:Fallback>
              </mc:AlternateContent>
            </a:graphicData>
          </a:graphic>
        </p:graphicFrame>
      </p:grpSp>
      <p:grpSp>
        <p:nvGrpSpPr>
          <p:cNvPr id="60422" name="Group 10"/>
          <p:cNvGrpSpPr/>
          <p:nvPr/>
        </p:nvGrpSpPr>
        <p:grpSpPr>
          <a:xfrm>
            <a:off x="2457450" y="1268413"/>
            <a:ext cx="2608263" cy="390525"/>
            <a:chOff x="1548" y="799"/>
            <a:chExt cx="1643" cy="246"/>
          </a:xfrm>
        </p:grpSpPr>
        <p:graphicFrame>
          <p:nvGraphicFramePr>
            <p:cNvPr id="60423" name="Object 4"/>
            <p:cNvGraphicFramePr>
              <a:graphicFrameLocks noChangeAspect="1"/>
            </p:cNvGraphicFramePr>
            <p:nvPr/>
          </p:nvGraphicFramePr>
          <p:xfrm>
            <a:off x="1548" y="799"/>
            <a:ext cx="709" cy="246"/>
          </p:xfrm>
          <a:graphic>
            <a:graphicData uri="http://schemas.openxmlformats.org/presentationml/2006/ole">
              <mc:AlternateContent xmlns:mc="http://schemas.openxmlformats.org/markup-compatibility/2006">
                <mc:Choice xmlns:v="urn:schemas-microsoft-com:vml" Requires="v">
                  <p:oleObj spid="_x0000_s3190" name="" r:id="rId5" imgW="660400" imgH="228600" progId="Equation.3">
                    <p:embed/>
                  </p:oleObj>
                </mc:Choice>
                <mc:Fallback>
                  <p:oleObj name="" r:id="rId5" imgW="660400" imgH="228600" progId="Equation.3">
                    <p:embed/>
                    <p:pic>
                      <p:nvPicPr>
                        <p:cNvPr id="0" name="图片 3189"/>
                        <p:cNvPicPr/>
                        <p:nvPr/>
                      </p:nvPicPr>
                      <p:blipFill>
                        <a:blip r:embed="rId6"/>
                        <a:stretch>
                          <a:fillRect/>
                        </a:stretch>
                      </p:blipFill>
                      <p:spPr>
                        <a:xfrm>
                          <a:off x="1548" y="799"/>
                          <a:ext cx="709" cy="246"/>
                        </a:xfrm>
                        <a:prstGeom prst="rect">
                          <a:avLst/>
                        </a:prstGeom>
                        <a:noFill/>
                        <a:ln w="38100">
                          <a:noFill/>
                          <a:miter/>
                        </a:ln>
                      </p:spPr>
                    </p:pic>
                  </p:oleObj>
                </mc:Fallback>
              </mc:AlternateContent>
            </a:graphicData>
          </a:graphic>
        </p:graphicFrame>
        <p:graphicFrame>
          <p:nvGraphicFramePr>
            <p:cNvPr id="60424" name="Object 5"/>
            <p:cNvGraphicFramePr>
              <a:graphicFrameLocks noChangeAspect="1"/>
            </p:cNvGraphicFramePr>
            <p:nvPr/>
          </p:nvGraphicFramePr>
          <p:xfrm>
            <a:off x="2511" y="799"/>
            <a:ext cx="680" cy="237"/>
          </p:xfrm>
          <a:graphic>
            <a:graphicData uri="http://schemas.openxmlformats.org/presentationml/2006/ole">
              <mc:AlternateContent xmlns:mc="http://schemas.openxmlformats.org/markup-compatibility/2006">
                <mc:Choice xmlns:v="urn:schemas-microsoft-com:vml" Requires="v">
                  <p:oleObj spid="_x0000_s3206" name="" r:id="rId7" imgW="660400" imgH="228600" progId="Equation.3">
                    <p:embed/>
                  </p:oleObj>
                </mc:Choice>
                <mc:Fallback>
                  <p:oleObj name="" r:id="rId7" imgW="660400" imgH="228600" progId="Equation.3">
                    <p:embed/>
                    <p:pic>
                      <p:nvPicPr>
                        <p:cNvPr id="0" name="图片 3205"/>
                        <p:cNvPicPr/>
                        <p:nvPr/>
                      </p:nvPicPr>
                      <p:blipFill>
                        <a:blip r:embed="rId8"/>
                        <a:stretch>
                          <a:fillRect/>
                        </a:stretch>
                      </p:blipFill>
                      <p:spPr>
                        <a:xfrm>
                          <a:off x="2511" y="799"/>
                          <a:ext cx="680" cy="237"/>
                        </a:xfrm>
                        <a:prstGeom prst="rect">
                          <a:avLst/>
                        </a:prstGeom>
                        <a:noFill/>
                        <a:ln w="38100">
                          <a:noFill/>
                          <a:miter/>
                        </a:ln>
                      </p:spPr>
                    </p:pic>
                  </p:oleObj>
                </mc:Fallback>
              </mc:AlternateContent>
            </a:graphicData>
          </a:graphic>
        </p:graphicFrame>
      </p:grpSp>
      <p:sp>
        <p:nvSpPr>
          <p:cNvPr id="60425" name="Rectangle 13"/>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0426" name="Object 2"/>
          <p:cNvGraphicFramePr>
            <a:graphicFrameLocks noChangeAspect="1"/>
          </p:cNvGraphicFramePr>
          <p:nvPr/>
        </p:nvGraphicFramePr>
        <p:xfrm>
          <a:off x="2501900" y="2914650"/>
          <a:ext cx="2339975" cy="395288"/>
        </p:xfrm>
        <a:graphic>
          <a:graphicData uri="http://schemas.openxmlformats.org/presentationml/2006/ole">
            <mc:AlternateContent xmlns:mc="http://schemas.openxmlformats.org/markup-compatibility/2006">
              <mc:Choice xmlns:v="urn:schemas-microsoft-com:vml" Requires="v">
                <p:oleObj spid="_x0000_s3201" name="" r:id="rId9" imgW="1409065" imgH="241300" progId="Equation.3">
                  <p:embed/>
                </p:oleObj>
              </mc:Choice>
              <mc:Fallback>
                <p:oleObj name="" r:id="rId9" imgW="1409065" imgH="241300" progId="Equation.3">
                  <p:embed/>
                  <p:pic>
                    <p:nvPicPr>
                      <p:cNvPr id="0" name="图片 3200"/>
                      <p:cNvPicPr/>
                      <p:nvPr/>
                    </p:nvPicPr>
                    <p:blipFill>
                      <a:blip r:embed="rId10"/>
                      <a:stretch>
                        <a:fillRect/>
                      </a:stretch>
                    </p:blipFill>
                    <p:spPr>
                      <a:xfrm>
                        <a:off x="2501900" y="2914650"/>
                        <a:ext cx="2339975" cy="395288"/>
                      </a:xfrm>
                      <a:prstGeom prst="rect">
                        <a:avLst/>
                      </a:prstGeom>
                      <a:noFill/>
                      <a:ln w="38100">
                        <a:noFill/>
                        <a:miter/>
                      </a:ln>
                    </p:spPr>
                  </p:pic>
                </p:oleObj>
              </mc:Fallback>
            </mc:AlternateContent>
          </a:graphicData>
        </a:graphic>
      </p:graphicFrame>
      <p:sp>
        <p:nvSpPr>
          <p:cNvPr id="60427"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graphicFrame>
        <p:nvGraphicFramePr>
          <p:cNvPr id="2" name="表格 1"/>
          <p:cNvGraphicFramePr/>
          <p:nvPr/>
        </p:nvGraphicFramePr>
        <p:xfrm>
          <a:off x="2393950" y="3497263"/>
          <a:ext cx="3432810" cy="522605"/>
        </p:xfrm>
        <a:graphic>
          <a:graphicData uri="http://schemas.openxmlformats.org/drawingml/2006/table">
            <a:tbl>
              <a:tblPr firstRow="1" bandRow="1">
                <a:tableStyleId>{5C22544A-7EE6-4342-B048-85BDC9FD1C3A}</a:tableStyleId>
              </a:tblPr>
              <a:tblGrid>
                <a:gridCol w="3432810"/>
              </a:tblGrid>
              <a:tr h="522605">
                <a:tc>
                  <a:txBody>
                    <a:bodyPr/>
                    <a:p>
                      <a:pPr>
                        <a:buNone/>
                      </a:pPr>
                      <a:endParaRPr lang="zh-CN" altLang="en-US"/>
                    </a:p>
                  </a:txBody>
                  <a:tcPr>
                    <a:solidFill>
                      <a:schemeClr val="accent2"/>
                    </a:solidFill>
                  </a:tcPr>
                </a:tc>
              </a:tr>
            </a:tbl>
          </a:graphicData>
        </a:graphic>
      </p:graphicFrame>
      <p:graphicFrame>
        <p:nvGraphicFramePr>
          <p:cNvPr id="60434" name="Object 3"/>
          <p:cNvGraphicFramePr>
            <a:graphicFrameLocks noChangeAspect="1"/>
          </p:cNvGraphicFramePr>
          <p:nvPr/>
        </p:nvGraphicFramePr>
        <p:xfrm>
          <a:off x="3370263" y="3552825"/>
          <a:ext cx="1979612" cy="466725"/>
        </p:xfrm>
        <a:graphic>
          <a:graphicData uri="http://schemas.openxmlformats.org/presentationml/2006/ole">
            <mc:AlternateContent xmlns:mc="http://schemas.openxmlformats.org/markup-compatibility/2006">
              <mc:Choice xmlns:v="urn:schemas-microsoft-com:vml" Requires="v">
                <p:oleObj spid="_x0000_s3204" name="" r:id="rId11" imgW="1091565" imgH="254000" progId="Equation.3">
                  <p:embed/>
                </p:oleObj>
              </mc:Choice>
              <mc:Fallback>
                <p:oleObj name="" r:id="rId11" imgW="1091565" imgH="254000" progId="Equation.3">
                  <p:embed/>
                  <p:pic>
                    <p:nvPicPr>
                      <p:cNvPr id="0" name="图片 3203"/>
                      <p:cNvPicPr/>
                      <p:nvPr/>
                    </p:nvPicPr>
                    <p:blipFill>
                      <a:blip r:embed="rId12"/>
                      <a:stretch>
                        <a:fillRect/>
                      </a:stretch>
                    </p:blipFill>
                    <p:spPr>
                      <a:xfrm>
                        <a:off x="3370263" y="3552825"/>
                        <a:ext cx="1979612" cy="466725"/>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1442" name="Rectangle 3"/>
          <p:cNvSpPr>
            <a:spLocks noGrp="1" noRot="1"/>
          </p:cNvSpPr>
          <p:nvPr>
            <p:ph type="body" idx="4294967295"/>
          </p:nvPr>
        </p:nvSpPr>
        <p:spPr>
          <a:xfrm>
            <a:off x="161925" y="1223963"/>
            <a:ext cx="8807450" cy="5634037"/>
          </a:xfrm>
        </p:spPr>
        <p:txBody>
          <a:bodyPr vert="horz" wrap="square" lIns="91440" tIns="45720" rIns="91440" bIns="45720" anchor="t"/>
          <a:p>
            <a:pPr lvl="3" eaLnBrk="1" hangingPunct="1"/>
            <a:r>
              <a:rPr lang="zh-CN" altLang="en-US" dirty="0"/>
              <a:t>根据平稳性，过程的特性与变量</a:t>
            </a:r>
            <a:r>
              <a:rPr lang="en-US" altLang="zh-CN" i="1" dirty="0"/>
              <a:t>t</a:t>
            </a:r>
            <a:r>
              <a:rPr lang="zh-CN" altLang="en-US" dirty="0"/>
              <a:t>无关，故由式 </a:t>
            </a:r>
            <a:endParaRPr lang="zh-CN" altLang="en-US" dirty="0"/>
          </a:p>
          <a:p>
            <a:pPr lvl="3" eaLnBrk="1" hangingPunct="1"/>
            <a:endParaRPr lang="zh-CN" altLang="en-US" dirty="0"/>
          </a:p>
          <a:p>
            <a:pPr lvl="3" eaLnBrk="1" hangingPunct="1">
              <a:buNone/>
            </a:pPr>
            <a:r>
              <a:rPr lang="zh-CN" altLang="en-US" dirty="0"/>
              <a:t>	得到</a:t>
            </a:r>
            <a:endParaRPr lang="zh-CN" altLang="en-US" dirty="0"/>
          </a:p>
          <a:p>
            <a:pPr lvl="3" eaLnBrk="1" hangingPunct="1">
              <a:buNone/>
            </a:pPr>
            <a:endParaRPr lang="zh-CN" altLang="en-US" dirty="0"/>
          </a:p>
          <a:p>
            <a:pPr lvl="3" eaLnBrk="1" hangingPunct="1">
              <a:buNone/>
            </a:pPr>
            <a:endParaRPr lang="zh-CN" altLang="en-US" dirty="0"/>
          </a:p>
          <a:p>
            <a:pPr lvl="3" eaLnBrk="1" hangingPunct="1">
              <a:lnSpc>
                <a:spcPct val="120000"/>
              </a:lnSpc>
              <a:buNone/>
            </a:pPr>
            <a:r>
              <a:rPr lang="zh-CN" altLang="en-US" dirty="0"/>
              <a:t>	</a:t>
            </a:r>
            <a:r>
              <a:rPr lang="zh-CN" altLang="en-US" dirty="0">
                <a:solidFill>
                  <a:schemeClr val="hlink"/>
                </a:solidFill>
              </a:rPr>
              <a:t>因为</a:t>
            </a:r>
            <a:r>
              <a:rPr lang="zh-CN" altLang="en-US" sz="1900" i="1" dirty="0">
                <a:solidFill>
                  <a:schemeClr val="hlink"/>
                </a:solidFill>
                <a:sym typeface="Symbol" panose="05050102010706020507" pitchFamily="18" charset="2"/>
              </a:rPr>
              <a:t></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zh-CN" altLang="en-US" dirty="0">
                <a:solidFill>
                  <a:schemeClr val="hlink"/>
                </a:solidFill>
              </a:rPr>
              <a:t>是高斯过程</a:t>
            </a:r>
            <a:r>
              <a:rPr lang="zh-CN" altLang="en-US" dirty="0"/>
              <a:t>，所以， </a:t>
            </a:r>
            <a:r>
              <a:rPr lang="zh-CN" altLang="en-US" sz="1900" i="1" dirty="0">
                <a:sym typeface="Symbol" panose="05050102010706020507" pitchFamily="18" charset="2"/>
              </a:rPr>
              <a:t></a:t>
            </a:r>
            <a:r>
              <a:rPr lang="en-US" altLang="zh-CN" sz="1900" baseline="-25000" dirty="0">
                <a:sym typeface="Symbol" panose="05050102010706020507" pitchFamily="18" charset="2"/>
              </a:rPr>
              <a:t>c</a:t>
            </a:r>
            <a:r>
              <a:rPr lang="en-US" altLang="zh-CN" sz="1900" dirty="0">
                <a:sym typeface="Symbol" panose="05050102010706020507" pitchFamily="18" charset="2"/>
              </a:rPr>
              <a:t>(</a:t>
            </a:r>
            <a:r>
              <a:rPr lang="en-US" altLang="zh-CN" sz="1900" i="1" dirty="0">
                <a:sym typeface="Symbol" panose="05050102010706020507" pitchFamily="18" charset="2"/>
              </a:rPr>
              <a:t>t</a:t>
            </a:r>
            <a:r>
              <a:rPr lang="en-US" altLang="zh-CN" sz="1900" i="1" baseline="-25000" dirty="0">
                <a:sym typeface="Symbol" panose="05050102010706020507" pitchFamily="18" charset="2"/>
              </a:rPr>
              <a:t>1</a:t>
            </a:r>
            <a:r>
              <a:rPr lang="en-US" altLang="zh-CN" sz="1900" dirty="0">
                <a:sym typeface="Symbol" panose="05050102010706020507" pitchFamily="18" charset="2"/>
              </a:rPr>
              <a:t>)</a:t>
            </a:r>
            <a:r>
              <a:rPr lang="zh-CN" altLang="en-US" sz="1900" dirty="0">
                <a:sym typeface="Symbol" panose="05050102010706020507" pitchFamily="18" charset="2"/>
              </a:rPr>
              <a:t>， </a:t>
            </a:r>
            <a:r>
              <a:rPr lang="zh-CN" altLang="en-US" sz="1900" i="1" dirty="0">
                <a:sym typeface="Symbol" panose="05050102010706020507" pitchFamily="18" charset="2"/>
              </a:rPr>
              <a:t></a:t>
            </a:r>
            <a:r>
              <a:rPr lang="en-US" altLang="zh-CN" sz="1900" baseline="-25000" dirty="0">
                <a:sym typeface="Symbol" panose="05050102010706020507" pitchFamily="18" charset="2"/>
              </a:rPr>
              <a:t>s</a:t>
            </a:r>
            <a:r>
              <a:rPr lang="en-US" altLang="zh-CN" sz="1900" dirty="0">
                <a:sym typeface="Symbol" panose="05050102010706020507" pitchFamily="18" charset="2"/>
              </a:rPr>
              <a:t>(</a:t>
            </a:r>
            <a:r>
              <a:rPr lang="en-US" altLang="zh-CN" sz="1900" i="1" dirty="0">
                <a:sym typeface="Symbol" panose="05050102010706020507" pitchFamily="18" charset="2"/>
              </a:rPr>
              <a:t>t</a:t>
            </a:r>
            <a:r>
              <a:rPr lang="en-US" altLang="zh-CN" sz="1900" i="1" baseline="-25000" dirty="0">
                <a:sym typeface="Symbol" panose="05050102010706020507" pitchFamily="18" charset="2"/>
              </a:rPr>
              <a:t>2</a:t>
            </a:r>
            <a:r>
              <a:rPr lang="en-US" altLang="zh-CN" sz="1900" dirty="0">
                <a:sym typeface="Symbol" panose="05050102010706020507" pitchFamily="18" charset="2"/>
              </a:rPr>
              <a:t>)</a:t>
            </a:r>
            <a:r>
              <a:rPr lang="zh-CN" altLang="en-US" dirty="0"/>
              <a:t>一定是高斯随机变量，从而</a:t>
            </a:r>
            <a:r>
              <a:rPr lang="zh-CN" altLang="en-US" sz="1900" i="1" dirty="0">
                <a:solidFill>
                  <a:schemeClr val="hlink"/>
                </a:solidFill>
                <a:sym typeface="Symbol" panose="05050102010706020507" pitchFamily="18" charset="2"/>
              </a:rPr>
              <a:t></a:t>
            </a:r>
            <a:r>
              <a:rPr lang="en-US" altLang="zh-CN" sz="1900" baseline="-25000" dirty="0">
                <a:solidFill>
                  <a:schemeClr val="hlink"/>
                </a:solidFill>
                <a:sym typeface="Symbol" panose="05050102010706020507" pitchFamily="18" charset="2"/>
              </a:rPr>
              <a:t>c</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en-US" altLang="zh-CN" dirty="0">
                <a:solidFill>
                  <a:schemeClr val="hlink"/>
                </a:solidFill>
              </a:rPr>
              <a:t> </a:t>
            </a:r>
            <a:r>
              <a:rPr lang="zh-CN" altLang="en-US" dirty="0">
                <a:solidFill>
                  <a:schemeClr val="hlink"/>
                </a:solidFill>
              </a:rPr>
              <a:t>、 </a:t>
            </a:r>
            <a:r>
              <a:rPr lang="zh-CN" altLang="en-US" sz="1900" i="1" dirty="0">
                <a:solidFill>
                  <a:schemeClr val="hlink"/>
                </a:solidFill>
                <a:sym typeface="Symbol" panose="05050102010706020507" pitchFamily="18" charset="2"/>
              </a:rPr>
              <a:t></a:t>
            </a:r>
            <a:r>
              <a:rPr lang="en-US" altLang="zh-CN" sz="1900" baseline="-25000" dirty="0">
                <a:solidFill>
                  <a:schemeClr val="hlink"/>
                </a:solidFill>
                <a:sym typeface="Symbol" panose="05050102010706020507" pitchFamily="18" charset="2"/>
              </a:rPr>
              <a:t>s</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zh-CN" altLang="en-US" dirty="0">
                <a:solidFill>
                  <a:schemeClr val="hlink"/>
                </a:solidFill>
              </a:rPr>
              <a:t>也是高斯过程</a:t>
            </a:r>
            <a:r>
              <a:rPr lang="zh-CN" altLang="en-US" dirty="0"/>
              <a:t>。</a:t>
            </a:r>
            <a:endParaRPr lang="zh-CN" altLang="en-US" dirty="0"/>
          </a:p>
          <a:p>
            <a:pPr lvl="3" eaLnBrk="1" hangingPunct="1">
              <a:lnSpc>
                <a:spcPct val="120000"/>
              </a:lnSpc>
            </a:pPr>
            <a:r>
              <a:rPr lang="zh-CN" altLang="en-US" dirty="0"/>
              <a:t>根据</a:t>
            </a:r>
            <a:endParaRPr lang="zh-CN" altLang="en-US" dirty="0"/>
          </a:p>
          <a:p>
            <a:pPr lvl="3" eaLnBrk="1" hangingPunct="1">
              <a:lnSpc>
                <a:spcPct val="120000"/>
              </a:lnSpc>
              <a:buNone/>
            </a:pPr>
            <a:r>
              <a:rPr lang="zh-CN" altLang="en-US" dirty="0"/>
              <a:t>	可知， </a:t>
            </a:r>
            <a:r>
              <a:rPr lang="zh-CN" altLang="en-US" sz="1900" i="1" dirty="0">
                <a:sym typeface="Symbol" panose="05050102010706020507" pitchFamily="18" charset="2"/>
              </a:rPr>
              <a:t></a:t>
            </a:r>
            <a:r>
              <a:rPr lang="en-US" altLang="zh-CN" sz="1900" baseline="-25000" dirty="0">
                <a:sym typeface="Symbol" panose="05050102010706020507" pitchFamily="18" charset="2"/>
              </a:rPr>
              <a:t>c</a:t>
            </a:r>
            <a:r>
              <a:rPr lang="en-US" altLang="zh-CN" sz="1900" dirty="0">
                <a:sym typeface="Symbol" panose="05050102010706020507" pitchFamily="18" charset="2"/>
              </a:rPr>
              <a:t>(</a:t>
            </a:r>
            <a:r>
              <a:rPr lang="en-US" altLang="zh-CN" sz="1900" i="1" dirty="0">
                <a:sym typeface="Symbol" panose="05050102010706020507" pitchFamily="18" charset="2"/>
              </a:rPr>
              <a:t>t</a:t>
            </a:r>
            <a:r>
              <a:rPr lang="en-US" altLang="zh-CN" sz="1900" dirty="0">
                <a:sym typeface="Symbol" panose="05050102010706020507" pitchFamily="18" charset="2"/>
              </a:rPr>
              <a:t>)</a:t>
            </a:r>
            <a:r>
              <a:rPr lang="en-US" altLang="zh-CN" dirty="0"/>
              <a:t> </a:t>
            </a:r>
            <a:r>
              <a:rPr lang="zh-CN" altLang="en-US" dirty="0"/>
              <a:t>与</a:t>
            </a:r>
            <a:r>
              <a:rPr lang="zh-CN" altLang="en-US" sz="1900" i="1" dirty="0">
                <a:sym typeface="Symbol" panose="05050102010706020507" pitchFamily="18" charset="2"/>
              </a:rPr>
              <a:t></a:t>
            </a:r>
            <a:r>
              <a:rPr lang="en-US" altLang="zh-CN" sz="1900" baseline="-25000" dirty="0">
                <a:sym typeface="Symbol" panose="05050102010706020507" pitchFamily="18" charset="2"/>
              </a:rPr>
              <a:t>s</a:t>
            </a:r>
            <a:r>
              <a:rPr lang="en-US" altLang="zh-CN" sz="1900" dirty="0">
                <a:sym typeface="Symbol" panose="05050102010706020507" pitchFamily="18" charset="2"/>
              </a:rPr>
              <a:t>(</a:t>
            </a:r>
            <a:r>
              <a:rPr lang="en-US" altLang="zh-CN" sz="1900" i="1" dirty="0">
                <a:sym typeface="Symbol" panose="05050102010706020507" pitchFamily="18" charset="2"/>
              </a:rPr>
              <a:t>t</a:t>
            </a:r>
            <a:r>
              <a:rPr lang="en-US" altLang="zh-CN" sz="1900" dirty="0">
                <a:sym typeface="Symbol" panose="05050102010706020507" pitchFamily="18" charset="2"/>
              </a:rPr>
              <a:t>)</a:t>
            </a:r>
            <a:r>
              <a:rPr lang="zh-CN" altLang="en-US" dirty="0"/>
              <a:t>在</a:t>
            </a:r>
            <a:r>
              <a:rPr lang="zh-CN" altLang="en-US" dirty="0">
                <a:sym typeface="Symbol" panose="05050102010706020507" pitchFamily="18" charset="2"/>
              </a:rPr>
              <a:t> </a:t>
            </a:r>
            <a:r>
              <a:rPr lang="en-US" altLang="zh-CN" dirty="0">
                <a:sym typeface="Symbol" panose="05050102010706020507" pitchFamily="18" charset="2"/>
              </a:rPr>
              <a:t>= 0</a:t>
            </a:r>
            <a:r>
              <a:rPr lang="zh-CN" altLang="en-US" dirty="0"/>
              <a:t>处互不相关，又由于它们是高斯型的，因此</a:t>
            </a:r>
            <a:r>
              <a:rPr lang="zh-CN" altLang="en-US" sz="1900" i="1" dirty="0">
                <a:solidFill>
                  <a:schemeClr val="hlink"/>
                </a:solidFill>
                <a:sym typeface="Symbol" panose="05050102010706020507" pitchFamily="18" charset="2"/>
              </a:rPr>
              <a:t></a:t>
            </a:r>
            <a:r>
              <a:rPr lang="en-US" altLang="zh-CN" sz="1900" baseline="-25000" dirty="0">
                <a:solidFill>
                  <a:schemeClr val="hlink"/>
                </a:solidFill>
                <a:sym typeface="Symbol" panose="05050102010706020507" pitchFamily="18" charset="2"/>
              </a:rPr>
              <a:t>c</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en-US" altLang="zh-CN" dirty="0">
                <a:solidFill>
                  <a:schemeClr val="hlink"/>
                </a:solidFill>
              </a:rPr>
              <a:t> </a:t>
            </a:r>
            <a:r>
              <a:rPr lang="zh-CN" altLang="en-US" dirty="0">
                <a:solidFill>
                  <a:schemeClr val="hlink"/>
                </a:solidFill>
              </a:rPr>
              <a:t>与</a:t>
            </a:r>
            <a:r>
              <a:rPr lang="zh-CN" altLang="en-US" sz="1900" i="1" dirty="0">
                <a:solidFill>
                  <a:schemeClr val="hlink"/>
                </a:solidFill>
                <a:sym typeface="Symbol" panose="05050102010706020507" pitchFamily="18" charset="2"/>
              </a:rPr>
              <a:t></a:t>
            </a:r>
            <a:r>
              <a:rPr lang="en-US" altLang="zh-CN" sz="1900" baseline="-25000" dirty="0">
                <a:solidFill>
                  <a:schemeClr val="hlink"/>
                </a:solidFill>
                <a:sym typeface="Symbol" panose="05050102010706020507" pitchFamily="18" charset="2"/>
              </a:rPr>
              <a:t>s</a:t>
            </a:r>
            <a:r>
              <a:rPr lang="en-US" altLang="zh-CN" sz="1900" dirty="0">
                <a:solidFill>
                  <a:schemeClr val="hlink"/>
                </a:solidFill>
                <a:sym typeface="Symbol" panose="05050102010706020507" pitchFamily="18" charset="2"/>
              </a:rPr>
              <a:t>(</a:t>
            </a:r>
            <a:r>
              <a:rPr lang="en-US" altLang="zh-CN" sz="1900" i="1" dirty="0">
                <a:solidFill>
                  <a:schemeClr val="hlink"/>
                </a:solidFill>
                <a:sym typeface="Symbol" panose="05050102010706020507" pitchFamily="18" charset="2"/>
              </a:rPr>
              <a:t>t</a:t>
            </a:r>
            <a:r>
              <a:rPr lang="en-US" altLang="zh-CN" sz="1900" dirty="0">
                <a:solidFill>
                  <a:schemeClr val="hlink"/>
                </a:solidFill>
                <a:sym typeface="Symbol" panose="05050102010706020507" pitchFamily="18" charset="2"/>
              </a:rPr>
              <a:t>)</a:t>
            </a:r>
            <a:r>
              <a:rPr lang="zh-CN" altLang="en-US" dirty="0">
                <a:solidFill>
                  <a:schemeClr val="hlink"/>
                </a:solidFill>
              </a:rPr>
              <a:t>也是统计独立的</a:t>
            </a:r>
            <a:r>
              <a:rPr lang="zh-CN" altLang="en-US" dirty="0"/>
              <a:t>。 </a:t>
            </a:r>
            <a:endParaRPr lang="zh-CN" altLang="en-US" dirty="0"/>
          </a:p>
        </p:txBody>
      </p:sp>
      <p:sp>
        <p:nvSpPr>
          <p:cNvPr id="61443" name="Rectangle 5"/>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1444" name="Object 2"/>
          <p:cNvGraphicFramePr>
            <a:graphicFrameLocks noChangeAspect="1"/>
          </p:cNvGraphicFramePr>
          <p:nvPr/>
        </p:nvGraphicFramePr>
        <p:xfrm>
          <a:off x="2727325" y="1628775"/>
          <a:ext cx="3644900" cy="363538"/>
        </p:xfrm>
        <a:graphic>
          <a:graphicData uri="http://schemas.openxmlformats.org/presentationml/2006/ole">
            <mc:AlternateContent xmlns:mc="http://schemas.openxmlformats.org/markup-compatibility/2006">
              <mc:Choice xmlns:v="urn:schemas-microsoft-com:vml" Requires="v">
                <p:oleObj spid="_x0000_s3205" name="" r:id="rId1" imgW="2057400" imgH="228600" progId="Equation.3">
                  <p:embed/>
                </p:oleObj>
              </mc:Choice>
              <mc:Fallback>
                <p:oleObj name="" r:id="rId1" imgW="2057400" imgH="228600" progId="Equation.3">
                  <p:embed/>
                  <p:pic>
                    <p:nvPicPr>
                      <p:cNvPr id="0" name="图片 3204"/>
                      <p:cNvPicPr/>
                      <p:nvPr/>
                    </p:nvPicPr>
                    <p:blipFill>
                      <a:blip r:embed="rId2"/>
                      <a:stretch>
                        <a:fillRect/>
                      </a:stretch>
                    </p:blipFill>
                    <p:spPr>
                      <a:xfrm>
                        <a:off x="2727325" y="1628775"/>
                        <a:ext cx="3644900" cy="363538"/>
                      </a:xfrm>
                      <a:prstGeom prst="rect">
                        <a:avLst/>
                      </a:prstGeom>
                      <a:noFill/>
                      <a:ln w="38100">
                        <a:noFill/>
                        <a:miter/>
                      </a:ln>
                    </p:spPr>
                  </p:pic>
                </p:oleObj>
              </mc:Fallback>
            </mc:AlternateContent>
          </a:graphicData>
        </a:graphic>
      </p:graphicFrame>
      <p:sp>
        <p:nvSpPr>
          <p:cNvPr id="61445" name="Rectangle 7"/>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1446" name="Object 3"/>
          <p:cNvGraphicFramePr>
            <a:graphicFrameLocks noChangeAspect="1"/>
          </p:cNvGraphicFramePr>
          <p:nvPr/>
        </p:nvGraphicFramePr>
        <p:xfrm>
          <a:off x="2636838" y="2133600"/>
          <a:ext cx="3014662" cy="393700"/>
        </p:xfrm>
        <a:graphic>
          <a:graphicData uri="http://schemas.openxmlformats.org/presentationml/2006/ole">
            <mc:AlternateContent xmlns:mc="http://schemas.openxmlformats.org/markup-compatibility/2006">
              <mc:Choice xmlns:v="urn:schemas-microsoft-com:vml" Requires="v">
                <p:oleObj spid="_x0000_s3208" name="" r:id="rId3" imgW="1739900" imgH="228600" progId="Equation.3">
                  <p:embed/>
                </p:oleObj>
              </mc:Choice>
              <mc:Fallback>
                <p:oleObj name="" r:id="rId3" imgW="1739900" imgH="228600" progId="Equation.3">
                  <p:embed/>
                  <p:pic>
                    <p:nvPicPr>
                      <p:cNvPr id="0" name="图片 3207"/>
                      <p:cNvPicPr/>
                      <p:nvPr/>
                    </p:nvPicPr>
                    <p:blipFill>
                      <a:blip r:embed="rId4"/>
                      <a:stretch>
                        <a:fillRect/>
                      </a:stretch>
                    </p:blipFill>
                    <p:spPr>
                      <a:xfrm>
                        <a:off x="2636838" y="2133600"/>
                        <a:ext cx="3014662" cy="393700"/>
                      </a:xfrm>
                      <a:prstGeom prst="rect">
                        <a:avLst/>
                      </a:prstGeom>
                      <a:noFill/>
                      <a:ln w="38100">
                        <a:noFill/>
                        <a:miter/>
                      </a:ln>
                    </p:spPr>
                  </p:pic>
                </p:oleObj>
              </mc:Fallback>
            </mc:AlternateContent>
          </a:graphicData>
        </a:graphic>
      </p:graphicFrame>
      <p:sp>
        <p:nvSpPr>
          <p:cNvPr id="61447" name="Rectangle 9"/>
          <p:cNvSpPr/>
          <p:nvPr/>
        </p:nvSpPr>
        <p:spPr>
          <a:xfrm>
            <a:off x="0" y="32146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1448" name="Object 4"/>
          <p:cNvGraphicFramePr>
            <a:graphicFrameLocks noChangeAspect="1"/>
          </p:cNvGraphicFramePr>
          <p:nvPr/>
        </p:nvGraphicFramePr>
        <p:xfrm>
          <a:off x="2636838" y="2438400"/>
          <a:ext cx="3330575" cy="693738"/>
        </p:xfrm>
        <a:graphic>
          <a:graphicData uri="http://schemas.openxmlformats.org/presentationml/2006/ole">
            <mc:AlternateContent xmlns:mc="http://schemas.openxmlformats.org/markup-compatibility/2006">
              <mc:Choice xmlns:v="urn:schemas-microsoft-com:vml" Requires="v">
                <p:oleObj spid="_x0000_s3207" name="" r:id="rId5" imgW="2057400" imgH="431800" progId="Equation.3">
                  <p:embed/>
                </p:oleObj>
              </mc:Choice>
              <mc:Fallback>
                <p:oleObj name="" r:id="rId5" imgW="2057400" imgH="431800" progId="Equation.3">
                  <p:embed/>
                  <p:pic>
                    <p:nvPicPr>
                      <p:cNvPr id="0" name="图片 3206"/>
                      <p:cNvPicPr/>
                      <p:nvPr/>
                    </p:nvPicPr>
                    <p:blipFill>
                      <a:blip r:embed="rId6"/>
                      <a:stretch>
                        <a:fillRect/>
                      </a:stretch>
                    </p:blipFill>
                    <p:spPr>
                      <a:xfrm>
                        <a:off x="2636838" y="2438400"/>
                        <a:ext cx="3330575" cy="693738"/>
                      </a:xfrm>
                      <a:prstGeom prst="rect">
                        <a:avLst/>
                      </a:prstGeom>
                      <a:noFill/>
                      <a:ln w="38100">
                        <a:noFill/>
                        <a:miter/>
                      </a:ln>
                    </p:spPr>
                  </p:pic>
                </p:oleObj>
              </mc:Fallback>
            </mc:AlternateContent>
          </a:graphicData>
        </a:graphic>
      </p:graphicFrame>
      <p:sp>
        <p:nvSpPr>
          <p:cNvPr id="61449" name="Rectangle 11"/>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1450" name="Object 5"/>
          <p:cNvGraphicFramePr>
            <a:graphicFrameLocks noChangeAspect="1"/>
          </p:cNvGraphicFramePr>
          <p:nvPr/>
        </p:nvGraphicFramePr>
        <p:xfrm>
          <a:off x="2727325" y="4225925"/>
          <a:ext cx="990600" cy="344488"/>
        </p:xfrm>
        <a:graphic>
          <a:graphicData uri="http://schemas.openxmlformats.org/presentationml/2006/ole">
            <mc:AlternateContent xmlns:mc="http://schemas.openxmlformats.org/markup-compatibility/2006">
              <mc:Choice xmlns:v="urn:schemas-microsoft-com:vml" Requires="v">
                <p:oleObj spid="_x0000_s3203" name="" r:id="rId7" imgW="660400" imgH="228600" progId="Equation.3">
                  <p:embed/>
                </p:oleObj>
              </mc:Choice>
              <mc:Fallback>
                <p:oleObj name="" r:id="rId7" imgW="660400" imgH="228600" progId="Equation.3">
                  <p:embed/>
                  <p:pic>
                    <p:nvPicPr>
                      <p:cNvPr id="0" name="图片 3202"/>
                      <p:cNvPicPr/>
                      <p:nvPr/>
                    </p:nvPicPr>
                    <p:blipFill>
                      <a:blip r:embed="rId8"/>
                      <a:stretch>
                        <a:fillRect/>
                      </a:stretch>
                    </p:blipFill>
                    <p:spPr>
                      <a:xfrm>
                        <a:off x="2727325" y="4225925"/>
                        <a:ext cx="990600" cy="344488"/>
                      </a:xfrm>
                      <a:prstGeom prst="rect">
                        <a:avLst/>
                      </a:prstGeom>
                      <a:noFill/>
                      <a:ln w="38100">
                        <a:noFill/>
                        <a:miter/>
                      </a:ln>
                    </p:spPr>
                  </p:pic>
                </p:oleObj>
              </mc:Fallback>
            </mc:AlternateContent>
          </a:graphicData>
        </a:graphic>
      </p:graphicFrame>
      <p:sp>
        <p:nvSpPr>
          <p:cNvPr id="61451"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2466" name="Rectangle 3"/>
          <p:cNvSpPr>
            <a:spLocks noGrp="1" noRot="1"/>
          </p:cNvSpPr>
          <p:nvPr>
            <p:ph type="body" idx="4294967295"/>
          </p:nvPr>
        </p:nvSpPr>
        <p:spPr>
          <a:xfrm>
            <a:off x="296863" y="1223963"/>
            <a:ext cx="8672512" cy="4408487"/>
          </a:xfrm>
        </p:spPr>
        <p:txBody>
          <a:bodyPr vert="horz" wrap="square" lIns="91440" tIns="45720" rIns="91440" bIns="45720" anchor="t"/>
          <a:p>
            <a:pPr lvl="2" eaLnBrk="1" hangingPunct="1">
              <a:lnSpc>
                <a:spcPct val="160000"/>
              </a:lnSpc>
            </a:pPr>
            <a:r>
              <a:rPr lang="zh-CN" altLang="en-US" dirty="0"/>
              <a:t>结论：</a:t>
            </a:r>
            <a:r>
              <a:rPr lang="zh-CN" altLang="en-US" dirty="0">
                <a:solidFill>
                  <a:srgbClr val="FF0000"/>
                </a:solidFill>
              </a:rPr>
              <a:t>一个均值为零的窄带平稳高斯过程</a:t>
            </a:r>
            <a:r>
              <a:rPr lang="zh-CN" altLang="en-US" sz="2300" i="1" dirty="0">
                <a:solidFill>
                  <a:srgbClr val="FF0000"/>
                </a:solidFill>
                <a:sym typeface="Symbol" panose="05050102010706020507" pitchFamily="18" charset="2"/>
              </a:rPr>
              <a:t></a:t>
            </a:r>
            <a:r>
              <a:rPr lang="en-US" altLang="zh-CN" sz="2300" dirty="0">
                <a:solidFill>
                  <a:srgbClr val="FF0000"/>
                </a:solidFill>
                <a:sym typeface="Symbol" panose="05050102010706020507" pitchFamily="18" charset="2"/>
              </a:rPr>
              <a:t>(</a:t>
            </a:r>
            <a:r>
              <a:rPr lang="en-US" altLang="zh-CN" sz="2300" i="1" dirty="0">
                <a:solidFill>
                  <a:srgbClr val="FF0000"/>
                </a:solidFill>
                <a:sym typeface="Symbol" panose="05050102010706020507" pitchFamily="18" charset="2"/>
              </a:rPr>
              <a:t>t</a:t>
            </a:r>
            <a:r>
              <a:rPr lang="en-US" altLang="zh-CN" sz="2300" dirty="0">
                <a:solidFill>
                  <a:srgbClr val="FF0000"/>
                </a:solidFill>
                <a:sym typeface="Symbol" panose="05050102010706020507" pitchFamily="18" charset="2"/>
              </a:rPr>
              <a:t>)</a:t>
            </a:r>
            <a:r>
              <a:rPr lang="en-US" altLang="zh-CN" dirty="0">
                <a:solidFill>
                  <a:srgbClr val="FF0000"/>
                </a:solidFill>
              </a:rPr>
              <a:t> </a:t>
            </a:r>
            <a:r>
              <a:rPr lang="zh-CN" altLang="en-US" dirty="0">
                <a:solidFill>
                  <a:srgbClr val="FF0000"/>
                </a:solidFill>
              </a:rPr>
              <a:t>，它的同相分量</a:t>
            </a:r>
            <a:r>
              <a:rPr lang="zh-CN" altLang="en-US" sz="2300" i="1" dirty="0">
                <a:solidFill>
                  <a:srgbClr val="FF0000"/>
                </a:solidFill>
                <a:sym typeface="Symbol" panose="05050102010706020507" pitchFamily="18" charset="2"/>
              </a:rPr>
              <a:t></a:t>
            </a:r>
            <a:r>
              <a:rPr lang="en-US" altLang="zh-CN" sz="2300" baseline="-25000" dirty="0">
                <a:solidFill>
                  <a:srgbClr val="FF0000"/>
                </a:solidFill>
                <a:sym typeface="Symbol" panose="05050102010706020507" pitchFamily="18" charset="2"/>
              </a:rPr>
              <a:t>c</a:t>
            </a:r>
            <a:r>
              <a:rPr lang="en-US" altLang="zh-CN" sz="2300" dirty="0">
                <a:solidFill>
                  <a:srgbClr val="FF0000"/>
                </a:solidFill>
                <a:sym typeface="Symbol" panose="05050102010706020507" pitchFamily="18" charset="2"/>
              </a:rPr>
              <a:t>(</a:t>
            </a:r>
            <a:r>
              <a:rPr lang="en-US" altLang="zh-CN" sz="2300" i="1" dirty="0">
                <a:solidFill>
                  <a:srgbClr val="FF0000"/>
                </a:solidFill>
                <a:sym typeface="Symbol" panose="05050102010706020507" pitchFamily="18" charset="2"/>
              </a:rPr>
              <a:t>t</a:t>
            </a:r>
            <a:r>
              <a:rPr lang="en-US" altLang="zh-CN" sz="2300" dirty="0">
                <a:solidFill>
                  <a:srgbClr val="FF0000"/>
                </a:solidFill>
                <a:sym typeface="Symbol" panose="05050102010706020507" pitchFamily="18" charset="2"/>
              </a:rPr>
              <a:t>)</a:t>
            </a:r>
            <a:r>
              <a:rPr lang="zh-CN" altLang="en-US" dirty="0">
                <a:solidFill>
                  <a:srgbClr val="FF0000"/>
                </a:solidFill>
              </a:rPr>
              <a:t>和正交分量</a:t>
            </a:r>
            <a:r>
              <a:rPr lang="zh-CN" altLang="en-US" sz="2300" i="1" dirty="0">
                <a:solidFill>
                  <a:srgbClr val="FF0000"/>
                </a:solidFill>
                <a:sym typeface="Symbol" panose="05050102010706020507" pitchFamily="18" charset="2"/>
              </a:rPr>
              <a:t></a:t>
            </a:r>
            <a:r>
              <a:rPr lang="en-US" altLang="zh-CN" sz="2300" baseline="-25000" dirty="0">
                <a:solidFill>
                  <a:srgbClr val="FF0000"/>
                </a:solidFill>
                <a:sym typeface="Symbol" panose="05050102010706020507" pitchFamily="18" charset="2"/>
              </a:rPr>
              <a:t>s</a:t>
            </a:r>
            <a:r>
              <a:rPr lang="en-US" altLang="zh-CN" sz="2300" dirty="0">
                <a:solidFill>
                  <a:srgbClr val="FF0000"/>
                </a:solidFill>
                <a:sym typeface="Symbol" panose="05050102010706020507" pitchFamily="18" charset="2"/>
              </a:rPr>
              <a:t>(</a:t>
            </a:r>
            <a:r>
              <a:rPr lang="en-US" altLang="zh-CN" sz="2300" i="1" dirty="0">
                <a:solidFill>
                  <a:srgbClr val="FF0000"/>
                </a:solidFill>
                <a:sym typeface="Symbol" panose="05050102010706020507" pitchFamily="18" charset="2"/>
              </a:rPr>
              <a:t>t</a:t>
            </a:r>
            <a:r>
              <a:rPr lang="en-US" altLang="zh-CN" sz="2300" dirty="0">
                <a:solidFill>
                  <a:srgbClr val="FF0000"/>
                </a:solidFill>
                <a:sym typeface="Symbol" panose="05050102010706020507" pitchFamily="18" charset="2"/>
              </a:rPr>
              <a:t>)</a:t>
            </a:r>
            <a:r>
              <a:rPr lang="zh-CN" altLang="en-US" dirty="0">
                <a:solidFill>
                  <a:srgbClr val="FF0000"/>
                </a:solidFill>
              </a:rPr>
              <a:t>同样是平稳高斯过程，而且均值为零，方差也相同。此外，在同一时刻上得到的</a:t>
            </a:r>
            <a:r>
              <a:rPr lang="zh-CN" altLang="en-US" sz="2300" i="1" dirty="0">
                <a:solidFill>
                  <a:srgbClr val="FF0000"/>
                </a:solidFill>
                <a:sym typeface="Symbol" panose="05050102010706020507" pitchFamily="18" charset="2"/>
              </a:rPr>
              <a:t></a:t>
            </a:r>
            <a:r>
              <a:rPr lang="en-US" altLang="zh-CN" sz="2300" baseline="-25000" dirty="0">
                <a:solidFill>
                  <a:srgbClr val="FF0000"/>
                </a:solidFill>
                <a:sym typeface="Symbol" panose="05050102010706020507" pitchFamily="18" charset="2"/>
              </a:rPr>
              <a:t>c</a:t>
            </a:r>
            <a:r>
              <a:rPr lang="zh-CN" altLang="en-US" dirty="0">
                <a:solidFill>
                  <a:srgbClr val="FF0000"/>
                </a:solidFill>
              </a:rPr>
              <a:t>和</a:t>
            </a:r>
            <a:r>
              <a:rPr lang="zh-CN" altLang="en-US" sz="2300" i="1" dirty="0">
                <a:solidFill>
                  <a:srgbClr val="FF0000"/>
                </a:solidFill>
                <a:sym typeface="Symbol" panose="05050102010706020507" pitchFamily="18" charset="2"/>
              </a:rPr>
              <a:t></a:t>
            </a:r>
            <a:r>
              <a:rPr lang="en-US" altLang="zh-CN" sz="2300" baseline="-25000" dirty="0">
                <a:solidFill>
                  <a:srgbClr val="FF0000"/>
                </a:solidFill>
                <a:sym typeface="Symbol" panose="05050102010706020507" pitchFamily="18" charset="2"/>
              </a:rPr>
              <a:t>s</a:t>
            </a:r>
            <a:r>
              <a:rPr lang="zh-CN" altLang="en-US" dirty="0">
                <a:solidFill>
                  <a:srgbClr val="FF0000"/>
                </a:solidFill>
              </a:rPr>
              <a:t>是互不相关的或统计独立的。</a:t>
            </a:r>
            <a:endParaRPr lang="zh-CN" altLang="en-US" dirty="0">
              <a:solidFill>
                <a:srgbClr val="FF0000"/>
              </a:solidFill>
            </a:endParaRPr>
          </a:p>
        </p:txBody>
      </p:sp>
      <p:sp>
        <p:nvSpPr>
          <p:cNvPr id="62467"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3490" name="Rectangle 3"/>
          <p:cNvSpPr>
            <a:spLocks noGrp="1" noRot="1"/>
          </p:cNvSpPr>
          <p:nvPr>
            <p:ph type="body" idx="4294967295"/>
          </p:nvPr>
        </p:nvSpPr>
        <p:spPr>
          <a:xfrm>
            <a:off x="657225" y="954088"/>
            <a:ext cx="8312150" cy="5903912"/>
          </a:xfrm>
        </p:spPr>
        <p:txBody>
          <a:bodyPr vert="horz" wrap="square" lIns="91440" tIns="45720" rIns="91440" bIns="45720" anchor="t"/>
          <a:p>
            <a:pPr lvl="1" eaLnBrk="1" hangingPunct="1">
              <a:lnSpc>
                <a:spcPct val="180000"/>
              </a:lnSpc>
            </a:pPr>
            <a:r>
              <a:rPr lang="en-US" altLang="zh-CN" dirty="0"/>
              <a:t>3.5.2  </a:t>
            </a:r>
            <a:r>
              <a:rPr lang="en-US" altLang="zh-CN" i="1" dirty="0"/>
              <a:t>a</a:t>
            </a:r>
            <a:r>
              <a:rPr lang="en-US" altLang="zh-CN" baseline="-25000" dirty="0">
                <a:sym typeface="Symbol" panose="05050102010706020507" pitchFamily="18" charset="2"/>
              </a:rPr>
              <a:t></a:t>
            </a:r>
            <a:r>
              <a:rPr lang="en-US" altLang="zh-CN" dirty="0"/>
              <a:t>(</a:t>
            </a:r>
            <a:r>
              <a:rPr lang="en-US" altLang="zh-CN" i="1" dirty="0"/>
              <a:t>t</a:t>
            </a:r>
            <a:r>
              <a:rPr lang="en-US" altLang="zh-CN" dirty="0"/>
              <a:t>)</a:t>
            </a:r>
            <a:r>
              <a:rPr lang="zh-CN" altLang="en-US" dirty="0"/>
              <a:t>和</a:t>
            </a:r>
            <a:r>
              <a:rPr lang="zh-CN" altLang="en-US" i="1" dirty="0">
                <a:sym typeface="Symbol" panose="05050102010706020507" pitchFamily="18" charset="2"/>
              </a:rPr>
              <a:t></a:t>
            </a:r>
            <a:r>
              <a:rPr lang="zh-CN" altLang="en-US" baseline="-25000"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t>的统计特性</a:t>
            </a:r>
            <a:endParaRPr lang="zh-CN" altLang="en-US" dirty="0"/>
          </a:p>
          <a:p>
            <a:pPr lvl="2" eaLnBrk="1" hangingPunct="1">
              <a:lnSpc>
                <a:spcPct val="190000"/>
              </a:lnSpc>
            </a:pPr>
            <a:r>
              <a:rPr lang="zh-CN" altLang="en-US" dirty="0"/>
              <a:t>联合概率密度函数 </a:t>
            </a:r>
            <a:r>
              <a:rPr lang="en-US" altLang="zh-CN" i="1" dirty="0"/>
              <a:t>f </a:t>
            </a:r>
            <a:r>
              <a:rPr lang="en-US" altLang="zh-CN" dirty="0"/>
              <a:t>(</a:t>
            </a:r>
            <a:r>
              <a:rPr lang="en-US" altLang="zh-CN" i="1" dirty="0"/>
              <a:t>a</a:t>
            </a:r>
            <a:r>
              <a:rPr lang="en-US" altLang="zh-CN" i="1" baseline="-25000" dirty="0">
                <a:sym typeface="Symbol" panose="05050102010706020507" pitchFamily="18" charset="2"/>
              </a:rPr>
              <a:t> </a:t>
            </a:r>
            <a:r>
              <a:rPr lang="en-US" altLang="zh-CN" dirty="0"/>
              <a:t>, </a:t>
            </a:r>
            <a:r>
              <a:rPr lang="en-US" altLang="zh-CN" i="1" dirty="0">
                <a:sym typeface="Symbol" panose="05050102010706020507" pitchFamily="18" charset="2"/>
              </a:rPr>
              <a:t></a:t>
            </a:r>
            <a:r>
              <a:rPr lang="en-US" altLang="zh-CN" i="1" baseline="-25000" dirty="0">
                <a:sym typeface="Symbol" panose="05050102010706020507" pitchFamily="18" charset="2"/>
              </a:rPr>
              <a:t> </a:t>
            </a:r>
            <a:r>
              <a:rPr lang="en-US" altLang="zh-CN" dirty="0"/>
              <a:t>)</a:t>
            </a:r>
            <a:endParaRPr lang="en-US" altLang="zh-CN" dirty="0"/>
          </a:p>
          <a:p>
            <a:pPr lvl="3" eaLnBrk="1" hangingPunct="1">
              <a:lnSpc>
                <a:spcPct val="120000"/>
              </a:lnSpc>
              <a:buNone/>
            </a:pPr>
            <a:r>
              <a:rPr lang="zh-CN" altLang="en-US" dirty="0"/>
              <a:t>根据概率论知识有</a:t>
            </a:r>
            <a:endParaRPr lang="zh-CN" altLang="en-US" dirty="0"/>
          </a:p>
          <a:p>
            <a:pPr lvl="3" eaLnBrk="1" hangingPunct="1">
              <a:lnSpc>
                <a:spcPct val="120000"/>
              </a:lnSpc>
              <a:buNone/>
            </a:pPr>
            <a:endParaRPr lang="zh-CN" altLang="en-US" dirty="0"/>
          </a:p>
          <a:p>
            <a:pPr lvl="3" eaLnBrk="1" hangingPunct="1">
              <a:lnSpc>
                <a:spcPct val="120000"/>
              </a:lnSpc>
              <a:buNone/>
            </a:pPr>
            <a:endParaRPr lang="zh-CN" altLang="en-US" dirty="0"/>
          </a:p>
          <a:p>
            <a:pPr lvl="3" eaLnBrk="1" hangingPunct="1">
              <a:lnSpc>
                <a:spcPct val="120000"/>
              </a:lnSpc>
              <a:buNone/>
            </a:pPr>
            <a:r>
              <a:rPr lang="zh-CN" altLang="en-US" dirty="0"/>
              <a:t>由</a:t>
            </a:r>
            <a:endParaRPr lang="zh-CN" altLang="en-US" dirty="0"/>
          </a:p>
          <a:p>
            <a:pPr lvl="3" eaLnBrk="1" hangingPunct="1">
              <a:lnSpc>
                <a:spcPct val="180000"/>
              </a:lnSpc>
              <a:buNone/>
            </a:pPr>
            <a:r>
              <a:rPr lang="zh-CN" altLang="en-US" dirty="0"/>
              <a:t>可以求得</a:t>
            </a:r>
            <a:endParaRPr lang="zh-CN" altLang="en-US" dirty="0"/>
          </a:p>
        </p:txBody>
      </p:sp>
      <p:sp>
        <p:nvSpPr>
          <p:cNvPr id="63491" name="Rectangle 5"/>
          <p:cNvSpPr/>
          <p:nvPr/>
        </p:nvSpPr>
        <p:spPr>
          <a:xfrm>
            <a:off x="0" y="31765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3492" name="Object 2"/>
          <p:cNvGraphicFramePr>
            <a:graphicFrameLocks noChangeAspect="1"/>
          </p:cNvGraphicFramePr>
          <p:nvPr/>
        </p:nvGraphicFramePr>
        <p:xfrm>
          <a:off x="2546350" y="2889250"/>
          <a:ext cx="4186238" cy="935038"/>
        </p:xfrm>
        <a:graphic>
          <a:graphicData uri="http://schemas.openxmlformats.org/presentationml/2006/ole">
            <mc:AlternateContent xmlns:mc="http://schemas.openxmlformats.org/markup-compatibility/2006">
              <mc:Choice xmlns:v="urn:schemas-microsoft-com:vml" Requires="v">
                <p:oleObj spid="_x0000_s3200" name="" r:id="rId1" imgW="2260600" imgH="508000" progId="Equation.3">
                  <p:embed/>
                </p:oleObj>
              </mc:Choice>
              <mc:Fallback>
                <p:oleObj name="" r:id="rId1" imgW="2260600" imgH="508000" progId="Equation.3">
                  <p:embed/>
                  <p:pic>
                    <p:nvPicPr>
                      <p:cNvPr id="0" name="图片 3199"/>
                      <p:cNvPicPr/>
                      <p:nvPr/>
                    </p:nvPicPr>
                    <p:blipFill>
                      <a:blip r:embed="rId2"/>
                      <a:stretch>
                        <a:fillRect/>
                      </a:stretch>
                    </p:blipFill>
                    <p:spPr>
                      <a:xfrm>
                        <a:off x="2546350" y="2889250"/>
                        <a:ext cx="4186238" cy="935038"/>
                      </a:xfrm>
                      <a:prstGeom prst="rect">
                        <a:avLst/>
                      </a:prstGeom>
                      <a:noFill/>
                      <a:ln w="38100">
                        <a:noFill/>
                        <a:miter/>
                      </a:ln>
                    </p:spPr>
                  </p:pic>
                </p:oleObj>
              </mc:Fallback>
            </mc:AlternateContent>
          </a:graphicData>
        </a:graphic>
      </p:graphicFrame>
      <p:sp>
        <p:nvSpPr>
          <p:cNvPr id="63493" name="Rectangle 7"/>
          <p:cNvSpPr/>
          <p:nvPr/>
        </p:nvSpPr>
        <p:spPr>
          <a:xfrm>
            <a:off x="0" y="31861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3494" name="Object 3"/>
          <p:cNvGraphicFramePr>
            <a:graphicFrameLocks noChangeAspect="1"/>
          </p:cNvGraphicFramePr>
          <p:nvPr/>
        </p:nvGraphicFramePr>
        <p:xfrm>
          <a:off x="2546350" y="3878263"/>
          <a:ext cx="1800225" cy="765175"/>
        </p:xfrm>
        <a:graphic>
          <a:graphicData uri="http://schemas.openxmlformats.org/presentationml/2006/ole">
            <mc:AlternateContent xmlns:mc="http://schemas.openxmlformats.org/markup-compatibility/2006">
              <mc:Choice xmlns:v="urn:schemas-microsoft-com:vml" Requires="v">
                <p:oleObj spid="_x0000_s3202" name="" r:id="rId3" imgW="1143000" imgH="482600" progId="Equation.3">
                  <p:embed/>
                </p:oleObj>
              </mc:Choice>
              <mc:Fallback>
                <p:oleObj name="" r:id="rId3" imgW="1143000" imgH="482600" progId="Equation.3">
                  <p:embed/>
                  <p:pic>
                    <p:nvPicPr>
                      <p:cNvPr id="0" name="图片 3201"/>
                      <p:cNvPicPr/>
                      <p:nvPr/>
                    </p:nvPicPr>
                    <p:blipFill>
                      <a:blip r:embed="rId4"/>
                      <a:stretch>
                        <a:fillRect/>
                      </a:stretch>
                    </p:blipFill>
                    <p:spPr>
                      <a:xfrm>
                        <a:off x="2546350" y="3878263"/>
                        <a:ext cx="1800225" cy="765175"/>
                      </a:xfrm>
                      <a:prstGeom prst="rect">
                        <a:avLst/>
                      </a:prstGeom>
                      <a:noFill/>
                      <a:ln w="38100">
                        <a:noFill/>
                        <a:miter/>
                      </a:ln>
                    </p:spPr>
                  </p:pic>
                </p:oleObj>
              </mc:Fallback>
            </mc:AlternateContent>
          </a:graphicData>
        </a:graphic>
      </p:graphicFrame>
      <p:grpSp>
        <p:nvGrpSpPr>
          <p:cNvPr id="63495" name="Group 14"/>
          <p:cNvGrpSpPr/>
          <p:nvPr/>
        </p:nvGrpSpPr>
        <p:grpSpPr>
          <a:xfrm>
            <a:off x="2097088" y="4868863"/>
            <a:ext cx="6391275" cy="1468437"/>
            <a:chOff x="1576" y="3237"/>
            <a:chExt cx="4026" cy="925"/>
          </a:xfrm>
        </p:grpSpPr>
        <p:graphicFrame>
          <p:nvGraphicFramePr>
            <p:cNvPr id="63496" name="Object 5"/>
            <p:cNvGraphicFramePr>
              <a:graphicFrameLocks noChangeAspect="1"/>
            </p:cNvGraphicFramePr>
            <p:nvPr/>
          </p:nvGraphicFramePr>
          <p:xfrm>
            <a:off x="1576" y="3436"/>
            <a:ext cx="1045" cy="521"/>
          </p:xfrm>
          <a:graphic>
            <a:graphicData uri="http://schemas.openxmlformats.org/presentationml/2006/ole">
              <mc:AlternateContent xmlns:mc="http://schemas.openxmlformats.org/markup-compatibility/2006">
                <mc:Choice xmlns:v="urn:schemas-microsoft-com:vml" Requires="v">
                  <p:oleObj spid="_x0000_s3213" name="" r:id="rId5" imgW="1016000" imgH="508000" progId="Equation.3">
                    <p:embed/>
                  </p:oleObj>
                </mc:Choice>
                <mc:Fallback>
                  <p:oleObj name="" r:id="rId5" imgW="1016000" imgH="508000" progId="Equation.3">
                    <p:embed/>
                    <p:pic>
                      <p:nvPicPr>
                        <p:cNvPr id="0" name="图片 3212"/>
                        <p:cNvPicPr/>
                        <p:nvPr/>
                      </p:nvPicPr>
                      <p:blipFill>
                        <a:blip r:embed="rId6"/>
                        <a:stretch>
                          <a:fillRect/>
                        </a:stretch>
                      </p:blipFill>
                      <p:spPr>
                        <a:xfrm>
                          <a:off x="1576" y="3436"/>
                          <a:ext cx="1045" cy="521"/>
                        </a:xfrm>
                        <a:prstGeom prst="rect">
                          <a:avLst/>
                        </a:prstGeom>
                        <a:noFill/>
                        <a:ln w="38100">
                          <a:noFill/>
                          <a:miter/>
                        </a:ln>
                      </p:spPr>
                    </p:pic>
                  </p:oleObj>
                </mc:Fallback>
              </mc:AlternateContent>
            </a:graphicData>
          </a:graphic>
        </p:graphicFrame>
        <p:graphicFrame>
          <p:nvGraphicFramePr>
            <p:cNvPr id="63497" name="Object 6"/>
            <p:cNvGraphicFramePr>
              <a:graphicFrameLocks noChangeAspect="1"/>
            </p:cNvGraphicFramePr>
            <p:nvPr/>
          </p:nvGraphicFramePr>
          <p:xfrm>
            <a:off x="2682" y="3237"/>
            <a:ext cx="1134" cy="925"/>
          </p:xfrm>
          <a:graphic>
            <a:graphicData uri="http://schemas.openxmlformats.org/presentationml/2006/ole">
              <mc:AlternateContent xmlns:mc="http://schemas.openxmlformats.org/markup-compatibility/2006">
                <mc:Choice xmlns:v="urn:schemas-microsoft-com:vml" Requires="v">
                  <p:oleObj spid="_x0000_s3209" name="" r:id="rId7" imgW="952500" imgH="914400" progId="Equation.3">
                    <p:embed/>
                  </p:oleObj>
                </mc:Choice>
                <mc:Fallback>
                  <p:oleObj name="" r:id="rId7" imgW="952500" imgH="914400" progId="Equation.3">
                    <p:embed/>
                    <p:pic>
                      <p:nvPicPr>
                        <p:cNvPr id="0" name="图片 3208"/>
                        <p:cNvPicPr/>
                        <p:nvPr/>
                      </p:nvPicPr>
                      <p:blipFill>
                        <a:blip r:embed="rId8"/>
                        <a:stretch>
                          <a:fillRect/>
                        </a:stretch>
                      </p:blipFill>
                      <p:spPr>
                        <a:xfrm>
                          <a:off x="2682" y="3237"/>
                          <a:ext cx="1134" cy="925"/>
                        </a:xfrm>
                        <a:prstGeom prst="rect">
                          <a:avLst/>
                        </a:prstGeom>
                        <a:noFill/>
                        <a:ln w="38100">
                          <a:noFill/>
                          <a:miter/>
                        </a:ln>
                      </p:spPr>
                    </p:pic>
                  </p:oleObj>
                </mc:Fallback>
              </mc:AlternateContent>
            </a:graphicData>
          </a:graphic>
        </p:graphicFrame>
        <p:graphicFrame>
          <p:nvGraphicFramePr>
            <p:cNvPr id="63498" name="Object 7"/>
            <p:cNvGraphicFramePr>
              <a:graphicFrameLocks noChangeAspect="1"/>
            </p:cNvGraphicFramePr>
            <p:nvPr/>
          </p:nvGraphicFramePr>
          <p:xfrm>
            <a:off x="3645" y="3436"/>
            <a:ext cx="1957" cy="537"/>
          </p:xfrm>
          <a:graphic>
            <a:graphicData uri="http://schemas.openxmlformats.org/presentationml/2006/ole">
              <mc:AlternateContent xmlns:mc="http://schemas.openxmlformats.org/markup-compatibility/2006">
                <mc:Choice xmlns:v="urn:schemas-microsoft-com:vml" Requires="v">
                  <p:oleObj spid="_x0000_s3217" name="" r:id="rId9" imgW="1917065" imgH="482600" progId="Equation.3">
                    <p:embed/>
                  </p:oleObj>
                </mc:Choice>
                <mc:Fallback>
                  <p:oleObj name="" r:id="rId9" imgW="1917065" imgH="482600" progId="Equation.3">
                    <p:embed/>
                    <p:pic>
                      <p:nvPicPr>
                        <p:cNvPr id="0" name="图片 3216"/>
                        <p:cNvPicPr/>
                        <p:nvPr/>
                      </p:nvPicPr>
                      <p:blipFill>
                        <a:blip r:embed="rId10"/>
                        <a:stretch>
                          <a:fillRect/>
                        </a:stretch>
                      </p:blipFill>
                      <p:spPr>
                        <a:xfrm>
                          <a:off x="3645" y="3436"/>
                          <a:ext cx="1957" cy="537"/>
                        </a:xfrm>
                        <a:prstGeom prst="rect">
                          <a:avLst/>
                        </a:prstGeom>
                        <a:noFill/>
                        <a:ln w="38100">
                          <a:noFill/>
                          <a:miter/>
                        </a:ln>
                      </p:spPr>
                    </p:pic>
                  </p:oleObj>
                </mc:Fallback>
              </mc:AlternateContent>
            </a:graphicData>
          </a:graphic>
        </p:graphicFrame>
      </p:grpSp>
      <p:sp>
        <p:nvSpPr>
          <p:cNvPr id="63499" name="Rectangle 16"/>
          <p:cNvSpPr/>
          <p:nvPr/>
        </p:nvSpPr>
        <p:spPr>
          <a:xfrm>
            <a:off x="0" y="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pSp>
        <p:nvGrpSpPr>
          <p:cNvPr id="63500" name="Group 22"/>
          <p:cNvGrpSpPr/>
          <p:nvPr/>
        </p:nvGrpSpPr>
        <p:grpSpPr>
          <a:xfrm>
            <a:off x="4437063" y="4070350"/>
            <a:ext cx="4632324" cy="820737"/>
            <a:chOff x="2795" y="2564"/>
            <a:chExt cx="2918" cy="517"/>
          </a:xfrm>
        </p:grpSpPr>
        <p:sp>
          <p:nvSpPr>
            <p:cNvPr id="63501" name="AutoShape 19"/>
            <p:cNvSpPr/>
            <p:nvPr/>
          </p:nvSpPr>
          <p:spPr>
            <a:xfrm>
              <a:off x="2795" y="2585"/>
              <a:ext cx="2835" cy="453"/>
            </a:xfrm>
            <a:prstGeom prst="wedgeRoundRectCallout">
              <a:avLst>
                <a:gd name="adj1" fmla="val -48977"/>
                <a:gd name="adj2" fmla="val -125278"/>
                <a:gd name="adj3" fmla="val 16667"/>
              </a:avLst>
            </a:prstGeom>
            <a:solidFill>
              <a:schemeClr val="accent2"/>
            </a:solidFill>
            <a:ln w="9525" cap="flat" cmpd="sng">
              <a:solidFill>
                <a:schemeClr val="tx1"/>
              </a:solidFill>
              <a:prstDash val="solid"/>
              <a:miter/>
              <a:headEnd type="none" w="med" len="med"/>
              <a:tailEnd type="none" w="med" len="med"/>
            </a:ln>
          </p:spPr>
          <p:txBody>
            <a:bodyPr anchor="t"/>
            <a:p>
              <a:pPr algn="ctr"/>
              <a:endParaRPr lang="zh-CN" altLang="zh-CN" sz="1600" dirty="0">
                <a:latin typeface="Tahoma" panose="020B0604030504040204" pitchFamily="34" charset="0"/>
                <a:ea typeface="宋体" panose="02010600030101010101" pitchFamily="2" charset="-122"/>
              </a:endParaRPr>
            </a:p>
          </p:txBody>
        </p:sp>
        <p:graphicFrame>
          <p:nvGraphicFramePr>
            <p:cNvPr id="63502" name="Object 4"/>
            <p:cNvGraphicFramePr>
              <a:graphicFrameLocks noChangeAspect="1"/>
            </p:cNvGraphicFramePr>
            <p:nvPr/>
          </p:nvGraphicFramePr>
          <p:xfrm>
            <a:off x="2795" y="2564"/>
            <a:ext cx="2918" cy="517"/>
          </p:xfrm>
          <a:graphic>
            <a:graphicData uri="http://schemas.openxmlformats.org/presentationml/2006/ole">
              <mc:AlternateContent xmlns:mc="http://schemas.openxmlformats.org/markup-compatibility/2006">
                <mc:Choice xmlns:v="urn:schemas-microsoft-com:vml" Requires="v">
                  <p:oleObj spid="_x0000_s3216" name="" r:id="rId11" imgW="3060065" imgH="469900" progId="Equation.3">
                    <p:embed/>
                  </p:oleObj>
                </mc:Choice>
                <mc:Fallback>
                  <p:oleObj name="" r:id="rId11" imgW="3060065" imgH="469900" progId="Equation.3">
                    <p:embed/>
                    <p:pic>
                      <p:nvPicPr>
                        <p:cNvPr id="0" name="图片 3215"/>
                        <p:cNvPicPr/>
                        <p:nvPr/>
                      </p:nvPicPr>
                      <p:blipFill>
                        <a:blip r:embed="rId12"/>
                        <a:stretch>
                          <a:fillRect/>
                        </a:stretch>
                      </p:blipFill>
                      <p:spPr>
                        <a:xfrm>
                          <a:off x="2795" y="2564"/>
                          <a:ext cx="2918" cy="517"/>
                        </a:xfrm>
                        <a:prstGeom prst="rect">
                          <a:avLst/>
                        </a:prstGeom>
                        <a:noFill/>
                        <a:ln w="38100">
                          <a:noFill/>
                          <a:miter/>
                        </a:ln>
                      </p:spPr>
                    </p:pic>
                  </p:oleObj>
                </mc:Fallback>
              </mc:AlternateContent>
            </a:graphicData>
          </a:graphic>
        </p:graphicFrame>
      </p:grpSp>
      <p:sp>
        <p:nvSpPr>
          <p:cNvPr id="63503" name="AutoShape 23"/>
          <p:cNvSpPr/>
          <p:nvPr/>
        </p:nvSpPr>
        <p:spPr>
          <a:xfrm>
            <a:off x="4976813" y="2843213"/>
            <a:ext cx="1665287" cy="990600"/>
          </a:xfrm>
          <a:prstGeom prst="wedgeRoundRectCallout">
            <a:avLst>
              <a:gd name="adj1" fmla="val -161917"/>
              <a:gd name="adj2" fmla="val 190384"/>
              <a:gd name="adj3" fmla="val 16667"/>
            </a:avLst>
          </a:prstGeom>
          <a:noFill/>
          <a:ln w="9525" cap="flat" cmpd="sng">
            <a:solidFill>
              <a:schemeClr val="hlink"/>
            </a:solidFill>
            <a:prstDash val="solid"/>
            <a:miter/>
            <a:headEnd type="none" w="med" len="med"/>
            <a:tailEnd type="none" w="med" len="med"/>
          </a:ln>
        </p:spPr>
        <p:txBody>
          <a:bodyPr anchor="t"/>
          <a:p>
            <a:pPr algn="ctr"/>
            <a:endParaRPr lang="zh-CN" altLang="zh-CN" sz="1600" dirty="0">
              <a:latin typeface="Tahoma" panose="020B0604030504040204" pitchFamily="34" charset="0"/>
              <a:ea typeface="宋体" panose="02010600030101010101" pitchFamily="2" charset="-122"/>
            </a:endParaRPr>
          </a:p>
        </p:txBody>
      </p:sp>
      <p:sp>
        <p:nvSpPr>
          <p:cNvPr id="63504"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4514" name="Rectangle 3"/>
          <p:cNvSpPr>
            <a:spLocks noGrp="1" noRot="1"/>
          </p:cNvSpPr>
          <p:nvPr>
            <p:ph type="body" idx="4294967295"/>
          </p:nvPr>
        </p:nvSpPr>
        <p:spPr>
          <a:xfrm>
            <a:off x="206375" y="1223963"/>
            <a:ext cx="8763000" cy="5634037"/>
          </a:xfrm>
        </p:spPr>
        <p:txBody>
          <a:bodyPr vert="horz" wrap="square" lIns="91440" tIns="45720" rIns="91440" bIns="45720" anchor="t"/>
          <a:p>
            <a:pPr lvl="3" eaLnBrk="1" hangingPunct="1">
              <a:buNone/>
            </a:pPr>
            <a:r>
              <a:rPr lang="zh-CN" altLang="en-US" dirty="0"/>
              <a:t>于是有</a:t>
            </a:r>
            <a:endParaRPr lang="zh-CN" altLang="en-US" dirty="0"/>
          </a:p>
          <a:p>
            <a:pPr lvl="3" eaLnBrk="1" hangingPunct="1">
              <a:buNone/>
            </a:pPr>
            <a:endParaRPr lang="zh-CN" altLang="en-US" dirty="0"/>
          </a:p>
          <a:p>
            <a:pPr lvl="3" eaLnBrk="1" hangingPunct="1">
              <a:buNone/>
            </a:pPr>
            <a:endParaRPr lang="zh-CN" altLang="en-US" dirty="0"/>
          </a:p>
          <a:p>
            <a:pPr lvl="3" eaLnBrk="1" hangingPunct="1">
              <a:buNone/>
            </a:pPr>
            <a:endParaRPr lang="zh-CN" altLang="en-US" dirty="0"/>
          </a:p>
          <a:p>
            <a:pPr lvl="3" eaLnBrk="1" hangingPunct="1">
              <a:buNone/>
            </a:pPr>
            <a:endParaRPr lang="zh-CN" altLang="en-US" dirty="0"/>
          </a:p>
          <a:p>
            <a:pPr lvl="3" eaLnBrk="1" hangingPunct="1">
              <a:buNone/>
            </a:pPr>
            <a:endParaRPr lang="zh-CN" altLang="en-US" dirty="0"/>
          </a:p>
          <a:p>
            <a:pPr lvl="3" eaLnBrk="1" hangingPunct="1">
              <a:buNone/>
            </a:pPr>
            <a:r>
              <a:rPr lang="zh-CN" altLang="en-US" dirty="0"/>
              <a:t>式中</a:t>
            </a:r>
            <a:endParaRPr lang="zh-CN" altLang="en-US" dirty="0"/>
          </a:p>
          <a:p>
            <a:pPr lvl="3" eaLnBrk="1" hangingPunct="1">
              <a:lnSpc>
                <a:spcPct val="190000"/>
              </a:lnSpc>
              <a:buNone/>
            </a:pPr>
            <a:r>
              <a:rPr lang="zh-CN" altLang="en-US" dirty="0"/>
              <a:t>		</a:t>
            </a:r>
            <a:r>
              <a:rPr lang="en-US" altLang="zh-CN" b="0" i="1" dirty="0">
                <a:solidFill>
                  <a:schemeClr val="tx1"/>
                </a:solidFill>
              </a:rPr>
              <a:t>a</a:t>
            </a:r>
            <a:r>
              <a:rPr lang="en-US" altLang="zh-CN" b="0" baseline="-25000" dirty="0">
                <a:solidFill>
                  <a:schemeClr val="tx1"/>
                </a:solidFill>
                <a:sym typeface="Symbol" panose="05050102010706020507" pitchFamily="18" charset="2"/>
              </a:rPr>
              <a:t></a:t>
            </a:r>
            <a:r>
              <a:rPr lang="en-US" altLang="zh-CN" b="0" dirty="0">
                <a:solidFill>
                  <a:schemeClr val="tx1"/>
                </a:solidFill>
                <a:sym typeface="Symbol" panose="05050102010706020507" pitchFamily="18" charset="2"/>
              </a:rPr>
              <a:t>  0,	  </a:t>
            </a:r>
            <a:r>
              <a:rPr lang="en-US" altLang="zh-CN" b="0" i="1" dirty="0">
                <a:solidFill>
                  <a:schemeClr val="tx1"/>
                </a:solidFill>
                <a:sym typeface="Symbol" panose="05050102010706020507" pitchFamily="18" charset="2"/>
              </a:rPr>
              <a:t></a:t>
            </a:r>
            <a:r>
              <a:rPr lang="en-US" altLang="zh-CN" b="0" baseline="-25000" dirty="0">
                <a:solidFill>
                  <a:schemeClr val="tx1"/>
                </a:solidFill>
                <a:sym typeface="Symbol" panose="05050102010706020507" pitchFamily="18" charset="2"/>
              </a:rPr>
              <a:t></a:t>
            </a:r>
            <a:r>
              <a:rPr lang="en-US" altLang="zh-CN" b="0" dirty="0">
                <a:solidFill>
                  <a:schemeClr val="tx1"/>
                </a:solidFill>
                <a:sym typeface="Symbol" panose="05050102010706020507" pitchFamily="18" charset="2"/>
              </a:rPr>
              <a:t> = (0 ~ 2</a:t>
            </a:r>
            <a:r>
              <a:rPr lang="el-GR" altLang="zh-CN" b="0" dirty="0">
                <a:solidFill>
                  <a:schemeClr val="tx1"/>
                </a:solidFill>
                <a:sym typeface="Symbol" panose="05050102010706020507" pitchFamily="18" charset="2"/>
              </a:rPr>
              <a:t>π</a:t>
            </a:r>
            <a:r>
              <a:rPr lang="en-US" altLang="zh-CN" b="0" dirty="0">
                <a:solidFill>
                  <a:schemeClr val="tx1"/>
                </a:solidFill>
                <a:sym typeface="Symbol" panose="05050102010706020507" pitchFamily="18" charset="2"/>
              </a:rPr>
              <a:t>)</a:t>
            </a:r>
            <a:endParaRPr lang="en-US" altLang="zh-CN" b="0" dirty="0">
              <a:solidFill>
                <a:schemeClr val="tx1"/>
              </a:solidFill>
              <a:sym typeface="Symbol" panose="05050102010706020507" pitchFamily="18" charset="2"/>
            </a:endParaRPr>
          </a:p>
        </p:txBody>
      </p:sp>
      <p:sp>
        <p:nvSpPr>
          <p:cNvPr id="64515" name="Rectangle 5"/>
          <p:cNvSpPr/>
          <p:nvPr/>
        </p:nvSpPr>
        <p:spPr>
          <a:xfrm>
            <a:off x="0" y="31765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4516" name="Object 2"/>
          <p:cNvGraphicFramePr>
            <a:graphicFrameLocks noChangeAspect="1"/>
          </p:cNvGraphicFramePr>
          <p:nvPr/>
        </p:nvGraphicFramePr>
        <p:xfrm>
          <a:off x="1781175" y="1584325"/>
          <a:ext cx="6705600" cy="817563"/>
        </p:xfrm>
        <a:graphic>
          <a:graphicData uri="http://schemas.openxmlformats.org/presentationml/2006/ole">
            <mc:AlternateContent xmlns:mc="http://schemas.openxmlformats.org/markup-compatibility/2006">
              <mc:Choice xmlns:v="urn:schemas-microsoft-com:vml" Requires="v">
                <p:oleObj spid="_x0000_s3212" name="" r:id="rId1" imgW="4140200" imgH="508000" progId="Equation.3">
                  <p:embed/>
                </p:oleObj>
              </mc:Choice>
              <mc:Fallback>
                <p:oleObj name="" r:id="rId1" imgW="4140200" imgH="508000" progId="Equation.3">
                  <p:embed/>
                  <p:pic>
                    <p:nvPicPr>
                      <p:cNvPr id="0" name="图片 3211"/>
                      <p:cNvPicPr/>
                      <p:nvPr/>
                    </p:nvPicPr>
                    <p:blipFill>
                      <a:blip r:embed="rId2"/>
                      <a:stretch>
                        <a:fillRect/>
                      </a:stretch>
                    </p:blipFill>
                    <p:spPr>
                      <a:xfrm>
                        <a:off x="1781175" y="1584325"/>
                        <a:ext cx="6705600" cy="817563"/>
                      </a:xfrm>
                      <a:prstGeom prst="rect">
                        <a:avLst/>
                      </a:prstGeom>
                      <a:noFill/>
                      <a:ln w="38100">
                        <a:noFill/>
                        <a:miter/>
                      </a:ln>
                    </p:spPr>
                  </p:pic>
                </p:oleObj>
              </mc:Fallback>
            </mc:AlternateContent>
          </a:graphicData>
        </a:graphic>
      </p:graphicFrame>
      <p:sp>
        <p:nvSpPr>
          <p:cNvPr id="64517" name="Rectangle 7"/>
          <p:cNvSpPr/>
          <p:nvPr/>
        </p:nvSpPr>
        <p:spPr>
          <a:xfrm>
            <a:off x="0" y="31765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4518" name="Object 3"/>
          <p:cNvGraphicFramePr>
            <a:graphicFrameLocks noChangeAspect="1"/>
          </p:cNvGraphicFramePr>
          <p:nvPr/>
        </p:nvGraphicFramePr>
        <p:xfrm>
          <a:off x="2771775" y="2528888"/>
          <a:ext cx="2159000" cy="835025"/>
        </p:xfrm>
        <a:graphic>
          <a:graphicData uri="http://schemas.openxmlformats.org/presentationml/2006/ole">
            <mc:AlternateContent xmlns:mc="http://schemas.openxmlformats.org/markup-compatibility/2006">
              <mc:Choice xmlns:v="urn:schemas-microsoft-com:vml" Requires="v">
                <p:oleObj spid="_x0000_s3215" name="" r:id="rId3" imgW="1308100" imgH="508000" progId="Equation.3">
                  <p:embed/>
                </p:oleObj>
              </mc:Choice>
              <mc:Fallback>
                <p:oleObj name="" r:id="rId3" imgW="1308100" imgH="508000" progId="Equation.3">
                  <p:embed/>
                  <p:pic>
                    <p:nvPicPr>
                      <p:cNvPr id="0" name="图片 3214"/>
                      <p:cNvPicPr/>
                      <p:nvPr/>
                    </p:nvPicPr>
                    <p:blipFill>
                      <a:blip r:embed="rId4"/>
                      <a:stretch>
                        <a:fillRect/>
                      </a:stretch>
                    </p:blipFill>
                    <p:spPr>
                      <a:xfrm>
                        <a:off x="2771775" y="2528888"/>
                        <a:ext cx="2159000" cy="835025"/>
                      </a:xfrm>
                      <a:prstGeom prst="rect">
                        <a:avLst/>
                      </a:prstGeom>
                      <a:noFill/>
                      <a:ln w="38100">
                        <a:noFill/>
                        <a:miter/>
                      </a:ln>
                    </p:spPr>
                  </p:pic>
                </p:oleObj>
              </mc:Fallback>
            </mc:AlternateContent>
          </a:graphicData>
        </a:graphic>
      </p:graphicFrame>
      <p:sp>
        <p:nvSpPr>
          <p:cNvPr id="64519"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0242" name="Rectangle 3"/>
          <p:cNvSpPr>
            <a:spLocks noGrp="1" noRot="1"/>
          </p:cNvSpPr>
          <p:nvPr>
            <p:ph type="body" idx="4294967295"/>
          </p:nvPr>
        </p:nvSpPr>
        <p:spPr>
          <a:xfrm>
            <a:off x="533400" y="1343025"/>
            <a:ext cx="8413750" cy="5362575"/>
          </a:xfrm>
        </p:spPr>
        <p:txBody>
          <a:bodyPr vert="horz" wrap="square" lIns="91440" tIns="45720" rIns="91440" bIns="45720" anchor="t"/>
          <a:p>
            <a:pPr lvl="1" eaLnBrk="1" hangingPunct="1"/>
            <a:r>
              <a:rPr lang="en-US" altLang="zh-CN" dirty="0"/>
              <a:t>2.1.3  </a:t>
            </a:r>
            <a:r>
              <a:rPr lang="zh-CN" altLang="en-US" dirty="0"/>
              <a:t>随机过程的数字特征</a:t>
            </a:r>
            <a:endParaRPr lang="zh-CN" altLang="en-US" dirty="0"/>
          </a:p>
          <a:p>
            <a:pPr lvl="2" eaLnBrk="1" hangingPunct="1"/>
            <a:r>
              <a:rPr lang="zh-CN" altLang="en-US" dirty="0"/>
              <a:t>均值（数学期望）：</a:t>
            </a:r>
            <a:endParaRPr lang="zh-CN" altLang="en-US" dirty="0"/>
          </a:p>
          <a:p>
            <a:pPr lvl="2" eaLnBrk="1" hangingPunct="1">
              <a:buNone/>
            </a:pPr>
            <a:r>
              <a:rPr lang="zh-CN" altLang="en-US" dirty="0"/>
              <a:t>	在任意给定时刻</a:t>
            </a:r>
            <a:r>
              <a:rPr lang="en-US" altLang="zh-CN" i="1" dirty="0">
                <a:sym typeface="Symbol" panose="05050102010706020507" pitchFamily="18" charset="2"/>
              </a:rPr>
              <a:t>t</a:t>
            </a:r>
            <a:r>
              <a:rPr lang="en-US" altLang="zh-CN" baseline="-25000" dirty="0">
                <a:sym typeface="Symbol" panose="05050102010706020507" pitchFamily="18" charset="2"/>
              </a:rPr>
              <a:t>1</a:t>
            </a:r>
            <a:r>
              <a:rPr lang="zh-CN" altLang="en-US" dirty="0"/>
              <a:t>的取值</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a:t>
            </a:r>
            <a:r>
              <a:rPr lang="zh-CN" altLang="en-US" dirty="0"/>
              <a:t>是一个随机变量，其均值</a:t>
            </a:r>
            <a:endParaRPr lang="zh-CN" altLang="en-US" dirty="0"/>
          </a:p>
          <a:p>
            <a:pPr lvl="2" eaLnBrk="1" hangingPunct="1">
              <a:buNone/>
            </a:pPr>
            <a:endParaRPr lang="zh-CN" altLang="en-US" dirty="0"/>
          </a:p>
          <a:p>
            <a:pPr lvl="2" eaLnBrk="1" hangingPunct="1">
              <a:lnSpc>
                <a:spcPct val="180000"/>
              </a:lnSpc>
              <a:buNone/>
            </a:pPr>
            <a:r>
              <a:rPr lang="zh-CN" altLang="en-US" dirty="0"/>
              <a:t>	式中 </a:t>
            </a:r>
            <a:r>
              <a:rPr lang="en-US" altLang="zh-CN" i="1" dirty="0"/>
              <a:t>f </a:t>
            </a:r>
            <a:r>
              <a:rPr lang="en-US" altLang="zh-CN" dirty="0"/>
              <a:t>(</a:t>
            </a:r>
            <a:r>
              <a:rPr lang="en-US" altLang="zh-CN" i="1" dirty="0"/>
              <a:t>x</a:t>
            </a:r>
            <a:r>
              <a:rPr lang="en-US" altLang="zh-CN" baseline="-25000" dirty="0"/>
              <a:t>1</a:t>
            </a:r>
            <a:r>
              <a:rPr lang="en-US" altLang="zh-CN" dirty="0"/>
              <a:t>, </a:t>
            </a:r>
            <a:r>
              <a:rPr lang="en-US" altLang="zh-CN" i="1" dirty="0"/>
              <a:t>t</a:t>
            </a:r>
            <a:r>
              <a:rPr lang="en-US" altLang="zh-CN" baseline="-25000" dirty="0"/>
              <a:t>1</a:t>
            </a:r>
            <a:r>
              <a:rPr lang="en-US" altLang="zh-CN" dirty="0"/>
              <a:t>) </a:t>
            </a:r>
            <a:r>
              <a:rPr lang="zh-CN" altLang="en-US" dirty="0"/>
              <a:t>－ </a:t>
            </a:r>
            <a:r>
              <a:rPr lang="zh-CN" altLang="en-US" i="1" dirty="0">
                <a:sym typeface="Symbol" panose="05050102010706020507" pitchFamily="18" charset="2"/>
              </a:rPr>
              <a:t></a:t>
            </a:r>
            <a:r>
              <a:rPr lang="zh-CN" altLang="en-US"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a:t>
            </a:r>
            <a:r>
              <a:rPr lang="zh-CN" altLang="en-US" dirty="0">
                <a:sym typeface="Symbol" panose="05050102010706020507" pitchFamily="18" charset="2"/>
              </a:rPr>
              <a:t>的概率密度函数</a:t>
            </a:r>
            <a:endParaRPr lang="zh-CN" altLang="en-US" dirty="0">
              <a:sym typeface="Symbol" panose="05050102010706020507" pitchFamily="18" charset="2"/>
            </a:endParaRPr>
          </a:p>
          <a:p>
            <a:pPr lvl="2" eaLnBrk="1" hangingPunct="1">
              <a:lnSpc>
                <a:spcPct val="140000"/>
              </a:lnSpc>
              <a:buNone/>
            </a:pPr>
            <a:r>
              <a:rPr lang="zh-CN" altLang="en-US" dirty="0">
                <a:sym typeface="Symbol" panose="05050102010706020507" pitchFamily="18" charset="2"/>
              </a:rPr>
              <a:t>	由于</a:t>
            </a:r>
            <a:r>
              <a:rPr lang="en-US" altLang="zh-CN" i="1" dirty="0">
                <a:sym typeface="Symbol" panose="05050102010706020507" pitchFamily="18" charset="2"/>
              </a:rPr>
              <a:t>t</a:t>
            </a:r>
            <a:r>
              <a:rPr lang="en-US" altLang="zh-CN" baseline="-25000" dirty="0">
                <a:sym typeface="Symbol" panose="05050102010706020507" pitchFamily="18" charset="2"/>
              </a:rPr>
              <a:t>1</a:t>
            </a:r>
            <a:r>
              <a:rPr lang="zh-CN" altLang="en-US" dirty="0">
                <a:sym typeface="Symbol" panose="05050102010706020507" pitchFamily="18" charset="2"/>
              </a:rPr>
              <a:t>是任取的，所以可以把 </a:t>
            </a:r>
            <a:r>
              <a:rPr lang="en-US" altLang="zh-CN" i="1" dirty="0">
                <a:sym typeface="Symbol" panose="05050102010706020507" pitchFamily="18" charset="2"/>
              </a:rPr>
              <a:t>t</a:t>
            </a:r>
            <a:r>
              <a:rPr lang="en-US" altLang="zh-CN" baseline="-25000" dirty="0">
                <a:sym typeface="Symbol" panose="05050102010706020507" pitchFamily="18" charset="2"/>
              </a:rPr>
              <a:t>1</a:t>
            </a:r>
            <a:r>
              <a:rPr lang="en-US" altLang="zh-CN" i="1" baseline="-25000" dirty="0">
                <a:sym typeface="Symbol" panose="05050102010706020507" pitchFamily="18" charset="2"/>
              </a:rPr>
              <a:t> </a:t>
            </a:r>
            <a:r>
              <a:rPr lang="zh-CN" altLang="en-US" dirty="0">
                <a:sym typeface="Symbol" panose="05050102010706020507" pitchFamily="18" charset="2"/>
              </a:rPr>
              <a:t>直接写为</a:t>
            </a:r>
            <a:r>
              <a:rPr lang="en-US" altLang="zh-CN" i="1" dirty="0">
                <a:sym typeface="Symbol" panose="05050102010706020507" pitchFamily="18" charset="2"/>
              </a:rPr>
              <a:t>t</a:t>
            </a:r>
            <a:r>
              <a:rPr lang="zh-CN" altLang="en-US" dirty="0">
                <a:sym typeface="Symbol" panose="05050102010706020507" pitchFamily="18" charset="2"/>
              </a:rPr>
              <a:t>， </a:t>
            </a:r>
            <a:r>
              <a:rPr lang="en-US" altLang="zh-CN" i="1" dirty="0">
                <a:sym typeface="Symbol" panose="05050102010706020507" pitchFamily="18" charset="2"/>
              </a:rPr>
              <a:t>x</a:t>
            </a:r>
            <a:r>
              <a:rPr lang="en-US" altLang="zh-CN" baseline="-25000" dirty="0">
                <a:sym typeface="Symbol" panose="05050102010706020507" pitchFamily="18" charset="2"/>
              </a:rPr>
              <a:t>1</a:t>
            </a:r>
            <a:r>
              <a:rPr lang="zh-CN" altLang="en-US" dirty="0">
                <a:sym typeface="Symbol" panose="05050102010706020507" pitchFamily="18" charset="2"/>
              </a:rPr>
              <a:t>改为</a:t>
            </a:r>
            <a:r>
              <a:rPr lang="en-US" altLang="zh-CN" i="1" dirty="0">
                <a:sym typeface="Symbol" panose="05050102010706020507" pitchFamily="18" charset="2"/>
              </a:rPr>
              <a:t>x</a:t>
            </a:r>
            <a:r>
              <a:rPr lang="zh-CN" altLang="en-US" dirty="0">
                <a:sym typeface="Symbol" panose="05050102010706020507" pitchFamily="18" charset="2"/>
              </a:rPr>
              <a:t>，这样上式就变为</a:t>
            </a:r>
            <a:endParaRPr lang="zh-CN" altLang="en-US" dirty="0">
              <a:sym typeface="Symbol" panose="05050102010706020507" pitchFamily="18" charset="2"/>
            </a:endParaRPr>
          </a:p>
          <a:p>
            <a:pPr lvl="2" eaLnBrk="1" hangingPunct="1">
              <a:lnSpc>
                <a:spcPct val="140000"/>
              </a:lnSpc>
              <a:buNone/>
            </a:pPr>
            <a:endParaRPr lang="en-US" altLang="zh-CN" dirty="0">
              <a:sym typeface="Symbol" panose="05050102010706020507" pitchFamily="18" charset="2"/>
            </a:endParaRPr>
          </a:p>
        </p:txBody>
      </p:sp>
      <p:graphicFrame>
        <p:nvGraphicFramePr>
          <p:cNvPr id="10243" name="Object 2"/>
          <p:cNvGraphicFramePr>
            <a:graphicFrameLocks noChangeAspect="1"/>
          </p:cNvGraphicFramePr>
          <p:nvPr/>
        </p:nvGraphicFramePr>
        <p:xfrm>
          <a:off x="3213100" y="5349875"/>
          <a:ext cx="3194050" cy="584200"/>
        </p:xfrm>
        <a:graphic>
          <a:graphicData uri="http://schemas.openxmlformats.org/presentationml/2006/ole">
            <mc:AlternateContent xmlns:mc="http://schemas.openxmlformats.org/markup-compatibility/2006">
              <mc:Choice xmlns:v="urn:schemas-microsoft-com:vml" Requires="v">
                <p:oleObj spid="_x0000_s3080" name="" r:id="rId1" imgW="1435100" imgH="330200" progId="Equation.3">
                  <p:embed/>
                </p:oleObj>
              </mc:Choice>
              <mc:Fallback>
                <p:oleObj name="" r:id="rId1" imgW="1435100" imgH="330200" progId="Equation.3">
                  <p:embed/>
                  <p:pic>
                    <p:nvPicPr>
                      <p:cNvPr id="0" name="图片 3079"/>
                      <p:cNvPicPr/>
                      <p:nvPr/>
                    </p:nvPicPr>
                    <p:blipFill>
                      <a:blip r:embed="rId2"/>
                      <a:stretch>
                        <a:fillRect/>
                      </a:stretch>
                    </p:blipFill>
                    <p:spPr>
                      <a:xfrm>
                        <a:off x="3213100" y="5349875"/>
                        <a:ext cx="3194050" cy="584200"/>
                      </a:xfrm>
                      <a:prstGeom prst="rect">
                        <a:avLst/>
                      </a:prstGeom>
                      <a:noFill/>
                      <a:ln w="38100">
                        <a:noFill/>
                        <a:miter/>
                      </a:ln>
                    </p:spPr>
                  </p:pic>
                </p:oleObj>
              </mc:Fallback>
            </mc:AlternateContent>
          </a:graphicData>
        </a:graphic>
      </p:graphicFrame>
      <p:graphicFrame>
        <p:nvGraphicFramePr>
          <p:cNvPr id="10244" name="Object 3"/>
          <p:cNvGraphicFramePr>
            <a:graphicFrameLocks noChangeAspect="1"/>
          </p:cNvGraphicFramePr>
          <p:nvPr/>
        </p:nvGraphicFramePr>
        <p:xfrm>
          <a:off x="3143250" y="2987675"/>
          <a:ext cx="3195638" cy="584200"/>
        </p:xfrm>
        <a:graphic>
          <a:graphicData uri="http://schemas.openxmlformats.org/presentationml/2006/ole">
            <mc:AlternateContent xmlns:mc="http://schemas.openxmlformats.org/markup-compatibility/2006">
              <mc:Choice xmlns:v="urn:schemas-microsoft-com:vml" Requires="v">
                <p:oleObj spid="_x0000_s3083" name="" r:id="rId3" imgW="1714500" imgH="330200" progId="Equation.3">
                  <p:embed/>
                </p:oleObj>
              </mc:Choice>
              <mc:Fallback>
                <p:oleObj name="" r:id="rId3" imgW="1714500" imgH="330200" progId="Equation.3">
                  <p:embed/>
                  <p:pic>
                    <p:nvPicPr>
                      <p:cNvPr id="0" name="图片 3082"/>
                      <p:cNvPicPr/>
                      <p:nvPr/>
                    </p:nvPicPr>
                    <p:blipFill>
                      <a:blip r:embed="rId4"/>
                      <a:stretch>
                        <a:fillRect/>
                      </a:stretch>
                    </p:blipFill>
                    <p:spPr>
                      <a:xfrm>
                        <a:off x="3143250" y="2987675"/>
                        <a:ext cx="3195638" cy="584200"/>
                      </a:xfrm>
                      <a:prstGeom prst="rect">
                        <a:avLst/>
                      </a:prstGeom>
                      <a:noFill/>
                      <a:ln w="38100">
                        <a:noFill/>
                        <a:miter/>
                      </a:ln>
                    </p:spPr>
                  </p:pic>
                </p:oleObj>
              </mc:Fallback>
            </mc:AlternateContent>
          </a:graphicData>
        </a:graphic>
      </p:graphicFrame>
      <p:sp>
        <p:nvSpPr>
          <p:cNvPr id="10245"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5538" name="Rectangle 3"/>
          <p:cNvSpPr>
            <a:spLocks noGrp="1" noRot="1"/>
          </p:cNvSpPr>
          <p:nvPr>
            <p:ph type="body" idx="4294967295"/>
          </p:nvPr>
        </p:nvSpPr>
        <p:spPr>
          <a:xfrm>
            <a:off x="341313" y="1223963"/>
            <a:ext cx="8628062" cy="5634037"/>
          </a:xfrm>
        </p:spPr>
        <p:txBody>
          <a:bodyPr vert="horz" wrap="square" lIns="91440" tIns="45720" rIns="91440" bIns="45720" anchor="t"/>
          <a:p>
            <a:pPr lvl="2" eaLnBrk="1" hangingPunct="1"/>
            <a:r>
              <a:rPr lang="en-US" altLang="zh-CN" i="1" dirty="0"/>
              <a:t>a</a:t>
            </a:r>
            <a:r>
              <a:rPr lang="en-US" altLang="zh-CN" baseline="-25000" dirty="0">
                <a:sym typeface="Symbol" panose="05050102010706020507" pitchFamily="18" charset="2"/>
              </a:rPr>
              <a:t></a:t>
            </a:r>
            <a:r>
              <a:rPr lang="zh-CN" altLang="en-US" dirty="0">
                <a:sym typeface="Symbol" panose="05050102010706020507" pitchFamily="18" charset="2"/>
              </a:rPr>
              <a:t>的一维概率密度函数</a:t>
            </a:r>
            <a:endParaRPr lang="zh-CN" altLang="en-US" dirty="0">
              <a:sym typeface="Symbol" panose="05050102010706020507" pitchFamily="18" charset="2"/>
            </a:endParaRPr>
          </a:p>
          <a:p>
            <a:pPr lvl="2" eaLnBrk="1" hangingPunct="1"/>
            <a:endParaRPr lang="zh-CN" altLang="en-US" dirty="0">
              <a:sym typeface="Symbol" panose="05050102010706020507" pitchFamily="18" charset="2"/>
            </a:endParaRPr>
          </a:p>
          <a:p>
            <a:pPr lvl="2" eaLnBrk="1" hangingPunct="1"/>
            <a:endParaRPr lang="zh-CN" altLang="en-US" dirty="0">
              <a:sym typeface="Symbol" panose="05050102010706020507" pitchFamily="18" charset="2"/>
            </a:endParaRPr>
          </a:p>
          <a:p>
            <a:pPr lvl="2" eaLnBrk="1" hangingPunct="1"/>
            <a:endParaRPr lang="zh-CN" altLang="en-US" dirty="0">
              <a:sym typeface="Symbol" panose="05050102010706020507" pitchFamily="18" charset="2"/>
            </a:endParaRPr>
          </a:p>
          <a:p>
            <a:pPr lvl="2" eaLnBrk="1" hangingPunct="1"/>
            <a:endParaRPr lang="zh-CN" altLang="en-US" dirty="0">
              <a:sym typeface="Symbol" panose="05050102010706020507" pitchFamily="18" charset="2"/>
            </a:endParaRPr>
          </a:p>
          <a:p>
            <a:pPr lvl="2" eaLnBrk="1" hangingPunct="1">
              <a:lnSpc>
                <a:spcPct val="180000"/>
              </a:lnSpc>
              <a:buNone/>
            </a:pPr>
            <a:r>
              <a:rPr lang="zh-CN" altLang="en-US" dirty="0">
                <a:sym typeface="Symbol" panose="05050102010706020507" pitchFamily="18" charset="2"/>
              </a:rPr>
              <a:t>可见，</a:t>
            </a:r>
            <a:r>
              <a:rPr lang="zh-CN" altLang="en-US" dirty="0">
                <a:solidFill>
                  <a:srgbClr val="FF0000"/>
                </a:solidFill>
                <a:sym typeface="Symbol" panose="05050102010706020507" pitchFamily="18" charset="2"/>
              </a:rPr>
              <a:t> </a:t>
            </a:r>
            <a:r>
              <a:rPr lang="en-US" altLang="zh-CN" i="1" dirty="0">
                <a:solidFill>
                  <a:srgbClr val="FF0000"/>
                </a:solidFill>
              </a:rPr>
              <a:t>a</a:t>
            </a:r>
            <a:r>
              <a:rPr lang="en-US" altLang="zh-CN" baseline="-25000" dirty="0">
                <a:solidFill>
                  <a:srgbClr val="FF0000"/>
                </a:solidFill>
                <a:sym typeface="Symbol" panose="05050102010706020507" pitchFamily="18" charset="2"/>
              </a:rPr>
              <a:t></a:t>
            </a:r>
            <a:r>
              <a:rPr lang="zh-CN" altLang="en-US" dirty="0">
                <a:solidFill>
                  <a:srgbClr val="FF0000"/>
                </a:solidFill>
                <a:sym typeface="Symbol" panose="05050102010706020507" pitchFamily="18" charset="2"/>
              </a:rPr>
              <a:t>服从瑞利</a:t>
            </a:r>
            <a:r>
              <a:rPr lang="en-US" altLang="zh-CN" dirty="0">
                <a:solidFill>
                  <a:srgbClr val="FF0000"/>
                </a:solidFill>
                <a:sym typeface="Symbol" panose="05050102010706020507" pitchFamily="18" charset="2"/>
              </a:rPr>
              <a:t>(Rayleigh)</a:t>
            </a:r>
            <a:r>
              <a:rPr lang="zh-CN" altLang="en-US" dirty="0">
                <a:solidFill>
                  <a:srgbClr val="FF0000"/>
                </a:solidFill>
                <a:sym typeface="Symbol" panose="05050102010706020507" pitchFamily="18" charset="2"/>
              </a:rPr>
              <a:t>分布</a:t>
            </a:r>
            <a:r>
              <a:rPr lang="zh-CN" altLang="en-US" dirty="0">
                <a:sym typeface="Symbol" panose="05050102010706020507" pitchFamily="18" charset="2"/>
              </a:rPr>
              <a:t>。</a:t>
            </a:r>
            <a:endParaRPr lang="zh-CN" altLang="en-US" dirty="0">
              <a:sym typeface="Symbol" panose="05050102010706020507" pitchFamily="18" charset="2"/>
            </a:endParaRPr>
          </a:p>
        </p:txBody>
      </p:sp>
      <p:sp>
        <p:nvSpPr>
          <p:cNvPr id="65539" name="Rectangle 5"/>
          <p:cNvSpPr/>
          <p:nvPr/>
        </p:nvSpPr>
        <p:spPr>
          <a:xfrm>
            <a:off x="0" y="31765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5540" name="Object 2"/>
          <p:cNvGraphicFramePr>
            <a:graphicFrameLocks noChangeAspect="1"/>
          </p:cNvGraphicFramePr>
          <p:nvPr/>
        </p:nvGraphicFramePr>
        <p:xfrm>
          <a:off x="1938338" y="1701800"/>
          <a:ext cx="5265737" cy="782638"/>
        </p:xfrm>
        <a:graphic>
          <a:graphicData uri="http://schemas.openxmlformats.org/presentationml/2006/ole">
            <mc:AlternateContent xmlns:mc="http://schemas.openxmlformats.org/markup-compatibility/2006">
              <mc:Choice xmlns:v="urn:schemas-microsoft-com:vml" Requires="v">
                <p:oleObj spid="_x0000_s3210" name="" r:id="rId1" imgW="3187700" imgH="508000" progId="Equation.3">
                  <p:embed/>
                </p:oleObj>
              </mc:Choice>
              <mc:Fallback>
                <p:oleObj name="" r:id="rId1" imgW="3187700" imgH="508000" progId="Equation.3">
                  <p:embed/>
                  <p:pic>
                    <p:nvPicPr>
                      <p:cNvPr id="0" name="图片 3209"/>
                      <p:cNvPicPr/>
                      <p:nvPr/>
                    </p:nvPicPr>
                    <p:blipFill>
                      <a:blip r:embed="rId2"/>
                      <a:stretch>
                        <a:fillRect/>
                      </a:stretch>
                    </p:blipFill>
                    <p:spPr>
                      <a:xfrm>
                        <a:off x="1938338" y="1701800"/>
                        <a:ext cx="5265737" cy="782638"/>
                      </a:xfrm>
                      <a:prstGeom prst="rect">
                        <a:avLst/>
                      </a:prstGeom>
                      <a:noFill/>
                      <a:ln w="38100">
                        <a:noFill/>
                        <a:miter/>
                      </a:ln>
                    </p:spPr>
                  </p:pic>
                </p:oleObj>
              </mc:Fallback>
            </mc:AlternateContent>
          </a:graphicData>
        </a:graphic>
      </p:graphicFrame>
      <p:sp>
        <p:nvSpPr>
          <p:cNvPr id="65541" name="Rectangle 7"/>
          <p:cNvSpPr/>
          <p:nvPr/>
        </p:nvSpPr>
        <p:spPr>
          <a:xfrm>
            <a:off x="0" y="31765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5542" name="Object 3"/>
          <p:cNvGraphicFramePr>
            <a:graphicFrameLocks noChangeAspect="1"/>
          </p:cNvGraphicFramePr>
          <p:nvPr/>
        </p:nvGraphicFramePr>
        <p:xfrm>
          <a:off x="2546350" y="2484438"/>
          <a:ext cx="3375025" cy="801687"/>
        </p:xfrm>
        <a:graphic>
          <a:graphicData uri="http://schemas.openxmlformats.org/presentationml/2006/ole">
            <mc:AlternateContent xmlns:mc="http://schemas.openxmlformats.org/markup-compatibility/2006">
              <mc:Choice xmlns:v="urn:schemas-microsoft-com:vml" Requires="v">
                <p:oleObj spid="_x0000_s3211" name="" r:id="rId3" imgW="2133600" imgH="508000" progId="Equation.3">
                  <p:embed/>
                </p:oleObj>
              </mc:Choice>
              <mc:Fallback>
                <p:oleObj name="" r:id="rId3" imgW="2133600" imgH="508000" progId="Equation.3">
                  <p:embed/>
                  <p:pic>
                    <p:nvPicPr>
                      <p:cNvPr id="0" name="图片 3210"/>
                      <p:cNvPicPr/>
                      <p:nvPr/>
                    </p:nvPicPr>
                    <p:blipFill>
                      <a:blip r:embed="rId4"/>
                      <a:stretch>
                        <a:fillRect/>
                      </a:stretch>
                    </p:blipFill>
                    <p:spPr>
                      <a:xfrm>
                        <a:off x="2546350" y="2484438"/>
                        <a:ext cx="3375025" cy="801687"/>
                      </a:xfrm>
                      <a:prstGeom prst="rect">
                        <a:avLst/>
                      </a:prstGeom>
                      <a:noFill/>
                      <a:ln w="38100">
                        <a:noFill/>
                        <a:miter/>
                      </a:ln>
                    </p:spPr>
                  </p:pic>
                </p:oleObj>
              </mc:Fallback>
            </mc:AlternateContent>
          </a:graphicData>
        </a:graphic>
      </p:graphicFrame>
      <p:sp>
        <p:nvSpPr>
          <p:cNvPr id="65543"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6562" name="Rectangle 3"/>
          <p:cNvSpPr>
            <a:spLocks noGrp="1" noRot="1"/>
          </p:cNvSpPr>
          <p:nvPr>
            <p:ph type="body" idx="4294967295"/>
          </p:nvPr>
        </p:nvSpPr>
        <p:spPr>
          <a:xfrm>
            <a:off x="250825" y="1089025"/>
            <a:ext cx="8718550" cy="5768975"/>
          </a:xfrm>
        </p:spPr>
        <p:txBody>
          <a:bodyPr vert="horz" wrap="square" lIns="91440" tIns="45720" rIns="91440" bIns="45720" anchor="t"/>
          <a:p>
            <a:pPr lvl="2" eaLnBrk="1" hangingPunct="1">
              <a:lnSpc>
                <a:spcPct val="190000"/>
              </a:lnSpc>
            </a:pPr>
            <a:r>
              <a:rPr lang="en-US" altLang="zh-CN" i="1" dirty="0">
                <a:sym typeface="Symbol" panose="05050102010706020507" pitchFamily="18" charset="2"/>
              </a:rPr>
              <a:t></a:t>
            </a:r>
            <a:r>
              <a:rPr lang="en-US" altLang="zh-CN" baseline="-25000" dirty="0">
                <a:sym typeface="Symbol" panose="05050102010706020507" pitchFamily="18" charset="2"/>
              </a:rPr>
              <a:t></a:t>
            </a:r>
            <a:r>
              <a:rPr lang="zh-CN" altLang="en-US" dirty="0">
                <a:sym typeface="Symbol" panose="05050102010706020507" pitchFamily="18" charset="2"/>
              </a:rPr>
              <a:t>的一维概率密度函数</a:t>
            </a:r>
            <a:endParaRPr lang="zh-CN" altLang="en-US" dirty="0">
              <a:sym typeface="Symbol" panose="05050102010706020507" pitchFamily="18" charset="2"/>
            </a:endParaRPr>
          </a:p>
          <a:p>
            <a:pPr lvl="2" eaLnBrk="1" hangingPunct="1">
              <a:lnSpc>
                <a:spcPct val="190000"/>
              </a:lnSpc>
            </a:pPr>
            <a:endParaRPr lang="zh-CN" altLang="en-US" dirty="0">
              <a:sym typeface="Symbol" panose="05050102010706020507" pitchFamily="18" charset="2"/>
            </a:endParaRPr>
          </a:p>
          <a:p>
            <a:pPr lvl="2" eaLnBrk="1" hangingPunct="1">
              <a:lnSpc>
                <a:spcPct val="190000"/>
              </a:lnSpc>
            </a:pPr>
            <a:endParaRPr lang="zh-CN" altLang="en-US" dirty="0">
              <a:sym typeface="Symbol" panose="05050102010706020507" pitchFamily="18" charset="2"/>
            </a:endParaRPr>
          </a:p>
          <a:p>
            <a:pPr lvl="2" eaLnBrk="1" hangingPunct="1">
              <a:lnSpc>
                <a:spcPct val="190000"/>
              </a:lnSpc>
              <a:buNone/>
            </a:pPr>
            <a:r>
              <a:rPr lang="zh-CN" altLang="en-US" dirty="0">
                <a:sym typeface="Symbol" panose="05050102010706020507" pitchFamily="18" charset="2"/>
              </a:rPr>
              <a:t>可见，</a:t>
            </a:r>
            <a:r>
              <a:rPr lang="zh-CN" altLang="en-US" dirty="0">
                <a:solidFill>
                  <a:srgbClr val="FF0000"/>
                </a:solidFill>
                <a:sym typeface="Symbol" panose="05050102010706020507" pitchFamily="18" charset="2"/>
              </a:rPr>
              <a:t> </a:t>
            </a:r>
            <a:r>
              <a:rPr lang="zh-CN" altLang="en-US" i="1" dirty="0">
                <a:solidFill>
                  <a:srgbClr val="FF0000"/>
                </a:solidFill>
                <a:sym typeface="Symbol" panose="05050102010706020507" pitchFamily="18" charset="2"/>
              </a:rPr>
              <a:t></a:t>
            </a:r>
            <a:r>
              <a:rPr lang="zh-CN" altLang="en-US" baseline="-25000" dirty="0">
                <a:solidFill>
                  <a:srgbClr val="FF0000"/>
                </a:solidFill>
                <a:sym typeface="Symbol" panose="05050102010706020507" pitchFamily="18" charset="2"/>
              </a:rPr>
              <a:t></a:t>
            </a:r>
            <a:r>
              <a:rPr lang="zh-CN" altLang="en-US" dirty="0">
                <a:solidFill>
                  <a:srgbClr val="FF0000"/>
                </a:solidFill>
                <a:sym typeface="Symbol" panose="05050102010706020507" pitchFamily="18" charset="2"/>
              </a:rPr>
              <a:t>服从均匀分布</a:t>
            </a:r>
            <a:r>
              <a:rPr lang="zh-CN" altLang="en-US" dirty="0">
                <a:sym typeface="Symbol" panose="05050102010706020507" pitchFamily="18" charset="2"/>
              </a:rPr>
              <a:t>。</a:t>
            </a:r>
            <a:endParaRPr lang="zh-CN" altLang="en-US" dirty="0">
              <a:sym typeface="Symbol" panose="05050102010706020507" pitchFamily="18" charset="2"/>
            </a:endParaRPr>
          </a:p>
          <a:p>
            <a:pPr lvl="2" eaLnBrk="1" hangingPunct="1"/>
            <a:endParaRPr lang="en-US" altLang="zh-CN" dirty="0"/>
          </a:p>
        </p:txBody>
      </p:sp>
      <p:sp>
        <p:nvSpPr>
          <p:cNvPr id="66563" name="Rectangle 5"/>
          <p:cNvSpPr/>
          <p:nvPr/>
        </p:nvSpPr>
        <p:spPr>
          <a:xfrm>
            <a:off x="0" y="290036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6564" name="Object 2"/>
          <p:cNvGraphicFramePr>
            <a:graphicFrameLocks noChangeAspect="1"/>
          </p:cNvGraphicFramePr>
          <p:nvPr/>
        </p:nvGraphicFramePr>
        <p:xfrm>
          <a:off x="1809750" y="1836738"/>
          <a:ext cx="5129213" cy="1709737"/>
        </p:xfrm>
        <a:graphic>
          <a:graphicData uri="http://schemas.openxmlformats.org/presentationml/2006/ole">
            <mc:AlternateContent xmlns:mc="http://schemas.openxmlformats.org/markup-compatibility/2006">
              <mc:Choice xmlns:v="urn:schemas-microsoft-com:vml" Requires="v">
                <p:oleObj spid="_x0000_s3214" name="" r:id="rId1" imgW="3175000" imgH="1054100" progId="Equation.3">
                  <p:embed/>
                </p:oleObj>
              </mc:Choice>
              <mc:Fallback>
                <p:oleObj name="" r:id="rId1" imgW="3175000" imgH="1054100" progId="Equation.3">
                  <p:embed/>
                  <p:pic>
                    <p:nvPicPr>
                      <p:cNvPr id="0" name="图片 3213"/>
                      <p:cNvPicPr/>
                      <p:nvPr/>
                    </p:nvPicPr>
                    <p:blipFill>
                      <a:blip r:embed="rId2"/>
                      <a:stretch>
                        <a:fillRect/>
                      </a:stretch>
                    </p:blipFill>
                    <p:spPr>
                      <a:xfrm>
                        <a:off x="1809750" y="1836738"/>
                        <a:ext cx="5129213" cy="1709737"/>
                      </a:xfrm>
                      <a:prstGeom prst="rect">
                        <a:avLst/>
                      </a:prstGeom>
                      <a:noFill/>
                      <a:ln w="38100">
                        <a:noFill/>
                        <a:miter/>
                      </a:ln>
                    </p:spPr>
                  </p:pic>
                </p:oleObj>
              </mc:Fallback>
            </mc:AlternateContent>
          </a:graphicData>
        </a:graphic>
      </p:graphicFrame>
      <p:sp>
        <p:nvSpPr>
          <p:cNvPr id="66565"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67586" name="Rectangle 3"/>
          <p:cNvSpPr>
            <a:spLocks noGrp="1" noRot="1"/>
          </p:cNvSpPr>
          <p:nvPr>
            <p:ph type="body" idx="4294967295"/>
          </p:nvPr>
        </p:nvSpPr>
        <p:spPr>
          <a:xfrm>
            <a:off x="250825" y="1223963"/>
            <a:ext cx="8718550" cy="5634037"/>
          </a:xfrm>
        </p:spPr>
        <p:txBody>
          <a:bodyPr vert="horz" wrap="square" lIns="91440" tIns="45720" rIns="91440" bIns="45720" anchor="t"/>
          <a:p>
            <a:pPr lvl="2" eaLnBrk="1" hangingPunct="1"/>
            <a:r>
              <a:rPr lang="zh-CN" altLang="en-US" dirty="0"/>
              <a:t>结论</a:t>
            </a:r>
            <a:endParaRPr lang="zh-CN" altLang="en-US" dirty="0"/>
          </a:p>
          <a:p>
            <a:pPr lvl="2" eaLnBrk="1" hangingPunct="1">
              <a:lnSpc>
                <a:spcPct val="180000"/>
              </a:lnSpc>
              <a:buNone/>
            </a:pPr>
            <a:r>
              <a:rPr lang="zh-CN" altLang="en-US" dirty="0"/>
              <a:t>	</a:t>
            </a:r>
            <a:r>
              <a:rPr lang="zh-CN" altLang="en-US" dirty="0">
                <a:solidFill>
                  <a:srgbClr val="FF0000"/>
                </a:solidFill>
              </a:rPr>
              <a:t>一个均值为零，方差为</a:t>
            </a:r>
            <a:r>
              <a:rPr lang="zh-CN" altLang="en-US" dirty="0">
                <a:solidFill>
                  <a:srgbClr val="FF0000"/>
                </a:solidFill>
                <a:sym typeface="Symbol" panose="05050102010706020507" pitchFamily="18" charset="2"/>
              </a:rPr>
              <a:t></a:t>
            </a:r>
            <a:r>
              <a:rPr lang="zh-CN" altLang="en-US" baseline="-25000" dirty="0">
                <a:solidFill>
                  <a:srgbClr val="FF0000"/>
                </a:solidFill>
                <a:sym typeface="Symbol" panose="05050102010706020507" pitchFamily="18" charset="2"/>
              </a:rPr>
              <a:t></a:t>
            </a:r>
            <a:r>
              <a:rPr lang="en-US" altLang="zh-CN" baseline="30000" dirty="0">
                <a:solidFill>
                  <a:srgbClr val="FF0000"/>
                </a:solidFill>
                <a:sym typeface="Symbol" panose="05050102010706020507" pitchFamily="18" charset="2"/>
              </a:rPr>
              <a:t>2</a:t>
            </a:r>
            <a:r>
              <a:rPr lang="zh-CN" altLang="en-US" dirty="0">
                <a:solidFill>
                  <a:srgbClr val="FF0000"/>
                </a:solidFill>
              </a:rPr>
              <a:t>的窄带平稳高斯过程</a:t>
            </a:r>
            <a:r>
              <a:rPr lang="zh-CN" altLang="en-US" i="1"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a:t>
            </a:r>
            <a:r>
              <a:rPr lang="zh-CN" altLang="en-US" dirty="0">
                <a:solidFill>
                  <a:srgbClr val="FF0000"/>
                </a:solidFill>
              </a:rPr>
              <a:t>，其包络</a:t>
            </a:r>
            <a:r>
              <a:rPr lang="en-US" altLang="zh-CN" i="1" dirty="0">
                <a:solidFill>
                  <a:srgbClr val="FF0000"/>
                </a:solidFill>
              </a:rPr>
              <a:t>a</a:t>
            </a:r>
            <a:r>
              <a:rPr lang="en-US" altLang="zh-CN" baseline="-25000" dirty="0">
                <a:solidFill>
                  <a:srgbClr val="FF0000"/>
                </a:solidFill>
                <a:sym typeface="Symbol" panose="05050102010706020507" pitchFamily="18" charset="2"/>
              </a:rPr>
              <a:t></a:t>
            </a:r>
            <a:r>
              <a:rPr lang="en-US" altLang="zh-CN" dirty="0">
                <a:solidFill>
                  <a:srgbClr val="FF0000"/>
                </a:solidFill>
              </a:rPr>
              <a:t>(</a:t>
            </a:r>
            <a:r>
              <a:rPr lang="en-US" altLang="zh-CN" i="1" dirty="0">
                <a:solidFill>
                  <a:srgbClr val="FF0000"/>
                </a:solidFill>
              </a:rPr>
              <a:t>t</a:t>
            </a:r>
            <a:r>
              <a:rPr lang="en-US" altLang="zh-CN" dirty="0">
                <a:solidFill>
                  <a:srgbClr val="FF0000"/>
                </a:solidFill>
              </a:rPr>
              <a:t>)</a:t>
            </a:r>
            <a:r>
              <a:rPr lang="zh-CN" altLang="en-US" dirty="0">
                <a:solidFill>
                  <a:srgbClr val="FF0000"/>
                </a:solidFill>
              </a:rPr>
              <a:t>的一维分布是瑞利分布，相位</a:t>
            </a:r>
            <a:r>
              <a:rPr lang="zh-CN" altLang="en-US" i="1" dirty="0">
                <a:solidFill>
                  <a:srgbClr val="FF0000"/>
                </a:solidFill>
                <a:sym typeface="Symbol" panose="05050102010706020507" pitchFamily="18" charset="2"/>
              </a:rPr>
              <a:t></a:t>
            </a:r>
            <a:r>
              <a:rPr lang="zh-CN" altLang="en-US" baseline="-25000"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a:t>
            </a:r>
            <a:r>
              <a:rPr lang="zh-CN" altLang="en-US" dirty="0">
                <a:solidFill>
                  <a:srgbClr val="FF0000"/>
                </a:solidFill>
              </a:rPr>
              <a:t>的一维分布是均匀分布，并且就一维分布而言， </a:t>
            </a:r>
            <a:r>
              <a:rPr lang="en-US" altLang="zh-CN" i="1" dirty="0">
                <a:solidFill>
                  <a:srgbClr val="FF0000"/>
                </a:solidFill>
              </a:rPr>
              <a:t>a</a:t>
            </a:r>
            <a:r>
              <a:rPr lang="en-US" altLang="zh-CN" baseline="-25000" dirty="0">
                <a:solidFill>
                  <a:srgbClr val="FF0000"/>
                </a:solidFill>
                <a:sym typeface="Symbol" panose="05050102010706020507" pitchFamily="18" charset="2"/>
              </a:rPr>
              <a:t></a:t>
            </a:r>
            <a:r>
              <a:rPr lang="en-US" altLang="zh-CN" dirty="0">
                <a:solidFill>
                  <a:srgbClr val="FF0000"/>
                </a:solidFill>
              </a:rPr>
              <a:t>(</a:t>
            </a:r>
            <a:r>
              <a:rPr lang="en-US" altLang="zh-CN" i="1" dirty="0">
                <a:solidFill>
                  <a:srgbClr val="FF0000"/>
                </a:solidFill>
              </a:rPr>
              <a:t>t</a:t>
            </a:r>
            <a:r>
              <a:rPr lang="en-US" altLang="zh-CN" dirty="0">
                <a:solidFill>
                  <a:srgbClr val="FF0000"/>
                </a:solidFill>
              </a:rPr>
              <a:t>)</a:t>
            </a:r>
            <a:r>
              <a:rPr lang="zh-CN" altLang="en-US" dirty="0">
                <a:solidFill>
                  <a:srgbClr val="FF0000"/>
                </a:solidFill>
              </a:rPr>
              <a:t>与</a:t>
            </a:r>
            <a:r>
              <a:rPr lang="zh-CN" altLang="en-US" i="1" dirty="0">
                <a:solidFill>
                  <a:srgbClr val="FF0000"/>
                </a:solidFill>
                <a:sym typeface="Symbol" panose="05050102010706020507" pitchFamily="18" charset="2"/>
              </a:rPr>
              <a:t></a:t>
            </a:r>
            <a:r>
              <a:rPr lang="zh-CN" altLang="en-US" baseline="-25000"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a:t>
            </a:r>
            <a:r>
              <a:rPr lang="zh-CN" altLang="en-US" dirty="0">
                <a:solidFill>
                  <a:srgbClr val="FF0000"/>
                </a:solidFill>
              </a:rPr>
              <a:t>是统计独立的</a:t>
            </a:r>
            <a:r>
              <a:rPr lang="zh-CN" altLang="en-US" dirty="0"/>
              <a:t> ，即有 </a:t>
            </a:r>
            <a:endParaRPr lang="zh-CN" altLang="en-US" dirty="0"/>
          </a:p>
        </p:txBody>
      </p:sp>
      <p:sp>
        <p:nvSpPr>
          <p:cNvPr id="67587" name="Rectangle 5"/>
          <p:cNvSpPr/>
          <p:nvPr/>
        </p:nvSpPr>
        <p:spPr>
          <a:xfrm>
            <a:off x="0" y="330993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67588" name="Object 2"/>
          <p:cNvGraphicFramePr>
            <a:graphicFrameLocks noChangeAspect="1"/>
          </p:cNvGraphicFramePr>
          <p:nvPr/>
        </p:nvGraphicFramePr>
        <p:xfrm>
          <a:off x="2546350" y="4508500"/>
          <a:ext cx="3195638" cy="468313"/>
        </p:xfrm>
        <a:graphic>
          <a:graphicData uri="http://schemas.openxmlformats.org/presentationml/2006/ole">
            <mc:AlternateContent xmlns:mc="http://schemas.openxmlformats.org/markup-compatibility/2006">
              <mc:Choice xmlns:v="urn:schemas-microsoft-com:vml" Requires="v">
                <p:oleObj spid="_x0000_s3218" name="" r:id="rId1" imgW="1625600" imgH="241300" progId="Equation.3">
                  <p:embed/>
                </p:oleObj>
              </mc:Choice>
              <mc:Fallback>
                <p:oleObj name="" r:id="rId1" imgW="1625600" imgH="241300" progId="Equation.3">
                  <p:embed/>
                  <p:pic>
                    <p:nvPicPr>
                      <p:cNvPr id="0" name="图片 3217"/>
                      <p:cNvPicPr/>
                      <p:nvPr/>
                    </p:nvPicPr>
                    <p:blipFill>
                      <a:blip r:embed="rId2"/>
                      <a:stretch>
                        <a:fillRect/>
                      </a:stretch>
                    </p:blipFill>
                    <p:spPr>
                      <a:xfrm>
                        <a:off x="2546350" y="4508500"/>
                        <a:ext cx="3195638" cy="468313"/>
                      </a:xfrm>
                      <a:prstGeom prst="rect">
                        <a:avLst/>
                      </a:prstGeom>
                      <a:noFill/>
                      <a:ln w="38100">
                        <a:noFill/>
                        <a:miter/>
                      </a:ln>
                    </p:spPr>
                  </p:pic>
                </p:oleObj>
              </mc:Fallback>
            </mc:AlternateContent>
          </a:graphicData>
        </a:graphic>
      </p:graphicFrame>
      <p:sp>
        <p:nvSpPr>
          <p:cNvPr id="67589" name="Rectangle 2"/>
          <p:cNvSpPr>
            <a:spLocks noGrp="1" noRot="1"/>
          </p:cNvSpPr>
          <p:nvPr/>
        </p:nvSpPr>
        <p:spPr>
          <a:xfrm>
            <a:off x="1150938" y="206375"/>
            <a:ext cx="7269162" cy="919163"/>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2.5 窄带随机过程</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功率谱密度为        的白高斯噪声通过带宽为</a:t>
            </a:r>
            <a:r>
              <a:rPr lang="en-US" altLang="zh-CN" sz="2600">
                <a:solidFill>
                  <a:srgbClr val="000000"/>
                </a:solidFill>
                <a:latin typeface="微软雅黑" panose="020B0503020204020204" charset="-122"/>
                <a:ea typeface="微软雅黑" panose="020B0503020204020204" charset="-122"/>
              </a:rPr>
              <a:t>B</a:t>
            </a:r>
            <a:r>
              <a:rPr lang="zh-CN" altLang="en-US" sz="2600">
                <a:solidFill>
                  <a:srgbClr val="000000"/>
                </a:solidFill>
                <a:latin typeface="微软雅黑" panose="020B0503020204020204" charset="-122"/>
                <a:ea typeface="微软雅黑" panose="020B0503020204020204" charset="-122"/>
              </a:rPr>
              <a:t>的理想低通滤波器，输出噪声的功率是（          ）。</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2"/>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3"/>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4"/>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5"/>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6"/>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7"/>
          <a:stretch>
            <a:fillRect/>
          </a:stretch>
        </p:blipFill>
        <p:spPr>
          <a:xfrm>
            <a:off x="2939415" y="1280795"/>
            <a:ext cx="876300" cy="520700"/>
          </a:xfrm>
          <a:prstGeom prst="rect">
            <a:avLst/>
          </a:prstGeom>
        </p:spPr>
      </p:pic>
      <p:pic>
        <p:nvPicPr>
          <p:cNvPr id="20" name="图片 19"/>
          <p:cNvPicPr>
            <a:picLocks noChangeAspect="1"/>
          </p:cNvPicPr>
          <p:nvPr/>
        </p:nvPicPr>
        <p:blipFill>
          <a:blip r:embed="rId8"/>
          <a:stretch>
            <a:fillRect/>
          </a:stretch>
        </p:blipFill>
        <p:spPr>
          <a:xfrm>
            <a:off x="2160270" y="2863215"/>
            <a:ext cx="778510" cy="462915"/>
          </a:xfrm>
          <a:prstGeom prst="rect">
            <a:avLst/>
          </a:prstGeom>
        </p:spPr>
      </p:pic>
      <p:pic>
        <p:nvPicPr>
          <p:cNvPr id="21" name="图片 20"/>
          <p:cNvPicPr>
            <a:picLocks noChangeAspect="1"/>
          </p:cNvPicPr>
          <p:nvPr/>
        </p:nvPicPr>
        <p:blipFill>
          <a:blip r:embed="rId9"/>
          <a:stretch>
            <a:fillRect/>
          </a:stretch>
        </p:blipFill>
        <p:spPr>
          <a:xfrm>
            <a:off x="2160270" y="3707130"/>
            <a:ext cx="625475" cy="458470"/>
          </a:xfrm>
          <a:prstGeom prst="rect">
            <a:avLst/>
          </a:prstGeom>
        </p:spPr>
      </p:pic>
      <p:pic>
        <p:nvPicPr>
          <p:cNvPr id="22" name="图片 21"/>
          <p:cNvPicPr>
            <a:picLocks noChangeAspect="1"/>
          </p:cNvPicPr>
          <p:nvPr/>
        </p:nvPicPr>
        <p:blipFill>
          <a:blip r:embed="rId10"/>
          <a:stretch>
            <a:fillRect/>
          </a:stretch>
        </p:blipFill>
        <p:spPr>
          <a:xfrm>
            <a:off x="2180590" y="4589780"/>
            <a:ext cx="779145" cy="463550"/>
          </a:xfrm>
          <a:prstGeom prst="rect">
            <a:avLst/>
          </a:prstGeom>
        </p:spPr>
      </p:pic>
      <p:pic>
        <p:nvPicPr>
          <p:cNvPr id="23" name="图片 22"/>
          <p:cNvPicPr>
            <a:picLocks noChangeAspect="1"/>
          </p:cNvPicPr>
          <p:nvPr/>
        </p:nvPicPr>
        <p:blipFill>
          <a:blip r:embed="rId11"/>
          <a:stretch>
            <a:fillRect/>
          </a:stretch>
        </p:blipFill>
        <p:spPr>
          <a:xfrm>
            <a:off x="2111375" y="5264150"/>
            <a:ext cx="675005" cy="772795"/>
          </a:xfrm>
          <a:prstGeom prst="rect">
            <a:avLst/>
          </a:prstGeom>
        </p:spPr>
      </p:pic>
      <p:grpSp>
        <p:nvGrpSpPr>
          <p:cNvPr id="17" name="组合 16"/>
          <p:cNvGrpSpPr/>
          <p:nvPr>
            <p:custDataLst>
              <p:tags r:id="rId12"/>
            </p:custDataLst>
          </p:nvPr>
        </p:nvGrpSpPr>
        <p:grpSpPr>
          <a:xfrm>
            <a:off x="0" y="0"/>
            <a:ext cx="9144000" cy="635000"/>
            <a:chOff x="0" y="0"/>
            <a:chExt cx="14400" cy="1000"/>
          </a:xfrm>
        </p:grpSpPr>
        <p:sp>
          <p:nvSpPr>
            <p:cNvPr id="13" name="TitleBackground"/>
            <p:cNvSpPr/>
            <p:nvPr>
              <p:custDataLst>
                <p:tags r:id="rId13"/>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4"/>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5"/>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6"/>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748"/>
          <p:cNvPicPr>
            <a:picLocks noChangeAspect="1"/>
          </p:cNvPicPr>
          <p:nvPr>
            <p:custDataLst>
              <p:tags r:id="rId17"/>
            </p:custDataLst>
          </p:nvPr>
        </p:nvPicPr>
        <p:blipFill>
          <a:blip r:embed="rId18"/>
          <a:stretch>
            <a:fillRect/>
          </a:stretch>
        </p:blipFill>
        <p:spPr>
          <a:xfrm>
            <a:off x="7594600" y="63500"/>
            <a:ext cx="1422400" cy="508000"/>
          </a:xfrm>
          <a:prstGeom prst="rect">
            <a:avLst/>
          </a:prstGeom>
        </p:spPr>
      </p:pic>
    </p:spTree>
    <p:custDataLst>
      <p:tags r:id="rId19"/>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窄带平稳高斯过程的包络服从（        ）分布。</a:t>
            </a:r>
            <a:endParaRPr lang="zh-CN" altLang="en-US" sz="260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高斯</a:t>
            </a:r>
            <a:endParaRPr lang="zh-CN" altLang="en-US" sz="260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瑞利</a:t>
            </a: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均匀</a:t>
            </a:r>
            <a:endParaRPr lang="zh-CN" altLang="en-US" sz="2600">
              <a:solidFill>
                <a:srgbClr val="000000"/>
              </a:solidFill>
              <a:latin typeface="微软雅黑" panose="020B0503020204020204" charset="-122"/>
              <a:ea typeface="微软雅黑" panose="020B0503020204020204" charset="-122"/>
            </a:endParaRPr>
          </a:p>
        </p:txBody>
      </p:sp>
      <p:sp>
        <p:nvSpPr>
          <p:cNvPr id="7" name="文本框 6"/>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泊松</a:t>
            </a:r>
            <a:endParaRPr lang="zh-CN" altLang="en-US" sz="2600">
              <a:solidFill>
                <a:srgbClr val="000000"/>
              </a:solidFill>
              <a:latin typeface="微软雅黑" panose="020B0503020204020204" charset="-122"/>
              <a:ea typeface="微软雅黑" panose="020B0503020204020204" charset="-122"/>
            </a:endParaRPr>
          </a:p>
        </p:txBody>
      </p:sp>
      <p:sp>
        <p:nvSpPr>
          <p:cNvPr id="8" name="椭圆 7"/>
          <p:cNvSpPr>
            <a:spLocks noChangeAspect="1"/>
          </p:cNvSpPr>
          <p:nvPr>
            <p:custDataLst>
              <p:tags r:id="rId6"/>
            </p:custDataLst>
          </p:nvPr>
        </p:nvSpPr>
        <p:spPr>
          <a:xfrm>
            <a:off x="1114425" y="28498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endParaRPr>
          </a:p>
        </p:txBody>
      </p:sp>
      <p:sp>
        <p:nvSpPr>
          <p:cNvPr id="9" name="椭圆 8"/>
          <p:cNvSpPr>
            <a:spLocks noChangeAspect="1"/>
          </p:cNvSpPr>
          <p:nvPr>
            <p:custDataLst>
              <p:tags r:id="rId7"/>
            </p:custDataLst>
          </p:nvPr>
        </p:nvSpPr>
        <p:spPr>
          <a:xfrm>
            <a:off x="1114425" y="3707130"/>
            <a:ext cx="514350" cy="514350"/>
          </a:xfrm>
          <a:prstGeom prst="ellipse">
            <a:avLst/>
          </a:prstGeom>
          <a:solidFill>
            <a:srgbClr val="00FF00"/>
          </a:solidFill>
          <a:ln w="254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endParaRPr>
          </a:p>
        </p:txBody>
      </p:sp>
      <p:sp>
        <p:nvSpPr>
          <p:cNvPr id="10" name="椭圆 9"/>
          <p:cNvSpPr>
            <a:spLocks noChangeAspect="1"/>
          </p:cNvSpPr>
          <p:nvPr>
            <p:custDataLst>
              <p:tags r:id="rId8"/>
            </p:custDataLst>
          </p:nvPr>
        </p:nvSpPr>
        <p:spPr>
          <a:xfrm>
            <a:off x="1114425" y="456438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endParaRPr>
          </a:p>
        </p:txBody>
      </p:sp>
      <p:sp>
        <p:nvSpPr>
          <p:cNvPr id="11" name="椭圆 10"/>
          <p:cNvSpPr>
            <a:spLocks noChangeAspect="1"/>
          </p:cNvSpPr>
          <p:nvPr>
            <p:custDataLst>
              <p:tags r:id="rId9"/>
            </p:custDataLst>
          </p:nvPr>
        </p:nvSpPr>
        <p:spPr>
          <a:xfrm>
            <a:off x="1114425" y="5421630"/>
            <a:ext cx="514350" cy="514350"/>
          </a:xfrm>
          <a:prstGeom prst="ellipse">
            <a:avLst/>
          </a:prstGeom>
          <a:solidFill>
            <a:srgbClr val="808080"/>
          </a:solidFill>
          <a:ln w="127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endParaRPr>
          </a:p>
        </p:txBody>
      </p:sp>
      <p:sp>
        <p:nvSpPr>
          <p:cNvPr id="12" name="圆角矩形 11"/>
          <p:cNvSpPr/>
          <p:nvPr>
            <p:custDataLst>
              <p:tags r:id="rId10"/>
            </p:custDataLst>
          </p:nvPr>
        </p:nvSpPr>
        <p:spPr>
          <a:xfrm>
            <a:off x="6172200" y="6214745"/>
            <a:ext cx="1543050" cy="411480"/>
          </a:xfrm>
          <a:prstGeom prst="roundRect">
            <a:avLst/>
          </a:prstGeom>
          <a:solidFill>
            <a:srgbClr val="808080"/>
          </a:solidFill>
          <a:ln w="38100" cmpd="sng">
            <a:solidFill>
              <a:srgbClr val="000000">
                <a:shade val="5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endParaRPr>
          </a:p>
        </p:txBody>
      </p:sp>
      <p:grpSp>
        <p:nvGrpSpPr>
          <p:cNvPr id="17" name="组合 16"/>
          <p:cNvGrpSpPr/>
          <p:nvPr>
            <p:custDataLst>
              <p:tags r:id="rId11"/>
            </p:custDataLst>
          </p:nvPr>
        </p:nvGrpSpPr>
        <p:grpSpPr>
          <a:xfrm>
            <a:off x="0" y="0"/>
            <a:ext cx="9144000" cy="635000"/>
            <a:chOff x="0" y="0"/>
            <a:chExt cx="14400" cy="1000"/>
          </a:xfrm>
        </p:grpSpPr>
        <p:sp>
          <p:nvSpPr>
            <p:cNvPr id="13"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2" name="图片 1" descr="tmpD748"/>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1266" name="Rectangle 3"/>
          <p:cNvSpPr>
            <a:spLocks noGrp="1" noRot="1"/>
          </p:cNvSpPr>
          <p:nvPr>
            <p:ph type="body" idx="4294967295"/>
          </p:nvPr>
        </p:nvSpPr>
        <p:spPr>
          <a:xfrm>
            <a:off x="304800" y="1371600"/>
            <a:ext cx="8540750" cy="3886200"/>
          </a:xfrm>
        </p:spPr>
        <p:txBody>
          <a:bodyPr vert="horz" wrap="square" lIns="91440" tIns="45720" rIns="91440" bIns="45720" anchor="t"/>
          <a:p>
            <a:pPr lvl="2" eaLnBrk="1" hangingPunct="1">
              <a:lnSpc>
                <a:spcPct val="140000"/>
              </a:lnSpc>
              <a:buNone/>
            </a:pPr>
            <a:r>
              <a:rPr lang="en-US" altLang="zh-CN" dirty="0">
                <a:sym typeface="Symbol" panose="05050102010706020507" pitchFamily="18" charset="2"/>
              </a:rPr>
              <a:t>	 </a:t>
            </a:r>
            <a:endParaRPr lang="en-US" altLang="zh-CN" dirty="0">
              <a:sym typeface="Symbol" panose="05050102010706020507" pitchFamily="18" charset="2"/>
            </a:endParaRPr>
          </a:p>
          <a:p>
            <a:pPr lvl="2" eaLnBrk="1" hangingPunct="1">
              <a:lnSpc>
                <a:spcPct val="140000"/>
              </a:lnSpc>
              <a:buNone/>
            </a:pPr>
            <a:r>
              <a:rPr lang="en-US" altLang="zh-CN" i="1" dirty="0">
                <a:sym typeface="Symbol" panose="05050102010706020507" pitchFamily="18" charset="2"/>
              </a:rPr>
              <a:t></a:t>
            </a:r>
            <a:r>
              <a:rPr lang="en-US" altLang="zh-CN" i="1" baseline="-25000"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的均值是时间的确定函数，常记作</a:t>
            </a:r>
            <a:r>
              <a:rPr lang="en-US" altLang="zh-CN" i="1" dirty="0">
                <a:solidFill>
                  <a:schemeClr val="hlink"/>
                </a:solidFill>
                <a:sym typeface="Symbol" panose="05050102010706020507" pitchFamily="18" charset="2"/>
              </a:rPr>
              <a:t>a </a:t>
            </a:r>
            <a:r>
              <a:rPr lang="en-US" altLang="zh-CN" dirty="0">
                <a:solidFill>
                  <a:schemeClr val="hlink"/>
                </a:solidFill>
                <a:sym typeface="Symbol" panose="05050102010706020507" pitchFamily="18" charset="2"/>
              </a:rPr>
              <a:t>( </a:t>
            </a:r>
            <a:r>
              <a:rPr lang="en-US" altLang="zh-CN" i="1" dirty="0">
                <a:solidFill>
                  <a:schemeClr val="hlink"/>
                </a:solidFill>
                <a:sym typeface="Symbol" panose="05050102010706020507" pitchFamily="18" charset="2"/>
              </a:rPr>
              <a:t>t </a:t>
            </a:r>
            <a:r>
              <a:rPr lang="en-US" altLang="zh-CN" dirty="0">
                <a:solidFill>
                  <a:schemeClr val="hlink"/>
                </a:solidFill>
                <a:sym typeface="Symbol" panose="05050102010706020507" pitchFamily="18" charset="2"/>
              </a:rPr>
              <a:t>)</a:t>
            </a:r>
            <a:r>
              <a:rPr lang="zh-CN" altLang="en-US" dirty="0">
                <a:sym typeface="Symbol" panose="05050102010706020507" pitchFamily="18" charset="2"/>
              </a:rPr>
              <a:t>，它表示随机过程的</a:t>
            </a:r>
            <a:r>
              <a:rPr lang="en-US" altLang="zh-CN" i="1" dirty="0">
                <a:sym typeface="Symbol" panose="05050102010706020507" pitchFamily="18" charset="2"/>
              </a:rPr>
              <a:t>n</a:t>
            </a:r>
            <a:r>
              <a:rPr lang="zh-CN" altLang="en-US" dirty="0">
                <a:sym typeface="Symbol" panose="05050102010706020507" pitchFamily="18" charset="2"/>
              </a:rPr>
              <a:t>个样本函数曲线的摆动中心 </a:t>
            </a:r>
            <a:r>
              <a:rPr lang="en-US" altLang="zh-CN" dirty="0">
                <a:sym typeface="Symbol" panose="05050102010706020507" pitchFamily="18" charset="2"/>
              </a:rPr>
              <a:t>:</a:t>
            </a:r>
            <a:endParaRPr lang="en-US" altLang="zh-CN" dirty="0">
              <a:sym typeface="Symbol" panose="05050102010706020507" pitchFamily="18" charset="2"/>
            </a:endParaRPr>
          </a:p>
          <a:p>
            <a:pPr lvl="2" eaLnBrk="1" hangingPunct="1"/>
            <a:endParaRPr lang="en-US" altLang="zh-CN" dirty="0"/>
          </a:p>
        </p:txBody>
      </p:sp>
      <p:graphicFrame>
        <p:nvGraphicFramePr>
          <p:cNvPr id="11267" name="Object 2"/>
          <p:cNvGraphicFramePr>
            <a:graphicFrameLocks noChangeAspect="1"/>
          </p:cNvGraphicFramePr>
          <p:nvPr/>
        </p:nvGraphicFramePr>
        <p:xfrm>
          <a:off x="3086100" y="1268413"/>
          <a:ext cx="3194050" cy="584200"/>
        </p:xfrm>
        <a:graphic>
          <a:graphicData uri="http://schemas.openxmlformats.org/presentationml/2006/ole">
            <mc:AlternateContent xmlns:mc="http://schemas.openxmlformats.org/markup-compatibility/2006">
              <mc:Choice xmlns:v="urn:schemas-microsoft-com:vml" Requires="v">
                <p:oleObj spid="_x0000_s3081" name="" r:id="rId1" imgW="1435100" imgH="330200" progId="Equation.3">
                  <p:embed/>
                </p:oleObj>
              </mc:Choice>
              <mc:Fallback>
                <p:oleObj name="" r:id="rId1" imgW="1435100" imgH="330200" progId="Equation.3">
                  <p:embed/>
                  <p:pic>
                    <p:nvPicPr>
                      <p:cNvPr id="0" name="图片 3080"/>
                      <p:cNvPicPr/>
                      <p:nvPr/>
                    </p:nvPicPr>
                    <p:blipFill>
                      <a:blip r:embed="rId2"/>
                      <a:stretch>
                        <a:fillRect/>
                      </a:stretch>
                    </p:blipFill>
                    <p:spPr>
                      <a:xfrm>
                        <a:off x="3086100" y="1268413"/>
                        <a:ext cx="3194050" cy="584200"/>
                      </a:xfrm>
                      <a:prstGeom prst="rect">
                        <a:avLst/>
                      </a:prstGeom>
                      <a:noFill/>
                      <a:ln w="38100">
                        <a:noFill/>
                        <a:miter/>
                      </a:ln>
                    </p:spPr>
                  </p:pic>
                </p:oleObj>
              </mc:Fallback>
            </mc:AlternateContent>
          </a:graphicData>
        </a:graphic>
      </p:graphicFrame>
      <p:graphicFrame>
        <p:nvGraphicFramePr>
          <p:cNvPr id="11268" name="Object 3"/>
          <p:cNvGraphicFramePr>
            <a:graphicFrameLocks noChangeAspect="1"/>
          </p:cNvGraphicFramePr>
          <p:nvPr/>
        </p:nvGraphicFramePr>
        <p:xfrm>
          <a:off x="2232025" y="2933700"/>
          <a:ext cx="5292725" cy="3317875"/>
        </p:xfrm>
        <a:graphic>
          <a:graphicData uri="http://schemas.openxmlformats.org/presentationml/2006/ole">
            <mc:AlternateContent xmlns:mc="http://schemas.openxmlformats.org/markup-compatibility/2006">
              <mc:Choice xmlns:v="urn:schemas-microsoft-com:vml" Requires="v">
                <p:oleObj spid="_x0000_s3082" name="" r:id="rId3" imgW="5396230" imgH="3725545" progId="">
                  <p:embed/>
                </p:oleObj>
              </mc:Choice>
              <mc:Fallback>
                <p:oleObj name="" r:id="rId3" imgW="5396230" imgH="3725545" progId="">
                  <p:embed/>
                  <p:pic>
                    <p:nvPicPr>
                      <p:cNvPr id="0" name="图片 3081"/>
                      <p:cNvPicPr/>
                      <p:nvPr/>
                    </p:nvPicPr>
                    <p:blipFill>
                      <a:blip r:embed="rId4"/>
                      <a:stretch>
                        <a:fillRect/>
                      </a:stretch>
                    </p:blipFill>
                    <p:spPr>
                      <a:xfrm>
                        <a:off x="2232025" y="2933700"/>
                        <a:ext cx="5292725" cy="3317875"/>
                      </a:xfrm>
                      <a:prstGeom prst="rect">
                        <a:avLst/>
                      </a:prstGeom>
                      <a:noFill/>
                      <a:ln w="38100">
                        <a:noFill/>
                        <a:miter/>
                      </a:ln>
                    </p:spPr>
                  </p:pic>
                </p:oleObj>
              </mc:Fallback>
            </mc:AlternateContent>
          </a:graphicData>
        </a:graphic>
      </p:graphicFrame>
      <p:sp>
        <p:nvSpPr>
          <p:cNvPr id="11269" name="AutoShape 6"/>
          <p:cNvSpPr/>
          <p:nvPr/>
        </p:nvSpPr>
        <p:spPr>
          <a:xfrm>
            <a:off x="4932363" y="3698875"/>
            <a:ext cx="1125537" cy="495300"/>
          </a:xfrm>
          <a:prstGeom prst="wedgeRoundRectCallout">
            <a:avLst>
              <a:gd name="adj1" fmla="val -57333"/>
              <a:gd name="adj2" fmla="val 142949"/>
              <a:gd name="adj3" fmla="val 16667"/>
            </a:avLst>
          </a:prstGeom>
          <a:solidFill>
            <a:schemeClr val="accent2"/>
          </a:solidFill>
          <a:ln w="9525" cap="flat" cmpd="sng">
            <a:solidFill>
              <a:schemeClr val="tx1"/>
            </a:solidFill>
            <a:prstDash val="solid"/>
            <a:miter/>
            <a:headEnd type="none" w="med" len="med"/>
            <a:tailEnd type="none" w="med" len="med"/>
          </a:ln>
        </p:spPr>
        <p:txBody>
          <a:bodyPr tIns="10800" bIns="10800" anchor="t"/>
          <a:p>
            <a:pPr algn="ctr"/>
            <a:r>
              <a:rPr lang="en-US" altLang="zh-CN" sz="2400" i="1" dirty="0">
                <a:latin typeface="Times New Roman" panose="02020603050405020304" pitchFamily="18" charset="0"/>
                <a:ea typeface="宋体" panose="02010600030101010101" pitchFamily="2" charset="-122"/>
              </a:rPr>
              <a:t>a </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t </a:t>
            </a:r>
            <a:r>
              <a:rPr lang="en-US"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11270"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txBox="1">
            <a:spLocks noGrp="1"/>
          </p:cNvSpPr>
          <p:nvPr/>
        </p:nvSpPr>
        <p:spPr>
          <a:xfrm>
            <a:off x="7042150" y="6243638"/>
            <a:ext cx="1905000" cy="457200"/>
          </a:xfrm>
          <a:prstGeom prst="rect">
            <a:avLst/>
          </a:prstGeom>
          <a:noFill/>
          <a:ln w="9525">
            <a:noFill/>
          </a:ln>
        </p:spPr>
        <p:txBody>
          <a:bodyPr anchor="b"/>
          <a:p>
            <a:pPr algn="r"/>
            <a:fld id="{9A0DB2DC-4C9A-4742-B13C-FB6460FD3503}" type="slidenum">
              <a:rPr lang="en-US" altLang="zh-CN" sz="1400" dirty="0">
                <a:latin typeface="Tahoma" panose="020B0604030504040204" pitchFamily="34" charset="0"/>
                <a:ea typeface="宋体" panose="02010600030101010101" pitchFamily="2" charset="-122"/>
              </a:rPr>
            </a:fld>
            <a:endParaRPr lang="en-US" altLang="zh-CN" sz="1400" dirty="0">
              <a:latin typeface="Tahoma" panose="020B0604030504040204" pitchFamily="34" charset="0"/>
              <a:ea typeface="宋体" panose="02010600030101010101" pitchFamily="2" charset="-122"/>
            </a:endParaRPr>
          </a:p>
        </p:txBody>
      </p:sp>
      <p:sp>
        <p:nvSpPr>
          <p:cNvPr id="12290" name="Rectangle 3"/>
          <p:cNvSpPr>
            <a:spLocks noGrp="1" noRot="1"/>
          </p:cNvSpPr>
          <p:nvPr>
            <p:ph type="body" idx="4294967295"/>
          </p:nvPr>
        </p:nvSpPr>
        <p:spPr>
          <a:xfrm>
            <a:off x="250825" y="1223963"/>
            <a:ext cx="8718550" cy="5634037"/>
          </a:xfrm>
        </p:spPr>
        <p:txBody>
          <a:bodyPr vert="horz" wrap="square" lIns="91440" tIns="45720" rIns="91440" bIns="45720" anchor="t"/>
          <a:p>
            <a:pPr lvl="2" eaLnBrk="1" hangingPunct="1"/>
            <a:r>
              <a:rPr lang="zh-CN" altLang="en-US" dirty="0"/>
              <a:t>方差</a:t>
            </a:r>
            <a:endParaRPr lang="zh-CN" altLang="en-US" dirty="0"/>
          </a:p>
          <a:p>
            <a:pPr lvl="2" eaLnBrk="1" hangingPunct="1"/>
            <a:endParaRPr lang="zh-CN" altLang="en-US" dirty="0"/>
          </a:p>
          <a:p>
            <a:pPr lvl="2" eaLnBrk="1" hangingPunct="1">
              <a:lnSpc>
                <a:spcPct val="110000"/>
              </a:lnSpc>
              <a:buNone/>
            </a:pPr>
            <a:r>
              <a:rPr lang="zh-CN" altLang="en-US" dirty="0"/>
              <a:t>	方差常记为</a:t>
            </a:r>
            <a:r>
              <a:rPr lang="zh-CN" altLang="en-US" i="1" dirty="0">
                <a:sym typeface="Symbol" panose="05050102010706020507" pitchFamily="18" charset="2"/>
              </a:rPr>
              <a:t> </a:t>
            </a:r>
            <a:r>
              <a:rPr lang="en-US" altLang="zh-CN" baseline="30000" dirty="0">
                <a:sym typeface="Symbol" panose="05050102010706020507" pitchFamily="18" charset="2"/>
              </a:rPr>
              <a:t>2</a:t>
            </a:r>
            <a:r>
              <a:rPr lang="en-US" altLang="zh-CN" dirty="0">
                <a:sym typeface="Symbol" panose="05050102010706020507" pitchFamily="18" charset="2"/>
              </a:rPr>
              <a:t>( </a:t>
            </a:r>
            <a:r>
              <a:rPr lang="en-US" altLang="zh-CN" i="1" dirty="0">
                <a:sym typeface="Symbol" panose="05050102010706020507" pitchFamily="18" charset="2"/>
              </a:rPr>
              <a:t>t </a:t>
            </a:r>
            <a:r>
              <a:rPr lang="en-US" altLang="zh-CN" dirty="0">
                <a:sym typeface="Symbol" panose="05050102010706020507" pitchFamily="18" charset="2"/>
              </a:rPr>
              <a:t>)</a:t>
            </a:r>
            <a:r>
              <a:rPr lang="zh-CN" altLang="en-US" dirty="0"/>
              <a:t>。这里也把任意时刻</a:t>
            </a:r>
            <a:r>
              <a:rPr lang="en-US" altLang="zh-CN" i="1" dirty="0"/>
              <a:t>t</a:t>
            </a:r>
            <a:r>
              <a:rPr lang="en-US" altLang="zh-CN" baseline="-25000" dirty="0"/>
              <a:t>1</a:t>
            </a:r>
            <a:r>
              <a:rPr lang="zh-CN" altLang="en-US" dirty="0"/>
              <a:t>直接写成了</a:t>
            </a:r>
            <a:r>
              <a:rPr lang="en-US" altLang="zh-CN" i="1" dirty="0"/>
              <a:t>t</a:t>
            </a:r>
            <a:r>
              <a:rPr lang="en-US" altLang="zh-CN" dirty="0"/>
              <a:t> </a:t>
            </a:r>
            <a:r>
              <a:rPr lang="zh-CN" altLang="en-US" dirty="0"/>
              <a:t>。</a:t>
            </a:r>
            <a:endParaRPr lang="zh-CN" altLang="en-US" dirty="0"/>
          </a:p>
          <a:p>
            <a:pPr lvl="2" eaLnBrk="1" hangingPunct="1">
              <a:lnSpc>
                <a:spcPct val="110000"/>
              </a:lnSpc>
              <a:buNone/>
            </a:pPr>
            <a:r>
              <a:rPr lang="zh-CN" altLang="en-US" dirty="0"/>
              <a:t>		因为</a:t>
            </a:r>
            <a:endParaRPr lang="zh-CN" altLang="en-US" dirty="0"/>
          </a:p>
          <a:p>
            <a:pPr lvl="2" eaLnBrk="1" hangingPunct="1">
              <a:lnSpc>
                <a:spcPct val="110000"/>
              </a:lnSpc>
              <a:buNone/>
            </a:pPr>
            <a:endParaRPr lang="zh-CN" altLang="en-US" dirty="0"/>
          </a:p>
          <a:p>
            <a:pPr lvl="2" eaLnBrk="1" hangingPunct="1">
              <a:lnSpc>
                <a:spcPct val="110000"/>
              </a:lnSpc>
              <a:buNone/>
            </a:pPr>
            <a:endParaRPr lang="zh-CN" altLang="en-US" dirty="0"/>
          </a:p>
          <a:p>
            <a:pPr lvl="2" eaLnBrk="1" hangingPunct="1">
              <a:lnSpc>
                <a:spcPct val="110000"/>
              </a:lnSpc>
              <a:buNone/>
            </a:pPr>
            <a:endParaRPr lang="zh-CN" altLang="en-US" dirty="0"/>
          </a:p>
          <a:p>
            <a:pPr lvl="2" eaLnBrk="1" hangingPunct="1">
              <a:lnSpc>
                <a:spcPct val="110000"/>
              </a:lnSpc>
              <a:buNone/>
            </a:pPr>
            <a:endParaRPr lang="zh-CN" altLang="en-US" dirty="0"/>
          </a:p>
          <a:p>
            <a:pPr lvl="2" eaLnBrk="1" hangingPunct="1">
              <a:lnSpc>
                <a:spcPct val="110000"/>
              </a:lnSpc>
              <a:buNone/>
            </a:pPr>
            <a:endParaRPr lang="zh-CN" altLang="en-US" dirty="0"/>
          </a:p>
          <a:p>
            <a:pPr lvl="2" eaLnBrk="1" hangingPunct="1">
              <a:lnSpc>
                <a:spcPct val="130000"/>
              </a:lnSpc>
              <a:buNone/>
            </a:pPr>
            <a:r>
              <a:rPr lang="zh-CN" altLang="en-US" dirty="0"/>
              <a:t>		所以，方差等于均方值与均值平方之差，它表示随机过程在时刻 </a:t>
            </a:r>
            <a:r>
              <a:rPr lang="en-US" altLang="zh-CN" i="1" dirty="0"/>
              <a:t>t </a:t>
            </a:r>
            <a:r>
              <a:rPr lang="zh-CN" altLang="en-US" dirty="0"/>
              <a:t>对于均值</a:t>
            </a:r>
            <a:r>
              <a:rPr lang="en-US" altLang="zh-CN" i="1" dirty="0">
                <a:sym typeface="Symbol" panose="05050102010706020507" pitchFamily="18" charset="2"/>
              </a:rPr>
              <a:t>a </a:t>
            </a:r>
            <a:r>
              <a:rPr lang="en-US" altLang="zh-CN" dirty="0">
                <a:sym typeface="Symbol" panose="05050102010706020507" pitchFamily="18" charset="2"/>
              </a:rPr>
              <a:t>( </a:t>
            </a:r>
            <a:r>
              <a:rPr lang="en-US" altLang="zh-CN" i="1" dirty="0">
                <a:sym typeface="Symbol" panose="05050102010706020507" pitchFamily="18" charset="2"/>
              </a:rPr>
              <a:t>t </a:t>
            </a:r>
            <a:r>
              <a:rPr lang="en-US" altLang="zh-CN" dirty="0">
                <a:sym typeface="Symbol" panose="05050102010706020507" pitchFamily="18" charset="2"/>
              </a:rPr>
              <a:t>)</a:t>
            </a:r>
            <a:r>
              <a:rPr lang="zh-CN" altLang="en-US" dirty="0"/>
              <a:t>的偏离程度。</a:t>
            </a:r>
            <a:endParaRPr lang="zh-CN" altLang="en-US" dirty="0"/>
          </a:p>
        </p:txBody>
      </p:sp>
      <p:sp>
        <p:nvSpPr>
          <p:cNvPr id="12291" name="Rectangle 5"/>
          <p:cNvSpPr/>
          <p:nvPr/>
        </p:nvSpPr>
        <p:spPr>
          <a:xfrm>
            <a:off x="0" y="3314700"/>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2292" name="Object 2"/>
          <p:cNvGraphicFramePr>
            <a:graphicFrameLocks noChangeAspect="1"/>
          </p:cNvGraphicFramePr>
          <p:nvPr/>
        </p:nvGraphicFramePr>
        <p:xfrm>
          <a:off x="2592388" y="1719263"/>
          <a:ext cx="3509962" cy="409575"/>
        </p:xfrm>
        <a:graphic>
          <a:graphicData uri="http://schemas.openxmlformats.org/presentationml/2006/ole">
            <mc:AlternateContent xmlns:mc="http://schemas.openxmlformats.org/markup-compatibility/2006">
              <mc:Choice xmlns:v="urn:schemas-microsoft-com:vml" Requires="v">
                <p:oleObj spid="_x0000_s3219" name="" r:id="rId1" imgW="1752600" imgH="228600" progId="Equation.3">
                  <p:embed/>
                </p:oleObj>
              </mc:Choice>
              <mc:Fallback>
                <p:oleObj name="" r:id="rId1" imgW="1752600" imgH="228600" progId="Equation.3">
                  <p:embed/>
                  <p:pic>
                    <p:nvPicPr>
                      <p:cNvPr id="0" name="图片 3218"/>
                      <p:cNvPicPr/>
                      <p:nvPr/>
                    </p:nvPicPr>
                    <p:blipFill>
                      <a:blip r:embed="rId2"/>
                      <a:stretch>
                        <a:fillRect/>
                      </a:stretch>
                    </p:blipFill>
                    <p:spPr>
                      <a:xfrm>
                        <a:off x="2592388" y="1719263"/>
                        <a:ext cx="3509962" cy="409575"/>
                      </a:xfrm>
                      <a:prstGeom prst="rect">
                        <a:avLst/>
                      </a:prstGeom>
                      <a:noFill/>
                      <a:ln w="38100">
                        <a:noFill/>
                        <a:miter/>
                      </a:ln>
                    </p:spPr>
                  </p:pic>
                </p:oleObj>
              </mc:Fallback>
            </mc:AlternateContent>
          </a:graphicData>
        </a:graphic>
      </p:graphicFrame>
      <p:sp>
        <p:nvSpPr>
          <p:cNvPr id="12293" name="Rectangle 7"/>
          <p:cNvSpPr/>
          <p:nvPr/>
        </p:nvSpPr>
        <p:spPr>
          <a:xfrm>
            <a:off x="0" y="3062288"/>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2294" name="Object 3"/>
          <p:cNvGraphicFramePr>
            <a:graphicFrameLocks noChangeAspect="1"/>
          </p:cNvGraphicFramePr>
          <p:nvPr/>
        </p:nvGraphicFramePr>
        <p:xfrm>
          <a:off x="2019300" y="3024188"/>
          <a:ext cx="4924425" cy="1311275"/>
        </p:xfrm>
        <a:graphic>
          <a:graphicData uri="http://schemas.openxmlformats.org/presentationml/2006/ole">
            <mc:AlternateContent xmlns:mc="http://schemas.openxmlformats.org/markup-compatibility/2006">
              <mc:Choice xmlns:v="urn:schemas-microsoft-com:vml" Requires="v">
                <p:oleObj spid="_x0000_s3221" name="" r:id="rId3" imgW="2387600" imgH="736600" progId="Equation.3">
                  <p:embed/>
                </p:oleObj>
              </mc:Choice>
              <mc:Fallback>
                <p:oleObj name="" r:id="rId3" imgW="2387600" imgH="736600" progId="Equation.3">
                  <p:embed/>
                  <p:pic>
                    <p:nvPicPr>
                      <p:cNvPr id="0" name="图片 3220"/>
                      <p:cNvPicPr/>
                      <p:nvPr/>
                    </p:nvPicPr>
                    <p:blipFill>
                      <a:blip r:embed="rId4"/>
                      <a:stretch>
                        <a:fillRect/>
                      </a:stretch>
                    </p:blipFill>
                    <p:spPr>
                      <a:xfrm>
                        <a:off x="2019300" y="3024188"/>
                        <a:ext cx="4924425" cy="1311275"/>
                      </a:xfrm>
                      <a:prstGeom prst="rect">
                        <a:avLst/>
                      </a:prstGeom>
                      <a:noFill/>
                      <a:ln w="38100">
                        <a:noFill/>
                        <a:miter/>
                      </a:ln>
                    </p:spPr>
                  </p:pic>
                </p:oleObj>
              </mc:Fallback>
            </mc:AlternateContent>
          </a:graphicData>
        </a:graphic>
      </p:graphicFrame>
      <p:sp>
        <p:nvSpPr>
          <p:cNvPr id="12295" name="Rectangle 9"/>
          <p:cNvSpPr/>
          <p:nvPr/>
        </p:nvSpPr>
        <p:spPr>
          <a:xfrm>
            <a:off x="0" y="3262313"/>
            <a:ext cx="9144000" cy="0"/>
          </a:xfrm>
          <a:prstGeom prst="rect">
            <a:avLst/>
          </a:prstGeom>
          <a:noFill/>
          <a:ln w="9525">
            <a:noFill/>
          </a:ln>
        </p:spPr>
        <p:txBody>
          <a:bodyPr wrap="none" anchor="ctr">
            <a:spAutoFit/>
          </a:bodyPr>
          <a:p>
            <a:endParaRPr lang="zh-CN" altLang="zh-CN" sz="1600" dirty="0">
              <a:latin typeface="Tahoma" panose="020B0604030504040204" pitchFamily="34" charset="0"/>
              <a:ea typeface="宋体" panose="02010600030101010101" pitchFamily="2" charset="-122"/>
            </a:endParaRPr>
          </a:p>
        </p:txBody>
      </p:sp>
      <p:graphicFrame>
        <p:nvGraphicFramePr>
          <p:cNvPr id="12296" name="Object 4"/>
          <p:cNvGraphicFramePr>
            <a:graphicFrameLocks noChangeAspect="1"/>
          </p:cNvGraphicFramePr>
          <p:nvPr/>
        </p:nvGraphicFramePr>
        <p:xfrm>
          <a:off x="2862263" y="4284663"/>
          <a:ext cx="3014662" cy="623887"/>
        </p:xfrm>
        <a:graphic>
          <a:graphicData uri="http://schemas.openxmlformats.org/presentationml/2006/ole">
            <mc:AlternateContent xmlns:mc="http://schemas.openxmlformats.org/markup-compatibility/2006">
              <mc:Choice xmlns:v="urn:schemas-microsoft-com:vml" Requires="v">
                <p:oleObj spid="_x0000_s3225" name="" r:id="rId5" imgW="1612900" imgH="330200" progId="Equation.3">
                  <p:embed/>
                </p:oleObj>
              </mc:Choice>
              <mc:Fallback>
                <p:oleObj name="" r:id="rId5" imgW="1612900" imgH="330200" progId="Equation.3">
                  <p:embed/>
                  <p:pic>
                    <p:nvPicPr>
                      <p:cNvPr id="0" name="图片 3224"/>
                      <p:cNvPicPr/>
                      <p:nvPr/>
                    </p:nvPicPr>
                    <p:blipFill>
                      <a:blip r:embed="rId6"/>
                      <a:stretch>
                        <a:fillRect/>
                      </a:stretch>
                    </p:blipFill>
                    <p:spPr>
                      <a:xfrm>
                        <a:off x="2862263" y="4284663"/>
                        <a:ext cx="3014662" cy="623887"/>
                      </a:xfrm>
                      <a:prstGeom prst="rect">
                        <a:avLst/>
                      </a:prstGeom>
                      <a:noFill/>
                      <a:ln w="38100">
                        <a:noFill/>
                        <a:miter/>
                      </a:ln>
                    </p:spPr>
                  </p:pic>
                </p:oleObj>
              </mc:Fallback>
            </mc:AlternateContent>
          </a:graphicData>
        </a:graphic>
      </p:graphicFrame>
      <p:sp>
        <p:nvSpPr>
          <p:cNvPr id="12297" name="AutoShape 10"/>
          <p:cNvSpPr/>
          <p:nvPr/>
        </p:nvSpPr>
        <p:spPr>
          <a:xfrm>
            <a:off x="2636838" y="5094288"/>
            <a:ext cx="1260475" cy="404812"/>
          </a:xfrm>
          <a:prstGeom prst="wedgeRoundRectCallout">
            <a:avLst>
              <a:gd name="adj1" fmla="val 66500"/>
              <a:gd name="adj2" fmla="val -114704"/>
              <a:gd name="adj3" fmla="val 16667"/>
            </a:avLst>
          </a:prstGeom>
          <a:solidFill>
            <a:schemeClr val="accent2"/>
          </a:solidFill>
          <a:ln w="9525" cap="flat" cmpd="sng">
            <a:solidFill>
              <a:schemeClr val="tx1"/>
            </a:solidFill>
            <a:prstDash val="solid"/>
            <a:miter/>
            <a:headEnd type="none" w="med" len="med"/>
            <a:tailEnd type="none" w="med" len="med"/>
          </a:ln>
        </p:spPr>
        <p:txBody>
          <a:bodyPr anchor="t"/>
          <a:p>
            <a:pPr algn="ctr"/>
            <a:r>
              <a:rPr lang="zh-CN" altLang="en-US" sz="2000" dirty="0">
                <a:latin typeface="Tahoma" panose="020B0604030504040204" pitchFamily="34" charset="0"/>
                <a:ea typeface="楷体_GB2312" pitchFamily="49" charset="-122"/>
              </a:rPr>
              <a:t>均方值</a:t>
            </a:r>
            <a:endParaRPr lang="zh-CN" altLang="en-US" sz="2000" dirty="0">
              <a:latin typeface="Tahoma" panose="020B0604030504040204" pitchFamily="34" charset="0"/>
              <a:ea typeface="楷体_GB2312" pitchFamily="49" charset="-122"/>
            </a:endParaRPr>
          </a:p>
        </p:txBody>
      </p:sp>
      <p:sp>
        <p:nvSpPr>
          <p:cNvPr id="12298" name="AutoShape 11"/>
          <p:cNvSpPr/>
          <p:nvPr/>
        </p:nvSpPr>
        <p:spPr>
          <a:xfrm>
            <a:off x="5516563" y="5049838"/>
            <a:ext cx="1576387" cy="404812"/>
          </a:xfrm>
          <a:prstGeom prst="wedgeRoundRectCallout">
            <a:avLst>
              <a:gd name="adj1" fmla="val -51815"/>
              <a:gd name="adj2" fmla="val -100194"/>
              <a:gd name="adj3" fmla="val 16667"/>
            </a:avLst>
          </a:prstGeom>
          <a:solidFill>
            <a:schemeClr val="accent2"/>
          </a:solidFill>
          <a:ln w="9525" cap="flat" cmpd="sng">
            <a:solidFill>
              <a:schemeClr val="tx1"/>
            </a:solidFill>
            <a:prstDash val="solid"/>
            <a:miter/>
            <a:headEnd type="none" w="med" len="med"/>
            <a:tailEnd type="none" w="med" len="med"/>
          </a:ln>
        </p:spPr>
        <p:txBody>
          <a:bodyPr anchor="t"/>
          <a:p>
            <a:pPr algn="ctr"/>
            <a:r>
              <a:rPr lang="zh-CN" altLang="en-US" sz="2000" dirty="0">
                <a:latin typeface="Tahoma" panose="020B0604030504040204" pitchFamily="34" charset="0"/>
                <a:ea typeface="楷体_GB2312" pitchFamily="49" charset="-122"/>
              </a:rPr>
              <a:t>均值平方</a:t>
            </a:r>
            <a:endParaRPr lang="zh-CN" altLang="en-US" sz="2000" dirty="0">
              <a:latin typeface="Tahoma" panose="020B0604030504040204" pitchFamily="34" charset="0"/>
              <a:ea typeface="楷体_GB2312" pitchFamily="49" charset="-122"/>
            </a:endParaRPr>
          </a:p>
        </p:txBody>
      </p:sp>
      <p:sp>
        <p:nvSpPr>
          <p:cNvPr id="12299" name="Rectangle 2"/>
          <p:cNvSpPr>
            <a:spLocks noGrp="1" noRot="1"/>
          </p:cNvSpPr>
          <p:nvPr/>
        </p:nvSpPr>
        <p:spPr>
          <a:xfrm>
            <a:off x="1150938" y="214313"/>
            <a:ext cx="7583487" cy="919162"/>
          </a:xfrm>
          <a:prstGeom prst="rect">
            <a:avLst/>
          </a:prstGeom>
          <a:noFill/>
          <a:ln w="9525">
            <a:noFill/>
          </a:ln>
        </p:spPr>
        <p:txBody>
          <a:bodyPr wrap="square" lIns="91440" tIns="45720" rIns="91440" bIns="45720" anchor="b"/>
          <a:p>
            <a:pPr algn="ctr"/>
            <a:r>
              <a:rPr lang="zh-CN" altLang="en-US" sz="3600" dirty="0">
                <a:solidFill>
                  <a:schemeClr val="tx2"/>
                </a:solidFill>
                <a:latin typeface="Arial" panose="020B0604020202020204" pitchFamily="34" charset="0"/>
                <a:ea typeface="隶书" panose="02010509060101010101" pitchFamily="49" charset="-122"/>
              </a:rPr>
              <a:t>2.1随机过程的基本概念和统计特性</a:t>
            </a:r>
            <a:endParaRPr lang="zh-CN" altLang="en-US" sz="3600" dirty="0">
              <a:solidFill>
                <a:schemeClr val="tx2"/>
              </a:solidFill>
              <a:latin typeface="Arial" panose="020B0604020202020204" pitchFamily="34" charset="0"/>
              <a:ea typeface="隶书" panose="02010509060101010101" pitchFamily="49" charset="-122"/>
            </a:endParaRPr>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 val="ProblemBullet"/>
  <p:tag name="RAINPROBLEMTYPE" val="MultipleChoice"/>
  <p:tag name="RAINBULLET" val="Correct"/>
</p:tagLst>
</file>

<file path=ppt/tags/tag101.xml><?xml version="1.0" encoding="utf-8"?>
<p:tagLst xmlns:p="http://schemas.openxmlformats.org/presentationml/2006/main">
  <p:tag name="RAINPROBLEM" val="ProblemBullet"/>
  <p:tag name="RAINPROBLEMTYPE" val="MultipleChoice"/>
  <p:tag name="RAINBULLET" val="Wrong"/>
</p:tagLst>
</file>

<file path=ppt/tags/tag102.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ProblemSubmit"/>
  <p:tag name="RAINPROBLEMTYPE" val="MultipleChoice"/>
</p:tagLst>
</file>

<file path=ppt/tags/tag104.xml><?xml version="1.0" encoding="utf-8"?>
<p:tagLst xmlns:p="http://schemas.openxmlformats.org/presentationml/2006/main">
  <p:tag name="RAINPROBLEMTYPE" val="ProblemTypeMarker"/>
</p:tagLst>
</file>

<file path=ppt/tags/tag105.xml><?xml version="1.0" encoding="utf-8"?>
<p:tagLst xmlns:p="http://schemas.openxmlformats.org/presentationml/2006/main">
  <p:tag name="RAINPROBLEMTYPE" val="ProblemTypeMarker"/>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 val="ProblemSetting"/>
  <p:tag name="RAINPROBLEMTYPE" val="MultipleChoice"/>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 val="MultipleChoice"/>
  <p:tag name="PROBLEMSCORE" val="1.0"/>
</p:tagLst>
</file>

<file path=ppt/tags/tag111.xml><?xml version="1.0" encoding="utf-8"?>
<p:tagLst xmlns:p="http://schemas.openxmlformats.org/presentationml/2006/main">
  <p:tag name="RAINPROBLEM" val="ProblemBody"/>
</p:tagLst>
</file>

<file path=ppt/tags/tag112.xml><?xml version="1.0" encoding="utf-8"?>
<p:tagLst xmlns:p="http://schemas.openxmlformats.org/presentationml/2006/main">
  <p:tag name="RAINPROBLEM" val="ProblemItem"/>
</p:tagLst>
</file>

<file path=ppt/tags/tag113.xml><?xml version="1.0" encoding="utf-8"?>
<p:tagLst xmlns:p="http://schemas.openxmlformats.org/presentationml/2006/main">
  <p:tag name="RAINPROBLEM" val="ProblemItem"/>
</p:tagLst>
</file>

<file path=ppt/tags/tag114.xml><?xml version="1.0" encoding="utf-8"?>
<p:tagLst xmlns:p="http://schemas.openxmlformats.org/presentationml/2006/main">
  <p:tag name="RAINPROBLEM" val="ProblemItem"/>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Bullet"/>
  <p:tag name="RAINPROBLEMTYPE" val="MultipleChoice"/>
  <p:tag name="RAINBULLET" val="Wrong"/>
</p:tagLst>
</file>

<file path=ppt/tags/tag117.xml><?xml version="1.0" encoding="utf-8"?>
<p:tagLst xmlns:p="http://schemas.openxmlformats.org/presentationml/2006/main">
  <p:tag name="RAINPROBLEM" val="ProblemBullet"/>
  <p:tag name="RAINPROBLEMTYPE" val="MultipleChoice"/>
  <p:tag name="RAINBULLET" val="Correct"/>
</p:tagLst>
</file>

<file path=ppt/tags/tag118.xml><?xml version="1.0" encoding="utf-8"?>
<p:tagLst xmlns:p="http://schemas.openxmlformats.org/presentationml/2006/main">
  <p:tag name="RAINPROBLEM" val="ProblemBullet"/>
  <p:tag name="RAINPROBLEMTYPE" val="MultipleChoice"/>
  <p:tag name="RAINBULLET" val="Wrong"/>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RAINPROBLEM" val="ProblemSetting"/>
  <p:tag name="RAINPROBLEMTYPE" val="MultipleChoice"/>
</p:tagLst>
</file>

<file path=ppt/tags/tag120.xml><?xml version="1.0" encoding="utf-8"?>
<p:tagLst xmlns:p="http://schemas.openxmlformats.org/presentationml/2006/main">
  <p:tag name="RAINPROBLEM" val="ProblemSubmit"/>
  <p:tag name="RAINPROBLEMTYPE" val="MultipleChoice"/>
</p:tagLst>
</file>

<file path=ppt/tags/tag121.xml><?xml version="1.0" encoding="utf-8"?>
<p:tagLst xmlns:p="http://schemas.openxmlformats.org/presentationml/2006/main">
  <p:tag name="RAINPROBLEMTYPE" val="ProblemTypeMarker"/>
</p:tagLst>
</file>

<file path=ppt/tags/tag122.xml><?xml version="1.0" encoding="utf-8"?>
<p:tagLst xmlns:p="http://schemas.openxmlformats.org/presentationml/2006/main">
  <p:tag name="RAINPROBLEMTYPE" val="ProblemTypeMarker"/>
</p:tagLst>
</file>

<file path=ppt/tags/tag123.xml><?xml version="1.0" encoding="utf-8"?>
<p:tagLst xmlns:p="http://schemas.openxmlformats.org/presentationml/2006/main">
  <p:tag name="RAINPROBLEMTYPE" val="ProblemTypeMarker"/>
</p:tagLst>
</file>

<file path=ppt/tags/tag124.xml><?xml version="1.0" encoding="utf-8"?>
<p:tagLst xmlns:p="http://schemas.openxmlformats.org/presentationml/2006/main">
  <p:tag name="RAINPROBLEMTYPE" val="ProblemTypeMarker"/>
</p:tagLst>
</file>

<file path=ppt/tags/tag125.xml><?xml version="1.0" encoding="utf-8"?>
<p:tagLst xmlns:p="http://schemas.openxmlformats.org/presentationml/2006/main">
  <p:tag name="RAINPROBLEMTYPE" val="ProblemTypeMarker"/>
</p:tagLst>
</file>

<file path=ppt/tags/tag126.xml><?xml version="1.0" encoding="utf-8"?>
<p:tagLst xmlns:p="http://schemas.openxmlformats.org/presentationml/2006/main">
  <p:tag name="RAINPROBLEM" val="ProblemSetting"/>
  <p:tag name="RAINPROBLEMTYPE" val="MultipleChoice"/>
</p:tagLst>
</file>

<file path=ppt/tags/tag127.xml><?xml version="1.0" encoding="utf-8"?>
<p:tagLst xmlns:p="http://schemas.openxmlformats.org/presentationml/2006/main">
  <p:tag name="RAINPROBLEM" val="MultipleChoice"/>
  <p:tag name="PROBLEMSCORE" val="1.0"/>
</p:tagLst>
</file>

<file path=ppt/tags/tag128.xml><?xml version="1.0" encoding="utf-8"?>
<p:tagLst xmlns:p="http://schemas.openxmlformats.org/presentationml/2006/main">
  <p:tag name="COMMONDATA" val="eyJoZGlkIjoiYmU5MDdiOTBhN2IyODQ4Y2NkZDU4MGU1NmNlMWM1YTEifQ=="/>
</p:tagLst>
</file>

<file path=ppt/tags/tag13.xml><?xml version="1.0" encoding="utf-8"?>
<p:tagLst xmlns:p="http://schemas.openxmlformats.org/presentationml/2006/main">
  <p:tag name="RAINPROBLEM" val="MultipleChoice"/>
  <p:tag name="PROBLEMSCORE" val="1.0"/>
</p:tagLst>
</file>

<file path=ppt/tags/tag14.xml><?xml version="1.0" encoding="utf-8"?>
<p:tagLst xmlns:p="http://schemas.openxmlformats.org/presentationml/2006/main">
  <p:tag name="RAINPROBLEM" val="ProblemBody"/>
</p:tagLst>
</file>

<file path=ppt/tags/tag15.xml><?xml version="1.0" encoding="utf-8"?>
<p:tagLst xmlns:p="http://schemas.openxmlformats.org/presentationml/2006/main">
  <p:tag name="RAINPROBLEM" val="ProblemBullet"/>
  <p:tag name="RAINPROBLEMTYPE" val="MultipleChoice"/>
  <p:tag name="RAINBULLET" val="Wrong"/>
</p:tagLst>
</file>

<file path=ppt/tags/tag16.xml><?xml version="1.0" encoding="utf-8"?>
<p:tagLst xmlns:p="http://schemas.openxmlformats.org/presentationml/2006/main">
  <p:tag name="RAINPROBLEM" val="ProblemBullet"/>
  <p:tag name="RAINPROBLEMTYPE" val="MultipleChoice"/>
  <p:tag name="RAINBULLET" val="Correct"/>
</p:tagLst>
</file>

<file path=ppt/tags/tag17.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RAINPROBLEM" val="ProblemBullet"/>
  <p:tag name="RAINPROBLEMTYPE" val="MultipleChoice"/>
  <p:tag name="RAINBULLET" val="Wrong"/>
</p:tagLst>
</file>

<file path=ppt/tags/tag19.xml><?xml version="1.0" encoding="utf-8"?>
<p:tagLst xmlns:p="http://schemas.openxmlformats.org/presentationml/2006/main">
  <p:tag name="RAINPROBLEM" val="ProblemSubmit"/>
  <p:tag name="RAINPROBLEMTYPE" val="MultipleChoice"/>
</p:tagLst>
</file>

<file path=ppt/tags/tag2.xml><?xml version="1.0" encoding="utf-8"?>
<p:tagLst xmlns:p="http://schemas.openxmlformats.org/presentationml/2006/main">
  <p:tag name="RAINPROBLEM" val="ProblemBullet"/>
  <p:tag name="RAINPROBLEMTYPE" val="MultipleChoice"/>
  <p:tag name="RAINBULLET" val="Correct"/>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 val="ProblemSetting"/>
  <p:tag name="RAINPROBLEMTYPE" val="MultipleChoice"/>
</p:tagLst>
</file>

<file path=ppt/tags/tag26.xml><?xml version="1.0" encoding="utf-8"?>
<p:tagLst xmlns:p="http://schemas.openxmlformats.org/presentationml/2006/main">
  <p:tag name="RAINPROBLEM" val="MultipleChoice"/>
  <p:tag name="PROBLEMSCORE" val="1.0"/>
</p:tagLst>
</file>

<file path=ppt/tags/tag27.xml><?xml version="1.0" encoding="utf-8"?>
<p:tagLst xmlns:p="http://schemas.openxmlformats.org/presentationml/2006/main">
  <p:tag name="RAINPROBLEM" val="ProblemBody"/>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Bullet"/>
  <p:tag name="RAINPROBLEMTYPE" val="MultipleChoice"/>
  <p:tag name="RAINBULLET" val="Wrong"/>
</p:tagLst>
</file>

<file path=ppt/tags/tag30.xml><?xml version="1.0" encoding="utf-8"?>
<p:tagLst xmlns:p="http://schemas.openxmlformats.org/presentationml/2006/main">
  <p:tag name="RAINPROBLEM" val="ProblemBullet"/>
  <p:tag name="RAINPROBLEMTYPE" val="MultipleChoice"/>
  <p:tag name="RAINBULLET" val="Correct"/>
</p:tagLst>
</file>

<file path=ppt/tags/tag31.xml><?xml version="1.0" encoding="utf-8"?>
<p:tagLst xmlns:p="http://schemas.openxmlformats.org/presentationml/2006/main">
  <p:tag name="RAINPROBLEM" val="ProblemBullet"/>
  <p:tag name="RAINPROBLEMTYPE" val="MultipleChoice"/>
  <p:tag name="RAINBULLET" val="Wrong"/>
</p:tagLst>
</file>

<file path=ppt/tags/tag32.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Submit"/>
  <p:tag name="RAINPROBLEMTYPE" val="MultipleChoice"/>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Bullet"/>
  <p:tag name="RAINPROBLEMTYPE" val="MultipleChoice"/>
  <p:tag name="RAINBULLET" val="Wrong"/>
</p:tagLst>
</file>

<file path=ppt/tags/tag40.xml><?xml version="1.0" encoding="utf-8"?>
<p:tagLst xmlns:p="http://schemas.openxmlformats.org/presentationml/2006/main">
  <p:tag name="RAINPROBLEM" val="ProblemSetting"/>
  <p:tag name="RAINPROBLEMTYPE" val="MultipleChoice"/>
</p:tagLst>
</file>

<file path=ppt/tags/tag41.xml><?xml version="1.0" encoding="utf-8"?>
<p:tagLst xmlns:p="http://schemas.openxmlformats.org/presentationml/2006/main">
  <p:tag name="RAINPROBLEM" val="MultipleChoice"/>
  <p:tag name="PROBLEMSCORE" val="1.0"/>
</p:tagLst>
</file>

<file path=ppt/tags/tag42.xml><?xml version="1.0" encoding="utf-8"?>
<p:tagLst xmlns:p="http://schemas.openxmlformats.org/presentationml/2006/main">
  <p:tag name="RAINPROBLEM" val="ProblemBody"/>
</p:tagLst>
</file>

<file path=ppt/tags/tag43.xml><?xml version="1.0" encoding="utf-8"?>
<p:tagLst xmlns:p="http://schemas.openxmlformats.org/presentationml/2006/main">
  <p:tag name="RAINPROBLEM" val="ProblemItem"/>
</p:tagLst>
</file>

<file path=ppt/tags/tag44.xml><?xml version="1.0" encoding="utf-8"?>
<p:tagLst xmlns:p="http://schemas.openxmlformats.org/presentationml/2006/main">
  <p:tag name="RAINPROBLEM" val="ProblemItem"/>
</p:tagLst>
</file>

<file path=ppt/tags/tag45.xml><?xml version="1.0" encoding="utf-8"?>
<p:tagLst xmlns:p="http://schemas.openxmlformats.org/presentationml/2006/main">
  <p:tag name="RAINPROBLEM" val="ProblemBullet"/>
  <p:tag name="RAINPROBLEMTYPE" val="MultipleChoice"/>
  <p:tag name="RAINBULLET" val="Correct"/>
</p:tagLst>
</file>

<file path=ppt/tags/tag46.xml><?xml version="1.0" encoding="utf-8"?>
<p:tagLst xmlns:p="http://schemas.openxmlformats.org/presentationml/2006/main">
  <p:tag name="RAINPROBLEM" val="ProblemBullet"/>
  <p:tag name="RAINPROBLEMTYPE" val="MultipleChoice"/>
  <p:tag name="RAINBULLET" val="Wrong"/>
</p:tagLst>
</file>

<file path=ppt/tags/tag47.xml><?xml version="1.0" encoding="utf-8"?>
<p:tagLst xmlns:p="http://schemas.openxmlformats.org/presentationml/2006/main">
  <p:tag name="RAINPROBLEM" val="ProblemSubmit"/>
  <p:tag name="RAINPROBLEMTYPE" val="MultipleChoice"/>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Bullet"/>
  <p:tag name="RAINPROBLEMTYPE" val="MultipleChoice"/>
  <p:tag name="RAINBULLET" val="Wrong"/>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 val="ProblemSetting"/>
  <p:tag name="RAINPROBLEMTYPE" val="MultipleChoice"/>
</p:tagLst>
</file>

<file path=ppt/tags/tag54.xml><?xml version="1.0" encoding="utf-8"?>
<p:tagLst xmlns:p="http://schemas.openxmlformats.org/presentationml/2006/main">
  <p:tag name="RAINPROBLEM" val="MultipleChoice"/>
  <p:tag name="PROBLEMSCORE" val="1.0"/>
</p:tagLst>
</file>

<file path=ppt/tags/tag55.xml><?xml version="1.0" encoding="utf-8"?>
<p:tagLst xmlns:p="http://schemas.openxmlformats.org/presentationml/2006/main">
  <p:tag name="RAINPROBLEM" val="ProblemBody"/>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Submit"/>
  <p:tag name="RAINPROBLEMTYPE" val="MultipleChoice"/>
</p:tagLst>
</file>

<file path=ppt/tags/tag60.xml><?xml version="1.0" encoding="utf-8"?>
<p:tagLst xmlns:p="http://schemas.openxmlformats.org/presentationml/2006/main">
  <p:tag name="RAINPROBLEM" val="ProblemBullet"/>
  <p:tag name="RAINPROBLEMTYPE" val="MultipleChoice"/>
  <p:tag name="RAINBULLET" val="Correct"/>
</p:tagLst>
</file>

<file path=ppt/tags/tag61.xml><?xml version="1.0" encoding="utf-8"?>
<p:tagLst xmlns:p="http://schemas.openxmlformats.org/presentationml/2006/main">
  <p:tag name="RAINPROBLEM" val="ProblemBullet"/>
  <p:tag name="RAINPROBLEMTYPE" val="MultipleChoice"/>
  <p:tag name="RAINBULLET" val="Wrong"/>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Submit"/>
  <p:tag name="RAINPROBLEMTYPE" val="MultipleChoice"/>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Setting"/>
  <p:tag name="RAINPROBLEMTYPE" val="MultipleChoice"/>
</p:tagLst>
</file>

<file path=ppt/tags/tag71.xml><?xml version="1.0" encoding="utf-8"?>
<p:tagLst xmlns:p="http://schemas.openxmlformats.org/presentationml/2006/main">
  <p:tag name="RAINPROBLEM" val="MultipleChoice"/>
  <p:tag name="PROBLEMSCORE" val="1.0"/>
</p:tagLst>
</file>

<file path=ppt/tags/tag72.xml><?xml version="1.0" encoding="utf-8"?>
<p:tagLst xmlns:p="http://schemas.openxmlformats.org/presentationml/2006/main">
  <p:tag name="RAINPROBLEM" val="ProblemBody"/>
</p:tagLst>
</file>

<file path=ppt/tags/tag73.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Bullet"/>
  <p:tag name="RAINPROBLEMTYPE" val="MultipleChoice"/>
  <p:tag name="RAINBULLET" val="Correct"/>
</p:tagLst>
</file>

<file path=ppt/tags/tag76.xml><?xml version="1.0" encoding="utf-8"?>
<p:tagLst xmlns:p="http://schemas.openxmlformats.org/presentationml/2006/main">
  <p:tag name="RAINPROBLEM" val="ProblemBullet"/>
  <p:tag name="RAINPROBLEMTYPE" val="MultipleChoice"/>
  <p:tag name="RAINBULLET" val="Wrong"/>
</p:tagLst>
</file>

<file path=ppt/tags/tag77.xml><?xml version="1.0" encoding="utf-8"?>
<p:tagLst xmlns:p="http://schemas.openxmlformats.org/presentationml/2006/main">
  <p:tag name="RAINPROBLEM" val="ProblemSubmit"/>
  <p:tag name="RAINPROBLEMTYPE" val="MultipleChoice"/>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ProblemSetting"/>
  <p:tag name="RAINPROBLEMTYPE" val="MultipleChoice"/>
</p:tagLst>
</file>

<file path=ppt/tags/tag84.xml><?xml version="1.0" encoding="utf-8"?>
<p:tagLst xmlns:p="http://schemas.openxmlformats.org/presentationml/2006/main">
  <p:tag name="RAINPROBLEM" val="MultipleChoice"/>
  <p:tag name="PROBLEMSCORE" val="1.0"/>
</p:tagLst>
</file>

<file path=ppt/tags/tag85.xml><?xml version="1.0" encoding="utf-8"?>
<p:tagLst xmlns:p="http://schemas.openxmlformats.org/presentationml/2006/main">
  <p:tag name="RAINPROBLEM" val="ProblemBody"/>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Bullet"/>
  <p:tag name="RAINPROBLEMTYPE" val="MultipleChoice"/>
  <p:tag name="RAINBULLET" val="Correct"/>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 val="ProblemSubmit"/>
  <p:tag name="RAINPROBLEMTYPE" val="MultipleChoice"/>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 val="ProblemSetting"/>
  <p:tag name="RAINPROBLEMTYPE" val="MultipleChoice"/>
</p:tagLst>
</file>

<file path=ppt/tags/tag97.xml><?xml version="1.0" encoding="utf-8"?>
<p:tagLst xmlns:p="http://schemas.openxmlformats.org/presentationml/2006/main">
  <p:tag name="RAINPROBLEM" val="MultipleChoice"/>
  <p:tag name="PROBLEMSCORE" val="1.0"/>
</p:tagLst>
</file>

<file path=ppt/tags/tag98.xml><?xml version="1.0" encoding="utf-8"?>
<p:tagLst xmlns:p="http://schemas.openxmlformats.org/presentationml/2006/main">
  <p:tag name="RAINPROBLEM" val="ProblemBody"/>
</p:tagLst>
</file>

<file path=ppt/tags/tag9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8288</Words>
  <Application>WPS 演示</Application>
  <PresentationFormat>全屏显示(4:3)</PresentationFormat>
  <Paragraphs>926</Paragraphs>
  <Slides>74</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163</vt:i4>
      </vt:variant>
      <vt:variant>
        <vt:lpstr>幻灯片标题</vt:lpstr>
      </vt:variant>
      <vt:variant>
        <vt:i4>74</vt:i4>
      </vt:variant>
    </vt:vector>
  </HeadingPairs>
  <TitlesOfParts>
    <vt:vector size="251" baseType="lpstr">
      <vt:lpstr>Arial</vt:lpstr>
      <vt:lpstr>宋体</vt:lpstr>
      <vt:lpstr>Wingdings</vt:lpstr>
      <vt:lpstr>楷体_GB2312</vt:lpstr>
      <vt:lpstr>新宋体</vt:lpstr>
      <vt:lpstr>Times New Roman</vt:lpstr>
      <vt:lpstr>隶书</vt:lpstr>
      <vt:lpstr>Wingdings</vt:lpstr>
      <vt:lpstr>楷体_GB2312</vt:lpstr>
      <vt:lpstr>Tahoma</vt:lpstr>
      <vt:lpstr>Symbol</vt:lpstr>
      <vt:lpstr>微软雅黑</vt:lpstr>
      <vt:lpstr>Arial Unicode MS</vt:lpstr>
      <vt:lpstr>主题1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Equation.3</vt:lpstr>
      <vt:lpstr>Equation.KSEE3</vt:lpstr>
      <vt:lpstr>Equation.KSEE3</vt:lpstr>
      <vt:lpstr>Equation.KSEE3</vt:lpstr>
      <vt:lpstr>Visio.Drawing.4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Visio.Drawing.4</vt:lpstr>
      <vt:lpstr>Equation.3</vt:lpstr>
      <vt:lpstr>Equation.3</vt:lpstr>
      <vt:lpstr>Equation.3</vt:lpstr>
      <vt:lpstr>Equation.3</vt:lpstr>
      <vt:lpstr>Equation.3</vt:lpstr>
      <vt:lpstr>Equation.3</vt:lpstr>
      <vt:lpstr>Equation.3</vt:lpstr>
      <vt:lpstr>Equation.3</vt:lpstr>
      <vt:lpstr>第2章 随机过程</vt:lpstr>
      <vt:lpstr>2.1随机过程的基本概念和统计特性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平稳随机过程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高斯随机过程（正态随机过程）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平稳随机过程通过线性系统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ZDY</cp:lastModifiedBy>
  <cp:revision>81</cp:revision>
  <dcterms:created xsi:type="dcterms:W3CDTF">2019-09-16T05:14:00Z</dcterms:created>
  <dcterms:modified xsi:type="dcterms:W3CDTF">2023-09-15T12:37:05Z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2052-12.1.0.15374</vt:lpwstr>
  </property>
  <property fmtid="{D5CDD505-2E9C-101B-9397-08002B2CF9AE}" pid="4" name="ICV">
    <vt:lpwstr>57098D674AC044CFB6F6AB3163B2EA6A_12</vt:lpwstr>
  </property>
</Properties>
</file>