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9" r:id="rId3"/>
    <p:sldId id="258" r:id="rId4"/>
    <p:sldId id="260" r:id="rId5"/>
    <p:sldId id="261" r:id="rId6"/>
    <p:sldId id="263" r:id="rId7"/>
    <p:sldId id="264" r:id="rId8"/>
    <p:sldId id="265" r:id="rId9"/>
    <p:sldId id="266" r:id="rId10"/>
    <p:sldId id="267" r:id="rId11"/>
    <p:sldId id="268" r:id="rId12"/>
    <p:sldId id="270" r:id="rId13"/>
    <p:sldId id="272" r:id="rId14"/>
    <p:sldId id="282" r:id="rId15"/>
    <p:sldId id="283" r:id="rId16"/>
    <p:sldId id="273" r:id="rId17"/>
    <p:sldId id="274" r:id="rId18"/>
    <p:sldId id="275" r:id="rId19"/>
    <p:sldId id="276" r:id="rId20"/>
    <p:sldId id="277" r:id="rId21"/>
    <p:sldId id="278" r:id="rId22"/>
    <p:sldId id="279" r:id="rId23"/>
    <p:sldId id="280" r:id="rId24"/>
    <p:sldId id="281" r:id="rId25"/>
    <p:sldId id="285" r:id="rId26"/>
    <p:sldId id="286" r:id="rId27"/>
    <p:sldId id="287" r:id="rId28"/>
    <p:sldId id="288" r:id="rId29"/>
    <p:sldId id="289" r:id="rId30"/>
    <p:sldId id="290" r:id="rId31"/>
    <p:sldId id="291" r:id="rId32"/>
    <p:sldId id="292" r:id="rId33"/>
    <p:sldId id="293" r:id="rId34"/>
    <p:sldId id="328" r:id="rId35"/>
    <p:sldId id="32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14" autoAdjust="0"/>
  </p:normalViewPr>
  <p:slideViewPr>
    <p:cSldViewPr>
      <p:cViewPr varScale="1">
        <p:scale>
          <a:sx n="49" d="100"/>
          <a:sy n="49" d="100"/>
        </p:scale>
        <p:origin x="-1291" y="-77"/>
      </p:cViewPr>
      <p:guideLst>
        <p:guide orient="horz" pos="2073"/>
        <p:guide pos="2860"/>
      </p:guideLst>
    </p:cSldViewPr>
  </p:slideViewPr>
  <p:outlineViewPr>
    <p:cViewPr>
      <p:scale>
        <a:sx n="33" d="100"/>
        <a:sy n="33" d="100"/>
      </p:scale>
      <p:origin x="0" y="125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3.1 </a:t>
          </a:r>
          <a:r>
            <a:rPr lang="zh-CN" b="1" smtClean="0">
              <a:solidFill>
                <a:schemeClr val="tx1"/>
              </a:solidFill>
            </a:rPr>
            <a:t>信道定义与数学模型</a:t>
          </a:r>
          <a:r>
            <a:rPr lang="zh-CN" b="1" smtClean="0">
              <a:solidFill>
                <a:schemeClr val="tx1"/>
              </a:solidFill>
            </a:rPr>
            <a:t/>
          </a:r>
          <a:endParaRPr lang="zh-CN" b="1" smtClean="0">
            <a:solidFill>
              <a:schemeClr val="tx1"/>
            </a:solidFill>
          </a:endParaRPr>
        </a:p>
      </dgm:t>
    </dgm:pt>
    <dgm:pt modelId="{D3C42F58-7557-4373-A1F8-140A1EB168EE}" cxnId="{F0C0D407-CF3F-4F7D-86A5-282BB6492902}" type="parTrans">
      <dgm:prSet/>
      <dgm:spPr/>
      <dgm:t>
        <a:bodyPr/>
        <a:lstStyle/>
        <a:p>
          <a:endParaRPr lang="zh-CN" altLang="en-US"/>
        </a:p>
      </dgm:t>
    </dgm:pt>
    <dgm:pt modelId="{AC1523A4-9FD6-47B4-A3D3-4CBE4A753BA2}" cxnId="{F0C0D407-CF3F-4F7D-86A5-282BB6492902}" type="sibTrans">
      <dgm:prSet/>
      <dgm:spPr/>
      <dgm:t>
        <a:bodyPr/>
        <a:lstStyle/>
        <a:p>
          <a:endParaRPr lang="zh-CN" altLang="en-US"/>
        </a:p>
      </dgm:t>
    </dgm:pt>
    <dgm:pt modelId="{5CC8A041-45CD-4583-A4A8-9E5D7731621F}">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3.2 </a:t>
          </a:r>
          <a:r>
            <a:rPr lang="zh-CN" b="1" smtClean="0">
              <a:solidFill>
                <a:schemeClr val="tx1"/>
              </a:solidFill>
            </a:rPr>
            <a:t>恒参信道及其传输特性</a:t>
          </a:r>
          <a:r>
            <a:rPr lang="zh-CN" b="1" smtClean="0">
              <a:solidFill>
                <a:schemeClr val="tx1"/>
              </a:solidFill>
            </a:rPr>
            <a:t/>
          </a:r>
          <a:endParaRPr lang="zh-CN" b="1" smtClean="0">
            <a:solidFill>
              <a:schemeClr val="tx1"/>
            </a:solidFill>
          </a:endParaRPr>
        </a:p>
      </dgm:t>
    </dgm:pt>
    <dgm:pt modelId="{F06016CF-29F7-4714-B3BD-0E89F3CFFE58}" cxnId="{A74034F2-E661-462F-8A99-112328BE95F0}" type="parTrans">
      <dgm:prSet/>
      <dgm:spPr/>
      <dgm:t>
        <a:bodyPr/>
        <a:lstStyle/>
        <a:p>
          <a:endParaRPr lang="zh-CN" altLang="en-US"/>
        </a:p>
      </dgm:t>
    </dgm:pt>
    <dgm:pt modelId="{E65CD8D3-BC35-47A8-AB54-CF045918EFB4}" cxnId="{A74034F2-E661-462F-8A99-112328BE95F0}" type="sibTrans">
      <dgm:prSet/>
      <dgm:spPr/>
      <dgm:t>
        <a:bodyPr/>
        <a:lstStyle/>
        <a:p>
          <a:endParaRPr lang="zh-CN" altLang="en-US"/>
        </a:p>
      </dgm:t>
    </dgm:pt>
    <dgm:pt modelId="{F1290C57-556B-4574-83A9-7DE4188A3240}">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3.3 </a:t>
          </a:r>
          <a:r>
            <a:rPr lang="zh-CN" b="1" smtClean="0">
              <a:solidFill>
                <a:schemeClr val="tx1"/>
              </a:solidFill>
            </a:rPr>
            <a:t>随参信道及其传输特性</a:t>
          </a:r>
          <a:r>
            <a:rPr lang="zh-CN" b="1" smtClean="0">
              <a:solidFill>
                <a:schemeClr val="tx1"/>
              </a:solidFill>
            </a:rPr>
            <a:t/>
          </a:r>
          <a:endParaRPr lang="zh-CN" b="1" smtClean="0">
            <a:solidFill>
              <a:schemeClr val="tx1"/>
            </a:solidFill>
          </a:endParaRPr>
        </a:p>
      </dgm:t>
    </dgm:pt>
    <dgm:pt modelId="{358CFF06-2BA8-49C9-8737-A0F7CDA62231}" cxnId="{9BA0D660-F87F-4C8D-AD89-D0B8A015C7C0}" type="parTrans">
      <dgm:prSet/>
      <dgm:spPr/>
      <dgm:t>
        <a:bodyPr/>
        <a:lstStyle/>
        <a:p>
          <a:endParaRPr lang="zh-CN" altLang="en-US"/>
        </a:p>
      </dgm:t>
    </dgm:pt>
    <dgm:pt modelId="{4D1C09CC-A72E-4958-BC9A-74B661275458}" cxnId="{9BA0D660-F87F-4C8D-AD89-D0B8A015C7C0}" type="sibTrans">
      <dgm:prSet/>
      <dgm:spPr/>
      <dgm:t>
        <a:bodyPr/>
        <a:lstStyle/>
        <a:p>
          <a:endParaRPr lang="zh-CN" altLang="en-US"/>
        </a:p>
      </dgm:t>
    </dgm:pt>
    <dgm:pt modelId="{3656C86A-E658-44E3-AEA7-0986D147D72C}">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3.4 </a:t>
          </a:r>
          <a:r>
            <a:rPr lang="zh-CN" b="1" smtClean="0">
              <a:solidFill>
                <a:schemeClr val="tx1"/>
              </a:solidFill>
            </a:rPr>
            <a:t>信道容量的概念</a:t>
          </a:r>
          <a:r>
            <a:rPr lang="zh-CN" b="1" smtClean="0">
              <a:solidFill>
                <a:schemeClr val="tx1"/>
              </a:solidFill>
            </a:rPr>
            <a:t/>
          </a:r>
          <a:endParaRPr lang="zh-CN" b="1" smtClean="0">
            <a:solidFill>
              <a:schemeClr val="tx1"/>
            </a:solidFill>
          </a:endParaRPr>
        </a:p>
      </dgm:t>
    </dgm:pt>
    <dgm:pt modelId="{97AA9039-3A55-45AB-A404-A02A7CA48E3F}" cxnId="{8B3C0495-130D-4E50-9803-97ECBBF43EDF}" type="parTrans">
      <dgm:prSet/>
      <dgm:spPr/>
      <dgm:t>
        <a:bodyPr/>
        <a:lstStyle/>
        <a:p>
          <a:endParaRPr lang="zh-CN" altLang="en-US"/>
        </a:p>
      </dgm:t>
    </dgm:pt>
    <dgm:pt modelId="{B0D7B40F-3F70-46E8-9B3A-B8AFE8CF1F80}" cxnId="{8B3C0495-130D-4E50-9803-97ECBBF43EDF}" type="sibTrans">
      <dgm:prSet/>
      <dgm:spPr/>
      <dgm:t>
        <a:bodyPr/>
        <a:lstStyle/>
        <a:p>
          <a:endParaRPr lang="zh-CN" altLang="en-US"/>
        </a:p>
      </dgm:t>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4">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4">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4">
        <dgm:presLayoutVars>
          <dgm:chMax val="0"/>
          <dgm:bulletEnabled val="1"/>
        </dgm:presLayoutVars>
      </dgm:prSet>
      <dgm:spPr/>
      <dgm:t>
        <a:bodyPr/>
        <a:lstStyle/>
        <a:p>
          <a:endParaRPr lang="zh-CN" altLang="en-US"/>
        </a:p>
      </dgm:t>
    </dgm:pt>
    <dgm:pt modelId="{38257BD4-97BE-4C4E-952A-DC4CC4179AEC}" type="pres">
      <dgm:prSet presAssocID="{4D1C09CC-A72E-4958-BC9A-74B661275458}" presName="spacer" presStyleCnt="0"/>
      <dgm:spPr/>
    </dgm:pt>
    <dgm:pt modelId="{43EA2D75-1F8F-435B-AD7E-D083D3757709}" type="pres">
      <dgm:prSet presAssocID="{3656C86A-E658-44E3-AEA7-0986D147D72C}" presName="parentText" presStyleLbl="node1" presStyleIdx="3" presStyleCnt="4">
        <dgm:presLayoutVars>
          <dgm:chMax val="0"/>
          <dgm:bulletEnabled val="1"/>
        </dgm:presLayoutVars>
      </dgm:prSet>
      <dgm:spPr/>
      <dgm:t>
        <a:bodyPr/>
        <a:lstStyle/>
        <a:p>
          <a:endParaRPr lang="zh-CN" altLang="en-US"/>
        </a:p>
      </dgm:t>
    </dgm:pt>
  </dgm:ptLst>
  <dgm:cxnLst>
    <dgm:cxn modelId="{F0C0D407-CF3F-4F7D-86A5-282BB6492902}" srcId="{ECA75A96-4B34-45F0-AC93-19F1FCF4BE60}" destId="{51F34CC8-524F-46BF-8358-B9074C22D087}" srcOrd="0" destOrd="0" parTransId="{D3C42F58-7557-4373-A1F8-140A1EB168EE}" sibTransId="{AC1523A4-9FD6-47B4-A3D3-4CBE4A753BA2}"/>
    <dgm:cxn modelId="{A74034F2-E661-462F-8A99-112328BE95F0}" srcId="{ECA75A96-4B34-45F0-AC93-19F1FCF4BE60}" destId="{5CC8A041-45CD-4583-A4A8-9E5D7731621F}" srcOrd="1" destOrd="0" parTransId="{F06016CF-29F7-4714-B3BD-0E89F3CFFE58}" sibTransId="{E65CD8D3-BC35-47A8-AB54-CF045918EFB4}"/>
    <dgm:cxn modelId="{9BA0D660-F87F-4C8D-AD89-D0B8A015C7C0}" srcId="{ECA75A96-4B34-45F0-AC93-19F1FCF4BE60}" destId="{F1290C57-556B-4574-83A9-7DE4188A3240}" srcOrd="2" destOrd="0" parTransId="{358CFF06-2BA8-49C9-8737-A0F7CDA62231}" sibTransId="{4D1C09CC-A72E-4958-BC9A-74B661275458}"/>
    <dgm:cxn modelId="{8B3C0495-130D-4E50-9803-97ECBBF43EDF}" srcId="{ECA75A96-4B34-45F0-AC93-19F1FCF4BE60}" destId="{3656C86A-E658-44E3-AEA7-0986D147D72C}" srcOrd="3" destOrd="0" parTransId="{97AA9039-3A55-45AB-A404-A02A7CA48E3F}" sibTransId="{B0D7B40F-3F70-46E8-9B3A-B8AFE8CF1F80}"/>
    <dgm:cxn modelId="{BFB1910A-E35B-45B1-ACDF-945BED31186C}" type="presOf" srcId="{ECA75A96-4B34-45F0-AC93-19F1FCF4BE60}" destId="{585F700A-5CAB-4152-A75D-F1BA98CCBCDB}" srcOrd="0" destOrd="0" presId="urn:microsoft.com/office/officeart/2005/8/layout/vList2"/>
    <dgm:cxn modelId="{9B65D72B-0167-4E2C-8EE3-53615F1C393C}" type="presParOf" srcId="{585F700A-5CAB-4152-A75D-F1BA98CCBCDB}" destId="{568B4FA6-0490-4BE0-B285-DC0B3A72E5DB}" srcOrd="0" destOrd="0" presId="urn:microsoft.com/office/officeart/2005/8/layout/vList2"/>
    <dgm:cxn modelId="{02F72CE9-B49F-4C41-A792-B538CB6208B2}" type="presOf" srcId="{51F34CC8-524F-46BF-8358-B9074C22D087}" destId="{568B4FA6-0490-4BE0-B285-DC0B3A72E5DB}" srcOrd="0" destOrd="0" presId="urn:microsoft.com/office/officeart/2005/8/layout/vList2"/>
    <dgm:cxn modelId="{186B7669-FA3D-41F0-9EBD-775000634E11}" type="presParOf" srcId="{585F700A-5CAB-4152-A75D-F1BA98CCBCDB}" destId="{7F774166-17F3-40CC-B788-91723BFD5411}" srcOrd="1" destOrd="0" presId="urn:microsoft.com/office/officeart/2005/8/layout/vList2"/>
    <dgm:cxn modelId="{68484976-E83F-4EB6-96E6-06B6083B80A0}" type="presParOf" srcId="{585F700A-5CAB-4152-A75D-F1BA98CCBCDB}" destId="{235E3C1E-2181-41DC-A269-E673FDF40B61}" srcOrd="2" destOrd="0" presId="urn:microsoft.com/office/officeart/2005/8/layout/vList2"/>
    <dgm:cxn modelId="{97E9D30D-F709-4E13-A757-94CA448616BE}" type="presOf" srcId="{5CC8A041-45CD-4583-A4A8-9E5D7731621F}" destId="{235E3C1E-2181-41DC-A269-E673FDF40B61}" srcOrd="0" destOrd="0" presId="urn:microsoft.com/office/officeart/2005/8/layout/vList2"/>
    <dgm:cxn modelId="{F5B5A8C0-B14D-481D-BC49-69315F1B18B6}" type="presParOf" srcId="{585F700A-5CAB-4152-A75D-F1BA98CCBCDB}" destId="{E5F774F0-E8B9-4287-ACD6-E6AE0C3D77AF}" srcOrd="3" destOrd="0" presId="urn:microsoft.com/office/officeart/2005/8/layout/vList2"/>
    <dgm:cxn modelId="{7FE0726C-7BE5-43CE-B2E5-50249B55D68F}" type="presParOf" srcId="{585F700A-5CAB-4152-A75D-F1BA98CCBCDB}" destId="{FCCB6A61-4679-4F62-B0A8-DC24319EFD1B}" srcOrd="4" destOrd="0" presId="urn:microsoft.com/office/officeart/2005/8/layout/vList2"/>
    <dgm:cxn modelId="{41B69CFB-3C28-486F-A739-62EF6FD9F5B0}" type="presOf" srcId="{F1290C57-556B-4574-83A9-7DE4188A3240}" destId="{FCCB6A61-4679-4F62-B0A8-DC24319EFD1B}" srcOrd="0" destOrd="0" presId="urn:microsoft.com/office/officeart/2005/8/layout/vList2"/>
    <dgm:cxn modelId="{AD5C032F-CEA7-47DE-9E0D-0EB2CF8B8740}" type="presParOf" srcId="{585F700A-5CAB-4152-A75D-F1BA98CCBCDB}" destId="{38257BD4-97BE-4C4E-952A-DC4CC4179AEC}" srcOrd="5" destOrd="0" presId="urn:microsoft.com/office/officeart/2005/8/layout/vList2"/>
    <dgm:cxn modelId="{87D7A43C-5285-443E-925D-F124C6F14A8A}" type="presParOf" srcId="{585F700A-5CAB-4152-A75D-F1BA98CCBCDB}" destId="{43EA2D75-1F8F-435B-AD7E-D083D3757709}" srcOrd="6" destOrd="0" presId="urn:microsoft.com/office/officeart/2005/8/layout/vList2"/>
    <dgm:cxn modelId="{CE03B9EA-EFE2-4A82-8370-040996150583}" type="presOf" srcId="{3656C86A-E658-44E3-AEA7-0986D147D72C}" destId="{43EA2D75-1F8F-435B-AD7E-D083D3757709}"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87685E-F676-440D-AC46-DB493F9032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DB6C4DEE-10F5-49C4-8E0B-229A47D3180C}">
      <dgm:prSet phldr="0" custT="0">
        <dgm:style>
          <a:lnRef idx="2">
            <a:schemeClr val="accent3">
              <a:shade val="50000"/>
            </a:schemeClr>
          </a:lnRef>
          <a:fillRef idx="1">
            <a:schemeClr val="accent3"/>
          </a:fillRef>
          <a:effectRef idx="0">
            <a:schemeClr val="accent3"/>
          </a:effectRef>
          <a:fontRef idx="minor">
            <a:schemeClr val="lt1"/>
          </a:fontRef>
        </dgm:style>
      </dgm:prSet>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rtl="0">
            <a:lnSpc>
              <a:spcPct val="100000"/>
            </a:lnSpc>
            <a:spcBef>
              <a:spcPct val="0"/>
            </a:spcBef>
            <a:spcAft>
              <a:spcPct val="35000"/>
            </a:spcAft>
          </a:pPr>
          <a:r>
            <a:rPr lang="zh-CN" b="1" smtClean="0">
              <a:solidFill>
                <a:schemeClr val="bg2"/>
              </a:solidFill>
            </a:rPr>
            <a:t>有线信道</a:t>
          </a:r>
          <a:r>
            <a:rPr lang="zh-CN" b="1" smtClean="0">
              <a:solidFill>
                <a:schemeClr val="bg2"/>
              </a:solidFill>
            </a:rPr>
            <a:t/>
          </a:r>
          <a:endParaRPr lang="zh-CN" b="1" smtClean="0">
            <a:solidFill>
              <a:schemeClr val="bg2"/>
            </a:solidFill>
          </a:endParaRPr>
        </a:p>
      </dgm:t>
    </dgm:pt>
    <dgm:pt modelId="{68AADF32-DC2D-48B4-8CD6-A3C8A753F910}" cxnId="{DF87E02E-87C3-4AA6-89B0-0DA715E1D961}" type="parTrans">
      <dgm:prSet/>
      <dgm:spPr/>
      <dgm:t>
        <a:bodyPr/>
        <a:lstStyle/>
        <a:p>
          <a:endParaRPr lang="zh-CN" altLang="en-US"/>
        </a:p>
      </dgm:t>
    </dgm:pt>
    <dgm:pt modelId="{5828B847-033A-41BE-98B8-B34760FA6452}" cxnId="{DF87E02E-87C3-4AA6-89B0-0DA715E1D961}" type="sibTrans">
      <dgm:prSet/>
      <dgm:spPr/>
      <dgm:t>
        <a:bodyPr/>
        <a:lstStyle/>
        <a:p>
          <a:endParaRPr lang="zh-CN" altLang="en-US"/>
        </a:p>
      </dgm:t>
    </dgm:pt>
    <dgm:pt modelId="{7D68A76B-4692-4A4A-B99D-FF3E39E9DE64}">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smtClean="0"/>
            <a:t>明线</a:t>
          </a:r>
          <a:r>
            <a:rPr lang="zh-CN" b="1"/>
            <a:t/>
          </a:r>
          <a:endParaRPr lang="zh-CN" b="1"/>
        </a:p>
      </dgm:t>
    </dgm:pt>
    <dgm:pt modelId="{92E94684-B070-4304-B170-5AA6F810D6D2}" cxnId="{27794C8D-C6BF-48A3-8B73-C409CDACC362}" type="parTrans">
      <dgm:prSet/>
      <dgm:spPr/>
      <dgm:t>
        <a:bodyPr/>
        <a:lstStyle/>
        <a:p>
          <a:endParaRPr lang="zh-CN" altLang="en-US"/>
        </a:p>
      </dgm:t>
    </dgm:pt>
    <dgm:pt modelId="{AAA71CA2-5C0E-45F1-83F4-CF894044F5A8}" cxnId="{27794C8D-C6BF-48A3-8B73-C409CDACC362}" type="sibTrans">
      <dgm:prSet/>
      <dgm:spPr/>
      <dgm:t>
        <a:bodyPr/>
        <a:lstStyle/>
        <a:p>
          <a:endParaRPr lang="zh-CN" altLang="en-US"/>
        </a:p>
      </dgm:t>
    </dgm:pt>
    <dgm:pt modelId="{0E1FD366-2DAF-4FD7-B1A3-1A614A9A9663}">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dirty="0" smtClean="0"/>
            <a:t>同轴电缆</a:t>
          </a:r>
          <a:r>
            <a:rPr lang="zh-CN" b="1" dirty="0"/>
            <a:t/>
          </a:r>
          <a:endParaRPr lang="zh-CN" b="1" dirty="0"/>
        </a:p>
      </dgm:t>
    </dgm:pt>
    <dgm:pt modelId="{71AAE8B6-E7A3-4898-B7AD-E79F24E7CB56}" cxnId="{F553659B-9B8D-4394-B02A-CCBAB2AFE303}" type="parTrans">
      <dgm:prSet/>
      <dgm:spPr/>
    </dgm:pt>
    <dgm:pt modelId="{0D500FF4-4444-47AA-8948-06A6DEAF3ACF}" cxnId="{F553659B-9B8D-4394-B02A-CCBAB2AFE303}" type="sibTrans">
      <dgm:prSet/>
      <dgm:spPr/>
    </dgm:pt>
    <dgm:pt modelId="{EC606AEE-E578-4347-A4BD-4F3E7BEAB37B}">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smtClean="0"/>
            <a:t>光纤</a:t>
          </a:r>
          <a:r>
            <a:rPr lang="zh-CN" b="1"/>
            <a:t/>
          </a:r>
          <a:endParaRPr lang="zh-CN" b="1"/>
        </a:p>
      </dgm:t>
    </dgm:pt>
    <dgm:pt modelId="{7D21D4A9-A1C9-4B2C-ACC1-8885842E5845}" cxnId="{A61F6829-E50D-4A5D-BD4C-346FA376335D}" type="parTrans">
      <dgm:prSet/>
      <dgm:spPr/>
    </dgm:pt>
    <dgm:pt modelId="{EA0A6B1D-1667-479E-916C-6A853BDF83DC}" cxnId="{A61F6829-E50D-4A5D-BD4C-346FA376335D}" type="sibTrans">
      <dgm:prSet/>
      <dgm:spPr/>
    </dgm:pt>
    <dgm:pt modelId="{3FBED9AA-B0D3-482C-8C8F-712CB7950CB4}">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rtl="0">
            <a:lnSpc>
              <a:spcPct val="100000"/>
            </a:lnSpc>
            <a:spcBef>
              <a:spcPct val="0"/>
            </a:spcBef>
            <a:spcAft>
              <a:spcPct val="35000"/>
            </a:spcAft>
          </a:pPr>
          <a:r>
            <a:rPr lang="zh-CN" b="1" dirty="0" smtClean="0">
              <a:solidFill>
                <a:schemeClr val="bg2"/>
              </a:solidFill>
            </a:rPr>
            <a:t>无线信道</a:t>
          </a:r>
          <a:r>
            <a:rPr lang="zh-CN" b="1" dirty="0" smtClean="0">
              <a:solidFill>
                <a:schemeClr val="bg2"/>
              </a:solidFill>
            </a:rPr>
            <a:t/>
          </a:r>
          <a:endParaRPr lang="zh-CN" b="1" dirty="0" smtClean="0">
            <a:solidFill>
              <a:schemeClr val="bg2"/>
            </a:solidFill>
          </a:endParaRPr>
        </a:p>
      </dgm:t>
    </dgm:pt>
    <dgm:pt modelId="{062AB2B6-32FB-462C-8B52-66ECFA707B3F}" cxnId="{B84F4106-08F6-4A13-9908-F2BF5D87666A}" type="parTrans">
      <dgm:prSet/>
      <dgm:spPr/>
      <dgm:t>
        <a:bodyPr/>
        <a:lstStyle/>
        <a:p>
          <a:endParaRPr lang="zh-CN" altLang="en-US"/>
        </a:p>
      </dgm:t>
    </dgm:pt>
    <dgm:pt modelId="{11A315D3-031C-4EB1-95F5-696DB9CAF8BA}" cxnId="{B84F4106-08F6-4A13-9908-F2BF5D87666A}" type="sibTrans">
      <dgm:prSet/>
      <dgm:spPr/>
      <dgm:t>
        <a:bodyPr/>
        <a:lstStyle/>
        <a:p>
          <a:endParaRPr lang="zh-CN" altLang="en-US"/>
        </a:p>
      </dgm:t>
    </dgm:pt>
    <dgm:pt modelId="{1C735626-5C1D-420B-A7BF-6A131E0192C8}">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smtClean="0"/>
            <a:t>地波传播</a:t>
          </a:r>
          <a:r>
            <a:rPr lang="zh-CN" b="1"/>
            <a:t/>
          </a:r>
          <a:endParaRPr lang="zh-CN" b="1"/>
        </a:p>
      </dgm:t>
    </dgm:pt>
    <dgm:pt modelId="{2277B760-7E9D-4783-BE59-8C404CFC8A3D}" cxnId="{31733E63-4BBA-4C12-B238-55E74C5EDBF7}" type="parTrans">
      <dgm:prSet/>
      <dgm:spPr/>
      <dgm:t>
        <a:bodyPr/>
        <a:lstStyle/>
        <a:p>
          <a:endParaRPr lang="zh-CN" altLang="en-US"/>
        </a:p>
      </dgm:t>
    </dgm:pt>
    <dgm:pt modelId="{38E952A9-1EBE-433C-B4E8-93622EB38080}" cxnId="{31733E63-4BBA-4C12-B238-55E74C5EDBF7}" type="sibTrans">
      <dgm:prSet/>
      <dgm:spPr/>
      <dgm:t>
        <a:bodyPr/>
        <a:lstStyle/>
        <a:p>
          <a:endParaRPr lang="zh-CN" altLang="en-US"/>
        </a:p>
      </dgm:t>
    </dgm:pt>
    <dgm:pt modelId="{743ED0E1-D581-4D85-A6FE-8CD34E44C241}">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dirty="0" smtClean="0"/>
            <a:t>短波电离层传播</a:t>
          </a:r>
          <a:r>
            <a:rPr lang="zh-CN" b="1" dirty="0"/>
            <a:t/>
          </a:r>
          <a:endParaRPr lang="zh-CN" b="1" dirty="0"/>
        </a:p>
      </dgm:t>
    </dgm:pt>
    <dgm:pt modelId="{B489EE7E-C0E2-45E6-8E5A-A9375FD7D96F}" cxnId="{34E6AE96-CFBD-4931-86B4-BBA8570E0A5A}" type="parTrans">
      <dgm:prSet/>
      <dgm:spPr/>
    </dgm:pt>
    <dgm:pt modelId="{1C931FA7-2C58-4279-95B2-6435E45C677E}" cxnId="{34E6AE96-CFBD-4931-86B4-BBA8570E0A5A}" type="sibTrans">
      <dgm:prSet/>
      <dgm:spPr/>
    </dgm:pt>
    <dgm:pt modelId="{B58E7ECC-0649-42FB-B74A-7B60CB043277}">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dirty="0" smtClean="0"/>
            <a:t>超短波或微</a:t>
          </a:r>
          <a:r>
            <a:rPr lang="zh-CN" altLang="en-US" b="1" dirty="0" smtClean="0"/>
            <a:t>波</a:t>
          </a:r>
          <a:r>
            <a:rPr lang="zh-CN" b="1" dirty="0" smtClean="0"/>
            <a:t>视距中继</a:t>
          </a:r>
          <a:r>
            <a:rPr lang="zh-CN" b="1" dirty="0"/>
            <a:t/>
          </a:r>
          <a:endParaRPr lang="zh-CN" b="1" dirty="0"/>
        </a:p>
      </dgm:t>
    </dgm:pt>
    <dgm:pt modelId="{FA0D1A34-6AC2-41E0-8099-26B62652BFFC}" cxnId="{BC25CC14-868F-4991-8F52-48C27EF40623}" type="parTrans">
      <dgm:prSet/>
      <dgm:spPr/>
    </dgm:pt>
    <dgm:pt modelId="{EA50334C-4923-44AD-9729-768A19742A09}" cxnId="{BC25CC14-868F-4991-8F52-48C27EF40623}" type="sibTrans">
      <dgm:prSet/>
      <dgm:spPr/>
    </dgm:pt>
    <dgm:pt modelId="{81ADA7CC-2F84-4114-852C-219E5C25685A}">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smtClean="0"/>
            <a:t>人造卫星中继</a:t>
          </a:r>
          <a:r>
            <a:rPr lang="zh-CN" b="1"/>
            <a:t/>
          </a:r>
          <a:endParaRPr lang="zh-CN" b="1"/>
        </a:p>
      </dgm:t>
    </dgm:pt>
    <dgm:pt modelId="{A3AE21B0-CC8C-438C-938A-FB81BAE13E06}" cxnId="{A37F19DC-F8A9-482E-AFE6-92BBF720A5ED}" type="parTrans">
      <dgm:prSet/>
      <dgm:spPr/>
    </dgm:pt>
    <dgm:pt modelId="{DBC19186-C96B-4EF3-9B13-84ED1ECECAD7}" cxnId="{A37F19DC-F8A9-482E-AFE6-92BBF720A5ED}" type="sibTrans">
      <dgm:prSet/>
      <dgm:spPr/>
    </dgm:pt>
    <dgm:pt modelId="{D654B034-6042-4AB5-9E2C-D90E35C9E8F9}">
      <dgm:prSet phldr="0" custT="0"/>
      <dgm:spPr/>
      <dgm:t>
        <a:bodyPr vert="horz" wrap="square"/>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rtl="0">
            <a:lnSpc>
              <a:spcPct val="100000"/>
            </a:lnSpc>
            <a:spcBef>
              <a:spcPct val="0"/>
            </a:spcBef>
            <a:spcAft>
              <a:spcPct val="15000"/>
            </a:spcAft>
          </a:pPr>
          <a:r>
            <a:rPr lang="zh-CN" b="1" smtClean="0"/>
            <a:t>散射及移动无线电信道</a:t>
          </a:r>
          <a:r>
            <a:rPr lang="zh-CN" b="1"/>
            <a:t/>
          </a:r>
          <a:endParaRPr lang="zh-CN" b="1"/>
        </a:p>
      </dgm:t>
    </dgm:pt>
    <dgm:pt modelId="{E731DA29-7039-4493-ADD5-6886401447D1}" cxnId="{12C963CB-6814-4A45-BC8B-FA963D7732C5}" type="parTrans">
      <dgm:prSet/>
      <dgm:spPr/>
    </dgm:pt>
    <dgm:pt modelId="{770ADA4B-500E-4F33-9FD3-0C01C0C38641}" cxnId="{12C963CB-6814-4A45-BC8B-FA963D7732C5}" type="sibTrans">
      <dgm:prSet/>
      <dgm:spPr/>
    </dgm:pt>
    <dgm:pt modelId="{B2A10B7E-DEED-4D34-A99E-FB14B2FB1133}" type="pres">
      <dgm:prSet presAssocID="{0987685E-F676-440D-AC46-DB493F9032CD}" presName="Name0" presStyleCnt="0">
        <dgm:presLayoutVars>
          <dgm:dir/>
          <dgm:animLvl val="lvl"/>
          <dgm:resizeHandles val="exact"/>
        </dgm:presLayoutVars>
      </dgm:prSet>
      <dgm:spPr/>
      <dgm:t>
        <a:bodyPr/>
        <a:lstStyle/>
        <a:p>
          <a:endParaRPr lang="zh-CN" altLang="en-US"/>
        </a:p>
      </dgm:t>
    </dgm:pt>
    <dgm:pt modelId="{B87B739D-CE64-4860-B87D-FA3918477259}" type="pres">
      <dgm:prSet presAssocID="{DB6C4DEE-10F5-49C4-8E0B-229A47D3180C}" presName="composite" presStyleCnt="0"/>
      <dgm:spPr/>
    </dgm:pt>
    <dgm:pt modelId="{1AD3FCA3-4F7A-44C1-85C2-B4B95F149D35}" type="pres">
      <dgm:prSet presAssocID="{DB6C4DEE-10F5-49C4-8E0B-229A47D3180C}" presName="parTx" presStyleLbl="alignNode1" presStyleIdx="0" presStyleCnt="2">
        <dgm:presLayoutVars>
          <dgm:chMax val="0"/>
          <dgm:chPref val="0"/>
          <dgm:bulletEnabled val="1"/>
        </dgm:presLayoutVars>
      </dgm:prSet>
      <dgm:spPr/>
      <dgm:t>
        <a:bodyPr/>
        <a:lstStyle/>
        <a:p>
          <a:endParaRPr lang="zh-CN" altLang="en-US"/>
        </a:p>
      </dgm:t>
    </dgm:pt>
    <dgm:pt modelId="{31F151C7-496F-48AA-B1FA-54AE207B425E}" type="pres">
      <dgm:prSet presAssocID="{DB6C4DEE-10F5-49C4-8E0B-229A47D3180C}" presName="desTx" presStyleLbl="alignAccFollowNode1" presStyleIdx="0" presStyleCnt="2">
        <dgm:presLayoutVars>
          <dgm:bulletEnabled val="1"/>
        </dgm:presLayoutVars>
      </dgm:prSet>
      <dgm:spPr/>
      <dgm:t>
        <a:bodyPr/>
        <a:lstStyle/>
        <a:p>
          <a:endParaRPr lang="zh-CN" altLang="en-US"/>
        </a:p>
      </dgm:t>
    </dgm:pt>
    <dgm:pt modelId="{5765C824-6F89-4D78-BC06-64EC410449E9}" type="pres">
      <dgm:prSet presAssocID="{5828B847-033A-41BE-98B8-B34760FA6452}" presName="space" presStyleCnt="0"/>
      <dgm:spPr/>
    </dgm:pt>
    <dgm:pt modelId="{2665F129-32B5-436D-86F3-B7F9885C5AF1}" type="pres">
      <dgm:prSet presAssocID="{3FBED9AA-B0D3-482C-8C8F-712CB7950CB4}" presName="composite" presStyleCnt="0"/>
      <dgm:spPr/>
    </dgm:pt>
    <dgm:pt modelId="{7C201712-1399-4157-93D3-472B9379E7CC}" type="pres">
      <dgm:prSet presAssocID="{3FBED9AA-B0D3-482C-8C8F-712CB7950CB4}" presName="parTx" presStyleLbl="alignNode1" presStyleIdx="1" presStyleCnt="2">
        <dgm:presLayoutVars>
          <dgm:chMax val="0"/>
          <dgm:chPref val="0"/>
          <dgm:bulletEnabled val="1"/>
        </dgm:presLayoutVars>
      </dgm:prSet>
      <dgm:spPr/>
      <dgm:t>
        <a:bodyPr/>
        <a:lstStyle/>
        <a:p>
          <a:endParaRPr lang="zh-CN" altLang="en-US"/>
        </a:p>
      </dgm:t>
    </dgm:pt>
    <dgm:pt modelId="{CBCCBEE9-77B2-4263-9DD8-9DEF52983142}" type="pres">
      <dgm:prSet presAssocID="{3FBED9AA-B0D3-482C-8C8F-712CB7950CB4}" presName="desTx" presStyleLbl="alignAccFollowNode1" presStyleIdx="1" presStyleCnt="2">
        <dgm:presLayoutVars>
          <dgm:bulletEnabled val="1"/>
        </dgm:presLayoutVars>
      </dgm:prSet>
      <dgm:spPr/>
      <dgm:t>
        <a:bodyPr/>
        <a:lstStyle/>
        <a:p>
          <a:endParaRPr lang="zh-CN" altLang="en-US"/>
        </a:p>
      </dgm:t>
    </dgm:pt>
  </dgm:ptLst>
  <dgm:cxnLst>
    <dgm:cxn modelId="{DF87E02E-87C3-4AA6-89B0-0DA715E1D961}" srcId="{0987685E-F676-440D-AC46-DB493F9032CD}" destId="{DB6C4DEE-10F5-49C4-8E0B-229A47D3180C}" srcOrd="0" destOrd="0" parTransId="{68AADF32-DC2D-48B4-8CD6-A3C8A753F910}" sibTransId="{5828B847-033A-41BE-98B8-B34760FA6452}"/>
    <dgm:cxn modelId="{27794C8D-C6BF-48A3-8B73-C409CDACC362}" srcId="{DB6C4DEE-10F5-49C4-8E0B-229A47D3180C}" destId="{7D68A76B-4692-4A4A-B99D-FF3E39E9DE64}" srcOrd="0" destOrd="0" parTransId="{92E94684-B070-4304-B170-5AA6F810D6D2}" sibTransId="{AAA71CA2-5C0E-45F1-83F4-CF894044F5A8}"/>
    <dgm:cxn modelId="{F553659B-9B8D-4394-B02A-CCBAB2AFE303}" srcId="{DB6C4DEE-10F5-49C4-8E0B-229A47D3180C}" destId="{0E1FD366-2DAF-4FD7-B1A3-1A614A9A9663}" srcOrd="1" destOrd="0" parTransId="{71AAE8B6-E7A3-4898-B7AD-E79F24E7CB56}" sibTransId="{0D500FF4-4444-47AA-8948-06A6DEAF3ACF}"/>
    <dgm:cxn modelId="{A61F6829-E50D-4A5D-BD4C-346FA376335D}" srcId="{DB6C4DEE-10F5-49C4-8E0B-229A47D3180C}" destId="{EC606AEE-E578-4347-A4BD-4F3E7BEAB37B}" srcOrd="2" destOrd="0" parTransId="{7D21D4A9-A1C9-4B2C-ACC1-8885842E5845}" sibTransId="{EA0A6B1D-1667-479E-916C-6A853BDF83DC}"/>
    <dgm:cxn modelId="{B84F4106-08F6-4A13-9908-F2BF5D87666A}" srcId="{0987685E-F676-440D-AC46-DB493F9032CD}" destId="{3FBED9AA-B0D3-482C-8C8F-712CB7950CB4}" srcOrd="1" destOrd="0" parTransId="{062AB2B6-32FB-462C-8B52-66ECFA707B3F}" sibTransId="{11A315D3-031C-4EB1-95F5-696DB9CAF8BA}"/>
    <dgm:cxn modelId="{31733E63-4BBA-4C12-B238-55E74C5EDBF7}" srcId="{3FBED9AA-B0D3-482C-8C8F-712CB7950CB4}" destId="{1C735626-5C1D-420B-A7BF-6A131E0192C8}" srcOrd="0" destOrd="1" parTransId="{2277B760-7E9D-4783-BE59-8C404CFC8A3D}" sibTransId="{38E952A9-1EBE-433C-B4E8-93622EB38080}"/>
    <dgm:cxn modelId="{34E6AE96-CFBD-4931-86B4-BBA8570E0A5A}" srcId="{3FBED9AA-B0D3-482C-8C8F-712CB7950CB4}" destId="{743ED0E1-D581-4D85-A6FE-8CD34E44C241}" srcOrd="1" destOrd="1" parTransId="{B489EE7E-C0E2-45E6-8E5A-A9375FD7D96F}" sibTransId="{1C931FA7-2C58-4279-95B2-6435E45C677E}"/>
    <dgm:cxn modelId="{BC25CC14-868F-4991-8F52-48C27EF40623}" srcId="{3FBED9AA-B0D3-482C-8C8F-712CB7950CB4}" destId="{B58E7ECC-0649-42FB-B74A-7B60CB043277}" srcOrd="2" destOrd="1" parTransId="{FA0D1A34-6AC2-41E0-8099-26B62652BFFC}" sibTransId="{EA50334C-4923-44AD-9729-768A19742A09}"/>
    <dgm:cxn modelId="{A37F19DC-F8A9-482E-AFE6-92BBF720A5ED}" srcId="{3FBED9AA-B0D3-482C-8C8F-712CB7950CB4}" destId="{81ADA7CC-2F84-4114-852C-219E5C25685A}" srcOrd="3" destOrd="1" parTransId="{A3AE21B0-CC8C-438C-938A-FB81BAE13E06}" sibTransId="{DBC19186-C96B-4EF3-9B13-84ED1ECECAD7}"/>
    <dgm:cxn modelId="{12C963CB-6814-4A45-BC8B-FA963D7732C5}" srcId="{3FBED9AA-B0D3-482C-8C8F-712CB7950CB4}" destId="{D654B034-6042-4AB5-9E2C-D90E35C9E8F9}" srcOrd="4" destOrd="1" parTransId="{E731DA29-7039-4493-ADD5-6886401447D1}" sibTransId="{770ADA4B-500E-4F33-9FD3-0C01C0C38641}"/>
    <dgm:cxn modelId="{75F4F5C7-13D0-41A4-942B-690739E42465}" type="presOf" srcId="{0987685E-F676-440D-AC46-DB493F9032CD}" destId="{B2A10B7E-DEED-4D34-A99E-FB14B2FB1133}" srcOrd="0" destOrd="0" presId="urn:microsoft.com/office/officeart/2005/8/layout/hList1"/>
    <dgm:cxn modelId="{1830E2CD-0DF9-4282-AE97-7066F52DCBF8}" type="presParOf" srcId="{B2A10B7E-DEED-4D34-A99E-FB14B2FB1133}" destId="{B87B739D-CE64-4860-B87D-FA3918477259}" srcOrd="0" destOrd="0" presId="urn:microsoft.com/office/officeart/2005/8/layout/hList1"/>
    <dgm:cxn modelId="{1347F02E-5496-47CA-B8B2-3FC88D171C92}" type="presParOf" srcId="{B87B739D-CE64-4860-B87D-FA3918477259}" destId="{1AD3FCA3-4F7A-44C1-85C2-B4B95F149D35}" srcOrd="0" destOrd="0" presId="urn:microsoft.com/office/officeart/2005/8/layout/hList1"/>
    <dgm:cxn modelId="{D4FA8D06-FCA6-4A11-972D-947EBB5FDF40}" type="presOf" srcId="{DB6C4DEE-10F5-49C4-8E0B-229A47D3180C}" destId="{1AD3FCA3-4F7A-44C1-85C2-B4B95F149D35}" srcOrd="0" destOrd="0" presId="urn:microsoft.com/office/officeart/2005/8/layout/hList1"/>
    <dgm:cxn modelId="{000440F8-C632-4DD4-AF8F-FEDAD0ACC2D5}" type="presParOf" srcId="{B87B739D-CE64-4860-B87D-FA3918477259}" destId="{31F151C7-496F-48AA-B1FA-54AE207B425E}" srcOrd="1" destOrd="0" presId="urn:microsoft.com/office/officeart/2005/8/layout/hList1"/>
    <dgm:cxn modelId="{9AC0096D-21FD-4C0F-BB5B-E3EEBF1CDBA7}" type="presOf" srcId="{7D68A76B-4692-4A4A-B99D-FF3E39E9DE64}" destId="{31F151C7-496F-48AA-B1FA-54AE207B425E}" srcOrd="0" destOrd="0" presId="urn:microsoft.com/office/officeart/2005/8/layout/hList1"/>
    <dgm:cxn modelId="{11FC8C37-2237-4DEC-8D10-B31877737FDD}" type="presOf" srcId="{0E1FD366-2DAF-4FD7-B1A3-1A614A9A9663}" destId="{31F151C7-496F-48AA-B1FA-54AE207B425E}" srcOrd="0" destOrd="1" presId="urn:microsoft.com/office/officeart/2005/8/layout/hList1"/>
    <dgm:cxn modelId="{52899854-25E6-449A-9524-7E8097303090}" type="presOf" srcId="{EC606AEE-E578-4347-A4BD-4F3E7BEAB37B}" destId="{31F151C7-496F-48AA-B1FA-54AE207B425E}" srcOrd="0" destOrd="2" presId="urn:microsoft.com/office/officeart/2005/8/layout/hList1"/>
    <dgm:cxn modelId="{D69B1C0B-30AC-4E60-BEA0-71C744F7186F}" type="presParOf" srcId="{B2A10B7E-DEED-4D34-A99E-FB14B2FB1133}" destId="{5765C824-6F89-4D78-BC06-64EC410449E9}" srcOrd="1" destOrd="0" presId="urn:microsoft.com/office/officeart/2005/8/layout/hList1"/>
    <dgm:cxn modelId="{F1045E64-774E-4CE3-9B93-7BDE953026E1}" type="presParOf" srcId="{B2A10B7E-DEED-4D34-A99E-FB14B2FB1133}" destId="{2665F129-32B5-436D-86F3-B7F9885C5AF1}" srcOrd="2" destOrd="0" presId="urn:microsoft.com/office/officeart/2005/8/layout/hList1"/>
    <dgm:cxn modelId="{0AC993C4-729B-4E5D-832E-3AB5E267D465}" type="presParOf" srcId="{2665F129-32B5-436D-86F3-B7F9885C5AF1}" destId="{7C201712-1399-4157-93D3-472B9379E7CC}" srcOrd="0" destOrd="2" presId="urn:microsoft.com/office/officeart/2005/8/layout/hList1"/>
    <dgm:cxn modelId="{004FDEE9-BCBD-44AD-9BF8-77FE0505EF6A}" type="presOf" srcId="{3FBED9AA-B0D3-482C-8C8F-712CB7950CB4}" destId="{7C201712-1399-4157-93D3-472B9379E7CC}" srcOrd="0" destOrd="0" presId="urn:microsoft.com/office/officeart/2005/8/layout/hList1"/>
    <dgm:cxn modelId="{8F4BADB3-8220-44A4-B8D5-FB8CDC83ECB9}" type="presParOf" srcId="{2665F129-32B5-436D-86F3-B7F9885C5AF1}" destId="{CBCCBEE9-77B2-4263-9DD8-9DEF52983142}" srcOrd="1" destOrd="2" presId="urn:microsoft.com/office/officeart/2005/8/layout/hList1"/>
    <dgm:cxn modelId="{CBCFEF03-531B-45C8-8DE7-03B337983FAD}" type="presOf" srcId="{1C735626-5C1D-420B-A7BF-6A131E0192C8}" destId="{CBCCBEE9-77B2-4263-9DD8-9DEF52983142}" srcOrd="0" destOrd="0" presId="urn:microsoft.com/office/officeart/2005/8/layout/hList1"/>
    <dgm:cxn modelId="{56A46534-1DD6-46E3-A2FF-49073CD725F4}" type="presOf" srcId="{743ED0E1-D581-4D85-A6FE-8CD34E44C241}" destId="{CBCCBEE9-77B2-4263-9DD8-9DEF52983142}" srcOrd="0" destOrd="1" presId="urn:microsoft.com/office/officeart/2005/8/layout/hList1"/>
    <dgm:cxn modelId="{AC3E1CAC-5908-4787-BE9C-B51EAA07999B}" type="presOf" srcId="{B58E7ECC-0649-42FB-B74A-7B60CB043277}" destId="{CBCCBEE9-77B2-4263-9DD8-9DEF52983142}" srcOrd="0" destOrd="2" presId="urn:microsoft.com/office/officeart/2005/8/layout/hList1"/>
    <dgm:cxn modelId="{3CDC0FC6-9300-47E8-8B56-10AB63B3F168}" type="presOf" srcId="{81ADA7CC-2F84-4114-852C-219E5C25685A}" destId="{CBCCBEE9-77B2-4263-9DD8-9DEF52983142}" srcOrd="0" destOrd="3" presId="urn:microsoft.com/office/officeart/2005/8/layout/hList1"/>
    <dgm:cxn modelId="{0927C26E-97E5-42C0-9E07-98305754D75B}" type="presOf" srcId="{D654B034-6042-4AB5-9E2C-D90E35C9E8F9}" destId="{CBCCBEE9-77B2-4263-9DD8-9DEF52983142}" srcOrd="0" destOrd="4"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8B4FA6-0490-4BE0-B285-DC0B3A72E5DB}">
      <dsp:nvSpPr>
        <dsp:cNvPr id="0" name=""/>
        <dsp:cNvSpPr/>
      </dsp:nvSpPr>
      <dsp:spPr>
        <a:xfrm>
          <a:off x="0" y="43964"/>
          <a:ext cx="8083550" cy="65403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2.1 </a:t>
          </a:r>
          <a:r>
            <a:rPr lang="zh-CN" sz="2600" kern="1200" smtClean="0"/>
            <a:t>随机过程的基本概念和统计特性</a:t>
          </a:r>
          <a:endParaRPr lang="zh-CN" sz="2600" kern="1200"/>
        </a:p>
      </dsp:txBody>
      <dsp:txXfrm>
        <a:off x="0" y="43964"/>
        <a:ext cx="8083550" cy="654030"/>
      </dsp:txXfrm>
    </dsp:sp>
    <dsp:sp modelId="{235E3C1E-2181-41DC-A269-E673FDF40B61}">
      <dsp:nvSpPr>
        <dsp:cNvPr id="0" name=""/>
        <dsp:cNvSpPr/>
      </dsp:nvSpPr>
      <dsp:spPr>
        <a:xfrm>
          <a:off x="0" y="772874"/>
          <a:ext cx="8083550" cy="654030"/>
        </a:xfrm>
        <a:prstGeom prst="roundRect">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2.2 </a:t>
          </a:r>
          <a:r>
            <a:rPr lang="zh-CN" sz="2600" kern="1200" smtClean="0"/>
            <a:t>平稳随机过程</a:t>
          </a:r>
          <a:endParaRPr lang="zh-CN" sz="2600" kern="1200"/>
        </a:p>
      </dsp:txBody>
      <dsp:txXfrm>
        <a:off x="0" y="772874"/>
        <a:ext cx="8083550" cy="654030"/>
      </dsp:txXfrm>
    </dsp:sp>
    <dsp:sp modelId="{FCCB6A61-4679-4F62-B0A8-DC24319EFD1B}">
      <dsp:nvSpPr>
        <dsp:cNvPr id="0" name=""/>
        <dsp:cNvSpPr/>
      </dsp:nvSpPr>
      <dsp:spPr>
        <a:xfrm>
          <a:off x="0" y="1501784"/>
          <a:ext cx="8083550" cy="65403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2.3 </a:t>
          </a:r>
          <a:r>
            <a:rPr lang="zh-CN" sz="2600" kern="1200" smtClean="0"/>
            <a:t>高斯随机过程</a:t>
          </a:r>
          <a:endParaRPr lang="zh-CN" sz="2600" kern="1200"/>
        </a:p>
      </dsp:txBody>
      <dsp:txXfrm>
        <a:off x="0" y="1501784"/>
        <a:ext cx="8083550" cy="654030"/>
      </dsp:txXfrm>
    </dsp:sp>
    <dsp:sp modelId="{43EA2D75-1F8F-435B-AD7E-D083D3757709}">
      <dsp:nvSpPr>
        <dsp:cNvPr id="0" name=""/>
        <dsp:cNvSpPr/>
      </dsp:nvSpPr>
      <dsp:spPr>
        <a:xfrm>
          <a:off x="0" y="2230695"/>
          <a:ext cx="8083550" cy="654030"/>
        </a:xfrm>
        <a:prstGeom prst="roundRect">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2.4 </a:t>
          </a:r>
          <a:r>
            <a:rPr lang="zh-CN" sz="2600" kern="1200" smtClean="0"/>
            <a:t>随机过程通过线性系统</a:t>
          </a:r>
          <a:endParaRPr lang="zh-CN" sz="2600" kern="1200"/>
        </a:p>
      </dsp:txBody>
      <dsp:txXfrm>
        <a:off x="0" y="2230695"/>
        <a:ext cx="8083550" cy="654030"/>
      </dsp:txXfrm>
    </dsp:sp>
    <dsp:sp modelId="{FC779992-F92D-46D7-8684-B96FEACA89E5}">
      <dsp:nvSpPr>
        <dsp:cNvPr id="0" name=""/>
        <dsp:cNvSpPr/>
      </dsp:nvSpPr>
      <dsp:spPr>
        <a:xfrm>
          <a:off x="0" y="2959605"/>
          <a:ext cx="8083550" cy="65403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2.5 </a:t>
          </a:r>
          <a:r>
            <a:rPr lang="zh-CN" sz="2600" kern="1200" smtClean="0"/>
            <a:t>窄带随机过程</a:t>
          </a:r>
          <a:endParaRPr lang="zh-CN" sz="2600" kern="1200"/>
        </a:p>
      </dsp:txBody>
      <dsp:txXfrm>
        <a:off x="0" y="2959605"/>
        <a:ext cx="8083550" cy="6540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D3FCA3-4F7A-44C1-85C2-B4B95F149D35}">
      <dsp:nvSpPr>
        <dsp:cNvPr id="0" name=""/>
        <dsp:cNvSpPr/>
      </dsp:nvSpPr>
      <dsp:spPr>
        <a:xfrm>
          <a:off x="25" y="72025"/>
          <a:ext cx="2422675" cy="518400"/>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zh-CN" sz="1800" kern="1200" smtClean="0"/>
            <a:t>有线信道</a:t>
          </a:r>
          <a:endParaRPr lang="zh-CN" sz="1800" kern="1200"/>
        </a:p>
      </dsp:txBody>
      <dsp:txXfrm>
        <a:off x="25" y="72025"/>
        <a:ext cx="2422675" cy="518400"/>
      </dsp:txXfrm>
    </dsp:sp>
    <dsp:sp modelId="{31F151C7-496F-48AA-B1FA-54AE207B425E}">
      <dsp:nvSpPr>
        <dsp:cNvPr id="0" name=""/>
        <dsp:cNvSpPr/>
      </dsp:nvSpPr>
      <dsp:spPr>
        <a:xfrm>
          <a:off x="25" y="590425"/>
          <a:ext cx="2422675" cy="23438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sz="1800" kern="1200" smtClean="0"/>
            <a:t>明线</a:t>
          </a:r>
          <a:endParaRPr lang="zh-CN" sz="1800" kern="1200"/>
        </a:p>
        <a:p>
          <a:pPr marL="171450" lvl="1" indent="-171450" algn="l" defTabSz="800100" rtl="0">
            <a:lnSpc>
              <a:spcPct val="90000"/>
            </a:lnSpc>
            <a:spcBef>
              <a:spcPct val="0"/>
            </a:spcBef>
            <a:spcAft>
              <a:spcPct val="15000"/>
            </a:spcAft>
            <a:buChar char="••"/>
          </a:pPr>
          <a:r>
            <a:rPr lang="zh-CN" sz="1800" kern="1200" dirty="0" smtClean="0"/>
            <a:t>同轴电缆</a:t>
          </a:r>
          <a:endParaRPr lang="zh-CN" sz="1800" kern="1200" dirty="0"/>
        </a:p>
        <a:p>
          <a:pPr marL="171450" lvl="1" indent="-171450" algn="l" defTabSz="800100" rtl="0">
            <a:lnSpc>
              <a:spcPct val="90000"/>
            </a:lnSpc>
            <a:spcBef>
              <a:spcPct val="0"/>
            </a:spcBef>
            <a:spcAft>
              <a:spcPct val="15000"/>
            </a:spcAft>
            <a:buChar char="••"/>
          </a:pPr>
          <a:r>
            <a:rPr lang="zh-CN" sz="1800" kern="1200" smtClean="0"/>
            <a:t>光纤</a:t>
          </a:r>
          <a:endParaRPr lang="zh-CN" sz="1800" kern="1200"/>
        </a:p>
      </dsp:txBody>
      <dsp:txXfrm>
        <a:off x="25" y="590425"/>
        <a:ext cx="2422675" cy="2343886"/>
      </dsp:txXfrm>
    </dsp:sp>
    <dsp:sp modelId="{7C201712-1399-4157-93D3-472B9379E7CC}">
      <dsp:nvSpPr>
        <dsp:cNvPr id="0" name=""/>
        <dsp:cNvSpPr/>
      </dsp:nvSpPr>
      <dsp:spPr>
        <a:xfrm>
          <a:off x="2761875" y="72025"/>
          <a:ext cx="2422675"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zh-CN" sz="1800" kern="1200" dirty="0" smtClean="0"/>
            <a:t>无线信道</a:t>
          </a:r>
          <a:endParaRPr lang="zh-CN" sz="1800" kern="1200" dirty="0"/>
        </a:p>
      </dsp:txBody>
      <dsp:txXfrm>
        <a:off x="2761875" y="72025"/>
        <a:ext cx="2422675" cy="518400"/>
      </dsp:txXfrm>
    </dsp:sp>
    <dsp:sp modelId="{CBCCBEE9-77B2-4263-9DD8-9DEF52983142}">
      <dsp:nvSpPr>
        <dsp:cNvPr id="0" name=""/>
        <dsp:cNvSpPr/>
      </dsp:nvSpPr>
      <dsp:spPr>
        <a:xfrm>
          <a:off x="2761875" y="590425"/>
          <a:ext cx="2422675" cy="234388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sz="1800" kern="1200" smtClean="0"/>
            <a:t>地波传播</a:t>
          </a:r>
          <a:endParaRPr lang="zh-CN" sz="1800" kern="1200"/>
        </a:p>
        <a:p>
          <a:pPr marL="171450" lvl="1" indent="-171450" algn="l" defTabSz="800100" rtl="0">
            <a:lnSpc>
              <a:spcPct val="90000"/>
            </a:lnSpc>
            <a:spcBef>
              <a:spcPct val="0"/>
            </a:spcBef>
            <a:spcAft>
              <a:spcPct val="15000"/>
            </a:spcAft>
            <a:buChar char="••"/>
          </a:pPr>
          <a:r>
            <a:rPr lang="zh-CN" sz="1800" kern="1200" dirty="0" smtClean="0"/>
            <a:t>短波电离层传播</a:t>
          </a:r>
          <a:endParaRPr lang="zh-CN" sz="1800" kern="1200" dirty="0"/>
        </a:p>
        <a:p>
          <a:pPr marL="171450" lvl="1" indent="-171450" algn="l" defTabSz="800100" rtl="0">
            <a:lnSpc>
              <a:spcPct val="90000"/>
            </a:lnSpc>
            <a:spcBef>
              <a:spcPct val="0"/>
            </a:spcBef>
            <a:spcAft>
              <a:spcPct val="15000"/>
            </a:spcAft>
            <a:buChar char="••"/>
          </a:pPr>
          <a:r>
            <a:rPr lang="zh-CN" sz="1800" kern="1200" dirty="0" smtClean="0"/>
            <a:t>超短波或微</a:t>
          </a:r>
          <a:r>
            <a:rPr lang="zh-CN" altLang="en-US" sz="1800" kern="1200" dirty="0" smtClean="0"/>
            <a:t>波</a:t>
          </a:r>
          <a:r>
            <a:rPr lang="zh-CN" sz="1800" kern="1200" dirty="0" smtClean="0"/>
            <a:t>视距中继</a:t>
          </a:r>
          <a:endParaRPr lang="zh-CN" sz="1800" kern="1200" dirty="0"/>
        </a:p>
        <a:p>
          <a:pPr marL="171450" lvl="1" indent="-171450" algn="l" defTabSz="800100" rtl="0">
            <a:lnSpc>
              <a:spcPct val="90000"/>
            </a:lnSpc>
            <a:spcBef>
              <a:spcPct val="0"/>
            </a:spcBef>
            <a:spcAft>
              <a:spcPct val="15000"/>
            </a:spcAft>
            <a:buChar char="••"/>
          </a:pPr>
          <a:r>
            <a:rPr lang="zh-CN" sz="1800" kern="1200" smtClean="0"/>
            <a:t>人造卫星中继</a:t>
          </a:r>
          <a:endParaRPr lang="zh-CN" sz="1800" kern="1200"/>
        </a:p>
        <a:p>
          <a:pPr marL="171450" lvl="1" indent="-171450" algn="l" defTabSz="800100" rtl="0">
            <a:lnSpc>
              <a:spcPct val="90000"/>
            </a:lnSpc>
            <a:spcBef>
              <a:spcPct val="0"/>
            </a:spcBef>
            <a:spcAft>
              <a:spcPct val="15000"/>
            </a:spcAft>
            <a:buChar char="••"/>
          </a:pPr>
          <a:r>
            <a:rPr lang="zh-CN" sz="1800" kern="1200" smtClean="0"/>
            <a:t>散射及移动无线电信道</a:t>
          </a:r>
          <a:endParaRPr lang="zh-CN" sz="1800" kern="1200"/>
        </a:p>
      </dsp:txBody>
      <dsp:txXfrm>
        <a:off x="2761875" y="590425"/>
        <a:ext cx="2422675" cy="2343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BA5469-E0AA-4F9C-81FF-16B939181B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7DB279-788C-4F6C-BD3E-837F083B91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5" name="页脚占位符 4"/>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5" name="页脚占位符 4"/>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27100" y="214313"/>
            <a:ext cx="6010275" cy="6643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5" name="页脚占位符 4"/>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2710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1175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6" name="页脚占位符 5"/>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2710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5111750" y="1179513"/>
            <a:ext cx="4032250" cy="2762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111750" y="4094163"/>
            <a:ext cx="4032250" cy="276383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7" name="页脚占位符 6"/>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8" name="灯片编号占位符 7"/>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5" name="页脚占位符 4"/>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5" name="页脚占位符 4"/>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6" name="页脚占位符 5"/>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8" name="页脚占位符 7"/>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4" name="页脚占位符 3"/>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3" name="页脚占位符 2"/>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6" name="页脚占位符 5"/>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3200" b="1" i="0" u="none" strike="noStrike" kern="0" cap="none" spc="0" normalizeH="0" baseline="0" noProof="0" smtClean="0">
                <a:ln>
                  <a:noFill/>
                </a:ln>
                <a:solidFill>
                  <a:schemeClr val="tx1"/>
                </a:solidFill>
                <a:effectLst/>
                <a:uLnTx/>
                <a:uFillTx/>
                <a:latin typeface="+mn-lt"/>
                <a:ea typeface="+mn-ea"/>
                <a:cs typeface="楷体_GB2312"/>
              </a:rPr>
              <a:t>单击图标添加图片</a:t>
            </a:r>
            <a:endParaRPr kumimoji="0" lang="zh-CN" altLang="en-US" sz="3200" b="1" i="0" u="none" strike="noStrike" kern="0" cap="none" spc="0" normalizeH="0" baseline="0" noProof="0" smtClean="0">
              <a:ln>
                <a:noFill/>
              </a:ln>
              <a:solidFill>
                <a:schemeClr val="tx1"/>
              </a:solidFill>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z="1400" strike="noStrike" noProof="1" dirty="0">
              <a:ea typeface="楷体_GB2312" pitchFamily="49" charset="-122"/>
            </a:endParaRPr>
          </a:p>
        </p:txBody>
      </p:sp>
      <p:sp>
        <p:nvSpPr>
          <p:cNvPr id="6" name="页脚占位符 5"/>
          <p:cNvSpPr>
            <a:spLocks noGrp="1"/>
          </p:cNvSpPr>
          <p:nvPr>
            <p:ph type="ftr" sz="quarter" idx="11"/>
          </p:nvPr>
        </p:nvSpPr>
        <p:spPr/>
        <p:txBody>
          <a:bodyPr/>
          <a:p>
            <a:pPr lvl="0" algn="ctr" eaLnBrk="1" fontAlgn="base" hangingPunct="1"/>
            <a:endParaRPr lang="zh-CN" altLang="en-US" sz="1400" strike="noStrike" noProof="1" dirty="0">
              <a:ea typeface="楷体_GB2312" pitchFamily="49" charset="-122"/>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sp>
        <p:nvSpPr>
          <p:cNvPr id="1027" name="Rectangle 4"/>
          <p:cNvSpPr/>
          <p:nvPr/>
        </p:nvSpPr>
        <p:spPr>
          <a:xfrm>
            <a:off x="541338" y="1520825"/>
            <a:ext cx="422275" cy="474663"/>
          </a:xfrm>
          <a:prstGeom prst="rect">
            <a:avLst/>
          </a:prstGeom>
          <a:solidFill>
            <a:schemeClr val="folHlink"/>
          </a:soli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grpSp>
        <p:nvGrpSpPr>
          <p:cNvPr id="1028" name="Group 14"/>
          <p:cNvGrpSpPr/>
          <p:nvPr/>
        </p:nvGrpSpPr>
        <p:grpSpPr>
          <a:xfrm>
            <a:off x="0" y="368300"/>
            <a:ext cx="8542338" cy="1052513"/>
            <a:chOff x="80" y="629"/>
            <a:chExt cx="5381" cy="663"/>
          </a:xfrm>
        </p:grpSpPr>
        <p:sp>
          <p:nvSpPr>
            <p:cNvPr id="1029" name="Rectangle 2"/>
            <p:cNvSpPr/>
            <p:nvPr/>
          </p:nvSpPr>
          <p:spPr>
            <a:xfrm>
              <a:off x="263" y="692"/>
              <a:ext cx="276" cy="299"/>
            </a:xfrm>
            <a:prstGeom prst="rect">
              <a:avLst/>
            </a:prstGeom>
            <a:solidFill>
              <a:schemeClr val="accent2"/>
            </a:soli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sp>
          <p:nvSpPr>
            <p:cNvPr id="1030" name="Rectangle 5"/>
            <p:cNvSpPr/>
            <p:nvPr/>
          </p:nvSpPr>
          <p:spPr>
            <a:xfrm>
              <a:off x="574" y="958"/>
              <a:ext cx="232" cy="299"/>
            </a:xfrm>
            <a:prstGeom prst="rect">
              <a:avLst/>
            </a:prstGeom>
            <a:gradFill rotWithShape="0">
              <a:gsLst>
                <a:gs pos="0">
                  <a:schemeClr val="folHlink"/>
                </a:gs>
                <a:gs pos="100000">
                  <a:schemeClr val="bg1"/>
                </a:gs>
              </a:gsLst>
              <a:lin ang="0" scaled="1"/>
              <a:tileRect/>
            </a:gra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sp>
          <p:nvSpPr>
            <p:cNvPr id="1031" name="Rectangle 6"/>
            <p:cNvSpPr/>
            <p:nvPr/>
          </p:nvSpPr>
          <p:spPr>
            <a:xfrm>
              <a:off x="80" y="912"/>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sp>
          <p:nvSpPr>
            <p:cNvPr id="1032" name="Rectangle 7"/>
            <p:cNvSpPr/>
            <p:nvPr/>
          </p:nvSpPr>
          <p:spPr>
            <a:xfrm>
              <a:off x="470" y="629"/>
              <a:ext cx="20" cy="663"/>
            </a:xfrm>
            <a:prstGeom prst="rect">
              <a:avLst/>
            </a:prstGeom>
            <a:solidFill>
              <a:schemeClr val="bg2"/>
            </a:soli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sp>
          <p:nvSpPr>
            <p:cNvPr id="1033" name="Rectangle 8"/>
            <p:cNvSpPr/>
            <p:nvPr/>
          </p:nvSpPr>
          <p:spPr>
            <a:xfrm>
              <a:off x="279" y="1122"/>
              <a:ext cx="5182" cy="20"/>
            </a:xfrm>
            <a:prstGeom prst="rect">
              <a:avLst/>
            </a:prstGeom>
            <a:gradFill rotWithShape="0">
              <a:gsLst>
                <a:gs pos="0">
                  <a:schemeClr val="bg2"/>
                </a:gs>
                <a:gs pos="100000">
                  <a:schemeClr val="bg1"/>
                </a:gs>
              </a:gsLst>
              <a:lin ang="0" scaled="1"/>
              <a:tileRect/>
            </a:gradFill>
            <a:ln w="9525">
              <a:noFill/>
            </a:ln>
          </p:spPr>
          <p:txBody>
            <a:bodyPr wrap="none" anchor="ctr"/>
            <a:p>
              <a:pPr lvl="0" indent="0" algn="ctr"/>
              <a:endParaRPr lang="zh-CN" altLang="zh-CN" sz="2400" dirty="0">
                <a:latin typeface="Times New Roman" panose="02020603050405020304" pitchFamily="18" charset="0"/>
                <a:ea typeface="楷体_GB2312" pitchFamily="49" charset="-122"/>
              </a:endParaRPr>
            </a:p>
          </p:txBody>
        </p:sp>
      </p:grpSp>
      <p:sp>
        <p:nvSpPr>
          <p:cNvPr id="1034" name="Rectangle 9"/>
          <p:cNvSpPr>
            <a:spLocks noGrp="1"/>
          </p:cNvSpPr>
          <p:nvPr>
            <p:ph type="title"/>
          </p:nvPr>
        </p:nvSpPr>
        <p:spPr>
          <a:xfrm>
            <a:off x="1150938" y="214313"/>
            <a:ext cx="7793037" cy="919162"/>
          </a:xfrm>
          <a:prstGeom prst="rect">
            <a:avLst/>
          </a:prstGeom>
          <a:noFill/>
          <a:ln w="9525">
            <a:noFill/>
          </a:ln>
        </p:spPr>
        <p:txBody>
          <a:bodyPr anchor="b"/>
          <a:p>
            <a:pPr lvl="0"/>
            <a:r>
              <a:rPr lang="zh-CN" altLang="en-US" dirty="0"/>
              <a:t>通信原理</a:t>
            </a:r>
            <a:r>
              <a:rPr lang="en-US" altLang="zh-CN" dirty="0"/>
              <a:t>(</a:t>
            </a:r>
            <a:r>
              <a:rPr lang="zh-CN" altLang="en-US" dirty="0"/>
              <a:t>第</a:t>
            </a:r>
            <a:r>
              <a:rPr lang="en-US" altLang="zh-CN" dirty="0"/>
              <a:t>6</a:t>
            </a:r>
            <a:r>
              <a:rPr lang="zh-CN" altLang="en-US" dirty="0"/>
              <a:t>版</a:t>
            </a:r>
            <a:r>
              <a:rPr lang="en-US" altLang="zh-CN" dirty="0"/>
              <a:t>)</a:t>
            </a:r>
            <a:endParaRPr lang="en-US" altLang="zh-CN" dirty="0"/>
          </a:p>
        </p:txBody>
      </p:sp>
      <p:sp>
        <p:nvSpPr>
          <p:cNvPr id="1035" name="Rectangle 10"/>
          <p:cNvSpPr>
            <a:spLocks noGrp="1"/>
          </p:cNvSpPr>
          <p:nvPr>
            <p:ph type="body"/>
          </p:nvPr>
        </p:nvSpPr>
        <p:spPr>
          <a:xfrm>
            <a:off x="927100" y="1179513"/>
            <a:ext cx="8216900" cy="5678487"/>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p>
            <a:pPr lvl="0" eaLnBrk="1" fontAlgn="base" hangingPunct="1"/>
            <a:endParaRPr lang="zh-CN" altLang="en-US" sz="1400" strike="noStrike" noProof="1" dirty="0">
              <a:ea typeface="楷体_GB2312" pitchFamily="49" charset="-122"/>
            </a:endParaRPr>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p>
            <a:pPr lvl="0" algn="ctr" eaLnBrk="1" fontAlgn="base" hangingPunct="1"/>
            <a:endParaRPr lang="zh-CN" altLang="en-US" sz="1400" strike="noStrike" noProof="1" dirty="0">
              <a:ea typeface="楷体_GB2312" pitchFamily="49" charset="-122"/>
            </a:endParaRPr>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400" strike="noStrike" noProof="1" dirty="0">
                <a:latin typeface="Times New Roman" panose="02020603050405020304" pitchFamily="18" charset="0"/>
                <a:ea typeface="楷体_GB2312" pitchFamily="49" charset="-122"/>
                <a:cs typeface="+mn-ea"/>
              </a:rPr>
            </a:fld>
            <a:endParaRPr lang="zh-CN" altLang="en-US" sz="1400" strike="noStrike" noProof="1" dirty="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 Id="rId3" Type="http://schemas.openxmlformats.org/officeDocument/2006/relationships/oleObject" Target="../embeddings/oleObject12.bin"/><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19.bin"/><Relationship Id="rId7" Type="http://schemas.openxmlformats.org/officeDocument/2006/relationships/image" Target="../media/image27.wmf"/><Relationship Id="rId6" Type="http://schemas.openxmlformats.org/officeDocument/2006/relationships/oleObject" Target="../embeddings/oleObject18.bin"/><Relationship Id="rId5" Type="http://schemas.openxmlformats.org/officeDocument/2006/relationships/image" Target="../media/image26.wmf"/><Relationship Id="rId4" Type="http://schemas.openxmlformats.org/officeDocument/2006/relationships/oleObject" Target="../embeddings/oleObject17.bin"/><Relationship Id="rId3" Type="http://schemas.openxmlformats.org/officeDocument/2006/relationships/image" Target="../media/image25.wmf"/><Relationship Id="rId2" Type="http://schemas.openxmlformats.org/officeDocument/2006/relationships/oleObject" Target="../embeddings/oleObject16.bin"/><Relationship Id="rId11" Type="http://schemas.openxmlformats.org/officeDocument/2006/relationships/vmlDrawing" Target="../drawings/vmlDrawing11.vml"/><Relationship Id="rId10"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image" Target="../media/image32.wmf"/><Relationship Id="rId6" Type="http://schemas.openxmlformats.org/officeDocument/2006/relationships/oleObject" Target="../embeddings/oleObject22.bin"/><Relationship Id="rId5" Type="http://schemas.openxmlformats.org/officeDocument/2006/relationships/image" Target="../media/image31.png"/><Relationship Id="rId4" Type="http://schemas.openxmlformats.org/officeDocument/2006/relationships/image" Target="../media/image30.wmf"/><Relationship Id="rId3" Type="http://schemas.openxmlformats.org/officeDocument/2006/relationships/oleObject" Target="../embeddings/oleObject21.bin"/><Relationship Id="rId2" Type="http://schemas.openxmlformats.org/officeDocument/2006/relationships/image" Target="../media/image29.wmf"/><Relationship Id="rId1"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oleObject" Target="../embeddings/oleObject28.bin"/><Relationship Id="rId7" Type="http://schemas.openxmlformats.org/officeDocument/2006/relationships/image" Target="../media/image38.wmf"/><Relationship Id="rId6" Type="http://schemas.openxmlformats.org/officeDocument/2006/relationships/oleObject" Target="../embeddings/oleObject27.bin"/><Relationship Id="rId5" Type="http://schemas.openxmlformats.org/officeDocument/2006/relationships/image" Target="../media/image37.wmf"/><Relationship Id="rId4" Type="http://schemas.openxmlformats.org/officeDocument/2006/relationships/oleObject" Target="../embeddings/oleObject26.bin"/><Relationship Id="rId3" Type="http://schemas.openxmlformats.org/officeDocument/2006/relationships/image" Target="../media/image36.png"/><Relationship Id="rId2" Type="http://schemas.openxmlformats.org/officeDocument/2006/relationships/image" Target="../media/image35.wmf"/><Relationship Id="rId13" Type="http://schemas.openxmlformats.org/officeDocument/2006/relationships/vmlDrawing" Target="../drawings/vmlDrawing15.vml"/><Relationship Id="rId12" Type="http://schemas.openxmlformats.org/officeDocument/2006/relationships/slideLayout" Target="../slideLayouts/slideLayout2.xml"/><Relationship Id="rId11" Type="http://schemas.openxmlformats.org/officeDocument/2006/relationships/image" Target="../media/image40.wmf"/><Relationship Id="rId10" Type="http://schemas.openxmlformats.org/officeDocument/2006/relationships/oleObject" Target="../embeddings/oleObject29.bin"/><Relationship Id="rId1"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6.png"/><Relationship Id="rId7" Type="http://schemas.openxmlformats.org/officeDocument/2006/relationships/image" Target="../media/image45.wmf"/><Relationship Id="rId6" Type="http://schemas.openxmlformats.org/officeDocument/2006/relationships/oleObject" Target="../embeddings/oleObject33.bin"/><Relationship Id="rId5" Type="http://schemas.openxmlformats.org/officeDocument/2006/relationships/image" Target="../media/image44.png"/><Relationship Id="rId4" Type="http://schemas.openxmlformats.org/officeDocument/2006/relationships/image" Target="../media/image43.wmf"/><Relationship Id="rId3" Type="http://schemas.openxmlformats.org/officeDocument/2006/relationships/oleObject" Target="../embeddings/oleObject32.bin"/><Relationship Id="rId2" Type="http://schemas.openxmlformats.org/officeDocument/2006/relationships/image" Target="../media/image42.wmf"/><Relationship Id="rId10" Type="http://schemas.openxmlformats.org/officeDocument/2006/relationships/vmlDrawing" Target="../drawings/vmlDrawing17.vml"/><Relationship Id="rId1"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36.bin"/><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wmf"/><Relationship Id="rId3" Type="http://schemas.openxmlformats.org/officeDocument/2006/relationships/oleObject" Target="../embeddings/oleObject35.bin"/><Relationship Id="rId2" Type="http://schemas.openxmlformats.org/officeDocument/2006/relationships/image" Target="../media/image47.wmf"/><Relationship Id="rId12" Type="http://schemas.openxmlformats.org/officeDocument/2006/relationships/vmlDrawing" Target="../drawings/vmlDrawing18.vml"/><Relationship Id="rId11" Type="http://schemas.openxmlformats.org/officeDocument/2006/relationships/slideLayout" Target="../slideLayouts/slideLayout2.xml"/><Relationship Id="rId10" Type="http://schemas.openxmlformats.org/officeDocument/2006/relationships/image" Target="../media/image53.png"/><Relationship Id="rId1" Type="http://schemas.openxmlformats.org/officeDocument/2006/relationships/oleObject" Target="../embeddings/oleObject3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57.wmf"/><Relationship Id="rId7" Type="http://schemas.openxmlformats.org/officeDocument/2006/relationships/oleObject" Target="../embeddings/oleObject40.bin"/><Relationship Id="rId6" Type="http://schemas.openxmlformats.org/officeDocument/2006/relationships/image" Target="../media/image56.wmf"/><Relationship Id="rId5" Type="http://schemas.openxmlformats.org/officeDocument/2006/relationships/oleObject" Target="../embeddings/oleObject39.bin"/><Relationship Id="rId4" Type="http://schemas.openxmlformats.org/officeDocument/2006/relationships/image" Target="../media/image55.wmf"/><Relationship Id="rId3" Type="http://schemas.openxmlformats.org/officeDocument/2006/relationships/oleObject" Target="../embeddings/oleObject38.bin"/><Relationship Id="rId2" Type="http://schemas.openxmlformats.org/officeDocument/2006/relationships/image" Target="../media/image54.wmf"/><Relationship Id="rId12" Type="http://schemas.openxmlformats.org/officeDocument/2006/relationships/vmlDrawing" Target="../drawings/vmlDrawing19.vml"/><Relationship Id="rId11" Type="http://schemas.openxmlformats.org/officeDocument/2006/relationships/slideLayout" Target="../slideLayouts/slideLayout2.xml"/><Relationship Id="rId10" Type="http://schemas.openxmlformats.org/officeDocument/2006/relationships/image" Target="../media/image58.wmf"/><Relationship Id="rId1"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60.wmf"/><Relationship Id="rId2" Type="http://schemas.openxmlformats.org/officeDocument/2006/relationships/oleObject" Target="../embeddings/oleObject42.bin"/><Relationship Id="rId1"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62.wmf"/><Relationship Id="rId2" Type="http://schemas.openxmlformats.org/officeDocument/2006/relationships/oleObject" Target="../embeddings/oleObject43.bin"/><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oleObject" Target="../embeddings/oleObject45.bin"/><Relationship Id="rId4" Type="http://schemas.openxmlformats.org/officeDocument/2006/relationships/image" Target="../media/image65.wmf"/><Relationship Id="rId3" Type="http://schemas.openxmlformats.org/officeDocument/2006/relationships/oleObject" Target="../embeddings/oleObject44.bin"/><Relationship Id="rId2" Type="http://schemas.openxmlformats.org/officeDocument/2006/relationships/image" Target="../media/image64.png"/><Relationship Id="rId1" Type="http://schemas.openxmlformats.org/officeDocument/2006/relationships/image" Target="../media/image63.png"/></Relationships>
</file>

<file path=ppt/slides/_rels/slide32.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wmf"/><Relationship Id="rId7" Type="http://schemas.openxmlformats.org/officeDocument/2006/relationships/oleObject" Target="../embeddings/oleObject48.bin"/><Relationship Id="rId6" Type="http://schemas.openxmlformats.org/officeDocument/2006/relationships/image" Target="../media/image65.wmf"/><Relationship Id="rId5" Type="http://schemas.openxmlformats.org/officeDocument/2006/relationships/oleObject" Target="../embeddings/oleObject47.bin"/><Relationship Id="rId4" Type="http://schemas.openxmlformats.org/officeDocument/2006/relationships/image" Target="../media/image69.png"/><Relationship Id="rId3" Type="http://schemas.openxmlformats.org/officeDocument/2006/relationships/image" Target="../media/image68.wmf"/><Relationship Id="rId2" Type="http://schemas.openxmlformats.org/officeDocument/2006/relationships/oleObject" Target="../embeddings/oleObject46.bin"/><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72.wmf"/><Relationship Id="rId10" Type="http://schemas.openxmlformats.org/officeDocument/2006/relationships/oleObject" Target="../embeddings/oleObject49.bin"/><Relationship Id="rId1" Type="http://schemas.openxmlformats.org/officeDocument/2006/relationships/image" Target="../media/image6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png"/><Relationship Id="rId7" Type="http://schemas.openxmlformats.org/officeDocument/2006/relationships/image" Target="../media/image5.wmf"/><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 Id="rId3" Type="http://schemas.openxmlformats.org/officeDocument/2006/relationships/image" Target="../media/image3.png"/><Relationship Id="rId2" Type="http://schemas.openxmlformats.org/officeDocument/2006/relationships/image" Target="../media/image2.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7.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2415" y="317500"/>
            <a:ext cx="6059805" cy="794385"/>
          </a:xfrm>
        </p:spPr>
        <p:txBody>
          <a:bodyPr>
            <a:normAutofit fontScale="90000"/>
          </a:bodyPr>
          <a:lstStyle/>
          <a:p>
            <a:r>
              <a:rPr lang="zh-CN" altLang="en-US" sz="5400" dirty="0"/>
              <a:t>第</a:t>
            </a:r>
            <a:r>
              <a:rPr lang="en-US" altLang="zh-CN" sz="5400" dirty="0"/>
              <a:t>3</a:t>
            </a:r>
            <a:r>
              <a:rPr lang="zh-CN" altLang="en-US" sz="5400" dirty="0"/>
              <a:t>章 信道与噪声</a:t>
            </a:r>
            <a:endParaRPr lang="zh-CN" altLang="en-US" dirty="0">
              <a:latin typeface="华文新魏" panose="02010800040101010101" pitchFamily="2" charset="-122"/>
              <a:ea typeface="华文新魏" panose="02010800040101010101" pitchFamily="2" charset="-122"/>
            </a:endParaRPr>
          </a:p>
        </p:txBody>
      </p:sp>
      <p:sp>
        <p:nvSpPr>
          <p:cNvPr id="16" name="副标题 15"/>
          <p:cNvSpPr>
            <a:spLocks noGrp="1"/>
          </p:cNvSpPr>
          <p:nvPr>
            <p:ph type="subTitle" idx="1"/>
          </p:nvPr>
        </p:nvSpPr>
        <p:spPr>
          <a:xfrm>
            <a:off x="2483768" y="3717032"/>
            <a:ext cx="5796136" cy="1126976"/>
          </a:xfrm>
        </p:spPr>
        <p:txBody>
          <a:bodyPr>
            <a:normAutofit/>
          </a:bodyPr>
          <a:lstStyle/>
          <a:p>
            <a:r>
              <a:rPr lang="en-US" altLang="zh-CN" sz="3600" b="1" dirty="0" smtClean="0">
                <a:latin typeface="GulimChe" pitchFamily="49" charset="-127"/>
                <a:ea typeface="GulimChe" pitchFamily="49" charset="-127"/>
              </a:rPr>
              <a:t> </a:t>
            </a:r>
            <a:endParaRPr lang="zh-CN" altLang="en-US" sz="3600" b="1" dirty="0">
              <a:solidFill>
                <a:schemeClr val="tx1">
                  <a:lumMod val="75000"/>
                  <a:lumOff val="25000"/>
                </a:schemeClr>
              </a:solidFill>
              <a:latin typeface="GulimChe" pitchFamily="49" charset="-127"/>
              <a:ea typeface="GulimChe" pitchFamily="49" charset="-127"/>
            </a:endParaRPr>
          </a:p>
        </p:txBody>
      </p:sp>
      <p:sp>
        <p:nvSpPr>
          <p:cNvPr id="8" name="矩形 7"/>
          <p:cNvSpPr/>
          <p:nvPr/>
        </p:nvSpPr>
        <p:spPr>
          <a:xfrm>
            <a:off x="3203848" y="2996952"/>
            <a:ext cx="1872208"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059832" y="1412776"/>
            <a:ext cx="1872208"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직사각형 6"/>
          <p:cNvSpPr/>
          <p:nvPr/>
        </p:nvSpPr>
        <p:spPr>
          <a:xfrm>
            <a:off x="251520" y="6597352"/>
            <a:ext cx="8640960" cy="26064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1">
                    <a:lumMod val="50000"/>
                  </a:schemeClr>
                </a:solidFill>
              </a:ln>
            </a:endParaRPr>
          </a:p>
        </p:txBody>
      </p:sp>
      <p:graphicFrame>
        <p:nvGraphicFramePr>
          <p:cNvPr id="4" name="图示 3"/>
          <p:cNvGraphicFramePr>
            <a:graphicFrameLocks noGrp="1"/>
          </p:cNvGraphicFramePr>
          <p:nvPr/>
        </p:nvGraphicFramePr>
        <p:xfrm>
          <a:off x="762000" y="2133600"/>
          <a:ext cx="8083550" cy="30041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par>
                          <p:cTn id="14" fill="hold">
                            <p:stCondLst>
                              <p:cond delay="2000"/>
                            </p:stCondLst>
                            <p:childTnLst>
                              <p:par>
                                <p:cTn id="15" presetID="27" presetClass="entr" presetSubtype="0" fill="hold" grpId="0" nodeType="afterEffect">
                                  <p:stCondLst>
                                    <p:cond delay="0"/>
                                  </p:stCondLst>
                                  <p:iterate type="lt">
                                    <p:tmPct val="60526"/>
                                  </p:iterate>
                                  <p:childTnLst>
                                    <p:set>
                                      <p:cBhvr>
                                        <p:cTn id="16" dur="1" fill="hold">
                                          <p:stCondLst>
                                            <p:cond delay="0"/>
                                          </p:stCondLst>
                                        </p:cTn>
                                        <p:tgtEl>
                                          <p:spTgt spid="16">
                                            <p:txEl>
                                              <p:pRg st="0" end="0"/>
                                            </p:txEl>
                                          </p:spTgt>
                                        </p:tgtEl>
                                        <p:attrNameLst>
                                          <p:attrName>style.visibility</p:attrName>
                                        </p:attrNameLst>
                                      </p:cBhvr>
                                      <p:to>
                                        <p:strVal val="visible"/>
                                      </p:to>
                                    </p:set>
                                    <p:anim calcmode="discrete" valueType="clr">
                                      <p:cBhvr override="childStyle">
                                        <p:cTn id="17" dur="150"/>
                                        <p:tgtEl>
                                          <p:spTgt spid="16">
                                            <p:txEl>
                                              <p:pRg st="0" end="0"/>
                                            </p:txEl>
                                          </p:spTgt>
                                        </p:tgtEl>
                                        <p:attrNameLst>
                                          <p:attrName>style.color</p:attrName>
                                        </p:attrNameLst>
                                      </p:cBhvr>
                                      <p:tavLst>
                                        <p:tav tm="0">
                                          <p:val>
                                            <p:clrVal>
                                              <a:srgbClr val="4D4D4D"/>
                                            </p:clrVal>
                                          </p:val>
                                        </p:tav>
                                        <p:tav tm="50000">
                                          <p:val>
                                            <p:clrVal>
                                              <a:srgbClr val="C0C0C0"/>
                                            </p:clrVal>
                                          </p:val>
                                        </p:tav>
                                      </p:tavLst>
                                    </p:anim>
                                    <p:anim calcmode="discrete" valueType="clr">
                                      <p:cBhvr>
                                        <p:cTn id="18" dur="150"/>
                                        <p:tgtEl>
                                          <p:spTgt spid="16">
                                            <p:txEl>
                                              <p:pRg st="0" end="0"/>
                                            </p:txEl>
                                          </p:spTgt>
                                        </p:tgtEl>
                                        <p:attrNameLst>
                                          <p:attrName>fillcolor</p:attrName>
                                        </p:attrNameLst>
                                      </p:cBhvr>
                                      <p:tavLst>
                                        <p:tav tm="0">
                                          <p:val>
                                            <p:clrVal>
                                              <a:schemeClr val="accent2"/>
                                            </p:clrVal>
                                          </p:val>
                                        </p:tav>
                                        <p:tav tm="50000">
                                          <p:val>
                                            <p:clrVal>
                                              <a:schemeClr val="hlink"/>
                                            </p:clrVal>
                                          </p:val>
                                        </p:tav>
                                      </p:tavLst>
                                    </p:anim>
                                    <p:set>
                                      <p:cBhvr>
                                        <p:cTn id="19" dur="150"/>
                                        <p:tgtEl>
                                          <p:spTgt spid="1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build="p"/>
      <p:bldP spid="8"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255" y="1825625"/>
            <a:ext cx="6543040" cy="532765"/>
          </a:xfrm>
        </p:spPr>
        <p:txBody>
          <a:bodyPr>
            <a:normAutofit/>
          </a:bodyPr>
          <a:lstStyle/>
          <a:p>
            <a:r>
              <a:rPr lang="zh-CN" altLang="en-US" sz="2400" dirty="0" smtClean="0">
                <a:effectLst>
                  <a:outerShdw blurRad="38100" dist="38100" dir="2700000" algn="tl">
                    <a:srgbClr val="000000">
                      <a:alpha val="43137"/>
                    </a:srgbClr>
                  </a:outerShdw>
                </a:effectLst>
              </a:rPr>
              <a:t>特点：数字信道或离散信道</a:t>
            </a:r>
            <a:endParaRPr lang="zh-CN" altLang="en-US" sz="2400" dirty="0" smtClean="0">
              <a:effectLst>
                <a:outerShdw blurRad="38100" dist="38100" dir="2700000" algn="tl">
                  <a:srgbClr val="000000">
                    <a:alpha val="43137"/>
                  </a:srgbClr>
                </a:outerShdw>
              </a:effectLst>
            </a:endParaRPr>
          </a:p>
        </p:txBody>
      </p:sp>
      <p:graphicFrame>
        <p:nvGraphicFramePr>
          <p:cNvPr id="4" name="对象 3"/>
          <p:cNvGraphicFramePr>
            <a:graphicFrameLocks noChangeAspect="1"/>
          </p:cNvGraphicFramePr>
          <p:nvPr/>
        </p:nvGraphicFramePr>
        <p:xfrm>
          <a:off x="2695233" y="2238772"/>
          <a:ext cx="4246240" cy="2605388"/>
        </p:xfrm>
        <a:graphic>
          <a:graphicData uri="http://schemas.openxmlformats.org/presentationml/2006/ole">
            <mc:AlternateContent xmlns:mc="http://schemas.openxmlformats.org/markup-compatibility/2006">
              <mc:Choice xmlns:v="urn:schemas-microsoft-com:vml" Requires="v">
                <p:oleObj spid="_x0000_s7169" name="VISIO" r:id="rId1" imgW="2152650" imgH="1323975" progId="">
                  <p:embed/>
                </p:oleObj>
              </mc:Choice>
              <mc:Fallback>
                <p:oleObj name="VISIO" r:id="rId1" imgW="2152650" imgH="1323975" progId="">
                  <p:embed/>
                  <p:pic>
                    <p:nvPicPr>
                      <p:cNvPr id="0" name="图片 7168"/>
                      <p:cNvPicPr>
                        <a:picLocks noChangeAspect="1"/>
                      </p:cNvPicPr>
                      <p:nvPr/>
                    </p:nvPicPr>
                    <p:blipFill>
                      <a:blip r:embed="rId2"/>
                      <a:stretch>
                        <a:fillRect/>
                      </a:stretch>
                    </p:blipFill>
                    <p:spPr>
                      <a:xfrm>
                        <a:off x="2695233" y="2238772"/>
                        <a:ext cx="4246240" cy="2605388"/>
                      </a:xfrm>
                      <a:prstGeom prst="rect">
                        <a:avLst/>
                      </a:prstGeom>
                      <a:noFill/>
                      <a:ln w="9525">
                        <a:noFill/>
                      </a:ln>
                    </p:spPr>
                  </p:pic>
                </p:oleObj>
              </mc:Fallback>
            </mc:AlternateContent>
          </a:graphicData>
        </a:graphic>
      </p:graphicFrame>
      <p:sp>
        <p:nvSpPr>
          <p:cNvPr id="5" name="TextBox 4"/>
          <p:cNvSpPr txBox="1"/>
          <p:nvPr/>
        </p:nvSpPr>
        <p:spPr>
          <a:xfrm>
            <a:off x="1259632" y="3356992"/>
            <a:ext cx="877163" cy="369332"/>
          </a:xfrm>
          <a:prstGeom prst="rect">
            <a:avLst/>
          </a:prstGeom>
          <a:noFill/>
        </p:spPr>
        <p:txBody>
          <a:bodyPr wrap="none" rtlCol="0">
            <a:spAutoFit/>
          </a:bodyPr>
          <a:lstStyle/>
          <a:p>
            <a:r>
              <a:rPr lang="zh-CN" altLang="en-US" dirty="0" smtClean="0"/>
              <a:t>发送端</a:t>
            </a:r>
            <a:endParaRPr lang="zh-CN" altLang="en-US" dirty="0"/>
          </a:p>
        </p:txBody>
      </p:sp>
      <p:sp>
        <p:nvSpPr>
          <p:cNvPr id="6" name="TextBox 5"/>
          <p:cNvSpPr txBox="1"/>
          <p:nvPr/>
        </p:nvSpPr>
        <p:spPr>
          <a:xfrm>
            <a:off x="5580112" y="3541658"/>
            <a:ext cx="877163" cy="369332"/>
          </a:xfrm>
          <a:prstGeom prst="rect">
            <a:avLst/>
          </a:prstGeom>
          <a:noFill/>
        </p:spPr>
        <p:txBody>
          <a:bodyPr wrap="none" rtlCol="0">
            <a:spAutoFit/>
          </a:bodyPr>
          <a:lstStyle/>
          <a:p>
            <a:r>
              <a:rPr lang="zh-CN" altLang="en-US" dirty="0" smtClean="0"/>
              <a:t>接收端</a:t>
            </a:r>
            <a:endParaRPr lang="zh-CN" altLang="en-US" dirty="0"/>
          </a:p>
        </p:txBody>
      </p:sp>
      <p:sp>
        <p:nvSpPr>
          <p:cNvPr id="7" name="矩形 6"/>
          <p:cNvSpPr/>
          <p:nvPr/>
        </p:nvSpPr>
        <p:spPr>
          <a:xfrm>
            <a:off x="1427847" y="5409421"/>
            <a:ext cx="4572000" cy="829945"/>
          </a:xfrm>
          <a:prstGeom prst="rect">
            <a:avLst/>
          </a:prstGeom>
        </p:spPr>
        <p:txBody>
          <a:bodyPr>
            <a:spAutoFit/>
          </a:bodyPr>
          <a:lstStyle/>
          <a:p>
            <a:pPr>
              <a:lnSpc>
                <a:spcPct val="100000"/>
              </a:lnSpc>
            </a:pPr>
            <a:r>
              <a:rPr lang="en-US" altLang="zh-CN" sz="2400" b="1" dirty="0" smtClean="0">
                <a:effectLst>
                  <a:outerShdw blurRad="38100" dist="38100" dir="2700000" algn="tl">
                    <a:srgbClr val="000000">
                      <a:alpha val="43137"/>
                    </a:srgbClr>
                  </a:outerShdw>
                </a:effectLst>
              </a:rPr>
              <a:t>P(0/0)</a:t>
            </a:r>
            <a:r>
              <a:rPr lang="zh-CN" altLang="en-US" sz="2400" b="1" dirty="0" smtClean="0">
                <a:effectLst>
                  <a:outerShdw blurRad="38100" dist="38100" dir="2700000" algn="tl">
                    <a:srgbClr val="000000">
                      <a:alpha val="43137"/>
                    </a:srgbClr>
                  </a:outerShdw>
                </a:effectLst>
              </a:rPr>
              <a:t>与</a:t>
            </a:r>
            <a:r>
              <a:rPr lang="en-US" altLang="zh-CN" sz="2400" b="1" dirty="0" smtClean="0">
                <a:effectLst>
                  <a:outerShdw blurRad="38100" dist="38100" dir="2700000" algn="tl">
                    <a:srgbClr val="000000">
                      <a:alpha val="43137"/>
                    </a:srgbClr>
                  </a:outerShdw>
                </a:effectLst>
              </a:rPr>
              <a:t>P(1/1)   </a:t>
            </a:r>
            <a:r>
              <a:rPr lang="zh-CN" altLang="en-US" sz="2400" b="1" dirty="0" smtClean="0">
                <a:effectLst>
                  <a:outerShdw blurRad="38100" dist="38100" dir="2700000" algn="tl">
                    <a:srgbClr val="000000">
                      <a:alpha val="43137"/>
                    </a:srgbClr>
                  </a:outerShdw>
                </a:effectLst>
              </a:rPr>
              <a:t>正确转移的概率</a:t>
            </a:r>
            <a:endParaRPr lang="zh-CN" altLang="en-US" sz="2400" b="1" dirty="0" smtClean="0">
              <a:effectLst>
                <a:outerShdw blurRad="38100" dist="38100" dir="2700000" algn="tl">
                  <a:srgbClr val="000000">
                    <a:alpha val="43137"/>
                  </a:srgbClr>
                </a:outerShdw>
              </a:effectLst>
            </a:endParaRPr>
          </a:p>
          <a:p>
            <a:pPr>
              <a:lnSpc>
                <a:spcPct val="100000"/>
              </a:lnSpc>
            </a:pPr>
            <a:r>
              <a:rPr lang="en-US" altLang="zh-CN" sz="2400" b="1" dirty="0" smtClean="0">
                <a:effectLst>
                  <a:outerShdw blurRad="38100" dist="38100" dir="2700000" algn="tl">
                    <a:srgbClr val="000000">
                      <a:alpha val="43137"/>
                    </a:srgbClr>
                  </a:outerShdw>
                </a:effectLst>
              </a:rPr>
              <a:t>P(1/0)</a:t>
            </a:r>
            <a:r>
              <a:rPr lang="zh-CN" altLang="en-US" sz="2400" b="1" dirty="0" smtClean="0">
                <a:effectLst>
                  <a:outerShdw blurRad="38100" dist="38100" dir="2700000" algn="tl">
                    <a:srgbClr val="000000">
                      <a:alpha val="43137"/>
                    </a:srgbClr>
                  </a:outerShdw>
                </a:effectLst>
              </a:rPr>
              <a:t>与</a:t>
            </a:r>
            <a:r>
              <a:rPr lang="en-US" altLang="zh-CN" sz="2400" b="1" dirty="0" smtClean="0">
                <a:effectLst>
                  <a:outerShdw blurRad="38100" dist="38100" dir="2700000" algn="tl">
                    <a:srgbClr val="000000">
                      <a:alpha val="43137"/>
                    </a:srgbClr>
                  </a:outerShdw>
                </a:effectLst>
              </a:rPr>
              <a:t>P(0/1)</a:t>
            </a:r>
            <a:r>
              <a:rPr lang="zh-CN" altLang="en-US" sz="2400" b="1" dirty="0" smtClean="0">
                <a:effectLst>
                  <a:outerShdw blurRad="38100" dist="38100" dir="2700000" algn="tl">
                    <a:srgbClr val="000000">
                      <a:alpha val="43137"/>
                    </a:srgbClr>
                  </a:outerShdw>
                </a:effectLst>
              </a:rPr>
              <a:t>错误转移概率</a:t>
            </a:r>
            <a:endParaRPr lang="zh-CN" altLang="en-US" sz="2400" b="1" dirty="0">
              <a:effectLst>
                <a:outerShdw blurRad="38100" dist="38100" dir="2700000" algn="tl">
                  <a:srgbClr val="000000">
                    <a:alpha val="43137"/>
                  </a:srgbClr>
                </a:outerShdw>
              </a:effectLst>
            </a:endParaRPr>
          </a:p>
        </p:txBody>
      </p:sp>
      <p:sp>
        <p:nvSpPr>
          <p:cNvPr id="8" name="矩形 7"/>
          <p:cNvSpPr/>
          <p:nvPr/>
        </p:nvSpPr>
        <p:spPr>
          <a:xfrm>
            <a:off x="1318260" y="6175375"/>
            <a:ext cx="7014210" cy="460375"/>
          </a:xfrm>
          <a:prstGeom prst="rect">
            <a:avLst/>
          </a:prstGeom>
        </p:spPr>
        <p:txBody>
          <a:bodyPr wrap="square">
            <a:spAutoFit/>
          </a:bodyPr>
          <a:lstStyle/>
          <a:p>
            <a:pPr algn="just">
              <a:lnSpc>
                <a:spcPct val="100000"/>
              </a:lnSpc>
              <a:spcBef>
                <a:spcPct val="50000"/>
              </a:spcBef>
            </a:pPr>
            <a:r>
              <a:rPr lang="en-US" altLang="zh-CN" sz="2400" b="1" dirty="0">
                <a:effectLst>
                  <a:outerShdw blurRad="38100" dist="38100" dir="2700000" algn="tl">
                    <a:srgbClr val="000000">
                      <a:alpha val="43137"/>
                    </a:srgbClr>
                  </a:outerShdw>
                </a:effectLst>
              </a:rPr>
              <a:t> </a:t>
            </a:r>
            <a:r>
              <a:rPr lang="en-US" altLang="zh-CN" sz="2400" b="1" dirty="0" smtClean="0">
                <a:effectLst>
                  <a:outerShdw blurRad="38100" dist="38100" dir="2700000" algn="tl">
                    <a:srgbClr val="000000">
                      <a:alpha val="43137"/>
                    </a:srgbClr>
                  </a:outerShdw>
                </a:effectLst>
              </a:rPr>
              <a:t>P(0/0)+P(1/0)=1          P(1/1)+P(0/1)=1</a:t>
            </a:r>
            <a:endParaRPr lang="en-US" altLang="zh-CN" sz="2400" b="1" dirty="0" smtClean="0">
              <a:effectLst>
                <a:outerShdw blurRad="38100" dist="38100" dir="2700000" algn="tl">
                  <a:srgbClr val="000000">
                    <a:alpha val="43137"/>
                  </a:srgbClr>
                </a:outerShdw>
              </a:effectLst>
            </a:endParaRPr>
          </a:p>
        </p:txBody>
      </p:sp>
      <p:sp>
        <p:nvSpPr>
          <p:cNvPr id="11"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编码信道模型</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0" name="内容占位符 2"/>
          <p:cNvSpPr>
            <a:spLocks noGrp="1"/>
          </p:cNvSpPr>
          <p:nvPr/>
        </p:nvSpPr>
        <p:spPr>
          <a:xfrm>
            <a:off x="2252980" y="4744085"/>
            <a:ext cx="4782185" cy="487045"/>
          </a:xfrm>
          <a:prstGeom prst="rect">
            <a:avLst/>
          </a:prstGeom>
          <a:noFill/>
          <a:ln w="9525">
            <a:noFill/>
          </a:ln>
        </p:spPr>
        <p:txBody>
          <a:bodyPr anchor="t">
            <a:norm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ctr">
              <a:buNone/>
            </a:pPr>
            <a:r>
              <a:rPr lang="zh-CN" sz="2000" dirty="0" smtClean="0"/>
              <a:t>二进制编码信道模型</a:t>
            </a:r>
            <a:endParaRPr lang="zh-CN" sz="2000" dirty="0" smtClean="0"/>
          </a:p>
        </p:txBody>
      </p:sp>
      <p:sp>
        <p:nvSpPr>
          <p:cNvPr id="12" name="标题 11"/>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255764" y="1928188"/>
          <a:ext cx="3531635" cy="1570587"/>
        </p:xfrm>
        <a:graphic>
          <a:graphicData uri="http://schemas.openxmlformats.org/presentationml/2006/ole">
            <mc:AlternateContent xmlns:mc="http://schemas.openxmlformats.org/markup-compatibility/2006">
              <mc:Choice xmlns:v="urn:schemas-microsoft-com:vml" Requires="v">
                <p:oleObj spid="_x0000_s8193" name="VISIO" r:id="rId1" imgW="2924175" imgH="1304925" progId="">
                  <p:embed/>
                </p:oleObj>
              </mc:Choice>
              <mc:Fallback>
                <p:oleObj name="VISIO" r:id="rId1" imgW="2924175" imgH="1304925" progId="">
                  <p:embed/>
                  <p:pic>
                    <p:nvPicPr>
                      <p:cNvPr id="0" name="图片 8192"/>
                      <p:cNvPicPr>
                        <a:picLocks noChangeAspect="1"/>
                      </p:cNvPicPr>
                      <p:nvPr/>
                    </p:nvPicPr>
                    <p:blipFill>
                      <a:blip r:embed="rId2"/>
                      <a:stretch>
                        <a:fillRect/>
                      </a:stretch>
                    </p:blipFill>
                    <p:spPr>
                      <a:xfrm>
                        <a:off x="1255764" y="1928188"/>
                        <a:ext cx="3531635" cy="1570587"/>
                      </a:xfrm>
                      <a:prstGeom prst="rect">
                        <a:avLst/>
                      </a:prstGeom>
                      <a:noFill/>
                      <a:ln w="9525">
                        <a:noFill/>
                      </a:ln>
                    </p:spPr>
                  </p:pic>
                </p:oleObj>
              </mc:Fallback>
            </mc:AlternateContent>
          </a:graphicData>
        </a:graphic>
      </p:graphicFrame>
      <p:grpSp>
        <p:nvGrpSpPr>
          <p:cNvPr id="5" name="Group 4"/>
          <p:cNvGrpSpPr/>
          <p:nvPr/>
        </p:nvGrpSpPr>
        <p:grpSpPr bwMode="auto">
          <a:xfrm>
            <a:off x="1617395" y="3498804"/>
            <a:ext cx="2562984" cy="1410754"/>
            <a:chOff x="1953" y="1593"/>
            <a:chExt cx="3597" cy="1935"/>
          </a:xfrm>
        </p:grpSpPr>
        <p:sp>
          <p:nvSpPr>
            <p:cNvPr id="6" name="Text Box 5"/>
            <p:cNvSpPr txBox="1">
              <a:spLocks noChangeArrowheads="1"/>
            </p:cNvSpPr>
            <p:nvPr/>
          </p:nvSpPr>
          <p:spPr bwMode="auto">
            <a:xfrm>
              <a:off x="2625" y="3063"/>
              <a:ext cx="2880" cy="465"/>
            </a:xfrm>
            <a:prstGeom prst="rect">
              <a:avLst/>
            </a:prstGeom>
            <a:noFill/>
            <a:ln w="9525">
              <a:noFill/>
              <a:miter lim="800000"/>
            </a:ln>
          </p:spPr>
          <p:txBody>
            <a:bodyPr/>
            <a:lstStyle/>
            <a:p>
              <a:pPr algn="ctr"/>
              <a:r>
                <a:rPr lang="zh-CN" altLang="en-US" dirty="0" smtClean="0">
                  <a:latin typeface="Times New Roman" panose="02020603050405020304" pitchFamily="18" charset="0"/>
                </a:rPr>
                <a:t>双绞线</a:t>
              </a:r>
              <a:endParaRPr lang="zh-CN" altLang="en-US" sz="2400" dirty="0"/>
            </a:p>
          </p:txBody>
        </p:sp>
        <p:grpSp>
          <p:nvGrpSpPr>
            <p:cNvPr id="7" name="Group 6"/>
            <p:cNvGrpSpPr/>
            <p:nvPr/>
          </p:nvGrpSpPr>
          <p:grpSpPr bwMode="auto">
            <a:xfrm>
              <a:off x="1953" y="2202"/>
              <a:ext cx="3597" cy="822"/>
              <a:chOff x="1953" y="2202"/>
              <a:chExt cx="3597" cy="822"/>
            </a:xfrm>
          </p:grpSpPr>
          <p:pic>
            <p:nvPicPr>
              <p:cNvPr id="13" name="Picture 7" descr="双绞线1"/>
              <p:cNvPicPr>
                <a:picLocks noChangeAspect="1" noChangeArrowheads="1"/>
              </p:cNvPicPr>
              <p:nvPr/>
            </p:nvPicPr>
            <p:blipFill>
              <a:blip r:embed="rId3" cstate="print"/>
              <a:srcRect/>
              <a:stretch>
                <a:fillRect/>
              </a:stretch>
            </p:blipFill>
            <p:spPr bwMode="auto">
              <a:xfrm>
                <a:off x="1953" y="2289"/>
                <a:ext cx="2325" cy="735"/>
              </a:xfrm>
              <a:prstGeom prst="rect">
                <a:avLst/>
              </a:prstGeom>
              <a:noFill/>
              <a:ln w="9525">
                <a:noFill/>
                <a:miter lim="800000"/>
                <a:headEnd/>
                <a:tailEnd/>
              </a:ln>
            </p:spPr>
          </p:pic>
          <p:grpSp>
            <p:nvGrpSpPr>
              <p:cNvPr id="14" name="Group 8"/>
              <p:cNvGrpSpPr/>
              <p:nvPr/>
            </p:nvGrpSpPr>
            <p:grpSpPr bwMode="auto">
              <a:xfrm>
                <a:off x="4170" y="2202"/>
                <a:ext cx="1380" cy="810"/>
                <a:chOff x="7275" y="3774"/>
                <a:chExt cx="1380" cy="810"/>
              </a:xfrm>
            </p:grpSpPr>
            <p:pic>
              <p:nvPicPr>
                <p:cNvPr id="15" name="Picture 9" descr="双绞线2"/>
                <p:cNvPicPr>
                  <a:picLocks noChangeAspect="1" noChangeArrowheads="1"/>
                </p:cNvPicPr>
                <p:nvPr/>
              </p:nvPicPr>
              <p:blipFill>
                <a:blip r:embed="rId4" cstate="print"/>
                <a:srcRect r="69032" b="-2040"/>
                <a:stretch>
                  <a:fillRect/>
                </a:stretch>
              </p:blipFill>
              <p:spPr bwMode="auto">
                <a:xfrm>
                  <a:off x="7275" y="3834"/>
                  <a:ext cx="720" cy="750"/>
                </a:xfrm>
                <a:prstGeom prst="rect">
                  <a:avLst/>
                </a:prstGeom>
                <a:noFill/>
                <a:ln w="9525">
                  <a:noFill/>
                  <a:miter lim="800000"/>
                  <a:headEnd/>
                  <a:tailEnd/>
                </a:ln>
              </p:spPr>
            </p:pic>
            <p:pic>
              <p:nvPicPr>
                <p:cNvPr id="16" name="Picture 10" descr="双绞线2"/>
                <p:cNvPicPr>
                  <a:picLocks noChangeAspect="1" noChangeArrowheads="1"/>
                </p:cNvPicPr>
                <p:nvPr/>
              </p:nvPicPr>
              <p:blipFill>
                <a:blip r:embed="rId4" cstate="print"/>
                <a:srcRect r="69032" b="-2040"/>
                <a:stretch>
                  <a:fillRect/>
                </a:stretch>
              </p:blipFill>
              <p:spPr bwMode="auto">
                <a:xfrm rot="10800000">
                  <a:off x="7935" y="3774"/>
                  <a:ext cx="720" cy="750"/>
                </a:xfrm>
                <a:prstGeom prst="rect">
                  <a:avLst/>
                </a:prstGeom>
                <a:noFill/>
                <a:ln w="9525">
                  <a:noFill/>
                  <a:miter lim="800000"/>
                  <a:headEnd/>
                  <a:tailEnd/>
                </a:ln>
              </p:spPr>
            </p:pic>
          </p:grpSp>
        </p:grpSp>
        <p:sp>
          <p:nvSpPr>
            <p:cNvPr id="8" name="Line 11"/>
            <p:cNvSpPr>
              <a:spLocks noChangeShapeType="1"/>
            </p:cNvSpPr>
            <p:nvPr/>
          </p:nvSpPr>
          <p:spPr bwMode="auto">
            <a:xfrm flipV="1">
              <a:off x="2130" y="1938"/>
              <a:ext cx="270" cy="495"/>
            </a:xfrm>
            <a:prstGeom prst="line">
              <a:avLst/>
            </a:prstGeom>
            <a:noFill/>
            <a:ln w="9525">
              <a:solidFill>
                <a:srgbClr val="000000"/>
              </a:solidFill>
              <a:round/>
              <a:headEnd type="triangle" w="med" len="med"/>
            </a:ln>
          </p:spPr>
          <p:txBody>
            <a:bodyPr/>
            <a:lstStyle/>
            <a:p>
              <a:endParaRPr lang="zh-CN" altLang="en-US"/>
            </a:p>
          </p:txBody>
        </p:sp>
        <p:sp>
          <p:nvSpPr>
            <p:cNvPr id="9" name="Line 12"/>
            <p:cNvSpPr>
              <a:spLocks noChangeShapeType="1"/>
            </p:cNvSpPr>
            <p:nvPr/>
          </p:nvSpPr>
          <p:spPr bwMode="auto">
            <a:xfrm flipV="1">
              <a:off x="2325" y="1968"/>
              <a:ext cx="75" cy="795"/>
            </a:xfrm>
            <a:prstGeom prst="line">
              <a:avLst/>
            </a:prstGeom>
            <a:noFill/>
            <a:ln w="9525">
              <a:solidFill>
                <a:srgbClr val="000000"/>
              </a:solidFill>
              <a:round/>
              <a:headEnd type="triangle" w="med" len="med"/>
            </a:ln>
          </p:spPr>
          <p:txBody>
            <a:bodyPr/>
            <a:lstStyle/>
            <a:p>
              <a:endParaRPr lang="zh-CN" altLang="en-US"/>
            </a:p>
          </p:txBody>
        </p:sp>
        <p:sp>
          <p:nvSpPr>
            <p:cNvPr id="10" name="Text Box 13"/>
            <p:cNvSpPr txBox="1">
              <a:spLocks noChangeArrowheads="1"/>
            </p:cNvSpPr>
            <p:nvPr/>
          </p:nvSpPr>
          <p:spPr bwMode="auto">
            <a:xfrm>
              <a:off x="2025" y="1593"/>
              <a:ext cx="810" cy="465"/>
            </a:xfrm>
            <a:prstGeom prst="rect">
              <a:avLst/>
            </a:prstGeom>
            <a:noFill/>
            <a:ln w="9525">
              <a:noFill/>
              <a:miter lim="800000"/>
            </a:ln>
          </p:spPr>
          <p:txBody>
            <a:bodyPr/>
            <a:lstStyle/>
            <a:p>
              <a:pPr algn="ctr"/>
              <a:r>
                <a:rPr lang="zh-CN" altLang="en-US" sz="1400">
                  <a:latin typeface="Times New Roman" panose="02020603050405020304" pitchFamily="18" charset="0"/>
                </a:rPr>
                <a:t>导体</a:t>
              </a:r>
              <a:endParaRPr lang="zh-CN" altLang="en-US" sz="2400"/>
            </a:p>
          </p:txBody>
        </p:sp>
        <p:sp>
          <p:nvSpPr>
            <p:cNvPr id="11" name="Line 14"/>
            <p:cNvSpPr>
              <a:spLocks noChangeShapeType="1"/>
            </p:cNvSpPr>
            <p:nvPr/>
          </p:nvSpPr>
          <p:spPr bwMode="auto">
            <a:xfrm flipH="1">
              <a:off x="3045" y="1953"/>
              <a:ext cx="270" cy="435"/>
            </a:xfrm>
            <a:prstGeom prst="line">
              <a:avLst/>
            </a:prstGeom>
            <a:noFill/>
            <a:ln w="9525">
              <a:solidFill>
                <a:srgbClr val="000000"/>
              </a:solidFill>
              <a:round/>
              <a:tailEnd type="triangle" w="med" len="med"/>
            </a:ln>
          </p:spPr>
          <p:txBody>
            <a:bodyPr/>
            <a:lstStyle/>
            <a:p>
              <a:endParaRPr lang="zh-CN" altLang="en-US"/>
            </a:p>
          </p:txBody>
        </p:sp>
        <p:sp>
          <p:nvSpPr>
            <p:cNvPr id="12" name="Text Box 15"/>
            <p:cNvSpPr txBox="1">
              <a:spLocks noChangeArrowheads="1"/>
            </p:cNvSpPr>
            <p:nvPr/>
          </p:nvSpPr>
          <p:spPr bwMode="auto">
            <a:xfrm>
              <a:off x="2805" y="1593"/>
              <a:ext cx="1080" cy="465"/>
            </a:xfrm>
            <a:prstGeom prst="rect">
              <a:avLst/>
            </a:prstGeom>
            <a:noFill/>
            <a:ln w="9525">
              <a:noFill/>
              <a:miter lim="800000"/>
            </a:ln>
          </p:spPr>
          <p:txBody>
            <a:bodyPr/>
            <a:lstStyle/>
            <a:p>
              <a:pPr algn="ctr"/>
              <a:r>
                <a:rPr lang="zh-CN" altLang="en-US" sz="1400">
                  <a:latin typeface="Times New Roman" panose="02020603050405020304" pitchFamily="18" charset="0"/>
                </a:rPr>
                <a:t>绝缘层</a:t>
              </a:r>
              <a:endParaRPr lang="zh-CN" altLang="en-US" sz="2400"/>
            </a:p>
          </p:txBody>
        </p:sp>
      </p:grpSp>
      <p:sp>
        <p:nvSpPr>
          <p:cNvPr id="22" name="TextBox 21"/>
          <p:cNvSpPr txBox="1"/>
          <p:nvPr/>
        </p:nvSpPr>
        <p:spPr>
          <a:xfrm>
            <a:off x="1761411" y="5228664"/>
            <a:ext cx="2088232" cy="646331"/>
          </a:xfrm>
          <a:prstGeom prst="rect">
            <a:avLst/>
          </a:prstGeom>
          <a:noFill/>
        </p:spPr>
        <p:txBody>
          <a:bodyPr wrap="square" rtlCol="0">
            <a:spAutoFit/>
          </a:bodyPr>
          <a:lstStyle/>
          <a:p>
            <a:r>
              <a:rPr lang="zh-CN" altLang="en-US" dirty="0" smtClean="0"/>
              <a:t>分</a:t>
            </a:r>
            <a:r>
              <a:rPr lang="en-US" altLang="zh-CN" dirty="0" smtClean="0"/>
              <a:t>UTP</a:t>
            </a:r>
            <a:r>
              <a:rPr lang="zh-CN" altLang="en-US" dirty="0" smtClean="0"/>
              <a:t>和</a:t>
            </a:r>
            <a:r>
              <a:rPr lang="en-US" altLang="zh-CN" dirty="0" smtClean="0"/>
              <a:t>STP</a:t>
            </a:r>
            <a:r>
              <a:rPr lang="zh-CN" altLang="en-US" dirty="0" smtClean="0"/>
              <a:t>两类</a:t>
            </a:r>
            <a:endParaRPr lang="en-US" altLang="zh-CN" dirty="0" smtClean="0"/>
          </a:p>
          <a:p>
            <a:r>
              <a:rPr lang="zh-CN" altLang="en-US" dirty="0" smtClean="0"/>
              <a:t>用途：局域网</a:t>
            </a:r>
            <a:endParaRPr lang="zh-CN" altLang="en-US" dirty="0"/>
          </a:p>
        </p:txBody>
      </p:sp>
      <p:graphicFrame>
        <p:nvGraphicFramePr>
          <p:cNvPr id="23" name="对象 22"/>
          <p:cNvGraphicFramePr>
            <a:graphicFrameLocks noChangeAspect="1"/>
          </p:cNvGraphicFramePr>
          <p:nvPr/>
        </p:nvGraphicFramePr>
        <p:xfrm>
          <a:off x="5361811" y="1842800"/>
          <a:ext cx="3218007" cy="4255368"/>
        </p:xfrm>
        <a:graphic>
          <a:graphicData uri="http://schemas.openxmlformats.org/presentationml/2006/ole">
            <mc:AlternateContent xmlns:mc="http://schemas.openxmlformats.org/markup-compatibility/2006">
              <mc:Choice xmlns:v="urn:schemas-microsoft-com:vml" Requires="v">
                <p:oleObj spid="_x0000_s8340" name="VISIO" r:id="rId5" imgW="4219575" imgH="5581650" progId="">
                  <p:embed/>
                </p:oleObj>
              </mc:Choice>
              <mc:Fallback>
                <p:oleObj name="VISIO" r:id="rId5" imgW="4219575" imgH="5581650" progId="">
                  <p:embed/>
                  <p:pic>
                    <p:nvPicPr>
                      <p:cNvPr id="0" name="图片 8339"/>
                      <p:cNvPicPr>
                        <a:picLocks noChangeAspect="1"/>
                      </p:cNvPicPr>
                      <p:nvPr/>
                    </p:nvPicPr>
                    <p:blipFill>
                      <a:blip r:embed="rId6"/>
                      <a:stretch>
                        <a:fillRect/>
                      </a:stretch>
                    </p:blipFill>
                    <p:spPr>
                      <a:xfrm>
                        <a:off x="5361811" y="1842800"/>
                        <a:ext cx="3218007" cy="4255368"/>
                      </a:xfrm>
                      <a:prstGeom prst="rect">
                        <a:avLst/>
                      </a:prstGeom>
                      <a:noFill/>
                      <a:ln w="9525">
                        <a:noFill/>
                      </a:ln>
                    </p:spPr>
                  </p:pic>
                </p:oleObj>
              </mc:Fallback>
            </mc:AlternateContent>
          </a:graphicData>
        </a:graphic>
      </p:graphicFrame>
      <p:sp>
        <p:nvSpPr>
          <p:cNvPr id="24" name="TextBox 23"/>
          <p:cNvSpPr txBox="1"/>
          <p:nvPr/>
        </p:nvSpPr>
        <p:spPr>
          <a:xfrm>
            <a:off x="2237591" y="6092790"/>
            <a:ext cx="1107996" cy="369332"/>
          </a:xfrm>
          <a:prstGeom prst="rect">
            <a:avLst/>
          </a:prstGeom>
          <a:noFill/>
        </p:spPr>
        <p:txBody>
          <a:bodyPr wrap="none" rtlCol="0">
            <a:spAutoFit/>
          </a:bodyPr>
          <a:lstStyle/>
          <a:p>
            <a:r>
              <a:rPr lang="zh-CN" altLang="en-US" dirty="0" smtClean="0"/>
              <a:t>对称电缆</a:t>
            </a:r>
            <a:endParaRPr lang="zh-CN" altLang="en-US" dirty="0"/>
          </a:p>
        </p:txBody>
      </p:sp>
      <p:sp>
        <p:nvSpPr>
          <p:cNvPr id="25" name="TextBox 24"/>
          <p:cNvSpPr txBox="1"/>
          <p:nvPr/>
        </p:nvSpPr>
        <p:spPr>
          <a:xfrm>
            <a:off x="6441931" y="6092790"/>
            <a:ext cx="1107996" cy="369332"/>
          </a:xfrm>
          <a:prstGeom prst="rect">
            <a:avLst/>
          </a:prstGeom>
          <a:noFill/>
        </p:spPr>
        <p:txBody>
          <a:bodyPr wrap="none" rtlCol="0">
            <a:spAutoFit/>
          </a:bodyPr>
          <a:lstStyle/>
          <a:p>
            <a:r>
              <a:rPr lang="zh-CN" altLang="en-US" dirty="0" smtClean="0"/>
              <a:t>同轴电缆</a:t>
            </a:r>
            <a:endParaRPr lang="zh-CN" altLang="en-US" dirty="0"/>
          </a:p>
        </p:txBody>
      </p:sp>
      <p:sp>
        <p:nvSpPr>
          <p:cNvPr id="3"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对称电缆和同轴电缆</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ircle(out)">
                                      <p:cBhvr>
                                        <p:cTn id="13" dur="2000"/>
                                        <p:tgtEl>
                                          <p:spTgt spid="22"/>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ircle(out)">
                                      <p:cBhvr>
                                        <p:cTn id="16" dur="2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heel(1)">
                                      <p:cBhvr>
                                        <p:cTn id="2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6300" y="1802031"/>
            <a:ext cx="29908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51255" y="3545205"/>
            <a:ext cx="7519035"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smtClean="0">
                <a:effectLst>
                  <a:outerShdw blurRad="38100" dist="38100" dir="2700000" algn="tl">
                    <a:srgbClr val="000000">
                      <a:alpha val="43137"/>
                    </a:srgbClr>
                  </a:outerShdw>
                </a:effectLst>
              </a:rPr>
              <a:t>原理：利用光在折射率不同的两种物质的交界面处产生全反射。内</a:t>
            </a:r>
            <a:r>
              <a:rPr lang="zh-CN" altLang="en-US" sz="2400" b="1" dirty="0">
                <a:effectLst>
                  <a:outerShdw blurRad="38100" dist="38100" dir="2700000" algn="tl">
                    <a:srgbClr val="000000">
                      <a:alpha val="43137"/>
                    </a:srgbClr>
                  </a:outerShdw>
                </a:effectLst>
              </a:rPr>
              <a:t>芯具有高折射率，包层具有低折射率。</a:t>
            </a:r>
            <a:endParaRPr lang="zh-CN" altLang="en-US" sz="2400"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sz="2400" b="1" dirty="0" smtClean="0">
                <a:effectLst>
                  <a:outerShdw blurRad="38100" dist="38100" dir="2700000" algn="tl">
                    <a:srgbClr val="000000">
                      <a:alpha val="43137"/>
                    </a:srgbClr>
                  </a:outerShdw>
                </a:effectLst>
              </a:rPr>
              <a:t>结构：芯线、包层。</a:t>
            </a:r>
            <a:endParaRPr lang="en-US" altLang="zh-CN" sz="2400" b="1" dirty="0" smtClean="0">
              <a:effectLst>
                <a:outerShdw blurRad="38100" dist="38100" dir="2700000" algn="tl">
                  <a:srgbClr val="000000">
                    <a:alpha val="43137"/>
                  </a:srgbClr>
                </a:outerShdw>
              </a:effectLst>
            </a:endParaRPr>
          </a:p>
        </p:txBody>
      </p:sp>
      <p:sp>
        <p:nvSpPr>
          <p:cNvPr id="3"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光纤</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280" y="1884045"/>
            <a:ext cx="7378700" cy="4779010"/>
          </a:xfrm>
        </p:spPr>
        <p:txBody>
          <a:bodyPr>
            <a:noAutofit/>
          </a:bodyPr>
          <a:lstStyle/>
          <a:p>
            <a:pPr lvl="1"/>
            <a:r>
              <a:rPr lang="zh-CN" altLang="en-US" sz="2200" b="1" dirty="0">
                <a:effectLst>
                  <a:outerShdw blurRad="38100" dist="38100" dir="2700000" algn="tl">
                    <a:srgbClr val="000000">
                      <a:alpha val="43137"/>
                    </a:srgbClr>
                  </a:outerShdw>
                </a:effectLst>
              </a:rPr>
              <a:t>无线信道电磁波的频率 － 受天线尺寸</a:t>
            </a:r>
            <a:r>
              <a:rPr lang="zh-CN" altLang="en-US" sz="2200" b="1" dirty="0" smtClean="0">
                <a:effectLst>
                  <a:outerShdw blurRad="38100" dist="38100" dir="2700000" algn="tl">
                    <a:srgbClr val="000000">
                      <a:alpha val="43137"/>
                    </a:srgbClr>
                  </a:outerShdw>
                </a:effectLst>
              </a:rPr>
              <a:t>限制</a:t>
            </a:r>
            <a:r>
              <a:rPr lang="en-US" altLang="zh-CN" sz="2200" b="1" dirty="0" smtClean="0">
                <a:effectLst>
                  <a:outerShdw blurRad="38100" dist="38100" dir="2700000" algn="tl">
                    <a:srgbClr val="000000">
                      <a:alpha val="43137"/>
                    </a:srgbClr>
                  </a:outerShdw>
                </a:effectLst>
              </a:rPr>
              <a:t>,</a:t>
            </a:r>
            <a:r>
              <a:rPr lang="zh-CN" altLang="en-US" sz="2200" b="1" dirty="0" smtClean="0">
                <a:effectLst>
                  <a:outerShdw blurRad="38100" dist="38100" dir="2700000" algn="tl">
                    <a:srgbClr val="000000">
                      <a:alpha val="43137"/>
                    </a:srgbClr>
                  </a:outerShdw>
                </a:effectLst>
              </a:rPr>
              <a:t>取波长的</a:t>
            </a:r>
            <a:r>
              <a:rPr lang="en-US" altLang="zh-CN" sz="2200" b="1" dirty="0" smtClean="0">
                <a:effectLst>
                  <a:outerShdw blurRad="38100" dist="38100" dir="2700000" algn="tl">
                    <a:srgbClr val="000000">
                      <a:alpha val="43137"/>
                    </a:srgbClr>
                  </a:outerShdw>
                </a:effectLst>
              </a:rPr>
              <a:t>1/4</a:t>
            </a:r>
            <a:endParaRPr lang="zh-CN" altLang="en-US" sz="2200" b="1" dirty="0">
              <a:effectLst>
                <a:outerShdw blurRad="38100" dist="38100" dir="2700000" algn="tl">
                  <a:srgbClr val="000000">
                    <a:alpha val="43137"/>
                  </a:srgbClr>
                </a:outerShdw>
              </a:effectLst>
            </a:endParaRPr>
          </a:p>
          <a:p>
            <a:pPr lvl="1"/>
            <a:r>
              <a:rPr lang="zh-CN" altLang="en-US" sz="2200" b="1" dirty="0">
                <a:effectLst>
                  <a:outerShdw blurRad="38100" dist="38100" dir="2700000" algn="tl">
                    <a:srgbClr val="000000">
                      <a:alpha val="43137"/>
                    </a:srgbClr>
                  </a:outerShdw>
                </a:effectLst>
              </a:rPr>
              <a:t>地球大气层的结构</a:t>
            </a:r>
            <a:endParaRPr lang="zh-CN" altLang="en-US"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对流层：地面上 </a:t>
            </a:r>
            <a:r>
              <a:rPr lang="en-US" altLang="zh-CN" sz="2200" b="1" dirty="0">
                <a:effectLst>
                  <a:outerShdw blurRad="38100" dist="38100" dir="2700000" algn="tl">
                    <a:srgbClr val="000000">
                      <a:alpha val="43137"/>
                    </a:srgbClr>
                  </a:outerShdw>
                </a:effectLst>
              </a:rPr>
              <a:t>0 ~ 10 km</a:t>
            </a:r>
            <a:endParaRPr lang="en-US" altLang="zh-CN"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平流层：约</a:t>
            </a:r>
            <a:r>
              <a:rPr lang="en-US" altLang="zh-CN" sz="2200" b="1" dirty="0">
                <a:effectLst>
                  <a:outerShdw blurRad="38100" dist="38100" dir="2700000" algn="tl">
                    <a:srgbClr val="000000">
                      <a:alpha val="43137"/>
                    </a:srgbClr>
                  </a:outerShdw>
                </a:effectLst>
              </a:rPr>
              <a:t>10 </a:t>
            </a:r>
            <a:r>
              <a:rPr lang="zh-CN" altLang="en-US" sz="2200" b="1" dirty="0">
                <a:effectLst>
                  <a:outerShdw blurRad="38100" dist="38100" dir="2700000" algn="tl">
                    <a:srgbClr val="000000">
                      <a:alpha val="43137"/>
                    </a:srgbClr>
                  </a:outerShdw>
                </a:effectLst>
              </a:rPr>
              <a:t>～ </a:t>
            </a:r>
            <a:r>
              <a:rPr lang="en-US" altLang="zh-CN" sz="2200" b="1" dirty="0">
                <a:effectLst>
                  <a:outerShdw blurRad="38100" dist="38100" dir="2700000" algn="tl">
                    <a:srgbClr val="000000">
                      <a:alpha val="43137"/>
                    </a:srgbClr>
                  </a:outerShdw>
                </a:effectLst>
              </a:rPr>
              <a:t>60 km</a:t>
            </a:r>
            <a:endParaRPr lang="en-US" altLang="zh-CN"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电离层：约</a:t>
            </a:r>
            <a:r>
              <a:rPr lang="en-US" altLang="zh-CN" sz="2200" b="1" dirty="0">
                <a:effectLst>
                  <a:outerShdw blurRad="38100" dist="38100" dir="2700000" algn="tl">
                    <a:srgbClr val="000000">
                      <a:alpha val="43137"/>
                    </a:srgbClr>
                  </a:outerShdw>
                </a:effectLst>
              </a:rPr>
              <a:t>60 </a:t>
            </a:r>
            <a:r>
              <a:rPr lang="zh-CN" altLang="en-US" sz="2200" b="1" dirty="0">
                <a:effectLst>
                  <a:outerShdw blurRad="38100" dist="38100" dir="2700000" algn="tl">
                    <a:srgbClr val="000000">
                      <a:alpha val="43137"/>
                    </a:srgbClr>
                  </a:outerShdw>
                </a:effectLst>
              </a:rPr>
              <a:t>～ </a:t>
            </a:r>
            <a:r>
              <a:rPr lang="en-US" altLang="zh-CN" sz="2200" b="1" dirty="0">
                <a:effectLst>
                  <a:outerShdw blurRad="38100" dist="38100" dir="2700000" algn="tl">
                    <a:srgbClr val="000000">
                      <a:alpha val="43137"/>
                    </a:srgbClr>
                  </a:outerShdw>
                </a:effectLst>
              </a:rPr>
              <a:t>400 km</a:t>
            </a:r>
            <a:endParaRPr lang="en-US" altLang="zh-CN" sz="2200" b="1" dirty="0">
              <a:effectLst>
                <a:outerShdw blurRad="38100" dist="38100" dir="2700000" algn="tl">
                  <a:srgbClr val="000000">
                    <a:alpha val="43137"/>
                  </a:srgbClr>
                </a:outerShdw>
              </a:effectLst>
            </a:endParaRPr>
          </a:p>
          <a:p>
            <a:pPr lvl="1"/>
            <a:r>
              <a:rPr lang="zh-CN" altLang="en-US" sz="2200" b="1" dirty="0">
                <a:effectLst>
                  <a:outerShdw blurRad="38100" dist="38100" dir="2700000" algn="tl">
                    <a:srgbClr val="000000">
                      <a:alpha val="43137"/>
                    </a:srgbClr>
                  </a:outerShdw>
                </a:effectLst>
              </a:rPr>
              <a:t>电离层对于传播的影响</a:t>
            </a:r>
            <a:endParaRPr lang="zh-CN" altLang="en-US"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反射</a:t>
            </a:r>
            <a:endParaRPr lang="zh-CN" altLang="en-US"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散射</a:t>
            </a:r>
            <a:endParaRPr lang="zh-CN" altLang="en-US" sz="2200" b="1" dirty="0">
              <a:effectLst>
                <a:outerShdw blurRad="38100" dist="38100" dir="2700000" algn="tl">
                  <a:srgbClr val="000000">
                    <a:alpha val="43137"/>
                  </a:srgbClr>
                </a:outerShdw>
              </a:effectLst>
            </a:endParaRPr>
          </a:p>
          <a:p>
            <a:pPr lvl="1"/>
            <a:r>
              <a:rPr lang="zh-CN" altLang="en-US" sz="2200" b="1" dirty="0">
                <a:effectLst>
                  <a:outerShdw blurRad="38100" dist="38100" dir="2700000" algn="tl">
                    <a:srgbClr val="000000">
                      <a:alpha val="43137"/>
                    </a:srgbClr>
                  </a:outerShdw>
                </a:effectLst>
              </a:rPr>
              <a:t>大气层对于传播的影响</a:t>
            </a:r>
            <a:endParaRPr lang="zh-CN" altLang="en-US"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散射</a:t>
            </a:r>
            <a:endParaRPr lang="zh-CN" altLang="en-US" sz="2200" b="1" dirty="0">
              <a:effectLst>
                <a:outerShdw blurRad="38100" dist="38100" dir="2700000" algn="tl">
                  <a:srgbClr val="000000">
                    <a:alpha val="43137"/>
                  </a:srgbClr>
                </a:outerShdw>
              </a:effectLst>
            </a:endParaRPr>
          </a:p>
          <a:p>
            <a:pPr lvl="2"/>
            <a:r>
              <a:rPr lang="zh-CN" altLang="en-US" sz="2200" b="1" dirty="0">
                <a:effectLst>
                  <a:outerShdw blurRad="38100" dist="38100" dir="2700000" algn="tl">
                    <a:srgbClr val="000000">
                      <a:alpha val="43137"/>
                    </a:srgbClr>
                  </a:outerShdw>
                </a:effectLst>
              </a:rPr>
              <a:t>吸收</a:t>
            </a:r>
            <a:endParaRPr lang="zh-CN" altLang="en-US" sz="2200" b="1" dirty="0">
              <a:effectLst>
                <a:outerShdw blurRad="38100" dist="38100" dir="2700000" algn="tl">
                  <a:srgbClr val="000000">
                    <a:alpha val="43137"/>
                  </a:srgbClr>
                </a:outerShdw>
              </a:effectLst>
            </a:endParaRPr>
          </a:p>
        </p:txBody>
      </p:sp>
      <p:grpSp>
        <p:nvGrpSpPr>
          <p:cNvPr id="4" name="Group 44"/>
          <p:cNvGrpSpPr/>
          <p:nvPr/>
        </p:nvGrpSpPr>
        <p:grpSpPr bwMode="auto">
          <a:xfrm>
            <a:off x="4356100" y="3288030"/>
            <a:ext cx="4106545" cy="3208020"/>
            <a:chOff x="2795" y="1910"/>
            <a:chExt cx="2587" cy="2410"/>
          </a:xfrm>
        </p:grpSpPr>
        <p:grpSp>
          <p:nvGrpSpPr>
            <p:cNvPr id="5" name="Group 40"/>
            <p:cNvGrpSpPr/>
            <p:nvPr/>
          </p:nvGrpSpPr>
          <p:grpSpPr bwMode="auto">
            <a:xfrm>
              <a:off x="3589" y="1910"/>
              <a:ext cx="1793" cy="2410"/>
              <a:chOff x="3589" y="1650"/>
              <a:chExt cx="1793" cy="2410"/>
            </a:xfrm>
          </p:grpSpPr>
          <p:grpSp>
            <p:nvGrpSpPr>
              <p:cNvPr id="9" name="Group 35"/>
              <p:cNvGrpSpPr/>
              <p:nvPr/>
            </p:nvGrpSpPr>
            <p:grpSpPr bwMode="auto">
              <a:xfrm>
                <a:off x="3589" y="1650"/>
                <a:ext cx="1793" cy="2410"/>
                <a:chOff x="3589" y="1650"/>
                <a:chExt cx="1793" cy="2410"/>
              </a:xfrm>
            </p:grpSpPr>
            <p:sp>
              <p:nvSpPr>
                <p:cNvPr id="14" name="Arc 31"/>
                <p:cNvSpPr/>
                <p:nvPr/>
              </p:nvSpPr>
              <p:spPr bwMode="auto">
                <a:xfrm rot="13580692" flipV="1">
                  <a:off x="3614" y="1625"/>
                  <a:ext cx="1743" cy="1793"/>
                </a:xfrm>
                <a:custGeom>
                  <a:avLst/>
                  <a:gdLst>
                    <a:gd name="T0" fmla="*/ 0 w 21600"/>
                    <a:gd name="T1" fmla="*/ 0 h 21600"/>
                    <a:gd name="T2" fmla="*/ 11 w 21600"/>
                    <a:gd name="T3" fmla="*/ 12 h 21600"/>
                    <a:gd name="T4" fmla="*/ 0 w 21600"/>
                    <a:gd name="T5" fmla="*/ 1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wrap="none" anchor="ctr"/>
                <a:lstStyle/>
                <a:p>
                  <a:endParaRPr lang="zh-CN" altLang="en-US"/>
                </a:p>
              </p:txBody>
            </p:sp>
            <p:sp>
              <p:nvSpPr>
                <p:cNvPr id="15" name="Arc 32"/>
                <p:cNvSpPr/>
                <p:nvPr/>
              </p:nvSpPr>
              <p:spPr bwMode="auto">
                <a:xfrm rot="13580692" flipV="1">
                  <a:off x="3785" y="2295"/>
                  <a:ext cx="1520" cy="1559"/>
                </a:xfrm>
                <a:custGeom>
                  <a:avLst/>
                  <a:gdLst>
                    <a:gd name="T0" fmla="*/ 0 w 21600"/>
                    <a:gd name="T1" fmla="*/ 0 h 21600"/>
                    <a:gd name="T2" fmla="*/ 8 w 21600"/>
                    <a:gd name="T3" fmla="*/ 8 h 21600"/>
                    <a:gd name="T4" fmla="*/ 0 w 21600"/>
                    <a:gd name="T5" fmla="*/ 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wrap="none" anchor="ctr"/>
                <a:lstStyle/>
                <a:p>
                  <a:endParaRPr lang="zh-CN" altLang="en-US"/>
                </a:p>
              </p:txBody>
            </p:sp>
            <p:sp>
              <p:nvSpPr>
                <p:cNvPr id="16" name="Arc 34"/>
                <p:cNvSpPr/>
                <p:nvPr/>
              </p:nvSpPr>
              <p:spPr bwMode="auto">
                <a:xfrm rot="13580692" flipV="1">
                  <a:off x="3886" y="2713"/>
                  <a:ext cx="1333" cy="1361"/>
                </a:xfrm>
                <a:custGeom>
                  <a:avLst/>
                  <a:gdLst>
                    <a:gd name="T0" fmla="*/ 0 w 21600"/>
                    <a:gd name="T1" fmla="*/ 0 h 21600"/>
                    <a:gd name="T2" fmla="*/ 5 w 21600"/>
                    <a:gd name="T3" fmla="*/ 5 h 21600"/>
                    <a:gd name="T4" fmla="*/ 0 w 21600"/>
                    <a:gd name="T5" fmla="*/ 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rot="10800000" vert="eaVert" wrap="none" anchor="ctr"/>
                <a:lstStyle/>
                <a:p>
                  <a:endParaRPr lang="zh-CN" altLang="en-US"/>
                </a:p>
              </p:txBody>
            </p:sp>
          </p:grpSp>
          <p:sp>
            <p:nvSpPr>
              <p:cNvPr id="10" name="Text Box 36"/>
              <p:cNvSpPr txBox="1">
                <a:spLocks noChangeArrowheads="1"/>
              </p:cNvSpPr>
              <p:nvPr/>
            </p:nvSpPr>
            <p:spPr bwMode="auto">
              <a:xfrm>
                <a:off x="4127" y="3010"/>
                <a:ext cx="907" cy="277"/>
              </a:xfrm>
              <a:prstGeom prst="rect">
                <a:avLst/>
              </a:prstGeom>
              <a:noFill/>
              <a:ln w="9525">
                <a:noFill/>
                <a:miter lim="800000"/>
              </a:ln>
            </p:spPr>
            <p:txBody>
              <a:bodyPr>
                <a:spAutoFit/>
              </a:bodyPr>
              <a:lstStyle/>
              <a:p>
                <a:pPr algn="ctr">
                  <a:spcBef>
                    <a:spcPct val="50000"/>
                  </a:spcBef>
                </a:pPr>
                <a:r>
                  <a:rPr lang="zh-CN" altLang="en-US"/>
                  <a:t>地  面</a:t>
                </a:r>
                <a:endParaRPr lang="zh-CN" altLang="en-US"/>
              </a:p>
            </p:txBody>
          </p:sp>
          <p:sp>
            <p:nvSpPr>
              <p:cNvPr id="11" name="Text Box 37"/>
              <p:cNvSpPr txBox="1">
                <a:spLocks noChangeArrowheads="1"/>
              </p:cNvSpPr>
              <p:nvPr/>
            </p:nvSpPr>
            <p:spPr bwMode="auto">
              <a:xfrm>
                <a:off x="4099" y="2727"/>
                <a:ext cx="907" cy="277"/>
              </a:xfrm>
              <a:prstGeom prst="rect">
                <a:avLst/>
              </a:prstGeom>
              <a:noFill/>
              <a:ln w="9525">
                <a:noFill/>
                <a:miter lim="800000"/>
              </a:ln>
            </p:spPr>
            <p:txBody>
              <a:bodyPr>
                <a:spAutoFit/>
              </a:bodyPr>
              <a:lstStyle/>
              <a:p>
                <a:pPr algn="ctr">
                  <a:spcBef>
                    <a:spcPct val="50000"/>
                  </a:spcBef>
                </a:pPr>
                <a:r>
                  <a:rPr lang="zh-CN" altLang="en-US" dirty="0"/>
                  <a:t>对流层</a:t>
                </a:r>
                <a:endParaRPr lang="zh-CN" altLang="en-US" dirty="0"/>
              </a:p>
            </p:txBody>
          </p:sp>
          <p:sp>
            <p:nvSpPr>
              <p:cNvPr id="12" name="Text Box 38"/>
              <p:cNvSpPr txBox="1">
                <a:spLocks noChangeArrowheads="1"/>
              </p:cNvSpPr>
              <p:nvPr/>
            </p:nvSpPr>
            <p:spPr bwMode="auto">
              <a:xfrm>
                <a:off x="4071" y="2245"/>
                <a:ext cx="907" cy="277"/>
              </a:xfrm>
              <a:prstGeom prst="rect">
                <a:avLst/>
              </a:prstGeom>
              <a:noFill/>
              <a:ln w="9525">
                <a:noFill/>
                <a:miter lim="800000"/>
              </a:ln>
            </p:spPr>
            <p:txBody>
              <a:bodyPr>
                <a:spAutoFit/>
              </a:bodyPr>
              <a:lstStyle/>
              <a:p>
                <a:pPr algn="ctr">
                  <a:spcBef>
                    <a:spcPct val="50000"/>
                  </a:spcBef>
                </a:pPr>
                <a:r>
                  <a:rPr lang="zh-CN" altLang="en-US"/>
                  <a:t>平流层</a:t>
                </a:r>
                <a:endParaRPr lang="zh-CN" altLang="en-US"/>
              </a:p>
            </p:txBody>
          </p:sp>
          <p:sp>
            <p:nvSpPr>
              <p:cNvPr id="13" name="Text Box 39"/>
              <p:cNvSpPr txBox="1">
                <a:spLocks noChangeArrowheads="1"/>
              </p:cNvSpPr>
              <p:nvPr/>
            </p:nvSpPr>
            <p:spPr bwMode="auto">
              <a:xfrm>
                <a:off x="4071" y="1706"/>
                <a:ext cx="907" cy="277"/>
              </a:xfrm>
              <a:prstGeom prst="rect">
                <a:avLst/>
              </a:prstGeom>
              <a:noFill/>
              <a:ln w="9525">
                <a:noFill/>
                <a:miter lim="800000"/>
              </a:ln>
            </p:spPr>
            <p:txBody>
              <a:bodyPr>
                <a:spAutoFit/>
              </a:bodyPr>
              <a:lstStyle/>
              <a:p>
                <a:pPr algn="ctr">
                  <a:spcBef>
                    <a:spcPct val="50000"/>
                  </a:spcBef>
                </a:pPr>
                <a:r>
                  <a:rPr lang="zh-CN" altLang="en-US"/>
                  <a:t>电离层</a:t>
                </a:r>
                <a:endParaRPr lang="zh-CN" altLang="en-US"/>
              </a:p>
            </p:txBody>
          </p:sp>
        </p:grpSp>
        <p:sp>
          <p:nvSpPr>
            <p:cNvPr id="6" name="Text Box 41"/>
            <p:cNvSpPr txBox="1">
              <a:spLocks noChangeArrowheads="1"/>
            </p:cNvSpPr>
            <p:nvPr/>
          </p:nvSpPr>
          <p:spPr bwMode="auto">
            <a:xfrm>
              <a:off x="3022" y="3237"/>
              <a:ext cx="539" cy="277"/>
            </a:xfrm>
            <a:prstGeom prst="rect">
              <a:avLst/>
            </a:prstGeom>
            <a:noFill/>
            <a:ln w="9525">
              <a:noFill/>
              <a:miter lim="800000"/>
            </a:ln>
          </p:spPr>
          <p:txBody>
            <a:bodyPr>
              <a:spAutoFit/>
            </a:bodyPr>
            <a:lstStyle/>
            <a:p>
              <a:pPr>
                <a:spcBef>
                  <a:spcPct val="50000"/>
                </a:spcBef>
              </a:pPr>
              <a:r>
                <a:rPr lang="en-US" altLang="zh-CN"/>
                <a:t>10 km</a:t>
              </a:r>
              <a:endParaRPr lang="en-US" altLang="zh-CN"/>
            </a:p>
          </p:txBody>
        </p:sp>
        <p:sp>
          <p:nvSpPr>
            <p:cNvPr id="7" name="Text Box 42"/>
            <p:cNvSpPr txBox="1">
              <a:spLocks noChangeArrowheads="1"/>
            </p:cNvSpPr>
            <p:nvPr/>
          </p:nvSpPr>
          <p:spPr bwMode="auto">
            <a:xfrm>
              <a:off x="2795" y="2699"/>
              <a:ext cx="539" cy="277"/>
            </a:xfrm>
            <a:prstGeom prst="rect">
              <a:avLst/>
            </a:prstGeom>
            <a:noFill/>
            <a:ln w="9525">
              <a:noFill/>
              <a:miter lim="800000"/>
            </a:ln>
          </p:spPr>
          <p:txBody>
            <a:bodyPr>
              <a:spAutoFit/>
            </a:bodyPr>
            <a:lstStyle/>
            <a:p>
              <a:pPr>
                <a:spcBef>
                  <a:spcPct val="50000"/>
                </a:spcBef>
              </a:pPr>
              <a:r>
                <a:rPr lang="en-US" altLang="zh-CN"/>
                <a:t>60 km</a:t>
              </a:r>
              <a:endParaRPr lang="en-US" altLang="zh-CN"/>
            </a:p>
          </p:txBody>
        </p:sp>
        <p:sp>
          <p:nvSpPr>
            <p:cNvPr id="8" name="Text Box 43"/>
            <p:cNvSpPr txBox="1">
              <a:spLocks noChangeArrowheads="1"/>
            </p:cNvSpPr>
            <p:nvPr/>
          </p:nvSpPr>
          <p:spPr bwMode="auto">
            <a:xfrm>
              <a:off x="3249" y="3606"/>
              <a:ext cx="539" cy="277"/>
            </a:xfrm>
            <a:prstGeom prst="rect">
              <a:avLst/>
            </a:prstGeom>
            <a:noFill/>
            <a:ln w="9525">
              <a:noFill/>
              <a:miter lim="800000"/>
            </a:ln>
          </p:spPr>
          <p:txBody>
            <a:bodyPr>
              <a:spAutoFit/>
            </a:bodyPr>
            <a:lstStyle/>
            <a:p>
              <a:pPr>
                <a:spcBef>
                  <a:spcPct val="50000"/>
                </a:spcBef>
              </a:pPr>
              <a:r>
                <a:rPr lang="en-US" altLang="zh-CN"/>
                <a:t>0 km</a:t>
              </a:r>
              <a:endParaRPr lang="en-US" altLang="zh-CN"/>
            </a:p>
          </p:txBody>
        </p:sp>
      </p:grpSp>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电磁波的传播</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9" name="标题 18"/>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500"/>
                                        <p:tgtEl>
                                          <p:spTgt spid="3">
                                            <p:txEl>
                                              <p:pRg st="5" end="5"/>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500"/>
                                        <p:tgtEl>
                                          <p:spTgt spid="3">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1" dur="500"/>
                                        <p:tgtEl>
                                          <p:spTgt spid="3">
                                            <p:txEl>
                                              <p:pRg st="9" end="9"/>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灯片编号占位符 5"/>
          <p:cNvSpPr>
            <a:spLocks noGrp="1"/>
          </p:cNvSpPr>
          <p:nvPr>
            <p:ph type="sldNum" sz="quarter" idx="12"/>
          </p:nvPr>
        </p:nvSpPr>
        <p:spPr>
          <a:noFill/>
        </p:spPr>
        <p:txBody>
          <a:bodyPr/>
          <a:lstStyle/>
          <a:p>
            <a:fld id="{E2744F63-2BEF-41A9-A6D3-B6E3784487DE}" type="slidenum">
              <a:rPr lang="en-US" altLang="zh-CN" smtClean="0"/>
            </a:fld>
            <a:endParaRPr lang="en-US" altLang="zh-CN" smtClean="0"/>
          </a:p>
        </p:txBody>
      </p:sp>
      <p:sp>
        <p:nvSpPr>
          <p:cNvPr id="30723" name="Rectangle 3"/>
          <p:cNvSpPr>
            <a:spLocks noGrp="1" noChangeArrowheads="1"/>
          </p:cNvSpPr>
          <p:nvPr>
            <p:ph sz="quarter" idx="1"/>
          </p:nvPr>
        </p:nvSpPr>
        <p:spPr>
          <a:xfrm>
            <a:off x="467544" y="329703"/>
            <a:ext cx="8229600" cy="6275263"/>
          </a:xfrm>
        </p:spPr>
        <p:txBody>
          <a:bodyPr>
            <a:normAutofit/>
          </a:bodyPr>
          <a:lstStyle/>
          <a:p>
            <a:pPr lvl="1" eaLnBrk="1" hangingPunct="1"/>
            <a:r>
              <a:rPr lang="zh-CN" altLang="en-US" sz="2400" b="1" dirty="0" smtClean="0">
                <a:effectLst>
                  <a:outerShdw blurRad="38100" dist="38100" dir="2700000" algn="tl">
                    <a:srgbClr val="000000">
                      <a:alpha val="43137"/>
                    </a:srgbClr>
                  </a:outerShdw>
                </a:effectLst>
              </a:rPr>
              <a:t>电磁波的分类：</a:t>
            </a:r>
            <a:endParaRPr lang="zh-CN" altLang="en-US" sz="2400" b="1" dirty="0" smtClean="0">
              <a:effectLst>
                <a:outerShdw blurRad="38100" dist="38100" dir="2700000" algn="tl">
                  <a:srgbClr val="000000">
                    <a:alpha val="43137"/>
                  </a:srgbClr>
                </a:outerShdw>
              </a:effectLst>
            </a:endParaRPr>
          </a:p>
          <a:p>
            <a:pPr lvl="2" eaLnBrk="1" hangingPunct="1"/>
            <a:r>
              <a:rPr lang="zh-CN" altLang="en-US" sz="2000" b="1" dirty="0" smtClean="0">
                <a:effectLst>
                  <a:outerShdw blurRad="38100" dist="38100" dir="2700000" algn="tl">
                    <a:srgbClr val="000000">
                      <a:alpha val="43137"/>
                    </a:srgbClr>
                  </a:outerShdw>
                </a:effectLst>
              </a:rPr>
              <a:t>地波</a:t>
            </a:r>
            <a:endParaRPr lang="zh-CN" altLang="en-US" sz="2000" b="1" dirty="0" smtClean="0">
              <a:effectLst>
                <a:outerShdw blurRad="38100" dist="38100" dir="2700000" algn="tl">
                  <a:srgbClr val="000000">
                    <a:alpha val="43137"/>
                  </a:srgbClr>
                </a:outerShdw>
              </a:effectLst>
            </a:endParaRPr>
          </a:p>
          <a:p>
            <a:pPr lvl="3" eaLnBrk="1" hangingPunct="1"/>
            <a:r>
              <a:rPr lang="zh-CN" altLang="en-US" sz="1800" b="1" dirty="0" smtClean="0">
                <a:effectLst>
                  <a:outerShdw blurRad="38100" dist="38100" dir="2700000" algn="tl">
                    <a:srgbClr val="000000">
                      <a:alpha val="43137"/>
                    </a:srgbClr>
                  </a:outerShdw>
                </a:effectLst>
              </a:rPr>
              <a:t>频率 </a:t>
            </a:r>
            <a:r>
              <a:rPr lang="en-US" altLang="zh-CN" sz="1800" b="1" dirty="0" smtClean="0">
                <a:effectLst>
                  <a:outerShdw blurRad="38100" dist="38100" dir="2700000" algn="tl">
                    <a:srgbClr val="000000">
                      <a:alpha val="43137"/>
                    </a:srgbClr>
                  </a:outerShdw>
                </a:effectLst>
              </a:rPr>
              <a:t>&lt; 2 MHz</a:t>
            </a:r>
            <a:endParaRPr lang="en-US" altLang="zh-CN" sz="1800" b="1" dirty="0" smtClean="0">
              <a:effectLst>
                <a:outerShdw blurRad="38100" dist="38100" dir="2700000" algn="tl">
                  <a:srgbClr val="000000">
                    <a:alpha val="43137"/>
                  </a:srgbClr>
                </a:outerShdw>
              </a:effectLst>
            </a:endParaRPr>
          </a:p>
          <a:p>
            <a:pPr lvl="3" eaLnBrk="1" hangingPunct="1"/>
            <a:r>
              <a:rPr lang="zh-CN" altLang="en-US" sz="1800" b="1" dirty="0" smtClean="0">
                <a:effectLst>
                  <a:outerShdw blurRad="38100" dist="38100" dir="2700000" algn="tl">
                    <a:srgbClr val="000000">
                      <a:alpha val="43137"/>
                    </a:srgbClr>
                  </a:outerShdw>
                </a:effectLst>
              </a:rPr>
              <a:t>有绕射能力</a:t>
            </a:r>
            <a:endParaRPr lang="zh-CN" altLang="en-US" sz="1800" b="1" dirty="0" smtClean="0">
              <a:effectLst>
                <a:outerShdw blurRad="38100" dist="38100" dir="2700000" algn="tl">
                  <a:srgbClr val="000000">
                    <a:alpha val="43137"/>
                  </a:srgbClr>
                </a:outerShdw>
              </a:effectLst>
            </a:endParaRPr>
          </a:p>
          <a:p>
            <a:pPr lvl="3" eaLnBrk="1" hangingPunct="1"/>
            <a:r>
              <a:rPr lang="zh-CN" altLang="en-US" sz="1800" b="1" dirty="0" smtClean="0">
                <a:effectLst>
                  <a:outerShdw blurRad="38100" dist="38100" dir="2700000" algn="tl">
                    <a:srgbClr val="000000">
                      <a:alpha val="43137"/>
                    </a:srgbClr>
                  </a:outerShdw>
                </a:effectLst>
              </a:rPr>
              <a:t>距离：数百或数千千米 </a:t>
            </a:r>
            <a:endParaRPr lang="zh-CN" altLang="en-US" sz="1800" b="1" dirty="0" smtClean="0">
              <a:effectLst>
                <a:outerShdw blurRad="38100" dist="38100" dir="2700000" algn="tl">
                  <a:srgbClr val="000000">
                    <a:alpha val="43137"/>
                  </a:srgbClr>
                </a:outerShdw>
              </a:effectLst>
            </a:endParaRPr>
          </a:p>
          <a:p>
            <a:pPr lvl="2" eaLnBrk="1" hangingPunct="1"/>
            <a:r>
              <a:rPr lang="zh-CN" altLang="en-US" sz="2000" b="1" dirty="0" smtClean="0">
                <a:effectLst>
                  <a:outerShdw blurRad="38100" dist="38100" dir="2700000" algn="tl">
                    <a:srgbClr val="000000">
                      <a:alpha val="43137"/>
                    </a:srgbClr>
                  </a:outerShdw>
                </a:effectLst>
              </a:rPr>
              <a:t>天波</a:t>
            </a:r>
            <a:endParaRPr lang="zh-CN" altLang="en-US" sz="2000" b="1" dirty="0" smtClean="0">
              <a:effectLst>
                <a:outerShdw blurRad="38100" dist="38100" dir="2700000" algn="tl">
                  <a:srgbClr val="000000">
                    <a:alpha val="43137"/>
                  </a:srgbClr>
                </a:outerShdw>
              </a:effectLst>
            </a:endParaRPr>
          </a:p>
          <a:p>
            <a:pPr lvl="3" eaLnBrk="1" hangingPunct="1"/>
            <a:r>
              <a:rPr lang="zh-CN" altLang="en-US" sz="1800" b="1" dirty="0" smtClean="0">
                <a:effectLst>
                  <a:outerShdw blurRad="38100" dist="38100" dir="2700000" algn="tl">
                    <a:srgbClr val="000000">
                      <a:alpha val="43137"/>
                    </a:srgbClr>
                  </a:outerShdw>
                </a:effectLst>
              </a:rPr>
              <a:t>频率：</a:t>
            </a:r>
            <a:r>
              <a:rPr lang="en-US" altLang="zh-CN" sz="1800" b="1" dirty="0" smtClean="0">
                <a:effectLst>
                  <a:outerShdw blurRad="38100" dist="38100" dir="2700000" algn="tl">
                    <a:srgbClr val="000000">
                      <a:alpha val="43137"/>
                    </a:srgbClr>
                  </a:outerShdw>
                </a:effectLst>
              </a:rPr>
              <a:t>2 ~ 30 MHz</a:t>
            </a:r>
            <a:endParaRPr lang="en-US" altLang="zh-CN" sz="1800" b="1" dirty="0" smtClean="0">
              <a:effectLst>
                <a:outerShdw blurRad="38100" dist="38100" dir="2700000" algn="tl">
                  <a:srgbClr val="000000">
                    <a:alpha val="43137"/>
                  </a:srgbClr>
                </a:outerShdw>
              </a:effectLst>
            </a:endParaRPr>
          </a:p>
          <a:p>
            <a:pPr lvl="3" eaLnBrk="1" hangingPunct="1"/>
            <a:r>
              <a:rPr lang="zh-CN" altLang="en-US" sz="1800" b="1" dirty="0" smtClean="0">
                <a:effectLst>
                  <a:outerShdw blurRad="38100" dist="38100" dir="2700000" algn="tl">
                    <a:srgbClr val="000000">
                      <a:alpha val="43137"/>
                    </a:srgbClr>
                  </a:outerShdw>
                </a:effectLst>
              </a:rPr>
              <a:t>特点：被电离层反射</a:t>
            </a:r>
            <a:endParaRPr lang="zh-CN" altLang="en-US" sz="1800" b="1" dirty="0" smtClean="0">
              <a:effectLst>
                <a:outerShdw blurRad="38100" dist="38100" dir="2700000" algn="tl">
                  <a:srgbClr val="000000">
                    <a:alpha val="43137"/>
                  </a:srgbClr>
                </a:outerShdw>
              </a:effectLst>
            </a:endParaRPr>
          </a:p>
          <a:p>
            <a:pPr lvl="3" eaLnBrk="1" hangingPunct="1"/>
            <a:r>
              <a:rPr lang="zh-CN" altLang="en-US" sz="1800" b="1" dirty="0" smtClean="0">
                <a:effectLst>
                  <a:outerShdw blurRad="38100" dist="38100" dir="2700000" algn="tl">
                    <a:srgbClr val="000000">
                      <a:alpha val="43137"/>
                    </a:srgbClr>
                  </a:outerShdw>
                </a:effectLst>
              </a:rPr>
              <a:t>一次反射距离：</a:t>
            </a:r>
            <a:r>
              <a:rPr lang="en-US" altLang="zh-CN" sz="1800" b="1" dirty="0" smtClean="0">
                <a:effectLst>
                  <a:outerShdw blurRad="38100" dist="38100" dir="2700000" algn="tl">
                    <a:srgbClr val="000000">
                      <a:alpha val="43137"/>
                    </a:srgbClr>
                  </a:outerShdw>
                </a:effectLst>
              </a:rPr>
              <a:t>&lt; 4000 km</a:t>
            </a:r>
            <a:endParaRPr lang="en-US" altLang="zh-CN" sz="1800" b="1" dirty="0" smtClean="0">
              <a:effectLst>
                <a:outerShdw blurRad="38100" dist="38100" dir="2700000" algn="tl">
                  <a:srgbClr val="000000">
                    <a:alpha val="43137"/>
                  </a:srgbClr>
                </a:outerShdw>
              </a:effectLst>
            </a:endParaRPr>
          </a:p>
          <a:p>
            <a:pPr lvl="2"/>
            <a:r>
              <a:rPr lang="zh-CN" altLang="en-US" sz="2000" b="1" dirty="0" smtClean="0">
                <a:effectLst>
                  <a:outerShdw blurRad="38100" dist="38100" dir="2700000" algn="tl">
                    <a:srgbClr val="000000">
                      <a:alpha val="43137"/>
                    </a:srgbClr>
                  </a:outerShdw>
                </a:effectLst>
              </a:rPr>
              <a:t>视线传播</a:t>
            </a:r>
            <a:endParaRPr lang="en-US" altLang="zh-CN" sz="2000" b="1" dirty="0" smtClean="0">
              <a:effectLst>
                <a:outerShdw blurRad="38100" dist="38100" dir="2700000" algn="tl">
                  <a:srgbClr val="000000">
                    <a:alpha val="43137"/>
                  </a:srgbClr>
                </a:outerShdw>
              </a:effectLst>
            </a:endParaRPr>
          </a:p>
          <a:p>
            <a:pPr lvl="3"/>
            <a:r>
              <a:rPr lang="zh-CN" altLang="en-US" sz="1800" b="1" dirty="0">
                <a:effectLst>
                  <a:outerShdw blurRad="38100" dist="38100" dir="2700000" algn="tl">
                    <a:srgbClr val="000000">
                      <a:alpha val="43137"/>
                    </a:srgbClr>
                  </a:outerShdw>
                </a:effectLst>
              </a:rPr>
              <a:t>频率 </a:t>
            </a:r>
            <a:r>
              <a:rPr lang="en-US" altLang="zh-CN" sz="1800" b="1" dirty="0">
                <a:effectLst>
                  <a:outerShdw blurRad="38100" dist="38100" dir="2700000" algn="tl">
                    <a:srgbClr val="000000">
                      <a:alpha val="43137"/>
                    </a:srgbClr>
                  </a:outerShdw>
                </a:effectLst>
              </a:rPr>
              <a:t>&gt; 30 MHz</a:t>
            </a:r>
            <a:endParaRPr lang="en-US" altLang="zh-CN" sz="1800" b="1" dirty="0">
              <a:effectLst>
                <a:outerShdw blurRad="38100" dist="38100" dir="2700000" algn="tl">
                  <a:srgbClr val="000000">
                    <a:alpha val="43137"/>
                  </a:srgbClr>
                </a:outerShdw>
              </a:effectLst>
            </a:endParaRPr>
          </a:p>
          <a:p>
            <a:pPr lvl="3"/>
            <a:r>
              <a:rPr lang="zh-CN" altLang="en-US" sz="1800" b="1" dirty="0">
                <a:effectLst>
                  <a:outerShdw blurRad="38100" dist="38100" dir="2700000" algn="tl">
                    <a:srgbClr val="000000">
                      <a:alpha val="43137"/>
                    </a:srgbClr>
                  </a:outerShdw>
                </a:effectLst>
              </a:rPr>
              <a:t>距离</a:t>
            </a:r>
            <a:r>
              <a:rPr lang="en-US" altLang="zh-CN" sz="1800" b="1" dirty="0">
                <a:effectLst>
                  <a:outerShdw blurRad="38100" dist="38100" dir="2700000" algn="tl">
                    <a:srgbClr val="000000">
                      <a:alpha val="43137"/>
                    </a:srgbClr>
                  </a:outerShdw>
                </a:effectLst>
              </a:rPr>
              <a:t>: </a:t>
            </a:r>
            <a:r>
              <a:rPr lang="zh-CN" altLang="en-US" sz="1800" b="1" dirty="0">
                <a:effectLst>
                  <a:outerShdw blurRad="38100" dist="38100" dir="2700000" algn="tl">
                    <a:srgbClr val="000000">
                      <a:alpha val="43137"/>
                    </a:srgbClr>
                  </a:outerShdw>
                </a:effectLst>
              </a:rPr>
              <a:t>和天线高度</a:t>
            </a:r>
            <a:r>
              <a:rPr lang="zh-CN" altLang="en-US" sz="1800" b="1" dirty="0" smtClean="0">
                <a:effectLst>
                  <a:outerShdw blurRad="38100" dist="38100" dir="2700000" algn="tl">
                    <a:srgbClr val="000000">
                      <a:alpha val="43137"/>
                    </a:srgbClr>
                  </a:outerShdw>
                </a:effectLst>
              </a:rPr>
              <a:t>有关</a:t>
            </a:r>
            <a:endParaRPr lang="en-US" altLang="zh-CN" sz="1800" b="1" dirty="0" smtClean="0">
              <a:effectLst>
                <a:outerShdw blurRad="38100" dist="38100" dir="2700000" algn="tl">
                  <a:srgbClr val="000000">
                    <a:alpha val="43137"/>
                  </a:srgbClr>
                </a:outerShdw>
              </a:effectLst>
            </a:endParaRPr>
          </a:p>
          <a:p>
            <a:pPr lvl="3"/>
            <a:endParaRPr lang="en-US" altLang="zh-CN" sz="1800" b="1" i="1" dirty="0" smtClean="0">
              <a:effectLst>
                <a:outerShdw blurRad="38100" dist="38100" dir="2700000" algn="tl">
                  <a:srgbClr val="000000">
                    <a:alpha val="43137"/>
                  </a:srgbClr>
                </a:outerShdw>
              </a:effectLst>
            </a:endParaRPr>
          </a:p>
          <a:p>
            <a:pPr lvl="3"/>
            <a:endParaRPr lang="en-US" altLang="zh-CN" sz="1800" b="1" i="1" dirty="0" smtClean="0">
              <a:effectLst>
                <a:outerShdw blurRad="38100" dist="38100" dir="2700000" algn="tl">
                  <a:srgbClr val="000000">
                    <a:alpha val="43137"/>
                  </a:srgbClr>
                </a:outerShdw>
              </a:effectLst>
            </a:endParaRPr>
          </a:p>
          <a:p>
            <a:pPr lvl="3"/>
            <a:r>
              <a:rPr lang="en-US" altLang="zh-CN" sz="1800" b="1" i="1" dirty="0" smtClean="0">
                <a:effectLst>
                  <a:outerShdw blurRad="38100" dist="38100" dir="2700000" algn="tl">
                    <a:srgbClr val="000000">
                      <a:alpha val="43137"/>
                    </a:srgbClr>
                  </a:outerShdw>
                </a:effectLst>
              </a:rPr>
              <a:t>D</a:t>
            </a:r>
            <a:r>
              <a:rPr lang="en-US" altLang="zh-CN" sz="1800" b="1" dirty="0" smtClean="0">
                <a:effectLst>
                  <a:outerShdw blurRad="38100" dist="38100" dir="2700000" algn="tl">
                    <a:srgbClr val="000000">
                      <a:alpha val="43137"/>
                    </a:srgbClr>
                  </a:outerShdw>
                </a:effectLst>
              </a:rPr>
              <a:t> </a:t>
            </a:r>
            <a:r>
              <a:rPr lang="en-US" altLang="zh-CN" sz="1800" b="1" dirty="0">
                <a:effectLst>
                  <a:outerShdw blurRad="38100" dist="38100" dir="2700000" algn="tl">
                    <a:srgbClr val="000000">
                      <a:alpha val="43137"/>
                    </a:srgbClr>
                  </a:outerShdw>
                </a:effectLst>
              </a:rPr>
              <a:t>– </a:t>
            </a:r>
            <a:r>
              <a:rPr lang="zh-CN" altLang="en-US" sz="1800" b="1" dirty="0">
                <a:effectLst>
                  <a:outerShdw blurRad="38100" dist="38100" dir="2700000" algn="tl">
                    <a:srgbClr val="000000">
                      <a:alpha val="43137"/>
                    </a:srgbClr>
                  </a:outerShdw>
                </a:effectLst>
              </a:rPr>
              <a:t>收发天线间距离</a:t>
            </a:r>
            <a:r>
              <a:rPr lang="en-US" altLang="zh-CN" sz="1800" b="1" dirty="0">
                <a:effectLst>
                  <a:outerShdw blurRad="38100" dist="38100" dir="2700000" algn="tl">
                    <a:srgbClr val="000000">
                      <a:alpha val="43137"/>
                    </a:srgbClr>
                  </a:outerShdw>
                </a:effectLst>
              </a:rPr>
              <a:t>(km</a:t>
            </a:r>
            <a:r>
              <a:rPr lang="en-US" altLang="zh-CN" sz="1800" b="1" dirty="0" smtClean="0">
                <a:effectLst>
                  <a:outerShdw blurRad="38100" dist="38100" dir="2700000" algn="tl">
                    <a:srgbClr val="000000">
                      <a:alpha val="43137"/>
                    </a:srgbClr>
                  </a:outerShdw>
                </a:effectLst>
              </a:rPr>
              <a:t>)</a:t>
            </a:r>
            <a:endParaRPr lang="en-US" altLang="zh-CN" sz="1800" b="1" dirty="0" smtClean="0">
              <a:effectLst>
                <a:outerShdw blurRad="38100" dist="38100" dir="2700000" algn="tl">
                  <a:srgbClr val="000000">
                    <a:alpha val="43137"/>
                  </a:srgbClr>
                </a:outerShdw>
              </a:effectLst>
            </a:endParaRPr>
          </a:p>
          <a:p>
            <a:pPr lvl="3"/>
            <a:r>
              <a:rPr lang="en-US" altLang="zh-CN" sz="1800" b="1" dirty="0">
                <a:effectLst>
                  <a:outerShdw blurRad="38100" dist="38100" dir="2700000" algn="tl">
                    <a:srgbClr val="000000">
                      <a:alpha val="43137"/>
                    </a:srgbClr>
                  </a:outerShdw>
                </a:effectLst>
              </a:rPr>
              <a:t>[</a:t>
            </a:r>
            <a:r>
              <a:rPr lang="zh-CN" altLang="en-US" sz="1800" b="1" dirty="0">
                <a:effectLst>
                  <a:outerShdw blurRad="38100" dist="38100" dir="2700000" algn="tl">
                    <a:srgbClr val="000000">
                      <a:alpha val="43137"/>
                    </a:srgbClr>
                  </a:outerShdw>
                </a:effectLst>
              </a:rPr>
              <a:t>例</a:t>
            </a:r>
            <a:r>
              <a:rPr lang="en-US" altLang="zh-CN" sz="1800" b="1" dirty="0">
                <a:effectLst>
                  <a:outerShdw blurRad="38100" dist="38100" dir="2700000" algn="tl">
                    <a:srgbClr val="000000">
                      <a:alpha val="43137"/>
                    </a:srgbClr>
                  </a:outerShdw>
                </a:effectLst>
              </a:rPr>
              <a:t>] </a:t>
            </a:r>
            <a:r>
              <a:rPr lang="zh-CN" altLang="en-US" sz="1800" b="1" dirty="0">
                <a:effectLst>
                  <a:outerShdw blurRad="38100" dist="38100" dir="2700000" algn="tl">
                    <a:srgbClr val="000000">
                      <a:alpha val="43137"/>
                    </a:srgbClr>
                  </a:outerShdw>
                </a:effectLst>
              </a:rPr>
              <a:t>若要求</a:t>
            </a:r>
            <a:r>
              <a:rPr lang="en-US" altLang="zh-CN" sz="1800" b="1" i="1" dirty="0">
                <a:effectLst>
                  <a:outerShdw blurRad="38100" dist="38100" dir="2700000" algn="tl">
                    <a:srgbClr val="000000">
                      <a:alpha val="43137"/>
                    </a:srgbClr>
                  </a:outerShdw>
                </a:effectLst>
              </a:rPr>
              <a:t>D</a:t>
            </a:r>
            <a:r>
              <a:rPr lang="en-US" altLang="zh-CN" sz="1800" b="1" dirty="0">
                <a:effectLst>
                  <a:outerShdw blurRad="38100" dist="38100" dir="2700000" algn="tl">
                    <a:srgbClr val="000000">
                      <a:alpha val="43137"/>
                    </a:srgbClr>
                  </a:outerShdw>
                </a:effectLst>
              </a:rPr>
              <a:t> = 50 km</a:t>
            </a:r>
            <a:r>
              <a:rPr lang="zh-CN" altLang="en-US" sz="1800" b="1" dirty="0">
                <a:effectLst>
                  <a:outerShdw blurRad="38100" dist="38100" dir="2700000" algn="tl">
                    <a:srgbClr val="000000">
                      <a:alpha val="43137"/>
                    </a:srgbClr>
                  </a:outerShdw>
                </a:effectLst>
              </a:rPr>
              <a:t>，</a:t>
            </a:r>
            <a:r>
              <a:rPr lang="zh-CN" altLang="en-US" sz="1800" b="1" dirty="0" smtClean="0">
                <a:effectLst>
                  <a:outerShdw blurRad="38100" dist="38100" dir="2700000" algn="tl">
                    <a:srgbClr val="000000">
                      <a:alpha val="43137"/>
                    </a:srgbClr>
                  </a:outerShdw>
                </a:effectLst>
              </a:rPr>
              <a:t>则</a:t>
            </a:r>
            <a:endParaRPr lang="en-US" altLang="zh-CN" sz="1800" b="1" dirty="0" smtClean="0">
              <a:effectLst>
                <a:outerShdw blurRad="38100" dist="38100" dir="2700000" algn="tl">
                  <a:srgbClr val="000000">
                    <a:alpha val="43137"/>
                  </a:srgbClr>
                </a:outerShdw>
              </a:effectLst>
            </a:endParaRPr>
          </a:p>
          <a:p>
            <a:pPr lvl="3"/>
            <a:endParaRPr lang="zh-CN" altLang="en-US" sz="1800" b="1" dirty="0">
              <a:effectLst>
                <a:outerShdw blurRad="38100" dist="38100" dir="2700000" algn="tl">
                  <a:srgbClr val="000000">
                    <a:alpha val="43137"/>
                  </a:srgbClr>
                </a:outerShdw>
              </a:effectLst>
            </a:endParaRPr>
          </a:p>
          <a:p>
            <a:pPr lvl="3"/>
            <a:endParaRPr lang="zh-CN" altLang="en-US" b="1" dirty="0" smtClean="0">
              <a:effectLst>
                <a:outerShdw blurRad="38100" dist="38100" dir="2700000" algn="tl">
                  <a:srgbClr val="000000">
                    <a:alpha val="43137"/>
                  </a:srgbClr>
                </a:outerShdw>
              </a:effectLst>
            </a:endParaRPr>
          </a:p>
          <a:p>
            <a:pPr eaLnBrk="1" hangingPunct="1"/>
            <a:endParaRPr lang="en-US" altLang="zh-CN" b="1" dirty="0" smtClean="0">
              <a:effectLst>
                <a:outerShdw blurRad="38100" dist="38100" dir="2700000" algn="tl">
                  <a:srgbClr val="000000">
                    <a:alpha val="43137"/>
                  </a:srgbClr>
                </a:outerShdw>
              </a:effectLst>
            </a:endParaRPr>
          </a:p>
        </p:txBody>
      </p:sp>
      <p:grpSp>
        <p:nvGrpSpPr>
          <p:cNvPr id="2" name="Group 5"/>
          <p:cNvGrpSpPr/>
          <p:nvPr/>
        </p:nvGrpSpPr>
        <p:grpSpPr bwMode="auto">
          <a:xfrm>
            <a:off x="4798695" y="131743"/>
            <a:ext cx="4051300" cy="1620838"/>
            <a:chOff x="3306" y="7056"/>
            <a:chExt cx="4950" cy="1989"/>
          </a:xfrm>
        </p:grpSpPr>
        <p:grpSp>
          <p:nvGrpSpPr>
            <p:cNvPr id="745496" name="Group 6"/>
            <p:cNvGrpSpPr/>
            <p:nvPr/>
          </p:nvGrpSpPr>
          <p:grpSpPr bwMode="auto">
            <a:xfrm>
              <a:off x="3306" y="7056"/>
              <a:ext cx="4950" cy="1985"/>
              <a:chOff x="3380" y="12380"/>
              <a:chExt cx="4950" cy="1985"/>
            </a:xfrm>
          </p:grpSpPr>
          <p:grpSp>
            <p:nvGrpSpPr>
              <p:cNvPr id="745498" name="Group 7"/>
              <p:cNvGrpSpPr/>
              <p:nvPr/>
            </p:nvGrpSpPr>
            <p:grpSpPr bwMode="auto">
              <a:xfrm>
                <a:off x="3380" y="12380"/>
                <a:ext cx="4950" cy="1985"/>
                <a:chOff x="3380" y="12380"/>
                <a:chExt cx="4950" cy="1985"/>
              </a:xfrm>
            </p:grpSpPr>
            <p:pic>
              <p:nvPicPr>
                <p:cNvPr id="745500" name="Picture 8" descr="地波"/>
                <p:cNvPicPr>
                  <a:picLocks noChangeAspect="1" noChangeArrowheads="1"/>
                </p:cNvPicPr>
                <p:nvPr/>
              </p:nvPicPr>
              <p:blipFill>
                <a:blip r:embed="rId1" cstate="print"/>
                <a:srcRect/>
                <a:stretch>
                  <a:fillRect/>
                </a:stretch>
              </p:blipFill>
              <p:spPr bwMode="auto">
                <a:xfrm>
                  <a:off x="3380" y="12460"/>
                  <a:ext cx="4950" cy="1905"/>
                </a:xfrm>
                <a:prstGeom prst="rect">
                  <a:avLst/>
                </a:prstGeom>
                <a:noFill/>
                <a:ln w="9525">
                  <a:noFill/>
                  <a:miter lim="800000"/>
                  <a:headEnd/>
                  <a:tailEnd/>
                </a:ln>
              </p:spPr>
            </p:pic>
            <p:sp>
              <p:nvSpPr>
                <p:cNvPr id="745501" name="Text Box 9"/>
                <p:cNvSpPr txBox="1">
                  <a:spLocks noChangeArrowheads="1"/>
                </p:cNvSpPr>
                <p:nvPr/>
              </p:nvSpPr>
              <p:spPr bwMode="auto">
                <a:xfrm>
                  <a:off x="5640" y="12380"/>
                  <a:ext cx="1100" cy="435"/>
                </a:xfrm>
                <a:prstGeom prst="rect">
                  <a:avLst/>
                </a:prstGeom>
                <a:noFill/>
                <a:ln w="9525">
                  <a:noFill/>
                  <a:miter lim="800000"/>
                </a:ln>
              </p:spPr>
              <p:txBody>
                <a:bodyPr/>
                <a:lstStyle/>
                <a:p>
                  <a:pPr algn="just"/>
                  <a:r>
                    <a:rPr lang="zh-CN" altLang="en-US" sz="1400">
                      <a:latin typeface="Times New Roman" panose="02020603050405020304" pitchFamily="18" charset="0"/>
                    </a:rPr>
                    <a:t>传播路径</a:t>
                  </a:r>
                  <a:endParaRPr lang="zh-CN" altLang="en-US" sz="2800"/>
                </a:p>
              </p:txBody>
            </p:sp>
          </p:grpSp>
          <p:sp>
            <p:nvSpPr>
              <p:cNvPr id="745499" name="Text Box 10"/>
              <p:cNvSpPr txBox="1">
                <a:spLocks noChangeArrowheads="1"/>
              </p:cNvSpPr>
              <p:nvPr/>
            </p:nvSpPr>
            <p:spPr bwMode="auto">
              <a:xfrm>
                <a:off x="5540" y="13080"/>
                <a:ext cx="880" cy="435"/>
              </a:xfrm>
              <a:prstGeom prst="rect">
                <a:avLst/>
              </a:prstGeom>
              <a:noFill/>
              <a:ln w="9525">
                <a:noFill/>
                <a:miter lim="800000"/>
              </a:ln>
            </p:spPr>
            <p:txBody>
              <a:bodyPr/>
              <a:lstStyle/>
              <a:p>
                <a:pPr algn="just"/>
                <a:r>
                  <a:rPr lang="zh-CN" altLang="en-US" sz="1400" dirty="0">
                    <a:latin typeface="Times New Roman" panose="02020603050405020304" pitchFamily="18" charset="0"/>
                  </a:rPr>
                  <a:t>地  面</a:t>
                </a:r>
                <a:endParaRPr lang="zh-CN" altLang="en-US" sz="2800" dirty="0"/>
              </a:p>
            </p:txBody>
          </p:sp>
        </p:grpSp>
        <p:sp>
          <p:nvSpPr>
            <p:cNvPr id="745497" name="Text Box 11"/>
            <p:cNvSpPr txBox="1">
              <a:spLocks noChangeArrowheads="1"/>
            </p:cNvSpPr>
            <p:nvPr/>
          </p:nvSpPr>
          <p:spPr bwMode="auto">
            <a:xfrm>
              <a:off x="4830" y="8475"/>
              <a:ext cx="2325" cy="570"/>
            </a:xfrm>
            <a:prstGeom prst="rect">
              <a:avLst/>
            </a:prstGeom>
            <a:noFill/>
            <a:ln w="9525">
              <a:noFill/>
              <a:miter lim="800000"/>
            </a:ln>
          </p:spPr>
          <p:txBody>
            <a:bodyPr/>
            <a:lstStyle/>
            <a:p>
              <a:pPr algn="ctr"/>
              <a:r>
                <a:rPr lang="zh-CN" altLang="en-US" dirty="0" smtClean="0">
                  <a:latin typeface="Times New Roman" panose="02020603050405020304" pitchFamily="18" charset="0"/>
                </a:rPr>
                <a:t>地</a:t>
              </a:r>
              <a:r>
                <a:rPr lang="zh-CN" altLang="en-US" dirty="0">
                  <a:latin typeface="Times New Roman" panose="02020603050405020304" pitchFamily="18" charset="0"/>
                </a:rPr>
                <a:t>波传播</a:t>
              </a:r>
              <a:endParaRPr lang="zh-CN" altLang="en-US" dirty="0">
                <a:latin typeface="Times New Roman" panose="02020603050405020304" pitchFamily="18" charset="0"/>
              </a:endParaRPr>
            </a:p>
            <a:p>
              <a:endParaRPr lang="en-US" altLang="zh-CN" dirty="0"/>
            </a:p>
          </p:txBody>
        </p:sp>
      </p:grpSp>
      <p:grpSp>
        <p:nvGrpSpPr>
          <p:cNvPr id="5" name="Group 32"/>
          <p:cNvGrpSpPr/>
          <p:nvPr/>
        </p:nvGrpSpPr>
        <p:grpSpPr bwMode="auto">
          <a:xfrm>
            <a:off x="5221977" y="1723371"/>
            <a:ext cx="3467100" cy="1755775"/>
            <a:chOff x="3419" y="2273"/>
            <a:chExt cx="2184" cy="1106"/>
          </a:xfrm>
        </p:grpSpPr>
        <p:grpSp>
          <p:nvGrpSpPr>
            <p:cNvPr id="745479" name="Group 31"/>
            <p:cNvGrpSpPr/>
            <p:nvPr/>
          </p:nvGrpSpPr>
          <p:grpSpPr bwMode="auto">
            <a:xfrm>
              <a:off x="3419" y="2313"/>
              <a:ext cx="2184" cy="972"/>
              <a:chOff x="3419" y="2313"/>
              <a:chExt cx="2184" cy="972"/>
            </a:xfrm>
          </p:grpSpPr>
          <p:pic>
            <p:nvPicPr>
              <p:cNvPr id="745483" name="Picture 15" descr="天波"/>
              <p:cNvPicPr>
                <a:picLocks noChangeAspect="1" noChangeArrowheads="1"/>
              </p:cNvPicPr>
              <p:nvPr/>
            </p:nvPicPr>
            <p:blipFill>
              <a:blip r:embed="rId2" cstate="print"/>
              <a:srcRect/>
              <a:stretch>
                <a:fillRect/>
              </a:stretch>
            </p:blipFill>
            <p:spPr bwMode="auto">
              <a:xfrm>
                <a:off x="3419" y="2313"/>
                <a:ext cx="2184" cy="972"/>
              </a:xfrm>
              <a:prstGeom prst="rect">
                <a:avLst/>
              </a:prstGeom>
              <a:noFill/>
              <a:ln w="9525">
                <a:noFill/>
                <a:miter lim="800000"/>
                <a:headEnd/>
                <a:tailEnd/>
              </a:ln>
            </p:spPr>
          </p:pic>
          <p:sp>
            <p:nvSpPr>
              <p:cNvPr id="745484" name="Line 17"/>
              <p:cNvSpPr>
                <a:spLocks noChangeShapeType="1"/>
              </p:cNvSpPr>
              <p:nvPr/>
            </p:nvSpPr>
            <p:spPr bwMode="auto">
              <a:xfrm flipV="1">
                <a:off x="3837" y="2634"/>
                <a:ext cx="72" cy="272"/>
              </a:xfrm>
              <a:prstGeom prst="line">
                <a:avLst/>
              </a:prstGeom>
              <a:noFill/>
              <a:ln w="9525">
                <a:solidFill>
                  <a:srgbClr val="000000"/>
                </a:solidFill>
                <a:round/>
              </a:ln>
            </p:spPr>
            <p:txBody>
              <a:bodyPr/>
              <a:lstStyle/>
              <a:p>
                <a:endParaRPr lang="zh-CN" altLang="en-US"/>
              </a:p>
            </p:txBody>
          </p:sp>
          <p:sp>
            <p:nvSpPr>
              <p:cNvPr id="745485" name="Line 18"/>
              <p:cNvSpPr>
                <a:spLocks noChangeShapeType="1"/>
              </p:cNvSpPr>
              <p:nvPr/>
            </p:nvSpPr>
            <p:spPr bwMode="auto">
              <a:xfrm>
                <a:off x="3909" y="2634"/>
                <a:ext cx="320" cy="184"/>
              </a:xfrm>
              <a:prstGeom prst="line">
                <a:avLst/>
              </a:prstGeom>
              <a:noFill/>
              <a:ln w="9525">
                <a:solidFill>
                  <a:srgbClr val="000000"/>
                </a:solidFill>
                <a:round/>
              </a:ln>
            </p:spPr>
            <p:txBody>
              <a:bodyPr/>
              <a:lstStyle/>
              <a:p>
                <a:endParaRPr lang="zh-CN" altLang="en-US"/>
              </a:p>
            </p:txBody>
          </p:sp>
          <p:sp>
            <p:nvSpPr>
              <p:cNvPr id="745486" name="Line 19"/>
              <p:cNvSpPr>
                <a:spLocks noChangeShapeType="1"/>
              </p:cNvSpPr>
              <p:nvPr/>
            </p:nvSpPr>
            <p:spPr bwMode="auto">
              <a:xfrm flipV="1">
                <a:off x="3837" y="2578"/>
                <a:ext cx="176" cy="336"/>
              </a:xfrm>
              <a:prstGeom prst="line">
                <a:avLst/>
              </a:prstGeom>
              <a:noFill/>
              <a:ln w="9525">
                <a:solidFill>
                  <a:srgbClr val="000000"/>
                </a:solidFill>
                <a:round/>
              </a:ln>
            </p:spPr>
            <p:txBody>
              <a:bodyPr/>
              <a:lstStyle/>
              <a:p>
                <a:endParaRPr lang="zh-CN" altLang="en-US"/>
              </a:p>
            </p:txBody>
          </p:sp>
          <p:sp>
            <p:nvSpPr>
              <p:cNvPr id="745487" name="Line 20"/>
              <p:cNvSpPr>
                <a:spLocks noChangeShapeType="1"/>
              </p:cNvSpPr>
              <p:nvPr/>
            </p:nvSpPr>
            <p:spPr bwMode="auto">
              <a:xfrm>
                <a:off x="4013" y="2578"/>
                <a:ext cx="432" cy="192"/>
              </a:xfrm>
              <a:prstGeom prst="line">
                <a:avLst/>
              </a:prstGeom>
              <a:noFill/>
              <a:ln w="9525">
                <a:solidFill>
                  <a:srgbClr val="000000"/>
                </a:solidFill>
                <a:round/>
              </a:ln>
            </p:spPr>
            <p:txBody>
              <a:bodyPr/>
              <a:lstStyle/>
              <a:p>
                <a:endParaRPr lang="zh-CN" altLang="en-US"/>
              </a:p>
            </p:txBody>
          </p:sp>
          <p:sp>
            <p:nvSpPr>
              <p:cNvPr id="745488" name="Line 21"/>
              <p:cNvSpPr>
                <a:spLocks noChangeShapeType="1"/>
              </p:cNvSpPr>
              <p:nvPr/>
            </p:nvSpPr>
            <p:spPr bwMode="auto">
              <a:xfrm flipV="1">
                <a:off x="4229" y="2466"/>
                <a:ext cx="144" cy="352"/>
              </a:xfrm>
              <a:prstGeom prst="line">
                <a:avLst/>
              </a:prstGeom>
              <a:noFill/>
              <a:ln w="9525">
                <a:solidFill>
                  <a:srgbClr val="000000"/>
                </a:solidFill>
                <a:round/>
              </a:ln>
            </p:spPr>
            <p:txBody>
              <a:bodyPr/>
              <a:lstStyle/>
              <a:p>
                <a:endParaRPr lang="zh-CN" altLang="en-US"/>
              </a:p>
            </p:txBody>
          </p:sp>
          <p:sp>
            <p:nvSpPr>
              <p:cNvPr id="745489" name="Line 22"/>
              <p:cNvSpPr>
                <a:spLocks noChangeShapeType="1"/>
              </p:cNvSpPr>
              <p:nvPr/>
            </p:nvSpPr>
            <p:spPr bwMode="auto">
              <a:xfrm>
                <a:off x="4373" y="2465"/>
                <a:ext cx="272" cy="312"/>
              </a:xfrm>
              <a:prstGeom prst="line">
                <a:avLst/>
              </a:prstGeom>
              <a:noFill/>
              <a:ln w="9525">
                <a:solidFill>
                  <a:srgbClr val="000000"/>
                </a:solidFill>
                <a:round/>
              </a:ln>
            </p:spPr>
            <p:txBody>
              <a:bodyPr/>
              <a:lstStyle/>
              <a:p>
                <a:endParaRPr lang="zh-CN" altLang="en-US"/>
              </a:p>
            </p:txBody>
          </p:sp>
          <p:sp>
            <p:nvSpPr>
              <p:cNvPr id="745490" name="Line 23"/>
              <p:cNvSpPr>
                <a:spLocks noChangeShapeType="1"/>
              </p:cNvSpPr>
              <p:nvPr/>
            </p:nvSpPr>
            <p:spPr bwMode="auto">
              <a:xfrm flipV="1">
                <a:off x="4437" y="2473"/>
                <a:ext cx="256" cy="296"/>
              </a:xfrm>
              <a:prstGeom prst="line">
                <a:avLst/>
              </a:prstGeom>
              <a:noFill/>
              <a:ln w="9525">
                <a:solidFill>
                  <a:srgbClr val="000000"/>
                </a:solidFill>
                <a:round/>
              </a:ln>
            </p:spPr>
            <p:txBody>
              <a:bodyPr/>
              <a:lstStyle/>
              <a:p>
                <a:endParaRPr lang="zh-CN" altLang="en-US"/>
              </a:p>
            </p:txBody>
          </p:sp>
          <p:sp>
            <p:nvSpPr>
              <p:cNvPr id="745491" name="Line 24"/>
              <p:cNvSpPr>
                <a:spLocks noChangeShapeType="1"/>
              </p:cNvSpPr>
              <p:nvPr/>
            </p:nvSpPr>
            <p:spPr bwMode="auto">
              <a:xfrm>
                <a:off x="4701" y="2465"/>
                <a:ext cx="216" cy="384"/>
              </a:xfrm>
              <a:prstGeom prst="line">
                <a:avLst/>
              </a:prstGeom>
              <a:noFill/>
              <a:ln w="9525">
                <a:solidFill>
                  <a:srgbClr val="000000"/>
                </a:solidFill>
                <a:round/>
              </a:ln>
            </p:spPr>
            <p:txBody>
              <a:bodyPr/>
              <a:lstStyle/>
              <a:p>
                <a:endParaRPr lang="zh-CN" altLang="en-US"/>
              </a:p>
            </p:txBody>
          </p:sp>
          <p:sp>
            <p:nvSpPr>
              <p:cNvPr id="745492" name="Line 25"/>
              <p:cNvSpPr>
                <a:spLocks noChangeShapeType="1"/>
              </p:cNvSpPr>
              <p:nvPr/>
            </p:nvSpPr>
            <p:spPr bwMode="auto">
              <a:xfrm flipV="1">
                <a:off x="4635" y="2561"/>
                <a:ext cx="384" cy="208"/>
              </a:xfrm>
              <a:prstGeom prst="line">
                <a:avLst/>
              </a:prstGeom>
              <a:noFill/>
              <a:ln w="9525">
                <a:solidFill>
                  <a:srgbClr val="000000"/>
                </a:solidFill>
                <a:round/>
              </a:ln>
            </p:spPr>
            <p:txBody>
              <a:bodyPr/>
              <a:lstStyle/>
              <a:p>
                <a:endParaRPr lang="zh-CN" altLang="en-US"/>
              </a:p>
            </p:txBody>
          </p:sp>
          <p:sp>
            <p:nvSpPr>
              <p:cNvPr id="745493" name="Line 26"/>
              <p:cNvSpPr>
                <a:spLocks noChangeShapeType="1"/>
              </p:cNvSpPr>
              <p:nvPr/>
            </p:nvSpPr>
            <p:spPr bwMode="auto">
              <a:xfrm>
                <a:off x="5019" y="2561"/>
                <a:ext cx="112" cy="456"/>
              </a:xfrm>
              <a:prstGeom prst="line">
                <a:avLst/>
              </a:prstGeom>
              <a:noFill/>
              <a:ln w="9525">
                <a:solidFill>
                  <a:srgbClr val="000000"/>
                </a:solidFill>
                <a:round/>
              </a:ln>
            </p:spPr>
            <p:txBody>
              <a:bodyPr/>
              <a:lstStyle/>
              <a:p>
                <a:endParaRPr lang="zh-CN" altLang="en-US"/>
              </a:p>
            </p:txBody>
          </p:sp>
          <p:sp>
            <p:nvSpPr>
              <p:cNvPr id="745494" name="Line 27"/>
              <p:cNvSpPr>
                <a:spLocks noChangeShapeType="1"/>
              </p:cNvSpPr>
              <p:nvPr/>
            </p:nvSpPr>
            <p:spPr bwMode="auto">
              <a:xfrm flipV="1">
                <a:off x="4915" y="2753"/>
                <a:ext cx="392" cy="96"/>
              </a:xfrm>
              <a:prstGeom prst="line">
                <a:avLst/>
              </a:prstGeom>
              <a:noFill/>
              <a:ln w="9525">
                <a:solidFill>
                  <a:srgbClr val="000000"/>
                </a:solidFill>
                <a:round/>
              </a:ln>
            </p:spPr>
            <p:txBody>
              <a:bodyPr/>
              <a:lstStyle/>
              <a:p>
                <a:endParaRPr lang="zh-CN" altLang="en-US"/>
              </a:p>
            </p:txBody>
          </p:sp>
          <p:sp>
            <p:nvSpPr>
              <p:cNvPr id="745495" name="Line 28"/>
              <p:cNvSpPr>
                <a:spLocks noChangeShapeType="1"/>
              </p:cNvSpPr>
              <p:nvPr/>
            </p:nvSpPr>
            <p:spPr bwMode="auto">
              <a:xfrm>
                <a:off x="5307" y="2753"/>
                <a:ext cx="48" cy="176"/>
              </a:xfrm>
              <a:prstGeom prst="line">
                <a:avLst/>
              </a:prstGeom>
              <a:noFill/>
              <a:ln w="9525">
                <a:solidFill>
                  <a:srgbClr val="000000"/>
                </a:solidFill>
                <a:round/>
              </a:ln>
            </p:spPr>
            <p:txBody>
              <a:bodyPr/>
              <a:lstStyle/>
              <a:p>
                <a:endParaRPr lang="zh-CN" altLang="en-US"/>
              </a:p>
            </p:txBody>
          </p:sp>
        </p:grpSp>
        <p:sp>
          <p:nvSpPr>
            <p:cNvPr id="745480" name="Text Box 16"/>
            <p:cNvSpPr txBox="1">
              <a:spLocks noChangeArrowheads="1"/>
            </p:cNvSpPr>
            <p:nvPr/>
          </p:nvSpPr>
          <p:spPr bwMode="auto">
            <a:xfrm>
              <a:off x="4363" y="2777"/>
              <a:ext cx="445" cy="177"/>
            </a:xfrm>
            <a:prstGeom prst="rect">
              <a:avLst/>
            </a:prstGeom>
            <a:noFill/>
            <a:ln w="9525">
              <a:noFill/>
              <a:miter lim="800000"/>
            </a:ln>
          </p:spPr>
          <p:txBody>
            <a:bodyPr/>
            <a:lstStyle/>
            <a:p>
              <a:pPr algn="just"/>
              <a:r>
                <a:rPr lang="zh-CN" altLang="en-US" sz="1400">
                  <a:latin typeface="Times New Roman" panose="02020603050405020304" pitchFamily="18" charset="0"/>
                </a:rPr>
                <a:t>地 面</a:t>
              </a:r>
              <a:endParaRPr lang="zh-CN" altLang="en-US" sz="2800"/>
            </a:p>
          </p:txBody>
        </p:sp>
        <p:sp>
          <p:nvSpPr>
            <p:cNvPr id="745481" name="Text Box 29"/>
            <p:cNvSpPr txBox="1">
              <a:spLocks noChangeArrowheads="1"/>
            </p:cNvSpPr>
            <p:nvPr/>
          </p:nvSpPr>
          <p:spPr bwMode="auto">
            <a:xfrm>
              <a:off x="4723" y="2273"/>
              <a:ext cx="822" cy="170"/>
            </a:xfrm>
            <a:prstGeom prst="rect">
              <a:avLst/>
            </a:prstGeom>
            <a:solidFill>
              <a:srgbClr val="FFFFFF"/>
            </a:solidFill>
            <a:ln w="9525">
              <a:noFill/>
              <a:miter lim="800000"/>
            </a:ln>
          </p:spPr>
          <p:txBody>
            <a:bodyPr/>
            <a:lstStyle/>
            <a:p>
              <a:pPr algn="just"/>
              <a:r>
                <a:rPr lang="zh-CN" altLang="en-US" sz="1400">
                  <a:latin typeface="Times New Roman" panose="02020603050405020304" pitchFamily="18" charset="0"/>
                </a:rPr>
                <a:t>信号传播路径</a:t>
              </a:r>
              <a:endParaRPr lang="zh-CN" altLang="en-US" sz="2800"/>
            </a:p>
          </p:txBody>
        </p:sp>
        <p:sp>
          <p:nvSpPr>
            <p:cNvPr id="745482" name="Text Box 30"/>
            <p:cNvSpPr txBox="1">
              <a:spLocks noChangeArrowheads="1"/>
            </p:cNvSpPr>
            <p:nvPr/>
          </p:nvSpPr>
          <p:spPr bwMode="auto">
            <a:xfrm>
              <a:off x="3929" y="3163"/>
              <a:ext cx="1219" cy="216"/>
            </a:xfrm>
            <a:prstGeom prst="rect">
              <a:avLst/>
            </a:prstGeom>
            <a:noFill/>
            <a:ln w="9525">
              <a:noFill/>
              <a:miter lim="800000"/>
            </a:ln>
          </p:spPr>
          <p:txBody>
            <a:bodyPr/>
            <a:lstStyle/>
            <a:p>
              <a:pPr algn="ctr"/>
              <a:r>
                <a:rPr lang="zh-CN" altLang="en-US" dirty="0" smtClean="0">
                  <a:latin typeface="Times New Roman" panose="02020603050405020304" pitchFamily="18" charset="0"/>
                </a:rPr>
                <a:t>天波</a:t>
              </a:r>
              <a:r>
                <a:rPr lang="zh-CN" altLang="en-US" dirty="0">
                  <a:latin typeface="Times New Roman" panose="02020603050405020304" pitchFamily="18" charset="0"/>
                </a:rPr>
                <a:t>传播</a:t>
              </a:r>
              <a:endParaRPr lang="zh-CN" altLang="en-US" dirty="0">
                <a:latin typeface="Times New Roman" panose="02020603050405020304" pitchFamily="18" charset="0"/>
              </a:endParaRPr>
            </a:p>
            <a:p>
              <a:pPr algn="ctr"/>
              <a:endParaRPr lang="en-US" altLang="zh-CN" dirty="0"/>
            </a:p>
          </p:txBody>
        </p:sp>
      </p:grpSp>
      <p:grpSp>
        <p:nvGrpSpPr>
          <p:cNvPr id="31" name="Group 4"/>
          <p:cNvGrpSpPr/>
          <p:nvPr/>
        </p:nvGrpSpPr>
        <p:grpSpPr bwMode="auto">
          <a:xfrm>
            <a:off x="5070976" y="3416820"/>
            <a:ext cx="3824287" cy="3284316"/>
            <a:chOff x="3454" y="10308"/>
            <a:chExt cx="4706" cy="4545"/>
          </a:xfrm>
        </p:grpSpPr>
        <p:grpSp>
          <p:nvGrpSpPr>
            <p:cNvPr id="32" name="Group 5"/>
            <p:cNvGrpSpPr/>
            <p:nvPr/>
          </p:nvGrpSpPr>
          <p:grpSpPr bwMode="auto">
            <a:xfrm>
              <a:off x="3454" y="10308"/>
              <a:ext cx="4706" cy="4545"/>
              <a:chOff x="3454" y="10308"/>
              <a:chExt cx="4706" cy="4545"/>
            </a:xfrm>
          </p:grpSpPr>
          <p:sp>
            <p:nvSpPr>
              <p:cNvPr id="34" name="Line 6"/>
              <p:cNvSpPr>
                <a:spLocks noChangeShapeType="1"/>
              </p:cNvSpPr>
              <p:nvPr/>
            </p:nvSpPr>
            <p:spPr bwMode="auto">
              <a:xfrm>
                <a:off x="4471" y="10953"/>
                <a:ext cx="2804" cy="0"/>
              </a:xfrm>
              <a:prstGeom prst="line">
                <a:avLst/>
              </a:prstGeom>
              <a:noFill/>
              <a:ln w="9525">
                <a:solidFill>
                  <a:srgbClr val="000000"/>
                </a:solidFill>
                <a:round/>
                <a:tailEnd type="triangle" w="med" len="med"/>
              </a:ln>
            </p:spPr>
            <p:txBody>
              <a:bodyPr/>
              <a:lstStyle/>
              <a:p>
                <a:endParaRPr lang="zh-CN" altLang="en-US"/>
              </a:p>
            </p:txBody>
          </p:sp>
          <p:grpSp>
            <p:nvGrpSpPr>
              <p:cNvPr id="35" name="Group 7"/>
              <p:cNvGrpSpPr/>
              <p:nvPr/>
            </p:nvGrpSpPr>
            <p:grpSpPr bwMode="auto">
              <a:xfrm>
                <a:off x="3454" y="10308"/>
                <a:ext cx="4706" cy="4545"/>
                <a:chOff x="3454" y="10308"/>
                <a:chExt cx="4706" cy="4545"/>
              </a:xfrm>
            </p:grpSpPr>
            <p:sp>
              <p:nvSpPr>
                <p:cNvPr id="36" name="Text Box 8"/>
                <p:cNvSpPr txBox="1">
                  <a:spLocks noChangeArrowheads="1"/>
                </p:cNvSpPr>
                <p:nvPr/>
              </p:nvSpPr>
              <p:spPr bwMode="auto">
                <a:xfrm>
                  <a:off x="6347" y="10578"/>
                  <a:ext cx="420" cy="420"/>
                </a:xfrm>
                <a:prstGeom prst="rect">
                  <a:avLst/>
                </a:prstGeom>
                <a:noFill/>
                <a:ln w="9525">
                  <a:noFill/>
                  <a:miter lim="800000"/>
                </a:ln>
              </p:spPr>
              <p:txBody>
                <a:bodyPr/>
                <a:lstStyle/>
                <a:p>
                  <a:pPr algn="just"/>
                  <a:r>
                    <a:rPr lang="en-US" altLang="zh-CN" sz="1400" i="1">
                      <a:latin typeface="Times New Roman" panose="02020603050405020304" pitchFamily="18" charset="0"/>
                    </a:rPr>
                    <a:t>d</a:t>
                  </a:r>
                  <a:endParaRPr lang="en-US" altLang="zh-CN" sz="2800"/>
                </a:p>
              </p:txBody>
            </p:sp>
            <p:sp>
              <p:nvSpPr>
                <p:cNvPr id="37" name="Text Box 9"/>
                <p:cNvSpPr txBox="1">
                  <a:spLocks noChangeArrowheads="1"/>
                </p:cNvSpPr>
                <p:nvPr/>
              </p:nvSpPr>
              <p:spPr bwMode="auto">
                <a:xfrm>
                  <a:off x="5057" y="10578"/>
                  <a:ext cx="420" cy="420"/>
                </a:xfrm>
                <a:prstGeom prst="rect">
                  <a:avLst/>
                </a:prstGeom>
                <a:noFill/>
                <a:ln w="9525">
                  <a:noFill/>
                  <a:miter lim="800000"/>
                </a:ln>
              </p:spPr>
              <p:txBody>
                <a:bodyPr/>
                <a:lstStyle/>
                <a:p>
                  <a:pPr algn="just"/>
                  <a:r>
                    <a:rPr lang="en-US" altLang="zh-CN" sz="1400" i="1">
                      <a:latin typeface="Times New Roman" panose="02020603050405020304" pitchFamily="18" charset="0"/>
                    </a:rPr>
                    <a:t>d</a:t>
                  </a:r>
                  <a:endParaRPr lang="en-US" altLang="zh-CN" sz="2800"/>
                </a:p>
              </p:txBody>
            </p:sp>
            <p:grpSp>
              <p:nvGrpSpPr>
                <p:cNvPr id="38" name="Group 10"/>
                <p:cNvGrpSpPr/>
                <p:nvPr/>
              </p:nvGrpSpPr>
              <p:grpSpPr bwMode="auto">
                <a:xfrm>
                  <a:off x="3454" y="10308"/>
                  <a:ext cx="4706" cy="4545"/>
                  <a:chOff x="3454" y="10308"/>
                  <a:chExt cx="4706" cy="4545"/>
                </a:xfrm>
              </p:grpSpPr>
              <p:sp>
                <p:nvSpPr>
                  <p:cNvPr id="39" name="Text Box 11"/>
                  <p:cNvSpPr txBox="1">
                    <a:spLocks noChangeArrowheads="1"/>
                  </p:cNvSpPr>
                  <p:nvPr/>
                </p:nvSpPr>
                <p:spPr bwMode="auto">
                  <a:xfrm>
                    <a:off x="4321" y="11043"/>
                    <a:ext cx="420" cy="420"/>
                  </a:xfrm>
                  <a:prstGeom prst="rect">
                    <a:avLst/>
                  </a:prstGeom>
                  <a:noFill/>
                  <a:ln w="9525">
                    <a:noFill/>
                    <a:miter lim="800000"/>
                  </a:ln>
                </p:spPr>
                <p:txBody>
                  <a:bodyPr/>
                  <a:lstStyle/>
                  <a:p>
                    <a:pPr algn="just"/>
                    <a:r>
                      <a:rPr lang="en-US" altLang="zh-CN" sz="900" i="1">
                        <a:latin typeface="Times New Roman" panose="02020603050405020304" pitchFamily="18" charset="0"/>
                      </a:rPr>
                      <a:t>h</a:t>
                    </a:r>
                    <a:endParaRPr lang="en-US" altLang="zh-CN"/>
                  </a:p>
                </p:txBody>
              </p:sp>
              <p:grpSp>
                <p:nvGrpSpPr>
                  <p:cNvPr id="40" name="Group 12"/>
                  <p:cNvGrpSpPr/>
                  <p:nvPr/>
                </p:nvGrpSpPr>
                <p:grpSpPr bwMode="auto">
                  <a:xfrm>
                    <a:off x="3454" y="10308"/>
                    <a:ext cx="4706" cy="4545"/>
                    <a:chOff x="3454" y="10308"/>
                    <a:chExt cx="4706" cy="4545"/>
                  </a:xfrm>
                </p:grpSpPr>
                <p:grpSp>
                  <p:nvGrpSpPr>
                    <p:cNvPr id="41" name="Group 13"/>
                    <p:cNvGrpSpPr/>
                    <p:nvPr/>
                  </p:nvGrpSpPr>
                  <p:grpSpPr bwMode="auto">
                    <a:xfrm>
                      <a:off x="3454" y="10308"/>
                      <a:ext cx="4706" cy="4545"/>
                      <a:chOff x="3454" y="10308"/>
                      <a:chExt cx="4706" cy="4545"/>
                    </a:xfrm>
                  </p:grpSpPr>
                  <p:grpSp>
                    <p:nvGrpSpPr>
                      <p:cNvPr id="43" name="Group 14"/>
                      <p:cNvGrpSpPr/>
                      <p:nvPr/>
                    </p:nvGrpSpPr>
                    <p:grpSpPr bwMode="auto">
                      <a:xfrm>
                        <a:off x="3454" y="10308"/>
                        <a:ext cx="4706" cy="4545"/>
                        <a:chOff x="3454" y="10308"/>
                        <a:chExt cx="4706" cy="4545"/>
                      </a:xfrm>
                    </p:grpSpPr>
                    <p:sp>
                      <p:nvSpPr>
                        <p:cNvPr id="47" name="Line 15"/>
                        <p:cNvSpPr>
                          <a:spLocks noChangeShapeType="1"/>
                        </p:cNvSpPr>
                        <p:nvPr/>
                      </p:nvSpPr>
                      <p:spPr bwMode="auto">
                        <a:xfrm flipV="1">
                          <a:off x="4471" y="10728"/>
                          <a:ext cx="0" cy="165"/>
                        </a:xfrm>
                        <a:prstGeom prst="line">
                          <a:avLst/>
                        </a:prstGeom>
                        <a:noFill/>
                        <a:ln w="9525">
                          <a:solidFill>
                            <a:srgbClr val="000000"/>
                          </a:solidFill>
                          <a:round/>
                        </a:ln>
                      </p:spPr>
                      <p:txBody>
                        <a:bodyPr/>
                        <a:lstStyle/>
                        <a:p>
                          <a:endParaRPr lang="zh-CN" altLang="en-US"/>
                        </a:p>
                      </p:txBody>
                    </p:sp>
                    <p:sp>
                      <p:nvSpPr>
                        <p:cNvPr id="48" name="Line 16"/>
                        <p:cNvSpPr>
                          <a:spLocks noChangeShapeType="1"/>
                        </p:cNvSpPr>
                        <p:nvPr/>
                      </p:nvSpPr>
                      <p:spPr bwMode="auto">
                        <a:xfrm flipV="1">
                          <a:off x="7247" y="10728"/>
                          <a:ext cx="0" cy="165"/>
                        </a:xfrm>
                        <a:prstGeom prst="line">
                          <a:avLst/>
                        </a:prstGeom>
                        <a:noFill/>
                        <a:ln w="9525">
                          <a:solidFill>
                            <a:srgbClr val="000000"/>
                          </a:solidFill>
                          <a:round/>
                        </a:ln>
                      </p:spPr>
                      <p:txBody>
                        <a:bodyPr/>
                        <a:lstStyle/>
                        <a:p>
                          <a:endParaRPr lang="zh-CN" altLang="en-US"/>
                        </a:p>
                      </p:txBody>
                    </p:sp>
                    <p:sp>
                      <p:nvSpPr>
                        <p:cNvPr id="49" name="Line 17"/>
                        <p:cNvSpPr>
                          <a:spLocks noChangeShapeType="1"/>
                        </p:cNvSpPr>
                        <p:nvPr/>
                      </p:nvSpPr>
                      <p:spPr bwMode="auto">
                        <a:xfrm flipV="1">
                          <a:off x="5941" y="10728"/>
                          <a:ext cx="0" cy="165"/>
                        </a:xfrm>
                        <a:prstGeom prst="line">
                          <a:avLst/>
                        </a:prstGeom>
                        <a:noFill/>
                        <a:ln w="9525">
                          <a:solidFill>
                            <a:srgbClr val="000000"/>
                          </a:solidFill>
                          <a:round/>
                        </a:ln>
                      </p:spPr>
                      <p:txBody>
                        <a:bodyPr/>
                        <a:lstStyle/>
                        <a:p>
                          <a:endParaRPr lang="zh-CN" altLang="en-US"/>
                        </a:p>
                      </p:txBody>
                    </p:sp>
                    <p:grpSp>
                      <p:nvGrpSpPr>
                        <p:cNvPr id="50" name="Group 18"/>
                        <p:cNvGrpSpPr/>
                        <p:nvPr/>
                      </p:nvGrpSpPr>
                      <p:grpSpPr bwMode="auto">
                        <a:xfrm>
                          <a:off x="3454" y="10308"/>
                          <a:ext cx="4706" cy="4545"/>
                          <a:chOff x="3454" y="10308"/>
                          <a:chExt cx="4706" cy="4545"/>
                        </a:xfrm>
                      </p:grpSpPr>
                      <p:sp>
                        <p:nvSpPr>
                          <p:cNvPr id="51" name="Line 19"/>
                          <p:cNvSpPr>
                            <a:spLocks noChangeShapeType="1"/>
                          </p:cNvSpPr>
                          <p:nvPr/>
                        </p:nvSpPr>
                        <p:spPr bwMode="auto">
                          <a:xfrm flipH="1" flipV="1">
                            <a:off x="6675" y="10818"/>
                            <a:ext cx="556" cy="0"/>
                          </a:xfrm>
                          <a:prstGeom prst="line">
                            <a:avLst/>
                          </a:prstGeom>
                          <a:noFill/>
                          <a:ln w="9525">
                            <a:solidFill>
                              <a:srgbClr val="000000"/>
                            </a:solidFill>
                            <a:round/>
                            <a:headEnd type="triangle" w="med" len="med"/>
                          </a:ln>
                        </p:spPr>
                        <p:txBody>
                          <a:bodyPr/>
                          <a:lstStyle/>
                          <a:p>
                            <a:endParaRPr lang="zh-CN" altLang="en-US"/>
                          </a:p>
                        </p:txBody>
                      </p:sp>
                      <p:sp>
                        <p:nvSpPr>
                          <p:cNvPr id="52" name="Oval 20"/>
                          <p:cNvSpPr>
                            <a:spLocks noChangeArrowheads="1"/>
                          </p:cNvSpPr>
                          <p:nvPr/>
                        </p:nvSpPr>
                        <p:spPr bwMode="auto">
                          <a:xfrm>
                            <a:off x="3963" y="10995"/>
                            <a:ext cx="3944" cy="3858"/>
                          </a:xfrm>
                          <a:prstGeom prst="ellipse">
                            <a:avLst/>
                          </a:prstGeom>
                          <a:solidFill>
                            <a:srgbClr val="FFFFFF"/>
                          </a:solidFill>
                          <a:ln w="9525">
                            <a:solidFill>
                              <a:srgbClr val="000000"/>
                            </a:solidFill>
                            <a:round/>
                          </a:ln>
                        </p:spPr>
                        <p:txBody>
                          <a:bodyPr/>
                          <a:lstStyle/>
                          <a:p>
                            <a:endParaRPr lang="zh-CN" altLang="en-US"/>
                          </a:p>
                        </p:txBody>
                      </p:sp>
                      <p:grpSp>
                        <p:nvGrpSpPr>
                          <p:cNvPr id="53" name="Group 21"/>
                          <p:cNvGrpSpPr/>
                          <p:nvPr/>
                        </p:nvGrpSpPr>
                        <p:grpSpPr bwMode="auto">
                          <a:xfrm>
                            <a:off x="3454" y="10308"/>
                            <a:ext cx="4706" cy="2085"/>
                            <a:chOff x="3454" y="10308"/>
                            <a:chExt cx="4706" cy="2085"/>
                          </a:xfrm>
                        </p:grpSpPr>
                        <p:grpSp>
                          <p:nvGrpSpPr>
                            <p:cNvPr id="54" name="Group 22"/>
                            <p:cNvGrpSpPr/>
                            <p:nvPr/>
                          </p:nvGrpSpPr>
                          <p:grpSpPr bwMode="auto">
                            <a:xfrm flipH="1">
                              <a:off x="6932" y="10974"/>
                              <a:ext cx="330" cy="360"/>
                              <a:chOff x="4520" y="2704"/>
                              <a:chExt cx="360" cy="420"/>
                            </a:xfrm>
                          </p:grpSpPr>
                          <p:sp>
                            <p:nvSpPr>
                              <p:cNvPr id="71" name="Line 23"/>
                              <p:cNvSpPr>
                                <a:spLocks noChangeShapeType="1"/>
                              </p:cNvSpPr>
                              <p:nvPr/>
                            </p:nvSpPr>
                            <p:spPr bwMode="auto">
                              <a:xfrm flipH="1" flipV="1">
                                <a:off x="4520" y="2704"/>
                                <a:ext cx="240" cy="420"/>
                              </a:xfrm>
                              <a:prstGeom prst="line">
                                <a:avLst/>
                              </a:prstGeom>
                              <a:noFill/>
                              <a:ln w="9525">
                                <a:solidFill>
                                  <a:srgbClr val="000000"/>
                                </a:solidFill>
                                <a:round/>
                              </a:ln>
                            </p:spPr>
                            <p:txBody>
                              <a:bodyPr/>
                              <a:lstStyle/>
                              <a:p>
                                <a:endParaRPr lang="zh-CN" altLang="en-US"/>
                              </a:p>
                            </p:txBody>
                          </p:sp>
                          <p:sp>
                            <p:nvSpPr>
                              <p:cNvPr id="72" name="Line 24"/>
                              <p:cNvSpPr>
                                <a:spLocks noChangeShapeType="1"/>
                              </p:cNvSpPr>
                              <p:nvPr/>
                            </p:nvSpPr>
                            <p:spPr bwMode="auto">
                              <a:xfrm>
                                <a:off x="4520" y="2704"/>
                                <a:ext cx="360" cy="360"/>
                              </a:xfrm>
                              <a:prstGeom prst="line">
                                <a:avLst/>
                              </a:prstGeom>
                              <a:noFill/>
                              <a:ln w="9525">
                                <a:solidFill>
                                  <a:srgbClr val="000000"/>
                                </a:solidFill>
                                <a:round/>
                              </a:ln>
                            </p:spPr>
                            <p:txBody>
                              <a:bodyPr/>
                              <a:lstStyle/>
                              <a:p>
                                <a:endParaRPr lang="zh-CN" altLang="en-US"/>
                              </a:p>
                            </p:txBody>
                          </p:sp>
                        </p:grpSp>
                        <p:sp>
                          <p:nvSpPr>
                            <p:cNvPr id="55" name="Line 25"/>
                            <p:cNvSpPr>
                              <a:spLocks noChangeShapeType="1"/>
                            </p:cNvSpPr>
                            <p:nvPr/>
                          </p:nvSpPr>
                          <p:spPr bwMode="auto">
                            <a:xfrm flipH="1">
                              <a:off x="4826" y="11319"/>
                              <a:ext cx="1160" cy="20"/>
                            </a:xfrm>
                            <a:prstGeom prst="line">
                              <a:avLst/>
                            </a:prstGeom>
                            <a:noFill/>
                            <a:ln w="9525">
                              <a:solidFill>
                                <a:srgbClr val="000000"/>
                              </a:solidFill>
                              <a:round/>
                              <a:tailEnd type="triangle" w="med" len="med"/>
                            </a:ln>
                          </p:spPr>
                          <p:txBody>
                            <a:bodyPr/>
                            <a:lstStyle/>
                            <a:p>
                              <a:endParaRPr lang="zh-CN" altLang="en-US"/>
                            </a:p>
                          </p:txBody>
                        </p:sp>
                        <p:sp>
                          <p:nvSpPr>
                            <p:cNvPr id="56" name="Line 26"/>
                            <p:cNvSpPr>
                              <a:spLocks noChangeShapeType="1"/>
                            </p:cNvSpPr>
                            <p:nvPr/>
                          </p:nvSpPr>
                          <p:spPr bwMode="auto">
                            <a:xfrm>
                              <a:off x="6410" y="11319"/>
                              <a:ext cx="580" cy="0"/>
                            </a:xfrm>
                            <a:prstGeom prst="line">
                              <a:avLst/>
                            </a:prstGeom>
                            <a:noFill/>
                            <a:ln w="9525">
                              <a:solidFill>
                                <a:srgbClr val="000000"/>
                              </a:solidFill>
                              <a:round/>
                              <a:tailEnd type="triangle" w="med" len="med"/>
                            </a:ln>
                          </p:spPr>
                          <p:txBody>
                            <a:bodyPr/>
                            <a:lstStyle/>
                            <a:p>
                              <a:endParaRPr lang="zh-CN" altLang="en-US"/>
                            </a:p>
                          </p:txBody>
                        </p:sp>
                        <p:grpSp>
                          <p:nvGrpSpPr>
                            <p:cNvPr id="57" name="Group 27"/>
                            <p:cNvGrpSpPr/>
                            <p:nvPr/>
                          </p:nvGrpSpPr>
                          <p:grpSpPr bwMode="auto">
                            <a:xfrm>
                              <a:off x="4472" y="10974"/>
                              <a:ext cx="360" cy="420"/>
                              <a:chOff x="4520" y="2704"/>
                              <a:chExt cx="360" cy="420"/>
                            </a:xfrm>
                          </p:grpSpPr>
                          <p:sp>
                            <p:nvSpPr>
                              <p:cNvPr id="69" name="Line 28"/>
                              <p:cNvSpPr>
                                <a:spLocks noChangeShapeType="1"/>
                              </p:cNvSpPr>
                              <p:nvPr/>
                            </p:nvSpPr>
                            <p:spPr bwMode="auto">
                              <a:xfrm flipH="1" flipV="1">
                                <a:off x="4520" y="2704"/>
                                <a:ext cx="240" cy="420"/>
                              </a:xfrm>
                              <a:prstGeom prst="line">
                                <a:avLst/>
                              </a:prstGeom>
                              <a:noFill/>
                              <a:ln w="9525">
                                <a:solidFill>
                                  <a:srgbClr val="000000"/>
                                </a:solidFill>
                                <a:round/>
                              </a:ln>
                            </p:spPr>
                            <p:txBody>
                              <a:bodyPr/>
                              <a:lstStyle/>
                              <a:p>
                                <a:endParaRPr lang="zh-CN" altLang="en-US"/>
                              </a:p>
                            </p:txBody>
                          </p:sp>
                          <p:sp>
                            <p:nvSpPr>
                              <p:cNvPr id="70" name="Line 29"/>
                              <p:cNvSpPr>
                                <a:spLocks noChangeShapeType="1"/>
                              </p:cNvSpPr>
                              <p:nvPr/>
                            </p:nvSpPr>
                            <p:spPr bwMode="auto">
                              <a:xfrm>
                                <a:off x="4520" y="2704"/>
                                <a:ext cx="360" cy="360"/>
                              </a:xfrm>
                              <a:prstGeom prst="line">
                                <a:avLst/>
                              </a:prstGeom>
                              <a:noFill/>
                              <a:ln w="9525">
                                <a:solidFill>
                                  <a:srgbClr val="000000"/>
                                </a:solidFill>
                                <a:round/>
                              </a:ln>
                            </p:spPr>
                            <p:txBody>
                              <a:bodyPr/>
                              <a:lstStyle/>
                              <a:p>
                                <a:endParaRPr lang="zh-CN" altLang="en-US"/>
                              </a:p>
                            </p:txBody>
                          </p:sp>
                        </p:grpSp>
                        <p:sp>
                          <p:nvSpPr>
                            <p:cNvPr id="58" name="Text Box 30"/>
                            <p:cNvSpPr txBox="1">
                              <a:spLocks noChangeArrowheads="1"/>
                            </p:cNvSpPr>
                            <p:nvPr/>
                          </p:nvSpPr>
                          <p:spPr bwMode="auto">
                            <a:xfrm>
                              <a:off x="7142" y="10893"/>
                              <a:ext cx="1018" cy="420"/>
                            </a:xfrm>
                            <a:prstGeom prst="rect">
                              <a:avLst/>
                            </a:prstGeom>
                            <a:noFill/>
                            <a:ln w="9525">
                              <a:noFill/>
                              <a:miter lim="800000"/>
                            </a:ln>
                          </p:spPr>
                          <p:txBody>
                            <a:bodyPr/>
                            <a:lstStyle/>
                            <a:p>
                              <a:pPr algn="just"/>
                              <a:r>
                                <a:rPr lang="zh-CN" altLang="en-US" sz="1200">
                                  <a:latin typeface="Times New Roman" panose="02020603050405020304" pitchFamily="18" charset="0"/>
                                </a:rPr>
                                <a:t>接收天线</a:t>
                              </a:r>
                              <a:endParaRPr lang="zh-CN" altLang="en-US" sz="2400"/>
                            </a:p>
                          </p:txBody>
                        </p:sp>
                        <p:sp>
                          <p:nvSpPr>
                            <p:cNvPr id="59" name="Text Box 31"/>
                            <p:cNvSpPr txBox="1">
                              <a:spLocks noChangeArrowheads="1"/>
                            </p:cNvSpPr>
                            <p:nvPr/>
                          </p:nvSpPr>
                          <p:spPr bwMode="auto">
                            <a:xfrm>
                              <a:off x="3454" y="10878"/>
                              <a:ext cx="1018" cy="420"/>
                            </a:xfrm>
                            <a:prstGeom prst="rect">
                              <a:avLst/>
                            </a:prstGeom>
                            <a:noFill/>
                            <a:ln w="9525">
                              <a:noFill/>
                              <a:miter lim="800000"/>
                            </a:ln>
                          </p:spPr>
                          <p:txBody>
                            <a:bodyPr/>
                            <a:lstStyle/>
                            <a:p>
                              <a:pPr algn="just"/>
                              <a:r>
                                <a:rPr lang="zh-CN" altLang="en-US" sz="1200">
                                  <a:latin typeface="Times New Roman" panose="02020603050405020304" pitchFamily="18" charset="0"/>
                                </a:rPr>
                                <a:t>发射天线</a:t>
                              </a:r>
                              <a:endParaRPr lang="zh-CN" altLang="en-US" sz="2400"/>
                            </a:p>
                          </p:txBody>
                        </p:sp>
                        <p:sp>
                          <p:nvSpPr>
                            <p:cNvPr id="60" name="Text Box 32"/>
                            <p:cNvSpPr txBox="1">
                              <a:spLocks noChangeArrowheads="1"/>
                            </p:cNvSpPr>
                            <p:nvPr/>
                          </p:nvSpPr>
                          <p:spPr bwMode="auto">
                            <a:xfrm>
                              <a:off x="6720" y="10308"/>
                              <a:ext cx="1018" cy="420"/>
                            </a:xfrm>
                            <a:prstGeom prst="rect">
                              <a:avLst/>
                            </a:prstGeom>
                            <a:noFill/>
                            <a:ln w="9525">
                              <a:noFill/>
                              <a:miter lim="800000"/>
                            </a:ln>
                          </p:spPr>
                          <p:txBody>
                            <a:bodyPr/>
                            <a:lstStyle/>
                            <a:p>
                              <a:pPr algn="just"/>
                              <a:r>
                                <a:rPr lang="zh-CN" altLang="en-US" sz="1200">
                                  <a:latin typeface="Times New Roman" panose="02020603050405020304" pitchFamily="18" charset="0"/>
                                </a:rPr>
                                <a:t>传播途径</a:t>
                              </a:r>
                              <a:endParaRPr lang="zh-CN" altLang="en-US" sz="2400"/>
                            </a:p>
                          </p:txBody>
                        </p:sp>
                        <p:sp>
                          <p:nvSpPr>
                            <p:cNvPr id="61" name="Text Box 33"/>
                            <p:cNvSpPr txBox="1">
                              <a:spLocks noChangeArrowheads="1"/>
                            </p:cNvSpPr>
                            <p:nvPr/>
                          </p:nvSpPr>
                          <p:spPr bwMode="auto">
                            <a:xfrm>
                              <a:off x="6018" y="11103"/>
                              <a:ext cx="420" cy="420"/>
                            </a:xfrm>
                            <a:prstGeom prst="rect">
                              <a:avLst/>
                            </a:prstGeom>
                            <a:noFill/>
                            <a:ln w="9525">
                              <a:noFill/>
                              <a:miter lim="800000"/>
                            </a:ln>
                          </p:spPr>
                          <p:txBody>
                            <a:bodyPr/>
                            <a:lstStyle/>
                            <a:p>
                              <a:pPr algn="just"/>
                              <a:r>
                                <a:rPr lang="en-US" altLang="zh-CN" sz="1400" i="1">
                                  <a:latin typeface="Times New Roman" panose="02020603050405020304" pitchFamily="18" charset="0"/>
                                </a:rPr>
                                <a:t>D</a:t>
                              </a:r>
                              <a:endParaRPr lang="en-US" altLang="zh-CN" sz="2800"/>
                            </a:p>
                          </p:txBody>
                        </p:sp>
                        <p:sp>
                          <p:nvSpPr>
                            <p:cNvPr id="62" name="Text Box 34"/>
                            <p:cNvSpPr txBox="1">
                              <a:spLocks noChangeArrowheads="1"/>
                            </p:cNvSpPr>
                            <p:nvPr/>
                          </p:nvSpPr>
                          <p:spPr bwMode="auto">
                            <a:xfrm>
                              <a:off x="6932" y="11973"/>
                              <a:ext cx="700" cy="420"/>
                            </a:xfrm>
                            <a:prstGeom prst="rect">
                              <a:avLst/>
                            </a:prstGeom>
                            <a:noFill/>
                            <a:ln w="9525">
                              <a:noFill/>
                              <a:miter lim="800000"/>
                            </a:ln>
                          </p:spPr>
                          <p:txBody>
                            <a:bodyPr/>
                            <a:lstStyle/>
                            <a:p>
                              <a:pPr algn="just"/>
                              <a:r>
                                <a:rPr lang="zh-CN" altLang="en-US" sz="1200">
                                  <a:latin typeface="Times New Roman" panose="02020603050405020304" pitchFamily="18" charset="0"/>
                                </a:rPr>
                                <a:t>地面</a:t>
                              </a:r>
                              <a:endParaRPr lang="zh-CN" altLang="en-US" sz="2400"/>
                            </a:p>
                          </p:txBody>
                        </p:sp>
                        <p:sp>
                          <p:nvSpPr>
                            <p:cNvPr id="63" name="Line 35"/>
                            <p:cNvSpPr>
                              <a:spLocks noChangeShapeType="1"/>
                            </p:cNvSpPr>
                            <p:nvPr/>
                          </p:nvSpPr>
                          <p:spPr bwMode="auto">
                            <a:xfrm flipH="1" flipV="1">
                              <a:off x="4502" y="10818"/>
                              <a:ext cx="556" cy="0"/>
                            </a:xfrm>
                            <a:prstGeom prst="line">
                              <a:avLst/>
                            </a:prstGeom>
                            <a:noFill/>
                            <a:ln w="9525">
                              <a:solidFill>
                                <a:srgbClr val="000000"/>
                              </a:solidFill>
                              <a:round/>
                              <a:tailEnd type="triangle" w="med" len="med"/>
                            </a:ln>
                          </p:spPr>
                          <p:txBody>
                            <a:bodyPr/>
                            <a:lstStyle/>
                            <a:p>
                              <a:endParaRPr lang="zh-CN" altLang="en-US"/>
                            </a:p>
                          </p:txBody>
                        </p:sp>
                        <p:sp>
                          <p:nvSpPr>
                            <p:cNvPr id="64" name="Line 36"/>
                            <p:cNvSpPr>
                              <a:spLocks noChangeShapeType="1"/>
                            </p:cNvSpPr>
                            <p:nvPr/>
                          </p:nvSpPr>
                          <p:spPr bwMode="auto">
                            <a:xfrm flipH="1">
                              <a:off x="6752" y="10638"/>
                              <a:ext cx="390" cy="285"/>
                            </a:xfrm>
                            <a:prstGeom prst="line">
                              <a:avLst/>
                            </a:prstGeom>
                            <a:noFill/>
                            <a:ln w="9525">
                              <a:solidFill>
                                <a:srgbClr val="000000"/>
                              </a:solidFill>
                              <a:round/>
                            </a:ln>
                          </p:spPr>
                          <p:txBody>
                            <a:bodyPr/>
                            <a:lstStyle/>
                            <a:p>
                              <a:endParaRPr lang="zh-CN" altLang="en-US"/>
                            </a:p>
                          </p:txBody>
                        </p:sp>
                        <p:sp>
                          <p:nvSpPr>
                            <p:cNvPr id="65" name="Line 37"/>
                            <p:cNvSpPr>
                              <a:spLocks noChangeShapeType="1"/>
                            </p:cNvSpPr>
                            <p:nvPr/>
                          </p:nvSpPr>
                          <p:spPr bwMode="auto">
                            <a:xfrm flipH="1" flipV="1">
                              <a:off x="5958" y="10818"/>
                              <a:ext cx="496" cy="0"/>
                            </a:xfrm>
                            <a:prstGeom prst="line">
                              <a:avLst/>
                            </a:prstGeom>
                            <a:noFill/>
                            <a:ln w="9525">
                              <a:solidFill>
                                <a:srgbClr val="000000"/>
                              </a:solidFill>
                              <a:round/>
                              <a:tailEnd type="triangle" w="med" len="med"/>
                            </a:ln>
                          </p:spPr>
                          <p:txBody>
                            <a:bodyPr/>
                            <a:lstStyle/>
                            <a:p>
                              <a:endParaRPr lang="zh-CN" altLang="en-US"/>
                            </a:p>
                          </p:txBody>
                        </p:sp>
                        <p:sp>
                          <p:nvSpPr>
                            <p:cNvPr id="66" name="Line 38"/>
                            <p:cNvSpPr>
                              <a:spLocks noChangeShapeType="1"/>
                            </p:cNvSpPr>
                            <p:nvPr/>
                          </p:nvSpPr>
                          <p:spPr bwMode="auto">
                            <a:xfrm flipV="1">
                              <a:off x="5418" y="10818"/>
                              <a:ext cx="496" cy="0"/>
                            </a:xfrm>
                            <a:prstGeom prst="line">
                              <a:avLst/>
                            </a:prstGeom>
                            <a:noFill/>
                            <a:ln w="9525">
                              <a:solidFill>
                                <a:srgbClr val="000000"/>
                              </a:solidFill>
                              <a:round/>
                              <a:tailEnd type="triangle" w="med" len="med"/>
                            </a:ln>
                          </p:spPr>
                          <p:txBody>
                            <a:bodyPr/>
                            <a:lstStyle/>
                            <a:p>
                              <a:endParaRPr lang="zh-CN" altLang="en-US"/>
                            </a:p>
                          </p:txBody>
                        </p:sp>
                        <p:sp>
                          <p:nvSpPr>
                            <p:cNvPr id="68" name="Text Box 40"/>
                            <p:cNvSpPr txBox="1">
                              <a:spLocks noChangeArrowheads="1"/>
                            </p:cNvSpPr>
                            <p:nvPr/>
                          </p:nvSpPr>
                          <p:spPr bwMode="auto">
                            <a:xfrm>
                              <a:off x="4995" y="11958"/>
                              <a:ext cx="420" cy="420"/>
                            </a:xfrm>
                            <a:prstGeom prst="rect">
                              <a:avLst/>
                            </a:prstGeom>
                            <a:noFill/>
                            <a:ln w="9525">
                              <a:noFill/>
                              <a:miter lim="800000"/>
                            </a:ln>
                          </p:spPr>
                          <p:txBody>
                            <a:bodyPr/>
                            <a:lstStyle/>
                            <a:p>
                              <a:pPr algn="just"/>
                              <a:r>
                                <a:rPr lang="en-US" altLang="zh-CN" sz="1400" i="1">
                                  <a:latin typeface="Times New Roman" panose="02020603050405020304" pitchFamily="18" charset="0"/>
                                </a:rPr>
                                <a:t>r</a:t>
                              </a:r>
                              <a:endParaRPr lang="en-US" altLang="zh-CN" sz="2800"/>
                            </a:p>
                          </p:txBody>
                        </p:sp>
                      </p:grpSp>
                    </p:grpSp>
                  </p:grpSp>
                  <p:grpSp>
                    <p:nvGrpSpPr>
                      <p:cNvPr id="44" name="Group 41"/>
                      <p:cNvGrpSpPr/>
                      <p:nvPr/>
                    </p:nvGrpSpPr>
                    <p:grpSpPr bwMode="auto">
                      <a:xfrm>
                        <a:off x="4770" y="11010"/>
                        <a:ext cx="1186" cy="1764"/>
                        <a:chOff x="4948" y="2172"/>
                        <a:chExt cx="1186" cy="2005"/>
                      </a:xfrm>
                    </p:grpSpPr>
                    <p:sp>
                      <p:nvSpPr>
                        <p:cNvPr id="45" name="Line 42"/>
                        <p:cNvSpPr>
                          <a:spLocks noChangeShapeType="1"/>
                        </p:cNvSpPr>
                        <p:nvPr/>
                      </p:nvSpPr>
                      <p:spPr bwMode="auto">
                        <a:xfrm>
                          <a:off x="4948" y="2511"/>
                          <a:ext cx="1186" cy="1666"/>
                        </a:xfrm>
                        <a:prstGeom prst="line">
                          <a:avLst/>
                        </a:prstGeom>
                        <a:noFill/>
                        <a:ln w="9525">
                          <a:solidFill>
                            <a:srgbClr val="000000"/>
                          </a:solidFill>
                          <a:round/>
                          <a:headEnd type="triangle" w="med" len="med"/>
                        </a:ln>
                      </p:spPr>
                      <p:txBody>
                        <a:bodyPr/>
                        <a:lstStyle/>
                        <a:p>
                          <a:endParaRPr lang="zh-CN" altLang="en-US"/>
                        </a:p>
                      </p:txBody>
                    </p:sp>
                    <p:sp>
                      <p:nvSpPr>
                        <p:cNvPr id="46" name="Line 43"/>
                        <p:cNvSpPr>
                          <a:spLocks noChangeShapeType="1"/>
                        </p:cNvSpPr>
                        <p:nvPr/>
                      </p:nvSpPr>
                      <p:spPr bwMode="auto">
                        <a:xfrm flipV="1">
                          <a:off x="6134" y="2172"/>
                          <a:ext cx="0" cy="1980"/>
                        </a:xfrm>
                        <a:prstGeom prst="line">
                          <a:avLst/>
                        </a:prstGeom>
                        <a:noFill/>
                        <a:ln w="9525">
                          <a:solidFill>
                            <a:srgbClr val="000000"/>
                          </a:solidFill>
                          <a:round/>
                          <a:tailEnd type="triangle" w="med" len="med"/>
                        </a:ln>
                      </p:spPr>
                      <p:txBody>
                        <a:bodyPr/>
                        <a:lstStyle/>
                        <a:p>
                          <a:endParaRPr lang="zh-CN" altLang="en-US"/>
                        </a:p>
                      </p:txBody>
                    </p:sp>
                  </p:grpSp>
                </p:grpSp>
                <p:sp>
                  <p:nvSpPr>
                    <p:cNvPr id="42" name="Text Box 44"/>
                    <p:cNvSpPr txBox="1">
                      <a:spLocks noChangeArrowheads="1"/>
                    </p:cNvSpPr>
                    <p:nvPr/>
                  </p:nvSpPr>
                  <p:spPr bwMode="auto">
                    <a:xfrm>
                      <a:off x="5893" y="11823"/>
                      <a:ext cx="420" cy="420"/>
                    </a:xfrm>
                    <a:prstGeom prst="rect">
                      <a:avLst/>
                    </a:prstGeom>
                    <a:noFill/>
                    <a:ln w="9525">
                      <a:noFill/>
                      <a:miter lim="800000"/>
                    </a:ln>
                  </p:spPr>
                  <p:txBody>
                    <a:bodyPr/>
                    <a:lstStyle/>
                    <a:p>
                      <a:pPr algn="just"/>
                      <a:r>
                        <a:rPr lang="en-US" altLang="zh-CN" i="1">
                          <a:latin typeface="Times New Roman" panose="02020603050405020304" pitchFamily="18" charset="0"/>
                        </a:rPr>
                        <a:t>r</a:t>
                      </a:r>
                      <a:endParaRPr lang="en-US" altLang="zh-CN" sz="3200"/>
                    </a:p>
                  </p:txBody>
                </p:sp>
              </p:grpSp>
            </p:grpSp>
          </p:grpSp>
        </p:grpSp>
        <p:sp>
          <p:nvSpPr>
            <p:cNvPr id="33" name="Text Box 45"/>
            <p:cNvSpPr txBox="1">
              <a:spLocks noChangeArrowheads="1"/>
            </p:cNvSpPr>
            <p:nvPr/>
          </p:nvSpPr>
          <p:spPr bwMode="auto">
            <a:xfrm>
              <a:off x="4379" y="13554"/>
              <a:ext cx="3330" cy="540"/>
            </a:xfrm>
            <a:prstGeom prst="rect">
              <a:avLst/>
            </a:prstGeom>
            <a:noFill/>
            <a:ln w="9525">
              <a:noFill/>
              <a:miter lim="800000"/>
            </a:ln>
          </p:spPr>
          <p:txBody>
            <a:bodyPr/>
            <a:lstStyle/>
            <a:p>
              <a:pPr algn="ctr"/>
              <a:r>
                <a:rPr lang="en-US" altLang="zh-CN" dirty="0" smtClean="0">
                  <a:latin typeface="Times New Roman" panose="02020603050405020304" pitchFamily="18" charset="0"/>
                </a:rPr>
                <a:t> </a:t>
              </a:r>
              <a:r>
                <a:rPr lang="zh-CN" altLang="en-US" dirty="0">
                  <a:latin typeface="Times New Roman" panose="02020603050405020304" pitchFamily="18" charset="0"/>
                </a:rPr>
                <a:t>视线</a:t>
              </a:r>
              <a:r>
                <a:rPr lang="zh-CN" altLang="en-US" dirty="0" smtClean="0">
                  <a:latin typeface="Times New Roman" panose="02020603050405020304" pitchFamily="18" charset="0"/>
                </a:rPr>
                <a:t>传播</a:t>
              </a:r>
              <a:endParaRPr lang="zh-CN" altLang="en-US" sz="2400" dirty="0"/>
            </a:p>
          </p:txBody>
        </p:sp>
      </p:grpSp>
      <p:graphicFrame>
        <p:nvGraphicFramePr>
          <p:cNvPr id="74" name="Object 46"/>
          <p:cNvGraphicFramePr>
            <a:graphicFrameLocks noChangeAspect="1"/>
          </p:cNvGraphicFramePr>
          <p:nvPr/>
        </p:nvGraphicFramePr>
        <p:xfrm>
          <a:off x="2571736" y="4572008"/>
          <a:ext cx="1368152" cy="553392"/>
        </p:xfrm>
        <a:graphic>
          <a:graphicData uri="http://schemas.openxmlformats.org/presentationml/2006/ole">
            <mc:AlternateContent xmlns:mc="http://schemas.openxmlformats.org/markup-compatibility/2006">
              <mc:Choice xmlns:v="urn:schemas-microsoft-com:vml" Requires="v">
                <p:oleObj spid="_x0000_s9217" name="Equation" r:id="rId3" imgW="21336000" imgH="10058400" progId="">
                  <p:embed/>
                </p:oleObj>
              </mc:Choice>
              <mc:Fallback>
                <p:oleObj name="Equation" r:id="rId3" imgW="21336000" imgH="10058400" progId="">
                  <p:embed/>
                  <p:pic>
                    <p:nvPicPr>
                      <p:cNvPr id="0" name="图片 9216"/>
                      <p:cNvPicPr>
                        <a:picLocks noChangeAspect="1"/>
                      </p:cNvPicPr>
                      <p:nvPr/>
                    </p:nvPicPr>
                    <p:blipFill>
                      <a:blip r:embed="rId4"/>
                      <a:stretch>
                        <a:fillRect/>
                      </a:stretch>
                    </p:blipFill>
                    <p:spPr>
                      <a:xfrm>
                        <a:off x="2571736" y="4572008"/>
                        <a:ext cx="1368152" cy="553392"/>
                      </a:xfrm>
                      <a:prstGeom prst="rect">
                        <a:avLst/>
                      </a:prstGeom>
                      <a:noFill/>
                      <a:ln w="9525">
                        <a:noFill/>
                      </a:ln>
                    </p:spPr>
                  </p:pic>
                </p:oleObj>
              </mc:Fallback>
            </mc:AlternateContent>
          </a:graphicData>
        </a:graphic>
      </p:graphicFrame>
      <p:graphicFrame>
        <p:nvGraphicFramePr>
          <p:cNvPr id="4" name="对象 3"/>
          <p:cNvGraphicFramePr>
            <a:graphicFrameLocks noChangeAspect="1"/>
          </p:cNvGraphicFramePr>
          <p:nvPr/>
        </p:nvGraphicFramePr>
        <p:xfrm>
          <a:off x="2368550" y="5949280"/>
          <a:ext cx="2611438" cy="656308"/>
        </p:xfrm>
        <a:graphic>
          <a:graphicData uri="http://schemas.openxmlformats.org/presentationml/2006/ole">
            <mc:AlternateContent xmlns:mc="http://schemas.openxmlformats.org/markup-compatibility/2006">
              <mc:Choice xmlns:v="urn:schemas-microsoft-com:vml" Requires="v">
                <p:oleObj spid="_x0000_s9218" name="Equation" r:id="rId5" imgW="39928800" imgH="10058400" progId="">
                  <p:embed/>
                </p:oleObj>
              </mc:Choice>
              <mc:Fallback>
                <p:oleObj name="Equation" r:id="rId5" imgW="39928800" imgH="10058400" progId="">
                  <p:embed/>
                  <p:pic>
                    <p:nvPicPr>
                      <p:cNvPr id="0" name="图片 9217"/>
                      <p:cNvPicPr>
                        <a:picLocks noChangeAspect="1"/>
                      </p:cNvPicPr>
                      <p:nvPr/>
                    </p:nvPicPr>
                    <p:blipFill>
                      <a:blip r:embed="rId6"/>
                      <a:stretch>
                        <a:fillRect/>
                      </a:stretch>
                    </p:blipFill>
                    <p:spPr>
                      <a:xfrm>
                        <a:off x="2368550" y="5949280"/>
                        <a:ext cx="2611438" cy="65630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2" end="2"/>
                                            </p:txEl>
                                          </p:spTgt>
                                        </p:tgtEl>
                                        <p:attrNameLst>
                                          <p:attrName>style.visibility</p:attrName>
                                        </p:attrNameLst>
                                      </p:cBhvr>
                                      <p:to>
                                        <p:strVal val="visible"/>
                                      </p:to>
                                    </p:set>
                                    <p:anim calcmode="lin" valueType="num">
                                      <p:cBhvr additive="base">
                                        <p:cTn id="25"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3">
                                            <p:txEl>
                                              <p:pRg st="3" end="3"/>
                                            </p:txEl>
                                          </p:spTgt>
                                        </p:tgtEl>
                                        <p:attrNameLst>
                                          <p:attrName>style.visibility</p:attrName>
                                        </p:attrNameLst>
                                      </p:cBhvr>
                                      <p:to>
                                        <p:strVal val="visible"/>
                                      </p:to>
                                    </p:set>
                                    <p:anim calcmode="lin" valueType="num">
                                      <p:cBhvr additive="base">
                                        <p:cTn id="31"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23">
                                            <p:txEl>
                                              <p:pRg st="4" end="4"/>
                                            </p:txEl>
                                          </p:spTgt>
                                        </p:tgtEl>
                                        <p:attrNameLst>
                                          <p:attrName>style.visibility</p:attrName>
                                        </p:attrNameLst>
                                      </p:cBhvr>
                                      <p:to>
                                        <p:strVal val="visible"/>
                                      </p:to>
                                    </p:set>
                                    <p:anim calcmode="lin" valueType="num">
                                      <p:cBhvr additive="base">
                                        <p:cTn id="37"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723">
                                            <p:txEl>
                                              <p:pRg st="5" end="5"/>
                                            </p:txEl>
                                          </p:spTgt>
                                        </p:tgtEl>
                                        <p:attrNameLst>
                                          <p:attrName>style.visibility</p:attrName>
                                        </p:attrNameLst>
                                      </p:cBhvr>
                                      <p:to>
                                        <p:strVal val="visible"/>
                                      </p:to>
                                    </p:set>
                                    <p:anim calcmode="lin" valueType="num">
                                      <p:cBhvr additive="base">
                                        <p:cTn id="43"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723">
                                            <p:txEl>
                                              <p:pRg st="6" end="6"/>
                                            </p:txEl>
                                          </p:spTgt>
                                        </p:tgtEl>
                                        <p:attrNameLst>
                                          <p:attrName>style.visibility</p:attrName>
                                        </p:attrNameLst>
                                      </p:cBhvr>
                                      <p:to>
                                        <p:strVal val="visible"/>
                                      </p:to>
                                    </p:set>
                                    <p:anim calcmode="lin" valueType="num">
                                      <p:cBhvr additive="base">
                                        <p:cTn id="5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23">
                                            <p:txEl>
                                              <p:pRg st="7" end="7"/>
                                            </p:txEl>
                                          </p:spTgt>
                                        </p:tgtEl>
                                        <p:attrNameLst>
                                          <p:attrName>style.visibility</p:attrName>
                                        </p:attrNameLst>
                                      </p:cBhvr>
                                      <p:to>
                                        <p:strVal val="visible"/>
                                      </p:to>
                                    </p:set>
                                    <p:anim calcmode="lin" valueType="num">
                                      <p:cBhvr additive="base">
                                        <p:cTn id="61"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723">
                                            <p:txEl>
                                              <p:pRg st="8" end="8"/>
                                            </p:txEl>
                                          </p:spTgt>
                                        </p:tgtEl>
                                        <p:attrNameLst>
                                          <p:attrName>style.visibility</p:attrName>
                                        </p:attrNameLst>
                                      </p:cBhvr>
                                      <p:to>
                                        <p:strVal val="visible"/>
                                      </p:to>
                                    </p:set>
                                    <p:anim calcmode="lin" valueType="num">
                                      <p:cBhvr additive="base">
                                        <p:cTn id="67"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07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0723">
                                            <p:txEl>
                                              <p:pRg st="9" end="9"/>
                                            </p:txEl>
                                          </p:spTgt>
                                        </p:tgtEl>
                                        <p:attrNameLst>
                                          <p:attrName>style.visibility</p:attrName>
                                        </p:attrNameLst>
                                      </p:cBhvr>
                                      <p:to>
                                        <p:strVal val="visible"/>
                                      </p:to>
                                    </p:set>
                                    <p:anim calcmode="lin" valueType="num">
                                      <p:cBhvr additive="base">
                                        <p:cTn id="73"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0723">
                                            <p:txEl>
                                              <p:pRg st="10" end="10"/>
                                            </p:txEl>
                                          </p:spTgt>
                                        </p:tgtEl>
                                        <p:attrNameLst>
                                          <p:attrName>style.visibility</p:attrName>
                                        </p:attrNameLst>
                                      </p:cBhvr>
                                      <p:to>
                                        <p:strVal val="visible"/>
                                      </p:to>
                                    </p:set>
                                    <p:anim calcmode="lin" valueType="num">
                                      <p:cBhvr additive="base">
                                        <p:cTn id="79" dur="5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07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0723">
                                            <p:txEl>
                                              <p:pRg st="11" end="11"/>
                                            </p:txEl>
                                          </p:spTgt>
                                        </p:tgtEl>
                                        <p:attrNameLst>
                                          <p:attrName>style.visibility</p:attrName>
                                        </p:attrNameLst>
                                      </p:cBhvr>
                                      <p:to>
                                        <p:strVal val="visible"/>
                                      </p:to>
                                    </p:set>
                                    <p:anim calcmode="lin" valueType="num">
                                      <p:cBhvr additive="base">
                                        <p:cTn id="85" dur="5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07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0723">
                                            <p:txEl>
                                              <p:pRg st="14" end="14"/>
                                            </p:txEl>
                                          </p:spTgt>
                                        </p:tgtEl>
                                        <p:attrNameLst>
                                          <p:attrName>style.visibility</p:attrName>
                                        </p:attrNameLst>
                                      </p:cBhvr>
                                      <p:to>
                                        <p:strVal val="visible"/>
                                      </p:to>
                                    </p:set>
                                    <p:anim calcmode="lin" valueType="num">
                                      <p:cBhvr additive="base">
                                        <p:cTn id="97" dur="500" fill="hold"/>
                                        <p:tgtEl>
                                          <p:spTgt spid="3072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072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0723">
                                            <p:txEl>
                                              <p:pRg st="15" end="15"/>
                                            </p:txEl>
                                          </p:spTgt>
                                        </p:tgtEl>
                                        <p:attrNameLst>
                                          <p:attrName>style.visibility</p:attrName>
                                        </p:attrNameLst>
                                      </p:cBhvr>
                                      <p:to>
                                        <p:strVal val="visible"/>
                                      </p:to>
                                    </p:set>
                                    <p:anim calcmode="lin" valueType="num">
                                      <p:cBhvr additive="base">
                                        <p:cTn id="103" dur="500" fill="hold"/>
                                        <p:tgtEl>
                                          <p:spTgt spid="3072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072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500" fill="hold"/>
                                        <p:tgtEl>
                                          <p:spTgt spid="31"/>
                                        </p:tgtEl>
                                        <p:attrNameLst>
                                          <p:attrName>ppt_x</p:attrName>
                                        </p:attrNameLst>
                                      </p:cBhvr>
                                      <p:tavLst>
                                        <p:tav tm="0">
                                          <p:val>
                                            <p:strVal val="#ppt_x"/>
                                          </p:val>
                                        </p:tav>
                                        <p:tav tm="100000">
                                          <p:val>
                                            <p:strVal val="#ppt_x"/>
                                          </p:val>
                                        </p:tav>
                                      </p:tavLst>
                                    </p:anim>
                                    <p:anim calcmode="lin" valueType="num">
                                      <p:cBhvr additive="base">
                                        <p:cTn id="11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anim calcmode="lin" valueType="num">
                                      <p:cBhvr additive="base">
                                        <p:cTn id="115" dur="500" fill="hold"/>
                                        <p:tgtEl>
                                          <p:spTgt spid="4"/>
                                        </p:tgtEl>
                                        <p:attrNameLst>
                                          <p:attrName>ppt_x</p:attrName>
                                        </p:attrNameLst>
                                      </p:cBhvr>
                                      <p:tavLst>
                                        <p:tav tm="0">
                                          <p:val>
                                            <p:strVal val="#ppt_x"/>
                                          </p:val>
                                        </p:tav>
                                        <p:tav tm="100000">
                                          <p:val>
                                            <p:strVal val="#ppt_x"/>
                                          </p:val>
                                        </p:tav>
                                      </p:tavLst>
                                    </p:anim>
                                    <p:anim calcmode="lin" valueType="num">
                                      <p:cBhvr additive="base">
                                        <p:cTn id="1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5530" y="2277110"/>
            <a:ext cx="7212330" cy="2110740"/>
          </a:xfrm>
        </p:spPr>
        <p:txBody>
          <a:bodyPr>
            <a:normAutofit/>
          </a:bodyPr>
          <a:lstStyle/>
          <a:p>
            <a:r>
              <a:rPr lang="zh-CN" altLang="en-US" sz="2400" dirty="0" smtClean="0">
                <a:effectLst>
                  <a:outerShdw blurRad="38100" dist="38100" dir="2700000" algn="tl">
                    <a:srgbClr val="000000">
                      <a:alpha val="43137"/>
                    </a:srgbClr>
                  </a:outerShdw>
                </a:effectLst>
              </a:rPr>
              <a:t>微波频段：几百兆到几十吉赫兹</a:t>
            </a:r>
            <a:endParaRPr lang="en-US" altLang="zh-CN" sz="2400" dirty="0" smtClean="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自由空间视线传播</a:t>
            </a:r>
            <a:endParaRPr lang="en-US" altLang="zh-CN" sz="2400" dirty="0" smtClean="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两点间传输距离一般为</a:t>
            </a:r>
            <a:r>
              <a:rPr lang="en-US" altLang="zh-CN" sz="2400" dirty="0" smtClean="0">
                <a:effectLst>
                  <a:outerShdw blurRad="38100" dist="38100" dir="2700000" algn="tl">
                    <a:srgbClr val="000000">
                      <a:alpha val="43137"/>
                    </a:srgbClr>
                  </a:outerShdw>
                </a:effectLst>
              </a:rPr>
              <a:t>30~50km</a:t>
            </a:r>
            <a:r>
              <a:rPr lang="zh-CN" altLang="en-US" sz="2400" dirty="0" smtClean="0">
                <a:effectLst>
                  <a:outerShdw blurRad="38100" dist="38100" dir="2700000" algn="tl">
                    <a:srgbClr val="000000">
                      <a:alpha val="43137"/>
                    </a:srgbClr>
                  </a:outerShdw>
                </a:effectLst>
              </a:rPr>
              <a:t>。</a:t>
            </a:r>
            <a:endParaRPr lang="en-US" altLang="zh-CN" sz="2400" dirty="0" smtClean="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传输多路电话和电视等</a:t>
            </a:r>
            <a:endParaRPr lang="zh-CN" altLang="en-US" sz="2400" dirty="0">
              <a:effectLst>
                <a:outerShdw blurRad="38100" dist="38100" dir="2700000" algn="tl">
                  <a:srgbClr val="000000">
                    <a:alpha val="43137"/>
                  </a:srgbClr>
                </a:outerShdw>
              </a:effectLst>
            </a:endParaRPr>
          </a:p>
        </p:txBody>
      </p:sp>
      <p:graphicFrame>
        <p:nvGraphicFramePr>
          <p:cNvPr id="4" name="对象 3"/>
          <p:cNvGraphicFramePr>
            <a:graphicFrameLocks noChangeAspect="1"/>
          </p:cNvGraphicFramePr>
          <p:nvPr/>
        </p:nvGraphicFramePr>
        <p:xfrm>
          <a:off x="1995850" y="4251072"/>
          <a:ext cx="5779368" cy="2004239"/>
        </p:xfrm>
        <a:graphic>
          <a:graphicData uri="http://schemas.openxmlformats.org/presentationml/2006/ole">
            <mc:AlternateContent xmlns:mc="http://schemas.openxmlformats.org/markup-compatibility/2006">
              <mc:Choice xmlns:v="urn:schemas-microsoft-com:vml" Requires="v">
                <p:oleObj spid="_x0000_s10241" name="VISIO" r:id="rId1" imgW="5419725" imgH="1876425" progId="">
                  <p:embed/>
                </p:oleObj>
              </mc:Choice>
              <mc:Fallback>
                <p:oleObj name="VISIO" r:id="rId1" imgW="5419725" imgH="1876425" progId="">
                  <p:embed/>
                  <p:pic>
                    <p:nvPicPr>
                      <p:cNvPr id="0" name="图片 10240"/>
                      <p:cNvPicPr>
                        <a:picLocks noChangeAspect="1"/>
                      </p:cNvPicPr>
                      <p:nvPr/>
                    </p:nvPicPr>
                    <p:blipFill>
                      <a:blip r:embed="rId2"/>
                      <a:stretch>
                        <a:fillRect/>
                      </a:stretch>
                    </p:blipFill>
                    <p:spPr>
                      <a:xfrm>
                        <a:off x="1995850" y="4251072"/>
                        <a:ext cx="5779368" cy="2004239"/>
                      </a:xfrm>
                      <a:prstGeom prst="rect">
                        <a:avLst/>
                      </a:prstGeom>
                      <a:noFill/>
                      <a:ln w="9525">
                        <a:noFill/>
                      </a:ln>
                    </p:spPr>
                  </p:pic>
                </p:oleObj>
              </mc:Fallback>
            </mc:AlternateContent>
          </a:graphicData>
        </a:graphic>
      </p:graphicFrame>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微波中继信道</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2815" y="1913255"/>
            <a:ext cx="7796530" cy="2117090"/>
          </a:xfrm>
        </p:spPr>
        <p:txBody>
          <a:bodyPr>
            <a:normAutofit/>
          </a:bodyPr>
          <a:lstStyle/>
          <a:p>
            <a:r>
              <a:rPr lang="zh-CN" altLang="en-US" sz="2400" dirty="0" smtClean="0">
                <a:effectLst>
                  <a:outerShdw blurRad="38100" dist="38100" dir="2700000" algn="tl">
                    <a:srgbClr val="000000">
                      <a:alpha val="43137"/>
                    </a:srgbClr>
                  </a:outerShdw>
                </a:effectLst>
              </a:rPr>
              <a:t>利用人造卫星作为中继站构成的通信信道。它有地面建立的端站和中继站组成。</a:t>
            </a:r>
            <a:endParaRPr lang="en-US" altLang="zh-CN" sz="2400" dirty="0" smtClean="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主要特点：通信容量大，传输质量稳定，传输距离远，覆盖区域广。信号衰减大，传输时延较长。</a:t>
            </a:r>
            <a:endParaRPr lang="en-US" altLang="zh-CN" sz="2400" dirty="0" smtClean="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传输多路电话和电视。</a:t>
            </a:r>
            <a:endParaRPr lang="zh-CN" altLang="en-US" sz="2400" dirty="0">
              <a:effectLst>
                <a:outerShdw blurRad="38100" dist="38100" dir="2700000" algn="tl">
                  <a:srgbClr val="000000">
                    <a:alpha val="43137"/>
                  </a:srgbClr>
                </a:outerShdw>
              </a:effectLst>
            </a:endParaRPr>
          </a:p>
        </p:txBody>
      </p:sp>
      <p:graphicFrame>
        <p:nvGraphicFramePr>
          <p:cNvPr id="4" name="对象 3"/>
          <p:cNvGraphicFramePr>
            <a:graphicFrameLocks noChangeAspect="1"/>
          </p:cNvGraphicFramePr>
          <p:nvPr/>
        </p:nvGraphicFramePr>
        <p:xfrm>
          <a:off x="3276878" y="3810741"/>
          <a:ext cx="3323456" cy="2802744"/>
        </p:xfrm>
        <a:graphic>
          <a:graphicData uri="http://schemas.openxmlformats.org/presentationml/2006/ole">
            <mc:AlternateContent xmlns:mc="http://schemas.openxmlformats.org/markup-compatibility/2006">
              <mc:Choice xmlns:v="urn:schemas-microsoft-com:vml" Requires="v">
                <p:oleObj spid="_x0000_s11265" name="VISIO" r:id="rId1" imgW="3314700" imgH="2800350" progId="">
                  <p:embed/>
                </p:oleObj>
              </mc:Choice>
              <mc:Fallback>
                <p:oleObj name="VISIO" r:id="rId1" imgW="3314700" imgH="2800350" progId="">
                  <p:embed/>
                  <p:pic>
                    <p:nvPicPr>
                      <p:cNvPr id="0" name="图片 11264"/>
                      <p:cNvPicPr>
                        <a:picLocks noChangeAspect="1"/>
                      </p:cNvPicPr>
                      <p:nvPr/>
                    </p:nvPicPr>
                    <p:blipFill>
                      <a:blip r:embed="rId2"/>
                      <a:stretch>
                        <a:fillRect/>
                      </a:stretch>
                    </p:blipFill>
                    <p:spPr>
                      <a:xfrm>
                        <a:off x="3276878" y="3810741"/>
                        <a:ext cx="3323456" cy="2802744"/>
                      </a:xfrm>
                      <a:prstGeom prst="rect">
                        <a:avLst/>
                      </a:prstGeom>
                      <a:noFill/>
                      <a:ln w="9525">
                        <a:noFill/>
                      </a:ln>
                    </p:spPr>
                  </p:pic>
                </p:oleObj>
              </mc:Fallback>
            </mc:AlternateContent>
          </a:graphicData>
        </a:graphic>
      </p:graphicFrame>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卫星中继信道</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0435" y="2013585"/>
            <a:ext cx="8003540" cy="703580"/>
          </a:xfrm>
        </p:spPr>
        <p:txBody>
          <a:bodyPr>
            <a:normAutofit/>
          </a:bodyPr>
          <a:lstStyle/>
          <a:p>
            <a:r>
              <a:rPr lang="zh-CN" altLang="en-US" sz="2000" dirty="0">
                <a:effectLst>
                  <a:outerShdw blurRad="38100" dist="38100" dir="2700000" algn="tl">
                    <a:srgbClr val="000000">
                      <a:alpha val="43137"/>
                    </a:srgbClr>
                  </a:outerShdw>
                </a:effectLst>
              </a:rPr>
              <a:t>理想恒参信道就是理想的无失真传输信道， 其等效的线性网络传输特性</a:t>
            </a:r>
            <a:r>
              <a:rPr lang="zh-CN" altLang="en-US" sz="2000" dirty="0" smtClean="0">
                <a:effectLst>
                  <a:outerShdw blurRad="38100" dist="38100" dir="2700000" algn="tl">
                    <a:srgbClr val="000000">
                      <a:alpha val="43137"/>
                    </a:srgbClr>
                  </a:outerShdw>
                </a:effectLst>
              </a:rPr>
              <a:t>为</a:t>
            </a:r>
            <a:endParaRPr lang="zh-CN" altLang="en-US"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TextBox 4"/>
              <p:cNvSpPr txBox="1"/>
              <p:nvPr/>
            </p:nvSpPr>
            <p:spPr>
              <a:xfrm>
                <a:off x="971600" y="3068960"/>
                <a:ext cx="4108176" cy="369332"/>
              </a:xfrm>
              <a:prstGeom prst="rect">
                <a:avLst/>
              </a:prstGeom>
              <a:noFill/>
            </p:spPr>
            <p:txBody>
              <a:bodyPr wrap="none" rtlCol="0">
                <a:spAutoFit/>
              </a:bodyPr>
              <a:lstStyle/>
              <a:p>
                <a:r>
                  <a:rPr lang="zh-CN" altLang="en-US" dirty="0" smtClean="0"/>
                  <a:t>其中，</a:t>
                </a:r>
                <a14:m>
                  <m:oMath xmlns:m="http://schemas.openxmlformats.org/officeDocument/2006/math">
                    <m:sSub>
                      <m:sSubPr>
                        <m:ctrlPr>
                          <a:rPr lang="en-US" altLang="zh-CN" i="1" smtClean="0">
                            <a:latin typeface="Cambria Math"/>
                          </a:rPr>
                        </m:ctrlPr>
                      </m:sSubPr>
                      <m:e>
                        <m:r>
                          <a:rPr lang="en-US" altLang="zh-CN" b="0" i="1" smtClean="0">
                            <a:latin typeface="Cambria Math"/>
                          </a:rPr>
                          <m:t>𝐾</m:t>
                        </m:r>
                      </m:e>
                      <m:sub>
                        <m:r>
                          <a:rPr lang="en-US" altLang="zh-CN" b="0" i="1" smtClean="0">
                            <a:latin typeface="Cambria Math"/>
                          </a:rPr>
                          <m:t>0</m:t>
                        </m:r>
                      </m:sub>
                    </m:sSub>
                    <m:r>
                      <a:rPr lang="zh-CN" altLang="en-US" b="0" i="1" smtClean="0">
                        <a:latin typeface="Cambria Math"/>
                      </a:rPr>
                      <m:t>为</m:t>
                    </m:r>
                    <m:r>
                      <a:rPr lang="zh-CN" altLang="en-US" i="1">
                        <a:latin typeface="Cambria Math"/>
                      </a:rPr>
                      <m:t>传输系数</m:t>
                    </m:r>
                  </m:oMath>
                </a14:m>
                <a:r>
                  <a:rPr lang="zh-CN" altLang="en-US" dirty="0" smtClean="0"/>
                  <a:t>，</a:t>
                </a:r>
                <a14:m>
                  <m:oMath xmlns:m="http://schemas.openxmlformats.org/officeDocument/2006/math">
                    <m:sSub>
                      <m:sSubPr>
                        <m:ctrlPr>
                          <a:rPr lang="en-US" altLang="zh-CN" i="1" dirty="0" smtClean="0">
                            <a:latin typeface="Cambria Math"/>
                          </a:rPr>
                        </m:ctrlPr>
                      </m:sSubPr>
                      <m:e>
                        <m:r>
                          <a:rPr lang="en-US" altLang="zh-CN" b="0" i="1" dirty="0" smtClean="0">
                            <a:latin typeface="Cambria Math"/>
                          </a:rPr>
                          <m:t>𝑡</m:t>
                        </m:r>
                      </m:e>
                      <m:sub>
                        <m:r>
                          <a:rPr lang="en-US" altLang="zh-CN" b="0" i="1" dirty="0" smtClean="0">
                            <a:latin typeface="Cambria Math"/>
                          </a:rPr>
                          <m:t>𝑑</m:t>
                        </m:r>
                      </m:sub>
                    </m:sSub>
                  </m:oMath>
                </a14:m>
                <a:r>
                  <a:rPr lang="zh-CN" altLang="en-US" dirty="0" smtClean="0"/>
                  <a:t>为时间延迟。</a:t>
                </a:r>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1151255" y="3122295"/>
                <a:ext cx="5111115" cy="459740"/>
              </a:xfrm>
              <a:prstGeom prst="rect">
                <a:avLst/>
              </a:prstGeom>
              <a:blipFill rotWithShape="1">
                <a:blip r:embed="rId1" cstate="print"/>
                <a:stretch>
                  <a:fillRect l="-1187" t="-13115" r="-742" b="-19672"/>
                </a:stretch>
              </a:blipFill>
            </p:spPr>
            <p:txBody>
              <a:bodyPr/>
              <a:lstStyle/>
              <a:p>
                <a:r>
                  <a:rPr lang="zh-CN" altLang="en-US">
                    <a:noFill/>
                  </a:rPr>
                  <a:t> </a:t>
                </a:r>
                <a:endParaRPr lang="zh-CN" altLang="en-US">
                  <a:noFill/>
                </a:endParaRPr>
              </a:p>
            </p:txBody>
          </p:sp>
        </mc:Fallback>
      </mc:AlternateContent>
      <p:sp>
        <p:nvSpPr>
          <p:cNvPr id="6" name="TextBox 5"/>
          <p:cNvSpPr txBox="1"/>
          <p:nvPr/>
        </p:nvSpPr>
        <p:spPr>
          <a:xfrm>
            <a:off x="1043608" y="3933056"/>
            <a:ext cx="1969770" cy="398780"/>
          </a:xfrm>
          <a:prstGeom prst="rect">
            <a:avLst/>
          </a:prstGeom>
          <a:noFill/>
        </p:spPr>
        <p:txBody>
          <a:bodyPr wrap="none" rtlCol="0">
            <a:spAutoFit/>
          </a:bodyPr>
          <a:lstStyle/>
          <a:p>
            <a:r>
              <a:rPr lang="zh-CN" altLang="en-US" sz="2000" b="1" dirty="0" smtClean="0">
                <a:effectLst>
                  <a:outerShdw blurRad="38100" dist="38100" dir="2700000" algn="tl">
                    <a:srgbClr val="000000">
                      <a:alpha val="43137"/>
                    </a:srgbClr>
                  </a:outerShdw>
                </a:effectLst>
              </a:rPr>
              <a:t>信道幅频特性：</a:t>
            </a:r>
            <a:endParaRPr lang="zh-CN" altLang="en-US" sz="2000" b="1" dirty="0" smtClean="0">
              <a:effectLst>
                <a:outerShdw blurRad="38100" dist="38100" dir="2700000" algn="tl">
                  <a:srgbClr val="000000">
                    <a:alpha val="43137"/>
                  </a:srgbClr>
                </a:outerShdw>
              </a:effectLst>
            </a:endParaRPr>
          </a:p>
        </p:txBody>
      </p:sp>
      <p:sp>
        <p:nvSpPr>
          <p:cNvPr id="8" name="TextBox 7"/>
          <p:cNvSpPr txBox="1"/>
          <p:nvPr/>
        </p:nvSpPr>
        <p:spPr>
          <a:xfrm>
            <a:off x="1043608" y="4441810"/>
            <a:ext cx="1969770" cy="398780"/>
          </a:xfrm>
          <a:prstGeom prst="rect">
            <a:avLst/>
          </a:prstGeom>
          <a:noFill/>
        </p:spPr>
        <p:txBody>
          <a:bodyPr wrap="none" rtlCol="0">
            <a:spAutoFit/>
          </a:bodyPr>
          <a:lstStyle/>
          <a:p>
            <a:r>
              <a:rPr lang="zh-CN" altLang="en-US" sz="2000" b="1" dirty="0" smtClean="0">
                <a:effectLst>
                  <a:outerShdw blurRad="38100" dist="38100" dir="2700000" algn="tl">
                    <a:srgbClr val="000000">
                      <a:alpha val="43137"/>
                    </a:srgbClr>
                  </a:outerShdw>
                </a:effectLst>
              </a:rPr>
              <a:t>信道相频特性：</a:t>
            </a:r>
            <a:endParaRPr lang="zh-CN" altLang="en-US" sz="2000" b="1" dirty="0" smtClean="0">
              <a:effectLst>
                <a:outerShdw blurRad="38100" dist="38100" dir="2700000" algn="tl">
                  <a:srgbClr val="000000">
                    <a:alpha val="43137"/>
                  </a:srgbClr>
                </a:outerShdw>
              </a:effectLst>
            </a:endParaRPr>
          </a:p>
        </p:txBody>
      </p:sp>
      <p:sp>
        <p:nvSpPr>
          <p:cNvPr id="10" name="矩形 9"/>
          <p:cNvSpPr/>
          <p:nvPr/>
        </p:nvSpPr>
        <p:spPr>
          <a:xfrm>
            <a:off x="1043608" y="4864796"/>
            <a:ext cx="7460558" cy="891540"/>
          </a:xfrm>
          <a:prstGeom prst="rect">
            <a:avLst/>
          </a:prstGeom>
        </p:spPr>
        <p:txBody>
          <a:bodyPr wrap="square">
            <a:spAutoFit/>
          </a:bodyPr>
          <a:lstStyle/>
          <a:p>
            <a:pPr algn="just">
              <a:lnSpc>
                <a:spcPct val="130000"/>
              </a:lnSpc>
              <a:spcBef>
                <a:spcPct val="50000"/>
              </a:spcBef>
            </a:pPr>
            <a:r>
              <a:rPr lang="zh-CN" altLang="en-US" sz="2000" b="1" dirty="0">
                <a:effectLst>
                  <a:outerShdw blurRad="38100" dist="38100" dir="2700000" algn="tl">
                    <a:srgbClr val="000000">
                      <a:alpha val="43137"/>
                    </a:srgbClr>
                  </a:outerShdw>
                </a:effectLst>
              </a:rPr>
              <a:t>群迟延</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频率特性： 所谓的群迟延</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频率特性就是相位</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频率特性的导数， 则群迟延</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频率特性可以表示为</a:t>
            </a:r>
            <a:endParaRPr lang="zh-CN" altLang="en-US" sz="2000" b="1" dirty="0">
              <a:effectLst>
                <a:outerShdw blurRad="38100" dist="38100" dir="2700000" algn="tl">
                  <a:srgbClr val="000000">
                    <a:alpha val="43137"/>
                  </a:srgbClr>
                </a:outerShdw>
              </a:effectLst>
            </a:endParaRPr>
          </a:p>
        </p:txBody>
      </p:sp>
      <p:graphicFrame>
        <p:nvGraphicFramePr>
          <p:cNvPr id="11" name="对象 10"/>
          <p:cNvGraphicFramePr>
            <a:graphicFrameLocks noChangeAspect="1"/>
          </p:cNvGraphicFramePr>
          <p:nvPr/>
        </p:nvGraphicFramePr>
        <p:xfrm>
          <a:off x="3599815" y="5892800"/>
          <a:ext cx="2085340" cy="710565"/>
        </p:xfrm>
        <a:graphic>
          <a:graphicData uri="http://schemas.openxmlformats.org/presentationml/2006/ole">
            <mc:AlternateContent xmlns:mc="http://schemas.openxmlformats.org/markup-compatibility/2006">
              <mc:Choice xmlns:v="urn:schemas-microsoft-com:vml" Requires="v">
                <p:oleObj spid="_x0000_s12553" name="Equation" r:id="rId2" imgW="27736800" imgH="9448800" progId="">
                  <p:embed/>
                </p:oleObj>
              </mc:Choice>
              <mc:Fallback>
                <p:oleObj name="Equation" r:id="rId2" imgW="27736800" imgH="9448800" progId="">
                  <p:embed/>
                  <p:pic>
                    <p:nvPicPr>
                      <p:cNvPr id="0" name="图片 12552"/>
                      <p:cNvPicPr>
                        <a:picLocks noChangeAspect="1"/>
                      </p:cNvPicPr>
                      <p:nvPr/>
                    </p:nvPicPr>
                    <p:blipFill>
                      <a:blip r:embed="rId3"/>
                      <a:stretch>
                        <a:fillRect/>
                      </a:stretch>
                    </p:blipFill>
                    <p:spPr>
                      <a:xfrm>
                        <a:off x="3599815" y="5892800"/>
                        <a:ext cx="2085340" cy="710565"/>
                      </a:xfrm>
                      <a:prstGeom prst="rect">
                        <a:avLst/>
                      </a:prstGeom>
                      <a:noFill/>
                      <a:ln w="9525">
                        <a:noFill/>
                      </a:ln>
                    </p:spPr>
                  </p:pic>
                </p:oleObj>
              </mc:Fallback>
            </mc:AlternateContent>
          </a:graphicData>
        </a:graphic>
      </p:graphicFrame>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理想恒参信道特性</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graphicFrame>
        <p:nvGraphicFramePr>
          <p:cNvPr id="13" name="表格 12"/>
          <p:cNvGraphicFramePr/>
          <p:nvPr/>
        </p:nvGraphicFramePr>
        <p:xfrm>
          <a:off x="2691765" y="2519045"/>
          <a:ext cx="3146425" cy="527685"/>
        </p:xfrm>
        <a:graphic>
          <a:graphicData uri="http://schemas.openxmlformats.org/drawingml/2006/table">
            <a:tbl>
              <a:tblPr firstRow="1" bandRow="1">
                <a:tableStyleId>{5C22544A-7EE6-4342-B048-85BDC9FD1C3A}</a:tableStyleId>
              </a:tblPr>
              <a:tblGrid>
                <a:gridCol w="3146425"/>
              </a:tblGrid>
              <a:tr h="527685">
                <a:tc>
                  <a:txBody>
                    <a:bodyPr/>
                    <a:p>
                      <a:pPr>
                        <a:buNone/>
                      </a:pPr>
                      <a:endParaRPr lang="zh-CN" altLang="en-US"/>
                    </a:p>
                  </a:txBody>
                  <a:tcPr>
                    <a:solidFill>
                      <a:schemeClr val="accent2"/>
                    </a:solidFill>
                  </a:tcPr>
                </a:tc>
              </a:tr>
            </a:tbl>
          </a:graphicData>
        </a:graphic>
      </p:graphicFrame>
      <p:graphicFrame>
        <p:nvGraphicFramePr>
          <p:cNvPr id="4" name="对象 3"/>
          <p:cNvGraphicFramePr>
            <a:graphicFrameLocks noChangeAspect="1"/>
          </p:cNvGraphicFramePr>
          <p:nvPr/>
        </p:nvGraphicFramePr>
        <p:xfrm>
          <a:off x="3394740" y="2576339"/>
          <a:ext cx="1739740" cy="413189"/>
        </p:xfrm>
        <a:graphic>
          <a:graphicData uri="http://schemas.openxmlformats.org/presentationml/2006/ole">
            <mc:AlternateContent xmlns:mc="http://schemas.openxmlformats.org/markup-compatibility/2006">
              <mc:Choice xmlns:v="urn:schemas-microsoft-com:vml" Requires="v">
                <p:oleObj spid="_x0000_s12289" name="Equation" r:id="rId4" imgW="24384000" imgH="5791200" progId="">
                  <p:embed/>
                </p:oleObj>
              </mc:Choice>
              <mc:Fallback>
                <p:oleObj name="Equation" r:id="rId4" imgW="24384000" imgH="5791200" progId="">
                  <p:embed/>
                  <p:pic>
                    <p:nvPicPr>
                      <p:cNvPr id="0" name="图片 12288"/>
                      <p:cNvPicPr>
                        <a:picLocks noChangeAspect="1"/>
                      </p:cNvPicPr>
                      <p:nvPr/>
                    </p:nvPicPr>
                    <p:blipFill>
                      <a:blip r:embed="rId5"/>
                      <a:stretch>
                        <a:fillRect/>
                      </a:stretch>
                    </p:blipFill>
                    <p:spPr>
                      <a:xfrm>
                        <a:off x="3394740" y="2576339"/>
                        <a:ext cx="1739740" cy="413189"/>
                      </a:xfrm>
                      <a:prstGeom prst="rect">
                        <a:avLst/>
                      </a:prstGeom>
                      <a:noFill/>
                      <a:ln w="9525">
                        <a:noFill/>
                      </a:ln>
                    </p:spPr>
                  </p:pic>
                </p:oleObj>
              </mc:Fallback>
            </mc:AlternateContent>
          </a:graphicData>
        </a:graphic>
      </p:graphicFrame>
      <p:graphicFrame>
        <p:nvGraphicFramePr>
          <p:cNvPr id="14" name="表格 13"/>
          <p:cNvGraphicFramePr/>
          <p:nvPr/>
        </p:nvGraphicFramePr>
        <p:xfrm>
          <a:off x="3062605" y="3877945"/>
          <a:ext cx="2123440" cy="527685"/>
        </p:xfrm>
        <a:graphic>
          <a:graphicData uri="http://schemas.openxmlformats.org/drawingml/2006/table">
            <a:tbl>
              <a:tblPr firstRow="1" bandRow="1">
                <a:tableStyleId>{5C22544A-7EE6-4342-B048-85BDC9FD1C3A}</a:tableStyleId>
              </a:tblPr>
              <a:tblGrid>
                <a:gridCol w="2123440"/>
              </a:tblGrid>
              <a:tr h="527685">
                <a:tc>
                  <a:txBody>
                    <a:bodyPr/>
                    <a:p>
                      <a:pPr>
                        <a:buNone/>
                      </a:pPr>
                      <a:endParaRPr lang="zh-CN" altLang="en-US"/>
                    </a:p>
                  </a:txBody>
                  <a:tcPr>
                    <a:solidFill>
                      <a:schemeClr val="accent2"/>
                    </a:solidFill>
                  </a:tcPr>
                </a:tc>
              </a:tr>
            </a:tbl>
          </a:graphicData>
        </a:graphic>
      </p:graphicFrame>
      <p:graphicFrame>
        <p:nvGraphicFramePr>
          <p:cNvPr id="7" name="对象 6"/>
          <p:cNvGraphicFramePr>
            <a:graphicFrameLocks noChangeAspect="1"/>
          </p:cNvGraphicFramePr>
          <p:nvPr/>
        </p:nvGraphicFramePr>
        <p:xfrm>
          <a:off x="3499396" y="3933057"/>
          <a:ext cx="1250407" cy="416802"/>
        </p:xfrm>
        <a:graphic>
          <a:graphicData uri="http://schemas.openxmlformats.org/presentationml/2006/ole">
            <mc:AlternateContent xmlns:mc="http://schemas.openxmlformats.org/markup-compatibility/2006">
              <mc:Choice xmlns:v="urn:schemas-microsoft-com:vml" Requires="v">
                <p:oleObj spid="_x0000_s12551" name="Equation" r:id="rId6" imgW="18288000" imgH="6096000" progId="">
                  <p:embed/>
                </p:oleObj>
              </mc:Choice>
              <mc:Fallback>
                <p:oleObj name="Equation" r:id="rId6" imgW="18288000" imgH="6096000" progId="">
                  <p:embed/>
                  <p:pic>
                    <p:nvPicPr>
                      <p:cNvPr id="0" name="图片 12550"/>
                      <p:cNvPicPr>
                        <a:picLocks noChangeAspect="1"/>
                      </p:cNvPicPr>
                      <p:nvPr/>
                    </p:nvPicPr>
                    <p:blipFill>
                      <a:blip r:embed="rId7"/>
                      <a:stretch>
                        <a:fillRect/>
                      </a:stretch>
                    </p:blipFill>
                    <p:spPr>
                      <a:xfrm>
                        <a:off x="3499396" y="3933057"/>
                        <a:ext cx="1250407" cy="416802"/>
                      </a:xfrm>
                      <a:prstGeom prst="rect">
                        <a:avLst/>
                      </a:prstGeom>
                      <a:noFill/>
                      <a:ln w="9525">
                        <a:noFill/>
                      </a:ln>
                    </p:spPr>
                  </p:pic>
                </p:oleObj>
              </mc:Fallback>
            </mc:AlternateContent>
          </a:graphicData>
        </a:graphic>
      </p:graphicFrame>
      <p:graphicFrame>
        <p:nvGraphicFramePr>
          <p:cNvPr id="15" name="表格 14"/>
          <p:cNvGraphicFramePr/>
          <p:nvPr/>
        </p:nvGraphicFramePr>
        <p:xfrm>
          <a:off x="3062605" y="4432935"/>
          <a:ext cx="2123440" cy="527685"/>
        </p:xfrm>
        <a:graphic>
          <a:graphicData uri="http://schemas.openxmlformats.org/drawingml/2006/table">
            <a:tbl>
              <a:tblPr firstRow="1" bandRow="1">
                <a:tableStyleId>{5C22544A-7EE6-4342-B048-85BDC9FD1C3A}</a:tableStyleId>
              </a:tblPr>
              <a:tblGrid>
                <a:gridCol w="2123440"/>
              </a:tblGrid>
              <a:tr h="527685">
                <a:tc>
                  <a:txBody>
                    <a:bodyPr/>
                    <a:p>
                      <a:pPr>
                        <a:buNone/>
                      </a:pPr>
                      <a:endParaRPr lang="zh-CN" altLang="en-US"/>
                    </a:p>
                  </a:txBody>
                  <a:tcPr>
                    <a:solidFill>
                      <a:schemeClr val="accent2"/>
                    </a:solidFill>
                  </a:tcPr>
                </a:tc>
              </a:tr>
            </a:tbl>
          </a:graphicData>
        </a:graphic>
      </p:graphicFrame>
      <p:graphicFrame>
        <p:nvGraphicFramePr>
          <p:cNvPr id="9" name="对象 8"/>
          <p:cNvGraphicFramePr>
            <a:graphicFrameLocks noChangeAspect="1"/>
          </p:cNvGraphicFramePr>
          <p:nvPr/>
        </p:nvGraphicFramePr>
        <p:xfrm>
          <a:off x="3499485" y="4441825"/>
          <a:ext cx="1370965" cy="448945"/>
        </p:xfrm>
        <a:graphic>
          <a:graphicData uri="http://schemas.openxmlformats.org/presentationml/2006/ole">
            <mc:AlternateContent xmlns:mc="http://schemas.openxmlformats.org/markup-compatibility/2006">
              <mc:Choice xmlns:v="urn:schemas-microsoft-com:vml" Requires="v">
                <p:oleObj spid="_x0000_s12552" name="Equation" r:id="rId8" imgW="16764000" imgH="5486400" progId="">
                  <p:embed/>
                </p:oleObj>
              </mc:Choice>
              <mc:Fallback>
                <p:oleObj name="Equation" r:id="rId8" imgW="16764000" imgH="5486400" progId="">
                  <p:embed/>
                  <p:pic>
                    <p:nvPicPr>
                      <p:cNvPr id="0" name="图片 12551"/>
                      <p:cNvPicPr>
                        <a:picLocks noChangeAspect="1"/>
                      </p:cNvPicPr>
                      <p:nvPr/>
                    </p:nvPicPr>
                    <p:blipFill>
                      <a:blip r:embed="rId9"/>
                      <a:stretch>
                        <a:fillRect/>
                      </a:stretch>
                    </p:blipFill>
                    <p:spPr>
                      <a:xfrm>
                        <a:off x="3499485" y="4441825"/>
                        <a:ext cx="1370965" cy="44894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83565" y="1435100"/>
          <a:ext cx="7977505" cy="2428875"/>
        </p:xfrm>
        <a:graphic>
          <a:graphicData uri="http://schemas.openxmlformats.org/presentationml/2006/ole">
            <mc:AlternateContent xmlns:mc="http://schemas.openxmlformats.org/markup-compatibility/2006">
              <mc:Choice xmlns:v="urn:schemas-microsoft-com:vml" Requires="v">
                <p:oleObj spid="_x0000_s13313" name="VISIO" r:id="rId1" imgW="4229100" imgH="1285875" progId="">
                  <p:embed/>
                </p:oleObj>
              </mc:Choice>
              <mc:Fallback>
                <p:oleObj name="VISIO" r:id="rId1" imgW="4229100" imgH="1285875" progId="">
                  <p:embed/>
                  <p:pic>
                    <p:nvPicPr>
                      <p:cNvPr id="0" name="图片 13312"/>
                      <p:cNvPicPr>
                        <a:picLocks noChangeAspect="1"/>
                      </p:cNvPicPr>
                      <p:nvPr/>
                    </p:nvPicPr>
                    <p:blipFill>
                      <a:blip r:embed="rId2"/>
                      <a:stretch>
                        <a:fillRect/>
                      </a:stretch>
                    </p:blipFill>
                    <p:spPr>
                      <a:xfrm>
                        <a:off x="583565" y="1435100"/>
                        <a:ext cx="7977505" cy="2428875"/>
                      </a:xfrm>
                      <a:prstGeom prst="rect">
                        <a:avLst/>
                      </a:prstGeom>
                      <a:noFill/>
                      <a:ln w="9525">
                        <a:noFill/>
                      </a:ln>
                    </p:spPr>
                  </p:pic>
                </p:oleObj>
              </mc:Fallback>
            </mc:AlternateContent>
          </a:graphicData>
        </a:graphic>
      </p:graphicFrame>
      <p:sp>
        <p:nvSpPr>
          <p:cNvPr id="5" name="TextBox 4"/>
          <p:cNvSpPr txBox="1"/>
          <p:nvPr/>
        </p:nvSpPr>
        <p:spPr>
          <a:xfrm>
            <a:off x="1393999" y="3853185"/>
            <a:ext cx="2492990" cy="369332"/>
          </a:xfrm>
          <a:prstGeom prst="rect">
            <a:avLst/>
          </a:prstGeom>
          <a:noFill/>
        </p:spPr>
        <p:txBody>
          <a:bodyPr wrap="none" rtlCol="0">
            <a:spAutoFit/>
          </a:bodyPr>
          <a:lstStyle/>
          <a:p>
            <a:r>
              <a:rPr lang="zh-CN" altLang="en-US" dirty="0" smtClean="0"/>
              <a:t>恒参信道的冲激响应：</a:t>
            </a:r>
            <a:endParaRPr lang="zh-CN" altLang="en-US" dirty="0"/>
          </a:p>
        </p:txBody>
      </p:sp>
      <p:graphicFrame>
        <p:nvGraphicFramePr>
          <p:cNvPr id="6" name="对象 5"/>
          <p:cNvGraphicFramePr>
            <a:graphicFrameLocks noChangeAspect="1"/>
          </p:cNvGraphicFramePr>
          <p:nvPr/>
        </p:nvGraphicFramePr>
        <p:xfrm>
          <a:off x="4017798" y="3852913"/>
          <a:ext cx="1539459" cy="322212"/>
        </p:xfrm>
        <a:graphic>
          <a:graphicData uri="http://schemas.openxmlformats.org/presentationml/2006/ole">
            <mc:AlternateContent xmlns:mc="http://schemas.openxmlformats.org/markup-compatibility/2006">
              <mc:Choice xmlns:v="urn:schemas-microsoft-com:vml" Requires="v">
                <p:oleObj spid="_x0000_s13508" name="Equation" r:id="rId3" imgW="26212800" imgH="5486400" progId="">
                  <p:embed/>
                </p:oleObj>
              </mc:Choice>
              <mc:Fallback>
                <p:oleObj name="Equation" r:id="rId3" imgW="26212800" imgH="5486400" progId="">
                  <p:embed/>
                  <p:pic>
                    <p:nvPicPr>
                      <p:cNvPr id="0" name="图片 13507"/>
                      <p:cNvPicPr>
                        <a:picLocks noChangeAspect="1"/>
                      </p:cNvPicPr>
                      <p:nvPr/>
                    </p:nvPicPr>
                    <p:blipFill>
                      <a:blip r:embed="rId4"/>
                      <a:stretch>
                        <a:fillRect/>
                      </a:stretch>
                    </p:blipFill>
                    <p:spPr>
                      <a:xfrm>
                        <a:off x="4017798" y="3852913"/>
                        <a:ext cx="1539459" cy="322212"/>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7" name="矩形 6"/>
              <p:cNvSpPr/>
              <p:nvPr/>
            </p:nvSpPr>
            <p:spPr>
              <a:xfrm>
                <a:off x="1187624" y="3501008"/>
                <a:ext cx="4761562" cy="369332"/>
              </a:xfrm>
              <a:prstGeom prst="rect">
                <a:avLst/>
              </a:prstGeom>
            </p:spPr>
            <p:txBody>
              <a:bodyPr wrap="square">
                <a:spAutoFit/>
              </a:bodyPr>
              <a:lstStyle/>
              <a:p>
                <a:pPr algn="just">
                  <a:spcBef>
                    <a:spcPct val="50000"/>
                  </a:spcBef>
                </a:pPr>
                <a:r>
                  <a:rPr lang="zh-CN" altLang="en-US" dirty="0" smtClean="0"/>
                  <a:t>若</a:t>
                </a:r>
                <a:r>
                  <a:rPr lang="zh-CN" altLang="en-US" dirty="0"/>
                  <a:t>输入信号</a:t>
                </a:r>
                <a:r>
                  <a:rPr lang="zh-CN" altLang="en-US" dirty="0" smtClean="0"/>
                  <a:t>为</a:t>
                </a:r>
                <a14:m>
                  <m:oMath xmlns:m="http://schemas.openxmlformats.org/officeDocument/2006/math">
                    <m:r>
                      <a:rPr lang="en-US" altLang="zh-CN" b="0" i="1" smtClean="0">
                        <a:latin typeface="Cambria Math"/>
                      </a:rPr>
                      <m:t>𝑠</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a:t>， 则理想恒参信道的输出为</a:t>
                </a:r>
              </a:p>
            </p:txBody>
          </p:sp>
        </mc:Choice>
        <mc:Fallback>
          <p:sp>
            <p:nvSpPr>
              <p:cNvPr id="7" name="矩形 6"/>
              <p:cNvSpPr>
                <a:spLocks noRot="1" noChangeAspect="1" noMove="1" noResize="1" noEditPoints="1" noAdjustHandles="1" noChangeArrowheads="1" noChangeShapeType="1" noTextEdit="1"/>
              </p:cNvSpPr>
              <p:nvPr/>
            </p:nvSpPr>
            <p:spPr>
              <a:xfrm>
                <a:off x="1467485" y="4248785"/>
                <a:ext cx="5799455" cy="450215"/>
              </a:xfrm>
              <a:prstGeom prst="rect">
                <a:avLst/>
              </a:prstGeom>
              <a:blipFill rotWithShape="1">
                <a:blip r:embed="rId5" cstate="print"/>
                <a:stretch>
                  <a:fillRect l="-1152" t="-13115" r="-1024" b="-19672"/>
                </a:stretch>
              </a:blipFill>
            </p:spPr>
            <p:txBody>
              <a:bodyPr/>
              <a:lstStyle/>
              <a:p>
                <a:r>
                  <a:rPr lang="zh-CN" altLang="en-US">
                    <a:noFill/>
                  </a:rPr>
                  <a:t> </a:t>
                </a:r>
                <a:endParaRPr lang="zh-CN" altLang="en-US">
                  <a:noFill/>
                </a:endParaRPr>
              </a:p>
            </p:txBody>
          </p:sp>
        </mc:Fallback>
      </mc:AlternateContent>
      <p:sp>
        <p:nvSpPr>
          <p:cNvPr id="9" name="矩形 8"/>
          <p:cNvSpPr/>
          <p:nvPr/>
        </p:nvSpPr>
        <p:spPr>
          <a:xfrm>
            <a:off x="1585527" y="5172060"/>
            <a:ext cx="5958408" cy="1615827"/>
          </a:xfrm>
          <a:prstGeom prst="rect">
            <a:avLst/>
          </a:prstGeom>
        </p:spPr>
        <p:txBody>
          <a:bodyPr wrap="square">
            <a:spAutoFit/>
          </a:bodyPr>
          <a:lstStyle/>
          <a:p>
            <a:pPr algn="just">
              <a:spcBef>
                <a:spcPct val="50000"/>
              </a:spcBef>
            </a:pPr>
            <a:r>
              <a:rPr lang="zh-CN" altLang="en-US" dirty="0"/>
              <a:t>由此可见， 理想恒参信道对信号传输的影响是：</a:t>
            </a:r>
            <a:endParaRPr lang="zh-CN" altLang="en-US" dirty="0"/>
          </a:p>
          <a:p>
            <a:pPr algn="just">
              <a:spcBef>
                <a:spcPct val="50000"/>
              </a:spcBef>
            </a:pPr>
            <a:r>
              <a:rPr lang="zh-CN" altLang="en-US" dirty="0"/>
              <a:t>             </a:t>
            </a:r>
            <a:r>
              <a:rPr lang="en-US" altLang="zh-CN" dirty="0"/>
              <a:t>(1) </a:t>
            </a:r>
            <a:r>
              <a:rPr lang="zh-CN" altLang="en-US" dirty="0"/>
              <a:t>对信号在幅度上产生固定的衰减</a:t>
            </a:r>
            <a:r>
              <a:rPr lang="zh-CN" altLang="en-US" dirty="0" smtClean="0"/>
              <a:t>；</a:t>
            </a:r>
            <a:endParaRPr lang="zh-CN" altLang="en-US" dirty="0"/>
          </a:p>
          <a:p>
            <a:pPr algn="just">
              <a:spcBef>
                <a:spcPct val="50000"/>
              </a:spcBef>
            </a:pPr>
            <a:r>
              <a:rPr lang="zh-CN" altLang="en-US" dirty="0"/>
              <a:t>             </a:t>
            </a:r>
            <a:r>
              <a:rPr lang="en-US" altLang="zh-CN" dirty="0"/>
              <a:t>(2) </a:t>
            </a:r>
            <a:r>
              <a:rPr lang="zh-CN" altLang="en-US" dirty="0"/>
              <a:t>对信号在时间上产生固定的迟延</a:t>
            </a:r>
            <a:r>
              <a:rPr lang="zh-CN" altLang="en-US" dirty="0" smtClean="0"/>
              <a:t>。</a:t>
            </a:r>
            <a:endParaRPr lang="zh-CN" altLang="en-US" dirty="0"/>
          </a:p>
          <a:p>
            <a:pPr algn="just">
              <a:spcBef>
                <a:spcPct val="50000"/>
              </a:spcBef>
            </a:pPr>
            <a:r>
              <a:rPr lang="zh-CN" altLang="en-US" dirty="0" smtClean="0"/>
              <a:t>这种</a:t>
            </a:r>
            <a:r>
              <a:rPr lang="zh-CN" altLang="en-US" dirty="0"/>
              <a:t>情况也称信号是</a:t>
            </a:r>
            <a:r>
              <a:rPr lang="zh-CN" altLang="en-US" dirty="0">
                <a:solidFill>
                  <a:srgbClr val="FF0000"/>
                </a:solidFill>
              </a:rPr>
              <a:t>无失真传输</a:t>
            </a:r>
            <a:r>
              <a:rPr lang="zh-CN" altLang="en-US" dirty="0" smtClean="0"/>
              <a:t>。</a:t>
            </a:r>
            <a:endParaRPr lang="zh-CN" altLang="en-US" dirty="0"/>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graphicFrame>
        <p:nvGraphicFramePr>
          <p:cNvPr id="12" name="表格 11"/>
          <p:cNvGraphicFramePr/>
          <p:nvPr/>
        </p:nvGraphicFramePr>
        <p:xfrm>
          <a:off x="2927350" y="4644390"/>
          <a:ext cx="2879725" cy="527685"/>
        </p:xfrm>
        <a:graphic>
          <a:graphicData uri="http://schemas.openxmlformats.org/drawingml/2006/table">
            <a:tbl>
              <a:tblPr firstRow="1" bandRow="1">
                <a:tableStyleId>{5C22544A-7EE6-4342-B048-85BDC9FD1C3A}</a:tableStyleId>
              </a:tblPr>
              <a:tblGrid>
                <a:gridCol w="2879725"/>
              </a:tblGrid>
              <a:tr h="527685">
                <a:tc>
                  <a:txBody>
                    <a:bodyPr/>
                    <a:p>
                      <a:pPr>
                        <a:buNone/>
                      </a:pPr>
                      <a:endParaRPr lang="zh-CN" altLang="en-US"/>
                    </a:p>
                  </a:txBody>
                  <a:tcPr>
                    <a:solidFill>
                      <a:schemeClr val="accent2"/>
                    </a:solidFill>
                  </a:tcPr>
                </a:tc>
              </a:tr>
            </a:tbl>
          </a:graphicData>
        </a:graphic>
      </p:graphicFrame>
      <p:graphicFrame>
        <p:nvGraphicFramePr>
          <p:cNvPr id="8" name="对象 7"/>
          <p:cNvGraphicFramePr>
            <a:graphicFrameLocks noChangeAspect="1"/>
          </p:cNvGraphicFramePr>
          <p:nvPr/>
        </p:nvGraphicFramePr>
        <p:xfrm>
          <a:off x="3423285" y="4717415"/>
          <a:ext cx="1760855" cy="381635"/>
        </p:xfrm>
        <a:graphic>
          <a:graphicData uri="http://schemas.openxmlformats.org/presentationml/2006/ole">
            <mc:AlternateContent xmlns:mc="http://schemas.openxmlformats.org/markup-compatibility/2006">
              <mc:Choice xmlns:v="urn:schemas-microsoft-com:vml" Requires="v">
                <p:oleObj spid="_x0000_s13509" name="Equation" r:id="rId6" imgW="25298400" imgH="5486400" progId="">
                  <p:embed/>
                </p:oleObj>
              </mc:Choice>
              <mc:Fallback>
                <p:oleObj name="Equation" r:id="rId6" imgW="25298400" imgH="5486400" progId="">
                  <p:embed/>
                  <p:pic>
                    <p:nvPicPr>
                      <p:cNvPr id="0" name="图片 13508"/>
                      <p:cNvPicPr>
                        <a:picLocks noChangeAspect="1"/>
                      </p:cNvPicPr>
                      <p:nvPr/>
                    </p:nvPicPr>
                    <p:blipFill>
                      <a:blip r:embed="rId7"/>
                      <a:stretch>
                        <a:fillRect/>
                      </a:stretch>
                    </p:blipFill>
                    <p:spPr>
                      <a:xfrm>
                        <a:off x="3423285" y="4717415"/>
                        <a:ext cx="1760855" cy="38163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0425" y="1884045"/>
            <a:ext cx="7750175" cy="1369695"/>
          </a:xfrm>
        </p:spPr>
        <p:txBody>
          <a:bodyPr>
            <a:normAutofit fontScale="90000"/>
          </a:bodyPr>
          <a:lstStyle/>
          <a:p>
            <a:r>
              <a:rPr lang="zh-CN" altLang="en-US" sz="2000" dirty="0"/>
              <a:t>幅度</a:t>
            </a:r>
            <a:r>
              <a:rPr lang="en-US" altLang="zh-CN" sz="2000" dirty="0"/>
              <a:t>-</a:t>
            </a:r>
            <a:r>
              <a:rPr lang="zh-CN" altLang="en-US" sz="2000" dirty="0"/>
              <a:t>频率</a:t>
            </a:r>
            <a:r>
              <a:rPr lang="zh-CN" altLang="en-US" sz="2000" dirty="0" smtClean="0"/>
              <a:t>失真：信道</a:t>
            </a:r>
            <a:r>
              <a:rPr lang="zh-CN" altLang="en-US" sz="2000" dirty="0"/>
              <a:t>的幅度</a:t>
            </a:r>
            <a:r>
              <a:rPr lang="en-US" altLang="zh-CN" sz="2000" dirty="0"/>
              <a:t>-</a:t>
            </a:r>
            <a:r>
              <a:rPr lang="zh-CN" altLang="en-US" sz="2000" dirty="0"/>
              <a:t>频率特性在信号频带范围之内不是</a:t>
            </a:r>
            <a:r>
              <a:rPr lang="zh-CN" altLang="en-US" sz="2000" dirty="0" smtClean="0"/>
              <a:t>常数；</a:t>
            </a:r>
            <a:endParaRPr lang="en-US" altLang="zh-CN" sz="2000" dirty="0" smtClean="0"/>
          </a:p>
          <a:p>
            <a:r>
              <a:rPr lang="zh-CN" altLang="en-US" sz="2000" dirty="0" smtClean="0"/>
              <a:t>信道</a:t>
            </a:r>
            <a:r>
              <a:rPr lang="zh-CN" altLang="en-US" sz="2000" dirty="0"/>
              <a:t>的幅度</a:t>
            </a:r>
            <a:r>
              <a:rPr lang="en-US" altLang="zh-CN" sz="2000" dirty="0"/>
              <a:t>-</a:t>
            </a:r>
            <a:r>
              <a:rPr lang="zh-CN" altLang="en-US" sz="2000" dirty="0"/>
              <a:t>频率特性不理想会使通过它的信号波形产生失真， 若在这种信道中传输数字信号，则会引起相邻数字信号波形之间在时间上的相互重叠，造成</a:t>
            </a:r>
            <a:r>
              <a:rPr lang="zh-CN" altLang="en-US" sz="2000" dirty="0" smtClean="0">
                <a:solidFill>
                  <a:srgbClr val="FF0000"/>
                </a:solidFill>
              </a:rPr>
              <a:t>码间干扰</a:t>
            </a:r>
            <a:r>
              <a:rPr lang="zh-CN" altLang="en-US" sz="2000" dirty="0" smtClean="0"/>
              <a:t>，此时需要</a:t>
            </a:r>
            <a:r>
              <a:rPr lang="zh-CN" altLang="en-US" sz="2000" dirty="0" smtClean="0">
                <a:solidFill>
                  <a:srgbClr val="FF0000"/>
                </a:solidFill>
              </a:rPr>
              <a:t>均衡器</a:t>
            </a:r>
            <a:r>
              <a:rPr lang="zh-CN" altLang="en-US" sz="2000" dirty="0" smtClean="0"/>
              <a:t>补偿。</a:t>
            </a:r>
            <a:endParaRPr lang="zh-CN" altLang="en-US" sz="2000" dirty="0"/>
          </a:p>
        </p:txBody>
      </p:sp>
      <p:graphicFrame>
        <p:nvGraphicFramePr>
          <p:cNvPr id="4" name="对象 3"/>
          <p:cNvGraphicFramePr>
            <a:graphicFrameLocks noChangeAspect="1"/>
          </p:cNvGraphicFramePr>
          <p:nvPr/>
        </p:nvGraphicFramePr>
        <p:xfrm>
          <a:off x="775335" y="3182620"/>
          <a:ext cx="7920355" cy="3442970"/>
        </p:xfrm>
        <a:graphic>
          <a:graphicData uri="http://schemas.openxmlformats.org/presentationml/2006/ole">
            <mc:AlternateContent xmlns:mc="http://schemas.openxmlformats.org/markup-compatibility/2006">
              <mc:Choice xmlns:v="urn:schemas-microsoft-com:vml" Requires="v">
                <p:oleObj spid="_x0000_s14337" name="VISIO" r:id="rId1" imgW="6715125" imgH="2914650" progId="">
                  <p:embed/>
                </p:oleObj>
              </mc:Choice>
              <mc:Fallback>
                <p:oleObj name="VISIO" r:id="rId1" imgW="6715125" imgH="2914650" progId="">
                  <p:embed/>
                  <p:pic>
                    <p:nvPicPr>
                      <p:cNvPr id="0" name="图片 14336"/>
                      <p:cNvPicPr>
                        <a:picLocks noChangeAspect="1"/>
                      </p:cNvPicPr>
                      <p:nvPr/>
                    </p:nvPicPr>
                    <p:blipFill>
                      <a:blip r:embed="rId2"/>
                      <a:stretch>
                        <a:fillRect/>
                      </a:stretch>
                    </p:blipFill>
                    <p:spPr>
                      <a:xfrm>
                        <a:off x="775335" y="3182620"/>
                        <a:ext cx="7920355" cy="3442970"/>
                      </a:xfrm>
                      <a:prstGeom prst="rect">
                        <a:avLst/>
                      </a:prstGeom>
                      <a:noFill/>
                      <a:ln w="9525">
                        <a:noFill/>
                      </a:ln>
                    </p:spPr>
                  </p:pic>
                </p:oleObj>
              </mc:Fallback>
            </mc:AlternateContent>
          </a:graphicData>
        </a:graphic>
      </p:graphicFrame>
      <p:sp>
        <p:nvSpPr>
          <p:cNvPr id="5" name="TextBox 4"/>
          <p:cNvSpPr txBox="1"/>
          <p:nvPr/>
        </p:nvSpPr>
        <p:spPr>
          <a:xfrm>
            <a:off x="3151282" y="6375107"/>
            <a:ext cx="3647152" cy="369332"/>
          </a:xfrm>
          <a:prstGeom prst="rect">
            <a:avLst/>
          </a:prstGeom>
          <a:noFill/>
        </p:spPr>
        <p:txBody>
          <a:bodyPr wrap="none" rtlCol="0">
            <a:spAutoFit/>
          </a:bodyPr>
          <a:lstStyle/>
          <a:p>
            <a:r>
              <a:rPr lang="zh-CN" altLang="en-US" dirty="0" smtClean="0"/>
              <a:t>典型音频电话信道的幅度衰减特性</a:t>
            </a:r>
            <a:endParaRPr lang="zh-CN" altLang="en-US" dirty="0"/>
          </a:p>
        </p:txBody>
      </p:sp>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幅频失真</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
        <p:nvSpPr>
          <p:cNvPr id="3" name="内容占位符 2"/>
          <p:cNvSpPr>
            <a:spLocks noGrp="1"/>
          </p:cNvSpPr>
          <p:nvPr>
            <p:ph idx="1"/>
          </p:nvPr>
        </p:nvSpPr>
        <p:spPr>
          <a:xfrm>
            <a:off x="945515" y="1600200"/>
            <a:ext cx="7714615" cy="1009015"/>
          </a:xfrm>
        </p:spPr>
        <p:txBody>
          <a:bodyPr/>
          <a:lstStyle/>
          <a:p>
            <a:pPr marL="0" indent="0">
              <a:buNone/>
            </a:pPr>
            <a:r>
              <a:rPr lang="zh-CN" altLang="en-US" dirty="0" smtClean="0">
                <a:solidFill>
                  <a:srgbClr val="C00000"/>
                </a:solidFill>
                <a:effectLst>
                  <a:outerShdw blurRad="38100" dist="38100" dir="2700000" algn="tl">
                    <a:srgbClr val="000000">
                      <a:alpha val="43137"/>
                    </a:srgbClr>
                  </a:outerShdw>
                </a:effectLst>
              </a:rPr>
              <a:t>信道</a:t>
            </a:r>
            <a:r>
              <a:rPr lang="zh-CN" altLang="en-US" sz="2400" dirty="0" smtClean="0"/>
              <a:t>是指以传输媒质为基础的信号通道。</a:t>
            </a:r>
            <a:endParaRPr lang="en-US" altLang="zh-CN" sz="2400" dirty="0" smtClean="0"/>
          </a:p>
          <a:p>
            <a:r>
              <a:rPr lang="zh-CN" altLang="en-US" sz="2400" dirty="0" smtClean="0"/>
              <a:t>狭义信道：信号的传输媒质。</a:t>
            </a:r>
            <a:endParaRPr lang="zh-CN" altLang="en-US" sz="2400" dirty="0"/>
          </a:p>
        </p:txBody>
      </p:sp>
      <p:graphicFrame>
        <p:nvGraphicFramePr>
          <p:cNvPr id="5" name="图示 4"/>
          <p:cNvGraphicFramePr/>
          <p:nvPr/>
        </p:nvGraphicFramePr>
        <p:xfrm>
          <a:off x="1907704" y="2996952"/>
          <a:ext cx="5184576" cy="3006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表格 3"/>
          <p:cNvGraphicFramePr/>
          <p:nvPr/>
        </p:nvGraphicFramePr>
        <p:xfrm>
          <a:off x="1907540" y="2997200"/>
          <a:ext cx="2419350" cy="595630"/>
        </p:xfrm>
        <a:graphic>
          <a:graphicData uri="http://schemas.openxmlformats.org/drawingml/2006/table">
            <a:tbl>
              <a:tblPr firstRow="1" bandRow="1">
                <a:tableStyleId>{5C22544A-7EE6-4342-B048-85BDC9FD1C3A}</a:tableStyleId>
              </a:tblPr>
              <a:tblGrid>
                <a:gridCol w="2419350"/>
              </a:tblGrid>
              <a:tr h="595630">
                <a:tc>
                  <a:txBody>
                    <a:bodyPr/>
                    <a:p>
                      <a:pPr algn="ctr">
                        <a:buNone/>
                      </a:pPr>
                      <a:r>
                        <a:rPr lang="zh-CN" altLang="en-US" b="1">
                          <a:solidFill>
                            <a:schemeClr val="bg2"/>
                          </a:solidFill>
                        </a:rPr>
                        <a:t>有线信道</a:t>
                      </a:r>
                      <a:endParaRPr lang="zh-CN" altLang="en-US" b="1">
                        <a:solidFill>
                          <a:schemeClr val="bg2"/>
                        </a:solidFill>
                      </a:endParaRPr>
                    </a:p>
                  </a:txBody>
                  <a:tcPr anchor="ctr" anchorCtr="0">
                    <a:solidFill>
                      <a:schemeClr val="accent1"/>
                    </a:solid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8675" y="2138834"/>
            <a:ext cx="8229600" cy="1324744"/>
          </a:xfrm>
        </p:spPr>
        <p:txBody>
          <a:bodyPr>
            <a:normAutofit/>
          </a:bodyPr>
          <a:lstStyle/>
          <a:p>
            <a:r>
              <a:rPr lang="zh-CN" altLang="en-US" sz="2000" dirty="0">
                <a:effectLst>
                  <a:outerShdw blurRad="38100" dist="38100" dir="2700000" algn="tl">
                    <a:srgbClr val="000000">
                      <a:alpha val="43137"/>
                    </a:srgbClr>
                  </a:outerShdw>
                </a:effectLst>
              </a:rPr>
              <a:t>相位</a:t>
            </a:r>
            <a:r>
              <a:rPr lang="en-US" altLang="zh-CN" sz="2000" dirty="0">
                <a:effectLst>
                  <a:outerShdw blurRad="38100" dist="38100" dir="2700000" algn="tl">
                    <a:srgbClr val="000000">
                      <a:alpha val="43137"/>
                    </a:srgbClr>
                  </a:outerShdw>
                </a:effectLst>
              </a:rPr>
              <a:t>-</a:t>
            </a:r>
            <a:r>
              <a:rPr lang="zh-CN" altLang="en-US" sz="2000" dirty="0">
                <a:effectLst>
                  <a:outerShdw blurRad="38100" dist="38100" dir="2700000" algn="tl">
                    <a:srgbClr val="000000">
                      <a:alpha val="43137"/>
                    </a:srgbClr>
                  </a:outerShdw>
                </a:effectLst>
              </a:rPr>
              <a:t>频率失真：信道的相位</a:t>
            </a:r>
            <a:r>
              <a:rPr lang="en-US" altLang="zh-CN" sz="2000" dirty="0">
                <a:effectLst>
                  <a:outerShdw blurRad="38100" dist="38100" dir="2700000" algn="tl">
                    <a:srgbClr val="000000">
                      <a:alpha val="43137"/>
                    </a:srgbClr>
                  </a:outerShdw>
                </a:effectLst>
              </a:rPr>
              <a:t>-</a:t>
            </a:r>
            <a:r>
              <a:rPr lang="zh-CN" altLang="en-US" sz="2000" dirty="0">
                <a:effectLst>
                  <a:outerShdw blurRad="38100" dist="38100" dir="2700000" algn="tl">
                    <a:srgbClr val="000000">
                      <a:alpha val="43137"/>
                    </a:srgbClr>
                  </a:outerShdw>
                </a:effectLst>
              </a:rPr>
              <a:t>频率特性在信号频带范围之内不是</a:t>
            </a:r>
            <a:r>
              <a:rPr lang="en-US" altLang="zh-CN" sz="2000" dirty="0">
                <a:effectLst>
                  <a:outerShdw blurRad="38100" dist="38100" dir="2700000" algn="tl">
                    <a:srgbClr val="000000">
                      <a:alpha val="43137"/>
                    </a:srgbClr>
                  </a:outerShdw>
                </a:effectLst>
              </a:rPr>
              <a:t>ω</a:t>
            </a:r>
            <a:r>
              <a:rPr lang="zh-CN" altLang="en-US" sz="2000" dirty="0">
                <a:effectLst>
                  <a:outerShdw blurRad="38100" dist="38100" dir="2700000" algn="tl">
                    <a:srgbClr val="000000">
                      <a:alpha val="43137"/>
                    </a:srgbClr>
                  </a:outerShdw>
                </a:effectLst>
              </a:rPr>
              <a:t>的线性函数。</a:t>
            </a:r>
            <a:endParaRPr lang="en-US" altLang="zh-CN" sz="2000" dirty="0">
              <a:effectLst>
                <a:outerShdw blurRad="38100" dist="38100" dir="2700000" algn="tl">
                  <a:srgbClr val="000000">
                    <a:alpha val="43137"/>
                  </a:srgbClr>
                </a:outerShdw>
              </a:effectLst>
            </a:endParaRPr>
          </a:p>
          <a:p>
            <a:r>
              <a:rPr lang="zh-CN" altLang="en-US" sz="2000" dirty="0" smtClean="0">
                <a:effectLst>
                  <a:outerShdw blurRad="38100" dist="38100" dir="2700000" algn="tl">
                    <a:srgbClr val="000000">
                      <a:alpha val="43137"/>
                    </a:srgbClr>
                  </a:outerShdw>
                </a:effectLst>
              </a:rPr>
              <a:t>也会引起码间串扰，也需要均衡器补偿。</a:t>
            </a:r>
            <a:endParaRPr lang="zh-CN" altLang="en-US" sz="2000" dirty="0">
              <a:effectLst>
                <a:outerShdw blurRad="38100" dist="38100" dir="2700000" algn="tl">
                  <a:srgbClr val="000000">
                    <a:alpha val="43137"/>
                  </a:srgbClr>
                </a:outerShdw>
              </a:effectLst>
            </a:endParaRPr>
          </a:p>
        </p:txBody>
      </p:sp>
      <p:graphicFrame>
        <p:nvGraphicFramePr>
          <p:cNvPr id="4" name="对象 3"/>
          <p:cNvGraphicFramePr>
            <a:graphicFrameLocks noChangeAspect="1"/>
          </p:cNvGraphicFramePr>
          <p:nvPr/>
        </p:nvGraphicFramePr>
        <p:xfrm>
          <a:off x="1089025" y="3359150"/>
          <a:ext cx="7597775" cy="2392045"/>
        </p:xfrm>
        <a:graphic>
          <a:graphicData uri="http://schemas.openxmlformats.org/presentationml/2006/ole">
            <mc:AlternateContent xmlns:mc="http://schemas.openxmlformats.org/markup-compatibility/2006">
              <mc:Choice xmlns:v="urn:schemas-microsoft-com:vml" Requires="v">
                <p:oleObj spid="_x0000_s15361" name="VISIO" r:id="rId1" imgW="6400800" imgH="2019300" progId="">
                  <p:embed/>
                </p:oleObj>
              </mc:Choice>
              <mc:Fallback>
                <p:oleObj name="VISIO" r:id="rId1" imgW="6400800" imgH="2019300" progId="">
                  <p:embed/>
                  <p:pic>
                    <p:nvPicPr>
                      <p:cNvPr id="0" name="图片 15360"/>
                      <p:cNvPicPr>
                        <a:picLocks noChangeAspect="1"/>
                      </p:cNvPicPr>
                      <p:nvPr/>
                    </p:nvPicPr>
                    <p:blipFill>
                      <a:blip r:embed="rId2"/>
                      <a:stretch>
                        <a:fillRect/>
                      </a:stretch>
                    </p:blipFill>
                    <p:spPr>
                      <a:xfrm>
                        <a:off x="1089025" y="3359150"/>
                        <a:ext cx="7597775" cy="2392045"/>
                      </a:xfrm>
                      <a:prstGeom prst="rect">
                        <a:avLst/>
                      </a:prstGeom>
                      <a:noFill/>
                      <a:ln w="9525">
                        <a:noFill/>
                      </a:ln>
                    </p:spPr>
                  </p:pic>
                </p:oleObj>
              </mc:Fallback>
            </mc:AlternateContent>
          </a:graphicData>
        </a:graphic>
      </p:graphicFrame>
      <p:sp>
        <p:nvSpPr>
          <p:cNvPr id="6" name="Text Box 4"/>
          <p:cNvSpPr txBox="1">
            <a:spLocks noChangeArrowheads="1"/>
          </p:cNvSpPr>
          <p:nvPr/>
        </p:nvSpPr>
        <p:spPr bwMode="auto">
          <a:xfrm>
            <a:off x="1697038" y="5824855"/>
            <a:ext cx="67008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000" dirty="0" smtClean="0"/>
              <a:t>     典型</a:t>
            </a:r>
            <a:r>
              <a:rPr lang="zh-CN" altLang="en-US" sz="2000" dirty="0"/>
              <a:t>电话信道相频特性和群迟延</a:t>
            </a:r>
            <a:r>
              <a:rPr lang="zh-CN" altLang="en-US" sz="2000" dirty="0" smtClean="0"/>
              <a:t>频率特性</a:t>
            </a:r>
            <a:endParaRPr lang="zh-CN" altLang="en-US" sz="2000" dirty="0"/>
          </a:p>
          <a:p>
            <a:pPr algn="just">
              <a:spcBef>
                <a:spcPct val="50000"/>
              </a:spcBef>
            </a:pPr>
            <a:r>
              <a:rPr lang="zh-CN" altLang="en-US" sz="2000" dirty="0"/>
              <a:t>            </a:t>
            </a:r>
            <a:r>
              <a:rPr lang="en-US" altLang="zh-CN" sz="2000" dirty="0"/>
              <a:t>(a) </a:t>
            </a:r>
            <a:r>
              <a:rPr lang="zh-CN" altLang="en-US" sz="2000" dirty="0"/>
              <a:t>相频特性； </a:t>
            </a:r>
            <a:r>
              <a:rPr lang="en-US" altLang="zh-CN" sz="2000" dirty="0"/>
              <a:t>(b) </a:t>
            </a:r>
            <a:r>
              <a:rPr lang="zh-CN" altLang="en-US" sz="2000" dirty="0"/>
              <a:t>群迟延频率特性</a:t>
            </a:r>
            <a:endParaRPr lang="zh-CN" altLang="en-US" sz="2000" dirty="0"/>
          </a:p>
        </p:txBody>
      </p:sp>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相频失真</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8" name="标题 17"/>
          <p:cNvSpPr>
            <a:spLocks noGrp="1"/>
          </p:cNvSpPr>
          <p:nvPr>
            <p:ph type="title"/>
          </p:nvPr>
        </p:nvSpPr>
        <p:spPr>
          <a:xfrm>
            <a:off x="1150938" y="204788"/>
            <a:ext cx="7793037" cy="919162"/>
          </a:xfrm>
        </p:spPr>
        <p:txBody>
          <a:bodyPr/>
          <a:lstStyle/>
          <a:p>
            <a:r>
              <a:rPr lang="zh-CN" altLang="en-US" sz="4400" dirty="0"/>
              <a:t>3.</a:t>
            </a:r>
            <a:r>
              <a:rPr lang="en-US" altLang="zh-CN" sz="4400" dirty="0"/>
              <a:t>2</a:t>
            </a:r>
            <a:r>
              <a:rPr lang="zh-CN" altLang="en-US" sz="4400" kern="1200" dirty="0">
                <a:latin typeface="Arial" panose="020B0604020202020204" pitchFamily="34" charset="0"/>
                <a:ea typeface="隶书" panose="02010509060101010101" pitchFamily="49" charset="-122"/>
                <a:cs typeface="+mn-cs"/>
              </a:rPr>
              <a:t> 恒参信道及其传输特性</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
        <p:nvSpPr>
          <p:cNvPr id="3" name="内容占位符 2"/>
          <p:cNvSpPr>
            <a:spLocks noGrp="1"/>
          </p:cNvSpPr>
          <p:nvPr>
            <p:ph idx="1"/>
          </p:nvPr>
        </p:nvSpPr>
        <p:spPr>
          <a:xfrm>
            <a:off x="939165" y="2332355"/>
            <a:ext cx="8216900" cy="4277360"/>
          </a:xfrm>
        </p:spPr>
        <p:txBody>
          <a:bodyPr/>
          <a:lstStyle/>
          <a:p>
            <a:r>
              <a:rPr lang="zh-CN" altLang="en-US" sz="2400" b="1" dirty="0" smtClean="0">
                <a:effectLst>
                  <a:outerShdw blurRad="38100" dist="38100" dir="2700000" algn="tl">
                    <a:srgbClr val="000000">
                      <a:alpha val="43137"/>
                    </a:srgbClr>
                  </a:outerShdw>
                </a:effectLst>
              </a:rPr>
              <a:t>信道</a:t>
            </a:r>
            <a:r>
              <a:rPr lang="zh-CN" altLang="en-US" sz="2400" b="1" dirty="0">
                <a:effectLst>
                  <a:outerShdw blurRad="38100" dist="38100" dir="2700000" algn="tl">
                    <a:srgbClr val="000000">
                      <a:alpha val="43137"/>
                    </a:srgbClr>
                  </a:outerShdw>
                </a:effectLst>
              </a:rPr>
              <a:t>传输特性随时间随机快速变化的信道</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lvl="1"/>
            <a:r>
              <a:rPr lang="zh-CN" altLang="en-US" sz="2400" b="1" dirty="0" smtClean="0">
                <a:solidFill>
                  <a:schemeClr val="tx2">
                    <a:lumMod val="60000"/>
                    <a:lumOff val="40000"/>
                  </a:schemeClr>
                </a:solidFill>
                <a:effectLst>
                  <a:outerShdw blurRad="38100" dist="38100" dir="2700000" algn="tl">
                    <a:srgbClr val="000000">
                      <a:alpha val="43137"/>
                    </a:srgbClr>
                  </a:outerShdw>
                </a:effectLst>
              </a:rPr>
              <a:t>陆地</a:t>
            </a:r>
            <a:r>
              <a:rPr lang="zh-CN" altLang="en-US" sz="2400" b="1" dirty="0">
                <a:solidFill>
                  <a:schemeClr val="tx2">
                    <a:lumMod val="60000"/>
                    <a:lumOff val="40000"/>
                  </a:schemeClr>
                </a:solidFill>
                <a:effectLst>
                  <a:outerShdw blurRad="38100" dist="38100" dir="2700000" algn="tl">
                    <a:srgbClr val="000000">
                      <a:alpha val="43137"/>
                    </a:srgbClr>
                  </a:outerShdw>
                </a:effectLst>
              </a:rPr>
              <a:t>移动</a:t>
            </a:r>
            <a:r>
              <a:rPr lang="zh-CN" altLang="en-US" sz="2400" b="1" dirty="0" smtClean="0">
                <a:solidFill>
                  <a:schemeClr val="tx2">
                    <a:lumMod val="60000"/>
                    <a:lumOff val="40000"/>
                  </a:schemeClr>
                </a:solidFill>
                <a:effectLst>
                  <a:outerShdw blurRad="38100" dist="38100" dir="2700000" algn="tl">
                    <a:srgbClr val="000000">
                      <a:alpha val="43137"/>
                    </a:srgbClr>
                  </a:outerShdw>
                </a:effectLst>
              </a:rPr>
              <a:t>信道</a:t>
            </a:r>
            <a:endParaRPr lang="en-US" altLang="zh-CN" sz="2400" b="1" dirty="0" smtClean="0">
              <a:solidFill>
                <a:schemeClr val="tx2">
                  <a:lumMod val="60000"/>
                  <a:lumOff val="40000"/>
                </a:schemeClr>
              </a:solidFill>
              <a:effectLst>
                <a:outerShdw blurRad="38100" dist="38100" dir="2700000" algn="tl">
                  <a:srgbClr val="000000">
                    <a:alpha val="43137"/>
                  </a:srgbClr>
                </a:outerShdw>
              </a:effectLst>
            </a:endParaRPr>
          </a:p>
          <a:p>
            <a:pPr lvl="1"/>
            <a:r>
              <a:rPr lang="zh-CN" altLang="en-US" sz="2400" b="1" dirty="0" smtClean="0">
                <a:solidFill>
                  <a:schemeClr val="tx1"/>
                </a:solidFill>
                <a:effectLst>
                  <a:outerShdw blurRad="38100" dist="38100" dir="2700000" algn="tl">
                    <a:srgbClr val="000000">
                      <a:alpha val="43137"/>
                    </a:srgbClr>
                  </a:outerShdw>
                </a:effectLst>
              </a:rPr>
              <a:t>短波</a:t>
            </a:r>
            <a:r>
              <a:rPr lang="zh-CN" altLang="en-US" sz="2400" b="1" dirty="0">
                <a:solidFill>
                  <a:schemeClr val="tx1"/>
                </a:solidFill>
                <a:effectLst>
                  <a:outerShdw blurRad="38100" dist="38100" dir="2700000" algn="tl">
                    <a:srgbClr val="000000">
                      <a:alpha val="43137"/>
                    </a:srgbClr>
                  </a:outerShdw>
                </a:effectLst>
              </a:rPr>
              <a:t>电离层反射</a:t>
            </a:r>
            <a:r>
              <a:rPr lang="zh-CN" altLang="en-US" sz="2400" b="1" dirty="0" smtClean="0">
                <a:solidFill>
                  <a:schemeClr val="tx1"/>
                </a:solidFill>
                <a:effectLst>
                  <a:outerShdw blurRad="38100" dist="38100" dir="2700000" algn="tl">
                    <a:srgbClr val="000000">
                      <a:alpha val="43137"/>
                    </a:srgbClr>
                  </a:outerShdw>
                </a:effectLst>
              </a:rPr>
              <a:t>信道</a:t>
            </a:r>
            <a:endParaRPr lang="en-US" altLang="zh-CN" sz="2400" b="1" dirty="0" smtClean="0">
              <a:solidFill>
                <a:schemeClr val="tx2">
                  <a:lumMod val="60000"/>
                  <a:lumOff val="40000"/>
                </a:schemeClr>
              </a:solidFill>
              <a:effectLst>
                <a:outerShdw blurRad="38100" dist="38100" dir="2700000" algn="tl">
                  <a:srgbClr val="000000">
                    <a:alpha val="43137"/>
                  </a:srgbClr>
                </a:outerShdw>
              </a:effectLst>
            </a:endParaRPr>
          </a:p>
          <a:p>
            <a:pPr lvl="1"/>
            <a:r>
              <a:rPr lang="zh-CN" altLang="en-US" sz="2400" b="1" dirty="0" smtClean="0">
                <a:effectLst>
                  <a:outerShdw blurRad="38100" dist="38100" dir="2700000" algn="tl">
                    <a:srgbClr val="000000">
                      <a:alpha val="43137"/>
                    </a:srgbClr>
                  </a:outerShdw>
                </a:effectLst>
              </a:rPr>
              <a:t>超短波</a:t>
            </a:r>
            <a:r>
              <a:rPr lang="zh-CN" altLang="en-US" sz="2400" b="1" dirty="0">
                <a:effectLst>
                  <a:outerShdw blurRad="38100" dist="38100" dir="2700000" algn="tl">
                    <a:srgbClr val="000000">
                      <a:alpha val="43137"/>
                    </a:srgbClr>
                  </a:outerShdw>
                </a:effectLst>
              </a:rPr>
              <a:t>流星余迹散射</a:t>
            </a:r>
            <a:r>
              <a:rPr lang="zh-CN" altLang="en-US" sz="2400" b="1" dirty="0" smtClean="0">
                <a:effectLst>
                  <a:outerShdw blurRad="38100" dist="38100" dir="2700000" algn="tl">
                    <a:srgbClr val="000000">
                      <a:alpha val="43137"/>
                    </a:srgbClr>
                  </a:outerShdw>
                </a:effectLst>
              </a:rPr>
              <a:t>信道</a:t>
            </a:r>
            <a:endParaRPr lang="en-US" altLang="zh-CN" sz="2400" b="1" dirty="0" smtClean="0">
              <a:effectLst>
                <a:outerShdw blurRad="38100" dist="38100" dir="2700000" algn="tl">
                  <a:srgbClr val="000000">
                    <a:alpha val="43137"/>
                  </a:srgbClr>
                </a:outerShdw>
              </a:effectLst>
            </a:endParaRPr>
          </a:p>
          <a:p>
            <a:pPr lvl="1"/>
            <a:r>
              <a:rPr lang="zh-CN" altLang="en-US" sz="2400" b="1" dirty="0" smtClean="0">
                <a:effectLst>
                  <a:outerShdw blurRad="38100" dist="38100" dir="2700000" algn="tl">
                    <a:srgbClr val="000000">
                      <a:alpha val="43137"/>
                    </a:srgbClr>
                  </a:outerShdw>
                </a:effectLst>
              </a:rPr>
              <a:t>超短波</a:t>
            </a:r>
            <a:r>
              <a:rPr lang="zh-CN" altLang="en-US" sz="2400" b="1" dirty="0">
                <a:effectLst>
                  <a:outerShdw blurRad="38100" dist="38100" dir="2700000" algn="tl">
                    <a:srgbClr val="000000">
                      <a:alpha val="43137"/>
                    </a:srgbClr>
                  </a:outerShdw>
                </a:effectLst>
              </a:rPr>
              <a:t>及微波对流层散射</a:t>
            </a:r>
            <a:r>
              <a:rPr lang="zh-CN" altLang="en-US" sz="2400" b="1" dirty="0" smtClean="0">
                <a:effectLst>
                  <a:outerShdw blurRad="38100" dist="38100" dir="2700000" algn="tl">
                    <a:srgbClr val="000000">
                      <a:alpha val="43137"/>
                    </a:srgbClr>
                  </a:outerShdw>
                </a:effectLst>
              </a:rPr>
              <a:t>信道</a:t>
            </a:r>
            <a:endParaRPr lang="en-US" altLang="zh-CN" sz="2400" b="1" dirty="0" smtClean="0">
              <a:effectLst>
                <a:outerShdw blurRad="38100" dist="38100" dir="2700000" algn="tl">
                  <a:srgbClr val="000000">
                    <a:alpha val="43137"/>
                  </a:srgbClr>
                </a:outerShdw>
              </a:effectLst>
            </a:endParaRPr>
          </a:p>
          <a:p>
            <a:pPr lvl="1"/>
            <a:r>
              <a:rPr lang="zh-CN" altLang="en-US" sz="2400" b="1" dirty="0" smtClean="0">
                <a:effectLst>
                  <a:outerShdw blurRad="38100" dist="38100" dir="2700000" algn="tl">
                    <a:srgbClr val="000000">
                      <a:alpha val="43137"/>
                    </a:srgbClr>
                  </a:outerShdw>
                </a:effectLst>
              </a:rPr>
              <a:t>超短波</a:t>
            </a:r>
            <a:r>
              <a:rPr lang="zh-CN" altLang="en-US" sz="2400" b="1" dirty="0">
                <a:effectLst>
                  <a:outerShdw blurRad="38100" dist="38100" dir="2700000" algn="tl">
                    <a:srgbClr val="000000">
                      <a:alpha val="43137"/>
                    </a:srgbClr>
                  </a:outerShdw>
                </a:effectLst>
              </a:rPr>
              <a:t>电离层</a:t>
            </a:r>
            <a:r>
              <a:rPr lang="zh-CN" altLang="en-US" sz="2400" b="1" dirty="0" smtClean="0">
                <a:effectLst>
                  <a:outerShdw blurRad="38100" dist="38100" dir="2700000" algn="tl">
                    <a:srgbClr val="000000">
                      <a:alpha val="43137"/>
                    </a:srgbClr>
                  </a:outerShdw>
                </a:effectLst>
              </a:rPr>
              <a:t>散射</a:t>
            </a:r>
            <a:endParaRPr lang="en-US" altLang="zh-CN" sz="2400" b="1" dirty="0" smtClean="0">
              <a:effectLst>
                <a:outerShdw blurRad="38100" dist="38100" dir="2700000" algn="tl">
                  <a:srgbClr val="000000">
                    <a:alpha val="43137"/>
                  </a:srgbClr>
                </a:outerShdw>
              </a:effectLst>
            </a:endParaRPr>
          </a:p>
          <a:p>
            <a:pPr lvl="1"/>
            <a:r>
              <a:rPr lang="zh-CN" altLang="en-US" sz="2400" b="1" dirty="0" smtClean="0">
                <a:effectLst>
                  <a:outerShdw blurRad="38100" dist="38100" dir="2700000" algn="tl">
                    <a:srgbClr val="000000">
                      <a:alpha val="43137"/>
                    </a:srgbClr>
                  </a:outerShdw>
                </a:effectLst>
              </a:rPr>
              <a:t>超短波</a:t>
            </a:r>
            <a:r>
              <a:rPr lang="zh-CN" altLang="en-US" sz="2400" b="1" dirty="0">
                <a:effectLst>
                  <a:outerShdw blurRad="38100" dist="38100" dir="2700000" algn="tl">
                    <a:srgbClr val="000000">
                      <a:alpha val="43137"/>
                    </a:srgbClr>
                  </a:outerShdw>
                </a:effectLst>
              </a:rPr>
              <a:t>超视距绕射等信道</a:t>
            </a:r>
            <a:r>
              <a:rPr lang="zh-CN" altLang="en-US" sz="2400" b="1" dirty="0" smtClean="0">
                <a:effectLst>
                  <a:outerShdw blurRad="38100" dist="38100" dir="2700000" algn="tl">
                    <a:srgbClr val="000000">
                      <a:alpha val="43137"/>
                    </a:srgbClr>
                  </a:outerShdw>
                </a:effectLst>
              </a:rPr>
              <a:t>。</a:t>
            </a:r>
            <a:endParaRPr lang="zh-CN" altLang="en-US" sz="2400" b="1" dirty="0">
              <a:effectLst>
                <a:outerShdw blurRad="38100" dist="38100" dir="2700000" algn="tl">
                  <a:srgbClr val="000000">
                    <a:alpha val="43137"/>
                  </a:srgbClr>
                </a:outerShdw>
              </a:effectLst>
            </a:endParaRPr>
          </a:p>
        </p:txBody>
      </p:sp>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随参信道</a:t>
            </a:r>
            <a:endParaRPr lang="zh-CN" altLang="en-US" sz="3200" b="1" dirty="0" smtClean="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7295" y="1871345"/>
            <a:ext cx="3676015" cy="532765"/>
          </a:xfrm>
        </p:spPr>
        <p:txBody>
          <a:bodyPr>
            <a:normAutofit/>
          </a:bodyPr>
          <a:lstStyle/>
          <a:p>
            <a:r>
              <a:rPr lang="zh-CN" altLang="en-US" sz="2000" dirty="0" smtClean="0"/>
              <a:t>自由空间传播：</a:t>
            </a:r>
            <a:endParaRPr lang="zh-CN" altLang="en-US" sz="2000" dirty="0"/>
          </a:p>
        </p:txBody>
      </p:sp>
      <p:graphicFrame>
        <p:nvGraphicFramePr>
          <p:cNvPr id="4" name="对象 3"/>
          <p:cNvGraphicFramePr>
            <a:graphicFrameLocks noChangeAspect="1"/>
          </p:cNvGraphicFramePr>
          <p:nvPr/>
        </p:nvGraphicFramePr>
        <p:xfrm>
          <a:off x="1936115" y="2276475"/>
          <a:ext cx="2459990" cy="866140"/>
        </p:xfrm>
        <a:graphic>
          <a:graphicData uri="http://schemas.openxmlformats.org/presentationml/2006/ole">
            <mc:AlternateContent xmlns:mc="http://schemas.openxmlformats.org/markup-compatibility/2006">
              <mc:Choice xmlns:v="urn:schemas-microsoft-com:vml" Requires="v">
                <p:oleObj spid="_x0000_s16385" name="Equation" r:id="rId1" imgW="32004000" imgH="11277600" progId="">
                  <p:embed/>
                </p:oleObj>
              </mc:Choice>
              <mc:Fallback>
                <p:oleObj name="Equation" r:id="rId1" imgW="32004000" imgH="11277600" progId="">
                  <p:embed/>
                  <p:pic>
                    <p:nvPicPr>
                      <p:cNvPr id="0" name="图片 16384"/>
                      <p:cNvPicPr>
                        <a:picLocks noChangeAspect="1"/>
                      </p:cNvPicPr>
                      <p:nvPr/>
                    </p:nvPicPr>
                    <p:blipFill>
                      <a:blip r:embed="rId2"/>
                      <a:stretch>
                        <a:fillRect/>
                      </a:stretch>
                    </p:blipFill>
                    <p:spPr>
                      <a:xfrm>
                        <a:off x="1936115" y="2276475"/>
                        <a:ext cx="2459990" cy="866140"/>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5" name="TextBox 4"/>
              <p:cNvSpPr txBox="1"/>
              <p:nvPr/>
            </p:nvSpPr>
            <p:spPr>
              <a:xfrm>
                <a:off x="827583" y="3142908"/>
                <a:ext cx="7637475" cy="1078180"/>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𝑇</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𝑅</m:t>
                        </m:r>
                      </m:sub>
                    </m:sSub>
                  </m:oMath>
                </a14:m>
                <a:r>
                  <a:rPr lang="zh-CN" altLang="en-US" dirty="0" smtClean="0"/>
                  <a:t>分别为发射功率和接收功率。</a:t>
                </a:r>
                <a14:m>
                  <m:oMath xmlns:m="http://schemas.openxmlformats.org/officeDocument/2006/math">
                    <m:sSub>
                      <m:sSubPr>
                        <m:ctrlPr>
                          <a:rPr lang="en-US" altLang="zh-CN" i="1" smtClean="0">
                            <a:latin typeface="Cambria Math"/>
                          </a:rPr>
                        </m:ctrlPr>
                      </m:sSubPr>
                      <m:e>
                        <m:r>
                          <a:rPr lang="en-US" altLang="zh-CN" b="0" i="1" smtClean="0">
                            <a:latin typeface="Cambria Math"/>
                          </a:rPr>
                          <m:t>𝐺</m:t>
                        </m:r>
                      </m:e>
                      <m:sub>
                        <m:r>
                          <a:rPr lang="en-US" altLang="zh-CN" b="0" i="1" smtClean="0">
                            <a:latin typeface="Cambria Math"/>
                          </a:rPr>
                          <m:t>𝑇</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𝐺</m:t>
                        </m:r>
                      </m:e>
                      <m:sub>
                        <m:r>
                          <a:rPr lang="en-US" altLang="zh-CN" b="0" i="1" smtClean="0">
                            <a:latin typeface="Cambria Math"/>
                          </a:rPr>
                          <m:t>𝑅</m:t>
                        </m:r>
                      </m:sub>
                    </m:sSub>
                  </m:oMath>
                </a14:m>
                <a:r>
                  <a:rPr lang="zh-CN" altLang="en-US" dirty="0" smtClean="0"/>
                  <a:t>分别为发射天线增益和接收天线</a:t>
                </a:r>
                <a:endParaRPr lang="en-US" altLang="zh-CN" dirty="0" smtClean="0"/>
              </a:p>
              <a:p>
                <a:r>
                  <a:rPr lang="zh-CN" altLang="en-US" dirty="0" smtClean="0"/>
                  <a:t>增益。</a:t>
                </a:r>
                <a14:m>
                  <m:oMath xmlns:m="http://schemas.openxmlformats.org/officeDocument/2006/math">
                    <m:r>
                      <a:rPr lang="en-US" altLang="zh-CN" b="0" i="1" smtClean="0">
                        <a:latin typeface="Cambria Math"/>
                      </a:rPr>
                      <m:t> </m:t>
                    </m:r>
                    <m:r>
                      <a:rPr lang="en-US" altLang="zh-CN" b="0" i="1" smtClean="0">
                        <a:latin typeface="Cambria Math"/>
                      </a:rPr>
                      <m:t>𝑑</m:t>
                    </m:r>
                  </m:oMath>
                </a14:m>
                <a:r>
                  <a:rPr lang="zh-CN" altLang="en-US" dirty="0" smtClean="0"/>
                  <a:t>为接收天线到发射天线之间的距离，</a:t>
                </a:r>
                <a14:m>
                  <m:oMath xmlns:m="http://schemas.openxmlformats.org/officeDocument/2006/math">
                    <m:r>
                      <a:rPr lang="zh-CN" altLang="en-US" i="1" smtClean="0">
                        <a:latin typeface="Cambria Math"/>
                      </a:rPr>
                      <m:t>𝜆</m:t>
                    </m:r>
                  </m:oMath>
                </a14:m>
                <a:r>
                  <a:rPr lang="zh-CN" altLang="en-US" dirty="0" smtClean="0"/>
                  <a:t>为信号波长。</a:t>
                </a:r>
                <a14:m>
                  <m:oMath xmlns:m="http://schemas.openxmlformats.org/officeDocument/2006/math">
                    <m:f>
                      <m:fPr>
                        <m:ctrlPr>
                          <a:rPr lang="en-US" altLang="zh-CN" i="1" smtClean="0">
                            <a:latin typeface="Cambria Math"/>
                          </a:rPr>
                        </m:ctrlPr>
                      </m:fPr>
                      <m:num>
                        <m:sSup>
                          <m:sSupPr>
                            <m:ctrlPr>
                              <a:rPr lang="en-US" altLang="zh-CN" i="1" smtClean="0">
                                <a:latin typeface="Cambria Math"/>
                              </a:rPr>
                            </m:ctrlPr>
                          </m:sSupPr>
                          <m:e>
                            <m:r>
                              <a:rPr lang="en-US" altLang="zh-CN" i="1" smtClean="0">
                                <a:latin typeface="Cambria Math"/>
                                <a:ea typeface="Cambria Math"/>
                              </a:rPr>
                              <m:t>𝜆</m:t>
                            </m:r>
                          </m:e>
                          <m:sup>
                            <m:r>
                              <a:rPr lang="en-US" altLang="zh-CN" b="0" i="1" smtClean="0">
                                <a:latin typeface="Cambria Math"/>
                              </a:rPr>
                              <m:t>2</m:t>
                            </m:r>
                          </m:sup>
                        </m:sSup>
                      </m:num>
                      <m:den>
                        <m:r>
                          <a:rPr lang="en-US" altLang="zh-CN" b="0" i="1" smtClean="0">
                            <a:latin typeface="Cambria Math"/>
                          </a:rPr>
                          <m:t>4</m:t>
                        </m:r>
                        <m:r>
                          <a:rPr lang="en-US" altLang="zh-CN" b="0" i="1" smtClean="0">
                            <a:latin typeface="Cambria Math"/>
                            <a:ea typeface="Cambria Math"/>
                          </a:rPr>
                          <m:t>𝜋</m:t>
                        </m:r>
                      </m:den>
                    </m:f>
                  </m:oMath>
                </a14:m>
                <a:r>
                  <a:rPr lang="zh-CN" altLang="en-US" dirty="0" smtClean="0"/>
                  <a:t>为各向同性</a:t>
                </a:r>
                <a:endParaRPr lang="en-US" altLang="zh-CN" dirty="0" smtClean="0"/>
              </a:p>
              <a:p>
                <a:r>
                  <a:rPr lang="zh-CN" altLang="en-US" dirty="0" smtClean="0"/>
                  <a:t>天线的有效面积。</a:t>
                </a:r>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827583" y="3250858"/>
                <a:ext cx="7637475" cy="1078180"/>
              </a:xfrm>
              <a:prstGeom prst="rect">
                <a:avLst/>
              </a:prstGeom>
              <a:blipFill rotWithShape="1">
                <a:blip r:embed="rId3" cstate="print"/>
                <a:stretch>
                  <a:fillRect l="-718" t="-4545" b="-6818"/>
                </a:stretch>
              </a:blipFill>
            </p:spPr>
            <p:txBody>
              <a:bodyPr/>
              <a:lstStyle/>
              <a:p>
                <a:r>
                  <a:rPr lang="en-US" altLang="zh-CN">
                    <a:noFill/>
                  </a:rPr>
                  <a:t>1</a:t>
                </a:r>
                <a:r>
                  <a:rPr lang="zh-CN" altLang="en-US">
                    <a:noFill/>
                  </a:rPr>
                  <a:t> </a:t>
                </a:r>
                <a:endParaRPr lang="zh-CN" altLang="en-US">
                  <a:noFill/>
                </a:endParaRPr>
              </a:p>
            </p:txBody>
          </p:sp>
        </mc:Fallback>
      </mc:AlternateContent>
      <p:sp>
        <p:nvSpPr>
          <p:cNvPr id="6" name="TextBox 5"/>
          <p:cNvSpPr txBox="1"/>
          <p:nvPr/>
        </p:nvSpPr>
        <p:spPr>
          <a:xfrm>
            <a:off x="827583" y="4437112"/>
            <a:ext cx="2723823" cy="369332"/>
          </a:xfrm>
          <a:prstGeom prst="rect">
            <a:avLst/>
          </a:prstGeom>
          <a:noFill/>
        </p:spPr>
        <p:txBody>
          <a:bodyPr wrap="none" rtlCol="0">
            <a:spAutoFit/>
          </a:bodyPr>
          <a:lstStyle/>
          <a:p>
            <a:r>
              <a:rPr lang="zh-CN" altLang="en-US" dirty="0" smtClean="0"/>
              <a:t>自由空间传播损耗定义为</a:t>
            </a:r>
            <a:endParaRPr lang="zh-CN" altLang="en-US" dirty="0"/>
          </a:p>
        </p:txBody>
      </p:sp>
      <p:graphicFrame>
        <p:nvGraphicFramePr>
          <p:cNvPr id="7" name="对象 6"/>
          <p:cNvGraphicFramePr>
            <a:graphicFrameLocks noChangeAspect="1"/>
          </p:cNvGraphicFramePr>
          <p:nvPr/>
        </p:nvGraphicFramePr>
        <p:xfrm>
          <a:off x="3780155" y="4110355"/>
          <a:ext cx="1021080" cy="807720"/>
        </p:xfrm>
        <a:graphic>
          <a:graphicData uri="http://schemas.openxmlformats.org/presentationml/2006/ole">
            <mc:AlternateContent xmlns:mc="http://schemas.openxmlformats.org/markup-compatibility/2006">
              <mc:Choice xmlns:v="urn:schemas-microsoft-com:vml" Requires="v">
                <p:oleObj spid="_x0000_s16672" name="Equation" r:id="rId4" imgW="13106400" imgH="10363200" progId="">
                  <p:embed/>
                </p:oleObj>
              </mc:Choice>
              <mc:Fallback>
                <p:oleObj name="Equation" r:id="rId4" imgW="13106400" imgH="10363200" progId="">
                  <p:embed/>
                  <p:pic>
                    <p:nvPicPr>
                      <p:cNvPr id="0" name="图片 16671"/>
                      <p:cNvPicPr>
                        <a:picLocks noChangeAspect="1"/>
                      </p:cNvPicPr>
                      <p:nvPr/>
                    </p:nvPicPr>
                    <p:blipFill>
                      <a:blip r:embed="rId5"/>
                      <a:stretch>
                        <a:fillRect/>
                      </a:stretch>
                    </p:blipFill>
                    <p:spPr>
                      <a:xfrm>
                        <a:off x="3780155" y="4110355"/>
                        <a:ext cx="1021080" cy="807720"/>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1514475" y="4867275"/>
          <a:ext cx="1374775" cy="748030"/>
        </p:xfrm>
        <a:graphic>
          <a:graphicData uri="http://schemas.openxmlformats.org/presentationml/2006/ole">
            <mc:AlternateContent xmlns:mc="http://schemas.openxmlformats.org/markup-compatibility/2006">
              <mc:Choice xmlns:v="urn:schemas-microsoft-com:vml" Requires="v">
                <p:oleObj spid="_x0000_s16673" name="Equation" r:id="rId6" imgW="20726400" imgH="11277600" progId="">
                  <p:embed/>
                </p:oleObj>
              </mc:Choice>
              <mc:Fallback>
                <p:oleObj name="Equation" r:id="rId6" imgW="20726400" imgH="11277600" progId="">
                  <p:embed/>
                  <p:pic>
                    <p:nvPicPr>
                      <p:cNvPr id="0" name="图片 16672"/>
                      <p:cNvPicPr>
                        <a:picLocks noChangeAspect="1"/>
                      </p:cNvPicPr>
                      <p:nvPr/>
                    </p:nvPicPr>
                    <p:blipFill>
                      <a:blip r:embed="rId7"/>
                      <a:stretch>
                        <a:fillRect/>
                      </a:stretch>
                    </p:blipFill>
                    <p:spPr>
                      <a:xfrm>
                        <a:off x="1514475" y="4867275"/>
                        <a:ext cx="1374775" cy="748030"/>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3131820" y="4918710"/>
          <a:ext cx="4800600" cy="670560"/>
        </p:xfrm>
        <a:graphic>
          <a:graphicData uri="http://schemas.openxmlformats.org/presentationml/2006/ole">
            <mc:AlternateContent xmlns:mc="http://schemas.openxmlformats.org/markup-compatibility/2006">
              <mc:Choice xmlns:v="urn:schemas-microsoft-com:vml" Requires="v">
                <p:oleObj spid="_x0000_s16674" name="Equation" r:id="rId8" imgW="67665600" imgH="9448800" progId="">
                  <p:embed/>
                </p:oleObj>
              </mc:Choice>
              <mc:Fallback>
                <p:oleObj name="Equation" r:id="rId8" imgW="67665600" imgH="9448800" progId="">
                  <p:embed/>
                  <p:pic>
                    <p:nvPicPr>
                      <p:cNvPr id="0" name="图片 16673"/>
                      <p:cNvPicPr>
                        <a:picLocks noChangeAspect="1"/>
                      </p:cNvPicPr>
                      <p:nvPr/>
                    </p:nvPicPr>
                    <p:blipFill>
                      <a:blip r:embed="rId9"/>
                      <a:stretch>
                        <a:fillRect/>
                      </a:stretch>
                    </p:blipFill>
                    <p:spPr>
                      <a:xfrm>
                        <a:off x="3131820" y="4918710"/>
                        <a:ext cx="4800600" cy="670560"/>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4801031" y="-8047"/>
          <a:ext cx="4143390" cy="3376216"/>
        </p:xfrm>
        <a:graphic>
          <a:graphicData uri="http://schemas.openxmlformats.org/presentationml/2006/ole">
            <mc:AlternateContent xmlns:mc="http://schemas.openxmlformats.org/markup-compatibility/2006">
              <mc:Choice xmlns:v="urn:schemas-microsoft-com:vml" Requires="v">
                <p:oleObj spid="_x0000_s16675" name="VISIO" r:id="rId10" imgW="3886200" imgH="3171825" progId="">
                  <p:embed/>
                </p:oleObj>
              </mc:Choice>
              <mc:Fallback>
                <p:oleObj name="VISIO" r:id="rId10" imgW="3886200" imgH="3171825" progId="">
                  <p:embed/>
                  <p:pic>
                    <p:nvPicPr>
                      <p:cNvPr id="0" name="图片 16674"/>
                      <p:cNvPicPr>
                        <a:picLocks noChangeAspect="1"/>
                      </p:cNvPicPr>
                      <p:nvPr/>
                    </p:nvPicPr>
                    <p:blipFill>
                      <a:blip r:embed="rId11"/>
                      <a:stretch>
                        <a:fillRect/>
                      </a:stretch>
                    </p:blipFill>
                    <p:spPr>
                      <a:xfrm>
                        <a:off x="4801031" y="-8047"/>
                        <a:ext cx="4143390" cy="3376216"/>
                      </a:xfrm>
                      <a:prstGeom prst="rect">
                        <a:avLst/>
                      </a:prstGeom>
                      <a:noFill/>
                      <a:ln w="9525">
                        <a:noFill/>
                      </a:ln>
                    </p:spPr>
                  </p:pic>
                </p:oleObj>
              </mc:Fallback>
            </mc:AlternateContent>
          </a:graphicData>
        </a:graphic>
      </p:graphicFrame>
      <p:sp>
        <p:nvSpPr>
          <p:cNvPr id="12" name="TextBox 5"/>
          <p:cNvSpPr txBox="1"/>
          <p:nvPr/>
        </p:nvSpPr>
        <p:spPr>
          <a:xfrm>
            <a:off x="384988" y="5777597"/>
            <a:ext cx="8522970" cy="368300"/>
          </a:xfrm>
          <a:prstGeom prst="rect">
            <a:avLst/>
          </a:prstGeom>
          <a:noFill/>
        </p:spPr>
        <p:txBody>
          <a:bodyPr wrap="none" rtlCol="0">
            <a:spAutoFit/>
          </a:bodyPr>
          <a:p>
            <a:r>
              <a:rPr lang="en-US" altLang="zh-CN" dirty="0" smtClean="0"/>
              <a:t>d</a:t>
            </a:r>
            <a:r>
              <a:rPr lang="zh-CN" altLang="en-US" dirty="0" smtClean="0"/>
              <a:t>单位为</a:t>
            </a:r>
            <a:r>
              <a:rPr lang="en-US" altLang="zh-CN" dirty="0" smtClean="0"/>
              <a:t>km</a:t>
            </a:r>
            <a:r>
              <a:rPr lang="zh-CN" altLang="en-US" dirty="0" smtClean="0"/>
              <a:t>，</a:t>
            </a:r>
            <a:r>
              <a:rPr lang="en-US" altLang="zh-CN" dirty="0" smtClean="0"/>
              <a:t>f</a:t>
            </a:r>
            <a:r>
              <a:rPr lang="zh-CN" altLang="en-US" dirty="0" smtClean="0"/>
              <a:t>为工作频率，单位为</a:t>
            </a:r>
            <a:r>
              <a:rPr lang="en-US" altLang="zh-CN" dirty="0" smtClean="0"/>
              <a:t>MHz</a:t>
            </a:r>
            <a:r>
              <a:rPr lang="zh-CN" altLang="en-US" dirty="0" smtClean="0"/>
              <a:t>。自由空间传播损耗与距离</a:t>
            </a:r>
            <a:r>
              <a:rPr lang="en-US" altLang="zh-CN" dirty="0" smtClean="0"/>
              <a:t>d</a:t>
            </a:r>
            <a:r>
              <a:rPr lang="zh-CN" altLang="en-US" dirty="0" smtClean="0"/>
              <a:t>的平方成正比。</a:t>
            </a:r>
            <a:endParaRPr lang="zh-CN" altLang="en-US" dirty="0" smtClean="0"/>
          </a:p>
        </p:txBody>
      </p:sp>
      <p:sp>
        <p:nvSpPr>
          <p:cNvPr id="17" name="TextBox 4"/>
          <p:cNvSpPr txBox="1"/>
          <p:nvPr/>
        </p:nvSpPr>
        <p:spPr>
          <a:xfrm>
            <a:off x="1318895" y="130048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陆地移动信道</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3" name="标题 12"/>
          <p:cNvSpPr>
            <a:spLocks noGrp="1"/>
          </p:cNvSpPr>
          <p:nvPr>
            <p:ph type="title"/>
          </p:nvPr>
        </p:nvSpPr>
        <p:spPr/>
        <p:txBody>
          <a:bodyPr/>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286510" y="1735455"/>
          <a:ext cx="6571615" cy="3540760"/>
        </p:xfrm>
        <a:graphic>
          <a:graphicData uri="http://schemas.openxmlformats.org/presentationml/2006/ole">
            <mc:AlternateContent xmlns:mc="http://schemas.openxmlformats.org/markup-compatibility/2006">
              <mc:Choice xmlns:v="urn:schemas-microsoft-com:vml" Requires="v">
                <p:oleObj spid="_x0000_s17409" name="VISIO" r:id="rId1" imgW="3295650" imgH="1781175" progId="">
                  <p:embed/>
                </p:oleObj>
              </mc:Choice>
              <mc:Fallback>
                <p:oleObj name="VISIO" r:id="rId1" imgW="3295650" imgH="1781175" progId="">
                  <p:embed/>
                  <p:pic>
                    <p:nvPicPr>
                      <p:cNvPr id="0" name="图片 17408"/>
                      <p:cNvPicPr>
                        <a:picLocks noChangeAspect="1"/>
                      </p:cNvPicPr>
                      <p:nvPr/>
                    </p:nvPicPr>
                    <p:blipFill>
                      <a:blip r:embed="rId2"/>
                      <a:stretch>
                        <a:fillRect/>
                      </a:stretch>
                    </p:blipFill>
                    <p:spPr>
                      <a:xfrm>
                        <a:off x="1286510" y="1735455"/>
                        <a:ext cx="6571615" cy="3540760"/>
                      </a:xfrm>
                      <a:prstGeom prst="rect">
                        <a:avLst/>
                      </a:prstGeom>
                      <a:noFill/>
                      <a:ln w="9525">
                        <a:noFill/>
                      </a:ln>
                    </p:spPr>
                  </p:pic>
                </p:oleObj>
              </mc:Fallback>
            </mc:AlternateContent>
          </a:graphicData>
        </a:graphic>
      </p:graphicFrame>
      <p:sp>
        <p:nvSpPr>
          <p:cNvPr id="17" name="TextBox 4"/>
          <p:cNvSpPr txBox="1"/>
          <p:nvPr/>
        </p:nvSpPr>
        <p:spPr>
          <a:xfrm>
            <a:off x="1286510" y="129159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多径传播</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5" name="标题 4"/>
          <p:cNvSpPr>
            <a:spLocks noGrp="1"/>
          </p:cNvSpPr>
          <p:nvPr>
            <p:ph type="title"/>
          </p:nvPr>
        </p:nvSpPr>
        <p:spPr/>
        <p:txBody>
          <a:bodyPr/>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9165" y="2331720"/>
            <a:ext cx="7875905" cy="2673350"/>
          </a:xfrm>
        </p:spPr>
        <p:txBody>
          <a:bodyPr/>
          <a:lstStyle/>
          <a:p>
            <a:pPr algn="just">
              <a:lnSpc>
                <a:spcPct val="135000"/>
              </a:lnSpc>
              <a:spcBef>
                <a:spcPct val="50000"/>
              </a:spcBef>
            </a:pPr>
            <a:r>
              <a:rPr lang="zh-CN" altLang="en-US" sz="2400" dirty="0">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(1) </a:t>
            </a:r>
            <a:r>
              <a:rPr lang="zh-CN" altLang="en-US" sz="2400" dirty="0">
                <a:effectLst>
                  <a:outerShdw blurRad="38100" dist="38100" dir="2700000" algn="tl">
                    <a:srgbClr val="000000">
                      <a:alpha val="43137"/>
                    </a:srgbClr>
                  </a:outerShdw>
                </a:effectLst>
              </a:rPr>
              <a:t>对信号的衰耗随时间随机变化</a:t>
            </a:r>
            <a:r>
              <a:rPr lang="zh-CN" altLang="en-US" sz="2400" dirty="0" smtClean="0">
                <a:effectLst>
                  <a:outerShdw blurRad="38100" dist="38100" dir="2700000" algn="tl">
                    <a:srgbClr val="000000">
                      <a:alpha val="43137"/>
                    </a:srgbClr>
                  </a:outerShdw>
                </a:effectLst>
              </a:rPr>
              <a:t>；</a:t>
            </a:r>
            <a:endParaRPr lang="zh-CN" altLang="en-US" sz="2400" dirty="0">
              <a:effectLst>
                <a:outerShdw blurRad="38100" dist="38100" dir="2700000" algn="tl">
                  <a:srgbClr val="000000">
                    <a:alpha val="43137"/>
                  </a:srgbClr>
                </a:outerShdw>
              </a:effectLst>
            </a:endParaRPr>
          </a:p>
          <a:p>
            <a:pPr algn="just">
              <a:lnSpc>
                <a:spcPct val="135000"/>
              </a:lnSpc>
              <a:spcBef>
                <a:spcPct val="50000"/>
              </a:spcBef>
            </a:pPr>
            <a:r>
              <a:rPr lang="en-US" altLang="zh-CN" sz="2400" dirty="0" smtClean="0">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2) </a:t>
            </a:r>
            <a:r>
              <a:rPr lang="zh-CN" altLang="en-US" sz="2400" dirty="0">
                <a:effectLst>
                  <a:outerShdw blurRad="38100" dist="38100" dir="2700000" algn="tl">
                    <a:srgbClr val="000000">
                      <a:alpha val="43137"/>
                    </a:srgbClr>
                  </a:outerShdw>
                </a:effectLst>
              </a:rPr>
              <a:t>信号传输的时延随时间随机变化</a:t>
            </a:r>
            <a:r>
              <a:rPr lang="zh-CN" altLang="en-US" sz="2400" dirty="0" smtClean="0">
                <a:effectLst>
                  <a:outerShdw blurRad="38100" dist="38100" dir="2700000" algn="tl">
                    <a:srgbClr val="000000">
                      <a:alpha val="43137"/>
                    </a:srgbClr>
                  </a:outerShdw>
                </a:effectLst>
              </a:rPr>
              <a:t>；</a:t>
            </a:r>
            <a:endParaRPr lang="zh-CN" altLang="en-US" sz="2400" dirty="0">
              <a:effectLst>
                <a:outerShdw blurRad="38100" dist="38100" dir="2700000" algn="tl">
                  <a:srgbClr val="000000">
                    <a:alpha val="43137"/>
                  </a:srgbClr>
                </a:outerShdw>
              </a:effectLst>
            </a:endParaRPr>
          </a:p>
          <a:p>
            <a:pPr algn="just">
              <a:lnSpc>
                <a:spcPct val="135000"/>
              </a:lnSpc>
              <a:spcBef>
                <a:spcPct val="50000"/>
              </a:spcBef>
            </a:pPr>
            <a:r>
              <a:rPr lang="zh-CN" altLang="en-US" sz="2400" dirty="0">
                <a:effectLst>
                  <a:outerShdw blurRad="38100" dist="38100" dir="2700000" algn="tl">
                    <a:srgbClr val="000000">
                      <a:alpha val="43137"/>
                    </a:srgbClr>
                  </a:outerShdw>
                </a:effectLst>
              </a:rPr>
              <a:t> </a:t>
            </a:r>
            <a:r>
              <a:rPr lang="en-US" altLang="zh-CN" sz="2400" dirty="0" smtClean="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3) </a:t>
            </a:r>
            <a:r>
              <a:rPr lang="zh-CN" altLang="en-US" sz="2400" dirty="0">
                <a:effectLst>
                  <a:outerShdw blurRad="38100" dist="38100" dir="2700000" algn="tl">
                    <a:srgbClr val="000000">
                      <a:alpha val="43137"/>
                    </a:srgbClr>
                  </a:outerShdw>
                </a:effectLst>
              </a:rPr>
              <a:t>多径传播。 </a:t>
            </a:r>
            <a:endParaRPr lang="zh-CN" altLang="en-US" sz="2400" dirty="0">
              <a:effectLst>
                <a:outerShdw blurRad="38100" dist="38100" dir="2700000" algn="tl">
                  <a:srgbClr val="000000">
                    <a:alpha val="43137"/>
                  </a:srgbClr>
                </a:outerShdw>
              </a:effectLst>
            </a:endParaRPr>
          </a:p>
        </p:txBody>
      </p:sp>
      <p:sp>
        <p:nvSpPr>
          <p:cNvPr id="17" name="TextBox 4"/>
          <p:cNvSpPr txBox="1"/>
          <p:nvPr/>
        </p:nvSpPr>
        <p:spPr>
          <a:xfrm>
            <a:off x="1286510" y="129159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随参信道特性</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5" name="标题 4"/>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5520" y="1811655"/>
            <a:ext cx="7865110" cy="621030"/>
          </a:xfrm>
        </p:spPr>
        <p:txBody>
          <a:bodyPr>
            <a:normAutofit lnSpcReduction="10000"/>
          </a:bodyPr>
          <a:lstStyle/>
          <a:p>
            <a:pPr marL="0" indent="0">
              <a:buNone/>
            </a:pPr>
            <a:r>
              <a:rPr lang="zh-CN" altLang="en-US" sz="1800" dirty="0">
                <a:effectLst>
                  <a:outerShdw blurRad="38100" dist="38100" dir="2700000" algn="tl">
                    <a:srgbClr val="000000">
                      <a:alpha val="43137"/>
                    </a:srgbClr>
                  </a:outerShdw>
                </a:effectLst>
              </a:rPr>
              <a:t>基站天线发射的信号经过多条不同的路径到达移动台。我们假设发送信号为单一频率正弦波，即</a:t>
            </a:r>
            <a:endParaRPr lang="zh-CN" altLang="en-US" sz="1800" dirty="0">
              <a:effectLst>
                <a:outerShdw blurRad="38100" dist="38100" dir="2700000" algn="tl">
                  <a:srgbClr val="000000">
                    <a:alpha val="43137"/>
                  </a:srgbClr>
                </a:outerShdw>
              </a:effectLst>
            </a:endParaRPr>
          </a:p>
        </p:txBody>
      </p:sp>
      <p:graphicFrame>
        <p:nvGraphicFramePr>
          <p:cNvPr id="4" name="对象 3"/>
          <p:cNvGraphicFramePr>
            <a:graphicFrameLocks noChangeAspect="1"/>
          </p:cNvGraphicFramePr>
          <p:nvPr/>
        </p:nvGraphicFramePr>
        <p:xfrm>
          <a:off x="3203575" y="2343150"/>
          <a:ext cx="1761490" cy="422275"/>
        </p:xfrm>
        <a:graphic>
          <a:graphicData uri="http://schemas.openxmlformats.org/presentationml/2006/ole">
            <mc:AlternateContent xmlns:mc="http://schemas.openxmlformats.org/markup-compatibility/2006">
              <mc:Choice xmlns:v="urn:schemas-microsoft-com:vml" Requires="v">
                <p:oleObj spid="_x0000_s18433" name="Equation" r:id="rId1" imgW="22860000" imgH="5486400" progId="">
                  <p:embed/>
                </p:oleObj>
              </mc:Choice>
              <mc:Fallback>
                <p:oleObj name="Equation" r:id="rId1" imgW="22860000" imgH="5486400" progId="">
                  <p:embed/>
                  <p:pic>
                    <p:nvPicPr>
                      <p:cNvPr id="0" name="图片 18432"/>
                      <p:cNvPicPr>
                        <a:picLocks noChangeAspect="1"/>
                      </p:cNvPicPr>
                      <p:nvPr/>
                    </p:nvPicPr>
                    <p:blipFill>
                      <a:blip r:embed="rId2"/>
                      <a:stretch>
                        <a:fillRect/>
                      </a:stretch>
                    </p:blipFill>
                    <p:spPr>
                      <a:xfrm>
                        <a:off x="3203575" y="2343150"/>
                        <a:ext cx="1761490" cy="422275"/>
                      </a:xfrm>
                      <a:prstGeom prst="rect">
                        <a:avLst/>
                      </a:prstGeom>
                      <a:noFill/>
                      <a:ln w="9525">
                        <a:noFill/>
                      </a:ln>
                    </p:spPr>
                  </p:pic>
                </p:oleObj>
              </mc:Fallback>
            </mc:AlternateContent>
          </a:graphicData>
        </a:graphic>
      </p:graphicFrame>
      <p:sp>
        <p:nvSpPr>
          <p:cNvPr id="5" name="TextBox 4"/>
          <p:cNvSpPr txBox="1"/>
          <p:nvPr/>
        </p:nvSpPr>
        <p:spPr>
          <a:xfrm>
            <a:off x="821690" y="2765425"/>
            <a:ext cx="7693025" cy="645160"/>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rPr>
              <a:t>多径信道一共有</a:t>
            </a:r>
            <a:r>
              <a:rPr lang="en-US" altLang="zh-CN" b="1" dirty="0">
                <a:effectLst>
                  <a:outerShdw blurRad="38100" dist="38100" dir="2700000" algn="tl">
                    <a:srgbClr val="000000">
                      <a:alpha val="43137"/>
                    </a:srgbClr>
                  </a:outerShdw>
                </a:effectLst>
              </a:rPr>
              <a:t>n</a:t>
            </a:r>
            <a:r>
              <a:rPr lang="zh-CN" altLang="en-US" b="1" dirty="0">
                <a:effectLst>
                  <a:outerShdw blurRad="38100" dist="38100" dir="2700000" algn="tl">
                    <a:srgbClr val="000000">
                      <a:alpha val="43137"/>
                    </a:srgbClr>
                  </a:outerShdw>
                </a:effectLst>
              </a:rPr>
              <a:t>条路径，各条路径具有时变衰耗和时变传输时延且从各</a:t>
            </a:r>
            <a:r>
              <a:rPr lang="zh-CN" altLang="en-US" b="1" dirty="0" smtClean="0">
                <a:effectLst>
                  <a:outerShdw blurRad="38100" dist="38100" dir="2700000" algn="tl">
                    <a:srgbClr val="000000">
                      <a:alpha val="43137"/>
                    </a:srgbClr>
                  </a:outerShdw>
                </a:effectLst>
              </a:rPr>
              <a:t>条</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路径</a:t>
            </a:r>
            <a:r>
              <a:rPr lang="zh-CN" altLang="en-US" b="1" dirty="0">
                <a:effectLst>
                  <a:outerShdw blurRad="38100" dist="38100" dir="2700000" algn="tl">
                    <a:srgbClr val="000000">
                      <a:alpha val="43137"/>
                    </a:srgbClr>
                  </a:outerShdw>
                </a:effectLst>
              </a:rPr>
              <a:t>到达接收端的信号相互独立，则接收端接收到的合成波为</a:t>
            </a:r>
            <a:endParaRPr lang="zh-CN" altLang="en-US" b="1" dirty="0">
              <a:effectLst>
                <a:outerShdw blurRad="38100" dist="38100" dir="2700000" algn="tl">
                  <a:srgbClr val="000000">
                    <a:alpha val="43137"/>
                  </a:srgbClr>
                </a:outerShdw>
              </a:effectLst>
            </a:endParaRPr>
          </a:p>
        </p:txBody>
      </p:sp>
      <p:graphicFrame>
        <p:nvGraphicFramePr>
          <p:cNvPr id="6" name="对象 5"/>
          <p:cNvGraphicFramePr>
            <a:graphicFrameLocks noChangeAspect="1"/>
          </p:cNvGraphicFramePr>
          <p:nvPr/>
        </p:nvGraphicFramePr>
        <p:xfrm>
          <a:off x="1567180" y="3410585"/>
          <a:ext cx="7543165" cy="1101725"/>
        </p:xfrm>
        <a:graphic>
          <a:graphicData uri="http://schemas.openxmlformats.org/presentationml/2006/ole">
            <mc:AlternateContent xmlns:mc="http://schemas.openxmlformats.org/markup-compatibility/2006">
              <mc:Choice xmlns:v="urn:schemas-microsoft-com:vml" Requires="v">
                <p:oleObj spid="_x0000_s18434" name="Equation" r:id="rId3" imgW="108508800" imgH="15849600" progId="">
                  <p:embed/>
                </p:oleObj>
              </mc:Choice>
              <mc:Fallback>
                <p:oleObj name="Equation" r:id="rId3" imgW="108508800" imgH="15849600" progId="">
                  <p:embed/>
                  <p:pic>
                    <p:nvPicPr>
                      <p:cNvPr id="0" name="图片 18433"/>
                      <p:cNvPicPr>
                        <a:picLocks noChangeAspect="1"/>
                      </p:cNvPicPr>
                      <p:nvPr/>
                    </p:nvPicPr>
                    <p:blipFill>
                      <a:blip r:embed="rId4"/>
                      <a:stretch>
                        <a:fillRect/>
                      </a:stretch>
                    </p:blipFill>
                    <p:spPr>
                      <a:xfrm>
                        <a:off x="1567180" y="3410585"/>
                        <a:ext cx="7543165" cy="1101725"/>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7" name="TextBox 6"/>
              <p:cNvSpPr txBox="1"/>
              <p:nvPr/>
            </p:nvSpPr>
            <p:spPr>
              <a:xfrm>
                <a:off x="821885" y="4725144"/>
                <a:ext cx="7763279" cy="646331"/>
              </a:xfrm>
              <a:prstGeom prst="rect">
                <a:avLst/>
              </a:prstGeom>
              <a:noFill/>
            </p:spPr>
            <p:txBody>
              <a:bodyPr wrap="none" rtlCol="0">
                <a:spAutoFit/>
              </a:bodyPr>
              <a:lstStyle/>
              <a:p>
                <a:r>
                  <a:rPr lang="zh-CN" altLang="en-US" dirty="0" smtClean="0"/>
                  <a:t>式中，</a:t>
                </a:r>
                <a14:m>
                  <m:oMath xmlns:m="http://schemas.openxmlformats.org/officeDocument/2006/math">
                    <m:sSub>
                      <m:sSubPr>
                        <m:ctrlPr>
                          <a:rPr lang="en-US" altLang="zh-CN" i="1" smtClean="0">
                            <a:latin typeface="Cambria Math"/>
                          </a:rPr>
                        </m:ctrlPr>
                      </m:sSubPr>
                      <m:e>
                        <m:r>
                          <a:rPr lang="en-US" altLang="zh-CN" b="0" i="1" smtClean="0">
                            <a:latin typeface="Cambria Math"/>
                          </a:rPr>
                          <m:t>𝑎</m:t>
                        </m:r>
                      </m:e>
                      <m:sub>
                        <m:r>
                          <a:rPr lang="en-US" altLang="zh-CN" b="0" i="1" smtClean="0">
                            <a:latin typeface="Cambria Math"/>
                          </a:rPr>
                          <m:t>𝑖</m:t>
                        </m:r>
                      </m:sub>
                    </m:sSub>
                    <m:d>
                      <m:dPr>
                        <m:ctrlPr>
                          <a:rPr lang="en-US" altLang="zh-CN" b="0" i="1" smtClean="0">
                            <a:latin typeface="Cambria Math"/>
                          </a:rPr>
                        </m:ctrlPr>
                      </m:dPr>
                      <m:e>
                        <m:r>
                          <a:rPr lang="en-US" altLang="zh-CN" b="0" i="1" smtClean="0">
                            <a:latin typeface="Cambria Math"/>
                          </a:rPr>
                          <m:t>𝑡</m:t>
                        </m:r>
                      </m:e>
                    </m:d>
                  </m:oMath>
                </a14:m>
                <a:r>
                  <a:rPr lang="zh-CN" altLang="en-US" dirty="0" smtClean="0"/>
                  <a:t>为从第</a:t>
                </a:r>
                <a14:m>
                  <m:oMath xmlns:m="http://schemas.openxmlformats.org/officeDocument/2006/math">
                    <m:r>
                      <a:rPr lang="en-US" altLang="zh-CN" b="0" i="1" smtClean="0">
                        <a:latin typeface="Cambria Math"/>
                      </a:rPr>
                      <m:t>𝑖</m:t>
                    </m:r>
                    <m:r>
                      <a:rPr lang="zh-CN" altLang="en-US" b="0" i="1" smtClean="0">
                        <a:latin typeface="Cambria Math"/>
                      </a:rPr>
                      <m:t>条</m:t>
                    </m:r>
                    <m:r>
                      <a:rPr lang="zh-CN" altLang="en-US" i="1">
                        <a:latin typeface="Cambria Math"/>
                      </a:rPr>
                      <m:t>路径</m:t>
                    </m:r>
                    <m:r>
                      <a:rPr lang="zh-CN" altLang="en-US" b="0" i="1" smtClean="0">
                        <a:latin typeface="Cambria Math"/>
                      </a:rPr>
                      <m:t>到达</m:t>
                    </m:r>
                    <m:r>
                      <a:rPr lang="zh-CN" altLang="en-US" i="1">
                        <a:latin typeface="Cambria Math"/>
                      </a:rPr>
                      <m:t>接收</m:t>
                    </m:r>
                    <m:r>
                      <a:rPr lang="zh-CN" altLang="en-US" b="0" i="1" smtClean="0">
                        <a:latin typeface="Cambria Math"/>
                      </a:rPr>
                      <m:t>端</m:t>
                    </m:r>
                  </m:oMath>
                </a14:m>
                <a:r>
                  <a:rPr lang="zh-CN" altLang="en-US" dirty="0" smtClean="0"/>
                  <a:t>的信号振幅，</a:t>
                </a:r>
                <a14:m>
                  <m:oMath xmlns:m="http://schemas.openxmlformats.org/officeDocument/2006/math">
                    <m:sSub>
                      <m:sSubPr>
                        <m:ctrlPr>
                          <a:rPr lang="en-US" altLang="zh-CN" i="1" smtClean="0">
                            <a:latin typeface="Cambria Math"/>
                          </a:rPr>
                        </m:ctrlPr>
                      </m:sSubPr>
                      <m:e>
                        <m:r>
                          <a:rPr lang="en-US" altLang="zh-CN" i="1" smtClean="0">
                            <a:latin typeface="Cambria Math"/>
                            <a:ea typeface="Cambria Math"/>
                          </a:rPr>
                          <m:t>𝜏</m:t>
                        </m:r>
                      </m:e>
                      <m:sub>
                        <m:r>
                          <a:rPr lang="en-US" altLang="zh-CN" b="0" i="1" smtClean="0">
                            <a:latin typeface="Cambria Math"/>
                          </a:rPr>
                          <m:t>𝑖</m:t>
                        </m:r>
                      </m:sub>
                    </m:sSub>
                    <m:d>
                      <m:dPr>
                        <m:ctrlPr>
                          <a:rPr lang="en-US" altLang="zh-CN" b="0" i="1" smtClean="0">
                            <a:latin typeface="Cambria Math"/>
                          </a:rPr>
                        </m:ctrlPr>
                      </m:dPr>
                      <m:e>
                        <m:r>
                          <a:rPr lang="en-US" altLang="zh-CN" b="0" i="1" smtClean="0">
                            <a:latin typeface="Cambria Math"/>
                          </a:rPr>
                          <m:t>𝑡</m:t>
                        </m:r>
                      </m:e>
                    </m:d>
                    <m:r>
                      <a:rPr lang="zh-CN" altLang="en-US" b="0" i="1" smtClean="0">
                        <a:latin typeface="Cambria Math"/>
                      </a:rPr>
                      <m:t>为第</m:t>
                    </m:r>
                    <m:r>
                      <a:rPr lang="en-US" altLang="zh-CN" b="0" i="1" smtClean="0">
                        <a:latin typeface="Cambria Math"/>
                      </a:rPr>
                      <m:t>𝑖</m:t>
                    </m:r>
                  </m:oMath>
                </a14:m>
                <a:r>
                  <a:rPr lang="zh-CN" altLang="en-US" dirty="0" smtClean="0"/>
                  <a:t>条路径的传输</a:t>
                </a:r>
                <a:endParaRPr lang="en-US" altLang="zh-CN" dirty="0" smtClean="0"/>
              </a:p>
              <a:p>
                <a:r>
                  <a:rPr lang="zh-CN" altLang="en-US" dirty="0" smtClean="0"/>
                  <a:t>时延。将传输</a:t>
                </a:r>
                <a:r>
                  <a:rPr lang="zh-CN" altLang="en-US" dirty="0"/>
                  <a:t>时延可以转换为相位的形式</a:t>
                </a:r>
              </a:p>
            </p:txBody>
          </p:sp>
        </mc:Choice>
        <mc:Fallback>
          <p:sp>
            <p:nvSpPr>
              <p:cNvPr id="7" name="TextBox 6"/>
              <p:cNvSpPr txBox="1">
                <a:spLocks noRot="1" noChangeAspect="1" noMove="1" noResize="1" noEditPoints="1" noAdjustHandles="1" noChangeArrowheads="1" noChangeShapeType="1" noTextEdit="1"/>
              </p:cNvSpPr>
              <p:nvPr/>
            </p:nvSpPr>
            <p:spPr>
              <a:xfrm>
                <a:off x="419735" y="4615815"/>
                <a:ext cx="8632190" cy="718820"/>
              </a:xfrm>
              <a:prstGeom prst="rect">
                <a:avLst/>
              </a:prstGeom>
              <a:blipFill rotWithShape="1">
                <a:blip r:embed="rId5" cstate="print"/>
                <a:stretch>
                  <a:fillRect l="-707" t="-7547" b="-11321"/>
                </a:stretch>
              </a:blipFill>
            </p:spPr>
            <p:txBody>
              <a:bodyPr/>
              <a:lstStyle/>
              <a:p>
                <a:r>
                  <a:rPr lang="zh-CN" altLang="en-US">
                    <a:noFill/>
                  </a:rPr>
                  <a:t> </a:t>
                </a:r>
                <a:endParaRPr lang="zh-CN" altLang="en-US">
                  <a:noFill/>
                </a:endParaRPr>
              </a:p>
            </p:txBody>
          </p:sp>
        </mc:Fallback>
      </mc:AlternateContent>
      <p:graphicFrame>
        <p:nvGraphicFramePr>
          <p:cNvPr id="8" name="对象 7"/>
          <p:cNvGraphicFramePr>
            <a:graphicFrameLocks noChangeAspect="1"/>
          </p:cNvGraphicFramePr>
          <p:nvPr/>
        </p:nvGraphicFramePr>
        <p:xfrm>
          <a:off x="3275965" y="5247640"/>
          <a:ext cx="3125470" cy="748665"/>
        </p:xfrm>
        <a:graphic>
          <a:graphicData uri="http://schemas.openxmlformats.org/presentationml/2006/ole">
            <mc:AlternateContent xmlns:mc="http://schemas.openxmlformats.org/markup-compatibility/2006">
              <mc:Choice xmlns:v="urn:schemas-microsoft-com:vml" Requires="v">
                <p:oleObj spid="_x0000_s18435" name="Equation" r:id="rId6" imgW="43281600" imgH="10363200" progId="">
                  <p:embed/>
                </p:oleObj>
              </mc:Choice>
              <mc:Fallback>
                <p:oleObj name="Equation" r:id="rId6" imgW="43281600" imgH="10363200" progId="">
                  <p:embed/>
                  <p:pic>
                    <p:nvPicPr>
                      <p:cNvPr id="0" name="图片 18434"/>
                      <p:cNvPicPr>
                        <a:picLocks noChangeAspect="1"/>
                      </p:cNvPicPr>
                      <p:nvPr/>
                    </p:nvPicPr>
                    <p:blipFill>
                      <a:blip r:embed="rId7"/>
                      <a:stretch>
                        <a:fillRect/>
                      </a:stretch>
                    </p:blipFill>
                    <p:spPr>
                      <a:xfrm>
                        <a:off x="3275965" y="5247640"/>
                        <a:ext cx="3125470" cy="748665"/>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9" name="TextBox 8"/>
              <p:cNvSpPr txBox="1"/>
              <p:nvPr/>
            </p:nvSpPr>
            <p:spPr>
              <a:xfrm>
                <a:off x="899592" y="5877272"/>
                <a:ext cx="2368469" cy="369332"/>
              </a:xfrm>
              <a:prstGeom prst="rect">
                <a:avLst/>
              </a:prstGeom>
              <a:noFill/>
            </p:spPr>
            <p:txBody>
              <a:bodyPr wrap="none" rtlCol="0">
                <a:spAutoFit/>
              </a:bodyPr>
              <a:lstStyle/>
              <a:p>
                <a:r>
                  <a:rPr lang="zh-CN" altLang="en-US" dirty="0" smtClean="0"/>
                  <a:t>其中</a:t>
                </a:r>
                <a14:m>
                  <m:oMath xmlns:m="http://schemas.openxmlformats.org/officeDocument/2006/math">
                    <m:sSub>
                      <m:sSubPr>
                        <m:ctrlPr>
                          <a:rPr lang="en-US" altLang="zh-CN" i="1" smtClean="0">
                            <a:latin typeface="Cambria Math"/>
                          </a:rPr>
                        </m:ctrlPr>
                      </m:sSubPr>
                      <m:e>
                        <m:r>
                          <a:rPr lang="en-US" altLang="zh-CN" i="1" smtClean="0">
                            <a:latin typeface="Cambria Math"/>
                            <a:ea typeface="Cambria Math"/>
                          </a:rPr>
                          <m:t>𝜑</m:t>
                        </m:r>
                      </m:e>
                      <m:sub>
                        <m:r>
                          <a:rPr lang="en-US" altLang="zh-CN" b="0" i="1" smtClean="0">
                            <a:latin typeface="Cambria Math"/>
                          </a:rPr>
                          <m:t>𝑖</m:t>
                        </m:r>
                      </m:sub>
                    </m:sSub>
                    <m:d>
                      <m:dPr>
                        <m:ctrlPr>
                          <a:rPr lang="en-US" altLang="zh-CN" b="0" i="1" smtClean="0">
                            <a:latin typeface="Cambria Math"/>
                          </a:rPr>
                        </m:ctrlPr>
                      </m:dPr>
                      <m:e>
                        <m:r>
                          <a:rPr lang="en-US" altLang="zh-CN" b="0" i="1" smtClean="0">
                            <a:latin typeface="Cambria Math"/>
                          </a:rPr>
                          <m:t>𝑡</m:t>
                        </m:r>
                      </m:e>
                    </m:d>
                    <m:r>
                      <a:rPr lang="en-US" altLang="zh-CN" b="0" i="1" smtClean="0">
                        <a:latin typeface="Cambria Math"/>
                      </a:rPr>
                      <m:t>=−</m:t>
                    </m:r>
                    <m:sSub>
                      <m:sSubPr>
                        <m:ctrlPr>
                          <a:rPr lang="en-US" altLang="zh-CN" b="0" i="1" smtClean="0">
                            <a:latin typeface="Cambria Math"/>
                          </a:rPr>
                        </m:ctrlPr>
                      </m:sSubPr>
                      <m:e>
                        <m:r>
                          <a:rPr lang="en-US" altLang="zh-CN" b="0" i="1" smtClean="0">
                            <a:latin typeface="Cambria Math"/>
                            <a:ea typeface="Cambria Math"/>
                          </a:rPr>
                          <m:t>𝜔</m:t>
                        </m:r>
                      </m:e>
                      <m:sub>
                        <m:r>
                          <a:rPr lang="en-US" altLang="zh-CN" b="0" i="1" smtClean="0">
                            <a:latin typeface="Cambria Math"/>
                          </a:rPr>
                          <m:t>𝑐</m:t>
                        </m:r>
                      </m:sub>
                    </m:sSub>
                    <m:sSub>
                      <m:sSubPr>
                        <m:ctrlPr>
                          <a:rPr lang="en-US" altLang="zh-CN" b="0" i="1" smtClean="0">
                            <a:latin typeface="Cambria Math"/>
                          </a:rPr>
                        </m:ctrlPr>
                      </m:sSubPr>
                      <m:e>
                        <m:r>
                          <a:rPr lang="en-US" altLang="zh-CN" b="0" i="1" smtClean="0">
                            <a:latin typeface="Cambria Math"/>
                            <a:ea typeface="Cambria Math"/>
                          </a:rPr>
                          <m:t>𝜏</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oMath>
                </a14:m>
                <a:endParaRPr lang="zh-CN" altLang="en-US" dirty="0"/>
              </a:p>
            </p:txBody>
          </p:sp>
        </mc:Choice>
        <mc:Fallback>
          <p:sp>
            <p:nvSpPr>
              <p:cNvPr id="9" name="TextBox 8"/>
              <p:cNvSpPr txBox="1">
                <a:spLocks noRot="1" noChangeAspect="1" noMove="1" noResize="1" noEditPoints="1" noAdjustHandles="1" noChangeArrowheads="1" noChangeShapeType="1" noTextEdit="1"/>
              </p:cNvSpPr>
              <p:nvPr/>
            </p:nvSpPr>
            <p:spPr>
              <a:xfrm>
                <a:off x="985520" y="5996305"/>
                <a:ext cx="3015615" cy="470535"/>
              </a:xfrm>
              <a:prstGeom prst="rect">
                <a:avLst/>
              </a:prstGeom>
              <a:blipFill rotWithShape="1">
                <a:blip r:embed="rId8" cstate="print"/>
                <a:stretch>
                  <a:fillRect l="-2320" t="-13115" r="-258" b="-19672"/>
                </a:stretch>
              </a:blipFill>
            </p:spPr>
            <p:txBody>
              <a:bodyPr/>
              <a:lstStyle/>
              <a:p>
                <a:r>
                  <a:rPr lang="zh-CN" altLang="en-US">
                    <a:noFill/>
                  </a:rPr>
                  <a:t> </a:t>
                </a:r>
                <a:endParaRPr lang="zh-CN" altLang="en-US">
                  <a:noFill/>
                </a:endParaRPr>
              </a:p>
            </p:txBody>
          </p:sp>
        </mc:Fallback>
      </mc:AlternateContent>
      <p:sp>
        <p:nvSpPr>
          <p:cNvPr id="17" name="TextBox 4"/>
          <p:cNvSpPr txBox="1"/>
          <p:nvPr/>
        </p:nvSpPr>
        <p:spPr>
          <a:xfrm>
            <a:off x="1286510" y="129159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多径衰落与频率弥散</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1" name="标题 10"/>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nvGraphicFramePr>
        <p:xfrm>
          <a:off x="1978025" y="1212850"/>
          <a:ext cx="6035040" cy="1116965"/>
        </p:xfrm>
        <a:graphic>
          <a:graphicData uri="http://schemas.openxmlformats.org/presentationml/2006/ole">
            <mc:AlternateContent xmlns:mc="http://schemas.openxmlformats.org/markup-compatibility/2006">
              <mc:Choice xmlns:v="urn:schemas-microsoft-com:vml" Requires="v">
                <p:oleObj spid="_x0000_s19457" name="Equation" r:id="rId1" imgW="85648800" imgH="15849600" progId="">
                  <p:embed/>
                </p:oleObj>
              </mc:Choice>
              <mc:Fallback>
                <p:oleObj name="Equation" r:id="rId1" imgW="85648800" imgH="15849600" progId="">
                  <p:embed/>
                  <p:pic>
                    <p:nvPicPr>
                      <p:cNvPr id="0" name="图片 19456"/>
                      <p:cNvPicPr>
                        <a:picLocks noChangeAspect="1"/>
                      </p:cNvPicPr>
                      <p:nvPr/>
                    </p:nvPicPr>
                    <p:blipFill>
                      <a:blip r:embed="rId2"/>
                      <a:stretch>
                        <a:fillRect/>
                      </a:stretch>
                    </p:blipFill>
                    <p:spPr>
                      <a:xfrm>
                        <a:off x="1978025" y="1212850"/>
                        <a:ext cx="6035040" cy="1116965"/>
                      </a:xfrm>
                      <a:prstGeom prst="rect">
                        <a:avLst/>
                      </a:prstGeom>
                      <a:noFill/>
                      <a:ln w="9525">
                        <a:noFill/>
                      </a:ln>
                    </p:spPr>
                  </p:pic>
                </p:oleObj>
              </mc:Fallback>
            </mc:AlternateContent>
          </a:graphicData>
        </a:graphic>
      </p:graphicFrame>
      <p:sp>
        <p:nvSpPr>
          <p:cNvPr id="7" name="TextBox 6"/>
          <p:cNvSpPr txBox="1"/>
          <p:nvPr/>
        </p:nvSpPr>
        <p:spPr>
          <a:xfrm>
            <a:off x="1331640" y="2414672"/>
            <a:ext cx="646331" cy="369332"/>
          </a:xfrm>
          <a:prstGeom prst="rect">
            <a:avLst/>
          </a:prstGeom>
          <a:noFill/>
        </p:spPr>
        <p:txBody>
          <a:bodyPr wrap="none" rtlCol="0">
            <a:spAutoFit/>
          </a:bodyPr>
          <a:lstStyle/>
          <a:p>
            <a:r>
              <a:rPr lang="zh-CN" altLang="en-US" dirty="0" smtClean="0"/>
              <a:t>其中</a:t>
            </a:r>
            <a:endParaRPr lang="zh-CN" altLang="en-US" dirty="0"/>
          </a:p>
        </p:txBody>
      </p:sp>
      <p:graphicFrame>
        <p:nvGraphicFramePr>
          <p:cNvPr id="8" name="对象 7"/>
          <p:cNvGraphicFramePr>
            <a:graphicFrameLocks noChangeAspect="1"/>
          </p:cNvGraphicFramePr>
          <p:nvPr/>
        </p:nvGraphicFramePr>
        <p:xfrm>
          <a:off x="2868295" y="2230120"/>
          <a:ext cx="2025650" cy="1197610"/>
        </p:xfrm>
        <a:graphic>
          <a:graphicData uri="http://schemas.openxmlformats.org/presentationml/2006/ole">
            <mc:AlternateContent xmlns:mc="http://schemas.openxmlformats.org/markup-compatibility/2006">
              <mc:Choice xmlns:v="urn:schemas-microsoft-com:vml" Requires="v">
                <p:oleObj spid="_x0000_s19458" name="Equation" r:id="rId3" imgW="35052000" imgH="20726400" progId="">
                  <p:embed/>
                </p:oleObj>
              </mc:Choice>
              <mc:Fallback>
                <p:oleObj name="Equation" r:id="rId3" imgW="35052000" imgH="20726400" progId="">
                  <p:embed/>
                  <p:pic>
                    <p:nvPicPr>
                      <p:cNvPr id="0" name="图片 19457"/>
                      <p:cNvPicPr>
                        <a:picLocks noChangeAspect="1"/>
                      </p:cNvPicPr>
                      <p:nvPr/>
                    </p:nvPicPr>
                    <p:blipFill>
                      <a:blip r:embed="rId4"/>
                      <a:stretch>
                        <a:fillRect/>
                      </a:stretch>
                    </p:blipFill>
                    <p:spPr>
                      <a:xfrm>
                        <a:off x="2868295" y="2230120"/>
                        <a:ext cx="2025650" cy="1197610"/>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9" name="矩形 8"/>
              <p:cNvSpPr/>
              <p:nvPr/>
            </p:nvSpPr>
            <p:spPr>
              <a:xfrm>
                <a:off x="1331640" y="3070701"/>
                <a:ext cx="6552728" cy="646331"/>
              </a:xfrm>
              <a:prstGeom prst="rect">
                <a:avLst/>
              </a:prstGeom>
            </p:spPr>
            <p:txBody>
              <a:bodyPr wrap="square">
                <a:spAutoFit/>
              </a:bodyPr>
              <a:lstStyle/>
              <a:p>
                <a:r>
                  <a:rPr lang="zh-CN" altLang="en-US" dirty="0" smtClean="0"/>
                  <a:t>由于</a:t>
                </a:r>
                <a14:m>
                  <m:oMath xmlns:m="http://schemas.openxmlformats.org/officeDocument/2006/math">
                    <m:r>
                      <a:rPr lang="en-US" altLang="zh-CN" b="0" i="1" smtClean="0">
                        <a:latin typeface="Cambria Math"/>
                      </a:rPr>
                      <m:t>𝑋</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和</a:t>
                </a:r>
                <a14:m>
                  <m:oMath xmlns:m="http://schemas.openxmlformats.org/officeDocument/2006/math">
                    <m:r>
                      <a:rPr lang="en-US" altLang="zh-CN" b="0" i="1" dirty="0" smtClean="0">
                        <a:latin typeface="Cambria Math"/>
                      </a:rPr>
                      <m:t>𝑌</m:t>
                    </m:r>
                    <m:r>
                      <a:rPr lang="en-US" altLang="zh-CN" b="0" i="1" dirty="0" smtClean="0">
                        <a:latin typeface="Cambria Math"/>
                      </a:rPr>
                      <m:t>(</m:t>
                    </m:r>
                    <m:r>
                      <a:rPr lang="en-US" altLang="zh-CN" b="0" i="1" dirty="0" smtClean="0">
                        <a:latin typeface="Cambria Math"/>
                      </a:rPr>
                      <m:t>𝑡</m:t>
                    </m:r>
                    <m:r>
                      <a:rPr lang="en-US" altLang="zh-CN" b="0" i="1" dirty="0" smtClean="0">
                        <a:latin typeface="Cambria Math"/>
                      </a:rPr>
                      <m:t>)</m:t>
                    </m:r>
                  </m:oMath>
                </a14:m>
                <a:r>
                  <a:rPr lang="zh-CN" altLang="en-US" dirty="0" smtClean="0"/>
                  <a:t>都是</a:t>
                </a:r>
                <a:r>
                  <a:rPr lang="zh-CN" altLang="en-US" dirty="0"/>
                  <a:t>相互独立的随机变量之和，根据概率论中心极限定理，大量独立随机变量之和的分布趋于正态分布</a:t>
                </a:r>
              </a:p>
            </p:txBody>
          </p:sp>
        </mc:Choice>
        <mc:Fallback>
          <p:sp>
            <p:nvSpPr>
              <p:cNvPr id="9" name="矩形 8"/>
              <p:cNvSpPr>
                <a:spLocks noRot="1" noChangeAspect="1" noMove="1" noResize="1" noEditPoints="1" noAdjustHandles="1" noChangeArrowheads="1" noChangeShapeType="1" noTextEdit="1"/>
              </p:cNvSpPr>
              <p:nvPr/>
            </p:nvSpPr>
            <p:spPr>
              <a:xfrm>
                <a:off x="1025525" y="3362960"/>
                <a:ext cx="7743190" cy="763905"/>
              </a:xfrm>
              <a:prstGeom prst="rect">
                <a:avLst/>
              </a:prstGeom>
              <a:blipFill rotWithShape="1">
                <a:blip r:embed="rId5" cstate="print"/>
                <a:stretch>
                  <a:fillRect l="-744" t="-6604" r="-837" b="-1132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矩形 9"/>
              <p:cNvSpPr/>
              <p:nvPr/>
            </p:nvSpPr>
            <p:spPr>
              <a:xfrm>
                <a:off x="1331640" y="3657798"/>
                <a:ext cx="6120680" cy="646331"/>
              </a:xfrm>
              <a:prstGeom prst="rect">
                <a:avLst/>
              </a:prstGeom>
            </p:spPr>
            <p:txBody>
              <a:bodyPr wrap="square">
                <a:spAutoFit/>
              </a:bodyPr>
              <a:lstStyle/>
              <a:p>
                <a:r>
                  <a:rPr lang="zh-CN" altLang="en-US" dirty="0" smtClean="0"/>
                  <a:t>因此， 当</a:t>
                </a:r>
                <a14:m>
                  <m:oMath xmlns:m="http://schemas.openxmlformats.org/officeDocument/2006/math">
                    <m:r>
                      <a:rPr lang="en-US" altLang="zh-CN" b="0" i="1" smtClean="0">
                        <a:latin typeface="Cambria Math"/>
                      </a:rPr>
                      <m:t>𝑛</m:t>
                    </m:r>
                  </m:oMath>
                </a14:m>
                <a:r>
                  <a:rPr lang="zh-CN" altLang="en-US" dirty="0" smtClean="0"/>
                  <a:t>足够</a:t>
                </a:r>
                <a:r>
                  <a:rPr lang="zh-CN" altLang="en-US" dirty="0"/>
                  <a:t>大时， </a:t>
                </a:r>
                <a14:m>
                  <m:oMath xmlns:m="http://schemas.openxmlformats.org/officeDocument/2006/math">
                    <m:r>
                      <a:rPr lang="en-US" altLang="zh-CN" i="1">
                        <a:latin typeface="Cambria Math"/>
                      </a:rPr>
                      <m:t>𝑋</m:t>
                    </m:r>
                    <m:r>
                      <a:rPr lang="en-US" altLang="zh-CN" i="1">
                        <a:latin typeface="Cambria Math"/>
                      </a:rPr>
                      <m:t>(</m:t>
                    </m:r>
                    <m:r>
                      <a:rPr lang="en-US" altLang="zh-CN" i="1">
                        <a:latin typeface="Cambria Math"/>
                      </a:rPr>
                      <m:t>𝑡</m:t>
                    </m:r>
                    <m:r>
                      <a:rPr lang="en-US" altLang="zh-CN" i="1">
                        <a:latin typeface="Cambria Math"/>
                      </a:rPr>
                      <m:t>)</m:t>
                    </m:r>
                  </m:oMath>
                </a14:m>
                <a:r>
                  <a:rPr lang="zh-CN" altLang="en-US" dirty="0"/>
                  <a:t>和</a:t>
                </a:r>
                <a14:m>
                  <m:oMath xmlns:m="http://schemas.openxmlformats.org/officeDocument/2006/math">
                    <m:r>
                      <a:rPr lang="en-US" altLang="zh-CN" i="1" dirty="0">
                        <a:latin typeface="Cambria Math"/>
                      </a:rPr>
                      <m:t>𝑌</m:t>
                    </m:r>
                    <m:r>
                      <a:rPr lang="en-US" altLang="zh-CN" i="1" dirty="0">
                        <a:latin typeface="Cambria Math"/>
                      </a:rPr>
                      <m:t>(</m:t>
                    </m:r>
                    <m:r>
                      <a:rPr lang="en-US" altLang="zh-CN" i="1" dirty="0">
                        <a:latin typeface="Cambria Math"/>
                      </a:rPr>
                      <m:t>𝑡</m:t>
                    </m:r>
                    <m:r>
                      <a:rPr lang="en-US" altLang="zh-CN" i="1" dirty="0">
                        <a:latin typeface="Cambria Math"/>
                      </a:rPr>
                      <m:t>)</m:t>
                    </m:r>
                  </m:oMath>
                </a14:m>
                <a:r>
                  <a:rPr lang="zh-CN" altLang="en-US" dirty="0"/>
                  <a:t>都趋于正态分布。 通常情况下</a:t>
                </a:r>
                <a14:m>
                  <m:oMath xmlns:m="http://schemas.openxmlformats.org/officeDocument/2006/math">
                    <m:r>
                      <a:rPr lang="en-US" altLang="zh-CN" i="1">
                        <a:latin typeface="Cambria Math"/>
                      </a:rPr>
                      <m:t>𝑋</m:t>
                    </m:r>
                    <m:r>
                      <a:rPr lang="en-US" altLang="zh-CN" i="1">
                        <a:latin typeface="Cambria Math"/>
                      </a:rPr>
                      <m:t>(</m:t>
                    </m:r>
                    <m:r>
                      <a:rPr lang="en-US" altLang="zh-CN" i="1">
                        <a:latin typeface="Cambria Math"/>
                      </a:rPr>
                      <m:t>𝑡</m:t>
                    </m:r>
                    <m:r>
                      <a:rPr lang="en-US" altLang="zh-CN" i="1">
                        <a:latin typeface="Cambria Math"/>
                      </a:rPr>
                      <m:t>)</m:t>
                    </m:r>
                  </m:oMath>
                </a14:m>
                <a:r>
                  <a:rPr lang="zh-CN" altLang="en-US" dirty="0"/>
                  <a:t>和</a:t>
                </a:r>
                <a14:m>
                  <m:oMath xmlns:m="http://schemas.openxmlformats.org/officeDocument/2006/math">
                    <m:r>
                      <a:rPr lang="en-US" altLang="zh-CN" i="1" dirty="0">
                        <a:latin typeface="Cambria Math"/>
                      </a:rPr>
                      <m:t>𝑌</m:t>
                    </m:r>
                    <m:r>
                      <a:rPr lang="en-US" altLang="zh-CN" i="1" dirty="0">
                        <a:latin typeface="Cambria Math"/>
                      </a:rPr>
                      <m:t>(</m:t>
                    </m:r>
                    <m:r>
                      <a:rPr lang="en-US" altLang="zh-CN" i="1" dirty="0">
                        <a:latin typeface="Cambria Math"/>
                      </a:rPr>
                      <m:t>𝑡</m:t>
                    </m:r>
                    <m:r>
                      <a:rPr lang="en-US" altLang="zh-CN" i="1" dirty="0">
                        <a:latin typeface="Cambria Math"/>
                      </a:rPr>
                      <m:t>)</m:t>
                    </m:r>
                  </m:oMath>
                </a14:m>
                <a:r>
                  <a:rPr lang="zh-CN" altLang="en-US" dirty="0"/>
                  <a:t>的均值为零，方差</a:t>
                </a:r>
                <a:r>
                  <a:rPr lang="zh-CN" altLang="en-US" dirty="0" smtClean="0"/>
                  <a:t>相等</a:t>
                </a:r>
                <a:r>
                  <a:rPr lang="zh-CN" altLang="en-US" dirty="0"/>
                  <a:t>。</a:t>
                </a:r>
              </a:p>
            </p:txBody>
          </p:sp>
        </mc:Choice>
        <mc:Fallback>
          <p:sp>
            <p:nvSpPr>
              <p:cNvPr id="10" name="矩形 9"/>
              <p:cNvSpPr>
                <a:spLocks noRot="1" noChangeAspect="1" noMove="1" noResize="1" noEditPoints="1" noAdjustHandles="1" noChangeArrowheads="1" noChangeShapeType="1" noTextEdit="1"/>
              </p:cNvSpPr>
              <p:nvPr/>
            </p:nvSpPr>
            <p:spPr>
              <a:xfrm>
                <a:off x="1072515" y="4015740"/>
                <a:ext cx="6922135" cy="730885"/>
              </a:xfrm>
              <a:prstGeom prst="rect">
                <a:avLst/>
              </a:prstGeom>
              <a:blipFill rotWithShape="1">
                <a:blip r:embed="rId6" cstate="print"/>
                <a:stretch>
                  <a:fillRect l="-797" t="-7547" b="-1132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403648" y="4581128"/>
                <a:ext cx="3819764" cy="369332"/>
              </a:xfrm>
              <a:prstGeom prst="rect">
                <a:avLst/>
              </a:prstGeom>
              <a:noFill/>
            </p:spPr>
            <p:txBody>
              <a:bodyPr wrap="none" rtlCol="0">
                <a:spAutoFit/>
              </a:bodyPr>
              <a:lstStyle/>
              <a:p>
                <a:r>
                  <a:rPr lang="zh-CN" altLang="en-US" dirty="0" smtClean="0"/>
                  <a:t>再把</a:t>
                </a:r>
                <a14:m>
                  <m:oMath xmlns:m="http://schemas.openxmlformats.org/officeDocument/2006/math">
                    <m:r>
                      <a:rPr lang="en-US" altLang="zh-CN" b="0" i="1" smtClean="0">
                        <a:latin typeface="Cambria Math"/>
                      </a:rPr>
                      <m:t>𝑟</m:t>
                    </m:r>
                    <m:r>
                      <a:rPr lang="en-US" altLang="zh-CN" b="0" i="1" smtClean="0">
                        <a:latin typeface="Cambria Math"/>
                      </a:rPr>
                      <m:t>(</m:t>
                    </m:r>
                    <m:r>
                      <a:rPr lang="en-US" altLang="zh-CN" b="0" i="1" smtClean="0">
                        <a:latin typeface="Cambria Math"/>
                      </a:rPr>
                      <m:t>𝑡</m:t>
                    </m:r>
                    <m:r>
                      <a:rPr lang="en-US" altLang="zh-CN" b="0" i="1" smtClean="0">
                        <a:latin typeface="Cambria Math"/>
                      </a:rPr>
                      <m:t>)</m:t>
                    </m:r>
                    <m:r>
                      <a:rPr lang="zh-CN" altLang="en-US" i="1">
                        <a:latin typeface="Cambria Math"/>
                      </a:rPr>
                      <m:t>写成</m:t>
                    </m:r>
                  </m:oMath>
                </a14:m>
                <a:r>
                  <a:rPr lang="zh-CN" altLang="en-US" dirty="0" smtClean="0"/>
                  <a:t>包络和相位的形式，有</a:t>
                </a:r>
                <a:endParaRPr lang="zh-CN" alt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025525" y="4645025"/>
                <a:ext cx="4855845" cy="469900"/>
              </a:xfrm>
              <a:prstGeom prst="rect">
                <a:avLst/>
              </a:prstGeom>
              <a:blipFill rotWithShape="1">
                <a:blip r:embed="rId7" cstate="print"/>
                <a:stretch>
                  <a:fillRect l="-1276" t="-13115" r="-957" b="-19672"/>
                </a:stretch>
              </a:blipFill>
            </p:spPr>
            <p:txBody>
              <a:bodyPr/>
              <a:lstStyle/>
              <a:p>
                <a:r>
                  <a:rPr lang="zh-CN" altLang="en-US">
                    <a:noFill/>
                  </a:rPr>
                  <a:t> </a:t>
                </a:r>
                <a:endParaRPr lang="zh-CN" altLang="en-US">
                  <a:noFill/>
                </a:endParaRPr>
              </a:p>
            </p:txBody>
          </p:sp>
        </mc:Fallback>
      </mc:AlternateContent>
      <p:graphicFrame>
        <p:nvGraphicFramePr>
          <p:cNvPr id="12" name="对象 11"/>
          <p:cNvGraphicFramePr>
            <a:graphicFrameLocks noChangeAspect="1"/>
          </p:cNvGraphicFramePr>
          <p:nvPr/>
        </p:nvGraphicFramePr>
        <p:xfrm>
          <a:off x="3134995" y="5056505"/>
          <a:ext cx="2945765" cy="398780"/>
        </p:xfrm>
        <a:graphic>
          <a:graphicData uri="http://schemas.openxmlformats.org/presentationml/2006/ole">
            <mc:AlternateContent xmlns:mc="http://schemas.openxmlformats.org/markup-compatibility/2006">
              <mc:Choice xmlns:v="urn:schemas-microsoft-com:vml" Requires="v">
                <p:oleObj spid="_x0000_s19459" name="Equation" r:id="rId8" imgW="40538400" imgH="5486400" progId="">
                  <p:embed/>
                </p:oleObj>
              </mc:Choice>
              <mc:Fallback>
                <p:oleObj name="Equation" r:id="rId8" imgW="40538400" imgH="5486400" progId="">
                  <p:embed/>
                  <p:pic>
                    <p:nvPicPr>
                      <p:cNvPr id="0" name="图片 19458"/>
                      <p:cNvPicPr>
                        <a:picLocks noChangeAspect="1"/>
                      </p:cNvPicPr>
                      <p:nvPr/>
                    </p:nvPicPr>
                    <p:blipFill>
                      <a:blip r:embed="rId9"/>
                      <a:stretch>
                        <a:fillRect/>
                      </a:stretch>
                    </p:blipFill>
                    <p:spPr>
                      <a:xfrm>
                        <a:off x="3134995" y="5056505"/>
                        <a:ext cx="2945765" cy="398780"/>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13" name="矩形 12"/>
              <p:cNvSpPr/>
              <p:nvPr/>
            </p:nvSpPr>
            <p:spPr>
              <a:xfrm>
                <a:off x="1403648" y="5253007"/>
                <a:ext cx="6768752" cy="923330"/>
              </a:xfrm>
              <a:prstGeom prst="rect">
                <a:avLst/>
              </a:prstGeom>
            </p:spPr>
            <p:txBody>
              <a:bodyPr wrap="square">
                <a:spAutoFit/>
              </a:bodyPr>
              <a:lstStyle/>
              <a:p>
                <a:r>
                  <a:rPr lang="zh-CN" altLang="en-US" dirty="0" smtClean="0"/>
                  <a:t>幅度</a:t>
                </a:r>
                <a14:m>
                  <m:oMath xmlns:m="http://schemas.openxmlformats.org/officeDocument/2006/math">
                    <m:sSub>
                      <m:sSubPr>
                        <m:ctrlPr>
                          <a:rPr lang="en-US" altLang="zh-CN" i="1" smtClean="0">
                            <a:latin typeface="Cambria Math"/>
                          </a:rPr>
                        </m:ctrlPr>
                      </m:sSubPr>
                      <m:e>
                        <m:r>
                          <a:rPr lang="en-US" altLang="zh-CN" b="0" i="1" smtClean="0">
                            <a:latin typeface="Cambria Math"/>
                          </a:rPr>
                          <m:t>𝑎</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和</a:t>
                </a:r>
                <a:r>
                  <a:rPr lang="zh-CN" altLang="en-US" dirty="0"/>
                  <a:t>相位</a:t>
                </a:r>
                <a:r>
                  <a:rPr lang="zh-CN" altLang="en-US" dirty="0" smtClean="0"/>
                  <a:t>函数</a:t>
                </a:r>
                <a14:m>
                  <m:oMath xmlns:m="http://schemas.openxmlformats.org/officeDocument/2006/math">
                    <m:sSub>
                      <m:sSubPr>
                        <m:ctrlPr>
                          <a:rPr lang="en-US" altLang="zh-CN" i="1" smtClean="0">
                            <a:latin typeface="Cambria Math"/>
                          </a:rPr>
                        </m:ctrlPr>
                      </m:sSubPr>
                      <m:e>
                        <m:r>
                          <a:rPr lang="en-US" altLang="zh-CN" i="1" smtClean="0">
                            <a:latin typeface="Cambria Math"/>
                            <a:ea typeface="Cambria Math"/>
                          </a:rPr>
                          <m:t>𝜑</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随时</a:t>
                </a:r>
                <a:r>
                  <a:rPr lang="zh-CN" altLang="en-US" dirty="0"/>
                  <a:t>间变化与发射信号载波频率相比要缓慢得多。因此，相对于载波</a:t>
                </a:r>
                <a:r>
                  <a:rPr lang="zh-CN" altLang="en-US" dirty="0" smtClean="0"/>
                  <a:t>来说</a:t>
                </a:r>
                <a14:m>
                  <m:oMath xmlns:m="http://schemas.openxmlformats.org/officeDocument/2006/math">
                    <m:r>
                      <a:rPr lang="en-US" altLang="zh-CN" b="0" i="1" smtClean="0">
                        <a:latin typeface="Cambria Math"/>
                      </a:rPr>
                      <m:t>𝑉</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和</a:t>
                </a:r>
                <a14:m>
                  <m:oMath xmlns:m="http://schemas.openxmlformats.org/officeDocument/2006/math">
                    <m:r>
                      <a:rPr lang="zh-CN" altLang="en-US" i="1" dirty="0" smtClean="0">
                        <a:latin typeface="Cambria Math"/>
                      </a:rPr>
                      <m:t>𝜑</m:t>
                    </m:r>
                    <m:r>
                      <a:rPr lang="en-US" altLang="zh-CN" b="0" i="1" dirty="0" smtClean="0">
                        <a:latin typeface="Cambria Math"/>
                      </a:rPr>
                      <m:t>(</m:t>
                    </m:r>
                    <m:r>
                      <a:rPr lang="en-US" altLang="zh-CN" b="0" i="1" dirty="0" smtClean="0">
                        <a:latin typeface="Cambria Math"/>
                      </a:rPr>
                      <m:t>𝑡</m:t>
                    </m:r>
                    <m:r>
                      <a:rPr lang="en-US" altLang="zh-CN" b="0" i="1" dirty="0" smtClean="0">
                        <a:latin typeface="Cambria Math"/>
                      </a:rPr>
                      <m:t>)</m:t>
                    </m:r>
                  </m:oMath>
                </a14:m>
                <a:r>
                  <a:rPr lang="zh-CN" altLang="en-US" dirty="0" smtClean="0"/>
                  <a:t>是</a:t>
                </a:r>
                <a:r>
                  <a:rPr lang="zh-CN" altLang="en-US" dirty="0"/>
                  <a:t>慢变化随机过程，</a:t>
                </a:r>
                <a:r>
                  <a:rPr lang="zh-CN" altLang="en-US" dirty="0" smtClean="0"/>
                  <a:t>于是</a:t>
                </a:r>
                <a14:m>
                  <m:oMath xmlns:m="http://schemas.openxmlformats.org/officeDocument/2006/math">
                    <m:r>
                      <a:rPr lang="en-US" altLang="zh-CN" b="0" i="1" smtClean="0">
                        <a:latin typeface="Cambria Math"/>
                      </a:rPr>
                      <m:t>𝑟</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可以</a:t>
                </a:r>
                <a:r>
                  <a:rPr lang="zh-CN" altLang="en-US" dirty="0"/>
                  <a:t>看成是一个窄带随机过程。</a:t>
                </a:r>
              </a:p>
            </p:txBody>
          </p:sp>
        </mc:Choice>
        <mc:Fallback>
          <p:sp>
            <p:nvSpPr>
              <p:cNvPr id="13" name="矩形 12"/>
              <p:cNvSpPr>
                <a:spLocks noRot="1" noChangeAspect="1" noMove="1" noResize="1" noEditPoints="1" noAdjustHandles="1" noChangeArrowheads="1" noChangeShapeType="1" noTextEdit="1"/>
              </p:cNvSpPr>
              <p:nvPr/>
            </p:nvSpPr>
            <p:spPr>
              <a:xfrm>
                <a:off x="1127125" y="5455285"/>
                <a:ext cx="7708265" cy="1051560"/>
              </a:xfrm>
              <a:prstGeom prst="rect">
                <a:avLst/>
              </a:prstGeom>
              <a:blipFill rotWithShape="1">
                <a:blip r:embed="rId10" cstate="print"/>
                <a:stretch>
                  <a:fillRect l="-720" t="-4636" r="-4050" b="-7947"/>
                </a:stretch>
              </a:blipFill>
            </p:spPr>
            <p:txBody>
              <a:bodyPr/>
              <a:lstStyle/>
              <a:p>
                <a:r>
                  <a:rPr lang="zh-CN" altLang="en-US">
                    <a:noFill/>
                  </a:rPr>
                  <a:t> </a:t>
                </a:r>
                <a:endParaRPr lang="zh-CN" altLang="en-US">
                  <a:noFill/>
                </a:endParaRPr>
              </a:p>
            </p:txBody>
          </p:sp>
        </mc:Fallback>
      </mc:AlternateContent>
      <p:sp>
        <p:nvSpPr>
          <p:cNvPr id="2" name="标题 1"/>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P spid="10" grpId="0" bldLvl="0" animBg="1"/>
      <p:bldP spid="11" grpId="0" bldLvl="0" animBg="1"/>
      <p:bldP spid="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18210" y="2165985"/>
            <a:ext cx="7765415" cy="2626995"/>
          </a:xfrm>
        </p:spPr>
        <p:txBody>
          <a:bodyPr>
            <a:normAutofit/>
          </a:bodyPr>
          <a:lstStyle/>
          <a:p>
            <a:pPr algn="just">
              <a:lnSpc>
                <a:spcPct val="110000"/>
              </a:lnSpc>
              <a:spcBef>
                <a:spcPct val="50000"/>
              </a:spcBef>
            </a:pPr>
            <a:r>
              <a:rPr lang="zh-CN" altLang="en-US" sz="2400" dirty="0">
                <a:effectLst>
                  <a:outerShdw blurRad="38100" dist="38100" dir="2700000" algn="tl">
                    <a:srgbClr val="000000">
                      <a:alpha val="43137"/>
                    </a:srgbClr>
                  </a:outerShdw>
                </a:effectLst>
              </a:rPr>
              <a:t>多径传播使单一频率的正弦信号变成了包络和相位受调制的窄带信号，这种信号称为衰落信号，即多径传播使信号产生</a:t>
            </a:r>
            <a:r>
              <a:rPr lang="zh-CN" altLang="en-US" sz="2400" dirty="0">
                <a:solidFill>
                  <a:srgbClr val="FF0000"/>
                </a:solidFill>
                <a:effectLst>
                  <a:outerShdw blurRad="38100" dist="38100" dir="2700000" algn="tl">
                    <a:srgbClr val="000000">
                      <a:alpha val="43137"/>
                    </a:srgbClr>
                  </a:outerShdw>
                </a:effectLst>
              </a:rPr>
              <a:t>瑞利型</a:t>
            </a:r>
            <a:r>
              <a:rPr lang="zh-CN" altLang="en-US" sz="2400">
                <a:solidFill>
                  <a:srgbClr val="FF0000"/>
                </a:solidFill>
                <a:effectLst>
                  <a:outerShdw blurRad="38100" dist="38100" dir="2700000" algn="tl">
                    <a:srgbClr val="000000">
                      <a:alpha val="43137"/>
                    </a:srgbClr>
                  </a:outerShdw>
                </a:effectLst>
              </a:rPr>
              <a:t>衰落</a:t>
            </a:r>
            <a:r>
              <a:rPr lang="zh-CN" altLang="en-US" sz="2400" smtClean="0">
                <a:effectLst>
                  <a:outerShdw blurRad="38100" dist="38100" dir="2700000" algn="tl">
                    <a:srgbClr val="000000">
                      <a:alpha val="43137"/>
                    </a:srgbClr>
                  </a:outerShdw>
                </a:effectLst>
              </a:rPr>
              <a:t>；</a:t>
            </a:r>
            <a:endParaRPr lang="zh-CN" altLang="en-US" sz="2400" dirty="0">
              <a:effectLst>
                <a:outerShdw blurRad="38100" dist="38100" dir="2700000" algn="tl">
                  <a:srgbClr val="000000">
                    <a:alpha val="43137"/>
                  </a:srgbClr>
                </a:outerShdw>
              </a:effectLst>
            </a:endParaRPr>
          </a:p>
          <a:p>
            <a:pPr algn="just">
              <a:lnSpc>
                <a:spcPct val="110000"/>
              </a:lnSpc>
              <a:spcBef>
                <a:spcPct val="50000"/>
              </a:spcBef>
            </a:pPr>
            <a:r>
              <a:rPr lang="zh-CN" altLang="en-US" sz="2400" dirty="0" smtClean="0">
                <a:effectLst>
                  <a:outerShdw blurRad="38100" dist="38100" dir="2700000" algn="tl">
                    <a:srgbClr val="000000">
                      <a:alpha val="43137"/>
                    </a:srgbClr>
                  </a:outerShdw>
                </a:effectLst>
              </a:rPr>
              <a:t>从</a:t>
            </a:r>
            <a:r>
              <a:rPr lang="zh-CN" altLang="en-US" sz="2400" dirty="0">
                <a:effectLst>
                  <a:outerShdw blurRad="38100" dist="38100" dir="2700000" algn="tl">
                    <a:srgbClr val="000000">
                      <a:alpha val="43137"/>
                    </a:srgbClr>
                  </a:outerShdw>
                </a:effectLst>
              </a:rPr>
              <a:t>频谱上看， 多径传播使单一谱线变成了窄带频谱， 即多径传播引起了</a:t>
            </a:r>
            <a:r>
              <a:rPr lang="zh-CN" altLang="en-US" sz="2400" dirty="0">
                <a:solidFill>
                  <a:srgbClr val="FF0000"/>
                </a:solidFill>
                <a:effectLst>
                  <a:outerShdw blurRad="38100" dist="38100" dir="2700000" algn="tl">
                    <a:srgbClr val="000000">
                      <a:alpha val="43137"/>
                    </a:srgbClr>
                  </a:outerShdw>
                </a:effectLst>
              </a:rPr>
              <a:t>频率</a:t>
            </a:r>
            <a:r>
              <a:rPr lang="zh-CN" altLang="en-US" sz="2400" dirty="0" smtClean="0">
                <a:solidFill>
                  <a:srgbClr val="FF0000"/>
                </a:solidFill>
                <a:effectLst>
                  <a:outerShdw blurRad="38100" dist="38100" dir="2700000" algn="tl">
                    <a:srgbClr val="000000">
                      <a:alpha val="43137"/>
                    </a:srgbClr>
                  </a:outerShdw>
                </a:effectLst>
              </a:rPr>
              <a:t>弥散</a:t>
            </a:r>
            <a:r>
              <a:rPr lang="zh-CN" altLang="en-US" sz="2400" dirty="0" smtClean="0">
                <a:effectLst>
                  <a:outerShdw blurRad="38100" dist="38100" dir="2700000" algn="tl">
                    <a:srgbClr val="000000">
                      <a:alpha val="43137"/>
                    </a:srgbClr>
                  </a:outerShdw>
                </a:effectLst>
              </a:rPr>
              <a:t>。</a:t>
            </a:r>
            <a:endParaRPr lang="zh-CN" altLang="en-US" sz="2400" dirty="0">
              <a:effectLst>
                <a:outerShdw blurRad="38100" dist="38100" dir="2700000" algn="tl">
                  <a:srgbClr val="000000">
                    <a:alpha val="43137"/>
                  </a:srgbClr>
                </a:outerShdw>
              </a:effectLst>
            </a:endParaRPr>
          </a:p>
        </p:txBody>
      </p:sp>
      <p:sp>
        <p:nvSpPr>
          <p:cNvPr id="17" name="TextBox 4"/>
          <p:cNvSpPr txBox="1"/>
          <p:nvPr/>
        </p:nvSpPr>
        <p:spPr>
          <a:xfrm>
            <a:off x="1286510" y="129159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结论</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6" name="标题 5"/>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4356100" y="1783080"/>
          <a:ext cx="4453255" cy="1351280"/>
        </p:xfrm>
        <a:graphic>
          <a:graphicData uri="http://schemas.openxmlformats.org/presentationml/2006/ole">
            <mc:AlternateContent xmlns:mc="http://schemas.openxmlformats.org/markup-compatibility/2006">
              <mc:Choice xmlns:v="urn:schemas-microsoft-com:vml" Requires="v">
                <p:oleObj spid="_x0000_s20481" name="VISIO" r:id="rId1" imgW="3314700" imgH="1000125" progId="">
                  <p:embed/>
                </p:oleObj>
              </mc:Choice>
              <mc:Fallback>
                <p:oleObj name="VISIO" r:id="rId1" imgW="3314700" imgH="1000125" progId="">
                  <p:embed/>
                  <p:pic>
                    <p:nvPicPr>
                      <p:cNvPr id="0" name="图片 20480"/>
                      <p:cNvPicPr>
                        <a:picLocks noChangeAspect="1"/>
                      </p:cNvPicPr>
                      <p:nvPr/>
                    </p:nvPicPr>
                    <p:blipFill>
                      <a:blip r:embed="rId2"/>
                      <a:stretch>
                        <a:fillRect/>
                      </a:stretch>
                    </p:blipFill>
                    <p:spPr>
                      <a:xfrm>
                        <a:off x="4356100" y="1783080"/>
                        <a:ext cx="4453255" cy="1351280"/>
                      </a:xfrm>
                      <a:prstGeom prst="rect">
                        <a:avLst/>
                      </a:prstGeom>
                      <a:noFill/>
                      <a:ln w="9525">
                        <a:noFill/>
                      </a:ln>
                    </p:spPr>
                  </p:pic>
                </p:oleObj>
              </mc:Fallback>
            </mc:AlternateContent>
          </a:graphicData>
        </a:graphic>
      </p:graphicFrame>
      <p:sp>
        <p:nvSpPr>
          <p:cNvPr id="5" name="TextBox 4"/>
          <p:cNvSpPr txBox="1"/>
          <p:nvPr/>
        </p:nvSpPr>
        <p:spPr>
          <a:xfrm>
            <a:off x="1091615" y="2391182"/>
            <a:ext cx="693420" cy="398780"/>
          </a:xfrm>
          <a:prstGeom prst="rect">
            <a:avLst/>
          </a:prstGeom>
          <a:noFill/>
        </p:spPr>
        <p:txBody>
          <a:bodyPr wrap="none" rtlCol="0">
            <a:spAutoFit/>
          </a:bodyPr>
          <a:lstStyle/>
          <a:p>
            <a:r>
              <a:rPr lang="zh-CN" altLang="en-US" sz="2000" b="1" dirty="0" smtClean="0">
                <a:effectLst>
                  <a:outerShdw blurRad="38100" dist="38100" dir="2700000" algn="tl">
                    <a:srgbClr val="000000">
                      <a:alpha val="43137"/>
                    </a:srgbClr>
                  </a:outerShdw>
                </a:effectLst>
              </a:rPr>
              <a:t>输出</a:t>
            </a:r>
            <a:endParaRPr lang="zh-CN" altLang="en-US" sz="2000" b="1" dirty="0" smtClean="0">
              <a:effectLst>
                <a:outerShdw blurRad="38100" dist="38100" dir="2700000" algn="tl">
                  <a:srgbClr val="000000">
                    <a:alpha val="43137"/>
                  </a:srgbClr>
                </a:outerShdw>
              </a:effectLst>
            </a:endParaRPr>
          </a:p>
        </p:txBody>
      </p:sp>
      <p:sp>
        <p:nvSpPr>
          <p:cNvPr id="7" name="TextBox 6"/>
          <p:cNvSpPr txBox="1"/>
          <p:nvPr/>
        </p:nvSpPr>
        <p:spPr>
          <a:xfrm>
            <a:off x="1091615" y="3290709"/>
            <a:ext cx="1714500" cy="398780"/>
          </a:xfrm>
          <a:prstGeom prst="rect">
            <a:avLst/>
          </a:prstGeom>
          <a:noFill/>
        </p:spPr>
        <p:txBody>
          <a:bodyPr wrap="none" rtlCol="0">
            <a:spAutoFit/>
          </a:bodyPr>
          <a:lstStyle/>
          <a:p>
            <a:r>
              <a:rPr lang="zh-CN" altLang="en-US" sz="2000" b="1" dirty="0" smtClean="0">
                <a:effectLst>
                  <a:outerShdw blurRad="38100" dist="38100" dir="2700000" algn="tl">
                    <a:srgbClr val="000000">
                      <a:alpha val="43137"/>
                    </a:srgbClr>
                  </a:outerShdw>
                </a:effectLst>
              </a:rPr>
              <a:t>频域表示为：</a:t>
            </a:r>
            <a:endParaRPr lang="zh-CN" altLang="en-US" sz="2000" b="1" dirty="0" smtClean="0">
              <a:effectLst>
                <a:outerShdw blurRad="38100" dist="38100" dir="2700000" algn="tl">
                  <a:srgbClr val="000000">
                    <a:alpha val="43137"/>
                  </a:srgbClr>
                </a:outerShdw>
              </a:effectLst>
            </a:endParaRPr>
          </a:p>
        </p:txBody>
      </p:sp>
      <p:graphicFrame>
        <p:nvGraphicFramePr>
          <p:cNvPr id="8" name="对象 7"/>
          <p:cNvGraphicFramePr>
            <a:graphicFrameLocks noChangeAspect="1"/>
          </p:cNvGraphicFramePr>
          <p:nvPr/>
        </p:nvGraphicFramePr>
        <p:xfrm>
          <a:off x="2806065" y="3213100"/>
          <a:ext cx="3469005" cy="879475"/>
        </p:xfrm>
        <a:graphic>
          <a:graphicData uri="http://schemas.openxmlformats.org/presentationml/2006/ole">
            <mc:AlternateContent xmlns:mc="http://schemas.openxmlformats.org/markup-compatibility/2006">
              <mc:Choice xmlns:v="urn:schemas-microsoft-com:vml" Requires="v">
                <p:oleObj spid="_x0000_s20483" name="Equation" r:id="rId3" imgW="1930400" imgH="482600" progId="">
                  <p:embed/>
                </p:oleObj>
              </mc:Choice>
              <mc:Fallback>
                <p:oleObj name="Equation" r:id="rId3" imgW="1930400" imgH="482600" progId="">
                  <p:embed/>
                  <p:pic>
                    <p:nvPicPr>
                      <p:cNvPr id="0" name="图片 20482"/>
                      <p:cNvPicPr>
                        <a:picLocks noChangeAspect="1"/>
                      </p:cNvPicPr>
                      <p:nvPr/>
                    </p:nvPicPr>
                    <p:blipFill>
                      <a:blip r:embed="rId4"/>
                      <a:stretch>
                        <a:fillRect/>
                      </a:stretch>
                    </p:blipFill>
                    <p:spPr>
                      <a:xfrm>
                        <a:off x="2806065" y="3213100"/>
                        <a:ext cx="3469005" cy="879475"/>
                      </a:xfrm>
                      <a:prstGeom prst="rect">
                        <a:avLst/>
                      </a:prstGeom>
                      <a:noFill/>
                      <a:ln w="9525">
                        <a:noFill/>
                      </a:ln>
                    </p:spPr>
                  </p:pic>
                </p:oleObj>
              </mc:Fallback>
            </mc:AlternateContent>
          </a:graphicData>
        </a:graphic>
      </p:graphicFrame>
      <p:sp>
        <p:nvSpPr>
          <p:cNvPr id="9" name="TextBox 8"/>
          <p:cNvSpPr txBox="1"/>
          <p:nvPr/>
        </p:nvSpPr>
        <p:spPr>
          <a:xfrm>
            <a:off x="1026845" y="4276978"/>
            <a:ext cx="1969770" cy="398780"/>
          </a:xfrm>
          <a:prstGeom prst="rect">
            <a:avLst/>
          </a:prstGeom>
          <a:noFill/>
        </p:spPr>
        <p:txBody>
          <a:bodyPr wrap="none" rtlCol="0">
            <a:spAutoFit/>
          </a:bodyPr>
          <a:lstStyle/>
          <a:p>
            <a:r>
              <a:rPr lang="zh-CN" altLang="en-US" sz="2000" b="1" dirty="0" smtClean="0">
                <a:effectLst>
                  <a:outerShdw blurRad="38100" dist="38100" dir="2700000" algn="tl">
                    <a:srgbClr val="000000">
                      <a:alpha val="43137"/>
                    </a:srgbClr>
                  </a:outerShdw>
                </a:effectLst>
              </a:rPr>
              <a:t>信道传输函数为</a:t>
            </a:r>
            <a:endParaRPr lang="zh-CN" altLang="en-US" sz="2000" b="1" dirty="0" smtClean="0">
              <a:effectLst>
                <a:outerShdw blurRad="38100" dist="38100" dir="2700000" algn="tl">
                  <a:srgbClr val="000000">
                    <a:alpha val="43137"/>
                  </a:srgbClr>
                </a:outerShdw>
              </a:effectLst>
            </a:endParaRPr>
          </a:p>
        </p:txBody>
      </p:sp>
      <p:sp>
        <p:nvSpPr>
          <p:cNvPr id="11" name="TextBox 10"/>
          <p:cNvSpPr txBox="1"/>
          <p:nvPr/>
        </p:nvSpPr>
        <p:spPr>
          <a:xfrm>
            <a:off x="835075" y="4981302"/>
            <a:ext cx="1714500" cy="398780"/>
          </a:xfrm>
          <a:prstGeom prst="rect">
            <a:avLst/>
          </a:prstGeom>
          <a:noFill/>
        </p:spPr>
        <p:txBody>
          <a:bodyPr wrap="none" rtlCol="0">
            <a:spAutoFit/>
          </a:bodyPr>
          <a:lstStyle/>
          <a:p>
            <a:r>
              <a:rPr lang="zh-CN" altLang="en-US" sz="2000" b="1" dirty="0" smtClean="0">
                <a:effectLst>
                  <a:outerShdw blurRad="38100" dist="38100" dir="2700000" algn="tl">
                    <a:srgbClr val="000000">
                      <a:alpha val="43137"/>
                    </a:srgbClr>
                  </a:outerShdw>
                </a:effectLst>
              </a:rPr>
              <a:t>其幅频特性为</a:t>
            </a:r>
            <a:endParaRPr lang="zh-CN" altLang="en-US" sz="2000" b="1" dirty="0" smtClean="0">
              <a:effectLst>
                <a:outerShdw blurRad="38100" dist="38100" dir="2700000" algn="tl">
                  <a:srgbClr val="000000">
                    <a:alpha val="43137"/>
                  </a:srgbClr>
                </a:outerShdw>
              </a:effectLst>
            </a:endParaRPr>
          </a:p>
        </p:txBody>
      </p:sp>
      <p:graphicFrame>
        <p:nvGraphicFramePr>
          <p:cNvPr id="12" name="对象 11"/>
          <p:cNvGraphicFramePr>
            <a:graphicFrameLocks noChangeAspect="1"/>
          </p:cNvGraphicFramePr>
          <p:nvPr/>
        </p:nvGraphicFramePr>
        <p:xfrm>
          <a:off x="2541270" y="4829175"/>
          <a:ext cx="5964555" cy="1867535"/>
        </p:xfrm>
        <a:graphic>
          <a:graphicData uri="http://schemas.openxmlformats.org/presentationml/2006/ole">
            <mc:AlternateContent xmlns:mc="http://schemas.openxmlformats.org/markup-compatibility/2006">
              <mc:Choice xmlns:v="urn:schemas-microsoft-com:vml" Requires="v">
                <p:oleObj spid="_x0000_s20485" name="Equation" r:id="rId5" imgW="90525600" imgH="28346400" progId="">
                  <p:embed/>
                </p:oleObj>
              </mc:Choice>
              <mc:Fallback>
                <p:oleObj name="Equation" r:id="rId5" imgW="90525600" imgH="28346400" progId="">
                  <p:embed/>
                  <p:pic>
                    <p:nvPicPr>
                      <p:cNvPr id="0" name="图片 20484"/>
                      <p:cNvPicPr>
                        <a:picLocks noChangeAspect="1"/>
                      </p:cNvPicPr>
                      <p:nvPr/>
                    </p:nvPicPr>
                    <p:blipFill>
                      <a:blip r:embed="rId6"/>
                      <a:stretch>
                        <a:fillRect/>
                      </a:stretch>
                    </p:blipFill>
                    <p:spPr>
                      <a:xfrm>
                        <a:off x="2541270" y="4829175"/>
                        <a:ext cx="5964555" cy="1867535"/>
                      </a:xfrm>
                      <a:prstGeom prst="rect">
                        <a:avLst/>
                      </a:prstGeom>
                      <a:noFill/>
                      <a:ln w="9525">
                        <a:noFill/>
                      </a:ln>
                    </p:spPr>
                  </p:pic>
                </p:oleObj>
              </mc:Fallback>
            </mc:AlternateContent>
          </a:graphicData>
        </a:graphic>
      </p:graphicFrame>
      <p:sp>
        <p:nvSpPr>
          <p:cNvPr id="17" name="TextBox 4"/>
          <p:cNvSpPr txBox="1"/>
          <p:nvPr/>
        </p:nvSpPr>
        <p:spPr>
          <a:xfrm>
            <a:off x="1286510" y="1300480"/>
            <a:ext cx="548703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频率选择性衰落</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13" name="标题 12"/>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graphicFrame>
        <p:nvGraphicFramePr>
          <p:cNvPr id="2" name="对象 1">
            <a:hlinkClick r:id="" action="ppaction://ole?verb="/>
          </p:cNvPr>
          <p:cNvGraphicFramePr>
            <a:graphicFrameLocks noChangeAspect="1"/>
          </p:cNvGraphicFramePr>
          <p:nvPr/>
        </p:nvGraphicFramePr>
        <p:xfrm>
          <a:off x="1784985" y="2375535"/>
          <a:ext cx="3111500" cy="415290"/>
        </p:xfrm>
        <a:graphic>
          <a:graphicData uri="http://schemas.openxmlformats.org/presentationml/2006/ole">
            <mc:AlternateContent xmlns:mc="http://schemas.openxmlformats.org/markup-compatibility/2006">
              <mc:Choice xmlns:v="urn:schemas-microsoft-com:vml" Requires="v">
                <p:oleObj spid="_x0000_s1025" name="" r:id="rId7" imgW="1714500" imgH="228600" progId="Equation.KSEE3">
                  <p:embed/>
                </p:oleObj>
              </mc:Choice>
              <mc:Fallback>
                <p:oleObj name="" r:id="rId7" imgW="1714500" imgH="228600" progId="Equation.KSEE3">
                  <p:embed/>
                  <p:pic>
                    <p:nvPicPr>
                      <p:cNvPr id="0" name="图片 1024"/>
                      <p:cNvPicPr/>
                      <p:nvPr/>
                    </p:nvPicPr>
                    <p:blipFill>
                      <a:blip r:embed="rId8"/>
                      <a:stretch>
                        <a:fillRect/>
                      </a:stretch>
                    </p:blipFill>
                    <p:spPr>
                      <a:xfrm>
                        <a:off x="1784985" y="2375535"/>
                        <a:ext cx="3111500" cy="41529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129915" y="4059555"/>
          <a:ext cx="3643630" cy="832485"/>
        </p:xfrm>
        <a:graphic>
          <a:graphicData uri="http://schemas.openxmlformats.org/presentationml/2006/ole">
            <mc:AlternateContent xmlns:mc="http://schemas.openxmlformats.org/markup-compatibility/2006">
              <mc:Choice xmlns:v="urn:schemas-microsoft-com:vml" Requires="v">
                <p:oleObj spid="_x0000_s6" name="" r:id="rId9" imgW="1892300" imgH="431800" progId="Equation.KSEE3">
                  <p:embed/>
                </p:oleObj>
              </mc:Choice>
              <mc:Fallback>
                <p:oleObj name="" r:id="rId9" imgW="1892300" imgH="431800" progId="Equation.KSEE3">
                  <p:embed/>
                  <p:pic>
                    <p:nvPicPr>
                      <p:cNvPr id="0" name="图片 1024"/>
                      <p:cNvPicPr/>
                      <p:nvPr/>
                    </p:nvPicPr>
                    <p:blipFill>
                      <a:blip r:embed="rId10"/>
                      <a:stretch>
                        <a:fillRect/>
                      </a:stretch>
                    </p:blipFill>
                    <p:spPr>
                      <a:xfrm>
                        <a:off x="3129915" y="4059555"/>
                        <a:ext cx="3643630" cy="8324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内容占位符 6"/>
              <p:cNvSpPr>
                <a:spLocks noGrp="1"/>
              </p:cNvSpPr>
              <p:nvPr>
                <p:ph idx="1"/>
              </p:nvPr>
            </p:nvSpPr>
            <p:spPr>
              <a:xfrm>
                <a:off x="467544" y="3140968"/>
                <a:ext cx="8229600" cy="2952328"/>
              </a:xfrm>
            </p:spPr>
            <p:txBody>
              <a:bodyPr>
                <a:normAutofit fontScale="85000" lnSpcReduction="10000"/>
              </a:bodyPr>
              <a:lstStyle/>
              <a:p>
                <a:r>
                  <a:rPr lang="zh-CN" altLang="en-US" dirty="0" smtClean="0"/>
                  <a:t>对于信号不同的频率成分，信道将有不同的衰减。</a:t>
                </a:r>
                <a:endParaRPr lang="en-US" altLang="zh-CN" dirty="0" smtClean="0"/>
              </a:p>
              <a:p>
                <a:r>
                  <a:rPr lang="zh-CN" altLang="en-US" dirty="0" smtClean="0"/>
                  <a:t>频谱非常数，信号</a:t>
                </a:r>
                <a:r>
                  <a:rPr lang="zh-CN" altLang="en-US" dirty="0"/>
                  <a:t>通过这种传输特性的信道时， 信号的频谱将产生失真</a:t>
                </a:r>
                <a:r>
                  <a:rPr lang="zh-CN" altLang="en-US" dirty="0" smtClean="0"/>
                  <a:t>。</a:t>
                </a:r>
                <a:endParaRPr lang="en-US" altLang="zh-CN" dirty="0" smtClean="0"/>
              </a:p>
              <a:p>
                <a:r>
                  <a:rPr lang="zh-CN" altLang="en-US" dirty="0"/>
                  <a:t>特别是当信号的频谱宽于 </a:t>
                </a:r>
                <a14:m>
                  <m:oMath xmlns:m="http://schemas.openxmlformats.org/officeDocument/2006/math">
                    <m:r>
                      <a:rPr lang="en-US" altLang="zh-CN" b="0" i="0" smtClean="0">
                        <a:latin typeface="Cambria Math"/>
                      </a:rPr>
                      <m:t>1/</m:t>
                    </m:r>
                    <m:r>
                      <a:rPr lang="zh-CN" altLang="en-US" i="1" smtClean="0">
                        <a:latin typeface="Cambria Math"/>
                      </a:rPr>
                      <m:t>∆</m:t>
                    </m:r>
                    <m:r>
                      <a:rPr lang="zh-CN" altLang="en-US" i="1" smtClean="0">
                        <a:latin typeface="Cambria Math"/>
                      </a:rPr>
                      <m:t>𝜏</m:t>
                    </m:r>
                    <m:r>
                      <a:rPr lang="en-US" altLang="zh-CN" b="0" i="0" smtClean="0">
                        <a:latin typeface="Cambria Math"/>
                      </a:rPr>
                      <m:t>(</m:t>
                    </m:r>
                    <m:r>
                      <m:rPr>
                        <m:sty m:val="p"/>
                      </m:rPr>
                      <a:rPr lang="en-US" altLang="zh-CN" b="0" i="0" smtClean="0">
                        <a:latin typeface="Cambria Math"/>
                      </a:rPr>
                      <m:t>t</m:t>
                    </m:r>
                    <m:r>
                      <a:rPr lang="en-US" altLang="zh-CN" b="0" i="0" smtClean="0">
                        <a:latin typeface="Cambria Math"/>
                      </a:rPr>
                      <m:t>)</m:t>
                    </m:r>
                  </m:oMath>
                </a14:m>
                <a:r>
                  <a:rPr lang="zh-CN" altLang="en-US" dirty="0" smtClean="0"/>
                  <a:t> 时，</a:t>
                </a:r>
                <a:r>
                  <a:rPr lang="zh-CN" altLang="en-US" dirty="0"/>
                  <a:t>某</a:t>
                </a:r>
                <a:r>
                  <a:rPr lang="zh-CN" altLang="en-US" dirty="0" smtClean="0"/>
                  <a:t>些</a:t>
                </a:r>
                <a:r>
                  <a:rPr lang="zh-CN" altLang="en-US" dirty="0"/>
                  <a:t>频率分量会被信道衰减到零， 造成严重的</a:t>
                </a:r>
                <a:r>
                  <a:rPr lang="zh-CN" altLang="en-US" dirty="0">
                    <a:solidFill>
                      <a:srgbClr val="FF0000"/>
                    </a:solidFill>
                  </a:rPr>
                  <a:t>频率选择性衰落</a:t>
                </a:r>
                <a:r>
                  <a:rPr lang="zh-CN" altLang="en-US" dirty="0" smtClean="0"/>
                  <a:t>。</a:t>
                </a:r>
                <a:endParaRPr lang="en-US" altLang="zh-CN" dirty="0" smtClean="0"/>
              </a:p>
              <a:p>
                <a:r>
                  <a:rPr lang="zh-CN" altLang="en-US" dirty="0" smtClean="0"/>
                  <a:t> 相对时延差</a:t>
                </a:r>
                <a14:m>
                  <m:oMath xmlns:m="http://schemas.openxmlformats.org/officeDocument/2006/math">
                    <m:r>
                      <a:rPr lang="zh-CN" altLang="en-US" i="1">
                        <a:latin typeface="Cambria Math"/>
                      </a:rPr>
                      <m:t>∆</m:t>
                    </m:r>
                    <m:r>
                      <a:rPr lang="zh-CN" altLang="en-US" i="1">
                        <a:latin typeface="Cambria Math"/>
                      </a:rPr>
                      <m:t>𝜏</m:t>
                    </m:r>
                    <m:r>
                      <a:rPr lang="en-US" altLang="zh-CN">
                        <a:latin typeface="Cambria Math"/>
                      </a:rPr>
                      <m:t>(</m:t>
                    </m:r>
                    <m:r>
                      <m:rPr>
                        <m:sty m:val="p"/>
                      </m:rPr>
                      <a:rPr lang="en-US" altLang="zh-CN">
                        <a:latin typeface="Cambria Math"/>
                      </a:rPr>
                      <m:t>t</m:t>
                    </m:r>
                    <m:r>
                      <a:rPr lang="en-US" altLang="zh-CN">
                        <a:latin typeface="Cambria Math"/>
                      </a:rPr>
                      <m:t>)</m:t>
                    </m:r>
                  </m:oMath>
                </a14:m>
                <a:r>
                  <a:rPr lang="zh-CN" altLang="en-US" dirty="0"/>
                  <a:t/>
                </a:r>
                <a:r>
                  <a:rPr lang="zh-CN" altLang="en-US" dirty="0" smtClean="0"/>
                  <a:t>一般为时变常量，频谱特性的零点也随机变化，使得信道更加复杂。</a:t>
                </a:r>
                <a:endParaRPr lang="zh-CN" altLang="en-US" dirty="0"/>
              </a:p>
              <a:p>
                <a:pPr marL="0" indent="0">
                  <a:buNone/>
                </a:pPr>
                <a:endParaRPr lang="zh-CN" altLang="en-US" dirty="0"/>
              </a:p>
            </p:txBody>
          </p:sp>
        </mc:Choice>
        <mc:Fallback>
          <p:sp>
            <p:nvSpPr>
              <p:cNvPr id="7" name="内容占位符 6"/>
              <p:cNvSpPr>
                <a:spLocks noGrp="1" noRot="1" noChangeAspect="1" noMove="1" noResize="1" noEditPoints="1" noAdjustHandles="1" noChangeArrowheads="1" noChangeShapeType="1" noTextEdit="1"/>
              </p:cNvSpPr>
              <p:nvPr>
                <p:ph idx="1"/>
              </p:nvPr>
            </p:nvSpPr>
            <p:spPr>
              <a:xfrm>
                <a:off x="946785" y="3810635"/>
                <a:ext cx="7594600" cy="2724150"/>
              </a:xfrm>
              <a:blipFill rotWithShape="1">
                <a:blip r:embed="rId1" cstate="print"/>
                <a:stretch>
                  <a:fillRect l="-1259" t="-3918" r="-4519" b="-3711"/>
                </a:stretch>
              </a:blipFill>
            </p:spPr>
            <p:txBody>
              <a:bodyPr/>
              <a:lstStyle/>
              <a:p>
                <a:r>
                  <a:rPr lang="zh-CN" altLang="en-US" sz="2400">
                    <a:noFill/>
                  </a:rPr>
                  <a:t> </a:t>
                </a:r>
                <a:endParaRPr lang="zh-CN" altLang="en-US" sz="2400">
                  <a:noFill/>
                </a:endParaRPr>
              </a:p>
            </p:txBody>
          </p:sp>
        </mc:Fallback>
      </mc:AlternateContent>
      <p:graphicFrame>
        <p:nvGraphicFramePr>
          <p:cNvPr id="4" name="对象 3"/>
          <p:cNvGraphicFramePr>
            <a:graphicFrameLocks noChangeAspect="1"/>
          </p:cNvGraphicFramePr>
          <p:nvPr/>
        </p:nvGraphicFramePr>
        <p:xfrm>
          <a:off x="946785" y="1374775"/>
          <a:ext cx="7971155" cy="2561590"/>
        </p:xfrm>
        <a:graphic>
          <a:graphicData uri="http://schemas.openxmlformats.org/presentationml/2006/ole">
            <mc:AlternateContent xmlns:mc="http://schemas.openxmlformats.org/markup-compatibility/2006">
              <mc:Choice xmlns:v="urn:schemas-microsoft-com:vml" Requires="v">
                <p:oleObj spid="_x0000_s21505" name="VISIO" r:id="rId2" imgW="5572125" imgH="1790700" progId="">
                  <p:embed/>
                </p:oleObj>
              </mc:Choice>
              <mc:Fallback>
                <p:oleObj name="VISIO" r:id="rId2" imgW="5572125" imgH="1790700" progId="">
                  <p:embed/>
                  <p:pic>
                    <p:nvPicPr>
                      <p:cNvPr id="0" name="图片 21504"/>
                      <p:cNvPicPr>
                        <a:picLocks noChangeAspect="1"/>
                      </p:cNvPicPr>
                      <p:nvPr/>
                    </p:nvPicPr>
                    <p:blipFill>
                      <a:blip r:embed="rId3"/>
                      <a:stretch>
                        <a:fillRect/>
                      </a:stretch>
                    </p:blipFill>
                    <p:spPr>
                      <a:xfrm>
                        <a:off x="946785" y="1374775"/>
                        <a:ext cx="7971155" cy="2561590"/>
                      </a:xfrm>
                      <a:prstGeom prst="rect">
                        <a:avLst/>
                      </a:prstGeom>
                      <a:noFill/>
                      <a:ln w="9525">
                        <a:noFill/>
                      </a:ln>
                    </p:spPr>
                  </p:pic>
                </p:oleObj>
              </mc:Fallback>
            </mc:AlternateContent>
          </a:graphicData>
        </a:graphic>
      </p:graphicFrame>
      <p:sp>
        <p:nvSpPr>
          <p:cNvPr id="2" name="标题 1"/>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4294967295" end="4294967295"/>
                                            </p:txEl>
                                          </p:spTgt>
                                        </p:tgtEl>
                                        <p:attrNameLst>
                                          <p:attrName>style.visibility</p:attrName>
                                        </p:attrNameLst>
                                      </p:cBhvr>
                                      <p:to>
                                        <p:strVal val="visible"/>
                                      </p:to>
                                    </p:set>
                                    <p:animEffect transition="in" filter="barn(inVertical)">
                                      <p:cBhvr>
                                        <p:cTn id="12" dur="500"/>
                                        <p:tgtEl>
                                          <p:spTgt spid="7">
                                            <p:txEl>
                                              <p:p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255" y="1751330"/>
            <a:ext cx="7240270" cy="3317875"/>
          </a:xfrm>
        </p:spPr>
        <p:txBody>
          <a:bodyPr/>
          <a:lstStyle/>
          <a:p>
            <a:pPr marL="0" indent="0">
              <a:buNone/>
            </a:pPr>
            <a:r>
              <a:rPr lang="zh-CN" altLang="en-US" dirty="0" smtClean="0">
                <a:solidFill>
                  <a:srgbClr val="C00000"/>
                </a:solidFill>
                <a:effectLst>
                  <a:outerShdw blurRad="38100" dist="38100" dir="2700000" algn="tl">
                    <a:srgbClr val="000000">
                      <a:alpha val="43137"/>
                    </a:srgbClr>
                  </a:outerShdw>
                </a:effectLst>
                <a:sym typeface="+mn-ea"/>
              </a:rPr>
              <a:t>广义信道</a:t>
            </a:r>
            <a:endParaRPr lang="zh-CN" altLang="en-US" dirty="0" smtClean="0"/>
          </a:p>
          <a:p>
            <a:r>
              <a:rPr lang="zh-CN" altLang="en-US" sz="2400" dirty="0" smtClean="0">
                <a:effectLst>
                  <a:outerShdw blurRad="38100" dist="38100" dir="2700000" algn="tl">
                    <a:srgbClr val="000000">
                      <a:alpha val="43137"/>
                    </a:srgbClr>
                  </a:outerShdw>
                </a:effectLst>
              </a:rPr>
              <a:t>除传播媒质外，还包括通信系统中的一些转换装置，比如发送设备，接收设备，馈线与天线，调制器与解调器等。</a:t>
            </a:r>
            <a:endParaRPr lang="en-US" altLang="zh-CN" sz="2400" dirty="0" smtClean="0">
              <a:effectLst>
                <a:outerShdw blurRad="38100" dist="38100" dir="2700000" algn="tl">
                  <a:srgbClr val="000000">
                    <a:alpha val="43137"/>
                  </a:srgbClr>
                </a:outerShdw>
              </a:effectLst>
            </a:endParaRPr>
          </a:p>
          <a:p>
            <a:r>
              <a:rPr lang="zh-CN" altLang="en-US" sz="2400" dirty="0" smtClean="0">
                <a:effectLst>
                  <a:outerShdw blurRad="38100" dist="38100" dir="2700000" algn="tl">
                    <a:srgbClr val="000000">
                      <a:alpha val="43137"/>
                    </a:srgbClr>
                  </a:outerShdw>
                </a:effectLst>
              </a:rPr>
              <a:t>广义信道按功能分类：</a:t>
            </a:r>
            <a:endParaRPr lang="en-US" altLang="zh-CN" sz="2400" dirty="0" smtClean="0">
              <a:effectLst>
                <a:outerShdw blurRad="38100" dist="38100" dir="2700000" algn="tl">
                  <a:srgbClr val="000000">
                    <a:alpha val="43137"/>
                  </a:srgbClr>
                </a:outerShdw>
              </a:effectLst>
            </a:endParaRPr>
          </a:p>
          <a:p>
            <a:pPr lvl="1"/>
            <a:r>
              <a:rPr lang="zh-CN" altLang="en-US" sz="2400" b="1" dirty="0" smtClean="0">
                <a:effectLst>
                  <a:outerShdw blurRad="38100" dist="38100" dir="2700000" algn="tl">
                    <a:srgbClr val="000000">
                      <a:alpha val="43137"/>
                    </a:srgbClr>
                  </a:outerShdw>
                </a:effectLst>
              </a:rPr>
              <a:t>调制信道</a:t>
            </a:r>
            <a:endParaRPr lang="en-US" altLang="zh-CN" sz="2400" b="1" dirty="0" smtClean="0">
              <a:effectLst>
                <a:outerShdw blurRad="38100" dist="38100" dir="2700000" algn="tl">
                  <a:srgbClr val="000000">
                    <a:alpha val="43137"/>
                  </a:srgbClr>
                </a:outerShdw>
              </a:effectLst>
            </a:endParaRPr>
          </a:p>
          <a:p>
            <a:pPr lvl="1"/>
            <a:r>
              <a:rPr lang="zh-CN" altLang="en-US" sz="2400" b="1" dirty="0" smtClean="0">
                <a:effectLst>
                  <a:outerShdw blurRad="38100" dist="38100" dir="2700000" algn="tl">
                    <a:srgbClr val="000000">
                      <a:alpha val="43137"/>
                    </a:srgbClr>
                  </a:outerShdw>
                </a:effectLst>
              </a:rPr>
              <a:t>编码信道</a:t>
            </a:r>
            <a:endParaRPr lang="zh-CN" altLang="en-US" sz="2400" b="1" dirty="0">
              <a:effectLst>
                <a:outerShdw blurRad="38100" dist="38100" dir="2700000" algn="tl">
                  <a:srgbClr val="000000">
                    <a:alpha val="43137"/>
                  </a:srgbClr>
                </a:outerShdw>
              </a:effectLst>
            </a:endParaRPr>
          </a:p>
        </p:txBody>
      </p:sp>
      <p:sp>
        <p:nvSpPr>
          <p:cNvPr id="5" name="标题 4"/>
          <p:cNvSpPr>
            <a:spLocks noGrp="1"/>
          </p:cNvSpPr>
          <p:nvPr>
            <p:ph type="title"/>
          </p:nvPr>
        </p:nvSpPr>
        <p:spPr/>
        <p:txBody>
          <a:bodyPr/>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fontScale="70000" lnSpcReduction="20000"/>
              </a:bodyPr>
              <a:lstStyle/>
              <a:p>
                <a:pPr>
                  <a:lnSpc>
                    <a:spcPct val="120000"/>
                  </a:lnSpc>
                </a:pPr>
                <a:r>
                  <a:rPr lang="zh-CN" altLang="en-US" sz="2800" dirty="0" smtClean="0"/>
                  <a:t>信道的传输特性将比两条路径信道传输特性复杂得多，但同样存在频率选择性衰落现象。多径传播时的相对时延差通常用最大多径时延差来表征。设信道最大多径时延差为</a:t>
                </a:r>
                <a14:m>
                  <m:oMath xmlns:m="http://schemas.openxmlformats.org/officeDocument/2006/math">
                    <m:r>
                      <a:rPr lang="zh-CN" altLang="en-US" sz="2800" i="1" smtClean="0">
                        <a:latin typeface="Cambria Math"/>
                      </a:rPr>
                      <m:t>∆</m:t>
                    </m:r>
                    <m:sSub>
                      <m:sSubPr>
                        <m:ctrlPr>
                          <a:rPr lang="en-US" altLang="zh-CN" sz="2800" i="1" smtClean="0">
                            <a:latin typeface="Cambria Math"/>
                          </a:rPr>
                        </m:ctrlPr>
                      </m:sSubPr>
                      <m:e>
                        <m:r>
                          <a:rPr lang="en-US" altLang="zh-CN" sz="2800" i="1" smtClean="0">
                            <a:latin typeface="Cambria Math"/>
                            <a:ea typeface="Cambria Math"/>
                          </a:rPr>
                          <m:t>𝜏</m:t>
                        </m:r>
                      </m:e>
                      <m:sub>
                        <m:r>
                          <a:rPr lang="en-US" altLang="zh-CN" sz="2800" b="0" i="1" smtClean="0">
                            <a:latin typeface="Cambria Math"/>
                          </a:rPr>
                          <m:t>𝑚</m:t>
                        </m:r>
                      </m:sub>
                    </m:sSub>
                  </m:oMath>
                </a14:m>
                <a:r>
                  <a:rPr lang="zh-CN" altLang="en-US" sz="2800" dirty="0" smtClean="0"/>
                  <a:t>，则定义多径传播信道的相关带宽为</a:t>
                </a:r>
                <a:endParaRPr lang="en-US" altLang="zh-CN" sz="2800" dirty="0" smtClean="0"/>
              </a:p>
              <a:p>
                <a:endParaRPr lang="en-US" altLang="zh-CN" sz="2800" dirty="0"/>
              </a:p>
              <a:p>
                <a:pPr algn="just">
                  <a:lnSpc>
                    <a:spcPct val="135000"/>
                  </a:lnSpc>
                  <a:spcBef>
                    <a:spcPct val="50000"/>
                  </a:spcBef>
                </a:pPr>
                <a:r>
                  <a:rPr lang="zh-CN" altLang="en-US" sz="2800" dirty="0"/>
                  <a:t>它表示信道传输特性相邻两个零点之间的频率间隔。如果信号的频谱比相关带宽宽，则将产生严重的频率选择性衰落。为了减小频率选择性衰落，就应使信号的频谱小于相关带宽。在工程设计中，为了保证接收信号质量， 通常选择信号带宽为相关带宽的</a:t>
                </a:r>
                <a:r>
                  <a:rPr lang="en-US" altLang="zh-CN" sz="2800" dirty="0"/>
                  <a:t>1/5~1/3</a:t>
                </a:r>
                <a:r>
                  <a:rPr lang="zh-CN" altLang="en-US" sz="2800" dirty="0"/>
                  <a:t>。 </a:t>
                </a:r>
              </a:p>
              <a:p>
                <a:pPr algn="just">
                  <a:lnSpc>
                    <a:spcPct val="135000"/>
                  </a:lnSpc>
                  <a:spcBef>
                    <a:spcPct val="50000"/>
                  </a:spcBef>
                </a:pPr>
                <a:r>
                  <a:rPr lang="zh-CN" altLang="en-US" sz="2800" dirty="0"/>
                  <a:t/>
                </a:r>
                <a:r>
                  <a:rPr lang="zh-CN" altLang="en-US" sz="2800" dirty="0" smtClean="0"/>
                  <a:t>当</a:t>
                </a:r>
                <a:r>
                  <a:rPr lang="zh-CN" altLang="en-US" sz="2800" dirty="0"/>
                  <a:t>在多径信道中传输数字信号时，特别是传输高速数字信号，频率选择性衰落将会引起严重的码间干扰。为了减小码间干扰的影响， 就必须限制数字信号传输速率。</a:t>
                </a:r>
                <a:endParaRPr lang="zh-CN" altLang="en-US" sz="2800" dirty="0" smtClean="0"/>
              </a:p>
              <a:p>
                <a:endParaRPr lang="zh-CN" altLang="en-US"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945515" y="1872615"/>
                <a:ext cx="7628255" cy="4936490"/>
              </a:xfrm>
              <a:blipFill rotWithShape="1">
                <a:blip r:embed="rId1" cstate="print"/>
                <a:stretch>
                  <a:fillRect l="-593" t="-674" r="-741"/>
                </a:stretch>
              </a:blipFill>
            </p:spPr>
            <p:txBody>
              <a:bodyPr/>
              <a:lstStyle/>
              <a:p>
                <a:r>
                  <a:rPr lang="zh-CN" altLang="en-US">
                    <a:noFill/>
                  </a:rPr>
                  <a:t> </a:t>
                </a:r>
                <a:endParaRPr lang="zh-CN" altLang="en-US">
                  <a:noFill/>
                </a:endParaRPr>
              </a:p>
            </p:txBody>
          </p:sp>
        </mc:Fallback>
      </mc:AlternateContent>
      <p:sp>
        <p:nvSpPr>
          <p:cNvPr id="17" name="TextBox 4"/>
          <p:cNvSpPr txBox="1"/>
          <p:nvPr/>
        </p:nvSpPr>
        <p:spPr>
          <a:xfrm>
            <a:off x="1286510" y="1300480"/>
            <a:ext cx="548703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相关带宽</a:t>
            </a:r>
            <a:endParaRPr lang="zh-CN" altLang="en-US" sz="3200" b="1" dirty="0" smtClean="0">
              <a:solidFill>
                <a:srgbClr val="C00000"/>
              </a:solidFill>
              <a:effectLst>
                <a:outerShdw blurRad="38100" dist="38100" dir="2700000" algn="tl">
                  <a:srgbClr val="000000">
                    <a:alpha val="43137"/>
                  </a:srgbClr>
                </a:outerShdw>
              </a:effectLst>
            </a:endParaRPr>
          </a:p>
        </p:txBody>
      </p:sp>
      <p:graphicFrame>
        <p:nvGraphicFramePr>
          <p:cNvPr id="12" name="表格 11"/>
          <p:cNvGraphicFramePr/>
          <p:nvPr/>
        </p:nvGraphicFramePr>
        <p:xfrm>
          <a:off x="2420620" y="2997200"/>
          <a:ext cx="3063875" cy="729615"/>
        </p:xfrm>
        <a:graphic>
          <a:graphicData uri="http://schemas.openxmlformats.org/drawingml/2006/table">
            <a:tbl>
              <a:tblPr firstRow="1" bandRow="1">
                <a:tableStyleId>{5C22544A-7EE6-4342-B048-85BDC9FD1C3A}</a:tableStyleId>
              </a:tblPr>
              <a:tblGrid>
                <a:gridCol w="3063875"/>
              </a:tblGrid>
              <a:tr h="729615">
                <a:tc>
                  <a:txBody>
                    <a:bodyPr/>
                    <a:p>
                      <a:pPr>
                        <a:buNone/>
                      </a:pPr>
                      <a:endParaRPr lang="zh-CN" altLang="en-US"/>
                    </a:p>
                  </a:txBody>
                  <a:tcPr>
                    <a:solidFill>
                      <a:schemeClr val="accent2"/>
                    </a:solidFill>
                  </a:tcPr>
                </a:tc>
              </a:tr>
            </a:tbl>
          </a:graphicData>
        </a:graphic>
      </p:graphicFrame>
      <p:graphicFrame>
        <p:nvGraphicFramePr>
          <p:cNvPr id="6" name="对象 5"/>
          <p:cNvGraphicFramePr>
            <a:graphicFrameLocks noChangeAspect="1"/>
          </p:cNvGraphicFramePr>
          <p:nvPr/>
        </p:nvGraphicFramePr>
        <p:xfrm>
          <a:off x="3357880" y="3013710"/>
          <a:ext cx="1049020" cy="713105"/>
        </p:xfrm>
        <a:graphic>
          <a:graphicData uri="http://schemas.openxmlformats.org/presentationml/2006/ole">
            <mc:AlternateContent xmlns:mc="http://schemas.openxmlformats.org/markup-compatibility/2006">
              <mc:Choice xmlns:v="urn:schemas-microsoft-com:vml" Requires="v">
                <p:oleObj spid="_x0000_s22529" name="Equation" r:id="rId2" imgW="15240000" imgH="10363200" progId="">
                  <p:embed/>
                </p:oleObj>
              </mc:Choice>
              <mc:Fallback>
                <p:oleObj name="Equation" r:id="rId2" imgW="15240000" imgH="10363200" progId="">
                  <p:embed/>
                  <p:pic>
                    <p:nvPicPr>
                      <p:cNvPr id="0" name="图片 22528"/>
                      <p:cNvPicPr>
                        <a:picLocks noChangeAspect="1"/>
                      </p:cNvPicPr>
                      <p:nvPr/>
                    </p:nvPicPr>
                    <p:blipFill>
                      <a:blip r:embed="rId3"/>
                      <a:stretch>
                        <a:fillRect/>
                      </a:stretch>
                    </p:blipFill>
                    <p:spPr>
                      <a:xfrm>
                        <a:off x="3357880" y="3013710"/>
                        <a:ext cx="1049020" cy="713105"/>
                      </a:xfrm>
                      <a:prstGeom prst="rect">
                        <a:avLst/>
                      </a:prstGeom>
                      <a:noFill/>
                      <a:ln w="9525">
                        <a:noFill/>
                      </a:ln>
                    </p:spPr>
                  </p:pic>
                </p:oleObj>
              </mc:Fallback>
            </mc:AlternateContent>
          </a:graphicData>
        </a:graphic>
      </p:graphicFrame>
      <p:sp>
        <p:nvSpPr>
          <p:cNvPr id="3" name="标题 2"/>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3</a:t>
            </a:r>
            <a:r>
              <a:rPr lang="zh-CN" altLang="en-US" sz="4400" kern="1200" dirty="0">
                <a:latin typeface="Arial" panose="020B0604020202020204" pitchFamily="34" charset="0"/>
                <a:ea typeface="隶书" panose="02010509060101010101" pitchFamily="49" charset="-122"/>
                <a:cs typeface="+mn-cs"/>
                <a:sym typeface="+mn-ea"/>
              </a:rPr>
              <a:t> 随参信道及其传输特性</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7100" y="2047875"/>
            <a:ext cx="7833360" cy="606425"/>
          </a:xfrm>
        </p:spPr>
        <p:txBody>
          <a:bodyPr>
            <a:noAutofit/>
          </a:bodyPr>
          <a:lstStyle/>
          <a:p>
            <a:r>
              <a:rPr lang="zh-CN" altLang="en-US" sz="2400" dirty="0">
                <a:solidFill>
                  <a:srgbClr val="C00000"/>
                </a:solidFill>
                <a:effectLst>
                  <a:outerShdw blurRad="38100" dist="38100" dir="2700000" algn="tl">
                    <a:srgbClr val="000000">
                      <a:alpha val="43137"/>
                    </a:srgbClr>
                  </a:outerShdw>
                </a:effectLst>
              </a:rPr>
              <a:t>信道容量</a:t>
            </a:r>
            <a:r>
              <a:rPr lang="zh-CN" altLang="en-US" sz="2400" dirty="0">
                <a:effectLst>
                  <a:outerShdw blurRad="38100" dist="38100" dir="2700000" algn="tl">
                    <a:srgbClr val="000000">
                      <a:alpha val="43137"/>
                    </a:srgbClr>
                  </a:outerShdw>
                </a:effectLst>
              </a:rPr>
              <a:t>是指信道中信息无差错传输的最大</a:t>
            </a:r>
            <a:r>
              <a:rPr lang="zh-CN" altLang="en-US" sz="2400" dirty="0" smtClean="0">
                <a:effectLst>
                  <a:outerShdw blurRad="38100" dist="38100" dir="2700000" algn="tl">
                    <a:srgbClr val="000000">
                      <a:alpha val="43137"/>
                    </a:srgbClr>
                  </a:outerShdw>
                </a:effectLst>
              </a:rPr>
              <a:t>速率</a:t>
            </a:r>
            <a:endParaRPr lang="zh-CN" altLang="en-US" sz="2400" dirty="0" smtClean="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TextBox 4"/>
              <p:cNvSpPr txBox="1"/>
              <p:nvPr/>
            </p:nvSpPr>
            <p:spPr>
              <a:xfrm>
                <a:off x="827585" y="2564904"/>
                <a:ext cx="6781878" cy="485774"/>
              </a:xfrm>
              <a:prstGeom prst="rect">
                <a:avLst/>
              </a:prstGeom>
              <a:noFill/>
            </p:spPr>
            <p:txBody>
              <a:bodyPr wrap="square" rtlCol="0">
                <a:spAutoFit/>
              </a:bodyPr>
              <a:lstStyle/>
              <a:p>
                <a14:m>
                  <m:oMath xmlns:m="http://schemas.openxmlformats.org/officeDocument/2006/math">
                    <m:r>
                      <a:rPr lang="zh-CN" altLang="en-US" i="1" smtClean="0">
                        <a:latin typeface="Cambria Math"/>
                      </a:rPr>
                      <m:t>设</m:t>
                    </m:r>
                    <m:r>
                      <m:rPr>
                        <m:nor/>
                      </m:rPr>
                      <a:rPr lang="zh-CN" altLang="en-US" dirty="0"/>
                      <m:t>信道容量</m:t>
                    </m:r>
                    <m:r>
                      <a:rPr lang="zh-CN" altLang="en-US" b="0" i="1" dirty="0" smtClean="0">
                        <a:latin typeface="Cambria Math"/>
                      </a:rPr>
                      <m:t>为</m:t>
                    </m:r>
                    <m:r>
                      <a:rPr lang="en-US" altLang="zh-CN" b="0" i="1" smtClean="0">
                        <a:latin typeface="Cambria Math"/>
                      </a:rPr>
                      <m:t>𝐶</m:t>
                    </m:r>
                  </m:oMath>
                </a14:m>
                <a:r>
                  <a:rPr lang="zh-CN" altLang="en-US" dirty="0" smtClean="0"/>
                  <a:t>，</a:t>
                </a:r>
                <a14:m>
                  <m:oMath xmlns:m="http://schemas.openxmlformats.org/officeDocument/2006/math">
                    <m:r>
                      <m:rPr>
                        <m:nor/>
                      </m:rPr>
                      <a:rPr lang="zh-CN" altLang="en-US" dirty="0"/>
                      <m:t>信道带宽</m:t>
                    </m:r>
                    <m:r>
                      <a:rPr lang="zh-CN" altLang="en-US" b="0" i="1" dirty="0" smtClean="0">
                        <a:latin typeface="Cambria Math"/>
                      </a:rPr>
                      <m:t>为</m:t>
                    </m:r>
                    <m:r>
                      <a:rPr lang="en-US" altLang="zh-CN" b="0" i="1" smtClean="0">
                        <a:latin typeface="Cambria Math"/>
                      </a:rPr>
                      <m:t>𝐵</m:t>
                    </m:r>
                  </m:oMath>
                </a14:m>
                <a:r>
                  <a:rPr lang="zh-CN" altLang="en-US" dirty="0" smtClean="0"/>
                  <a:t>，</a:t>
                </a:r>
                <a:r>
                  <a:rPr lang="zh-CN" altLang="en-US" dirty="0"/>
                  <a:t>信噪比</a:t>
                </a:r>
                <a14:m>
                  <m:oMath xmlns:m="http://schemas.openxmlformats.org/officeDocument/2006/math">
                    <m:r>
                      <a:rPr lang="zh-CN" altLang="en-US" b="0" i="1" smtClean="0">
                        <a:latin typeface="Cambria Math"/>
                      </a:rPr>
                      <m:t>为</m:t>
                    </m:r>
                    <m:f>
                      <m:fPr>
                        <m:ctrlPr>
                          <a:rPr lang="en-US" altLang="zh-CN" i="1" smtClean="0">
                            <a:latin typeface="Cambria Math"/>
                          </a:rPr>
                        </m:ctrlPr>
                      </m:fPr>
                      <m:num>
                        <m:r>
                          <a:rPr lang="en-US" altLang="zh-CN" b="0" i="1" smtClean="0">
                            <a:latin typeface="Cambria Math"/>
                          </a:rPr>
                          <m:t>𝑆</m:t>
                        </m:r>
                      </m:num>
                      <m:den>
                        <m:r>
                          <a:rPr lang="en-US" altLang="zh-CN" b="0" i="1" smtClean="0">
                            <a:latin typeface="Cambria Math"/>
                          </a:rPr>
                          <m:t>𝑁</m:t>
                        </m:r>
                      </m:den>
                    </m:f>
                  </m:oMath>
                </a14:m>
                <a:r>
                  <a:rPr lang="zh-CN" altLang="en-US" dirty="0" smtClean="0"/>
                  <a:t>，则信道容量</a:t>
                </a:r>
                <a14:m>
                  <m:oMath xmlns:m="http://schemas.openxmlformats.org/officeDocument/2006/math">
                    <m:r>
                      <a:rPr lang="en-US" altLang="zh-CN" b="0" i="1" smtClean="0">
                        <a:latin typeface="Cambria Math"/>
                      </a:rPr>
                      <m:t>𝐶</m:t>
                    </m:r>
                  </m:oMath>
                </a14:m>
                <a:r>
                  <a:rPr lang="zh-CN" altLang="en-US" dirty="0" smtClean="0"/>
                  <a:t>满足</a:t>
                </a:r>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772160" y="2738755"/>
                <a:ext cx="7933690" cy="568325"/>
              </a:xfrm>
              <a:prstGeom prst="rect">
                <a:avLst/>
              </a:prstGeom>
              <a:blipFill rotWithShape="1">
                <a:blip r:embed="rId1" cstate="print"/>
                <a:stretch>
                  <a:fillRect l="-270" b="-3797"/>
                </a:stretch>
              </a:blipFill>
            </p:spPr>
            <p:txBody>
              <a:bodyPr/>
              <a:lstStyle/>
              <a:p>
                <a:r>
                  <a:rPr lang="zh-CN" altLang="en-US" sz="2000">
                    <a:noFill/>
                  </a:rPr>
                  <a:t> </a:t>
                </a:r>
                <a:endParaRPr lang="zh-CN" altLang="en-US" sz="2000">
                  <a:noFill/>
                </a:endParaRPr>
              </a:p>
            </p:txBody>
          </p:sp>
        </mc:Fallback>
      </mc:AlternateContent>
      <p:sp>
        <p:nvSpPr>
          <p:cNvPr id="6" name="矩形 5"/>
          <p:cNvSpPr/>
          <p:nvPr/>
        </p:nvSpPr>
        <p:spPr>
          <a:xfrm>
            <a:off x="927100" y="3984625"/>
            <a:ext cx="7125335" cy="1014730"/>
          </a:xfrm>
          <a:prstGeom prst="rect">
            <a:avLst/>
          </a:prstGeom>
        </p:spPr>
        <p:txBody>
          <a:bodyPr wrap="square">
            <a:spAutoFit/>
          </a:bodyPr>
          <a:lstStyle/>
          <a:p>
            <a:r>
              <a:rPr lang="zh-CN" altLang="en-US" sz="2000" dirty="0"/>
              <a:t>只要传输速率小于等于信道容量，则总可以找到一种信道编码方式，实现无差错传输；若传输速率大于信道容量，则不可能实现无差错传输</a:t>
            </a:r>
            <a:endParaRPr lang="zh-CN" altLang="en-US" sz="2000" dirty="0"/>
          </a:p>
        </p:txBody>
      </p:sp>
      <mc:AlternateContent xmlns:mc="http://schemas.openxmlformats.org/markup-compatibility/2006">
        <mc:Choice xmlns:a14="http://schemas.microsoft.com/office/drawing/2010/main" Requires="a14">
          <p:sp>
            <p:nvSpPr>
              <p:cNvPr id="7" name="矩形 6"/>
              <p:cNvSpPr/>
              <p:nvPr/>
            </p:nvSpPr>
            <p:spPr>
              <a:xfrm>
                <a:off x="827584" y="5022700"/>
                <a:ext cx="6480719" cy="646331"/>
              </a:xfrm>
              <a:prstGeom prst="rect">
                <a:avLst/>
              </a:prstGeom>
            </p:spPr>
            <p:txBody>
              <a:bodyPr wrap="square">
                <a:spAutoFit/>
              </a:bodyPr>
              <a:lstStyle/>
              <a:p>
                <a:r>
                  <a:rPr lang="zh-CN" altLang="en-US" dirty="0" smtClean="0"/>
                  <a:t>若噪声</a:t>
                </a:r>
                <a14:m>
                  <m:oMath xmlns:m="http://schemas.openxmlformats.org/officeDocument/2006/math">
                    <m:r>
                      <a:rPr lang="en-US" altLang="zh-CN" b="0" i="1" smtClean="0">
                        <a:latin typeface="Cambria Math"/>
                      </a:rPr>
                      <m:t>𝑛</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的</a:t>
                </a:r>
                <a:r>
                  <a:rPr lang="zh-CN" altLang="en-US" dirty="0"/>
                  <a:t>单边功率谱密度</a:t>
                </a:r>
                <a:r>
                  <a:rPr lang="zh-CN" altLang="en-US" dirty="0" smtClean="0"/>
                  <a:t>为</a:t>
                </a:r>
                <a14:m>
                  <m:oMath xmlns:m="http://schemas.openxmlformats.org/officeDocument/2006/math">
                    <m:sSub>
                      <m:sSubPr>
                        <m:ctrlPr>
                          <a:rPr lang="en-US" altLang="zh-CN" i="1" smtClean="0">
                            <a:latin typeface="Cambria Math"/>
                          </a:rPr>
                        </m:ctrlPr>
                      </m:sSubPr>
                      <m:e>
                        <m:r>
                          <a:rPr lang="en-US" altLang="zh-CN" b="0" i="1" smtClean="0">
                            <a:latin typeface="Cambria Math"/>
                          </a:rPr>
                          <m:t>𝑛</m:t>
                        </m:r>
                      </m:e>
                      <m:sub>
                        <m:r>
                          <a:rPr lang="en-US" altLang="zh-CN" b="0" i="1" smtClean="0">
                            <a:latin typeface="Cambria Math"/>
                          </a:rPr>
                          <m:t>0</m:t>
                        </m:r>
                      </m:sub>
                    </m:sSub>
                  </m:oMath>
                </a14:m>
                <a:r>
                  <a:rPr lang="zh-CN" altLang="en-US" dirty="0" smtClean="0"/>
                  <a:t>，</a:t>
                </a:r>
                <a:r>
                  <a:rPr lang="zh-CN" altLang="en-US" dirty="0"/>
                  <a:t>则在信道</a:t>
                </a:r>
                <a:r>
                  <a:rPr lang="zh-CN" altLang="en-US" dirty="0" smtClean="0"/>
                  <a:t>带宽</a:t>
                </a:r>
                <a14:m>
                  <m:oMath xmlns:m="http://schemas.openxmlformats.org/officeDocument/2006/math">
                    <m:r>
                      <a:rPr lang="en-US" altLang="zh-CN" b="0" i="1" smtClean="0">
                        <a:latin typeface="Cambria Math"/>
                      </a:rPr>
                      <m:t>𝐵</m:t>
                    </m:r>
                  </m:oMath>
                </a14:m>
                <a:r>
                  <a:rPr lang="zh-CN" altLang="en-US" dirty="0" smtClean="0"/>
                  <a:t>内</a:t>
                </a:r>
                <a:r>
                  <a:rPr lang="zh-CN" altLang="en-US" dirty="0"/>
                  <a:t>的</a:t>
                </a:r>
                <a:r>
                  <a:rPr lang="zh-CN" altLang="en-US" dirty="0" smtClean="0"/>
                  <a:t>噪声功率</a:t>
                </a:r>
                <a14:m>
                  <m:oMath xmlns:m="http://schemas.openxmlformats.org/officeDocument/2006/math">
                    <m:r>
                      <a:rPr lang="en-US" altLang="zh-CN" b="0" i="1" smtClean="0">
                        <a:latin typeface="Cambria Math"/>
                      </a:rPr>
                      <m:t>𝑁</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𝑛</m:t>
                        </m:r>
                      </m:e>
                      <m:sub>
                        <m:r>
                          <a:rPr lang="en-US" altLang="zh-CN" b="0" i="1" smtClean="0">
                            <a:latin typeface="Cambria Math"/>
                          </a:rPr>
                          <m:t>0</m:t>
                        </m:r>
                      </m:sub>
                    </m:sSub>
                    <m:r>
                      <a:rPr lang="en-US" altLang="zh-CN" b="0" i="1" smtClean="0">
                        <a:latin typeface="Cambria Math"/>
                      </a:rPr>
                      <m:t>𝐵</m:t>
                    </m:r>
                  </m:oMath>
                </a14:m>
                <a:r>
                  <a:rPr lang="zh-CN" altLang="en-US" dirty="0"/>
                  <a:t>。因此，香农</a:t>
                </a:r>
                <a:r>
                  <a:rPr lang="zh-CN" altLang="en-US" dirty="0" smtClean="0"/>
                  <a:t>公式又可写为</a:t>
                </a:r>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827405" y="4912360"/>
                <a:ext cx="7588250" cy="756920"/>
              </a:xfrm>
              <a:prstGeom prst="rect">
                <a:avLst/>
              </a:prstGeom>
              <a:blipFill rotWithShape="1">
                <a:blip r:embed="rId2" cstate="print"/>
                <a:stretch>
                  <a:fillRect l="-847" t="-6604" b="-11321"/>
                </a:stretch>
              </a:blipFill>
            </p:spPr>
            <p:txBody>
              <a:bodyPr/>
              <a:lstStyle/>
              <a:p>
                <a:r>
                  <a:rPr lang="zh-CN" altLang="en-US">
                    <a:noFill/>
                  </a:rPr>
                  <a:t> </a:t>
                </a:r>
                <a:endParaRPr lang="zh-CN" altLang="en-US">
                  <a:noFill/>
                </a:endParaRPr>
              </a:p>
            </p:txBody>
          </p:sp>
        </mc:Fallback>
      </mc:AlternateContent>
      <p:graphicFrame>
        <p:nvGraphicFramePr>
          <p:cNvPr id="8" name="对象 7"/>
          <p:cNvGraphicFramePr>
            <a:graphicFrameLocks noChangeAspect="1"/>
          </p:cNvGraphicFramePr>
          <p:nvPr/>
        </p:nvGraphicFramePr>
        <p:xfrm>
          <a:off x="2908935" y="5669280"/>
          <a:ext cx="2095500" cy="733425"/>
        </p:xfrm>
        <a:graphic>
          <a:graphicData uri="http://schemas.openxmlformats.org/presentationml/2006/ole">
            <mc:AlternateContent xmlns:mc="http://schemas.openxmlformats.org/markup-compatibility/2006">
              <mc:Choice xmlns:v="urn:schemas-microsoft-com:vml" Requires="v">
                <p:oleObj spid="_x0000_s23554" name="Equation" r:id="rId3" imgW="29565600" imgH="10363200" progId="">
                  <p:embed/>
                </p:oleObj>
              </mc:Choice>
              <mc:Fallback>
                <p:oleObj name="Equation" r:id="rId3" imgW="29565600" imgH="10363200" progId="">
                  <p:embed/>
                  <p:pic>
                    <p:nvPicPr>
                      <p:cNvPr id="0" name="图片 23553"/>
                      <p:cNvPicPr>
                        <a:picLocks noChangeAspect="1"/>
                      </p:cNvPicPr>
                      <p:nvPr/>
                    </p:nvPicPr>
                    <p:blipFill>
                      <a:blip r:embed="rId4"/>
                      <a:stretch>
                        <a:fillRect/>
                      </a:stretch>
                    </p:blipFill>
                    <p:spPr>
                      <a:xfrm>
                        <a:off x="2908935" y="5669280"/>
                        <a:ext cx="2095500" cy="733425"/>
                      </a:xfrm>
                      <a:prstGeom prst="rect">
                        <a:avLst/>
                      </a:prstGeom>
                      <a:noFill/>
                      <a:ln w="9525">
                        <a:noFill/>
                      </a:ln>
                    </p:spPr>
                  </p:pic>
                </p:oleObj>
              </mc:Fallback>
            </mc:AlternateContent>
          </a:graphicData>
        </a:graphic>
      </p:graphicFrame>
      <p:sp>
        <p:nvSpPr>
          <p:cNvPr id="10" name="标题 9"/>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4</a:t>
            </a:r>
            <a:r>
              <a:rPr lang="zh-CN" altLang="en-US" sz="4400" kern="1200" dirty="0">
                <a:latin typeface="Arial" panose="020B0604020202020204" pitchFamily="34" charset="0"/>
                <a:ea typeface="隶书" panose="02010509060101010101" pitchFamily="49" charset="-122"/>
                <a:cs typeface="+mn-cs"/>
                <a:sym typeface="+mn-ea"/>
              </a:rPr>
              <a:t> 信道容量的概念</a:t>
            </a:r>
            <a:endParaRPr lang="zh-CN" altLang="en-US" sz="4400" kern="1200" dirty="0">
              <a:latin typeface="Arial" panose="020B0604020202020204" pitchFamily="34" charset="0"/>
              <a:ea typeface="隶书" panose="02010509060101010101" pitchFamily="49" charset="-122"/>
              <a:cs typeface="+mn-cs"/>
              <a:sym typeface="+mn-ea"/>
            </a:endParaRPr>
          </a:p>
        </p:txBody>
      </p:sp>
      <p:graphicFrame>
        <p:nvGraphicFramePr>
          <p:cNvPr id="12" name="表格 11"/>
          <p:cNvGraphicFramePr/>
          <p:nvPr/>
        </p:nvGraphicFramePr>
        <p:xfrm>
          <a:off x="2651125" y="3184525"/>
          <a:ext cx="3063875" cy="729615"/>
        </p:xfrm>
        <a:graphic>
          <a:graphicData uri="http://schemas.openxmlformats.org/drawingml/2006/table">
            <a:tbl>
              <a:tblPr firstRow="1" bandRow="1">
                <a:tableStyleId>{5C22544A-7EE6-4342-B048-85BDC9FD1C3A}</a:tableStyleId>
              </a:tblPr>
              <a:tblGrid>
                <a:gridCol w="3063875"/>
              </a:tblGrid>
              <a:tr h="729615">
                <a:tc>
                  <a:txBody>
                    <a:bodyPr/>
                    <a:p>
                      <a:pPr>
                        <a:buNone/>
                      </a:pPr>
                      <a:endParaRPr lang="zh-CN" altLang="en-US"/>
                    </a:p>
                  </a:txBody>
                  <a:tcPr>
                    <a:solidFill>
                      <a:schemeClr val="accent2"/>
                    </a:solidFill>
                  </a:tcPr>
                </a:tc>
              </a:tr>
            </a:tbl>
          </a:graphicData>
        </a:graphic>
      </p:graphicFrame>
      <p:graphicFrame>
        <p:nvGraphicFramePr>
          <p:cNvPr id="4" name="对象 3"/>
          <p:cNvGraphicFramePr>
            <a:graphicFrameLocks noChangeAspect="1"/>
          </p:cNvGraphicFramePr>
          <p:nvPr/>
        </p:nvGraphicFramePr>
        <p:xfrm>
          <a:off x="3223260" y="3215005"/>
          <a:ext cx="1919605" cy="668655"/>
        </p:xfrm>
        <a:graphic>
          <a:graphicData uri="http://schemas.openxmlformats.org/presentationml/2006/ole">
            <mc:AlternateContent xmlns:mc="http://schemas.openxmlformats.org/markup-compatibility/2006">
              <mc:Choice xmlns:v="urn:schemas-microsoft-com:vml" Requires="v">
                <p:oleObj spid="_x0000_s23553" name="Equation" r:id="rId5" imgW="27127200" imgH="9448800" progId="">
                  <p:embed/>
                </p:oleObj>
              </mc:Choice>
              <mc:Fallback>
                <p:oleObj name="Equation" r:id="rId5" imgW="27127200" imgH="9448800" progId="">
                  <p:embed/>
                  <p:pic>
                    <p:nvPicPr>
                      <p:cNvPr id="0" name="图片 23552"/>
                      <p:cNvPicPr>
                        <a:picLocks noChangeAspect="1"/>
                      </p:cNvPicPr>
                      <p:nvPr/>
                    </p:nvPicPr>
                    <p:blipFill>
                      <a:blip r:embed="rId6"/>
                      <a:stretch>
                        <a:fillRect/>
                      </a:stretch>
                    </p:blipFill>
                    <p:spPr>
                      <a:xfrm>
                        <a:off x="3223260" y="3215005"/>
                        <a:ext cx="1919605" cy="668655"/>
                      </a:xfrm>
                      <a:prstGeom prst="rect">
                        <a:avLst/>
                      </a:prstGeom>
                      <a:noFill/>
                      <a:ln w="9525">
                        <a:noFill/>
                      </a:ln>
                    </p:spPr>
                  </p:pic>
                </p:oleObj>
              </mc:Fallback>
            </mc:AlternateContent>
          </a:graphicData>
        </a:graphic>
      </p:graphicFrame>
      <p:sp>
        <p:nvSpPr>
          <p:cNvPr id="17" name="TextBox 4"/>
          <p:cNvSpPr txBox="1"/>
          <p:nvPr/>
        </p:nvSpPr>
        <p:spPr>
          <a:xfrm>
            <a:off x="1213485" y="1243965"/>
            <a:ext cx="548703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香农公式</a:t>
            </a:r>
            <a:endParaRPr lang="zh-CN" altLang="en-US" sz="3200" b="1" dirty="0" smtClean="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0201"/>
                <a:ext cx="8229600" cy="1036712"/>
              </a:xfrm>
            </p:spPr>
            <p:txBody>
              <a:bodyPr>
                <a:normAutofit/>
              </a:bodyPr>
              <a:lstStyle/>
              <a:p>
                <a:r>
                  <a:rPr lang="zh-CN" altLang="en-US" sz="1800" dirty="0" smtClean="0"/>
                  <a:t>增大</a:t>
                </a:r>
                <a:r>
                  <a:rPr lang="zh-CN" altLang="en-US" sz="1800" dirty="0"/>
                  <a:t>信号</a:t>
                </a:r>
                <a:r>
                  <a:rPr lang="zh-CN" altLang="en-US" sz="1800" dirty="0" smtClean="0"/>
                  <a:t>功率</a:t>
                </a:r>
                <a14:m>
                  <m:oMath xmlns:m="http://schemas.openxmlformats.org/officeDocument/2006/math">
                    <m:r>
                      <a:rPr lang="en-US" altLang="zh-CN" sz="1800" b="0" i="1" smtClean="0">
                        <a:latin typeface="Cambria Math"/>
                      </a:rPr>
                      <m:t>𝑆</m:t>
                    </m:r>
                  </m:oMath>
                </a14:m>
                <a:r>
                  <a:rPr lang="zh-CN" altLang="en-US" sz="1800" dirty="0" smtClean="0"/>
                  <a:t>可以</a:t>
                </a:r>
                <a:r>
                  <a:rPr lang="zh-CN" altLang="en-US" sz="1800" dirty="0"/>
                  <a:t>增加信道容量，若信号功率趋于无穷大，则信道容量也趋于无穷大，即</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72135" y="1893570"/>
                <a:ext cx="7999095" cy="1061085"/>
              </a:xfrm>
              <a:blipFill rotWithShape="1">
                <a:blip r:embed="rId1" cstate="print"/>
                <a:stretch>
                  <a:fillRect l="-444" t="-4118" r="-444"/>
                </a:stretch>
              </a:blipFill>
            </p:spPr>
            <p:txBody>
              <a:bodyPr/>
              <a:lstStyle/>
              <a:p>
                <a:r>
                  <a:rPr lang="zh-CN" altLang="en-US" b="0">
                    <a:noFill/>
                    <a:effectLst>
                      <a:outerShdw blurRad="38100" dist="38100" dir="2700000" algn="tl">
                        <a:srgbClr val="000000">
                          <a:alpha val="43137"/>
                        </a:srgbClr>
                      </a:outerShdw>
                    </a:effectLst>
                  </a:rPr>
                  <a:t> </a:t>
                </a:r>
                <a:endParaRPr lang="zh-CN" altLang="en-US" b="0">
                  <a:noFill/>
                  <a:effectLst>
                    <a:outerShdw blurRad="38100" dist="38100" dir="2700000" algn="tl">
                      <a:srgbClr val="000000">
                        <a:alpha val="43137"/>
                      </a:srgbClr>
                    </a:outerShdw>
                  </a:effectLst>
                </a:endParaRPr>
              </a:p>
            </p:txBody>
          </p:sp>
        </mc:Fallback>
      </mc:AlternateContent>
      <p:graphicFrame>
        <p:nvGraphicFramePr>
          <p:cNvPr id="5" name="对象 4"/>
          <p:cNvGraphicFramePr>
            <a:graphicFrameLocks noChangeAspect="1"/>
          </p:cNvGraphicFramePr>
          <p:nvPr/>
        </p:nvGraphicFramePr>
        <p:xfrm>
          <a:off x="3075305" y="2414905"/>
          <a:ext cx="3083560" cy="659765"/>
        </p:xfrm>
        <a:graphic>
          <a:graphicData uri="http://schemas.openxmlformats.org/presentationml/2006/ole">
            <mc:AlternateContent xmlns:mc="http://schemas.openxmlformats.org/markup-compatibility/2006">
              <mc:Choice xmlns:v="urn:schemas-microsoft-com:vml" Requires="v">
                <p:oleObj spid="_x0000_s24577" name="Equation" r:id="rId2" imgW="48463200" imgH="10363200" progId="">
                  <p:embed/>
                </p:oleObj>
              </mc:Choice>
              <mc:Fallback>
                <p:oleObj name="Equation" r:id="rId2" imgW="48463200" imgH="10363200" progId="">
                  <p:embed/>
                  <p:pic>
                    <p:nvPicPr>
                      <p:cNvPr id="0" name="图片 24576"/>
                      <p:cNvPicPr>
                        <a:picLocks noChangeAspect="1"/>
                      </p:cNvPicPr>
                      <p:nvPr/>
                    </p:nvPicPr>
                    <p:blipFill>
                      <a:blip r:embed="rId3"/>
                      <a:stretch>
                        <a:fillRect/>
                      </a:stretch>
                    </p:blipFill>
                    <p:spPr>
                      <a:xfrm>
                        <a:off x="3075305" y="2414905"/>
                        <a:ext cx="3083560" cy="659765"/>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6" name="矩形 5"/>
              <p:cNvSpPr/>
              <p:nvPr/>
            </p:nvSpPr>
            <p:spPr>
              <a:xfrm>
                <a:off x="395536" y="3009726"/>
                <a:ext cx="7704856" cy="646331"/>
              </a:xfrm>
              <a:prstGeom prst="rect">
                <a:avLst/>
              </a:prstGeom>
            </p:spPr>
            <p:txBody>
              <a:bodyPr wrap="square">
                <a:spAutoFit/>
              </a:bodyPr>
              <a:lstStyle/>
              <a:p>
                <a:pPr marL="285750" indent="-285750">
                  <a:buFont typeface="Wingdings" pitchFamily="2" charset="2"/>
                  <a:buChar char="u"/>
                </a:pPr>
                <a:r>
                  <a:rPr lang="zh-CN" altLang="en-US" dirty="0" smtClean="0"/>
                  <a:t>减小噪声功率</a:t>
                </a:r>
                <a14:m>
                  <m:oMath xmlns:m="http://schemas.openxmlformats.org/officeDocument/2006/math">
                    <m:r>
                      <a:rPr lang="en-US" altLang="zh-CN" b="0" i="1" smtClean="0">
                        <a:latin typeface="Cambria Math"/>
                      </a:rPr>
                      <m:t>𝑁</m:t>
                    </m:r>
                  </m:oMath>
                </a14:m>
                <a:r>
                  <a:rPr lang="en-US" altLang="zh-CN" dirty="0" smtClean="0"/>
                  <a:t> (</a:t>
                </a:r>
                <a:r>
                  <a:rPr lang="zh-CN" altLang="en-US" dirty="0"/>
                  <a:t>或减小噪声功率谱</a:t>
                </a:r>
                <a:r>
                  <a:rPr lang="zh-CN" altLang="en-US" dirty="0" smtClean="0"/>
                  <a:t>密度</a:t>
                </a:r>
                <a14:m>
                  <m:oMath xmlns:m="http://schemas.openxmlformats.org/officeDocument/2006/math">
                    <m:sSub>
                      <m:sSubPr>
                        <m:ctrlPr>
                          <a:rPr lang="en-US" altLang="zh-CN" i="1" smtClean="0">
                            <a:latin typeface="Cambria Math"/>
                          </a:rPr>
                        </m:ctrlPr>
                      </m:sSubPr>
                      <m:e>
                        <m:r>
                          <a:rPr lang="en-US" altLang="zh-CN" b="0" i="1" smtClean="0">
                            <a:latin typeface="Cambria Math"/>
                          </a:rPr>
                          <m:t>𝑛</m:t>
                        </m:r>
                      </m:e>
                      <m:sub>
                        <m:r>
                          <a:rPr lang="en-US" altLang="zh-CN" b="0" i="1" smtClean="0">
                            <a:latin typeface="Cambria Math"/>
                          </a:rPr>
                          <m:t>0</m:t>
                        </m:r>
                      </m:sub>
                    </m:sSub>
                  </m:oMath>
                </a14:m>
                <a:r>
                  <a:rPr lang="en-US" altLang="zh-CN" dirty="0" smtClean="0"/>
                  <a:t>)</a:t>
                </a:r>
                <a:r>
                  <a:rPr lang="zh-CN" altLang="en-US" dirty="0"/>
                  <a:t>可以增加信道容量，若噪声功率趋于零</a:t>
                </a:r>
                <a:r>
                  <a:rPr lang="en-US" altLang="zh-CN" dirty="0"/>
                  <a:t>(</a:t>
                </a:r>
                <a:r>
                  <a:rPr lang="zh-CN" altLang="en-US" dirty="0"/>
                  <a:t>或噪声功率谱密度趋于零</a:t>
                </a:r>
                <a:r>
                  <a:rPr lang="en-US" altLang="zh-CN" dirty="0"/>
                  <a:t>)</a:t>
                </a:r>
                <a:r>
                  <a:rPr lang="zh-CN" altLang="en-US" dirty="0"/>
                  <a:t>，则信道容量趋于无穷大，即</a:t>
                </a:r>
              </a:p>
            </p:txBody>
          </p:sp>
        </mc:Choice>
        <mc:Fallback>
          <p:sp>
            <p:nvSpPr>
              <p:cNvPr id="6" name="矩形 5"/>
              <p:cNvSpPr>
                <a:spLocks noRot="1" noChangeAspect="1" noMove="1" noResize="1" noEditPoints="1" noAdjustHandles="1" noChangeArrowheads="1" noChangeShapeType="1" noTextEdit="1"/>
              </p:cNvSpPr>
              <p:nvPr/>
            </p:nvSpPr>
            <p:spPr>
              <a:xfrm>
                <a:off x="513080" y="2954655"/>
                <a:ext cx="8476615" cy="711200"/>
              </a:xfrm>
              <a:prstGeom prst="rect">
                <a:avLst/>
              </a:prstGeom>
              <a:blipFill rotWithShape="1">
                <a:blip r:embed="rId4" cstate="print"/>
                <a:stretch>
                  <a:fillRect l="-554" t="-7547" r="-633" b="-15094"/>
                </a:stretch>
              </a:blipFill>
            </p:spPr>
            <p:txBody>
              <a:bodyPr/>
              <a:lstStyle/>
              <a:p>
                <a:r>
                  <a:rPr lang="zh-CN" altLang="en-US">
                    <a:noFill/>
                  </a:rPr>
                  <a:t> </a:t>
                </a:r>
                <a:endParaRPr lang="zh-CN" altLang="en-US">
                  <a:noFill/>
                </a:endParaRPr>
              </a:p>
            </p:txBody>
          </p:sp>
        </mc:Fallback>
      </mc:AlternateContent>
      <p:graphicFrame>
        <p:nvGraphicFramePr>
          <p:cNvPr id="7" name="对象 6"/>
          <p:cNvGraphicFramePr>
            <a:graphicFrameLocks noChangeAspect="1"/>
          </p:cNvGraphicFramePr>
          <p:nvPr/>
        </p:nvGraphicFramePr>
        <p:xfrm>
          <a:off x="3246755" y="1178560"/>
          <a:ext cx="2232660" cy="781050"/>
        </p:xfrm>
        <a:graphic>
          <a:graphicData uri="http://schemas.openxmlformats.org/presentationml/2006/ole">
            <mc:AlternateContent xmlns:mc="http://schemas.openxmlformats.org/markup-compatibility/2006">
              <mc:Choice xmlns:v="urn:schemas-microsoft-com:vml" Requires="v">
                <p:oleObj spid="_x0000_s24578" name="Equation" r:id="rId5" imgW="29565600" imgH="10363200" progId="">
                  <p:embed/>
                </p:oleObj>
              </mc:Choice>
              <mc:Fallback>
                <p:oleObj name="Equation" r:id="rId5" imgW="29565600" imgH="10363200" progId="">
                  <p:embed/>
                  <p:pic>
                    <p:nvPicPr>
                      <p:cNvPr id="0" name="图片 24577"/>
                      <p:cNvPicPr>
                        <a:picLocks noChangeAspect="1"/>
                      </p:cNvPicPr>
                      <p:nvPr/>
                    </p:nvPicPr>
                    <p:blipFill>
                      <a:blip r:embed="rId6"/>
                      <a:stretch>
                        <a:fillRect/>
                      </a:stretch>
                    </p:blipFill>
                    <p:spPr>
                      <a:xfrm>
                        <a:off x="3246755" y="1178560"/>
                        <a:ext cx="2232660" cy="781050"/>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2954020" y="3556635"/>
          <a:ext cx="3326765" cy="681990"/>
        </p:xfrm>
        <a:graphic>
          <a:graphicData uri="http://schemas.openxmlformats.org/presentationml/2006/ole">
            <mc:AlternateContent xmlns:mc="http://schemas.openxmlformats.org/markup-compatibility/2006">
              <mc:Choice xmlns:v="urn:schemas-microsoft-com:vml" Requires="v">
                <p:oleObj spid="_x0000_s24579" name="Equation" r:id="rId7" imgW="46024800" imgH="9448800" progId="">
                  <p:embed/>
                </p:oleObj>
              </mc:Choice>
              <mc:Fallback>
                <p:oleObj name="Equation" r:id="rId7" imgW="46024800" imgH="9448800" progId="">
                  <p:embed/>
                  <p:pic>
                    <p:nvPicPr>
                      <p:cNvPr id="0" name="图片 24578"/>
                      <p:cNvPicPr>
                        <a:picLocks noChangeAspect="1"/>
                      </p:cNvPicPr>
                      <p:nvPr/>
                    </p:nvPicPr>
                    <p:blipFill>
                      <a:blip r:embed="rId8"/>
                      <a:stretch>
                        <a:fillRect/>
                      </a:stretch>
                    </p:blipFill>
                    <p:spPr>
                      <a:xfrm>
                        <a:off x="2954020" y="3556635"/>
                        <a:ext cx="3326765" cy="681990"/>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9" name="矩形 8"/>
              <p:cNvSpPr/>
              <p:nvPr/>
            </p:nvSpPr>
            <p:spPr>
              <a:xfrm>
                <a:off x="395536" y="4377878"/>
                <a:ext cx="7704856" cy="646331"/>
              </a:xfrm>
              <a:prstGeom prst="rect">
                <a:avLst/>
              </a:prstGeom>
            </p:spPr>
            <p:txBody>
              <a:bodyPr wrap="square">
                <a:spAutoFit/>
              </a:bodyPr>
              <a:lstStyle/>
              <a:p>
                <a:pPr marL="285750" indent="-285750" algn="just">
                  <a:spcBef>
                    <a:spcPct val="50000"/>
                  </a:spcBef>
                  <a:buFont typeface="Wingdings" pitchFamily="2" charset="2"/>
                  <a:buChar char="u"/>
                </a:pPr>
                <a:r>
                  <a:rPr lang="zh-CN" altLang="en-US" dirty="0" smtClean="0"/>
                  <a:t>增大</a:t>
                </a:r>
                <a:r>
                  <a:rPr lang="zh-CN" altLang="en-US" dirty="0"/>
                  <a:t>信道</a:t>
                </a:r>
                <a:r>
                  <a:rPr lang="zh-CN" altLang="en-US" dirty="0" smtClean="0"/>
                  <a:t>带宽</a:t>
                </a:r>
                <a14:m>
                  <m:oMath xmlns:m="http://schemas.openxmlformats.org/officeDocument/2006/math">
                    <m:r>
                      <a:rPr lang="en-US" altLang="zh-CN" b="0" i="1" smtClean="0">
                        <a:latin typeface="Cambria Math"/>
                      </a:rPr>
                      <m:t>𝐵</m:t>
                    </m:r>
                  </m:oMath>
                </a14:m>
                <a:r>
                  <a:rPr lang="zh-CN" altLang="en-US" dirty="0" smtClean="0"/>
                  <a:t>可以</a:t>
                </a:r>
                <a:r>
                  <a:rPr lang="zh-CN" altLang="en-US" dirty="0"/>
                  <a:t>增加信道容量，但不能使信道容量无限制增大。信道</a:t>
                </a:r>
                <a:r>
                  <a:rPr lang="zh-CN" altLang="en-US" dirty="0" smtClean="0"/>
                  <a:t>带宽</a:t>
                </a:r>
                <a14:m>
                  <m:oMath xmlns:m="http://schemas.openxmlformats.org/officeDocument/2006/math">
                    <m:r>
                      <a:rPr lang="en-US" altLang="zh-CN" b="0" i="1" smtClean="0">
                        <a:latin typeface="Cambria Math"/>
                      </a:rPr>
                      <m:t>𝐵</m:t>
                    </m:r>
                  </m:oMath>
                </a14:m>
                <a:r>
                  <a:rPr lang="zh-CN" altLang="en-US" dirty="0" smtClean="0"/>
                  <a:t>趋于</a:t>
                </a:r>
                <a:r>
                  <a:rPr lang="zh-CN" altLang="en-US" dirty="0"/>
                  <a:t>无穷大时，信道容量的极限值为</a:t>
                </a:r>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395605" y="4303395"/>
                <a:ext cx="8594090" cy="720725"/>
              </a:xfrm>
              <a:prstGeom prst="rect">
                <a:avLst/>
              </a:prstGeom>
              <a:blipFill rotWithShape="1">
                <a:blip r:embed="rId9" cstate="print"/>
                <a:stretch>
                  <a:fillRect l="-554" t="-6604" r="-633" b="-11321"/>
                </a:stretch>
              </a:blipFill>
            </p:spPr>
            <p:txBody>
              <a:bodyPr/>
              <a:lstStyle/>
              <a:p>
                <a:r>
                  <a:rPr lang="zh-CN" altLang="en-US">
                    <a:noFill/>
                  </a:rPr>
                  <a:t> </a:t>
                </a:r>
                <a:endParaRPr lang="zh-CN" altLang="en-US">
                  <a:noFill/>
                </a:endParaRPr>
              </a:p>
            </p:txBody>
          </p:sp>
        </mc:Fallback>
      </mc:AlternateContent>
      <p:graphicFrame>
        <p:nvGraphicFramePr>
          <p:cNvPr id="10" name="对象 9"/>
          <p:cNvGraphicFramePr>
            <a:graphicFrameLocks noChangeAspect="1"/>
          </p:cNvGraphicFramePr>
          <p:nvPr/>
        </p:nvGraphicFramePr>
        <p:xfrm>
          <a:off x="3246755" y="4947920"/>
          <a:ext cx="2740025" cy="1798320"/>
        </p:xfrm>
        <a:graphic>
          <a:graphicData uri="http://schemas.openxmlformats.org/presentationml/2006/ole">
            <mc:AlternateContent xmlns:mc="http://schemas.openxmlformats.org/markup-compatibility/2006">
              <mc:Choice xmlns:v="urn:schemas-microsoft-com:vml" Requires="v">
                <p:oleObj spid="_x0000_s24580" name="Equation" r:id="rId10" imgW="48768000" imgH="32004000" progId="">
                  <p:embed/>
                </p:oleObj>
              </mc:Choice>
              <mc:Fallback>
                <p:oleObj name="Equation" r:id="rId10" imgW="48768000" imgH="32004000" progId="">
                  <p:embed/>
                  <p:pic>
                    <p:nvPicPr>
                      <p:cNvPr id="0" name="图片 24579"/>
                      <p:cNvPicPr>
                        <a:picLocks noChangeAspect="1"/>
                      </p:cNvPicPr>
                      <p:nvPr/>
                    </p:nvPicPr>
                    <p:blipFill>
                      <a:blip r:embed="rId11"/>
                      <a:stretch>
                        <a:fillRect/>
                      </a:stretch>
                    </p:blipFill>
                    <p:spPr>
                      <a:xfrm>
                        <a:off x="3246755" y="4947920"/>
                        <a:ext cx="2740025" cy="1798320"/>
                      </a:xfrm>
                      <a:prstGeom prst="rect">
                        <a:avLst/>
                      </a:prstGeom>
                      <a:noFill/>
                      <a:ln w="9525">
                        <a:noFill/>
                      </a:ln>
                    </p:spPr>
                  </p:pic>
                </p:oleObj>
              </mc:Fallback>
            </mc:AlternateContent>
          </a:graphicData>
        </a:graphic>
      </p:graphicFrame>
      <p:sp>
        <p:nvSpPr>
          <p:cNvPr id="2" name="标题 1"/>
          <p:cNvSpPr>
            <a:spLocks noGrp="1"/>
          </p:cNvSpPr>
          <p:nvPr>
            <p:ph type="title"/>
          </p:nvPr>
        </p:nvSpPr>
        <p:spPr/>
        <p:txBody>
          <a:bodyPr/>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4</a:t>
            </a:r>
            <a:r>
              <a:rPr lang="zh-CN" altLang="en-US" sz="4400" kern="1200" dirty="0">
                <a:latin typeface="Arial" panose="020B0604020202020204" pitchFamily="34" charset="0"/>
                <a:ea typeface="隶书" panose="02010509060101010101" pitchFamily="49" charset="-122"/>
                <a:cs typeface="+mn-cs"/>
                <a:sym typeface="+mn-ea"/>
              </a:rPr>
              <a:t> 信道容量的概念</a:t>
            </a:r>
            <a:endParaRPr lang="zh-CN" altLang="en-US" sz="4400" kern="1200" dirty="0">
              <a:latin typeface="Arial" panose="020B0604020202020204" pitchFamily="34" charset="0"/>
              <a:ea typeface="隶书" panose="02010509060101010101"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barn(inVertical)">
                                      <p:cBhvr>
                                        <p:cTn id="7" dur="500"/>
                                        <p:tgtEl>
                                          <p:spTgt spid="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ldLvl="0" animBg="1"/>
      <p:bldP spid="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5040" y="2278380"/>
            <a:ext cx="7824470" cy="2616200"/>
          </a:xfrm>
        </p:spPr>
        <p:txBody>
          <a:bodyPr>
            <a:noAutofit/>
          </a:bodyPr>
          <a:lstStyle/>
          <a:p>
            <a:r>
              <a:rPr lang="zh-CN" altLang="en-US" sz="2400" dirty="0">
                <a:solidFill>
                  <a:schemeClr val="tx1"/>
                </a:solidFill>
                <a:effectLst>
                  <a:outerShdw blurRad="38100" dist="38100" dir="2700000" algn="tl">
                    <a:srgbClr val="000000">
                      <a:alpha val="43137"/>
                    </a:srgbClr>
                  </a:outerShdw>
                </a:effectLst>
              </a:rPr>
              <a:t>对于一定的信道容量</a:t>
            </a:r>
            <a:r>
              <a:rPr lang="en-US" altLang="zh-CN" sz="2400" dirty="0">
                <a:solidFill>
                  <a:schemeClr val="tx1"/>
                </a:solidFill>
                <a:effectLst>
                  <a:outerShdw blurRad="38100" dist="38100" dir="2700000" algn="tl">
                    <a:srgbClr val="000000">
                      <a:alpha val="43137"/>
                    </a:srgbClr>
                  </a:outerShdw>
                </a:effectLst>
              </a:rPr>
              <a:t>C</a:t>
            </a:r>
            <a:r>
              <a:rPr lang="zh-CN" altLang="en-US" sz="2400" dirty="0">
                <a:solidFill>
                  <a:schemeClr val="tx1"/>
                </a:solidFill>
                <a:effectLst>
                  <a:outerShdw blurRad="38100" dist="38100" dir="2700000" algn="tl">
                    <a:srgbClr val="000000">
                      <a:alpha val="43137"/>
                    </a:srgbClr>
                  </a:outerShdw>
                </a:effectLst>
              </a:rPr>
              <a:t>来说，信道带宽</a:t>
            </a:r>
            <a:r>
              <a:rPr lang="en-US" altLang="zh-CN" sz="2400" dirty="0">
                <a:solidFill>
                  <a:schemeClr val="tx1"/>
                </a:solidFill>
                <a:effectLst>
                  <a:outerShdw blurRad="38100" dist="38100" dir="2700000" algn="tl">
                    <a:srgbClr val="000000">
                      <a:alpha val="43137"/>
                    </a:srgbClr>
                  </a:outerShdw>
                </a:effectLst>
              </a:rPr>
              <a:t>B</a:t>
            </a:r>
            <a:r>
              <a:rPr lang="zh-CN" altLang="en-US" sz="2400" dirty="0">
                <a:solidFill>
                  <a:schemeClr val="tx1"/>
                </a:solidFill>
                <a:effectLst>
                  <a:outerShdw blurRad="38100" dist="38100" dir="2700000" algn="tl">
                    <a:srgbClr val="000000">
                      <a:alpha val="43137"/>
                    </a:srgbClr>
                  </a:outerShdw>
                </a:effectLst>
              </a:rPr>
              <a:t>、信号噪声功率比</a:t>
            </a:r>
            <a:r>
              <a:rPr lang="en-US" altLang="zh-CN" sz="2400" dirty="0">
                <a:solidFill>
                  <a:schemeClr val="tx1"/>
                </a:solidFill>
                <a:effectLst>
                  <a:outerShdw blurRad="38100" dist="38100" dir="2700000" algn="tl">
                    <a:srgbClr val="000000">
                      <a:alpha val="43137"/>
                    </a:srgbClr>
                  </a:outerShdw>
                </a:effectLst>
              </a:rPr>
              <a:t>S/N</a:t>
            </a:r>
            <a:r>
              <a:rPr lang="zh-CN" altLang="en-US" sz="2400" dirty="0">
                <a:solidFill>
                  <a:schemeClr val="tx1"/>
                </a:solidFill>
                <a:effectLst>
                  <a:outerShdw blurRad="38100" dist="38100" dir="2700000" algn="tl">
                    <a:srgbClr val="000000">
                      <a:alpha val="43137"/>
                    </a:srgbClr>
                  </a:outerShdw>
                </a:effectLst>
              </a:rPr>
              <a:t>之间可以互相转换。</a:t>
            </a:r>
            <a:endParaRPr lang="zh-CN" altLang="en-US" sz="2400" dirty="0">
              <a:solidFill>
                <a:schemeClr val="tx1"/>
              </a:solidFill>
              <a:effectLst>
                <a:outerShdw blurRad="38100" dist="38100" dir="2700000" algn="tl">
                  <a:srgbClr val="000000">
                    <a:alpha val="43137"/>
                  </a:srgbClr>
                </a:outerShdw>
              </a:effectLst>
            </a:endParaRPr>
          </a:p>
          <a:p>
            <a:r>
              <a:rPr lang="zh-CN" altLang="en-US" sz="2400" dirty="0">
                <a:solidFill>
                  <a:schemeClr val="tx1"/>
                </a:solidFill>
                <a:effectLst>
                  <a:outerShdw blurRad="38100" dist="38100" dir="2700000" algn="tl">
                    <a:srgbClr val="000000">
                      <a:alpha val="43137"/>
                    </a:srgbClr>
                  </a:outerShdw>
                </a:effectLst>
              </a:rPr>
              <a:t>若增加信道带宽，可以换来信号噪声功率比要求的降低。</a:t>
            </a:r>
            <a:endParaRPr lang="zh-CN" altLang="en-US" sz="2400" dirty="0">
              <a:solidFill>
                <a:schemeClr val="tx1"/>
              </a:solidFill>
              <a:effectLst>
                <a:outerShdw blurRad="38100" dist="38100" dir="2700000" algn="tl">
                  <a:srgbClr val="000000">
                    <a:alpha val="43137"/>
                  </a:srgbClr>
                </a:outerShdw>
              </a:effectLst>
            </a:endParaRPr>
          </a:p>
          <a:p>
            <a:r>
              <a:rPr lang="zh-CN" altLang="en-US" sz="2400" dirty="0">
                <a:solidFill>
                  <a:schemeClr val="tx1"/>
                </a:solidFill>
                <a:effectLst>
                  <a:outerShdw blurRad="38100" dist="38100" dir="2700000" algn="tl">
                    <a:srgbClr val="000000">
                      <a:alpha val="43137"/>
                    </a:srgbClr>
                  </a:outerShdw>
                </a:effectLst>
              </a:rPr>
              <a:t>若信道频带比较紧张，可用提高信号功率来增加信噪比，或采用多进制的方法来换取较窄的频带。</a:t>
            </a:r>
            <a:endParaRPr lang="zh-CN" altLang="en-US" sz="2400" dirty="0">
              <a:solidFill>
                <a:schemeClr val="tx1"/>
              </a:solidFill>
              <a:effectLst>
                <a:outerShdw blurRad="38100" dist="38100" dir="2700000" algn="tl">
                  <a:srgbClr val="000000">
                    <a:alpha val="43137"/>
                  </a:srgbClr>
                </a:outerShdw>
              </a:effectLst>
            </a:endParaRPr>
          </a:p>
        </p:txBody>
      </p:sp>
      <p:sp>
        <p:nvSpPr>
          <p:cNvPr id="10" name="标题 9"/>
          <p:cNvSpPr>
            <a:spLocks noGrp="1"/>
          </p:cNvSpPr>
          <p:nvPr>
            <p:ph type="title"/>
          </p:nvPr>
        </p:nvSpPr>
        <p:spPr/>
        <p:txBody>
          <a:bodyPr/>
          <a:lstStyle/>
          <a:p>
            <a:r>
              <a:rPr lang="zh-CN" altLang="en-US" sz="4400" kern="1200" dirty="0">
                <a:latin typeface="Arial" panose="020B0604020202020204" pitchFamily="34" charset="0"/>
                <a:ea typeface="隶书" panose="02010509060101010101" pitchFamily="49" charset="-122"/>
                <a:cs typeface="+mn-cs"/>
                <a:sym typeface="+mn-ea"/>
              </a:rPr>
              <a:t>3.</a:t>
            </a:r>
            <a:r>
              <a:rPr lang="en-US" altLang="zh-CN" sz="4400" kern="1200" dirty="0">
                <a:latin typeface="Arial" panose="020B0604020202020204" pitchFamily="34" charset="0"/>
                <a:ea typeface="隶书" panose="02010509060101010101" pitchFamily="49" charset="-122"/>
                <a:cs typeface="+mn-cs"/>
                <a:sym typeface="+mn-ea"/>
              </a:rPr>
              <a:t>4</a:t>
            </a:r>
            <a:r>
              <a:rPr lang="zh-CN" altLang="en-US" sz="4400" kern="1200" dirty="0">
                <a:latin typeface="Arial" panose="020B0604020202020204" pitchFamily="34" charset="0"/>
                <a:ea typeface="隶书" panose="02010509060101010101" pitchFamily="49" charset="-122"/>
                <a:cs typeface="+mn-cs"/>
                <a:sym typeface="+mn-ea"/>
              </a:rPr>
              <a:t> 信道容量的概念</a:t>
            </a:r>
            <a:endParaRPr lang="zh-CN" altLang="en-US" sz="4400" kern="1200" dirty="0">
              <a:latin typeface="Arial" panose="020B0604020202020204" pitchFamily="34" charset="0"/>
              <a:ea typeface="隶书" panose="02010509060101010101" pitchFamily="49" charset="-122"/>
              <a:cs typeface="+mn-cs"/>
              <a:sym typeface="+mn-ea"/>
            </a:endParaRPr>
          </a:p>
        </p:txBody>
      </p:sp>
      <p:sp>
        <p:nvSpPr>
          <p:cNvPr id="17" name="TextBox 4"/>
          <p:cNvSpPr txBox="1"/>
          <p:nvPr/>
        </p:nvSpPr>
        <p:spPr>
          <a:xfrm>
            <a:off x="1213485" y="1243965"/>
            <a:ext cx="548703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信噪比和带宽的互换性</a:t>
            </a:r>
            <a:endParaRPr lang="zh-CN" altLang="en-US" sz="3200" b="1" dirty="0" smtClean="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3"/>
          <p:cNvSpPr>
            <a:spLocks noGrp="1"/>
          </p:cNvSpPr>
          <p:nvPr>
            <p:ph idx="1"/>
          </p:nvPr>
        </p:nvSpPr>
        <p:spPr>
          <a:xfrm>
            <a:off x="1376680" y="1347470"/>
            <a:ext cx="6659245" cy="4655185"/>
          </a:xfrm>
        </p:spPr>
        <p:txBody>
          <a:bodyPr vert="horz" wrap="square" lIns="91440" tIns="45720" rIns="91440" bIns="45720" anchor="t"/>
          <a:p>
            <a:pPr eaLnBrk="1" hangingPunct="1"/>
            <a:r>
              <a:rPr lang="en-US" altLang="zh-CN" dirty="0"/>
              <a:t>3-12</a:t>
            </a:r>
            <a:endParaRPr lang="en-US" altLang="zh-CN" dirty="0"/>
          </a:p>
          <a:p>
            <a:pPr eaLnBrk="1" hangingPunct="1"/>
            <a:r>
              <a:rPr lang="en-US" altLang="zh-CN" dirty="0"/>
              <a:t>3-19</a:t>
            </a:r>
            <a:endParaRPr lang="en-US" altLang="zh-CN" dirty="0"/>
          </a:p>
        </p:txBody>
      </p:sp>
      <p:sp>
        <p:nvSpPr>
          <p:cNvPr id="312324" name="Rectangle 2"/>
          <p:cNvSpPr>
            <a:spLocks noGrp="1" noChangeArrowheads="1"/>
          </p:cNvSpPr>
          <p:nvPr/>
        </p:nvSpPr>
        <p:spPr>
          <a:xfrm>
            <a:off x="1075690" y="214630"/>
            <a:ext cx="8006715"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algn="l" eaLnBrk="1" hangingPunct="1"/>
            <a:r>
              <a:rPr sz="4400" dirty="0" smtClean="0"/>
              <a:t>作业</a:t>
            </a:r>
            <a:endParaRPr sz="4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975539" y="1984529"/>
          <a:ext cx="7726363" cy="2973388"/>
        </p:xfrm>
        <a:graphic>
          <a:graphicData uri="http://schemas.openxmlformats.org/presentationml/2006/ole">
            <mc:AlternateContent xmlns:mc="http://schemas.openxmlformats.org/markup-compatibility/2006">
              <mc:Choice xmlns:v="urn:schemas-microsoft-com:vml" Requires="v">
                <p:oleObj spid="_x0000_s1025" name="VISIO" r:id="rId1" imgW="4838700" imgH="1857375" progId="">
                  <p:embed/>
                </p:oleObj>
              </mc:Choice>
              <mc:Fallback>
                <p:oleObj name="VISIO" r:id="rId1" imgW="4838700" imgH="1857375" progId="">
                  <p:embed/>
                  <p:pic>
                    <p:nvPicPr>
                      <p:cNvPr id="0" name="图片 1024"/>
                      <p:cNvPicPr>
                        <a:picLocks noChangeAspect="1"/>
                      </p:cNvPicPr>
                      <p:nvPr/>
                    </p:nvPicPr>
                    <p:blipFill>
                      <a:blip r:embed="rId2"/>
                      <a:stretch>
                        <a:fillRect/>
                      </a:stretch>
                    </p:blipFill>
                    <p:spPr>
                      <a:xfrm>
                        <a:off x="975539" y="1984529"/>
                        <a:ext cx="7726363" cy="2973388"/>
                      </a:xfrm>
                      <a:prstGeom prst="rect">
                        <a:avLst/>
                      </a:prstGeom>
                      <a:noFill/>
                      <a:ln w="9525">
                        <a:noFill/>
                      </a:ln>
                    </p:spPr>
                  </p:pic>
                </p:oleObj>
              </mc:Fallback>
            </mc:AlternateContent>
          </a:graphicData>
        </a:graphic>
      </p:graphicFrame>
      <p:sp>
        <p:nvSpPr>
          <p:cNvPr id="5" name="TextBox 4"/>
          <p:cNvSpPr txBox="1"/>
          <p:nvPr/>
        </p:nvSpPr>
        <p:spPr>
          <a:xfrm>
            <a:off x="1077595" y="5099685"/>
            <a:ext cx="7740650" cy="156845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b="1" dirty="0" smtClean="0">
                <a:effectLst>
                  <a:outerShdw blurRad="38100" dist="38100" dir="2700000" algn="tl">
                    <a:srgbClr val="000000">
                      <a:alpha val="43137"/>
                    </a:srgbClr>
                  </a:outerShdw>
                </a:effectLst>
              </a:rPr>
              <a:t>调制信道：研究调制和解调问题，关心的是调制器输出及解调器输入信号和噪声特性。</a:t>
            </a:r>
            <a:endParaRPr lang="en-US" altLang="zh-CN" sz="2400" b="1" dirty="0" smtClean="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zh-CN" altLang="en-US" sz="2400" b="1" dirty="0" smtClean="0">
                <a:effectLst>
                  <a:outerShdw blurRad="38100" dist="38100" dir="2700000" algn="tl">
                    <a:srgbClr val="000000">
                      <a:alpha val="43137"/>
                    </a:srgbClr>
                  </a:outerShdw>
                </a:effectLst>
              </a:rPr>
              <a:t>编码信道：包括调制器、调制信道、解调器。方便编码的研究。</a:t>
            </a:r>
            <a:endParaRPr lang="zh-CN" altLang="en-US" sz="2400" b="1" dirty="0">
              <a:effectLst>
                <a:outerShdw blurRad="38100" dist="38100" dir="2700000" algn="tl">
                  <a:srgbClr val="000000">
                    <a:alpha val="43137"/>
                  </a:srgbClr>
                </a:outerShdw>
              </a:effectLst>
            </a:endParaRPr>
          </a:p>
        </p:txBody>
      </p:sp>
      <p:sp>
        <p:nvSpPr>
          <p:cNvPr id="3" name="TextBox 4"/>
          <p:cNvSpPr txBox="1"/>
          <p:nvPr/>
        </p:nvSpPr>
        <p:spPr>
          <a:xfrm>
            <a:off x="1298575" y="140081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调制信道与编码信道</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7" name="标题 6"/>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4730" y="2900680"/>
            <a:ext cx="7114540" cy="504190"/>
          </a:xfrm>
        </p:spPr>
        <p:txBody>
          <a:bodyPr>
            <a:normAutofit/>
          </a:bodyPr>
          <a:lstStyle/>
          <a:p>
            <a:r>
              <a:rPr lang="zh-CN" altLang="en-US" sz="2000" dirty="0" smtClean="0"/>
              <a:t>输入和输出的关系可以表示为：</a:t>
            </a:r>
            <a:endParaRPr lang="zh-CN" altLang="en-US" sz="2000" dirty="0"/>
          </a:p>
        </p:txBody>
      </p:sp>
      <p:graphicFrame>
        <p:nvGraphicFramePr>
          <p:cNvPr id="4" name="对象 3"/>
          <p:cNvGraphicFramePr>
            <a:graphicFrameLocks noChangeAspect="1"/>
          </p:cNvGraphicFramePr>
          <p:nvPr/>
        </p:nvGraphicFramePr>
        <p:xfrm>
          <a:off x="1685290" y="1735455"/>
          <a:ext cx="5201920" cy="1165225"/>
        </p:xfrm>
        <a:graphic>
          <a:graphicData uri="http://schemas.openxmlformats.org/presentationml/2006/ole">
            <mc:AlternateContent xmlns:mc="http://schemas.openxmlformats.org/markup-compatibility/2006">
              <mc:Choice xmlns:v="urn:schemas-microsoft-com:vml" Requires="v">
                <p:oleObj spid="_x0000_s3073" name="VISIO" r:id="rId1" imgW="2381250" imgH="533400" progId="">
                  <p:embed/>
                </p:oleObj>
              </mc:Choice>
              <mc:Fallback>
                <p:oleObj name="VISIO" r:id="rId1" imgW="2381250" imgH="533400" progId="">
                  <p:embed/>
                  <p:pic>
                    <p:nvPicPr>
                      <p:cNvPr id="0" name="图片 3072"/>
                      <p:cNvPicPr>
                        <a:picLocks noChangeAspect="1"/>
                      </p:cNvPicPr>
                      <p:nvPr/>
                    </p:nvPicPr>
                    <p:blipFill>
                      <a:blip r:embed="rId2"/>
                      <a:stretch>
                        <a:fillRect/>
                      </a:stretch>
                    </p:blipFill>
                    <p:spPr>
                      <a:xfrm>
                        <a:off x="1685290" y="1735455"/>
                        <a:ext cx="5201920" cy="1165225"/>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6" name="TextBox 5"/>
              <p:cNvSpPr txBox="1"/>
              <p:nvPr/>
            </p:nvSpPr>
            <p:spPr>
              <a:xfrm>
                <a:off x="827584" y="3861048"/>
                <a:ext cx="7809895" cy="369332"/>
              </a:xfrm>
              <a:prstGeom prst="rect">
                <a:avLst/>
              </a:prstGeom>
              <a:noFill/>
            </p:spPr>
            <p:txBody>
              <a:bodyPr wrap="none" rtlCol="0">
                <a:spAutoFit/>
              </a:bodyPr>
              <a:lstStyle/>
              <a:p>
                <a:r>
                  <a:rPr lang="zh-CN" altLang="en-US" dirty="0" smtClean="0"/>
                  <a:t>一般情况下，</a:t>
                </a:r>
                <a14:m>
                  <m:oMath xmlns:m="http://schemas.openxmlformats.org/officeDocument/2006/math">
                    <m:r>
                      <a:rPr lang="en-US" altLang="zh-CN" b="0" i="1" smtClean="0">
                        <a:latin typeface="Cambria Math"/>
                      </a:rPr>
                      <m:t>𝑓</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𝑠</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可以表示为信道单位冲激相应</a:t>
                </a:r>
                <a14:m>
                  <m:oMath xmlns:m="http://schemas.openxmlformats.org/officeDocument/2006/math">
                    <m:r>
                      <a:rPr lang="en-US" altLang="zh-CN" b="0" i="1" smtClean="0">
                        <a:latin typeface="Cambria Math"/>
                      </a:rPr>
                      <m:t>𝑐</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与输入信号的卷积。</a:t>
                </a:r>
                <a:endParaRPr lang="zh-CN"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270510" y="3861435"/>
                <a:ext cx="8851265" cy="441960"/>
              </a:xfrm>
              <a:prstGeom prst="rect">
                <a:avLst/>
              </a:prstGeom>
              <a:blipFill rotWithShape="1">
                <a:blip r:embed="rId3" cstate="print"/>
                <a:stretch>
                  <a:fillRect l="-703" t="-13115" b="-19672"/>
                </a:stretch>
              </a:blipFill>
            </p:spPr>
            <p:txBody>
              <a:bodyPr/>
              <a:lstStyle/>
              <a:p>
                <a:r>
                  <a:rPr lang="zh-CN" altLang="en-US">
                    <a:noFill/>
                  </a:rPr>
                  <a:t> </a:t>
                </a:r>
                <a:endParaRPr lang="zh-CN" altLang="en-US">
                  <a:noFill/>
                </a:endParaRPr>
              </a:p>
            </p:txBody>
          </p:sp>
        </mc:Fallback>
      </mc:AlternateContent>
      <p:graphicFrame>
        <p:nvGraphicFramePr>
          <p:cNvPr id="7" name="对象 6"/>
          <p:cNvGraphicFramePr>
            <a:graphicFrameLocks noChangeAspect="1"/>
          </p:cNvGraphicFramePr>
          <p:nvPr/>
        </p:nvGraphicFramePr>
        <p:xfrm>
          <a:off x="2843530" y="4302760"/>
          <a:ext cx="2145030" cy="459740"/>
        </p:xfrm>
        <a:graphic>
          <a:graphicData uri="http://schemas.openxmlformats.org/presentationml/2006/ole">
            <mc:AlternateContent xmlns:mc="http://schemas.openxmlformats.org/markup-compatibility/2006">
              <mc:Choice xmlns:v="urn:schemas-microsoft-com:vml" Requires="v">
                <p:oleObj spid="_x0000_s3399" name="Equation" r:id="rId4" imgW="25603200" imgH="5486400" progId="">
                  <p:embed/>
                </p:oleObj>
              </mc:Choice>
              <mc:Fallback>
                <p:oleObj name="Equation" r:id="rId4" imgW="25603200" imgH="5486400" progId="">
                  <p:embed/>
                  <p:pic>
                    <p:nvPicPr>
                      <p:cNvPr id="0" name="图片 3398"/>
                      <p:cNvPicPr>
                        <a:picLocks noChangeAspect="1"/>
                      </p:cNvPicPr>
                      <p:nvPr/>
                    </p:nvPicPr>
                    <p:blipFill>
                      <a:blip r:embed="rId5"/>
                      <a:stretch>
                        <a:fillRect/>
                      </a:stretch>
                    </p:blipFill>
                    <p:spPr>
                      <a:xfrm>
                        <a:off x="2843530" y="4302760"/>
                        <a:ext cx="2145030" cy="459740"/>
                      </a:xfrm>
                      <a:prstGeom prst="rect">
                        <a:avLst/>
                      </a:prstGeom>
                      <a:noFill/>
                      <a:ln w="9525">
                        <a:noFill/>
                      </a:ln>
                    </p:spPr>
                  </p:pic>
                </p:oleObj>
              </mc:Fallback>
            </mc:AlternateContent>
          </a:graphicData>
        </a:graphic>
      </p:graphicFrame>
      <p:sp>
        <p:nvSpPr>
          <p:cNvPr id="8" name="TextBox 7"/>
          <p:cNvSpPr txBox="1"/>
          <p:nvPr/>
        </p:nvSpPr>
        <p:spPr>
          <a:xfrm>
            <a:off x="623570" y="4849495"/>
            <a:ext cx="1614805" cy="368300"/>
          </a:xfrm>
          <a:prstGeom prst="rect">
            <a:avLst/>
          </a:prstGeom>
          <a:noFill/>
        </p:spPr>
        <p:txBody>
          <a:bodyPr wrap="square" rtlCol="0">
            <a:spAutoFit/>
          </a:bodyPr>
          <a:lstStyle/>
          <a:p>
            <a:r>
              <a:rPr lang="zh-CN" altLang="en-US" dirty="0" smtClean="0"/>
              <a:t>频域形式：</a:t>
            </a:r>
            <a:endParaRPr lang="zh-CN" altLang="en-US" dirty="0"/>
          </a:p>
        </p:txBody>
      </p:sp>
      <p:graphicFrame>
        <p:nvGraphicFramePr>
          <p:cNvPr id="9" name="对象 8"/>
          <p:cNvGraphicFramePr>
            <a:graphicFrameLocks noChangeAspect="1"/>
          </p:cNvGraphicFramePr>
          <p:nvPr/>
        </p:nvGraphicFramePr>
        <p:xfrm>
          <a:off x="2843530" y="4993640"/>
          <a:ext cx="2044065" cy="383540"/>
        </p:xfrm>
        <a:graphic>
          <a:graphicData uri="http://schemas.openxmlformats.org/presentationml/2006/ole">
            <mc:AlternateContent xmlns:mc="http://schemas.openxmlformats.org/markup-compatibility/2006">
              <mc:Choice xmlns:v="urn:schemas-microsoft-com:vml" Requires="v">
                <p:oleObj spid="_x0000_s3400" name="Equation" r:id="rId6" imgW="29260800" imgH="5486400" progId="">
                  <p:embed/>
                </p:oleObj>
              </mc:Choice>
              <mc:Fallback>
                <p:oleObj name="Equation" r:id="rId6" imgW="29260800" imgH="5486400" progId="">
                  <p:embed/>
                  <p:pic>
                    <p:nvPicPr>
                      <p:cNvPr id="0" name="图片 3399"/>
                      <p:cNvPicPr>
                        <a:picLocks noChangeAspect="1"/>
                      </p:cNvPicPr>
                      <p:nvPr/>
                    </p:nvPicPr>
                    <p:blipFill>
                      <a:blip r:embed="rId7"/>
                      <a:stretch>
                        <a:fillRect/>
                      </a:stretch>
                    </p:blipFill>
                    <p:spPr>
                      <a:xfrm>
                        <a:off x="2843530" y="4993640"/>
                        <a:ext cx="2044065" cy="383540"/>
                      </a:xfrm>
                      <a:prstGeom prst="rect">
                        <a:avLst/>
                      </a:prstGeom>
                      <a:noFill/>
                      <a:ln w="9525">
                        <a:noFill/>
                      </a:ln>
                    </p:spPr>
                  </p:pic>
                </p:oleObj>
              </mc:Fallback>
            </mc:AlternateContent>
          </a:graphicData>
        </a:graphic>
      </p:graphicFrame>
      <mc:AlternateContent xmlns:mc="http://schemas.openxmlformats.org/markup-compatibility/2006">
        <mc:Choice xmlns:a14="http://schemas.microsoft.com/office/drawing/2010/main" Requires="a14">
          <p:sp>
            <p:nvSpPr>
              <p:cNvPr id="10" name="TextBox 9"/>
              <p:cNvSpPr txBox="1"/>
              <p:nvPr/>
            </p:nvSpPr>
            <p:spPr>
              <a:xfrm>
                <a:off x="899593" y="5661248"/>
                <a:ext cx="7560840" cy="923330"/>
              </a:xfrm>
              <a:prstGeom prst="rect">
                <a:avLst/>
              </a:prstGeom>
              <a:noFill/>
            </p:spPr>
            <p:txBody>
              <a:bodyPr wrap="square" rtlCol="0">
                <a:spAutoFit/>
              </a:bodyPr>
              <a:lstStyle/>
              <a:p>
                <a:r>
                  <a:rPr lang="zh-CN" altLang="en-US" dirty="0" smtClean="0"/>
                  <a:t>信道特性</a:t>
                </a:r>
                <a14:m>
                  <m:oMath xmlns:m="http://schemas.openxmlformats.org/officeDocument/2006/math">
                    <m:r>
                      <a:rPr lang="en-US" altLang="zh-CN" b="0" i="1" smtClean="0">
                        <a:latin typeface="Cambria Math"/>
                      </a:rPr>
                      <m:t>𝑐</m:t>
                    </m:r>
                    <m:r>
                      <a:rPr lang="en-US" altLang="zh-CN" b="0" i="1" smtClean="0">
                        <a:latin typeface="Cambria Math"/>
                      </a:rPr>
                      <m:t>(</m:t>
                    </m:r>
                    <m:r>
                      <a:rPr lang="en-US" altLang="zh-CN" b="0" i="1" smtClean="0">
                        <a:latin typeface="Cambria Math"/>
                      </a:rPr>
                      <m:t>𝑡</m:t>
                    </m:r>
                    <m:r>
                      <a:rPr lang="en-US" altLang="zh-CN" b="0" i="1" smtClean="0">
                        <a:latin typeface="Cambria Math"/>
                      </a:rPr>
                      <m:t>)</m:t>
                    </m:r>
                  </m:oMath>
                </a14:m>
                <a:r>
                  <a:rPr lang="zh-CN" altLang="en-US" dirty="0" smtClean="0"/>
                  <a:t>比较复杂，可能包括各种线性失真，非线性失真， 交调失真</a:t>
                </a:r>
                <a:endParaRPr lang="en-US" altLang="zh-CN" dirty="0" smtClean="0"/>
              </a:p>
              <a:p>
                <a:r>
                  <a:rPr lang="zh-CN" altLang="en-US" dirty="0" smtClean="0"/>
                  <a:t>和衰落等。由于信道的延迟特性和损耗特性是随机变化的，所以一般用随机过程类描述。</a:t>
                </a:r>
                <a:endParaRPr lang="zh-CN" altLang="en-US" dirty="0"/>
              </a:p>
            </p:txBody>
          </p:sp>
        </mc:Choice>
        <mc:Fallback>
          <p:sp>
            <p:nvSpPr>
              <p:cNvPr id="10" name="TextBox 9"/>
              <p:cNvSpPr txBox="1">
                <a:spLocks noRot="1" noChangeAspect="1" noMove="1" noResize="1" noEditPoints="1" noAdjustHandles="1" noChangeArrowheads="1" noChangeShapeType="1" noTextEdit="1"/>
              </p:cNvSpPr>
              <p:nvPr/>
            </p:nvSpPr>
            <p:spPr>
              <a:xfrm>
                <a:off x="447675" y="5605780"/>
                <a:ext cx="8158480" cy="996315"/>
              </a:xfrm>
              <a:prstGeom prst="rect">
                <a:avLst/>
              </a:prstGeom>
              <a:blipFill rotWithShape="1">
                <a:blip r:embed="rId8" cstate="print"/>
                <a:stretch>
                  <a:fillRect l="-726" t="-5298" r="-81" b="-7947"/>
                </a:stretch>
              </a:blipFill>
            </p:spPr>
            <p:txBody>
              <a:bodyPr/>
              <a:lstStyle/>
              <a:p>
                <a:r>
                  <a:rPr lang="zh-CN" altLang="en-US">
                    <a:noFill/>
                  </a:rPr>
                  <a:t> </a:t>
                </a:r>
                <a:endParaRPr lang="zh-CN" altLang="en-US">
                  <a:noFill/>
                </a:endParaRPr>
              </a:p>
            </p:txBody>
          </p:sp>
        </mc:Fallback>
      </mc:AlternateContent>
      <p:sp>
        <p:nvSpPr>
          <p:cNvPr id="11" name="TextBox 4"/>
          <p:cNvSpPr txBox="1"/>
          <p:nvPr/>
        </p:nvSpPr>
        <p:spPr>
          <a:xfrm>
            <a:off x="1245235" y="121666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调制信道模型</a:t>
            </a:r>
            <a:endParaRPr lang="zh-CN" altLang="en-US" sz="3200" b="1" dirty="0" smtClean="0">
              <a:solidFill>
                <a:srgbClr val="C00000"/>
              </a:solidFill>
              <a:effectLst>
                <a:outerShdw blurRad="38100" dist="38100" dir="2700000" algn="tl">
                  <a:srgbClr val="000000">
                    <a:alpha val="43137"/>
                  </a:srgbClr>
                </a:outerShdw>
              </a:effectLst>
            </a:endParaRPr>
          </a:p>
        </p:txBody>
      </p:sp>
      <p:graphicFrame>
        <p:nvGraphicFramePr>
          <p:cNvPr id="12" name="表格 11"/>
          <p:cNvGraphicFramePr/>
          <p:nvPr/>
        </p:nvGraphicFramePr>
        <p:xfrm>
          <a:off x="2415540" y="3333115"/>
          <a:ext cx="5035550" cy="527685"/>
        </p:xfrm>
        <a:graphic>
          <a:graphicData uri="http://schemas.openxmlformats.org/drawingml/2006/table">
            <a:tbl>
              <a:tblPr firstRow="1" bandRow="1">
                <a:tableStyleId>{5C22544A-7EE6-4342-B048-85BDC9FD1C3A}</a:tableStyleId>
              </a:tblPr>
              <a:tblGrid>
                <a:gridCol w="5035550"/>
              </a:tblGrid>
              <a:tr h="527685">
                <a:tc>
                  <a:txBody>
                    <a:bodyPr/>
                    <a:p>
                      <a:pPr>
                        <a:buNone/>
                      </a:pPr>
                      <a:endParaRPr lang="zh-CN" altLang="en-US"/>
                    </a:p>
                  </a:txBody>
                  <a:tcPr>
                    <a:solidFill>
                      <a:schemeClr val="accent2"/>
                    </a:solidFill>
                  </a:tcPr>
                </a:tc>
              </a:tr>
            </a:tbl>
          </a:graphicData>
        </a:graphic>
      </p:graphicFrame>
      <p:graphicFrame>
        <p:nvGraphicFramePr>
          <p:cNvPr id="5" name="对象 4"/>
          <p:cNvGraphicFramePr>
            <a:graphicFrameLocks noChangeAspect="1"/>
          </p:cNvGraphicFramePr>
          <p:nvPr/>
        </p:nvGraphicFramePr>
        <p:xfrm>
          <a:off x="2660015" y="3333115"/>
          <a:ext cx="4547235" cy="508635"/>
        </p:xfrm>
        <a:graphic>
          <a:graphicData uri="http://schemas.openxmlformats.org/presentationml/2006/ole">
            <mc:AlternateContent xmlns:mc="http://schemas.openxmlformats.org/markup-compatibility/2006">
              <mc:Choice xmlns:v="urn:schemas-microsoft-com:vml" Requires="v">
                <p:oleObj spid="_x0000_s3398" name="Equation" r:id="rId9" imgW="49072800" imgH="5486400" progId="">
                  <p:embed/>
                </p:oleObj>
              </mc:Choice>
              <mc:Fallback>
                <p:oleObj name="Equation" r:id="rId9" imgW="49072800" imgH="5486400" progId="">
                  <p:embed/>
                  <p:pic>
                    <p:nvPicPr>
                      <p:cNvPr id="0" name="图片 3397"/>
                      <p:cNvPicPr>
                        <a:picLocks noChangeAspect="1"/>
                      </p:cNvPicPr>
                      <p:nvPr/>
                    </p:nvPicPr>
                    <p:blipFill>
                      <a:blip r:embed="rId10"/>
                      <a:stretch>
                        <a:fillRect/>
                      </a:stretch>
                    </p:blipFill>
                    <p:spPr>
                      <a:xfrm>
                        <a:off x="2660015" y="3333115"/>
                        <a:ext cx="4547235" cy="508635"/>
                      </a:xfrm>
                      <a:prstGeom prst="rect">
                        <a:avLst/>
                      </a:prstGeom>
                      <a:noFill/>
                      <a:ln w="9525">
                        <a:noFill/>
                      </a:ln>
                    </p:spPr>
                  </p:pic>
                </p:oleObj>
              </mc:Fallback>
            </mc:AlternateContent>
          </a:graphicData>
        </a:graphic>
      </p:graphicFrame>
      <p:sp>
        <p:nvSpPr>
          <p:cNvPr id="13" name="标题 12"/>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2060848"/>
                <a:ext cx="8229600" cy="2160240"/>
              </a:xfrm>
            </p:spPr>
            <p:txBody>
              <a:bodyPr>
                <a:normAutofit/>
              </a:bodyPr>
              <a:lstStyle/>
              <a:p>
                <a:r>
                  <a:rPr lang="zh-CN" altLang="en-US" sz="2800" dirty="0" smtClean="0"/>
                  <a:t>信道传输函数</a:t>
                </a:r>
                <a14:m>
                  <m:oMath xmlns:m="http://schemas.openxmlformats.org/officeDocument/2006/math">
                    <m:r>
                      <a:rPr lang="en-US" altLang="zh-CN" sz="2800" b="0" i="1" smtClean="0">
                        <a:latin typeface="Cambria Math"/>
                      </a:rPr>
                      <m:t>𝐶</m:t>
                    </m:r>
                    <m:r>
                      <a:rPr lang="en-US" altLang="zh-CN" sz="2800" b="0" i="1" smtClean="0">
                        <a:latin typeface="Cambria Math"/>
                      </a:rPr>
                      <m:t>(</m:t>
                    </m:r>
                    <m:r>
                      <a:rPr lang="en-US" altLang="zh-CN" sz="2800" b="0" i="1" smtClean="0">
                        <a:latin typeface="Cambria Math"/>
                        <a:ea typeface="Cambria Math"/>
                      </a:rPr>
                      <m:t>𝜔</m:t>
                    </m:r>
                    <m:r>
                      <a:rPr lang="en-US" altLang="zh-CN" sz="2800" b="0" i="1" smtClean="0">
                        <a:latin typeface="Cambria Math"/>
                      </a:rPr>
                      <m:t>)</m:t>
                    </m:r>
                  </m:oMath>
                </a14:m>
                <a:r>
                  <a:rPr lang="zh-CN" altLang="en-US" sz="2800" dirty="0" smtClean="0"/>
                  <a:t>不随时间变化，信道对信号的影响是固定的或变化极为缓慢的，称之为</a:t>
                </a:r>
                <a:r>
                  <a:rPr lang="zh-CN" altLang="en-US" sz="2800" dirty="0" smtClean="0">
                    <a:solidFill>
                      <a:srgbClr val="FF0000"/>
                    </a:solidFill>
                  </a:rPr>
                  <a:t>恒参信道</a:t>
                </a:r>
                <a:r>
                  <a:rPr lang="zh-CN" altLang="en-US" sz="2800" dirty="0" smtClean="0"/>
                  <a:t>。传输函数</a:t>
                </a:r>
                <a14:m>
                  <m:oMath xmlns:m="http://schemas.openxmlformats.org/officeDocument/2006/math">
                    <m:r>
                      <a:rPr lang="en-US" altLang="zh-CN" sz="2800" i="1">
                        <a:latin typeface="Cambria Math"/>
                      </a:rPr>
                      <m:t>𝐶</m:t>
                    </m:r>
                    <m:r>
                      <a:rPr lang="en-US" altLang="zh-CN" sz="2800" i="1">
                        <a:latin typeface="Cambria Math"/>
                      </a:rPr>
                      <m:t>(</m:t>
                    </m:r>
                    <m:r>
                      <a:rPr lang="en-US" altLang="zh-CN" sz="2800" i="1" smtClean="0">
                        <a:latin typeface="Cambria Math"/>
                        <a:ea typeface="Cambria Math"/>
                      </a:rPr>
                      <m:t>𝜔</m:t>
                    </m:r>
                    <m:r>
                      <a:rPr lang="en-US" altLang="zh-CN" sz="2800" i="1">
                        <a:latin typeface="Cambria Math"/>
                      </a:rPr>
                      <m:t>)</m:t>
                    </m:r>
                  </m:oMath>
                </a14:m>
                <a:r>
                  <a:rPr lang="zh-CN" altLang="en-US" sz="2800" dirty="0" smtClean="0"/>
                  <a:t>随时间随机变化，称之为</a:t>
                </a:r>
                <a:r>
                  <a:rPr lang="zh-CN" altLang="en-US" sz="2800" dirty="0" smtClean="0">
                    <a:solidFill>
                      <a:srgbClr val="FF0000"/>
                    </a:solidFill>
                  </a:rPr>
                  <a:t>随参信道</a:t>
                </a:r>
                <a:r>
                  <a:rPr lang="zh-CN" altLang="en-US" sz="2800" dirty="0" smtClean="0"/>
                  <a:t>。</a:t>
                </a:r>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70890" y="2320925"/>
                <a:ext cx="7431405" cy="1951355"/>
              </a:xfrm>
              <a:blipFill rotWithShape="1">
                <a:blip r:embed="rId1" cstate="print"/>
                <a:stretch>
                  <a:fillRect l="-1333" t="-3390"/>
                </a:stretch>
              </a:blipFill>
            </p:spPr>
            <p:txBody>
              <a:bodyPr/>
              <a:lstStyle/>
              <a:p>
                <a:r>
                  <a:rPr lang="zh-CN" altLang="en-US">
                    <a:noFill/>
                    <a:effectLst/>
                  </a:rPr>
                  <a:t> </a:t>
                </a:r>
                <a:endParaRPr lang="zh-CN" altLang="en-US">
                  <a:noFill/>
                  <a:effectLst/>
                </a:endParaRPr>
              </a:p>
            </p:txBody>
          </p:sp>
        </mc:Fallback>
      </mc:AlternateContent>
      <p:sp>
        <p:nvSpPr>
          <p:cNvPr id="11" name="TextBox 4"/>
          <p:cNvSpPr txBox="1"/>
          <p:nvPr/>
        </p:nvSpPr>
        <p:spPr>
          <a:xfrm>
            <a:off x="1245235" y="1557655"/>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恒参信道和随参信道</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5" name="标题 4"/>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3095" y="5552803"/>
            <a:ext cx="8229600" cy="864095"/>
          </a:xfrm>
        </p:spPr>
        <p:txBody>
          <a:bodyPr>
            <a:normAutofit lnSpcReduction="10000"/>
          </a:bodyPr>
          <a:lstStyle/>
          <a:p>
            <a:r>
              <a:rPr lang="en-US" altLang="zh-CN" sz="2400" dirty="0" smtClean="0"/>
              <a:t>C(</a:t>
            </a:r>
            <a:r>
              <a:rPr lang="en-US" altLang="zh-CN" sz="2400" dirty="0" smtClean="0">
                <a:latin typeface="Arial" panose="020B0604020202020204" pitchFamily="34" charset="0"/>
                <a:cs typeface="Arial" panose="020B0604020202020204" pitchFamily="34" charset="0"/>
              </a:rPr>
              <a:t>ω</a:t>
            </a:r>
            <a:r>
              <a:rPr lang="en-US" altLang="zh-CN" sz="2400" dirty="0" smtClean="0"/>
              <a:t>)</a:t>
            </a:r>
            <a:r>
              <a:rPr lang="zh-CN" altLang="en-US" sz="2400" dirty="0" smtClean="0"/>
              <a:t>是常数，或在信号频带范围之内是常数。</a:t>
            </a:r>
            <a:endParaRPr lang="zh-CN" altLang="en-US" sz="2400" dirty="0" smtClean="0"/>
          </a:p>
          <a:p>
            <a:pPr marL="0" indent="0">
              <a:buNone/>
            </a:pPr>
            <a:r>
              <a:rPr lang="zh-CN" altLang="en-US" sz="2400" dirty="0" smtClean="0"/>
              <a:t>    加性噪声通常是高斯的，又称为加性高斯噪声信道。</a:t>
            </a:r>
            <a:endParaRPr lang="zh-CN" altLang="en-US" sz="2400" dirty="0"/>
          </a:p>
        </p:txBody>
      </p:sp>
      <p:graphicFrame>
        <p:nvGraphicFramePr>
          <p:cNvPr id="4" name="对象 3"/>
          <p:cNvGraphicFramePr>
            <a:graphicFrameLocks noChangeAspect="1"/>
          </p:cNvGraphicFramePr>
          <p:nvPr/>
        </p:nvGraphicFramePr>
        <p:xfrm>
          <a:off x="1519724" y="2111271"/>
          <a:ext cx="6456784" cy="2788385"/>
        </p:xfrm>
        <a:graphic>
          <a:graphicData uri="http://schemas.openxmlformats.org/presentationml/2006/ole">
            <mc:AlternateContent xmlns:mc="http://schemas.openxmlformats.org/markup-compatibility/2006">
              <mc:Choice xmlns:v="urn:schemas-microsoft-com:vml" Requires="v">
                <p:oleObj spid="_x0000_s4097" name="VISIO" r:id="rId1" imgW="3133725" imgH="1352550" progId="">
                  <p:embed/>
                </p:oleObj>
              </mc:Choice>
              <mc:Fallback>
                <p:oleObj name="VISIO" r:id="rId1" imgW="3133725" imgH="1352550" progId="">
                  <p:embed/>
                  <p:pic>
                    <p:nvPicPr>
                      <p:cNvPr id="0" name="图片 4096"/>
                      <p:cNvPicPr>
                        <a:picLocks noChangeAspect="1"/>
                      </p:cNvPicPr>
                      <p:nvPr/>
                    </p:nvPicPr>
                    <p:blipFill>
                      <a:blip r:embed="rId2"/>
                      <a:stretch>
                        <a:fillRect/>
                      </a:stretch>
                    </p:blipFill>
                    <p:spPr>
                      <a:xfrm>
                        <a:off x="1519724" y="2111271"/>
                        <a:ext cx="6456784" cy="2788385"/>
                      </a:xfrm>
                      <a:prstGeom prst="rect">
                        <a:avLst/>
                      </a:prstGeom>
                      <a:noFill/>
                      <a:ln w="9525">
                        <a:noFill/>
                      </a:ln>
                    </p:spPr>
                  </p:pic>
                </p:oleObj>
              </mc:Fallback>
            </mc:AlternateContent>
          </a:graphicData>
        </a:graphic>
      </p:graphicFrame>
      <p:sp>
        <p:nvSpPr>
          <p:cNvPr id="11" name="TextBox 4"/>
          <p:cNvSpPr txBox="1"/>
          <p:nvPr/>
        </p:nvSpPr>
        <p:spPr>
          <a:xfrm>
            <a:off x="1217295" y="141986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三种信道模型</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5" name="内容占位符 2"/>
          <p:cNvSpPr>
            <a:spLocks noGrp="1"/>
          </p:cNvSpPr>
          <p:nvPr/>
        </p:nvSpPr>
        <p:spPr>
          <a:xfrm>
            <a:off x="2457450" y="5006975"/>
            <a:ext cx="3916045" cy="394335"/>
          </a:xfrm>
          <a:prstGeom prst="rect">
            <a:avLst/>
          </a:prstGeom>
          <a:noFill/>
          <a:ln w="9525">
            <a:noFill/>
          </a:ln>
        </p:spPr>
        <p:txBody>
          <a:bodyPr anchor="t">
            <a:normAutofit lnSpcReduction="10000"/>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ctr">
              <a:buNone/>
            </a:pPr>
            <a:r>
              <a:rPr sz="2000" dirty="0" smtClean="0"/>
              <a:t>加性噪声信道模型</a:t>
            </a:r>
            <a:endParaRPr sz="2000" dirty="0" smtClean="0"/>
          </a:p>
        </p:txBody>
      </p:sp>
      <p:sp>
        <p:nvSpPr>
          <p:cNvPr id="7" name="标题 6"/>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295400" y="1828800"/>
          <a:ext cx="6145213" cy="2667000"/>
        </p:xfrm>
        <a:graphic>
          <a:graphicData uri="http://schemas.openxmlformats.org/presentationml/2006/ole">
            <mc:AlternateContent xmlns:mc="http://schemas.openxmlformats.org/markup-compatibility/2006">
              <mc:Choice xmlns:v="urn:schemas-microsoft-com:vml" Requires="v">
                <p:oleObj spid="_x0000_s5121" name="VISIO" r:id="rId1" imgW="3171825" imgH="1371600" progId="">
                  <p:embed/>
                </p:oleObj>
              </mc:Choice>
              <mc:Fallback>
                <p:oleObj name="VISIO" r:id="rId1" imgW="3171825" imgH="1371600" progId="">
                  <p:embed/>
                  <p:pic>
                    <p:nvPicPr>
                      <p:cNvPr id="0" name="图片 5120"/>
                      <p:cNvPicPr>
                        <a:picLocks noChangeAspect="1"/>
                      </p:cNvPicPr>
                      <p:nvPr/>
                    </p:nvPicPr>
                    <p:blipFill>
                      <a:blip r:embed="rId2"/>
                      <a:stretch>
                        <a:fillRect/>
                      </a:stretch>
                    </p:blipFill>
                    <p:spPr>
                      <a:xfrm>
                        <a:off x="1295400" y="1828800"/>
                        <a:ext cx="6145213" cy="2667000"/>
                      </a:xfrm>
                      <a:prstGeom prst="rect">
                        <a:avLst/>
                      </a:prstGeom>
                      <a:noFill/>
                      <a:ln w="9525">
                        <a:noFill/>
                      </a:ln>
                    </p:spPr>
                  </p:pic>
                </p:oleObj>
              </mc:Fallback>
            </mc:AlternateContent>
          </a:graphicData>
        </a:graphic>
      </p:graphicFrame>
      <p:sp>
        <p:nvSpPr>
          <p:cNvPr id="3" name="内容占位符 2"/>
          <p:cNvSpPr>
            <a:spLocks noGrp="1"/>
          </p:cNvSpPr>
          <p:nvPr>
            <p:ph idx="1"/>
          </p:nvPr>
        </p:nvSpPr>
        <p:spPr>
          <a:xfrm>
            <a:off x="633095" y="5083810"/>
            <a:ext cx="8229600" cy="947420"/>
          </a:xfrm>
        </p:spPr>
        <p:txBody>
          <a:bodyPr>
            <a:normAutofit/>
          </a:bodyPr>
          <a:p>
            <a:r>
              <a:rPr lang="en-US" altLang="zh-CN" sz="2400" dirty="0" smtClean="0"/>
              <a:t>C(</a:t>
            </a:r>
            <a:r>
              <a:rPr lang="en-US" altLang="zh-CN" sz="2400" dirty="0" smtClean="0">
                <a:latin typeface="Arial" panose="020B0604020202020204" pitchFamily="34" charset="0"/>
                <a:cs typeface="Arial" panose="020B0604020202020204" pitchFamily="34" charset="0"/>
              </a:rPr>
              <a:t>ω</a:t>
            </a:r>
            <a:r>
              <a:rPr lang="en-US" altLang="zh-CN" sz="2400" dirty="0" smtClean="0"/>
              <a:t>)</a:t>
            </a:r>
            <a:r>
              <a:rPr lang="zh-CN" altLang="en-US" sz="2400" dirty="0" smtClean="0"/>
              <a:t>在信号频带范围之内不是常数，也不随时间变化 ，在数学上可表示为带有加性噪声的线性滤波器。</a:t>
            </a:r>
            <a:endParaRPr lang="zh-CN" altLang="en-US" sz="2400" dirty="0" smtClean="0"/>
          </a:p>
          <a:p>
            <a:pPr marL="0" indent="0">
              <a:buNone/>
            </a:pPr>
            <a:endParaRPr lang="zh-CN" altLang="en-US" sz="2400" dirty="0"/>
          </a:p>
        </p:txBody>
      </p:sp>
      <p:sp>
        <p:nvSpPr>
          <p:cNvPr id="5" name="内容占位符 2"/>
          <p:cNvSpPr>
            <a:spLocks noGrp="1"/>
          </p:cNvSpPr>
          <p:nvPr/>
        </p:nvSpPr>
        <p:spPr>
          <a:xfrm>
            <a:off x="2410460" y="4596765"/>
            <a:ext cx="3916045" cy="394335"/>
          </a:xfrm>
          <a:prstGeom prst="rect">
            <a:avLst/>
          </a:prstGeom>
          <a:noFill/>
          <a:ln w="9525">
            <a:noFill/>
          </a:ln>
        </p:spPr>
        <p:txBody>
          <a:bodyPr anchor="t">
            <a:normAutofit lnSpcReduction="10000"/>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ctr">
              <a:buNone/>
            </a:pPr>
            <a:r>
              <a:rPr sz="2000" dirty="0" smtClean="0"/>
              <a:t>带有加性噪声的线性滤波器信道</a:t>
            </a:r>
            <a:endParaRPr sz="2000" dirty="0" smtClean="0"/>
          </a:p>
        </p:txBody>
      </p:sp>
      <p:sp>
        <p:nvSpPr>
          <p:cNvPr id="11" name="TextBox 4"/>
          <p:cNvSpPr txBox="1"/>
          <p:nvPr/>
        </p:nvSpPr>
        <p:spPr>
          <a:xfrm>
            <a:off x="1217295" y="141986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三种信道模型</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7" name="标题 6"/>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492250" y="1788795"/>
          <a:ext cx="6713220" cy="2807970"/>
        </p:xfrm>
        <a:graphic>
          <a:graphicData uri="http://schemas.openxmlformats.org/presentationml/2006/ole">
            <mc:AlternateContent xmlns:mc="http://schemas.openxmlformats.org/markup-compatibility/2006">
              <mc:Choice xmlns:v="urn:schemas-microsoft-com:vml" Requires="v">
                <p:oleObj spid="_x0000_s6145" name="VISIO" r:id="rId1" imgW="3286125" imgH="1371600" progId="">
                  <p:embed/>
                </p:oleObj>
              </mc:Choice>
              <mc:Fallback>
                <p:oleObj name="VISIO" r:id="rId1" imgW="3286125" imgH="1371600" progId="">
                  <p:embed/>
                  <p:pic>
                    <p:nvPicPr>
                      <p:cNvPr id="0" name="图片 6144"/>
                      <p:cNvPicPr>
                        <a:picLocks noChangeAspect="1"/>
                      </p:cNvPicPr>
                      <p:nvPr/>
                    </p:nvPicPr>
                    <p:blipFill>
                      <a:blip r:embed="rId2"/>
                      <a:stretch>
                        <a:fillRect/>
                      </a:stretch>
                    </p:blipFill>
                    <p:spPr>
                      <a:xfrm>
                        <a:off x="1492250" y="1788795"/>
                        <a:ext cx="6713220" cy="2807970"/>
                      </a:xfrm>
                      <a:prstGeom prst="rect">
                        <a:avLst/>
                      </a:prstGeom>
                      <a:noFill/>
                      <a:ln w="9525">
                        <a:noFill/>
                      </a:ln>
                    </p:spPr>
                  </p:pic>
                </p:oleObj>
              </mc:Fallback>
            </mc:AlternateContent>
          </a:graphicData>
        </a:graphic>
      </p:graphicFrame>
      <p:sp>
        <p:nvSpPr>
          <p:cNvPr id="5" name="内容占位符 2"/>
          <p:cNvSpPr>
            <a:spLocks noGrp="1"/>
          </p:cNvSpPr>
          <p:nvPr/>
        </p:nvSpPr>
        <p:spPr>
          <a:xfrm>
            <a:off x="1792605" y="4596765"/>
            <a:ext cx="4782185" cy="487045"/>
          </a:xfrm>
          <a:prstGeom prst="rect">
            <a:avLst/>
          </a:prstGeom>
          <a:noFill/>
          <a:ln w="9525">
            <a:noFill/>
          </a:ln>
        </p:spPr>
        <p:txBody>
          <a:bodyPr anchor="t">
            <a:norm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ctr">
              <a:buNone/>
            </a:pPr>
            <a:r>
              <a:rPr sz="2000" dirty="0" smtClean="0"/>
              <a:t>带有加性噪声的线性</a:t>
            </a:r>
            <a:r>
              <a:rPr lang="zh-CN" sz="2000" dirty="0" smtClean="0"/>
              <a:t>时变</a:t>
            </a:r>
            <a:r>
              <a:rPr sz="2000" dirty="0" smtClean="0"/>
              <a:t>滤波器信道</a:t>
            </a:r>
            <a:endParaRPr sz="2000" dirty="0" smtClean="0"/>
          </a:p>
        </p:txBody>
      </p:sp>
      <p:sp>
        <p:nvSpPr>
          <p:cNvPr id="6" name="内容占位符 5"/>
          <p:cNvSpPr>
            <a:spLocks noGrp="1"/>
          </p:cNvSpPr>
          <p:nvPr>
            <p:ph idx="1"/>
          </p:nvPr>
        </p:nvSpPr>
        <p:spPr>
          <a:xfrm>
            <a:off x="633095" y="5083810"/>
            <a:ext cx="8229600" cy="883285"/>
          </a:xfrm>
        </p:spPr>
        <p:txBody>
          <a:bodyPr>
            <a:normAutofit/>
          </a:bodyPr>
          <a:p>
            <a:r>
              <a:rPr lang="en-US" altLang="zh-CN" sz="2400" dirty="0" smtClean="0"/>
              <a:t>C(</a:t>
            </a:r>
            <a:r>
              <a:rPr lang="en-US" altLang="zh-CN" sz="2400" dirty="0" smtClean="0">
                <a:latin typeface="Arial" panose="020B0604020202020204" pitchFamily="34" charset="0"/>
                <a:cs typeface="Arial" panose="020B0604020202020204" pitchFamily="34" charset="0"/>
              </a:rPr>
              <a:t>ω</a:t>
            </a:r>
            <a:r>
              <a:rPr lang="en-US" altLang="zh-CN" sz="2400" dirty="0" smtClean="0"/>
              <a:t>)</a:t>
            </a:r>
            <a:r>
              <a:rPr lang="zh-CN" altLang="en-US" sz="2400" dirty="0" smtClean="0"/>
              <a:t>在信号频带范围之内不是常数，且随时间变化 ，在数学上可表示为带有加性噪声的线性时变滤波器。</a:t>
            </a:r>
            <a:endParaRPr lang="zh-CN" altLang="en-US" sz="2400" dirty="0" smtClean="0"/>
          </a:p>
          <a:p>
            <a:pPr marL="0" indent="0">
              <a:buNone/>
            </a:pPr>
            <a:endParaRPr lang="zh-CN" altLang="en-US" sz="2400" dirty="0"/>
          </a:p>
        </p:txBody>
      </p:sp>
      <p:sp>
        <p:nvSpPr>
          <p:cNvPr id="11" name="TextBox 4"/>
          <p:cNvSpPr txBox="1"/>
          <p:nvPr/>
        </p:nvSpPr>
        <p:spPr>
          <a:xfrm>
            <a:off x="1217295" y="1419860"/>
            <a:ext cx="4791075" cy="583565"/>
          </a:xfrm>
          <a:prstGeom prst="rect">
            <a:avLst/>
          </a:prstGeom>
          <a:noFill/>
        </p:spPr>
        <p:txBody>
          <a:bodyPr wrap="square" rtlCol="0">
            <a:spAutoFit/>
          </a:bodyPr>
          <a:p>
            <a:pPr indent="0">
              <a:buNone/>
            </a:pPr>
            <a:r>
              <a:rPr lang="zh-CN" altLang="en-US" sz="3200" b="1" dirty="0" smtClean="0">
                <a:solidFill>
                  <a:srgbClr val="C00000"/>
                </a:solidFill>
                <a:effectLst>
                  <a:outerShdw blurRad="38100" dist="38100" dir="2700000" algn="tl">
                    <a:srgbClr val="000000">
                      <a:alpha val="43137"/>
                    </a:srgbClr>
                  </a:outerShdw>
                </a:effectLst>
              </a:rPr>
              <a:t>三种信道模型</a:t>
            </a:r>
            <a:endParaRPr lang="zh-CN" altLang="en-US" sz="3200" b="1" dirty="0" smtClean="0">
              <a:solidFill>
                <a:srgbClr val="C00000"/>
              </a:solidFill>
              <a:effectLst>
                <a:outerShdw blurRad="38100" dist="38100" dir="2700000" algn="tl">
                  <a:srgbClr val="000000">
                    <a:alpha val="43137"/>
                  </a:srgbClr>
                </a:outerShdw>
              </a:effectLst>
            </a:endParaRPr>
          </a:p>
        </p:txBody>
      </p:sp>
      <p:sp>
        <p:nvSpPr>
          <p:cNvPr id="8" name="标题 7"/>
          <p:cNvSpPr>
            <a:spLocks noGrp="1"/>
          </p:cNvSpPr>
          <p:nvPr>
            <p:ph type="title"/>
          </p:nvPr>
        </p:nvSpPr>
        <p:spPr/>
        <p:txBody>
          <a:bodyPr/>
          <a:lstStyle/>
          <a:p>
            <a:r>
              <a:rPr lang="zh-CN" altLang="en-US" sz="4400" dirty="0"/>
              <a:t>3.1</a:t>
            </a:r>
            <a:r>
              <a:rPr lang="zh-CN" altLang="en-US" sz="4400" kern="1200" dirty="0">
                <a:latin typeface="Arial" panose="020B0604020202020204" pitchFamily="34" charset="0"/>
                <a:ea typeface="隶书" panose="02010509060101010101" pitchFamily="49" charset="-122"/>
                <a:cs typeface="+mn-cs"/>
              </a:rPr>
              <a:t> 信道定义与数学模型</a:t>
            </a:r>
            <a:endParaRPr lang="zh-CN" altLang="en-US" sz="4400" kern="1200" dirty="0">
              <a:latin typeface="Arial" panose="020B0604020202020204" pitchFamily="34" charset="0"/>
              <a:ea typeface="隶书" panose="02010509060101010101" pitchFamily="49" charset="-122"/>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2685</Words>
  <Application>WPS 演示</Application>
  <PresentationFormat>全屏显示(4:3)</PresentationFormat>
  <Paragraphs>386</Paragraphs>
  <Slides>34</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52" baseType="lpstr">
      <vt:lpstr>Arial</vt:lpstr>
      <vt:lpstr>宋体</vt:lpstr>
      <vt:lpstr>Wingdings</vt:lpstr>
      <vt:lpstr>Times New Roman</vt:lpstr>
      <vt:lpstr>楷体_GB2312</vt:lpstr>
      <vt:lpstr>隶书</vt:lpstr>
      <vt:lpstr>楷体_GB2312</vt:lpstr>
      <vt:lpstr>华文新魏</vt:lpstr>
      <vt:lpstr>GulimChe</vt:lpstr>
      <vt:lpstr>Malgun Gothic</vt:lpstr>
      <vt:lpstr>微软雅黑</vt:lpstr>
      <vt:lpstr>Arial Unicode MS</vt:lpstr>
      <vt:lpstr>新宋体</vt:lpstr>
      <vt:lpstr>Calibri</vt:lpstr>
      <vt:lpstr>Tahoma</vt:lpstr>
      <vt:lpstr>主题1</vt:lpstr>
      <vt:lpstr>Equation.KSEE3</vt:lpstr>
      <vt:lpstr>Equation.KSEE3</vt:lpstr>
      <vt:lpstr>第3章 信道与噪声</vt:lpstr>
      <vt:lpstr>3.1 信道定义与数学模型</vt:lpstr>
      <vt:lpstr>3.1 信道定义与数学模型</vt:lpstr>
      <vt:lpstr>3.1 信道定义与数学模型</vt:lpstr>
      <vt:lpstr>3.1 信道定义与数学模型</vt:lpstr>
      <vt:lpstr>3.1 信道定义与数学模型</vt:lpstr>
      <vt:lpstr>3.1 信道定义与数学模型</vt:lpstr>
      <vt:lpstr>3.1 信道定义与数学模型</vt:lpstr>
      <vt:lpstr>3.1 信道定义与数学模型</vt:lpstr>
      <vt:lpstr>3.1 信道定义与数学模型</vt:lpstr>
      <vt:lpstr>3.2 恒参信道及其传输特性</vt:lpstr>
      <vt:lpstr>3.2 恒参信道及其传输特性</vt:lpstr>
      <vt:lpstr>3.2 恒参信道及其传输特性</vt:lpstr>
      <vt:lpstr>PowerPoint 演示文稿</vt:lpstr>
      <vt:lpstr>3.2 恒参信道及其传输特性</vt:lpstr>
      <vt:lpstr>3.2 恒参信道及其传输特性</vt:lpstr>
      <vt:lpstr>3.2 恒参信道及其传输特性</vt:lpstr>
      <vt:lpstr>3.2 恒参信道及其传输特性</vt:lpstr>
      <vt:lpstr>3.2 恒参信道及其传输特性</vt:lpstr>
      <vt:lpstr>3.2 恒参信道及其传输特性</vt:lpstr>
      <vt:lpstr>3.3 随参信道及其传输特性</vt:lpstr>
      <vt:lpstr>3.3 随参信道及其传输特性</vt:lpstr>
      <vt:lpstr>3.3 随参信道及其传输特性</vt:lpstr>
      <vt:lpstr>3.3 随参信道及其传输特性</vt:lpstr>
      <vt:lpstr>3.3 随参信道及其传输特性</vt:lpstr>
      <vt:lpstr>3.3 随参信道及其传输特性</vt:lpstr>
      <vt:lpstr>3.3 随参信道及其传输特性</vt:lpstr>
      <vt:lpstr>3.3 随参信道及其传输特性</vt:lpstr>
      <vt:lpstr>3.3 随参信道及其传输特性</vt:lpstr>
      <vt:lpstr>3.3 随参信道及其传输特性</vt:lpstr>
      <vt:lpstr>3.4 信道容量的概念</vt:lpstr>
      <vt:lpstr>3.4 信道容量的概念</vt:lpstr>
      <vt:lpstr>3.4 信道容量的概念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Mzc</cp:lastModifiedBy>
  <cp:revision>136</cp:revision>
  <dcterms:created xsi:type="dcterms:W3CDTF">2020-09-17T14:38:00Z</dcterms:created>
  <dcterms:modified xsi:type="dcterms:W3CDTF">2023-02-21T02:07:41Z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2052-10.8.2.6986</vt:lpwstr>
  </property>
</Properties>
</file>