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403" r:id="rId6"/>
    <p:sldId id="400" r:id="rId7"/>
    <p:sldId id="401" r:id="rId8"/>
    <p:sldId id="402" r:id="rId9"/>
    <p:sldId id="259" r:id="rId10"/>
    <p:sldId id="260" r:id="rId11"/>
    <p:sldId id="261" r:id="rId12"/>
    <p:sldId id="262" r:id="rId13"/>
    <p:sldId id="263" r:id="rId14"/>
    <p:sldId id="264" r:id="rId15"/>
    <p:sldId id="265" r:id="rId16"/>
    <p:sldId id="277" r:id="rId17"/>
    <p:sldId id="279" r:id="rId18"/>
    <p:sldId id="281" r:id="rId19"/>
    <p:sldId id="284" r:id="rId20"/>
    <p:sldId id="286" r:id="rId21"/>
    <p:sldId id="504" r:id="rId22"/>
    <p:sldId id="287" r:id="rId23"/>
    <p:sldId id="288" r:id="rId24"/>
    <p:sldId id="289" r:id="rId25"/>
    <p:sldId id="290" r:id="rId26"/>
    <p:sldId id="291" r:id="rId27"/>
    <p:sldId id="292" r:id="rId28"/>
    <p:sldId id="293" r:id="rId29"/>
    <p:sldId id="580" r:id="rId30"/>
    <p:sldId id="294" r:id="rId31"/>
    <p:sldId id="295" r:id="rId32"/>
    <p:sldId id="296" r:id="rId33"/>
    <p:sldId id="297" r:id="rId34"/>
    <p:sldId id="298" r:id="rId35"/>
    <p:sldId id="299" r:id="rId36"/>
    <p:sldId id="300" r:id="rId37"/>
    <p:sldId id="547" r:id="rId38"/>
    <p:sldId id="548" r:id="rId39"/>
    <p:sldId id="550" r:id="rId40"/>
    <p:sldId id="304" r:id="rId41"/>
    <p:sldId id="305" r:id="rId42"/>
    <p:sldId id="306" r:id="rId43"/>
    <p:sldId id="307" r:id="rId44"/>
    <p:sldId id="308" r:id="rId45"/>
    <p:sldId id="309" r:id="rId46"/>
    <p:sldId id="310" r:id="rId47"/>
    <p:sldId id="311" r:id="rId48"/>
    <p:sldId id="406" r:id="rId49"/>
    <p:sldId id="317" r:id="rId50"/>
    <p:sldId id="318" r:id="rId51"/>
    <p:sldId id="319" r:id="rId52"/>
    <p:sldId id="320" r:id="rId53"/>
    <p:sldId id="321" r:id="rId54"/>
    <p:sldId id="322" r:id="rId55"/>
    <p:sldId id="323" r:id="rId56"/>
    <p:sldId id="324" r:id="rId57"/>
    <p:sldId id="325" r:id="rId58"/>
    <p:sldId id="505" r:id="rId59"/>
    <p:sldId id="551" r:id="rId60"/>
    <p:sldId id="336" r:id="rId61"/>
    <p:sldId id="337" r:id="rId62"/>
    <p:sldId id="338" r:id="rId63"/>
    <p:sldId id="339" r:id="rId64"/>
    <p:sldId id="340" r:id="rId65"/>
    <p:sldId id="390" r:id="rId66"/>
    <p:sldId id="391" r:id="rId67"/>
    <p:sldId id="502" r:id="rId68"/>
    <p:sldId id="620" r:id="rId69"/>
    <p:sldId id="621" r:id="rId70"/>
    <p:sldId id="503" r:id="rId71"/>
  </p:sldIdLst>
  <p:sldSz cx="9144000" cy="6858000" type="screen4x3"/>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4" autoAdjust="0"/>
  </p:normalViewPr>
  <p:slideViewPr>
    <p:cSldViewPr showGuides="1">
      <p:cViewPr varScale="1">
        <p:scale>
          <a:sx n="49" d="100"/>
          <a:sy n="49" d="100"/>
        </p:scale>
        <p:origin x="-1291" y="-77"/>
      </p:cViewPr>
      <p:guideLst>
        <p:guide orient="horz" pos="2160"/>
        <p:guide pos="2880"/>
      </p:guideLst>
    </p:cSldViewPr>
  </p:slideViewPr>
  <p:outlineViewPr>
    <p:cViewPr>
      <p:scale>
        <a:sx n="33" d="100"/>
        <a:sy n="33" d="100"/>
      </p:scale>
      <p:origin x="0" y="5916"/>
    </p:cViewPr>
  </p:outlineViewPr>
  <p:notesTextViewPr>
    <p:cViewPr>
      <p:scale>
        <a:sx n="100" d="100"/>
        <a:sy n="100" d="100"/>
      </p:scale>
      <p:origin x="0" y="0"/>
    </p:cViewPr>
  </p:notesTextViewPr>
  <p:sorterViewPr>
    <p:cViewPr>
      <p:scale>
        <a:sx n="100" d="100"/>
        <a:sy n="100" d="100"/>
      </p:scale>
      <p:origin x="0" y="89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117.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rtl="0">
            <a:lnSpc>
              <a:spcPct val="100000"/>
            </a:lnSpc>
            <a:spcBef>
              <a:spcPct val="0"/>
            </a:spcBef>
            <a:spcAft>
              <a:spcPct val="35000"/>
            </a:spcAft>
          </a:pPr>
          <a:r>
            <a:rPr lang="en-US" b="1" smtClean="0">
              <a:solidFill>
                <a:schemeClr val="tx1"/>
              </a:solidFill>
            </a:rPr>
            <a:t>5.1 </a:t>
          </a:r>
          <a:r>
            <a:rPr lang="zh-CN" b="1" smtClean="0">
              <a:solidFill>
                <a:schemeClr val="tx1"/>
              </a:solidFill>
            </a:rPr>
            <a:t>概述</a:t>
          </a:r>
          <a:r>
            <a:rPr lang="zh-CN" b="1" smtClean="0">
              <a:solidFill>
                <a:schemeClr val="tx1"/>
              </a:solidFill>
            </a:rPr>
            <a:t/>
          </a:r>
          <a:endParaRPr lang="zh-CN" b="1" smtClean="0">
            <a:solidFill>
              <a:schemeClr val="tx1"/>
            </a:solidFill>
          </a:endParaRPr>
        </a:p>
      </dgm:t>
    </dgm:pt>
    <dgm:pt modelId="{D3C42F58-7557-4373-A1F8-140A1EB168EE}" cxnId="{3652FCE7-0362-451A-902A-9989719DB376}" type="parTrans">
      <dgm:prSet/>
      <dgm:spPr/>
      <dgm:t>
        <a:bodyPr/>
        <a:lstStyle/>
        <a:p>
          <a:endParaRPr lang="zh-CN" altLang="en-US"/>
        </a:p>
      </dgm:t>
    </dgm:pt>
    <dgm:pt modelId="{AC1523A4-9FD6-47B4-A3D3-4CBE4A753BA2}" cxnId="{3652FCE7-0362-451A-902A-9989719DB376}" type="sibTrans">
      <dgm:prSet/>
      <dgm:spPr/>
      <dgm:t>
        <a:bodyPr/>
        <a:lstStyle/>
        <a:p>
          <a:endParaRPr lang="zh-CN" altLang="en-US"/>
        </a:p>
      </dgm:t>
    </dgm:pt>
    <dgm:pt modelId="{5CC8A041-45CD-4583-A4A8-9E5D7731621F}">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rtl="0">
            <a:lnSpc>
              <a:spcPct val="100000"/>
            </a:lnSpc>
            <a:spcBef>
              <a:spcPct val="0"/>
            </a:spcBef>
            <a:spcAft>
              <a:spcPct val="35000"/>
            </a:spcAft>
          </a:pPr>
          <a:r>
            <a:rPr lang="en-US" b="1" smtClean="0">
              <a:solidFill>
                <a:schemeClr val="tx1"/>
              </a:solidFill>
            </a:rPr>
            <a:t>5.2 </a:t>
          </a:r>
          <a:r>
            <a:rPr lang="zh-CN" b="1" smtClean="0">
              <a:solidFill>
                <a:schemeClr val="tx1"/>
              </a:solidFill>
            </a:rPr>
            <a:t>数字基带信号及其频谱特性</a:t>
          </a:r>
          <a:r>
            <a:rPr lang="zh-CN" b="1" smtClean="0">
              <a:solidFill>
                <a:schemeClr val="tx1"/>
              </a:solidFill>
            </a:rPr>
            <a:t/>
          </a:r>
          <a:endParaRPr lang="zh-CN" b="1" smtClean="0">
            <a:solidFill>
              <a:schemeClr val="tx1"/>
            </a:solidFill>
          </a:endParaRPr>
        </a:p>
      </dgm:t>
    </dgm:pt>
    <dgm:pt modelId="{F06016CF-29F7-4714-B3BD-0E89F3CFFE58}" cxnId="{D1728697-FBC3-4422-B99E-33CD631C9976}" type="parTrans">
      <dgm:prSet/>
      <dgm:spPr/>
      <dgm:t>
        <a:bodyPr/>
        <a:lstStyle/>
        <a:p>
          <a:endParaRPr lang="zh-CN" altLang="en-US"/>
        </a:p>
      </dgm:t>
    </dgm:pt>
    <dgm:pt modelId="{E65CD8D3-BC35-47A8-AB54-CF045918EFB4}" cxnId="{D1728697-FBC3-4422-B99E-33CD631C9976}" type="sibTrans">
      <dgm:prSet/>
      <dgm:spPr/>
      <dgm:t>
        <a:bodyPr/>
        <a:lstStyle/>
        <a:p>
          <a:endParaRPr lang="zh-CN" altLang="en-US"/>
        </a:p>
      </dgm:t>
    </dgm:pt>
    <dgm:pt modelId="{F1290C57-556B-4574-83A9-7DE4188A3240}">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rtl="0">
            <a:lnSpc>
              <a:spcPct val="100000"/>
            </a:lnSpc>
            <a:spcBef>
              <a:spcPct val="0"/>
            </a:spcBef>
            <a:spcAft>
              <a:spcPct val="35000"/>
            </a:spcAft>
          </a:pPr>
          <a:r>
            <a:rPr lang="en-US" b="1" smtClean="0">
              <a:solidFill>
                <a:schemeClr val="tx1"/>
              </a:solidFill>
            </a:rPr>
            <a:t>5.3 </a:t>
          </a:r>
          <a:r>
            <a:rPr lang="zh-CN" b="1" smtClean="0">
              <a:solidFill>
                <a:schemeClr val="tx1"/>
              </a:solidFill>
            </a:rPr>
            <a:t>基带传输的常用码型</a:t>
          </a:r>
          <a:r>
            <a:rPr lang="zh-CN" b="1" smtClean="0">
              <a:solidFill>
                <a:schemeClr val="tx1"/>
              </a:solidFill>
            </a:rPr>
            <a:t/>
          </a:r>
          <a:endParaRPr lang="zh-CN" b="1" smtClean="0">
            <a:solidFill>
              <a:schemeClr val="tx1"/>
            </a:solidFill>
          </a:endParaRPr>
        </a:p>
      </dgm:t>
    </dgm:pt>
    <dgm:pt modelId="{358CFF06-2BA8-49C9-8737-A0F7CDA62231}" cxnId="{37EA09B4-4CA1-4F32-B5EB-3673A017F783}" type="parTrans">
      <dgm:prSet/>
      <dgm:spPr/>
      <dgm:t>
        <a:bodyPr/>
        <a:lstStyle/>
        <a:p>
          <a:endParaRPr lang="zh-CN" altLang="en-US"/>
        </a:p>
      </dgm:t>
    </dgm:pt>
    <dgm:pt modelId="{4D1C09CC-A72E-4958-BC9A-74B661275458}" cxnId="{37EA09B4-4CA1-4F32-B5EB-3673A017F783}" type="sibTrans">
      <dgm:prSet/>
      <dgm:spPr/>
      <dgm:t>
        <a:bodyPr/>
        <a:lstStyle/>
        <a:p>
          <a:endParaRPr lang="zh-CN" altLang="en-US"/>
        </a:p>
      </dgm:t>
    </dgm:pt>
    <dgm:pt modelId="{3656C86A-E658-44E3-AEA7-0986D147D72C}">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rtl="0">
            <a:lnSpc>
              <a:spcPct val="100000"/>
            </a:lnSpc>
            <a:spcBef>
              <a:spcPct val="0"/>
            </a:spcBef>
            <a:spcAft>
              <a:spcPct val="35000"/>
            </a:spcAft>
          </a:pPr>
          <a:r>
            <a:rPr lang="en-US" b="1" smtClean="0">
              <a:solidFill>
                <a:schemeClr val="tx1"/>
              </a:solidFill>
            </a:rPr>
            <a:t>5.4 </a:t>
          </a:r>
          <a:r>
            <a:rPr lang="zh-CN" b="1" smtClean="0">
              <a:solidFill>
                <a:schemeClr val="tx1"/>
              </a:solidFill>
            </a:rPr>
            <a:t>基带脉冲传输与码间串扰</a:t>
          </a:r>
          <a:r>
            <a:rPr lang="zh-CN" b="1" smtClean="0">
              <a:solidFill>
                <a:schemeClr val="tx1"/>
              </a:solidFill>
            </a:rPr>
            <a:t/>
          </a:r>
          <a:endParaRPr lang="zh-CN" b="1" smtClean="0">
            <a:solidFill>
              <a:schemeClr val="tx1"/>
            </a:solidFill>
          </a:endParaRPr>
        </a:p>
      </dgm:t>
    </dgm:pt>
    <dgm:pt modelId="{97AA9039-3A55-45AB-A404-A02A7CA48E3F}" cxnId="{3A5ADB75-7FE9-4C0F-8DA2-E8815AF87C23}" type="parTrans">
      <dgm:prSet/>
      <dgm:spPr/>
      <dgm:t>
        <a:bodyPr/>
        <a:lstStyle/>
        <a:p>
          <a:endParaRPr lang="zh-CN" altLang="en-US"/>
        </a:p>
      </dgm:t>
    </dgm:pt>
    <dgm:pt modelId="{B0D7B40F-3F70-46E8-9B3A-B8AFE8CF1F80}" cxnId="{3A5ADB75-7FE9-4C0F-8DA2-E8815AF87C23}" type="sibTrans">
      <dgm:prSet/>
      <dgm:spPr/>
      <dgm:t>
        <a:bodyPr/>
        <a:lstStyle/>
        <a:p>
          <a:endParaRPr lang="zh-CN" altLang="en-US"/>
        </a:p>
      </dgm:t>
    </dgm:pt>
    <dgm:pt modelId="{1BEECA14-1601-47BF-B990-C693869E033E}">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rtl="0">
            <a:lnSpc>
              <a:spcPct val="100000"/>
            </a:lnSpc>
            <a:spcBef>
              <a:spcPct val="0"/>
            </a:spcBef>
            <a:spcAft>
              <a:spcPct val="35000"/>
            </a:spcAft>
          </a:pPr>
          <a:r>
            <a:rPr lang="en-US" b="1" smtClean="0">
              <a:solidFill>
                <a:schemeClr val="tx1"/>
              </a:solidFill>
            </a:rPr>
            <a:t>5.5 </a:t>
          </a:r>
          <a:r>
            <a:rPr lang="zh-CN" b="1" smtClean="0">
              <a:solidFill>
                <a:schemeClr val="tx1"/>
              </a:solidFill>
            </a:rPr>
            <a:t>无码间串扰的基带传输特性</a:t>
          </a:r>
          <a:r>
            <a:rPr lang="zh-CN" b="1" smtClean="0">
              <a:solidFill>
                <a:schemeClr val="tx1"/>
              </a:solidFill>
            </a:rPr>
            <a:t/>
          </a:r>
          <a:endParaRPr lang="zh-CN" b="1" smtClean="0">
            <a:solidFill>
              <a:schemeClr val="tx1"/>
            </a:solidFill>
          </a:endParaRPr>
        </a:p>
      </dgm:t>
    </dgm:pt>
    <dgm:pt modelId="{7FD1042D-76BB-4636-9337-FCCAD05051CC}" cxnId="{5AE94C91-98E4-4FDE-AFF2-76ACF4AEDFAD}" type="parTrans">
      <dgm:prSet/>
      <dgm:spPr/>
      <dgm:t>
        <a:bodyPr/>
        <a:lstStyle/>
        <a:p>
          <a:endParaRPr lang="zh-CN" altLang="en-US"/>
        </a:p>
      </dgm:t>
    </dgm:pt>
    <dgm:pt modelId="{B38771E3-C0C1-4125-8E8E-9DC08A3B7BA8}" cxnId="{5AE94C91-98E4-4FDE-AFF2-76ACF4AEDFAD}" type="sibTrans">
      <dgm:prSet/>
      <dgm:spPr/>
      <dgm:t>
        <a:bodyPr/>
        <a:lstStyle/>
        <a:p>
          <a:endParaRPr lang="zh-CN" altLang="en-US"/>
        </a:p>
      </dgm:t>
    </dgm:pt>
    <dgm:pt modelId="{7D7B07F1-E5E4-4189-B99F-DFDE0060F11B}">
      <dgm:prSet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a:lnSpc>
              <a:spcPct val="100000"/>
            </a:lnSpc>
            <a:spcBef>
              <a:spcPct val="0"/>
            </a:spcBef>
            <a:spcAft>
              <a:spcPct val="35000"/>
            </a:spcAft>
          </a:pPr>
          <a:r>
            <a:rPr b="1">
              <a:solidFill>
                <a:schemeClr val="tx1"/>
              </a:solidFill>
              <a:sym typeface="+mn-ea"/>
            </a:rPr>
            <a:t>5</a:t>
          </a:r>
          <a:r>
            <a:rPr lang="en-US" b="1" smtClean="0">
              <a:solidFill>
                <a:schemeClr val="tx1"/>
              </a:solidFill>
              <a:sym typeface="+mn-ea"/>
            </a:rPr>
            <a:t>.7 </a:t>
          </a:r>
          <a:r>
            <a:rPr b="1">
              <a:solidFill>
                <a:schemeClr val="tx1"/>
              </a:solidFill>
              <a:sym typeface="+mn-ea"/>
            </a:rPr>
            <a:t>眼图</a:t>
          </a:r>
          <a:r>
            <a:rPr b="1">
              <a:solidFill>
                <a:schemeClr val="tx1"/>
              </a:solidFill>
              <a:sym typeface="+mn-ea"/>
            </a:rPr>
            <a:t/>
          </a:r>
          <a:endParaRPr b="1">
            <a:solidFill>
              <a:schemeClr val="tx1"/>
            </a:solidFill>
            <a:sym typeface="+mn-ea"/>
          </a:endParaRPr>
        </a:p>
      </dgm:t>
    </dgm:pt>
    <dgm:pt modelId="{60AF4A3E-BE27-4D7A-AE59-B648EC8C8728}" cxnId="{7575DE69-6EF4-4CB6-9F4D-532C7E296227}" type="parTrans">
      <dgm:prSet/>
      <dgm:spPr/>
    </dgm:pt>
    <dgm:pt modelId="{1FEC6D9B-F36F-45A7-A4E7-11A7B1F65751}" cxnId="{7575DE69-6EF4-4CB6-9F4D-532C7E296227}" type="sibTrans">
      <dgm:prSet/>
      <dgm:spPr/>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6">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6">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6">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6">
        <dgm:presLayoutVars>
          <dgm:chMax val="0"/>
          <dgm:bulletEnabled val="1"/>
        </dgm:presLayoutVars>
      </dgm:prSet>
      <dgm:spPr/>
      <dgm:t>
        <a:bodyPr/>
        <a:lstStyle/>
        <a:p>
          <a:endParaRPr lang="zh-CN" altLang="en-US"/>
        </a:p>
      </dgm:t>
    </dgm:pt>
    <dgm:pt modelId="{5A8C3EA1-23D6-4FE7-8C18-B62119AFB0FE}" type="pres">
      <dgm:prSet presAssocID="{B0D7B40F-3F70-46E8-9B3A-B8AFE8CF1F80}" presName="spacer" presStyleCnt="0"/>
      <dgm:spPr/>
    </dgm:pt>
    <dgm:pt modelId="{FC779992-F92D-46D7-8684-B96FEACA89E5}" type="pres">
      <dgm:prSet presAssocID="{1BEECA14-1601-47BF-B990-C693869E033E}" presName="parentText" presStyleLbl="node1" presStyleIdx="4" presStyleCnt="6">
        <dgm:presLayoutVars>
          <dgm:chMax val="0"/>
          <dgm:bulletEnabled val="1"/>
        </dgm:presLayoutVars>
      </dgm:prSet>
      <dgm:spPr/>
      <dgm:t>
        <a:bodyPr/>
        <a:lstStyle/>
        <a:p>
          <a:endParaRPr lang="zh-CN" altLang="en-US"/>
        </a:p>
      </dgm:t>
    </dgm:pt>
    <dgm:pt modelId="{A200C30D-B4B8-4EE6-B671-D24A9883866F}" type="pres">
      <dgm:prSet presAssocID="{B38771E3-C0C1-4125-8E8E-9DC08A3B7BA8}" presName="spacer" presStyleCnt="0"/>
      <dgm:spPr/>
    </dgm:pt>
    <dgm:pt modelId="{5D0E7F94-19B6-47CD-954A-E5B6AC287D1B}" type="pres">
      <dgm:prSet presAssocID="{7D7B07F1-E5E4-4189-B99F-DFDE0060F11B}" presName="parentText" presStyleLbl="node1" presStyleIdx="5" presStyleCnt="6">
        <dgm:presLayoutVars>
          <dgm:chMax val="0"/>
          <dgm:bulletEnabled val="1"/>
        </dgm:presLayoutVars>
      </dgm:prSet>
      <dgm:spPr/>
    </dgm:pt>
  </dgm:ptLst>
  <dgm:cxnLst>
    <dgm:cxn modelId="{3652FCE7-0362-451A-902A-9989719DB376}" srcId="{ECA75A96-4B34-45F0-AC93-19F1FCF4BE60}" destId="{51F34CC8-524F-46BF-8358-B9074C22D087}" srcOrd="0" destOrd="0" parTransId="{D3C42F58-7557-4373-A1F8-140A1EB168EE}" sibTransId="{AC1523A4-9FD6-47B4-A3D3-4CBE4A753BA2}"/>
    <dgm:cxn modelId="{D1728697-FBC3-4422-B99E-33CD631C9976}" srcId="{ECA75A96-4B34-45F0-AC93-19F1FCF4BE60}" destId="{5CC8A041-45CD-4583-A4A8-9E5D7731621F}" srcOrd="1" destOrd="0" parTransId="{F06016CF-29F7-4714-B3BD-0E89F3CFFE58}" sibTransId="{E65CD8D3-BC35-47A8-AB54-CF045918EFB4}"/>
    <dgm:cxn modelId="{37EA09B4-4CA1-4F32-B5EB-3673A017F783}" srcId="{ECA75A96-4B34-45F0-AC93-19F1FCF4BE60}" destId="{F1290C57-556B-4574-83A9-7DE4188A3240}" srcOrd="2" destOrd="0" parTransId="{358CFF06-2BA8-49C9-8737-A0F7CDA62231}" sibTransId="{4D1C09CC-A72E-4958-BC9A-74B661275458}"/>
    <dgm:cxn modelId="{3A5ADB75-7FE9-4C0F-8DA2-E8815AF87C23}" srcId="{ECA75A96-4B34-45F0-AC93-19F1FCF4BE60}" destId="{3656C86A-E658-44E3-AEA7-0986D147D72C}" srcOrd="3" destOrd="0" parTransId="{97AA9039-3A55-45AB-A404-A02A7CA48E3F}" sibTransId="{B0D7B40F-3F70-46E8-9B3A-B8AFE8CF1F80}"/>
    <dgm:cxn modelId="{5AE94C91-98E4-4FDE-AFF2-76ACF4AEDFAD}" srcId="{ECA75A96-4B34-45F0-AC93-19F1FCF4BE60}" destId="{1BEECA14-1601-47BF-B990-C693869E033E}" srcOrd="4" destOrd="0" parTransId="{7FD1042D-76BB-4636-9337-FCCAD05051CC}" sibTransId="{B38771E3-C0C1-4125-8E8E-9DC08A3B7BA8}"/>
    <dgm:cxn modelId="{7575DE69-6EF4-4CB6-9F4D-532C7E296227}" srcId="{ECA75A96-4B34-45F0-AC93-19F1FCF4BE60}" destId="{7D7B07F1-E5E4-4189-B99F-DFDE0060F11B}" srcOrd="5" destOrd="0" parTransId="{60AF4A3E-BE27-4D7A-AE59-B648EC8C8728}" sibTransId="{1FEC6D9B-F36F-45A7-A4E7-11A7B1F65751}"/>
    <dgm:cxn modelId="{57BA7798-41E0-486E-B105-4187E51C14A4}" type="presOf" srcId="{ECA75A96-4B34-45F0-AC93-19F1FCF4BE60}" destId="{585F700A-5CAB-4152-A75D-F1BA98CCBCDB}" srcOrd="0" destOrd="0" presId="urn:microsoft.com/office/officeart/2005/8/layout/vList2"/>
    <dgm:cxn modelId="{1BC87AA2-9620-4748-942E-647B5BA72B14}" type="presParOf" srcId="{585F700A-5CAB-4152-A75D-F1BA98CCBCDB}" destId="{568B4FA6-0490-4BE0-B285-DC0B3A72E5DB}" srcOrd="0" destOrd="0" presId="urn:microsoft.com/office/officeart/2005/8/layout/vList2"/>
    <dgm:cxn modelId="{6E8235E7-C23D-4A55-BC74-97D785EF5E0A}" type="presOf" srcId="{51F34CC8-524F-46BF-8358-B9074C22D087}" destId="{568B4FA6-0490-4BE0-B285-DC0B3A72E5DB}" srcOrd="0" destOrd="0" presId="urn:microsoft.com/office/officeart/2005/8/layout/vList2"/>
    <dgm:cxn modelId="{75E5BC96-79E7-44B7-8CBF-728CE30E4EC3}" type="presParOf" srcId="{585F700A-5CAB-4152-A75D-F1BA98CCBCDB}" destId="{7F774166-17F3-40CC-B788-91723BFD5411}" srcOrd="1" destOrd="0" presId="urn:microsoft.com/office/officeart/2005/8/layout/vList2"/>
    <dgm:cxn modelId="{49EAA442-B0CD-4BA9-82B0-5E31ED944BB8}" type="presParOf" srcId="{585F700A-5CAB-4152-A75D-F1BA98CCBCDB}" destId="{235E3C1E-2181-41DC-A269-E673FDF40B61}" srcOrd="2" destOrd="0" presId="urn:microsoft.com/office/officeart/2005/8/layout/vList2"/>
    <dgm:cxn modelId="{99D42488-DAD5-4257-9315-A3495108C523}" type="presOf" srcId="{5CC8A041-45CD-4583-A4A8-9E5D7731621F}" destId="{235E3C1E-2181-41DC-A269-E673FDF40B61}" srcOrd="0" destOrd="0" presId="urn:microsoft.com/office/officeart/2005/8/layout/vList2"/>
    <dgm:cxn modelId="{B5C4F63C-F7C3-4FD3-B795-6FED0F7C092C}" type="presParOf" srcId="{585F700A-5CAB-4152-A75D-F1BA98CCBCDB}" destId="{E5F774F0-E8B9-4287-ACD6-E6AE0C3D77AF}" srcOrd="3" destOrd="0" presId="urn:microsoft.com/office/officeart/2005/8/layout/vList2"/>
    <dgm:cxn modelId="{AED5055D-1BA9-4F76-A883-9796EB3DE09F}" type="presParOf" srcId="{585F700A-5CAB-4152-A75D-F1BA98CCBCDB}" destId="{FCCB6A61-4679-4F62-B0A8-DC24319EFD1B}" srcOrd="4" destOrd="0" presId="urn:microsoft.com/office/officeart/2005/8/layout/vList2"/>
    <dgm:cxn modelId="{8391B02E-F1C5-4043-B943-5F54B71C81F1}" type="presOf" srcId="{F1290C57-556B-4574-83A9-7DE4188A3240}" destId="{FCCB6A61-4679-4F62-B0A8-DC24319EFD1B}" srcOrd="0" destOrd="0" presId="urn:microsoft.com/office/officeart/2005/8/layout/vList2"/>
    <dgm:cxn modelId="{201F284A-7B70-49BD-9743-A47D114B1A01}" type="presParOf" srcId="{585F700A-5CAB-4152-A75D-F1BA98CCBCDB}" destId="{38257BD4-97BE-4C4E-952A-DC4CC4179AEC}" srcOrd="5" destOrd="0" presId="urn:microsoft.com/office/officeart/2005/8/layout/vList2"/>
    <dgm:cxn modelId="{95451C52-94EA-435C-892A-4DB1B6ADA75B}" type="presParOf" srcId="{585F700A-5CAB-4152-A75D-F1BA98CCBCDB}" destId="{43EA2D75-1F8F-435B-AD7E-D083D3757709}" srcOrd="6" destOrd="0" presId="urn:microsoft.com/office/officeart/2005/8/layout/vList2"/>
    <dgm:cxn modelId="{4304D091-4FCC-42E5-87E0-E6FF33343BF3}" type="presOf" srcId="{3656C86A-E658-44E3-AEA7-0986D147D72C}" destId="{43EA2D75-1F8F-435B-AD7E-D083D3757709}" srcOrd="0" destOrd="0" presId="urn:microsoft.com/office/officeart/2005/8/layout/vList2"/>
    <dgm:cxn modelId="{64EB1460-A4ED-4D76-B53B-F6A4D906D7FA}" type="presParOf" srcId="{585F700A-5CAB-4152-A75D-F1BA98CCBCDB}" destId="{5A8C3EA1-23D6-4FE7-8C18-B62119AFB0FE}" srcOrd="7" destOrd="0" presId="urn:microsoft.com/office/officeart/2005/8/layout/vList2"/>
    <dgm:cxn modelId="{9C8447B0-38C2-45F5-AA7C-89B1E234EEC1}" type="presParOf" srcId="{585F700A-5CAB-4152-A75D-F1BA98CCBCDB}" destId="{FC779992-F92D-46D7-8684-B96FEACA89E5}" srcOrd="8" destOrd="0" presId="urn:microsoft.com/office/officeart/2005/8/layout/vList2"/>
    <dgm:cxn modelId="{C908ECCC-07E8-431A-A6CA-058C444B3961}" type="presOf" srcId="{1BEECA14-1601-47BF-B990-C693869E033E}" destId="{FC779992-F92D-46D7-8684-B96FEACA89E5}" srcOrd="0" destOrd="0" presId="urn:microsoft.com/office/officeart/2005/8/layout/vList2"/>
    <dgm:cxn modelId="{7C7A69FC-88EF-48D4-98FD-991767D5AB25}" type="presParOf" srcId="{585F700A-5CAB-4152-A75D-F1BA98CCBCDB}" destId="{A200C30D-B4B8-4EE6-B671-D24A9883866F}" srcOrd="9" destOrd="0" presId="urn:microsoft.com/office/officeart/2005/8/layout/vList2"/>
    <dgm:cxn modelId="{FE7DA16C-14BF-465A-9370-1AEA4F9CB965}" type="presParOf" srcId="{585F700A-5CAB-4152-A75D-F1BA98CCBCDB}" destId="{5D0E7F94-19B6-47CD-954A-E5B6AC287D1B}" srcOrd="10" destOrd="0" presId="urn:microsoft.com/office/officeart/2005/8/layout/vList2"/>
    <dgm:cxn modelId="{284CBB17-FBBE-490D-A2E9-F046393F0952}" type="presOf" srcId="{7D7B07F1-E5E4-4189-B99F-DFDE0060F11B}" destId="{5D0E7F94-19B6-47CD-954A-E5B6AC287D1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65720" cy="4556125"/>
        <a:chOff x="0" y="0"/>
        <a:chExt cx="7665720" cy="4556125"/>
      </a:xfrm>
    </dsp:grpSpPr>
    <dsp:sp modelId="{568B4FA6-0490-4BE0-B285-DC0B3A72E5DB}">
      <dsp:nvSpPr>
        <dsp:cNvPr id="3" name="圆角矩形 2"/>
        <dsp:cNvSpPr/>
      </dsp:nvSpPr>
      <dsp:spPr bwMode="white">
        <a:xfrm>
          <a:off x="0" y="30072"/>
          <a:ext cx="7665720" cy="684530"/>
        </a:xfrm>
        <a:prstGeom prst="roundRect">
          <a:avLst/>
        </a:prstGeom>
      </dsp:spPr>
      <dsp:style>
        <a:lnRef idx="2">
          <a:schemeClr val="lt1"/>
        </a:lnRef>
        <a:fillRef idx="1">
          <a:schemeClr val="accent2">
            <a:alpha val="90000"/>
            <a:hueOff val="0"/>
            <a:satOff val="0"/>
            <a:lumOff val="0"/>
            <a:alpha val="90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smtClean="0">
              <a:solidFill>
                <a:schemeClr val="tx1"/>
              </a:solidFill>
            </a:rPr>
            <a:t>5.1 </a:t>
          </a:r>
          <a:r>
            <a:rPr lang="zh-CN" b="1" smtClean="0">
              <a:solidFill>
                <a:schemeClr val="tx1"/>
              </a:solidFill>
            </a:rPr>
            <a:t>概述</a:t>
          </a:r>
          <a:endParaRPr lang="zh-CN" b="1" smtClean="0">
            <a:solidFill>
              <a:schemeClr val="tx1"/>
            </a:solidFill>
          </a:endParaRPr>
        </a:p>
      </dsp:txBody>
      <dsp:txXfrm>
        <a:off x="0" y="30072"/>
        <a:ext cx="7665720" cy="684530"/>
      </dsp:txXfrm>
    </dsp:sp>
    <dsp:sp modelId="{235E3C1E-2181-41DC-A269-E673FDF40B61}">
      <dsp:nvSpPr>
        <dsp:cNvPr id="4" name="圆角矩形 3"/>
        <dsp:cNvSpPr/>
      </dsp:nvSpPr>
      <dsp:spPr bwMode="white">
        <a:xfrm>
          <a:off x="0" y="792362"/>
          <a:ext cx="7665720" cy="684530"/>
        </a:xfrm>
        <a:prstGeom prst="roundRect">
          <a:avLst/>
        </a:prstGeom>
      </dsp:spPr>
      <dsp:style>
        <a:lnRef idx="2">
          <a:schemeClr val="lt1"/>
        </a:lnRef>
        <a:fillRef idx="1">
          <a:schemeClr val="accent2">
            <a:alpha val="90000"/>
            <a:hueOff val="0"/>
            <a:satOff val="0"/>
            <a:lumOff val="0"/>
            <a:alpha val="82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smtClean="0">
              <a:solidFill>
                <a:schemeClr val="tx1"/>
              </a:solidFill>
            </a:rPr>
            <a:t>5.2 </a:t>
          </a:r>
          <a:r>
            <a:rPr lang="zh-CN" b="1" smtClean="0">
              <a:solidFill>
                <a:schemeClr val="tx1"/>
              </a:solidFill>
            </a:rPr>
            <a:t>数字基带信号及其频谱特性</a:t>
          </a:r>
          <a:endParaRPr lang="zh-CN" b="1" smtClean="0">
            <a:solidFill>
              <a:schemeClr val="tx1"/>
            </a:solidFill>
          </a:endParaRPr>
        </a:p>
      </dsp:txBody>
      <dsp:txXfrm>
        <a:off x="0" y="792362"/>
        <a:ext cx="7665720" cy="684530"/>
      </dsp:txXfrm>
    </dsp:sp>
    <dsp:sp modelId="{FCCB6A61-4679-4F62-B0A8-DC24319EFD1B}">
      <dsp:nvSpPr>
        <dsp:cNvPr id="5" name="圆角矩形 4"/>
        <dsp:cNvSpPr/>
      </dsp:nvSpPr>
      <dsp:spPr bwMode="white">
        <a:xfrm>
          <a:off x="0" y="1554653"/>
          <a:ext cx="7665720" cy="684530"/>
        </a:xfrm>
        <a:prstGeom prst="roundRect">
          <a:avLst/>
        </a:prstGeom>
      </dsp:spPr>
      <dsp:style>
        <a:lnRef idx="2">
          <a:schemeClr val="lt1"/>
        </a:lnRef>
        <a:fillRef idx="1">
          <a:schemeClr val="accent2">
            <a:alpha val="90000"/>
            <a:hueOff val="0"/>
            <a:satOff val="0"/>
            <a:lumOff val="0"/>
            <a:alpha val="74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smtClean="0">
              <a:solidFill>
                <a:schemeClr val="tx1"/>
              </a:solidFill>
            </a:rPr>
            <a:t>5.3 </a:t>
          </a:r>
          <a:r>
            <a:rPr lang="zh-CN" b="1" smtClean="0">
              <a:solidFill>
                <a:schemeClr val="tx1"/>
              </a:solidFill>
            </a:rPr>
            <a:t>基带传输的常用码型</a:t>
          </a:r>
          <a:endParaRPr lang="zh-CN" b="1" smtClean="0">
            <a:solidFill>
              <a:schemeClr val="tx1"/>
            </a:solidFill>
          </a:endParaRPr>
        </a:p>
      </dsp:txBody>
      <dsp:txXfrm>
        <a:off x="0" y="1554653"/>
        <a:ext cx="7665720" cy="684530"/>
      </dsp:txXfrm>
    </dsp:sp>
    <dsp:sp modelId="{43EA2D75-1F8F-435B-AD7E-D083D3757709}">
      <dsp:nvSpPr>
        <dsp:cNvPr id="6" name="圆角矩形 5"/>
        <dsp:cNvSpPr/>
      </dsp:nvSpPr>
      <dsp:spPr bwMode="white">
        <a:xfrm>
          <a:off x="0" y="2316943"/>
          <a:ext cx="7665720" cy="684530"/>
        </a:xfrm>
        <a:prstGeom prst="roundRect">
          <a:avLst/>
        </a:prstGeom>
      </dsp:spPr>
      <dsp:style>
        <a:lnRef idx="2">
          <a:schemeClr val="lt1"/>
        </a:lnRef>
        <a:fillRef idx="1">
          <a:schemeClr val="accent2">
            <a:alpha val="90000"/>
            <a:hueOff val="0"/>
            <a:satOff val="0"/>
            <a:lumOff val="0"/>
            <a:alpha val="66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smtClean="0">
              <a:solidFill>
                <a:schemeClr val="tx1"/>
              </a:solidFill>
            </a:rPr>
            <a:t>5.4 </a:t>
          </a:r>
          <a:r>
            <a:rPr lang="zh-CN" b="1" smtClean="0">
              <a:solidFill>
                <a:schemeClr val="tx1"/>
              </a:solidFill>
            </a:rPr>
            <a:t>基带脉冲传输与码间串扰</a:t>
          </a:r>
          <a:endParaRPr lang="zh-CN" b="1" smtClean="0">
            <a:solidFill>
              <a:schemeClr val="tx1"/>
            </a:solidFill>
          </a:endParaRPr>
        </a:p>
      </dsp:txBody>
      <dsp:txXfrm>
        <a:off x="0" y="2316943"/>
        <a:ext cx="7665720" cy="684530"/>
      </dsp:txXfrm>
    </dsp:sp>
    <dsp:sp modelId="{FC779992-F92D-46D7-8684-B96FEACA89E5}">
      <dsp:nvSpPr>
        <dsp:cNvPr id="7" name="圆角矩形 6"/>
        <dsp:cNvSpPr/>
      </dsp:nvSpPr>
      <dsp:spPr bwMode="white">
        <a:xfrm>
          <a:off x="0" y="3079233"/>
          <a:ext cx="7665720" cy="684530"/>
        </a:xfrm>
        <a:prstGeom prst="roundRect">
          <a:avLst/>
        </a:prstGeom>
      </dsp:spPr>
      <dsp:style>
        <a:lnRef idx="2">
          <a:schemeClr val="lt1"/>
        </a:lnRef>
        <a:fillRef idx="1">
          <a:schemeClr val="accent2">
            <a:alpha val="90000"/>
            <a:hueOff val="0"/>
            <a:satOff val="0"/>
            <a:lumOff val="0"/>
            <a:alpha val="58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smtClean="0">
              <a:solidFill>
                <a:schemeClr val="tx1"/>
              </a:solidFill>
            </a:rPr>
            <a:t>5.5 </a:t>
          </a:r>
          <a:r>
            <a:rPr lang="zh-CN" b="1" smtClean="0">
              <a:solidFill>
                <a:schemeClr val="tx1"/>
              </a:solidFill>
            </a:rPr>
            <a:t>无码间串扰的基带传输特性</a:t>
          </a:r>
          <a:endParaRPr lang="zh-CN" b="1" smtClean="0">
            <a:solidFill>
              <a:schemeClr val="tx1"/>
            </a:solidFill>
          </a:endParaRPr>
        </a:p>
      </dsp:txBody>
      <dsp:txXfrm>
        <a:off x="0" y="3079233"/>
        <a:ext cx="7665720" cy="684530"/>
      </dsp:txXfrm>
    </dsp:sp>
    <dsp:sp modelId="{5D0E7F94-19B6-47CD-954A-E5B6AC287D1B}">
      <dsp:nvSpPr>
        <dsp:cNvPr id="8" name="圆角矩形 7"/>
        <dsp:cNvSpPr/>
      </dsp:nvSpPr>
      <dsp:spPr bwMode="white">
        <a:xfrm>
          <a:off x="0" y="3841523"/>
          <a:ext cx="7665720" cy="684530"/>
        </a:xfrm>
        <a:prstGeom prst="roundRect">
          <a:avLst/>
        </a:prstGeom>
      </dsp:spPr>
      <dsp:style>
        <a:lnRef idx="2">
          <a:schemeClr val="lt1"/>
        </a:lnRef>
        <a:fillRef idx="1">
          <a:schemeClr val="accent2">
            <a:alpha val="90000"/>
            <a:hueOff val="0"/>
            <a:satOff val="0"/>
            <a:lumOff val="0"/>
            <a:alpha val="50196"/>
          </a:schemeClr>
        </a:fillRef>
        <a:effectRef idx="0">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b="1">
              <a:solidFill>
                <a:schemeClr val="tx1"/>
              </a:solidFill>
              <a:sym typeface="+mn-ea"/>
            </a:rPr>
            <a:t>5</a:t>
          </a:r>
          <a:r>
            <a:rPr lang="en-US" b="1" smtClean="0">
              <a:solidFill>
                <a:schemeClr val="tx1"/>
              </a:solidFill>
              <a:sym typeface="+mn-ea"/>
            </a:rPr>
            <a:t>.7 </a:t>
          </a:r>
          <a:r>
            <a:rPr b="1">
              <a:solidFill>
                <a:schemeClr val="tx1"/>
              </a:solidFill>
              <a:sym typeface="+mn-ea"/>
            </a:rPr>
            <a:t>眼图</a:t>
          </a:r>
          <a:endParaRPr b="1">
            <a:solidFill>
              <a:schemeClr val="tx1"/>
            </a:solidFill>
            <a:sym typeface="+mn-ea"/>
          </a:endParaRPr>
        </a:p>
      </dsp:txBody>
      <dsp:txXfrm>
        <a:off x="0" y="3841523"/>
        <a:ext cx="7665720" cy="6845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EA696-A728-418C-84E1-2EC532BC18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A4C7D9-9FCE-43D3-B007-9BE8A8465E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A4C7D9-9FCE-43D3-B007-9BE8A8465E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7"/>
          <p:cNvSpPr>
            <a:spLocks noGrp="1" noChangeArrowheads="1"/>
          </p:cNvSpPr>
          <p:nvPr>
            <p:ph type="sldNum" sz="quarter" idx="5"/>
          </p:nvPr>
        </p:nvSpPr>
        <p:spPr>
          <a:noFill/>
        </p:spPr>
        <p:txBody>
          <a:bodyPr/>
          <a:lstStyle/>
          <a:p>
            <a:fld id="{67EE918C-03CF-4924-8688-6D9F4EACF657}" type="slidenum">
              <a:rPr lang="en-US" altLang="zh-CN" smtClean="0"/>
            </a:fld>
            <a:endParaRPr lang="en-US" altLang="zh-CN" smtClean="0"/>
          </a:p>
        </p:txBody>
      </p:sp>
      <p:sp>
        <p:nvSpPr>
          <p:cNvPr id="1350659" name="Rectangle 2"/>
          <p:cNvSpPr>
            <a:spLocks noGrp="1" noRot="1" noChangeAspect="1" noChangeArrowheads="1" noTextEdit="1"/>
          </p:cNvSpPr>
          <p:nvPr>
            <p:ph type="sldImg"/>
          </p:nvPr>
        </p:nvSpPr>
        <p:spPr/>
      </p:sp>
      <p:sp>
        <p:nvSpPr>
          <p:cNvPr id="1350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7"/>
          <p:cNvSpPr>
            <a:spLocks noGrp="1" noChangeArrowheads="1"/>
          </p:cNvSpPr>
          <p:nvPr>
            <p:ph type="sldNum" sz="quarter" idx="5"/>
          </p:nvPr>
        </p:nvSpPr>
        <p:spPr>
          <a:noFill/>
        </p:spPr>
        <p:txBody>
          <a:bodyPr/>
          <a:lstStyle/>
          <a:p>
            <a:fld id="{67EE918C-03CF-4924-8688-6D9F4EACF657}" type="slidenum">
              <a:rPr lang="en-US" altLang="zh-CN" smtClean="0"/>
            </a:fld>
            <a:endParaRPr lang="en-US" altLang="zh-CN" smtClean="0"/>
          </a:p>
        </p:txBody>
      </p:sp>
      <p:sp>
        <p:nvSpPr>
          <p:cNvPr id="1350659" name="Rectangle 2"/>
          <p:cNvSpPr>
            <a:spLocks noGrp="1" noRot="1" noChangeAspect="1" noChangeArrowheads="1" noTextEdit="1"/>
          </p:cNvSpPr>
          <p:nvPr>
            <p:ph type="sldImg"/>
          </p:nvPr>
        </p:nvSpPr>
        <p:spPr/>
      </p:sp>
      <p:sp>
        <p:nvSpPr>
          <p:cNvPr id="1350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(f)</a:t>
            </a:r>
            <a:r>
              <a:rPr lang="zh-CN" altLang="en-US">
                <a:sym typeface="+mn-ea"/>
              </a:rPr>
              <a:t>：用</a:t>
            </a:r>
            <a:r>
              <a:rPr lang="en-US" altLang="zh-CN">
                <a:sym typeface="+mn-ea"/>
              </a:rPr>
              <a:t>4</a:t>
            </a:r>
            <a:r>
              <a:rPr lang="zh-CN" altLang="en-US">
                <a:sym typeface="+mn-ea"/>
              </a:rPr>
              <a:t>种电压</a:t>
            </a:r>
            <a:r>
              <a:rPr lang="en-US" altLang="zh-CN">
                <a:sym typeface="+mn-ea"/>
              </a:rPr>
              <a:t>{-3</a:t>
            </a:r>
            <a:r>
              <a:rPr lang="zh-CN" altLang="en-US">
                <a:sym typeface="+mn-ea"/>
              </a:rPr>
              <a:t>，</a:t>
            </a:r>
            <a:r>
              <a:rPr lang="en-US" altLang="zh-CN">
                <a:sym typeface="+mn-ea"/>
              </a:rPr>
              <a:t>-1</a:t>
            </a:r>
            <a:r>
              <a:rPr lang="zh-CN" altLang="en-US">
                <a:sym typeface="+mn-ea"/>
              </a:rPr>
              <a:t>，</a:t>
            </a:r>
            <a:r>
              <a:rPr lang="en-US" altLang="zh-CN">
                <a:sym typeface="+mn-ea"/>
              </a:rPr>
              <a:t>+1</a:t>
            </a:r>
            <a:r>
              <a:rPr lang="zh-CN" altLang="en-US">
                <a:sym typeface="+mn-ea"/>
              </a:rPr>
              <a:t>，</a:t>
            </a:r>
            <a:r>
              <a:rPr lang="en-US" altLang="zh-CN">
                <a:sym typeface="+mn-ea"/>
              </a:rPr>
              <a:t>+3}</a:t>
            </a:r>
            <a:r>
              <a:rPr lang="zh-CN" altLang="en-US">
                <a:sym typeface="+mn-ea"/>
              </a:rPr>
              <a:t>分别表示</a:t>
            </a:r>
            <a:r>
              <a:rPr lang="en-US" altLang="zh-CN">
                <a:sym typeface="+mn-ea"/>
              </a:rPr>
              <a:t>00</a:t>
            </a:r>
            <a:r>
              <a:rPr lang="zh-CN" altLang="en-US">
                <a:sym typeface="+mn-ea"/>
              </a:rPr>
              <a:t>、</a:t>
            </a:r>
            <a:r>
              <a:rPr lang="en-US" altLang="zh-CN">
                <a:sym typeface="+mn-ea"/>
              </a:rPr>
              <a:t>01</a:t>
            </a:r>
            <a:r>
              <a:rPr lang="zh-CN" altLang="en-US">
                <a:sym typeface="+mn-ea"/>
              </a:rPr>
              <a:t>、</a:t>
            </a:r>
            <a:r>
              <a:rPr lang="en-US" altLang="zh-CN">
                <a:sym typeface="+mn-ea"/>
              </a:rPr>
              <a:t>10</a:t>
            </a:r>
            <a:r>
              <a:rPr lang="zh-CN" altLang="en-US">
                <a:sym typeface="+mn-ea"/>
              </a:rPr>
              <a:t>、</a:t>
            </a:r>
            <a:r>
              <a:rPr lang="en-US" altLang="zh-CN">
                <a:sym typeface="+mn-ea"/>
              </a:rPr>
              <a:t>11</a:t>
            </a:r>
            <a:r>
              <a:rPr lang="zh-CN" altLang="en-US">
                <a:sym typeface="+mn-ea"/>
              </a:rPr>
              <a:t>。发送端每次发送</a:t>
            </a:r>
            <a:r>
              <a:rPr lang="en-US" altLang="zh-CN">
                <a:sym typeface="+mn-ea"/>
              </a:rPr>
              <a:t>4</a:t>
            </a:r>
            <a:r>
              <a:rPr lang="zh-CN" altLang="en-US">
                <a:sym typeface="+mn-ea"/>
              </a:rPr>
              <a:t>个电压中的某一个，收端收到一个电压便收到了</a:t>
            </a:r>
            <a:r>
              <a:rPr lang="en-US" altLang="zh-CN">
                <a:sym typeface="+mn-ea"/>
              </a:rPr>
              <a:t>2</a:t>
            </a:r>
            <a:r>
              <a:rPr lang="zh-CN" altLang="en-US">
                <a:sym typeface="+mn-ea"/>
              </a:rPr>
              <a:t>个比特。</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71450" indent="-171450">
              <a:buFont typeface="Wingdings" panose="05000000000000000000" charset="0"/>
              <a:buChar char="l"/>
            </a:pPr>
            <a:r>
              <a:rPr lang="zh-CN" altLang="en-US"/>
              <a:t>能够通过信道传输的只能是波形符号。</a:t>
            </a:r>
            <a:r>
              <a:rPr lang="en-US" altLang="zh-CN"/>
              <a:t>M</a:t>
            </a:r>
            <a:r>
              <a:rPr lang="zh-CN" altLang="en-US"/>
              <a:t>进制符号需要</a:t>
            </a:r>
            <a:r>
              <a:rPr lang="en-US" altLang="zh-CN"/>
              <a:t>M</a:t>
            </a:r>
            <a:r>
              <a:rPr lang="zh-CN" altLang="en-US"/>
              <a:t>种不同的波形：</a:t>
            </a:r>
            <a:r>
              <a:rPr lang="en-US" altLang="zh-CN"/>
              <a:t>s</a:t>
            </a:r>
            <a:r>
              <a:rPr lang="en-US" altLang="zh-CN" baseline="-25000"/>
              <a:t>1</a:t>
            </a:r>
            <a:r>
              <a:rPr lang="en-US" altLang="zh-CN"/>
              <a:t>(t)</a:t>
            </a:r>
            <a:r>
              <a:rPr lang="zh-CN" altLang="en-US"/>
              <a:t>，</a:t>
            </a:r>
            <a:r>
              <a:rPr lang="en-US" altLang="zh-CN"/>
              <a:t>s</a:t>
            </a:r>
            <a:r>
              <a:rPr lang="en-US" altLang="zh-CN" baseline="-25000"/>
              <a:t>2</a:t>
            </a:r>
            <a:r>
              <a:rPr lang="en-US" altLang="zh-CN"/>
              <a:t>(t)</a:t>
            </a:r>
            <a:r>
              <a:rPr lang="zh-CN" altLang="en-US"/>
              <a:t>，</a:t>
            </a:r>
            <a:r>
              <a:rPr lang="zh-CN" altLang="en-US">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s</a:t>
            </a:r>
            <a:r>
              <a:rPr lang="en-US" altLang="zh-CN" baseline="-25000">
                <a:latin typeface="Arial" panose="020B0604020202020204" pitchFamily="34" charset="0"/>
                <a:cs typeface="Arial" panose="020B0604020202020204" pitchFamily="34" charset="0"/>
              </a:rPr>
              <a:t>M</a:t>
            </a:r>
            <a:r>
              <a:rPr lang="en-US" altLang="zh-CN">
                <a:latin typeface="Arial" panose="020B0604020202020204" pitchFamily="34" charset="0"/>
                <a:cs typeface="Arial" panose="020B0604020202020204" pitchFamily="34" charset="0"/>
              </a:rPr>
              <a:t>(t)</a:t>
            </a: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a:p>
            <a:pPr marL="171450" indent="-171450">
              <a:buFont typeface="Wingdings" panose="05000000000000000000" charset="0"/>
              <a:buChar char="l"/>
            </a:pPr>
            <a:r>
              <a:rPr lang="en-US" altLang="zh-CN">
                <a:latin typeface="Arial" panose="020B0604020202020204" pitchFamily="34" charset="0"/>
                <a:cs typeface="Arial" panose="020B0604020202020204" pitchFamily="34" charset="0"/>
              </a:rPr>
              <a:t>M</a:t>
            </a:r>
            <a:r>
              <a:rPr lang="zh-CN" altLang="en-US">
                <a:latin typeface="Arial" panose="020B0604020202020204" pitchFamily="34" charset="0"/>
                <a:cs typeface="Arial" panose="020B0604020202020204" pitchFamily="34" charset="0"/>
              </a:rPr>
              <a:t>个波形的最简单设计是：让同一个脉冲</a:t>
            </a:r>
            <a:r>
              <a:rPr lang="en-US" altLang="zh-CN">
                <a:latin typeface="Arial" panose="020B0604020202020204" pitchFamily="34" charset="0"/>
                <a:cs typeface="Arial" panose="020B0604020202020204" pitchFamily="34" charset="0"/>
              </a:rPr>
              <a:t>g(t)</a:t>
            </a:r>
            <a:r>
              <a:rPr lang="zh-CN" altLang="en-US">
                <a:latin typeface="Arial" panose="020B0604020202020204" pitchFamily="34" charset="0"/>
                <a:cs typeface="Arial" panose="020B0604020202020204" pitchFamily="34" charset="0"/>
              </a:rPr>
              <a:t>具有不同的幅度：</a:t>
            </a:r>
            <a:endParaRPr lang="zh-CN" altLang="en-US">
              <a:latin typeface="Arial" panose="020B0604020202020204" pitchFamily="34" charset="0"/>
              <a:cs typeface="Arial" panose="020B0604020202020204" pitchFamily="34" charset="0"/>
            </a:endParaRPr>
          </a:p>
          <a:p>
            <a:pPr indent="0">
              <a:buFont typeface="Wingdings" panose="05000000000000000000" charset="0"/>
              <a:buNone/>
            </a:pPr>
            <a:r>
              <a:rPr lang="en-US" altLang="zh-CN">
                <a:sym typeface="+mn-ea"/>
              </a:rPr>
              <a:t>       s</a:t>
            </a:r>
            <a:r>
              <a:rPr lang="en-US" altLang="zh-CN" baseline="-25000">
                <a:sym typeface="+mn-ea"/>
              </a:rPr>
              <a:t>1</a:t>
            </a:r>
            <a:r>
              <a:rPr lang="en-US" altLang="zh-CN">
                <a:sym typeface="+mn-ea"/>
              </a:rPr>
              <a:t>(t)=</a:t>
            </a:r>
            <a:r>
              <a:rPr lang="en-US" altLang="zh-CN" dirty="0" smtClean="0">
                <a:sym typeface="+mn-ea"/>
              </a:rPr>
              <a:t>A</a:t>
            </a:r>
            <a:r>
              <a:rPr lang="en-US" altLang="zh-CN" baseline="-25000" dirty="0" smtClean="0">
                <a:sym typeface="+mn-ea"/>
              </a:rPr>
              <a:t>1</a:t>
            </a:r>
            <a:r>
              <a:rPr lang="en-US" altLang="zh-CN">
                <a:latin typeface="Arial" panose="020B0604020202020204" pitchFamily="34" charset="0"/>
                <a:cs typeface="Arial" panose="020B0604020202020204" pitchFamily="34" charset="0"/>
                <a:sym typeface="+mn-ea"/>
              </a:rPr>
              <a:t>g(t)</a:t>
            </a:r>
            <a:r>
              <a:rPr lang="zh-CN" altLang="en-US">
                <a:sym typeface="+mn-ea"/>
              </a:rPr>
              <a:t>，</a:t>
            </a:r>
            <a:r>
              <a:rPr lang="en-US" altLang="zh-CN">
                <a:sym typeface="+mn-ea"/>
              </a:rPr>
              <a:t>s</a:t>
            </a:r>
            <a:r>
              <a:rPr lang="en-US" altLang="zh-CN" baseline="-25000">
                <a:sym typeface="+mn-ea"/>
              </a:rPr>
              <a:t>2</a:t>
            </a:r>
            <a:r>
              <a:rPr lang="en-US" altLang="zh-CN">
                <a:sym typeface="+mn-ea"/>
              </a:rPr>
              <a:t>(t)=</a:t>
            </a:r>
            <a:r>
              <a:rPr lang="en-US" altLang="zh-CN" dirty="0" smtClean="0">
                <a:sym typeface="+mn-ea"/>
              </a:rPr>
              <a:t>A</a:t>
            </a:r>
            <a:r>
              <a:rPr lang="en-US" altLang="zh-CN" baseline="-25000" dirty="0" smtClean="0">
                <a:sym typeface="+mn-ea"/>
              </a:rPr>
              <a:t>2</a:t>
            </a:r>
            <a:r>
              <a:rPr lang="en-US" altLang="zh-CN">
                <a:latin typeface="Arial" panose="020B0604020202020204" pitchFamily="34" charset="0"/>
                <a:cs typeface="Arial" panose="020B0604020202020204" pitchFamily="34" charset="0"/>
                <a:sym typeface="+mn-ea"/>
              </a:rPr>
              <a:t>g(t)</a:t>
            </a:r>
            <a:r>
              <a:rPr lang="zh-CN" altLang="en-US">
                <a:sym typeface="+mn-ea"/>
              </a:rPr>
              <a:t>，</a:t>
            </a: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s</a:t>
            </a:r>
            <a:r>
              <a:rPr lang="en-US" altLang="zh-CN" baseline="-25000">
                <a:latin typeface="Arial" panose="020B0604020202020204" pitchFamily="34" charset="0"/>
                <a:cs typeface="Arial" panose="020B0604020202020204" pitchFamily="34" charset="0"/>
                <a:sym typeface="+mn-ea"/>
              </a:rPr>
              <a:t>M</a:t>
            </a:r>
            <a:r>
              <a:rPr lang="en-US" altLang="zh-CN">
                <a:latin typeface="Arial" panose="020B0604020202020204" pitchFamily="34" charset="0"/>
                <a:cs typeface="Arial" panose="020B0604020202020204" pitchFamily="34" charset="0"/>
                <a:sym typeface="+mn-ea"/>
              </a:rPr>
              <a:t>(t)</a:t>
            </a:r>
            <a:r>
              <a:rPr lang="en-US" altLang="zh-CN">
                <a:sym typeface="+mn-ea"/>
              </a:rPr>
              <a:t>=</a:t>
            </a:r>
            <a:r>
              <a:rPr lang="en-US" altLang="zh-CN" dirty="0" smtClean="0">
                <a:sym typeface="+mn-ea"/>
              </a:rPr>
              <a:t>A</a:t>
            </a:r>
            <a:r>
              <a:rPr lang="en-US" altLang="zh-CN" baseline="-25000" dirty="0" smtClean="0">
                <a:sym typeface="+mn-ea"/>
              </a:rPr>
              <a:t>M</a:t>
            </a:r>
            <a:r>
              <a:rPr lang="en-US" altLang="zh-CN">
                <a:latin typeface="Arial" panose="020B0604020202020204" pitchFamily="34" charset="0"/>
                <a:cs typeface="Arial" panose="020B0604020202020204" pitchFamily="34" charset="0"/>
                <a:sym typeface="+mn-ea"/>
              </a:rPr>
              <a:t>g(t)</a:t>
            </a:r>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AMI</a:t>
            </a:r>
            <a:r>
              <a:rPr lang="zh-CN" altLang="en-US"/>
              <a:t>和</a:t>
            </a:r>
            <a:r>
              <a:rPr lang="en-US" altLang="zh-CN"/>
              <a:t>HDB3</a:t>
            </a:r>
            <a:r>
              <a:rPr lang="zh-CN" altLang="en-US"/>
              <a:t>码元之间不再无关，所以功率谱并不是</a:t>
            </a:r>
            <a:r>
              <a:rPr lang="en-US" altLang="zh-CN"/>
              <a:t>NRZ</a:t>
            </a:r>
            <a:r>
              <a:rPr lang="zh-CN" altLang="en-US"/>
              <a:t>的功率谱。</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27100" y="214313"/>
            <a:ext cx="6010275" cy="6643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88"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kumimoji="1" lang="zh-CN" altLang="zh-CN" sz="2400"/>
          </a:p>
        </p:txBody>
      </p:sp>
      <p:grpSp>
        <p:nvGrpSpPr>
          <p:cNvPr id="2" name="Group 14"/>
          <p:cNvGrpSpPr/>
          <p:nvPr/>
        </p:nvGrpSpPr>
        <p:grpSpPr bwMode="auto">
          <a:xfrm>
            <a:off x="0" y="368300"/>
            <a:ext cx="8542338" cy="1052513"/>
            <a:chOff x="80" y="629"/>
            <a:chExt cx="5381" cy="663"/>
          </a:xfrm>
        </p:grpSpPr>
        <p:sp>
          <p:nvSpPr>
            <p:cNvPr id="16386"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kumimoji="1" lang="zh-CN" altLang="zh-CN" sz="2400"/>
            </a:p>
          </p:txBody>
        </p:sp>
        <p:sp>
          <p:nvSpPr>
            <p:cNvPr id="1638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90"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sz="2400"/>
            </a:p>
          </p:txBody>
        </p:sp>
        <p:sp>
          <p:nvSpPr>
            <p:cNvPr id="16391" name="Rectangle 7"/>
            <p:cNvSpPr>
              <a:spLocks noChangeArrowheads="1"/>
            </p:cNvSpPr>
            <p:nvPr/>
          </p:nvSpPr>
          <p:spPr bwMode="gray">
            <a:xfrm>
              <a:off x="470" y="629"/>
              <a:ext cx="20" cy="663"/>
            </a:xfrm>
            <a:prstGeom prst="rect">
              <a:avLst/>
            </a:prstGeom>
            <a:solidFill>
              <a:schemeClr val="bg2"/>
            </a:solidFill>
            <a:ln w="9525">
              <a:noFill/>
              <a:miter lim="800000"/>
            </a:ln>
            <a:effectLst/>
          </p:spPr>
          <p:txBody>
            <a:bodyPr wrap="none" anchor="ctr"/>
            <a:lstStyle/>
            <a:p>
              <a:pPr algn="ctr">
                <a:defRPr/>
              </a:pPr>
              <a:endParaRPr kumimoji="1" lang="zh-CN" altLang="zh-CN" sz="2400"/>
            </a:p>
          </p:txBody>
        </p:sp>
        <p:sp>
          <p:nvSpPr>
            <p:cNvPr id="1639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sz="2400"/>
            </a:p>
          </p:txBody>
        </p:sp>
      </p:grpSp>
      <p:sp>
        <p:nvSpPr>
          <p:cNvPr id="712709" name="Rectangle 9"/>
          <p:cNvSpPr>
            <a:spLocks noGrp="1" noChangeArrowheads="1"/>
          </p:cNvSpPr>
          <p:nvPr>
            <p:ph type="title"/>
          </p:nvPr>
        </p:nvSpPr>
        <p:spPr bwMode="auto">
          <a:xfrm>
            <a:off x="1150938" y="214313"/>
            <a:ext cx="7793037" cy="919162"/>
          </a:xfrm>
          <a:prstGeom prst="rect">
            <a:avLst/>
          </a:prstGeom>
          <a:noFill/>
          <a:ln w="9525">
            <a:noFill/>
            <a:miter lim="800000"/>
          </a:ln>
        </p:spPr>
        <p:txBody>
          <a:bodyPr vert="horz" wrap="square" lIns="91440" tIns="45720" rIns="91440" bIns="45720" numCol="1" anchor="b" anchorCtr="0" compatLnSpc="1"/>
          <a:lstStyle/>
          <a:p>
            <a:pPr lvl="0"/>
            <a:r>
              <a:rPr lang="zh-CN" altLang="en-US" smtClean="0"/>
              <a:t>通信原理</a:t>
            </a:r>
            <a:r>
              <a:rPr lang="en-US" altLang="zh-CN" smtClean="0"/>
              <a:t>(</a:t>
            </a:r>
            <a:r>
              <a:rPr lang="zh-CN" altLang="en-US" smtClean="0"/>
              <a:t>第</a:t>
            </a:r>
            <a:r>
              <a:rPr lang="en-US" altLang="zh-CN" smtClean="0"/>
              <a:t>6</a:t>
            </a:r>
            <a:r>
              <a:rPr lang="zh-CN" altLang="en-US" smtClean="0"/>
              <a:t>版</a:t>
            </a:r>
            <a:r>
              <a:rPr lang="en-US" altLang="zh-CN" smtClean="0"/>
              <a:t>)</a:t>
            </a:r>
            <a:endParaRPr lang="en-US" altLang="zh-CN" smtClean="0"/>
          </a:p>
        </p:txBody>
      </p:sp>
      <p:sp>
        <p:nvSpPr>
          <p:cNvPr id="712710" name="Rectangle 10"/>
          <p:cNvSpPr>
            <a:spLocks noGrp="1" noChangeArrowheads="1"/>
          </p:cNvSpPr>
          <p:nvPr>
            <p:ph type="body" idx="1"/>
          </p:nvPr>
        </p:nvSpPr>
        <p:spPr bwMode="auto">
          <a:xfrm>
            <a:off x="927100" y="1179513"/>
            <a:ext cx="8216900" cy="56784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fld id="{530820CF-B880-4189-942D-D702A7CBA730}" type="datetimeFigureOut">
              <a:rPr lang="zh-CN" altLang="en-US" smtClean="0"/>
            </a:fld>
            <a:endParaRPr lang="zh-CN" altLang="en-US"/>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zh-CN" altLang="en-US"/>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wmf"/><Relationship Id="rId7" Type="http://schemas.openxmlformats.org/officeDocument/2006/relationships/oleObject" Target="../embeddings/oleObject11.bin"/><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20.wmf"/><Relationship Id="rId7" Type="http://schemas.openxmlformats.org/officeDocument/2006/relationships/oleObject" Target="../embeddings/oleObject15.bin"/><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24.jpeg"/><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7.xml"/><Relationship Id="rId10" Type="http://schemas.openxmlformats.org/officeDocument/2006/relationships/tags" Target="../tags/tag9.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8.wmf"/><Relationship Id="rId7" Type="http://schemas.openxmlformats.org/officeDocument/2006/relationships/oleObject" Target="../embeddings/oleObject22.bin"/><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tags" Target="../tags/tag22.xml"/><Relationship Id="rId21" Type="http://schemas.openxmlformats.org/officeDocument/2006/relationships/image" Target="../media/image25.png"/><Relationship Id="rId20" Type="http://schemas.openxmlformats.org/officeDocument/2006/relationships/tags" Target="../tags/tag21.xml"/><Relationship Id="rId2" Type="http://schemas.openxmlformats.org/officeDocument/2006/relationships/tags" Target="../tags/tag11.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image" Target="../media/image31.wmf"/><Relationship Id="rId13" Type="http://schemas.openxmlformats.org/officeDocument/2006/relationships/oleObject" Target="../embeddings/oleObject25.bin"/><Relationship Id="rId12" Type="http://schemas.openxmlformats.org/officeDocument/2006/relationships/image" Target="../media/image30.wmf"/><Relationship Id="rId11" Type="http://schemas.openxmlformats.org/officeDocument/2006/relationships/oleObject" Target="../embeddings/oleObject24.bin"/><Relationship Id="rId10" Type="http://schemas.openxmlformats.org/officeDocument/2006/relationships/image" Target="../media/image29.wmf"/><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8.wmf"/><Relationship Id="rId7" Type="http://schemas.openxmlformats.org/officeDocument/2006/relationships/oleObject" Target="../embeddings/oleObject26.bin"/><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4" Type="http://schemas.openxmlformats.org/officeDocument/2006/relationships/vmlDrawing" Target="../drawings/vmlDrawing13.vml"/><Relationship Id="rId23" Type="http://schemas.openxmlformats.org/officeDocument/2006/relationships/slideLayout" Target="../slideLayouts/slideLayout7.xml"/><Relationship Id="rId22" Type="http://schemas.openxmlformats.org/officeDocument/2006/relationships/tags" Target="../tags/tag35.xml"/><Relationship Id="rId21" Type="http://schemas.openxmlformats.org/officeDocument/2006/relationships/image" Target="../media/image25.png"/><Relationship Id="rId20" Type="http://schemas.openxmlformats.org/officeDocument/2006/relationships/tags" Target="../tags/tag34.xml"/><Relationship Id="rId2" Type="http://schemas.openxmlformats.org/officeDocument/2006/relationships/tags" Target="../tags/tag24.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image" Target="../media/image31.wmf"/><Relationship Id="rId13" Type="http://schemas.openxmlformats.org/officeDocument/2006/relationships/oleObject" Target="../embeddings/oleObject29.bin"/><Relationship Id="rId12" Type="http://schemas.openxmlformats.org/officeDocument/2006/relationships/image" Target="../media/image30.wmf"/><Relationship Id="rId11" Type="http://schemas.openxmlformats.org/officeDocument/2006/relationships/oleObject" Target="../embeddings/oleObject28.bin"/><Relationship Id="rId10" Type="http://schemas.openxmlformats.org/officeDocument/2006/relationships/image" Target="../media/image29.wmf"/><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9" Type="http://schemas.openxmlformats.org/officeDocument/2006/relationships/slideLayout" Target="../slideLayouts/slideLayout7.xml"/><Relationship Id="rId18" Type="http://schemas.openxmlformats.org/officeDocument/2006/relationships/tags" Target="../tags/tag52.xml"/><Relationship Id="rId17" Type="http://schemas.openxmlformats.org/officeDocument/2006/relationships/image" Target="../media/image25.png"/><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12.xml"/><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3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 Id="rId3" Type="http://schemas.openxmlformats.org/officeDocument/2006/relationships/oleObject" Target="../embeddings/oleObject33.bin"/><Relationship Id="rId2" Type="http://schemas.openxmlformats.org/officeDocument/2006/relationships/image" Target="../media/image35.wmf"/><Relationship Id="rId1"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wmf"/><Relationship Id="rId3" Type="http://schemas.openxmlformats.org/officeDocument/2006/relationships/oleObject" Target="../embeddings/oleObject36.bin"/><Relationship Id="rId2" Type="http://schemas.openxmlformats.org/officeDocument/2006/relationships/image" Target="../media/image38.wmf"/><Relationship Id="rId1"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oleObject" Target="../embeddings/oleObject38.bin"/><Relationship Id="rId2" Type="http://schemas.openxmlformats.org/officeDocument/2006/relationships/image" Target="../media/image41.wmf"/><Relationship Id="rId1" Type="http://schemas.openxmlformats.org/officeDocument/2006/relationships/oleObject" Target="../embeddings/oleObject37.bin"/></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41.wmf"/><Relationship Id="rId1" Type="http://schemas.openxmlformats.org/officeDocument/2006/relationships/oleObject" Target="../embeddings/oleObject39.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wmf"/><Relationship Id="rId3" Type="http://schemas.openxmlformats.org/officeDocument/2006/relationships/oleObject" Target="../embeddings/oleObject41.bin"/><Relationship Id="rId2" Type="http://schemas.openxmlformats.org/officeDocument/2006/relationships/image" Target="../media/image43.wmf"/><Relationship Id="rId1"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44.bin"/><Relationship Id="rId2" Type="http://schemas.openxmlformats.org/officeDocument/2006/relationships/image" Target="../media/image46.wmf"/><Relationship Id="rId1"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50.emf"/><Relationship Id="rId3" Type="http://schemas.openxmlformats.org/officeDocument/2006/relationships/oleObject" Target="../embeddings/oleObject46.bin"/><Relationship Id="rId2" Type="http://schemas.openxmlformats.org/officeDocument/2006/relationships/image" Target="../media/image49.wmf"/><Relationship Id="rId1" Type="http://schemas.openxmlformats.org/officeDocument/2006/relationships/oleObject" Target="../embeddings/oleObject45.bin"/></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2.xml"/><Relationship Id="rId4" Type="http://schemas.openxmlformats.org/officeDocument/2006/relationships/image" Target="../media/image54.wmf"/><Relationship Id="rId3" Type="http://schemas.openxmlformats.org/officeDocument/2006/relationships/oleObject" Target="../embeddings/oleObject49.bin"/><Relationship Id="rId2" Type="http://schemas.openxmlformats.org/officeDocument/2006/relationships/image" Target="../media/image53.wmf"/><Relationship Id="rId1"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55.emf"/><Relationship Id="rId1"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53.bin"/><Relationship Id="rId4" Type="http://schemas.openxmlformats.org/officeDocument/2006/relationships/image" Target="../media/image57.wmf"/><Relationship Id="rId3" Type="http://schemas.openxmlformats.org/officeDocument/2006/relationships/oleObject" Target="../embeddings/oleObject52.bin"/><Relationship Id="rId2" Type="http://schemas.openxmlformats.org/officeDocument/2006/relationships/image" Target="../media/image56.wmf"/><Relationship Id="rId1"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62.wmf"/><Relationship Id="rId7" Type="http://schemas.openxmlformats.org/officeDocument/2006/relationships/oleObject" Target="../embeddings/oleObject56.bin"/><Relationship Id="rId6" Type="http://schemas.openxmlformats.org/officeDocument/2006/relationships/image" Target="../media/image61.wmf"/><Relationship Id="rId5" Type="http://schemas.openxmlformats.org/officeDocument/2006/relationships/oleObject" Target="../embeddings/oleObject55.bin"/><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wmf"/><Relationship Id="rId10" Type="http://schemas.openxmlformats.org/officeDocument/2006/relationships/vmlDrawing" Target="../drawings/vmlDrawing27.vml"/><Relationship Id="rId1"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wmf"/><Relationship Id="rId3" Type="http://schemas.openxmlformats.org/officeDocument/2006/relationships/oleObject" Target="../embeddings/oleObject57.bin"/><Relationship Id="rId2" Type="http://schemas.openxmlformats.org/officeDocument/2006/relationships/image" Target="../media/image60.png"/><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2.xml"/><Relationship Id="rId2" Type="http://schemas.openxmlformats.org/officeDocument/2006/relationships/image" Target="../media/image64.wmf"/><Relationship Id="rId1" Type="http://schemas.openxmlformats.org/officeDocument/2006/relationships/oleObject" Target="../embeddings/oleObject59.bin"/></Relationships>
</file>

<file path=ppt/slides/_rels/slide56.xml.rels><?xml version="1.0" encoding="UTF-8" standalone="yes"?>
<Relationships xmlns="http://schemas.openxmlformats.org/package/2006/relationships"><Relationship Id="rId9" Type="http://schemas.openxmlformats.org/officeDocument/2006/relationships/image" Target="../media/image67.emf"/><Relationship Id="rId8" Type="http://schemas.openxmlformats.org/officeDocument/2006/relationships/image" Target="../media/image66.emf"/><Relationship Id="rId7" Type="http://schemas.openxmlformats.org/officeDocument/2006/relationships/image" Target="../media/image65.emf"/><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1" Type="http://schemas.openxmlformats.org/officeDocument/2006/relationships/slideLayout" Target="../slideLayouts/slideLayout7.xml"/><Relationship Id="rId20" Type="http://schemas.openxmlformats.org/officeDocument/2006/relationships/tags" Target="../tags/tag65.xml"/><Relationship Id="rId2" Type="http://schemas.openxmlformats.org/officeDocument/2006/relationships/tags" Target="../tags/tag54.xml"/><Relationship Id="rId19" Type="http://schemas.openxmlformats.org/officeDocument/2006/relationships/image" Target="../media/image25.png"/><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image" Target="../media/image70.emf"/><Relationship Id="rId11" Type="http://schemas.openxmlformats.org/officeDocument/2006/relationships/image" Target="../media/image69.emf"/><Relationship Id="rId10" Type="http://schemas.openxmlformats.org/officeDocument/2006/relationships/image" Target="../media/image68.emf"/><Relationship Id="rId1" Type="http://schemas.openxmlformats.org/officeDocument/2006/relationships/tags" Target="../tags/tag53.xml"/></Relationships>
</file>

<file path=ppt/slides/_rels/slide57.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9" Type="http://schemas.openxmlformats.org/officeDocument/2006/relationships/slideLayout" Target="../slideLayouts/slideLayout7.xml"/><Relationship Id="rId18" Type="http://schemas.openxmlformats.org/officeDocument/2006/relationships/tags" Target="../tags/tag82.xml"/><Relationship Id="rId17" Type="http://schemas.openxmlformats.org/officeDocument/2006/relationships/image" Target="../media/image25.png"/><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60.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9" Type="http://schemas.openxmlformats.org/officeDocument/2006/relationships/slideLayout" Target="../slideLayouts/slideLayout7.xml"/><Relationship Id="rId18" Type="http://schemas.openxmlformats.org/officeDocument/2006/relationships/tags" Target="../tags/tag99.xml"/><Relationship Id="rId17" Type="http://schemas.openxmlformats.org/officeDocument/2006/relationships/image" Target="../media/image25.png"/><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3.xml"/></Relationships>
</file>

<file path=ppt/slides/_rels/slide67.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9" Type="http://schemas.openxmlformats.org/officeDocument/2006/relationships/slideLayout" Target="../slideLayouts/slideLayout7.xml"/><Relationship Id="rId18" Type="http://schemas.openxmlformats.org/officeDocument/2006/relationships/tags" Target="../tags/tag116.xml"/><Relationship Id="rId17" Type="http://schemas.openxmlformats.org/officeDocument/2006/relationships/image" Target="../media/image25.png"/><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灯片编号占位符 5"/>
          <p:cNvSpPr>
            <a:spLocks noGrp="1"/>
          </p:cNvSpPr>
          <p:nvPr>
            <p:ph type="sldNum" sz="quarter" idx="12"/>
          </p:nvPr>
        </p:nvSpPr>
        <p:spPr>
          <a:noFill/>
        </p:spPr>
        <p:txBody>
          <a:bodyPr/>
          <a:lstStyle/>
          <a:p>
            <a:fld id="{E0E31C2E-4073-4A4F-9E92-8DD9C67CEA59}" type="slidenum">
              <a:rPr lang="en-US" altLang="zh-CN" smtClean="0"/>
            </a:fld>
            <a:endParaRPr lang="en-US" altLang="zh-CN" smtClean="0"/>
          </a:p>
        </p:txBody>
      </p:sp>
      <p:sp>
        <p:nvSpPr>
          <p:cNvPr id="2" name="标题 1"/>
          <p:cNvSpPr/>
          <p:nvPr/>
        </p:nvSpPr>
        <p:spPr>
          <a:xfrm>
            <a:off x="1017905" y="66040"/>
            <a:ext cx="777240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5</a:t>
            </a:r>
            <a:r>
              <a:rPr lang="zh-CN" altLang="en-US" sz="5400" b="1" dirty="0">
                <a:effectLst>
                  <a:outerShdw blurRad="38100" dist="38100" dir="2700000" algn="tl">
                    <a:srgbClr val="000000">
                      <a:alpha val="43137"/>
                    </a:srgbClr>
                  </a:outerShdw>
                </a:effectLst>
              </a:rPr>
              <a:t>章 数字基带传输系统</a:t>
            </a:r>
            <a:endParaRPr lang="zh-CN" altLang="en-US" sz="5400" b="1" dirty="0">
              <a:effectLst>
                <a:outerShdw blurRad="38100" dist="38100" dir="2700000" algn="tl">
                  <a:srgbClr val="000000">
                    <a:alpha val="43137"/>
                  </a:srgbClr>
                </a:outerShdw>
              </a:effectLst>
            </a:endParaRPr>
          </a:p>
        </p:txBody>
      </p:sp>
      <p:sp>
        <p:nvSpPr>
          <p:cNvPr id="16" name="副标题 15"/>
          <p:cNvSpPr>
            <a:spLocks noGrp="1"/>
          </p:cNvSpPr>
          <p:nvPr>
            <p:ph type="subTitle" idx="1"/>
          </p:nvPr>
        </p:nvSpPr>
        <p:spPr>
          <a:xfrm>
            <a:off x="2483768" y="3717032"/>
            <a:ext cx="5796136" cy="1126976"/>
          </a:xfrm>
        </p:spPr>
        <p:txBody>
          <a:bodyPr>
            <a:normAutofit/>
          </a:bodyPr>
          <a:p>
            <a:r>
              <a:rPr lang="en-US" altLang="zh-CN" sz="3600" b="1" dirty="0" smtClean="0">
                <a:latin typeface="GulimChe" pitchFamily="49" charset="-127"/>
                <a:ea typeface="GulimChe" pitchFamily="49" charset="-127"/>
              </a:rPr>
              <a:t> </a:t>
            </a:r>
            <a:endParaRPr lang="zh-CN" altLang="en-US" sz="3600" b="1" dirty="0">
              <a:solidFill>
                <a:schemeClr val="tx1">
                  <a:lumMod val="75000"/>
                  <a:lumOff val="25000"/>
                </a:schemeClr>
              </a:solidFill>
              <a:latin typeface="GulimChe" pitchFamily="49" charset="-127"/>
              <a:ea typeface="GulimChe" pitchFamily="49" charset="-127"/>
            </a:endParaRPr>
          </a:p>
        </p:txBody>
      </p:sp>
      <p:sp>
        <p:nvSpPr>
          <p:cNvPr id="8" name="矩形 7"/>
          <p:cNvSpPr/>
          <p:nvPr/>
        </p:nvSpPr>
        <p:spPr>
          <a:xfrm>
            <a:off x="3203848" y="2996952"/>
            <a:ext cx="1872208"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图示 4"/>
          <p:cNvGraphicFramePr>
            <a:graphicFrameLocks noGrp="1"/>
          </p:cNvGraphicFramePr>
          <p:nvPr/>
        </p:nvGraphicFramePr>
        <p:xfrm>
          <a:off x="1179830" y="1621790"/>
          <a:ext cx="7665720" cy="45561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27" presetClass="entr" presetSubtype="0" fill="hold" grpId="0" nodeType="afterEffect">
                                  <p:stCondLst>
                                    <p:cond delay="0"/>
                                  </p:stCondLst>
                                  <p:iterate type="lt">
                                    <p:tmPct val="60526"/>
                                  </p:iterate>
                                  <p:childTnLst>
                                    <p:set>
                                      <p:cBhvr>
                                        <p:cTn id="10" dur="1" fill="hold">
                                          <p:stCondLst>
                                            <p:cond delay="0"/>
                                          </p:stCondLst>
                                        </p:cTn>
                                        <p:tgtEl>
                                          <p:spTgt spid="16">
                                            <p:txEl>
                                              <p:pRg st="0" end="0"/>
                                            </p:txEl>
                                          </p:spTgt>
                                        </p:tgtEl>
                                        <p:attrNameLst>
                                          <p:attrName>style.visibility</p:attrName>
                                        </p:attrNameLst>
                                      </p:cBhvr>
                                      <p:to>
                                        <p:strVal val="visible"/>
                                      </p:to>
                                    </p:set>
                                    <p:anim calcmode="discrete" valueType="clr">
                                      <p:cBhvr override="childStyle">
                                        <p:cTn id="11" dur="150"/>
                                        <p:tgtEl>
                                          <p:spTgt spid="16">
                                            <p:txEl>
                                              <p:pRg st="0" end="0"/>
                                            </p:txEl>
                                          </p:spTgt>
                                        </p:tgtEl>
                                        <p:attrNameLst>
                                          <p:attrName>style.color</p:attrName>
                                        </p:attrNameLst>
                                      </p:cBhvr>
                                      <p:tavLst>
                                        <p:tav tm="0">
                                          <p:val>
                                            <p:clrVal>
                                              <a:srgbClr val="4D4D4D"/>
                                            </p:clrVal>
                                          </p:val>
                                        </p:tav>
                                        <p:tav tm="50000">
                                          <p:val>
                                            <p:clrVal>
                                              <a:srgbClr val="C0C0C0"/>
                                            </p:clrVal>
                                          </p:val>
                                        </p:tav>
                                      </p:tavLst>
                                    </p:anim>
                                    <p:anim calcmode="discrete" valueType="clr">
                                      <p:cBhvr>
                                        <p:cTn id="12" dur="150"/>
                                        <p:tgtEl>
                                          <p:spTgt spid="16">
                                            <p:txEl>
                                              <p:pRg st="0" end="0"/>
                                            </p:txEl>
                                          </p:spTgt>
                                        </p:tgtEl>
                                        <p:attrNameLst>
                                          <p:attrName>fillcolor</p:attrName>
                                        </p:attrNameLst>
                                      </p:cBhvr>
                                      <p:tavLst>
                                        <p:tav tm="0">
                                          <p:val>
                                            <p:clrVal>
                                              <a:schemeClr val="accent2"/>
                                            </p:clrVal>
                                          </p:val>
                                        </p:tav>
                                        <p:tav tm="50000">
                                          <p:val>
                                            <p:clrVal>
                                              <a:schemeClr val="hlink"/>
                                            </p:clrVal>
                                          </p:val>
                                        </p:tav>
                                      </p:tavLst>
                                    </p:anim>
                                    <p:set>
                                      <p:cBhvr>
                                        <p:cTn id="13" dur="150"/>
                                        <p:tgtEl>
                                          <p:spTgt spid="1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灯片编号占位符 5"/>
          <p:cNvSpPr>
            <a:spLocks noGrp="1"/>
          </p:cNvSpPr>
          <p:nvPr>
            <p:ph type="sldNum" sz="quarter" idx="12"/>
          </p:nvPr>
        </p:nvSpPr>
        <p:spPr>
          <a:noFill/>
        </p:spPr>
        <p:txBody>
          <a:bodyPr/>
          <a:lstStyle/>
          <a:p>
            <a:fld id="{B6547912-99FC-4765-8D91-6A6B4BD760E4}" type="slidenum">
              <a:rPr lang="en-US" altLang="zh-CN" smtClean="0"/>
            </a:fld>
            <a:endParaRPr lang="en-US" altLang="zh-CN" smtClean="0"/>
          </a:p>
        </p:txBody>
      </p:sp>
      <p:sp>
        <p:nvSpPr>
          <p:cNvPr id="79667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8675" name="Rectangle 3"/>
          <p:cNvSpPr>
            <a:spLocks noGrp="1" noChangeArrowheads="1"/>
          </p:cNvSpPr>
          <p:nvPr>
            <p:ph type="body" idx="1"/>
          </p:nvPr>
        </p:nvSpPr>
        <p:spPr>
          <a:xfrm>
            <a:off x="0" y="1179513"/>
            <a:ext cx="9144000" cy="5678487"/>
          </a:xfrm>
        </p:spPr>
        <p:txBody>
          <a:bodyPr/>
          <a:lstStyle/>
          <a:p>
            <a:pPr lvl="3" eaLnBrk="1" hangingPunct="1"/>
            <a:r>
              <a:rPr lang="zh-CN" altLang="en-US" dirty="0" smtClean="0">
                <a:solidFill>
                  <a:schemeClr val="hlink"/>
                </a:solidFill>
              </a:rPr>
              <a:t>差分波形</a:t>
            </a:r>
            <a:r>
              <a:rPr lang="zh-CN" altLang="en-US" dirty="0" smtClean="0"/>
              <a:t>：用相邻码元的电平的跳变和不变来表示消息代码 ，图中，以电平跳变表示“</a:t>
            </a:r>
            <a:r>
              <a:rPr lang="en-US" altLang="zh-CN" dirty="0" smtClean="0"/>
              <a:t>1”</a:t>
            </a:r>
            <a:r>
              <a:rPr lang="zh-CN" altLang="en-US" dirty="0" smtClean="0"/>
              <a:t>，以电平不变表示“</a:t>
            </a:r>
            <a:r>
              <a:rPr lang="en-US" altLang="zh-CN" dirty="0" smtClean="0"/>
              <a:t>0”</a:t>
            </a:r>
            <a:r>
              <a:rPr lang="zh-CN" altLang="en-US" dirty="0" smtClean="0"/>
              <a:t>。它也称</a:t>
            </a:r>
            <a:r>
              <a:rPr lang="zh-CN" altLang="en-US" dirty="0" smtClean="0">
                <a:solidFill>
                  <a:schemeClr val="hlink"/>
                </a:solidFill>
              </a:rPr>
              <a:t>相对码波形</a:t>
            </a:r>
            <a:r>
              <a:rPr lang="zh-CN" altLang="en-US" dirty="0" smtClean="0"/>
              <a:t>。用差分波形传送代码可以消除设备初始状态的影响。</a:t>
            </a:r>
            <a:endParaRPr lang="zh-CN" altLang="en-US" dirty="0" smtClean="0"/>
          </a:p>
          <a:p>
            <a:pPr lvl="3" eaLnBrk="1" hangingPunct="1"/>
            <a:r>
              <a:rPr lang="zh-CN" altLang="en-US" dirty="0" smtClean="0">
                <a:solidFill>
                  <a:schemeClr val="hlink"/>
                </a:solidFill>
              </a:rPr>
              <a:t>多电平波形</a:t>
            </a:r>
            <a:r>
              <a:rPr lang="zh-CN" altLang="en-US" dirty="0" smtClean="0"/>
              <a:t>：可以提高频带利用率。图中给出了一个四电平波形。 </a:t>
            </a:r>
            <a:endParaRPr lang="zh-CN" altLang="en-US" dirty="0" smtClean="0"/>
          </a:p>
        </p:txBody>
      </p:sp>
      <p:pic>
        <p:nvPicPr>
          <p:cNvPr id="796677" name="Picture 4" descr="t0503"/>
          <p:cNvPicPr>
            <a:picLocks noChangeAspect="1" noChangeArrowheads="1"/>
          </p:cNvPicPr>
          <p:nvPr/>
        </p:nvPicPr>
        <p:blipFill>
          <a:blip r:embed="rId1" cstate="print"/>
          <a:srcRect/>
          <a:stretch>
            <a:fillRect/>
          </a:stretch>
        </p:blipFill>
        <p:spPr bwMode="auto">
          <a:xfrm>
            <a:off x="2411413" y="3833813"/>
            <a:ext cx="53562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灯片编号占位符 5"/>
          <p:cNvSpPr>
            <a:spLocks noGrp="1"/>
          </p:cNvSpPr>
          <p:nvPr>
            <p:ph type="sldNum" sz="quarter" idx="12"/>
          </p:nvPr>
        </p:nvSpPr>
        <p:spPr>
          <a:noFill/>
        </p:spPr>
        <p:txBody>
          <a:bodyPr/>
          <a:lstStyle/>
          <a:p>
            <a:fld id="{38490E80-655D-4D15-8EA9-DBF6022CDC78}" type="slidenum">
              <a:rPr lang="en-US" altLang="zh-CN" smtClean="0"/>
            </a:fld>
            <a:endParaRPr lang="en-US" altLang="zh-CN" smtClean="0"/>
          </a:p>
        </p:txBody>
      </p:sp>
      <p:sp>
        <p:nvSpPr>
          <p:cNvPr id="23347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9699" name="Rectangle 3"/>
          <p:cNvSpPr>
            <a:spLocks noGrp="1" noChangeArrowheads="1"/>
          </p:cNvSpPr>
          <p:nvPr>
            <p:ph type="body" idx="1"/>
          </p:nvPr>
        </p:nvSpPr>
        <p:spPr>
          <a:xfrm>
            <a:off x="285750" y="1499870"/>
            <a:ext cx="8216900" cy="4744720"/>
          </a:xfrm>
        </p:spPr>
        <p:txBody>
          <a:bodyPr/>
          <a:lstStyle/>
          <a:p>
            <a:pPr lvl="2" eaLnBrk="1" hangingPunct="1"/>
            <a:r>
              <a:rPr lang="zh-CN" altLang="en-US" dirty="0" smtClean="0"/>
              <a:t>数字基带信号的表示式：表示信息码元的单个脉冲的波形并非一定是矩形的。</a:t>
            </a:r>
            <a:endParaRPr lang="zh-CN" altLang="en-US" dirty="0" smtClean="0"/>
          </a:p>
          <a:p>
            <a:pPr lvl="2" eaLnBrk="1" hangingPunct="1">
              <a:buFont typeface="Wingdings" panose="05000000000000000000" pitchFamily="2" charset="2"/>
              <a:buNone/>
            </a:pPr>
            <a:r>
              <a:rPr lang="zh-CN" altLang="en-US" dirty="0" smtClean="0"/>
              <a:t>		若表示各码元的波形相同而电平取值不同（</a:t>
            </a:r>
            <a:r>
              <a:rPr lang="en-US" altLang="zh-CN" dirty="0" smtClean="0"/>
              <a:t>PAM</a:t>
            </a:r>
            <a:r>
              <a:rPr lang="zh-CN" altLang="en-US" dirty="0" smtClean="0"/>
              <a:t>信号），则数字基带信号可表示为：</a:t>
            </a:r>
            <a:endParaRPr lang="zh-CN" altLang="en-US" dirty="0" smtClean="0"/>
          </a:p>
          <a:p>
            <a:pPr lvl="2" eaLnBrk="1" hangingPunct="1">
              <a:buFont typeface="Wingdings" panose="05000000000000000000" pitchFamily="2" charset="2"/>
              <a:buNone/>
            </a:pPr>
            <a:endParaRPr lang="zh-CN" altLang="en-US" dirty="0" smtClean="0"/>
          </a:p>
          <a:p>
            <a:pPr lvl="2" eaLnBrk="1" hangingPunct="1">
              <a:buFont typeface="Wingdings" panose="05000000000000000000" pitchFamily="2" charset="2"/>
              <a:buNone/>
            </a:pPr>
            <a:endParaRPr lang="zh-CN" altLang="en-US" dirty="0" smtClean="0"/>
          </a:p>
          <a:p>
            <a:pPr lvl="2" eaLnBrk="1" hangingPunct="1">
              <a:lnSpc>
                <a:spcPct val="60000"/>
              </a:lnSpc>
              <a:buFont typeface="Wingdings" panose="05000000000000000000" pitchFamily="2" charset="2"/>
              <a:buNone/>
            </a:pPr>
            <a:r>
              <a:rPr lang="zh-CN" altLang="en-US" dirty="0" smtClean="0"/>
              <a:t>	</a:t>
            </a:r>
            <a:endParaRPr lang="zh-CN" altLang="en-US" dirty="0" smtClean="0"/>
          </a:p>
          <a:p>
            <a:pPr lvl="2" eaLnBrk="1" hangingPunct="1">
              <a:lnSpc>
                <a:spcPct val="60000"/>
              </a:lnSpc>
              <a:buFont typeface="Wingdings" panose="05000000000000000000" pitchFamily="2" charset="2"/>
              <a:buNone/>
            </a:pPr>
            <a:r>
              <a:rPr lang="zh-CN" altLang="en-US" dirty="0" smtClean="0"/>
              <a:t>式中，</a:t>
            </a:r>
            <a:r>
              <a:rPr lang="en-US" altLang="zh-CN" i="1" dirty="0" smtClean="0"/>
              <a:t>a</a:t>
            </a:r>
            <a:r>
              <a:rPr lang="en-US" altLang="zh-CN" i="1" baseline="-25000" dirty="0" smtClean="0"/>
              <a:t>n</a:t>
            </a:r>
            <a:r>
              <a:rPr lang="en-US" altLang="zh-CN" baseline="-25000" dirty="0" smtClean="0"/>
              <a:t> </a:t>
            </a:r>
            <a:r>
              <a:rPr lang="zh-CN" altLang="en-US" dirty="0" smtClean="0"/>
              <a:t>－ 第</a:t>
            </a:r>
            <a:r>
              <a:rPr lang="en-US" altLang="zh-CN" i="1" dirty="0" smtClean="0"/>
              <a:t>n</a:t>
            </a:r>
            <a:r>
              <a:rPr lang="zh-CN" altLang="en-US" dirty="0" smtClean="0"/>
              <a:t>个码元所对应的电平值，是离散随机</a:t>
            </a:r>
            <a:endParaRPr lang="zh-CN" altLang="en-US" dirty="0" smtClean="0"/>
          </a:p>
          <a:p>
            <a:pPr lvl="2" eaLnBrk="1" hangingPunct="1">
              <a:lnSpc>
                <a:spcPct val="60000"/>
              </a:lnSpc>
              <a:buFont typeface="Wingdings" panose="05000000000000000000" pitchFamily="2" charset="2"/>
              <a:buNone/>
            </a:pPr>
            <a:r>
              <a:rPr lang="zh-CN" altLang="en-US" dirty="0" smtClean="0"/>
              <a:t>                     变量，其样本空间是</a:t>
            </a:r>
            <a:r>
              <a:rPr lang="en-US" altLang="zh-CN" dirty="0" smtClean="0"/>
              <a:t>{A</a:t>
            </a:r>
            <a:r>
              <a:rPr lang="en-US" altLang="zh-CN" baseline="-25000" dirty="0" smtClean="0"/>
              <a:t>1</a:t>
            </a:r>
            <a:r>
              <a:rPr lang="zh-CN" altLang="en-US" dirty="0" smtClean="0"/>
              <a:t>，</a:t>
            </a:r>
            <a:r>
              <a:rPr lang="en-US" altLang="zh-CN" dirty="0" smtClean="0"/>
              <a:t>A</a:t>
            </a:r>
            <a:r>
              <a:rPr lang="en-US" altLang="zh-CN" baseline="-25000" dirty="0" smtClean="0"/>
              <a:t>2</a:t>
            </a:r>
            <a:r>
              <a:rPr lang="zh-CN" altLang="en-US" dirty="0" smtClean="0"/>
              <a:t>，</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A</a:t>
            </a:r>
            <a:r>
              <a:rPr lang="en-US" altLang="zh-CN" baseline="-25000" dirty="0" smtClean="0">
                <a:latin typeface="Arial" panose="020B0604020202020204" pitchFamily="34" charset="0"/>
                <a:cs typeface="Arial" panose="020B0604020202020204" pitchFamily="34" charset="0"/>
              </a:rPr>
              <a:t>M</a:t>
            </a:r>
            <a:r>
              <a:rPr lang="en-US" altLang="zh-CN" dirty="0" smtClean="0">
                <a:latin typeface="Arial" panose="020B0604020202020204" pitchFamily="34" charset="0"/>
                <a:cs typeface="Arial" panose="020B0604020202020204" pitchFamily="34" charset="0"/>
              </a:rPr>
              <a:t>}</a:t>
            </a:r>
            <a:endParaRPr lang="zh-CN" altLang="en-US" dirty="0" smtClean="0"/>
          </a:p>
          <a:p>
            <a:pPr lvl="2" eaLnBrk="1" hangingPunct="1">
              <a:lnSpc>
                <a:spcPct val="110000"/>
              </a:lnSpc>
              <a:buFont typeface="Wingdings" panose="05000000000000000000" pitchFamily="2" charset="2"/>
              <a:buNone/>
            </a:pPr>
            <a:r>
              <a:rPr lang="zh-CN" altLang="en-US" dirty="0" smtClean="0"/>
              <a:t>		  </a:t>
            </a:r>
            <a:r>
              <a:rPr lang="en-US" altLang="zh-CN" i="1" dirty="0" smtClean="0"/>
              <a:t>T</a:t>
            </a:r>
            <a:r>
              <a:rPr lang="en-US" altLang="zh-CN" i="1" baseline="-25000" dirty="0" smtClean="0"/>
              <a:t>s</a:t>
            </a:r>
            <a:r>
              <a:rPr lang="en-US" altLang="zh-CN" dirty="0" smtClean="0"/>
              <a:t> </a:t>
            </a:r>
            <a:r>
              <a:rPr lang="zh-CN" altLang="en-US" dirty="0" smtClean="0"/>
              <a:t>－ 码元持续时间（码元距离）</a:t>
            </a:r>
            <a:endParaRPr lang="zh-CN" altLang="en-US" dirty="0" smtClean="0"/>
          </a:p>
          <a:p>
            <a:pPr lvl="2" eaLnBrk="1" hangingPunct="1">
              <a:lnSpc>
                <a:spcPct val="110000"/>
              </a:lnSpc>
              <a:buFont typeface="Wingdings" panose="05000000000000000000" pitchFamily="2" charset="2"/>
              <a:buNone/>
            </a:pPr>
            <a:r>
              <a:rPr lang="zh-CN" altLang="en-US" dirty="0" smtClean="0"/>
              <a:t>		  </a:t>
            </a:r>
            <a:r>
              <a:rPr lang="en-US" altLang="zh-CN" i="1" dirty="0" err="1" smtClean="0"/>
              <a:t>g</a:t>
            </a:r>
            <a:r>
              <a:rPr lang="en-US" altLang="zh-CN" i="1" baseline="-25000" dirty="0" err="1" smtClean="0"/>
              <a:t>T</a:t>
            </a:r>
            <a:r>
              <a:rPr lang="en-US" altLang="zh-CN" dirty="0" smtClean="0"/>
              <a:t>(</a:t>
            </a:r>
            <a:r>
              <a:rPr lang="en-US" altLang="zh-CN" i="1" dirty="0" smtClean="0"/>
              <a:t>t</a:t>
            </a:r>
            <a:r>
              <a:rPr lang="en-US" altLang="zh-CN" dirty="0" smtClean="0"/>
              <a:t>) </a:t>
            </a:r>
            <a:r>
              <a:rPr lang="zh-CN" altLang="en-US" dirty="0" smtClean="0"/>
              <a:t>－某种脉冲波形</a:t>
            </a:r>
            <a:endParaRPr lang="zh-CN" altLang="en-US" dirty="0" smtClean="0"/>
          </a:p>
          <a:p>
            <a:pPr lvl="2" eaLnBrk="1" hangingPunct="1">
              <a:lnSpc>
                <a:spcPct val="110000"/>
              </a:lnSpc>
              <a:buFont typeface="Wingdings" panose="05000000000000000000" pitchFamily="2" charset="2"/>
              <a:buNone/>
            </a:pPr>
            <a:r>
              <a:rPr lang="zh-CN" altLang="en-US" dirty="0" smtClean="0"/>
              <a:t>	</a:t>
            </a:r>
            <a:endParaRPr lang="zh-CN" altLang="en-US" dirty="0" smtClean="0"/>
          </a:p>
        </p:txBody>
      </p:sp>
      <p:sp>
        <p:nvSpPr>
          <p:cNvPr id="233479" name="Rectangle 5"/>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graphicFrame>
        <p:nvGraphicFramePr>
          <p:cNvPr id="3" name="表格 2"/>
          <p:cNvGraphicFramePr/>
          <p:nvPr/>
        </p:nvGraphicFramePr>
        <p:xfrm>
          <a:off x="1729740" y="3215005"/>
          <a:ext cx="5312410" cy="850900"/>
        </p:xfrm>
        <a:graphic>
          <a:graphicData uri="http://schemas.openxmlformats.org/drawingml/2006/table">
            <a:tbl>
              <a:tblPr firstRow="1" bandRow="1">
                <a:tableStyleId>{5C22544A-7EE6-4342-B048-85BDC9FD1C3A}</a:tableStyleId>
              </a:tblPr>
              <a:tblGrid>
                <a:gridCol w="5312410"/>
              </a:tblGrid>
              <a:tr h="850900">
                <a:tc>
                  <a:txBody>
                    <a:bodyPr/>
                    <a:p>
                      <a:pPr>
                        <a:buNone/>
                      </a:pPr>
                      <a:endParaRPr lang="zh-CN" altLang="en-US"/>
                    </a:p>
                  </a:txBody>
                  <a:tcPr>
                    <a:solidFill>
                      <a:schemeClr val="accent2"/>
                    </a:solidFill>
                  </a:tcPr>
                </a:tc>
              </a:tr>
            </a:tbl>
          </a:graphicData>
        </a:graphic>
      </p:graphicFrame>
      <p:graphicFrame>
        <p:nvGraphicFramePr>
          <p:cNvPr id="29700" name="Object 4"/>
          <p:cNvGraphicFramePr>
            <a:graphicFrameLocks noChangeAspect="1"/>
          </p:cNvGraphicFramePr>
          <p:nvPr/>
        </p:nvGraphicFramePr>
        <p:xfrm>
          <a:off x="2317115" y="3215005"/>
          <a:ext cx="4153535" cy="850900"/>
        </p:xfrm>
        <a:graphic>
          <a:graphicData uri="http://schemas.openxmlformats.org/presentationml/2006/ole">
            <mc:AlternateContent xmlns:mc="http://schemas.openxmlformats.org/markup-compatibility/2006">
              <mc:Choice xmlns:v="urn:schemas-microsoft-com:vml" Requires="v">
                <p:oleObj spid="_x0000_s4097" name="公式" r:id="rId1" imgW="2070100" imgH="431800" progId="">
                  <p:embed/>
                </p:oleObj>
              </mc:Choice>
              <mc:Fallback>
                <p:oleObj name="公式" r:id="rId1" imgW="2070100" imgH="431800" progId="">
                  <p:embed/>
                  <p:pic>
                    <p:nvPicPr>
                      <p:cNvPr id="0" name="图片 4096" descr="image8"/>
                      <p:cNvPicPr>
                        <a:picLocks noChangeAspect="1"/>
                      </p:cNvPicPr>
                      <p:nvPr/>
                    </p:nvPicPr>
                    <p:blipFill>
                      <a:blip r:embed="rId2"/>
                      <a:stretch>
                        <a:fillRect/>
                      </a:stretch>
                    </p:blipFill>
                    <p:spPr>
                      <a:xfrm>
                        <a:off x="2317115" y="3215005"/>
                        <a:ext cx="4153535" cy="850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灯片编号占位符 5"/>
          <p:cNvSpPr>
            <a:spLocks noGrp="1"/>
          </p:cNvSpPr>
          <p:nvPr>
            <p:ph type="sldNum" sz="quarter" idx="12"/>
          </p:nvPr>
        </p:nvSpPr>
        <p:spPr>
          <a:noFill/>
        </p:spPr>
        <p:txBody>
          <a:bodyPr/>
          <a:lstStyle/>
          <a:p>
            <a:fld id="{09DB38EE-8567-412A-B358-594DF0FE8054}" type="slidenum">
              <a:rPr lang="en-US" altLang="zh-CN" smtClean="0"/>
            </a:fld>
            <a:endParaRPr lang="en-US" altLang="zh-CN" smtClean="0"/>
          </a:p>
        </p:txBody>
      </p:sp>
      <p:sp>
        <p:nvSpPr>
          <p:cNvPr id="79769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30723" name="Rectangle 3"/>
          <p:cNvSpPr>
            <a:spLocks noGrp="1" noChangeArrowheads="1"/>
          </p:cNvSpPr>
          <p:nvPr>
            <p:ph type="body" idx="1"/>
          </p:nvPr>
        </p:nvSpPr>
        <p:spPr>
          <a:xfrm>
            <a:off x="927100" y="1179513"/>
            <a:ext cx="7502552" cy="3463933"/>
          </a:xfrm>
        </p:spPr>
        <p:txBody>
          <a:bodyPr/>
          <a:lstStyle/>
          <a:p>
            <a:pPr lvl="1" eaLnBrk="1" hangingPunct="1"/>
            <a:r>
              <a:rPr lang="en-US" altLang="zh-CN" dirty="0" smtClean="0"/>
              <a:t>5.2.2 </a:t>
            </a:r>
            <a:r>
              <a:rPr lang="zh-CN" altLang="en-US" dirty="0" smtClean="0"/>
              <a:t>基带信号的频谱特性</a:t>
            </a:r>
            <a:endParaRPr lang="zh-CN" altLang="en-US" dirty="0" smtClean="0"/>
          </a:p>
          <a:p>
            <a:pPr lvl="2" eaLnBrk="1" hangingPunct="1"/>
            <a:r>
              <a:rPr lang="zh-CN" altLang="en-US" dirty="0" smtClean="0"/>
              <a:t> 本小节讨论的问题</a:t>
            </a:r>
            <a:endParaRPr lang="zh-CN" altLang="en-US" dirty="0" smtClean="0"/>
          </a:p>
          <a:p>
            <a:pPr lvl="3" eaLnBrk="1" hangingPunct="1"/>
            <a:r>
              <a:rPr lang="zh-CN" altLang="en-US" sz="2400" dirty="0" smtClean="0"/>
              <a:t>由于数字基带信号是一个随机脉冲序列，没有确定的频谱函数，所以只能用功率谱来描述它的频谱特性。</a:t>
            </a:r>
            <a:endParaRPr lang="zh-CN" altLang="en-US" sz="2400" dirty="0" smtClean="0"/>
          </a:p>
        </p:txBody>
      </p:sp>
      <p:pic>
        <p:nvPicPr>
          <p:cNvPr id="5" name="Picture 33"/>
          <p:cNvPicPr>
            <a:picLocks noChangeAspect="1" noChangeArrowheads="1"/>
          </p:cNvPicPr>
          <p:nvPr/>
        </p:nvPicPr>
        <p:blipFill>
          <a:blip r:embed="rId1" cstate="print"/>
          <a:srcRect/>
          <a:stretch>
            <a:fillRect/>
          </a:stretch>
        </p:blipFill>
        <p:spPr bwMode="auto">
          <a:xfrm>
            <a:off x="2285984" y="3357562"/>
            <a:ext cx="5000660" cy="30925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643438" y="3929066"/>
            <a:ext cx="3643338" cy="1071570"/>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矩形 15"/>
          <p:cNvSpPr/>
          <p:nvPr/>
        </p:nvSpPr>
        <p:spPr>
          <a:xfrm>
            <a:off x="2786050" y="4071942"/>
            <a:ext cx="1571636" cy="928694"/>
          </a:xfrm>
          <a:prstGeom prst="rect">
            <a:avLst/>
          </a:prstGeom>
          <a:solidFill>
            <a:schemeClr val="bg1"/>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4500" name="灯片编号占位符 5"/>
          <p:cNvSpPr>
            <a:spLocks noGrp="1"/>
          </p:cNvSpPr>
          <p:nvPr>
            <p:ph type="sldNum" sz="quarter" idx="12"/>
          </p:nvPr>
        </p:nvSpPr>
        <p:spPr>
          <a:noFill/>
        </p:spPr>
        <p:txBody>
          <a:bodyPr/>
          <a:lstStyle/>
          <a:p>
            <a:fld id="{3612924E-D59A-4D4E-B817-106756D3BF5D}" type="slidenum">
              <a:rPr lang="en-US" altLang="zh-CN" smtClean="0"/>
            </a:fld>
            <a:endParaRPr lang="en-US" altLang="zh-CN" dirty="0" smtClean="0"/>
          </a:p>
        </p:txBody>
      </p:sp>
      <p:sp>
        <p:nvSpPr>
          <p:cNvPr id="23450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34504" name="Rectangle 6"/>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sp>
        <p:nvSpPr>
          <p:cNvPr id="234505" name="Rectangle 8"/>
          <p:cNvSpPr>
            <a:spLocks noChangeArrowheads="1"/>
          </p:cNvSpPr>
          <p:nvPr/>
        </p:nvSpPr>
        <p:spPr bwMode="auto">
          <a:xfrm>
            <a:off x="0" y="3186113"/>
            <a:ext cx="9144000" cy="0"/>
          </a:xfrm>
          <a:prstGeom prst="rect">
            <a:avLst/>
          </a:prstGeom>
          <a:noFill/>
          <a:ln w="9525">
            <a:noFill/>
            <a:miter lim="800000"/>
          </a:ln>
        </p:spPr>
        <p:txBody>
          <a:bodyPr wrap="none" anchor="ctr">
            <a:spAutoFit/>
          </a:bodyPr>
          <a:lstStyle/>
          <a:p>
            <a:endParaRPr lang="zh-CN" altLang="en-US"/>
          </a:p>
        </p:txBody>
      </p:sp>
      <p:sp>
        <p:nvSpPr>
          <p:cNvPr id="10" name="Rectangle 3"/>
          <p:cNvSpPr txBox="1">
            <a:spLocks noChangeArrowheads="1"/>
          </p:cNvSpPr>
          <p:nvPr/>
        </p:nvSpPr>
        <p:spPr bwMode="auto">
          <a:xfrm>
            <a:off x="927100" y="1179513"/>
            <a:ext cx="7502552" cy="4106875"/>
          </a:xfrm>
          <a:prstGeom prst="rect">
            <a:avLst/>
          </a:prstGeom>
          <a:noFill/>
          <a:ln w="9525">
            <a:noFill/>
            <a:miter lim="800000"/>
          </a:ln>
        </p:spPr>
        <p:txBody>
          <a:bodyPr vert="horz" wrap="square" lIns="91440" tIns="45720" rIns="91440" bIns="45720" numCol="1" anchor="t" anchorCtr="0" compatLnSpc="1"/>
          <a:lstStyle/>
          <a:p>
            <a:pPr marL="1143000" marR="0" lvl="2" indent="-228600" algn="l" defTabSz="914400" rtl="0" eaLnBrk="1" fontAlgn="base" latinLnBrk="0" hangingPunct="1">
              <a:lnSpc>
                <a:spcPct val="150000"/>
              </a:lnSpc>
              <a:spcBef>
                <a:spcPct val="20000"/>
              </a:spcBef>
              <a:spcAft>
                <a:spcPct val="0"/>
              </a:spcAft>
              <a:buClr>
                <a:schemeClr val="folHlink"/>
              </a:buClr>
              <a:buSzPct val="50000"/>
              <a:buFont typeface="Wingdings" panose="05000000000000000000" pitchFamily="2" charset="2"/>
              <a:buChar char="u"/>
              <a:defRPr/>
            </a:pPr>
            <a:r>
              <a:rPr kumimoji="0" lang="en-US" altLang="zh-CN" sz="2400" b="0" i="0" u="none" strike="noStrike" kern="0" cap="none" spc="0" normalizeH="0" baseline="0" noProof="0" dirty="0" smtClean="0">
                <a:ln>
                  <a:noFill/>
                </a:ln>
                <a:solidFill>
                  <a:schemeClr val="tx1"/>
                </a:solidFill>
                <a:effectLst/>
                <a:uLnTx/>
                <a:uFillTx/>
                <a:latin typeface="+mn-lt"/>
                <a:ea typeface="+mn-ea"/>
              </a:rPr>
              <a:t>M</a:t>
            </a:r>
            <a:r>
              <a:rPr kumimoji="0" lang="zh-CN" altLang="en-US" sz="2400" b="0" i="0" u="none" strike="noStrike" kern="0" cap="none" spc="0" normalizeH="0" baseline="0" noProof="0" dirty="0" smtClean="0">
                <a:ln>
                  <a:noFill/>
                </a:ln>
                <a:solidFill>
                  <a:schemeClr val="tx1"/>
                </a:solidFill>
                <a:effectLst/>
                <a:uLnTx/>
                <a:uFillTx/>
                <a:latin typeface="+mn-lt"/>
                <a:ea typeface="+mn-ea"/>
              </a:rPr>
              <a:t>元平稳信息序列</a:t>
            </a:r>
            <a:r>
              <a:rPr kumimoji="0" lang="en-US" altLang="zh-CN" sz="2400" b="0" i="0" u="none" strike="noStrike" kern="0" cap="none" spc="0" normalizeH="0" baseline="0" noProof="0" dirty="0" smtClean="0">
                <a:ln>
                  <a:noFill/>
                </a:ln>
                <a:solidFill>
                  <a:schemeClr val="tx1"/>
                </a:solidFill>
                <a:effectLst/>
                <a:uLnTx/>
                <a:uFillTx/>
                <a:latin typeface="+mn-lt"/>
                <a:ea typeface="+mn-ea"/>
              </a:rPr>
              <a:t>{a</a:t>
            </a:r>
            <a:r>
              <a:rPr kumimoji="0" lang="en-US" altLang="zh-CN" sz="2400" b="0" i="0" u="none" strike="noStrike" kern="0" cap="none" spc="0" normalizeH="0" baseline="-25000" noProof="0" dirty="0" smtClean="0">
                <a:ln>
                  <a:noFill/>
                </a:ln>
                <a:solidFill>
                  <a:schemeClr val="tx1"/>
                </a:solidFill>
                <a:effectLst/>
                <a:uLnTx/>
                <a:uFillTx/>
                <a:latin typeface="+mn-lt"/>
                <a:ea typeface="+mn-ea"/>
              </a:rPr>
              <a:t>n</a:t>
            </a:r>
            <a:r>
              <a:rPr kumimoji="0" lang="en-US" altLang="zh-CN" sz="2400" b="0" i="0" u="none" strike="noStrike" kern="0" cap="none" spc="0" normalizeH="0" baseline="0" noProof="0" dirty="0" smtClean="0">
                <a:ln>
                  <a:noFill/>
                </a:ln>
                <a:solidFill>
                  <a:schemeClr val="tx1"/>
                </a:solidFill>
                <a:effectLst/>
                <a:uLnTx/>
                <a:uFillTx/>
                <a:latin typeface="+mn-lt"/>
                <a:ea typeface="+mn-ea"/>
              </a:rPr>
              <a:t>},</a:t>
            </a: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a:p>
            <a:pPr marL="1143000" lvl="2" indent="-228600" fontAlgn="base">
              <a:lnSpc>
                <a:spcPct val="150000"/>
              </a:lnSpc>
              <a:spcBef>
                <a:spcPct val="20000"/>
              </a:spcBef>
              <a:spcAft>
                <a:spcPct val="0"/>
              </a:spcAft>
              <a:buClr>
                <a:schemeClr val="folHlink"/>
              </a:buClr>
              <a:buSzPct val="50000"/>
            </a:pPr>
            <a:r>
              <a:rPr lang="en-US" altLang="zh-CN" sz="2400" kern="0" dirty="0" smtClean="0"/>
              <a:t>MPAM</a:t>
            </a:r>
            <a:r>
              <a:rPr lang="zh-CN" altLang="en-US" sz="2400" kern="0" dirty="0" smtClean="0"/>
              <a:t>信号，</a:t>
            </a: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50000"/>
              </a:lnSpc>
              <a:spcBef>
                <a:spcPct val="20000"/>
              </a:spcBef>
              <a:spcAft>
                <a:spcPct val="0"/>
              </a:spcAft>
              <a:buClr>
                <a:schemeClr val="folHlink"/>
              </a:buClr>
              <a:buSzPct val="50000"/>
              <a:buFont typeface="Wingdings" panose="05000000000000000000" pitchFamily="2" charset="2"/>
              <a:buChar char="u"/>
              <a:defRPr/>
            </a:pPr>
            <a:r>
              <a:rPr lang="zh-CN" altLang="en-US" sz="2400" kern="0" dirty="0" smtClean="0"/>
              <a:t>功率谱密度为：</a:t>
            </a:r>
            <a:endParaRPr lang="en-US" altLang="zh-CN" sz="2400" kern="0" dirty="0" smtClean="0"/>
          </a:p>
          <a:p>
            <a:pPr marL="1143000" lvl="2" indent="-228600" fontAlgn="base">
              <a:lnSpc>
                <a:spcPct val="150000"/>
              </a:lnSpc>
              <a:spcBef>
                <a:spcPct val="20000"/>
              </a:spcBef>
              <a:spcAft>
                <a:spcPct val="0"/>
              </a:spcAft>
              <a:buClr>
                <a:schemeClr val="folHlink"/>
              </a:buClr>
              <a:buSzPct val="50000"/>
            </a:pPr>
            <a:r>
              <a:rPr lang="zh-CN" altLang="en-US" sz="2400" kern="0" dirty="0" smtClean="0"/>
              <a:t>如果</a:t>
            </a:r>
            <a:r>
              <a:rPr lang="en-US" altLang="zh-CN" sz="2400" kern="0" dirty="0" smtClean="0"/>
              <a:t>{a</a:t>
            </a:r>
            <a:r>
              <a:rPr lang="en-US" altLang="zh-CN" sz="2400" kern="0" baseline="-25000" dirty="0" smtClean="0"/>
              <a:t>n</a:t>
            </a:r>
            <a:r>
              <a:rPr lang="en-US" altLang="zh-CN" sz="2400" kern="0" dirty="0" smtClean="0"/>
              <a:t>}</a:t>
            </a:r>
            <a:r>
              <a:rPr lang="zh-CN" altLang="en-US" sz="2400" kern="0" dirty="0" smtClean="0"/>
              <a:t>平稳</a:t>
            </a:r>
            <a:r>
              <a:rPr lang="zh-CN" altLang="en-US" sz="2400" b="1" kern="0" dirty="0" smtClean="0">
                <a:solidFill>
                  <a:srgbClr val="FF0000"/>
                </a:solidFill>
              </a:rPr>
              <a:t>无关</a:t>
            </a:r>
            <a:r>
              <a:rPr lang="zh-CN" altLang="en-US" sz="2400" kern="0" dirty="0" smtClean="0"/>
              <a:t>的，</a:t>
            </a:r>
            <a:endParaRPr lang="en-US" altLang="zh-CN" sz="2400" kern="0" dirty="0" smtClean="0"/>
          </a:p>
          <a:p>
            <a:pPr marL="1143000" marR="0" lvl="2" indent="-228600" algn="l" defTabSz="914400" rtl="0" eaLnBrk="1" fontAlgn="base" latinLnBrk="0" hangingPunct="1">
              <a:lnSpc>
                <a:spcPct val="150000"/>
              </a:lnSpc>
              <a:spcBef>
                <a:spcPct val="20000"/>
              </a:spcBef>
              <a:spcAft>
                <a:spcPct val="0"/>
              </a:spcAft>
              <a:buClr>
                <a:schemeClr val="folHlink"/>
              </a:buClr>
              <a:buSzPct val="50000"/>
              <a:defRPr/>
            </a:pPr>
            <a:endParaRPr lang="en-US" altLang="zh-CN" sz="2400" kern="0" dirty="0" smtClean="0"/>
          </a:p>
          <a:p>
            <a:pPr marL="1143000" marR="0" lvl="2" indent="-228600" algn="l" defTabSz="914400" rtl="0" eaLnBrk="1" fontAlgn="base" latinLnBrk="0" hangingPunct="1">
              <a:lnSpc>
                <a:spcPct val="150000"/>
              </a:lnSpc>
              <a:spcBef>
                <a:spcPct val="20000"/>
              </a:spcBef>
              <a:spcAft>
                <a:spcPct val="0"/>
              </a:spcAft>
              <a:buClr>
                <a:schemeClr val="folHlink"/>
              </a:buClr>
              <a:buSzPct val="50000"/>
              <a:defRPr/>
            </a:pPr>
            <a:endParaRPr lang="en-US" altLang="zh-CN" sz="2400" kern="0" dirty="0" smtClean="0"/>
          </a:p>
          <a:p>
            <a:pPr marL="1143000" marR="0" lvl="2" indent="-228600" algn="l" defTabSz="914400" rtl="0" eaLnBrk="1" fontAlgn="base" latinLnBrk="0" hangingPunct="1">
              <a:lnSpc>
                <a:spcPct val="150000"/>
              </a:lnSpc>
              <a:spcBef>
                <a:spcPct val="20000"/>
              </a:spcBef>
              <a:spcAft>
                <a:spcPct val="0"/>
              </a:spcAft>
              <a:buClr>
                <a:schemeClr val="folHlink"/>
              </a:buClr>
              <a:buSzPct val="50000"/>
              <a:defRPr/>
            </a:pP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p:txBody>
      </p:sp>
      <p:graphicFrame>
        <p:nvGraphicFramePr>
          <p:cNvPr id="2078" name="Object 30"/>
          <p:cNvGraphicFramePr>
            <a:graphicFrameLocks noChangeAspect="1"/>
          </p:cNvGraphicFramePr>
          <p:nvPr/>
        </p:nvGraphicFramePr>
        <p:xfrm>
          <a:off x="3714744" y="1785926"/>
          <a:ext cx="2651125" cy="787400"/>
        </p:xfrm>
        <a:graphic>
          <a:graphicData uri="http://schemas.openxmlformats.org/presentationml/2006/ole">
            <mc:AlternateContent xmlns:mc="http://schemas.openxmlformats.org/markup-compatibility/2006">
              <mc:Choice xmlns:v="urn:schemas-microsoft-com:vml" Requires="v">
                <p:oleObj spid="_x0000_s5121" name="公式" r:id="rId1" imgW="34137600" imgH="10363200" progId="">
                  <p:embed/>
                </p:oleObj>
              </mc:Choice>
              <mc:Fallback>
                <p:oleObj name="公式" r:id="rId1" imgW="34137600" imgH="10363200" progId="">
                  <p:embed/>
                  <p:pic>
                    <p:nvPicPr>
                      <p:cNvPr id="0" name="图片 5120" descr="image8"/>
                      <p:cNvPicPr>
                        <a:picLocks noChangeAspect="1"/>
                      </p:cNvPicPr>
                      <p:nvPr/>
                    </p:nvPicPr>
                    <p:blipFill>
                      <a:blip r:embed="rId2"/>
                      <a:stretch>
                        <a:fillRect/>
                      </a:stretch>
                    </p:blipFill>
                    <p:spPr>
                      <a:xfrm>
                        <a:off x="3714744" y="1785926"/>
                        <a:ext cx="2651125" cy="787400"/>
                      </a:xfrm>
                      <a:prstGeom prst="rect">
                        <a:avLst/>
                      </a:prstGeom>
                      <a:noFill/>
                      <a:ln w="9525">
                        <a:noFill/>
                      </a:ln>
                    </p:spPr>
                  </p:pic>
                </p:oleObj>
              </mc:Fallback>
            </mc:AlternateContent>
          </a:graphicData>
        </a:graphic>
      </p:graphicFrame>
      <p:graphicFrame>
        <p:nvGraphicFramePr>
          <p:cNvPr id="13" name="对象 12"/>
          <p:cNvGraphicFramePr>
            <a:graphicFrameLocks noChangeAspect="1"/>
          </p:cNvGraphicFramePr>
          <p:nvPr/>
        </p:nvGraphicFramePr>
        <p:xfrm>
          <a:off x="1643042" y="3929066"/>
          <a:ext cx="6556410" cy="1111256"/>
        </p:xfrm>
        <a:graphic>
          <a:graphicData uri="http://schemas.openxmlformats.org/presentationml/2006/ole">
            <mc:AlternateContent xmlns:mc="http://schemas.openxmlformats.org/markup-compatibility/2006">
              <mc:Choice xmlns:v="urn:schemas-microsoft-com:vml" Requires="v">
                <p:oleObj spid="_x0000_s5122" name="公式" r:id="rId3" imgW="71932800" imgH="12192000" progId="">
                  <p:embed/>
                </p:oleObj>
              </mc:Choice>
              <mc:Fallback>
                <p:oleObj name="公式" r:id="rId3" imgW="71932800" imgH="12192000" progId="">
                  <p:embed/>
                  <p:pic>
                    <p:nvPicPr>
                      <p:cNvPr id="0" name="图片 5121" descr="image10"/>
                      <p:cNvPicPr>
                        <a:picLocks noChangeAspect="1"/>
                      </p:cNvPicPr>
                      <p:nvPr/>
                    </p:nvPicPr>
                    <p:blipFill>
                      <a:blip r:embed="rId4"/>
                      <a:stretch>
                        <a:fillRect/>
                      </a:stretch>
                    </p:blipFill>
                    <p:spPr>
                      <a:xfrm>
                        <a:off x="1643042" y="3929066"/>
                        <a:ext cx="6556410" cy="1111256"/>
                      </a:xfrm>
                      <a:prstGeom prst="rect">
                        <a:avLst/>
                      </a:prstGeom>
                      <a:noFill/>
                      <a:ln w="9525">
                        <a:noFill/>
                      </a:ln>
                    </p:spPr>
                  </p:pic>
                </p:oleObj>
              </mc:Fallback>
            </mc:AlternateContent>
          </a:graphicData>
        </a:graphic>
      </p:graphicFrame>
      <p:graphicFrame>
        <p:nvGraphicFramePr>
          <p:cNvPr id="14" name="Object 30"/>
          <p:cNvGraphicFramePr>
            <a:graphicFrameLocks noChangeAspect="1"/>
          </p:cNvGraphicFramePr>
          <p:nvPr/>
        </p:nvGraphicFramePr>
        <p:xfrm>
          <a:off x="4857752" y="3143248"/>
          <a:ext cx="3527425" cy="439738"/>
        </p:xfrm>
        <a:graphic>
          <a:graphicData uri="http://schemas.openxmlformats.org/presentationml/2006/ole">
            <mc:AlternateContent xmlns:mc="http://schemas.openxmlformats.org/markup-compatibility/2006">
              <mc:Choice xmlns:v="urn:schemas-microsoft-com:vml" Requires="v">
                <p:oleObj spid="_x0000_s5123" name="公式" r:id="rId5" imgW="45415200" imgH="5791200" progId="">
                  <p:embed/>
                </p:oleObj>
              </mc:Choice>
              <mc:Fallback>
                <p:oleObj name="公式" r:id="rId5" imgW="45415200" imgH="5791200" progId="">
                  <p:embed/>
                  <p:pic>
                    <p:nvPicPr>
                      <p:cNvPr id="0" name="Object 30" descr="image11"/>
                      <p:cNvPicPr>
                        <a:picLocks noChangeAspect="1"/>
                      </p:cNvPicPr>
                      <p:nvPr/>
                    </p:nvPicPr>
                    <p:blipFill>
                      <a:blip r:embed="rId6"/>
                      <a:stretch>
                        <a:fillRect/>
                      </a:stretch>
                    </p:blipFill>
                    <p:spPr>
                      <a:xfrm>
                        <a:off x="4857752" y="3143248"/>
                        <a:ext cx="3527425" cy="439738"/>
                      </a:xfrm>
                      <a:prstGeom prst="rect">
                        <a:avLst/>
                      </a:prstGeom>
                      <a:noFill/>
                      <a:ln w="9525">
                        <a:noFill/>
                      </a:ln>
                    </p:spPr>
                  </p:pic>
                </p:oleObj>
              </mc:Fallback>
            </mc:AlternateContent>
          </a:graphicData>
        </a:graphic>
      </p:graphicFrame>
      <p:pic>
        <p:nvPicPr>
          <p:cNvPr id="2081" name="Picture 33"/>
          <p:cNvPicPr>
            <a:picLocks noChangeAspect="1" noChangeArrowheads="1"/>
          </p:cNvPicPr>
          <p:nvPr/>
        </p:nvPicPr>
        <p:blipFill>
          <a:blip r:embed="rId7" cstate="print"/>
          <a:srcRect/>
          <a:stretch>
            <a:fillRect/>
          </a:stretch>
        </p:blipFill>
        <p:spPr bwMode="auto">
          <a:xfrm>
            <a:off x="4516434" y="729916"/>
            <a:ext cx="4524352" cy="2797960"/>
          </a:xfrm>
          <a:prstGeom prst="rect">
            <a:avLst/>
          </a:prstGeom>
          <a:noFill/>
          <a:ln w="9525">
            <a:noFill/>
            <a:miter lim="800000"/>
            <a:headEnd/>
            <a:tailEnd/>
          </a:ln>
          <a:effectLst/>
        </p:spPr>
      </p:pic>
      <p:sp>
        <p:nvSpPr>
          <p:cNvPr id="76810" name="AutoShape 10"/>
          <p:cNvSpPr>
            <a:spLocks noChangeArrowheads="1"/>
          </p:cNvSpPr>
          <p:nvPr/>
        </p:nvSpPr>
        <p:spPr bwMode="auto">
          <a:xfrm>
            <a:off x="1642428" y="5546408"/>
            <a:ext cx="1781175" cy="404812"/>
          </a:xfrm>
          <a:prstGeom prst="wedgeRoundRectCallout">
            <a:avLst>
              <a:gd name="adj1" fmla="val 56042"/>
              <a:gd name="adj2" fmla="val -175568"/>
              <a:gd name="adj3" fmla="val 16667"/>
            </a:avLst>
          </a:prstGeom>
          <a:solidFill>
            <a:schemeClr val="accent2"/>
          </a:solidFill>
          <a:ln w="9525">
            <a:solidFill>
              <a:schemeClr val="tx1"/>
            </a:solidFill>
            <a:miter lim="800000"/>
          </a:ln>
        </p:spPr>
        <p:txBody>
          <a:bodyPr/>
          <a:p>
            <a:pPr algn="ctr"/>
            <a:r>
              <a:rPr lang="zh-CN" altLang="en-US"/>
              <a:t>连续谱 </a:t>
            </a:r>
            <a:endParaRPr lang="zh-CN" altLang="en-US"/>
          </a:p>
        </p:txBody>
      </p:sp>
      <p:sp>
        <p:nvSpPr>
          <p:cNvPr id="2" name="AutoShape 10"/>
          <p:cNvSpPr>
            <a:spLocks noChangeArrowheads="1"/>
          </p:cNvSpPr>
          <p:nvPr/>
        </p:nvSpPr>
        <p:spPr bwMode="auto">
          <a:xfrm>
            <a:off x="5992178" y="5546408"/>
            <a:ext cx="1781175" cy="404812"/>
          </a:xfrm>
          <a:prstGeom prst="wedgeRoundRectCallout">
            <a:avLst>
              <a:gd name="adj1" fmla="val -53119"/>
              <a:gd name="adj2" fmla="val -184039"/>
              <a:gd name="adj3" fmla="val 16667"/>
            </a:avLst>
          </a:prstGeom>
          <a:solidFill>
            <a:schemeClr val="accent2"/>
          </a:solidFill>
          <a:ln w="9525">
            <a:solidFill>
              <a:schemeClr val="tx1"/>
            </a:solidFill>
            <a:miter lim="800000"/>
          </a:ln>
        </p:spPr>
        <p:txBody>
          <a:bodyPr/>
          <a:p>
            <a:pPr algn="ctr"/>
            <a:r>
              <a:rPr lang="zh-CN" altLang="en-US"/>
              <a:t>离散谱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1"/>
                                        </p:tgtEl>
                                        <p:attrNameLst>
                                          <p:attrName>style.visibility</p:attrName>
                                        </p:attrNameLst>
                                      </p:cBhvr>
                                      <p:to>
                                        <p:strVal val="visible"/>
                                      </p:to>
                                    </p:set>
                                    <p:animEffect transition="in" filter="blinds(horizontal)">
                                      <p:cBhvr>
                                        <p:cTn id="7" dur="500"/>
                                        <p:tgtEl>
                                          <p:spTgt spid="20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10"/>
                                        </p:tgtEl>
                                        <p:attrNameLst>
                                          <p:attrName>style.visibility</p:attrName>
                                        </p:attrNameLst>
                                      </p:cBhvr>
                                      <p:to>
                                        <p:strVal val="visible"/>
                                      </p:to>
                                    </p:set>
                                    <p:animEffect transition="in" filter="blinds(horizontal)">
                                      <p:cBhvr>
                                        <p:cTn id="17" dur="500"/>
                                        <p:tgtEl>
                                          <p:spTgt spid="768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76810"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3"/>
          <p:cNvPicPr>
            <a:picLocks noChangeAspect="1" noChangeArrowheads="1"/>
          </p:cNvPicPr>
          <p:nvPr/>
        </p:nvPicPr>
        <p:blipFill>
          <a:blip r:embed="rId1" cstate="print"/>
          <a:srcRect/>
          <a:stretch>
            <a:fillRect/>
          </a:stretch>
        </p:blipFill>
        <p:spPr bwMode="auto">
          <a:xfrm>
            <a:off x="180975" y="4415790"/>
            <a:ext cx="3949065" cy="2442210"/>
          </a:xfrm>
          <a:prstGeom prst="rect">
            <a:avLst/>
          </a:prstGeom>
          <a:noFill/>
          <a:ln w="9525">
            <a:noFill/>
            <a:miter lim="800000"/>
            <a:headEnd/>
            <a:tailEnd/>
          </a:ln>
          <a:effectLst/>
        </p:spPr>
      </p:pic>
      <p:sp>
        <p:nvSpPr>
          <p:cNvPr id="798722" name="灯片编号占位符 5"/>
          <p:cNvSpPr>
            <a:spLocks noGrp="1"/>
          </p:cNvSpPr>
          <p:nvPr>
            <p:ph type="sldNum" sz="quarter" idx="12"/>
          </p:nvPr>
        </p:nvSpPr>
        <p:spPr>
          <a:noFill/>
        </p:spPr>
        <p:txBody>
          <a:bodyPr/>
          <a:lstStyle/>
          <a:p>
            <a:fld id="{4FD2361D-987C-4240-B1D0-DF32123F4234}" type="slidenum">
              <a:rPr lang="en-US" altLang="zh-CN" smtClean="0"/>
            </a:fld>
            <a:endParaRPr lang="en-US" altLang="zh-CN" smtClean="0"/>
          </a:p>
        </p:txBody>
      </p:sp>
      <p:sp>
        <p:nvSpPr>
          <p:cNvPr id="79872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49155" name="Rectangle 3"/>
          <p:cNvSpPr>
            <a:spLocks noGrp="1" noChangeArrowheads="1"/>
          </p:cNvSpPr>
          <p:nvPr>
            <p:ph type="body" idx="1"/>
          </p:nvPr>
        </p:nvSpPr>
        <p:spPr>
          <a:xfrm>
            <a:off x="0" y="1179513"/>
            <a:ext cx="9144000" cy="5678487"/>
          </a:xfrm>
        </p:spPr>
        <p:txBody>
          <a:bodyPr/>
          <a:lstStyle/>
          <a:p>
            <a:pPr lvl="3" eaLnBrk="1" hangingPunct="1">
              <a:buFont typeface="Wingdings" panose="05000000000000000000" pitchFamily="2" charset="2"/>
              <a:buNone/>
            </a:pPr>
            <a:r>
              <a:rPr lang="zh-CN" altLang="en-US" dirty="0" smtClean="0"/>
              <a:t>由上式可见：</a:t>
            </a:r>
            <a:endParaRPr lang="zh-CN" altLang="en-US" dirty="0" smtClean="0"/>
          </a:p>
          <a:p>
            <a:pPr lvl="4" eaLnBrk="1" hangingPunct="1">
              <a:lnSpc>
                <a:spcPct val="150000"/>
              </a:lnSpc>
            </a:pPr>
            <a:r>
              <a:rPr lang="zh-CN" altLang="en-US" dirty="0" smtClean="0"/>
              <a:t>二进制随机脉冲序列的功率谱</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可能包含连续谱（第一项）和离散谱（第二项）。</a:t>
            </a:r>
            <a:endParaRPr lang="zh-CN" altLang="en-US" dirty="0" smtClean="0"/>
          </a:p>
          <a:p>
            <a:pPr lvl="4" eaLnBrk="1" hangingPunct="1">
              <a:lnSpc>
                <a:spcPct val="150000"/>
              </a:lnSpc>
            </a:pPr>
            <a:r>
              <a:rPr lang="zh-CN" altLang="en-US" dirty="0" smtClean="0"/>
              <a:t>连续谱总是存在的。谱的形状取决于脉冲的频谱。根据连续谱可以确定随机序列的带宽。</a:t>
            </a:r>
            <a:endParaRPr lang="zh-CN" altLang="en-US" dirty="0" smtClean="0"/>
          </a:p>
          <a:p>
            <a:pPr lvl="4" eaLnBrk="1" hangingPunct="1">
              <a:lnSpc>
                <a:spcPct val="150000"/>
              </a:lnSpc>
            </a:pPr>
            <a:r>
              <a:rPr lang="zh-CN" altLang="en-US" dirty="0" smtClean="0"/>
              <a:t>离散谱是否存在，取决于脉冲的均值。根据离散谱可以确定随机序列是否有直流分量和定时分量。</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灯片编号占位符 5"/>
          <p:cNvSpPr>
            <a:spLocks noGrp="1"/>
          </p:cNvSpPr>
          <p:nvPr>
            <p:ph type="sldNum" sz="quarter" idx="12"/>
          </p:nvPr>
        </p:nvSpPr>
        <p:spPr>
          <a:noFill/>
        </p:spPr>
        <p:txBody>
          <a:bodyPr/>
          <a:lstStyle/>
          <a:p>
            <a:fld id="{C54B2852-359F-470A-9A45-97A86A191494}" type="slidenum">
              <a:rPr lang="en-US" altLang="zh-CN" smtClean="0"/>
            </a:fld>
            <a:endParaRPr lang="en-US" altLang="zh-CN" smtClean="0"/>
          </a:p>
        </p:txBody>
      </p:sp>
      <p:sp>
        <p:nvSpPr>
          <p:cNvPr id="24781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51203" name="Rectangle 3"/>
          <p:cNvSpPr>
            <a:spLocks noGrp="1" noChangeArrowheads="1"/>
          </p:cNvSpPr>
          <p:nvPr>
            <p:ph type="body" idx="1"/>
          </p:nvPr>
        </p:nvSpPr>
        <p:spPr>
          <a:xfrm>
            <a:off x="0" y="1179513"/>
            <a:ext cx="9144000" cy="5678487"/>
          </a:xfrm>
        </p:spPr>
        <p:txBody>
          <a:bodyPr/>
          <a:lstStyle/>
          <a:p>
            <a:pPr lvl="2"/>
            <a:r>
              <a:rPr lang="en-US" altLang="zh-CN" b="1" dirty="0" smtClean="0"/>
              <a:t>【</a:t>
            </a:r>
            <a:r>
              <a:rPr lang="zh-CN" altLang="en-US" b="1" dirty="0" smtClean="0"/>
              <a:t>例</a:t>
            </a:r>
            <a:r>
              <a:rPr lang="en-US" altLang="zh-CN" b="1" dirty="0" smtClean="0"/>
              <a:t>5-1】</a:t>
            </a:r>
            <a:r>
              <a:rPr lang="en-US" altLang="zh-CN" dirty="0" smtClean="0"/>
              <a:t>  </a:t>
            </a:r>
            <a:r>
              <a:rPr lang="zh-CN" altLang="en-US" dirty="0" smtClean="0"/>
              <a:t>求单极性</a:t>
            </a:r>
            <a:r>
              <a:rPr lang="en-US" altLang="zh-CN" dirty="0" smtClean="0"/>
              <a:t>NRZ</a:t>
            </a:r>
            <a:r>
              <a:rPr lang="zh-CN" altLang="en-US" dirty="0" smtClean="0"/>
              <a:t>和</a:t>
            </a:r>
            <a:r>
              <a:rPr lang="en-US" altLang="zh-CN" dirty="0" smtClean="0"/>
              <a:t>RZ</a:t>
            </a:r>
            <a:r>
              <a:rPr lang="zh-CN" altLang="en-US" dirty="0" smtClean="0"/>
              <a:t>矩形脉冲序列的功率谱。</a:t>
            </a:r>
            <a:endParaRPr lang="zh-CN" altLang="en-US" dirty="0" smtClean="0"/>
          </a:p>
          <a:p>
            <a:pPr lvl="4">
              <a:lnSpc>
                <a:spcPct val="120000"/>
              </a:lnSpc>
            </a:pPr>
            <a:r>
              <a:rPr lang="zh-CN" altLang="en-US" dirty="0" smtClean="0"/>
              <a:t>若</a:t>
            </a:r>
            <a:r>
              <a:rPr lang="en-US" altLang="zh-CN" i="1" dirty="0" smtClean="0"/>
              <a:t>g</a:t>
            </a:r>
            <a:r>
              <a:rPr lang="en-US" altLang="zh-CN" dirty="0" smtClean="0"/>
              <a:t>(</a:t>
            </a:r>
            <a:r>
              <a:rPr lang="en-US" altLang="zh-CN" i="1" dirty="0" smtClean="0"/>
              <a:t>t</a:t>
            </a:r>
            <a:r>
              <a:rPr lang="en-US" altLang="zh-CN" dirty="0" smtClean="0"/>
              <a:t>)</a:t>
            </a:r>
            <a:r>
              <a:rPr lang="zh-CN" altLang="en-US" dirty="0" smtClean="0"/>
              <a:t>的波形为不归零</a:t>
            </a:r>
            <a:r>
              <a:rPr lang="zh-CN" altLang="en-US" b="1" dirty="0" smtClean="0"/>
              <a:t>（</a:t>
            </a:r>
            <a:r>
              <a:rPr lang="en-US" altLang="zh-CN" dirty="0" smtClean="0"/>
              <a:t>NRZ</a:t>
            </a:r>
            <a:r>
              <a:rPr lang="zh-CN" altLang="en-US" dirty="0" smtClean="0"/>
              <a:t>）矩形脉冲，即 </a:t>
            </a:r>
            <a:endParaRPr lang="zh-CN" altLang="en-US" dirty="0" smtClean="0"/>
          </a:p>
          <a:p>
            <a:pPr lvl="4" eaLnBrk="1" hangingPunct="1">
              <a:lnSpc>
                <a:spcPct val="120000"/>
              </a:lnSpc>
              <a:buNone/>
            </a:pPr>
            <a:endParaRPr lang="zh-CN" altLang="en-US" dirty="0" smtClean="0"/>
          </a:p>
          <a:p>
            <a:pPr lvl="4" eaLnBrk="1" hangingPunct="1">
              <a:lnSpc>
                <a:spcPct val="120000"/>
              </a:lnSpc>
              <a:buFont typeface="Wingdings" panose="05000000000000000000" pitchFamily="2" charset="2"/>
              <a:buNone/>
            </a:pPr>
            <a:r>
              <a:rPr lang="zh-CN" altLang="en-US" dirty="0" smtClean="0"/>
              <a:t>	</a:t>
            </a:r>
            <a:endParaRPr lang="en-US" altLang="zh-CN" dirty="0" smtClean="0"/>
          </a:p>
          <a:p>
            <a:pPr lvl="4" eaLnBrk="1" hangingPunct="1">
              <a:lnSpc>
                <a:spcPct val="120000"/>
              </a:lnSpc>
              <a:buFont typeface="Wingdings" panose="05000000000000000000" pitchFamily="2" charset="2"/>
              <a:buNone/>
            </a:pPr>
            <a:r>
              <a:rPr lang="zh-CN" altLang="en-US" dirty="0" smtClean="0"/>
              <a:t>其频谱函数为</a:t>
            </a:r>
            <a:endParaRPr lang="zh-CN" altLang="en-US" dirty="0" smtClean="0"/>
          </a:p>
          <a:p>
            <a:pPr lvl="4" eaLnBrk="1" hangingPunct="1">
              <a:lnSpc>
                <a:spcPct val="120000"/>
              </a:lnSpc>
              <a:buFont typeface="Wingdings" panose="05000000000000000000" pitchFamily="2" charset="2"/>
              <a:buNone/>
            </a:pPr>
            <a:endParaRPr lang="zh-CN" altLang="en-US" dirty="0" smtClean="0"/>
          </a:p>
          <a:p>
            <a:pPr lvl="4" eaLnBrk="1" hangingPunct="1">
              <a:lnSpc>
                <a:spcPct val="120000"/>
              </a:lnSpc>
              <a:buFont typeface="Wingdings" panose="05000000000000000000" pitchFamily="2" charset="2"/>
              <a:buNone/>
            </a:pPr>
            <a:endParaRPr lang="en-US" altLang="zh-CN" dirty="0" smtClean="0"/>
          </a:p>
          <a:p>
            <a:pPr lvl="4" eaLnBrk="1" hangingPunct="1">
              <a:lnSpc>
                <a:spcPct val="120000"/>
              </a:lnSpc>
              <a:buFont typeface="Wingdings" panose="05000000000000000000" pitchFamily="2" charset="2"/>
              <a:buNone/>
            </a:pPr>
            <a:r>
              <a:rPr lang="zh-CN" altLang="en-US" dirty="0" smtClean="0"/>
              <a:t>平稳无关序列的</a:t>
            </a:r>
            <a:r>
              <a:rPr lang="en-US" altLang="zh-CN" dirty="0" smtClean="0"/>
              <a:t>MPAM</a:t>
            </a:r>
            <a:r>
              <a:rPr lang="zh-CN" altLang="en-US" dirty="0" smtClean="0"/>
              <a:t>信号：</a:t>
            </a:r>
            <a:endParaRPr lang="en-US" altLang="zh-CN" dirty="0" smtClean="0"/>
          </a:p>
          <a:p>
            <a:pPr lvl="4" eaLnBrk="1" hangingPunct="1">
              <a:lnSpc>
                <a:spcPct val="120000"/>
              </a:lnSpc>
              <a:buFont typeface="Wingdings" panose="05000000000000000000" pitchFamily="2" charset="2"/>
              <a:buNone/>
            </a:pPr>
            <a:endParaRPr lang="en-US" altLang="zh-CN" dirty="0" smtClean="0"/>
          </a:p>
          <a:p>
            <a:pPr lvl="4" eaLnBrk="1" hangingPunct="1">
              <a:lnSpc>
                <a:spcPct val="120000"/>
              </a:lnSpc>
              <a:buFont typeface="Wingdings" panose="05000000000000000000" pitchFamily="2" charset="2"/>
              <a:buNone/>
            </a:pPr>
            <a:r>
              <a:rPr lang="en-US" altLang="zh-CN" dirty="0" smtClean="0"/>
              <a:t>2PAM</a:t>
            </a:r>
            <a:r>
              <a:rPr lang="zh-CN" altLang="en-US" dirty="0" smtClean="0"/>
              <a:t>信号：</a:t>
            </a:r>
            <a:endParaRPr lang="en-US" altLang="zh-CN" dirty="0" smtClean="0"/>
          </a:p>
          <a:p>
            <a:pPr lvl="4" eaLnBrk="1" hangingPunct="1">
              <a:lnSpc>
                <a:spcPct val="120000"/>
              </a:lnSpc>
              <a:buFont typeface="Wingdings" panose="05000000000000000000" pitchFamily="2" charset="2"/>
              <a:buNone/>
            </a:pPr>
            <a:endParaRPr lang="zh-CN" altLang="en-US" dirty="0" smtClean="0"/>
          </a:p>
          <a:p>
            <a:pPr lvl="4" eaLnBrk="1" hangingPunct="1">
              <a:lnSpc>
                <a:spcPct val="90000"/>
              </a:lnSpc>
              <a:buFont typeface="Wingdings" panose="05000000000000000000" pitchFamily="2" charset="2"/>
              <a:buNone/>
            </a:pPr>
            <a:endParaRPr lang="zh-CN" altLang="en-US" dirty="0" smtClean="0"/>
          </a:p>
        </p:txBody>
      </p:sp>
      <p:graphicFrame>
        <p:nvGraphicFramePr>
          <p:cNvPr id="51204" name="Object 4"/>
          <p:cNvGraphicFramePr>
            <a:graphicFrameLocks noChangeAspect="1"/>
          </p:cNvGraphicFramePr>
          <p:nvPr/>
        </p:nvGraphicFramePr>
        <p:xfrm>
          <a:off x="3492500" y="2079625"/>
          <a:ext cx="2070100" cy="1143000"/>
        </p:xfrm>
        <a:graphic>
          <a:graphicData uri="http://schemas.openxmlformats.org/presentationml/2006/ole">
            <mc:AlternateContent xmlns:mc="http://schemas.openxmlformats.org/markup-compatibility/2006">
              <mc:Choice xmlns:v="urn:schemas-microsoft-com:vml" Requires="v">
                <p:oleObj spid="_x0000_s6145" name="" r:id="rId1" imgW="28651200" imgH="15849600" progId="">
                  <p:embed/>
                </p:oleObj>
              </mc:Choice>
              <mc:Fallback>
                <p:oleObj name="" r:id="rId1" imgW="28651200" imgH="15849600" progId="">
                  <p:embed/>
                  <p:pic>
                    <p:nvPicPr>
                      <p:cNvPr id="0" name="图片 6144" descr="image13"/>
                      <p:cNvPicPr>
                        <a:picLocks noChangeAspect="1"/>
                      </p:cNvPicPr>
                      <p:nvPr/>
                    </p:nvPicPr>
                    <p:blipFill>
                      <a:blip r:embed="rId2"/>
                      <a:stretch>
                        <a:fillRect/>
                      </a:stretch>
                    </p:blipFill>
                    <p:spPr>
                      <a:xfrm>
                        <a:off x="3492500" y="2079625"/>
                        <a:ext cx="2070100" cy="1143000"/>
                      </a:xfrm>
                      <a:prstGeom prst="rect">
                        <a:avLst/>
                      </a:prstGeom>
                      <a:noFill/>
                      <a:ln w="9525">
                        <a:noFill/>
                      </a:ln>
                    </p:spPr>
                  </p:pic>
                </p:oleObj>
              </mc:Fallback>
            </mc:AlternateContent>
          </a:graphicData>
        </a:graphic>
      </p:graphicFrame>
      <p:graphicFrame>
        <p:nvGraphicFramePr>
          <p:cNvPr id="51206" name="Object 6"/>
          <p:cNvGraphicFramePr>
            <a:graphicFrameLocks noChangeAspect="1"/>
          </p:cNvGraphicFramePr>
          <p:nvPr/>
        </p:nvGraphicFramePr>
        <p:xfrm>
          <a:off x="2786050" y="3571876"/>
          <a:ext cx="3690938" cy="771525"/>
        </p:xfrm>
        <a:graphic>
          <a:graphicData uri="http://schemas.openxmlformats.org/presentationml/2006/ole">
            <mc:AlternateContent xmlns:mc="http://schemas.openxmlformats.org/markup-compatibility/2006">
              <mc:Choice xmlns:v="urn:schemas-microsoft-com:vml" Requires="v">
                <p:oleObj spid="_x0000_s6146" name="" r:id="rId3" imgW="55778400" imgH="11582400" progId="">
                  <p:embed/>
                </p:oleObj>
              </mc:Choice>
              <mc:Fallback>
                <p:oleObj name="" r:id="rId3" imgW="55778400" imgH="11582400" progId="">
                  <p:embed/>
                  <p:pic>
                    <p:nvPicPr>
                      <p:cNvPr id="0" name="图片 6145" descr="image14"/>
                      <p:cNvPicPr>
                        <a:picLocks noChangeAspect="1"/>
                      </p:cNvPicPr>
                      <p:nvPr/>
                    </p:nvPicPr>
                    <p:blipFill>
                      <a:blip r:embed="rId4"/>
                      <a:stretch>
                        <a:fillRect/>
                      </a:stretch>
                    </p:blipFill>
                    <p:spPr>
                      <a:xfrm>
                        <a:off x="2786050" y="3571876"/>
                        <a:ext cx="3690938" cy="771525"/>
                      </a:xfrm>
                      <a:prstGeom prst="rect">
                        <a:avLst/>
                      </a:prstGeom>
                      <a:noFill/>
                      <a:ln w="9525">
                        <a:noFill/>
                      </a:ln>
                    </p:spPr>
                  </p:pic>
                </p:oleObj>
              </mc:Fallback>
            </mc:AlternateContent>
          </a:graphicData>
        </a:graphic>
      </p:graphicFrame>
      <p:sp>
        <p:nvSpPr>
          <p:cNvPr id="247816" name="Rectangle 9"/>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sp>
        <p:nvSpPr>
          <p:cNvPr id="247817" name="Rectangle 11"/>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15404" name="Object 44"/>
          <p:cNvGraphicFramePr>
            <a:graphicFrameLocks noChangeAspect="1"/>
          </p:cNvGraphicFramePr>
          <p:nvPr/>
        </p:nvGraphicFramePr>
        <p:xfrm>
          <a:off x="2600325" y="4929188"/>
          <a:ext cx="3802063" cy="484187"/>
        </p:xfrm>
        <a:graphic>
          <a:graphicData uri="http://schemas.openxmlformats.org/presentationml/2006/ole">
            <mc:AlternateContent xmlns:mc="http://schemas.openxmlformats.org/markup-compatibility/2006">
              <mc:Choice xmlns:v="urn:schemas-microsoft-com:vml" Requires="v">
                <p:oleObj spid="_x0000_s6147" name="公式" r:id="rId5" imgW="47853600" imgH="6096000" progId="">
                  <p:embed/>
                </p:oleObj>
              </mc:Choice>
              <mc:Fallback>
                <p:oleObj name="公式" r:id="rId5" imgW="47853600" imgH="6096000" progId="">
                  <p:embed/>
                  <p:pic>
                    <p:nvPicPr>
                      <p:cNvPr id="0" name="图片 6146" descr="image15"/>
                      <p:cNvPicPr>
                        <a:picLocks noChangeAspect="1"/>
                      </p:cNvPicPr>
                      <p:nvPr/>
                    </p:nvPicPr>
                    <p:blipFill>
                      <a:blip r:embed="rId6"/>
                      <a:stretch>
                        <a:fillRect/>
                      </a:stretch>
                    </p:blipFill>
                    <p:spPr>
                      <a:xfrm>
                        <a:off x="2600325" y="4929188"/>
                        <a:ext cx="3802063" cy="484187"/>
                      </a:xfrm>
                      <a:prstGeom prst="rect">
                        <a:avLst/>
                      </a:prstGeom>
                      <a:noFill/>
                      <a:ln w="9525">
                        <a:noFill/>
                      </a:ln>
                    </p:spPr>
                  </p:pic>
                </p:oleObj>
              </mc:Fallback>
            </mc:AlternateContent>
          </a:graphicData>
        </a:graphic>
      </p:graphicFrame>
      <p:graphicFrame>
        <p:nvGraphicFramePr>
          <p:cNvPr id="12" name="Object 44"/>
          <p:cNvGraphicFramePr>
            <a:graphicFrameLocks noChangeAspect="1"/>
          </p:cNvGraphicFramePr>
          <p:nvPr/>
        </p:nvGraphicFramePr>
        <p:xfrm>
          <a:off x="2859088" y="5795963"/>
          <a:ext cx="3511550" cy="750887"/>
        </p:xfrm>
        <a:graphic>
          <a:graphicData uri="http://schemas.openxmlformats.org/presentationml/2006/ole">
            <mc:AlternateContent xmlns:mc="http://schemas.openxmlformats.org/markup-compatibility/2006">
              <mc:Choice xmlns:v="urn:schemas-microsoft-com:vml" Requires="v">
                <p:oleObj spid="_x0000_s6148" name="公式" r:id="rId7" imgW="44196000" imgH="9448800" progId="">
                  <p:embed/>
                </p:oleObj>
              </mc:Choice>
              <mc:Fallback>
                <p:oleObj name="公式" r:id="rId7" imgW="44196000" imgH="9448800" progId="">
                  <p:embed/>
                  <p:pic>
                    <p:nvPicPr>
                      <p:cNvPr id="0" name="Object 44" descr="image16"/>
                      <p:cNvPicPr>
                        <a:picLocks noChangeAspect="1"/>
                      </p:cNvPicPr>
                      <p:nvPr/>
                    </p:nvPicPr>
                    <p:blipFill>
                      <a:blip r:embed="rId8"/>
                      <a:stretch>
                        <a:fillRect/>
                      </a:stretch>
                    </p:blipFill>
                    <p:spPr>
                      <a:xfrm>
                        <a:off x="2859088" y="5795963"/>
                        <a:ext cx="3511550" cy="750887"/>
                      </a:xfrm>
                      <a:prstGeom prst="rect">
                        <a:avLst/>
                      </a:prstGeom>
                      <a:noFill/>
                      <a:ln w="9525">
                        <a:noFill/>
                      </a:ln>
                    </p:spPr>
                  </p:pic>
                </p:oleObj>
              </mc:Fallback>
            </mc:AlternateContent>
          </a:graphicData>
        </a:graphic>
      </p:graphicFrame>
      <p:pic>
        <p:nvPicPr>
          <p:cNvPr id="11" name="Picture 6" descr="2"/>
          <p:cNvPicPr>
            <a:picLocks noChangeAspect="1" noChangeArrowheads="1"/>
          </p:cNvPicPr>
          <p:nvPr/>
        </p:nvPicPr>
        <p:blipFill>
          <a:blip r:embed="rId9" cstate="print"/>
          <a:srcRect/>
          <a:stretch>
            <a:fillRect/>
          </a:stretch>
        </p:blipFill>
        <p:spPr bwMode="auto">
          <a:xfrm>
            <a:off x="1990703" y="1031864"/>
            <a:ext cx="6567506" cy="361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2" name="灯片编号占位符 5"/>
          <p:cNvSpPr>
            <a:spLocks noGrp="1"/>
          </p:cNvSpPr>
          <p:nvPr>
            <p:ph type="sldNum" sz="quarter" idx="12"/>
          </p:nvPr>
        </p:nvSpPr>
        <p:spPr>
          <a:noFill/>
        </p:spPr>
        <p:txBody>
          <a:bodyPr/>
          <a:lstStyle/>
          <a:p>
            <a:fld id="{AC73F582-1953-4ACE-80DF-7911C0AF3584}" type="slidenum">
              <a:rPr lang="en-US" altLang="zh-CN" smtClean="0"/>
            </a:fld>
            <a:endParaRPr lang="en-US" altLang="zh-CN" smtClean="0"/>
          </a:p>
        </p:txBody>
      </p:sp>
      <p:sp>
        <p:nvSpPr>
          <p:cNvPr id="24986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53251" name="Rectangle 3"/>
          <p:cNvSpPr>
            <a:spLocks noGrp="1" noChangeArrowheads="1"/>
          </p:cNvSpPr>
          <p:nvPr>
            <p:ph type="body" idx="1"/>
          </p:nvPr>
        </p:nvSpPr>
        <p:spPr>
          <a:xfrm>
            <a:off x="0" y="1179513"/>
            <a:ext cx="9144000" cy="5678487"/>
          </a:xfrm>
        </p:spPr>
        <p:txBody>
          <a:bodyPr/>
          <a:lstStyle/>
          <a:p>
            <a:pPr lvl="4" eaLnBrk="1" hangingPunct="1">
              <a:lnSpc>
                <a:spcPct val="130000"/>
              </a:lnSpc>
            </a:pPr>
            <a:r>
              <a:rPr lang="zh-CN" altLang="en-US" dirty="0" smtClean="0"/>
              <a:t>若脉冲的波形</a:t>
            </a:r>
            <a:r>
              <a:rPr lang="en-US" altLang="zh-CN" dirty="0" smtClean="0"/>
              <a:t> </a:t>
            </a:r>
            <a:r>
              <a:rPr lang="en-US" altLang="zh-CN" i="1" dirty="0" smtClean="0"/>
              <a:t>g</a:t>
            </a:r>
            <a:r>
              <a:rPr lang="en-US" altLang="zh-CN" dirty="0" smtClean="0"/>
              <a:t>(</a:t>
            </a:r>
            <a:r>
              <a:rPr lang="en-US" altLang="zh-CN" i="1" dirty="0" smtClean="0"/>
              <a:t>t</a:t>
            </a:r>
            <a:r>
              <a:rPr lang="en-US" altLang="zh-CN" dirty="0" smtClean="0"/>
              <a:t>)</a:t>
            </a:r>
            <a:r>
              <a:rPr lang="zh-CN" altLang="en-US" dirty="0" smtClean="0"/>
              <a:t>为半占空归零矩形脉冲，即脉冲宽度</a:t>
            </a:r>
            <a:endParaRPr lang="en-US" altLang="zh-CN" dirty="0" smtClean="0"/>
          </a:p>
          <a:p>
            <a:pPr lvl="4" eaLnBrk="1" hangingPunct="1">
              <a:lnSpc>
                <a:spcPct val="130000"/>
              </a:lnSpc>
              <a:buNone/>
            </a:pPr>
            <a:r>
              <a:rPr lang="zh-CN" altLang="en-US" i="1" dirty="0" smtClean="0">
                <a:sym typeface="Symbol" panose="05050102010706020507" pitchFamily="18" charset="2"/>
              </a:rPr>
              <a:t></a:t>
            </a:r>
            <a:r>
              <a:rPr lang="zh-CN" altLang="en-US" dirty="0" smtClean="0">
                <a:sym typeface="Symbol" panose="05050102010706020507" pitchFamily="18" charset="2"/>
              </a:rPr>
              <a:t> </a:t>
            </a:r>
            <a:r>
              <a:rPr lang="en-US" altLang="zh-CN" dirty="0" smtClean="0"/>
              <a:t>= </a:t>
            </a:r>
            <a:r>
              <a:rPr lang="en-US" altLang="zh-CN" i="1" dirty="0" smtClean="0"/>
              <a:t>T</a:t>
            </a:r>
            <a:r>
              <a:rPr lang="en-US" altLang="zh-CN" i="1" baseline="-25000" dirty="0" smtClean="0"/>
              <a:t>s</a:t>
            </a:r>
            <a:r>
              <a:rPr lang="en-US" altLang="zh-CN" dirty="0" smtClean="0"/>
              <a:t> /2 </a:t>
            </a:r>
            <a:r>
              <a:rPr lang="zh-CN" altLang="en-US" dirty="0" smtClean="0"/>
              <a:t>时，其频谱函数为</a:t>
            </a:r>
            <a:endParaRPr lang="zh-CN" altLang="en-US" dirty="0" smtClean="0"/>
          </a:p>
          <a:p>
            <a:pPr lvl="4" eaLnBrk="1" hangingPunct="1">
              <a:lnSpc>
                <a:spcPct val="130000"/>
              </a:lnSpc>
            </a:pPr>
            <a:endParaRPr lang="zh-CN" altLang="en-US" dirty="0" smtClean="0"/>
          </a:p>
          <a:p>
            <a:pPr lvl="4" eaLnBrk="1" hangingPunct="1">
              <a:lnSpc>
                <a:spcPct val="130000"/>
              </a:lnSpc>
              <a:buFont typeface="Wingdings" panose="05000000000000000000" pitchFamily="2" charset="2"/>
              <a:buNone/>
            </a:pPr>
            <a:r>
              <a:rPr lang="zh-CN" altLang="en-US" dirty="0" smtClean="0"/>
              <a:t>	当 </a:t>
            </a:r>
            <a:r>
              <a:rPr lang="en-US" altLang="zh-CN" i="1" dirty="0" smtClean="0"/>
              <a:t>f</a:t>
            </a:r>
            <a:r>
              <a:rPr lang="en-US" altLang="zh-CN" dirty="0" smtClean="0"/>
              <a:t> = </a:t>
            </a:r>
            <a:r>
              <a:rPr lang="en-US" altLang="zh-CN" dirty="0" err="1" smtClean="0"/>
              <a:t>k</a:t>
            </a:r>
            <a:r>
              <a:rPr lang="en-US" altLang="zh-CN" i="1" dirty="0" err="1" smtClean="0"/>
              <a:t>f</a:t>
            </a:r>
            <a:r>
              <a:rPr lang="en-US" altLang="zh-CN" i="1" baseline="-25000" dirty="0" err="1" smtClean="0"/>
              <a:t>s</a:t>
            </a:r>
            <a:r>
              <a:rPr lang="en-US" altLang="zh-CN" i="1" baseline="-25000" dirty="0" smtClean="0"/>
              <a:t> </a:t>
            </a:r>
            <a:r>
              <a:rPr lang="zh-CN" altLang="en-US" dirty="0" smtClean="0"/>
              <a:t>时：若</a:t>
            </a:r>
            <a:r>
              <a:rPr lang="en-US" altLang="zh-CN" i="1" dirty="0" smtClean="0"/>
              <a:t>k</a:t>
            </a:r>
            <a:r>
              <a:rPr lang="en-US" altLang="zh-CN" dirty="0" smtClean="0"/>
              <a:t> = 0</a:t>
            </a:r>
            <a:r>
              <a:rPr lang="zh-CN" altLang="en-US" dirty="0" smtClean="0"/>
              <a:t>，</a:t>
            </a:r>
            <a:r>
              <a:rPr lang="en-US" altLang="zh-CN" i="1" dirty="0" smtClean="0"/>
              <a:t>G</a:t>
            </a:r>
            <a:r>
              <a:rPr lang="en-US" altLang="zh-CN" dirty="0" smtClean="0"/>
              <a:t>(0) = </a:t>
            </a:r>
            <a:r>
              <a:rPr lang="en-US" altLang="zh-CN" i="1" dirty="0" smtClean="0"/>
              <a:t>T</a:t>
            </a:r>
            <a:r>
              <a:rPr lang="en-US" altLang="zh-CN" i="1" baseline="-25000" dirty="0" smtClean="0"/>
              <a:t>s</a:t>
            </a:r>
            <a:r>
              <a:rPr lang="en-US" altLang="zh-CN" i="1" dirty="0" smtClean="0"/>
              <a:t> Sa</a:t>
            </a:r>
            <a:r>
              <a:rPr lang="en-US" altLang="zh-CN" dirty="0" smtClean="0"/>
              <a:t>(0)/2 </a:t>
            </a:r>
            <a:r>
              <a:rPr lang="en-US" altLang="zh-CN" dirty="0" smtClean="0">
                <a:sym typeface="Symbol" panose="05050102010706020507" pitchFamily="18" charset="2"/>
              </a:rPr>
              <a:t></a:t>
            </a:r>
            <a:r>
              <a:rPr lang="en-US" altLang="zh-CN" dirty="0" smtClean="0"/>
              <a:t> 0</a:t>
            </a:r>
            <a:r>
              <a:rPr lang="zh-CN" altLang="en-US" dirty="0" smtClean="0"/>
              <a:t>，故功率谱			      </a:t>
            </a:r>
            <a:r>
              <a:rPr lang="en-US" altLang="zh-CN" i="1" dirty="0" smtClean="0"/>
              <a:t>P</a:t>
            </a:r>
            <a:r>
              <a:rPr lang="en-US" altLang="zh-CN" i="1" baseline="-25000" dirty="0" smtClean="0"/>
              <a:t>s</a:t>
            </a:r>
            <a:r>
              <a:rPr lang="en-US" altLang="zh-CN" dirty="0" smtClean="0"/>
              <a:t>(</a:t>
            </a:r>
            <a:r>
              <a:rPr lang="en-US" altLang="zh-CN" i="1" dirty="0" smtClean="0"/>
              <a:t>f</a:t>
            </a:r>
            <a:r>
              <a:rPr lang="en-US" altLang="zh-CN" dirty="0" smtClean="0"/>
              <a:t>)</a:t>
            </a:r>
            <a:r>
              <a:rPr lang="zh-CN" altLang="en-US" dirty="0" smtClean="0"/>
              <a:t>中有直流分量。</a:t>
            </a:r>
            <a:endParaRPr lang="zh-CN" altLang="en-US" dirty="0" smtClean="0"/>
          </a:p>
          <a:p>
            <a:pPr lvl="4" eaLnBrk="1" hangingPunct="1">
              <a:lnSpc>
                <a:spcPct val="130000"/>
              </a:lnSpc>
              <a:buFont typeface="Wingdings" panose="05000000000000000000" pitchFamily="2" charset="2"/>
              <a:buNone/>
            </a:pPr>
            <a:r>
              <a:rPr lang="zh-CN" altLang="en-US" dirty="0" smtClean="0"/>
              <a:t>			  若</a:t>
            </a:r>
            <a:r>
              <a:rPr lang="en-US" altLang="zh-CN" i="1" dirty="0" smtClean="0"/>
              <a:t>k</a:t>
            </a:r>
            <a:r>
              <a:rPr lang="zh-CN" altLang="en-US" dirty="0" smtClean="0"/>
              <a:t>为奇数，</a:t>
            </a:r>
            <a:endParaRPr lang="zh-CN" altLang="en-US" dirty="0" smtClean="0"/>
          </a:p>
          <a:p>
            <a:pPr lvl="4" eaLnBrk="1" hangingPunct="1">
              <a:lnSpc>
                <a:spcPct val="130000"/>
              </a:lnSpc>
              <a:buFont typeface="Wingdings" panose="05000000000000000000" pitchFamily="2" charset="2"/>
              <a:buNone/>
            </a:pPr>
            <a:endParaRPr lang="zh-CN" altLang="en-US" dirty="0" smtClean="0"/>
          </a:p>
          <a:p>
            <a:pPr lvl="4" eaLnBrk="1" hangingPunct="1">
              <a:lnSpc>
                <a:spcPct val="70000"/>
              </a:lnSpc>
              <a:buFont typeface="Wingdings" panose="05000000000000000000" pitchFamily="2" charset="2"/>
              <a:buNone/>
            </a:pPr>
            <a:r>
              <a:rPr lang="zh-CN" altLang="en-US" dirty="0" smtClean="0"/>
              <a:t>			此时有离散谱，因而有定时分量（</a:t>
            </a:r>
            <a:r>
              <a:rPr lang="en-US" altLang="zh-CN" dirty="0" smtClean="0"/>
              <a:t>k=1</a:t>
            </a:r>
            <a:r>
              <a:rPr lang="zh-CN" altLang="en-US" dirty="0" smtClean="0"/>
              <a:t>时）</a:t>
            </a:r>
            <a:endParaRPr lang="zh-CN" altLang="en-US" dirty="0" smtClean="0"/>
          </a:p>
          <a:p>
            <a:pPr lvl="4" eaLnBrk="1" hangingPunct="1">
              <a:lnSpc>
                <a:spcPct val="110000"/>
              </a:lnSpc>
              <a:buFont typeface="Wingdings" panose="05000000000000000000" pitchFamily="2" charset="2"/>
              <a:buNone/>
            </a:pPr>
            <a:r>
              <a:rPr lang="zh-CN" altLang="en-US" dirty="0" smtClean="0"/>
              <a:t>			 若</a:t>
            </a:r>
            <a:r>
              <a:rPr lang="en-US" altLang="zh-CN" i="1" dirty="0" smtClean="0"/>
              <a:t>k</a:t>
            </a:r>
            <a:r>
              <a:rPr lang="zh-CN" altLang="en-US" dirty="0" smtClean="0"/>
              <a:t>为偶数，</a:t>
            </a:r>
            <a:endParaRPr lang="zh-CN" altLang="en-US" dirty="0" smtClean="0"/>
          </a:p>
          <a:p>
            <a:pPr lvl="4" eaLnBrk="1" hangingPunct="1">
              <a:lnSpc>
                <a:spcPct val="110000"/>
              </a:lnSpc>
              <a:buFont typeface="Wingdings" panose="05000000000000000000" pitchFamily="2" charset="2"/>
              <a:buNone/>
            </a:pPr>
            <a:endParaRPr lang="zh-CN" altLang="en-US" dirty="0" smtClean="0"/>
          </a:p>
          <a:p>
            <a:pPr lvl="4" eaLnBrk="1" hangingPunct="1">
              <a:lnSpc>
                <a:spcPct val="80000"/>
              </a:lnSpc>
              <a:buFont typeface="Wingdings" panose="05000000000000000000" pitchFamily="2" charset="2"/>
              <a:buNone/>
            </a:pPr>
            <a:r>
              <a:rPr lang="zh-CN" altLang="en-US" dirty="0" smtClean="0"/>
              <a:t>			此时无离散谱</a:t>
            </a:r>
            <a:r>
              <a:rPr lang="zh-CN" dirty="0" smtClean="0"/>
              <a:t>。</a:t>
            </a:r>
            <a:r>
              <a:rPr lang="zh-CN" altLang="en-US" dirty="0" smtClean="0"/>
              <a:t> </a:t>
            </a:r>
            <a:endParaRPr lang="zh-CN" altLang="en-US" dirty="0" smtClean="0"/>
          </a:p>
        </p:txBody>
      </p:sp>
      <p:sp>
        <p:nvSpPr>
          <p:cNvPr id="249865" name="Rectangle 5"/>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graphicFrame>
        <p:nvGraphicFramePr>
          <p:cNvPr id="53252" name="Object 4"/>
          <p:cNvGraphicFramePr>
            <a:graphicFrameLocks noChangeAspect="1"/>
          </p:cNvGraphicFramePr>
          <p:nvPr/>
        </p:nvGraphicFramePr>
        <p:xfrm>
          <a:off x="3762375" y="2124075"/>
          <a:ext cx="2308225" cy="661988"/>
        </p:xfrm>
        <a:graphic>
          <a:graphicData uri="http://schemas.openxmlformats.org/presentationml/2006/ole">
            <mc:AlternateContent xmlns:mc="http://schemas.openxmlformats.org/markup-compatibility/2006">
              <mc:Choice xmlns:v="urn:schemas-microsoft-com:vml" Requires="v">
                <p:oleObj spid="_x0000_s7169" name="" r:id="rId1" imgW="32613600" imgH="9448800" progId="">
                  <p:embed/>
                </p:oleObj>
              </mc:Choice>
              <mc:Fallback>
                <p:oleObj name="" r:id="rId1" imgW="32613600" imgH="9448800" progId="">
                  <p:embed/>
                  <p:pic>
                    <p:nvPicPr>
                      <p:cNvPr id="0" name="图片 7168" descr="image18"/>
                      <p:cNvPicPr>
                        <a:picLocks noChangeAspect="1"/>
                      </p:cNvPicPr>
                      <p:nvPr/>
                    </p:nvPicPr>
                    <p:blipFill>
                      <a:blip r:embed="rId2"/>
                      <a:stretch>
                        <a:fillRect/>
                      </a:stretch>
                    </p:blipFill>
                    <p:spPr>
                      <a:xfrm>
                        <a:off x="3762375" y="2124075"/>
                        <a:ext cx="2308225" cy="661988"/>
                      </a:xfrm>
                      <a:prstGeom prst="rect">
                        <a:avLst/>
                      </a:prstGeom>
                      <a:noFill/>
                      <a:ln w="9525">
                        <a:noFill/>
                      </a:ln>
                    </p:spPr>
                  </p:pic>
                </p:oleObj>
              </mc:Fallback>
            </mc:AlternateContent>
          </a:graphicData>
        </a:graphic>
      </p:graphicFrame>
      <p:sp>
        <p:nvSpPr>
          <p:cNvPr id="249866" name="Rectangle 7"/>
          <p:cNvSpPr>
            <a:spLocks noChangeArrowheads="1"/>
          </p:cNvSpPr>
          <p:nvPr/>
        </p:nvSpPr>
        <p:spPr bwMode="auto">
          <a:xfrm>
            <a:off x="0" y="3224213"/>
            <a:ext cx="9144000" cy="0"/>
          </a:xfrm>
          <a:prstGeom prst="rect">
            <a:avLst/>
          </a:prstGeom>
          <a:noFill/>
          <a:ln w="9525">
            <a:noFill/>
            <a:miter lim="800000"/>
          </a:ln>
        </p:spPr>
        <p:txBody>
          <a:bodyPr wrap="none" anchor="ctr">
            <a:spAutoFit/>
          </a:bodyPr>
          <a:lstStyle/>
          <a:p>
            <a:endParaRPr lang="zh-CN" altLang="en-US"/>
          </a:p>
        </p:txBody>
      </p:sp>
      <p:graphicFrame>
        <p:nvGraphicFramePr>
          <p:cNvPr id="53254" name="Object 6"/>
          <p:cNvGraphicFramePr>
            <a:graphicFrameLocks noChangeAspect="1"/>
          </p:cNvGraphicFramePr>
          <p:nvPr/>
        </p:nvGraphicFramePr>
        <p:xfrm>
          <a:off x="5670550" y="3654425"/>
          <a:ext cx="2562225" cy="677863"/>
        </p:xfrm>
        <a:graphic>
          <a:graphicData uri="http://schemas.openxmlformats.org/presentationml/2006/ole">
            <mc:AlternateContent xmlns:mc="http://schemas.openxmlformats.org/markup-compatibility/2006">
              <mc:Choice xmlns:v="urn:schemas-microsoft-com:vml" Requires="v">
                <p:oleObj spid="_x0000_s7170" name="公式" r:id="rId3" imgW="35661600" imgH="9448800" progId="">
                  <p:embed/>
                </p:oleObj>
              </mc:Choice>
              <mc:Fallback>
                <p:oleObj name="公式" r:id="rId3" imgW="35661600" imgH="9448800" progId="">
                  <p:embed/>
                  <p:pic>
                    <p:nvPicPr>
                      <p:cNvPr id="0" name="图片 7169" descr="image19"/>
                      <p:cNvPicPr>
                        <a:picLocks noChangeAspect="1"/>
                      </p:cNvPicPr>
                      <p:nvPr/>
                    </p:nvPicPr>
                    <p:blipFill>
                      <a:blip r:embed="rId4"/>
                      <a:stretch>
                        <a:fillRect/>
                      </a:stretch>
                    </p:blipFill>
                    <p:spPr>
                      <a:xfrm>
                        <a:off x="5670550" y="3654425"/>
                        <a:ext cx="2562225" cy="677863"/>
                      </a:xfrm>
                      <a:prstGeom prst="rect">
                        <a:avLst/>
                      </a:prstGeom>
                      <a:noFill/>
                      <a:ln w="9525">
                        <a:noFill/>
                      </a:ln>
                    </p:spPr>
                  </p:pic>
                </p:oleObj>
              </mc:Fallback>
            </mc:AlternateContent>
          </a:graphicData>
        </a:graphic>
      </p:graphicFrame>
      <p:sp>
        <p:nvSpPr>
          <p:cNvPr id="249867" name="Rectangle 9"/>
          <p:cNvSpPr>
            <a:spLocks noChangeArrowheads="1"/>
          </p:cNvSpPr>
          <p:nvPr/>
        </p:nvSpPr>
        <p:spPr bwMode="auto">
          <a:xfrm>
            <a:off x="0" y="3224213"/>
            <a:ext cx="9144000" cy="0"/>
          </a:xfrm>
          <a:prstGeom prst="rect">
            <a:avLst/>
          </a:prstGeom>
          <a:noFill/>
          <a:ln w="9525">
            <a:noFill/>
            <a:miter lim="800000"/>
          </a:ln>
        </p:spPr>
        <p:txBody>
          <a:bodyPr wrap="none" anchor="ctr">
            <a:spAutoFit/>
          </a:bodyPr>
          <a:lstStyle/>
          <a:p>
            <a:endParaRPr lang="zh-CN" altLang="en-US"/>
          </a:p>
        </p:txBody>
      </p:sp>
      <p:graphicFrame>
        <p:nvGraphicFramePr>
          <p:cNvPr id="53256" name="Object 8"/>
          <p:cNvGraphicFramePr>
            <a:graphicFrameLocks noChangeAspect="1"/>
          </p:cNvGraphicFramePr>
          <p:nvPr/>
        </p:nvGraphicFramePr>
        <p:xfrm>
          <a:off x="5670550" y="5053013"/>
          <a:ext cx="2562225" cy="676275"/>
        </p:xfrm>
        <a:graphic>
          <a:graphicData uri="http://schemas.openxmlformats.org/presentationml/2006/ole">
            <mc:AlternateContent xmlns:mc="http://schemas.openxmlformats.org/markup-compatibility/2006">
              <mc:Choice xmlns:v="urn:schemas-microsoft-com:vml" Requires="v">
                <p:oleObj spid="_x0000_s7171" name="公式" r:id="rId5" imgW="35661600" imgH="9448800" progId="">
                  <p:embed/>
                </p:oleObj>
              </mc:Choice>
              <mc:Fallback>
                <p:oleObj name="公式" r:id="rId5" imgW="35661600" imgH="9448800" progId="">
                  <p:embed/>
                  <p:pic>
                    <p:nvPicPr>
                      <p:cNvPr id="0" name="图片 7170" descr="image20"/>
                      <p:cNvPicPr>
                        <a:picLocks noChangeAspect="1"/>
                      </p:cNvPicPr>
                      <p:nvPr/>
                    </p:nvPicPr>
                    <p:blipFill>
                      <a:blip r:embed="rId6"/>
                      <a:stretch>
                        <a:fillRect/>
                      </a:stretch>
                    </p:blipFill>
                    <p:spPr>
                      <a:xfrm>
                        <a:off x="5670550" y="5053013"/>
                        <a:ext cx="2562225" cy="676275"/>
                      </a:xfrm>
                      <a:prstGeom prst="rect">
                        <a:avLst/>
                      </a:prstGeom>
                      <a:noFill/>
                      <a:ln w="9525">
                        <a:noFill/>
                      </a:ln>
                    </p:spPr>
                  </p:pic>
                </p:oleObj>
              </mc:Fallback>
            </mc:AlternateContent>
          </a:graphicData>
        </a:graphic>
      </p:graphicFrame>
      <p:sp>
        <p:nvSpPr>
          <p:cNvPr id="249868" name="Rectangle 11"/>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53258" name="Object 10"/>
          <p:cNvGraphicFramePr>
            <a:graphicFrameLocks noChangeAspect="1"/>
          </p:cNvGraphicFramePr>
          <p:nvPr/>
        </p:nvGraphicFramePr>
        <p:xfrm>
          <a:off x="2606675" y="6197600"/>
          <a:ext cx="4716463" cy="647700"/>
        </p:xfrm>
        <a:graphic>
          <a:graphicData uri="http://schemas.openxmlformats.org/presentationml/2006/ole">
            <mc:AlternateContent xmlns:mc="http://schemas.openxmlformats.org/markup-compatibility/2006">
              <mc:Choice xmlns:v="urn:schemas-microsoft-com:vml" Requires="v">
                <p:oleObj spid="_x0000_s7172" name="公式" r:id="rId7" imgW="73761600" imgH="10363200" progId="">
                  <p:embed/>
                </p:oleObj>
              </mc:Choice>
              <mc:Fallback>
                <p:oleObj name="公式" r:id="rId7" imgW="73761600" imgH="10363200" progId="">
                  <p:embed/>
                  <p:pic>
                    <p:nvPicPr>
                      <p:cNvPr id="0" name="图片 7171" descr="image21"/>
                      <p:cNvPicPr>
                        <a:picLocks noChangeAspect="1"/>
                      </p:cNvPicPr>
                      <p:nvPr/>
                    </p:nvPicPr>
                    <p:blipFill>
                      <a:blip r:embed="rId8"/>
                      <a:stretch>
                        <a:fillRect/>
                      </a:stretch>
                    </p:blipFill>
                    <p:spPr>
                      <a:xfrm>
                        <a:off x="2606675" y="6197600"/>
                        <a:ext cx="4716463" cy="647700"/>
                      </a:xfrm>
                      <a:prstGeom prst="rect">
                        <a:avLst/>
                      </a:prstGeom>
                      <a:noFill/>
                      <a:ln w="9525">
                        <a:noFill/>
                      </a:ln>
                    </p:spPr>
                  </p:pic>
                </p:oleObj>
              </mc:Fallback>
            </mc:AlternateContent>
          </a:graphicData>
        </a:graphic>
      </p:graphicFrame>
      <p:pic>
        <p:nvPicPr>
          <p:cNvPr id="13" name="Picture 6" descr="2"/>
          <p:cNvPicPr>
            <a:picLocks noChangeAspect="1" noChangeArrowheads="1"/>
          </p:cNvPicPr>
          <p:nvPr/>
        </p:nvPicPr>
        <p:blipFill>
          <a:blip r:embed="rId9" cstate="print"/>
          <a:srcRect/>
          <a:stretch>
            <a:fillRect/>
          </a:stretch>
        </p:blipFill>
        <p:spPr bwMode="auto">
          <a:xfrm>
            <a:off x="1151231" y="427355"/>
            <a:ext cx="6567506" cy="361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0" name="灯片编号占位符 5"/>
          <p:cNvSpPr>
            <a:spLocks noGrp="1"/>
          </p:cNvSpPr>
          <p:nvPr>
            <p:ph type="sldNum" sz="quarter" idx="12"/>
          </p:nvPr>
        </p:nvSpPr>
        <p:spPr>
          <a:noFill/>
        </p:spPr>
        <p:txBody>
          <a:bodyPr/>
          <a:lstStyle/>
          <a:p>
            <a:fld id="{222B41BD-725F-4D12-9DAF-473254C2C77E}" type="slidenum">
              <a:rPr lang="en-US" altLang="zh-CN" smtClean="0"/>
            </a:fld>
            <a:endParaRPr lang="en-US" altLang="zh-CN" smtClean="0"/>
          </a:p>
        </p:txBody>
      </p:sp>
      <p:sp>
        <p:nvSpPr>
          <p:cNvPr id="25191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56323" name="Rectangle 3"/>
          <p:cNvSpPr>
            <a:spLocks noGrp="1" noChangeArrowheads="1"/>
          </p:cNvSpPr>
          <p:nvPr>
            <p:ph type="body" idx="1"/>
          </p:nvPr>
        </p:nvSpPr>
        <p:spPr>
          <a:xfrm>
            <a:off x="250825" y="1179513"/>
            <a:ext cx="8893175" cy="5678487"/>
          </a:xfrm>
        </p:spPr>
        <p:txBody>
          <a:bodyPr/>
          <a:lstStyle/>
          <a:p>
            <a:pPr lvl="2">
              <a:buClr>
                <a:srgbClr val="3333CC"/>
              </a:buClr>
            </a:pPr>
            <a:r>
              <a:rPr lang="en-US" altLang="zh-CN" b="1" dirty="0" smtClean="0">
                <a:solidFill>
                  <a:srgbClr val="000000"/>
                </a:solidFill>
              </a:rPr>
              <a:t>【</a:t>
            </a:r>
            <a:r>
              <a:rPr lang="zh-CN" altLang="en-US" b="1" dirty="0" smtClean="0">
                <a:solidFill>
                  <a:srgbClr val="000000"/>
                </a:solidFill>
              </a:rPr>
              <a:t>例</a:t>
            </a:r>
            <a:r>
              <a:rPr lang="en-US" altLang="zh-CN" b="1" dirty="0" smtClean="0">
                <a:solidFill>
                  <a:srgbClr val="000000"/>
                </a:solidFill>
              </a:rPr>
              <a:t>5-2】</a:t>
            </a:r>
            <a:r>
              <a:rPr lang="en-US" altLang="zh-CN" dirty="0" smtClean="0">
                <a:solidFill>
                  <a:srgbClr val="000000"/>
                </a:solidFill>
              </a:rPr>
              <a:t> </a:t>
            </a:r>
            <a:r>
              <a:rPr lang="en-US" altLang="zh-CN" b="1" dirty="0" smtClean="0">
                <a:solidFill>
                  <a:srgbClr val="000000"/>
                </a:solidFill>
              </a:rPr>
              <a:t> </a:t>
            </a:r>
            <a:r>
              <a:rPr lang="zh-CN" altLang="en-US" dirty="0" smtClean="0">
                <a:solidFill>
                  <a:srgbClr val="000000"/>
                </a:solidFill>
              </a:rPr>
              <a:t>求双极性</a:t>
            </a:r>
            <a:r>
              <a:rPr lang="en-US" altLang="zh-CN" dirty="0" smtClean="0">
                <a:solidFill>
                  <a:srgbClr val="000000"/>
                </a:solidFill>
              </a:rPr>
              <a:t>NRZ</a:t>
            </a:r>
            <a:r>
              <a:rPr lang="zh-CN" altLang="en-US" dirty="0" smtClean="0">
                <a:solidFill>
                  <a:srgbClr val="000000"/>
                </a:solidFill>
              </a:rPr>
              <a:t>和</a:t>
            </a:r>
            <a:r>
              <a:rPr lang="en-US" altLang="zh-CN" dirty="0" smtClean="0">
                <a:solidFill>
                  <a:srgbClr val="000000"/>
                </a:solidFill>
              </a:rPr>
              <a:t>RZ</a:t>
            </a:r>
            <a:r>
              <a:rPr lang="zh-CN" altLang="en-US" dirty="0" smtClean="0">
                <a:solidFill>
                  <a:srgbClr val="000000"/>
                </a:solidFill>
              </a:rPr>
              <a:t>矩形脉冲序列的功率谱。</a:t>
            </a:r>
            <a:endParaRPr lang="zh-CN" altLang="en-US" b="1" dirty="0" smtClean="0">
              <a:solidFill>
                <a:srgbClr val="000000"/>
              </a:solidFill>
            </a:endParaRPr>
          </a:p>
          <a:p>
            <a:pPr lvl="3" eaLnBrk="1" hangingPunct="1">
              <a:buNone/>
            </a:pPr>
            <a:r>
              <a:rPr lang="zh-CN" altLang="en-US" dirty="0" smtClean="0"/>
              <a:t>解：</a:t>
            </a:r>
            <a:endParaRPr lang="zh-CN" altLang="en-US" dirty="0" smtClean="0"/>
          </a:p>
          <a:p>
            <a:pPr lvl="4" eaLnBrk="1" hangingPunct="1"/>
            <a:r>
              <a:rPr lang="zh-CN" altLang="en-US" dirty="0" smtClean="0"/>
              <a:t>若</a:t>
            </a:r>
            <a:r>
              <a:rPr lang="en-US" altLang="zh-CN" i="1" dirty="0" smtClean="0"/>
              <a:t>g</a:t>
            </a:r>
            <a:r>
              <a:rPr lang="en-US" altLang="zh-CN" dirty="0" smtClean="0"/>
              <a:t>(</a:t>
            </a:r>
            <a:r>
              <a:rPr lang="en-US" altLang="zh-CN" i="1" dirty="0" smtClean="0"/>
              <a:t>t</a:t>
            </a:r>
            <a:r>
              <a:rPr lang="en-US" altLang="zh-CN" dirty="0" smtClean="0"/>
              <a:t>)</a:t>
            </a:r>
            <a:r>
              <a:rPr lang="zh-CN" altLang="en-US" dirty="0" smtClean="0"/>
              <a:t>是高度为</a:t>
            </a:r>
            <a:r>
              <a:rPr lang="en-US" altLang="zh-CN" dirty="0" smtClean="0"/>
              <a:t>1</a:t>
            </a:r>
            <a:r>
              <a:rPr lang="zh-CN" altLang="en-US" dirty="0" smtClean="0"/>
              <a:t>的</a:t>
            </a:r>
            <a:r>
              <a:rPr lang="en-US" altLang="zh-CN" b="1" dirty="0" smtClean="0"/>
              <a:t>NRZ</a:t>
            </a:r>
            <a:r>
              <a:rPr lang="zh-CN" altLang="en-US" dirty="0" smtClean="0"/>
              <a:t>矩形脉冲 </a:t>
            </a:r>
            <a:endParaRPr lang="zh-CN" altLang="en-US" dirty="0" smtClean="0"/>
          </a:p>
          <a:p>
            <a:pPr lvl="4" eaLnBrk="1" hangingPunct="1"/>
            <a:endParaRPr lang="zh-CN" altLang="en-US" dirty="0" smtClean="0"/>
          </a:p>
          <a:p>
            <a:pPr lvl="4" eaLnBrk="1" hangingPunct="1">
              <a:lnSpc>
                <a:spcPct val="140000"/>
              </a:lnSpc>
            </a:pPr>
            <a:r>
              <a:rPr lang="zh-CN" altLang="en-US" dirty="0" smtClean="0"/>
              <a:t>若</a:t>
            </a:r>
            <a:r>
              <a:rPr lang="en-US" altLang="zh-CN" i="1" dirty="0" smtClean="0"/>
              <a:t>g</a:t>
            </a:r>
            <a:r>
              <a:rPr lang="en-US" altLang="zh-CN" dirty="0" smtClean="0"/>
              <a:t>(</a:t>
            </a:r>
            <a:r>
              <a:rPr lang="en-US" altLang="zh-CN" i="1" dirty="0" smtClean="0"/>
              <a:t>t</a:t>
            </a:r>
            <a:r>
              <a:rPr lang="en-US" altLang="zh-CN" dirty="0" smtClean="0"/>
              <a:t>)</a:t>
            </a:r>
            <a:r>
              <a:rPr lang="zh-CN" altLang="en-US" dirty="0" smtClean="0"/>
              <a:t>是高度为</a:t>
            </a:r>
            <a:r>
              <a:rPr lang="en-US" altLang="zh-CN" dirty="0" smtClean="0"/>
              <a:t>1</a:t>
            </a:r>
            <a:r>
              <a:rPr lang="zh-CN" altLang="en-US" dirty="0" smtClean="0"/>
              <a:t>的半占空</a:t>
            </a:r>
            <a:r>
              <a:rPr lang="en-US" altLang="zh-CN" b="1" dirty="0" smtClean="0"/>
              <a:t>RZ</a:t>
            </a:r>
            <a:r>
              <a:rPr lang="zh-CN" altLang="en-US" dirty="0" smtClean="0"/>
              <a:t>矩形脉冲</a:t>
            </a:r>
            <a:endParaRPr lang="zh-CN" altLang="en-US" dirty="0" smtClean="0"/>
          </a:p>
        </p:txBody>
      </p:sp>
      <p:sp>
        <p:nvSpPr>
          <p:cNvPr id="251913" name="Rectangle 6"/>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aphicFrame>
        <p:nvGraphicFramePr>
          <p:cNvPr id="56325" name="Object 5"/>
          <p:cNvGraphicFramePr>
            <a:graphicFrameLocks noChangeAspect="1"/>
          </p:cNvGraphicFramePr>
          <p:nvPr/>
        </p:nvGraphicFramePr>
        <p:xfrm>
          <a:off x="3500430" y="2428868"/>
          <a:ext cx="2249487" cy="403225"/>
        </p:xfrm>
        <a:graphic>
          <a:graphicData uri="http://schemas.openxmlformats.org/presentationml/2006/ole">
            <mc:AlternateContent xmlns:mc="http://schemas.openxmlformats.org/markup-compatibility/2006">
              <mc:Choice xmlns:v="urn:schemas-microsoft-com:vml" Requires="v">
                <p:oleObj spid="_x0000_s8193" name="公式" r:id="rId1" imgW="32004000" imgH="5791200" progId="">
                  <p:embed/>
                </p:oleObj>
              </mc:Choice>
              <mc:Fallback>
                <p:oleObj name="公式" r:id="rId1" imgW="32004000" imgH="5791200" progId="">
                  <p:embed/>
                  <p:pic>
                    <p:nvPicPr>
                      <p:cNvPr id="0" name="图片 8192" descr="image22"/>
                      <p:cNvPicPr>
                        <a:picLocks noChangeAspect="1"/>
                      </p:cNvPicPr>
                      <p:nvPr/>
                    </p:nvPicPr>
                    <p:blipFill>
                      <a:blip r:embed="rId2"/>
                      <a:stretch>
                        <a:fillRect/>
                      </a:stretch>
                    </p:blipFill>
                    <p:spPr>
                      <a:xfrm>
                        <a:off x="3500430" y="2428868"/>
                        <a:ext cx="2249487" cy="403225"/>
                      </a:xfrm>
                      <a:prstGeom prst="rect">
                        <a:avLst/>
                      </a:prstGeom>
                      <a:noFill/>
                      <a:ln w="9525">
                        <a:noFill/>
                      </a:ln>
                    </p:spPr>
                  </p:pic>
                </p:oleObj>
              </mc:Fallback>
            </mc:AlternateContent>
          </a:graphicData>
        </a:graphic>
      </p:graphicFrame>
      <p:sp>
        <p:nvSpPr>
          <p:cNvPr id="251914" name="Rectangle 8"/>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sp>
        <p:nvSpPr>
          <p:cNvPr id="251915" name="Rectangle 10"/>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pSp>
        <p:nvGrpSpPr>
          <p:cNvPr id="2" name="Group 11"/>
          <p:cNvGrpSpPr/>
          <p:nvPr/>
        </p:nvGrpSpPr>
        <p:grpSpPr bwMode="auto">
          <a:xfrm>
            <a:off x="3500430" y="3286124"/>
            <a:ext cx="2655888" cy="693738"/>
            <a:chOff x="2001" y="2585"/>
            <a:chExt cx="1673" cy="437"/>
          </a:xfrm>
        </p:grpSpPr>
        <p:graphicFrame>
          <p:nvGraphicFramePr>
            <p:cNvPr id="251908" name="Object 7"/>
            <p:cNvGraphicFramePr>
              <a:graphicFrameLocks noChangeAspect="1"/>
            </p:cNvGraphicFramePr>
            <p:nvPr/>
          </p:nvGraphicFramePr>
          <p:xfrm>
            <a:off x="2511" y="2585"/>
            <a:ext cx="1163" cy="437"/>
          </p:xfrm>
          <a:graphic>
            <a:graphicData uri="http://schemas.openxmlformats.org/presentationml/2006/ole">
              <mc:AlternateContent xmlns:mc="http://schemas.openxmlformats.org/markup-compatibility/2006">
                <mc:Choice xmlns:v="urn:schemas-microsoft-com:vml" Requires="v">
                  <p:oleObj spid="_x0000_s8194" name="" r:id="rId3" imgW="24993600" imgH="9448800" progId="">
                    <p:embed/>
                  </p:oleObj>
                </mc:Choice>
                <mc:Fallback>
                  <p:oleObj name="" r:id="rId3" imgW="24993600" imgH="9448800" progId="">
                    <p:embed/>
                    <p:pic>
                      <p:nvPicPr>
                        <p:cNvPr id="0" name="图片 8193" descr="image23"/>
                        <p:cNvPicPr>
                          <a:picLocks noChangeAspect="1"/>
                        </p:cNvPicPr>
                        <p:nvPr/>
                      </p:nvPicPr>
                      <p:blipFill>
                        <a:blip r:embed="rId4"/>
                        <a:stretch>
                          <a:fillRect/>
                        </a:stretch>
                      </p:blipFill>
                      <p:spPr>
                        <a:xfrm>
                          <a:off x="2511" y="2585"/>
                          <a:ext cx="1163" cy="437"/>
                        </a:xfrm>
                        <a:prstGeom prst="rect">
                          <a:avLst/>
                        </a:prstGeom>
                        <a:noFill/>
                        <a:ln w="9525">
                          <a:noFill/>
                        </a:ln>
                      </p:spPr>
                    </p:pic>
                  </p:oleObj>
                </mc:Fallback>
              </mc:AlternateContent>
            </a:graphicData>
          </a:graphic>
        </p:graphicFrame>
        <p:graphicFrame>
          <p:nvGraphicFramePr>
            <p:cNvPr id="251909" name="Object 9"/>
            <p:cNvGraphicFramePr>
              <a:graphicFrameLocks noChangeAspect="1"/>
            </p:cNvGraphicFramePr>
            <p:nvPr/>
          </p:nvGraphicFramePr>
          <p:xfrm>
            <a:off x="2001" y="2670"/>
            <a:ext cx="482" cy="262"/>
          </p:xfrm>
          <a:graphic>
            <a:graphicData uri="http://schemas.openxmlformats.org/presentationml/2006/ole">
              <mc:AlternateContent xmlns:mc="http://schemas.openxmlformats.org/markup-compatibility/2006">
                <mc:Choice xmlns:v="urn:schemas-microsoft-com:vml" Requires="v">
                  <p:oleObj spid="_x0000_s8195" name="公式" r:id="rId5" imgW="10058400" imgH="5486400" progId="">
                    <p:embed/>
                  </p:oleObj>
                </mc:Choice>
                <mc:Fallback>
                  <p:oleObj name="公式" r:id="rId5" imgW="10058400" imgH="5486400" progId="">
                    <p:embed/>
                    <p:pic>
                      <p:nvPicPr>
                        <p:cNvPr id="0" name="图片 8194" descr="image24"/>
                        <p:cNvPicPr>
                          <a:picLocks noChangeAspect="1"/>
                        </p:cNvPicPr>
                        <p:nvPr/>
                      </p:nvPicPr>
                      <p:blipFill>
                        <a:blip r:embed="rId6"/>
                        <a:stretch>
                          <a:fillRect/>
                        </a:stretch>
                      </p:blipFill>
                      <p:spPr>
                        <a:xfrm>
                          <a:off x="2001" y="2670"/>
                          <a:ext cx="482" cy="262"/>
                        </a:xfrm>
                        <a:prstGeom prst="rect">
                          <a:avLst/>
                        </a:prstGeom>
                        <a:noFill/>
                        <a:ln w="9525">
                          <a:noFill/>
                        </a:ln>
                      </p:spPr>
                    </p:pic>
                  </p:oleObj>
                </mc:Fallback>
              </mc:AlternateContent>
            </a:graphicData>
          </a:graphic>
        </p:graphicFrame>
      </p:grpSp>
      <p:pic>
        <p:nvPicPr>
          <p:cNvPr id="12" name="Picture 6" descr="1"/>
          <p:cNvPicPr>
            <a:picLocks noChangeAspect="1" noChangeArrowheads="1"/>
          </p:cNvPicPr>
          <p:nvPr/>
        </p:nvPicPr>
        <p:blipFill>
          <a:blip r:embed="rId7" cstate="print"/>
          <a:srcRect/>
          <a:stretch>
            <a:fillRect/>
          </a:stretch>
        </p:blipFill>
        <p:spPr bwMode="auto">
          <a:xfrm>
            <a:off x="2143108" y="4000504"/>
            <a:ext cx="5000660" cy="24315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灯片编号占位符 5"/>
          <p:cNvSpPr>
            <a:spLocks noGrp="1"/>
          </p:cNvSpPr>
          <p:nvPr>
            <p:ph type="sldNum" sz="quarter" idx="12"/>
          </p:nvPr>
        </p:nvSpPr>
        <p:spPr>
          <a:noFill/>
        </p:spPr>
        <p:txBody>
          <a:bodyPr/>
          <a:lstStyle/>
          <a:p>
            <a:fld id="{4015F67B-A3C7-4178-A197-9A07ECC87FDC}" type="slidenum">
              <a:rPr lang="en-US" altLang="zh-CN" smtClean="0"/>
            </a:fld>
            <a:endParaRPr lang="en-US" altLang="zh-CN" smtClean="0"/>
          </a:p>
        </p:txBody>
      </p:sp>
      <p:sp>
        <p:nvSpPr>
          <p:cNvPr id="80179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58371" name="Rectangle 3"/>
          <p:cNvSpPr>
            <a:spLocks noGrp="1" noChangeArrowheads="1"/>
          </p:cNvSpPr>
          <p:nvPr>
            <p:ph type="body" idx="1"/>
          </p:nvPr>
        </p:nvSpPr>
        <p:spPr>
          <a:xfrm>
            <a:off x="250825" y="1179513"/>
            <a:ext cx="8893175" cy="5678487"/>
          </a:xfrm>
        </p:spPr>
        <p:txBody>
          <a:bodyPr/>
          <a:lstStyle/>
          <a:p>
            <a:pPr lvl="2" eaLnBrk="1" hangingPunct="1"/>
            <a:r>
              <a:rPr lang="zh-CN" altLang="en-US" dirty="0" smtClean="0"/>
              <a:t>从以上两例可以看出：</a:t>
            </a:r>
            <a:endParaRPr lang="zh-CN" altLang="en-US" dirty="0" smtClean="0"/>
          </a:p>
          <a:p>
            <a:pPr lvl="3" eaLnBrk="1" hangingPunct="1">
              <a:lnSpc>
                <a:spcPct val="130000"/>
              </a:lnSpc>
            </a:pPr>
            <a:r>
              <a:rPr lang="zh-CN" altLang="en-US" dirty="0" smtClean="0"/>
              <a:t>二进制基带信号的带宽主要依赖单个码元波形的频谱函数</a:t>
            </a:r>
            <a:r>
              <a:rPr lang="en-US" altLang="zh-CN" i="1" dirty="0" smtClean="0"/>
              <a:t>G</a:t>
            </a:r>
            <a:r>
              <a:rPr lang="en-US" altLang="zh-CN" dirty="0" smtClean="0"/>
              <a:t>(</a:t>
            </a:r>
            <a:r>
              <a:rPr lang="en-US" altLang="zh-CN" i="1" dirty="0" smtClean="0"/>
              <a:t>f</a:t>
            </a:r>
            <a:r>
              <a:rPr lang="en-US" altLang="zh-CN" dirty="0" smtClean="0"/>
              <a:t>) </a:t>
            </a:r>
            <a:r>
              <a:rPr lang="zh-CN" altLang="en-US" dirty="0" smtClean="0"/>
              <a:t>。</a:t>
            </a:r>
            <a:r>
              <a:rPr lang="zh-CN" altLang="en-US" b="1" dirty="0" smtClean="0">
                <a:solidFill>
                  <a:srgbClr val="FF0000"/>
                </a:solidFill>
                <a:effectLst>
                  <a:outerShdw blurRad="38100" dist="38100" dir="2700000" algn="tl">
                    <a:srgbClr val="000000">
                      <a:alpha val="43137"/>
                    </a:srgbClr>
                  </a:outerShdw>
                </a:effectLst>
              </a:rPr>
              <a:t>时间波形的占空比越小，占用频带越宽</a:t>
            </a:r>
            <a:r>
              <a:rPr lang="zh-CN" altLang="en-US" dirty="0" smtClean="0"/>
              <a:t>。若以谱的第</a:t>
            </a:r>
            <a:r>
              <a:rPr lang="en-US" altLang="zh-CN" dirty="0" smtClean="0"/>
              <a:t>1</a:t>
            </a:r>
            <a:r>
              <a:rPr lang="zh-CN" altLang="en-US" dirty="0" smtClean="0"/>
              <a:t>个零点计算， </a:t>
            </a:r>
            <a:r>
              <a:rPr lang="en-US" altLang="zh-CN" b="1" dirty="0" smtClean="0">
                <a:solidFill>
                  <a:srgbClr val="FF0000"/>
                </a:solidFill>
                <a:effectLst>
                  <a:outerShdw blurRad="38100" dist="38100" dir="2700000" algn="tl">
                    <a:srgbClr val="000000">
                      <a:alpha val="43137"/>
                    </a:srgbClr>
                  </a:outerShdw>
                </a:effectLst>
              </a:rPr>
              <a:t>NRZ(</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a:t>
            </a:r>
            <a:r>
              <a:rPr lang="en-US" altLang="zh-CN" b="1" dirty="0" smtClean="0">
                <a:solidFill>
                  <a:srgbClr val="FF0000"/>
                </a:solidFill>
                <a:effectLst>
                  <a:outerShdw blurRad="38100" dist="38100" dir="2700000" algn="tl">
                    <a:srgbClr val="000000">
                      <a:alpha val="43137"/>
                    </a:srgbClr>
                  </a:outerShdw>
                </a:effectLst>
                <a:sym typeface="Symbol" panose="05050102010706020507" pitchFamily="18" charset="2"/>
              </a:rPr>
              <a:t> = </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T</a:t>
            </a:r>
            <a:r>
              <a:rPr lang="en-US" altLang="zh-CN" b="1" i="1" baseline="-25000" dirty="0" smtClean="0">
                <a:solidFill>
                  <a:srgbClr val="FF0000"/>
                </a:solidFill>
                <a:effectLst>
                  <a:outerShdw blurRad="38100" dist="38100" dir="2700000" algn="tl">
                    <a:srgbClr val="000000">
                      <a:alpha val="43137"/>
                    </a:srgbClr>
                  </a:outerShdw>
                </a:effectLst>
                <a:sym typeface="Symbol" panose="05050102010706020507" pitchFamily="18" charset="2"/>
              </a:rPr>
              <a:t>s</a:t>
            </a:r>
            <a:r>
              <a:rPr lang="en-US" altLang="zh-CN" b="1" dirty="0" smtClean="0">
                <a:solidFill>
                  <a:srgbClr val="FF0000"/>
                </a:solidFill>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基带信号的带宽为</a:t>
            </a:r>
            <a:r>
              <a:rPr lang="en-US" altLang="zh-CN" b="1" i="1" dirty="0" smtClean="0">
                <a:solidFill>
                  <a:srgbClr val="FF0000"/>
                </a:solidFill>
                <a:effectLst>
                  <a:outerShdw blurRad="38100" dist="38100" dir="2700000" algn="tl">
                    <a:srgbClr val="000000">
                      <a:alpha val="43137"/>
                    </a:srgbClr>
                  </a:outerShdw>
                </a:effectLst>
              </a:rPr>
              <a:t>B</a:t>
            </a:r>
            <a:r>
              <a:rPr lang="en-US" altLang="zh-CN" b="1" i="1" baseline="-25000" dirty="0" smtClean="0">
                <a:solidFill>
                  <a:srgbClr val="FF0000"/>
                </a:solidFill>
                <a:effectLst>
                  <a:outerShdw blurRad="38100" dist="38100" dir="2700000" algn="tl">
                    <a:srgbClr val="000000">
                      <a:alpha val="43137"/>
                    </a:srgbClr>
                  </a:outerShdw>
                </a:effectLst>
              </a:rPr>
              <a:t>S</a:t>
            </a:r>
            <a:r>
              <a:rPr lang="en-US" altLang="zh-CN" b="1" dirty="0" smtClean="0">
                <a:solidFill>
                  <a:srgbClr val="FF0000"/>
                </a:solidFill>
                <a:effectLst>
                  <a:outerShdw blurRad="38100" dist="38100" dir="2700000" algn="tl">
                    <a:srgbClr val="000000">
                      <a:alpha val="43137"/>
                    </a:srgbClr>
                  </a:outerShdw>
                </a:effectLst>
              </a:rPr>
              <a:t> = 1/</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 = </a:t>
            </a:r>
            <a:r>
              <a:rPr lang="en-US" altLang="zh-CN" b="1" i="1" dirty="0" err="1" smtClean="0">
                <a:solidFill>
                  <a:srgbClr val="FF0000"/>
                </a:solidFill>
                <a:effectLst>
                  <a:outerShdw blurRad="38100" dist="38100" dir="2700000" algn="tl">
                    <a:srgbClr val="000000">
                      <a:alpha val="43137"/>
                    </a:srgbClr>
                  </a:outerShdw>
                </a:effectLst>
                <a:sym typeface="Symbol" panose="05050102010706020507" pitchFamily="18" charset="2"/>
              </a:rPr>
              <a:t>f</a:t>
            </a:r>
            <a:r>
              <a:rPr lang="en-US" altLang="zh-CN" b="1" i="1" baseline="-25000" dirty="0" err="1" smtClean="0">
                <a:solidFill>
                  <a:srgbClr val="FF0000"/>
                </a:solidFill>
                <a:effectLst>
                  <a:outerShdw blurRad="38100" dist="38100" dir="2700000" algn="tl">
                    <a:srgbClr val="000000">
                      <a:alpha val="43137"/>
                    </a:srgbClr>
                  </a:outerShdw>
                </a:effectLst>
                <a:sym typeface="Symbol" panose="05050102010706020507" pitchFamily="18" charset="2"/>
              </a:rPr>
              <a:t>s</a:t>
            </a:r>
            <a:r>
              <a:rPr lang="en-US" altLang="zh-CN" b="1" i="1" baseline="-25000" dirty="0" smtClean="0">
                <a:solidFill>
                  <a:srgbClr val="FF0000"/>
                </a:solidFill>
                <a:effectLst>
                  <a:outerShdw blurRad="38100" dist="38100" dir="2700000" algn="tl">
                    <a:srgbClr val="000000">
                      <a:alpha val="43137"/>
                    </a:srgbClr>
                  </a:outerShdw>
                </a:effectLst>
                <a:sym typeface="Symbol" panose="05050102010706020507" pitchFamily="18" charset="2"/>
              </a:rPr>
              <a:t> </a:t>
            </a:r>
            <a:r>
              <a:rPr lang="zh-CN" altLang="en-US" dirty="0" smtClean="0"/>
              <a:t>；</a:t>
            </a:r>
            <a:r>
              <a:rPr lang="en-US" altLang="zh-CN" b="1" dirty="0" smtClean="0">
                <a:solidFill>
                  <a:srgbClr val="FF0000"/>
                </a:solidFill>
                <a:effectLst>
                  <a:outerShdw blurRad="38100" dist="38100" dir="2700000" algn="tl">
                    <a:srgbClr val="000000">
                      <a:alpha val="43137"/>
                    </a:srgbClr>
                  </a:outerShdw>
                </a:effectLst>
              </a:rPr>
              <a:t>RZ(</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a:t>
            </a:r>
            <a:r>
              <a:rPr lang="en-US" altLang="zh-CN" b="1" dirty="0" smtClean="0">
                <a:solidFill>
                  <a:srgbClr val="FF0000"/>
                </a:solidFill>
                <a:effectLst>
                  <a:outerShdw blurRad="38100" dist="38100" dir="2700000" algn="tl">
                    <a:srgbClr val="000000">
                      <a:alpha val="43137"/>
                    </a:srgbClr>
                  </a:outerShdw>
                </a:effectLst>
                <a:sym typeface="Symbol" panose="05050102010706020507" pitchFamily="18" charset="2"/>
              </a:rPr>
              <a:t> = </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T</a:t>
            </a:r>
            <a:r>
              <a:rPr lang="en-US" altLang="zh-CN" b="1" i="1" baseline="-25000" dirty="0" smtClean="0">
                <a:solidFill>
                  <a:srgbClr val="FF0000"/>
                </a:solidFill>
                <a:effectLst>
                  <a:outerShdw blurRad="38100" dist="38100" dir="2700000" algn="tl">
                    <a:srgbClr val="000000">
                      <a:alpha val="43137"/>
                    </a:srgbClr>
                  </a:outerShdw>
                </a:effectLst>
                <a:sym typeface="Symbol" panose="05050102010706020507" pitchFamily="18" charset="2"/>
              </a:rPr>
              <a:t>s </a:t>
            </a:r>
            <a:r>
              <a:rPr lang="en-US" altLang="zh-CN" b="1" dirty="0" smtClean="0">
                <a:solidFill>
                  <a:srgbClr val="FF0000"/>
                </a:solidFill>
                <a:effectLst>
                  <a:outerShdw blurRad="38100" dist="38100" dir="2700000" algn="tl">
                    <a:srgbClr val="000000">
                      <a:alpha val="43137"/>
                    </a:srgbClr>
                  </a:outerShdw>
                </a:effectLst>
              </a:rPr>
              <a:t>/ 2)</a:t>
            </a:r>
            <a:r>
              <a:rPr lang="zh-CN" altLang="en-US" b="1" dirty="0" smtClean="0">
                <a:solidFill>
                  <a:srgbClr val="FF0000"/>
                </a:solidFill>
                <a:effectLst>
                  <a:outerShdw blurRad="38100" dist="38100" dir="2700000" algn="tl">
                    <a:srgbClr val="000000">
                      <a:alpha val="43137"/>
                    </a:srgbClr>
                  </a:outerShdw>
                </a:effectLst>
              </a:rPr>
              <a:t>基带信号的带宽为</a:t>
            </a:r>
            <a:r>
              <a:rPr lang="en-US" altLang="zh-CN" b="1" i="1" dirty="0" smtClean="0">
                <a:solidFill>
                  <a:srgbClr val="FF0000"/>
                </a:solidFill>
                <a:effectLst>
                  <a:outerShdw blurRad="38100" dist="38100" dir="2700000" algn="tl">
                    <a:srgbClr val="000000">
                      <a:alpha val="43137"/>
                    </a:srgbClr>
                  </a:outerShdw>
                </a:effectLst>
              </a:rPr>
              <a:t>B</a:t>
            </a:r>
            <a:r>
              <a:rPr lang="en-US" altLang="zh-CN" b="1" i="1" baseline="-25000" dirty="0" smtClean="0">
                <a:solidFill>
                  <a:srgbClr val="FF0000"/>
                </a:solidFill>
                <a:effectLst>
                  <a:outerShdw blurRad="38100" dist="38100" dir="2700000" algn="tl">
                    <a:srgbClr val="000000">
                      <a:alpha val="43137"/>
                    </a:srgbClr>
                  </a:outerShdw>
                </a:effectLst>
              </a:rPr>
              <a:t>S</a:t>
            </a:r>
            <a:r>
              <a:rPr lang="en-US" altLang="zh-CN" b="1" dirty="0" smtClean="0">
                <a:solidFill>
                  <a:srgbClr val="FF0000"/>
                </a:solidFill>
                <a:effectLst>
                  <a:outerShdw blurRad="38100" dist="38100" dir="2700000" algn="tl">
                    <a:srgbClr val="000000">
                      <a:alpha val="43137"/>
                    </a:srgbClr>
                  </a:outerShdw>
                </a:effectLst>
              </a:rPr>
              <a:t> = 1/</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 = </a:t>
            </a:r>
            <a:r>
              <a:rPr lang="en-US" altLang="zh-CN" b="1" dirty="0" smtClean="0">
                <a:solidFill>
                  <a:srgbClr val="FF0000"/>
                </a:solidFill>
                <a:effectLst>
                  <a:outerShdw blurRad="38100" dist="38100" dir="2700000" algn="tl">
                    <a:srgbClr val="000000">
                      <a:alpha val="43137"/>
                    </a:srgbClr>
                  </a:outerShdw>
                </a:effectLst>
                <a:sym typeface="Symbol" panose="05050102010706020507" pitchFamily="18" charset="2"/>
              </a:rPr>
              <a:t>2</a:t>
            </a:r>
            <a:r>
              <a:rPr lang="en-US" altLang="zh-CN" b="1" i="1" dirty="0" smtClean="0">
                <a:solidFill>
                  <a:srgbClr val="FF0000"/>
                </a:solidFill>
                <a:effectLst>
                  <a:outerShdw blurRad="38100" dist="38100" dir="2700000" algn="tl">
                    <a:srgbClr val="000000">
                      <a:alpha val="43137"/>
                    </a:srgbClr>
                  </a:outerShdw>
                </a:effectLst>
                <a:sym typeface="Symbol" panose="05050102010706020507" pitchFamily="18" charset="2"/>
              </a:rPr>
              <a:t>f</a:t>
            </a:r>
            <a:r>
              <a:rPr lang="en-US" altLang="zh-CN" b="1" i="1" baseline="-25000" dirty="0" smtClean="0">
                <a:solidFill>
                  <a:srgbClr val="FF0000"/>
                </a:solidFill>
                <a:effectLst>
                  <a:outerShdw blurRad="38100" dist="38100" dir="2700000" algn="tl">
                    <a:srgbClr val="000000">
                      <a:alpha val="43137"/>
                    </a:srgbClr>
                  </a:outerShdw>
                </a:effectLst>
                <a:sym typeface="Symbol" panose="05050102010706020507" pitchFamily="18" charset="2"/>
              </a:rPr>
              <a:t>s</a:t>
            </a:r>
            <a:r>
              <a:rPr lang="en-US" altLang="zh-CN" i="1" baseline="-25000" dirty="0" smtClean="0">
                <a:sym typeface="Symbol" panose="05050102010706020507" pitchFamily="18" charset="2"/>
              </a:rPr>
              <a:t> </a:t>
            </a:r>
            <a:r>
              <a:rPr lang="zh-CN" altLang="en-US" dirty="0" smtClean="0"/>
              <a:t>。其中</a:t>
            </a:r>
            <a:r>
              <a:rPr lang="en-US" altLang="zh-CN" i="1" dirty="0" err="1" smtClean="0">
                <a:sym typeface="Symbol" panose="05050102010706020507" pitchFamily="18" charset="2"/>
              </a:rPr>
              <a:t>f</a:t>
            </a:r>
            <a:r>
              <a:rPr lang="en-US" altLang="zh-CN" i="1" baseline="-25000" dirty="0" err="1" smtClean="0">
                <a:sym typeface="Symbol" panose="05050102010706020507" pitchFamily="18" charset="2"/>
              </a:rPr>
              <a:t>s</a:t>
            </a:r>
            <a:r>
              <a:rPr lang="en-US" altLang="zh-CN" i="1" baseline="-25000" dirty="0" smtClean="0">
                <a:sym typeface="Symbol" panose="05050102010706020507" pitchFamily="18" charset="2"/>
              </a:rPr>
              <a:t> </a:t>
            </a:r>
            <a:r>
              <a:rPr lang="en-US" altLang="zh-CN" dirty="0" smtClean="0">
                <a:sym typeface="Symbol" panose="05050102010706020507" pitchFamily="18" charset="2"/>
              </a:rPr>
              <a:t> = 1/</a:t>
            </a:r>
            <a:r>
              <a:rPr lang="en-US" altLang="zh-CN" i="1" dirty="0" smtClean="0">
                <a:sym typeface="Symbol" panose="05050102010706020507" pitchFamily="18" charset="2"/>
              </a:rPr>
              <a:t>T</a:t>
            </a:r>
            <a:r>
              <a:rPr lang="en-US" altLang="zh-CN" i="1" baseline="-25000" dirty="0" smtClean="0">
                <a:sym typeface="Symbol" panose="05050102010706020507" pitchFamily="18" charset="2"/>
              </a:rPr>
              <a:t>s </a:t>
            </a:r>
            <a:r>
              <a:rPr lang="zh-CN" altLang="en-US" dirty="0" smtClean="0"/>
              <a:t>，是位定时信号的频率，它在数值上与码元速率</a:t>
            </a:r>
            <a:r>
              <a:rPr lang="en-US" altLang="zh-CN" i="1" dirty="0" smtClean="0"/>
              <a:t>R</a:t>
            </a:r>
            <a:r>
              <a:rPr lang="en-US" altLang="zh-CN" i="1" baseline="-25000" dirty="0" smtClean="0"/>
              <a:t>B</a:t>
            </a:r>
            <a:r>
              <a:rPr lang="zh-CN" altLang="en-US" dirty="0" smtClean="0"/>
              <a:t>相等。</a:t>
            </a:r>
            <a:endParaRPr lang="zh-CN" altLang="en-US" dirty="0" smtClean="0"/>
          </a:p>
          <a:p>
            <a:pPr lvl="3" eaLnBrk="1" hangingPunct="1">
              <a:lnSpc>
                <a:spcPct val="130000"/>
              </a:lnSpc>
            </a:pPr>
            <a:r>
              <a:rPr lang="zh-CN" altLang="en-US" dirty="0" smtClean="0"/>
              <a:t>单极性基带信号是否存在离散线谱取决于矩形脉冲的占空比。</a:t>
            </a:r>
            <a:r>
              <a:rPr lang="zh-CN" altLang="en-US" b="1" dirty="0" smtClean="0">
                <a:solidFill>
                  <a:srgbClr val="FF0000"/>
                </a:solidFill>
                <a:effectLst>
                  <a:outerShdw blurRad="38100" dist="38100" dir="2700000" algn="tl">
                    <a:srgbClr val="000000">
                      <a:alpha val="43137"/>
                    </a:srgbClr>
                  </a:outerShdw>
                </a:effectLst>
              </a:rPr>
              <a:t>单极性</a:t>
            </a:r>
            <a:r>
              <a:rPr lang="en-US" altLang="zh-CN" b="1" dirty="0" smtClean="0">
                <a:solidFill>
                  <a:srgbClr val="FF0000"/>
                </a:solidFill>
                <a:effectLst>
                  <a:outerShdw blurRad="38100" dist="38100" dir="2700000" algn="tl">
                    <a:srgbClr val="000000">
                      <a:alpha val="43137"/>
                    </a:srgbClr>
                  </a:outerShdw>
                </a:effectLst>
              </a:rPr>
              <a:t>NRZ</a:t>
            </a:r>
            <a:r>
              <a:rPr lang="zh-CN" altLang="en-US" b="1" dirty="0" smtClean="0">
                <a:solidFill>
                  <a:srgbClr val="FF0000"/>
                </a:solidFill>
                <a:effectLst>
                  <a:outerShdw blurRad="38100" dist="38100" dir="2700000" algn="tl">
                    <a:srgbClr val="000000">
                      <a:alpha val="43137"/>
                    </a:srgbClr>
                  </a:outerShdw>
                </a:effectLst>
              </a:rPr>
              <a:t>信号中没有定时分量</a:t>
            </a:r>
            <a:r>
              <a:rPr lang="zh-CN" altLang="en-US" dirty="0" smtClean="0"/>
              <a:t>，若想获取定时分量，要进行波形变换；</a:t>
            </a:r>
            <a:r>
              <a:rPr lang="zh-CN" altLang="en-US" b="1" dirty="0" smtClean="0">
                <a:solidFill>
                  <a:srgbClr val="FF0000"/>
                </a:solidFill>
                <a:effectLst>
                  <a:outerShdw blurRad="38100" dist="38100" dir="2700000" algn="tl">
                    <a:srgbClr val="000000">
                      <a:alpha val="43137"/>
                    </a:srgbClr>
                  </a:outerShdw>
                </a:effectLst>
              </a:rPr>
              <a:t>单极性</a:t>
            </a:r>
            <a:r>
              <a:rPr lang="en-US" altLang="zh-CN" b="1" dirty="0" smtClean="0">
                <a:solidFill>
                  <a:srgbClr val="FF0000"/>
                </a:solidFill>
                <a:effectLst>
                  <a:outerShdw blurRad="38100" dist="38100" dir="2700000" algn="tl">
                    <a:srgbClr val="000000">
                      <a:alpha val="43137"/>
                    </a:srgbClr>
                  </a:outerShdw>
                </a:effectLst>
              </a:rPr>
              <a:t>RZ</a:t>
            </a:r>
            <a:r>
              <a:rPr lang="zh-CN" altLang="en-US" b="1" dirty="0" smtClean="0">
                <a:solidFill>
                  <a:srgbClr val="FF0000"/>
                </a:solidFill>
                <a:effectLst>
                  <a:outerShdw blurRad="38100" dist="38100" dir="2700000" algn="tl">
                    <a:srgbClr val="000000">
                      <a:alpha val="43137"/>
                    </a:srgbClr>
                  </a:outerShdw>
                </a:effectLst>
              </a:rPr>
              <a:t>信号中含有定时分量</a:t>
            </a:r>
            <a:r>
              <a:rPr lang="zh-CN" altLang="en-US" dirty="0" smtClean="0"/>
              <a:t>，可以直接提取它。</a:t>
            </a:r>
            <a:r>
              <a:rPr lang="zh-CN" altLang="en-US" b="1" dirty="0" smtClean="0">
                <a:solidFill>
                  <a:srgbClr val="FF0000"/>
                </a:solidFill>
                <a:effectLst>
                  <a:outerShdw blurRad="38100" dist="38100" dir="2700000" algn="tl">
                    <a:srgbClr val="000000">
                      <a:alpha val="43137"/>
                    </a:srgbClr>
                  </a:outerShdw>
                </a:effectLst>
              </a:rPr>
              <a:t>“</a:t>
            </a:r>
            <a:r>
              <a:rPr lang="en-US" altLang="zh-CN" b="1" dirty="0" smtClean="0">
                <a:solidFill>
                  <a:srgbClr val="FF0000"/>
                </a:solidFill>
                <a:effectLst>
                  <a:outerShdw blurRad="38100" dist="38100" dir="2700000" algn="tl">
                    <a:srgbClr val="000000">
                      <a:alpha val="43137"/>
                    </a:srgbClr>
                  </a:outerShdw>
                </a:effectLst>
              </a:rPr>
              <a:t>0”</a:t>
            </a:r>
            <a:r>
              <a:rPr lang="zh-CN" altLang="en-US" b="1" dirty="0" smtClean="0">
                <a:solidFill>
                  <a:srgbClr val="FF0000"/>
                </a:solidFill>
                <a:effectLst>
                  <a:outerShdw blurRad="38100" dist="38100" dir="2700000" algn="tl">
                    <a:srgbClr val="000000">
                      <a:alpha val="43137"/>
                    </a:srgbClr>
                  </a:outerShdw>
                </a:effectLst>
              </a:rPr>
              <a:t>、“</a:t>
            </a:r>
            <a:r>
              <a:rPr lang="en-US" altLang="zh-CN" b="1" dirty="0" smtClean="0">
                <a:solidFill>
                  <a:srgbClr val="FF0000"/>
                </a:solidFill>
                <a:effectLst>
                  <a:outerShdw blurRad="38100" dist="38100" dir="2700000" algn="tl">
                    <a:srgbClr val="000000">
                      <a:alpha val="43137"/>
                    </a:srgbClr>
                  </a:outerShdw>
                </a:effectLst>
              </a:rPr>
              <a:t>1”</a:t>
            </a:r>
            <a:r>
              <a:rPr lang="zh-CN" altLang="en-US" b="1" dirty="0" smtClean="0">
                <a:solidFill>
                  <a:srgbClr val="FF0000"/>
                </a:solidFill>
                <a:effectLst>
                  <a:outerShdw blurRad="38100" dist="38100" dir="2700000" algn="tl">
                    <a:srgbClr val="000000">
                      <a:alpha val="43137"/>
                    </a:srgbClr>
                  </a:outerShdw>
                </a:effectLst>
              </a:rPr>
              <a:t>等概的双极性信号没有离散谱，也就是说没有直流分量和定时分量</a:t>
            </a:r>
            <a:r>
              <a:rPr lang="zh-CN" altLang="en-US" dirty="0" smtClean="0"/>
              <a:t>。</a:t>
            </a:r>
            <a:endParaRPr lang="zh-CN" altLang="en-US" dirty="0" smtClean="0"/>
          </a:p>
          <a:p>
            <a:pPr lvl="3" eaLnBrk="1" hangingPunct="1"/>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024890" y="1181735"/>
            <a:ext cx="7315200" cy="4852035"/>
          </a:xfrm>
          <a:prstGeom prst="rect">
            <a:avLst/>
          </a:prstGeom>
          <a:noFill/>
        </p:spPr>
        <p:txBody>
          <a:bodyPr wrap="square" rtlCol="0" anchor="ctr" anchorCtr="0">
            <a:noAutofit/>
          </a:bodyPr>
          <a:p>
            <a:pPr marL="0" lvl="2" algn="l">
              <a:buClrTx/>
              <a:buSzTx/>
              <a:buFontTx/>
              <a:buNone/>
            </a:pP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有二进制序列{11000101010011010111}，传输时间为1ms。分别采用二</a:t>
            </a:r>
            <a:r>
              <a:rPr lang="zh-CN" altLang="en-US"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元</a:t>
            </a: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、十六元PAM传输，如果脉冲为双极性NRZ码，试求每种制式下</a:t>
            </a:r>
            <a:r>
              <a:rPr lang="zh-CN" altLang="en-US"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码元序列长度、信息传输速率、码元传输速率、码元宽度以及相应信号的带宽，并将结果填入表格。</a:t>
            </a:r>
            <a:endParaRPr lang="en-US" altLang="zh-CN" sz="260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endParaRPr>
          </a:p>
          <a:p>
            <a:pPr marL="0" lvl="2" algn="l">
              <a:buNone/>
            </a:pPr>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a:p>
            <a:pPr marL="0" lvl="2" algn="l">
              <a:buNone/>
            </a:pPr>
            <a:r>
              <a:rPr lang="zh-CN" altLang="en-US" sz="2600">
                <a:solidFill>
                  <a:srgbClr val="000000"/>
                </a:solidFill>
                <a:latin typeface="微软雅黑" panose="020B0503020204020204" charset="-122"/>
                <a:ea typeface="微软雅黑" panose="020B0503020204020204" charset="-122"/>
              </a:rPr>
              <a:t> </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M</a:t>
            </a:r>
            <a:r>
              <a:rPr lang="zh-CN" altLang="en-US" sz="2000">
                <a:solidFill>
                  <a:srgbClr val="000000"/>
                </a:solidFill>
                <a:latin typeface="微软雅黑" panose="020B0503020204020204" charset="-122"/>
                <a:ea typeface="微软雅黑" panose="020B0503020204020204" charset="-122"/>
                <a:cs typeface="微软雅黑" panose="020B0503020204020204" charset="-122"/>
              </a:rPr>
              <a:t>元    </a:t>
            </a:r>
            <a:r>
              <a:rPr lang="zh-CN" altLang="en-US" sz="2000">
                <a:latin typeface="微软雅黑" panose="020B0503020204020204" charset="-122"/>
                <a:ea typeface="微软雅黑" panose="020B0503020204020204" charset="-122"/>
                <a:cs typeface="微软雅黑" panose="020B0503020204020204" charset="-122"/>
                <a:sym typeface="+mn-ea"/>
              </a:rPr>
              <a:t>码元序列长度  </a:t>
            </a:r>
            <a:r>
              <a:rPr lang="en-US" altLang="zh-CN" sz="2000">
                <a:latin typeface="微软雅黑" panose="020B0503020204020204" charset="-122"/>
                <a:ea typeface="微软雅黑" panose="020B0503020204020204" charset="-122"/>
                <a:cs typeface="微软雅黑" panose="020B0503020204020204" charset="-122"/>
                <a:sym typeface="+mn-ea"/>
              </a:rPr>
              <a:t>R</a:t>
            </a:r>
            <a:r>
              <a:rPr lang="en-US" altLang="zh-CN" sz="2000" baseline="-25000">
                <a:latin typeface="微软雅黑" panose="020B0503020204020204" charset="-122"/>
                <a:ea typeface="微软雅黑" panose="020B0503020204020204" charset="-122"/>
                <a:cs typeface="微软雅黑" panose="020B0503020204020204" charset="-122"/>
                <a:sym typeface="+mn-ea"/>
              </a:rPr>
              <a:t>b</a:t>
            </a:r>
            <a:r>
              <a:rPr lang="en-US" altLang="zh-CN" sz="2000">
                <a:latin typeface="微软雅黑" panose="020B0503020204020204" charset="-122"/>
                <a:ea typeface="微软雅黑" panose="020B0503020204020204" charset="-122"/>
                <a:cs typeface="微软雅黑" panose="020B0503020204020204" charset="-122"/>
                <a:sym typeface="+mn-ea"/>
              </a:rPr>
              <a:t>(kb/s)   R</a:t>
            </a:r>
            <a:r>
              <a:rPr lang="en-US" altLang="zh-CN" sz="2000" baseline="-25000">
                <a:latin typeface="微软雅黑" panose="020B0503020204020204" charset="-122"/>
                <a:ea typeface="微软雅黑" panose="020B0503020204020204" charset="-122"/>
                <a:cs typeface="微软雅黑" panose="020B0503020204020204" charset="-122"/>
                <a:sym typeface="+mn-ea"/>
              </a:rPr>
              <a:t>B</a:t>
            </a:r>
            <a:r>
              <a:rPr lang="en-US" altLang="zh-CN" sz="2000">
                <a:latin typeface="微软雅黑" panose="020B0503020204020204" charset="-122"/>
                <a:ea typeface="微软雅黑" panose="020B0503020204020204" charset="-122"/>
                <a:cs typeface="微软雅黑" panose="020B0503020204020204" charset="-122"/>
                <a:sym typeface="+mn-ea"/>
              </a:rPr>
              <a:t>(kBd)    T</a:t>
            </a:r>
            <a:r>
              <a:rPr lang="en-US" altLang="zh-CN" sz="2000" baseline="-25000">
                <a:latin typeface="微软雅黑" panose="020B0503020204020204" charset="-122"/>
                <a:ea typeface="微软雅黑" panose="020B0503020204020204" charset="-122"/>
                <a:cs typeface="微软雅黑" panose="020B0503020204020204" charset="-122"/>
                <a:sym typeface="+mn-ea"/>
              </a:rPr>
              <a:t>s</a:t>
            </a:r>
            <a:r>
              <a:rPr lang="en-US" altLang="zh-CN" sz="2000">
                <a:latin typeface="微软雅黑" panose="020B0503020204020204" charset="-122"/>
                <a:ea typeface="微软雅黑" panose="020B0503020204020204" charset="-122"/>
                <a:cs typeface="微软雅黑" panose="020B0503020204020204" charset="-122"/>
                <a:sym typeface="+mn-ea"/>
              </a:rPr>
              <a:t>(ms)      B(kHz)</a:t>
            </a:r>
            <a:endParaRPr lang="en-US" altLang="zh-CN" sz="2000">
              <a:latin typeface="微软雅黑" panose="020B0503020204020204" charset="-122"/>
              <a:ea typeface="微软雅黑" panose="020B0503020204020204" charset="-122"/>
              <a:cs typeface="微软雅黑" panose="020B0503020204020204" charset="-122"/>
              <a:sym typeface="+mn-ea"/>
            </a:endParaRPr>
          </a:p>
          <a:p>
            <a:pPr marL="0" lvl="2" algn="l">
              <a:buNone/>
            </a:pPr>
            <a:r>
              <a:rPr lang="en-US" altLang="zh-CN" sz="2000">
                <a:latin typeface="微软雅黑" panose="020B0503020204020204" charset="-122"/>
                <a:ea typeface="微软雅黑" panose="020B0503020204020204" charset="-122"/>
                <a:cs typeface="微软雅黑" panose="020B0503020204020204" charset="-122"/>
                <a:sym typeface="+mn-ea"/>
              </a:rPr>
              <a:t>    2         </a:t>
            </a:r>
            <a:r>
              <a:rPr lang="en-US" altLang="zh-CN" sz="2000">
                <a:solidFill>
                  <a:srgbClr val="639EF4"/>
                </a:solidFill>
                <a:latin typeface="微软雅黑" panose="020B0503020204020204" charset="-122"/>
                <a:ea typeface="微软雅黑" panose="020B0503020204020204" charset="-122"/>
                <a:cs typeface="微软雅黑" panose="020B0503020204020204" charset="-122"/>
                <a:sym typeface="+mn-ea"/>
              </a:rPr>
              <a:t>[填空1]</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sym typeface="+mn-ea"/>
              </a:rPr>
              <a:t>[填空2]</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sym typeface="+mn-ea"/>
              </a:rPr>
              <a:t>[填空3]</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sym typeface="+mn-ea"/>
              </a:rPr>
              <a:t>[填空4]</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sym typeface="+mn-ea"/>
              </a:rPr>
              <a:t>[填空5]</a:t>
            </a: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marL="0" lvl="2" algn="l">
              <a:buNone/>
            </a:pPr>
            <a:r>
              <a:rPr lang="zh-CN" altLang="en-US" sz="200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16         </a:t>
            </a:r>
            <a:r>
              <a:rPr lang="en-US" altLang="zh-CN" sz="2000">
                <a:solidFill>
                  <a:srgbClr val="639EF4"/>
                </a:solidFill>
                <a:latin typeface="微软雅黑" panose="020B0503020204020204" charset="-122"/>
                <a:ea typeface="微软雅黑" panose="020B0503020204020204" charset="-122"/>
                <a:cs typeface="微软雅黑" panose="020B0503020204020204" charset="-122"/>
              </a:rPr>
              <a:t>[填空6]</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rPr>
              <a:t>[填空7]</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rPr>
              <a:t>[填空8]</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rPr>
              <a:t>[填空9]</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a:solidFill>
                  <a:srgbClr val="639EF4"/>
                </a:solidFill>
                <a:latin typeface="微软雅黑" panose="020B0503020204020204" charset="-122"/>
                <a:ea typeface="微软雅黑" panose="020B0503020204020204" charset="-122"/>
                <a:cs typeface="微软雅黑" panose="020B0503020204020204" charset="-122"/>
              </a:rPr>
              <a:t>[填空10]</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marL="0" lvl="2" algn="l">
              <a:buNone/>
            </a:pPr>
            <a:r>
              <a:rPr lang="en-US" altLang="zh-CN" sz="200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custDataLst>
              <p:tags r:id="rId2"/>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endParaRPr>
          </a:p>
        </p:txBody>
      </p:sp>
      <p:grpSp>
        <p:nvGrpSpPr>
          <p:cNvPr id="11" name="组合 10"/>
          <p:cNvGrpSpPr/>
          <p:nvPr>
            <p:custDataLst>
              <p:tags r:id="rId3"/>
            </p:custDataLst>
          </p:nvPr>
        </p:nvGrpSpPr>
        <p:grpSpPr>
          <a:xfrm>
            <a:off x="0" y="0"/>
            <a:ext cx="9144000" cy="635000"/>
            <a:chOff x="0" y="0"/>
            <a:chExt cx="14400" cy="1000"/>
          </a:xfrm>
        </p:grpSpPr>
        <p:sp>
          <p:nvSpPr>
            <p:cNvPr id="7" name="TitleBackground"/>
            <p:cNvSpPr/>
            <p:nvPr>
              <p:custDataLst>
                <p:tags r:id="rId4"/>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ColorBlock"/>
            <p:cNvSpPr/>
            <p:nvPr>
              <p:custDataLst>
                <p:tags r:id="rId5"/>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ypeText"/>
            <p:cNvSpPr txBox="1"/>
            <p:nvPr>
              <p:custDataLst>
                <p:tags r:id="rId6"/>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endParaRPr>
            </a:p>
          </p:txBody>
        </p:sp>
        <p:sp>
          <p:nvSpPr>
            <p:cNvPr id="10" name="TipText"/>
            <p:cNvSpPr txBox="1"/>
            <p:nvPr>
              <p:custDataLst>
                <p:tags r:id="rId7"/>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5分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D81A"/>
          <p:cNvPicPr>
            <a:picLocks noChangeAspect="1"/>
          </p:cNvPicPr>
          <p:nvPr>
            <p:custDataLst>
              <p:tags r:id="rId8"/>
            </p:custDataLst>
          </p:nvPr>
        </p:nvPicPr>
        <p:blipFill>
          <a:blip r:embed="rId9"/>
          <a:stretch>
            <a:fillRect/>
          </a:stretch>
        </p:blipFill>
        <p:spPr>
          <a:xfrm>
            <a:off x="7594600" y="63500"/>
            <a:ext cx="1422400" cy="508000"/>
          </a:xfrm>
          <a:prstGeom prst="rect">
            <a:avLst/>
          </a:prstGeom>
        </p:spPr>
      </p:pic>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灯片编号占位符 5"/>
          <p:cNvSpPr>
            <a:spLocks noGrp="1"/>
          </p:cNvSpPr>
          <p:nvPr>
            <p:ph type="sldNum" sz="quarter" idx="12"/>
          </p:nvPr>
        </p:nvSpPr>
        <p:spPr>
          <a:noFill/>
        </p:spPr>
        <p:txBody>
          <a:bodyPr/>
          <a:lstStyle/>
          <a:p>
            <a:fld id="{374737FD-A796-49D2-9EAE-F95869F2452C}" type="slidenum">
              <a:rPr lang="en-US" altLang="zh-CN" smtClean="0"/>
            </a:fld>
            <a:endParaRPr lang="en-US" altLang="zh-CN" smtClean="0"/>
          </a:p>
        </p:txBody>
      </p:sp>
      <p:sp>
        <p:nvSpPr>
          <p:cNvPr id="79257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pic>
        <p:nvPicPr>
          <p:cNvPr id="102401" name="Picture 1"/>
          <p:cNvPicPr>
            <a:picLocks noChangeAspect="1" noChangeArrowheads="1"/>
          </p:cNvPicPr>
          <p:nvPr/>
        </p:nvPicPr>
        <p:blipFill>
          <a:blip r:embed="rId1" cstate="print"/>
          <a:srcRect/>
          <a:stretch>
            <a:fillRect/>
          </a:stretch>
        </p:blipFill>
        <p:spPr bwMode="auto">
          <a:xfrm>
            <a:off x="928662" y="1214422"/>
            <a:ext cx="8001088" cy="5035655"/>
          </a:xfrm>
          <a:prstGeom prst="rect">
            <a:avLst/>
          </a:prstGeom>
          <a:noFill/>
          <a:ln w="9525">
            <a:noFill/>
            <a:miter lim="800000"/>
            <a:headEnd/>
            <a:tailEnd/>
          </a:ln>
          <a:effectLst/>
        </p:spPr>
      </p:pic>
      <p:sp>
        <p:nvSpPr>
          <p:cNvPr id="7" name="Rectangle 5"/>
          <p:cNvSpPr txBox="1">
            <a:spLocks noChangeArrowheads="1"/>
          </p:cNvSpPr>
          <p:nvPr/>
        </p:nvSpPr>
        <p:spPr bwMode="auto">
          <a:xfrm>
            <a:off x="3571868" y="6315068"/>
            <a:ext cx="2520941" cy="54293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数字传输系统</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灯片编号占位符 5"/>
          <p:cNvSpPr>
            <a:spLocks noGrp="1"/>
          </p:cNvSpPr>
          <p:nvPr>
            <p:ph type="sldNum" sz="quarter" idx="12"/>
          </p:nvPr>
        </p:nvSpPr>
        <p:spPr>
          <a:noFill/>
        </p:spPr>
        <p:txBody>
          <a:bodyPr/>
          <a:lstStyle/>
          <a:p>
            <a:fld id="{4AE7FF7B-A9FB-47AE-9A3F-0BECFAC0A6B0}" type="slidenum">
              <a:rPr lang="en-US" altLang="zh-CN" smtClean="0"/>
            </a:fld>
            <a:endParaRPr lang="en-US" altLang="zh-CN" smtClean="0"/>
          </a:p>
        </p:txBody>
      </p:sp>
      <p:sp>
        <p:nvSpPr>
          <p:cNvPr id="80281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59395" name="Rectangle 3"/>
          <p:cNvSpPr>
            <a:spLocks noGrp="1" noChangeArrowheads="1"/>
          </p:cNvSpPr>
          <p:nvPr>
            <p:ph type="body" idx="1"/>
          </p:nvPr>
        </p:nvSpPr>
        <p:spPr/>
        <p:txBody>
          <a:bodyPr/>
          <a:lstStyle/>
          <a:p>
            <a:pPr eaLnBrk="1" hangingPunct="1"/>
            <a:r>
              <a:rPr lang="en-US" altLang="zh-CN" dirty="0" smtClean="0"/>
              <a:t>5.3 </a:t>
            </a:r>
            <a:r>
              <a:rPr lang="zh-CN" altLang="en-US" dirty="0" smtClean="0"/>
              <a:t>基带传输的常用码型（线路码）</a:t>
            </a:r>
            <a:endParaRPr lang="zh-CN" altLang="en-US" dirty="0" smtClean="0"/>
          </a:p>
          <a:p>
            <a:pPr lvl="1" eaLnBrk="1" hangingPunct="1"/>
            <a:r>
              <a:rPr lang="zh-CN" altLang="en-US" dirty="0" smtClean="0"/>
              <a:t>对传输用的基带信号的主要要求</a:t>
            </a:r>
            <a:r>
              <a:rPr lang="en-US" altLang="zh-CN" dirty="0" smtClean="0"/>
              <a:t>:</a:t>
            </a:r>
            <a:endParaRPr lang="en-US" altLang="zh-CN" dirty="0" smtClean="0"/>
          </a:p>
          <a:p>
            <a:pPr lvl="2" eaLnBrk="1" hangingPunct="1"/>
            <a:r>
              <a:rPr lang="zh-CN" altLang="en-US" dirty="0" smtClean="0"/>
              <a:t>对代码的要求：原始消息代码必须编成适合于传输用的码型（线路码）；</a:t>
            </a:r>
            <a:endParaRPr lang="zh-CN" altLang="en-US" dirty="0" smtClean="0"/>
          </a:p>
          <a:p>
            <a:pPr lvl="2" eaLnBrk="1" hangingPunct="1"/>
            <a:r>
              <a:rPr lang="zh-CN" altLang="en-US" dirty="0" smtClean="0"/>
              <a:t>对所选码型的电波形要求：电波形应适合于基带系统的传输（基带信号波形）。 </a:t>
            </a:r>
            <a:endParaRPr lang="zh-CN" altLang="en-US" dirty="0" smtClean="0"/>
          </a:p>
          <a:p>
            <a:pPr lvl="2" eaLnBrk="1" hangingPunct="1"/>
            <a:endParaRPr lang="zh-CN" altLang="en-US" dirty="0" smtClean="0"/>
          </a:p>
          <a:p>
            <a:pPr lvl="2" eaLnBrk="1" hangingPunct="1">
              <a:buFont typeface="Wingdings" panose="05000000000000000000" pitchFamily="2" charset="2"/>
              <a:buNone/>
            </a:pPr>
            <a:r>
              <a:rPr lang="zh-CN" altLang="en-US" dirty="0" smtClean="0"/>
              <a:t>	       前者属于传输码型的选择，后者是基带脉冲的选择。这是两个既独立又有联系的问题。</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灯片编号占位符 5"/>
          <p:cNvSpPr>
            <a:spLocks noGrp="1"/>
          </p:cNvSpPr>
          <p:nvPr>
            <p:ph type="sldNum" sz="quarter" idx="12"/>
          </p:nvPr>
        </p:nvSpPr>
        <p:spPr>
          <a:noFill/>
        </p:spPr>
        <p:txBody>
          <a:bodyPr/>
          <a:lstStyle/>
          <a:p>
            <a:fld id="{7FA5CD9B-22B1-44FF-92C0-CAFB6AF3A8C1}" type="slidenum">
              <a:rPr lang="en-US" altLang="zh-CN" smtClean="0"/>
            </a:fld>
            <a:endParaRPr lang="en-US" altLang="zh-CN" smtClean="0"/>
          </a:p>
        </p:txBody>
      </p:sp>
      <p:sp>
        <p:nvSpPr>
          <p:cNvPr id="80384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0419" name="Rectangle 3"/>
          <p:cNvSpPr>
            <a:spLocks noGrp="1" noChangeArrowheads="1"/>
          </p:cNvSpPr>
          <p:nvPr>
            <p:ph type="body" idx="1"/>
          </p:nvPr>
        </p:nvSpPr>
        <p:spPr/>
        <p:txBody>
          <a:bodyPr/>
          <a:lstStyle/>
          <a:p>
            <a:pPr marL="990600" lvl="1" indent="-533400" eaLnBrk="1" hangingPunct="1"/>
            <a:r>
              <a:rPr lang="en-US" altLang="zh-CN" dirty="0" smtClean="0"/>
              <a:t>5.3.1 </a:t>
            </a:r>
            <a:r>
              <a:rPr lang="zh-CN" altLang="en-US" dirty="0" smtClean="0"/>
              <a:t>传输码的码型选择原则</a:t>
            </a:r>
            <a:endParaRPr lang="zh-CN" altLang="en-US" dirty="0" smtClean="0"/>
          </a:p>
          <a:p>
            <a:pPr marL="1371600" lvl="2" indent="-457200" eaLnBrk="1" hangingPunct="1"/>
            <a:r>
              <a:rPr lang="zh-CN" altLang="en-US" dirty="0" smtClean="0"/>
              <a:t>不含直流，且低频分量尽量少；</a:t>
            </a:r>
            <a:endParaRPr lang="zh-CN" altLang="en-US" dirty="0" smtClean="0"/>
          </a:p>
          <a:p>
            <a:pPr marL="1371600" lvl="2" indent="-457200" eaLnBrk="1" hangingPunct="1"/>
            <a:r>
              <a:rPr lang="zh-CN" altLang="en-US" dirty="0" smtClean="0"/>
              <a:t>应含有丰富的定时信息，以便于从接收码流中提取定时信号；</a:t>
            </a:r>
            <a:endParaRPr lang="zh-CN" altLang="en-US" dirty="0" smtClean="0"/>
          </a:p>
          <a:p>
            <a:pPr marL="1371600" lvl="2" indent="-457200" eaLnBrk="1" hangingPunct="1"/>
            <a:r>
              <a:rPr lang="zh-CN" altLang="en-US" dirty="0" smtClean="0"/>
              <a:t>功率谱主瓣宽度窄，以节省传输频带；</a:t>
            </a:r>
            <a:endParaRPr lang="zh-CN" altLang="en-US" dirty="0" smtClean="0"/>
          </a:p>
          <a:p>
            <a:pPr marL="1371600" lvl="2" indent="-457200" eaLnBrk="1" hangingPunct="1"/>
            <a:r>
              <a:rPr lang="zh-CN" altLang="en-US" dirty="0" smtClean="0"/>
              <a:t>不受信息源统计特性的影响，即能适应于信息源的变化； </a:t>
            </a:r>
            <a:endParaRPr lang="zh-CN" altLang="en-US" dirty="0" smtClean="0"/>
          </a:p>
          <a:p>
            <a:pPr marL="1371600" lvl="2" indent="-457200" eaLnBrk="1" hangingPunct="1"/>
            <a:r>
              <a:rPr lang="zh-CN" altLang="en-US" dirty="0" smtClean="0"/>
              <a:t>具有内在的检错能力，即码型应具有一定规律性，以便利用这一规律性进行宏观监测。</a:t>
            </a:r>
            <a:endParaRPr lang="zh-CN" altLang="en-US" dirty="0" smtClean="0"/>
          </a:p>
          <a:p>
            <a:pPr marL="1371600" lvl="2" indent="-457200" eaLnBrk="1" hangingPunct="1"/>
            <a:r>
              <a:rPr lang="zh-CN" altLang="en-US" dirty="0" smtClean="0"/>
              <a:t>编译码简单，以降低通信延时和成本。</a:t>
            </a:r>
            <a:endParaRPr lang="zh-CN" altLang="en-US" dirty="0" smtClean="0"/>
          </a:p>
          <a:p>
            <a:pPr marL="1371600" lvl="2" indent="-457200" eaLnBrk="1" hangingPunct="1"/>
            <a:endParaRPr lang="zh-CN" altLang="en-US" dirty="0" smtClean="0"/>
          </a:p>
          <a:p>
            <a:pPr marL="1371600" lvl="2" indent="-457200" eaLnBrk="1" hangingPunct="1">
              <a:buFont typeface="Wingdings" panose="05000000000000000000" pitchFamily="2" charset="2"/>
              <a:buNone/>
            </a:pPr>
            <a:r>
              <a:rPr lang="zh-CN" altLang="en-US" dirty="0" smtClean="0"/>
              <a:t>满足或部分满足以上特性的传输码型种类很多，下面将介绍目前常用的几种。</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灯片编号占位符 5"/>
          <p:cNvSpPr>
            <a:spLocks noGrp="1"/>
          </p:cNvSpPr>
          <p:nvPr>
            <p:ph type="sldNum" sz="quarter" idx="12"/>
          </p:nvPr>
        </p:nvSpPr>
        <p:spPr>
          <a:noFill/>
        </p:spPr>
        <p:txBody>
          <a:bodyPr/>
          <a:lstStyle/>
          <a:p>
            <a:fld id="{A4814E3F-2A82-4A79-BF46-B04672505320}" type="slidenum">
              <a:rPr lang="en-US" altLang="zh-CN" smtClean="0"/>
            </a:fld>
            <a:endParaRPr lang="en-US" altLang="zh-CN" smtClean="0"/>
          </a:p>
        </p:txBody>
      </p:sp>
      <p:sp>
        <p:nvSpPr>
          <p:cNvPr id="80486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1443" name="Rectangle 3"/>
          <p:cNvSpPr>
            <a:spLocks noGrp="1" noChangeArrowheads="1"/>
          </p:cNvSpPr>
          <p:nvPr>
            <p:ph type="body" idx="1"/>
          </p:nvPr>
        </p:nvSpPr>
        <p:spPr>
          <a:xfrm>
            <a:off x="657225" y="1179513"/>
            <a:ext cx="8486775" cy="5678487"/>
          </a:xfrm>
        </p:spPr>
        <p:txBody>
          <a:bodyPr/>
          <a:lstStyle/>
          <a:p>
            <a:pPr lvl="1" eaLnBrk="1" hangingPunct="1"/>
            <a:r>
              <a:rPr lang="en-US" altLang="zh-CN" dirty="0" smtClean="0"/>
              <a:t>5.3.2</a:t>
            </a:r>
            <a:r>
              <a:rPr lang="zh-CN" altLang="en-US" dirty="0" smtClean="0"/>
              <a:t>几种常用的传输码型</a:t>
            </a:r>
            <a:endParaRPr lang="zh-CN" altLang="en-US" dirty="0" smtClean="0"/>
          </a:p>
          <a:p>
            <a:pPr lvl="2" eaLnBrk="1" hangingPunct="1"/>
            <a:r>
              <a:rPr lang="en-US" altLang="zh-CN" dirty="0" smtClean="0"/>
              <a:t>AMI</a:t>
            </a:r>
            <a:r>
              <a:rPr lang="zh-CN" altLang="en-US" dirty="0" smtClean="0"/>
              <a:t>码：传号交替反转码</a:t>
            </a:r>
            <a:endParaRPr lang="zh-CN" altLang="en-US" dirty="0" smtClean="0"/>
          </a:p>
          <a:p>
            <a:pPr lvl="3" eaLnBrk="1" hangingPunct="1">
              <a:lnSpc>
                <a:spcPct val="120000"/>
              </a:lnSpc>
            </a:pPr>
            <a:r>
              <a:rPr lang="zh-CN" altLang="en-US" dirty="0" smtClean="0"/>
              <a:t>编码规则：将消息码的“</a:t>
            </a:r>
            <a:r>
              <a:rPr lang="en-US" altLang="zh-CN" dirty="0" smtClean="0"/>
              <a:t>1”(</a:t>
            </a:r>
            <a:r>
              <a:rPr lang="zh-CN" altLang="en-US" dirty="0" smtClean="0"/>
              <a:t>传号</a:t>
            </a:r>
            <a:r>
              <a:rPr lang="en-US" altLang="zh-CN" dirty="0" smtClean="0"/>
              <a:t>)</a:t>
            </a:r>
            <a:r>
              <a:rPr lang="zh-CN" altLang="en-US" dirty="0" smtClean="0"/>
              <a:t>交替地变换为“</a:t>
            </a:r>
            <a:r>
              <a:rPr lang="en-US" altLang="zh-CN" dirty="0" smtClean="0"/>
              <a:t>+1”</a:t>
            </a:r>
            <a:r>
              <a:rPr lang="zh-CN" altLang="en-US" dirty="0" smtClean="0"/>
              <a:t>和“</a:t>
            </a:r>
            <a:r>
              <a:rPr lang="en-US" altLang="zh-CN" dirty="0" smtClean="0"/>
              <a:t>-1”</a:t>
            </a:r>
            <a:r>
              <a:rPr lang="zh-CN" altLang="en-US" dirty="0" smtClean="0"/>
              <a:t>，而“</a:t>
            </a:r>
            <a:r>
              <a:rPr lang="en-US" altLang="zh-CN" dirty="0" smtClean="0"/>
              <a:t>0”(</a:t>
            </a:r>
            <a:r>
              <a:rPr lang="zh-CN" altLang="en-US" dirty="0" smtClean="0"/>
              <a:t>空号</a:t>
            </a:r>
            <a:r>
              <a:rPr lang="en-US" altLang="zh-CN" dirty="0" smtClean="0"/>
              <a:t>)</a:t>
            </a:r>
            <a:r>
              <a:rPr lang="zh-CN" altLang="en-US" dirty="0" smtClean="0"/>
              <a:t>保持不变。</a:t>
            </a:r>
            <a:endParaRPr lang="zh-CN" altLang="en-US" dirty="0" smtClean="0"/>
          </a:p>
          <a:p>
            <a:pPr lvl="3" eaLnBrk="1" hangingPunct="1">
              <a:lnSpc>
                <a:spcPct val="120000"/>
              </a:lnSpc>
            </a:pPr>
            <a:r>
              <a:rPr lang="zh-CN" altLang="en-US" dirty="0" smtClean="0"/>
              <a:t>例：</a:t>
            </a:r>
            <a:endParaRPr lang="zh-CN" altLang="en-US" dirty="0" smtClean="0"/>
          </a:p>
          <a:p>
            <a:pPr lvl="3" eaLnBrk="1" hangingPunct="1">
              <a:lnSpc>
                <a:spcPct val="120000"/>
              </a:lnSpc>
              <a:buFont typeface="Wingdings" panose="05000000000000000000" pitchFamily="2" charset="2"/>
              <a:buNone/>
            </a:pPr>
            <a:r>
              <a:rPr lang="zh-CN" altLang="en-US" dirty="0" smtClean="0"/>
              <a:t>		消息码： </a:t>
            </a:r>
            <a:r>
              <a:rPr lang="en-US" altLang="zh-CN" dirty="0" smtClean="0"/>
              <a:t>0   1   1  0 0 0 0 0 0 0   1   1 0 0    1   1 …</a:t>
            </a:r>
            <a:endParaRPr lang="en-US" altLang="zh-CN" dirty="0" smtClean="0"/>
          </a:p>
          <a:p>
            <a:pPr lvl="3" eaLnBrk="1" hangingPunct="1">
              <a:lnSpc>
                <a:spcPct val="120000"/>
              </a:lnSpc>
              <a:buFont typeface="Wingdings" panose="05000000000000000000" pitchFamily="2" charset="2"/>
              <a:buNone/>
            </a:pPr>
            <a:r>
              <a:rPr lang="en-US" altLang="zh-CN" dirty="0" smtClean="0"/>
              <a:t>		AMI</a:t>
            </a:r>
            <a:r>
              <a:rPr lang="zh-CN" altLang="en-US" dirty="0" smtClean="0"/>
              <a:t>码： </a:t>
            </a:r>
            <a:r>
              <a:rPr lang="en-US" altLang="zh-CN" dirty="0" smtClean="0"/>
              <a:t>0  -1 +1  0 0 0 0 0 0 0 –1 +1 0 0  –1 +1… </a:t>
            </a:r>
            <a:endParaRPr lang="en-US" altLang="zh-CN" dirty="0" smtClean="0"/>
          </a:p>
          <a:p>
            <a:pPr lvl="3" eaLnBrk="1" hangingPunct="1">
              <a:lnSpc>
                <a:spcPct val="120000"/>
              </a:lnSpc>
            </a:pPr>
            <a:r>
              <a:rPr lang="en-US" altLang="zh-CN" dirty="0" smtClean="0"/>
              <a:t>AMI</a:t>
            </a:r>
            <a:r>
              <a:rPr lang="zh-CN" altLang="en-US" dirty="0" smtClean="0"/>
              <a:t>码对应的波形是具有正、负、零三种电平的脉冲序列，脉冲采用半占空的归零码。</a:t>
            </a:r>
            <a:endParaRPr lang="zh-CN" altLang="en-US" dirty="0" smtClean="0"/>
          </a:p>
          <a:p>
            <a:pPr lvl="3" eaLnBrk="1" hangingPunct="1">
              <a:lnSpc>
                <a:spcPct val="120000"/>
              </a:lnSpc>
            </a:pPr>
            <a:r>
              <a:rPr lang="zh-CN" altLang="en-US" dirty="0" smtClean="0"/>
              <a:t>用于：</a:t>
            </a:r>
            <a:r>
              <a:rPr lang="en-US" altLang="zh-CN" dirty="0" smtClean="0"/>
              <a:t>PDH-T</a:t>
            </a:r>
            <a:r>
              <a:rPr lang="zh-CN" altLang="en-US" dirty="0" smtClean="0"/>
              <a:t>系列接口。</a:t>
            </a: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灯片编号占位符 5"/>
          <p:cNvSpPr>
            <a:spLocks noGrp="1"/>
          </p:cNvSpPr>
          <p:nvPr>
            <p:ph type="sldNum" sz="quarter" idx="12"/>
          </p:nvPr>
        </p:nvSpPr>
        <p:spPr>
          <a:noFill/>
        </p:spPr>
        <p:txBody>
          <a:bodyPr/>
          <a:lstStyle/>
          <a:p>
            <a:fld id="{A505FA69-5BA3-4118-B611-1D96F5652DBD}" type="slidenum">
              <a:rPr lang="en-US" altLang="zh-CN" smtClean="0"/>
            </a:fld>
            <a:endParaRPr lang="en-US" altLang="zh-CN" smtClean="0"/>
          </a:p>
        </p:txBody>
      </p:sp>
      <p:sp>
        <p:nvSpPr>
          <p:cNvPr id="80589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2467" name="Rectangle 3"/>
          <p:cNvSpPr>
            <a:spLocks noGrp="1" noChangeArrowheads="1"/>
          </p:cNvSpPr>
          <p:nvPr>
            <p:ph type="body" idx="1"/>
          </p:nvPr>
        </p:nvSpPr>
        <p:spPr>
          <a:xfrm>
            <a:off x="0" y="1179513"/>
            <a:ext cx="9144000" cy="5678487"/>
          </a:xfrm>
        </p:spPr>
        <p:txBody>
          <a:bodyPr/>
          <a:lstStyle/>
          <a:p>
            <a:pPr lvl="3" eaLnBrk="1" hangingPunct="1">
              <a:lnSpc>
                <a:spcPct val="140000"/>
              </a:lnSpc>
            </a:pPr>
            <a:r>
              <a:rPr lang="en-US" altLang="zh-CN" dirty="0" smtClean="0"/>
              <a:t>AMI</a:t>
            </a:r>
            <a:r>
              <a:rPr lang="zh-CN" altLang="en-US" dirty="0" smtClean="0"/>
              <a:t>码的优点：没有直流成分，且高、低频分量少，编译码电路简单，且可利用传号极性交替这一规律观察误码情况；如果它是</a:t>
            </a:r>
            <a:r>
              <a:rPr lang="en-US" altLang="zh-CN" dirty="0" smtClean="0"/>
              <a:t>AMI-RZ</a:t>
            </a:r>
            <a:r>
              <a:rPr lang="zh-CN" altLang="en-US" dirty="0" smtClean="0"/>
              <a:t>波形，接收后只要全波整流，就可变为单极性</a:t>
            </a:r>
            <a:r>
              <a:rPr lang="en-US" altLang="zh-CN" dirty="0" smtClean="0"/>
              <a:t>RZ</a:t>
            </a:r>
            <a:r>
              <a:rPr lang="zh-CN" altLang="en-US" dirty="0" smtClean="0"/>
              <a:t>波形，从中可以提取位定时分量</a:t>
            </a:r>
            <a:endParaRPr lang="zh-CN" altLang="en-US" dirty="0" smtClean="0"/>
          </a:p>
          <a:p>
            <a:pPr lvl="3" eaLnBrk="1" hangingPunct="1">
              <a:lnSpc>
                <a:spcPct val="140000"/>
              </a:lnSpc>
            </a:pPr>
            <a:r>
              <a:rPr lang="en-US" altLang="zh-CN" dirty="0" smtClean="0"/>
              <a:t>AMI</a:t>
            </a:r>
            <a:r>
              <a:rPr lang="zh-CN" altLang="en-US" dirty="0" smtClean="0"/>
              <a:t>码的缺点：当原信码出现长连“</a:t>
            </a:r>
            <a:r>
              <a:rPr lang="en-US" altLang="zh-CN" dirty="0" smtClean="0"/>
              <a:t>0”</a:t>
            </a:r>
            <a:r>
              <a:rPr lang="zh-CN" altLang="en-US" dirty="0" smtClean="0"/>
              <a:t>串时，信号的电平长时间不跳变，造成提取定时信号的困难。解决连“</a:t>
            </a:r>
            <a:r>
              <a:rPr lang="en-US" altLang="zh-CN" dirty="0" smtClean="0"/>
              <a:t>0”</a:t>
            </a:r>
            <a:r>
              <a:rPr lang="zh-CN" altLang="en-US" dirty="0" smtClean="0"/>
              <a:t>码问题的有效方法之一是采用</a:t>
            </a:r>
            <a:r>
              <a:rPr lang="en-US" altLang="zh-CN" dirty="0" smtClean="0"/>
              <a:t>HDB</a:t>
            </a:r>
            <a:r>
              <a:rPr lang="en-US" altLang="zh-CN" baseline="-25000" dirty="0" smtClean="0"/>
              <a:t>3</a:t>
            </a:r>
            <a:r>
              <a:rPr lang="zh-CN" altLang="en-US" dirty="0" smtClean="0"/>
              <a:t>码。 </a:t>
            </a: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灯片编号占位符 5"/>
          <p:cNvSpPr>
            <a:spLocks noGrp="1"/>
          </p:cNvSpPr>
          <p:nvPr>
            <p:ph type="sldNum" sz="quarter" idx="12"/>
          </p:nvPr>
        </p:nvSpPr>
        <p:spPr>
          <a:noFill/>
        </p:spPr>
        <p:txBody>
          <a:bodyPr/>
          <a:lstStyle/>
          <a:p>
            <a:fld id="{C942E72F-A8E3-4A9B-86F6-75512A93FCD4}" type="slidenum">
              <a:rPr lang="en-US" altLang="zh-CN" smtClean="0"/>
            </a:fld>
            <a:endParaRPr lang="en-US" altLang="zh-CN" smtClean="0"/>
          </a:p>
        </p:txBody>
      </p:sp>
      <p:sp>
        <p:nvSpPr>
          <p:cNvPr id="80691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3491" name="Rectangle 3"/>
          <p:cNvSpPr>
            <a:spLocks noGrp="1" noChangeArrowheads="1"/>
          </p:cNvSpPr>
          <p:nvPr>
            <p:ph type="body" idx="1"/>
          </p:nvPr>
        </p:nvSpPr>
        <p:spPr>
          <a:xfrm>
            <a:off x="341313" y="1179513"/>
            <a:ext cx="8802687" cy="5678487"/>
          </a:xfrm>
        </p:spPr>
        <p:txBody>
          <a:bodyPr/>
          <a:lstStyle/>
          <a:p>
            <a:pPr lvl="2" eaLnBrk="1" hangingPunct="1">
              <a:lnSpc>
                <a:spcPct val="120000"/>
              </a:lnSpc>
            </a:pPr>
            <a:r>
              <a:rPr lang="en-US" altLang="zh-CN" smtClean="0"/>
              <a:t>HDB</a:t>
            </a:r>
            <a:r>
              <a:rPr lang="en-US" altLang="zh-CN" baseline="-25000" smtClean="0"/>
              <a:t>3</a:t>
            </a:r>
            <a:r>
              <a:rPr lang="zh-CN" altLang="en-US" smtClean="0"/>
              <a:t>码：</a:t>
            </a:r>
            <a:r>
              <a:rPr lang="en-US" altLang="zh-CN" smtClean="0"/>
              <a:t>3</a:t>
            </a:r>
            <a:r>
              <a:rPr lang="zh-CN" altLang="en-US" smtClean="0"/>
              <a:t>阶高密度双极性码</a:t>
            </a:r>
            <a:endParaRPr lang="zh-CN" altLang="en-US" smtClean="0"/>
          </a:p>
          <a:p>
            <a:pPr lvl="3" eaLnBrk="1" hangingPunct="1">
              <a:lnSpc>
                <a:spcPct val="120000"/>
              </a:lnSpc>
            </a:pPr>
            <a:r>
              <a:rPr lang="zh-CN" altLang="en-US" smtClean="0"/>
              <a:t>它是</a:t>
            </a:r>
            <a:r>
              <a:rPr lang="en-US" altLang="zh-CN" smtClean="0"/>
              <a:t>AMI</a:t>
            </a:r>
            <a:r>
              <a:rPr lang="zh-CN" altLang="en-US" smtClean="0"/>
              <a:t>码的一种改进型，改进目的是为了保持</a:t>
            </a:r>
            <a:r>
              <a:rPr lang="en-US" altLang="zh-CN" smtClean="0"/>
              <a:t>AMI</a:t>
            </a:r>
            <a:r>
              <a:rPr lang="zh-CN" altLang="en-US" smtClean="0"/>
              <a:t>码的优点而克服其缺点，使连“</a:t>
            </a:r>
            <a:r>
              <a:rPr lang="en-US" altLang="zh-CN" smtClean="0"/>
              <a:t>0”</a:t>
            </a:r>
            <a:r>
              <a:rPr lang="zh-CN" altLang="en-US" smtClean="0"/>
              <a:t>个数不超过</a:t>
            </a:r>
            <a:r>
              <a:rPr lang="en-US" altLang="zh-CN" smtClean="0"/>
              <a:t>3</a:t>
            </a:r>
            <a:r>
              <a:rPr lang="zh-CN" altLang="en-US" smtClean="0"/>
              <a:t>个。</a:t>
            </a:r>
            <a:endParaRPr lang="zh-CN" altLang="en-US" smtClean="0"/>
          </a:p>
          <a:p>
            <a:pPr lvl="3" eaLnBrk="1" hangingPunct="1">
              <a:lnSpc>
                <a:spcPct val="120000"/>
              </a:lnSpc>
            </a:pPr>
            <a:r>
              <a:rPr lang="zh-CN" altLang="en-US" smtClean="0"/>
              <a:t>用于：</a:t>
            </a:r>
            <a:r>
              <a:rPr lang="en-US" altLang="zh-CN" smtClean="0"/>
              <a:t>PDH-</a:t>
            </a:r>
            <a:r>
              <a:rPr lang="zh-CN" altLang="en-US" smtClean="0"/>
              <a:t>系列接口。 </a:t>
            </a:r>
            <a:endParaRPr lang="zh-CN" altLang="en-US" smtClean="0"/>
          </a:p>
          <a:p>
            <a:pPr lvl="3" eaLnBrk="1" hangingPunct="1">
              <a:lnSpc>
                <a:spcPct val="120000"/>
              </a:lnSpc>
            </a:pPr>
            <a:r>
              <a:rPr lang="zh-CN" altLang="en-US" smtClean="0"/>
              <a:t>编码规则：</a:t>
            </a:r>
            <a:endParaRPr lang="zh-CN" altLang="en-US" smtClean="0"/>
          </a:p>
          <a:p>
            <a:pPr lvl="4" eaLnBrk="1" hangingPunct="1">
              <a:lnSpc>
                <a:spcPct val="120000"/>
              </a:lnSpc>
              <a:buFont typeface="Wingdings" panose="05000000000000000000" pitchFamily="2" charset="2"/>
              <a:buNone/>
            </a:pPr>
            <a:r>
              <a:rPr lang="zh-CN" altLang="en-US" smtClean="0"/>
              <a:t>（</a:t>
            </a:r>
            <a:r>
              <a:rPr lang="en-US" altLang="zh-CN" smtClean="0"/>
              <a:t>1</a:t>
            </a:r>
            <a:r>
              <a:rPr lang="zh-CN" altLang="en-US" smtClean="0"/>
              <a:t>）检查消息码中“</a:t>
            </a:r>
            <a:r>
              <a:rPr lang="en-US" altLang="zh-CN" smtClean="0"/>
              <a:t>0”</a:t>
            </a:r>
            <a:r>
              <a:rPr lang="zh-CN" altLang="en-US" smtClean="0"/>
              <a:t>的个数。当连“</a:t>
            </a:r>
            <a:r>
              <a:rPr lang="en-US" altLang="zh-CN" smtClean="0"/>
              <a:t>0”</a:t>
            </a:r>
            <a:r>
              <a:rPr lang="zh-CN" altLang="en-US" smtClean="0"/>
              <a:t>数目小于等于</a:t>
            </a:r>
            <a:r>
              <a:rPr lang="en-US" altLang="zh-CN" smtClean="0"/>
              <a:t>3</a:t>
            </a:r>
            <a:r>
              <a:rPr lang="zh-CN" altLang="en-US" smtClean="0"/>
              <a:t>时，</a:t>
            </a:r>
            <a:r>
              <a:rPr lang="en-US" altLang="zh-CN" smtClean="0"/>
              <a:t>HDB</a:t>
            </a:r>
            <a:r>
              <a:rPr lang="en-US" altLang="zh-CN" baseline="-25000" smtClean="0"/>
              <a:t>3</a:t>
            </a:r>
            <a:r>
              <a:rPr lang="zh-CN" altLang="en-US" smtClean="0"/>
              <a:t>码与</a:t>
            </a:r>
            <a:r>
              <a:rPr lang="en-US" altLang="zh-CN" smtClean="0"/>
              <a:t>AMI</a:t>
            </a:r>
            <a:r>
              <a:rPr lang="zh-CN" altLang="en-US" smtClean="0"/>
              <a:t>码一样，</a:t>
            </a:r>
            <a:r>
              <a:rPr lang="en-US" altLang="zh-CN" smtClean="0"/>
              <a:t>+1</a:t>
            </a:r>
            <a:r>
              <a:rPr lang="zh-CN" altLang="en-US" smtClean="0"/>
              <a:t>与</a:t>
            </a:r>
            <a:r>
              <a:rPr lang="en-US" altLang="zh-CN" smtClean="0"/>
              <a:t>-1</a:t>
            </a:r>
            <a:r>
              <a:rPr lang="zh-CN" altLang="en-US" smtClean="0"/>
              <a:t>交替；</a:t>
            </a:r>
            <a:endParaRPr lang="zh-CN" altLang="en-US" smtClean="0"/>
          </a:p>
          <a:p>
            <a:pPr lvl="4" eaLnBrk="1" hangingPunct="1">
              <a:lnSpc>
                <a:spcPct val="120000"/>
              </a:lnSpc>
              <a:buFont typeface="Wingdings" panose="05000000000000000000" pitchFamily="2" charset="2"/>
              <a:buNone/>
            </a:pPr>
            <a:r>
              <a:rPr lang="zh-CN" altLang="en-US" smtClean="0"/>
              <a:t>（</a:t>
            </a:r>
            <a:r>
              <a:rPr lang="en-US" altLang="zh-CN" smtClean="0"/>
              <a:t>2</a:t>
            </a:r>
            <a:r>
              <a:rPr lang="zh-CN" altLang="en-US" smtClean="0"/>
              <a:t>）连“</a:t>
            </a:r>
            <a:r>
              <a:rPr lang="en-US" altLang="zh-CN" smtClean="0"/>
              <a:t>0”</a:t>
            </a:r>
            <a:r>
              <a:rPr lang="zh-CN" altLang="en-US" smtClean="0"/>
              <a:t>数目超过</a:t>
            </a:r>
            <a:r>
              <a:rPr lang="en-US" altLang="zh-CN" smtClean="0"/>
              <a:t>3</a:t>
            </a:r>
            <a:r>
              <a:rPr lang="zh-CN" altLang="en-US" smtClean="0"/>
              <a:t>时，将每</a:t>
            </a:r>
            <a:r>
              <a:rPr lang="en-US" altLang="zh-CN" smtClean="0"/>
              <a:t>4</a:t>
            </a:r>
            <a:r>
              <a:rPr lang="zh-CN" altLang="en-US" smtClean="0"/>
              <a:t>个连“</a:t>
            </a:r>
            <a:r>
              <a:rPr lang="en-US" altLang="zh-CN" smtClean="0"/>
              <a:t>0”</a:t>
            </a:r>
            <a:r>
              <a:rPr lang="zh-CN" altLang="en-US" smtClean="0"/>
              <a:t>化作一小节，定义为</a:t>
            </a:r>
            <a:r>
              <a:rPr lang="en-US" altLang="zh-CN" smtClean="0"/>
              <a:t>B00V</a:t>
            </a:r>
            <a:r>
              <a:rPr lang="zh-CN" altLang="en-US" smtClean="0"/>
              <a:t>，称为破坏节，其中</a:t>
            </a:r>
            <a:r>
              <a:rPr lang="en-US" altLang="zh-CN" smtClean="0"/>
              <a:t>V</a:t>
            </a:r>
            <a:r>
              <a:rPr lang="zh-CN" altLang="en-US" smtClean="0"/>
              <a:t>称为破坏脉冲，而</a:t>
            </a:r>
            <a:r>
              <a:rPr lang="en-US" altLang="zh-CN" smtClean="0"/>
              <a:t>B</a:t>
            </a:r>
            <a:r>
              <a:rPr lang="zh-CN" altLang="en-US" smtClean="0"/>
              <a:t>称为调节脉冲；</a:t>
            </a:r>
            <a:endParaRPr lang="zh-CN" altLang="en-US" smtClean="0"/>
          </a:p>
          <a:p>
            <a:pPr lvl="4" eaLnBrk="1" hangingPunct="1">
              <a:lnSpc>
                <a:spcPct val="120000"/>
              </a:lnSpc>
              <a:buFont typeface="Wingdings" panose="05000000000000000000" pitchFamily="2" charset="2"/>
              <a:buNone/>
            </a:pPr>
            <a:r>
              <a:rPr lang="zh-CN" altLang="en-US" smtClean="0"/>
              <a:t>（</a:t>
            </a:r>
            <a:r>
              <a:rPr lang="en-US" altLang="zh-CN" smtClean="0"/>
              <a:t>3</a:t>
            </a:r>
            <a:r>
              <a:rPr lang="zh-CN" altLang="en-US" smtClean="0"/>
              <a:t>）</a:t>
            </a:r>
            <a:r>
              <a:rPr lang="en-US" altLang="zh-CN" smtClean="0"/>
              <a:t>V</a:t>
            </a:r>
            <a:r>
              <a:rPr lang="zh-CN" altLang="en-US" smtClean="0"/>
              <a:t>与前一个相邻的非“</a:t>
            </a:r>
            <a:r>
              <a:rPr lang="en-US" altLang="zh-CN" smtClean="0"/>
              <a:t>0”</a:t>
            </a:r>
            <a:r>
              <a:rPr lang="zh-CN" altLang="en-US" smtClean="0"/>
              <a:t>脉冲的极性相同</a:t>
            </a:r>
            <a:r>
              <a:rPr lang="en-US" altLang="zh-CN" smtClean="0"/>
              <a:t>(</a:t>
            </a:r>
            <a:r>
              <a:rPr lang="zh-CN" altLang="en-US" smtClean="0"/>
              <a:t>这破坏了极性交替的规则，所以</a:t>
            </a:r>
            <a:r>
              <a:rPr lang="en-US" altLang="zh-CN" smtClean="0"/>
              <a:t>V</a:t>
            </a:r>
            <a:r>
              <a:rPr lang="zh-CN" altLang="en-US" smtClean="0"/>
              <a:t>称为破坏脉冲</a:t>
            </a:r>
            <a:r>
              <a:rPr lang="en-US" altLang="zh-CN" smtClean="0"/>
              <a:t>)</a:t>
            </a:r>
            <a:r>
              <a:rPr lang="zh-CN" altLang="en-US" smtClean="0"/>
              <a:t>，并且要求相邻的</a:t>
            </a:r>
            <a:r>
              <a:rPr lang="en-US" altLang="zh-CN" smtClean="0"/>
              <a:t>V</a:t>
            </a:r>
            <a:r>
              <a:rPr lang="zh-CN" altLang="en-US" smtClean="0"/>
              <a:t>码之间极性必须交替。</a:t>
            </a:r>
            <a:r>
              <a:rPr lang="en-US" altLang="zh-CN" smtClean="0"/>
              <a:t>V</a:t>
            </a:r>
            <a:r>
              <a:rPr lang="zh-CN" altLang="en-US" smtClean="0"/>
              <a:t>的取值为</a:t>
            </a:r>
            <a:r>
              <a:rPr lang="en-US" altLang="zh-CN" smtClean="0"/>
              <a:t>+1</a:t>
            </a:r>
            <a:r>
              <a:rPr lang="zh-CN" altLang="en-US" smtClean="0"/>
              <a:t>或</a:t>
            </a:r>
            <a:r>
              <a:rPr lang="en-US" altLang="zh-CN" smtClean="0"/>
              <a:t>-1</a:t>
            </a:r>
            <a:r>
              <a:rPr lang="zh-CN" altLang="en-US" smtClean="0"/>
              <a:t>； </a:t>
            </a:r>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灯片编号占位符 5"/>
          <p:cNvSpPr>
            <a:spLocks noGrp="1"/>
          </p:cNvSpPr>
          <p:nvPr>
            <p:ph type="sldNum" sz="quarter" idx="12"/>
          </p:nvPr>
        </p:nvSpPr>
        <p:spPr>
          <a:noFill/>
        </p:spPr>
        <p:txBody>
          <a:bodyPr/>
          <a:lstStyle/>
          <a:p>
            <a:fld id="{1F5E8271-1671-4902-B40C-A0975B4E935D}" type="slidenum">
              <a:rPr lang="en-US" altLang="zh-CN" smtClean="0"/>
            </a:fld>
            <a:endParaRPr lang="en-US" altLang="zh-CN" smtClean="0"/>
          </a:p>
        </p:txBody>
      </p:sp>
      <p:sp>
        <p:nvSpPr>
          <p:cNvPr id="80793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07940" name="Rectangle 3"/>
          <p:cNvSpPr>
            <a:spLocks noGrp="1" noChangeArrowheads="1"/>
          </p:cNvSpPr>
          <p:nvPr>
            <p:ph type="body" idx="1"/>
          </p:nvPr>
        </p:nvSpPr>
        <p:spPr>
          <a:xfrm>
            <a:off x="341313" y="1179513"/>
            <a:ext cx="8802687" cy="5678487"/>
          </a:xfrm>
        </p:spPr>
        <p:txBody>
          <a:bodyPr/>
          <a:lstStyle/>
          <a:p>
            <a:pPr lvl="4" eaLnBrk="1" hangingPunct="1">
              <a:buFont typeface="Wingdings" panose="05000000000000000000" pitchFamily="2" charset="2"/>
              <a:buNone/>
            </a:pPr>
            <a:r>
              <a:rPr lang="zh-CN" altLang="en-US" smtClean="0"/>
              <a:t>（</a:t>
            </a:r>
            <a:r>
              <a:rPr lang="en-US" altLang="zh-CN" smtClean="0"/>
              <a:t>4</a:t>
            </a:r>
            <a:r>
              <a:rPr lang="zh-CN" altLang="en-US" smtClean="0"/>
              <a:t>）</a:t>
            </a:r>
            <a:r>
              <a:rPr lang="en-US" altLang="zh-CN" smtClean="0"/>
              <a:t>B</a:t>
            </a:r>
            <a:r>
              <a:rPr lang="zh-CN" altLang="en-US" smtClean="0"/>
              <a:t>的取值可选</a:t>
            </a:r>
            <a:r>
              <a:rPr lang="en-US" altLang="zh-CN" smtClean="0"/>
              <a:t>0</a:t>
            </a:r>
            <a:r>
              <a:rPr lang="zh-CN" altLang="en-US" smtClean="0"/>
              <a:t>、</a:t>
            </a:r>
            <a:r>
              <a:rPr lang="en-US" altLang="zh-CN" smtClean="0"/>
              <a:t>+1</a:t>
            </a:r>
            <a:r>
              <a:rPr lang="zh-CN" altLang="en-US" smtClean="0"/>
              <a:t>或</a:t>
            </a:r>
            <a:r>
              <a:rPr lang="en-US" altLang="zh-CN" smtClean="0"/>
              <a:t>-1</a:t>
            </a:r>
            <a:r>
              <a:rPr lang="zh-CN" altLang="en-US" smtClean="0"/>
              <a:t>，以使</a:t>
            </a:r>
            <a:r>
              <a:rPr lang="en-US" altLang="zh-CN" smtClean="0"/>
              <a:t>V</a:t>
            </a:r>
            <a:r>
              <a:rPr lang="zh-CN" altLang="en-US" smtClean="0"/>
              <a:t>同时满足（</a:t>
            </a:r>
            <a:r>
              <a:rPr lang="en-US" altLang="zh-CN" smtClean="0"/>
              <a:t>3</a:t>
            </a:r>
            <a:r>
              <a:rPr lang="zh-CN" altLang="en-US" smtClean="0"/>
              <a:t>）中的两个要求； </a:t>
            </a:r>
            <a:endParaRPr lang="zh-CN" altLang="en-US" smtClean="0"/>
          </a:p>
          <a:p>
            <a:pPr lvl="4" eaLnBrk="1" hangingPunct="1">
              <a:buFont typeface="Wingdings" panose="05000000000000000000" pitchFamily="2" charset="2"/>
              <a:buNone/>
            </a:pPr>
            <a:r>
              <a:rPr lang="zh-CN" altLang="en-US" smtClean="0"/>
              <a:t>（</a:t>
            </a:r>
            <a:r>
              <a:rPr lang="en-US" altLang="zh-CN" smtClean="0"/>
              <a:t>5</a:t>
            </a:r>
            <a:r>
              <a:rPr lang="zh-CN" altLang="en-US" smtClean="0"/>
              <a:t>）</a:t>
            </a:r>
            <a:r>
              <a:rPr lang="en-US" altLang="zh-CN" smtClean="0"/>
              <a:t>V</a:t>
            </a:r>
            <a:r>
              <a:rPr lang="zh-CN" altLang="en-US" smtClean="0"/>
              <a:t>码后面的传号码极性也要交替。 </a:t>
            </a:r>
            <a:endParaRPr lang="zh-CN" altLang="en-US" smtClean="0"/>
          </a:p>
          <a:p>
            <a:pPr lvl="3" eaLnBrk="1" hangingPunct="1"/>
            <a:r>
              <a:rPr lang="zh-CN" altLang="en-US" smtClean="0"/>
              <a:t>例：</a:t>
            </a:r>
            <a:endParaRPr lang="zh-CN" altLang="en-US" smtClean="0"/>
          </a:p>
          <a:p>
            <a:pPr lvl="1" eaLnBrk="1" hangingPunct="1">
              <a:buFont typeface="Wingdings" panose="05000000000000000000" pitchFamily="2" charset="2"/>
              <a:buNone/>
            </a:pPr>
            <a:r>
              <a:rPr lang="zh-CN" altLang="en-US" sz="2200" smtClean="0"/>
              <a:t>	消息码：   </a:t>
            </a:r>
            <a:r>
              <a:rPr lang="en-US" altLang="zh-CN" sz="2200" smtClean="0"/>
              <a:t>1 0 0 0  0    1  0 0 0   0    1    1 0 0 0    0    0 0 0   0    l    1</a:t>
            </a:r>
            <a:endParaRPr lang="en-US" altLang="zh-CN" sz="2200" smtClean="0"/>
          </a:p>
          <a:p>
            <a:pPr lvl="1" eaLnBrk="1" hangingPunct="1">
              <a:buFont typeface="Wingdings" panose="05000000000000000000" pitchFamily="2" charset="2"/>
              <a:buNone/>
            </a:pPr>
            <a:r>
              <a:rPr lang="en-US" altLang="zh-CN" sz="2200" smtClean="0"/>
              <a:t>    AMI</a:t>
            </a:r>
            <a:r>
              <a:rPr lang="zh-CN" altLang="en-US" sz="2200" smtClean="0"/>
              <a:t>码：  </a:t>
            </a:r>
            <a:r>
              <a:rPr lang="en-US" altLang="zh-CN" sz="2200" smtClean="0"/>
              <a:t>-1 0 0 0   0 +1 0 0 0    0   -1 +1 0 0 0    0    0 0 0    0  -1 +1</a:t>
            </a:r>
            <a:endParaRPr lang="en-US" altLang="zh-CN" sz="2200" smtClean="0"/>
          </a:p>
          <a:p>
            <a:pPr lvl="1" eaLnBrk="1" hangingPunct="1">
              <a:buFont typeface="Wingdings" panose="05000000000000000000" pitchFamily="2" charset="2"/>
              <a:buNone/>
            </a:pPr>
            <a:r>
              <a:rPr lang="en-US" altLang="zh-CN" sz="2200" smtClean="0"/>
              <a:t>    HDB</a:t>
            </a:r>
            <a:r>
              <a:rPr lang="zh-CN" altLang="en-US" sz="2200" smtClean="0"/>
              <a:t>码： </a:t>
            </a:r>
            <a:r>
              <a:rPr lang="en-US" altLang="zh-CN" sz="2200" smtClean="0"/>
              <a:t>-1 </a:t>
            </a:r>
            <a:r>
              <a:rPr lang="en-US" altLang="zh-CN" sz="2200" smtClean="0">
                <a:solidFill>
                  <a:schemeClr val="hlink"/>
                </a:solidFill>
              </a:rPr>
              <a:t>0 0 0 –V</a:t>
            </a:r>
            <a:r>
              <a:rPr lang="en-US" altLang="zh-CN" sz="2200" smtClean="0"/>
              <a:t> +1 </a:t>
            </a:r>
            <a:r>
              <a:rPr lang="en-US" altLang="zh-CN" sz="2200" smtClean="0">
                <a:solidFill>
                  <a:schemeClr val="hlink"/>
                </a:solidFill>
              </a:rPr>
              <a:t>0 0 0 +V</a:t>
            </a:r>
            <a:r>
              <a:rPr lang="en-US" altLang="zh-CN" sz="2200" smtClean="0"/>
              <a:t>  -1 +1</a:t>
            </a:r>
            <a:r>
              <a:rPr lang="en-US" altLang="zh-CN" sz="2200" smtClean="0">
                <a:solidFill>
                  <a:schemeClr val="hlink"/>
                </a:solidFill>
              </a:rPr>
              <a:t>-B 0 0 –V</a:t>
            </a:r>
            <a:r>
              <a:rPr lang="en-US" altLang="zh-CN" sz="2200" smtClean="0"/>
              <a:t> </a:t>
            </a:r>
            <a:r>
              <a:rPr lang="en-US" altLang="zh-CN" sz="2200" smtClean="0">
                <a:solidFill>
                  <a:schemeClr val="folHlink"/>
                </a:solidFill>
              </a:rPr>
              <a:t>+B 0 0 +V</a:t>
            </a:r>
            <a:r>
              <a:rPr lang="en-US" altLang="zh-CN" sz="2200" smtClean="0"/>
              <a:t>  -l +1</a:t>
            </a:r>
            <a:endParaRPr lang="en-US" altLang="zh-CN" sz="2200" smtClean="0"/>
          </a:p>
          <a:p>
            <a:pPr lvl="3" eaLnBrk="1" hangingPunct="1">
              <a:lnSpc>
                <a:spcPct val="120000"/>
              </a:lnSpc>
              <a:buFont typeface="Wingdings" panose="05000000000000000000" pitchFamily="2" charset="2"/>
              <a:buNone/>
            </a:pPr>
            <a:r>
              <a:rPr lang="en-US" altLang="zh-CN" smtClean="0"/>
              <a:t>           </a:t>
            </a:r>
            <a:r>
              <a:rPr lang="zh-CN" altLang="en-US" smtClean="0"/>
              <a:t>其中的</a:t>
            </a:r>
            <a:r>
              <a:rPr lang="zh-CN" altLang="en-US" smtClean="0">
                <a:sym typeface="Symbol" panose="05050102010706020507" pitchFamily="18" charset="2"/>
              </a:rPr>
              <a:t></a:t>
            </a:r>
            <a:r>
              <a:rPr lang="en-US" altLang="zh-CN" smtClean="0"/>
              <a:t>V</a:t>
            </a:r>
            <a:r>
              <a:rPr lang="zh-CN" altLang="en-US" smtClean="0"/>
              <a:t>脉冲和</a:t>
            </a:r>
            <a:r>
              <a:rPr lang="zh-CN" altLang="en-US" smtClean="0">
                <a:sym typeface="Symbol" panose="05050102010706020507" pitchFamily="18" charset="2"/>
              </a:rPr>
              <a:t></a:t>
            </a:r>
            <a:r>
              <a:rPr lang="en-US" altLang="zh-CN" smtClean="0">
                <a:sym typeface="Symbol" panose="05050102010706020507" pitchFamily="18" charset="2"/>
              </a:rPr>
              <a:t>B</a:t>
            </a:r>
            <a:r>
              <a:rPr lang="zh-CN" altLang="en-US" smtClean="0"/>
              <a:t>脉冲与</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t>脉冲波形相同，用</a:t>
            </a:r>
            <a:r>
              <a:rPr lang="en-US" altLang="zh-CN" smtClean="0"/>
              <a:t>V</a:t>
            </a:r>
            <a:r>
              <a:rPr lang="zh-CN" altLang="en-US" smtClean="0"/>
              <a:t>或</a:t>
            </a:r>
            <a:r>
              <a:rPr lang="en-US" altLang="zh-CN" smtClean="0"/>
              <a:t>B</a:t>
            </a:r>
            <a:r>
              <a:rPr lang="zh-CN" altLang="en-US" smtClean="0"/>
              <a:t>符号表示的目的是为了示意该非“</a:t>
            </a:r>
            <a:r>
              <a:rPr lang="en-US" altLang="zh-CN" smtClean="0"/>
              <a:t>0”</a:t>
            </a:r>
            <a:r>
              <a:rPr lang="zh-CN" altLang="en-US" smtClean="0"/>
              <a:t>码是由原信码的“</a:t>
            </a:r>
            <a:r>
              <a:rPr lang="en-US" altLang="zh-CN" smtClean="0"/>
              <a:t>0”</a:t>
            </a:r>
            <a:r>
              <a:rPr lang="zh-CN" altLang="en-US" smtClean="0"/>
              <a:t>变换而来的。</a:t>
            </a:r>
            <a:endParaRPr lang="zh-CN" altLang="en-US" sz="1900" smtClean="0"/>
          </a:p>
          <a:p>
            <a:pPr lvl="1" eaLnBrk="1" hangingPunct="1">
              <a:buFont typeface="Wingdings" panose="05000000000000000000" pitchFamily="2" charset="2"/>
              <a:buNone/>
            </a:pPr>
            <a:r>
              <a:rPr lang="zh-CN" altLang="en-US" sz="2200" smtClean="0"/>
              <a:t>			</a:t>
            </a:r>
            <a:endParaRPr lang="zh-CN" altLang="en-US" sz="2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灯片编号占位符 5"/>
          <p:cNvSpPr>
            <a:spLocks noGrp="1"/>
          </p:cNvSpPr>
          <p:nvPr>
            <p:ph type="sldNum" sz="quarter" idx="12"/>
          </p:nvPr>
        </p:nvSpPr>
        <p:spPr>
          <a:noFill/>
        </p:spPr>
        <p:txBody>
          <a:bodyPr/>
          <a:lstStyle/>
          <a:p>
            <a:fld id="{2BC4F468-494A-4F22-A929-667D02C25D0C}" type="slidenum">
              <a:rPr lang="en-US" altLang="zh-CN" smtClean="0"/>
            </a:fld>
            <a:endParaRPr lang="en-US" altLang="zh-CN" smtClean="0"/>
          </a:p>
        </p:txBody>
      </p:sp>
      <p:sp>
        <p:nvSpPr>
          <p:cNvPr id="80896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08964" name="Rectangle 3"/>
          <p:cNvSpPr>
            <a:spLocks noGrp="1" noChangeArrowheads="1"/>
          </p:cNvSpPr>
          <p:nvPr>
            <p:ph type="body" idx="1"/>
          </p:nvPr>
        </p:nvSpPr>
        <p:spPr>
          <a:xfrm>
            <a:off x="296863" y="1179513"/>
            <a:ext cx="8847137" cy="5678487"/>
          </a:xfrm>
        </p:spPr>
        <p:txBody>
          <a:bodyPr/>
          <a:lstStyle/>
          <a:p>
            <a:pPr lvl="3" eaLnBrk="1" hangingPunct="1">
              <a:lnSpc>
                <a:spcPct val="120000"/>
              </a:lnSpc>
            </a:pPr>
            <a:r>
              <a:rPr lang="en-US" altLang="zh-CN" smtClean="0"/>
              <a:t>HDB</a:t>
            </a:r>
            <a:r>
              <a:rPr lang="en-US" altLang="zh-CN" baseline="-25000" smtClean="0"/>
              <a:t>3</a:t>
            </a:r>
            <a:r>
              <a:rPr lang="zh-CN" altLang="en-US" smtClean="0"/>
              <a:t>码的译码：</a:t>
            </a:r>
            <a:endParaRPr lang="zh-CN" altLang="en-US" smtClean="0"/>
          </a:p>
          <a:p>
            <a:pPr lvl="3" eaLnBrk="1" hangingPunct="1">
              <a:lnSpc>
                <a:spcPct val="140000"/>
              </a:lnSpc>
              <a:buFont typeface="Wingdings" panose="05000000000000000000" pitchFamily="2" charset="2"/>
              <a:buNone/>
            </a:pPr>
            <a:r>
              <a:rPr lang="zh-CN" altLang="en-US" smtClean="0"/>
              <a:t>	        </a:t>
            </a:r>
            <a:r>
              <a:rPr lang="en-US" altLang="zh-CN" smtClean="0"/>
              <a:t>HDB</a:t>
            </a:r>
            <a:r>
              <a:rPr lang="en-US" altLang="zh-CN" baseline="-25000" smtClean="0"/>
              <a:t>3</a:t>
            </a:r>
            <a:r>
              <a:rPr lang="zh-CN" altLang="en-US" smtClean="0"/>
              <a:t>码的编码虽然比较复杂，但译码却比较简单。从上述编码规则看出，每一个破坏脉冲</a:t>
            </a:r>
            <a:r>
              <a:rPr lang="en-US" altLang="zh-CN" smtClean="0"/>
              <a:t>V</a:t>
            </a:r>
            <a:r>
              <a:rPr lang="zh-CN" altLang="en-US" smtClean="0"/>
              <a:t>总是与前一非“</a:t>
            </a:r>
            <a:r>
              <a:rPr lang="en-US" altLang="zh-CN" smtClean="0"/>
              <a:t>0”</a:t>
            </a:r>
            <a:r>
              <a:rPr lang="zh-CN" altLang="en-US" smtClean="0"/>
              <a:t>脉冲同极性</a:t>
            </a:r>
            <a:r>
              <a:rPr lang="en-US" altLang="zh-CN" smtClean="0"/>
              <a:t>(</a:t>
            </a:r>
            <a:r>
              <a:rPr lang="zh-CN" altLang="en-US" smtClean="0"/>
              <a:t>包括</a:t>
            </a:r>
            <a:r>
              <a:rPr lang="en-US" altLang="zh-CN" smtClean="0"/>
              <a:t>B</a:t>
            </a:r>
            <a:r>
              <a:rPr lang="zh-CN" altLang="en-US" smtClean="0"/>
              <a:t>在内</a:t>
            </a:r>
            <a:r>
              <a:rPr lang="en-US" altLang="zh-CN" smtClean="0"/>
              <a:t>)</a:t>
            </a:r>
            <a:r>
              <a:rPr lang="zh-CN" altLang="en-US" smtClean="0"/>
              <a:t>。这就是说，从收到的符号序列中可以容易地找到破坏点</a:t>
            </a:r>
            <a:r>
              <a:rPr lang="en-US" altLang="zh-CN" smtClean="0"/>
              <a:t>V</a:t>
            </a:r>
            <a:r>
              <a:rPr lang="zh-CN" altLang="en-US" smtClean="0"/>
              <a:t>，于是也断定</a:t>
            </a:r>
            <a:r>
              <a:rPr lang="en-US" altLang="zh-CN" smtClean="0"/>
              <a:t>V</a:t>
            </a:r>
            <a:r>
              <a:rPr lang="zh-CN" altLang="en-US" smtClean="0"/>
              <a:t>符号及其前面的</a:t>
            </a:r>
            <a:r>
              <a:rPr lang="en-US" altLang="zh-CN" smtClean="0"/>
              <a:t>3</a:t>
            </a:r>
            <a:r>
              <a:rPr lang="zh-CN" altLang="en-US" smtClean="0"/>
              <a:t>个符号必是连“</a:t>
            </a:r>
            <a:r>
              <a:rPr lang="en-US" altLang="zh-CN" smtClean="0"/>
              <a:t>0”</a:t>
            </a:r>
            <a:r>
              <a:rPr lang="zh-CN" altLang="en-US" smtClean="0"/>
              <a:t>符号，从而恢复</a:t>
            </a:r>
            <a:r>
              <a:rPr lang="en-US" altLang="zh-CN" smtClean="0"/>
              <a:t>4</a:t>
            </a:r>
            <a:r>
              <a:rPr lang="zh-CN" altLang="en-US" smtClean="0"/>
              <a:t>个连“</a:t>
            </a:r>
            <a:r>
              <a:rPr lang="en-US" altLang="zh-CN" smtClean="0"/>
              <a:t>0”</a:t>
            </a:r>
            <a:r>
              <a:rPr lang="zh-CN" altLang="en-US" smtClean="0"/>
              <a:t>码，再将所有</a:t>
            </a:r>
            <a:r>
              <a:rPr lang="en-US" altLang="zh-CN" smtClean="0"/>
              <a:t>-1</a:t>
            </a:r>
            <a:r>
              <a:rPr lang="zh-CN" altLang="en-US" smtClean="0"/>
              <a:t>变成</a:t>
            </a:r>
            <a:r>
              <a:rPr lang="en-US" altLang="zh-CN" smtClean="0"/>
              <a:t>+1</a:t>
            </a:r>
            <a:r>
              <a:rPr lang="zh-CN" altLang="en-US" smtClean="0"/>
              <a:t>后便得到原消息代码。</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灯片编号占位符 5"/>
          <p:cNvSpPr>
            <a:spLocks noGrp="1"/>
          </p:cNvSpPr>
          <p:nvPr>
            <p:ph type="sldNum" sz="quarter" idx="12"/>
          </p:nvPr>
        </p:nvSpPr>
        <p:spPr>
          <a:noFill/>
        </p:spPr>
        <p:txBody>
          <a:bodyPr/>
          <a:lstStyle/>
          <a:p>
            <a:fld id="{2BC4F468-494A-4F22-A929-667D02C25D0C}" type="slidenum">
              <a:rPr lang="en-US" altLang="zh-CN" smtClean="0"/>
            </a:fld>
            <a:endParaRPr lang="en-US" altLang="zh-CN" smtClean="0"/>
          </a:p>
        </p:txBody>
      </p:sp>
      <p:sp>
        <p:nvSpPr>
          <p:cNvPr id="80896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graphicFrame>
        <p:nvGraphicFramePr>
          <p:cNvPr id="3" name="对象 2"/>
          <p:cNvGraphicFramePr/>
          <p:nvPr/>
        </p:nvGraphicFramePr>
        <p:xfrm>
          <a:off x="1245235" y="1430020"/>
          <a:ext cx="7349490" cy="4586605"/>
        </p:xfrm>
        <a:graphic>
          <a:graphicData uri="http://schemas.openxmlformats.org/presentationml/2006/ole">
            <mc:AlternateContent xmlns:mc="http://schemas.openxmlformats.org/markup-compatibility/2006">
              <mc:Choice xmlns:v="urn:schemas-microsoft-com:vml" Requires="v">
                <p:oleObj spid="_x0000_s4" name="" r:id="rId1" imgW="6648450" imgH="3994150" progId="Paint.Picture">
                  <p:embed/>
                </p:oleObj>
              </mc:Choice>
              <mc:Fallback>
                <p:oleObj name="" r:id="rId1" imgW="6648450" imgH="3994150" progId="Paint.Picture">
                  <p:embed/>
                  <p:pic>
                    <p:nvPicPr>
                      <p:cNvPr id="0" name="图片 3"/>
                      <p:cNvPicPr/>
                      <p:nvPr/>
                    </p:nvPicPr>
                    <p:blipFill>
                      <a:blip r:embed="rId2"/>
                      <a:stretch>
                        <a:fillRect/>
                      </a:stretch>
                    </p:blipFill>
                    <p:spPr>
                      <a:xfrm>
                        <a:off x="1245235" y="1430020"/>
                        <a:ext cx="7349490" cy="45866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灯片编号占位符 5"/>
          <p:cNvSpPr>
            <a:spLocks noGrp="1"/>
          </p:cNvSpPr>
          <p:nvPr>
            <p:ph type="sldNum" sz="quarter" idx="12"/>
          </p:nvPr>
        </p:nvSpPr>
        <p:spPr>
          <a:noFill/>
        </p:spPr>
        <p:txBody>
          <a:bodyPr/>
          <a:lstStyle/>
          <a:p>
            <a:fld id="{09C17083-577C-4A67-AD37-D17DF565EFB0}" type="slidenum">
              <a:rPr lang="en-US" altLang="zh-CN" smtClean="0"/>
            </a:fld>
            <a:endParaRPr lang="en-US" altLang="zh-CN" smtClean="0"/>
          </a:p>
        </p:txBody>
      </p:sp>
      <p:sp>
        <p:nvSpPr>
          <p:cNvPr id="80998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6563" name="Rectangle 3"/>
          <p:cNvSpPr>
            <a:spLocks noGrp="1" noChangeArrowheads="1"/>
          </p:cNvSpPr>
          <p:nvPr>
            <p:ph type="body" idx="1"/>
          </p:nvPr>
        </p:nvSpPr>
        <p:spPr>
          <a:xfrm>
            <a:off x="341313" y="1179513"/>
            <a:ext cx="8802687" cy="5678487"/>
          </a:xfrm>
        </p:spPr>
        <p:txBody>
          <a:bodyPr/>
          <a:lstStyle/>
          <a:p>
            <a:pPr lvl="2" eaLnBrk="1" hangingPunct="1"/>
            <a:r>
              <a:rPr lang="zh-CN" altLang="en-US" dirty="0" smtClean="0"/>
              <a:t>数字双相码：又称曼彻斯特（</a:t>
            </a:r>
            <a:r>
              <a:rPr lang="en-US" altLang="zh-CN" dirty="0" smtClean="0"/>
              <a:t>Manchester</a:t>
            </a:r>
            <a:r>
              <a:rPr lang="zh-CN" altLang="en-US" dirty="0" smtClean="0"/>
              <a:t>）码 </a:t>
            </a:r>
            <a:endParaRPr lang="zh-CN" altLang="en-US" dirty="0" smtClean="0"/>
          </a:p>
          <a:p>
            <a:pPr lvl="3" eaLnBrk="1" hangingPunct="1"/>
            <a:r>
              <a:rPr lang="zh-CN" altLang="en-US" dirty="0" smtClean="0"/>
              <a:t>用一个周期的正负对称方波表示“</a:t>
            </a:r>
            <a:r>
              <a:rPr lang="en-US" altLang="zh-CN" dirty="0" smtClean="0"/>
              <a:t>0”</a:t>
            </a:r>
            <a:r>
              <a:rPr lang="zh-CN" altLang="en-US" dirty="0" smtClean="0"/>
              <a:t>，而用其反相波形表示“</a:t>
            </a:r>
            <a:r>
              <a:rPr lang="en-US" altLang="zh-CN" dirty="0" smtClean="0"/>
              <a:t>1”</a:t>
            </a:r>
            <a:r>
              <a:rPr lang="zh-CN" altLang="en-US" dirty="0" smtClean="0"/>
              <a:t>。 </a:t>
            </a:r>
            <a:endParaRPr lang="zh-CN" altLang="en-US" dirty="0" smtClean="0"/>
          </a:p>
          <a:p>
            <a:pPr lvl="3" eaLnBrk="1" hangingPunct="1"/>
            <a:r>
              <a:rPr lang="zh-CN" altLang="en-US" dirty="0" smtClean="0"/>
              <a:t>“</a:t>
            </a:r>
            <a:r>
              <a:rPr lang="en-US" altLang="zh-CN" dirty="0" smtClean="0"/>
              <a:t>0”</a:t>
            </a:r>
            <a:r>
              <a:rPr lang="zh-CN" altLang="en-US" dirty="0" smtClean="0"/>
              <a:t>码用“</a:t>
            </a:r>
            <a:r>
              <a:rPr lang="en-US" altLang="zh-CN" dirty="0" smtClean="0"/>
              <a:t>01”</a:t>
            </a:r>
            <a:r>
              <a:rPr lang="zh-CN" altLang="en-US" dirty="0" smtClean="0"/>
              <a:t>两位码表示，“</a:t>
            </a:r>
            <a:r>
              <a:rPr lang="en-US" altLang="zh-CN" dirty="0" smtClean="0"/>
              <a:t>1”</a:t>
            </a:r>
            <a:r>
              <a:rPr lang="zh-CN" altLang="en-US" dirty="0" smtClean="0"/>
              <a:t>码用“</a:t>
            </a:r>
            <a:r>
              <a:rPr lang="en-US" altLang="zh-CN" dirty="0" smtClean="0"/>
              <a:t>10 ”</a:t>
            </a:r>
            <a:r>
              <a:rPr lang="zh-CN" altLang="en-US" dirty="0" smtClean="0"/>
              <a:t>两位码表示 </a:t>
            </a:r>
            <a:endParaRPr lang="zh-CN" altLang="en-US" dirty="0" smtClean="0"/>
          </a:p>
          <a:p>
            <a:pPr lvl="3" eaLnBrk="1" hangingPunct="1"/>
            <a:r>
              <a:rPr lang="zh-CN" altLang="en-US" dirty="0" smtClean="0"/>
              <a:t>例：</a:t>
            </a:r>
            <a:endParaRPr lang="zh-CN" altLang="en-US" dirty="0" smtClean="0"/>
          </a:p>
          <a:p>
            <a:pPr lvl="3" eaLnBrk="1" hangingPunct="1">
              <a:buFont typeface="Wingdings" panose="05000000000000000000" pitchFamily="2" charset="2"/>
              <a:buNone/>
            </a:pPr>
            <a:r>
              <a:rPr lang="zh-CN" altLang="en-US" dirty="0" smtClean="0"/>
              <a:t>		消息码：     </a:t>
            </a:r>
            <a:r>
              <a:rPr lang="en-US" altLang="zh-CN" dirty="0" smtClean="0"/>
              <a:t>1    1   0    0     1   0    1</a:t>
            </a:r>
            <a:endParaRPr lang="en-US" altLang="zh-CN" dirty="0" smtClean="0"/>
          </a:p>
          <a:p>
            <a:pPr lvl="3" eaLnBrk="1" hangingPunct="1">
              <a:buFont typeface="Wingdings" panose="05000000000000000000" pitchFamily="2" charset="2"/>
              <a:buNone/>
            </a:pPr>
            <a:r>
              <a:rPr lang="en-US" altLang="zh-CN" dirty="0" smtClean="0"/>
              <a:t>		</a:t>
            </a:r>
            <a:r>
              <a:rPr lang="zh-CN" altLang="en-US" dirty="0" smtClean="0"/>
              <a:t>双相码：   </a:t>
            </a:r>
            <a:r>
              <a:rPr lang="en-US" altLang="zh-CN" dirty="0" smtClean="0"/>
              <a:t>10  10  01  01  10  01  10</a:t>
            </a:r>
            <a:endParaRPr lang="en-US" altLang="zh-CN" dirty="0" smtClean="0"/>
          </a:p>
          <a:p>
            <a:pPr lvl="3" eaLnBrk="1" hangingPunct="1"/>
            <a:r>
              <a:rPr lang="zh-CN" altLang="en-US" dirty="0" smtClean="0"/>
              <a:t>用于：数据的磁记录，以太网</a:t>
            </a:r>
            <a:endParaRPr lang="zh-CN" altLang="en-US" dirty="0" smtClean="0"/>
          </a:p>
          <a:p>
            <a:pPr lvl="3" eaLnBrk="1" hangingPunct="1"/>
            <a:r>
              <a:rPr lang="zh-CN" altLang="en-US" dirty="0" smtClean="0">
                <a:sym typeface="+mn-ea"/>
              </a:rPr>
              <a:t>优缺点：</a:t>
            </a:r>
            <a:endParaRPr lang="zh-CN" altLang="en-US" dirty="0" smtClean="0"/>
          </a:p>
          <a:p>
            <a:pPr lvl="3" eaLnBrk="1" hangingPunct="1">
              <a:lnSpc>
                <a:spcPct val="120000"/>
              </a:lnSpc>
              <a:buFont typeface="Wingdings" panose="05000000000000000000" pitchFamily="2" charset="2"/>
              <a:buNone/>
            </a:pPr>
            <a:r>
              <a:rPr lang="zh-CN" altLang="en-US" dirty="0" smtClean="0"/>
              <a:t>	        双相码波形是一种双极性</a:t>
            </a:r>
            <a:r>
              <a:rPr lang="en-US" altLang="zh-CN" dirty="0" smtClean="0"/>
              <a:t>NRZ</a:t>
            </a:r>
            <a:r>
              <a:rPr lang="zh-CN" altLang="en-US" dirty="0" smtClean="0"/>
              <a:t>波形，只有极性相反的两个电平。它在每个码元间隔的中心点都存在电平跳变，所以含有丰富的位定时信息，且没有直流分量，编码过程也简单。缺点是占用带宽加倍，使频带利用率降低。</a:t>
            </a: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灯片编号占位符 5"/>
          <p:cNvSpPr>
            <a:spLocks noGrp="1"/>
          </p:cNvSpPr>
          <p:nvPr>
            <p:ph type="sldNum" sz="quarter" idx="12"/>
          </p:nvPr>
        </p:nvSpPr>
        <p:spPr>
          <a:noFill/>
        </p:spPr>
        <p:txBody>
          <a:bodyPr/>
          <a:lstStyle/>
          <a:p>
            <a:fld id="{32B31216-0EEE-4F34-A957-FA67EBB91808}" type="slidenum">
              <a:rPr lang="en-US" altLang="zh-CN" smtClean="0"/>
            </a:fld>
            <a:endParaRPr lang="en-US" altLang="zh-CN" smtClean="0"/>
          </a:p>
        </p:txBody>
      </p:sp>
      <p:sp>
        <p:nvSpPr>
          <p:cNvPr id="81101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7587" name="Rectangle 3"/>
          <p:cNvSpPr>
            <a:spLocks noGrp="1" noChangeArrowheads="1"/>
          </p:cNvSpPr>
          <p:nvPr>
            <p:ph type="body" idx="1"/>
          </p:nvPr>
        </p:nvSpPr>
        <p:spPr/>
        <p:txBody>
          <a:bodyPr/>
          <a:lstStyle/>
          <a:p>
            <a:pPr lvl="2" eaLnBrk="1" hangingPunct="1"/>
            <a:r>
              <a:rPr lang="zh-CN" altLang="en-US" smtClean="0"/>
              <a:t>差分双相码 </a:t>
            </a:r>
            <a:endParaRPr lang="zh-CN" altLang="en-US" smtClean="0"/>
          </a:p>
          <a:p>
            <a:pPr lvl="2" eaLnBrk="1" hangingPunct="1">
              <a:lnSpc>
                <a:spcPct val="110000"/>
              </a:lnSpc>
              <a:buFont typeface="Wingdings" panose="05000000000000000000" pitchFamily="2" charset="2"/>
              <a:buNone/>
            </a:pPr>
            <a:r>
              <a:rPr lang="zh-CN" altLang="en-US" smtClean="0"/>
              <a:t>	        为了解决双相码因极性反转而引起的译码错误，可以采用差分码的概念。双相码是利用每个码元持续时间中间的电平跳变进行同步和信码表示（由负到正的跳变表示二进制“</a:t>
            </a:r>
            <a:r>
              <a:rPr lang="en-US" altLang="zh-CN" smtClean="0"/>
              <a:t>0”</a:t>
            </a:r>
            <a:r>
              <a:rPr lang="zh-CN" altLang="en-US" smtClean="0"/>
              <a:t>，由正到负的跳变表示二进制“</a:t>
            </a:r>
            <a:r>
              <a:rPr lang="en-US" altLang="zh-CN" smtClean="0"/>
              <a:t>1”</a:t>
            </a:r>
            <a:r>
              <a:rPr lang="zh-CN" altLang="en-US" smtClean="0"/>
              <a:t>）。而在差分双相码编码中，每个码元中间的电平跳变用于同步，而每个码元的开始处是否存在额外的跳变用来确定信码。有跳变则表示二进制“</a:t>
            </a:r>
            <a:r>
              <a:rPr lang="en-US" altLang="zh-CN" smtClean="0"/>
              <a:t>1”</a:t>
            </a:r>
            <a:r>
              <a:rPr lang="zh-CN" altLang="en-US" smtClean="0"/>
              <a:t>，无跳变则表示二进制“</a:t>
            </a:r>
            <a:r>
              <a:rPr lang="en-US" altLang="zh-CN" smtClean="0"/>
              <a:t>0”</a:t>
            </a:r>
            <a:r>
              <a:rPr lang="zh-CN" altLang="en-US" smtClean="0"/>
              <a:t>。</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灯片编号占位符 5"/>
          <p:cNvSpPr>
            <a:spLocks noGrp="1"/>
          </p:cNvSpPr>
          <p:nvPr>
            <p:ph type="sldNum" sz="quarter" idx="12"/>
          </p:nvPr>
        </p:nvSpPr>
        <p:spPr>
          <a:noFill/>
        </p:spPr>
        <p:txBody>
          <a:bodyPr/>
          <a:lstStyle/>
          <a:p>
            <a:fld id="{374737FD-A796-49D2-9EAE-F95869F2452C}" type="slidenum">
              <a:rPr lang="en-US" altLang="zh-CN" smtClean="0"/>
            </a:fld>
            <a:endParaRPr lang="en-US" altLang="zh-CN" smtClean="0"/>
          </a:p>
        </p:txBody>
      </p:sp>
      <p:sp>
        <p:nvSpPr>
          <p:cNvPr id="79257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2531" name="Rectangle 3"/>
          <p:cNvSpPr>
            <a:spLocks noGrp="1" noChangeArrowheads="1"/>
          </p:cNvSpPr>
          <p:nvPr>
            <p:ph type="body" idx="1"/>
          </p:nvPr>
        </p:nvSpPr>
        <p:spPr>
          <a:xfrm>
            <a:off x="1017588" y="1223963"/>
            <a:ext cx="8126412" cy="5634037"/>
          </a:xfrm>
        </p:spPr>
        <p:txBody>
          <a:bodyPr/>
          <a:lstStyle/>
          <a:p>
            <a:pPr eaLnBrk="1" hangingPunct="1"/>
            <a:r>
              <a:rPr lang="en-US" altLang="zh-CN" dirty="0" smtClean="0"/>
              <a:t>5.1</a:t>
            </a:r>
            <a:r>
              <a:rPr lang="zh-CN" altLang="en-US" dirty="0" smtClean="0"/>
              <a:t>概述</a:t>
            </a:r>
            <a:endParaRPr lang="zh-CN" altLang="en-US" dirty="0" smtClean="0"/>
          </a:p>
          <a:p>
            <a:pPr lvl="1" eaLnBrk="1" hangingPunct="1"/>
            <a:r>
              <a:rPr lang="zh-CN" altLang="en-US" sz="2400" dirty="0" smtClean="0"/>
              <a:t>数字基带信号 － 未经调制的数字信号，它所占据的频谱是从零频或很低频率开始的。</a:t>
            </a:r>
            <a:endParaRPr lang="zh-CN" altLang="en-US" sz="2400" dirty="0" smtClean="0"/>
          </a:p>
          <a:p>
            <a:pPr lvl="1" eaLnBrk="1" hangingPunct="1"/>
            <a:r>
              <a:rPr lang="zh-CN" altLang="en-US" sz="2400" dirty="0" smtClean="0"/>
              <a:t>数字基带传输系统 －不经载波调制而直接传输数字基带信号的系统，常用于传输距离不太远的情况下。</a:t>
            </a:r>
            <a:endParaRPr lang="zh-CN" altLang="en-US" sz="2400" dirty="0" smtClean="0"/>
          </a:p>
          <a:p>
            <a:pPr lvl="1" eaLnBrk="1" hangingPunct="1"/>
            <a:r>
              <a:rPr lang="zh-CN" altLang="en-US" sz="2400" dirty="0" smtClean="0"/>
              <a:t>数字带通传输系统 －包括调制和解调过程的传输系统</a:t>
            </a:r>
            <a:endParaRPr lang="zh-CN" altLang="en-US" sz="2400" dirty="0" smtClean="0"/>
          </a:p>
          <a:p>
            <a:pPr lvl="1" eaLnBrk="1" hangingPunct="1"/>
            <a:r>
              <a:rPr lang="zh-CN" altLang="en-US" sz="2400" dirty="0" smtClean="0"/>
              <a:t>研究数字基带传输系统的原因：</a:t>
            </a:r>
            <a:endParaRPr lang="zh-CN" altLang="en-US" sz="2400" dirty="0" smtClean="0"/>
          </a:p>
          <a:p>
            <a:pPr lvl="2" eaLnBrk="1" hangingPunct="1"/>
            <a:r>
              <a:rPr lang="zh-CN" altLang="en-US" dirty="0" smtClean="0"/>
              <a:t>近程数据通信系统中广泛采用</a:t>
            </a:r>
            <a:endParaRPr lang="zh-CN" altLang="en-US" dirty="0" smtClean="0"/>
          </a:p>
          <a:p>
            <a:pPr lvl="2" eaLnBrk="1" hangingPunct="1"/>
            <a:r>
              <a:rPr lang="zh-CN" altLang="en-US" dirty="0" smtClean="0"/>
              <a:t>基带传输方式也有迅速发展的趋势</a:t>
            </a:r>
            <a:endParaRPr lang="zh-CN" altLang="en-US" dirty="0" smtClean="0"/>
          </a:p>
          <a:p>
            <a:pPr lvl="2" eaLnBrk="1" hangingPunct="1"/>
            <a:r>
              <a:rPr lang="zh-CN" altLang="en-US" dirty="0" smtClean="0"/>
              <a:t>基带传输中包含带通传输的许多基本问题</a:t>
            </a:r>
            <a:endParaRPr lang="zh-CN" altLang="en-US" dirty="0" smtClean="0"/>
          </a:p>
          <a:p>
            <a:pPr lvl="2" eaLnBrk="1" hangingPunct="1"/>
            <a:r>
              <a:rPr lang="zh-CN" altLang="en-US" dirty="0" smtClean="0"/>
              <a:t>任何一个采用线性调制的带通传输系统，可以等效为一个基带传输系统来研究。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7" dur="500"/>
                                        <p:tgtEl>
                                          <p:spTgt spid="2253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30" dur="500"/>
                                        <p:tgtEl>
                                          <p:spTgt spid="22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33" dur="500"/>
                                        <p:tgtEl>
                                          <p:spTgt spid="22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36"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灯片编号占位符 5"/>
          <p:cNvSpPr>
            <a:spLocks noGrp="1"/>
          </p:cNvSpPr>
          <p:nvPr>
            <p:ph type="sldNum" sz="quarter" idx="12"/>
          </p:nvPr>
        </p:nvSpPr>
        <p:spPr>
          <a:noFill/>
        </p:spPr>
        <p:txBody>
          <a:bodyPr/>
          <a:lstStyle/>
          <a:p>
            <a:fld id="{7C8F4DA6-C775-47AA-A411-F7B76C196ED4}" type="slidenum">
              <a:rPr lang="en-US" altLang="zh-CN" smtClean="0"/>
            </a:fld>
            <a:endParaRPr lang="en-US" altLang="zh-CN" smtClean="0"/>
          </a:p>
        </p:txBody>
      </p:sp>
      <p:sp>
        <p:nvSpPr>
          <p:cNvPr id="81203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8611" name="Rectangle 3"/>
          <p:cNvSpPr>
            <a:spLocks noGrp="1" noChangeArrowheads="1"/>
          </p:cNvSpPr>
          <p:nvPr>
            <p:ph type="body" idx="1"/>
          </p:nvPr>
        </p:nvSpPr>
        <p:spPr>
          <a:xfrm>
            <a:off x="385763" y="1179513"/>
            <a:ext cx="8758237" cy="5678487"/>
          </a:xfrm>
        </p:spPr>
        <p:txBody>
          <a:bodyPr/>
          <a:lstStyle/>
          <a:p>
            <a:pPr lvl="2" eaLnBrk="1" hangingPunct="1"/>
            <a:r>
              <a:rPr lang="zh-CN" altLang="en-US" dirty="0" smtClean="0"/>
              <a:t>密勒码：又称延迟调制码 </a:t>
            </a:r>
            <a:endParaRPr lang="zh-CN" altLang="en-US" dirty="0" smtClean="0"/>
          </a:p>
          <a:p>
            <a:pPr lvl="3" eaLnBrk="1" hangingPunct="1">
              <a:lnSpc>
                <a:spcPct val="120000"/>
              </a:lnSpc>
            </a:pPr>
            <a:r>
              <a:rPr lang="zh-CN" altLang="en-US" dirty="0" smtClean="0"/>
              <a:t>编码规则：</a:t>
            </a:r>
            <a:endParaRPr lang="zh-CN" altLang="en-US" dirty="0" smtClean="0"/>
          </a:p>
          <a:p>
            <a:pPr lvl="4" eaLnBrk="1" hangingPunct="1">
              <a:lnSpc>
                <a:spcPct val="120000"/>
              </a:lnSpc>
            </a:pPr>
            <a:r>
              <a:rPr lang="zh-CN" altLang="en-US" dirty="0" smtClean="0"/>
              <a:t>“</a:t>
            </a:r>
            <a:r>
              <a:rPr lang="en-US" altLang="zh-CN" dirty="0" smtClean="0"/>
              <a:t>1”</a:t>
            </a:r>
            <a:r>
              <a:rPr lang="zh-CN" altLang="en-US" dirty="0" smtClean="0"/>
              <a:t>码用码元中心点出现跃变来表示，即用“</a:t>
            </a:r>
            <a:r>
              <a:rPr lang="en-US" altLang="zh-CN" dirty="0" smtClean="0"/>
              <a:t>10”</a:t>
            </a:r>
            <a:r>
              <a:rPr lang="zh-CN" altLang="en-US" dirty="0" smtClean="0"/>
              <a:t>或“</a:t>
            </a:r>
            <a:r>
              <a:rPr lang="en-US" altLang="zh-CN" dirty="0" smtClean="0"/>
              <a:t>01”</a:t>
            </a:r>
            <a:r>
              <a:rPr lang="zh-CN" altLang="en-US" dirty="0" smtClean="0"/>
              <a:t>表示。</a:t>
            </a:r>
            <a:endParaRPr lang="zh-CN" altLang="en-US" dirty="0" smtClean="0"/>
          </a:p>
          <a:p>
            <a:pPr lvl="4" eaLnBrk="1" hangingPunct="1">
              <a:lnSpc>
                <a:spcPct val="120000"/>
              </a:lnSpc>
            </a:pPr>
            <a:r>
              <a:rPr lang="zh-CN" altLang="en-US" dirty="0" smtClean="0"/>
              <a:t>“</a:t>
            </a:r>
            <a:r>
              <a:rPr lang="en-US" altLang="zh-CN" dirty="0" smtClean="0"/>
              <a:t>0”</a:t>
            </a:r>
            <a:r>
              <a:rPr lang="zh-CN" altLang="en-US" dirty="0" smtClean="0"/>
              <a:t>码有两种情况：</a:t>
            </a:r>
            <a:endParaRPr lang="zh-CN" altLang="en-US" dirty="0" smtClean="0"/>
          </a:p>
          <a:p>
            <a:pPr lvl="4" eaLnBrk="1" hangingPunct="1">
              <a:lnSpc>
                <a:spcPct val="120000"/>
              </a:lnSpc>
              <a:buFont typeface="Wingdings" panose="05000000000000000000" pitchFamily="2" charset="2"/>
              <a:buNone/>
            </a:pPr>
            <a:r>
              <a:rPr lang="zh-CN" altLang="en-US" dirty="0" smtClean="0"/>
              <a:t>		单个“</a:t>
            </a:r>
            <a:r>
              <a:rPr lang="en-US" altLang="zh-CN" dirty="0" smtClean="0"/>
              <a:t>0”</a:t>
            </a:r>
            <a:r>
              <a:rPr lang="zh-CN" altLang="en-US" dirty="0" smtClean="0"/>
              <a:t>时，在码元持续时间内不出现电平跃变，且与相邻码元的边界处也不跃变，</a:t>
            </a:r>
            <a:endParaRPr lang="zh-CN" altLang="en-US" dirty="0" smtClean="0"/>
          </a:p>
          <a:p>
            <a:pPr lvl="4" eaLnBrk="1" hangingPunct="1">
              <a:lnSpc>
                <a:spcPct val="120000"/>
              </a:lnSpc>
              <a:buFont typeface="Wingdings" panose="05000000000000000000" pitchFamily="2" charset="2"/>
              <a:buNone/>
            </a:pPr>
            <a:r>
              <a:rPr lang="zh-CN" altLang="en-US" dirty="0" smtClean="0"/>
              <a:t>		连“</a:t>
            </a:r>
            <a:r>
              <a:rPr lang="en-US" altLang="zh-CN" dirty="0" smtClean="0"/>
              <a:t>0”</a:t>
            </a:r>
            <a:r>
              <a:rPr lang="zh-CN" altLang="en-US" dirty="0" smtClean="0"/>
              <a:t>时，在两个“</a:t>
            </a:r>
            <a:r>
              <a:rPr lang="en-US" altLang="zh-CN" dirty="0" smtClean="0"/>
              <a:t>0”</a:t>
            </a:r>
            <a:r>
              <a:rPr lang="zh-CN" altLang="en-US" dirty="0" smtClean="0"/>
              <a:t>码的边界处出现电平跃变，即</a:t>
            </a:r>
            <a:r>
              <a:rPr lang="en-US" altLang="zh-CN" dirty="0" smtClean="0"/>
              <a:t>"00”</a:t>
            </a:r>
            <a:r>
              <a:rPr lang="zh-CN" altLang="en-US" dirty="0" smtClean="0"/>
              <a:t>与“</a:t>
            </a:r>
            <a:r>
              <a:rPr lang="en-US" altLang="zh-CN" dirty="0" smtClean="0"/>
              <a:t>11”</a:t>
            </a:r>
            <a:r>
              <a:rPr lang="zh-CN" altLang="en-US" dirty="0" smtClean="0"/>
              <a:t>交替。</a:t>
            </a:r>
            <a:endParaRPr lang="zh-CN"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灯片编号占位符 5"/>
          <p:cNvSpPr>
            <a:spLocks noGrp="1"/>
          </p:cNvSpPr>
          <p:nvPr>
            <p:ph type="sldNum" sz="quarter" idx="12"/>
          </p:nvPr>
        </p:nvSpPr>
        <p:spPr>
          <a:noFill/>
        </p:spPr>
        <p:txBody>
          <a:bodyPr/>
          <a:lstStyle/>
          <a:p>
            <a:fld id="{03E40354-9AE8-421C-AEDD-539B42C9AE19}" type="slidenum">
              <a:rPr lang="en-US" altLang="zh-CN" smtClean="0"/>
            </a:fld>
            <a:endParaRPr lang="en-US" altLang="zh-CN" smtClean="0"/>
          </a:p>
        </p:txBody>
      </p:sp>
      <p:sp>
        <p:nvSpPr>
          <p:cNvPr id="25293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69635" name="Rectangle 3"/>
          <p:cNvSpPr>
            <a:spLocks noGrp="1" noChangeArrowheads="1"/>
          </p:cNvSpPr>
          <p:nvPr>
            <p:ph type="body" idx="1"/>
          </p:nvPr>
        </p:nvSpPr>
        <p:spPr>
          <a:xfrm>
            <a:off x="0" y="1179513"/>
            <a:ext cx="9144000" cy="5678487"/>
          </a:xfrm>
        </p:spPr>
        <p:txBody>
          <a:bodyPr/>
          <a:lstStyle/>
          <a:p>
            <a:pPr lvl="3" eaLnBrk="1" hangingPunct="1">
              <a:lnSpc>
                <a:spcPct val="120000"/>
              </a:lnSpc>
            </a:pPr>
            <a:r>
              <a:rPr lang="zh-CN" altLang="en-US" dirty="0" smtClean="0"/>
              <a:t>例：图</a:t>
            </a:r>
            <a:r>
              <a:rPr lang="en-US" altLang="zh-CN" dirty="0" smtClean="0"/>
              <a:t>(a)</a:t>
            </a:r>
            <a:r>
              <a:rPr lang="zh-CN" altLang="en-US" dirty="0" smtClean="0"/>
              <a:t>是双相码的波形；</a:t>
            </a:r>
            <a:endParaRPr lang="zh-CN" altLang="en-US" dirty="0" smtClean="0"/>
          </a:p>
          <a:p>
            <a:pPr lvl="4" eaLnBrk="1" hangingPunct="1">
              <a:lnSpc>
                <a:spcPct val="120000"/>
              </a:lnSpc>
            </a:pPr>
            <a:r>
              <a:rPr lang="zh-CN" altLang="en-US" dirty="0" smtClean="0"/>
              <a:t>图</a:t>
            </a:r>
            <a:r>
              <a:rPr lang="en-US" altLang="zh-CN" dirty="0" smtClean="0"/>
              <a:t>(b</a:t>
            </a:r>
            <a:r>
              <a:rPr lang="zh-CN" altLang="en-US" dirty="0" smtClean="0"/>
              <a:t>）为密勒码的波形；若两个“</a:t>
            </a:r>
            <a:r>
              <a:rPr lang="en-US" altLang="zh-CN" dirty="0" smtClean="0"/>
              <a:t>1”</a:t>
            </a:r>
            <a:r>
              <a:rPr lang="zh-CN" altLang="en-US" dirty="0" smtClean="0"/>
              <a:t>码中间有一个“</a:t>
            </a:r>
            <a:r>
              <a:rPr lang="en-US" altLang="zh-CN" dirty="0" smtClean="0"/>
              <a:t>0”</a:t>
            </a:r>
            <a:r>
              <a:rPr lang="zh-CN" altLang="en-US" dirty="0" smtClean="0"/>
              <a:t>码时，密勒码流中出现最大宽度为</a:t>
            </a:r>
            <a:r>
              <a:rPr lang="en-US" altLang="zh-CN" dirty="0" smtClean="0"/>
              <a:t>2</a:t>
            </a:r>
            <a:r>
              <a:rPr lang="en-US" altLang="zh-CN" i="1" dirty="0" smtClean="0"/>
              <a:t>T</a:t>
            </a:r>
            <a:r>
              <a:rPr lang="en-US" altLang="zh-CN" i="1" baseline="-25000" dirty="0" smtClean="0"/>
              <a:t>s</a:t>
            </a:r>
            <a:r>
              <a:rPr lang="zh-CN" altLang="en-US" dirty="0" smtClean="0"/>
              <a:t>的波形，即两个码元周期。这一性质可用来进行宏观检错。</a:t>
            </a:r>
            <a:endParaRPr lang="zh-CN" altLang="en-US" dirty="0" smtClean="0"/>
          </a:p>
          <a:p>
            <a:pPr lvl="4" eaLnBrk="1" hangingPunct="1">
              <a:lnSpc>
                <a:spcPct val="120000"/>
              </a:lnSpc>
            </a:pPr>
            <a:r>
              <a:rPr lang="zh-CN" altLang="en-US" dirty="0" smtClean="0"/>
              <a:t>用双相码的下降沿去触发双稳电路，即可输出密勒码。 </a:t>
            </a:r>
            <a:endParaRPr lang="zh-CN" altLang="en-US" dirty="0" smtClean="0"/>
          </a:p>
        </p:txBody>
      </p:sp>
      <p:sp>
        <p:nvSpPr>
          <p:cNvPr id="252934" name="Rectangle 5"/>
          <p:cNvSpPr>
            <a:spLocks noChangeArrowheads="1"/>
          </p:cNvSpPr>
          <p:nvPr/>
        </p:nvSpPr>
        <p:spPr bwMode="auto">
          <a:xfrm>
            <a:off x="0" y="2105025"/>
            <a:ext cx="9144000" cy="0"/>
          </a:xfrm>
          <a:prstGeom prst="rect">
            <a:avLst/>
          </a:prstGeom>
          <a:noFill/>
          <a:ln w="9525">
            <a:noFill/>
            <a:miter lim="800000"/>
          </a:ln>
        </p:spPr>
        <p:txBody>
          <a:bodyPr wrap="none" anchor="ctr">
            <a:spAutoFit/>
          </a:bodyPr>
          <a:lstStyle/>
          <a:p>
            <a:endParaRPr lang="zh-CN" altLang="en-US"/>
          </a:p>
        </p:txBody>
      </p:sp>
      <p:graphicFrame>
        <p:nvGraphicFramePr>
          <p:cNvPr id="69636" name="Object 4"/>
          <p:cNvGraphicFramePr>
            <a:graphicFrameLocks noChangeAspect="1"/>
          </p:cNvGraphicFramePr>
          <p:nvPr/>
        </p:nvGraphicFramePr>
        <p:xfrm>
          <a:off x="971550" y="3338513"/>
          <a:ext cx="6975475" cy="3275012"/>
        </p:xfrm>
        <a:graphic>
          <a:graphicData uri="http://schemas.openxmlformats.org/presentationml/2006/ole">
            <mc:AlternateContent xmlns:mc="http://schemas.openxmlformats.org/markup-compatibility/2006">
              <mc:Choice xmlns:v="urn:schemas-microsoft-com:vml" Requires="v">
                <p:oleObj spid="_x0000_s9217" name="" r:id="rId1" imgW="4142740" imgH="3950970" progId="">
                  <p:embed/>
                </p:oleObj>
              </mc:Choice>
              <mc:Fallback>
                <p:oleObj name="" r:id="rId1" imgW="4142740" imgH="3950970" progId="">
                  <p:embed/>
                  <p:pic>
                    <p:nvPicPr>
                      <p:cNvPr id="0" name="图片 9216" descr="image26"/>
                      <p:cNvPicPr>
                        <a:picLocks noChangeAspect="1"/>
                      </p:cNvPicPr>
                      <p:nvPr/>
                    </p:nvPicPr>
                    <p:blipFill>
                      <a:blip r:embed="rId2"/>
                      <a:srcRect r="1608" b="35551"/>
                      <a:stretch>
                        <a:fillRect/>
                      </a:stretch>
                    </p:blipFill>
                    <p:spPr>
                      <a:xfrm>
                        <a:off x="971550" y="3338513"/>
                        <a:ext cx="6975475" cy="32750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灯片编号占位符 5"/>
          <p:cNvSpPr>
            <a:spLocks noGrp="1"/>
          </p:cNvSpPr>
          <p:nvPr>
            <p:ph type="sldNum" sz="quarter" idx="12"/>
          </p:nvPr>
        </p:nvSpPr>
        <p:spPr>
          <a:noFill/>
        </p:spPr>
        <p:txBody>
          <a:bodyPr/>
          <a:lstStyle/>
          <a:p>
            <a:fld id="{4C56D9A6-0417-4F78-BC10-F8026CE14A53}" type="slidenum">
              <a:rPr lang="en-US" altLang="zh-CN" smtClean="0"/>
            </a:fld>
            <a:endParaRPr lang="en-US" altLang="zh-CN" smtClean="0"/>
          </a:p>
        </p:txBody>
      </p:sp>
      <p:sp>
        <p:nvSpPr>
          <p:cNvPr id="25395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0659" name="Rectangle 3"/>
          <p:cNvSpPr>
            <a:spLocks noGrp="1" noChangeArrowheads="1"/>
          </p:cNvSpPr>
          <p:nvPr>
            <p:ph type="body" idx="1"/>
          </p:nvPr>
        </p:nvSpPr>
        <p:spPr>
          <a:xfrm>
            <a:off x="296863" y="1179513"/>
            <a:ext cx="8847137" cy="5678487"/>
          </a:xfrm>
        </p:spPr>
        <p:txBody>
          <a:bodyPr/>
          <a:lstStyle/>
          <a:p>
            <a:pPr lvl="2" eaLnBrk="1" hangingPunct="1">
              <a:lnSpc>
                <a:spcPct val="90000"/>
              </a:lnSpc>
            </a:pPr>
            <a:r>
              <a:rPr lang="en-US" altLang="zh-CN" dirty="0" smtClean="0"/>
              <a:t>CMI</a:t>
            </a:r>
            <a:r>
              <a:rPr lang="zh-CN" altLang="en-US" dirty="0" smtClean="0"/>
              <a:t>码：</a:t>
            </a:r>
            <a:r>
              <a:rPr lang="en-US" altLang="zh-CN" dirty="0" smtClean="0"/>
              <a:t>CMI</a:t>
            </a:r>
            <a:r>
              <a:rPr lang="zh-CN" altLang="en-US" dirty="0" smtClean="0"/>
              <a:t>码是传号反转码的简称。</a:t>
            </a:r>
            <a:endParaRPr lang="zh-CN" altLang="en-US" dirty="0" smtClean="0"/>
          </a:p>
          <a:p>
            <a:pPr lvl="3" eaLnBrk="1" hangingPunct="1">
              <a:lnSpc>
                <a:spcPct val="90000"/>
              </a:lnSpc>
            </a:pPr>
            <a:r>
              <a:rPr lang="zh-CN" altLang="en-US" dirty="0" smtClean="0"/>
              <a:t>编码规则：“</a:t>
            </a:r>
            <a:r>
              <a:rPr lang="en-US" altLang="zh-CN" dirty="0" smtClean="0"/>
              <a:t>1”</a:t>
            </a:r>
            <a:r>
              <a:rPr lang="zh-CN" altLang="en-US" dirty="0" smtClean="0"/>
              <a:t>码交替用“</a:t>
            </a:r>
            <a:r>
              <a:rPr lang="en-US" altLang="zh-CN" dirty="0" smtClean="0"/>
              <a:t>1 1”</a:t>
            </a:r>
            <a:r>
              <a:rPr lang="zh-CN" altLang="en-US" dirty="0" smtClean="0"/>
              <a:t>和“</a:t>
            </a:r>
            <a:r>
              <a:rPr lang="en-US" altLang="zh-CN" dirty="0" smtClean="0"/>
              <a:t>0 0”</a:t>
            </a:r>
            <a:r>
              <a:rPr lang="zh-CN" altLang="en-US" dirty="0" smtClean="0"/>
              <a:t>两位码表示；“</a:t>
            </a:r>
            <a:r>
              <a:rPr lang="en-US" altLang="zh-CN" dirty="0" smtClean="0"/>
              <a:t>0”</a:t>
            </a:r>
            <a:r>
              <a:rPr lang="zh-CN" altLang="en-US" dirty="0" smtClean="0"/>
              <a:t>码固定地用“</a:t>
            </a:r>
            <a:r>
              <a:rPr lang="en-US" altLang="zh-CN" dirty="0" smtClean="0"/>
              <a:t>01”</a:t>
            </a:r>
            <a:r>
              <a:rPr lang="zh-CN" altLang="en-US" dirty="0" smtClean="0"/>
              <a:t>表示。</a:t>
            </a:r>
            <a:endParaRPr lang="zh-CN" altLang="en-US" dirty="0" smtClean="0"/>
          </a:p>
          <a:p>
            <a:pPr lvl="3" eaLnBrk="1" hangingPunct="1">
              <a:lnSpc>
                <a:spcPct val="90000"/>
              </a:lnSpc>
            </a:pPr>
            <a:r>
              <a:rPr lang="zh-CN" altLang="en-US" dirty="0" smtClean="0"/>
              <a:t>波形图举例：如下图</a:t>
            </a:r>
            <a:r>
              <a:rPr lang="en-US" altLang="zh-CN" dirty="0" smtClean="0"/>
              <a:t>(c)</a:t>
            </a: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90000"/>
              </a:lnSpc>
            </a:pPr>
            <a:endParaRPr lang="en-US" altLang="zh-CN" dirty="0" smtClean="0"/>
          </a:p>
          <a:p>
            <a:pPr lvl="3" eaLnBrk="1" hangingPunct="1">
              <a:lnSpc>
                <a:spcPct val="110000"/>
              </a:lnSpc>
            </a:pPr>
            <a:r>
              <a:rPr lang="en-US" altLang="zh-CN" dirty="0" smtClean="0"/>
              <a:t>CMI</a:t>
            </a:r>
            <a:r>
              <a:rPr lang="zh-CN" altLang="en-US" dirty="0" smtClean="0"/>
              <a:t>码易于实现，含有丰富的定时信息。此外，由于</a:t>
            </a:r>
            <a:r>
              <a:rPr lang="en-US" altLang="zh-CN" dirty="0" smtClean="0"/>
              <a:t>10</a:t>
            </a:r>
            <a:r>
              <a:rPr lang="zh-CN" altLang="en-US" dirty="0" smtClean="0"/>
              <a:t>为禁用码组，不会出现</a:t>
            </a:r>
            <a:r>
              <a:rPr lang="en-US" altLang="zh-CN" dirty="0" smtClean="0"/>
              <a:t>3</a:t>
            </a:r>
            <a:r>
              <a:rPr lang="zh-CN" altLang="en-US" dirty="0" smtClean="0"/>
              <a:t>个以上的连码，这个规律可用来宏观检错。 </a:t>
            </a:r>
            <a:endParaRPr lang="zh-CN" altLang="en-US" dirty="0" smtClean="0"/>
          </a:p>
        </p:txBody>
      </p:sp>
      <p:sp>
        <p:nvSpPr>
          <p:cNvPr id="253958" name="Rectangle 5"/>
          <p:cNvSpPr>
            <a:spLocks noChangeArrowheads="1"/>
          </p:cNvSpPr>
          <p:nvPr/>
        </p:nvSpPr>
        <p:spPr bwMode="auto">
          <a:xfrm>
            <a:off x="0" y="2105025"/>
            <a:ext cx="9144000" cy="0"/>
          </a:xfrm>
          <a:prstGeom prst="rect">
            <a:avLst/>
          </a:prstGeom>
          <a:noFill/>
          <a:ln w="9525">
            <a:noFill/>
            <a:miter lim="800000"/>
          </a:ln>
        </p:spPr>
        <p:txBody>
          <a:bodyPr wrap="none" anchor="ctr">
            <a:spAutoFit/>
          </a:bodyPr>
          <a:lstStyle/>
          <a:p>
            <a:endParaRPr lang="zh-CN" altLang="en-US"/>
          </a:p>
        </p:txBody>
      </p:sp>
      <p:graphicFrame>
        <p:nvGraphicFramePr>
          <p:cNvPr id="70660" name="Object 4"/>
          <p:cNvGraphicFramePr>
            <a:graphicFrameLocks noChangeAspect="1"/>
          </p:cNvGraphicFramePr>
          <p:nvPr/>
        </p:nvGraphicFramePr>
        <p:xfrm>
          <a:off x="2185988" y="2708275"/>
          <a:ext cx="5265737" cy="2924175"/>
        </p:xfrm>
        <a:graphic>
          <a:graphicData uri="http://schemas.openxmlformats.org/presentationml/2006/ole">
            <mc:AlternateContent xmlns:mc="http://schemas.openxmlformats.org/markup-compatibility/2006">
              <mc:Choice xmlns:v="urn:schemas-microsoft-com:vml" Requires="v">
                <p:oleObj spid="_x0000_s10241" name="" r:id="rId1" imgW="4142740" imgH="3950970" progId="">
                  <p:embed/>
                </p:oleObj>
              </mc:Choice>
              <mc:Fallback>
                <p:oleObj name="" r:id="rId1" imgW="4142740" imgH="3950970" progId="">
                  <p:embed/>
                  <p:pic>
                    <p:nvPicPr>
                      <p:cNvPr id="0" name="图片 10240" descr="image26"/>
                      <p:cNvPicPr>
                        <a:picLocks noChangeAspect="1"/>
                      </p:cNvPicPr>
                      <p:nvPr/>
                    </p:nvPicPr>
                    <p:blipFill>
                      <a:blip r:embed="rId2"/>
                      <a:stretch>
                        <a:fillRect/>
                      </a:stretch>
                    </p:blipFill>
                    <p:spPr>
                      <a:xfrm>
                        <a:off x="2185988" y="2708275"/>
                        <a:ext cx="5265737" cy="29241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灯片编号占位符 5"/>
          <p:cNvSpPr>
            <a:spLocks noGrp="1"/>
          </p:cNvSpPr>
          <p:nvPr>
            <p:ph type="sldNum" sz="quarter" idx="12"/>
          </p:nvPr>
        </p:nvSpPr>
        <p:spPr>
          <a:noFill/>
        </p:spPr>
        <p:txBody>
          <a:bodyPr/>
          <a:lstStyle/>
          <a:p>
            <a:fld id="{A49BBB10-A294-45CC-BDD6-D2E2B6214CA8}" type="slidenum">
              <a:rPr lang="en-US" altLang="zh-CN" smtClean="0"/>
            </a:fld>
            <a:endParaRPr lang="en-US" altLang="zh-CN" smtClean="0"/>
          </a:p>
        </p:txBody>
      </p:sp>
      <p:sp>
        <p:nvSpPr>
          <p:cNvPr id="81305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1683" name="Rectangle 3"/>
          <p:cNvSpPr>
            <a:spLocks noGrp="1" noChangeArrowheads="1"/>
          </p:cNvSpPr>
          <p:nvPr>
            <p:ph type="body" idx="1"/>
          </p:nvPr>
        </p:nvSpPr>
        <p:spPr>
          <a:xfrm>
            <a:off x="0" y="1179513"/>
            <a:ext cx="9144000" cy="5678487"/>
          </a:xfrm>
        </p:spPr>
        <p:txBody>
          <a:bodyPr/>
          <a:lstStyle/>
          <a:p>
            <a:pPr lvl="2" eaLnBrk="1" hangingPunct="1"/>
            <a:r>
              <a:rPr lang="zh-CN" altLang="en-US" dirty="0" smtClean="0"/>
              <a:t>块编码：块编码的形式：有</a:t>
            </a:r>
            <a:r>
              <a:rPr lang="en-US" altLang="zh-CN" dirty="0" err="1" smtClean="0"/>
              <a:t>nBmB</a:t>
            </a:r>
            <a:r>
              <a:rPr lang="zh-CN" altLang="en-US" dirty="0" smtClean="0"/>
              <a:t>码，</a:t>
            </a:r>
            <a:r>
              <a:rPr lang="en-US" altLang="zh-CN" dirty="0" err="1" smtClean="0"/>
              <a:t>nBmT</a:t>
            </a:r>
            <a:r>
              <a:rPr lang="zh-CN" altLang="en-US" dirty="0" smtClean="0"/>
              <a:t>码等。</a:t>
            </a:r>
            <a:endParaRPr lang="zh-CN" altLang="en-US" dirty="0" smtClean="0"/>
          </a:p>
          <a:p>
            <a:pPr lvl="3" eaLnBrk="1" hangingPunct="1"/>
            <a:r>
              <a:rPr lang="en-US" altLang="zh-CN" dirty="0" err="1" smtClean="0">
                <a:solidFill>
                  <a:schemeClr val="hlink"/>
                </a:solidFill>
              </a:rPr>
              <a:t>nBmB</a:t>
            </a:r>
            <a:r>
              <a:rPr lang="zh-CN" altLang="en-US" dirty="0" smtClean="0">
                <a:solidFill>
                  <a:schemeClr val="hlink"/>
                </a:solidFill>
              </a:rPr>
              <a:t>码：</a:t>
            </a:r>
            <a:r>
              <a:rPr lang="zh-CN" altLang="en-US" dirty="0" smtClean="0"/>
              <a:t>把原信息码流的</a:t>
            </a:r>
            <a:r>
              <a:rPr lang="en-US" altLang="zh-CN" i="1" dirty="0" smtClean="0"/>
              <a:t>n</a:t>
            </a:r>
            <a:r>
              <a:rPr lang="zh-CN" altLang="en-US" dirty="0" smtClean="0"/>
              <a:t>位二进制码分为一组，并置换成</a:t>
            </a:r>
            <a:r>
              <a:rPr lang="en-US" altLang="zh-CN" i="1" dirty="0" smtClean="0"/>
              <a:t>m</a:t>
            </a:r>
            <a:r>
              <a:rPr lang="zh-CN" altLang="en-US" dirty="0" smtClean="0"/>
              <a:t>位二进制码的新码组，其中</a:t>
            </a:r>
            <a:r>
              <a:rPr lang="en-US" altLang="zh-CN" i="1" dirty="0" smtClean="0"/>
              <a:t>m</a:t>
            </a:r>
            <a:r>
              <a:rPr lang="en-US" altLang="zh-CN" dirty="0" smtClean="0"/>
              <a:t> &gt; </a:t>
            </a:r>
            <a:r>
              <a:rPr lang="en-US" altLang="zh-CN" i="1" dirty="0" smtClean="0"/>
              <a:t>n</a:t>
            </a:r>
            <a:r>
              <a:rPr lang="zh-CN" altLang="en-US" dirty="0" smtClean="0"/>
              <a:t>。由于，新码组可能有</a:t>
            </a:r>
            <a:r>
              <a:rPr lang="en-US" altLang="zh-CN" dirty="0" smtClean="0"/>
              <a:t>2</a:t>
            </a:r>
            <a:r>
              <a:rPr lang="en-US" altLang="zh-CN" baseline="30000" dirty="0" smtClean="0"/>
              <a:t>m</a:t>
            </a:r>
            <a:r>
              <a:rPr lang="en-US" altLang="zh-CN" dirty="0" smtClean="0"/>
              <a:t> </a:t>
            </a:r>
            <a:r>
              <a:rPr lang="zh-CN" altLang="en-US" dirty="0" smtClean="0"/>
              <a:t>种组合，故多出</a:t>
            </a:r>
            <a:r>
              <a:rPr lang="en-US" altLang="zh-CN" dirty="0" smtClean="0"/>
              <a:t>(2</a:t>
            </a:r>
            <a:r>
              <a:rPr lang="en-US" altLang="zh-CN" i="1" baseline="30000" dirty="0" smtClean="0"/>
              <a:t>m</a:t>
            </a:r>
            <a:r>
              <a:rPr lang="en-US" altLang="zh-CN" dirty="0" smtClean="0"/>
              <a:t> -2</a:t>
            </a:r>
            <a:r>
              <a:rPr lang="en-US" altLang="zh-CN" i="1" baseline="30000" dirty="0" smtClean="0"/>
              <a:t>n</a:t>
            </a:r>
            <a:r>
              <a:rPr lang="en-US" altLang="zh-CN" dirty="0" smtClean="0"/>
              <a:t> )</a:t>
            </a:r>
            <a:r>
              <a:rPr lang="zh-CN" altLang="en-US" dirty="0" smtClean="0"/>
              <a:t>种组合。在</a:t>
            </a:r>
            <a:r>
              <a:rPr lang="en-US" altLang="zh-CN" dirty="0" smtClean="0"/>
              <a:t>2</a:t>
            </a:r>
            <a:r>
              <a:rPr lang="en-US" altLang="zh-CN" i="1" baseline="30000" dirty="0" smtClean="0"/>
              <a:t>m</a:t>
            </a:r>
            <a:r>
              <a:rPr lang="en-US" altLang="zh-CN" dirty="0" smtClean="0"/>
              <a:t> </a:t>
            </a:r>
            <a:r>
              <a:rPr lang="zh-CN" altLang="en-US" dirty="0" smtClean="0"/>
              <a:t>种组合中，以某种方式选择有利码组作为可用码组，其余作为禁用码组，以获得好的编码性能。</a:t>
            </a:r>
            <a:endParaRPr lang="zh-CN" altLang="en-US" dirty="0" smtClean="0"/>
          </a:p>
          <a:p>
            <a:pPr lvl="4" eaLnBrk="1" hangingPunct="1"/>
            <a:r>
              <a:rPr lang="zh-CN" altLang="en-US" dirty="0" smtClean="0"/>
              <a:t>例如，在</a:t>
            </a:r>
            <a:r>
              <a:rPr lang="en-US" altLang="zh-CN" dirty="0" smtClean="0"/>
              <a:t>4B5B</a:t>
            </a:r>
            <a:r>
              <a:rPr lang="zh-CN" altLang="en-US" dirty="0" smtClean="0"/>
              <a:t>编码中，用</a:t>
            </a:r>
            <a:r>
              <a:rPr lang="en-US" altLang="zh-CN" dirty="0" smtClean="0"/>
              <a:t>5</a:t>
            </a:r>
            <a:r>
              <a:rPr lang="zh-CN" altLang="en-US" dirty="0" smtClean="0"/>
              <a:t>位的编码代替</a:t>
            </a:r>
            <a:r>
              <a:rPr lang="en-US" altLang="zh-CN" dirty="0" smtClean="0"/>
              <a:t>4</a:t>
            </a:r>
            <a:r>
              <a:rPr lang="zh-CN" altLang="en-US" dirty="0" smtClean="0"/>
              <a:t>位的编码，对于</a:t>
            </a:r>
            <a:r>
              <a:rPr lang="en-US" altLang="zh-CN" dirty="0" smtClean="0"/>
              <a:t>4</a:t>
            </a:r>
            <a:r>
              <a:rPr lang="zh-CN" altLang="en-US" dirty="0" smtClean="0"/>
              <a:t>位分组，只有</a:t>
            </a:r>
            <a:r>
              <a:rPr lang="en-US" altLang="zh-CN" dirty="0" smtClean="0"/>
              <a:t>2</a:t>
            </a:r>
            <a:r>
              <a:rPr lang="en-US" altLang="zh-CN" baseline="30000" dirty="0" smtClean="0"/>
              <a:t>4</a:t>
            </a:r>
            <a:r>
              <a:rPr lang="en-US" altLang="zh-CN" dirty="0" smtClean="0"/>
              <a:t> = 16</a:t>
            </a:r>
            <a:r>
              <a:rPr lang="zh-CN" altLang="en-US" dirty="0" smtClean="0"/>
              <a:t>种不同的组合，对于</a:t>
            </a:r>
            <a:r>
              <a:rPr lang="en-US" altLang="zh-CN" dirty="0" smtClean="0"/>
              <a:t>5</a:t>
            </a:r>
            <a:r>
              <a:rPr lang="zh-CN" altLang="en-US" dirty="0" smtClean="0"/>
              <a:t>位分组，则有</a:t>
            </a:r>
            <a:r>
              <a:rPr lang="en-US" altLang="zh-CN" dirty="0" smtClean="0"/>
              <a:t>2</a:t>
            </a:r>
            <a:r>
              <a:rPr lang="en-US" altLang="zh-CN" baseline="30000" dirty="0" smtClean="0"/>
              <a:t>5</a:t>
            </a:r>
            <a:r>
              <a:rPr lang="en-US" altLang="zh-CN" dirty="0" smtClean="0"/>
              <a:t> = 32</a:t>
            </a:r>
            <a:r>
              <a:rPr lang="zh-CN" altLang="en-US" dirty="0" smtClean="0"/>
              <a:t>种不同的组合。</a:t>
            </a:r>
            <a:endParaRPr lang="zh-CN" altLang="en-US" dirty="0" smtClean="0"/>
          </a:p>
          <a:p>
            <a:pPr lvl="4" eaLnBrk="1" hangingPunct="1">
              <a:buFont typeface="Wingdings" panose="05000000000000000000" pitchFamily="2" charset="2"/>
              <a:buNone/>
            </a:pPr>
            <a:r>
              <a:rPr lang="zh-CN" altLang="en-US" dirty="0" smtClean="0"/>
              <a:t>		为了实现同步，我们可以按照不超过一个前导“</a:t>
            </a:r>
            <a:r>
              <a:rPr lang="en-US" altLang="zh-CN" dirty="0" smtClean="0"/>
              <a:t>0”</a:t>
            </a:r>
            <a:r>
              <a:rPr lang="zh-CN" altLang="en-US" dirty="0" smtClean="0"/>
              <a:t>和两个后缀“</a:t>
            </a:r>
            <a:r>
              <a:rPr lang="en-US" altLang="zh-CN" dirty="0" smtClean="0"/>
              <a:t>0”</a:t>
            </a:r>
            <a:r>
              <a:rPr lang="zh-CN" altLang="en-US" dirty="0" smtClean="0"/>
              <a:t>的方式选用码组，其余为禁用码组。这样，如果接收端出现了禁用码组，则表明传输过程中出现误码，从而提高了系统的检错能力。</a:t>
            </a:r>
            <a:endParaRPr lang="zh-CN" altLang="en-US" dirty="0" smtClean="0"/>
          </a:p>
          <a:p>
            <a:pPr lvl="4" eaLnBrk="1" hangingPunct="1"/>
            <a:r>
              <a:rPr lang="zh-CN" altLang="en-US" dirty="0" smtClean="0"/>
              <a:t>双相码、密勒码和</a:t>
            </a:r>
            <a:r>
              <a:rPr lang="en-US" altLang="zh-CN" dirty="0" smtClean="0"/>
              <a:t>CMI</a:t>
            </a:r>
            <a:r>
              <a:rPr lang="zh-CN" altLang="en-US" dirty="0" smtClean="0"/>
              <a:t>码都可看作</a:t>
            </a:r>
            <a:r>
              <a:rPr lang="en-US" altLang="zh-CN" dirty="0" smtClean="0"/>
              <a:t>lB2B</a:t>
            </a:r>
            <a:r>
              <a:rPr lang="zh-CN" altLang="en-US" dirty="0" smtClean="0"/>
              <a:t>码。</a:t>
            </a:r>
            <a:endParaRPr lang="zh-CN" altLang="en-US" dirty="0" smtClean="0"/>
          </a:p>
          <a:p>
            <a:pPr lvl="4" eaLnBrk="1" hangingPunct="1"/>
            <a:r>
              <a:rPr lang="zh-CN" altLang="en-US" dirty="0" smtClean="0"/>
              <a:t>优缺点：提供了良好的同步和检错功能，但带宽增大</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灯片编号占位符 5"/>
          <p:cNvSpPr>
            <a:spLocks noGrp="1"/>
          </p:cNvSpPr>
          <p:nvPr>
            <p:ph type="sldNum" sz="quarter" idx="12"/>
          </p:nvPr>
        </p:nvSpPr>
        <p:spPr>
          <a:noFill/>
        </p:spPr>
        <p:txBody>
          <a:bodyPr/>
          <a:lstStyle/>
          <a:p>
            <a:fld id="{697EB611-892D-4DD4-904C-82CFAD316C66}" type="slidenum">
              <a:rPr lang="en-US" altLang="zh-CN" smtClean="0"/>
            </a:fld>
            <a:endParaRPr lang="en-US" altLang="zh-CN" smtClean="0"/>
          </a:p>
        </p:txBody>
      </p:sp>
      <p:sp>
        <p:nvSpPr>
          <p:cNvPr id="81408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2707" name="Rectangle 3"/>
          <p:cNvSpPr>
            <a:spLocks noGrp="1" noChangeArrowheads="1"/>
          </p:cNvSpPr>
          <p:nvPr>
            <p:ph type="body" idx="1"/>
          </p:nvPr>
        </p:nvSpPr>
        <p:spPr>
          <a:xfrm>
            <a:off x="0" y="1179513"/>
            <a:ext cx="9144000" cy="5678487"/>
          </a:xfrm>
        </p:spPr>
        <p:txBody>
          <a:bodyPr/>
          <a:lstStyle/>
          <a:p>
            <a:pPr lvl="3" eaLnBrk="1" hangingPunct="1">
              <a:lnSpc>
                <a:spcPct val="130000"/>
              </a:lnSpc>
            </a:pPr>
            <a:r>
              <a:rPr lang="en-US" altLang="zh-CN" dirty="0" err="1" smtClean="0">
                <a:solidFill>
                  <a:schemeClr val="hlink"/>
                </a:solidFill>
              </a:rPr>
              <a:t>nBmT</a:t>
            </a:r>
            <a:r>
              <a:rPr lang="zh-CN" altLang="en-US" dirty="0" smtClean="0">
                <a:solidFill>
                  <a:schemeClr val="hlink"/>
                </a:solidFill>
              </a:rPr>
              <a:t>码</a:t>
            </a:r>
            <a:r>
              <a:rPr lang="zh-CN" altLang="en-US" dirty="0" smtClean="0"/>
              <a:t>：将</a:t>
            </a:r>
            <a:r>
              <a:rPr lang="en-US" altLang="zh-CN" i="1" dirty="0" smtClean="0"/>
              <a:t>n</a:t>
            </a:r>
            <a:r>
              <a:rPr lang="zh-CN" altLang="en-US" dirty="0" smtClean="0"/>
              <a:t>个二进制码变换成</a:t>
            </a:r>
            <a:r>
              <a:rPr lang="en-US" altLang="zh-CN" i="1" dirty="0" smtClean="0"/>
              <a:t>m</a:t>
            </a:r>
            <a:r>
              <a:rPr lang="zh-CN" altLang="en-US" dirty="0" smtClean="0"/>
              <a:t>个三进制码的新码组，且</a:t>
            </a:r>
            <a:r>
              <a:rPr lang="en-US" altLang="zh-CN" dirty="0" smtClean="0"/>
              <a:t>m &lt; n</a:t>
            </a:r>
            <a:r>
              <a:rPr lang="zh-CN" altLang="en-US" dirty="0" smtClean="0"/>
              <a:t>。 </a:t>
            </a:r>
            <a:endParaRPr lang="zh-CN" altLang="en-US" dirty="0" smtClean="0"/>
          </a:p>
          <a:p>
            <a:pPr lvl="4" eaLnBrk="1" hangingPunct="1">
              <a:lnSpc>
                <a:spcPct val="130000"/>
              </a:lnSpc>
            </a:pPr>
            <a:r>
              <a:rPr lang="zh-CN" altLang="en-US" dirty="0" smtClean="0"/>
              <a:t>例：</a:t>
            </a:r>
            <a:r>
              <a:rPr lang="en-US" altLang="zh-CN" dirty="0" smtClean="0"/>
              <a:t>4B3T</a:t>
            </a:r>
            <a:r>
              <a:rPr lang="zh-CN" altLang="en-US" dirty="0" smtClean="0"/>
              <a:t>码，它把</a:t>
            </a:r>
            <a:r>
              <a:rPr lang="en-US" altLang="zh-CN" dirty="0" smtClean="0"/>
              <a:t>4</a:t>
            </a:r>
            <a:r>
              <a:rPr lang="zh-CN" altLang="en-US" dirty="0" smtClean="0"/>
              <a:t>个二进制码变换成</a:t>
            </a:r>
            <a:r>
              <a:rPr lang="en-US" altLang="zh-CN" dirty="0" smtClean="0"/>
              <a:t>3</a:t>
            </a:r>
            <a:r>
              <a:rPr lang="zh-CN" altLang="en-US" dirty="0" smtClean="0"/>
              <a:t>个三进制码。显然，在相同的码速率下，</a:t>
            </a:r>
            <a:r>
              <a:rPr lang="en-US" altLang="zh-CN" dirty="0" smtClean="0"/>
              <a:t>4B3T</a:t>
            </a:r>
            <a:r>
              <a:rPr lang="zh-CN" altLang="en-US" dirty="0" smtClean="0"/>
              <a:t>码的信息容量大于</a:t>
            </a:r>
            <a:r>
              <a:rPr lang="en-US" altLang="zh-CN" dirty="0" smtClean="0"/>
              <a:t>1B1T</a:t>
            </a:r>
            <a:r>
              <a:rPr lang="zh-CN" altLang="en-US" dirty="0" smtClean="0"/>
              <a:t>，因而可提高频带利用率。</a:t>
            </a:r>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033145" y="1198245"/>
            <a:ext cx="7196455" cy="67627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下列波形中，（          ）是</a:t>
            </a:r>
            <a:r>
              <a:rPr lang="en-US" altLang="zh-CN" sz="2600">
                <a:solidFill>
                  <a:srgbClr val="000000"/>
                </a:solidFill>
                <a:latin typeface="微软雅黑" panose="020B0503020204020204" charset="-122"/>
                <a:ea typeface="微软雅黑" panose="020B0503020204020204" charset="-122"/>
              </a:rPr>
              <a:t>HDB</a:t>
            </a:r>
            <a:r>
              <a:rPr lang="en-US" altLang="zh-CN" sz="2600" baseline="-25000">
                <a:solidFill>
                  <a:srgbClr val="000000"/>
                </a:solidFill>
                <a:latin typeface="微软雅黑" panose="020B0503020204020204" charset="-122"/>
                <a:ea typeface="微软雅黑" panose="020B0503020204020204" charset="-122"/>
              </a:rPr>
              <a:t>3</a:t>
            </a:r>
            <a:r>
              <a:rPr lang="zh-CN" altLang="en-US" sz="2600">
                <a:solidFill>
                  <a:srgbClr val="000000"/>
                </a:solidFill>
                <a:latin typeface="微软雅黑" panose="020B0503020204020204" charset="-122"/>
                <a:ea typeface="微软雅黑" panose="020B0503020204020204" charset="-122"/>
              </a:rPr>
              <a:t>码。</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2"/>
            </p:custDataLst>
          </p:nvPr>
        </p:nvSpPr>
        <p:spPr>
          <a:xfrm>
            <a:off x="1114425" y="2525395"/>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3"/>
            </p:custDataLst>
          </p:nvPr>
        </p:nvSpPr>
        <p:spPr>
          <a:xfrm>
            <a:off x="1114425" y="354457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4"/>
            </p:custDataLst>
          </p:nvPr>
        </p:nvSpPr>
        <p:spPr>
          <a:xfrm>
            <a:off x="1114425" y="4585335"/>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5"/>
            </p:custDataLst>
          </p:nvPr>
        </p:nvSpPr>
        <p:spPr>
          <a:xfrm>
            <a:off x="1114425" y="5558155"/>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21" name="对象 20"/>
          <p:cNvGraphicFramePr/>
          <p:nvPr/>
        </p:nvGraphicFramePr>
        <p:xfrm>
          <a:off x="1972945" y="2337435"/>
          <a:ext cx="4601210" cy="889635"/>
        </p:xfrm>
        <a:graphic>
          <a:graphicData uri="http://schemas.openxmlformats.org/presentationml/2006/ole">
            <mc:AlternateContent xmlns:mc="http://schemas.openxmlformats.org/markup-compatibility/2006">
              <mc:Choice xmlns:v="urn:schemas-microsoft-com:vml" Requires="v">
                <p:oleObj spid="_x0000_s22" name="" r:id="rId7" imgW="4597400" imgH="889000" progId="Paint.Picture">
                  <p:embed/>
                </p:oleObj>
              </mc:Choice>
              <mc:Fallback>
                <p:oleObj name="" r:id="rId7" imgW="4597400" imgH="889000" progId="Paint.Picture">
                  <p:embed/>
                  <p:pic>
                    <p:nvPicPr>
                      <p:cNvPr id="0" name="图片 21"/>
                      <p:cNvPicPr/>
                      <p:nvPr/>
                    </p:nvPicPr>
                    <p:blipFill>
                      <a:blip r:embed="rId8"/>
                      <a:stretch>
                        <a:fillRect/>
                      </a:stretch>
                    </p:blipFill>
                    <p:spPr>
                      <a:xfrm>
                        <a:off x="1972945" y="2337435"/>
                        <a:ext cx="4601210" cy="889635"/>
                      </a:xfrm>
                      <a:prstGeom prst="rect">
                        <a:avLst/>
                      </a:prstGeom>
                    </p:spPr>
                  </p:pic>
                </p:oleObj>
              </mc:Fallback>
            </mc:AlternateContent>
          </a:graphicData>
        </a:graphic>
      </p:graphicFrame>
      <p:graphicFrame>
        <p:nvGraphicFramePr>
          <p:cNvPr id="23" name="对象 22"/>
          <p:cNvGraphicFramePr/>
          <p:nvPr/>
        </p:nvGraphicFramePr>
        <p:xfrm>
          <a:off x="1928495" y="3360420"/>
          <a:ext cx="4645660" cy="883285"/>
        </p:xfrm>
        <a:graphic>
          <a:graphicData uri="http://schemas.openxmlformats.org/presentationml/2006/ole">
            <mc:AlternateContent xmlns:mc="http://schemas.openxmlformats.org/markup-compatibility/2006">
              <mc:Choice xmlns:v="urn:schemas-microsoft-com:vml" Requires="v">
                <p:oleObj spid="_x0000_s24" name="" r:id="rId9" imgW="4641850" imgH="882650" progId="Paint.Picture">
                  <p:embed/>
                </p:oleObj>
              </mc:Choice>
              <mc:Fallback>
                <p:oleObj name="" r:id="rId9" imgW="4641850" imgH="882650" progId="Paint.Picture">
                  <p:embed/>
                  <p:pic>
                    <p:nvPicPr>
                      <p:cNvPr id="0" name="图片 23"/>
                      <p:cNvPicPr/>
                      <p:nvPr/>
                    </p:nvPicPr>
                    <p:blipFill>
                      <a:blip r:embed="rId10"/>
                      <a:stretch>
                        <a:fillRect/>
                      </a:stretch>
                    </p:blipFill>
                    <p:spPr>
                      <a:xfrm>
                        <a:off x="1928495" y="3360420"/>
                        <a:ext cx="4645660" cy="883285"/>
                      </a:xfrm>
                      <a:prstGeom prst="rect">
                        <a:avLst/>
                      </a:prstGeom>
                    </p:spPr>
                  </p:pic>
                </p:oleObj>
              </mc:Fallback>
            </mc:AlternateContent>
          </a:graphicData>
        </a:graphic>
      </p:graphicFrame>
      <p:graphicFrame>
        <p:nvGraphicFramePr>
          <p:cNvPr id="25" name="对象 24"/>
          <p:cNvGraphicFramePr/>
          <p:nvPr/>
        </p:nvGraphicFramePr>
        <p:xfrm>
          <a:off x="1972945" y="4410075"/>
          <a:ext cx="4683760" cy="864235"/>
        </p:xfrm>
        <a:graphic>
          <a:graphicData uri="http://schemas.openxmlformats.org/presentationml/2006/ole">
            <mc:AlternateContent xmlns:mc="http://schemas.openxmlformats.org/markup-compatibility/2006">
              <mc:Choice xmlns:v="urn:schemas-microsoft-com:vml" Requires="v">
                <p:oleObj spid="_x0000_s26" name="" r:id="rId11" imgW="4679950" imgH="863600" progId="Paint.Picture">
                  <p:embed/>
                </p:oleObj>
              </mc:Choice>
              <mc:Fallback>
                <p:oleObj name="" r:id="rId11" imgW="4679950" imgH="863600" progId="Paint.Picture">
                  <p:embed/>
                  <p:pic>
                    <p:nvPicPr>
                      <p:cNvPr id="0" name="图片 25"/>
                      <p:cNvPicPr/>
                      <p:nvPr/>
                    </p:nvPicPr>
                    <p:blipFill>
                      <a:blip r:embed="rId12"/>
                      <a:stretch>
                        <a:fillRect/>
                      </a:stretch>
                    </p:blipFill>
                    <p:spPr>
                      <a:xfrm>
                        <a:off x="1972945" y="4410075"/>
                        <a:ext cx="4683760" cy="864235"/>
                      </a:xfrm>
                      <a:prstGeom prst="rect">
                        <a:avLst/>
                      </a:prstGeom>
                    </p:spPr>
                  </p:pic>
                </p:oleObj>
              </mc:Fallback>
            </mc:AlternateContent>
          </a:graphicData>
        </a:graphic>
      </p:graphicFrame>
      <p:graphicFrame>
        <p:nvGraphicFramePr>
          <p:cNvPr id="27" name="对象 26"/>
          <p:cNvGraphicFramePr/>
          <p:nvPr/>
        </p:nvGraphicFramePr>
        <p:xfrm>
          <a:off x="1972945" y="5375910"/>
          <a:ext cx="4613910" cy="838835"/>
        </p:xfrm>
        <a:graphic>
          <a:graphicData uri="http://schemas.openxmlformats.org/presentationml/2006/ole">
            <mc:AlternateContent xmlns:mc="http://schemas.openxmlformats.org/markup-compatibility/2006">
              <mc:Choice xmlns:v="urn:schemas-microsoft-com:vml" Requires="v">
                <p:oleObj spid="_x0000_s28" name="" r:id="rId13" imgW="4610100" imgH="838200" progId="Paint.Picture">
                  <p:embed/>
                </p:oleObj>
              </mc:Choice>
              <mc:Fallback>
                <p:oleObj name="" r:id="rId13" imgW="4610100" imgH="838200" progId="Paint.Picture">
                  <p:embed/>
                  <p:pic>
                    <p:nvPicPr>
                      <p:cNvPr id="0" name="图片 27"/>
                      <p:cNvPicPr/>
                      <p:nvPr/>
                    </p:nvPicPr>
                    <p:blipFill>
                      <a:blip r:embed="rId14"/>
                      <a:stretch>
                        <a:fillRect/>
                      </a:stretch>
                    </p:blipFill>
                    <p:spPr>
                      <a:xfrm>
                        <a:off x="1972945" y="5375910"/>
                        <a:ext cx="4613910" cy="838835"/>
                      </a:xfrm>
                      <a:prstGeom prst="rect">
                        <a:avLst/>
                      </a:prstGeom>
                    </p:spPr>
                  </p:pic>
                </p:oleObj>
              </mc:Fallback>
            </mc:AlternateContent>
          </a:graphicData>
        </a:graphic>
      </p:graphicFrame>
      <p:grpSp>
        <p:nvGrpSpPr>
          <p:cNvPr id="19" name="组合 18"/>
          <p:cNvGrpSpPr/>
          <p:nvPr>
            <p:custDataLst>
              <p:tags r:id="rId15"/>
            </p:custDataLst>
          </p:nvPr>
        </p:nvGrpSpPr>
        <p:grpSpPr>
          <a:xfrm>
            <a:off x="0" y="0"/>
            <a:ext cx="9144000" cy="635000"/>
            <a:chOff x="0" y="0"/>
            <a:chExt cx="14400" cy="1000"/>
          </a:xfrm>
        </p:grpSpPr>
        <p:sp>
          <p:nvSpPr>
            <p:cNvPr id="15" name="TitleBackground"/>
            <p:cNvSpPr/>
            <p:nvPr>
              <p:custDataLst>
                <p:tags r:id="rId16"/>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7"/>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F766"/>
          <p:cNvPicPr>
            <a:picLocks noChangeAspect="1"/>
          </p:cNvPicPr>
          <p:nvPr>
            <p:custDataLst>
              <p:tags r:id="rId20"/>
            </p:custDataLst>
          </p:nvPr>
        </p:nvPicPr>
        <p:blipFill>
          <a:blip r:embed="rId21"/>
          <a:stretch>
            <a:fillRect/>
          </a:stretch>
        </p:blipFill>
        <p:spPr>
          <a:xfrm>
            <a:off x="7594600" y="63500"/>
            <a:ext cx="1422400" cy="508000"/>
          </a:xfrm>
          <a:prstGeom prst="rect">
            <a:avLst/>
          </a:prstGeom>
        </p:spPr>
      </p:pic>
    </p:spTree>
    <p:custDataLst>
      <p:tags r:id="rId2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033145" y="1198245"/>
            <a:ext cx="7196455" cy="67627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下列波形中，（          ）是数字双相码。</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2"/>
            </p:custDataLst>
          </p:nvPr>
        </p:nvSpPr>
        <p:spPr>
          <a:xfrm>
            <a:off x="1114425" y="2525395"/>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3"/>
            </p:custDataLst>
          </p:nvPr>
        </p:nvSpPr>
        <p:spPr>
          <a:xfrm>
            <a:off x="1114425" y="354457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4"/>
            </p:custDataLst>
          </p:nvPr>
        </p:nvSpPr>
        <p:spPr>
          <a:xfrm>
            <a:off x="1114425" y="4585335"/>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5"/>
            </p:custDataLst>
          </p:nvPr>
        </p:nvSpPr>
        <p:spPr>
          <a:xfrm>
            <a:off x="1114425" y="5558155"/>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21" name="对象 20"/>
          <p:cNvGraphicFramePr/>
          <p:nvPr/>
        </p:nvGraphicFramePr>
        <p:xfrm>
          <a:off x="1972945" y="2337435"/>
          <a:ext cx="4601210" cy="889635"/>
        </p:xfrm>
        <a:graphic>
          <a:graphicData uri="http://schemas.openxmlformats.org/presentationml/2006/ole">
            <mc:AlternateContent xmlns:mc="http://schemas.openxmlformats.org/markup-compatibility/2006">
              <mc:Choice xmlns:v="urn:schemas-microsoft-com:vml" Requires="v">
                <p:oleObj spid="_x0000_s22" name="" r:id="rId7" imgW="4597400" imgH="889000" progId="Paint.Picture">
                  <p:embed/>
                </p:oleObj>
              </mc:Choice>
              <mc:Fallback>
                <p:oleObj name="" r:id="rId7" imgW="4597400" imgH="889000" progId="Paint.Picture">
                  <p:embed/>
                  <p:pic>
                    <p:nvPicPr>
                      <p:cNvPr id="0" name="图片 21"/>
                      <p:cNvPicPr/>
                      <p:nvPr/>
                    </p:nvPicPr>
                    <p:blipFill>
                      <a:blip r:embed="rId8"/>
                      <a:stretch>
                        <a:fillRect/>
                      </a:stretch>
                    </p:blipFill>
                    <p:spPr>
                      <a:xfrm>
                        <a:off x="1972945" y="2337435"/>
                        <a:ext cx="4601210" cy="889635"/>
                      </a:xfrm>
                      <a:prstGeom prst="rect">
                        <a:avLst/>
                      </a:prstGeom>
                    </p:spPr>
                  </p:pic>
                </p:oleObj>
              </mc:Fallback>
            </mc:AlternateContent>
          </a:graphicData>
        </a:graphic>
      </p:graphicFrame>
      <p:graphicFrame>
        <p:nvGraphicFramePr>
          <p:cNvPr id="23" name="对象 22"/>
          <p:cNvGraphicFramePr/>
          <p:nvPr/>
        </p:nvGraphicFramePr>
        <p:xfrm>
          <a:off x="1928495" y="3360420"/>
          <a:ext cx="4645660" cy="883285"/>
        </p:xfrm>
        <a:graphic>
          <a:graphicData uri="http://schemas.openxmlformats.org/presentationml/2006/ole">
            <mc:AlternateContent xmlns:mc="http://schemas.openxmlformats.org/markup-compatibility/2006">
              <mc:Choice xmlns:v="urn:schemas-microsoft-com:vml" Requires="v">
                <p:oleObj spid="_x0000_s24" name="" r:id="rId9" imgW="4641850" imgH="882650" progId="Paint.Picture">
                  <p:embed/>
                </p:oleObj>
              </mc:Choice>
              <mc:Fallback>
                <p:oleObj name="" r:id="rId9" imgW="4641850" imgH="882650" progId="Paint.Picture">
                  <p:embed/>
                  <p:pic>
                    <p:nvPicPr>
                      <p:cNvPr id="0" name="图片 23"/>
                      <p:cNvPicPr/>
                      <p:nvPr/>
                    </p:nvPicPr>
                    <p:blipFill>
                      <a:blip r:embed="rId10"/>
                      <a:stretch>
                        <a:fillRect/>
                      </a:stretch>
                    </p:blipFill>
                    <p:spPr>
                      <a:xfrm>
                        <a:off x="1928495" y="3360420"/>
                        <a:ext cx="4645660" cy="883285"/>
                      </a:xfrm>
                      <a:prstGeom prst="rect">
                        <a:avLst/>
                      </a:prstGeom>
                    </p:spPr>
                  </p:pic>
                </p:oleObj>
              </mc:Fallback>
            </mc:AlternateContent>
          </a:graphicData>
        </a:graphic>
      </p:graphicFrame>
      <p:graphicFrame>
        <p:nvGraphicFramePr>
          <p:cNvPr id="25" name="对象 24"/>
          <p:cNvGraphicFramePr/>
          <p:nvPr/>
        </p:nvGraphicFramePr>
        <p:xfrm>
          <a:off x="1972945" y="4410075"/>
          <a:ext cx="4683760" cy="864235"/>
        </p:xfrm>
        <a:graphic>
          <a:graphicData uri="http://schemas.openxmlformats.org/presentationml/2006/ole">
            <mc:AlternateContent xmlns:mc="http://schemas.openxmlformats.org/markup-compatibility/2006">
              <mc:Choice xmlns:v="urn:schemas-microsoft-com:vml" Requires="v">
                <p:oleObj spid="_x0000_s26" name="" r:id="rId11" imgW="4679950" imgH="863600" progId="Paint.Picture">
                  <p:embed/>
                </p:oleObj>
              </mc:Choice>
              <mc:Fallback>
                <p:oleObj name="" r:id="rId11" imgW="4679950" imgH="863600" progId="Paint.Picture">
                  <p:embed/>
                  <p:pic>
                    <p:nvPicPr>
                      <p:cNvPr id="0" name="图片 25"/>
                      <p:cNvPicPr/>
                      <p:nvPr/>
                    </p:nvPicPr>
                    <p:blipFill>
                      <a:blip r:embed="rId12"/>
                      <a:stretch>
                        <a:fillRect/>
                      </a:stretch>
                    </p:blipFill>
                    <p:spPr>
                      <a:xfrm>
                        <a:off x="1972945" y="4410075"/>
                        <a:ext cx="4683760" cy="864235"/>
                      </a:xfrm>
                      <a:prstGeom prst="rect">
                        <a:avLst/>
                      </a:prstGeom>
                    </p:spPr>
                  </p:pic>
                </p:oleObj>
              </mc:Fallback>
            </mc:AlternateContent>
          </a:graphicData>
        </a:graphic>
      </p:graphicFrame>
      <p:graphicFrame>
        <p:nvGraphicFramePr>
          <p:cNvPr id="27" name="对象 26"/>
          <p:cNvGraphicFramePr/>
          <p:nvPr/>
        </p:nvGraphicFramePr>
        <p:xfrm>
          <a:off x="1972945" y="5375910"/>
          <a:ext cx="4613910" cy="838835"/>
        </p:xfrm>
        <a:graphic>
          <a:graphicData uri="http://schemas.openxmlformats.org/presentationml/2006/ole">
            <mc:AlternateContent xmlns:mc="http://schemas.openxmlformats.org/markup-compatibility/2006">
              <mc:Choice xmlns:v="urn:schemas-microsoft-com:vml" Requires="v">
                <p:oleObj spid="_x0000_s28" name="" r:id="rId13" imgW="4610100" imgH="838200" progId="Paint.Picture">
                  <p:embed/>
                </p:oleObj>
              </mc:Choice>
              <mc:Fallback>
                <p:oleObj name="" r:id="rId13" imgW="4610100" imgH="838200" progId="Paint.Picture">
                  <p:embed/>
                  <p:pic>
                    <p:nvPicPr>
                      <p:cNvPr id="0" name="图片 27"/>
                      <p:cNvPicPr/>
                      <p:nvPr/>
                    </p:nvPicPr>
                    <p:blipFill>
                      <a:blip r:embed="rId14"/>
                      <a:stretch>
                        <a:fillRect/>
                      </a:stretch>
                    </p:blipFill>
                    <p:spPr>
                      <a:xfrm>
                        <a:off x="1972945" y="5375910"/>
                        <a:ext cx="4613910" cy="838835"/>
                      </a:xfrm>
                      <a:prstGeom prst="rect">
                        <a:avLst/>
                      </a:prstGeom>
                    </p:spPr>
                  </p:pic>
                </p:oleObj>
              </mc:Fallback>
            </mc:AlternateContent>
          </a:graphicData>
        </a:graphic>
      </p:graphicFrame>
      <p:grpSp>
        <p:nvGrpSpPr>
          <p:cNvPr id="19" name="组合 18"/>
          <p:cNvGrpSpPr/>
          <p:nvPr>
            <p:custDataLst>
              <p:tags r:id="rId15"/>
            </p:custDataLst>
          </p:nvPr>
        </p:nvGrpSpPr>
        <p:grpSpPr>
          <a:xfrm>
            <a:off x="0" y="0"/>
            <a:ext cx="9144000" cy="635000"/>
            <a:chOff x="0" y="0"/>
            <a:chExt cx="14400" cy="1000"/>
          </a:xfrm>
        </p:grpSpPr>
        <p:sp>
          <p:nvSpPr>
            <p:cNvPr id="15" name="TitleBackground"/>
            <p:cNvSpPr/>
            <p:nvPr>
              <p:custDataLst>
                <p:tags r:id="rId16"/>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7"/>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F766"/>
          <p:cNvPicPr>
            <a:picLocks noChangeAspect="1"/>
          </p:cNvPicPr>
          <p:nvPr>
            <p:custDataLst>
              <p:tags r:id="rId20"/>
            </p:custDataLst>
          </p:nvPr>
        </p:nvPicPr>
        <p:blipFill>
          <a:blip r:embed="rId21"/>
          <a:stretch>
            <a:fillRect/>
          </a:stretch>
        </p:blipFill>
        <p:spPr>
          <a:xfrm>
            <a:off x="7594600" y="63500"/>
            <a:ext cx="1422400" cy="508000"/>
          </a:xfrm>
          <a:prstGeom prst="rect">
            <a:avLst/>
          </a:prstGeom>
        </p:spPr>
      </p:pic>
    </p:spTree>
    <p:custDataLst>
      <p:tags r:id="rId2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008380" y="635000"/>
            <a:ext cx="7221220" cy="214312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HDB3</a:t>
            </a:r>
            <a:r>
              <a:rPr lang="zh-CN" altLang="en-US" sz="2600">
                <a:solidFill>
                  <a:srgbClr val="000000"/>
                </a:solidFill>
                <a:latin typeface="微软雅黑" panose="020B0503020204020204" charset="-122"/>
                <a:ea typeface="微软雅黑" panose="020B0503020204020204" charset="-122"/>
              </a:rPr>
              <a:t>码是在</a:t>
            </a:r>
            <a:r>
              <a:rPr lang="en-US" altLang="zh-CN" sz="2600">
                <a:solidFill>
                  <a:srgbClr val="000000"/>
                </a:solidFill>
                <a:latin typeface="微软雅黑" panose="020B0503020204020204" charset="-122"/>
                <a:ea typeface="微软雅黑" panose="020B0503020204020204" charset="-122"/>
              </a:rPr>
              <a:t>AMI</a:t>
            </a:r>
            <a:r>
              <a:rPr lang="zh-CN" altLang="en-US" sz="2600">
                <a:solidFill>
                  <a:srgbClr val="000000"/>
                </a:solidFill>
                <a:latin typeface="微软雅黑" panose="020B0503020204020204" charset="-122"/>
                <a:ea typeface="微软雅黑" panose="020B0503020204020204" charset="-122"/>
              </a:rPr>
              <a:t>码基础上的进一步改进，改进的目的是为了（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有利于时钟提取</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降低主瓣带宽</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有利于隔直流传输</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减小符号间干扰</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F766"/>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灯片编号占位符 5"/>
          <p:cNvSpPr>
            <a:spLocks noGrp="1"/>
          </p:cNvSpPr>
          <p:nvPr>
            <p:ph type="sldNum" sz="quarter" idx="12"/>
          </p:nvPr>
        </p:nvSpPr>
        <p:spPr>
          <a:noFill/>
        </p:spPr>
        <p:txBody>
          <a:bodyPr/>
          <a:lstStyle/>
          <a:p>
            <a:fld id="{E2C87C45-3A8F-4013-948D-215DA5A1B481}" type="slidenum">
              <a:rPr lang="en-US" altLang="zh-CN" smtClean="0"/>
            </a:fld>
            <a:endParaRPr lang="en-US" altLang="zh-CN" smtClean="0"/>
          </a:p>
        </p:txBody>
      </p:sp>
      <p:sp>
        <p:nvSpPr>
          <p:cNvPr id="258052"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7827" name="Rectangle 3"/>
          <p:cNvSpPr>
            <a:spLocks noGrp="1" noChangeArrowheads="1"/>
          </p:cNvSpPr>
          <p:nvPr>
            <p:ph type="body" idx="1"/>
          </p:nvPr>
        </p:nvSpPr>
        <p:spPr>
          <a:xfrm>
            <a:off x="341313" y="1179513"/>
            <a:ext cx="8802687" cy="5678487"/>
          </a:xfrm>
        </p:spPr>
        <p:txBody>
          <a:bodyPr/>
          <a:lstStyle/>
          <a:p>
            <a:pPr lvl="2" eaLnBrk="1" hangingPunct="1">
              <a:lnSpc>
                <a:spcPct val="120000"/>
              </a:lnSpc>
            </a:pPr>
            <a:r>
              <a:rPr lang="en-US" altLang="zh-CN" b="1" dirty="0" smtClean="0"/>
              <a:t>5.4 </a:t>
            </a:r>
            <a:r>
              <a:rPr lang="zh-CN" altLang="en-US" b="1" dirty="0" smtClean="0"/>
              <a:t>基带脉冲传输与码间串扰</a:t>
            </a:r>
            <a:endParaRPr lang="zh-CN" altLang="en-US" b="1" dirty="0" smtClean="0"/>
          </a:p>
          <a:p>
            <a:pPr lvl="3" eaLnBrk="1" hangingPunct="1">
              <a:lnSpc>
                <a:spcPct val="120000"/>
              </a:lnSpc>
            </a:pPr>
            <a:r>
              <a:rPr lang="zh-CN" altLang="en-US" dirty="0" smtClean="0"/>
              <a:t>两种误码原因：</a:t>
            </a:r>
            <a:endParaRPr lang="zh-CN" altLang="en-US" dirty="0" smtClean="0"/>
          </a:p>
          <a:p>
            <a:pPr lvl="4" eaLnBrk="1" hangingPunct="1">
              <a:lnSpc>
                <a:spcPct val="120000"/>
              </a:lnSpc>
            </a:pPr>
            <a:r>
              <a:rPr lang="zh-CN" altLang="en-US" dirty="0" smtClean="0"/>
              <a:t>码间串扰 </a:t>
            </a:r>
            <a:endParaRPr lang="zh-CN" altLang="en-US" dirty="0" smtClean="0"/>
          </a:p>
          <a:p>
            <a:pPr lvl="4" eaLnBrk="1" hangingPunct="1">
              <a:lnSpc>
                <a:spcPct val="120000"/>
              </a:lnSpc>
            </a:pPr>
            <a:r>
              <a:rPr lang="zh-CN" altLang="en-US" dirty="0" smtClean="0"/>
              <a:t>信道加性噪声</a:t>
            </a:r>
            <a:endParaRPr lang="zh-CN" altLang="en-US" dirty="0" smtClean="0"/>
          </a:p>
          <a:p>
            <a:pPr lvl="3" eaLnBrk="1" hangingPunct="1">
              <a:lnSpc>
                <a:spcPct val="120000"/>
              </a:lnSpc>
            </a:pPr>
            <a:r>
              <a:rPr lang="zh-CN" altLang="en-US" dirty="0" smtClean="0"/>
              <a:t>码间串扰原因：系统传输总特性不理想，导致前后码元的波形畸变并使前面波形出现很长的拖尾，从而对当前码元的判决造成干扰。 </a:t>
            </a:r>
            <a:endParaRPr lang="zh-CN" altLang="en-US" dirty="0" smtClean="0"/>
          </a:p>
          <a:p>
            <a:pPr lvl="3" eaLnBrk="1" hangingPunct="1">
              <a:lnSpc>
                <a:spcPct val="120000"/>
              </a:lnSpc>
            </a:pPr>
            <a:r>
              <a:rPr lang="zh-CN" altLang="en-US" dirty="0" smtClean="0"/>
              <a:t>码间串扰严重时，会造成错误判决，如下图所示：</a:t>
            </a:r>
            <a:endParaRPr lang="zh-CN" altLang="en-US" dirty="0" smtClean="0"/>
          </a:p>
        </p:txBody>
      </p:sp>
      <p:sp>
        <p:nvSpPr>
          <p:cNvPr id="258054" name="Rectangle 5"/>
          <p:cNvSpPr>
            <a:spLocks noChangeArrowheads="1"/>
          </p:cNvSpPr>
          <p:nvPr/>
        </p:nvSpPr>
        <p:spPr bwMode="auto">
          <a:xfrm>
            <a:off x="0" y="2947988"/>
            <a:ext cx="9144000" cy="0"/>
          </a:xfrm>
          <a:prstGeom prst="rect">
            <a:avLst/>
          </a:prstGeom>
          <a:noFill/>
          <a:ln w="9525">
            <a:noFill/>
            <a:miter lim="800000"/>
          </a:ln>
        </p:spPr>
        <p:txBody>
          <a:bodyPr wrap="none" anchor="ctr">
            <a:spAutoFit/>
          </a:bodyPr>
          <a:lstStyle/>
          <a:p>
            <a:endParaRPr lang="zh-CN" altLang="en-US"/>
          </a:p>
        </p:txBody>
      </p:sp>
      <p:graphicFrame>
        <p:nvGraphicFramePr>
          <p:cNvPr id="77828" name="Object 4"/>
          <p:cNvGraphicFramePr>
            <a:graphicFrameLocks noChangeAspect="1"/>
          </p:cNvGraphicFramePr>
          <p:nvPr/>
        </p:nvGraphicFramePr>
        <p:xfrm>
          <a:off x="2592388" y="4972050"/>
          <a:ext cx="4814887" cy="1579563"/>
        </p:xfrm>
        <a:graphic>
          <a:graphicData uri="http://schemas.openxmlformats.org/presentationml/2006/ole">
            <mc:AlternateContent xmlns:mc="http://schemas.openxmlformats.org/markup-compatibility/2006">
              <mc:Choice xmlns:v="urn:schemas-microsoft-com:vml" Requires="v">
                <p:oleObj spid="_x0000_s11265" name="" r:id="rId1" imgW="1704340" imgH="564515" progId="">
                  <p:embed/>
                </p:oleObj>
              </mc:Choice>
              <mc:Fallback>
                <p:oleObj name="" r:id="rId1" imgW="1704340" imgH="564515" progId="">
                  <p:embed/>
                  <p:pic>
                    <p:nvPicPr>
                      <p:cNvPr id="0" name="图片 11264" descr="image27"/>
                      <p:cNvPicPr>
                        <a:picLocks noChangeAspect="1"/>
                      </p:cNvPicPr>
                      <p:nvPr/>
                    </p:nvPicPr>
                    <p:blipFill>
                      <a:blip r:embed="rId2"/>
                      <a:stretch>
                        <a:fillRect/>
                      </a:stretch>
                    </p:blipFill>
                    <p:spPr>
                      <a:xfrm>
                        <a:off x="2592388" y="4972050"/>
                        <a:ext cx="4814887" cy="15795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灯片编号占位符 6"/>
          <p:cNvSpPr>
            <a:spLocks noGrp="1"/>
          </p:cNvSpPr>
          <p:nvPr>
            <p:ph type="sldNum" sz="quarter" idx="12"/>
          </p:nvPr>
        </p:nvSpPr>
        <p:spPr>
          <a:noFill/>
        </p:spPr>
        <p:txBody>
          <a:bodyPr/>
          <a:lstStyle/>
          <a:p>
            <a:fld id="{E386CCB2-B9A5-4580-87AB-F1E7F4CB0A70}" type="slidenum">
              <a:rPr lang="en-US" altLang="zh-CN" smtClean="0"/>
            </a:fld>
            <a:endParaRPr lang="en-US" altLang="zh-CN" smtClean="0"/>
          </a:p>
        </p:txBody>
      </p:sp>
      <p:sp>
        <p:nvSpPr>
          <p:cNvPr id="25907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8851" name="Rectangle 3"/>
          <p:cNvSpPr>
            <a:spLocks noGrp="1" noChangeArrowheads="1"/>
          </p:cNvSpPr>
          <p:nvPr>
            <p:ph type="body" sz="half" idx="1"/>
          </p:nvPr>
        </p:nvSpPr>
        <p:spPr>
          <a:xfrm>
            <a:off x="476250" y="1179513"/>
            <a:ext cx="8667750" cy="5678487"/>
          </a:xfrm>
        </p:spPr>
        <p:txBody>
          <a:bodyPr/>
          <a:lstStyle/>
          <a:p>
            <a:pPr lvl="1" eaLnBrk="1" hangingPunct="1"/>
            <a:r>
              <a:rPr lang="zh-CN" altLang="en-US" sz="2400" dirty="0" smtClean="0"/>
              <a:t>数字基带信号传输的定量分析</a:t>
            </a:r>
            <a:endParaRPr lang="zh-CN" altLang="en-US" sz="2400" dirty="0" smtClean="0"/>
          </a:p>
          <a:p>
            <a:pPr lvl="2" eaLnBrk="1" hangingPunct="1"/>
            <a:r>
              <a:rPr lang="zh-CN" altLang="en-US" sz="2200" dirty="0" smtClean="0"/>
              <a:t>数字基带信号传输模型</a:t>
            </a:r>
            <a:endParaRPr lang="zh-CN" altLang="en-US" sz="2200" dirty="0" smtClean="0"/>
          </a:p>
          <a:p>
            <a:pPr lvl="2" eaLnBrk="1" hangingPunct="1"/>
            <a:endParaRPr lang="zh-CN" altLang="en-US" sz="2200" dirty="0" smtClean="0"/>
          </a:p>
          <a:p>
            <a:pPr lvl="2" eaLnBrk="1" hangingPunct="1"/>
            <a:endParaRPr lang="zh-CN" altLang="en-US" sz="2200" dirty="0" smtClean="0"/>
          </a:p>
          <a:p>
            <a:pPr lvl="2" eaLnBrk="1" hangingPunct="1"/>
            <a:endParaRPr lang="zh-CN" altLang="en-US" sz="2200" dirty="0" smtClean="0"/>
          </a:p>
          <a:p>
            <a:pPr lvl="2" eaLnBrk="1" hangingPunct="1"/>
            <a:endParaRPr lang="zh-CN" altLang="en-US" sz="2200" dirty="0" smtClean="0"/>
          </a:p>
          <a:p>
            <a:pPr lvl="2" eaLnBrk="1" hangingPunct="1">
              <a:buFont typeface="Wingdings" panose="05000000000000000000" pitchFamily="2" charset="2"/>
              <a:buNone/>
            </a:pPr>
            <a:r>
              <a:rPr lang="zh-CN" altLang="en-US" sz="2200" dirty="0" smtClean="0"/>
              <a:t>	</a:t>
            </a:r>
            <a:endParaRPr lang="zh-CN" altLang="en-US" sz="2200" dirty="0" smtClean="0"/>
          </a:p>
          <a:p>
            <a:pPr lvl="2" eaLnBrk="1" hangingPunct="1">
              <a:buFont typeface="Wingdings" panose="05000000000000000000" pitchFamily="2" charset="2"/>
              <a:buNone/>
            </a:pPr>
            <a:r>
              <a:rPr lang="zh-CN" altLang="en-US" sz="2200" dirty="0" smtClean="0"/>
              <a:t> 假设：</a:t>
            </a:r>
            <a:r>
              <a:rPr lang="en-US" altLang="zh-CN" sz="2200" dirty="0" smtClean="0"/>
              <a:t>{</a:t>
            </a:r>
            <a:r>
              <a:rPr lang="en-US" altLang="zh-CN" sz="2200" i="1" dirty="0" smtClean="0"/>
              <a:t>a</a:t>
            </a:r>
            <a:r>
              <a:rPr lang="en-US" altLang="zh-CN" sz="2200" i="1" baseline="-25000" dirty="0" smtClean="0"/>
              <a:t>n</a:t>
            </a:r>
            <a:r>
              <a:rPr lang="en-US" altLang="zh-CN" sz="2200" dirty="0" smtClean="0"/>
              <a:t>} </a:t>
            </a:r>
            <a:r>
              <a:rPr lang="zh-CN" altLang="en-US" sz="2200" dirty="0" smtClean="0"/>
              <a:t>－ 发送滤波器的输入符号序列，</a:t>
            </a:r>
            <a:r>
              <a:rPr lang="zh-CN" altLang="en-US" sz="2000" dirty="0" smtClean="0"/>
              <a:t>取值为</a:t>
            </a:r>
            <a:r>
              <a:rPr lang="en-US" altLang="zh-CN" sz="2000" dirty="0" smtClean="0"/>
              <a:t>0</a:t>
            </a:r>
            <a:r>
              <a:rPr lang="zh-CN" altLang="en-US" sz="2000" dirty="0" smtClean="0"/>
              <a:t>、</a:t>
            </a:r>
            <a:r>
              <a:rPr lang="en-US" altLang="zh-CN" sz="2000" dirty="0" smtClean="0"/>
              <a:t>1</a:t>
            </a:r>
            <a:r>
              <a:rPr lang="zh-CN" altLang="en-US" sz="2000" dirty="0" smtClean="0"/>
              <a:t>或</a:t>
            </a:r>
            <a:r>
              <a:rPr lang="en-US" altLang="zh-CN" sz="2000" dirty="0" smtClean="0"/>
              <a:t>-1</a:t>
            </a:r>
            <a:r>
              <a:rPr lang="zh-CN" altLang="en-US" sz="2000" dirty="0" smtClean="0"/>
              <a:t>，</a:t>
            </a:r>
            <a:r>
              <a:rPr lang="en-US" altLang="zh-CN" sz="2000" dirty="0" smtClean="0"/>
              <a:t>+1</a:t>
            </a:r>
            <a:r>
              <a:rPr lang="zh-CN" altLang="en-US" sz="2000" dirty="0" smtClean="0"/>
              <a:t>。 </a:t>
            </a:r>
            <a:endParaRPr lang="zh-CN" altLang="en-US" sz="2200" dirty="0" smtClean="0"/>
          </a:p>
          <a:p>
            <a:pPr lvl="2" eaLnBrk="1" hangingPunct="1">
              <a:buFont typeface="Wingdings" panose="05000000000000000000" pitchFamily="2" charset="2"/>
              <a:buNone/>
            </a:pPr>
            <a:r>
              <a:rPr lang="zh-CN" altLang="en-US" sz="2200" dirty="0" smtClean="0"/>
              <a:t>		 </a:t>
            </a:r>
            <a:r>
              <a:rPr lang="en-US" altLang="zh-CN" sz="2200" i="1" dirty="0" smtClean="0"/>
              <a:t>d </a:t>
            </a:r>
            <a:r>
              <a:rPr lang="en-US" altLang="zh-CN" sz="2200" dirty="0" smtClean="0"/>
              <a:t>(</a:t>
            </a:r>
            <a:r>
              <a:rPr lang="en-US" altLang="zh-CN" sz="2200" i="1" dirty="0" smtClean="0"/>
              <a:t>t</a:t>
            </a:r>
            <a:r>
              <a:rPr lang="en-US" altLang="zh-CN" sz="2200" dirty="0" smtClean="0"/>
              <a:t>)  </a:t>
            </a:r>
            <a:r>
              <a:rPr lang="zh-CN" altLang="en-US" sz="2200" dirty="0" smtClean="0"/>
              <a:t>－ </a:t>
            </a:r>
            <a:r>
              <a:rPr lang="zh-CN" altLang="en-US" sz="2000" dirty="0" smtClean="0"/>
              <a:t>对应的基带信号</a:t>
            </a:r>
            <a:endParaRPr lang="zh-CN" altLang="en-US" sz="2000" dirty="0" smtClean="0"/>
          </a:p>
        </p:txBody>
      </p:sp>
      <p:graphicFrame>
        <p:nvGraphicFramePr>
          <p:cNvPr id="78856" name="Object 8"/>
          <p:cNvGraphicFramePr>
            <a:graphicFrameLocks noChangeAspect="1"/>
          </p:cNvGraphicFramePr>
          <p:nvPr/>
        </p:nvGraphicFramePr>
        <p:xfrm>
          <a:off x="3176588" y="5094288"/>
          <a:ext cx="2790825" cy="849312"/>
        </p:xfrm>
        <a:graphic>
          <a:graphicData uri="http://schemas.openxmlformats.org/presentationml/2006/ole">
            <mc:AlternateContent xmlns:mc="http://schemas.openxmlformats.org/markup-compatibility/2006">
              <mc:Choice xmlns:v="urn:schemas-microsoft-com:vml" Requires="v">
                <p:oleObj spid="_x0000_s12289" name="公式" r:id="rId1" imgW="33832800" imgH="10363200" progId="">
                  <p:embed/>
                </p:oleObj>
              </mc:Choice>
              <mc:Fallback>
                <p:oleObj name="公式" r:id="rId1" imgW="33832800" imgH="10363200" progId="">
                  <p:embed/>
                  <p:pic>
                    <p:nvPicPr>
                      <p:cNvPr id="0" name="图片 12288" descr="image28"/>
                      <p:cNvPicPr>
                        <a:picLocks noChangeAspect="1"/>
                      </p:cNvPicPr>
                      <p:nvPr/>
                    </p:nvPicPr>
                    <p:blipFill>
                      <a:blip r:embed="rId2"/>
                      <a:stretch>
                        <a:fillRect/>
                      </a:stretch>
                    </p:blipFill>
                    <p:spPr>
                      <a:xfrm>
                        <a:off x="3176588" y="5094288"/>
                        <a:ext cx="2790825" cy="849312"/>
                      </a:xfrm>
                      <a:prstGeom prst="rect">
                        <a:avLst/>
                      </a:prstGeom>
                      <a:noFill/>
                      <a:ln w="9525">
                        <a:noFill/>
                      </a:ln>
                    </p:spPr>
                  </p:pic>
                </p:oleObj>
              </mc:Fallback>
            </mc:AlternateContent>
          </a:graphicData>
        </a:graphic>
      </p:graphicFrame>
      <p:pic>
        <p:nvPicPr>
          <p:cNvPr id="259078" name="Picture 11" descr="图片1"/>
          <p:cNvPicPr>
            <a:picLocks noChangeAspect="1" noChangeArrowheads="1"/>
          </p:cNvPicPr>
          <p:nvPr/>
        </p:nvPicPr>
        <p:blipFill>
          <a:blip r:embed="rId3" cstate="print"/>
          <a:srcRect/>
          <a:stretch>
            <a:fillRect/>
          </a:stretch>
        </p:blipFill>
        <p:spPr bwMode="auto">
          <a:xfrm>
            <a:off x="250825" y="2168525"/>
            <a:ext cx="8893175" cy="166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灯片编号占位符 5"/>
          <p:cNvSpPr>
            <a:spLocks noGrp="1"/>
          </p:cNvSpPr>
          <p:nvPr>
            <p:ph type="sldNum" sz="quarter" idx="12"/>
          </p:nvPr>
        </p:nvSpPr>
        <p:spPr>
          <a:noFill/>
        </p:spPr>
        <p:txBody>
          <a:bodyPr/>
          <a:lstStyle/>
          <a:p>
            <a:fld id="{DE598662-1677-4F12-95D4-0969BDCA2304}" type="slidenum">
              <a:rPr lang="en-US" altLang="zh-CN" smtClean="0"/>
            </a:fld>
            <a:endParaRPr lang="en-US" altLang="zh-CN" smtClean="0"/>
          </a:p>
        </p:txBody>
      </p:sp>
      <p:sp>
        <p:nvSpPr>
          <p:cNvPr id="25498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3731" name="Rectangle 3"/>
          <p:cNvSpPr>
            <a:spLocks noGrp="1" noChangeArrowheads="1"/>
          </p:cNvSpPr>
          <p:nvPr>
            <p:ph type="body" idx="1"/>
          </p:nvPr>
        </p:nvSpPr>
        <p:spPr/>
        <p:txBody>
          <a:bodyPr/>
          <a:lstStyle/>
          <a:p>
            <a:pPr lvl="1" eaLnBrk="1" hangingPunct="1"/>
            <a:r>
              <a:rPr lang="zh-CN" altLang="en-US" dirty="0" smtClean="0"/>
              <a:t>数字基带信号传输系统的组成</a:t>
            </a:r>
            <a:endParaRPr lang="zh-CN" altLang="en-US" dirty="0" smtClean="0"/>
          </a:p>
          <a:p>
            <a:pPr lvl="2" eaLnBrk="1" hangingPunct="1"/>
            <a:r>
              <a:rPr lang="zh-CN" altLang="en-US" dirty="0" smtClean="0"/>
              <a:t>基本结构</a:t>
            </a:r>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3" eaLnBrk="1" hangingPunct="1">
              <a:lnSpc>
                <a:spcPct val="120000"/>
              </a:lnSpc>
            </a:pPr>
            <a:endParaRPr lang="en-US" altLang="zh-CN" dirty="0" smtClean="0"/>
          </a:p>
          <a:p>
            <a:pPr lvl="3" eaLnBrk="1" hangingPunct="1">
              <a:lnSpc>
                <a:spcPct val="120000"/>
              </a:lnSpc>
            </a:pPr>
            <a:r>
              <a:rPr lang="zh-CN" altLang="en-US" dirty="0" smtClean="0"/>
              <a:t>信道信号形成器（发送滤波器）：压缩输入信号频带，把传输码变换成适宜于信道传输的基带信号波形。</a:t>
            </a:r>
            <a:endParaRPr lang="zh-CN" altLang="en-US" dirty="0" smtClean="0"/>
          </a:p>
        </p:txBody>
      </p:sp>
      <p:sp>
        <p:nvSpPr>
          <p:cNvPr id="254982" name="Rectangle 5"/>
          <p:cNvSpPr>
            <a:spLocks noChangeArrowheads="1"/>
          </p:cNvSpPr>
          <p:nvPr/>
        </p:nvSpPr>
        <p:spPr bwMode="auto">
          <a:xfrm>
            <a:off x="0" y="2671763"/>
            <a:ext cx="9144000" cy="0"/>
          </a:xfrm>
          <a:prstGeom prst="rect">
            <a:avLst/>
          </a:prstGeom>
          <a:noFill/>
          <a:ln w="9525">
            <a:noFill/>
            <a:miter lim="800000"/>
          </a:ln>
        </p:spPr>
        <p:txBody>
          <a:bodyPr wrap="none" anchor="ctr">
            <a:spAutoFit/>
          </a:bodyPr>
          <a:lstStyle/>
          <a:p>
            <a:endParaRPr lang="zh-CN" altLang="en-US"/>
          </a:p>
        </p:txBody>
      </p:sp>
      <p:graphicFrame>
        <p:nvGraphicFramePr>
          <p:cNvPr id="73732" name="Object 4"/>
          <p:cNvGraphicFramePr>
            <a:graphicFrameLocks noChangeAspect="1"/>
          </p:cNvGraphicFramePr>
          <p:nvPr/>
        </p:nvGraphicFramePr>
        <p:xfrm>
          <a:off x="431800" y="2754313"/>
          <a:ext cx="8712200" cy="1800225"/>
        </p:xfrm>
        <a:graphic>
          <a:graphicData uri="http://schemas.openxmlformats.org/presentationml/2006/ole">
            <mc:AlternateContent xmlns:mc="http://schemas.openxmlformats.org/markup-compatibility/2006">
              <mc:Choice xmlns:v="urn:schemas-microsoft-com:vml" Requires="v">
                <p:oleObj spid="_x0000_s1025" name="" r:id="rId1" imgW="3759200" imgH="1049655" progId="">
                  <p:embed/>
                </p:oleObj>
              </mc:Choice>
              <mc:Fallback>
                <p:oleObj name="" r:id="rId1" imgW="3759200" imgH="1049655" progId="">
                  <p:embed/>
                  <p:pic>
                    <p:nvPicPr>
                      <p:cNvPr id="0" name="图片 1024" descr="image4"/>
                      <p:cNvPicPr>
                        <a:picLocks noChangeAspect="1"/>
                      </p:cNvPicPr>
                      <p:nvPr/>
                    </p:nvPicPr>
                    <p:blipFill>
                      <a:blip r:embed="rId2"/>
                      <a:srcRect l="4930" t="17558" r="3099" b="16489"/>
                      <a:stretch>
                        <a:fillRect/>
                      </a:stretch>
                    </p:blipFill>
                    <p:spPr>
                      <a:xfrm>
                        <a:off x="431800" y="2754313"/>
                        <a:ext cx="8712200" cy="18002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blinds(horizontal)">
                                      <p:cBhvr>
                                        <p:cTn id="17" dur="500"/>
                                        <p:tgtEl>
                                          <p:spTgt spid="737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1">
                                            <p:txEl>
                                              <p:pRg st="8" end="8"/>
                                            </p:txEl>
                                          </p:spTgt>
                                        </p:tgtEl>
                                        <p:attrNameLst>
                                          <p:attrName>style.visibility</p:attrName>
                                        </p:attrNameLst>
                                      </p:cBhvr>
                                      <p:to>
                                        <p:strVal val="visible"/>
                                      </p:to>
                                    </p:set>
                                    <p:animEffect transition="in" filter="blinds(horizontal)">
                                      <p:cBhvr>
                                        <p:cTn id="22" dur="500"/>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2" name="灯片编号占位符 5"/>
          <p:cNvSpPr>
            <a:spLocks noGrp="1"/>
          </p:cNvSpPr>
          <p:nvPr>
            <p:ph type="sldNum" sz="quarter" idx="12"/>
          </p:nvPr>
        </p:nvSpPr>
        <p:spPr>
          <a:noFill/>
        </p:spPr>
        <p:txBody>
          <a:bodyPr/>
          <a:lstStyle/>
          <a:p>
            <a:fld id="{77774C9F-5470-4FF5-8DEB-E26557351C3C}" type="slidenum">
              <a:rPr lang="en-US" altLang="zh-CN" smtClean="0"/>
            </a:fld>
            <a:endParaRPr lang="en-US" altLang="zh-CN" smtClean="0"/>
          </a:p>
        </p:txBody>
      </p:sp>
      <p:sp>
        <p:nvSpPr>
          <p:cNvPr id="26010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0899" name="Rectangle 3"/>
          <p:cNvSpPr>
            <a:spLocks noGrp="1" noChangeArrowheads="1"/>
          </p:cNvSpPr>
          <p:nvPr>
            <p:ph type="body" idx="1"/>
          </p:nvPr>
        </p:nvSpPr>
        <p:spPr>
          <a:xfrm>
            <a:off x="385763" y="1179513"/>
            <a:ext cx="8758237" cy="5678487"/>
          </a:xfrm>
        </p:spPr>
        <p:txBody>
          <a:bodyPr/>
          <a:lstStyle/>
          <a:p>
            <a:pPr lvl="2" eaLnBrk="1" hangingPunct="1"/>
            <a:r>
              <a:rPr lang="zh-CN" altLang="en-US" dirty="0" smtClean="0"/>
              <a:t>发送滤波器输出</a:t>
            </a: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r>
              <a:rPr lang="zh-CN" altLang="en-US" dirty="0" smtClean="0"/>
              <a:t>式中  </a:t>
            </a:r>
            <a:r>
              <a:rPr lang="en-US" altLang="zh-CN" i="1" dirty="0" err="1" smtClean="0"/>
              <a:t>g</a:t>
            </a:r>
            <a:r>
              <a:rPr lang="en-US" altLang="zh-CN" baseline="-25000" dirty="0" err="1" smtClean="0"/>
              <a:t>T</a:t>
            </a:r>
            <a:r>
              <a:rPr lang="en-US" altLang="zh-CN" dirty="0" smtClean="0"/>
              <a:t> (</a:t>
            </a:r>
            <a:r>
              <a:rPr lang="en-US" altLang="zh-CN" i="1" dirty="0" smtClean="0"/>
              <a:t>t</a:t>
            </a:r>
            <a:r>
              <a:rPr lang="en-US" altLang="zh-CN" dirty="0" smtClean="0"/>
              <a:t>) </a:t>
            </a:r>
            <a:r>
              <a:rPr lang="zh-CN" altLang="en-US" dirty="0" smtClean="0"/>
              <a:t>－ 发送滤波器的冲激响应 </a:t>
            </a:r>
            <a:endParaRPr lang="zh-CN" altLang="en-US" dirty="0" smtClean="0"/>
          </a:p>
          <a:p>
            <a:pPr lvl="3" eaLnBrk="1" hangingPunct="1">
              <a:lnSpc>
                <a:spcPct val="130000"/>
              </a:lnSpc>
              <a:buFont typeface="Wingdings" panose="05000000000000000000" pitchFamily="2" charset="2"/>
              <a:buNone/>
            </a:pPr>
            <a:r>
              <a:rPr lang="zh-CN" altLang="en-US" dirty="0" smtClean="0"/>
              <a:t>      </a:t>
            </a:r>
            <a:endParaRPr lang="zh-CN" altLang="en-US" dirty="0" smtClean="0"/>
          </a:p>
          <a:p>
            <a:pPr lvl="2" eaLnBrk="1" hangingPunct="1">
              <a:lnSpc>
                <a:spcPct val="130000"/>
              </a:lnSpc>
            </a:pPr>
            <a:r>
              <a:rPr lang="zh-CN" altLang="en-US" dirty="0" smtClean="0"/>
              <a:t>总传输特性</a:t>
            </a:r>
            <a:endParaRPr lang="zh-CN" altLang="en-US" dirty="0" smtClean="0"/>
          </a:p>
          <a:p>
            <a:pPr lvl="3" eaLnBrk="1" hangingPunct="1">
              <a:lnSpc>
                <a:spcPct val="130000"/>
              </a:lnSpc>
              <a:buFont typeface="Wingdings" panose="05000000000000000000" pitchFamily="2" charset="2"/>
              <a:buNone/>
            </a:pPr>
            <a:r>
              <a:rPr lang="zh-CN" altLang="en-US" dirty="0" smtClean="0"/>
              <a:t>	    再设信道的传输特性为</a:t>
            </a:r>
            <a:r>
              <a:rPr lang="en-US" altLang="zh-CN" dirty="0" smtClean="0"/>
              <a:t>C(</a:t>
            </a:r>
            <a:r>
              <a:rPr lang="en-US" altLang="zh-CN" i="1" dirty="0" smtClean="0">
                <a:sym typeface="Symbol" panose="05050102010706020507" pitchFamily="18" charset="2"/>
              </a:rPr>
              <a:t></a:t>
            </a:r>
            <a:r>
              <a:rPr lang="en-US" altLang="zh-CN" dirty="0" smtClean="0"/>
              <a:t>)</a:t>
            </a:r>
            <a:r>
              <a:rPr lang="zh-CN" altLang="en-US" dirty="0" smtClean="0"/>
              <a:t>，接收滤波器的传输特性为</a:t>
            </a:r>
            <a:r>
              <a:rPr lang="en-US" altLang="zh-CN" i="1" dirty="0" smtClean="0"/>
              <a:t>G</a:t>
            </a:r>
            <a:r>
              <a:rPr lang="en-US" altLang="zh-CN" baseline="-25000" dirty="0" smtClean="0"/>
              <a:t>R</a:t>
            </a:r>
            <a:r>
              <a:rPr lang="en-US" altLang="zh-CN" dirty="0" smtClean="0"/>
              <a:t> (</a:t>
            </a:r>
            <a:r>
              <a:rPr lang="en-US" altLang="zh-CN" i="1" dirty="0" smtClean="0">
                <a:sym typeface="Symbol" panose="05050102010706020507" pitchFamily="18" charset="2"/>
              </a:rPr>
              <a:t></a:t>
            </a:r>
            <a:r>
              <a:rPr lang="en-US" altLang="zh-CN" dirty="0" smtClean="0"/>
              <a:t>) </a:t>
            </a:r>
            <a:r>
              <a:rPr lang="zh-CN" altLang="en-US" dirty="0" smtClean="0"/>
              <a:t>，则基带传输系统的总传输特性为</a:t>
            </a:r>
            <a:endParaRPr lang="zh-CN" altLang="en-US" dirty="0" smtClean="0"/>
          </a:p>
          <a:p>
            <a:pPr lvl="3" eaLnBrk="1" hangingPunct="1">
              <a:lnSpc>
                <a:spcPct val="130000"/>
              </a:lnSpc>
              <a:buFont typeface="Wingdings" panose="05000000000000000000" pitchFamily="2" charset="2"/>
              <a:buNone/>
            </a:pPr>
            <a:endParaRPr lang="zh-CN" altLang="en-US" dirty="0" smtClean="0"/>
          </a:p>
          <a:p>
            <a:pPr lvl="3" eaLnBrk="1" hangingPunct="1">
              <a:lnSpc>
                <a:spcPct val="130000"/>
              </a:lnSpc>
              <a:buFont typeface="Wingdings" panose="05000000000000000000" pitchFamily="2" charset="2"/>
              <a:buNone/>
            </a:pPr>
            <a:r>
              <a:rPr lang="zh-CN" altLang="en-US" dirty="0" smtClean="0"/>
              <a:t>	其单位冲激响应为</a:t>
            </a:r>
            <a:endParaRPr lang="zh-CN" altLang="en-US" dirty="0" smtClean="0"/>
          </a:p>
        </p:txBody>
      </p:sp>
      <p:sp>
        <p:nvSpPr>
          <p:cNvPr id="260105"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80900" name="Object 4"/>
          <p:cNvGraphicFramePr>
            <a:graphicFrameLocks noChangeAspect="1"/>
          </p:cNvGraphicFramePr>
          <p:nvPr/>
        </p:nvGraphicFramePr>
        <p:xfrm>
          <a:off x="2501900" y="1538288"/>
          <a:ext cx="4500563" cy="825500"/>
        </p:xfrm>
        <a:graphic>
          <a:graphicData uri="http://schemas.openxmlformats.org/presentationml/2006/ole">
            <mc:AlternateContent xmlns:mc="http://schemas.openxmlformats.org/markup-compatibility/2006">
              <mc:Choice xmlns:v="urn:schemas-microsoft-com:vml" Requires="v">
                <p:oleObj spid="_x0000_s13313" name="公式" r:id="rId1" imgW="56083200" imgH="10363200" progId="">
                  <p:embed/>
                </p:oleObj>
              </mc:Choice>
              <mc:Fallback>
                <p:oleObj name="公式" r:id="rId1" imgW="56083200" imgH="10363200" progId="">
                  <p:embed/>
                  <p:pic>
                    <p:nvPicPr>
                      <p:cNvPr id="0" name="图片 13312" descr="image30"/>
                      <p:cNvPicPr>
                        <a:picLocks noChangeAspect="1"/>
                      </p:cNvPicPr>
                      <p:nvPr/>
                    </p:nvPicPr>
                    <p:blipFill>
                      <a:blip r:embed="rId2"/>
                      <a:stretch>
                        <a:fillRect/>
                      </a:stretch>
                    </p:blipFill>
                    <p:spPr>
                      <a:xfrm>
                        <a:off x="2501900" y="1538288"/>
                        <a:ext cx="4500563" cy="825500"/>
                      </a:xfrm>
                      <a:prstGeom prst="rect">
                        <a:avLst/>
                      </a:prstGeom>
                      <a:noFill/>
                      <a:ln w="9525">
                        <a:noFill/>
                      </a:ln>
                    </p:spPr>
                  </p:pic>
                </p:oleObj>
              </mc:Fallback>
            </mc:AlternateContent>
          </a:graphicData>
        </a:graphic>
      </p:graphicFrame>
      <p:sp>
        <p:nvSpPr>
          <p:cNvPr id="260106" name="Rectangle 7"/>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sp>
        <p:nvSpPr>
          <p:cNvPr id="260107" name="Rectangle 9"/>
          <p:cNvSpPr>
            <a:spLocks noChangeArrowheads="1"/>
          </p:cNvSpPr>
          <p:nvPr/>
        </p:nvSpPr>
        <p:spPr bwMode="auto">
          <a:xfrm>
            <a:off x="0" y="3319463"/>
            <a:ext cx="9144000" cy="0"/>
          </a:xfrm>
          <a:prstGeom prst="rect">
            <a:avLst/>
          </a:prstGeom>
          <a:noFill/>
          <a:ln w="9525">
            <a:noFill/>
            <a:miter lim="800000"/>
          </a:ln>
        </p:spPr>
        <p:txBody>
          <a:bodyPr wrap="none" anchor="ctr">
            <a:spAutoFit/>
          </a:bodyPr>
          <a:lstStyle/>
          <a:p>
            <a:endParaRPr lang="zh-CN" altLang="en-US"/>
          </a:p>
        </p:txBody>
      </p:sp>
      <p:graphicFrame>
        <p:nvGraphicFramePr>
          <p:cNvPr id="80904" name="Object 8"/>
          <p:cNvGraphicFramePr>
            <a:graphicFrameLocks noChangeAspect="1"/>
          </p:cNvGraphicFramePr>
          <p:nvPr/>
        </p:nvGraphicFramePr>
        <p:xfrm>
          <a:off x="3214678" y="4714884"/>
          <a:ext cx="3883121" cy="500066"/>
        </p:xfrm>
        <a:graphic>
          <a:graphicData uri="http://schemas.openxmlformats.org/presentationml/2006/ole">
            <mc:AlternateContent xmlns:mc="http://schemas.openxmlformats.org/markup-compatibility/2006">
              <mc:Choice xmlns:v="urn:schemas-microsoft-com:vml" Requires="v">
                <p:oleObj spid="_x0000_s13314" name="公式" r:id="rId3" imgW="40843200" imgH="5181600" progId="">
                  <p:embed/>
                </p:oleObj>
              </mc:Choice>
              <mc:Fallback>
                <p:oleObj name="公式" r:id="rId3" imgW="40843200" imgH="5181600" progId="">
                  <p:embed/>
                  <p:pic>
                    <p:nvPicPr>
                      <p:cNvPr id="0" name="图片 13313" descr="image31"/>
                      <p:cNvPicPr>
                        <a:picLocks noChangeAspect="1"/>
                      </p:cNvPicPr>
                      <p:nvPr/>
                    </p:nvPicPr>
                    <p:blipFill>
                      <a:blip r:embed="rId4"/>
                      <a:stretch>
                        <a:fillRect/>
                      </a:stretch>
                    </p:blipFill>
                    <p:spPr>
                      <a:xfrm>
                        <a:off x="3214678" y="4714884"/>
                        <a:ext cx="3883121" cy="500066"/>
                      </a:xfrm>
                      <a:prstGeom prst="rect">
                        <a:avLst/>
                      </a:prstGeom>
                      <a:noFill/>
                      <a:ln w="9525">
                        <a:noFill/>
                      </a:ln>
                    </p:spPr>
                  </p:pic>
                </p:oleObj>
              </mc:Fallback>
            </mc:AlternateContent>
          </a:graphicData>
        </a:graphic>
      </p:graphicFrame>
      <p:sp>
        <p:nvSpPr>
          <p:cNvPr id="260108" name="Rectangle 11"/>
          <p:cNvSpPr>
            <a:spLocks noChangeArrowheads="1"/>
          </p:cNvSpPr>
          <p:nvPr/>
        </p:nvSpPr>
        <p:spPr bwMode="auto">
          <a:xfrm>
            <a:off x="0" y="3233738"/>
            <a:ext cx="9144000" cy="0"/>
          </a:xfrm>
          <a:prstGeom prst="rect">
            <a:avLst/>
          </a:prstGeom>
          <a:noFill/>
          <a:ln w="9525">
            <a:noFill/>
            <a:miter lim="800000"/>
          </a:ln>
        </p:spPr>
        <p:txBody>
          <a:bodyPr wrap="none" anchor="ctr">
            <a:spAutoFit/>
          </a:bodyPr>
          <a:lstStyle/>
          <a:p>
            <a:endParaRPr lang="zh-CN" altLang="en-US"/>
          </a:p>
        </p:txBody>
      </p:sp>
      <p:graphicFrame>
        <p:nvGraphicFramePr>
          <p:cNvPr id="80906" name="Object 10"/>
          <p:cNvGraphicFramePr>
            <a:graphicFrameLocks noChangeAspect="1"/>
          </p:cNvGraphicFramePr>
          <p:nvPr/>
        </p:nvGraphicFramePr>
        <p:xfrm>
          <a:off x="3714743" y="5715016"/>
          <a:ext cx="2944995" cy="714380"/>
        </p:xfrm>
        <a:graphic>
          <a:graphicData uri="http://schemas.openxmlformats.org/presentationml/2006/ole">
            <mc:AlternateContent xmlns:mc="http://schemas.openxmlformats.org/markup-compatibility/2006">
              <mc:Choice xmlns:v="urn:schemas-microsoft-com:vml" Requires="v">
                <p:oleObj spid="_x0000_s13315" name="公式" r:id="rId5" imgW="38709600" imgH="9448800" progId="">
                  <p:embed/>
                </p:oleObj>
              </mc:Choice>
              <mc:Fallback>
                <p:oleObj name="公式" r:id="rId5" imgW="38709600" imgH="9448800" progId="">
                  <p:embed/>
                  <p:pic>
                    <p:nvPicPr>
                      <p:cNvPr id="0" name="图片 13314" descr="image32"/>
                      <p:cNvPicPr>
                        <a:picLocks noChangeAspect="1"/>
                      </p:cNvPicPr>
                      <p:nvPr/>
                    </p:nvPicPr>
                    <p:blipFill>
                      <a:blip r:embed="rId6"/>
                      <a:stretch>
                        <a:fillRect/>
                      </a:stretch>
                    </p:blipFill>
                    <p:spPr>
                      <a:xfrm>
                        <a:off x="3714743" y="5715016"/>
                        <a:ext cx="2944995" cy="7143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灯片编号占位符 5"/>
          <p:cNvSpPr>
            <a:spLocks noGrp="1"/>
          </p:cNvSpPr>
          <p:nvPr>
            <p:ph type="sldNum" sz="quarter" idx="12"/>
          </p:nvPr>
        </p:nvSpPr>
        <p:spPr>
          <a:noFill/>
        </p:spPr>
        <p:txBody>
          <a:bodyPr/>
          <a:lstStyle/>
          <a:p>
            <a:fld id="{651A7C18-9DA6-411F-8B0C-65E2329A3A84}" type="slidenum">
              <a:rPr lang="en-US" altLang="zh-CN" smtClean="0"/>
            </a:fld>
            <a:endParaRPr lang="en-US" altLang="zh-CN" smtClean="0"/>
          </a:p>
        </p:txBody>
      </p:sp>
      <p:sp>
        <p:nvSpPr>
          <p:cNvPr id="26112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1923" name="Rectangle 3"/>
          <p:cNvSpPr>
            <a:spLocks noGrp="1" noChangeArrowheads="1"/>
          </p:cNvSpPr>
          <p:nvPr>
            <p:ph type="body" idx="1"/>
          </p:nvPr>
        </p:nvSpPr>
        <p:spPr>
          <a:xfrm>
            <a:off x="0" y="1179513"/>
            <a:ext cx="9144000" cy="5678487"/>
          </a:xfrm>
        </p:spPr>
        <p:txBody>
          <a:bodyPr/>
          <a:lstStyle/>
          <a:p>
            <a:pPr lvl="2" eaLnBrk="1" hangingPunct="1"/>
            <a:r>
              <a:rPr lang="zh-CN" altLang="en-US" b="1" dirty="0" smtClean="0">
                <a:effectLst>
                  <a:outerShdw blurRad="38100" dist="38100" dir="2700000" algn="tl">
                    <a:srgbClr val="000000">
                      <a:alpha val="43137"/>
                    </a:srgbClr>
                  </a:outerShdw>
                </a:effectLst>
              </a:rPr>
              <a:t>接收滤波器输出信号</a:t>
            </a:r>
            <a:endParaRPr lang="zh-CN" altLang="en-US" b="1" dirty="0" smtClean="0">
              <a:effectLst>
                <a:outerShdw blurRad="38100" dist="38100" dir="2700000" algn="tl">
                  <a:srgbClr val="000000">
                    <a:alpha val="43137"/>
                  </a:srgbClr>
                </a:outerShdw>
              </a:effectLst>
            </a:endParaRPr>
          </a:p>
          <a:p>
            <a:pPr lvl="3" eaLnBrk="1" hangingPunct="1">
              <a:buFont typeface="Wingdings" panose="05000000000000000000" pitchFamily="2" charset="2"/>
              <a:buNone/>
            </a:pPr>
            <a:endParaRPr lang="zh-CN" altLang="en-US" dirty="0" smtClean="0"/>
          </a:p>
          <a:p>
            <a:pPr lvl="3" eaLnBrk="1" hangingPunct="1">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式中，</a:t>
            </a:r>
            <a:r>
              <a:rPr lang="en-US" altLang="zh-CN" i="1" dirty="0" err="1" smtClean="0"/>
              <a:t>n</a:t>
            </a:r>
            <a:r>
              <a:rPr lang="en-US" altLang="zh-CN" baseline="-25000" dirty="0" err="1" smtClean="0"/>
              <a:t>R</a:t>
            </a:r>
            <a:r>
              <a:rPr lang="en-US" altLang="zh-CN" dirty="0" smtClean="0"/>
              <a:t>(</a:t>
            </a:r>
            <a:r>
              <a:rPr lang="en-US" altLang="zh-CN" i="1" dirty="0" smtClean="0"/>
              <a:t>t</a:t>
            </a:r>
            <a:r>
              <a:rPr lang="en-US" altLang="zh-CN" dirty="0" smtClean="0"/>
              <a:t>)</a:t>
            </a:r>
            <a:r>
              <a:rPr lang="zh-CN" altLang="en-US" dirty="0" smtClean="0"/>
              <a:t>是加性噪声</a:t>
            </a:r>
            <a:r>
              <a:rPr lang="en-US" altLang="zh-CN" i="1" dirty="0" smtClean="0"/>
              <a:t>n</a:t>
            </a:r>
            <a:r>
              <a:rPr lang="en-US" altLang="zh-CN" dirty="0" smtClean="0"/>
              <a:t>(</a:t>
            </a:r>
            <a:r>
              <a:rPr lang="en-US" altLang="zh-CN" i="1" dirty="0" smtClean="0"/>
              <a:t>t</a:t>
            </a:r>
            <a:r>
              <a:rPr lang="en-US" altLang="zh-CN" dirty="0" smtClean="0"/>
              <a:t>)</a:t>
            </a:r>
            <a:r>
              <a:rPr lang="zh-CN" altLang="en-US" dirty="0" smtClean="0"/>
              <a:t>经过接收滤波器后输出的噪声。 </a:t>
            </a:r>
            <a:endParaRPr lang="zh-CN" altLang="en-US" dirty="0" smtClean="0"/>
          </a:p>
          <a:p>
            <a:pPr lvl="2" eaLnBrk="1" hangingPunct="1">
              <a:lnSpc>
                <a:spcPct val="120000"/>
              </a:lnSpc>
            </a:pPr>
            <a:r>
              <a:rPr lang="zh-CN" altLang="en-US" b="1" dirty="0" smtClean="0">
                <a:effectLst>
                  <a:outerShdw blurRad="38100" dist="38100" dir="2700000" algn="tl">
                    <a:srgbClr val="000000">
                      <a:alpha val="43137"/>
                    </a:srgbClr>
                  </a:outerShdw>
                </a:effectLst>
              </a:rPr>
              <a:t>抽样判决：</a:t>
            </a:r>
            <a:r>
              <a:rPr lang="zh-CN" altLang="en-US" dirty="0" smtClean="0"/>
              <a:t>抽样判决器对</a:t>
            </a:r>
            <a:r>
              <a:rPr lang="en-US" altLang="zh-CN" i="1" dirty="0" smtClean="0"/>
              <a:t>r</a:t>
            </a:r>
            <a:r>
              <a:rPr lang="en-US" altLang="zh-CN" dirty="0" smtClean="0"/>
              <a:t>(</a:t>
            </a:r>
            <a:r>
              <a:rPr lang="en-US" altLang="zh-CN" i="1" dirty="0" smtClean="0"/>
              <a:t>t</a:t>
            </a:r>
            <a:r>
              <a:rPr lang="en-US" altLang="zh-CN" dirty="0" smtClean="0"/>
              <a:t>)</a:t>
            </a:r>
            <a:r>
              <a:rPr lang="zh-CN" altLang="en-US" dirty="0" smtClean="0"/>
              <a:t>进行抽样判决</a:t>
            </a:r>
            <a:endParaRPr lang="zh-CN" altLang="en-US" dirty="0" smtClean="0"/>
          </a:p>
          <a:p>
            <a:pPr lvl="3" eaLnBrk="1" hangingPunct="1">
              <a:lnSpc>
                <a:spcPct val="120000"/>
              </a:lnSpc>
            </a:pPr>
            <a:r>
              <a:rPr lang="zh-CN" altLang="en-US" dirty="0" smtClean="0"/>
              <a:t>例如，为了确定第</a:t>
            </a:r>
            <a:r>
              <a:rPr lang="en-US" altLang="zh-CN" i="1" dirty="0" smtClean="0"/>
              <a:t>k</a:t>
            </a:r>
            <a:r>
              <a:rPr lang="zh-CN" altLang="en-US" dirty="0" smtClean="0"/>
              <a:t>个码元 </a:t>
            </a:r>
            <a:r>
              <a:rPr lang="en-US" altLang="zh-CN" i="1" dirty="0" err="1" smtClean="0"/>
              <a:t>a</a:t>
            </a:r>
            <a:r>
              <a:rPr lang="en-US" altLang="zh-CN" i="1" baseline="-25000" dirty="0" err="1" smtClean="0"/>
              <a:t>k</a:t>
            </a:r>
            <a:r>
              <a:rPr lang="en-US" altLang="zh-CN" dirty="0" smtClean="0"/>
              <a:t> </a:t>
            </a:r>
            <a:r>
              <a:rPr lang="zh-CN" altLang="en-US" dirty="0" smtClean="0"/>
              <a:t>的取值，首先应在</a:t>
            </a:r>
            <a:r>
              <a:rPr lang="en-US" altLang="zh-CN" i="1" dirty="0" smtClean="0"/>
              <a:t>t</a:t>
            </a:r>
            <a:r>
              <a:rPr lang="en-US" altLang="zh-CN" dirty="0" smtClean="0"/>
              <a:t> = </a:t>
            </a:r>
            <a:r>
              <a:rPr lang="en-US" altLang="zh-CN" i="1" dirty="0" err="1" smtClean="0"/>
              <a:t>kT</a:t>
            </a:r>
            <a:r>
              <a:rPr lang="en-US" altLang="zh-CN" baseline="-25000" dirty="0" err="1" smtClean="0"/>
              <a:t>s</a:t>
            </a:r>
            <a:r>
              <a:rPr lang="en-US" altLang="zh-CN" dirty="0" smtClean="0"/>
              <a:t> </a:t>
            </a:r>
            <a:r>
              <a:rPr lang="zh-CN" altLang="en-US" dirty="0" smtClean="0"/>
              <a:t>时刻上对</a:t>
            </a:r>
            <a:r>
              <a:rPr lang="en-US" altLang="zh-CN" i="1" dirty="0" smtClean="0"/>
              <a:t>r</a:t>
            </a:r>
            <a:r>
              <a:rPr lang="en-US" altLang="zh-CN" dirty="0" smtClean="0"/>
              <a:t>(</a:t>
            </a:r>
            <a:r>
              <a:rPr lang="en-US" altLang="zh-CN" i="1" dirty="0" smtClean="0"/>
              <a:t>t</a:t>
            </a:r>
            <a:r>
              <a:rPr lang="en-US" altLang="zh-CN" dirty="0" smtClean="0"/>
              <a:t>)</a:t>
            </a:r>
            <a:r>
              <a:rPr lang="zh-CN" altLang="en-US" dirty="0" smtClean="0"/>
              <a:t>进行抽样，以确定</a:t>
            </a:r>
            <a:r>
              <a:rPr lang="en-US" altLang="zh-CN" i="1" dirty="0" smtClean="0"/>
              <a:t>r</a:t>
            </a:r>
            <a:r>
              <a:rPr lang="en-US" altLang="zh-CN" dirty="0" smtClean="0"/>
              <a:t>(</a:t>
            </a:r>
            <a:r>
              <a:rPr lang="en-US" altLang="zh-CN" i="1" dirty="0" smtClean="0"/>
              <a:t>t</a:t>
            </a:r>
            <a:r>
              <a:rPr lang="en-US" altLang="zh-CN" dirty="0" smtClean="0"/>
              <a:t>)</a:t>
            </a:r>
            <a:r>
              <a:rPr lang="zh-CN" altLang="en-US" dirty="0" smtClean="0"/>
              <a:t>在该样点上的值。由上式得</a:t>
            </a:r>
            <a:endParaRPr lang="zh-CN" altLang="en-US" dirty="0" smtClean="0"/>
          </a:p>
          <a:p>
            <a:pPr lvl="3" eaLnBrk="1" hangingPunct="1">
              <a:lnSpc>
                <a:spcPct val="120000"/>
              </a:lnSpc>
            </a:pPr>
            <a:endParaRPr lang="zh-CN" altLang="en-US" dirty="0" smtClean="0"/>
          </a:p>
          <a:p>
            <a:pPr lvl="3" eaLnBrk="1" hangingPunct="1">
              <a:lnSpc>
                <a:spcPct val="150000"/>
              </a:lnSpc>
              <a:buFont typeface="Wingdings" panose="05000000000000000000" pitchFamily="2" charset="2"/>
              <a:buNone/>
            </a:pPr>
            <a:endParaRPr lang="en-US" altLang="zh-CN" dirty="0" smtClean="0"/>
          </a:p>
          <a:p>
            <a:pPr lvl="3" eaLnBrk="1" hangingPunct="1">
              <a:lnSpc>
                <a:spcPct val="150000"/>
              </a:lnSpc>
              <a:buFont typeface="Wingdings" panose="05000000000000000000" pitchFamily="2" charset="2"/>
              <a:buNone/>
            </a:pPr>
            <a:endParaRPr lang="en-US" altLang="zh-CN" dirty="0" smtClean="0"/>
          </a:p>
          <a:p>
            <a:pPr lvl="3" eaLnBrk="1" hangingPunct="1">
              <a:buFont typeface="Wingdings" panose="05000000000000000000" pitchFamily="2" charset="2"/>
              <a:buNone/>
            </a:pPr>
            <a:r>
              <a:rPr lang="zh-CN" altLang="en-US" dirty="0" smtClean="0"/>
              <a:t>第二项（</a:t>
            </a:r>
            <a:r>
              <a:rPr lang="zh-CN" altLang="en-US" dirty="0" smtClean="0">
                <a:sym typeface="Symbol" panose="05050102010706020507" pitchFamily="18" charset="2"/>
              </a:rPr>
              <a:t>项）</a:t>
            </a:r>
            <a:r>
              <a:rPr lang="zh-CN" altLang="en-US" dirty="0" smtClean="0"/>
              <a:t>是除第</a:t>
            </a:r>
            <a:r>
              <a:rPr lang="en-US" altLang="zh-CN" i="1" dirty="0" smtClean="0"/>
              <a:t>k</a:t>
            </a:r>
            <a:r>
              <a:rPr lang="zh-CN" altLang="en-US" dirty="0" smtClean="0"/>
              <a:t>个码元以外的其它码元的干扰，</a:t>
            </a:r>
            <a:endParaRPr lang="en-US" altLang="zh-CN" dirty="0" smtClean="0"/>
          </a:p>
          <a:p>
            <a:pPr lvl="3" eaLnBrk="1" hangingPunct="1">
              <a:buFont typeface="Wingdings" panose="05000000000000000000" pitchFamily="2" charset="2"/>
              <a:buNone/>
            </a:pPr>
            <a:r>
              <a:rPr lang="zh-CN" altLang="en-US" dirty="0" smtClean="0"/>
              <a:t>所以称之为</a:t>
            </a:r>
            <a:r>
              <a:rPr lang="zh-CN" altLang="en-US" b="1" dirty="0" smtClean="0">
                <a:solidFill>
                  <a:srgbClr val="FF0000"/>
                </a:solidFill>
              </a:rPr>
              <a:t>码间串扰（</a:t>
            </a:r>
            <a:r>
              <a:rPr lang="en-US" altLang="zh-CN" b="1" dirty="0" smtClean="0">
                <a:solidFill>
                  <a:srgbClr val="FF0000"/>
                </a:solidFill>
              </a:rPr>
              <a:t>ISI</a:t>
            </a:r>
            <a:r>
              <a:rPr lang="zh-CN" altLang="en-US" b="1" dirty="0" smtClean="0">
                <a:solidFill>
                  <a:srgbClr val="FF0000"/>
                </a:solidFill>
              </a:rPr>
              <a:t>）</a:t>
            </a:r>
            <a:r>
              <a:rPr lang="zh-CN" altLang="en-US" dirty="0" smtClean="0"/>
              <a:t>。 </a:t>
            </a:r>
            <a:endParaRPr lang="zh-CN" altLang="en-US" dirty="0" smtClean="0"/>
          </a:p>
        </p:txBody>
      </p:sp>
      <p:graphicFrame>
        <p:nvGraphicFramePr>
          <p:cNvPr id="81924" name="Object 4"/>
          <p:cNvGraphicFramePr>
            <a:graphicFrameLocks noChangeAspect="1"/>
          </p:cNvGraphicFramePr>
          <p:nvPr/>
        </p:nvGraphicFramePr>
        <p:xfrm>
          <a:off x="1916113" y="1584325"/>
          <a:ext cx="5940425" cy="847725"/>
        </p:xfrm>
        <a:graphic>
          <a:graphicData uri="http://schemas.openxmlformats.org/presentationml/2006/ole">
            <mc:AlternateContent xmlns:mc="http://schemas.openxmlformats.org/markup-compatibility/2006">
              <mc:Choice xmlns:v="urn:schemas-microsoft-com:vml" Requires="v">
                <p:oleObj spid="_x0000_s14337" name="" r:id="rId1" imgW="72237600" imgH="10363200" progId="">
                  <p:embed/>
                </p:oleObj>
              </mc:Choice>
              <mc:Fallback>
                <p:oleObj name="" r:id="rId1" imgW="72237600" imgH="10363200" progId="">
                  <p:embed/>
                  <p:pic>
                    <p:nvPicPr>
                      <p:cNvPr id="0" name="图片 14336" descr="image33"/>
                      <p:cNvPicPr>
                        <a:picLocks noChangeAspect="1"/>
                      </p:cNvPicPr>
                      <p:nvPr/>
                    </p:nvPicPr>
                    <p:blipFill>
                      <a:blip r:embed="rId2"/>
                      <a:stretch>
                        <a:fillRect/>
                      </a:stretch>
                    </p:blipFill>
                    <p:spPr>
                      <a:xfrm>
                        <a:off x="1916113" y="1584325"/>
                        <a:ext cx="5940425" cy="847725"/>
                      </a:xfrm>
                      <a:prstGeom prst="rect">
                        <a:avLst/>
                      </a:prstGeom>
                      <a:noFill/>
                      <a:ln w="9525">
                        <a:noFill/>
                      </a:ln>
                    </p:spPr>
                  </p:pic>
                </p:oleObj>
              </mc:Fallback>
            </mc:AlternateContent>
          </a:graphicData>
        </a:graphic>
      </p:graphicFrame>
      <p:sp>
        <p:nvSpPr>
          <p:cNvPr id="261127" name="Rectangle 7"/>
          <p:cNvSpPr>
            <a:spLocks noChangeArrowheads="1"/>
          </p:cNvSpPr>
          <p:nvPr/>
        </p:nvSpPr>
        <p:spPr bwMode="auto">
          <a:xfrm>
            <a:off x="0" y="3257550"/>
            <a:ext cx="9144000" cy="0"/>
          </a:xfrm>
          <a:prstGeom prst="rect">
            <a:avLst/>
          </a:prstGeom>
          <a:noFill/>
          <a:ln w="9525">
            <a:noFill/>
            <a:miter lim="800000"/>
          </a:ln>
        </p:spPr>
        <p:txBody>
          <a:bodyPr wrap="none" anchor="ctr">
            <a:spAutoFit/>
          </a:bodyPr>
          <a:lstStyle/>
          <a:p>
            <a:endParaRPr lang="zh-CN" altLang="en-US"/>
          </a:p>
        </p:txBody>
      </p:sp>
      <p:graphicFrame>
        <p:nvGraphicFramePr>
          <p:cNvPr id="8" name="对象 7"/>
          <p:cNvGraphicFramePr>
            <a:graphicFrameLocks noChangeAspect="1"/>
          </p:cNvGraphicFramePr>
          <p:nvPr/>
        </p:nvGraphicFramePr>
        <p:xfrm>
          <a:off x="2571736" y="4143380"/>
          <a:ext cx="4976168" cy="1643074"/>
        </p:xfrm>
        <a:graphic>
          <a:graphicData uri="http://schemas.openxmlformats.org/presentationml/2006/ole">
            <mc:AlternateContent xmlns:mc="http://schemas.openxmlformats.org/markup-compatibility/2006">
              <mc:Choice xmlns:v="urn:schemas-microsoft-com:vml" Requires="v">
                <p:oleObj spid="_x0000_s14338" name="公式" r:id="rId3" imgW="64617600" imgH="21336000" progId="">
                  <p:embed/>
                </p:oleObj>
              </mc:Choice>
              <mc:Fallback>
                <p:oleObj name="公式" r:id="rId3" imgW="64617600" imgH="21336000" progId="">
                  <p:embed/>
                  <p:pic>
                    <p:nvPicPr>
                      <p:cNvPr id="0" name="图片 14337" descr="image34"/>
                      <p:cNvPicPr>
                        <a:picLocks noChangeAspect="1"/>
                      </p:cNvPicPr>
                      <p:nvPr/>
                    </p:nvPicPr>
                    <p:blipFill>
                      <a:blip r:embed="rId4"/>
                      <a:stretch>
                        <a:fillRect/>
                      </a:stretch>
                    </p:blipFill>
                    <p:spPr>
                      <a:xfrm>
                        <a:off x="2571736" y="4143380"/>
                        <a:ext cx="4976168" cy="1643074"/>
                      </a:xfrm>
                      <a:prstGeom prst="rect">
                        <a:avLst/>
                      </a:prstGeom>
                      <a:noFill/>
                      <a:ln w="9525">
                        <a:noFill/>
                      </a:ln>
                    </p:spPr>
                  </p:pic>
                </p:oleObj>
              </mc:Fallback>
            </mc:AlternateContent>
          </a:graphicData>
        </a:graphic>
      </p:graphicFrame>
      <p:pic>
        <p:nvPicPr>
          <p:cNvPr id="28703" name="Picture 31"/>
          <p:cNvPicPr>
            <a:picLocks noChangeAspect="1" noChangeArrowheads="1"/>
          </p:cNvPicPr>
          <p:nvPr/>
        </p:nvPicPr>
        <p:blipFill>
          <a:blip r:embed="rId5" cstate="print"/>
          <a:srcRect/>
          <a:stretch>
            <a:fillRect/>
          </a:stretch>
        </p:blipFill>
        <p:spPr bwMode="auto">
          <a:xfrm>
            <a:off x="642910" y="857232"/>
            <a:ext cx="8215338" cy="336426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03"/>
                                        </p:tgtEl>
                                        <p:attrNameLst>
                                          <p:attrName>style.visibility</p:attrName>
                                        </p:attrNameLst>
                                      </p:cBhvr>
                                      <p:to>
                                        <p:strVal val="visible"/>
                                      </p:to>
                                    </p:set>
                                    <p:animEffect transition="in" filter="blinds(horizontal)">
                                      <p:cBhvr>
                                        <p:cTn id="7" dur="500"/>
                                        <p:tgtEl>
                                          <p:spTgt spid="28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灯片编号占位符 5"/>
          <p:cNvSpPr>
            <a:spLocks noGrp="1"/>
          </p:cNvSpPr>
          <p:nvPr>
            <p:ph type="sldNum" sz="quarter" idx="12"/>
          </p:nvPr>
        </p:nvSpPr>
        <p:spPr>
          <a:noFill/>
        </p:spPr>
        <p:txBody>
          <a:bodyPr/>
          <a:lstStyle/>
          <a:p>
            <a:fld id="{B94C5E39-AEC0-44BF-A8F9-FA2BB157201C}" type="slidenum">
              <a:rPr lang="en-US" altLang="zh-CN" smtClean="0"/>
            </a:fld>
            <a:endParaRPr lang="en-US" altLang="zh-CN" smtClean="0"/>
          </a:p>
        </p:txBody>
      </p:sp>
      <p:sp>
        <p:nvSpPr>
          <p:cNvPr id="81510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2947" name="Rectangle 3"/>
          <p:cNvSpPr>
            <a:spLocks noGrp="1" noChangeArrowheads="1"/>
          </p:cNvSpPr>
          <p:nvPr>
            <p:ph type="body" idx="1"/>
          </p:nvPr>
        </p:nvSpPr>
        <p:spPr>
          <a:xfrm>
            <a:off x="0" y="1179513"/>
            <a:ext cx="9144000" cy="5678487"/>
          </a:xfrm>
        </p:spPr>
        <p:txBody>
          <a:bodyPr/>
          <a:lstStyle/>
          <a:p>
            <a:pPr lvl="3" eaLnBrk="1" hangingPunct="1">
              <a:lnSpc>
                <a:spcPct val="120000"/>
              </a:lnSpc>
              <a:buFont typeface="Wingdings" panose="05000000000000000000" pitchFamily="2" charset="2"/>
              <a:buNone/>
            </a:pPr>
            <a:endParaRPr lang="en-US" altLang="zh-CN" dirty="0" smtClean="0"/>
          </a:p>
          <a:p>
            <a:pPr lvl="3" eaLnBrk="1" hangingPunct="1">
              <a:lnSpc>
                <a:spcPct val="120000"/>
              </a:lnSpc>
              <a:buFont typeface="Wingdings" panose="05000000000000000000" pitchFamily="2" charset="2"/>
              <a:buNone/>
            </a:pPr>
            <a:endParaRPr lang="en-US" altLang="zh-CN" dirty="0" smtClean="0"/>
          </a:p>
          <a:p>
            <a:pPr lvl="3" eaLnBrk="1" hangingPunct="1">
              <a:lnSpc>
                <a:spcPct val="120000"/>
              </a:lnSpc>
              <a:buFont typeface="Wingdings" panose="05000000000000000000" pitchFamily="2" charset="2"/>
              <a:buNone/>
            </a:pPr>
            <a:r>
              <a:rPr lang="zh-CN" altLang="en-US" dirty="0" smtClean="0"/>
              <a:t>例如，在二进制数字通信时， </a:t>
            </a:r>
            <a:r>
              <a:rPr lang="en-US" altLang="zh-CN" i="1" dirty="0" err="1" smtClean="0"/>
              <a:t>a</a:t>
            </a:r>
            <a:r>
              <a:rPr lang="en-US" altLang="zh-CN" i="1" baseline="-25000" dirty="0" err="1" smtClean="0"/>
              <a:t>k</a:t>
            </a:r>
            <a:r>
              <a:rPr lang="zh-CN" altLang="en-US" dirty="0" smtClean="0"/>
              <a:t>的可能取值为“</a:t>
            </a:r>
            <a:r>
              <a:rPr lang="en-US" altLang="zh-CN" dirty="0" smtClean="0"/>
              <a:t>0”</a:t>
            </a:r>
            <a:r>
              <a:rPr lang="zh-CN" altLang="en-US" dirty="0" smtClean="0"/>
              <a:t>或“</a:t>
            </a:r>
            <a:r>
              <a:rPr lang="en-US" altLang="zh-CN" dirty="0" smtClean="0"/>
              <a:t>1”</a:t>
            </a:r>
            <a:r>
              <a:rPr lang="zh-CN" altLang="en-US" dirty="0" smtClean="0"/>
              <a:t>，若判决电路的判决门限为</a:t>
            </a:r>
            <a:r>
              <a:rPr lang="en-US" altLang="zh-CN" i="1" dirty="0" err="1" smtClean="0"/>
              <a:t>V</a:t>
            </a:r>
            <a:r>
              <a:rPr lang="en-US" altLang="zh-CN" i="1" baseline="-25000" dirty="0" err="1" smtClean="0"/>
              <a:t>d</a:t>
            </a:r>
            <a:r>
              <a:rPr lang="en-US" altLang="zh-CN" dirty="0" smtClean="0"/>
              <a:t> </a:t>
            </a:r>
            <a:r>
              <a:rPr lang="zh-CN" altLang="en-US" dirty="0" smtClean="0"/>
              <a:t>，则这时判决规则为：</a:t>
            </a:r>
            <a:endParaRPr lang="zh-CN" altLang="en-US" dirty="0" smtClean="0"/>
          </a:p>
          <a:p>
            <a:pPr lvl="3" eaLnBrk="1" hangingPunct="1">
              <a:lnSpc>
                <a:spcPct val="120000"/>
              </a:lnSpc>
              <a:buFont typeface="Wingdings" panose="05000000000000000000" pitchFamily="2" charset="2"/>
              <a:buNone/>
            </a:pPr>
            <a:r>
              <a:rPr lang="zh-CN" altLang="en-US" dirty="0" smtClean="0"/>
              <a:t>			当 </a:t>
            </a:r>
            <a:r>
              <a:rPr lang="en-US" altLang="zh-CN" i="1" dirty="0" smtClean="0"/>
              <a:t>r</a:t>
            </a:r>
            <a:r>
              <a:rPr lang="en-US" altLang="zh-CN" dirty="0" smtClean="0"/>
              <a:t> (</a:t>
            </a:r>
            <a:r>
              <a:rPr lang="en-US" altLang="zh-CN" i="1" dirty="0" err="1" smtClean="0"/>
              <a:t>kT</a:t>
            </a:r>
            <a:r>
              <a:rPr lang="en-US" altLang="zh-CN" i="1" baseline="-25000" dirty="0" err="1" smtClean="0"/>
              <a:t>s</a:t>
            </a:r>
            <a:r>
              <a:rPr lang="en-US" altLang="zh-CN" dirty="0" smtClean="0"/>
              <a:t>  ) &gt; </a:t>
            </a:r>
            <a:r>
              <a:rPr lang="en-US" altLang="zh-CN" i="1" dirty="0" err="1" smtClean="0"/>
              <a:t>V</a:t>
            </a:r>
            <a:r>
              <a:rPr lang="en-US" altLang="zh-CN" i="1" baseline="-25000" dirty="0" err="1" smtClean="0"/>
              <a:t>d</a:t>
            </a:r>
            <a:r>
              <a:rPr lang="zh-CN" altLang="en-US" dirty="0" smtClean="0"/>
              <a:t>时，判</a:t>
            </a:r>
            <a:r>
              <a:rPr lang="en-US" altLang="zh-CN" i="1" dirty="0" err="1" smtClean="0"/>
              <a:t>a</a:t>
            </a:r>
            <a:r>
              <a:rPr lang="en-US" altLang="zh-CN" i="1" baseline="-25000" dirty="0" err="1" smtClean="0"/>
              <a:t>k</a:t>
            </a:r>
            <a:r>
              <a:rPr lang="zh-CN" altLang="en-US" dirty="0" smtClean="0"/>
              <a:t>为“</a:t>
            </a:r>
            <a:r>
              <a:rPr lang="en-US" altLang="zh-CN" dirty="0" smtClean="0"/>
              <a:t>1”</a:t>
            </a:r>
            <a:endParaRPr lang="en-US" altLang="zh-CN" dirty="0" smtClean="0"/>
          </a:p>
          <a:p>
            <a:pPr lvl="3" eaLnBrk="1" hangingPunct="1">
              <a:lnSpc>
                <a:spcPct val="120000"/>
              </a:lnSpc>
              <a:buFont typeface="Wingdings" panose="05000000000000000000" pitchFamily="2" charset="2"/>
              <a:buNone/>
            </a:pPr>
            <a:r>
              <a:rPr lang="en-US" altLang="zh-CN" dirty="0" smtClean="0"/>
              <a:t>			</a:t>
            </a:r>
            <a:r>
              <a:rPr lang="zh-CN" altLang="en-US" dirty="0" smtClean="0"/>
              <a:t>当 </a:t>
            </a:r>
            <a:r>
              <a:rPr lang="en-US" altLang="zh-CN" i="1" dirty="0" smtClean="0"/>
              <a:t>r</a:t>
            </a:r>
            <a:r>
              <a:rPr lang="en-US" altLang="zh-CN" dirty="0" smtClean="0"/>
              <a:t> (</a:t>
            </a:r>
            <a:r>
              <a:rPr lang="en-US" altLang="zh-CN" i="1" dirty="0" err="1" smtClean="0"/>
              <a:t>kT</a:t>
            </a:r>
            <a:r>
              <a:rPr lang="en-US" altLang="zh-CN" i="1" baseline="-25000" dirty="0" err="1" smtClean="0"/>
              <a:t>s</a:t>
            </a:r>
            <a:r>
              <a:rPr lang="en-US" altLang="zh-CN" dirty="0" smtClean="0"/>
              <a:t>  ) &lt; </a:t>
            </a:r>
            <a:r>
              <a:rPr lang="en-US" altLang="zh-CN" i="1" dirty="0" err="1" smtClean="0"/>
              <a:t>V</a:t>
            </a:r>
            <a:r>
              <a:rPr lang="en-US" altLang="zh-CN" i="1" baseline="-25000" dirty="0" err="1" smtClean="0"/>
              <a:t>d</a:t>
            </a:r>
            <a:r>
              <a:rPr lang="zh-CN" altLang="en-US" dirty="0" smtClean="0"/>
              <a:t>时，判</a:t>
            </a:r>
            <a:r>
              <a:rPr lang="en-US" altLang="zh-CN" i="1" dirty="0" err="1" smtClean="0"/>
              <a:t>a</a:t>
            </a:r>
            <a:r>
              <a:rPr lang="en-US" altLang="zh-CN" i="1" baseline="-25000" dirty="0" err="1" smtClean="0"/>
              <a:t>k</a:t>
            </a:r>
            <a:r>
              <a:rPr lang="zh-CN" altLang="en-US" dirty="0" smtClean="0"/>
              <a:t>为“</a:t>
            </a:r>
            <a:r>
              <a:rPr lang="en-US" altLang="zh-CN" dirty="0" smtClean="0"/>
              <a:t>0”</a:t>
            </a:r>
            <a:endParaRPr lang="zh-CN" altLang="en-US" dirty="0" smtClean="0"/>
          </a:p>
          <a:p>
            <a:pPr lvl="3" eaLnBrk="1" hangingPunct="1">
              <a:lnSpc>
                <a:spcPct val="150000"/>
              </a:lnSpc>
              <a:buFont typeface="Wingdings" panose="05000000000000000000" pitchFamily="2" charset="2"/>
              <a:buNone/>
            </a:pPr>
            <a:r>
              <a:rPr lang="zh-CN" altLang="en-US" dirty="0" smtClean="0"/>
              <a:t>	显然，只有当码间串扰值和噪声足够小时，才能基本保证上述判决的正确 </a:t>
            </a:r>
            <a:endParaRPr lang="zh-CN"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灯片编号占位符 5"/>
          <p:cNvSpPr>
            <a:spLocks noGrp="1"/>
          </p:cNvSpPr>
          <p:nvPr>
            <p:ph type="sldNum" sz="quarter" idx="12"/>
          </p:nvPr>
        </p:nvSpPr>
        <p:spPr>
          <a:noFill/>
        </p:spPr>
        <p:txBody>
          <a:bodyPr/>
          <a:lstStyle/>
          <a:p>
            <a:fld id="{F404A7B4-E4C9-4B3C-9734-8482D400E32F}" type="slidenum">
              <a:rPr lang="en-US" altLang="zh-CN" smtClean="0"/>
            </a:fld>
            <a:endParaRPr lang="en-US" altLang="zh-CN" smtClean="0"/>
          </a:p>
        </p:txBody>
      </p:sp>
      <p:sp>
        <p:nvSpPr>
          <p:cNvPr id="26214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3971" name="Rectangle 3"/>
          <p:cNvSpPr>
            <a:spLocks noGrp="1" noChangeArrowheads="1"/>
          </p:cNvSpPr>
          <p:nvPr>
            <p:ph type="body" idx="1"/>
          </p:nvPr>
        </p:nvSpPr>
        <p:spPr/>
        <p:txBody>
          <a:bodyPr/>
          <a:lstStyle/>
          <a:p>
            <a:pPr eaLnBrk="1" hangingPunct="1"/>
            <a:r>
              <a:rPr lang="en-US" altLang="zh-CN" dirty="0" smtClean="0"/>
              <a:t>5.5 </a:t>
            </a:r>
            <a:r>
              <a:rPr lang="zh-CN" altLang="en-US" dirty="0" smtClean="0"/>
              <a:t>无码间串扰的基带传输特性</a:t>
            </a:r>
            <a:endParaRPr lang="zh-CN" altLang="en-US" dirty="0" smtClean="0"/>
          </a:p>
          <a:p>
            <a:pPr lvl="2" eaLnBrk="1" hangingPunct="1">
              <a:buFont typeface="Wingdings" panose="05000000000000000000" pitchFamily="2" charset="2"/>
              <a:buNone/>
            </a:pPr>
            <a:r>
              <a:rPr lang="zh-CN" altLang="en-US" sz="2200" dirty="0" smtClean="0"/>
              <a:t>本节讨论在不考虑噪声情况下，如何消除码间串扰</a:t>
            </a:r>
            <a:endParaRPr lang="en-US" altLang="zh-CN" sz="2200" dirty="0" smtClean="0"/>
          </a:p>
          <a:p>
            <a:pPr lvl="2" eaLnBrk="1" hangingPunct="1">
              <a:buFont typeface="Wingdings" panose="05000000000000000000" pitchFamily="2" charset="2"/>
              <a:buNone/>
            </a:pPr>
            <a:r>
              <a:rPr lang="en-US" altLang="zh-CN" dirty="0" smtClean="0"/>
              <a:t>5.5.1 </a:t>
            </a:r>
            <a:r>
              <a:rPr lang="zh-CN" altLang="en-US" dirty="0" smtClean="0"/>
              <a:t>消除码间串扰的基本思想</a:t>
            </a:r>
            <a:endParaRPr lang="zh-CN" altLang="en-US" dirty="0" smtClean="0"/>
          </a:p>
          <a:p>
            <a:pPr lvl="2" eaLnBrk="1" hangingPunct="1">
              <a:buFont typeface="Wingdings" panose="05000000000000000000" pitchFamily="2" charset="2"/>
              <a:buNone/>
            </a:pPr>
            <a:endParaRPr lang="zh-CN" altLang="en-US" dirty="0" smtClean="0"/>
          </a:p>
          <a:p>
            <a:pPr lvl="2" eaLnBrk="1" hangingPunct="1">
              <a:buFont typeface="Wingdings" panose="05000000000000000000" pitchFamily="2" charset="2"/>
              <a:buNone/>
            </a:pPr>
            <a:endParaRPr lang="zh-CN" altLang="en-US" dirty="0" smtClean="0"/>
          </a:p>
          <a:p>
            <a:pPr lvl="2" eaLnBrk="1" hangingPunct="1">
              <a:lnSpc>
                <a:spcPct val="70000"/>
              </a:lnSpc>
              <a:buFont typeface="Wingdings" panose="05000000000000000000" pitchFamily="2" charset="2"/>
              <a:buNone/>
            </a:pPr>
            <a:r>
              <a:rPr lang="zh-CN" altLang="en-US" sz="2200" dirty="0" smtClean="0"/>
              <a:t>由上式可知，若想消除码间串扰，应使</a:t>
            </a:r>
            <a:endParaRPr lang="zh-CN" altLang="en-US" sz="2200" dirty="0" smtClean="0"/>
          </a:p>
          <a:p>
            <a:pPr lvl="2" eaLnBrk="1" hangingPunct="1">
              <a:lnSpc>
                <a:spcPct val="70000"/>
              </a:lnSpc>
              <a:buFont typeface="Wingdings" panose="05000000000000000000" pitchFamily="2" charset="2"/>
              <a:buNone/>
            </a:pPr>
            <a:endParaRPr lang="zh-CN" altLang="en-US" sz="2200" dirty="0" smtClean="0"/>
          </a:p>
          <a:p>
            <a:pPr lvl="2" eaLnBrk="1" hangingPunct="1">
              <a:lnSpc>
                <a:spcPct val="70000"/>
              </a:lnSpc>
              <a:buFont typeface="Wingdings" panose="05000000000000000000" pitchFamily="2" charset="2"/>
              <a:buNone/>
            </a:pPr>
            <a:endParaRPr lang="zh-CN" altLang="en-US" sz="2200" dirty="0" smtClean="0"/>
          </a:p>
          <a:p>
            <a:pPr lvl="2" eaLnBrk="1" hangingPunct="1">
              <a:lnSpc>
                <a:spcPct val="130000"/>
              </a:lnSpc>
              <a:buFont typeface="Wingdings" panose="05000000000000000000" pitchFamily="2" charset="2"/>
              <a:buNone/>
            </a:pPr>
            <a:r>
              <a:rPr lang="zh-CN" altLang="en-US" sz="2200" dirty="0" smtClean="0"/>
              <a:t>由于</a:t>
            </a:r>
            <a:r>
              <a:rPr lang="en-US" altLang="zh-CN" i="1" dirty="0" smtClean="0"/>
              <a:t>a</a:t>
            </a:r>
            <a:r>
              <a:rPr lang="en-US" altLang="zh-CN" i="1" baseline="-25000" dirty="0" smtClean="0"/>
              <a:t>n</a:t>
            </a:r>
            <a:r>
              <a:rPr lang="zh-CN" altLang="en-US" sz="2200" dirty="0" smtClean="0"/>
              <a:t>是随机的，要想通过各项相互抵消使码间串扰为</a:t>
            </a:r>
            <a:r>
              <a:rPr lang="en-US" altLang="zh-CN" sz="2200" dirty="0" smtClean="0"/>
              <a:t>0</a:t>
            </a:r>
            <a:r>
              <a:rPr lang="zh-CN" altLang="en-US" sz="2200" dirty="0" smtClean="0"/>
              <a:t>是不行的，这就需要对</a:t>
            </a:r>
            <a:r>
              <a:rPr lang="en-US" altLang="zh-CN" sz="2200" i="1" dirty="0" smtClean="0"/>
              <a:t>h</a:t>
            </a:r>
            <a:r>
              <a:rPr lang="en-US" altLang="zh-CN" sz="2200" dirty="0" smtClean="0"/>
              <a:t>(</a:t>
            </a:r>
            <a:r>
              <a:rPr lang="en-US" altLang="zh-CN" sz="2200" i="1" dirty="0" smtClean="0"/>
              <a:t>t</a:t>
            </a:r>
            <a:r>
              <a:rPr lang="en-US" altLang="zh-CN" sz="2200" dirty="0" smtClean="0"/>
              <a:t>)</a:t>
            </a:r>
            <a:r>
              <a:rPr lang="zh-CN" altLang="en-US" sz="2200" dirty="0" smtClean="0"/>
              <a:t>的波形提出要求。 </a:t>
            </a:r>
            <a:endParaRPr lang="zh-CN" altLang="en-US" sz="2200" dirty="0" smtClean="0"/>
          </a:p>
        </p:txBody>
      </p:sp>
      <p:sp>
        <p:nvSpPr>
          <p:cNvPr id="262151" name="Rectangle 6"/>
          <p:cNvSpPr>
            <a:spLocks noChangeArrowheads="1"/>
          </p:cNvSpPr>
          <p:nvPr/>
        </p:nvSpPr>
        <p:spPr bwMode="auto">
          <a:xfrm>
            <a:off x="0" y="3257550"/>
            <a:ext cx="9144000" cy="0"/>
          </a:xfrm>
          <a:prstGeom prst="rect">
            <a:avLst/>
          </a:prstGeom>
          <a:noFill/>
          <a:ln w="9525">
            <a:noFill/>
            <a:miter lim="800000"/>
          </a:ln>
        </p:spPr>
        <p:txBody>
          <a:bodyPr wrap="none" anchor="ctr">
            <a:spAutoFit/>
          </a:bodyPr>
          <a:lstStyle/>
          <a:p>
            <a:endParaRPr lang="zh-CN" altLang="en-US"/>
          </a:p>
        </p:txBody>
      </p:sp>
      <p:graphicFrame>
        <p:nvGraphicFramePr>
          <p:cNvPr id="83973" name="Object 5"/>
          <p:cNvGraphicFramePr>
            <a:graphicFrameLocks noChangeAspect="1"/>
          </p:cNvGraphicFramePr>
          <p:nvPr/>
        </p:nvGraphicFramePr>
        <p:xfrm>
          <a:off x="3333750" y="3784600"/>
          <a:ext cx="2335213" cy="622300"/>
        </p:xfrm>
        <a:graphic>
          <a:graphicData uri="http://schemas.openxmlformats.org/presentationml/2006/ole">
            <mc:AlternateContent xmlns:mc="http://schemas.openxmlformats.org/markup-compatibility/2006">
              <mc:Choice xmlns:v="urn:schemas-microsoft-com:vml" Requires="v">
                <p:oleObj spid="_x0000_s15361" name="公式" r:id="rId1" imgW="30480000" imgH="8229600" progId="">
                  <p:embed/>
                </p:oleObj>
              </mc:Choice>
              <mc:Fallback>
                <p:oleObj name="公式" r:id="rId1" imgW="30480000" imgH="8229600" progId="">
                  <p:embed/>
                  <p:pic>
                    <p:nvPicPr>
                      <p:cNvPr id="0" name="图片 15360" descr="image36"/>
                      <p:cNvPicPr>
                        <a:picLocks noChangeAspect="1"/>
                      </p:cNvPicPr>
                      <p:nvPr/>
                    </p:nvPicPr>
                    <p:blipFill>
                      <a:blip r:embed="rId2"/>
                      <a:stretch>
                        <a:fillRect/>
                      </a:stretch>
                    </p:blipFill>
                    <p:spPr>
                      <a:xfrm>
                        <a:off x="3333750" y="3784600"/>
                        <a:ext cx="2335213" cy="622300"/>
                      </a:xfrm>
                      <a:prstGeom prst="rect">
                        <a:avLst/>
                      </a:prstGeom>
                      <a:noFill/>
                      <a:ln w="9525">
                        <a:noFill/>
                      </a:ln>
                    </p:spPr>
                  </p:pic>
                </p:oleObj>
              </mc:Fallback>
            </mc:AlternateContent>
          </a:graphicData>
        </a:graphic>
      </p:graphicFrame>
      <p:graphicFrame>
        <p:nvGraphicFramePr>
          <p:cNvPr id="29730" name="Object 34"/>
          <p:cNvGraphicFramePr>
            <a:graphicFrameLocks noChangeAspect="1"/>
          </p:cNvGraphicFramePr>
          <p:nvPr/>
        </p:nvGraphicFramePr>
        <p:xfrm>
          <a:off x="2143108" y="2571744"/>
          <a:ext cx="4999037" cy="822325"/>
        </p:xfrm>
        <a:graphic>
          <a:graphicData uri="http://schemas.openxmlformats.org/presentationml/2006/ole">
            <mc:AlternateContent xmlns:mc="http://schemas.openxmlformats.org/markup-compatibility/2006">
              <mc:Choice xmlns:v="urn:schemas-microsoft-com:vml" Requires="v">
                <p:oleObj spid="_x0000_s15362" name="公式" r:id="rId3" imgW="64922400" imgH="10668000" progId="">
                  <p:embed/>
                </p:oleObj>
              </mc:Choice>
              <mc:Fallback>
                <p:oleObj name="公式" r:id="rId3" imgW="64922400" imgH="10668000" progId="">
                  <p:embed/>
                  <p:pic>
                    <p:nvPicPr>
                      <p:cNvPr id="0" name="图片 15361" descr="image37"/>
                      <p:cNvPicPr>
                        <a:picLocks noChangeAspect="1"/>
                      </p:cNvPicPr>
                      <p:nvPr/>
                    </p:nvPicPr>
                    <p:blipFill>
                      <a:blip r:embed="rId4"/>
                      <a:stretch>
                        <a:fillRect/>
                      </a:stretch>
                    </p:blipFill>
                    <p:spPr>
                      <a:xfrm>
                        <a:off x="2143108" y="2571744"/>
                        <a:ext cx="4999037" cy="8223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灯片编号占位符 5"/>
          <p:cNvSpPr>
            <a:spLocks noGrp="1"/>
          </p:cNvSpPr>
          <p:nvPr>
            <p:ph type="sldNum" sz="quarter" idx="12"/>
          </p:nvPr>
        </p:nvSpPr>
        <p:spPr>
          <a:noFill/>
        </p:spPr>
        <p:txBody>
          <a:bodyPr/>
          <a:lstStyle/>
          <a:p>
            <a:fld id="{63323C62-EEB9-486B-B8C4-C41D83194D3E}" type="slidenum">
              <a:rPr lang="en-US" altLang="zh-CN" smtClean="0"/>
            </a:fld>
            <a:endParaRPr lang="en-US" altLang="zh-CN" smtClean="0"/>
          </a:p>
        </p:txBody>
      </p:sp>
      <p:sp>
        <p:nvSpPr>
          <p:cNvPr id="263173" name="Rectangle 2"/>
          <p:cNvSpPr>
            <a:spLocks noGrp="1" noChangeArrowheads="1"/>
          </p:cNvSpPr>
          <p:nvPr>
            <p:ph type="title"/>
          </p:nvPr>
        </p:nvSpPr>
        <p:spPr>
          <a:xfrm>
            <a:off x="1350963" y="233363"/>
            <a:ext cx="7793037" cy="919162"/>
          </a:xfrm>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4995" name="Rectangle 3"/>
          <p:cNvSpPr>
            <a:spLocks noGrp="1" noChangeArrowheads="1"/>
          </p:cNvSpPr>
          <p:nvPr>
            <p:ph type="body" idx="1"/>
          </p:nvPr>
        </p:nvSpPr>
        <p:spPr>
          <a:xfrm>
            <a:off x="341313" y="1179513"/>
            <a:ext cx="8802687" cy="5678487"/>
          </a:xfrm>
        </p:spPr>
        <p:txBody>
          <a:bodyPr/>
          <a:lstStyle/>
          <a:p>
            <a:pPr lvl="3" eaLnBrk="1" hangingPunct="1">
              <a:buFont typeface="Wingdings" panose="05000000000000000000" pitchFamily="2" charset="2"/>
              <a:buNone/>
            </a:pPr>
            <a:endParaRPr lang="en-US" altLang="zh-CN" dirty="0" smtClean="0"/>
          </a:p>
          <a:p>
            <a:pPr lvl="3" eaLnBrk="1" hangingPunct="1">
              <a:buFont typeface="Wingdings" panose="05000000000000000000" pitchFamily="2" charset="2"/>
              <a:buNone/>
            </a:pPr>
            <a:endParaRPr lang="en-US" altLang="zh-CN" dirty="0" smtClean="0"/>
          </a:p>
          <a:p>
            <a:pPr lvl="3" eaLnBrk="1" hangingPunct="1">
              <a:lnSpc>
                <a:spcPct val="120000"/>
              </a:lnSpc>
              <a:buFont typeface="Wingdings" panose="05000000000000000000" pitchFamily="2" charset="2"/>
              <a:buNone/>
            </a:pPr>
            <a:r>
              <a:rPr lang="zh-CN" altLang="en-US" dirty="0" smtClean="0"/>
              <a:t>在上式中，若让</a:t>
            </a:r>
            <a:r>
              <a:rPr lang="en-US" altLang="zh-CN" i="1" dirty="0" smtClean="0"/>
              <a:t>h </a:t>
            </a:r>
            <a:r>
              <a:rPr lang="en-US" altLang="zh-CN" dirty="0" smtClean="0"/>
              <a:t>[(</a:t>
            </a:r>
            <a:r>
              <a:rPr lang="en-US" altLang="zh-CN" i="1" dirty="0" smtClean="0"/>
              <a:t>k</a:t>
            </a:r>
            <a:r>
              <a:rPr lang="en-US" altLang="zh-CN" dirty="0" smtClean="0"/>
              <a:t>-</a:t>
            </a:r>
            <a:r>
              <a:rPr lang="en-US" altLang="zh-CN" i="1" dirty="0" smtClean="0"/>
              <a:t>n</a:t>
            </a:r>
            <a:r>
              <a:rPr lang="en-US" altLang="zh-CN" dirty="0" smtClean="0"/>
              <a:t>)</a:t>
            </a:r>
            <a:r>
              <a:rPr lang="en-US" altLang="zh-CN" i="1" dirty="0" smtClean="0"/>
              <a:t>T</a:t>
            </a:r>
            <a:r>
              <a:rPr lang="en-US" altLang="zh-CN" i="1" baseline="-25000" dirty="0" smtClean="0"/>
              <a:t>s</a:t>
            </a:r>
            <a:r>
              <a:rPr lang="en-US" altLang="zh-CN" dirty="0" smtClean="0"/>
              <a:t> ] </a:t>
            </a:r>
            <a:r>
              <a:rPr lang="zh-CN" altLang="en-US" dirty="0" smtClean="0"/>
              <a:t>在</a:t>
            </a:r>
            <a:r>
              <a:rPr lang="en-US" altLang="zh-CN" i="1" dirty="0" smtClean="0"/>
              <a:t>T</a:t>
            </a:r>
            <a:r>
              <a:rPr lang="en-US" altLang="zh-CN" i="1" baseline="-25000" dirty="0" smtClean="0"/>
              <a:t>s</a:t>
            </a:r>
            <a:r>
              <a:rPr lang="en-US" altLang="zh-CN" dirty="0" smtClean="0"/>
              <a:t> </a:t>
            </a:r>
            <a:r>
              <a:rPr lang="zh-CN" altLang="en-US" dirty="0" smtClean="0"/>
              <a:t>、</a:t>
            </a:r>
            <a:r>
              <a:rPr lang="en-US" altLang="zh-CN" dirty="0" smtClean="0"/>
              <a:t>2</a:t>
            </a:r>
            <a:r>
              <a:rPr lang="en-US" altLang="zh-CN" i="1" dirty="0" smtClean="0"/>
              <a:t>T</a:t>
            </a:r>
            <a:r>
              <a:rPr lang="en-US" altLang="zh-CN" i="1" baseline="-25000" dirty="0" smtClean="0"/>
              <a:t>s</a:t>
            </a:r>
            <a:r>
              <a:rPr lang="zh-CN" altLang="en-US" dirty="0" smtClean="0"/>
              <a:t>等后面码元抽样判决时刻上正好为</a:t>
            </a:r>
            <a:r>
              <a:rPr lang="en-US" altLang="zh-CN" dirty="0" smtClean="0"/>
              <a:t>0</a:t>
            </a:r>
            <a:r>
              <a:rPr lang="zh-CN" altLang="en-US" dirty="0" smtClean="0"/>
              <a:t>，就能消除码间串扰。</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a:t>
            </a:r>
            <a:endParaRPr lang="zh-CN" altLang="en-US" dirty="0" smtClean="0"/>
          </a:p>
        </p:txBody>
      </p:sp>
      <p:sp>
        <p:nvSpPr>
          <p:cNvPr id="263175" name="Rectangle 6"/>
          <p:cNvSpPr>
            <a:spLocks noChangeArrowheads="1"/>
          </p:cNvSpPr>
          <p:nvPr/>
        </p:nvSpPr>
        <p:spPr bwMode="auto">
          <a:xfrm>
            <a:off x="0" y="2762250"/>
            <a:ext cx="9144000" cy="0"/>
          </a:xfrm>
          <a:prstGeom prst="rect">
            <a:avLst/>
          </a:prstGeom>
          <a:noFill/>
          <a:ln w="9525">
            <a:noFill/>
            <a:miter lim="800000"/>
          </a:ln>
        </p:spPr>
        <p:txBody>
          <a:bodyPr wrap="none" anchor="ctr">
            <a:spAutoFit/>
          </a:bodyPr>
          <a:lstStyle/>
          <a:p>
            <a:endParaRPr lang="zh-CN" altLang="en-US"/>
          </a:p>
        </p:txBody>
      </p:sp>
      <p:graphicFrame>
        <p:nvGraphicFramePr>
          <p:cNvPr id="30750" name="Object 30"/>
          <p:cNvGraphicFramePr>
            <a:graphicFrameLocks noChangeAspect="1"/>
          </p:cNvGraphicFramePr>
          <p:nvPr/>
        </p:nvGraphicFramePr>
        <p:xfrm>
          <a:off x="3214678" y="1357298"/>
          <a:ext cx="2335213" cy="622300"/>
        </p:xfrm>
        <a:graphic>
          <a:graphicData uri="http://schemas.openxmlformats.org/presentationml/2006/ole">
            <mc:AlternateContent xmlns:mc="http://schemas.openxmlformats.org/markup-compatibility/2006">
              <mc:Choice xmlns:v="urn:schemas-microsoft-com:vml" Requires="v">
                <p:oleObj spid="_x0000_s16385" name="公式" r:id="rId1" imgW="30480000" imgH="8229600" progId="">
                  <p:embed/>
                </p:oleObj>
              </mc:Choice>
              <mc:Fallback>
                <p:oleObj name="公式" r:id="rId1" imgW="30480000" imgH="8229600" progId="">
                  <p:embed/>
                  <p:pic>
                    <p:nvPicPr>
                      <p:cNvPr id="0" name="图片 16384" descr="image36"/>
                      <p:cNvPicPr>
                        <a:picLocks noChangeAspect="1"/>
                      </p:cNvPicPr>
                      <p:nvPr/>
                    </p:nvPicPr>
                    <p:blipFill>
                      <a:blip r:embed="rId2"/>
                      <a:stretch>
                        <a:fillRect/>
                      </a:stretch>
                    </p:blipFill>
                    <p:spPr>
                      <a:xfrm>
                        <a:off x="3214678" y="1357298"/>
                        <a:ext cx="2335213" cy="622300"/>
                      </a:xfrm>
                      <a:prstGeom prst="rect">
                        <a:avLst/>
                      </a:prstGeom>
                      <a:noFill/>
                      <a:ln w="9525">
                        <a:noFill/>
                      </a:ln>
                    </p:spPr>
                  </p:pic>
                </p:oleObj>
              </mc:Fallback>
            </mc:AlternateContent>
          </a:graphicData>
        </a:graphic>
      </p:graphicFrame>
      <p:pic>
        <p:nvPicPr>
          <p:cNvPr id="9" name="Picture 31"/>
          <p:cNvPicPr>
            <a:picLocks noChangeAspect="1" noChangeArrowheads="1"/>
          </p:cNvPicPr>
          <p:nvPr/>
        </p:nvPicPr>
        <p:blipFill>
          <a:blip r:embed="rId3" cstate="print"/>
          <a:srcRect/>
          <a:stretch>
            <a:fillRect/>
          </a:stretch>
        </p:blipFill>
        <p:spPr bwMode="auto">
          <a:xfrm>
            <a:off x="500034" y="2928934"/>
            <a:ext cx="8215338" cy="33642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灯片编号占位符 5"/>
          <p:cNvSpPr>
            <a:spLocks noGrp="1"/>
          </p:cNvSpPr>
          <p:nvPr>
            <p:ph type="sldNum" sz="quarter" idx="12"/>
          </p:nvPr>
        </p:nvSpPr>
        <p:spPr>
          <a:noFill/>
        </p:spPr>
        <p:txBody>
          <a:bodyPr/>
          <a:lstStyle/>
          <a:p>
            <a:fld id="{15D3663A-5C70-4838-AAF4-F214AE1D52BF}" type="slidenum">
              <a:rPr lang="en-US" altLang="zh-CN" smtClean="0"/>
            </a:fld>
            <a:endParaRPr lang="en-US" altLang="zh-CN" smtClean="0"/>
          </a:p>
        </p:txBody>
      </p:sp>
      <p:sp>
        <p:nvSpPr>
          <p:cNvPr id="26419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6019" name="Rectangle 3"/>
          <p:cNvSpPr>
            <a:spLocks noGrp="1" noChangeArrowheads="1"/>
          </p:cNvSpPr>
          <p:nvPr>
            <p:ph type="body" idx="1"/>
          </p:nvPr>
        </p:nvSpPr>
        <p:spPr>
          <a:xfrm>
            <a:off x="611188" y="1179513"/>
            <a:ext cx="8532812" cy="5678487"/>
          </a:xfrm>
        </p:spPr>
        <p:txBody>
          <a:bodyPr/>
          <a:lstStyle/>
          <a:p>
            <a:pPr lvl="1" eaLnBrk="1" hangingPunct="1"/>
            <a:r>
              <a:rPr lang="en-US" altLang="zh-CN" dirty="0" smtClean="0"/>
              <a:t>5.5.2 </a:t>
            </a:r>
            <a:r>
              <a:rPr lang="zh-CN" altLang="en-US" dirty="0" smtClean="0"/>
              <a:t>无码间串扰的条件</a:t>
            </a:r>
            <a:endParaRPr lang="zh-CN" altLang="en-US" dirty="0" smtClean="0"/>
          </a:p>
          <a:p>
            <a:pPr lvl="2" eaLnBrk="1" hangingPunct="1"/>
            <a:r>
              <a:rPr lang="zh-CN" altLang="en-US" dirty="0" smtClean="0"/>
              <a:t>时域条件</a:t>
            </a:r>
            <a:endParaRPr lang="zh-CN" altLang="en-US" dirty="0" smtClean="0"/>
          </a:p>
          <a:p>
            <a:pPr lvl="3" eaLnBrk="1" hangingPunct="1">
              <a:lnSpc>
                <a:spcPct val="120000"/>
              </a:lnSpc>
              <a:buFont typeface="Wingdings" panose="05000000000000000000" pitchFamily="2" charset="2"/>
              <a:buNone/>
            </a:pPr>
            <a:r>
              <a:rPr lang="zh-CN" altLang="en-US" dirty="0" smtClean="0"/>
              <a:t>	传输系统无码间干扰的充要条件：</a:t>
            </a: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endParaRPr lang="zh-CN" altLang="en-US" dirty="0" smtClean="0"/>
          </a:p>
          <a:p>
            <a:pPr lvl="3" eaLnBrk="1" hangingPunct="1">
              <a:lnSpc>
                <a:spcPct val="120000"/>
              </a:lnSpc>
              <a:buFont typeface="Wingdings" panose="05000000000000000000" pitchFamily="2" charset="2"/>
              <a:buNone/>
            </a:pPr>
            <a:r>
              <a:rPr lang="zh-CN" altLang="en-US" dirty="0" smtClean="0"/>
              <a:t>	上式称为</a:t>
            </a:r>
            <a:r>
              <a:rPr lang="zh-CN" altLang="en-US" b="1" dirty="0" smtClean="0">
                <a:solidFill>
                  <a:schemeClr val="hlink"/>
                </a:solidFill>
              </a:rPr>
              <a:t>无码间串扰的时域条件</a:t>
            </a:r>
            <a:r>
              <a:rPr lang="zh-CN" altLang="en-US" dirty="0" smtClean="0"/>
              <a:t>。 </a:t>
            </a:r>
            <a:endParaRPr lang="en-US" altLang="zh-CN" dirty="0" smtClean="0"/>
          </a:p>
          <a:p>
            <a:pPr lvl="2"/>
            <a:r>
              <a:rPr lang="zh-CN" altLang="en-US" dirty="0" smtClean="0"/>
              <a:t>其频域形式为：</a:t>
            </a:r>
            <a:endParaRPr lang="en-US" altLang="zh-CN" dirty="0" smtClean="0"/>
          </a:p>
          <a:p>
            <a:pPr lvl="2"/>
            <a:endParaRPr lang="en-US" altLang="zh-CN" dirty="0" smtClean="0"/>
          </a:p>
          <a:p>
            <a:pPr lvl="2"/>
            <a:endParaRPr lang="en-US" altLang="zh-CN" dirty="0" smtClean="0"/>
          </a:p>
          <a:p>
            <a:pPr lvl="2"/>
            <a:endParaRPr lang="en-US" altLang="zh-CN" dirty="0" smtClean="0"/>
          </a:p>
          <a:p>
            <a:pPr lvl="2">
              <a:buNone/>
            </a:pPr>
            <a:r>
              <a:rPr lang="zh-CN" altLang="en-US" dirty="0" smtClean="0"/>
              <a:t>以上条件称为</a:t>
            </a:r>
            <a:r>
              <a:rPr lang="zh-CN" altLang="en-US" b="1" dirty="0" smtClean="0">
                <a:solidFill>
                  <a:schemeClr val="hlink"/>
                </a:solidFill>
              </a:rPr>
              <a:t>奈奎斯特</a:t>
            </a:r>
            <a:r>
              <a:rPr lang="en-US" altLang="zh-CN" dirty="0" smtClean="0">
                <a:solidFill>
                  <a:schemeClr val="hlink"/>
                </a:solidFill>
              </a:rPr>
              <a:t>(</a:t>
            </a:r>
            <a:r>
              <a:rPr lang="en-US" altLang="zh-CN" dirty="0" err="1" smtClean="0">
                <a:solidFill>
                  <a:schemeClr val="hlink"/>
                </a:solidFill>
              </a:rPr>
              <a:t>Nyquist</a:t>
            </a:r>
            <a:r>
              <a:rPr lang="en-US" altLang="zh-CN" dirty="0" smtClean="0">
                <a:solidFill>
                  <a:schemeClr val="hlink"/>
                </a:solidFill>
              </a:rPr>
              <a:t>)</a:t>
            </a:r>
            <a:r>
              <a:rPr lang="zh-CN" altLang="en-US" b="1" dirty="0" smtClean="0">
                <a:solidFill>
                  <a:schemeClr val="hlink"/>
                </a:solidFill>
              </a:rPr>
              <a:t>第一准则</a:t>
            </a:r>
            <a:r>
              <a:rPr lang="zh-CN" altLang="en-US" dirty="0" smtClean="0"/>
              <a:t>。</a:t>
            </a:r>
            <a:endParaRPr lang="zh-CN" altLang="en-US" dirty="0" smtClean="0"/>
          </a:p>
          <a:p>
            <a:pPr lvl="2">
              <a:buNone/>
            </a:pPr>
            <a:endParaRPr lang="zh-CN" altLang="en-US" dirty="0" smtClean="0"/>
          </a:p>
          <a:p>
            <a:pPr lvl="3" eaLnBrk="1" hangingPunct="1">
              <a:lnSpc>
                <a:spcPct val="120000"/>
              </a:lnSpc>
              <a:buFont typeface="Wingdings" panose="05000000000000000000" pitchFamily="2" charset="2"/>
              <a:buNone/>
            </a:pPr>
            <a:endParaRPr lang="zh-CN" altLang="en-US" dirty="0" smtClean="0"/>
          </a:p>
        </p:txBody>
      </p:sp>
      <p:sp>
        <p:nvSpPr>
          <p:cNvPr id="264198" name="Rectangle 5"/>
          <p:cNvSpPr>
            <a:spLocks noChangeArrowheads="1"/>
          </p:cNvSpPr>
          <p:nvPr/>
        </p:nvSpPr>
        <p:spPr bwMode="auto">
          <a:xfrm>
            <a:off x="0" y="3200400"/>
            <a:ext cx="9144000" cy="0"/>
          </a:xfrm>
          <a:prstGeom prst="rect">
            <a:avLst/>
          </a:prstGeom>
          <a:noFill/>
          <a:ln w="9525">
            <a:noFill/>
            <a:miter lim="800000"/>
          </a:ln>
        </p:spPr>
        <p:txBody>
          <a:bodyPr wrap="none" anchor="ctr">
            <a:spAutoFit/>
          </a:bodyPr>
          <a:lstStyle/>
          <a:p>
            <a:endParaRPr lang="zh-CN" altLang="en-US"/>
          </a:p>
        </p:txBody>
      </p:sp>
      <p:graphicFrame>
        <p:nvGraphicFramePr>
          <p:cNvPr id="86020" name="Object 4"/>
          <p:cNvGraphicFramePr>
            <a:graphicFrameLocks noChangeAspect="1"/>
          </p:cNvGraphicFramePr>
          <p:nvPr/>
        </p:nvGraphicFramePr>
        <p:xfrm>
          <a:off x="2987675" y="2643188"/>
          <a:ext cx="3211513" cy="863600"/>
        </p:xfrm>
        <a:graphic>
          <a:graphicData uri="http://schemas.openxmlformats.org/presentationml/2006/ole">
            <mc:AlternateContent xmlns:mc="http://schemas.openxmlformats.org/markup-compatibility/2006">
              <mc:Choice xmlns:v="urn:schemas-microsoft-com:vml" Requires="v">
                <p:oleObj spid="_x0000_s17409" name="公式" r:id="rId1" imgW="40843200" imgH="10972800" progId="">
                  <p:embed/>
                </p:oleObj>
              </mc:Choice>
              <mc:Fallback>
                <p:oleObj name="公式" r:id="rId1" imgW="40843200" imgH="10972800" progId="">
                  <p:embed/>
                  <p:pic>
                    <p:nvPicPr>
                      <p:cNvPr id="0" name="图片 17408" descr="image38"/>
                      <p:cNvPicPr>
                        <a:picLocks noChangeAspect="1"/>
                      </p:cNvPicPr>
                      <p:nvPr/>
                    </p:nvPicPr>
                    <p:blipFill>
                      <a:blip r:embed="rId2"/>
                      <a:stretch>
                        <a:fillRect/>
                      </a:stretch>
                    </p:blipFill>
                    <p:spPr>
                      <a:xfrm>
                        <a:off x="2987675" y="2643188"/>
                        <a:ext cx="3211513" cy="863600"/>
                      </a:xfrm>
                      <a:prstGeom prst="rect">
                        <a:avLst/>
                      </a:prstGeom>
                      <a:noFill/>
                      <a:ln w="9525">
                        <a:noFill/>
                      </a:ln>
                    </p:spPr>
                  </p:pic>
                </p:oleObj>
              </mc:Fallback>
            </mc:AlternateContent>
          </a:graphicData>
        </a:graphic>
      </p:graphicFrame>
      <p:graphicFrame>
        <p:nvGraphicFramePr>
          <p:cNvPr id="7" name="Object 4"/>
          <p:cNvGraphicFramePr>
            <a:graphicFrameLocks noChangeAspect="1"/>
          </p:cNvGraphicFramePr>
          <p:nvPr/>
        </p:nvGraphicFramePr>
        <p:xfrm>
          <a:off x="2264410" y="4591050"/>
          <a:ext cx="2465070" cy="812165"/>
        </p:xfrm>
        <a:graphic>
          <a:graphicData uri="http://schemas.openxmlformats.org/presentationml/2006/ole">
            <mc:AlternateContent xmlns:mc="http://schemas.openxmlformats.org/markup-compatibility/2006">
              <mc:Choice xmlns:v="urn:schemas-microsoft-com:vml" Requires="v">
                <p:oleObj spid="_x0000_s17410" name="公式" r:id="rId3" imgW="1371600" imgH="444500" progId="">
                  <p:embed/>
                </p:oleObj>
              </mc:Choice>
              <mc:Fallback>
                <p:oleObj name="公式" r:id="rId3" imgW="1371600" imgH="444500" progId="">
                  <p:embed/>
                  <p:pic>
                    <p:nvPicPr>
                      <p:cNvPr id="0" name="Object 16" descr="image39"/>
                      <p:cNvPicPr>
                        <a:picLocks noChangeAspect="1"/>
                      </p:cNvPicPr>
                      <p:nvPr/>
                    </p:nvPicPr>
                    <p:blipFill>
                      <a:blip r:embed="rId4"/>
                      <a:stretch>
                        <a:fillRect/>
                      </a:stretch>
                    </p:blipFill>
                    <p:spPr>
                      <a:xfrm>
                        <a:off x="2264410" y="4591050"/>
                        <a:ext cx="2465070" cy="812165"/>
                      </a:xfrm>
                      <a:prstGeom prst="rect">
                        <a:avLst/>
                      </a:prstGeom>
                      <a:noFill/>
                      <a:ln w="9525">
                        <a:noFill/>
                      </a:ln>
                    </p:spPr>
                  </p:pic>
                </p:oleObj>
              </mc:Fallback>
            </mc:AlternateContent>
          </a:graphicData>
        </a:graphic>
      </p:graphicFrame>
      <p:graphicFrame>
        <p:nvGraphicFramePr>
          <p:cNvPr id="2" name="Object 4"/>
          <p:cNvGraphicFramePr>
            <a:graphicFrameLocks noChangeAspect="1"/>
          </p:cNvGraphicFramePr>
          <p:nvPr/>
        </p:nvGraphicFramePr>
        <p:xfrm>
          <a:off x="5339080" y="4582160"/>
          <a:ext cx="2562225" cy="821055"/>
        </p:xfrm>
        <a:graphic>
          <a:graphicData uri="http://schemas.openxmlformats.org/presentationml/2006/ole">
            <mc:AlternateContent xmlns:mc="http://schemas.openxmlformats.org/markup-compatibility/2006">
              <mc:Choice xmlns:v="urn:schemas-microsoft-com:vml" Requires="v">
                <p:oleObj spid="_x0000_s3" name="公式" r:id="rId5" imgW="1409700" imgH="444500" progId="">
                  <p:embed/>
                </p:oleObj>
              </mc:Choice>
              <mc:Fallback>
                <p:oleObj name="公式" r:id="rId5" imgW="1409700" imgH="444500" progId="">
                  <p:embed/>
                  <p:pic>
                    <p:nvPicPr>
                      <p:cNvPr id="0" name="Object 16" descr="image39"/>
                      <p:cNvPicPr>
                        <a:picLocks noChangeAspect="1"/>
                      </p:cNvPicPr>
                      <p:nvPr/>
                    </p:nvPicPr>
                    <p:blipFill>
                      <a:blip r:embed="rId6"/>
                      <a:stretch>
                        <a:fillRect/>
                      </a:stretch>
                    </p:blipFill>
                    <p:spPr>
                      <a:xfrm>
                        <a:off x="5339080" y="4582160"/>
                        <a:ext cx="2562225" cy="82105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灯片编号占位符 5"/>
          <p:cNvSpPr>
            <a:spLocks noGrp="1"/>
          </p:cNvSpPr>
          <p:nvPr>
            <p:ph type="sldNum" sz="quarter" idx="12"/>
          </p:nvPr>
        </p:nvSpPr>
        <p:spPr>
          <a:noFill/>
        </p:spPr>
        <p:txBody>
          <a:bodyPr/>
          <a:lstStyle/>
          <a:p>
            <a:fld id="{15D3663A-5C70-4838-AAF4-F214AE1D52BF}" type="slidenum">
              <a:rPr lang="en-US" altLang="zh-CN" smtClean="0"/>
            </a:fld>
            <a:endParaRPr lang="en-US" altLang="zh-CN" smtClean="0"/>
          </a:p>
        </p:txBody>
      </p:sp>
      <p:sp>
        <p:nvSpPr>
          <p:cNvPr id="264196"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6019" name="Rectangle 3"/>
          <p:cNvSpPr>
            <a:spLocks noGrp="1" noChangeArrowheads="1"/>
          </p:cNvSpPr>
          <p:nvPr>
            <p:ph type="body" idx="1"/>
          </p:nvPr>
        </p:nvSpPr>
        <p:spPr>
          <a:xfrm>
            <a:off x="611188" y="1179513"/>
            <a:ext cx="8532812" cy="5678487"/>
          </a:xfrm>
        </p:spPr>
        <p:txBody>
          <a:bodyPr/>
          <a:lstStyle/>
          <a:p>
            <a:pPr lvl="2" eaLnBrk="1" hangingPunct="1"/>
            <a:r>
              <a:rPr lang="zh-CN" altLang="en-US" dirty="0" smtClean="0"/>
              <a:t>证明</a:t>
            </a:r>
            <a:r>
              <a:rPr lang="en-US" altLang="zh-CN" dirty="0" smtClean="0"/>
              <a:t>:(</a:t>
            </a:r>
            <a:r>
              <a:rPr lang="zh-CN" altLang="en-US" dirty="0" smtClean="0"/>
              <a:t>频域部分</a:t>
            </a:r>
            <a:r>
              <a:rPr lang="en-US" altLang="zh-CN" dirty="0" smtClean="0"/>
              <a:t>)</a:t>
            </a:r>
            <a:endParaRPr lang="zh-CN" altLang="en-US" dirty="0" smtClean="0"/>
          </a:p>
          <a:p>
            <a:pPr lvl="3" eaLnBrk="1" hangingPunct="1">
              <a:lnSpc>
                <a:spcPct val="120000"/>
              </a:lnSpc>
              <a:buFont typeface="Wingdings" panose="05000000000000000000" pitchFamily="2" charset="2"/>
              <a:buNone/>
            </a:pPr>
            <a:r>
              <a:rPr lang="zh-CN" altLang="en-US" dirty="0" smtClean="0"/>
              <a:t>	</a:t>
            </a:r>
            <a:endParaRPr lang="en-US" altLang="zh-CN" dirty="0" smtClean="0"/>
          </a:p>
          <a:p>
            <a:pPr lvl="2"/>
            <a:endParaRPr lang="en-US" altLang="zh-CN" dirty="0" smtClean="0"/>
          </a:p>
          <a:p>
            <a:pPr lvl="2"/>
            <a:endParaRPr lang="en-US" altLang="zh-CN" dirty="0" smtClean="0"/>
          </a:p>
          <a:p>
            <a:pPr lvl="2">
              <a:buNone/>
            </a:pPr>
            <a:endParaRPr lang="en-US" altLang="zh-CN" dirty="0" smtClean="0"/>
          </a:p>
          <a:p>
            <a:pPr lvl="2">
              <a:buNone/>
            </a:pPr>
            <a:endParaRPr lang="en-US" altLang="zh-CN" dirty="0" smtClean="0"/>
          </a:p>
          <a:p>
            <a:pPr lvl="2">
              <a:buNone/>
            </a:pPr>
            <a:endParaRPr lang="en-US" altLang="zh-CN" dirty="0" smtClean="0"/>
          </a:p>
          <a:p>
            <a:pPr lvl="2">
              <a:buNone/>
            </a:pPr>
            <a:endParaRPr lang="en-US" altLang="zh-CN" dirty="0" smtClean="0"/>
          </a:p>
          <a:p>
            <a:pPr lvl="2">
              <a:buNone/>
            </a:pPr>
            <a:endParaRPr lang="en-US" altLang="zh-CN" dirty="0" smtClean="0"/>
          </a:p>
          <a:p>
            <a:pPr lvl="2">
              <a:buNone/>
            </a:pPr>
            <a:r>
              <a:rPr lang="en-US" altLang="zh-CN" dirty="0" smtClean="0"/>
              <a:t>H(f)</a:t>
            </a:r>
            <a:r>
              <a:rPr lang="zh-CN" altLang="en-US" dirty="0" smtClean="0"/>
              <a:t>按</a:t>
            </a:r>
            <a:r>
              <a:rPr lang="en-US" altLang="zh-CN" dirty="0" smtClean="0"/>
              <a:t>1/T</a:t>
            </a:r>
            <a:r>
              <a:rPr lang="en-US" altLang="zh-CN" baseline="-25000" dirty="0" smtClean="0"/>
              <a:t>s</a:t>
            </a:r>
            <a:r>
              <a:rPr lang="zh-CN" altLang="en-US" dirty="0" smtClean="0"/>
              <a:t>重复后</a:t>
            </a:r>
            <a:r>
              <a:rPr lang="en-US" altLang="zh-CN" dirty="0" smtClean="0"/>
              <a:t>,</a:t>
            </a:r>
            <a:r>
              <a:rPr lang="zh-CN" altLang="en-US" dirty="0" smtClean="0"/>
              <a:t>在</a:t>
            </a:r>
            <a:r>
              <a:rPr lang="en-US" altLang="zh-CN" dirty="0" smtClean="0"/>
              <a:t>[-1/2T</a:t>
            </a:r>
            <a:r>
              <a:rPr lang="en-US" altLang="zh-CN" baseline="-25000" dirty="0" smtClean="0"/>
              <a:t>s </a:t>
            </a:r>
            <a:r>
              <a:rPr lang="en-US" altLang="zh-CN" dirty="0" smtClean="0"/>
              <a:t>, 1/2T</a:t>
            </a:r>
            <a:r>
              <a:rPr lang="en-US" altLang="zh-CN" baseline="-25000" dirty="0" smtClean="0"/>
              <a:t>s</a:t>
            </a:r>
            <a:r>
              <a:rPr lang="en-US" altLang="zh-CN" dirty="0" smtClean="0"/>
              <a:t>]</a:t>
            </a:r>
            <a:r>
              <a:rPr lang="zh-CN" altLang="en-US" dirty="0" smtClean="0"/>
              <a:t>上是否为常数。</a:t>
            </a:r>
            <a:endParaRPr lang="zh-CN" altLang="en-US" dirty="0" smtClean="0"/>
          </a:p>
          <a:p>
            <a:pPr lvl="2">
              <a:buNone/>
            </a:pPr>
            <a:endParaRPr lang="zh-CN" altLang="en-US" dirty="0" smtClean="0"/>
          </a:p>
          <a:p>
            <a:pPr lvl="3" eaLnBrk="1" hangingPunct="1">
              <a:lnSpc>
                <a:spcPct val="120000"/>
              </a:lnSpc>
              <a:buFont typeface="Wingdings" panose="05000000000000000000" pitchFamily="2" charset="2"/>
              <a:buNone/>
            </a:pPr>
            <a:endParaRPr lang="zh-CN" altLang="en-US" dirty="0" smtClean="0"/>
          </a:p>
        </p:txBody>
      </p:sp>
      <p:sp>
        <p:nvSpPr>
          <p:cNvPr id="264198" name="Rectangle 5"/>
          <p:cNvSpPr>
            <a:spLocks noChangeArrowheads="1"/>
          </p:cNvSpPr>
          <p:nvPr/>
        </p:nvSpPr>
        <p:spPr bwMode="auto">
          <a:xfrm>
            <a:off x="0" y="3200400"/>
            <a:ext cx="9144000" cy="0"/>
          </a:xfrm>
          <a:prstGeom prst="rect">
            <a:avLst/>
          </a:prstGeom>
          <a:noFill/>
          <a:ln w="9525">
            <a:noFill/>
            <a:miter lim="800000"/>
          </a:ln>
        </p:spPr>
        <p:txBody>
          <a:bodyPr wrap="none" anchor="ctr">
            <a:spAutoFit/>
          </a:bodyPr>
          <a:lstStyle/>
          <a:p>
            <a:endParaRPr lang="zh-CN" altLang="en-US"/>
          </a:p>
        </p:txBody>
      </p:sp>
      <p:graphicFrame>
        <p:nvGraphicFramePr>
          <p:cNvPr id="7" name="Object 4"/>
          <p:cNvGraphicFramePr>
            <a:graphicFrameLocks noChangeAspect="1"/>
          </p:cNvGraphicFramePr>
          <p:nvPr/>
        </p:nvGraphicFramePr>
        <p:xfrm>
          <a:off x="1571604" y="1857364"/>
          <a:ext cx="5799138" cy="815975"/>
        </p:xfrm>
        <a:graphic>
          <a:graphicData uri="http://schemas.openxmlformats.org/presentationml/2006/ole">
            <mc:AlternateContent xmlns:mc="http://schemas.openxmlformats.org/markup-compatibility/2006">
              <mc:Choice xmlns:v="urn:schemas-microsoft-com:vml" Requires="v">
                <p:oleObj spid="_x0000_s18433" name="公式" r:id="rId1" imgW="73761600" imgH="10363200" progId="">
                  <p:embed/>
                </p:oleObj>
              </mc:Choice>
              <mc:Fallback>
                <p:oleObj name="公式" r:id="rId1" imgW="73761600" imgH="10363200" progId="">
                  <p:embed/>
                  <p:pic>
                    <p:nvPicPr>
                      <p:cNvPr id="0" name="Object 16" descr="image40"/>
                      <p:cNvPicPr>
                        <a:picLocks noChangeAspect="1"/>
                      </p:cNvPicPr>
                      <p:nvPr/>
                    </p:nvPicPr>
                    <p:blipFill>
                      <a:blip r:embed="rId2"/>
                      <a:stretch>
                        <a:fillRect/>
                      </a:stretch>
                    </p:blipFill>
                    <p:spPr>
                      <a:xfrm>
                        <a:off x="1571604" y="1857364"/>
                        <a:ext cx="5799138" cy="815975"/>
                      </a:xfrm>
                      <a:prstGeom prst="rect">
                        <a:avLst/>
                      </a:prstGeom>
                      <a:noFill/>
                      <a:ln w="9525">
                        <a:noFill/>
                      </a:ln>
                    </p:spPr>
                  </p:pic>
                </p:oleObj>
              </mc:Fallback>
            </mc:AlternateContent>
          </a:graphicData>
        </a:graphic>
      </p:graphicFrame>
      <p:graphicFrame>
        <p:nvGraphicFramePr>
          <p:cNvPr id="8" name="Object 4"/>
          <p:cNvGraphicFramePr>
            <a:graphicFrameLocks noChangeAspect="1"/>
          </p:cNvGraphicFramePr>
          <p:nvPr/>
        </p:nvGraphicFramePr>
        <p:xfrm>
          <a:off x="1416050" y="3095625"/>
          <a:ext cx="5967413" cy="911225"/>
        </p:xfrm>
        <a:graphic>
          <a:graphicData uri="http://schemas.openxmlformats.org/presentationml/2006/ole">
            <mc:AlternateContent xmlns:mc="http://schemas.openxmlformats.org/markup-compatibility/2006">
              <mc:Choice xmlns:v="urn:schemas-microsoft-com:vml" Requires="v">
                <p:oleObj spid="_x0000_s18434" name="公式" r:id="rId3" imgW="75895200" imgH="11582400" progId="">
                  <p:embed/>
                </p:oleObj>
              </mc:Choice>
              <mc:Fallback>
                <p:oleObj name="公式" r:id="rId3" imgW="75895200" imgH="11582400" progId="">
                  <p:embed/>
                  <p:pic>
                    <p:nvPicPr>
                      <p:cNvPr id="0" name="图片 18433" descr="image41"/>
                      <p:cNvPicPr>
                        <a:picLocks noChangeAspect="1"/>
                      </p:cNvPicPr>
                      <p:nvPr/>
                    </p:nvPicPr>
                    <p:blipFill>
                      <a:blip r:embed="rId4"/>
                      <a:stretch>
                        <a:fillRect/>
                      </a:stretch>
                    </p:blipFill>
                    <p:spPr>
                      <a:xfrm>
                        <a:off x="1416050" y="3095625"/>
                        <a:ext cx="5967413" cy="9112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灯片编号占位符 5"/>
          <p:cNvSpPr>
            <a:spLocks noGrp="1"/>
          </p:cNvSpPr>
          <p:nvPr>
            <p:ph type="sldNum" sz="quarter" idx="12"/>
          </p:nvPr>
        </p:nvSpPr>
        <p:spPr>
          <a:noFill/>
        </p:spPr>
        <p:txBody>
          <a:bodyPr/>
          <a:lstStyle/>
          <a:p>
            <a:fld id="{68437798-BB87-4177-B295-317ECF8C39E4}" type="slidenum">
              <a:rPr lang="en-US" altLang="zh-CN" smtClean="0"/>
            </a:fld>
            <a:endParaRPr lang="en-US" altLang="zh-CN" smtClean="0"/>
          </a:p>
        </p:txBody>
      </p:sp>
      <p:sp>
        <p:nvSpPr>
          <p:cNvPr id="81715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2163" name="Rectangle 3"/>
          <p:cNvSpPr>
            <a:spLocks noGrp="1" noChangeArrowheads="1"/>
          </p:cNvSpPr>
          <p:nvPr>
            <p:ph type="body" idx="1"/>
          </p:nvPr>
        </p:nvSpPr>
        <p:spPr/>
        <p:txBody>
          <a:bodyPr/>
          <a:lstStyle/>
          <a:p>
            <a:pPr lvl="3" eaLnBrk="1" hangingPunct="1"/>
            <a:r>
              <a:rPr lang="zh-CN" altLang="en-US" smtClean="0"/>
              <a:t>例：</a:t>
            </a:r>
            <a:endParaRPr lang="zh-CN" altLang="en-US" smtClean="0"/>
          </a:p>
        </p:txBody>
      </p:sp>
      <p:pic>
        <p:nvPicPr>
          <p:cNvPr id="92165" name="Picture 5" descr="t0510"/>
          <p:cNvPicPr>
            <a:picLocks noChangeAspect="1" noChangeArrowheads="1"/>
          </p:cNvPicPr>
          <p:nvPr/>
        </p:nvPicPr>
        <p:blipFill>
          <a:blip r:embed="rId1" cstate="print"/>
          <a:srcRect/>
          <a:stretch>
            <a:fillRect/>
          </a:stretch>
        </p:blipFill>
        <p:spPr bwMode="auto">
          <a:xfrm>
            <a:off x="1106488" y="1538288"/>
            <a:ext cx="7515225" cy="5040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5"/>
                                        </p:tgtEl>
                                        <p:attrNameLst>
                                          <p:attrName>style.visibility</p:attrName>
                                        </p:attrNameLst>
                                      </p:cBhvr>
                                      <p:to>
                                        <p:strVal val="visible"/>
                                      </p:to>
                                    </p:set>
                                    <p:anim calcmode="lin" valueType="num">
                                      <p:cBhvr additive="base">
                                        <p:cTn id="13" dur="500" fill="hold"/>
                                        <p:tgtEl>
                                          <p:spTgt spid="92165"/>
                                        </p:tgtEl>
                                        <p:attrNameLst>
                                          <p:attrName>ppt_x</p:attrName>
                                        </p:attrNameLst>
                                      </p:cBhvr>
                                      <p:tavLst>
                                        <p:tav tm="0">
                                          <p:val>
                                            <p:strVal val="#ppt_x"/>
                                          </p:val>
                                        </p:tav>
                                        <p:tav tm="100000">
                                          <p:val>
                                            <p:strVal val="#ppt_x"/>
                                          </p:val>
                                        </p:tav>
                                      </p:tavLst>
                                    </p:anim>
                                    <p:anim calcmode="lin" valueType="num">
                                      <p:cBhvr additive="base">
                                        <p:cTn id="14"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灯片编号占位符 5"/>
          <p:cNvSpPr>
            <a:spLocks noGrp="1"/>
          </p:cNvSpPr>
          <p:nvPr>
            <p:ph type="sldNum" sz="quarter" idx="12"/>
          </p:nvPr>
        </p:nvSpPr>
        <p:spPr>
          <a:noFill/>
        </p:spPr>
        <p:txBody>
          <a:bodyPr/>
          <a:lstStyle/>
          <a:p>
            <a:fld id="{39CFBA8C-CAC2-4AF7-B0CA-E7A0A5E5BED2}" type="slidenum">
              <a:rPr lang="en-US" altLang="zh-CN" smtClean="0"/>
            </a:fld>
            <a:endParaRPr lang="en-US" altLang="zh-CN" smtClean="0"/>
          </a:p>
        </p:txBody>
      </p:sp>
      <p:sp>
        <p:nvSpPr>
          <p:cNvPr id="26931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3187" name="Rectangle 3"/>
          <p:cNvSpPr>
            <a:spLocks noGrp="1" noChangeArrowheads="1"/>
          </p:cNvSpPr>
          <p:nvPr>
            <p:ph type="body" idx="1"/>
          </p:nvPr>
        </p:nvSpPr>
        <p:spPr>
          <a:xfrm>
            <a:off x="611188" y="1179513"/>
            <a:ext cx="8532812" cy="5678487"/>
          </a:xfrm>
        </p:spPr>
        <p:txBody>
          <a:bodyPr/>
          <a:lstStyle/>
          <a:p>
            <a:pPr lvl="1" eaLnBrk="1" hangingPunct="1"/>
            <a:r>
              <a:rPr lang="en-US" altLang="zh-CN" dirty="0" smtClean="0"/>
              <a:t>5.5.3  </a:t>
            </a:r>
            <a:r>
              <a:rPr lang="zh-CN" altLang="en-US" dirty="0" smtClean="0"/>
              <a:t>无码间串扰的传输特性的设计</a:t>
            </a:r>
            <a:endParaRPr lang="zh-CN" altLang="en-US" dirty="0" smtClean="0"/>
          </a:p>
          <a:p>
            <a:pPr lvl="3" eaLnBrk="1" hangingPunct="1">
              <a:buFont typeface="Wingdings" panose="05000000000000000000" pitchFamily="2" charset="2"/>
              <a:buNone/>
            </a:pPr>
            <a:r>
              <a:rPr lang="zh-CN" altLang="en-US" dirty="0" smtClean="0"/>
              <a:t>满足奈奎斯特第一准则并不是唯一的要求。如何设计或选择满足此准则的</a:t>
            </a:r>
            <a:r>
              <a:rPr lang="en-US" altLang="zh-CN" i="1" dirty="0" smtClean="0"/>
              <a:t>H</a:t>
            </a:r>
            <a:r>
              <a:rPr lang="en-US" altLang="zh-CN" dirty="0" smtClean="0"/>
              <a:t>(</a:t>
            </a:r>
            <a:r>
              <a:rPr lang="en-US" altLang="zh-CN" i="1" dirty="0" smtClean="0">
                <a:sym typeface="Symbol" panose="05050102010706020507" pitchFamily="18" charset="2"/>
              </a:rPr>
              <a:t></a:t>
            </a:r>
            <a:r>
              <a:rPr lang="en-US" altLang="zh-CN" dirty="0" smtClean="0"/>
              <a:t>)</a:t>
            </a:r>
            <a:r>
              <a:rPr lang="zh-CN" altLang="en-US" dirty="0" smtClean="0"/>
              <a:t>是我们接下来要讨论的问题。</a:t>
            </a:r>
            <a:endParaRPr lang="zh-CN" altLang="en-US" dirty="0" smtClean="0"/>
          </a:p>
          <a:p>
            <a:pPr lvl="2" eaLnBrk="1" hangingPunct="1"/>
            <a:r>
              <a:rPr lang="zh-CN" altLang="en-US" dirty="0" smtClean="0"/>
              <a:t>理想低通特性</a:t>
            </a:r>
            <a:endParaRPr lang="zh-CN" altLang="en-US" dirty="0" smtClean="0"/>
          </a:p>
          <a:p>
            <a:pPr lvl="3" eaLnBrk="1" hangingPunct="1">
              <a:buFont typeface="Wingdings" panose="05000000000000000000" pitchFamily="2" charset="2"/>
              <a:buNone/>
            </a:pPr>
            <a:r>
              <a:rPr lang="zh-CN" altLang="en-US" dirty="0" smtClean="0"/>
              <a:t>满足奈奎斯特第一准则的</a:t>
            </a:r>
            <a:r>
              <a:rPr lang="en-US" altLang="zh-CN" i="1" dirty="0" smtClean="0"/>
              <a:t>H</a:t>
            </a:r>
            <a:r>
              <a:rPr lang="en-US" altLang="zh-CN" dirty="0" smtClean="0"/>
              <a:t>(</a:t>
            </a:r>
            <a:r>
              <a:rPr lang="en-US" altLang="zh-CN" i="1" dirty="0" smtClean="0">
                <a:sym typeface="Symbol" panose="05050102010706020507" pitchFamily="18" charset="2"/>
              </a:rPr>
              <a:t></a:t>
            </a:r>
            <a:r>
              <a:rPr lang="en-US" altLang="zh-CN" dirty="0" smtClean="0"/>
              <a:t>)</a:t>
            </a:r>
            <a:r>
              <a:rPr lang="zh-CN" altLang="en-US" dirty="0" smtClean="0"/>
              <a:t>有很多种，容易想到的一种极限情况，就是</a:t>
            </a:r>
            <a:r>
              <a:rPr lang="en-US" altLang="zh-CN" i="1" dirty="0" smtClean="0"/>
              <a:t>H</a:t>
            </a:r>
            <a:r>
              <a:rPr lang="en-US" altLang="zh-CN" dirty="0" smtClean="0"/>
              <a:t>(</a:t>
            </a:r>
            <a:r>
              <a:rPr lang="en-US" altLang="zh-CN" i="1" dirty="0" smtClean="0">
                <a:sym typeface="Symbol" panose="05050102010706020507" pitchFamily="18" charset="2"/>
              </a:rPr>
              <a:t></a:t>
            </a:r>
            <a:r>
              <a:rPr lang="en-US" altLang="zh-CN" dirty="0" smtClean="0"/>
              <a:t>)</a:t>
            </a:r>
            <a:r>
              <a:rPr lang="zh-CN" altLang="en-US" dirty="0" smtClean="0"/>
              <a:t>为理想低通型，即</a:t>
            </a:r>
            <a:endParaRPr lang="zh-CN" altLang="en-US" dirty="0" smtClean="0"/>
          </a:p>
        </p:txBody>
      </p:sp>
      <p:sp>
        <p:nvSpPr>
          <p:cNvPr id="269319" name="Rectangle 5"/>
          <p:cNvSpPr>
            <a:spLocks noChangeArrowheads="1"/>
          </p:cNvSpPr>
          <p:nvPr/>
        </p:nvSpPr>
        <p:spPr bwMode="auto">
          <a:xfrm>
            <a:off x="0" y="2995613"/>
            <a:ext cx="9144000" cy="0"/>
          </a:xfrm>
          <a:prstGeom prst="rect">
            <a:avLst/>
          </a:prstGeom>
          <a:noFill/>
          <a:ln w="9525">
            <a:noFill/>
            <a:miter lim="800000"/>
          </a:ln>
        </p:spPr>
        <p:txBody>
          <a:bodyPr wrap="none" anchor="ctr">
            <a:spAutoFit/>
          </a:bodyPr>
          <a:lstStyle/>
          <a:p>
            <a:endParaRPr lang="zh-CN" altLang="en-US"/>
          </a:p>
        </p:txBody>
      </p:sp>
      <p:graphicFrame>
        <p:nvGraphicFramePr>
          <p:cNvPr id="93188" name="Object 4"/>
          <p:cNvGraphicFramePr>
            <a:graphicFrameLocks noChangeAspect="1"/>
          </p:cNvGraphicFramePr>
          <p:nvPr/>
        </p:nvGraphicFramePr>
        <p:xfrm>
          <a:off x="2141538" y="3789363"/>
          <a:ext cx="3060700" cy="1635125"/>
        </p:xfrm>
        <a:graphic>
          <a:graphicData uri="http://schemas.openxmlformats.org/presentationml/2006/ole">
            <mc:AlternateContent xmlns:mc="http://schemas.openxmlformats.org/markup-compatibility/2006">
              <mc:Choice xmlns:v="urn:schemas-microsoft-com:vml" Requires="v">
                <p:oleObj spid="_x0000_s19457" name="公式" r:id="rId1" imgW="39014400" imgH="20726400" progId="">
                  <p:embed/>
                </p:oleObj>
              </mc:Choice>
              <mc:Fallback>
                <p:oleObj name="公式" r:id="rId1" imgW="39014400" imgH="20726400" progId="">
                  <p:embed/>
                  <p:pic>
                    <p:nvPicPr>
                      <p:cNvPr id="0" name="图片 19456" descr="image43"/>
                      <p:cNvPicPr>
                        <a:picLocks noChangeAspect="1"/>
                      </p:cNvPicPr>
                      <p:nvPr/>
                    </p:nvPicPr>
                    <p:blipFill>
                      <a:blip r:embed="rId2"/>
                      <a:stretch>
                        <a:fillRect/>
                      </a:stretch>
                    </p:blipFill>
                    <p:spPr>
                      <a:xfrm>
                        <a:off x="2141538" y="3789363"/>
                        <a:ext cx="3060700" cy="1635125"/>
                      </a:xfrm>
                      <a:prstGeom prst="rect">
                        <a:avLst/>
                      </a:prstGeom>
                      <a:noFill/>
                      <a:ln w="9525">
                        <a:noFill/>
                      </a:ln>
                    </p:spPr>
                  </p:pic>
                </p:oleObj>
              </mc:Fallback>
            </mc:AlternateContent>
          </a:graphicData>
        </a:graphic>
      </p:graphicFrame>
      <p:sp>
        <p:nvSpPr>
          <p:cNvPr id="269320" name="Rectangle 7"/>
          <p:cNvSpPr>
            <a:spLocks noChangeArrowheads="1"/>
          </p:cNvSpPr>
          <p:nvPr/>
        </p:nvSpPr>
        <p:spPr bwMode="auto">
          <a:xfrm>
            <a:off x="0" y="2681288"/>
            <a:ext cx="9144000" cy="0"/>
          </a:xfrm>
          <a:prstGeom prst="rect">
            <a:avLst/>
          </a:prstGeom>
          <a:noFill/>
          <a:ln w="9525">
            <a:noFill/>
            <a:miter lim="800000"/>
          </a:ln>
        </p:spPr>
        <p:txBody>
          <a:bodyPr wrap="none" anchor="ctr">
            <a:spAutoFit/>
          </a:bodyPr>
          <a:lstStyle/>
          <a:p>
            <a:endParaRPr lang="zh-CN" altLang="en-US"/>
          </a:p>
        </p:txBody>
      </p:sp>
      <p:graphicFrame>
        <p:nvGraphicFramePr>
          <p:cNvPr id="93190" name="Object 6"/>
          <p:cNvGraphicFramePr>
            <a:graphicFrameLocks noChangeAspect="1"/>
          </p:cNvGraphicFramePr>
          <p:nvPr/>
        </p:nvGraphicFramePr>
        <p:xfrm>
          <a:off x="5157788" y="3608388"/>
          <a:ext cx="3330575" cy="2025650"/>
        </p:xfrm>
        <a:graphic>
          <a:graphicData uri="http://schemas.openxmlformats.org/presentationml/2006/ole">
            <mc:AlternateContent xmlns:mc="http://schemas.openxmlformats.org/markup-compatibility/2006">
              <mc:Choice xmlns:v="urn:schemas-microsoft-com:vml" Requires="v">
                <p:oleObj spid="_x0000_s19458" name="Visio" r:id="rId3" imgW="1490345" imgH="1049655" progId="">
                  <p:embed/>
                </p:oleObj>
              </mc:Choice>
              <mc:Fallback>
                <p:oleObj name="Visio" r:id="rId3" imgW="1490345" imgH="1049655" progId="">
                  <p:embed/>
                  <p:pic>
                    <p:nvPicPr>
                      <p:cNvPr id="0" name="图片 19457" descr="image44"/>
                      <p:cNvPicPr>
                        <a:picLocks noChangeAspect="1"/>
                      </p:cNvPicPr>
                      <p:nvPr/>
                    </p:nvPicPr>
                    <p:blipFill>
                      <a:blip r:embed="rId4"/>
                      <a:stretch>
                        <a:fillRect/>
                      </a:stretch>
                    </p:blipFill>
                    <p:spPr>
                      <a:xfrm>
                        <a:off x="5157788" y="3608388"/>
                        <a:ext cx="3330575" cy="20256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3188"/>
                                        </p:tgtEl>
                                        <p:attrNameLst>
                                          <p:attrName>style.visibility</p:attrName>
                                        </p:attrNameLst>
                                      </p:cBhvr>
                                      <p:to>
                                        <p:strVal val="visible"/>
                                      </p:to>
                                    </p:set>
                                    <p:anim calcmode="lin" valueType="num">
                                      <p:cBhvr additive="base">
                                        <p:cTn id="31" dur="500" fill="hold"/>
                                        <p:tgtEl>
                                          <p:spTgt spid="93188"/>
                                        </p:tgtEl>
                                        <p:attrNameLst>
                                          <p:attrName>ppt_x</p:attrName>
                                        </p:attrNameLst>
                                      </p:cBhvr>
                                      <p:tavLst>
                                        <p:tav tm="0">
                                          <p:val>
                                            <p:strVal val="#ppt_x"/>
                                          </p:val>
                                        </p:tav>
                                        <p:tav tm="100000">
                                          <p:val>
                                            <p:strVal val="#ppt_x"/>
                                          </p:val>
                                        </p:tav>
                                      </p:tavLst>
                                    </p:anim>
                                    <p:anim calcmode="lin" valueType="num">
                                      <p:cBhvr additive="base">
                                        <p:cTn id="32"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3190"/>
                                        </p:tgtEl>
                                        <p:attrNameLst>
                                          <p:attrName>style.visibility</p:attrName>
                                        </p:attrNameLst>
                                      </p:cBhvr>
                                      <p:to>
                                        <p:strVal val="visible"/>
                                      </p:to>
                                    </p:set>
                                    <p:anim calcmode="lin" valueType="num">
                                      <p:cBhvr additive="base">
                                        <p:cTn id="37" dur="500" fill="hold"/>
                                        <p:tgtEl>
                                          <p:spTgt spid="93190"/>
                                        </p:tgtEl>
                                        <p:attrNameLst>
                                          <p:attrName>ppt_x</p:attrName>
                                        </p:attrNameLst>
                                      </p:cBhvr>
                                      <p:tavLst>
                                        <p:tav tm="0">
                                          <p:val>
                                            <p:strVal val="#ppt_x"/>
                                          </p:val>
                                        </p:tav>
                                        <p:tav tm="100000">
                                          <p:val>
                                            <p:strVal val="#ppt_x"/>
                                          </p:val>
                                        </p:tav>
                                      </p:tavLst>
                                    </p:anim>
                                    <p:anim calcmode="lin" valueType="num">
                                      <p:cBhvr additive="base">
                                        <p:cTn id="38"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灯片编号占位符 5"/>
          <p:cNvSpPr>
            <a:spLocks noGrp="1"/>
          </p:cNvSpPr>
          <p:nvPr>
            <p:ph type="sldNum" sz="quarter" idx="12"/>
          </p:nvPr>
        </p:nvSpPr>
        <p:spPr>
          <a:noFill/>
        </p:spPr>
        <p:txBody>
          <a:bodyPr/>
          <a:lstStyle/>
          <a:p>
            <a:fld id="{6764BFB6-2466-4200-B7B7-12045CB56E11}" type="slidenum">
              <a:rPr lang="en-US" altLang="zh-CN" smtClean="0"/>
            </a:fld>
            <a:endParaRPr lang="en-US" altLang="zh-CN" smtClean="0"/>
          </a:p>
        </p:txBody>
      </p:sp>
      <p:sp>
        <p:nvSpPr>
          <p:cNvPr id="27034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4211" name="Rectangle 3"/>
          <p:cNvSpPr>
            <a:spLocks noGrp="1" noChangeArrowheads="1"/>
          </p:cNvSpPr>
          <p:nvPr>
            <p:ph type="body" idx="1"/>
          </p:nvPr>
        </p:nvSpPr>
        <p:spPr>
          <a:xfrm>
            <a:off x="296863" y="1179513"/>
            <a:ext cx="8847137" cy="5678487"/>
          </a:xfrm>
        </p:spPr>
        <p:txBody>
          <a:bodyPr/>
          <a:lstStyle/>
          <a:p>
            <a:pPr lvl="3" eaLnBrk="1" hangingPunct="1">
              <a:lnSpc>
                <a:spcPct val="140000"/>
              </a:lnSpc>
              <a:buFont typeface="Wingdings" panose="05000000000000000000" pitchFamily="2" charset="2"/>
              <a:buNone/>
            </a:pPr>
            <a:r>
              <a:rPr lang="zh-CN" altLang="en-US" smtClean="0"/>
              <a:t>它的冲激响应为</a:t>
            </a:r>
            <a:endParaRPr lang="zh-CN" altLang="en-US" smtClean="0"/>
          </a:p>
          <a:p>
            <a:pPr lvl="3" eaLnBrk="1" hangingPunct="1">
              <a:lnSpc>
                <a:spcPct val="140000"/>
              </a:lnSpc>
              <a:buFont typeface="Wingdings" panose="05000000000000000000" pitchFamily="2" charset="2"/>
              <a:buNone/>
            </a:pPr>
            <a:endParaRPr lang="zh-CN" altLang="en-US" smtClean="0"/>
          </a:p>
          <a:p>
            <a:pPr lvl="3" eaLnBrk="1" hangingPunct="1">
              <a:lnSpc>
                <a:spcPct val="140000"/>
              </a:lnSpc>
              <a:buFont typeface="Wingdings" panose="05000000000000000000" pitchFamily="2" charset="2"/>
              <a:buNone/>
            </a:pPr>
            <a:endParaRPr lang="zh-CN" altLang="en-US" smtClean="0"/>
          </a:p>
          <a:p>
            <a:pPr lvl="3" eaLnBrk="1" hangingPunct="1">
              <a:lnSpc>
                <a:spcPct val="140000"/>
              </a:lnSpc>
              <a:buFont typeface="Wingdings" panose="05000000000000000000" pitchFamily="2" charset="2"/>
              <a:buNone/>
            </a:pPr>
            <a:endParaRPr lang="zh-CN" altLang="en-US" smtClean="0"/>
          </a:p>
          <a:p>
            <a:pPr lvl="3" eaLnBrk="1" hangingPunct="1">
              <a:lnSpc>
                <a:spcPct val="160000"/>
              </a:lnSpc>
              <a:buFont typeface="Wingdings" panose="05000000000000000000" pitchFamily="2" charset="2"/>
              <a:buNone/>
            </a:pPr>
            <a:r>
              <a:rPr lang="zh-CN" altLang="en-US" smtClean="0"/>
              <a:t>由图可见，</a:t>
            </a:r>
            <a:r>
              <a:rPr lang="en-US" altLang="zh-CN" i="1" smtClean="0"/>
              <a:t>h</a:t>
            </a:r>
            <a:r>
              <a:rPr lang="en-US" altLang="zh-CN" smtClean="0"/>
              <a:t>(</a:t>
            </a:r>
            <a:r>
              <a:rPr lang="en-US" altLang="zh-CN" i="1" smtClean="0"/>
              <a:t>t</a:t>
            </a:r>
            <a:r>
              <a:rPr lang="en-US" altLang="zh-CN" smtClean="0"/>
              <a:t>)</a:t>
            </a:r>
            <a:r>
              <a:rPr lang="zh-CN" altLang="en-US" smtClean="0"/>
              <a:t>在</a:t>
            </a:r>
            <a:r>
              <a:rPr lang="en-US" altLang="zh-CN" i="1" smtClean="0"/>
              <a:t>t</a:t>
            </a:r>
            <a:r>
              <a:rPr lang="en-US" altLang="zh-CN" smtClean="0"/>
              <a:t> = </a:t>
            </a:r>
            <a:r>
              <a:rPr lang="en-US" altLang="zh-CN" smtClean="0">
                <a:sym typeface="Symbol" panose="05050102010706020507" pitchFamily="18" charset="2"/>
              </a:rPr>
              <a:t></a:t>
            </a:r>
            <a:r>
              <a:rPr lang="en-US" altLang="zh-CN" i="1" smtClean="0"/>
              <a:t>kT</a:t>
            </a:r>
            <a:r>
              <a:rPr lang="en-US" altLang="zh-CN" i="1" baseline="-25000" smtClean="0"/>
              <a:t>s</a:t>
            </a:r>
            <a:r>
              <a:rPr lang="en-US" altLang="zh-CN" i="1" smtClean="0"/>
              <a:t> </a:t>
            </a:r>
            <a:r>
              <a:rPr lang="en-US" altLang="zh-CN" smtClean="0"/>
              <a:t>(k </a:t>
            </a:r>
            <a:r>
              <a:rPr lang="en-US" altLang="zh-CN" smtClean="0">
                <a:sym typeface="Symbol" panose="05050102010706020507" pitchFamily="18" charset="2"/>
              </a:rPr>
              <a:t></a:t>
            </a:r>
            <a:r>
              <a:rPr lang="en-US" altLang="zh-CN" smtClean="0"/>
              <a:t> 0)</a:t>
            </a:r>
            <a:r>
              <a:rPr lang="zh-CN" altLang="en-US" smtClean="0"/>
              <a:t>时有周期性零点，当发送序列的时间间隔为</a:t>
            </a:r>
            <a:r>
              <a:rPr lang="en-US" altLang="zh-CN" i="1" smtClean="0"/>
              <a:t>T</a:t>
            </a:r>
            <a:r>
              <a:rPr lang="en-US" altLang="zh-CN" i="1" baseline="-25000" smtClean="0"/>
              <a:t>s</a:t>
            </a:r>
            <a:r>
              <a:rPr lang="zh-CN" altLang="en-US" smtClean="0"/>
              <a:t>时，正好巧妙地利用了这些零点。只要接收端在</a:t>
            </a:r>
            <a:r>
              <a:rPr lang="en-US" altLang="zh-CN" i="1" smtClean="0"/>
              <a:t>t</a:t>
            </a:r>
            <a:r>
              <a:rPr lang="en-US" altLang="zh-CN" smtClean="0"/>
              <a:t> = </a:t>
            </a:r>
            <a:r>
              <a:rPr lang="en-US" altLang="zh-CN" i="1" smtClean="0"/>
              <a:t>kT</a:t>
            </a:r>
            <a:r>
              <a:rPr lang="en-US" altLang="zh-CN" i="1" baseline="-25000" smtClean="0"/>
              <a:t>s</a:t>
            </a:r>
            <a:r>
              <a:rPr lang="zh-CN" altLang="en-US" smtClean="0"/>
              <a:t>时间点上抽样，就能实现无码间串扰。</a:t>
            </a:r>
            <a:endParaRPr lang="zh-CN" altLang="en-US" smtClean="0"/>
          </a:p>
          <a:p>
            <a:pPr lvl="3" eaLnBrk="1" hangingPunct="1">
              <a:lnSpc>
                <a:spcPct val="160000"/>
              </a:lnSpc>
              <a:buFont typeface="Wingdings" panose="05000000000000000000" pitchFamily="2" charset="2"/>
              <a:buNone/>
            </a:pPr>
            <a:endParaRPr lang="en-US" altLang="zh-CN" smtClean="0"/>
          </a:p>
        </p:txBody>
      </p:sp>
      <p:sp>
        <p:nvSpPr>
          <p:cNvPr id="270342" name="Rectangle 5"/>
          <p:cNvSpPr>
            <a:spLocks noChangeArrowheads="1"/>
          </p:cNvSpPr>
          <p:nvPr/>
        </p:nvSpPr>
        <p:spPr bwMode="auto">
          <a:xfrm>
            <a:off x="0" y="2995613"/>
            <a:ext cx="9144000" cy="0"/>
          </a:xfrm>
          <a:prstGeom prst="rect">
            <a:avLst/>
          </a:prstGeom>
          <a:noFill/>
          <a:ln w="9525">
            <a:noFill/>
            <a:miter lim="800000"/>
          </a:ln>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1196975" y="1763713"/>
          <a:ext cx="3060700" cy="1555750"/>
        </p:xfrm>
        <a:graphic>
          <a:graphicData uri="http://schemas.openxmlformats.org/presentationml/2006/ole">
            <mc:AlternateContent xmlns:mc="http://schemas.openxmlformats.org/markup-compatibility/2006">
              <mc:Choice xmlns:v="urn:schemas-microsoft-com:vml" Requires="v">
                <p:oleObj spid="_x0000_s20481" name="公式" r:id="rId1" imgW="40843200" imgH="20726400" progId="">
                  <p:embed/>
                </p:oleObj>
              </mc:Choice>
              <mc:Fallback>
                <p:oleObj name="公式" r:id="rId1" imgW="40843200" imgH="20726400" progId="">
                  <p:embed/>
                  <p:pic>
                    <p:nvPicPr>
                      <p:cNvPr id="0" name="图片 20480" descr="image45"/>
                      <p:cNvPicPr>
                        <a:picLocks noChangeAspect="1"/>
                      </p:cNvPicPr>
                      <p:nvPr/>
                    </p:nvPicPr>
                    <p:blipFill>
                      <a:blip r:embed="rId2"/>
                      <a:stretch>
                        <a:fillRect/>
                      </a:stretch>
                    </p:blipFill>
                    <p:spPr>
                      <a:xfrm>
                        <a:off x="1196975" y="1763713"/>
                        <a:ext cx="3060700" cy="1555750"/>
                      </a:xfrm>
                      <a:prstGeom prst="rect">
                        <a:avLst/>
                      </a:prstGeom>
                      <a:noFill/>
                      <a:ln w="9525">
                        <a:noFill/>
                      </a:ln>
                    </p:spPr>
                  </p:pic>
                </p:oleObj>
              </mc:Fallback>
            </mc:AlternateContent>
          </a:graphicData>
        </a:graphic>
      </p:graphicFrame>
      <p:pic>
        <p:nvPicPr>
          <p:cNvPr id="94214" name="Picture 6" descr="t0509"/>
          <p:cNvPicPr>
            <a:picLocks noChangeAspect="1" noChangeArrowheads="1"/>
          </p:cNvPicPr>
          <p:nvPr/>
        </p:nvPicPr>
        <p:blipFill>
          <a:blip r:embed="rId3" cstate="print"/>
          <a:srcRect/>
          <a:stretch>
            <a:fillRect/>
          </a:stretch>
        </p:blipFill>
        <p:spPr bwMode="auto">
          <a:xfrm>
            <a:off x="4481513" y="1538288"/>
            <a:ext cx="4662487" cy="1665287"/>
          </a:xfrm>
          <a:prstGeom prst="rect">
            <a:avLst/>
          </a:prstGeom>
          <a:noFill/>
          <a:ln w="9525">
            <a:noFill/>
            <a:miter lim="800000"/>
            <a:headEnd/>
            <a:tailEnd/>
          </a:ln>
        </p:spPr>
      </p:pic>
      <p:sp>
        <p:nvSpPr>
          <p:cNvPr id="270344" name="Rectangle 8"/>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2"/>
                                        </p:tgtEl>
                                        <p:attrNameLst>
                                          <p:attrName>style.visibility</p:attrName>
                                        </p:attrNameLst>
                                      </p:cBhvr>
                                      <p:to>
                                        <p:strVal val="visible"/>
                                      </p:to>
                                    </p:set>
                                    <p:anim calcmode="lin" valueType="num">
                                      <p:cBhvr additive="base">
                                        <p:cTn id="13" dur="500" fill="hold"/>
                                        <p:tgtEl>
                                          <p:spTgt spid="94212"/>
                                        </p:tgtEl>
                                        <p:attrNameLst>
                                          <p:attrName>ppt_x</p:attrName>
                                        </p:attrNameLst>
                                      </p:cBhvr>
                                      <p:tavLst>
                                        <p:tav tm="0">
                                          <p:val>
                                            <p:strVal val="#ppt_x"/>
                                          </p:val>
                                        </p:tav>
                                        <p:tav tm="100000">
                                          <p:val>
                                            <p:strVal val="#ppt_x"/>
                                          </p:val>
                                        </p:tav>
                                      </p:tavLst>
                                    </p:anim>
                                    <p:anim calcmode="lin" valueType="num">
                                      <p:cBhvr additive="base">
                                        <p:cTn id="14" dur="500" fill="hold"/>
                                        <p:tgtEl>
                                          <p:spTgt spid="942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4"/>
                                        </p:tgtEl>
                                        <p:attrNameLst>
                                          <p:attrName>style.visibility</p:attrName>
                                        </p:attrNameLst>
                                      </p:cBhvr>
                                      <p:to>
                                        <p:strVal val="visible"/>
                                      </p:to>
                                    </p:set>
                                    <p:anim calcmode="lin" valueType="num">
                                      <p:cBhvr additive="base">
                                        <p:cTn id="19" dur="500" fill="hold"/>
                                        <p:tgtEl>
                                          <p:spTgt spid="94214"/>
                                        </p:tgtEl>
                                        <p:attrNameLst>
                                          <p:attrName>ppt_x</p:attrName>
                                        </p:attrNameLst>
                                      </p:cBhvr>
                                      <p:tavLst>
                                        <p:tav tm="0">
                                          <p:val>
                                            <p:strVal val="#ppt_x"/>
                                          </p:val>
                                        </p:tav>
                                        <p:tav tm="100000">
                                          <p:val>
                                            <p:strVal val="#ppt_x"/>
                                          </p:val>
                                        </p:tav>
                                      </p:tavLst>
                                    </p:anim>
                                    <p:anim calcmode="lin" valueType="num">
                                      <p:cBhvr additive="base">
                                        <p:cTn id="20"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11">
                                            <p:txEl>
                                              <p:pRg st="4" end="4"/>
                                            </p:txEl>
                                          </p:spTgt>
                                        </p:tgtEl>
                                        <p:attrNameLst>
                                          <p:attrName>style.visibility</p:attrName>
                                        </p:attrNameLst>
                                      </p:cBhvr>
                                      <p:to>
                                        <p:strVal val="visible"/>
                                      </p:to>
                                    </p:set>
                                    <p:anim calcmode="lin" valueType="num">
                                      <p:cBhvr additive="base">
                                        <p:cTn id="25"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灯片编号占位符 6"/>
          <p:cNvSpPr>
            <a:spLocks noGrp="1"/>
          </p:cNvSpPr>
          <p:nvPr>
            <p:ph type="sldNum" sz="quarter" idx="12"/>
          </p:nvPr>
        </p:nvSpPr>
        <p:spPr>
          <a:noFill/>
        </p:spPr>
        <p:txBody>
          <a:bodyPr/>
          <a:lstStyle/>
          <a:p>
            <a:fld id="{76579452-6CD5-4F2D-8A01-935A5188AEF9}" type="slidenum">
              <a:rPr lang="en-US" altLang="zh-CN" smtClean="0"/>
            </a:fld>
            <a:endParaRPr lang="en-US" altLang="zh-CN" smtClean="0"/>
          </a:p>
        </p:txBody>
      </p:sp>
      <p:sp>
        <p:nvSpPr>
          <p:cNvPr id="25600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4755" name="Rectangle 3"/>
          <p:cNvSpPr>
            <a:spLocks noGrp="1" noChangeArrowheads="1"/>
          </p:cNvSpPr>
          <p:nvPr>
            <p:ph type="body" sz="half" idx="1"/>
          </p:nvPr>
        </p:nvSpPr>
        <p:spPr>
          <a:xfrm>
            <a:off x="250825" y="1179513"/>
            <a:ext cx="8893175" cy="5678487"/>
          </a:xfrm>
        </p:spPr>
        <p:txBody>
          <a:bodyPr/>
          <a:lstStyle/>
          <a:p>
            <a:pPr lvl="2" eaLnBrk="1" hangingPunct="1">
              <a:lnSpc>
                <a:spcPct val="90000"/>
              </a:lnSpc>
            </a:pPr>
            <a:endParaRPr lang="en-US" altLang="zh-CN" sz="2000" smtClean="0"/>
          </a:p>
          <a:p>
            <a:pPr lvl="2" eaLnBrk="1" hangingPunct="1">
              <a:lnSpc>
                <a:spcPct val="90000"/>
              </a:lnSpc>
            </a:pPr>
            <a:endParaRPr lang="en-US" altLang="zh-CN" sz="2000" smtClean="0"/>
          </a:p>
          <a:p>
            <a:pPr lvl="2" eaLnBrk="1" hangingPunct="1">
              <a:lnSpc>
                <a:spcPct val="90000"/>
              </a:lnSpc>
            </a:pPr>
            <a:endParaRPr lang="en-US" altLang="zh-CN" sz="2000" smtClean="0"/>
          </a:p>
          <a:p>
            <a:pPr lvl="2" eaLnBrk="1" hangingPunct="1">
              <a:lnSpc>
                <a:spcPct val="90000"/>
              </a:lnSpc>
            </a:pPr>
            <a:endParaRPr lang="en-US" altLang="zh-CN" sz="2000" smtClean="0"/>
          </a:p>
          <a:p>
            <a:pPr lvl="2" eaLnBrk="1" hangingPunct="1">
              <a:lnSpc>
                <a:spcPct val="90000"/>
              </a:lnSpc>
            </a:pPr>
            <a:endParaRPr lang="en-US" altLang="zh-CN" sz="2000" smtClean="0"/>
          </a:p>
          <a:p>
            <a:pPr lvl="3" eaLnBrk="1" hangingPunct="1">
              <a:lnSpc>
                <a:spcPct val="120000"/>
              </a:lnSpc>
            </a:pPr>
            <a:r>
              <a:rPr lang="zh-CN" altLang="en-US" smtClean="0"/>
              <a:t>信道：信道的传输特性一般不满足无失真传输条件，因此会引起传输波形的失真。另外信道还会引入噪声</a:t>
            </a:r>
            <a:r>
              <a:rPr lang="en-US" altLang="zh-CN" i="1" smtClean="0"/>
              <a:t>n</a:t>
            </a:r>
            <a:r>
              <a:rPr lang="en-US" altLang="zh-CN" smtClean="0"/>
              <a:t>(</a:t>
            </a:r>
            <a:r>
              <a:rPr lang="en-US" altLang="zh-CN" i="1" smtClean="0"/>
              <a:t>t</a:t>
            </a:r>
            <a:r>
              <a:rPr lang="en-US" altLang="zh-CN" smtClean="0"/>
              <a:t>)</a:t>
            </a:r>
            <a:r>
              <a:rPr lang="zh-CN" altLang="en-US" smtClean="0"/>
              <a:t>，并假设它是均值为零的高斯白噪声。</a:t>
            </a:r>
            <a:endParaRPr lang="zh-CN" altLang="en-US" smtClean="0"/>
          </a:p>
          <a:p>
            <a:pPr lvl="3" eaLnBrk="1" hangingPunct="1">
              <a:lnSpc>
                <a:spcPct val="120000"/>
              </a:lnSpc>
            </a:pPr>
            <a:r>
              <a:rPr lang="zh-CN" altLang="en-US" smtClean="0"/>
              <a:t>接收滤波器：</a:t>
            </a:r>
            <a:r>
              <a:rPr lang="zh-CN" altLang="en-US" b="1" smtClean="0"/>
              <a:t> </a:t>
            </a:r>
            <a:r>
              <a:rPr lang="zh-CN" altLang="en-US" smtClean="0"/>
              <a:t>它用来接收信号，滤除信道噪声和其他干扰，对信道特性进行均衡，使输出的基带波形有利于抽样判决。</a:t>
            </a:r>
            <a:endParaRPr lang="zh-CN" altLang="en-US" smtClean="0"/>
          </a:p>
          <a:p>
            <a:pPr lvl="3" eaLnBrk="1" hangingPunct="1">
              <a:lnSpc>
                <a:spcPct val="120000"/>
              </a:lnSpc>
            </a:pPr>
            <a:r>
              <a:rPr lang="zh-CN" altLang="en-US" smtClean="0"/>
              <a:t>抽样判决器</a:t>
            </a:r>
            <a:r>
              <a:rPr lang="zh-CN" altLang="en-US" b="1" smtClean="0"/>
              <a:t>：</a:t>
            </a:r>
            <a:r>
              <a:rPr lang="zh-CN" altLang="en-US" smtClean="0"/>
              <a:t>对接收滤波器的输出波形进行抽样判决，以恢复或再生基带信号。</a:t>
            </a:r>
            <a:endParaRPr lang="zh-CN" altLang="en-US" smtClean="0"/>
          </a:p>
          <a:p>
            <a:pPr lvl="3" eaLnBrk="1" hangingPunct="1">
              <a:lnSpc>
                <a:spcPct val="120000"/>
              </a:lnSpc>
            </a:pPr>
            <a:r>
              <a:rPr lang="zh-CN" altLang="en-US" smtClean="0"/>
              <a:t>同步提取：用同步提取电路从接收信号中提取定时脉冲 </a:t>
            </a:r>
            <a:endParaRPr lang="zh-CN" altLang="en-US" smtClean="0"/>
          </a:p>
        </p:txBody>
      </p:sp>
      <p:graphicFrame>
        <p:nvGraphicFramePr>
          <p:cNvPr id="256002" name="Object 4"/>
          <p:cNvGraphicFramePr>
            <a:graphicFrameLocks noGrp="1" noChangeAspect="1"/>
          </p:cNvGraphicFramePr>
          <p:nvPr>
            <p:ph sz="half" idx="2"/>
          </p:nvPr>
        </p:nvGraphicFramePr>
        <p:xfrm>
          <a:off x="1285875" y="1268413"/>
          <a:ext cx="7112000" cy="1530350"/>
        </p:xfrm>
        <a:graphic>
          <a:graphicData uri="http://schemas.openxmlformats.org/presentationml/2006/ole">
            <mc:AlternateContent xmlns:mc="http://schemas.openxmlformats.org/markup-compatibility/2006">
              <mc:Choice xmlns:v="urn:schemas-microsoft-com:vml" Requires="v">
                <p:oleObj spid="_x0000_s2049" name="" r:id="rId1" imgW="3759200" imgH="1049655" progId="">
                  <p:embed/>
                </p:oleObj>
              </mc:Choice>
              <mc:Fallback>
                <p:oleObj name="" r:id="rId1" imgW="3759200" imgH="1049655" progId="">
                  <p:embed/>
                  <p:pic>
                    <p:nvPicPr>
                      <p:cNvPr id="0" name="图片 2048" descr="image4"/>
                      <p:cNvPicPr>
                        <a:picLocks noGrp="1" noChangeAspect="1"/>
                      </p:cNvPicPr>
                      <p:nvPr/>
                    </p:nvPicPr>
                    <p:blipFill>
                      <a:blip r:embed="rId2"/>
                      <a:srcRect l="4930" t="17558" r="3099" b="16489"/>
                      <a:stretch>
                        <a:fillRect/>
                      </a:stretch>
                    </p:blipFill>
                    <p:spPr>
                      <a:xfrm>
                        <a:off x="1285875" y="1268413"/>
                        <a:ext cx="7112000" cy="15303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xEl>
                                              <p:pRg st="5" end="5"/>
                                            </p:txEl>
                                          </p:spTgt>
                                        </p:tgtEl>
                                        <p:attrNameLst>
                                          <p:attrName>style.visibility</p:attrName>
                                        </p:attrNameLst>
                                      </p:cBhvr>
                                      <p:to>
                                        <p:strVal val="visible"/>
                                      </p:to>
                                    </p:set>
                                    <p:animEffect transition="in" filter="blinds(horizontal)">
                                      <p:cBhvr>
                                        <p:cTn id="7" dur="500"/>
                                        <p:tgtEl>
                                          <p:spTgt spid="7475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5">
                                            <p:txEl>
                                              <p:pRg st="6" end="6"/>
                                            </p:txEl>
                                          </p:spTgt>
                                        </p:tgtEl>
                                        <p:attrNameLst>
                                          <p:attrName>style.visibility</p:attrName>
                                        </p:attrNameLst>
                                      </p:cBhvr>
                                      <p:to>
                                        <p:strVal val="visible"/>
                                      </p:to>
                                    </p:set>
                                    <p:animEffect transition="in" filter="blinds(horizontal)">
                                      <p:cBhvr>
                                        <p:cTn id="12" dur="500"/>
                                        <p:tgtEl>
                                          <p:spTgt spid="7475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55">
                                            <p:txEl>
                                              <p:pRg st="7" end="7"/>
                                            </p:txEl>
                                          </p:spTgt>
                                        </p:tgtEl>
                                        <p:attrNameLst>
                                          <p:attrName>style.visibility</p:attrName>
                                        </p:attrNameLst>
                                      </p:cBhvr>
                                      <p:to>
                                        <p:strVal val="visible"/>
                                      </p:to>
                                    </p:set>
                                    <p:animEffect transition="in" filter="blinds(horizontal)">
                                      <p:cBhvr>
                                        <p:cTn id="17" dur="500"/>
                                        <p:tgtEl>
                                          <p:spTgt spid="7475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55">
                                            <p:txEl>
                                              <p:pRg st="8" end="8"/>
                                            </p:txEl>
                                          </p:spTgt>
                                        </p:tgtEl>
                                        <p:attrNameLst>
                                          <p:attrName>style.visibility</p:attrName>
                                        </p:attrNameLst>
                                      </p:cBhvr>
                                      <p:to>
                                        <p:strVal val="visible"/>
                                      </p:to>
                                    </p:set>
                                    <p:animEffect transition="in" filter="blinds(horizontal)">
                                      <p:cBhvr>
                                        <p:cTn id="22" dur="500"/>
                                        <p:tgtEl>
                                          <p:spTgt spid="747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灯片编号占位符 6"/>
          <p:cNvSpPr>
            <a:spLocks noGrp="1"/>
          </p:cNvSpPr>
          <p:nvPr>
            <p:ph type="sldNum" sz="quarter" idx="12"/>
          </p:nvPr>
        </p:nvSpPr>
        <p:spPr>
          <a:noFill/>
        </p:spPr>
        <p:txBody>
          <a:bodyPr/>
          <a:lstStyle/>
          <a:p>
            <a:fld id="{468E4711-2AC4-4978-A139-7ED0645404F0}" type="slidenum">
              <a:rPr lang="en-US" altLang="zh-CN" smtClean="0"/>
            </a:fld>
            <a:endParaRPr lang="en-US" altLang="zh-CN" smtClean="0"/>
          </a:p>
        </p:txBody>
      </p:sp>
      <p:sp>
        <p:nvSpPr>
          <p:cNvPr id="27136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5235" name="Rectangle 3"/>
          <p:cNvSpPr>
            <a:spLocks noGrp="1" noChangeArrowheads="1"/>
          </p:cNvSpPr>
          <p:nvPr>
            <p:ph type="body" sz="half" idx="1"/>
          </p:nvPr>
        </p:nvSpPr>
        <p:spPr>
          <a:xfrm>
            <a:off x="250825" y="1179513"/>
            <a:ext cx="8893175" cy="5678487"/>
          </a:xfrm>
        </p:spPr>
        <p:txBody>
          <a:bodyPr/>
          <a:lstStyle/>
          <a:p>
            <a:pPr lvl="3" eaLnBrk="1" hangingPunct="1">
              <a:lnSpc>
                <a:spcPct val="110000"/>
              </a:lnSpc>
              <a:buFont typeface="Wingdings" panose="05000000000000000000" pitchFamily="2" charset="2"/>
              <a:buNone/>
            </a:pPr>
            <a:r>
              <a:rPr lang="zh-CN" altLang="en-US" dirty="0" smtClean="0"/>
              <a:t>由理想低通特性还可以看出，对于带宽为</a:t>
            </a:r>
            <a:endParaRPr lang="zh-CN" altLang="en-US" dirty="0" smtClean="0"/>
          </a:p>
          <a:p>
            <a:pPr lvl="3" eaLnBrk="1" hangingPunct="1">
              <a:lnSpc>
                <a:spcPct val="140000"/>
              </a:lnSpc>
              <a:buFont typeface="Wingdings" panose="05000000000000000000" pitchFamily="2" charset="2"/>
              <a:buNone/>
            </a:pPr>
            <a:endParaRPr lang="zh-CN" altLang="en-US" dirty="0" smtClean="0"/>
          </a:p>
          <a:p>
            <a:pPr lvl="3" eaLnBrk="1" hangingPunct="1">
              <a:lnSpc>
                <a:spcPct val="50000"/>
              </a:lnSpc>
              <a:buFont typeface="Wingdings" panose="05000000000000000000" pitchFamily="2" charset="2"/>
              <a:buNone/>
            </a:pPr>
            <a:r>
              <a:rPr lang="zh-CN" altLang="en-US" dirty="0" smtClean="0"/>
              <a:t>的理想低通传输特性：</a:t>
            </a:r>
            <a:endParaRPr lang="zh-CN" altLang="en-US" dirty="0" smtClean="0"/>
          </a:p>
          <a:p>
            <a:pPr lvl="3" eaLnBrk="1" hangingPunct="1">
              <a:lnSpc>
                <a:spcPct val="140000"/>
              </a:lnSpc>
            </a:pPr>
            <a:r>
              <a:rPr lang="zh-CN" altLang="en-US" dirty="0" smtClean="0"/>
              <a:t>若输入数据以</a:t>
            </a:r>
            <a:r>
              <a:rPr lang="en-US" altLang="zh-CN" i="1" dirty="0" smtClean="0"/>
              <a:t>R</a:t>
            </a:r>
            <a:r>
              <a:rPr lang="en-US" altLang="zh-CN" i="1" baseline="-25000" dirty="0" smtClean="0"/>
              <a:t>B</a:t>
            </a:r>
            <a:r>
              <a:rPr lang="en-US" altLang="zh-CN" dirty="0" smtClean="0"/>
              <a:t> = 1/</a:t>
            </a:r>
            <a:r>
              <a:rPr lang="en-US" altLang="zh-CN" i="1" dirty="0" smtClean="0"/>
              <a:t>T</a:t>
            </a:r>
            <a:r>
              <a:rPr lang="en-US" altLang="zh-CN" i="1" baseline="-25000" dirty="0" smtClean="0"/>
              <a:t>s</a:t>
            </a:r>
            <a:r>
              <a:rPr lang="zh-CN" altLang="en-US" dirty="0" smtClean="0"/>
              <a:t>波特的速率进行传输，则在抽样时刻上不存在码间串扰。</a:t>
            </a:r>
            <a:endParaRPr lang="zh-CN" altLang="en-US" dirty="0" smtClean="0"/>
          </a:p>
          <a:p>
            <a:pPr lvl="3" eaLnBrk="1" hangingPunct="1">
              <a:lnSpc>
                <a:spcPct val="140000"/>
              </a:lnSpc>
            </a:pPr>
            <a:r>
              <a:rPr lang="zh-CN" altLang="en-US" dirty="0" smtClean="0"/>
              <a:t>若以高于</a:t>
            </a:r>
            <a:r>
              <a:rPr lang="en-US" altLang="zh-CN" dirty="0" smtClean="0"/>
              <a:t>1/</a:t>
            </a:r>
            <a:r>
              <a:rPr lang="en-US" altLang="zh-CN" i="1" dirty="0" smtClean="0"/>
              <a:t>T</a:t>
            </a:r>
            <a:r>
              <a:rPr lang="en-US" altLang="zh-CN" i="1" baseline="-25000" dirty="0" smtClean="0"/>
              <a:t>s</a:t>
            </a:r>
            <a:r>
              <a:rPr lang="zh-CN" altLang="en-US" dirty="0" smtClean="0"/>
              <a:t>波特的码元速率传送时，将存在码间串扰。</a:t>
            </a:r>
            <a:endParaRPr lang="en-US" altLang="zh-CN" dirty="0" smtClean="0"/>
          </a:p>
          <a:p>
            <a:pPr lvl="3">
              <a:lnSpc>
                <a:spcPct val="140000"/>
              </a:lnSpc>
            </a:pPr>
            <a:r>
              <a:rPr lang="zh-CN" altLang="en-US" dirty="0" smtClean="0"/>
              <a:t>在无码间干扰的要求下</a:t>
            </a:r>
            <a:r>
              <a:rPr lang="en-US" altLang="zh-CN" dirty="0" smtClean="0"/>
              <a:t>,B Hz</a:t>
            </a:r>
            <a:r>
              <a:rPr lang="zh-CN" altLang="en-US" dirty="0" smtClean="0"/>
              <a:t>宽的基带信道每秒最多只能传输</a:t>
            </a:r>
            <a:r>
              <a:rPr lang="en-US" altLang="zh-CN" dirty="0" smtClean="0"/>
              <a:t>2B</a:t>
            </a:r>
            <a:r>
              <a:rPr lang="zh-CN" altLang="en-US" dirty="0" smtClean="0"/>
              <a:t>个符号，通常将此带宽</a:t>
            </a:r>
            <a:r>
              <a:rPr lang="en-US" altLang="zh-CN" i="1" dirty="0" smtClean="0"/>
              <a:t>B</a:t>
            </a:r>
            <a:r>
              <a:rPr lang="zh-CN" altLang="en-US" dirty="0" smtClean="0"/>
              <a:t>称为</a:t>
            </a:r>
            <a:r>
              <a:rPr lang="zh-CN" altLang="en-US" b="1" dirty="0" smtClean="0">
                <a:solidFill>
                  <a:schemeClr val="hlink"/>
                </a:solidFill>
                <a:effectLst>
                  <a:outerShdw blurRad="38100" dist="38100" dir="2700000" algn="tl">
                    <a:srgbClr val="000000">
                      <a:alpha val="43137"/>
                    </a:srgbClr>
                  </a:outerShdw>
                </a:effectLst>
              </a:rPr>
              <a:t>奈奎斯特带宽</a:t>
            </a:r>
            <a:r>
              <a:rPr lang="zh-CN" altLang="en-US" dirty="0" smtClean="0"/>
              <a:t>，将</a:t>
            </a:r>
            <a:r>
              <a:rPr lang="en-US" altLang="zh-CN" b="1" i="1" dirty="0" smtClean="0">
                <a:solidFill>
                  <a:srgbClr val="FF0000"/>
                </a:solidFill>
                <a:effectLst>
                  <a:outerShdw blurRad="38100" dist="38100" dir="2700000" algn="tl">
                    <a:srgbClr val="000000">
                      <a:alpha val="43137"/>
                    </a:srgbClr>
                  </a:outerShdw>
                </a:effectLst>
              </a:rPr>
              <a:t>R</a:t>
            </a:r>
            <a:r>
              <a:rPr lang="en-US" altLang="zh-CN" b="1" i="1" baseline="-25000" dirty="0" smtClean="0">
                <a:solidFill>
                  <a:srgbClr val="FF0000"/>
                </a:solidFill>
                <a:effectLst>
                  <a:outerShdw blurRad="38100" dist="38100" dir="2700000" algn="tl">
                    <a:srgbClr val="000000">
                      <a:alpha val="43137"/>
                    </a:srgbClr>
                  </a:outerShdw>
                </a:effectLst>
              </a:rPr>
              <a:t>B</a:t>
            </a:r>
            <a:r>
              <a:rPr lang="en-US" altLang="zh-CN" b="1" dirty="0" smtClean="0">
                <a:solidFill>
                  <a:srgbClr val="FF0000"/>
                </a:solidFill>
                <a:effectLst>
                  <a:outerShdw blurRad="38100" dist="38100" dir="2700000" algn="tl">
                    <a:srgbClr val="000000">
                      <a:alpha val="43137"/>
                    </a:srgbClr>
                  </a:outerShdw>
                </a:effectLst>
              </a:rPr>
              <a:t>=2B</a:t>
            </a:r>
            <a:r>
              <a:rPr lang="zh-CN" altLang="en-US" b="1" dirty="0" smtClean="0">
                <a:solidFill>
                  <a:srgbClr val="FF0000"/>
                </a:solidFill>
                <a:effectLst>
                  <a:outerShdw blurRad="38100" dist="38100" dir="2700000" algn="tl">
                    <a:srgbClr val="000000">
                      <a:alpha val="43137"/>
                    </a:srgbClr>
                  </a:outerShdw>
                </a:effectLst>
              </a:rPr>
              <a:t>波特  </a:t>
            </a:r>
            <a:r>
              <a:rPr lang="zh-CN" altLang="en-US" dirty="0" smtClean="0"/>
              <a:t>称为</a:t>
            </a:r>
            <a:r>
              <a:rPr lang="zh-CN" altLang="en-US" b="1" dirty="0" smtClean="0">
                <a:solidFill>
                  <a:schemeClr val="hlink"/>
                </a:solidFill>
                <a:effectLst>
                  <a:outerShdw blurRad="38100" dist="38100" dir="2700000" algn="tl">
                    <a:srgbClr val="000000">
                      <a:alpha val="43137"/>
                    </a:srgbClr>
                  </a:outerShdw>
                </a:effectLst>
              </a:rPr>
              <a:t>奈奎斯特速率</a:t>
            </a:r>
            <a:r>
              <a:rPr lang="zh-CN" altLang="en-US" dirty="0" smtClean="0"/>
              <a:t>。 </a:t>
            </a:r>
            <a:endParaRPr lang="zh-CN" altLang="en-US" dirty="0" smtClean="0"/>
          </a:p>
          <a:p>
            <a:pPr lvl="3" eaLnBrk="1" hangingPunct="1">
              <a:lnSpc>
                <a:spcPct val="110000"/>
              </a:lnSpc>
              <a:buFont typeface="Wingdings" panose="05000000000000000000" pitchFamily="2" charset="2"/>
              <a:buNone/>
            </a:pPr>
            <a:r>
              <a:rPr lang="zh-CN" altLang="en-US" dirty="0" smtClean="0"/>
              <a:t>	此基带系统所能提供的最高频带利用率为 </a:t>
            </a:r>
            <a:endParaRPr lang="zh-CN" altLang="en-US" dirty="0" smtClean="0"/>
          </a:p>
          <a:p>
            <a:pPr lvl="3" eaLnBrk="1" hangingPunct="1">
              <a:lnSpc>
                <a:spcPct val="110000"/>
              </a:lnSpc>
              <a:buFont typeface="Wingdings" panose="05000000000000000000" pitchFamily="2" charset="2"/>
              <a:buNone/>
            </a:pPr>
            <a:endParaRPr lang="zh-CN" altLang="en-US" dirty="0" smtClean="0"/>
          </a:p>
        </p:txBody>
      </p:sp>
      <p:graphicFrame>
        <p:nvGraphicFramePr>
          <p:cNvPr id="95236" name="Object 4"/>
          <p:cNvGraphicFramePr>
            <a:graphicFrameLocks noGrp="1" noChangeAspect="1"/>
          </p:cNvGraphicFramePr>
          <p:nvPr>
            <p:ph sz="half" idx="2"/>
          </p:nvPr>
        </p:nvGraphicFramePr>
        <p:xfrm>
          <a:off x="3492500" y="1673225"/>
          <a:ext cx="1800225" cy="444500"/>
        </p:xfrm>
        <a:graphic>
          <a:graphicData uri="http://schemas.openxmlformats.org/presentationml/2006/ole">
            <mc:AlternateContent xmlns:mc="http://schemas.openxmlformats.org/markup-compatibility/2006">
              <mc:Choice xmlns:v="urn:schemas-microsoft-com:vml" Requires="v">
                <p:oleObj spid="_x0000_s21505" name="" r:id="rId1" imgW="22250400" imgH="5486400" progId="">
                  <p:embed/>
                </p:oleObj>
              </mc:Choice>
              <mc:Fallback>
                <p:oleObj name="" r:id="rId1" imgW="22250400" imgH="5486400" progId="">
                  <p:embed/>
                  <p:pic>
                    <p:nvPicPr>
                      <p:cNvPr id="0" name="图片 21504" descr="image47"/>
                      <p:cNvPicPr>
                        <a:picLocks noGrp="1" noChangeAspect="1"/>
                      </p:cNvPicPr>
                      <p:nvPr/>
                    </p:nvPicPr>
                    <p:blipFill>
                      <a:blip r:embed="rId2"/>
                      <a:stretch>
                        <a:fillRect/>
                      </a:stretch>
                    </p:blipFill>
                    <p:spPr>
                      <a:xfrm>
                        <a:off x="3492500" y="1673225"/>
                        <a:ext cx="1800225" cy="444500"/>
                      </a:xfrm>
                      <a:prstGeom prst="rect">
                        <a:avLst/>
                      </a:prstGeom>
                      <a:noFill/>
                      <a:ln w="9525">
                        <a:noFill/>
                      </a:ln>
                    </p:spPr>
                  </p:pic>
                </p:oleObj>
              </mc:Fallback>
            </mc:AlternateContent>
          </a:graphicData>
        </a:graphic>
      </p:graphicFrame>
      <p:graphicFrame>
        <p:nvGraphicFramePr>
          <p:cNvPr id="95238" name="Object 6"/>
          <p:cNvGraphicFramePr>
            <a:graphicFrameLocks noChangeAspect="1"/>
          </p:cNvGraphicFramePr>
          <p:nvPr/>
        </p:nvGraphicFramePr>
        <p:xfrm>
          <a:off x="3286116" y="5786454"/>
          <a:ext cx="2430463" cy="385763"/>
        </p:xfrm>
        <a:graphic>
          <a:graphicData uri="http://schemas.openxmlformats.org/presentationml/2006/ole">
            <mc:AlternateContent xmlns:mc="http://schemas.openxmlformats.org/markup-compatibility/2006">
              <mc:Choice xmlns:v="urn:schemas-microsoft-com:vml" Requires="v">
                <p:oleObj spid="_x0000_s21506" name="" r:id="rId3" imgW="34442400" imgH="5486400" progId="">
                  <p:embed/>
                </p:oleObj>
              </mc:Choice>
              <mc:Fallback>
                <p:oleObj name="" r:id="rId3" imgW="34442400" imgH="5486400" progId="">
                  <p:embed/>
                  <p:pic>
                    <p:nvPicPr>
                      <p:cNvPr id="0" name="图片 21505" descr="image48"/>
                      <p:cNvPicPr>
                        <a:picLocks noChangeAspect="1"/>
                      </p:cNvPicPr>
                      <p:nvPr/>
                    </p:nvPicPr>
                    <p:blipFill>
                      <a:blip r:embed="rId4"/>
                      <a:stretch>
                        <a:fillRect/>
                      </a:stretch>
                    </p:blipFill>
                    <p:spPr>
                      <a:xfrm>
                        <a:off x="3286116" y="5786454"/>
                        <a:ext cx="2430463" cy="3857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灯片编号占位符 5"/>
          <p:cNvSpPr>
            <a:spLocks noGrp="1"/>
          </p:cNvSpPr>
          <p:nvPr>
            <p:ph type="sldNum" sz="quarter" idx="12"/>
          </p:nvPr>
        </p:nvSpPr>
        <p:spPr>
          <a:noFill/>
        </p:spPr>
        <p:txBody>
          <a:bodyPr/>
          <a:lstStyle/>
          <a:p>
            <a:fld id="{88EC7CF0-7D9A-43CF-97A8-5848C9BE7DD6}" type="slidenum">
              <a:rPr lang="en-US" altLang="zh-CN" smtClean="0"/>
            </a:fld>
            <a:endParaRPr lang="en-US" altLang="zh-CN" smtClean="0"/>
          </a:p>
        </p:txBody>
      </p:sp>
      <p:sp>
        <p:nvSpPr>
          <p:cNvPr id="27238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7283" name="Rectangle 3"/>
          <p:cNvSpPr>
            <a:spLocks noGrp="1" noChangeArrowheads="1"/>
          </p:cNvSpPr>
          <p:nvPr>
            <p:ph type="body" idx="1"/>
          </p:nvPr>
        </p:nvSpPr>
        <p:spPr>
          <a:xfrm>
            <a:off x="250825" y="1179513"/>
            <a:ext cx="8893175" cy="5678487"/>
          </a:xfrm>
        </p:spPr>
        <p:txBody>
          <a:bodyPr/>
          <a:lstStyle/>
          <a:p>
            <a:pPr lvl="2" eaLnBrk="1" hangingPunct="1"/>
            <a:r>
              <a:rPr lang="zh-CN" altLang="en-US" dirty="0" smtClean="0"/>
              <a:t>余弦滚降特性 </a:t>
            </a:r>
            <a:endParaRPr lang="zh-CN" altLang="en-US" dirty="0" smtClean="0"/>
          </a:p>
          <a:p>
            <a:pPr lvl="3" eaLnBrk="1" hangingPunct="1">
              <a:lnSpc>
                <a:spcPct val="120000"/>
              </a:lnSpc>
            </a:pPr>
            <a:r>
              <a:rPr lang="zh-CN" altLang="en-US" dirty="0" smtClean="0"/>
              <a:t>为了解决理想低通特性存在的问题，可以使理想低通滤波器特性的边沿缓慢下降，这称为“滚降”。</a:t>
            </a:r>
            <a:endParaRPr lang="zh-CN" altLang="en-US" dirty="0" smtClean="0"/>
          </a:p>
          <a:p>
            <a:pPr lvl="3" eaLnBrk="1" hangingPunct="1">
              <a:lnSpc>
                <a:spcPct val="120000"/>
              </a:lnSpc>
            </a:pPr>
            <a:r>
              <a:rPr lang="zh-CN" altLang="en-US" dirty="0" smtClean="0"/>
              <a:t>一种常用的滚降特性是余弦滚降特性，如下图所示：</a:t>
            </a:r>
            <a:endParaRPr lang="zh-CN" altLang="en-US" dirty="0" smtClean="0"/>
          </a:p>
          <a:p>
            <a:pPr lvl="3" eaLnBrk="1" hangingPunct="1">
              <a:lnSpc>
                <a:spcPct val="120000"/>
              </a:lnSpc>
            </a:pPr>
            <a:endParaRPr lang="zh-CN" altLang="en-US" dirty="0" smtClean="0"/>
          </a:p>
          <a:p>
            <a:pPr lvl="3" eaLnBrk="1" hangingPunct="1">
              <a:lnSpc>
                <a:spcPct val="120000"/>
              </a:lnSpc>
            </a:pPr>
            <a:endParaRPr lang="zh-CN" altLang="en-US" dirty="0" smtClean="0"/>
          </a:p>
          <a:p>
            <a:pPr lvl="3" eaLnBrk="1" hangingPunct="1">
              <a:lnSpc>
                <a:spcPct val="120000"/>
              </a:lnSpc>
            </a:pPr>
            <a:endParaRPr lang="zh-CN" altLang="en-US" dirty="0" smtClean="0"/>
          </a:p>
          <a:p>
            <a:pPr lvl="3" eaLnBrk="1" hangingPunct="1">
              <a:lnSpc>
                <a:spcPct val="120000"/>
              </a:lnSpc>
            </a:pPr>
            <a:endParaRPr lang="zh-CN" altLang="en-US" dirty="0" smtClean="0"/>
          </a:p>
          <a:p>
            <a:pPr lvl="3" eaLnBrk="1" hangingPunct="1">
              <a:lnSpc>
                <a:spcPct val="120000"/>
              </a:lnSpc>
            </a:pPr>
            <a:endParaRPr lang="zh-CN" altLang="en-US" dirty="0" smtClean="0"/>
          </a:p>
          <a:p>
            <a:pPr lvl="3" eaLnBrk="1" hangingPunct="1">
              <a:lnSpc>
                <a:spcPct val="120000"/>
              </a:lnSpc>
              <a:buFont typeface="Wingdings" panose="05000000000000000000" pitchFamily="2" charset="2"/>
              <a:buNone/>
            </a:pPr>
            <a:r>
              <a:rPr lang="zh-CN" altLang="en-US" dirty="0" smtClean="0"/>
              <a:t>	只要</a:t>
            </a:r>
            <a:r>
              <a:rPr lang="en-US" altLang="zh-CN" i="1" dirty="0" smtClean="0"/>
              <a:t>H</a:t>
            </a:r>
            <a:r>
              <a:rPr lang="en-US" altLang="zh-CN" dirty="0" smtClean="0"/>
              <a:t>(</a:t>
            </a:r>
            <a:r>
              <a:rPr lang="en-US" altLang="zh-CN" i="1" dirty="0" smtClean="0">
                <a:sym typeface="Symbol" panose="05050102010706020507" pitchFamily="18" charset="2"/>
              </a:rPr>
              <a:t></a:t>
            </a:r>
            <a:r>
              <a:rPr lang="en-US" altLang="zh-CN" dirty="0" smtClean="0"/>
              <a:t>)</a:t>
            </a:r>
            <a:r>
              <a:rPr lang="zh-CN" altLang="en-US" dirty="0" smtClean="0"/>
              <a:t>在滚降段中心频率处（与奈奎斯特带宽相对应）呈奇对称的振幅特性，就必然可以满足奈奎斯特第一准则，从而实现无码间串扰传输。 </a:t>
            </a:r>
            <a:endParaRPr lang="zh-CN" altLang="en-US" dirty="0" smtClean="0"/>
          </a:p>
        </p:txBody>
      </p:sp>
      <p:grpSp>
        <p:nvGrpSpPr>
          <p:cNvPr id="2" name="Group 7"/>
          <p:cNvGrpSpPr/>
          <p:nvPr/>
        </p:nvGrpSpPr>
        <p:grpSpPr bwMode="auto">
          <a:xfrm>
            <a:off x="296863" y="3024188"/>
            <a:ext cx="8596312" cy="2166937"/>
            <a:chOff x="187" y="1905"/>
            <a:chExt cx="5415" cy="1365"/>
          </a:xfrm>
        </p:grpSpPr>
        <p:graphicFrame>
          <p:nvGraphicFramePr>
            <p:cNvPr id="272386" name="Object 4"/>
            <p:cNvGraphicFramePr>
              <a:graphicFrameLocks noChangeAspect="1"/>
            </p:cNvGraphicFramePr>
            <p:nvPr/>
          </p:nvGraphicFramePr>
          <p:xfrm>
            <a:off x="187" y="1905"/>
            <a:ext cx="5415" cy="1148"/>
          </p:xfrm>
          <a:graphic>
            <a:graphicData uri="http://schemas.openxmlformats.org/presentationml/2006/ole">
              <mc:AlternateContent xmlns:mc="http://schemas.openxmlformats.org/markup-compatibility/2006">
                <mc:Choice xmlns:v="urn:schemas-microsoft-com:vml" Requires="v">
                  <p:oleObj spid="_x0000_s22529" name="" r:id="rId1" imgW="4843145" imgH="1038860" progId="">
                    <p:embed/>
                  </p:oleObj>
                </mc:Choice>
                <mc:Fallback>
                  <p:oleObj name="" r:id="rId1" imgW="4843145" imgH="1038860" progId="">
                    <p:embed/>
                    <p:pic>
                      <p:nvPicPr>
                        <p:cNvPr id="0" name="图片 22528" descr="image49"/>
                        <p:cNvPicPr>
                          <a:picLocks noChangeAspect="1"/>
                        </p:cNvPicPr>
                        <p:nvPr/>
                      </p:nvPicPr>
                      <p:blipFill>
                        <a:blip r:embed="rId2"/>
                        <a:stretch>
                          <a:fillRect/>
                        </a:stretch>
                      </p:blipFill>
                      <p:spPr>
                        <a:xfrm>
                          <a:off x="187" y="1905"/>
                          <a:ext cx="5415" cy="1148"/>
                        </a:xfrm>
                        <a:prstGeom prst="rect">
                          <a:avLst/>
                        </a:prstGeom>
                        <a:noFill/>
                        <a:ln w="9525">
                          <a:noFill/>
                        </a:ln>
                      </p:spPr>
                    </p:pic>
                  </p:oleObj>
                </mc:Fallback>
              </mc:AlternateContent>
            </a:graphicData>
          </a:graphic>
        </p:graphicFrame>
        <p:sp>
          <p:nvSpPr>
            <p:cNvPr id="272391" name="Text Box 6"/>
            <p:cNvSpPr txBox="1">
              <a:spLocks noChangeArrowheads="1"/>
            </p:cNvSpPr>
            <p:nvPr/>
          </p:nvSpPr>
          <p:spPr bwMode="auto">
            <a:xfrm>
              <a:off x="1349" y="3039"/>
              <a:ext cx="3062" cy="231"/>
            </a:xfrm>
            <a:prstGeom prst="rect">
              <a:avLst/>
            </a:prstGeom>
            <a:noFill/>
            <a:ln w="9525">
              <a:noFill/>
              <a:miter lim="800000"/>
            </a:ln>
          </p:spPr>
          <p:txBody>
            <a:bodyPr>
              <a:spAutoFit/>
            </a:bodyPr>
            <a:lstStyle/>
            <a:p>
              <a:pPr algn="ctr">
                <a:spcBef>
                  <a:spcPct val="50000"/>
                </a:spcBef>
              </a:pPr>
              <a:r>
                <a:rPr lang="zh-CN" altLang="en-US"/>
                <a:t>奇对称的余弦滚降特性</a:t>
              </a:r>
              <a:endParaRPr lang="zh-CN" alt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灯片编号占位符 5"/>
          <p:cNvSpPr>
            <a:spLocks noGrp="1"/>
          </p:cNvSpPr>
          <p:nvPr>
            <p:ph type="sldNum" sz="quarter" idx="12"/>
          </p:nvPr>
        </p:nvSpPr>
        <p:spPr>
          <a:noFill/>
        </p:spPr>
        <p:txBody>
          <a:bodyPr/>
          <a:lstStyle/>
          <a:p>
            <a:fld id="{5AF564DE-4BD7-4B45-A983-1CAE989A35B5}" type="slidenum">
              <a:rPr lang="en-US" altLang="zh-CN" smtClean="0"/>
            </a:fld>
            <a:endParaRPr lang="en-US" altLang="zh-CN" smtClean="0"/>
          </a:p>
        </p:txBody>
      </p:sp>
      <p:sp>
        <p:nvSpPr>
          <p:cNvPr id="27341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8307" name="Rectangle 3"/>
          <p:cNvSpPr>
            <a:spLocks noGrp="1" noChangeArrowheads="1"/>
          </p:cNvSpPr>
          <p:nvPr>
            <p:ph type="body" idx="1"/>
          </p:nvPr>
        </p:nvSpPr>
        <p:spPr>
          <a:xfrm>
            <a:off x="385763" y="1179513"/>
            <a:ext cx="8758237" cy="5678487"/>
          </a:xfrm>
        </p:spPr>
        <p:txBody>
          <a:bodyPr/>
          <a:lstStyle/>
          <a:p>
            <a:pPr lvl="3" eaLnBrk="1" hangingPunct="1"/>
            <a:r>
              <a:rPr lang="en-US" altLang="zh-CN" smtClean="0"/>
              <a:t> </a:t>
            </a:r>
            <a:r>
              <a:rPr lang="zh-CN" altLang="en-US" smtClean="0"/>
              <a:t>按余弦特性滚降的传输函数可表示为 </a:t>
            </a:r>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buFont typeface="Wingdings" panose="05000000000000000000" pitchFamily="2" charset="2"/>
              <a:buNone/>
            </a:pPr>
            <a:r>
              <a:rPr lang="zh-CN" altLang="en-US" smtClean="0"/>
              <a:t>相应的</a:t>
            </a:r>
            <a:r>
              <a:rPr lang="en-US" altLang="zh-CN" i="1" smtClean="0"/>
              <a:t>h</a:t>
            </a:r>
            <a:r>
              <a:rPr lang="en-US" altLang="zh-CN" smtClean="0"/>
              <a:t>(</a:t>
            </a:r>
            <a:r>
              <a:rPr lang="en-US" altLang="zh-CN" i="1" smtClean="0"/>
              <a:t>t</a:t>
            </a:r>
            <a:r>
              <a:rPr lang="en-US" altLang="zh-CN" smtClean="0"/>
              <a:t>)</a:t>
            </a:r>
            <a:r>
              <a:rPr lang="zh-CN" altLang="en-US" smtClean="0"/>
              <a:t>为 </a:t>
            </a:r>
            <a:endParaRPr lang="zh-CN" altLang="en-US" smtClean="0"/>
          </a:p>
          <a:p>
            <a:pPr lvl="3" eaLnBrk="1" hangingPunct="1">
              <a:buFont typeface="Wingdings" panose="05000000000000000000" pitchFamily="2" charset="2"/>
              <a:buNone/>
            </a:pPr>
            <a:endParaRPr lang="zh-CN" altLang="en-US" smtClean="0"/>
          </a:p>
          <a:p>
            <a:pPr lvl="3" eaLnBrk="1" hangingPunct="1">
              <a:buFont typeface="Wingdings" panose="05000000000000000000" pitchFamily="2" charset="2"/>
              <a:buNone/>
            </a:pPr>
            <a:endParaRPr lang="zh-CN" altLang="en-US" smtClean="0"/>
          </a:p>
          <a:p>
            <a:pPr lvl="3" eaLnBrk="1" hangingPunct="1">
              <a:buFont typeface="Wingdings" panose="05000000000000000000" pitchFamily="2" charset="2"/>
              <a:buNone/>
            </a:pPr>
            <a:r>
              <a:rPr lang="zh-CN" altLang="en-US" smtClean="0"/>
              <a:t>式中，</a:t>
            </a:r>
            <a:r>
              <a:rPr lang="zh-CN" altLang="en-US" smtClean="0">
                <a:sym typeface="Symbol" panose="05050102010706020507" pitchFamily="18" charset="2"/>
              </a:rPr>
              <a:t></a:t>
            </a:r>
            <a:r>
              <a:rPr lang="zh-CN" altLang="en-US" smtClean="0"/>
              <a:t>为滚降系数，用于描述滚降程度。它定义为</a:t>
            </a:r>
            <a:endParaRPr lang="zh-CN" altLang="en-US" smtClean="0"/>
          </a:p>
        </p:txBody>
      </p:sp>
      <p:sp>
        <p:nvSpPr>
          <p:cNvPr id="273416" name="Rectangle 5"/>
          <p:cNvSpPr>
            <a:spLocks noChangeArrowheads="1"/>
          </p:cNvSpPr>
          <p:nvPr/>
        </p:nvSpPr>
        <p:spPr bwMode="auto">
          <a:xfrm>
            <a:off x="0" y="2795588"/>
            <a:ext cx="9144000" cy="0"/>
          </a:xfrm>
          <a:prstGeom prst="rect">
            <a:avLst/>
          </a:prstGeom>
          <a:noFill/>
          <a:ln w="9525">
            <a:noFill/>
            <a:miter lim="800000"/>
          </a:ln>
        </p:spPr>
        <p:txBody>
          <a:bodyPr wrap="none" anchor="ctr">
            <a:spAutoFit/>
          </a:bodyPr>
          <a:lstStyle/>
          <a:p>
            <a:endParaRPr lang="zh-CN" altLang="en-US"/>
          </a:p>
        </p:txBody>
      </p:sp>
      <p:graphicFrame>
        <p:nvGraphicFramePr>
          <p:cNvPr id="98308" name="Object 4"/>
          <p:cNvGraphicFramePr>
            <a:graphicFrameLocks noChangeAspect="1"/>
          </p:cNvGraphicFramePr>
          <p:nvPr/>
        </p:nvGraphicFramePr>
        <p:xfrm>
          <a:off x="1196975" y="1719263"/>
          <a:ext cx="7291388" cy="2519362"/>
        </p:xfrm>
        <a:graphic>
          <a:graphicData uri="http://schemas.openxmlformats.org/presentationml/2006/ole">
            <mc:AlternateContent xmlns:mc="http://schemas.openxmlformats.org/markup-compatibility/2006">
              <mc:Choice xmlns:v="urn:schemas-microsoft-com:vml" Requires="v">
                <p:oleObj spid="_x0000_s23553" name="公式" r:id="rId1" imgW="91744800" imgH="30480000" progId="">
                  <p:embed/>
                </p:oleObj>
              </mc:Choice>
              <mc:Fallback>
                <p:oleObj name="公式" r:id="rId1" imgW="91744800" imgH="30480000" progId="">
                  <p:embed/>
                  <p:pic>
                    <p:nvPicPr>
                      <p:cNvPr id="0" name="图片 23552" descr="image50"/>
                      <p:cNvPicPr>
                        <a:picLocks noChangeAspect="1"/>
                      </p:cNvPicPr>
                      <p:nvPr/>
                    </p:nvPicPr>
                    <p:blipFill>
                      <a:blip r:embed="rId2"/>
                      <a:stretch>
                        <a:fillRect/>
                      </a:stretch>
                    </p:blipFill>
                    <p:spPr>
                      <a:xfrm>
                        <a:off x="1196975" y="1719263"/>
                        <a:ext cx="7291388" cy="2519362"/>
                      </a:xfrm>
                      <a:prstGeom prst="rect">
                        <a:avLst/>
                      </a:prstGeom>
                      <a:noFill/>
                      <a:ln w="9525">
                        <a:noFill/>
                      </a:ln>
                    </p:spPr>
                  </p:pic>
                </p:oleObj>
              </mc:Fallback>
            </mc:AlternateContent>
          </a:graphicData>
        </a:graphic>
      </p:graphicFrame>
      <p:sp>
        <p:nvSpPr>
          <p:cNvPr id="273417" name="Rectangle 7"/>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graphicFrame>
        <p:nvGraphicFramePr>
          <p:cNvPr id="98310" name="Object 6"/>
          <p:cNvGraphicFramePr>
            <a:graphicFrameLocks noChangeAspect="1"/>
          </p:cNvGraphicFramePr>
          <p:nvPr/>
        </p:nvGraphicFramePr>
        <p:xfrm>
          <a:off x="2636838" y="4733925"/>
          <a:ext cx="3914775" cy="866775"/>
        </p:xfrm>
        <a:graphic>
          <a:graphicData uri="http://schemas.openxmlformats.org/presentationml/2006/ole">
            <mc:AlternateContent xmlns:mc="http://schemas.openxmlformats.org/markup-compatibility/2006">
              <mc:Choice xmlns:v="urn:schemas-microsoft-com:vml" Requires="v">
                <p:oleObj spid="_x0000_s23554" name="" r:id="rId3" imgW="46329600" imgH="10363200" progId="">
                  <p:embed/>
                </p:oleObj>
              </mc:Choice>
              <mc:Fallback>
                <p:oleObj name="" r:id="rId3" imgW="46329600" imgH="10363200" progId="">
                  <p:embed/>
                  <p:pic>
                    <p:nvPicPr>
                      <p:cNvPr id="0" name="图片 23553" descr="image51"/>
                      <p:cNvPicPr>
                        <a:picLocks noChangeAspect="1"/>
                      </p:cNvPicPr>
                      <p:nvPr/>
                    </p:nvPicPr>
                    <p:blipFill>
                      <a:blip r:embed="rId4"/>
                      <a:stretch>
                        <a:fillRect/>
                      </a:stretch>
                    </p:blipFill>
                    <p:spPr>
                      <a:xfrm>
                        <a:off x="2636838" y="4733925"/>
                        <a:ext cx="3914775" cy="866775"/>
                      </a:xfrm>
                      <a:prstGeom prst="rect">
                        <a:avLst/>
                      </a:prstGeom>
                      <a:noFill/>
                      <a:ln w="9525">
                        <a:noFill/>
                      </a:ln>
                    </p:spPr>
                  </p:pic>
                </p:oleObj>
              </mc:Fallback>
            </mc:AlternateContent>
          </a:graphicData>
        </a:graphic>
      </p:graphicFrame>
      <p:sp>
        <p:nvSpPr>
          <p:cNvPr id="273418" name="Rectangle 9"/>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98312" name="Object 8"/>
          <p:cNvGraphicFramePr>
            <a:graphicFrameLocks noChangeAspect="1"/>
          </p:cNvGraphicFramePr>
          <p:nvPr/>
        </p:nvGraphicFramePr>
        <p:xfrm>
          <a:off x="3581400" y="6092825"/>
          <a:ext cx="1350963" cy="444500"/>
        </p:xfrm>
        <a:graphic>
          <a:graphicData uri="http://schemas.openxmlformats.org/presentationml/2006/ole">
            <mc:AlternateContent xmlns:mc="http://schemas.openxmlformats.org/markup-compatibility/2006">
              <mc:Choice xmlns:v="urn:schemas-microsoft-com:vml" Requires="v">
                <p:oleObj spid="_x0000_s23555" name="" r:id="rId5" imgW="16764000" imgH="5486400" progId="">
                  <p:embed/>
                </p:oleObj>
              </mc:Choice>
              <mc:Fallback>
                <p:oleObj name="" r:id="rId5" imgW="16764000" imgH="5486400" progId="">
                  <p:embed/>
                  <p:pic>
                    <p:nvPicPr>
                      <p:cNvPr id="0" name="图片 23554" descr="image52"/>
                      <p:cNvPicPr>
                        <a:picLocks noChangeAspect="1"/>
                      </p:cNvPicPr>
                      <p:nvPr/>
                    </p:nvPicPr>
                    <p:blipFill>
                      <a:blip r:embed="rId6"/>
                      <a:stretch>
                        <a:fillRect/>
                      </a:stretch>
                    </p:blipFill>
                    <p:spPr>
                      <a:xfrm>
                        <a:off x="3581400" y="6092825"/>
                        <a:ext cx="1350963" cy="4445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8"/>
                                        </p:tgtEl>
                                        <p:attrNameLst>
                                          <p:attrName>style.visibility</p:attrName>
                                        </p:attrNameLst>
                                      </p:cBhvr>
                                      <p:to>
                                        <p:strVal val="visible"/>
                                      </p:to>
                                    </p:set>
                                    <p:anim calcmode="lin" valueType="num">
                                      <p:cBhvr additive="base">
                                        <p:cTn id="13" dur="500" fill="hold"/>
                                        <p:tgtEl>
                                          <p:spTgt spid="98308"/>
                                        </p:tgtEl>
                                        <p:attrNameLst>
                                          <p:attrName>ppt_x</p:attrName>
                                        </p:attrNameLst>
                                      </p:cBhvr>
                                      <p:tavLst>
                                        <p:tav tm="0">
                                          <p:val>
                                            <p:strVal val="#ppt_x"/>
                                          </p:val>
                                        </p:tav>
                                        <p:tav tm="100000">
                                          <p:val>
                                            <p:strVal val="#ppt_x"/>
                                          </p:val>
                                        </p:tav>
                                      </p:tavLst>
                                    </p:anim>
                                    <p:anim calcmode="lin" valueType="num">
                                      <p:cBhvr additive="base">
                                        <p:cTn id="14"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pRg st="8" end="8"/>
                                            </p:txEl>
                                          </p:spTgt>
                                        </p:tgtEl>
                                        <p:attrNameLst>
                                          <p:attrName>style.visibility</p:attrName>
                                        </p:attrNameLst>
                                      </p:cBhvr>
                                      <p:to>
                                        <p:strVal val="visible"/>
                                      </p:to>
                                    </p:set>
                                    <p:anim calcmode="lin" valueType="num">
                                      <p:cBhvr additive="base">
                                        <p:cTn id="19" dur="500" fill="hold"/>
                                        <p:tgtEl>
                                          <p:spTgt spid="9830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10"/>
                                        </p:tgtEl>
                                        <p:attrNameLst>
                                          <p:attrName>style.visibility</p:attrName>
                                        </p:attrNameLst>
                                      </p:cBhvr>
                                      <p:to>
                                        <p:strVal val="visible"/>
                                      </p:to>
                                    </p:set>
                                    <p:anim calcmode="lin" valueType="num">
                                      <p:cBhvr additive="base">
                                        <p:cTn id="25" dur="500" fill="hold"/>
                                        <p:tgtEl>
                                          <p:spTgt spid="98310"/>
                                        </p:tgtEl>
                                        <p:attrNameLst>
                                          <p:attrName>ppt_x</p:attrName>
                                        </p:attrNameLst>
                                      </p:cBhvr>
                                      <p:tavLst>
                                        <p:tav tm="0">
                                          <p:val>
                                            <p:strVal val="#ppt_x"/>
                                          </p:val>
                                        </p:tav>
                                        <p:tav tm="100000">
                                          <p:val>
                                            <p:strVal val="#ppt_x"/>
                                          </p:val>
                                        </p:tav>
                                      </p:tavLst>
                                    </p:anim>
                                    <p:anim calcmode="lin" valueType="num">
                                      <p:cBhvr additive="base">
                                        <p:cTn id="26"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8307">
                                            <p:txEl>
                                              <p:pRg st="11" end="11"/>
                                            </p:txEl>
                                          </p:spTgt>
                                        </p:tgtEl>
                                        <p:attrNameLst>
                                          <p:attrName>style.visibility</p:attrName>
                                        </p:attrNameLst>
                                      </p:cBhvr>
                                      <p:to>
                                        <p:strVal val="visible"/>
                                      </p:to>
                                    </p:set>
                                    <p:anim calcmode="lin" valueType="num">
                                      <p:cBhvr additive="base">
                                        <p:cTn id="31" dur="500" fill="hold"/>
                                        <p:tgtEl>
                                          <p:spTgt spid="98307">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8312"/>
                                        </p:tgtEl>
                                        <p:attrNameLst>
                                          <p:attrName>style.visibility</p:attrName>
                                        </p:attrNameLst>
                                      </p:cBhvr>
                                      <p:to>
                                        <p:strVal val="visible"/>
                                      </p:to>
                                    </p:set>
                                    <p:anim calcmode="lin" valueType="num">
                                      <p:cBhvr additive="base">
                                        <p:cTn id="37" dur="500" fill="hold"/>
                                        <p:tgtEl>
                                          <p:spTgt spid="98312"/>
                                        </p:tgtEl>
                                        <p:attrNameLst>
                                          <p:attrName>ppt_x</p:attrName>
                                        </p:attrNameLst>
                                      </p:cBhvr>
                                      <p:tavLst>
                                        <p:tav tm="0">
                                          <p:val>
                                            <p:strVal val="#ppt_x"/>
                                          </p:val>
                                        </p:tav>
                                        <p:tav tm="100000">
                                          <p:val>
                                            <p:strVal val="#ppt_x"/>
                                          </p:val>
                                        </p:tav>
                                      </p:tavLst>
                                    </p:anim>
                                    <p:anim calcmode="lin" valueType="num">
                                      <p:cBhvr additive="base">
                                        <p:cTn id="38" dur="500" fill="hold"/>
                                        <p:tgtEl>
                                          <p:spTgt spid="98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灯片编号占位符 6"/>
          <p:cNvSpPr>
            <a:spLocks noGrp="1"/>
          </p:cNvSpPr>
          <p:nvPr>
            <p:ph type="sldNum" sz="quarter" idx="12"/>
          </p:nvPr>
        </p:nvSpPr>
        <p:spPr>
          <a:noFill/>
        </p:spPr>
        <p:txBody>
          <a:bodyPr/>
          <a:lstStyle/>
          <a:p>
            <a:fld id="{FB5B1A4C-8480-442F-B415-F3BC15C65988}" type="slidenum">
              <a:rPr lang="en-US" altLang="zh-CN" smtClean="0"/>
            </a:fld>
            <a:endParaRPr lang="en-US" altLang="zh-CN" smtClean="0"/>
          </a:p>
        </p:txBody>
      </p:sp>
      <p:sp>
        <p:nvSpPr>
          <p:cNvPr id="27443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99331" name="Rectangle 3"/>
          <p:cNvSpPr>
            <a:spLocks noGrp="1" noChangeArrowheads="1"/>
          </p:cNvSpPr>
          <p:nvPr>
            <p:ph type="body" sz="half" idx="1"/>
          </p:nvPr>
        </p:nvSpPr>
        <p:spPr>
          <a:xfrm>
            <a:off x="385763" y="1179513"/>
            <a:ext cx="8758237" cy="5678487"/>
          </a:xfrm>
        </p:spPr>
        <p:txBody>
          <a:bodyPr/>
          <a:lstStyle/>
          <a:p>
            <a:pPr lvl="3" eaLnBrk="1" hangingPunct="1">
              <a:buFont typeface="Wingdings" panose="05000000000000000000" pitchFamily="2" charset="2"/>
              <a:buNone/>
            </a:pPr>
            <a:endParaRPr lang="en-US" altLang="zh-CN" sz="2000" smtClean="0"/>
          </a:p>
          <a:p>
            <a:pPr lvl="3" eaLnBrk="1" hangingPunct="1">
              <a:buFont typeface="Wingdings" panose="05000000000000000000" pitchFamily="2" charset="2"/>
              <a:buNone/>
            </a:pPr>
            <a:endParaRPr lang="en-US" altLang="zh-CN" sz="2000" smtClean="0"/>
          </a:p>
          <a:p>
            <a:pPr lvl="3" eaLnBrk="1" hangingPunct="1">
              <a:buFont typeface="Wingdings" panose="05000000000000000000" pitchFamily="2" charset="2"/>
              <a:buNone/>
            </a:pPr>
            <a:r>
              <a:rPr lang="zh-CN" altLang="en-US" smtClean="0"/>
              <a:t>其中，</a:t>
            </a:r>
            <a:r>
              <a:rPr lang="en-US" altLang="zh-CN" i="1" smtClean="0"/>
              <a:t>f</a:t>
            </a:r>
            <a:r>
              <a:rPr lang="en-US" altLang="zh-CN" i="1" baseline="-25000" smtClean="0"/>
              <a:t>N</a:t>
            </a:r>
            <a:r>
              <a:rPr lang="en-US" altLang="zh-CN" smtClean="0"/>
              <a:t>  </a:t>
            </a:r>
            <a:r>
              <a:rPr lang="zh-CN" altLang="en-US" smtClean="0"/>
              <a:t>－ 奈奎斯特带宽，</a:t>
            </a:r>
            <a:endParaRPr lang="zh-CN" altLang="en-US" smtClean="0"/>
          </a:p>
          <a:p>
            <a:pPr lvl="3" eaLnBrk="1" hangingPunct="1">
              <a:buFont typeface="Wingdings" panose="05000000000000000000" pitchFamily="2" charset="2"/>
              <a:buNone/>
            </a:pPr>
            <a:r>
              <a:rPr lang="zh-CN" altLang="en-US" smtClean="0"/>
              <a:t>		    </a:t>
            </a:r>
            <a:r>
              <a:rPr lang="en-US" altLang="zh-CN" i="1" smtClean="0"/>
              <a:t>f</a:t>
            </a:r>
            <a:r>
              <a:rPr lang="en-US" altLang="zh-CN" i="1" baseline="-25000" smtClean="0">
                <a:sym typeface="Symbol" panose="05050102010706020507" pitchFamily="18" charset="2"/>
              </a:rPr>
              <a:t></a:t>
            </a:r>
            <a:r>
              <a:rPr lang="en-US" altLang="zh-CN" smtClean="0"/>
              <a:t>  </a:t>
            </a:r>
            <a:r>
              <a:rPr lang="zh-CN" altLang="en-US" smtClean="0"/>
              <a:t>－ 超出奈奎斯特带宽的扩展量 </a:t>
            </a:r>
            <a:endParaRPr lang="zh-CN" altLang="en-US" smtClean="0"/>
          </a:p>
          <a:p>
            <a:pPr lvl="3" eaLnBrk="1" hangingPunct="1"/>
            <a:r>
              <a:rPr lang="zh-CN" altLang="en-US" smtClean="0"/>
              <a:t>几种滚降特性和冲激响应曲线</a:t>
            </a:r>
            <a:endParaRPr lang="zh-CN" altLang="en-US" smtClean="0"/>
          </a:p>
          <a:p>
            <a:pPr lvl="3" eaLnBrk="1" hangingPunct="1"/>
            <a:endParaRPr lang="zh-CN" altLang="en-US" smtClean="0"/>
          </a:p>
          <a:p>
            <a:pPr lvl="3" eaLnBrk="1" hangingPunct="1"/>
            <a:endParaRPr lang="zh-CN" altLang="en-US" sz="2000" smtClean="0"/>
          </a:p>
          <a:p>
            <a:pPr lvl="3" eaLnBrk="1" hangingPunct="1"/>
            <a:endParaRPr lang="zh-CN" altLang="en-US" sz="2000" smtClean="0"/>
          </a:p>
          <a:p>
            <a:pPr lvl="3" eaLnBrk="1" hangingPunct="1"/>
            <a:endParaRPr lang="zh-CN" altLang="en-US" sz="2000" smtClean="0"/>
          </a:p>
          <a:p>
            <a:pPr lvl="3" eaLnBrk="1" hangingPunct="1"/>
            <a:endParaRPr lang="zh-CN" altLang="en-US" sz="2000" smtClean="0"/>
          </a:p>
          <a:p>
            <a:pPr lvl="4" eaLnBrk="1" hangingPunct="1"/>
            <a:r>
              <a:rPr lang="zh-CN" altLang="en-US" smtClean="0"/>
              <a:t>滚降系数</a:t>
            </a:r>
            <a:r>
              <a:rPr lang="zh-CN" altLang="en-US" smtClean="0">
                <a:sym typeface="Symbol" panose="05050102010706020507" pitchFamily="18" charset="2"/>
              </a:rPr>
              <a:t></a:t>
            </a:r>
            <a:r>
              <a:rPr lang="zh-CN" altLang="en-US" smtClean="0"/>
              <a:t>越大，</a:t>
            </a:r>
            <a:r>
              <a:rPr lang="en-US" altLang="zh-CN" i="1" smtClean="0"/>
              <a:t>h</a:t>
            </a:r>
            <a:r>
              <a:rPr lang="en-US" altLang="zh-CN" smtClean="0"/>
              <a:t>(</a:t>
            </a:r>
            <a:r>
              <a:rPr lang="en-US" altLang="zh-CN" i="1" smtClean="0"/>
              <a:t>t</a:t>
            </a:r>
            <a:r>
              <a:rPr lang="en-US" altLang="zh-CN" smtClean="0"/>
              <a:t>)</a:t>
            </a:r>
            <a:r>
              <a:rPr lang="zh-CN" altLang="en-US" smtClean="0"/>
              <a:t>的拖尾衰减越快</a:t>
            </a:r>
            <a:endParaRPr lang="zh-CN" altLang="en-US" smtClean="0"/>
          </a:p>
          <a:p>
            <a:pPr lvl="4" eaLnBrk="1" hangingPunct="1"/>
            <a:r>
              <a:rPr lang="zh-CN" altLang="en-US" smtClean="0"/>
              <a:t>滚降使带宽增大为 </a:t>
            </a:r>
            <a:endParaRPr lang="zh-CN" altLang="en-US" smtClean="0"/>
          </a:p>
          <a:p>
            <a:pPr lvl="4" eaLnBrk="1" hangingPunct="1"/>
            <a:r>
              <a:rPr lang="zh-CN" altLang="en-US" smtClean="0"/>
              <a:t>余弦滚降系统的最高频带利用率为</a:t>
            </a:r>
            <a:r>
              <a:rPr lang="zh-CN" altLang="en-US" sz="2000" smtClean="0"/>
              <a:t> </a:t>
            </a:r>
            <a:endParaRPr lang="zh-CN" altLang="en-US" sz="2000" smtClean="0"/>
          </a:p>
        </p:txBody>
      </p:sp>
      <p:graphicFrame>
        <p:nvGraphicFramePr>
          <p:cNvPr id="274434" name="Object 4"/>
          <p:cNvGraphicFramePr>
            <a:graphicFrameLocks noGrp="1" noChangeAspect="1"/>
          </p:cNvGraphicFramePr>
          <p:nvPr>
            <p:ph sz="half" idx="2"/>
          </p:nvPr>
        </p:nvGraphicFramePr>
        <p:xfrm>
          <a:off x="3627438" y="1314450"/>
          <a:ext cx="1214437" cy="520700"/>
        </p:xfrm>
        <a:graphic>
          <a:graphicData uri="http://schemas.openxmlformats.org/presentationml/2006/ole">
            <mc:AlternateContent xmlns:mc="http://schemas.openxmlformats.org/markup-compatibility/2006">
              <mc:Choice xmlns:v="urn:schemas-microsoft-com:vml" Requires="v">
                <p:oleObj spid="_x0000_s24577" name="" r:id="rId1" imgW="16764000" imgH="5486400" progId="">
                  <p:embed/>
                </p:oleObj>
              </mc:Choice>
              <mc:Fallback>
                <p:oleObj name="" r:id="rId1" imgW="16764000" imgH="5486400" progId="">
                  <p:embed/>
                  <p:pic>
                    <p:nvPicPr>
                      <p:cNvPr id="0" name="图片 24576" descr="image52"/>
                      <p:cNvPicPr>
                        <a:picLocks noGrp="1" noChangeAspect="1"/>
                      </p:cNvPicPr>
                      <p:nvPr/>
                    </p:nvPicPr>
                    <p:blipFill>
                      <a:blip r:embed="rId2"/>
                      <a:stretch>
                        <a:fillRect/>
                      </a:stretch>
                    </p:blipFill>
                    <p:spPr>
                      <a:xfrm>
                        <a:off x="3627438" y="1314450"/>
                        <a:ext cx="1214437" cy="520700"/>
                      </a:xfrm>
                      <a:prstGeom prst="rect">
                        <a:avLst/>
                      </a:prstGeom>
                      <a:noFill/>
                      <a:ln w="9525">
                        <a:noFill/>
                      </a:ln>
                    </p:spPr>
                  </p:pic>
                </p:oleObj>
              </mc:Fallback>
            </mc:AlternateContent>
          </a:graphicData>
        </a:graphic>
      </p:graphicFrame>
      <p:grpSp>
        <p:nvGrpSpPr>
          <p:cNvPr id="2" name="Group 6"/>
          <p:cNvGrpSpPr/>
          <p:nvPr/>
        </p:nvGrpSpPr>
        <p:grpSpPr bwMode="auto">
          <a:xfrm>
            <a:off x="2051050" y="3114675"/>
            <a:ext cx="6119813" cy="1846263"/>
            <a:chOff x="1800" y="1596"/>
            <a:chExt cx="9540" cy="2760"/>
          </a:xfrm>
        </p:grpSpPr>
        <p:pic>
          <p:nvPicPr>
            <p:cNvPr id="274443" name="Picture 7" descr="fc5"/>
            <p:cNvPicPr>
              <a:picLocks noChangeAspect="1" noChangeArrowheads="1"/>
            </p:cNvPicPr>
            <p:nvPr/>
          </p:nvPicPr>
          <p:blipFill>
            <a:blip r:embed="rId3" cstate="print"/>
            <a:srcRect/>
            <a:stretch>
              <a:fillRect/>
            </a:stretch>
          </p:blipFill>
          <p:spPr bwMode="auto">
            <a:xfrm>
              <a:off x="1800" y="1596"/>
              <a:ext cx="4140" cy="2370"/>
            </a:xfrm>
            <a:prstGeom prst="rect">
              <a:avLst/>
            </a:prstGeom>
            <a:noFill/>
            <a:ln w="9525">
              <a:noFill/>
              <a:miter lim="800000"/>
              <a:headEnd/>
              <a:tailEnd/>
            </a:ln>
          </p:spPr>
        </p:pic>
        <p:pic>
          <p:nvPicPr>
            <p:cNvPr id="274444" name="Picture 8" descr="fc6"/>
            <p:cNvPicPr>
              <a:picLocks noChangeAspect="1" noChangeArrowheads="1"/>
            </p:cNvPicPr>
            <p:nvPr/>
          </p:nvPicPr>
          <p:blipFill>
            <a:blip r:embed="rId4" cstate="print"/>
            <a:srcRect/>
            <a:stretch>
              <a:fillRect/>
            </a:stretch>
          </p:blipFill>
          <p:spPr bwMode="auto">
            <a:xfrm>
              <a:off x="6120" y="1596"/>
              <a:ext cx="5220" cy="2760"/>
            </a:xfrm>
            <a:prstGeom prst="rect">
              <a:avLst/>
            </a:prstGeom>
            <a:noFill/>
            <a:ln w="9525">
              <a:noFill/>
              <a:miter lim="800000"/>
              <a:headEnd/>
              <a:tailEnd/>
            </a:ln>
          </p:spPr>
        </p:pic>
      </p:grpSp>
      <p:sp>
        <p:nvSpPr>
          <p:cNvPr id="274441" name="Rectangle 10"/>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graphicFrame>
        <p:nvGraphicFramePr>
          <p:cNvPr id="99337" name="Object 9"/>
          <p:cNvGraphicFramePr>
            <a:graphicFrameLocks noChangeAspect="1"/>
          </p:cNvGraphicFramePr>
          <p:nvPr/>
        </p:nvGraphicFramePr>
        <p:xfrm>
          <a:off x="5021263" y="5408613"/>
          <a:ext cx="2565400" cy="401637"/>
        </p:xfrm>
        <a:graphic>
          <a:graphicData uri="http://schemas.openxmlformats.org/presentationml/2006/ole">
            <mc:AlternateContent xmlns:mc="http://schemas.openxmlformats.org/markup-compatibility/2006">
              <mc:Choice xmlns:v="urn:schemas-microsoft-com:vml" Requires="v">
                <p:oleObj spid="_x0000_s24578" name="" r:id="rId5" imgW="35052000" imgH="5486400" progId="">
                  <p:embed/>
                </p:oleObj>
              </mc:Choice>
              <mc:Fallback>
                <p:oleObj name="" r:id="rId5" imgW="35052000" imgH="5486400" progId="">
                  <p:embed/>
                  <p:pic>
                    <p:nvPicPr>
                      <p:cNvPr id="0" name="图片 24577" descr="image53"/>
                      <p:cNvPicPr>
                        <a:picLocks noChangeAspect="1"/>
                      </p:cNvPicPr>
                      <p:nvPr/>
                    </p:nvPicPr>
                    <p:blipFill>
                      <a:blip r:embed="rId6"/>
                      <a:stretch>
                        <a:fillRect/>
                      </a:stretch>
                    </p:blipFill>
                    <p:spPr>
                      <a:xfrm>
                        <a:off x="5021263" y="5408613"/>
                        <a:ext cx="2565400" cy="401637"/>
                      </a:xfrm>
                      <a:prstGeom prst="rect">
                        <a:avLst/>
                      </a:prstGeom>
                      <a:noFill/>
                      <a:ln w="9525">
                        <a:noFill/>
                      </a:ln>
                    </p:spPr>
                  </p:pic>
                </p:oleObj>
              </mc:Fallback>
            </mc:AlternateContent>
          </a:graphicData>
        </a:graphic>
      </p:graphicFrame>
      <p:sp>
        <p:nvSpPr>
          <p:cNvPr id="274442" name="Rectangle 12"/>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graphicFrame>
        <p:nvGraphicFramePr>
          <p:cNvPr id="99339" name="Object 11"/>
          <p:cNvGraphicFramePr>
            <a:graphicFrameLocks noChangeAspect="1"/>
          </p:cNvGraphicFramePr>
          <p:nvPr/>
        </p:nvGraphicFramePr>
        <p:xfrm>
          <a:off x="3267075" y="6173788"/>
          <a:ext cx="3779838" cy="684212"/>
        </p:xfrm>
        <a:graphic>
          <a:graphicData uri="http://schemas.openxmlformats.org/presentationml/2006/ole">
            <mc:AlternateContent xmlns:mc="http://schemas.openxmlformats.org/markup-compatibility/2006">
              <mc:Choice xmlns:v="urn:schemas-microsoft-com:vml" Requires="v">
                <p:oleObj spid="_x0000_s24579" name="" r:id="rId7" imgW="56997600" imgH="10363200" progId="">
                  <p:embed/>
                </p:oleObj>
              </mc:Choice>
              <mc:Fallback>
                <p:oleObj name="" r:id="rId7" imgW="56997600" imgH="10363200" progId="">
                  <p:embed/>
                  <p:pic>
                    <p:nvPicPr>
                      <p:cNvPr id="0" name="图片 24578" descr="image54"/>
                      <p:cNvPicPr>
                        <a:picLocks noChangeAspect="1"/>
                      </p:cNvPicPr>
                      <p:nvPr/>
                    </p:nvPicPr>
                    <p:blipFill>
                      <a:blip r:embed="rId8"/>
                      <a:stretch>
                        <a:fillRect/>
                      </a:stretch>
                    </p:blipFill>
                    <p:spPr>
                      <a:xfrm>
                        <a:off x="3267075" y="6173788"/>
                        <a:ext cx="3779838" cy="6842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2" end="2"/>
                                            </p:txEl>
                                          </p:spTgt>
                                        </p:tgtEl>
                                        <p:attrNameLst>
                                          <p:attrName>style.visibility</p:attrName>
                                        </p:attrNameLst>
                                      </p:cBhvr>
                                      <p:to>
                                        <p:strVal val="visible"/>
                                      </p:to>
                                    </p:set>
                                    <p:anim calcmode="lin" valueType="num">
                                      <p:cBhvr additive="base">
                                        <p:cTn id="7"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anim calcmode="lin" valueType="num">
                                      <p:cBhvr additive="base">
                                        <p:cTn id="1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 calcmode="lin" valueType="num">
                                      <p:cBhvr additive="base">
                                        <p:cTn id="19"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anim calcmode="lin" valueType="num">
                                      <p:cBhvr additive="base">
                                        <p:cTn id="31" dur="500" fill="hold"/>
                                        <p:tgtEl>
                                          <p:spTgt spid="9933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9331">
                                            <p:txEl>
                                              <p:pRg st="11" end="11"/>
                                            </p:txEl>
                                          </p:spTgt>
                                        </p:tgtEl>
                                        <p:attrNameLst>
                                          <p:attrName>style.visibility</p:attrName>
                                        </p:attrNameLst>
                                      </p:cBhvr>
                                      <p:to>
                                        <p:strVal val="visible"/>
                                      </p:to>
                                    </p:set>
                                    <p:anim calcmode="lin" valueType="num">
                                      <p:cBhvr additive="base">
                                        <p:cTn id="37" dur="500" fill="hold"/>
                                        <p:tgtEl>
                                          <p:spTgt spid="9933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9337"/>
                                        </p:tgtEl>
                                        <p:attrNameLst>
                                          <p:attrName>style.visibility</p:attrName>
                                        </p:attrNameLst>
                                      </p:cBhvr>
                                      <p:to>
                                        <p:strVal val="visible"/>
                                      </p:to>
                                    </p:set>
                                    <p:anim calcmode="lin" valueType="num">
                                      <p:cBhvr additive="base">
                                        <p:cTn id="43" dur="500" fill="hold"/>
                                        <p:tgtEl>
                                          <p:spTgt spid="99337"/>
                                        </p:tgtEl>
                                        <p:attrNameLst>
                                          <p:attrName>ppt_x</p:attrName>
                                        </p:attrNameLst>
                                      </p:cBhvr>
                                      <p:tavLst>
                                        <p:tav tm="0">
                                          <p:val>
                                            <p:strVal val="#ppt_x"/>
                                          </p:val>
                                        </p:tav>
                                        <p:tav tm="100000">
                                          <p:val>
                                            <p:strVal val="#ppt_x"/>
                                          </p:val>
                                        </p:tav>
                                      </p:tavLst>
                                    </p:anim>
                                    <p:anim calcmode="lin" valueType="num">
                                      <p:cBhvr additive="base">
                                        <p:cTn id="44" dur="500" fill="hold"/>
                                        <p:tgtEl>
                                          <p:spTgt spid="993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9331">
                                            <p:txEl>
                                              <p:pRg st="12" end="12"/>
                                            </p:txEl>
                                          </p:spTgt>
                                        </p:tgtEl>
                                        <p:attrNameLst>
                                          <p:attrName>style.visibility</p:attrName>
                                        </p:attrNameLst>
                                      </p:cBhvr>
                                      <p:to>
                                        <p:strVal val="visible"/>
                                      </p:to>
                                    </p:set>
                                    <p:anim calcmode="lin" valueType="num">
                                      <p:cBhvr additive="base">
                                        <p:cTn id="49" dur="500" fill="hold"/>
                                        <p:tgtEl>
                                          <p:spTgt spid="99331">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933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9339"/>
                                        </p:tgtEl>
                                        <p:attrNameLst>
                                          <p:attrName>style.visibility</p:attrName>
                                        </p:attrNameLst>
                                      </p:cBhvr>
                                      <p:to>
                                        <p:strVal val="visible"/>
                                      </p:to>
                                    </p:set>
                                    <p:anim calcmode="lin" valueType="num">
                                      <p:cBhvr additive="base">
                                        <p:cTn id="55" dur="500" fill="hold"/>
                                        <p:tgtEl>
                                          <p:spTgt spid="99339"/>
                                        </p:tgtEl>
                                        <p:attrNameLst>
                                          <p:attrName>ppt_x</p:attrName>
                                        </p:attrNameLst>
                                      </p:cBhvr>
                                      <p:tavLst>
                                        <p:tav tm="0">
                                          <p:val>
                                            <p:strVal val="#ppt_x"/>
                                          </p:val>
                                        </p:tav>
                                        <p:tav tm="100000">
                                          <p:val>
                                            <p:strVal val="#ppt_x"/>
                                          </p:val>
                                        </p:tav>
                                      </p:tavLst>
                                    </p:anim>
                                    <p:anim calcmode="lin" valueType="num">
                                      <p:cBhvr additive="base">
                                        <p:cTn id="56" dur="500" fill="hold"/>
                                        <p:tgtEl>
                                          <p:spTgt spid="99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灯片编号占位符 5"/>
          <p:cNvSpPr>
            <a:spLocks noGrp="1"/>
          </p:cNvSpPr>
          <p:nvPr>
            <p:ph type="sldNum" sz="quarter" idx="12"/>
          </p:nvPr>
        </p:nvSpPr>
        <p:spPr>
          <a:noFill/>
        </p:spPr>
        <p:txBody>
          <a:bodyPr/>
          <a:lstStyle/>
          <a:p>
            <a:fld id="{629F9013-670A-4231-93DF-3B02E1401B62}" type="slidenum">
              <a:rPr lang="en-US" altLang="zh-CN" smtClean="0"/>
            </a:fld>
            <a:endParaRPr lang="en-US" altLang="zh-CN" smtClean="0"/>
          </a:p>
        </p:txBody>
      </p:sp>
      <p:sp>
        <p:nvSpPr>
          <p:cNvPr id="27546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01379" name="Rectangle 3"/>
          <p:cNvSpPr>
            <a:spLocks noGrp="1" noChangeArrowheads="1"/>
          </p:cNvSpPr>
          <p:nvPr>
            <p:ph type="body" idx="1"/>
          </p:nvPr>
        </p:nvSpPr>
        <p:spPr>
          <a:xfrm>
            <a:off x="0" y="1179513"/>
            <a:ext cx="9144000" cy="5678487"/>
          </a:xfrm>
        </p:spPr>
        <p:txBody>
          <a:bodyPr/>
          <a:lstStyle/>
          <a:p>
            <a:pPr lvl="3" eaLnBrk="1" hangingPunct="1"/>
            <a:endParaRPr lang="en-US" altLang="zh-CN" smtClean="0">
              <a:sym typeface="Symbol" panose="05050102010706020507" pitchFamily="18" charset="2"/>
            </a:endParaRPr>
          </a:p>
          <a:p>
            <a:pPr lvl="3" eaLnBrk="1" hangingPunct="1"/>
            <a:endParaRPr lang="en-US" altLang="zh-CN" smtClean="0">
              <a:sym typeface="Symbol" panose="05050102010706020507" pitchFamily="18" charset="2"/>
            </a:endParaRPr>
          </a:p>
          <a:p>
            <a:pPr lvl="3" eaLnBrk="1" hangingPunct="1"/>
            <a:endParaRPr lang="en-US" altLang="zh-CN" smtClean="0">
              <a:sym typeface="Symbol" panose="05050102010706020507" pitchFamily="18" charset="2"/>
            </a:endParaRPr>
          </a:p>
          <a:p>
            <a:pPr lvl="3" eaLnBrk="1" hangingPunct="1"/>
            <a:endParaRPr lang="en-US" altLang="zh-CN" smtClean="0">
              <a:sym typeface="Symbol" panose="05050102010706020507" pitchFamily="18" charset="2"/>
            </a:endParaRPr>
          </a:p>
          <a:p>
            <a:pPr lvl="3" eaLnBrk="1" hangingPunct="1"/>
            <a:endParaRPr lang="en-US" altLang="zh-CN" smtClean="0">
              <a:sym typeface="Symbol" panose="05050102010706020507" pitchFamily="18" charset="2"/>
            </a:endParaRPr>
          </a:p>
          <a:p>
            <a:pPr lvl="3" eaLnBrk="1" hangingPunct="1"/>
            <a:endParaRPr lang="en-US" altLang="zh-CN" smtClean="0">
              <a:sym typeface="Symbol" panose="05050102010706020507" pitchFamily="18" charset="2"/>
            </a:endParaRPr>
          </a:p>
          <a:p>
            <a:pPr lvl="3" eaLnBrk="1" hangingPunct="1"/>
            <a:r>
              <a:rPr lang="zh-CN" altLang="en-US" smtClean="0">
                <a:sym typeface="Symbol" panose="05050102010706020507" pitchFamily="18" charset="2"/>
              </a:rPr>
              <a:t>当</a:t>
            </a:r>
            <a:r>
              <a:rPr lang="en-US" altLang="zh-CN" smtClean="0"/>
              <a:t>=0</a:t>
            </a:r>
            <a:r>
              <a:rPr lang="zh-CN" altLang="en-US" smtClean="0"/>
              <a:t>时，即为前面所述的理想低通系统；</a:t>
            </a:r>
            <a:endParaRPr lang="zh-CN" altLang="en-US" smtClean="0"/>
          </a:p>
          <a:p>
            <a:pPr lvl="3" eaLnBrk="1" hangingPunct="1"/>
            <a:r>
              <a:rPr lang="zh-CN" altLang="en-US" smtClean="0">
                <a:sym typeface="Symbol" panose="05050102010706020507" pitchFamily="18" charset="2"/>
              </a:rPr>
              <a:t>当</a:t>
            </a:r>
            <a:r>
              <a:rPr lang="en-US" altLang="zh-CN" smtClean="0"/>
              <a:t>=1</a:t>
            </a:r>
            <a:r>
              <a:rPr lang="zh-CN" altLang="en-US" smtClean="0"/>
              <a:t>时，即为升余弦频谱特性，这时</a:t>
            </a:r>
            <a:r>
              <a:rPr lang="en-US" altLang="zh-CN" i="1" smtClean="0"/>
              <a:t>H</a:t>
            </a:r>
            <a:r>
              <a:rPr lang="en-US" altLang="zh-CN" smtClean="0"/>
              <a:t>(</a:t>
            </a:r>
            <a:r>
              <a:rPr lang="en-US" altLang="zh-CN" i="1" smtClean="0">
                <a:sym typeface="Symbol" panose="05050102010706020507" pitchFamily="18" charset="2"/>
              </a:rPr>
              <a:t></a:t>
            </a:r>
            <a:r>
              <a:rPr lang="en-US" altLang="zh-CN" smtClean="0"/>
              <a:t>)</a:t>
            </a:r>
            <a:r>
              <a:rPr lang="zh-CN" altLang="en-US" smtClean="0"/>
              <a:t>可表示为</a:t>
            </a:r>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endParaRPr lang="zh-CN" altLang="en-US" smtClean="0"/>
          </a:p>
          <a:p>
            <a:pPr lvl="3" eaLnBrk="1" hangingPunct="1">
              <a:buFont typeface="Wingdings" panose="05000000000000000000" pitchFamily="2" charset="2"/>
              <a:buNone/>
            </a:pPr>
            <a:r>
              <a:rPr lang="zh-CN" altLang="en-US" smtClean="0"/>
              <a:t>	其单位冲激响应为</a:t>
            </a:r>
            <a:endParaRPr lang="zh-CN" altLang="en-US" smtClean="0"/>
          </a:p>
          <a:p>
            <a:pPr lvl="3" eaLnBrk="1" hangingPunct="1">
              <a:buFont typeface="Wingdings" panose="05000000000000000000" pitchFamily="2" charset="2"/>
              <a:buNone/>
            </a:pPr>
            <a:r>
              <a:rPr lang="zh-CN" altLang="en-US" smtClean="0"/>
              <a:t> </a:t>
            </a:r>
            <a:endParaRPr lang="zh-CN" altLang="en-US" smtClean="0"/>
          </a:p>
        </p:txBody>
      </p:sp>
      <p:grpSp>
        <p:nvGrpSpPr>
          <p:cNvPr id="275463" name="Group 4"/>
          <p:cNvGrpSpPr/>
          <p:nvPr/>
        </p:nvGrpSpPr>
        <p:grpSpPr bwMode="auto">
          <a:xfrm>
            <a:off x="1871663" y="1449388"/>
            <a:ext cx="6119812" cy="1846262"/>
            <a:chOff x="1800" y="1596"/>
            <a:chExt cx="9540" cy="2760"/>
          </a:xfrm>
        </p:grpSpPr>
        <p:pic>
          <p:nvPicPr>
            <p:cNvPr id="275466" name="Picture 5" descr="fc5"/>
            <p:cNvPicPr>
              <a:picLocks noChangeAspect="1" noChangeArrowheads="1"/>
            </p:cNvPicPr>
            <p:nvPr/>
          </p:nvPicPr>
          <p:blipFill>
            <a:blip r:embed="rId1" cstate="print"/>
            <a:srcRect/>
            <a:stretch>
              <a:fillRect/>
            </a:stretch>
          </p:blipFill>
          <p:spPr bwMode="auto">
            <a:xfrm>
              <a:off x="1800" y="1596"/>
              <a:ext cx="4140" cy="2370"/>
            </a:xfrm>
            <a:prstGeom prst="rect">
              <a:avLst/>
            </a:prstGeom>
            <a:noFill/>
            <a:ln w="9525">
              <a:noFill/>
              <a:miter lim="800000"/>
              <a:headEnd/>
              <a:tailEnd/>
            </a:ln>
          </p:spPr>
        </p:pic>
        <p:pic>
          <p:nvPicPr>
            <p:cNvPr id="275467" name="Picture 6" descr="fc6"/>
            <p:cNvPicPr>
              <a:picLocks noChangeAspect="1" noChangeArrowheads="1"/>
            </p:cNvPicPr>
            <p:nvPr/>
          </p:nvPicPr>
          <p:blipFill>
            <a:blip r:embed="rId2" cstate="print"/>
            <a:srcRect/>
            <a:stretch>
              <a:fillRect/>
            </a:stretch>
          </p:blipFill>
          <p:spPr bwMode="auto">
            <a:xfrm>
              <a:off x="6120" y="1596"/>
              <a:ext cx="5220" cy="2760"/>
            </a:xfrm>
            <a:prstGeom prst="rect">
              <a:avLst/>
            </a:prstGeom>
            <a:noFill/>
            <a:ln w="9525">
              <a:noFill/>
              <a:miter lim="800000"/>
              <a:headEnd/>
              <a:tailEnd/>
            </a:ln>
          </p:spPr>
        </p:pic>
      </p:grpSp>
      <p:sp>
        <p:nvSpPr>
          <p:cNvPr id="275464" name="Rectangle 8"/>
          <p:cNvSpPr>
            <a:spLocks noChangeArrowheads="1"/>
          </p:cNvSpPr>
          <p:nvPr/>
        </p:nvSpPr>
        <p:spPr bwMode="auto">
          <a:xfrm>
            <a:off x="0" y="2995613"/>
            <a:ext cx="9144000" cy="0"/>
          </a:xfrm>
          <a:prstGeom prst="rect">
            <a:avLst/>
          </a:prstGeom>
          <a:noFill/>
          <a:ln w="9525">
            <a:noFill/>
            <a:miter lim="800000"/>
          </a:ln>
        </p:spPr>
        <p:txBody>
          <a:bodyPr wrap="none" anchor="ctr">
            <a:spAutoFit/>
          </a:bodyPr>
          <a:lstStyle/>
          <a:p>
            <a:endParaRPr lang="zh-CN" altLang="en-US"/>
          </a:p>
        </p:txBody>
      </p:sp>
      <p:graphicFrame>
        <p:nvGraphicFramePr>
          <p:cNvPr id="101383" name="Object 7"/>
          <p:cNvGraphicFramePr>
            <a:graphicFrameLocks noChangeAspect="1"/>
          </p:cNvGraphicFramePr>
          <p:nvPr/>
        </p:nvGraphicFramePr>
        <p:xfrm>
          <a:off x="2727325" y="4503738"/>
          <a:ext cx="3914775" cy="1466850"/>
        </p:xfrm>
        <a:graphic>
          <a:graphicData uri="http://schemas.openxmlformats.org/presentationml/2006/ole">
            <mc:AlternateContent xmlns:mc="http://schemas.openxmlformats.org/markup-compatibility/2006">
              <mc:Choice xmlns:v="urn:schemas-microsoft-com:vml" Requires="v">
                <p:oleObj spid="_x0000_s25601" name="公式" r:id="rId3" imgW="55473600" imgH="20726400" progId="">
                  <p:embed/>
                </p:oleObj>
              </mc:Choice>
              <mc:Fallback>
                <p:oleObj name="公式" r:id="rId3" imgW="55473600" imgH="20726400" progId="">
                  <p:embed/>
                  <p:pic>
                    <p:nvPicPr>
                      <p:cNvPr id="0" name="图片 25600" descr="image57"/>
                      <p:cNvPicPr>
                        <a:picLocks noChangeAspect="1"/>
                      </p:cNvPicPr>
                      <p:nvPr/>
                    </p:nvPicPr>
                    <p:blipFill>
                      <a:blip r:embed="rId4"/>
                      <a:stretch>
                        <a:fillRect/>
                      </a:stretch>
                    </p:blipFill>
                    <p:spPr>
                      <a:xfrm>
                        <a:off x="2727325" y="4503738"/>
                        <a:ext cx="3914775" cy="1466850"/>
                      </a:xfrm>
                      <a:prstGeom prst="rect">
                        <a:avLst/>
                      </a:prstGeom>
                      <a:noFill/>
                      <a:ln w="9525">
                        <a:noFill/>
                      </a:ln>
                    </p:spPr>
                  </p:pic>
                </p:oleObj>
              </mc:Fallback>
            </mc:AlternateContent>
          </a:graphicData>
        </a:graphic>
      </p:graphicFrame>
      <p:sp>
        <p:nvSpPr>
          <p:cNvPr id="275465" name="Rectangle 10"/>
          <p:cNvSpPr>
            <a:spLocks noChangeArrowheads="1"/>
          </p:cNvSpPr>
          <p:nvPr/>
        </p:nvSpPr>
        <p:spPr bwMode="auto">
          <a:xfrm>
            <a:off x="0" y="3214688"/>
            <a:ext cx="9144000" cy="0"/>
          </a:xfrm>
          <a:prstGeom prst="rect">
            <a:avLst/>
          </a:prstGeom>
          <a:noFill/>
          <a:ln w="9525">
            <a:noFill/>
            <a:miter lim="800000"/>
          </a:ln>
        </p:spPr>
        <p:txBody>
          <a:bodyPr wrap="none" anchor="ctr">
            <a:spAutoFit/>
          </a:bodyPr>
          <a:lstStyle/>
          <a:p>
            <a:endParaRPr lang="zh-CN" altLang="en-US"/>
          </a:p>
        </p:txBody>
      </p:sp>
      <p:graphicFrame>
        <p:nvGraphicFramePr>
          <p:cNvPr id="101385" name="Object 9"/>
          <p:cNvGraphicFramePr>
            <a:graphicFrameLocks noChangeAspect="1"/>
          </p:cNvGraphicFramePr>
          <p:nvPr/>
        </p:nvGraphicFramePr>
        <p:xfrm>
          <a:off x="4122738" y="5994400"/>
          <a:ext cx="3871912" cy="863600"/>
        </p:xfrm>
        <a:graphic>
          <a:graphicData uri="http://schemas.openxmlformats.org/presentationml/2006/ole">
            <mc:AlternateContent xmlns:mc="http://schemas.openxmlformats.org/markup-compatibility/2006">
              <mc:Choice xmlns:v="urn:schemas-microsoft-com:vml" Requires="v">
                <p:oleObj spid="_x0000_s25602" name="公式" r:id="rId5" imgW="43586400" imgH="10363200" progId="">
                  <p:embed/>
                </p:oleObj>
              </mc:Choice>
              <mc:Fallback>
                <p:oleObj name="公式" r:id="rId5" imgW="43586400" imgH="10363200" progId="">
                  <p:embed/>
                  <p:pic>
                    <p:nvPicPr>
                      <p:cNvPr id="0" name="图片 25601" descr="image58"/>
                      <p:cNvPicPr>
                        <a:picLocks noChangeAspect="1"/>
                      </p:cNvPicPr>
                      <p:nvPr/>
                    </p:nvPicPr>
                    <p:blipFill>
                      <a:blip r:embed="rId6"/>
                      <a:stretch>
                        <a:fillRect/>
                      </a:stretch>
                    </p:blipFill>
                    <p:spPr>
                      <a:xfrm>
                        <a:off x="4122738" y="5994400"/>
                        <a:ext cx="3871912" cy="8636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6" end="6"/>
                                            </p:txEl>
                                          </p:spTgt>
                                        </p:tgtEl>
                                        <p:attrNameLst>
                                          <p:attrName>style.visibility</p:attrName>
                                        </p:attrNameLst>
                                      </p:cBhvr>
                                      <p:to>
                                        <p:strVal val="visible"/>
                                      </p:to>
                                    </p:set>
                                    <p:anim calcmode="lin" valueType="num">
                                      <p:cBhvr additive="base">
                                        <p:cTn id="7" dur="5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9">
                                            <p:txEl>
                                              <p:pRg st="7" end="7"/>
                                            </p:txEl>
                                          </p:spTgt>
                                        </p:tgtEl>
                                        <p:attrNameLst>
                                          <p:attrName>style.visibility</p:attrName>
                                        </p:attrNameLst>
                                      </p:cBhvr>
                                      <p:to>
                                        <p:strVal val="visible"/>
                                      </p:to>
                                    </p:set>
                                    <p:anim calcmode="lin" valueType="num">
                                      <p:cBhvr additive="base">
                                        <p:cTn id="13" dur="5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83"/>
                                        </p:tgtEl>
                                        <p:attrNameLst>
                                          <p:attrName>style.visibility</p:attrName>
                                        </p:attrNameLst>
                                      </p:cBhvr>
                                      <p:to>
                                        <p:strVal val="visible"/>
                                      </p:to>
                                    </p:set>
                                    <p:anim calcmode="lin" valueType="num">
                                      <p:cBhvr additive="base">
                                        <p:cTn id="19" dur="500" fill="hold"/>
                                        <p:tgtEl>
                                          <p:spTgt spid="101383"/>
                                        </p:tgtEl>
                                        <p:attrNameLst>
                                          <p:attrName>ppt_x</p:attrName>
                                        </p:attrNameLst>
                                      </p:cBhvr>
                                      <p:tavLst>
                                        <p:tav tm="0">
                                          <p:val>
                                            <p:strVal val="#ppt_x"/>
                                          </p:val>
                                        </p:tav>
                                        <p:tav tm="100000">
                                          <p:val>
                                            <p:strVal val="#ppt_x"/>
                                          </p:val>
                                        </p:tav>
                                      </p:tavLst>
                                    </p:anim>
                                    <p:anim calcmode="lin" valueType="num">
                                      <p:cBhvr additive="base">
                                        <p:cTn id="20" dur="500" fill="hold"/>
                                        <p:tgtEl>
                                          <p:spTgt spid="1013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79">
                                            <p:txEl>
                                              <p:pRg st="12" end="12"/>
                                            </p:txEl>
                                          </p:spTgt>
                                        </p:tgtEl>
                                        <p:attrNameLst>
                                          <p:attrName>style.visibility</p:attrName>
                                        </p:attrNameLst>
                                      </p:cBhvr>
                                      <p:to>
                                        <p:strVal val="visible"/>
                                      </p:to>
                                    </p:set>
                                    <p:anim calcmode="lin" valueType="num">
                                      <p:cBhvr additive="base">
                                        <p:cTn id="25" dur="500" fill="hold"/>
                                        <p:tgtEl>
                                          <p:spTgt spid="101379">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385"/>
                                        </p:tgtEl>
                                        <p:attrNameLst>
                                          <p:attrName>style.visibility</p:attrName>
                                        </p:attrNameLst>
                                      </p:cBhvr>
                                      <p:to>
                                        <p:strVal val="visible"/>
                                      </p:to>
                                    </p:set>
                                    <p:anim calcmode="lin" valueType="num">
                                      <p:cBhvr additive="base">
                                        <p:cTn id="31" dur="500" fill="hold"/>
                                        <p:tgtEl>
                                          <p:spTgt spid="101385"/>
                                        </p:tgtEl>
                                        <p:attrNameLst>
                                          <p:attrName>ppt_x</p:attrName>
                                        </p:attrNameLst>
                                      </p:cBhvr>
                                      <p:tavLst>
                                        <p:tav tm="0">
                                          <p:val>
                                            <p:strVal val="#ppt_x"/>
                                          </p:val>
                                        </p:tav>
                                        <p:tav tm="100000">
                                          <p:val>
                                            <p:strVal val="#ppt_x"/>
                                          </p:val>
                                        </p:tav>
                                      </p:tavLst>
                                    </p:anim>
                                    <p:anim calcmode="lin" valueType="num">
                                      <p:cBhvr additive="base">
                                        <p:cTn id="32"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灯片编号占位符 6"/>
          <p:cNvSpPr>
            <a:spLocks noGrp="1"/>
          </p:cNvSpPr>
          <p:nvPr>
            <p:ph type="sldNum" sz="quarter" idx="12"/>
          </p:nvPr>
        </p:nvSpPr>
        <p:spPr>
          <a:noFill/>
        </p:spPr>
        <p:txBody>
          <a:bodyPr/>
          <a:lstStyle/>
          <a:p>
            <a:fld id="{229A17E7-318B-492E-B1E2-F51C4155CCD1}" type="slidenum">
              <a:rPr lang="en-US" altLang="zh-CN" smtClean="0"/>
            </a:fld>
            <a:endParaRPr lang="en-US" altLang="zh-CN" smtClean="0"/>
          </a:p>
        </p:txBody>
      </p:sp>
      <p:sp>
        <p:nvSpPr>
          <p:cNvPr id="276484"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02403" name="Rectangle 3"/>
          <p:cNvSpPr>
            <a:spLocks noGrp="1" noChangeArrowheads="1"/>
          </p:cNvSpPr>
          <p:nvPr>
            <p:ph type="body" sz="half" idx="1"/>
          </p:nvPr>
        </p:nvSpPr>
        <p:spPr>
          <a:xfrm>
            <a:off x="341313" y="1179513"/>
            <a:ext cx="8802687" cy="5678487"/>
          </a:xfrm>
        </p:spPr>
        <p:txBody>
          <a:bodyPr/>
          <a:lstStyle/>
          <a:p>
            <a:pPr lvl="3" eaLnBrk="1" hangingPunct="1">
              <a:buFont typeface="Wingdings" panose="05000000000000000000" pitchFamily="2" charset="2"/>
              <a:buNone/>
            </a:pPr>
            <a:endParaRPr lang="en-US" altLang="zh-CN" sz="2000" dirty="0" smtClean="0"/>
          </a:p>
          <a:p>
            <a:pPr lvl="3" eaLnBrk="1" hangingPunct="1">
              <a:buFont typeface="Wingdings" panose="05000000000000000000" pitchFamily="2" charset="2"/>
              <a:buNone/>
            </a:pPr>
            <a:endParaRPr lang="en-US" altLang="zh-CN" sz="2000" dirty="0" smtClean="0"/>
          </a:p>
          <a:p>
            <a:pPr lvl="3" eaLnBrk="1" hangingPunct="1">
              <a:lnSpc>
                <a:spcPct val="130000"/>
              </a:lnSpc>
              <a:buFont typeface="Wingdings" panose="05000000000000000000" pitchFamily="2" charset="2"/>
              <a:buNone/>
            </a:pPr>
            <a:r>
              <a:rPr lang="zh-CN" altLang="en-US" dirty="0" smtClean="0"/>
              <a:t>由上式可知，</a:t>
            </a:r>
            <a:r>
              <a:rPr lang="zh-CN" altLang="en-US" dirty="0" smtClean="0">
                <a:sym typeface="Symbol" panose="05050102010706020507" pitchFamily="18" charset="2"/>
              </a:rPr>
              <a:t></a:t>
            </a:r>
            <a:r>
              <a:rPr lang="zh-CN" altLang="en-US" dirty="0" smtClean="0"/>
              <a:t>＝</a:t>
            </a:r>
            <a:r>
              <a:rPr lang="en-US" altLang="zh-CN" dirty="0" smtClean="0"/>
              <a:t>1</a:t>
            </a:r>
            <a:r>
              <a:rPr lang="zh-CN" altLang="en-US" dirty="0" smtClean="0"/>
              <a:t>的升余弦滚降特性的</a:t>
            </a:r>
            <a:r>
              <a:rPr lang="en-US" altLang="zh-CN" i="1" dirty="0" smtClean="0"/>
              <a:t>h</a:t>
            </a:r>
            <a:r>
              <a:rPr lang="en-US" altLang="zh-CN" dirty="0" smtClean="0"/>
              <a:t>(</a:t>
            </a:r>
            <a:r>
              <a:rPr lang="en-US" altLang="zh-CN" i="1" dirty="0" smtClean="0"/>
              <a:t>t</a:t>
            </a:r>
            <a:r>
              <a:rPr lang="en-US" altLang="zh-CN" dirty="0" smtClean="0"/>
              <a:t>)</a:t>
            </a:r>
            <a:r>
              <a:rPr lang="zh-CN" altLang="en-US" dirty="0" smtClean="0"/>
              <a:t>满足抽样值上无串扰的传输条件，且各抽样值之间又增加了一个零点，而且它的尾部衰减较快</a:t>
            </a:r>
            <a:r>
              <a:rPr lang="en-US" altLang="zh-CN" dirty="0" smtClean="0"/>
              <a:t>(</a:t>
            </a:r>
            <a:r>
              <a:rPr lang="zh-CN" altLang="en-US" dirty="0" smtClean="0"/>
              <a:t>与</a:t>
            </a:r>
            <a:r>
              <a:rPr lang="en-US" altLang="zh-CN" i="1" dirty="0" smtClean="0"/>
              <a:t>t</a:t>
            </a:r>
            <a:r>
              <a:rPr lang="en-US" altLang="zh-CN" baseline="30000" dirty="0" smtClean="0"/>
              <a:t>2</a:t>
            </a:r>
            <a:r>
              <a:rPr lang="en-US" altLang="zh-CN" dirty="0" smtClean="0"/>
              <a:t> </a:t>
            </a:r>
            <a:r>
              <a:rPr lang="zh-CN" altLang="en-US" dirty="0" smtClean="0"/>
              <a:t>成反比</a:t>
            </a:r>
            <a:r>
              <a:rPr lang="en-US" altLang="zh-CN" dirty="0" smtClean="0"/>
              <a:t>)</a:t>
            </a:r>
            <a:r>
              <a:rPr lang="zh-CN" altLang="en-US" dirty="0" smtClean="0"/>
              <a:t>，这有利于减小码间串扰和位定时误差的影响。但这种系统所占频带最宽，是理想低通系统的</a:t>
            </a:r>
            <a:r>
              <a:rPr lang="en-US" altLang="zh-CN" dirty="0" smtClean="0"/>
              <a:t>2</a:t>
            </a:r>
            <a:r>
              <a:rPr lang="zh-CN" altLang="en-US" dirty="0" smtClean="0"/>
              <a:t>倍，因而频带利用率为</a:t>
            </a:r>
            <a:r>
              <a:rPr lang="en-US" altLang="zh-CN" dirty="0" smtClean="0"/>
              <a:t>1</a:t>
            </a:r>
            <a:r>
              <a:rPr lang="zh-CN" altLang="en-US" dirty="0" smtClean="0"/>
              <a:t>波特</a:t>
            </a:r>
            <a:r>
              <a:rPr lang="en-US" altLang="zh-CN" dirty="0" smtClean="0"/>
              <a:t>/</a:t>
            </a:r>
            <a:r>
              <a:rPr lang="zh-CN" altLang="en-US" dirty="0" smtClean="0"/>
              <a:t>赫，是二进制基带系统最高利用率的一半。</a:t>
            </a:r>
            <a:endParaRPr lang="zh-CN" altLang="en-US" sz="2000" dirty="0" smtClean="0"/>
          </a:p>
        </p:txBody>
      </p:sp>
      <p:graphicFrame>
        <p:nvGraphicFramePr>
          <p:cNvPr id="102404" name="Object 4"/>
          <p:cNvGraphicFramePr>
            <a:graphicFrameLocks noGrp="1" noChangeAspect="1"/>
          </p:cNvGraphicFramePr>
          <p:nvPr>
            <p:ph sz="half" idx="2"/>
          </p:nvPr>
        </p:nvGraphicFramePr>
        <p:xfrm>
          <a:off x="3086100" y="1223963"/>
          <a:ext cx="3195638" cy="760412"/>
        </p:xfrm>
        <a:graphic>
          <a:graphicData uri="http://schemas.openxmlformats.org/presentationml/2006/ole">
            <mc:AlternateContent xmlns:mc="http://schemas.openxmlformats.org/markup-compatibility/2006">
              <mc:Choice xmlns:v="urn:schemas-microsoft-com:vml" Requires="v">
                <p:oleObj spid="_x0000_s26625" name="公式" r:id="rId1" imgW="43586400" imgH="10363200" progId="">
                  <p:embed/>
                </p:oleObj>
              </mc:Choice>
              <mc:Fallback>
                <p:oleObj name="公式" r:id="rId1" imgW="43586400" imgH="10363200" progId="">
                  <p:embed/>
                  <p:pic>
                    <p:nvPicPr>
                      <p:cNvPr id="0" name="图片 26624" descr="image58"/>
                      <p:cNvPicPr>
                        <a:picLocks noGrp="1" noChangeAspect="1"/>
                      </p:cNvPicPr>
                      <p:nvPr/>
                    </p:nvPicPr>
                    <p:blipFill>
                      <a:blip r:embed="rId2"/>
                      <a:stretch>
                        <a:fillRect/>
                      </a:stretch>
                    </p:blipFill>
                    <p:spPr>
                      <a:xfrm>
                        <a:off x="3086100" y="1223963"/>
                        <a:ext cx="3195638" cy="7604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1114425" y="1172210"/>
            <a:ext cx="7465060" cy="1605915"/>
          </a:xfrm>
          <a:prstGeom prst="rect">
            <a:avLst/>
          </a:prstGeom>
          <a:noFill/>
        </p:spPr>
        <p:txBody>
          <a:bodyPr wrap="square" rtlCol="0" anchor="ctr" anchorCtr="0">
            <a:noAutofit/>
          </a:bodyPr>
          <a:p>
            <a:pPr lvl="0" algn="l">
              <a:lnSpc>
                <a:spcPct val="120000"/>
              </a:lnSpc>
              <a:spcBef>
                <a:spcPts val="0"/>
              </a:spcBef>
              <a:spcAft>
                <a:spcPts val="0"/>
              </a:spcAft>
              <a:buNone/>
            </a:pPr>
            <a:r>
              <a:rPr lang="zh-CN" altLang="en-US" sz="2600">
                <a:solidFill>
                  <a:srgbClr val="000000"/>
                </a:solidFill>
                <a:latin typeface="微软雅黑" panose="020B0503020204020204" charset="-122"/>
                <a:ea typeface="微软雅黑" panose="020B0503020204020204" charset="-122"/>
              </a:rPr>
              <a:t>某基带传输系统发送的幅度序列为      。针对符号</a:t>
            </a:r>
            <a:r>
              <a:rPr lang="en-US" altLang="zh-CN" sz="26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6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6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600">
                <a:solidFill>
                  <a:srgbClr val="000000"/>
                </a:solidFill>
                <a:latin typeface="微软雅黑" panose="020B0503020204020204" charset="-122"/>
                <a:ea typeface="微软雅黑" panose="020B0503020204020204" charset="-122"/>
              </a:rPr>
              <a:t>接收端在</a:t>
            </a:r>
            <a:r>
              <a:rPr lang="en-US" altLang="zh-CN" sz="2600">
                <a:solidFill>
                  <a:srgbClr val="000000"/>
                </a:solidFill>
                <a:latin typeface="微软雅黑" panose="020B0503020204020204" charset="-122"/>
                <a:ea typeface="微软雅黑" panose="020B0503020204020204" charset="-122"/>
              </a:rPr>
              <a:t>t=kT</a:t>
            </a:r>
            <a:r>
              <a:rPr lang="en-US" altLang="zh-CN" sz="2600" baseline="-25000">
                <a:solidFill>
                  <a:srgbClr val="000000"/>
                </a:solidFill>
                <a:latin typeface="微软雅黑" panose="020B0503020204020204" charset="-122"/>
                <a:ea typeface="微软雅黑" panose="020B0503020204020204" charset="-122"/>
              </a:rPr>
              <a:t>s</a:t>
            </a:r>
            <a:r>
              <a:rPr lang="zh-CN" altLang="en-US" sz="2600">
                <a:solidFill>
                  <a:srgbClr val="000000"/>
                </a:solidFill>
                <a:latin typeface="微软雅黑" panose="020B0503020204020204" charset="-122"/>
                <a:ea typeface="微软雅黑" panose="020B0503020204020204" charset="-122"/>
              </a:rPr>
              <a:t>时刻采样得到</a:t>
            </a:r>
            <a:endParaRPr lang="zh-CN" altLang="en-US" sz="2600">
              <a:solidFill>
                <a:srgbClr val="000000"/>
              </a:solidFill>
              <a:latin typeface="微软雅黑" panose="020B0503020204020204" charset="-122"/>
              <a:ea typeface="微软雅黑" panose="020B0503020204020204" charset="-122"/>
            </a:endParaRPr>
          </a:p>
          <a:p>
            <a:pPr lvl="0" algn="l">
              <a:lnSpc>
                <a:spcPct val="120000"/>
              </a:lnSpc>
              <a:spcBef>
                <a:spcPts val="0"/>
              </a:spcBef>
              <a:spcAft>
                <a:spcPts val="0"/>
              </a:spcAft>
              <a:buNone/>
            </a:pPr>
            <a:r>
              <a:rPr lang="zh-CN" altLang="en-US" sz="2600">
                <a:solidFill>
                  <a:srgbClr val="000000"/>
                </a:solidFill>
                <a:latin typeface="微软雅黑" panose="020B0503020204020204" charset="-122"/>
                <a:ea typeface="微软雅黑" panose="020B0503020204020204" charset="-122"/>
              </a:rPr>
              <a:t>其中</a:t>
            </a:r>
            <a:r>
              <a:rPr lang="zh-CN" altLang="en-US" sz="2600">
                <a:solidFill>
                  <a:srgbClr val="000000"/>
                </a:solidFill>
                <a:latin typeface="Arial" panose="020B0604020202020204" pitchFamily="34" charset="0"/>
                <a:ea typeface="微软雅黑" panose="020B0503020204020204" charset="-122"/>
                <a:cs typeface="Arial" panose="020B0604020202020204" pitchFamily="34" charset="0"/>
              </a:rPr>
              <a:t>ꝩ</a:t>
            </a:r>
            <a:r>
              <a:rPr lang="en-US" altLang="zh-CN" sz="2600" baseline="-25000">
                <a:solidFill>
                  <a:srgbClr val="000000"/>
                </a:solidFill>
                <a:latin typeface="Arial" panose="020B0604020202020204" pitchFamily="34" charset="0"/>
                <a:ea typeface="微软雅黑" panose="020B0503020204020204" charset="-122"/>
                <a:cs typeface="Arial" panose="020B0604020202020204" pitchFamily="34" charset="0"/>
              </a:rPr>
              <a:t>k</a:t>
            </a:r>
            <a:r>
              <a:rPr lang="zh-CN" altLang="en-US" sz="2600">
                <a:solidFill>
                  <a:srgbClr val="000000"/>
                </a:solidFill>
                <a:latin typeface="Arial" panose="020B0604020202020204" pitchFamily="34" charset="0"/>
                <a:ea typeface="微软雅黑" panose="020B0503020204020204" charset="-122"/>
                <a:cs typeface="Arial" panose="020B0604020202020204" pitchFamily="34" charset="0"/>
              </a:rPr>
              <a:t>是零均值高斯噪声，（     ）是符号间干扰。</a:t>
            </a:r>
            <a:r>
              <a:rPr lang="zh-CN" altLang="en-US" sz="2600">
                <a:solidFill>
                  <a:srgbClr val="000000"/>
                </a:solidFill>
                <a:latin typeface="微软雅黑" panose="020B0503020204020204" charset="-122"/>
                <a:ea typeface="微软雅黑" panose="020B0503020204020204" charset="-122"/>
              </a:rPr>
              <a:t> </a:t>
            </a:r>
            <a:endParaRPr lang="zh-CN" altLang="en-US" sz="2600">
              <a:solidFill>
                <a:srgbClr val="000000"/>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2"/>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3"/>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4"/>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4" name="椭圆 13"/>
          <p:cNvSpPr>
            <a:spLocks noChangeAspect="1"/>
          </p:cNvSpPr>
          <p:nvPr>
            <p:custDataLst>
              <p:tags r:id="rId5"/>
            </p:custDataLst>
          </p:nvPr>
        </p:nvSpPr>
        <p:spPr>
          <a:xfrm>
            <a:off x="1114425" y="54216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5" name="圆角矩形 14"/>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7"/>
          <a:stretch>
            <a:fillRect/>
          </a:stretch>
        </p:blipFill>
        <p:spPr>
          <a:xfrm>
            <a:off x="6172200" y="1383665"/>
            <a:ext cx="513715" cy="425450"/>
          </a:xfrm>
          <a:prstGeom prst="rect">
            <a:avLst/>
          </a:prstGeom>
        </p:spPr>
      </p:pic>
      <p:pic>
        <p:nvPicPr>
          <p:cNvPr id="3" name="图片 2"/>
          <p:cNvPicPr>
            <a:picLocks noChangeAspect="1"/>
          </p:cNvPicPr>
          <p:nvPr/>
        </p:nvPicPr>
        <p:blipFill>
          <a:blip r:embed="rId8"/>
          <a:stretch>
            <a:fillRect/>
          </a:stretch>
        </p:blipFill>
        <p:spPr>
          <a:xfrm>
            <a:off x="5973445" y="1722120"/>
            <a:ext cx="2606040" cy="506095"/>
          </a:xfrm>
          <a:prstGeom prst="rect">
            <a:avLst/>
          </a:prstGeom>
        </p:spPr>
      </p:pic>
      <p:pic>
        <p:nvPicPr>
          <p:cNvPr id="23" name="图片 22"/>
          <p:cNvPicPr>
            <a:picLocks noChangeAspect="1"/>
          </p:cNvPicPr>
          <p:nvPr/>
        </p:nvPicPr>
        <p:blipFill>
          <a:blip r:embed="rId9"/>
          <a:stretch>
            <a:fillRect/>
          </a:stretch>
        </p:blipFill>
        <p:spPr>
          <a:xfrm>
            <a:off x="1860550" y="2800985"/>
            <a:ext cx="2034540" cy="545465"/>
          </a:xfrm>
          <a:prstGeom prst="rect">
            <a:avLst/>
          </a:prstGeom>
        </p:spPr>
      </p:pic>
      <p:pic>
        <p:nvPicPr>
          <p:cNvPr id="24" name="图片 23"/>
          <p:cNvPicPr>
            <a:picLocks noChangeAspect="1"/>
          </p:cNvPicPr>
          <p:nvPr/>
        </p:nvPicPr>
        <p:blipFill>
          <a:blip r:embed="rId10"/>
          <a:stretch>
            <a:fillRect/>
          </a:stretch>
        </p:blipFill>
        <p:spPr>
          <a:xfrm>
            <a:off x="1860550" y="4564380"/>
            <a:ext cx="1281430" cy="497840"/>
          </a:xfrm>
          <a:prstGeom prst="rect">
            <a:avLst/>
          </a:prstGeom>
        </p:spPr>
      </p:pic>
      <p:pic>
        <p:nvPicPr>
          <p:cNvPr id="25" name="图片 24"/>
          <p:cNvPicPr>
            <a:picLocks noChangeAspect="1"/>
          </p:cNvPicPr>
          <p:nvPr/>
        </p:nvPicPr>
        <p:blipFill>
          <a:blip r:embed="rId11"/>
          <a:stretch>
            <a:fillRect/>
          </a:stretch>
        </p:blipFill>
        <p:spPr>
          <a:xfrm>
            <a:off x="1915795" y="5408295"/>
            <a:ext cx="608965" cy="527685"/>
          </a:xfrm>
          <a:prstGeom prst="rect">
            <a:avLst/>
          </a:prstGeom>
        </p:spPr>
      </p:pic>
      <p:pic>
        <p:nvPicPr>
          <p:cNvPr id="26" name="图片 25"/>
          <p:cNvPicPr>
            <a:picLocks noChangeAspect="1"/>
          </p:cNvPicPr>
          <p:nvPr/>
        </p:nvPicPr>
        <p:blipFill>
          <a:blip r:embed="rId12"/>
          <a:stretch>
            <a:fillRect/>
          </a:stretch>
        </p:blipFill>
        <p:spPr>
          <a:xfrm>
            <a:off x="1915795" y="3688080"/>
            <a:ext cx="560070" cy="533400"/>
          </a:xfrm>
          <a:prstGeom prst="rect">
            <a:avLst/>
          </a:prstGeom>
        </p:spPr>
      </p:pic>
      <p:grpSp>
        <p:nvGrpSpPr>
          <p:cNvPr id="20" name="组合 19"/>
          <p:cNvGrpSpPr/>
          <p:nvPr>
            <p:custDataLst>
              <p:tags r:id="rId13"/>
            </p:custDataLst>
          </p:nvPr>
        </p:nvGrpSpPr>
        <p:grpSpPr>
          <a:xfrm>
            <a:off x="0" y="0"/>
            <a:ext cx="9144000" cy="635000"/>
            <a:chOff x="0" y="0"/>
            <a:chExt cx="14400" cy="1000"/>
          </a:xfrm>
        </p:grpSpPr>
        <p:sp>
          <p:nvSpPr>
            <p:cNvPr id="16" name="TitleBackground"/>
            <p:cNvSpPr/>
            <p:nvPr>
              <p:custDataLst>
                <p:tags r:id="rId14"/>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5"/>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6"/>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9" name="TipText"/>
            <p:cNvSpPr txBox="1"/>
            <p:nvPr>
              <p:custDataLst>
                <p:tags r:id="rId17"/>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5" name="图片 4" descr="tmpD81A"/>
          <p:cNvPicPr>
            <a:picLocks noChangeAspect="1"/>
          </p:cNvPicPr>
          <p:nvPr>
            <p:custDataLst>
              <p:tags r:id="rId18"/>
            </p:custDataLst>
          </p:nvPr>
        </p:nvPicPr>
        <p:blipFill>
          <a:blip r:embed="rId19"/>
          <a:stretch>
            <a:fillRect/>
          </a:stretch>
        </p:blipFill>
        <p:spPr>
          <a:xfrm>
            <a:off x="7594600" y="63500"/>
            <a:ext cx="1422400" cy="508000"/>
          </a:xfrm>
          <a:prstGeom prst="rect">
            <a:avLst/>
          </a:prstGeom>
        </p:spPr>
      </p:pic>
    </p:spTree>
    <p:custDataLst>
      <p:tags r:id="rId20"/>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042670" y="1080135"/>
            <a:ext cx="7315200" cy="170561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设四进制基带传输系统的信道带宽是</a:t>
            </a:r>
            <a:r>
              <a:rPr lang="en-US" altLang="zh-CN" sz="2600">
                <a:solidFill>
                  <a:srgbClr val="000000"/>
                </a:solidFill>
                <a:latin typeface="微软雅黑" panose="020B0503020204020204" charset="-122"/>
                <a:ea typeface="微软雅黑" panose="020B0503020204020204" charset="-122"/>
              </a:rPr>
              <a:t>10kHz</a:t>
            </a:r>
            <a:r>
              <a:rPr lang="zh-CN" altLang="en-US" sz="2600">
                <a:solidFill>
                  <a:srgbClr val="000000"/>
                </a:solidFill>
                <a:latin typeface="微软雅黑" panose="020B0503020204020204" charset="-122"/>
                <a:ea typeface="微软雅黑" panose="020B0503020204020204" charset="-122"/>
              </a:rPr>
              <a:t>，按照奈奎斯特极限，该系统无</a:t>
            </a:r>
            <a:r>
              <a:rPr lang="en-US" altLang="zh-CN" sz="2600">
                <a:solidFill>
                  <a:srgbClr val="000000"/>
                </a:solidFill>
                <a:latin typeface="微软雅黑" panose="020B0503020204020204" charset="-122"/>
                <a:ea typeface="微软雅黑" panose="020B0503020204020204" charset="-122"/>
              </a:rPr>
              <a:t>ISI</a:t>
            </a:r>
            <a:r>
              <a:rPr lang="zh-CN" altLang="en-US" sz="2600">
                <a:solidFill>
                  <a:srgbClr val="000000"/>
                </a:solidFill>
                <a:latin typeface="微软雅黑" panose="020B0503020204020204" charset="-122"/>
                <a:ea typeface="微软雅黑" panose="020B0503020204020204" charset="-122"/>
              </a:rPr>
              <a:t>传输的最高速率是（      ）</a:t>
            </a:r>
            <a:r>
              <a:rPr lang="en-US" altLang="zh-CN" sz="2600">
                <a:solidFill>
                  <a:srgbClr val="000000"/>
                </a:solidFill>
                <a:latin typeface="微软雅黑" panose="020B0503020204020204" charset="-122"/>
                <a:ea typeface="微软雅黑" panose="020B0503020204020204" charset="-122"/>
              </a:rPr>
              <a:t>kbit/s</a:t>
            </a:r>
            <a:r>
              <a:rPr lang="zh-CN" altLang="en-US" sz="2600">
                <a:solidFill>
                  <a:srgbClr val="000000"/>
                </a:solidFill>
                <a:latin typeface="微软雅黑" panose="020B0503020204020204" charset="-122"/>
                <a:ea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10</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20</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30</a:t>
            </a:r>
            <a:endParaRPr lang="en-US" altLang="zh-CN"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40</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F766"/>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灯片编号占位符 5"/>
          <p:cNvSpPr>
            <a:spLocks noGrp="1"/>
          </p:cNvSpPr>
          <p:nvPr>
            <p:ph type="sldNum" sz="quarter" idx="12"/>
          </p:nvPr>
        </p:nvSpPr>
        <p:spPr>
          <a:noFill/>
        </p:spPr>
        <p:txBody>
          <a:bodyPr/>
          <a:lstStyle/>
          <a:p>
            <a:fld id="{8F021207-CB2D-4EC7-B601-A382E404762F}" type="slidenum">
              <a:rPr lang="en-US" altLang="zh-CN" smtClean="0"/>
            </a:fld>
            <a:endParaRPr lang="en-US" altLang="zh-CN" smtClean="0"/>
          </a:p>
        </p:txBody>
      </p:sp>
      <p:sp>
        <p:nvSpPr>
          <p:cNvPr id="82022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14691" name="Rectangle 3"/>
          <p:cNvSpPr>
            <a:spLocks noGrp="1" noChangeArrowheads="1"/>
          </p:cNvSpPr>
          <p:nvPr>
            <p:ph type="body" idx="1"/>
          </p:nvPr>
        </p:nvSpPr>
        <p:spPr/>
        <p:txBody>
          <a:bodyPr/>
          <a:lstStyle/>
          <a:p>
            <a:pPr eaLnBrk="1" hangingPunct="1"/>
            <a:r>
              <a:rPr lang="en-US" altLang="zh-CN" dirty="0" smtClean="0"/>
              <a:t>5.7  </a:t>
            </a:r>
            <a:r>
              <a:rPr lang="zh-CN" altLang="en-US" dirty="0" smtClean="0"/>
              <a:t>眼图</a:t>
            </a:r>
            <a:endParaRPr lang="zh-CN" altLang="en-US" dirty="0" smtClean="0"/>
          </a:p>
          <a:p>
            <a:pPr lvl="1" eaLnBrk="1" hangingPunct="1"/>
            <a:r>
              <a:rPr lang="zh-CN" altLang="en-US" sz="2400" dirty="0" smtClean="0"/>
              <a:t>在实际应用中需要用简便的实验手段来定性评价系统的性能。眼图是一种有效的实验方法。</a:t>
            </a:r>
            <a:endParaRPr lang="zh-CN" altLang="en-US" sz="2400" dirty="0" smtClean="0"/>
          </a:p>
          <a:p>
            <a:pPr lvl="1" eaLnBrk="1" hangingPunct="1"/>
            <a:r>
              <a:rPr lang="zh-CN" altLang="en-US" sz="2400" dirty="0" smtClean="0"/>
              <a:t>眼图是指通过用示波器观察接收端的基带信号波形，从而估计和调整系统性能的一种方法。 </a:t>
            </a:r>
            <a:endParaRPr lang="zh-CN" altLang="en-US" sz="2400" dirty="0" smtClean="0"/>
          </a:p>
          <a:p>
            <a:pPr lvl="1" eaLnBrk="1" hangingPunct="1"/>
            <a:r>
              <a:rPr lang="zh-CN" altLang="en-US" sz="2400" dirty="0" smtClean="0"/>
              <a:t>具体方法：用一个示波器跨接在抽样判决器的输入端</a:t>
            </a:r>
            <a:r>
              <a:rPr lang="en-US" altLang="zh-CN" sz="2400" dirty="0" smtClean="0"/>
              <a:t>,</a:t>
            </a:r>
            <a:r>
              <a:rPr lang="zh-CN" altLang="en-US" sz="2400" dirty="0" smtClean="0"/>
              <a:t>然后调整示波器水平扫描周期</a:t>
            </a:r>
            <a:r>
              <a:rPr lang="en-US" altLang="zh-CN" sz="2400" dirty="0" smtClean="0"/>
              <a:t>,</a:t>
            </a:r>
            <a:r>
              <a:rPr lang="zh-CN" altLang="en-US" sz="2400" dirty="0" smtClean="0"/>
              <a:t>使其与接收码元的周期同步</a:t>
            </a:r>
            <a:r>
              <a:rPr lang="en-US" altLang="zh-CN" sz="2400" dirty="0" smtClean="0"/>
              <a:t>.</a:t>
            </a:r>
            <a:r>
              <a:rPr lang="zh-CN" altLang="en-US" sz="2400" dirty="0" smtClean="0"/>
              <a:t>此时可以从示波器显示的图形上</a:t>
            </a:r>
            <a:r>
              <a:rPr lang="en-US" altLang="zh-CN" sz="2400" dirty="0" smtClean="0"/>
              <a:t>,</a:t>
            </a:r>
            <a:r>
              <a:rPr lang="zh-CN" altLang="en-US" sz="2400" dirty="0" smtClean="0"/>
              <a:t>观察码间干扰和信道噪声等因素影响的情况</a:t>
            </a:r>
            <a:r>
              <a:rPr lang="en-US" altLang="zh-CN" sz="2400" dirty="0" smtClean="0"/>
              <a:t>,</a:t>
            </a:r>
            <a:r>
              <a:rPr lang="zh-CN" altLang="en-US" sz="2400" dirty="0" smtClean="0"/>
              <a:t>从而估计系统性能的优劣程度。</a:t>
            </a:r>
            <a:endParaRPr lang="zh-CN" altLang="en-US" dirty="0" smtClean="0"/>
          </a:p>
          <a:p>
            <a:pPr lvl="1" eaLnBrk="1" hangingPunct="1"/>
            <a:r>
              <a:rPr lang="zh-CN" altLang="en-US" sz="2400" dirty="0" smtClean="0"/>
              <a:t>因为在传输二进制信号波形时</a:t>
            </a:r>
            <a:r>
              <a:rPr lang="en-US" altLang="zh-CN" sz="2400" dirty="0" smtClean="0"/>
              <a:t>, </a:t>
            </a:r>
            <a:r>
              <a:rPr lang="zh-CN" altLang="en-US" sz="2400" dirty="0" smtClean="0"/>
              <a:t>示波器显示的图形很像人的眼睛，故名“眼图”。</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 calcmode="lin" valueType="num">
                                      <p:cBhvr additive="base">
                                        <p:cTn id="25"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691">
                                            <p:txEl>
                                              <p:pRg st="4" end="4"/>
                                            </p:txEl>
                                          </p:spTgt>
                                        </p:tgtEl>
                                        <p:attrNameLst>
                                          <p:attrName>style.visibility</p:attrName>
                                        </p:attrNameLst>
                                      </p:cBhvr>
                                      <p:to>
                                        <p:strVal val="visible"/>
                                      </p:to>
                                    </p:set>
                                    <p:anim calcmode="lin" valueType="num">
                                      <p:cBhvr additive="base">
                                        <p:cTn id="31"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灯片编号占位符 5"/>
          <p:cNvSpPr>
            <a:spLocks noGrp="1"/>
          </p:cNvSpPr>
          <p:nvPr>
            <p:ph type="sldNum" sz="quarter" idx="12"/>
          </p:nvPr>
        </p:nvSpPr>
        <p:spPr>
          <a:noFill/>
        </p:spPr>
        <p:txBody>
          <a:bodyPr/>
          <a:lstStyle/>
          <a:p>
            <a:fld id="{73BEDD80-F65C-4291-BAAC-56D772A78230}" type="slidenum">
              <a:rPr lang="en-US" altLang="zh-CN" smtClean="0"/>
            </a:fld>
            <a:endParaRPr lang="en-US" altLang="zh-CN" smtClean="0"/>
          </a:p>
        </p:txBody>
      </p:sp>
      <p:sp>
        <p:nvSpPr>
          <p:cNvPr id="82125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15715" name="Rectangle 3"/>
          <p:cNvSpPr>
            <a:spLocks noGrp="1" noChangeArrowheads="1"/>
          </p:cNvSpPr>
          <p:nvPr>
            <p:ph type="body" idx="1"/>
          </p:nvPr>
        </p:nvSpPr>
        <p:spPr/>
        <p:txBody>
          <a:bodyPr/>
          <a:lstStyle/>
          <a:p>
            <a:pPr lvl="1" eaLnBrk="1" hangingPunct="1"/>
            <a:r>
              <a:rPr lang="zh-CN" altLang="en-US" sz="2400" smtClean="0"/>
              <a:t>眼图实例</a:t>
            </a:r>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2" eaLnBrk="1" hangingPunct="1"/>
            <a:r>
              <a:rPr lang="zh-CN" altLang="en-US" sz="2200" smtClean="0"/>
              <a:t>图</a:t>
            </a:r>
            <a:r>
              <a:rPr lang="en-US" altLang="zh-CN" sz="2200" smtClean="0"/>
              <a:t>(a)</a:t>
            </a:r>
            <a:r>
              <a:rPr lang="zh-CN" altLang="en-US" sz="2200" smtClean="0"/>
              <a:t>是接收滤波器输出的无码间串扰的双极性基带波形 </a:t>
            </a:r>
            <a:endParaRPr lang="zh-CN" altLang="en-US" sz="2200" smtClean="0"/>
          </a:p>
          <a:p>
            <a:pPr lvl="2" eaLnBrk="1" hangingPunct="1"/>
            <a:r>
              <a:rPr lang="zh-CN" altLang="en-US" sz="2200" smtClean="0"/>
              <a:t>图</a:t>
            </a:r>
            <a:r>
              <a:rPr lang="en-US" altLang="zh-CN" sz="2200" smtClean="0"/>
              <a:t>(d)</a:t>
            </a:r>
            <a:r>
              <a:rPr lang="zh-CN" altLang="en-US" sz="2200" smtClean="0"/>
              <a:t>是接收滤波器输出的有码间串扰的双极性基带波形</a:t>
            </a:r>
            <a:endParaRPr lang="zh-CN" altLang="en-US" sz="2200" smtClean="0"/>
          </a:p>
          <a:p>
            <a:pPr lvl="2" eaLnBrk="1" hangingPunct="1"/>
            <a:r>
              <a:rPr lang="zh-CN" altLang="en-US" sz="2200" smtClean="0">
                <a:cs typeface="+mn-ea"/>
              </a:rPr>
              <a:t>眼图的“眼睛”张开的越大，且眼图越端正，表示码间串扰越小；反之，表示码间串扰越大。</a:t>
            </a:r>
            <a:endParaRPr lang="zh-CN" altLang="en-US" sz="2200" smtClean="0"/>
          </a:p>
        </p:txBody>
      </p:sp>
      <p:pic>
        <p:nvPicPr>
          <p:cNvPr id="115716" name="Picture 4" descr="t0518"/>
          <p:cNvPicPr>
            <a:picLocks noChangeAspect="1" noChangeArrowheads="1"/>
          </p:cNvPicPr>
          <p:nvPr/>
        </p:nvPicPr>
        <p:blipFill>
          <a:blip r:embed="rId1" cstate="print"/>
          <a:srcRect/>
          <a:stretch>
            <a:fillRect/>
          </a:stretch>
        </p:blipFill>
        <p:spPr bwMode="auto">
          <a:xfrm>
            <a:off x="1422400" y="1584325"/>
            <a:ext cx="6705600" cy="3475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16"/>
                                        </p:tgtEl>
                                        <p:attrNameLst>
                                          <p:attrName>style.visibility</p:attrName>
                                        </p:attrNameLst>
                                      </p:cBhvr>
                                      <p:to>
                                        <p:strVal val="visible"/>
                                      </p:to>
                                    </p:set>
                                    <p:anim calcmode="lin" valueType="num">
                                      <p:cBhvr additive="base">
                                        <p:cTn id="13" dur="500" fill="hold"/>
                                        <p:tgtEl>
                                          <p:spTgt spid="115716"/>
                                        </p:tgtEl>
                                        <p:attrNameLst>
                                          <p:attrName>ppt_x</p:attrName>
                                        </p:attrNameLst>
                                      </p:cBhvr>
                                      <p:tavLst>
                                        <p:tav tm="0">
                                          <p:val>
                                            <p:strVal val="#ppt_x"/>
                                          </p:val>
                                        </p:tav>
                                        <p:tav tm="100000">
                                          <p:val>
                                            <p:strVal val="#ppt_x"/>
                                          </p:val>
                                        </p:tav>
                                      </p:tavLst>
                                    </p:anim>
                                    <p:anim calcmode="lin" valueType="num">
                                      <p:cBhvr additive="base">
                                        <p:cTn id="14"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5715">
                                            <p:txEl>
                                              <p:pRg st="9" end="9"/>
                                            </p:txEl>
                                          </p:spTgt>
                                        </p:tgtEl>
                                        <p:attrNameLst>
                                          <p:attrName>style.visibility</p:attrName>
                                        </p:attrNameLst>
                                      </p:cBhvr>
                                      <p:to>
                                        <p:strVal val="visible"/>
                                      </p:to>
                                    </p:set>
                                    <p:anim calcmode="lin" valueType="num">
                                      <p:cBhvr additive="base">
                                        <p:cTn id="19" dur="500" fill="hold"/>
                                        <p:tgtEl>
                                          <p:spTgt spid="11571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5715">
                                            <p:txEl>
                                              <p:pRg st="10" end="10"/>
                                            </p:txEl>
                                          </p:spTgt>
                                        </p:tgtEl>
                                        <p:attrNameLst>
                                          <p:attrName>style.visibility</p:attrName>
                                        </p:attrNameLst>
                                      </p:cBhvr>
                                      <p:to>
                                        <p:strVal val="visible"/>
                                      </p:to>
                                    </p:set>
                                    <p:anim calcmode="lin" valueType="num">
                                      <p:cBhvr additive="base">
                                        <p:cTn id="25" dur="500" fill="hold"/>
                                        <p:tgtEl>
                                          <p:spTgt spid="115715">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5715">
                                            <p:txEl>
                                              <p:pRg st="11" end="11"/>
                                            </p:txEl>
                                          </p:spTgt>
                                        </p:tgtEl>
                                        <p:attrNameLst>
                                          <p:attrName>style.visibility</p:attrName>
                                        </p:attrNameLst>
                                      </p:cBhvr>
                                      <p:to>
                                        <p:strVal val="visible"/>
                                      </p:to>
                                    </p:set>
                                    <p:anim calcmode="lin" valueType="num">
                                      <p:cBhvr additive="base">
                                        <p:cTn id="31" dur="500" fill="hold"/>
                                        <p:tgtEl>
                                          <p:spTgt spid="11571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灯片编号占位符 5"/>
          <p:cNvSpPr>
            <a:spLocks noGrp="1"/>
          </p:cNvSpPr>
          <p:nvPr>
            <p:ph type="sldNum" sz="quarter" idx="12"/>
          </p:nvPr>
        </p:nvSpPr>
        <p:spPr>
          <a:noFill/>
        </p:spPr>
        <p:txBody>
          <a:bodyPr/>
          <a:lstStyle/>
          <a:p>
            <a:fld id="{26C8C7CD-F32A-4994-AF73-51526881A45E}" type="slidenum">
              <a:rPr lang="en-US" altLang="zh-CN" smtClean="0"/>
            </a:fld>
            <a:endParaRPr lang="en-US" altLang="zh-CN" smtClean="0"/>
          </a:p>
        </p:txBody>
      </p:sp>
      <p:sp>
        <p:nvSpPr>
          <p:cNvPr id="257028"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76803" name="Rectangle 3"/>
          <p:cNvSpPr>
            <a:spLocks noGrp="1" noChangeArrowheads="1"/>
          </p:cNvSpPr>
          <p:nvPr>
            <p:ph type="body" idx="1"/>
          </p:nvPr>
        </p:nvSpPr>
        <p:spPr/>
        <p:txBody>
          <a:bodyPr/>
          <a:lstStyle/>
          <a:p>
            <a:pPr lvl="2" eaLnBrk="1" hangingPunct="1"/>
            <a:r>
              <a:rPr lang="zh-CN" altLang="en-US" smtClean="0"/>
              <a:t>基带系统的各点波形示意图</a:t>
            </a:r>
            <a:endParaRPr lang="zh-CN" altLang="en-US" smtClean="0"/>
          </a:p>
          <a:p>
            <a:pPr lvl="2" eaLnBrk="1" hangingPunct="1"/>
            <a:endParaRPr lang="en-US" altLang="zh-CN" smtClean="0"/>
          </a:p>
        </p:txBody>
      </p:sp>
      <p:sp>
        <p:nvSpPr>
          <p:cNvPr id="257030" name="Rectangle 5"/>
          <p:cNvSpPr>
            <a:spLocks noChangeArrowheads="1"/>
          </p:cNvSpPr>
          <p:nvPr/>
        </p:nvSpPr>
        <p:spPr bwMode="auto">
          <a:xfrm>
            <a:off x="0" y="1357313"/>
            <a:ext cx="9144000" cy="0"/>
          </a:xfrm>
          <a:prstGeom prst="rect">
            <a:avLst/>
          </a:prstGeom>
          <a:noFill/>
          <a:ln w="9525">
            <a:noFill/>
            <a:miter lim="800000"/>
          </a:ln>
        </p:spPr>
        <p:txBody>
          <a:bodyPr wrap="none" anchor="ctr">
            <a:spAutoFit/>
          </a:bodyPr>
          <a:lstStyle/>
          <a:p>
            <a:endParaRPr lang="zh-CN" altLang="en-US"/>
          </a:p>
        </p:txBody>
      </p:sp>
      <p:graphicFrame>
        <p:nvGraphicFramePr>
          <p:cNvPr id="76804" name="Object 4"/>
          <p:cNvGraphicFramePr>
            <a:graphicFrameLocks noChangeAspect="1"/>
          </p:cNvGraphicFramePr>
          <p:nvPr/>
        </p:nvGraphicFramePr>
        <p:xfrm>
          <a:off x="881063" y="1403350"/>
          <a:ext cx="6391275" cy="5094288"/>
        </p:xfrm>
        <a:graphic>
          <a:graphicData uri="http://schemas.openxmlformats.org/presentationml/2006/ole">
            <mc:AlternateContent xmlns:mc="http://schemas.openxmlformats.org/markup-compatibility/2006">
              <mc:Choice xmlns:v="urn:schemas-microsoft-com:vml" Requires="v">
                <p:oleObj spid="_x0000_s3073" name="" r:id="rId1" imgW="3115945" imgH="3262630" progId="">
                  <p:embed/>
                </p:oleObj>
              </mc:Choice>
              <mc:Fallback>
                <p:oleObj name="" r:id="rId1" imgW="3115945" imgH="3262630" progId="">
                  <p:embed/>
                  <p:pic>
                    <p:nvPicPr>
                      <p:cNvPr id="0" name="图片 3072" descr="image5"/>
                      <p:cNvPicPr>
                        <a:picLocks noChangeAspect="1"/>
                      </p:cNvPicPr>
                      <p:nvPr/>
                    </p:nvPicPr>
                    <p:blipFill>
                      <a:blip r:embed="rId2"/>
                      <a:srcRect t="2344" r="5315"/>
                      <a:stretch>
                        <a:fillRect/>
                      </a:stretch>
                    </p:blipFill>
                    <p:spPr>
                      <a:xfrm>
                        <a:off x="881063" y="1403350"/>
                        <a:ext cx="6391275" cy="5094288"/>
                      </a:xfrm>
                      <a:prstGeom prst="rect">
                        <a:avLst/>
                      </a:prstGeom>
                      <a:noFill/>
                      <a:ln w="9525">
                        <a:noFill/>
                      </a:ln>
                    </p:spPr>
                  </p:pic>
                </p:oleObj>
              </mc:Fallback>
            </mc:AlternateContent>
          </a:graphicData>
        </a:graphic>
      </p:graphicFrame>
      <p:sp>
        <p:nvSpPr>
          <p:cNvPr id="76806" name="AutoShape 6"/>
          <p:cNvSpPr>
            <a:spLocks noChangeArrowheads="1"/>
          </p:cNvSpPr>
          <p:nvPr/>
        </p:nvSpPr>
        <p:spPr bwMode="auto">
          <a:xfrm>
            <a:off x="7407275" y="1223963"/>
            <a:ext cx="1350963" cy="404812"/>
          </a:xfrm>
          <a:prstGeom prst="wedgeRoundRectCallout">
            <a:avLst>
              <a:gd name="adj1" fmla="val -128611"/>
              <a:gd name="adj2" fmla="val 85296"/>
              <a:gd name="adj3" fmla="val 16667"/>
            </a:avLst>
          </a:prstGeom>
          <a:solidFill>
            <a:schemeClr val="accent2"/>
          </a:solidFill>
          <a:ln w="9525">
            <a:solidFill>
              <a:schemeClr val="tx1"/>
            </a:solidFill>
            <a:miter lim="800000"/>
          </a:ln>
        </p:spPr>
        <p:txBody>
          <a:bodyPr/>
          <a:lstStyle/>
          <a:p>
            <a:pPr algn="ctr"/>
            <a:r>
              <a:rPr lang="zh-CN" altLang="en-US"/>
              <a:t>输入信号 </a:t>
            </a:r>
            <a:endParaRPr lang="zh-CN" altLang="en-US"/>
          </a:p>
        </p:txBody>
      </p:sp>
      <p:sp>
        <p:nvSpPr>
          <p:cNvPr id="76807" name="AutoShape 7"/>
          <p:cNvSpPr>
            <a:spLocks noChangeArrowheads="1"/>
          </p:cNvSpPr>
          <p:nvPr/>
        </p:nvSpPr>
        <p:spPr bwMode="auto">
          <a:xfrm>
            <a:off x="7362825" y="1898650"/>
            <a:ext cx="1484313" cy="404813"/>
          </a:xfrm>
          <a:prstGeom prst="wedgeRoundRectCallout">
            <a:avLst>
              <a:gd name="adj1" fmla="val -140269"/>
              <a:gd name="adj2" fmla="val 55097"/>
              <a:gd name="adj3" fmla="val 16667"/>
            </a:avLst>
          </a:prstGeom>
          <a:solidFill>
            <a:schemeClr val="accent2"/>
          </a:solidFill>
          <a:ln w="9525">
            <a:solidFill>
              <a:schemeClr val="tx1"/>
            </a:solidFill>
            <a:miter lim="800000"/>
          </a:ln>
        </p:spPr>
        <p:txBody>
          <a:bodyPr/>
          <a:lstStyle/>
          <a:p>
            <a:pPr algn="ctr"/>
            <a:r>
              <a:rPr lang="zh-CN" altLang="en-US"/>
              <a:t>码型变换后 </a:t>
            </a:r>
            <a:endParaRPr lang="zh-CN" altLang="en-US"/>
          </a:p>
        </p:txBody>
      </p:sp>
      <p:sp>
        <p:nvSpPr>
          <p:cNvPr id="76808" name="AutoShape 8"/>
          <p:cNvSpPr>
            <a:spLocks noChangeArrowheads="1"/>
          </p:cNvSpPr>
          <p:nvPr/>
        </p:nvSpPr>
        <p:spPr bwMode="auto">
          <a:xfrm>
            <a:off x="7407275" y="2663825"/>
            <a:ext cx="1484313" cy="404813"/>
          </a:xfrm>
          <a:prstGeom prst="wedgeRoundRectCallout">
            <a:avLst>
              <a:gd name="adj1" fmla="val -118449"/>
              <a:gd name="adj2" fmla="val 70394"/>
              <a:gd name="adj3" fmla="val 16667"/>
            </a:avLst>
          </a:prstGeom>
          <a:solidFill>
            <a:schemeClr val="accent2"/>
          </a:solidFill>
          <a:ln w="9525">
            <a:solidFill>
              <a:schemeClr val="tx1"/>
            </a:solidFill>
            <a:miter lim="800000"/>
          </a:ln>
        </p:spPr>
        <p:txBody>
          <a:bodyPr/>
          <a:lstStyle/>
          <a:p>
            <a:pPr algn="ctr"/>
            <a:r>
              <a:rPr lang="zh-CN" altLang="en-US"/>
              <a:t>传输的波形 </a:t>
            </a:r>
            <a:endParaRPr lang="zh-CN" altLang="en-US"/>
          </a:p>
        </p:txBody>
      </p:sp>
      <p:sp>
        <p:nvSpPr>
          <p:cNvPr id="76809" name="AutoShape 9"/>
          <p:cNvSpPr>
            <a:spLocks noChangeArrowheads="1"/>
          </p:cNvSpPr>
          <p:nvPr/>
        </p:nvSpPr>
        <p:spPr bwMode="auto">
          <a:xfrm>
            <a:off x="7362825" y="3473450"/>
            <a:ext cx="1484313" cy="404813"/>
          </a:xfrm>
          <a:prstGeom prst="wedgeRoundRectCallout">
            <a:avLst>
              <a:gd name="adj1" fmla="val -93745"/>
              <a:gd name="adj2" fmla="val 55491"/>
              <a:gd name="adj3" fmla="val 16667"/>
            </a:avLst>
          </a:prstGeom>
          <a:solidFill>
            <a:schemeClr val="accent2"/>
          </a:solidFill>
          <a:ln w="9525">
            <a:solidFill>
              <a:schemeClr val="tx1"/>
            </a:solidFill>
            <a:miter lim="800000"/>
          </a:ln>
        </p:spPr>
        <p:txBody>
          <a:bodyPr/>
          <a:lstStyle/>
          <a:p>
            <a:pPr algn="ctr"/>
            <a:r>
              <a:rPr lang="zh-CN" altLang="en-US"/>
              <a:t>信道输出 </a:t>
            </a:r>
            <a:endParaRPr lang="zh-CN" altLang="en-US"/>
          </a:p>
        </p:txBody>
      </p:sp>
      <p:sp>
        <p:nvSpPr>
          <p:cNvPr id="76810" name="AutoShape 10"/>
          <p:cNvSpPr>
            <a:spLocks noChangeArrowheads="1"/>
          </p:cNvSpPr>
          <p:nvPr/>
        </p:nvSpPr>
        <p:spPr bwMode="auto">
          <a:xfrm>
            <a:off x="7046913" y="4284663"/>
            <a:ext cx="1781175" cy="404812"/>
          </a:xfrm>
          <a:prstGeom prst="wedgeRoundRectCallout">
            <a:avLst>
              <a:gd name="adj1" fmla="val -73264"/>
              <a:gd name="adj2" fmla="val 66472"/>
              <a:gd name="adj3" fmla="val 16667"/>
            </a:avLst>
          </a:prstGeom>
          <a:solidFill>
            <a:schemeClr val="accent2"/>
          </a:solidFill>
          <a:ln w="9525">
            <a:solidFill>
              <a:schemeClr val="tx1"/>
            </a:solidFill>
            <a:miter lim="800000"/>
          </a:ln>
        </p:spPr>
        <p:txBody>
          <a:bodyPr/>
          <a:lstStyle/>
          <a:p>
            <a:pPr algn="ctr"/>
            <a:r>
              <a:rPr lang="zh-CN" altLang="en-US"/>
              <a:t>接收滤波输出 </a:t>
            </a:r>
            <a:endParaRPr lang="zh-CN" altLang="en-US"/>
          </a:p>
        </p:txBody>
      </p:sp>
      <p:sp>
        <p:nvSpPr>
          <p:cNvPr id="76811" name="AutoShape 11"/>
          <p:cNvSpPr>
            <a:spLocks noChangeArrowheads="1"/>
          </p:cNvSpPr>
          <p:nvPr/>
        </p:nvSpPr>
        <p:spPr bwMode="auto">
          <a:xfrm>
            <a:off x="7362825" y="5003800"/>
            <a:ext cx="1484313" cy="404813"/>
          </a:xfrm>
          <a:prstGeom prst="wedgeRoundRectCallout">
            <a:avLst>
              <a:gd name="adj1" fmla="val -136204"/>
              <a:gd name="adj2" fmla="val 35491"/>
              <a:gd name="adj3" fmla="val 16667"/>
            </a:avLst>
          </a:prstGeom>
          <a:solidFill>
            <a:schemeClr val="accent2"/>
          </a:solidFill>
          <a:ln w="9525">
            <a:solidFill>
              <a:schemeClr val="tx1"/>
            </a:solidFill>
            <a:miter lim="800000"/>
          </a:ln>
        </p:spPr>
        <p:txBody>
          <a:bodyPr/>
          <a:lstStyle/>
          <a:p>
            <a:pPr algn="ctr"/>
            <a:r>
              <a:rPr lang="zh-CN" altLang="en-US"/>
              <a:t>位定时脉冲</a:t>
            </a:r>
            <a:endParaRPr lang="zh-CN" altLang="en-US"/>
          </a:p>
        </p:txBody>
      </p:sp>
      <p:sp>
        <p:nvSpPr>
          <p:cNvPr id="76812" name="AutoShape 12"/>
          <p:cNvSpPr>
            <a:spLocks noChangeArrowheads="1"/>
          </p:cNvSpPr>
          <p:nvPr/>
        </p:nvSpPr>
        <p:spPr bwMode="auto">
          <a:xfrm>
            <a:off x="7407275" y="5543550"/>
            <a:ext cx="1484313" cy="404813"/>
          </a:xfrm>
          <a:prstGeom prst="wedgeRoundRectCallout">
            <a:avLst>
              <a:gd name="adj1" fmla="val -234815"/>
              <a:gd name="adj2" fmla="val 55884"/>
              <a:gd name="adj3" fmla="val 16667"/>
            </a:avLst>
          </a:prstGeom>
          <a:solidFill>
            <a:schemeClr val="accent2"/>
          </a:solidFill>
          <a:ln w="9525">
            <a:solidFill>
              <a:schemeClr val="tx1"/>
            </a:solidFill>
            <a:miter lim="800000"/>
          </a:ln>
        </p:spPr>
        <p:txBody>
          <a:bodyPr/>
          <a:lstStyle/>
          <a:p>
            <a:pPr algn="ctr"/>
            <a:r>
              <a:rPr lang="zh-CN" altLang="en-US"/>
              <a:t>恢复的信息 </a:t>
            </a:r>
            <a:endParaRPr lang="zh-CN" altLang="en-US"/>
          </a:p>
        </p:txBody>
      </p:sp>
      <p:grpSp>
        <p:nvGrpSpPr>
          <p:cNvPr id="2" name="Group 15"/>
          <p:cNvGrpSpPr/>
          <p:nvPr/>
        </p:nvGrpSpPr>
        <p:grpSpPr bwMode="auto">
          <a:xfrm>
            <a:off x="6011863" y="6129338"/>
            <a:ext cx="2566987" cy="449262"/>
            <a:chOff x="3787" y="3861"/>
            <a:chExt cx="1617" cy="283"/>
          </a:xfrm>
        </p:grpSpPr>
        <p:sp>
          <p:nvSpPr>
            <p:cNvPr id="257039" name="Rectangle 13"/>
            <p:cNvSpPr>
              <a:spLocks noChangeArrowheads="1"/>
            </p:cNvSpPr>
            <p:nvPr/>
          </p:nvSpPr>
          <p:spPr bwMode="auto">
            <a:xfrm>
              <a:off x="3787" y="3861"/>
              <a:ext cx="397" cy="198"/>
            </a:xfrm>
            <a:prstGeom prst="rect">
              <a:avLst/>
            </a:prstGeom>
            <a:noFill/>
            <a:ln w="38100">
              <a:solidFill>
                <a:schemeClr val="hlink"/>
              </a:solidFill>
              <a:miter lim="800000"/>
            </a:ln>
          </p:spPr>
          <p:txBody>
            <a:bodyPr wrap="none" anchor="ctr"/>
            <a:lstStyle/>
            <a:p>
              <a:pPr algn="ctr"/>
              <a:endParaRPr lang="zh-CN" altLang="zh-CN">
                <a:solidFill>
                  <a:schemeClr val="hlink"/>
                </a:solidFill>
              </a:endParaRPr>
            </a:p>
          </p:txBody>
        </p:sp>
        <p:sp>
          <p:nvSpPr>
            <p:cNvPr id="257040" name="AutoShape 14"/>
            <p:cNvSpPr>
              <a:spLocks noChangeArrowheads="1"/>
            </p:cNvSpPr>
            <p:nvPr/>
          </p:nvSpPr>
          <p:spPr bwMode="auto">
            <a:xfrm>
              <a:off x="4553" y="3889"/>
              <a:ext cx="851" cy="255"/>
            </a:xfrm>
            <a:prstGeom prst="wedgeRoundRectCallout">
              <a:avLst>
                <a:gd name="adj1" fmla="val -95944"/>
                <a:gd name="adj2" fmla="val -21370"/>
                <a:gd name="adj3" fmla="val 16667"/>
              </a:avLst>
            </a:prstGeom>
            <a:solidFill>
              <a:schemeClr val="accent2"/>
            </a:solidFill>
            <a:ln w="38100">
              <a:solidFill>
                <a:schemeClr val="hlink"/>
              </a:solidFill>
              <a:miter lim="800000"/>
            </a:ln>
          </p:spPr>
          <p:txBody>
            <a:bodyPr/>
            <a:lstStyle/>
            <a:p>
              <a:pPr algn="ctr"/>
              <a:r>
                <a:rPr lang="zh-CN" altLang="en-US"/>
                <a:t>错误码元 </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blinds(horizontal)">
                                      <p:cBhvr>
                                        <p:cTn id="12" dur="5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blinds(horizontal)">
                                      <p:cBhvr>
                                        <p:cTn id="17" dur="500"/>
                                        <p:tgtEl>
                                          <p:spTgt spid="768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blinds(horizontal)">
                                      <p:cBhvr>
                                        <p:cTn id="22" dur="500"/>
                                        <p:tgtEl>
                                          <p:spTgt spid="768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808"/>
                                        </p:tgtEl>
                                        <p:attrNameLst>
                                          <p:attrName>style.visibility</p:attrName>
                                        </p:attrNameLst>
                                      </p:cBhvr>
                                      <p:to>
                                        <p:strVal val="visible"/>
                                      </p:to>
                                    </p:set>
                                    <p:animEffect transition="in" filter="blinds(horizontal)">
                                      <p:cBhvr>
                                        <p:cTn id="27" dur="500"/>
                                        <p:tgtEl>
                                          <p:spTgt spid="7680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809"/>
                                        </p:tgtEl>
                                        <p:attrNameLst>
                                          <p:attrName>style.visibility</p:attrName>
                                        </p:attrNameLst>
                                      </p:cBhvr>
                                      <p:to>
                                        <p:strVal val="visible"/>
                                      </p:to>
                                    </p:set>
                                    <p:animEffect transition="in" filter="blinds(horizontal)">
                                      <p:cBhvr>
                                        <p:cTn id="32" dur="500"/>
                                        <p:tgtEl>
                                          <p:spTgt spid="768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810"/>
                                        </p:tgtEl>
                                        <p:attrNameLst>
                                          <p:attrName>style.visibility</p:attrName>
                                        </p:attrNameLst>
                                      </p:cBhvr>
                                      <p:to>
                                        <p:strVal val="visible"/>
                                      </p:to>
                                    </p:set>
                                    <p:animEffect transition="in" filter="blinds(horizontal)">
                                      <p:cBhvr>
                                        <p:cTn id="37" dur="500"/>
                                        <p:tgtEl>
                                          <p:spTgt spid="768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811"/>
                                        </p:tgtEl>
                                        <p:attrNameLst>
                                          <p:attrName>style.visibility</p:attrName>
                                        </p:attrNameLst>
                                      </p:cBhvr>
                                      <p:to>
                                        <p:strVal val="visible"/>
                                      </p:to>
                                    </p:set>
                                    <p:animEffect transition="in" filter="blinds(horizontal)">
                                      <p:cBhvr>
                                        <p:cTn id="42" dur="500"/>
                                        <p:tgtEl>
                                          <p:spTgt spid="768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812"/>
                                        </p:tgtEl>
                                        <p:attrNameLst>
                                          <p:attrName>style.visibility</p:attrName>
                                        </p:attrNameLst>
                                      </p:cBhvr>
                                      <p:to>
                                        <p:strVal val="visible"/>
                                      </p:to>
                                    </p:set>
                                    <p:animEffect transition="in" filter="blinds(horizontal)">
                                      <p:cBhvr>
                                        <p:cTn id="47" dur="500"/>
                                        <p:tgtEl>
                                          <p:spTgt spid="768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07" grpId="0" animBg="1"/>
      <p:bldP spid="76808" grpId="0" animBg="1"/>
      <p:bldP spid="76809" grpId="0" animBg="1"/>
      <p:bldP spid="76810" grpId="0" animBg="1"/>
      <p:bldP spid="76811" grpId="0" animBg="1"/>
      <p:bldP spid="768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灯片编号占位符 5"/>
          <p:cNvSpPr>
            <a:spLocks noGrp="1"/>
          </p:cNvSpPr>
          <p:nvPr>
            <p:ph type="sldNum" sz="quarter" idx="12"/>
          </p:nvPr>
        </p:nvSpPr>
        <p:spPr>
          <a:noFill/>
        </p:spPr>
        <p:txBody>
          <a:bodyPr/>
          <a:lstStyle/>
          <a:p>
            <a:fld id="{C89A96E6-3E7B-409C-8D44-8CEA0304A66F}" type="slidenum">
              <a:rPr lang="en-US" altLang="zh-CN" smtClean="0"/>
            </a:fld>
            <a:endParaRPr lang="en-US" altLang="zh-CN" smtClean="0"/>
          </a:p>
        </p:txBody>
      </p:sp>
      <p:sp>
        <p:nvSpPr>
          <p:cNvPr id="285700"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16739" name="Rectangle 3"/>
          <p:cNvSpPr>
            <a:spLocks noGrp="1" noChangeArrowheads="1"/>
          </p:cNvSpPr>
          <p:nvPr>
            <p:ph type="body" idx="1"/>
          </p:nvPr>
        </p:nvSpPr>
        <p:spPr>
          <a:xfrm>
            <a:off x="611188" y="1179513"/>
            <a:ext cx="8532812" cy="5678487"/>
          </a:xfrm>
        </p:spPr>
        <p:txBody>
          <a:bodyPr/>
          <a:lstStyle/>
          <a:p>
            <a:pPr lvl="1" eaLnBrk="1" hangingPunct="1"/>
            <a:r>
              <a:rPr lang="zh-CN" altLang="en-US" smtClean="0"/>
              <a:t>眼图模型</a:t>
            </a:r>
            <a:endParaRPr lang="zh-CN" altLang="en-US" smtClean="0"/>
          </a:p>
        </p:txBody>
      </p:sp>
      <p:sp>
        <p:nvSpPr>
          <p:cNvPr id="285702" name="Rectangle 5"/>
          <p:cNvSpPr>
            <a:spLocks noChangeArrowheads="1"/>
          </p:cNvSpPr>
          <p:nvPr/>
        </p:nvSpPr>
        <p:spPr bwMode="auto">
          <a:xfrm>
            <a:off x="0" y="2028825"/>
            <a:ext cx="9144000" cy="0"/>
          </a:xfrm>
          <a:prstGeom prst="rect">
            <a:avLst/>
          </a:prstGeom>
          <a:noFill/>
          <a:ln w="9525">
            <a:noFill/>
            <a:miter lim="800000"/>
          </a:ln>
        </p:spPr>
        <p:txBody>
          <a:bodyPr wrap="none" anchor="ctr">
            <a:spAutoFit/>
          </a:bodyPr>
          <a:lstStyle/>
          <a:p>
            <a:endParaRPr lang="zh-CN" altLang="en-US"/>
          </a:p>
        </p:txBody>
      </p:sp>
      <p:graphicFrame>
        <p:nvGraphicFramePr>
          <p:cNvPr id="116740" name="Object 4"/>
          <p:cNvGraphicFramePr>
            <a:graphicFrameLocks noChangeAspect="1"/>
          </p:cNvGraphicFramePr>
          <p:nvPr/>
        </p:nvGraphicFramePr>
        <p:xfrm>
          <a:off x="1285875" y="1719263"/>
          <a:ext cx="6840538" cy="3644900"/>
        </p:xfrm>
        <a:graphic>
          <a:graphicData uri="http://schemas.openxmlformats.org/presentationml/2006/ole">
            <mc:AlternateContent xmlns:mc="http://schemas.openxmlformats.org/markup-compatibility/2006">
              <mc:Choice xmlns:v="urn:schemas-microsoft-com:vml" Requires="v">
                <p:oleObj spid="_x0000_s27649" name="" r:id="rId1" imgW="3149600" imgH="1727200" progId="">
                  <p:embed/>
                </p:oleObj>
              </mc:Choice>
              <mc:Fallback>
                <p:oleObj name="" r:id="rId1" imgW="3149600" imgH="1727200" progId="">
                  <p:embed/>
                  <p:pic>
                    <p:nvPicPr>
                      <p:cNvPr id="0" name="图片 27648" descr="image60"/>
                      <p:cNvPicPr>
                        <a:picLocks noChangeAspect="1"/>
                      </p:cNvPicPr>
                      <p:nvPr/>
                    </p:nvPicPr>
                    <p:blipFill>
                      <a:blip r:embed="rId2"/>
                      <a:srcRect l="3035" t="6577" r="4852" b="4604"/>
                      <a:stretch>
                        <a:fillRect/>
                      </a:stretch>
                    </p:blipFill>
                    <p:spPr>
                      <a:xfrm>
                        <a:off x="1285875" y="1719263"/>
                        <a:ext cx="6840538" cy="3644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740"/>
                                        </p:tgtEl>
                                        <p:attrNameLst>
                                          <p:attrName>style.visibility</p:attrName>
                                        </p:attrNameLst>
                                      </p:cBhvr>
                                      <p:to>
                                        <p:strVal val="visible"/>
                                      </p:to>
                                    </p:set>
                                    <p:anim calcmode="lin" valueType="num">
                                      <p:cBhvr additive="base">
                                        <p:cTn id="13" dur="500" fill="hold"/>
                                        <p:tgtEl>
                                          <p:spTgt spid="116740"/>
                                        </p:tgtEl>
                                        <p:attrNameLst>
                                          <p:attrName>ppt_x</p:attrName>
                                        </p:attrNameLst>
                                      </p:cBhvr>
                                      <p:tavLst>
                                        <p:tav tm="0">
                                          <p:val>
                                            <p:strVal val="#ppt_x"/>
                                          </p:val>
                                        </p:tav>
                                        <p:tav tm="100000">
                                          <p:val>
                                            <p:strVal val="#ppt_x"/>
                                          </p:val>
                                        </p:tav>
                                      </p:tavLst>
                                    </p:anim>
                                    <p:anim calcmode="lin" valueType="num">
                                      <p:cBhvr additive="base">
                                        <p:cTn id="14"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灯片编号占位符 5"/>
          <p:cNvSpPr>
            <a:spLocks noGrp="1"/>
          </p:cNvSpPr>
          <p:nvPr>
            <p:ph type="sldNum" sz="quarter" idx="12"/>
          </p:nvPr>
        </p:nvSpPr>
        <p:spPr>
          <a:noFill/>
        </p:spPr>
        <p:txBody>
          <a:bodyPr/>
          <a:lstStyle/>
          <a:p>
            <a:fld id="{4146D4EE-B9C9-4C13-A487-8137B4B5975C}" type="slidenum">
              <a:rPr lang="en-US" altLang="zh-CN" smtClean="0"/>
            </a:fld>
            <a:endParaRPr lang="en-US" altLang="zh-CN" smtClean="0"/>
          </a:p>
        </p:txBody>
      </p:sp>
      <p:sp>
        <p:nvSpPr>
          <p:cNvPr id="822275"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22276" name="Rectangle 3"/>
          <p:cNvSpPr>
            <a:spLocks noGrp="1" noChangeArrowheads="1"/>
          </p:cNvSpPr>
          <p:nvPr>
            <p:ph type="body" idx="1"/>
          </p:nvPr>
        </p:nvSpPr>
        <p:spPr>
          <a:xfrm>
            <a:off x="0" y="1179513"/>
            <a:ext cx="9144000" cy="5678487"/>
          </a:xfrm>
        </p:spPr>
        <p:txBody>
          <a:bodyPr/>
          <a:lstStyle/>
          <a:p>
            <a:pPr lvl="3" eaLnBrk="1" hangingPunct="1">
              <a:lnSpc>
                <a:spcPct val="130000"/>
              </a:lnSpc>
            </a:pPr>
            <a:r>
              <a:rPr lang="en-US" altLang="zh-CN" smtClean="0"/>
              <a:t> </a:t>
            </a:r>
            <a:r>
              <a:rPr lang="zh-CN" altLang="en-US" smtClean="0"/>
              <a:t>最佳抽样时刻是“眼睛”张开最大的时刻；</a:t>
            </a:r>
            <a:endParaRPr lang="zh-CN" altLang="en-US" smtClean="0"/>
          </a:p>
          <a:p>
            <a:pPr lvl="3" eaLnBrk="1" hangingPunct="1">
              <a:lnSpc>
                <a:spcPct val="130000"/>
              </a:lnSpc>
            </a:pPr>
            <a:r>
              <a:rPr lang="zh-CN" altLang="en-US" smtClean="0"/>
              <a:t> 定时误差灵敏度是眼图斜边的斜率。斜率越大，对位定时误差越敏感；</a:t>
            </a:r>
            <a:endParaRPr lang="zh-CN" altLang="en-US" smtClean="0"/>
          </a:p>
          <a:p>
            <a:pPr lvl="3" eaLnBrk="1" hangingPunct="1">
              <a:lnSpc>
                <a:spcPct val="130000"/>
              </a:lnSpc>
            </a:pPr>
            <a:r>
              <a:rPr lang="zh-CN" altLang="en-US" smtClean="0"/>
              <a:t> 图的阴影区的垂直高度表示抽样时刻上信号受噪声干扰的畸变程度；</a:t>
            </a:r>
            <a:endParaRPr lang="zh-CN" altLang="en-US" smtClean="0"/>
          </a:p>
          <a:p>
            <a:pPr lvl="3" eaLnBrk="1" hangingPunct="1">
              <a:lnSpc>
                <a:spcPct val="130000"/>
              </a:lnSpc>
            </a:pPr>
            <a:r>
              <a:rPr lang="zh-CN" altLang="en-US" smtClean="0"/>
              <a:t> 图中央的横轴位置对应于判决门限电平；</a:t>
            </a:r>
            <a:endParaRPr lang="zh-CN" altLang="en-US" smtClean="0"/>
          </a:p>
          <a:p>
            <a:pPr lvl="3" eaLnBrk="1" hangingPunct="1">
              <a:lnSpc>
                <a:spcPct val="130000"/>
              </a:lnSpc>
            </a:pPr>
            <a:r>
              <a:rPr lang="zh-CN" altLang="en-US" smtClean="0"/>
              <a:t> 抽样时刻上，上下两阴影区的间隔距离之半为噪声容限</a:t>
            </a:r>
            <a:r>
              <a:rPr lang="en-US" altLang="zh-CN" smtClean="0"/>
              <a:t>,</a:t>
            </a:r>
            <a:r>
              <a:rPr lang="zh-CN" altLang="en-US" smtClean="0"/>
              <a:t>若噪声瞬时值超过它就可能发生错判；</a:t>
            </a:r>
            <a:endParaRPr lang="zh-CN" altLang="en-US" smtClean="0"/>
          </a:p>
          <a:p>
            <a:pPr lvl="3" eaLnBrk="1" hangingPunct="1">
              <a:lnSpc>
                <a:spcPct val="130000"/>
              </a:lnSpc>
            </a:pPr>
            <a:r>
              <a:rPr lang="zh-CN" altLang="en-US" smtClean="0"/>
              <a:t> 图中倾斜阴影带与横轴相交的区间表示了接收波形零点位置的变化范围，即过零点畸变，它对于利用信号零交点的平均位置来提取定时信息的接收系统有很大影响。</a:t>
            </a:r>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灯片编号占位符 6"/>
          <p:cNvSpPr>
            <a:spLocks noGrp="1"/>
          </p:cNvSpPr>
          <p:nvPr>
            <p:ph type="sldNum" sz="quarter" idx="12"/>
          </p:nvPr>
        </p:nvSpPr>
        <p:spPr>
          <a:noFill/>
        </p:spPr>
        <p:txBody>
          <a:bodyPr/>
          <a:lstStyle/>
          <a:p>
            <a:fld id="{E140FD91-9B90-4379-9432-70CC2BEDD8FE}" type="slidenum">
              <a:rPr lang="en-US" altLang="zh-CN" smtClean="0"/>
            </a:fld>
            <a:endParaRPr lang="en-US" altLang="zh-CN" smtClean="0"/>
          </a:p>
        </p:txBody>
      </p:sp>
      <p:sp>
        <p:nvSpPr>
          <p:cNvPr id="82329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119811" name="Rectangle 3"/>
          <p:cNvSpPr>
            <a:spLocks noGrp="1" noChangeArrowheads="1"/>
          </p:cNvSpPr>
          <p:nvPr>
            <p:ph type="body" sz="half" idx="1"/>
          </p:nvPr>
        </p:nvSpPr>
        <p:spPr>
          <a:xfrm>
            <a:off x="701675" y="1179513"/>
            <a:ext cx="8101013" cy="5678487"/>
          </a:xfrm>
        </p:spPr>
        <p:txBody>
          <a:bodyPr/>
          <a:lstStyle/>
          <a:p>
            <a:pPr lvl="1" eaLnBrk="1" hangingPunct="1"/>
            <a:r>
              <a:rPr lang="zh-CN" altLang="en-US" sz="2400" smtClean="0"/>
              <a:t>眼图照片</a:t>
            </a:r>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2" eaLnBrk="1" hangingPunct="1"/>
            <a:r>
              <a:rPr lang="zh-CN" altLang="en-US" smtClean="0"/>
              <a:t>图</a:t>
            </a:r>
            <a:r>
              <a:rPr lang="en-US" altLang="zh-CN" smtClean="0"/>
              <a:t>(a)</a:t>
            </a:r>
            <a:r>
              <a:rPr lang="zh-CN" altLang="en-US" smtClean="0"/>
              <a:t>是在几乎无噪声和无码间干扰下得到的</a:t>
            </a:r>
            <a:r>
              <a:rPr lang="en-US" altLang="zh-CN" smtClean="0"/>
              <a:t>,</a:t>
            </a:r>
            <a:endParaRPr lang="en-US" altLang="zh-CN" smtClean="0"/>
          </a:p>
          <a:p>
            <a:pPr lvl="2" eaLnBrk="1" hangingPunct="1"/>
            <a:r>
              <a:rPr lang="zh-CN" altLang="en-US" smtClean="0"/>
              <a:t>图</a:t>
            </a:r>
            <a:r>
              <a:rPr lang="en-US" altLang="zh-CN" smtClean="0"/>
              <a:t>(b)</a:t>
            </a:r>
            <a:r>
              <a:rPr lang="zh-CN" altLang="en-US" smtClean="0"/>
              <a:t>则是在一定噪声和码间干扰下得到的。</a:t>
            </a:r>
            <a:endParaRPr lang="zh-CN" altLang="en-US" smtClean="0"/>
          </a:p>
        </p:txBody>
      </p:sp>
      <p:pic>
        <p:nvPicPr>
          <p:cNvPr id="119812" name="Picture 4" descr="t0520"/>
          <p:cNvPicPr>
            <a:picLocks noGrp="1" noChangeAspect="1" noChangeArrowheads="1"/>
          </p:cNvPicPr>
          <p:nvPr>
            <p:ph sz="half" idx="2"/>
          </p:nvPr>
        </p:nvPicPr>
        <p:blipFill>
          <a:blip r:embed="rId1" cstate="print"/>
          <a:srcRect/>
          <a:stretch>
            <a:fillRect/>
          </a:stretch>
        </p:blipFill>
        <p:spPr>
          <a:xfrm>
            <a:off x="1150938" y="1763713"/>
            <a:ext cx="7561262" cy="23082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ppt_x"/>
                                          </p:val>
                                        </p:tav>
                                        <p:tav tm="100000">
                                          <p:val>
                                            <p:strVal val="#ppt_x"/>
                                          </p:val>
                                        </p:tav>
                                      </p:tavLst>
                                    </p:anim>
                                    <p:anim calcmode="lin" valueType="num">
                                      <p:cBhvr additive="base">
                                        <p:cTn id="14"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7" end="7"/>
                                            </p:txEl>
                                          </p:spTgt>
                                        </p:tgtEl>
                                        <p:attrNameLst>
                                          <p:attrName>style.visibility</p:attrName>
                                        </p:attrNameLst>
                                      </p:cBhvr>
                                      <p:to>
                                        <p:strVal val="visible"/>
                                      </p:to>
                                    </p:set>
                                    <p:anim calcmode="lin" valueType="num">
                                      <p:cBhvr additive="base">
                                        <p:cTn id="19"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8" end="8"/>
                                            </p:txEl>
                                          </p:spTgt>
                                        </p:tgtEl>
                                        <p:attrNameLst>
                                          <p:attrName>style.visibility</p:attrName>
                                        </p:attrNameLst>
                                      </p:cBhvr>
                                      <p:to>
                                        <p:strVal val="visible"/>
                                      </p:to>
                                    </p:set>
                                    <p:anim calcmode="lin" valueType="num">
                                      <p:cBhvr additive="base">
                                        <p:cTn id="25"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灯片编号占位符 5"/>
          <p:cNvSpPr>
            <a:spLocks noGrp="1"/>
          </p:cNvSpPr>
          <p:nvPr>
            <p:ph type="sldNum" sz="quarter" idx="12"/>
          </p:nvPr>
        </p:nvSpPr>
        <p:spPr>
          <a:noFill/>
        </p:spPr>
        <p:txBody>
          <a:bodyPr/>
          <a:lstStyle/>
          <a:p>
            <a:fld id="{1DD28AB7-C517-4D1F-A029-04F061D864BF}" type="slidenum">
              <a:rPr lang="en-US" altLang="zh-CN" smtClean="0"/>
            </a:fld>
            <a:endParaRPr lang="en-US" altLang="zh-CN" smtClean="0"/>
          </a:p>
        </p:txBody>
      </p:sp>
      <p:sp>
        <p:nvSpPr>
          <p:cNvPr id="848899"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48900" name="Rectangle 3"/>
          <p:cNvSpPr>
            <a:spLocks noGrp="1" noChangeArrowheads="1"/>
          </p:cNvSpPr>
          <p:nvPr>
            <p:ph type="body" idx="1"/>
          </p:nvPr>
        </p:nvSpPr>
        <p:spPr/>
        <p:txBody>
          <a:bodyPr/>
          <a:lstStyle/>
          <a:p>
            <a:pPr eaLnBrk="1" hangingPunct="1"/>
            <a:r>
              <a:rPr lang="en-US" altLang="zh-CN" dirty="0" smtClean="0"/>
              <a:t>5.8 </a:t>
            </a:r>
            <a:r>
              <a:rPr lang="zh-CN" altLang="en-US" dirty="0" smtClean="0"/>
              <a:t>小结</a:t>
            </a:r>
            <a:endParaRPr lang="zh-CN" altLang="en-US" dirty="0" smtClean="0"/>
          </a:p>
          <a:p>
            <a:pPr eaLnBrk="1" hangingPunct="1"/>
            <a:r>
              <a:rPr lang="zh-CN" altLang="en-US" sz="2400" dirty="0" smtClean="0"/>
              <a:t>本章主要问题：</a:t>
            </a:r>
            <a:endParaRPr lang="zh-CN" altLang="en-US" sz="2400" dirty="0" smtClean="0"/>
          </a:p>
          <a:p>
            <a:pPr eaLnBrk="1" hangingPunct="1"/>
            <a:r>
              <a:rPr lang="zh-CN" altLang="en-US" sz="2400" dirty="0" smtClean="0"/>
              <a:t>（</a:t>
            </a:r>
            <a:r>
              <a:rPr lang="en-US" altLang="zh-CN" sz="2400" dirty="0" smtClean="0"/>
              <a:t>1</a:t>
            </a:r>
            <a:r>
              <a:rPr lang="zh-CN" altLang="en-US" sz="2400" dirty="0" smtClean="0"/>
              <a:t>）发送信号的码型与波形选择及其功率谱特征；</a:t>
            </a:r>
            <a:endParaRPr lang="zh-CN" altLang="en-US" sz="2400" dirty="0" smtClean="0"/>
          </a:p>
          <a:p>
            <a:pPr eaLnBrk="1" hangingPunct="1"/>
            <a:r>
              <a:rPr lang="zh-CN" altLang="en-US" sz="2400" dirty="0" smtClean="0"/>
              <a:t>（</a:t>
            </a:r>
            <a:r>
              <a:rPr lang="en-US" altLang="zh-CN" sz="2400" dirty="0" smtClean="0"/>
              <a:t>2</a:t>
            </a:r>
            <a:r>
              <a:rPr lang="zh-CN" altLang="en-US" sz="2400" dirty="0" smtClean="0"/>
              <a:t>）码间串扰及奈奎斯特第一准则；</a:t>
            </a:r>
            <a:endParaRPr lang="zh-CN" altLang="en-US" sz="2400" dirty="0" smtClean="0"/>
          </a:p>
          <a:p>
            <a:pPr eaLnBrk="1" hangingPunct="1"/>
            <a:r>
              <a:rPr lang="zh-CN" altLang="en-US" sz="2400" dirty="0" smtClean="0"/>
              <a:t>（</a:t>
            </a:r>
            <a:r>
              <a:rPr lang="en-US" altLang="zh-CN" sz="2400" dirty="0" smtClean="0"/>
              <a:t>3</a:t>
            </a:r>
            <a:r>
              <a:rPr lang="zh-CN" altLang="en-US" sz="2400" dirty="0" smtClean="0"/>
              <a:t>）直观估计接收信号质量的实验方法</a:t>
            </a:r>
            <a:r>
              <a:rPr lang="en-US" altLang="zh-CN" sz="2400" dirty="0" smtClean="0"/>
              <a:t>—</a:t>
            </a:r>
            <a:r>
              <a:rPr lang="zh-CN" altLang="en-US" sz="2400" dirty="0" smtClean="0"/>
              <a:t>眼图。</a:t>
            </a:r>
            <a:endParaRPr lang="zh-CN" altLang="en-US" sz="2400" dirty="0" smtClean="0"/>
          </a:p>
          <a:p>
            <a:pPr eaLnBrk="1" hangingPunct="1"/>
            <a:r>
              <a:rPr lang="zh-CN" altLang="en-US" sz="2400" dirty="0" smtClean="0"/>
              <a:t>基带信号：未经调制的信号。</a:t>
            </a:r>
            <a:endParaRPr lang="zh-CN" altLang="en-US" sz="2400" dirty="0" smtClean="0"/>
          </a:p>
          <a:p>
            <a:pPr lvl="1" eaLnBrk="1" hangingPunct="1"/>
            <a:r>
              <a:rPr lang="zh-CN" altLang="en-US" sz="2000" b="1" dirty="0" smtClean="0"/>
              <a:t>特征：频谱从零频或很低频率开始，占据较宽的频带。</a:t>
            </a:r>
            <a:endParaRPr lang="zh-CN" altLang="en-US" sz="2000" b="1" dirty="0" smtClean="0"/>
          </a:p>
          <a:p>
            <a:pPr lvl="1" eaLnBrk="1" hangingPunct="1"/>
            <a:r>
              <a:rPr lang="zh-CN" altLang="en-US" sz="2000" b="1" dirty="0" smtClean="0"/>
              <a:t>基带信号在传输前，必须经过一些处理或某些变换（码型变换、波形和频谱变换）才能送入信道中传输。处理和变换的目的是使信号特性与信道的传输特相匹配。</a:t>
            </a:r>
            <a:endParaRPr lang="zh-CN" altLang="en-US" sz="2000" b="1"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灯片编号占位符 5"/>
          <p:cNvSpPr>
            <a:spLocks noGrp="1"/>
          </p:cNvSpPr>
          <p:nvPr>
            <p:ph type="sldNum" sz="quarter" idx="12"/>
          </p:nvPr>
        </p:nvSpPr>
        <p:spPr>
          <a:noFill/>
        </p:spPr>
        <p:txBody>
          <a:bodyPr/>
          <a:lstStyle/>
          <a:p>
            <a:fld id="{044C1928-60B0-48C3-A294-E7690C3E5A2D}" type="slidenum">
              <a:rPr lang="en-US" altLang="zh-CN" smtClean="0"/>
            </a:fld>
            <a:endParaRPr lang="en-US" altLang="zh-CN" smtClean="0"/>
          </a:p>
        </p:txBody>
      </p:sp>
      <p:sp>
        <p:nvSpPr>
          <p:cNvPr id="84992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49924" name="Rectangle 3"/>
          <p:cNvSpPr>
            <a:spLocks noGrp="1" noChangeArrowheads="1"/>
          </p:cNvSpPr>
          <p:nvPr>
            <p:ph type="body" idx="1"/>
          </p:nvPr>
        </p:nvSpPr>
        <p:spPr>
          <a:xfrm>
            <a:off x="927100" y="1179830"/>
            <a:ext cx="8216900" cy="5456555"/>
          </a:xfrm>
        </p:spPr>
        <p:txBody>
          <a:bodyPr/>
          <a:lstStyle/>
          <a:p>
            <a:pPr eaLnBrk="1" hangingPunct="1">
              <a:lnSpc>
                <a:spcPct val="130000"/>
              </a:lnSpc>
              <a:spcBef>
                <a:spcPts val="20"/>
              </a:spcBef>
              <a:spcAft>
                <a:spcPts val="0"/>
              </a:spcAft>
            </a:pPr>
            <a:r>
              <a:rPr lang="zh-CN" altLang="en-US" sz="2400" smtClean="0"/>
              <a:t>数字基带信号的表示形式：单极性和双极性波形、归零和非归零波形、差分波形、多电平波形等。</a:t>
            </a:r>
            <a:endParaRPr lang="zh-CN" altLang="en-US" sz="2400" smtClean="0"/>
          </a:p>
          <a:p>
            <a:pPr eaLnBrk="1" hangingPunct="1">
              <a:lnSpc>
                <a:spcPct val="130000"/>
              </a:lnSpc>
              <a:spcBef>
                <a:spcPts val="20"/>
              </a:spcBef>
              <a:spcAft>
                <a:spcPts val="0"/>
              </a:spcAft>
            </a:pPr>
            <a:r>
              <a:rPr lang="zh-CN" altLang="en-US" sz="2400" smtClean="0"/>
              <a:t>等概双极性波形无直流分量，有利于在信道中传输；单极性</a:t>
            </a:r>
            <a:r>
              <a:rPr lang="en-US" altLang="zh-CN" sz="2400" smtClean="0"/>
              <a:t>RZ</a:t>
            </a:r>
            <a:r>
              <a:rPr lang="zh-CN" altLang="en-US" sz="2400" smtClean="0"/>
              <a:t>波形中含有位定时频率分量，常作为提取位同步信息时的过渡波性；差分波形可以消除设备初始状态的影响。</a:t>
            </a:r>
            <a:endParaRPr lang="zh-CN" altLang="en-US" sz="2400" smtClean="0"/>
          </a:p>
          <a:p>
            <a:pPr eaLnBrk="1" hangingPunct="1">
              <a:lnSpc>
                <a:spcPct val="130000"/>
              </a:lnSpc>
              <a:spcBef>
                <a:spcPts val="20"/>
              </a:spcBef>
              <a:spcAft>
                <a:spcPts val="0"/>
              </a:spcAft>
            </a:pPr>
            <a:r>
              <a:rPr lang="zh-CN" altLang="en-US" sz="2400" smtClean="0"/>
              <a:t>码型编码用来把原始消息代码变换成适合于基带信道传输的码型。有：</a:t>
            </a:r>
            <a:r>
              <a:rPr lang="en-US" altLang="zh-CN" sz="2400" smtClean="0"/>
              <a:t>AMI</a:t>
            </a:r>
            <a:r>
              <a:rPr lang="zh-CN" altLang="en-US" sz="2400" smtClean="0"/>
              <a:t>码、</a:t>
            </a:r>
            <a:r>
              <a:rPr lang="en-US" altLang="zh-CN" sz="2400" smtClean="0"/>
              <a:t>HDB</a:t>
            </a:r>
            <a:r>
              <a:rPr lang="en-US" altLang="zh-CN" sz="2400" baseline="-25000" smtClean="0"/>
              <a:t>3</a:t>
            </a:r>
            <a:r>
              <a:rPr lang="zh-CN" altLang="en-US" sz="2400" smtClean="0"/>
              <a:t>码、双相码、密勒码、</a:t>
            </a:r>
            <a:r>
              <a:rPr lang="en-US" altLang="zh-CN" sz="2400" smtClean="0"/>
              <a:t>CMI</a:t>
            </a:r>
            <a:r>
              <a:rPr lang="zh-CN" altLang="en-US" sz="2400" smtClean="0"/>
              <a:t>码、</a:t>
            </a:r>
            <a:r>
              <a:rPr lang="en-US" altLang="zh-CN" sz="2400" smtClean="0"/>
              <a:t>nBmB</a:t>
            </a:r>
            <a:r>
              <a:rPr lang="zh-CN" altLang="en-US" sz="2400" smtClean="0"/>
              <a:t>码和</a:t>
            </a:r>
            <a:r>
              <a:rPr lang="en-US" altLang="zh-CN" sz="2400" smtClean="0"/>
              <a:t>nTmT</a:t>
            </a:r>
            <a:r>
              <a:rPr lang="zh-CN" altLang="en-US" sz="2400" smtClean="0"/>
              <a:t>码。</a:t>
            </a:r>
            <a:endParaRPr lang="zh-CN" altLang="en-US" sz="2400" smtClean="0"/>
          </a:p>
          <a:p>
            <a:pPr eaLnBrk="1" hangingPunct="1">
              <a:lnSpc>
                <a:spcPct val="130000"/>
              </a:lnSpc>
              <a:spcBef>
                <a:spcPts val="20"/>
              </a:spcBef>
              <a:spcAft>
                <a:spcPts val="0"/>
              </a:spcAft>
            </a:pPr>
            <a:r>
              <a:rPr lang="zh-CN" altLang="en-US" sz="2400" smtClean="0"/>
              <a:t>功率谱的意义：</a:t>
            </a:r>
            <a:endParaRPr lang="zh-CN" altLang="en-US" sz="2400" smtClean="0"/>
          </a:p>
          <a:p>
            <a:pPr marL="0" indent="0" eaLnBrk="1" hangingPunct="1">
              <a:lnSpc>
                <a:spcPct val="130000"/>
              </a:lnSpc>
              <a:spcBef>
                <a:spcPts val="20"/>
              </a:spcBef>
              <a:spcAft>
                <a:spcPts val="0"/>
              </a:spcAft>
              <a:buNone/>
            </a:pPr>
            <a:r>
              <a:rPr lang="zh-CN" altLang="en-US" sz="2400" smtClean="0"/>
              <a:t>       连续谱可以确定信号的带宽，离散谱可以确定能否从脉冲序列中直接提取定时分量。</a:t>
            </a:r>
            <a:endParaRPr lang="en-US" altLang="zh-CN"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灯片编号占位符 5"/>
          <p:cNvSpPr>
            <a:spLocks noGrp="1"/>
          </p:cNvSpPr>
          <p:nvPr>
            <p:ph type="sldNum" sz="quarter" idx="12"/>
          </p:nvPr>
        </p:nvSpPr>
        <p:spPr>
          <a:noFill/>
        </p:spPr>
        <p:txBody>
          <a:bodyPr/>
          <a:lstStyle/>
          <a:p>
            <a:fld id="{044C1928-60B0-48C3-A294-E7690C3E5A2D}" type="slidenum">
              <a:rPr lang="en-US" altLang="zh-CN" smtClean="0"/>
            </a:fld>
            <a:endParaRPr lang="en-US" altLang="zh-CN" smtClean="0"/>
          </a:p>
        </p:txBody>
      </p:sp>
      <p:sp>
        <p:nvSpPr>
          <p:cNvPr id="84992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849924" name="Rectangle 3"/>
          <p:cNvSpPr>
            <a:spLocks noGrp="1" noChangeArrowheads="1"/>
          </p:cNvSpPr>
          <p:nvPr>
            <p:ph type="body" idx="1"/>
          </p:nvPr>
        </p:nvSpPr>
        <p:spPr/>
        <p:txBody>
          <a:bodyPr/>
          <a:lstStyle/>
          <a:p>
            <a:pPr eaLnBrk="1" hangingPunct="1">
              <a:lnSpc>
                <a:spcPct val="120000"/>
              </a:lnSpc>
              <a:spcBef>
                <a:spcPts val="20"/>
              </a:spcBef>
              <a:spcAft>
                <a:spcPts val="0"/>
              </a:spcAft>
            </a:pPr>
            <a:r>
              <a:rPr lang="en-US" altLang="zh-CN" sz="2400" smtClean="0"/>
              <a:t> </a:t>
            </a:r>
            <a:r>
              <a:rPr lang="zh-CN" altLang="en-US" sz="2400" smtClean="0"/>
              <a:t>造成误码的两个主要因素：码间串扰和信道噪声。</a:t>
            </a:r>
            <a:endParaRPr lang="zh-CN" altLang="en-US" sz="2400" smtClean="0"/>
          </a:p>
          <a:p>
            <a:pPr eaLnBrk="1" hangingPunct="1">
              <a:lnSpc>
                <a:spcPct val="120000"/>
              </a:lnSpc>
              <a:spcBef>
                <a:spcPts val="20"/>
              </a:spcBef>
              <a:spcAft>
                <a:spcPts val="0"/>
              </a:spcAft>
            </a:pPr>
            <a:r>
              <a:rPr lang="zh-CN" altLang="en-US" sz="2400" smtClean="0"/>
              <a:t>奈奎斯特第一准则为消除码间串扰奠定了理论基础。</a:t>
            </a:r>
            <a:endParaRPr lang="zh-CN" altLang="en-US" sz="2400" smtClean="0"/>
          </a:p>
          <a:p>
            <a:pPr eaLnBrk="1" hangingPunct="1">
              <a:lnSpc>
                <a:spcPct val="120000"/>
              </a:lnSpc>
              <a:spcBef>
                <a:spcPts val="20"/>
              </a:spcBef>
              <a:spcAft>
                <a:spcPts val="0"/>
              </a:spcAft>
              <a:buFont typeface="Wingdings" panose="05000000000000000000" pitchFamily="2" charset="2"/>
              <a:buNone/>
            </a:pPr>
            <a:r>
              <a:rPr lang="zh-CN" altLang="en-US" sz="2400" smtClean="0"/>
              <a:t>      </a:t>
            </a:r>
            <a:r>
              <a:rPr lang="el-GR" altLang="zh-CN" sz="2400" smtClean="0">
                <a:cs typeface="Times New Roman" panose="02020603050405020304" pitchFamily="18" charset="0"/>
              </a:rPr>
              <a:t>α</a:t>
            </a:r>
            <a:r>
              <a:rPr lang="zh-CN" altLang="en-US" sz="2400" smtClean="0">
                <a:cs typeface="Times New Roman" panose="02020603050405020304" pitchFamily="18" charset="0"/>
              </a:rPr>
              <a:t>＝</a:t>
            </a:r>
            <a:r>
              <a:rPr lang="en-US" altLang="zh-CN" sz="2400" smtClean="0">
                <a:cs typeface="Times New Roman" panose="02020603050405020304" pitchFamily="18" charset="0"/>
              </a:rPr>
              <a:t>0</a:t>
            </a:r>
            <a:r>
              <a:rPr lang="zh-CN" altLang="en-US" sz="2400" smtClean="0">
                <a:cs typeface="Times New Roman" panose="02020603050405020304" pitchFamily="18" charset="0"/>
              </a:rPr>
              <a:t>的理想低通系统可以达到</a:t>
            </a:r>
            <a:r>
              <a:rPr lang="en-US" altLang="zh-CN" sz="2400" smtClean="0">
                <a:cs typeface="Times New Roman" panose="02020603050405020304" pitchFamily="18" charset="0"/>
              </a:rPr>
              <a:t>2B/Hz</a:t>
            </a:r>
            <a:r>
              <a:rPr lang="zh-CN" altLang="en-US" sz="2400" smtClean="0">
                <a:cs typeface="Times New Roman" panose="02020603050405020304" pitchFamily="18" charset="0"/>
              </a:rPr>
              <a:t>的理论极限值，但不能物理实现；</a:t>
            </a:r>
            <a:r>
              <a:rPr lang="el-GR" altLang="zh-CN" sz="2400" smtClean="0">
                <a:cs typeface="Times New Roman" panose="02020603050405020304" pitchFamily="18" charset="0"/>
              </a:rPr>
              <a:t>α</a:t>
            </a:r>
            <a:r>
              <a:rPr lang="zh-CN" altLang="el-GR" sz="2400" smtClean="0">
                <a:cs typeface="Times New Roman" panose="02020603050405020304" pitchFamily="18" charset="0"/>
              </a:rPr>
              <a:t>＝</a:t>
            </a:r>
            <a:r>
              <a:rPr lang="en-US" altLang="zh-CN" sz="2400" smtClean="0">
                <a:cs typeface="Times New Roman" panose="02020603050405020304" pitchFamily="18" charset="0"/>
              </a:rPr>
              <a:t>1</a:t>
            </a:r>
            <a:r>
              <a:rPr lang="zh-CN" altLang="en-US" sz="2400" smtClean="0">
                <a:cs typeface="Times New Roman" panose="02020603050405020304" pitchFamily="18" charset="0"/>
              </a:rPr>
              <a:t>的升余弦频谱易于实现，且响应波形的尾部衰减快，有利于减小码间串扰和位定时误差的影响，但占用带宽最大，频带利用率下降为</a:t>
            </a:r>
            <a:r>
              <a:rPr lang="en-US" altLang="zh-CN" sz="2400" smtClean="0">
                <a:cs typeface="Times New Roman" panose="02020603050405020304" pitchFamily="18" charset="0"/>
              </a:rPr>
              <a:t>1B/Hz</a:t>
            </a:r>
            <a:r>
              <a:rPr lang="zh-CN" altLang="en-US" sz="2400" smtClean="0">
                <a:cs typeface="Times New Roman" panose="02020603050405020304" pitchFamily="18" charset="0"/>
              </a:rPr>
              <a:t>。</a:t>
            </a:r>
            <a:endParaRPr lang="zh-CN" altLang="en-US" sz="2400" smtClean="0">
              <a:cs typeface="Times New Roman" panose="02020603050405020304" pitchFamily="18" charset="0"/>
            </a:endParaRPr>
          </a:p>
          <a:p>
            <a:pPr eaLnBrk="1" hangingPunct="1">
              <a:lnSpc>
                <a:spcPct val="120000"/>
              </a:lnSpc>
              <a:spcBef>
                <a:spcPts val="20"/>
              </a:spcBef>
              <a:spcAft>
                <a:spcPts val="0"/>
              </a:spcAft>
            </a:pPr>
            <a:r>
              <a:rPr lang="zh-CN" altLang="en-US" sz="2400" dirty="0" smtClean="0">
                <a:sym typeface="+mn-ea"/>
              </a:rPr>
              <a:t>在二进制基带信号传输过程中，在相同的条件下，双极性基带系统的误码率比单极性低，抗噪声性能好，且在等概条件下，双极性的最佳判决门限电平为</a:t>
            </a:r>
            <a:r>
              <a:rPr lang="en-US" altLang="zh-CN" sz="2400" dirty="0" smtClean="0">
                <a:sym typeface="+mn-ea"/>
              </a:rPr>
              <a:t>0</a:t>
            </a:r>
            <a:r>
              <a:rPr lang="zh-CN" altLang="en-US" sz="2400" dirty="0" smtClean="0">
                <a:sym typeface="+mn-ea"/>
              </a:rPr>
              <a:t>，不随信道特性变化而变化；单极性的最佳判决门限电平为</a:t>
            </a:r>
            <a:r>
              <a:rPr lang="en-US" altLang="zh-CN" sz="2400" dirty="0" smtClean="0">
                <a:sym typeface="+mn-ea"/>
              </a:rPr>
              <a:t>A</a:t>
            </a:r>
            <a:r>
              <a:rPr lang="zh-CN" altLang="en-US" sz="2400" dirty="0" smtClean="0">
                <a:sym typeface="+mn-ea"/>
              </a:rPr>
              <a:t>／</a:t>
            </a:r>
            <a:r>
              <a:rPr lang="en-US" altLang="zh-CN" sz="2400" dirty="0" smtClean="0">
                <a:sym typeface="+mn-ea"/>
              </a:rPr>
              <a:t>2</a:t>
            </a:r>
            <a:r>
              <a:rPr lang="zh-CN" altLang="en-US" sz="2400" dirty="0" smtClean="0">
                <a:sym typeface="+mn-ea"/>
              </a:rPr>
              <a:t>，受信道特性变化的影响，误码率增大。</a:t>
            </a:r>
            <a:endParaRPr lang="zh-CN" altLang="en-US" sz="2400" dirty="0" smtClean="0">
              <a:sym typeface="+mn-ea"/>
            </a:endParaRPr>
          </a:p>
          <a:p>
            <a:pPr eaLnBrk="1" hangingPunct="1">
              <a:lnSpc>
                <a:spcPct val="120000"/>
              </a:lnSpc>
              <a:spcBef>
                <a:spcPts val="20"/>
              </a:spcBef>
              <a:spcAft>
                <a:spcPts val="0"/>
              </a:spcAft>
            </a:pPr>
            <a:r>
              <a:rPr lang="zh-CN" altLang="en-US" sz="2400" dirty="0" smtClean="0">
                <a:sym typeface="+mn-ea"/>
              </a:rPr>
              <a:t>眼图</a:t>
            </a:r>
            <a:r>
              <a:rPr lang="zh-CN" altLang="en-US" sz="2400" dirty="0">
                <a:sym typeface="+mn-ea"/>
              </a:rPr>
              <a:t>定性的反映了码间串扰和噪声的影响。</a:t>
            </a:r>
            <a:endParaRPr lang="en-US" altLang="zh-CN" sz="24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059815" y="635000"/>
            <a:ext cx="7425055"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接收端通过观察测量眼图能获得的信息是（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发送数据是否经过了差分编码</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信道是否引起了符号间干扰</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PAM</a:t>
            </a:r>
            <a:r>
              <a:rPr lang="zh-CN" altLang="en-US" sz="2600">
                <a:solidFill>
                  <a:srgbClr val="000000"/>
                </a:solidFill>
                <a:latin typeface="微软雅黑" panose="020B0503020204020204" charset="-122"/>
                <a:ea typeface="微软雅黑" panose="020B0503020204020204" charset="-122"/>
              </a:rPr>
              <a:t>信号是否采用了多电平</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接收信号是否有明显的噪声</a:t>
            </a:r>
            <a:endParaRPr lang="zh-CN" altLang="en-US" sz="2600">
              <a:solidFill>
                <a:srgbClr val="000000"/>
              </a:solidFill>
              <a:latin typeface="微软雅黑" panose="020B0503020204020204" charset="-122"/>
              <a:ea typeface="微软雅黑" panose="020B0503020204020204" charset="-122"/>
            </a:endParaRPr>
          </a:p>
        </p:txBody>
      </p:sp>
      <p:sp>
        <p:nvSpPr>
          <p:cNvPr id="10" name="矩形 9"/>
          <p:cNvSpPr>
            <a:spLocks noChangeAspect="1"/>
          </p:cNvSpPr>
          <p:nvPr>
            <p:custDataLst>
              <p:tags r:id="rId6"/>
            </p:custDataLst>
          </p:nvPr>
        </p:nvSpPr>
        <p:spPr>
          <a:xfrm>
            <a:off x="1114425" y="2849880"/>
            <a:ext cx="514350" cy="514350"/>
          </a:xfrm>
          <a:prstGeom prst="rect">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矩形 10"/>
          <p:cNvSpPr>
            <a:spLocks noChangeAspect="1"/>
          </p:cNvSpPr>
          <p:nvPr>
            <p:custDataLst>
              <p:tags r:id="rId7"/>
            </p:custDataLst>
          </p:nvPr>
        </p:nvSpPr>
        <p:spPr>
          <a:xfrm>
            <a:off x="1114425" y="3707130"/>
            <a:ext cx="514350" cy="514350"/>
          </a:xfrm>
          <a:prstGeom prst="rect">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矩形 11"/>
          <p:cNvSpPr>
            <a:spLocks noChangeAspect="1"/>
          </p:cNvSpPr>
          <p:nvPr>
            <p:custDataLst>
              <p:tags r:id="rId8"/>
            </p:custDataLst>
          </p:nvPr>
        </p:nvSpPr>
        <p:spPr>
          <a:xfrm>
            <a:off x="1114425" y="4564380"/>
            <a:ext cx="514350" cy="514350"/>
          </a:xfrm>
          <a:prstGeom prst="rect">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矩形 12"/>
          <p:cNvSpPr>
            <a:spLocks noChangeAspect="1"/>
          </p:cNvSpPr>
          <p:nvPr>
            <p:custDataLst>
              <p:tags r:id="rId9"/>
            </p:custDataLst>
          </p:nvPr>
        </p:nvSpPr>
        <p:spPr>
          <a:xfrm>
            <a:off x="1114425" y="5421630"/>
            <a:ext cx="514350" cy="514350"/>
          </a:xfrm>
          <a:prstGeom prst="rect">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多选题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F1F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眼图的观测点通常在（      ）之后。</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接收滤波器</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发送滤波器</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判决</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采样</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F1F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47470"/>
            <a:ext cx="6659245" cy="4655185"/>
          </a:xfrm>
        </p:spPr>
        <p:txBody>
          <a:bodyPr vert="horz" wrap="square" lIns="91440" tIns="45720" rIns="91440" bIns="45720" anchor="t"/>
          <a:p>
            <a:pPr eaLnBrk="1" hangingPunct="1"/>
            <a:r>
              <a:rPr lang="en-US" altLang="zh-CN" dirty="0"/>
              <a:t>5-1</a:t>
            </a:r>
            <a:endParaRPr lang="en-US" altLang="zh-CN" dirty="0"/>
          </a:p>
          <a:p>
            <a:pPr eaLnBrk="1" hangingPunct="1"/>
            <a:r>
              <a:rPr lang="en-US" altLang="zh-CN" dirty="0"/>
              <a:t>5-3</a:t>
            </a:r>
            <a:endParaRPr lang="en-US" altLang="zh-CN" dirty="0"/>
          </a:p>
          <a:p>
            <a:pPr eaLnBrk="1" hangingPunct="1"/>
            <a:r>
              <a:rPr lang="en-US" altLang="zh-CN" dirty="0"/>
              <a:t>5-6</a:t>
            </a:r>
            <a:endParaRPr lang="en-US" altLang="zh-CN" dirty="0"/>
          </a:p>
          <a:p>
            <a:pPr eaLnBrk="1" hangingPunct="1"/>
            <a:r>
              <a:rPr lang="en-US" altLang="zh-CN" dirty="0"/>
              <a:t>5-8</a:t>
            </a:r>
            <a:endParaRPr lang="en-US" altLang="zh-CN" dirty="0"/>
          </a:p>
          <a:p>
            <a:pPr eaLnBrk="1" hangingPunct="1"/>
            <a:r>
              <a:rPr lang="en-US" altLang="zh-CN" dirty="0"/>
              <a:t>5-11</a:t>
            </a:r>
            <a:endParaRPr lang="en-US" altLang="zh-CN"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灯片编号占位符 5"/>
          <p:cNvSpPr>
            <a:spLocks noGrp="1"/>
          </p:cNvSpPr>
          <p:nvPr>
            <p:ph type="sldNum" sz="quarter" idx="12"/>
          </p:nvPr>
        </p:nvSpPr>
        <p:spPr>
          <a:noFill/>
        </p:spPr>
        <p:txBody>
          <a:bodyPr/>
          <a:lstStyle/>
          <a:p>
            <a:fld id="{3A1F07AB-BDFB-4B0E-B8AE-F32F058DFA52}" type="slidenum">
              <a:rPr lang="en-US" altLang="zh-CN" smtClean="0"/>
            </a:fld>
            <a:endParaRPr lang="en-US" altLang="zh-CN" smtClean="0"/>
          </a:p>
        </p:txBody>
      </p:sp>
      <p:sp>
        <p:nvSpPr>
          <p:cNvPr id="793603"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5603" name="Rectangle 3"/>
          <p:cNvSpPr>
            <a:spLocks noGrp="1" noChangeArrowheads="1"/>
          </p:cNvSpPr>
          <p:nvPr>
            <p:ph type="body" idx="1"/>
          </p:nvPr>
        </p:nvSpPr>
        <p:spPr/>
        <p:txBody>
          <a:bodyPr/>
          <a:lstStyle/>
          <a:p>
            <a:pPr eaLnBrk="1" hangingPunct="1"/>
            <a:r>
              <a:rPr lang="en-US" altLang="zh-CN" dirty="0" smtClean="0"/>
              <a:t>5.2 </a:t>
            </a:r>
            <a:r>
              <a:rPr lang="zh-CN" altLang="en-US" dirty="0" smtClean="0"/>
              <a:t>数字基带信号及其频谱特性 </a:t>
            </a:r>
            <a:endParaRPr lang="zh-CN" altLang="en-US" dirty="0" smtClean="0"/>
          </a:p>
          <a:p>
            <a:pPr lvl="1" eaLnBrk="1" hangingPunct="1"/>
            <a:r>
              <a:rPr lang="en-US" altLang="zh-CN" dirty="0" smtClean="0"/>
              <a:t>5.2.1  </a:t>
            </a:r>
            <a:r>
              <a:rPr lang="zh-CN" altLang="en-US" dirty="0" smtClean="0"/>
              <a:t>数字基带信号</a:t>
            </a:r>
            <a:endParaRPr lang="zh-CN" altLang="en-US" dirty="0" smtClean="0"/>
          </a:p>
          <a:p>
            <a:pPr lvl="2" eaLnBrk="1" hangingPunct="1"/>
            <a:r>
              <a:rPr lang="zh-CN" altLang="en-US" dirty="0" smtClean="0"/>
              <a:t>几种基本的基带信号波形 </a:t>
            </a:r>
            <a:endParaRPr lang="zh-CN" altLang="en-US" dirty="0" smtClean="0"/>
          </a:p>
        </p:txBody>
      </p:sp>
      <p:pic>
        <p:nvPicPr>
          <p:cNvPr id="25604" name="Picture 4" descr="t0503"/>
          <p:cNvPicPr>
            <a:picLocks noChangeAspect="1" noChangeArrowheads="1"/>
          </p:cNvPicPr>
          <p:nvPr/>
        </p:nvPicPr>
        <p:blipFill>
          <a:blip r:embed="rId1" cstate="print"/>
          <a:srcRect/>
          <a:stretch>
            <a:fillRect/>
          </a:stretch>
        </p:blipFill>
        <p:spPr bwMode="auto">
          <a:xfrm>
            <a:off x="746125" y="2754313"/>
            <a:ext cx="8056563" cy="398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灯片编号占位符 5"/>
          <p:cNvSpPr>
            <a:spLocks noGrp="1"/>
          </p:cNvSpPr>
          <p:nvPr>
            <p:ph type="sldNum" sz="quarter" idx="12"/>
          </p:nvPr>
        </p:nvSpPr>
        <p:spPr>
          <a:noFill/>
        </p:spPr>
        <p:txBody>
          <a:bodyPr/>
          <a:lstStyle/>
          <a:p>
            <a:fld id="{BBB7C951-8CB5-4074-B309-67367EC4FBE3}" type="slidenum">
              <a:rPr lang="en-US" altLang="zh-CN" smtClean="0"/>
            </a:fld>
            <a:endParaRPr lang="en-US" altLang="zh-CN" smtClean="0"/>
          </a:p>
        </p:txBody>
      </p:sp>
      <p:sp>
        <p:nvSpPr>
          <p:cNvPr id="794627"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6627" name="Rectangle 3"/>
          <p:cNvSpPr>
            <a:spLocks noGrp="1" noChangeArrowheads="1"/>
          </p:cNvSpPr>
          <p:nvPr>
            <p:ph type="body" idx="1"/>
          </p:nvPr>
        </p:nvSpPr>
        <p:spPr>
          <a:xfrm>
            <a:off x="0" y="1179513"/>
            <a:ext cx="9144000" cy="5678487"/>
          </a:xfrm>
        </p:spPr>
        <p:txBody>
          <a:bodyPr/>
          <a:lstStyle/>
          <a:p>
            <a:pPr lvl="3" eaLnBrk="1" hangingPunct="1"/>
            <a:r>
              <a:rPr lang="zh-CN" altLang="en-US" dirty="0" smtClean="0">
                <a:solidFill>
                  <a:schemeClr val="hlink"/>
                </a:solidFill>
              </a:rPr>
              <a:t>单极性波形</a:t>
            </a:r>
            <a:r>
              <a:rPr lang="zh-CN" altLang="en-US" dirty="0" smtClean="0"/>
              <a:t>：该波形的特点是电脉冲之间无间隔，极性单一，易于用</a:t>
            </a:r>
            <a:r>
              <a:rPr lang="en-US" altLang="zh-CN" dirty="0" smtClean="0"/>
              <a:t>TTL</a:t>
            </a:r>
            <a:r>
              <a:rPr lang="zh-CN" altLang="en-US" dirty="0" smtClean="0"/>
              <a:t>、</a:t>
            </a:r>
            <a:r>
              <a:rPr lang="en-US" altLang="zh-CN" dirty="0" smtClean="0"/>
              <a:t>CMOS</a:t>
            </a:r>
            <a:r>
              <a:rPr lang="zh-CN" altLang="en-US" dirty="0" smtClean="0"/>
              <a:t>电路产生；缺点是有直流分量，要求传输线路具有直流传输能力，因而不适应有交流耦合的远距离传输，只适用于计算机内部或极近距离的传输。 </a:t>
            </a:r>
            <a:endParaRPr lang="zh-CN" altLang="en-US" dirty="0" smtClean="0"/>
          </a:p>
          <a:p>
            <a:pPr lvl="3" eaLnBrk="1" hangingPunct="1"/>
            <a:r>
              <a:rPr lang="zh-CN" altLang="en-US" dirty="0" smtClean="0">
                <a:solidFill>
                  <a:schemeClr val="hlink"/>
                </a:solidFill>
              </a:rPr>
              <a:t>双极性波形</a:t>
            </a:r>
            <a:r>
              <a:rPr lang="zh-CN" altLang="en-US" dirty="0" smtClean="0"/>
              <a:t>：当“</a:t>
            </a:r>
            <a:r>
              <a:rPr lang="en-US" altLang="zh-CN" dirty="0" smtClean="0"/>
              <a:t>1”</a:t>
            </a:r>
            <a:r>
              <a:rPr lang="zh-CN" altLang="en-US" dirty="0" smtClean="0"/>
              <a:t>和“</a:t>
            </a:r>
            <a:r>
              <a:rPr lang="en-US" altLang="zh-CN" dirty="0" smtClean="0"/>
              <a:t>0”</a:t>
            </a:r>
            <a:r>
              <a:rPr lang="zh-CN" altLang="en-US" dirty="0" smtClean="0"/>
              <a:t>等概率出现时无直流分量，有利于在信道中传输，并且在接收端恢复信号的判决电平为零值，因而不受信道特性变化的影响，抗干扰能力也较强。 </a:t>
            </a:r>
            <a:endParaRPr lang="zh-CN" altLang="en-US" dirty="0" smtClean="0"/>
          </a:p>
        </p:txBody>
      </p:sp>
      <p:pic>
        <p:nvPicPr>
          <p:cNvPr id="794629" name="Picture 5" descr="t0503"/>
          <p:cNvPicPr>
            <a:picLocks noChangeAspect="1" noChangeArrowheads="1"/>
          </p:cNvPicPr>
          <p:nvPr/>
        </p:nvPicPr>
        <p:blipFill>
          <a:blip r:embed="rId1" cstate="print"/>
          <a:srcRect/>
          <a:stretch>
            <a:fillRect/>
          </a:stretch>
        </p:blipFill>
        <p:spPr bwMode="auto">
          <a:xfrm>
            <a:off x="2411413" y="3833813"/>
            <a:ext cx="53562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灯片编号占位符 5"/>
          <p:cNvSpPr>
            <a:spLocks noGrp="1"/>
          </p:cNvSpPr>
          <p:nvPr>
            <p:ph type="sldNum" sz="quarter" idx="12"/>
          </p:nvPr>
        </p:nvSpPr>
        <p:spPr>
          <a:noFill/>
        </p:spPr>
        <p:txBody>
          <a:bodyPr/>
          <a:lstStyle/>
          <a:p>
            <a:fld id="{2A01990C-7021-4B90-9DE7-719EF282FD1B}" type="slidenum">
              <a:rPr lang="en-US" altLang="zh-CN" smtClean="0"/>
            </a:fld>
            <a:endParaRPr lang="en-US" altLang="zh-CN" smtClean="0"/>
          </a:p>
        </p:txBody>
      </p:sp>
      <p:sp>
        <p:nvSpPr>
          <p:cNvPr id="795651" name="Rectangle 2"/>
          <p:cNvSpPr>
            <a:spLocks noGrp="1" noChangeArrowheads="1"/>
          </p:cNvSpPr>
          <p:nvPr>
            <p:ph type="title"/>
          </p:nvPr>
        </p:nvSpPr>
        <p:spPr/>
        <p:txBody>
          <a:bodyPr/>
          <a:lstStyle/>
          <a:p>
            <a:pPr eaLnBrk="1" hangingPunct="1"/>
            <a:r>
              <a:rPr lang="zh-CN" altLang="en-US" sz="5400" dirty="0" smtClean="0"/>
              <a:t>第</a:t>
            </a:r>
            <a:r>
              <a:rPr lang="en-US" altLang="zh-CN" sz="5400" dirty="0" smtClean="0"/>
              <a:t>5</a:t>
            </a:r>
            <a:r>
              <a:rPr lang="zh-CN" altLang="en-US" sz="5400" dirty="0" smtClean="0"/>
              <a:t>章 数字基带传输系统</a:t>
            </a:r>
            <a:endParaRPr lang="zh-CN" altLang="en-US" sz="5400" dirty="0" smtClean="0"/>
          </a:p>
        </p:txBody>
      </p:sp>
      <p:sp>
        <p:nvSpPr>
          <p:cNvPr id="27651" name="Rectangle 3"/>
          <p:cNvSpPr>
            <a:spLocks noGrp="1" noChangeArrowheads="1"/>
          </p:cNvSpPr>
          <p:nvPr>
            <p:ph type="body" idx="1"/>
          </p:nvPr>
        </p:nvSpPr>
        <p:spPr>
          <a:xfrm>
            <a:off x="0" y="1179513"/>
            <a:ext cx="9144000" cy="5678487"/>
          </a:xfrm>
        </p:spPr>
        <p:txBody>
          <a:bodyPr/>
          <a:lstStyle/>
          <a:p>
            <a:pPr lvl="3" eaLnBrk="1" hangingPunct="1"/>
            <a:r>
              <a:rPr lang="zh-CN" altLang="en-US" dirty="0" smtClean="0">
                <a:solidFill>
                  <a:schemeClr val="hlink"/>
                </a:solidFill>
              </a:rPr>
              <a:t>单极性归零</a:t>
            </a:r>
            <a:r>
              <a:rPr lang="en-US" altLang="zh-CN" dirty="0" smtClean="0">
                <a:solidFill>
                  <a:schemeClr val="hlink"/>
                </a:solidFill>
              </a:rPr>
              <a:t>(RZ)</a:t>
            </a:r>
            <a:r>
              <a:rPr lang="zh-CN" altLang="en-US" dirty="0" smtClean="0">
                <a:solidFill>
                  <a:schemeClr val="hlink"/>
                </a:solidFill>
              </a:rPr>
              <a:t>波形</a:t>
            </a:r>
            <a:r>
              <a:rPr lang="zh-CN" altLang="en-US" dirty="0" smtClean="0"/>
              <a:t>：信号电压在一个码元终止时刻前总要回到零电平。通常，归零波形使用半占空码，即占空比为</a:t>
            </a:r>
            <a:r>
              <a:rPr lang="en-US" altLang="zh-CN" dirty="0" smtClean="0"/>
              <a:t>50%</a:t>
            </a:r>
            <a:r>
              <a:rPr lang="zh-CN" altLang="en-US" dirty="0" smtClean="0"/>
              <a:t>。从单极性</a:t>
            </a:r>
            <a:r>
              <a:rPr lang="en-US" altLang="zh-CN" dirty="0" smtClean="0"/>
              <a:t>RZ</a:t>
            </a:r>
            <a:r>
              <a:rPr lang="zh-CN" altLang="en-US" dirty="0" smtClean="0"/>
              <a:t>波形可以直接提取定时信息	。</a:t>
            </a:r>
            <a:endParaRPr lang="zh-CN" altLang="en-US" dirty="0" smtClean="0"/>
          </a:p>
          <a:p>
            <a:pPr lvl="3" eaLnBrk="1" hangingPunct="1">
              <a:buFont typeface="Wingdings" panose="05000000000000000000" pitchFamily="2" charset="2"/>
              <a:buNone/>
            </a:pPr>
            <a:r>
              <a:rPr lang="zh-CN" altLang="en-US" dirty="0" smtClean="0"/>
              <a:t>		     与归零波形相对应，上面的单极性波形和双极性波形属于非归零</a:t>
            </a:r>
            <a:r>
              <a:rPr lang="en-US" altLang="zh-CN" dirty="0" smtClean="0"/>
              <a:t>(NRZ)</a:t>
            </a:r>
            <a:r>
              <a:rPr lang="zh-CN" altLang="en-US" dirty="0" smtClean="0"/>
              <a:t>波形，其占空比等于</a:t>
            </a:r>
            <a:r>
              <a:rPr lang="en-US" altLang="zh-CN" dirty="0" smtClean="0"/>
              <a:t>100</a:t>
            </a:r>
            <a:r>
              <a:rPr lang="zh-CN" altLang="en-US" dirty="0" smtClean="0"/>
              <a:t>％。</a:t>
            </a:r>
            <a:endParaRPr lang="zh-CN" altLang="en-US" dirty="0" smtClean="0"/>
          </a:p>
          <a:p>
            <a:pPr lvl="3" eaLnBrk="1" hangingPunct="1"/>
            <a:r>
              <a:rPr lang="zh-CN" altLang="en-US" dirty="0" smtClean="0">
                <a:solidFill>
                  <a:schemeClr val="hlink"/>
                </a:solidFill>
              </a:rPr>
              <a:t>双极性归零波形</a:t>
            </a:r>
            <a:r>
              <a:rPr lang="zh-CN" altLang="en-US" dirty="0" smtClean="0"/>
              <a:t>：兼有双极性和归零波形的特点。使得接收端很容易识别出每个码元的起止时刻，便于同步。</a:t>
            </a:r>
            <a:endParaRPr lang="zh-CN" altLang="en-US" dirty="0" smtClean="0"/>
          </a:p>
        </p:txBody>
      </p:sp>
      <p:pic>
        <p:nvPicPr>
          <p:cNvPr id="795653" name="Picture 4" descr="t0503"/>
          <p:cNvPicPr>
            <a:picLocks noChangeAspect="1" noChangeArrowheads="1"/>
          </p:cNvPicPr>
          <p:nvPr/>
        </p:nvPicPr>
        <p:blipFill>
          <a:blip r:embed="rId1" cstate="print"/>
          <a:srcRect/>
          <a:stretch>
            <a:fillRect/>
          </a:stretch>
        </p:blipFill>
        <p:spPr bwMode="auto">
          <a:xfrm>
            <a:off x="2411413" y="3833813"/>
            <a:ext cx="535622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Body"/>
</p:tagLst>
</file>

<file path=ppt/tags/tag100.xml><?xml version="1.0" encoding="utf-8"?>
<p:tagLst xmlns:p="http://schemas.openxmlformats.org/presentationml/2006/main">
  <p:tag name="RAINPROBLEM" val="ProblemBody"/>
</p:tagLst>
</file>

<file path=ppt/tags/tag101.xml><?xml version="1.0" encoding="utf-8"?>
<p:tagLst xmlns:p="http://schemas.openxmlformats.org/presentationml/2006/main">
  <p:tag name="RAINPROBLEM" val="ProblemItem"/>
</p:tagLst>
</file>

<file path=ppt/tags/tag102.xml><?xml version="1.0" encoding="utf-8"?>
<p:tagLst xmlns:p="http://schemas.openxmlformats.org/presentationml/2006/main">
  <p:tag name="RAINPROBLEM" val="ProblemItem"/>
</p:tagLst>
</file>

<file path=ppt/tags/tag103.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Bullet"/>
  <p:tag name="RAINPROBLEMTYPE" val="MultipleChoice"/>
  <p:tag name="RAINBULLET" val="Correct"/>
</p:tagLst>
</file>

<file path=ppt/tags/tag106.xml><?xml version="1.0" encoding="utf-8"?>
<p:tagLst xmlns:p="http://schemas.openxmlformats.org/presentationml/2006/main">
  <p:tag name="RAINPROBLEM" val="ProblemBullet"/>
  <p:tag name="RAINPROBLEMTYPE" val="MultipleChoice"/>
  <p:tag name="RAINBULLET" val="Wrong"/>
</p:tagLst>
</file>

<file path=ppt/tags/tag107.xml><?xml version="1.0" encoding="utf-8"?>
<p:tagLst xmlns:p="http://schemas.openxmlformats.org/presentationml/2006/main">
  <p:tag name="RAINPROBLEM" val="ProblemBullet"/>
  <p:tag name="RAINPROBLEMTYPE" val="MultipleChoice"/>
  <p:tag name="RAINBULLET" val="Wrong"/>
</p:tagLst>
</file>

<file path=ppt/tags/tag108.xml><?xml version="1.0" encoding="utf-8"?>
<p:tagLst xmlns:p="http://schemas.openxmlformats.org/presentationml/2006/main">
  <p:tag name="RAINPROBLEM" val="ProblemBullet"/>
  <p:tag name="RAINPROBLEMTYPE" val="MultipleChoice"/>
  <p:tag name="RAINBULLET" val="Wrong"/>
</p:tagLst>
</file>

<file path=ppt/tags/tag109.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 val="ProblemBullet"/>
  <p:tag name="RAINPROBLEMTYPE" val="MultipleChoice"/>
  <p:tag name="RAINBULLET" val="Correct"/>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 val="ProblemSetting"/>
  <p:tag name="RAINPROBLEMTYPE" val="MultipleChoice"/>
</p:tagLst>
</file>

<file path=ppt/tags/tag116.xml><?xml version="1.0" encoding="utf-8"?>
<p:tagLst xmlns:p="http://schemas.openxmlformats.org/presentationml/2006/main">
  <p:tag name="RAINPROBLEM" val="MultipleChoice"/>
  <p:tag name="PROBLEMSCORE" val="1.0"/>
</p:tagLst>
</file>

<file path=ppt/tags/tag117.xml><?xml version="1.0" encoding="utf-8"?>
<p:tagLst xmlns:p="http://schemas.openxmlformats.org/presentationml/2006/main">
  <p:tag name="commondata" val="eyJoZGlkIjoiYmU5MDdiOTBhN2IyODQ4Y2NkZDU4MGU1NmNlMWM1YTEifQ=="/>
</p:tagLst>
</file>

<file path=ppt/tags/tag12.xml><?xml version="1.0" encoding="utf-8"?>
<p:tagLst xmlns:p="http://schemas.openxmlformats.org/presentationml/2006/main">
  <p:tag name="RAINPROBLEM" val="ProblemBullet"/>
  <p:tag name="RAINPROBLEMTYPE" val="MultipleChoice"/>
  <p:tag name="RAINBULLET" val="Wrong"/>
</p:tagLst>
</file>

<file path=ppt/tags/tag13.xml><?xml version="1.0" encoding="utf-8"?>
<p:tagLst xmlns:p="http://schemas.openxmlformats.org/presentationml/2006/main">
  <p:tag name="RAINPROBLEM" val="ProblemBullet"/>
  <p:tag name="RAINPROBLEMTYPE" val="MultipleChoice"/>
  <p:tag name="RAINBULLET" val="Wrong"/>
</p:tagLst>
</file>

<file path=ppt/tags/tag14.xml><?xml version="1.0" encoding="utf-8"?>
<p:tagLst xmlns:p="http://schemas.openxmlformats.org/presentationml/2006/main">
  <p:tag name="RAINPROBLEM" val="ProblemBullet"/>
  <p:tag name="RAINPROBLEMTYPE" val="MultipleChoice"/>
  <p:tag name="RAINBULLET" val="Wrong"/>
</p:tagLst>
</file>

<file path=ppt/tags/tag15.xml><?xml version="1.0" encoding="utf-8"?>
<p:tagLst xmlns:p="http://schemas.openxmlformats.org/presentationml/2006/main">
  <p:tag name="RAINPROBLEM" val="ProblemSubmit"/>
  <p:tag name="RAINPROBLEMTYPE" val="MultipleChoice"/>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Submit"/>
  <p:tag name="RAINPROBLEMTYPE" val="FillBlank"/>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 val="ProblemSetting"/>
  <p:tag name="RAINPROBLEMTYPE" val="MultipleChoice"/>
</p:tagLst>
</file>

<file path=ppt/tags/tag22.xml><?xml version="1.0" encoding="utf-8"?>
<p:tagLst xmlns:p="http://schemas.openxmlformats.org/presentationml/2006/main">
  <p:tag name="RAINPROBLEM" val="MultipleChoice"/>
  <p:tag name="PROBLEMSCORE" val="1.0"/>
</p:tagLst>
</file>

<file path=ppt/tags/tag23.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Correct"/>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Bullet"/>
  <p:tag name="RAINPROBLEMTYPE" val="MultipleChoice"/>
  <p:tag name="RAINBULLET" val="Wrong"/>
</p:tagLst>
</file>

<file path=ppt/tags/tag28.xml><?xml version="1.0" encoding="utf-8"?>
<p:tagLst xmlns:p="http://schemas.openxmlformats.org/presentationml/2006/main">
  <p:tag name="RAINPROBLEM" val="ProblemSubmit"/>
  <p:tag name="RAINPROBLEMTYPE" val="MultipleChoice"/>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TYPE" val="ProblemTypeMarker"/>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 val="ProblemSetting"/>
  <p:tag name="RAINPROBLEMTYPE" val="MultipleChoice"/>
</p:tagLst>
</file>

<file path=ppt/tags/tag35.xml><?xml version="1.0" encoding="utf-8"?>
<p:tagLst xmlns:p="http://schemas.openxmlformats.org/presentationml/2006/main">
  <p:tag name="RAINPROBLEM" val="MultipleChoice"/>
  <p:tag name="PROBLEMSCORE" val="1.0"/>
</p:tagLst>
</file>

<file path=ppt/tags/tag36.xml><?xml version="1.0" encoding="utf-8"?>
<p:tagLst xmlns:p="http://schemas.openxmlformats.org/presentationml/2006/main">
  <p:tag name="RAINPROBLEM" val="ProblemBody"/>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TYPE" val="ProblemTypeMarker"/>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Bullet"/>
  <p:tag name="RAINPROBLEMTYPE" val="MultipleChoice"/>
  <p:tag name="RAINBULLET" val="Correct"/>
</p:tagLst>
</file>

<file path=ppt/tags/tag42.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Bullet"/>
  <p:tag name="RAINPROBLEMTYPE" val="MultipleChoice"/>
  <p:tag name="RAINBULLET" val="Wrong"/>
</p:tagLst>
</file>

<file path=ppt/tags/tag45.xml><?xml version="1.0" encoding="utf-8"?>
<p:tagLst xmlns:p="http://schemas.openxmlformats.org/presentationml/2006/main">
  <p:tag name="RAINPROBLEM" val="ProblemSubmit"/>
  <p:tag name="RAINPROBLEMTYPE" val="MultipleChoice"/>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TYPE" val="ProblemTypeMarker"/>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 val="ProblemSetting"/>
  <p:tag name="RAINPROBLEMTYPE" val="MultipleChoice"/>
</p:tagLst>
</file>

<file path=ppt/tags/tag52.xml><?xml version="1.0" encoding="utf-8"?>
<p:tagLst xmlns:p="http://schemas.openxmlformats.org/presentationml/2006/main">
  <p:tag name="RAINPROBLEM" val="MultipleChoice"/>
  <p:tag name="PROBLEMSCORE" val="1.0"/>
</p:tagLst>
</file>

<file path=ppt/tags/tag53.xml><?xml version="1.0" encoding="utf-8"?>
<p:tagLst xmlns:p="http://schemas.openxmlformats.org/presentationml/2006/main">
  <p:tag name="RAINPROBLEM" val="ProblemBody"/>
</p:tagLst>
</file>

<file path=ppt/tags/tag54.xml><?xml version="1.0" encoding="utf-8"?>
<p:tagLst xmlns:p="http://schemas.openxmlformats.org/presentationml/2006/main">
  <p:tag name="RAINPROBLEM" val="ProblemBullet"/>
  <p:tag name="RAINPROBLEMTYPE" val="MultipleChoice"/>
  <p:tag name="RAINBULLET" val="Wrong"/>
</p:tagLst>
</file>

<file path=ppt/tags/tag55.xml><?xml version="1.0" encoding="utf-8"?>
<p:tagLst xmlns:p="http://schemas.openxmlformats.org/presentationml/2006/main">
  <p:tag name="RAINPROBLEM" val="ProblemBullet"/>
  <p:tag name="RAINPROBLEMTYPE" val="MultipleChoice"/>
  <p:tag name="RAINBULLET" val="Wrong"/>
</p:tagLst>
</file>

<file path=ppt/tags/tag56.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Bullet"/>
  <p:tag name="RAINPROBLEMTYPE" val="MultipleChoice"/>
  <p:tag name="RAINBULLET" val="Correct"/>
</p:tagLst>
</file>

<file path=ppt/tags/tag58.xml><?xml version="1.0" encoding="utf-8"?>
<p:tagLst xmlns:p="http://schemas.openxmlformats.org/presentationml/2006/main">
  <p:tag name="RAINPROBLEM" val="ProblemSubmit"/>
  <p:tag name="RAINPROBLEMTYPE" val="MultipleChoice"/>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 val="ProblemSetting"/>
  <p:tag name="RAINPROBLEMTYPE" val="MultipleChoice"/>
</p:tagLst>
</file>

<file path=ppt/tags/tag65.xml><?xml version="1.0" encoding="utf-8"?>
<p:tagLst xmlns:p="http://schemas.openxmlformats.org/presentationml/2006/main">
  <p:tag name="RAINPROBLEM" val="MultipleChoice"/>
  <p:tag name="PROBLEMSCORE" val="1.0"/>
</p:tagLst>
</file>

<file path=ppt/tags/tag66.xml><?xml version="1.0" encoding="utf-8"?>
<p:tagLst xmlns:p="http://schemas.openxmlformats.org/presentationml/2006/main">
  <p:tag name="RAINPROBLEM" val="ProblemBody"/>
</p:tagLst>
</file>

<file path=ppt/tags/tag67.xml><?xml version="1.0" encoding="utf-8"?>
<p:tagLst xmlns:p="http://schemas.openxmlformats.org/presentationml/2006/main">
  <p:tag name="RAINPROBLEM" val="ProblemItem"/>
</p:tagLst>
</file>

<file path=ppt/tags/tag68.xml><?xml version="1.0" encoding="utf-8"?>
<p:tagLst xmlns:p="http://schemas.openxmlformats.org/presentationml/2006/main">
  <p:tag name="RAINPROBLEM" val="ProblemItem"/>
</p:tagLst>
</file>

<file path=ppt/tags/tag69.xml><?xml version="1.0" encoding="utf-8"?>
<p:tagLst xmlns:p="http://schemas.openxmlformats.org/presentationml/2006/main">
  <p:tag name="RAINPROBLEM" val="ProblemItem"/>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Item"/>
</p:tagLst>
</file>

<file path=ppt/tags/tag71.xml><?xml version="1.0" encoding="utf-8"?>
<p:tagLst xmlns:p="http://schemas.openxmlformats.org/presentationml/2006/main">
  <p:tag name="RAINPROBLEM" val="ProblemBullet"/>
  <p:tag name="RAINPROBLEMTYPE" val="MultipleChoice"/>
  <p:tag name="RAINBULLET" val="Wrong"/>
</p:tagLst>
</file>

<file path=ppt/tags/tag72.xml><?xml version="1.0" encoding="utf-8"?>
<p:tagLst xmlns:p="http://schemas.openxmlformats.org/presentationml/2006/main">
  <p:tag name="RAINPROBLEM" val="ProblemBullet"/>
  <p:tag name="RAINPROBLEMTYPE" val="MultipleChoice"/>
  <p:tag name="RAINBULLET" val="Wrong"/>
</p:tagLst>
</file>

<file path=ppt/tags/tag73.xml><?xml version="1.0" encoding="utf-8"?>
<p:tagLst xmlns:p="http://schemas.openxmlformats.org/presentationml/2006/main">
  <p:tag name="RAINPROBLEM" val="ProblemBullet"/>
  <p:tag name="RAINPROBLEMTYPE" val="MultipleChoice"/>
  <p:tag name="RAINBULLET" val="Wrong"/>
</p:tagLst>
</file>

<file path=ppt/tags/tag74.xml><?xml version="1.0" encoding="utf-8"?>
<p:tagLst xmlns:p="http://schemas.openxmlformats.org/presentationml/2006/main">
  <p:tag name="RAINPROBLEM" val="ProblemBullet"/>
  <p:tag name="RAINPROBLEMTYPE" val="MultipleChoice"/>
  <p:tag name="RAINBULLET" val="Correct"/>
</p:tagLst>
</file>

<file path=ppt/tags/tag75.xml><?xml version="1.0" encoding="utf-8"?>
<p:tagLst xmlns:p="http://schemas.openxmlformats.org/presentationml/2006/main">
  <p:tag name="RAINPROBLEM" val="ProblemSubmit"/>
  <p:tag name="RAINPROBLEMTYPE" val="MultipleChoice"/>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Setting"/>
  <p:tag name="RAINPROBLEMTYPE" val="FillBlank"/>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 val="ProblemSetting"/>
  <p:tag name="RAINPROBLEMTYPE" val="MultipleChoice"/>
</p:tagLst>
</file>

<file path=ppt/tags/tag82.xml><?xml version="1.0" encoding="utf-8"?>
<p:tagLst xmlns:p="http://schemas.openxmlformats.org/presentationml/2006/main">
  <p:tag name="RAINPROBLEM" val="MultipleChoice"/>
  <p:tag name="PROBLEMSCORE" val="1.0"/>
</p:tagLst>
</file>

<file path=ppt/tags/tag83.xml><?xml version="1.0" encoding="utf-8"?>
<p:tagLst xmlns:p="http://schemas.openxmlformats.org/presentationml/2006/main">
  <p:tag name="RAINPROBLEM" val="ProblemBody"/>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Bullet"/>
  <p:tag name="RAINPROBLEMTYPE" val="MultipleChoiceMA"/>
  <p:tag name="RAINBULLET" val="Wrong"/>
</p:tagLst>
</file>

<file path=ppt/tags/tag89.xml><?xml version="1.0" encoding="utf-8"?>
<p:tagLst xmlns:p="http://schemas.openxmlformats.org/presentationml/2006/main">
  <p:tag name="RAINPROBLEM" val="ProblemBullet"/>
  <p:tag name="RAINPROBLEMTYPE" val="MultipleChoiceMA"/>
  <p:tag name="RAINBULLET" val="Correct"/>
</p:tagLst>
</file>

<file path=ppt/tags/tag9.xml><?xml version="1.0" encoding="utf-8"?>
<p:tagLst xmlns:p="http://schemas.openxmlformats.org/presentationml/2006/main">
  <p:tag name="RAINPROBLEM" val="FillBlank"/>
  <p:tag name="PROBLEMSCORE" val="5.0"/>
  <p:tag name="PROBLEMBLANK" val="[{&quot;num&quot;:1,&quot;caseSensitive&quot;:false,&quot;fuzzyMatch&quot;:true,&quot;Score&quot;:0.5,&quot;answers&quot;:[&quot;20&quot;]},{&quot;num&quot;:2,&quot;caseSensitive&quot;:false,&quot;fuzzyMatch&quot;:true,&quot;Score&quot;:0.5,&quot;answers&quot;:[&quot;20&quot;]},{&quot;num&quot;:3,&quot;caseSensitive&quot;:false,&quot;fuzzyMatch&quot;:true,&quot;Score&quot;:0.5,&quot;answers&quot;:[&quot;20&quot;]},{&quot;num&quot;:4,&quot;caseSensitive&quot;:false,&quot;fuzzyMatch&quot;:true,&quot;Score&quot;:0.5,&quot;answers&quot;:[&quot;0.05&quot;]},{&quot;num&quot;:5,&quot;caseSensitive&quot;:false,&quot;fuzzyMatch&quot;:true,&quot;Score&quot;:0.5,&quot;answers&quot;:[&quot;20&quot;]},{&quot;num&quot;:6,&quot;caseSensitive&quot;:false,&quot;fuzzyMatch&quot;:true,&quot;Score&quot;:0.5,&quot;answers&quot;:[&quot;5&quot;]},{&quot;num&quot;:7,&quot;caseSensitive&quot;:false,&quot;fuzzyMatch&quot;:true,&quot;Score&quot;:0.5,&quot;answers&quot;:[&quot;20&quot;]},{&quot;num&quot;:8,&quot;caseSensitive&quot;:false,&quot;fuzzyMatch&quot;:true,&quot;Score&quot;:0.5,&quot;answers&quot;:[&quot;5&quot;]},{&quot;num&quot;:9,&quot;caseSensitive&quot;:false,&quot;fuzzyMatch&quot;:true,&quot;Score&quot;:0.5,&quot;answers&quot;:[&quot;0.2&quot;]},{&quot;num&quot;:10,&quot;caseSensitive&quot;:false,&quot;fuzzyMatch&quot;:true,&quot;Score&quot;:0.5,&quot;answers&quot;:[&quot;5&quot;]}]"/>
  <p:tag name="PROBLEMBLANKORDER" val="true"/>
  <p:tag name="PROBLEMBLANKKEYWORD" val="填空"/>
</p:tagLst>
</file>

<file path=ppt/tags/tag90.xml><?xml version="1.0" encoding="utf-8"?>
<p:tagLst xmlns:p="http://schemas.openxmlformats.org/presentationml/2006/main">
  <p:tag name="RAINPROBLEM" val="ProblemBullet"/>
  <p:tag name="RAINPROBLEMTYPE" val="MultipleChoiceMA"/>
  <p:tag name="RAINBULLET" val="Correct"/>
</p:tagLst>
</file>

<file path=ppt/tags/tag91.xml><?xml version="1.0" encoding="utf-8"?>
<p:tagLst xmlns:p="http://schemas.openxmlformats.org/presentationml/2006/main">
  <p:tag name="RAINPROBLEM" val="ProblemBullet"/>
  <p:tag name="RAINPROBLEMTYPE" val="MultipleChoiceMA"/>
  <p:tag name="RAINBULLET" val="Correct"/>
</p:tagLst>
</file>

<file path=ppt/tags/tag92.xml><?xml version="1.0" encoding="utf-8"?>
<p:tagLst xmlns:p="http://schemas.openxmlformats.org/presentationml/2006/main">
  <p:tag name="RAINPROBLEM" val="ProblemSubmit"/>
  <p:tag name="RAINPROBLEMTYPE" val="MultipleChoiceMA"/>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 val="ProblemSetting"/>
  <p:tag name="RAINPROBLEMTYPE" val="MultipleChoiceMA"/>
</p:tagLst>
</file>

<file path=ppt/tags/tag99.xml><?xml version="1.0" encoding="utf-8"?>
<p:tagLst xmlns:p="http://schemas.openxmlformats.org/presentationml/2006/main">
  <p:tag name="RAINPROBLEM" val="MultipleChoiceMA"/>
  <p:tag name="PROBLEMSCORE" val="1.0"/>
  <p:tag name="PROBLEMSCORE_HALF" val="0.0"/>
</p:tagLst>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9599</Words>
  <Application>WPS 演示</Application>
  <PresentationFormat>全屏显示(4:3)</PresentationFormat>
  <Paragraphs>861</Paragraphs>
  <Slides>68</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9</vt:i4>
      </vt:variant>
      <vt:variant>
        <vt:lpstr>幻灯片标题</vt:lpstr>
      </vt:variant>
      <vt:variant>
        <vt:i4>68</vt:i4>
      </vt:variant>
    </vt:vector>
  </HeadingPairs>
  <TitlesOfParts>
    <vt:vector size="93" baseType="lpstr">
      <vt:lpstr>Arial</vt:lpstr>
      <vt:lpstr>宋体</vt:lpstr>
      <vt:lpstr>Wingdings</vt:lpstr>
      <vt:lpstr>Times New Roman</vt:lpstr>
      <vt:lpstr>隶书</vt:lpstr>
      <vt:lpstr>GulimChe</vt:lpstr>
      <vt:lpstr>Malgun Gothic</vt:lpstr>
      <vt:lpstr>楷体_GB2312</vt:lpstr>
      <vt:lpstr>新宋体</vt:lpstr>
      <vt:lpstr>微软雅黑</vt:lpstr>
      <vt:lpstr>Arial Unicode MS</vt:lpstr>
      <vt:lpstr>Calibri</vt:lpstr>
      <vt:lpstr>Wingdings</vt:lpstr>
      <vt:lpstr>Symbol</vt:lpstr>
      <vt:lpstr>Tahoma</vt:lpstr>
      <vt:lpstr>主题1</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PowerPoint 演示文稿</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PowerPoint 演示文稿</vt:lpstr>
      <vt:lpstr>PowerPoint 演示文稿</vt:lpstr>
      <vt:lpstr>PowerPoint 演示文稿</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PowerPoint 演示文稿</vt:lpstr>
      <vt:lpstr>PowerPoint 演示文稿</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第5章 数字基带传输系统</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SANXING1</dc:creator>
  <cp:lastModifiedBy>ZDY</cp:lastModifiedBy>
  <cp:revision>145</cp:revision>
  <dcterms:created xsi:type="dcterms:W3CDTF">2018-10-10T05:55:00Z</dcterms:created>
  <dcterms:modified xsi:type="dcterms:W3CDTF">2023-10-24T03:59:05Z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2E2D8E3EB28542E9A59E1B7C63F37B43_12</vt:lpwstr>
  </property>
</Properties>
</file>