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8" r:id="rId3"/>
    <p:sldId id="378" r:id="rId5"/>
    <p:sldId id="3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80" r:id="rId14"/>
    <p:sldId id="381" r:id="rId15"/>
    <p:sldId id="265" r:id="rId16"/>
    <p:sldId id="382" r:id="rId17"/>
    <p:sldId id="383" r:id="rId18"/>
    <p:sldId id="384" r:id="rId19"/>
    <p:sldId id="385" r:id="rId20"/>
    <p:sldId id="386" r:id="rId21"/>
    <p:sldId id="387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540" r:id="rId32"/>
    <p:sldId id="541" r:id="rId33"/>
    <p:sldId id="388" r:id="rId34"/>
    <p:sldId id="390" r:id="rId35"/>
    <p:sldId id="276" r:id="rId36"/>
    <p:sldId id="391" r:id="rId37"/>
    <p:sldId id="392" r:id="rId38"/>
    <p:sldId id="278" r:id="rId39"/>
    <p:sldId id="279" r:id="rId40"/>
    <p:sldId id="393" r:id="rId41"/>
    <p:sldId id="280" r:id="rId42"/>
    <p:sldId id="394" r:id="rId43"/>
    <p:sldId id="281" r:id="rId44"/>
    <p:sldId id="282" r:id="rId45"/>
    <p:sldId id="283" r:id="rId46"/>
    <p:sldId id="284" r:id="rId47"/>
    <p:sldId id="285" r:id="rId48"/>
    <p:sldId id="286" r:id="rId49"/>
    <p:sldId id="290" r:id="rId50"/>
    <p:sldId id="291" r:id="rId51"/>
    <p:sldId id="293" r:id="rId52"/>
    <p:sldId id="294" r:id="rId53"/>
    <p:sldId id="295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5" r:id="rId64"/>
    <p:sldId id="404" r:id="rId65"/>
    <p:sldId id="406" r:id="rId66"/>
    <p:sldId id="411" r:id="rId67"/>
    <p:sldId id="407" r:id="rId68"/>
    <p:sldId id="408" r:id="rId69"/>
    <p:sldId id="409" r:id="rId70"/>
    <p:sldId id="410" r:id="rId71"/>
    <p:sldId id="412" r:id="rId72"/>
    <p:sldId id="413" r:id="rId73"/>
    <p:sldId id="415" r:id="rId74"/>
    <p:sldId id="416" r:id="rId75"/>
    <p:sldId id="414" r:id="rId76"/>
    <p:sldId id="335" r:id="rId77"/>
    <p:sldId id="336" r:id="rId78"/>
    <p:sldId id="337" r:id="rId79"/>
    <p:sldId id="338" r:id="rId80"/>
    <p:sldId id="339" r:id="rId81"/>
    <p:sldId id="345" r:id="rId82"/>
    <p:sldId id="346" r:id="rId83"/>
    <p:sldId id="347" r:id="rId84"/>
    <p:sldId id="348" r:id="rId85"/>
    <p:sldId id="539" r:id="rId86"/>
  </p:sldIdLst>
  <p:sldSz cx="9144000" cy="6858000" type="screen4x3"/>
  <p:notesSz cx="6858000" cy="9144000"/>
  <p:custDataLst>
    <p:tags r:id="rId9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y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4" autoAdjust="0"/>
  </p:normalViewPr>
  <p:slideViewPr>
    <p:cSldViewPr>
      <p:cViewPr varScale="1">
        <p:scale>
          <a:sx n="65" d="100"/>
          <a:sy n="65" d="100"/>
        </p:scale>
        <p:origin x="-9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7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35.xml"/><Relationship Id="rId90" Type="http://schemas.openxmlformats.org/officeDocument/2006/relationships/commentAuthors" Target="commentAuthors.xml"/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66.xml"/><Relationship Id="rId8" Type="http://schemas.openxmlformats.org/officeDocument/2006/relationships/slide" Target="slides/slide65.xml"/><Relationship Id="rId7" Type="http://schemas.openxmlformats.org/officeDocument/2006/relationships/slide" Target="slides/slide64.xml"/><Relationship Id="rId6" Type="http://schemas.openxmlformats.org/officeDocument/2006/relationships/slide" Target="slides/slide19.xml"/><Relationship Id="rId5" Type="http://schemas.openxmlformats.org/officeDocument/2006/relationships/slide" Target="slides/slide18.xml"/><Relationship Id="rId4" Type="http://schemas.openxmlformats.org/officeDocument/2006/relationships/slide" Target="slides/slide17.xml"/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5" Type="http://schemas.openxmlformats.org/officeDocument/2006/relationships/slide" Target="slides/slide73.xml"/><Relationship Id="rId14" Type="http://schemas.openxmlformats.org/officeDocument/2006/relationships/slide" Target="slides/slide72.xml"/><Relationship Id="rId13" Type="http://schemas.openxmlformats.org/officeDocument/2006/relationships/slide" Target="slides/slide71.xml"/><Relationship Id="rId12" Type="http://schemas.openxmlformats.org/officeDocument/2006/relationships/slide" Target="slides/slide69.xml"/><Relationship Id="rId11" Type="http://schemas.openxmlformats.org/officeDocument/2006/relationships/slide" Target="slides/slide68.xml"/><Relationship Id="rId10" Type="http://schemas.openxmlformats.org/officeDocument/2006/relationships/slide" Target="slides/slide67.xml"/><Relationship Id="rId1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75A96-4B34-45F0-AC93-19F1FCF4BE60}" type="doc">
      <dgm:prSet loTypeId="list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zh-CN" altLang="en-US"/>
        </a:p>
      </dgm:t>
    </dgm:pt>
    <dgm:pt modelId="{51F34CC8-524F-46BF-8358-B9074C22D087}">
      <dgm:prSet phldr="0" custT="0"/>
      <dgm:spPr/>
      <dgm:t>
        <a:bodyPr vert="horz" wrap="square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6.1 </a:t>
          </a:r>
          <a:r>
            <a:rPr lang="zh-CN" b="1" smtClean="0">
              <a:solidFill>
                <a:schemeClr val="tx1"/>
              </a:solidFill>
            </a:rPr>
            <a:t>抽样定理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D3C42F58-7557-4373-A1F8-140A1EB168EE}" cxnId="{5888F8B7-03F4-449C-BA93-A016B47CA0CA}" type="parTrans">
      <dgm:prSet/>
      <dgm:spPr/>
      <dgm:t>
        <a:bodyPr/>
        <a:lstStyle/>
        <a:p>
          <a:endParaRPr lang="zh-CN" altLang="en-US"/>
        </a:p>
      </dgm:t>
    </dgm:pt>
    <dgm:pt modelId="{AC1523A4-9FD6-47B4-A3D3-4CBE4A753BA2}" cxnId="{5888F8B7-03F4-449C-BA93-A016B47CA0CA}" type="sibTrans">
      <dgm:prSet/>
      <dgm:spPr/>
      <dgm:t>
        <a:bodyPr/>
        <a:lstStyle/>
        <a:p>
          <a:endParaRPr lang="zh-CN" altLang="en-US"/>
        </a:p>
      </dgm:t>
    </dgm:pt>
    <dgm:pt modelId="{5CC8A041-45CD-4583-A4A8-9E5D7731621F}">
      <dgm:prSet phldr="0" custT="0"/>
      <dgm:spPr/>
      <dgm:t>
        <a:bodyPr vert="horz" wrap="square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6.2 </a:t>
          </a:r>
          <a:r>
            <a:rPr lang="zh-CN" b="1" smtClean="0">
              <a:solidFill>
                <a:schemeClr val="tx1"/>
              </a:solidFill>
            </a:rPr>
            <a:t>脉冲幅度调制(PAM)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F06016CF-29F7-4714-B3BD-0E89F3CFFE58}" cxnId="{D9BDCF7A-5974-44BC-9D1E-32679C06B114}" type="parTrans">
      <dgm:prSet/>
      <dgm:spPr/>
      <dgm:t>
        <a:bodyPr/>
        <a:lstStyle/>
        <a:p>
          <a:endParaRPr lang="zh-CN" altLang="en-US"/>
        </a:p>
      </dgm:t>
    </dgm:pt>
    <dgm:pt modelId="{E65CD8D3-BC35-47A8-AB54-CF045918EFB4}" cxnId="{D9BDCF7A-5974-44BC-9D1E-32679C06B114}" type="sibTrans">
      <dgm:prSet/>
      <dgm:spPr/>
      <dgm:t>
        <a:bodyPr/>
        <a:lstStyle/>
        <a:p>
          <a:endParaRPr lang="zh-CN" altLang="en-US"/>
        </a:p>
      </dgm:t>
    </dgm:pt>
    <dgm:pt modelId="{F1290C57-556B-4574-83A9-7DE4188A3240}">
      <dgm:prSet phldr="0" custT="0"/>
      <dgm:spPr/>
      <dgm:t>
        <a:bodyPr vert="horz" wrap="square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6.3 </a:t>
          </a:r>
          <a:r>
            <a:rPr lang="zh-CN" b="1" smtClean="0">
              <a:solidFill>
                <a:schemeClr val="tx1"/>
              </a:solidFill>
            </a:rPr>
            <a:t>脉冲编码调制(PCM)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358CFF06-2BA8-49C9-8737-A0F7CDA62231}" cxnId="{FA73E47D-B3DE-4122-B4DE-57E0665567A5}" type="parTrans">
      <dgm:prSet/>
      <dgm:spPr/>
      <dgm:t>
        <a:bodyPr/>
        <a:lstStyle/>
        <a:p>
          <a:endParaRPr lang="zh-CN" altLang="en-US"/>
        </a:p>
      </dgm:t>
    </dgm:pt>
    <dgm:pt modelId="{4D1C09CC-A72E-4958-BC9A-74B661275458}" cxnId="{FA73E47D-B3DE-4122-B4DE-57E0665567A5}" type="sibTrans">
      <dgm:prSet/>
      <dgm:spPr/>
      <dgm:t>
        <a:bodyPr/>
        <a:lstStyle/>
        <a:p>
          <a:endParaRPr lang="zh-CN" altLang="en-US"/>
        </a:p>
      </dgm:t>
    </dgm:pt>
    <dgm:pt modelId="{3656C86A-E658-44E3-AEA7-0986D147D72C}">
      <dgm:prSet phldr="0" custT="0"/>
      <dgm:spPr/>
      <dgm:t>
        <a:bodyPr vert="horz" wrap="square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6.4 </a:t>
          </a:r>
          <a:r>
            <a:rPr lang="zh-CN" b="1" smtClean="0">
              <a:solidFill>
                <a:schemeClr val="tx1"/>
              </a:solidFill>
            </a:rPr>
            <a:t>差分脉冲编码调制（DPCM）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97AA9039-3A55-45AB-A404-A02A7CA48E3F}" cxnId="{ACC14B36-AA10-465E-B3C4-DC214EAB162C}" type="parTrans">
      <dgm:prSet/>
      <dgm:spPr/>
      <dgm:t>
        <a:bodyPr/>
        <a:lstStyle/>
        <a:p>
          <a:endParaRPr lang="zh-CN" altLang="en-US"/>
        </a:p>
      </dgm:t>
    </dgm:pt>
    <dgm:pt modelId="{B0D7B40F-3F70-46E8-9B3A-B8AFE8CF1F80}" cxnId="{ACC14B36-AA10-465E-B3C4-DC214EAB162C}" type="sibTrans">
      <dgm:prSet/>
      <dgm:spPr/>
      <dgm:t>
        <a:bodyPr/>
        <a:lstStyle/>
        <a:p>
          <a:endParaRPr lang="zh-CN" altLang="en-US"/>
        </a:p>
      </dgm:t>
    </dgm:pt>
    <dgm:pt modelId="{1BEECA14-1601-47BF-B990-C693869E033E}">
      <dgm:prSet phldr="0" custT="0"/>
      <dgm:spPr/>
      <dgm:t>
        <a:bodyPr vert="horz" wrap="square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6.5 </a:t>
          </a:r>
          <a:r>
            <a:rPr lang="zh-CN" b="1" smtClean="0">
              <a:solidFill>
                <a:schemeClr val="tx1"/>
              </a:solidFill>
            </a:rPr>
            <a:t>增量调制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7FD1042D-76BB-4636-9337-FCCAD05051CC}" cxnId="{67485AB9-9469-46BC-B645-E362CC3ED82A}" type="parTrans">
      <dgm:prSet/>
      <dgm:spPr/>
      <dgm:t>
        <a:bodyPr/>
        <a:lstStyle/>
        <a:p>
          <a:endParaRPr lang="zh-CN" altLang="en-US"/>
        </a:p>
      </dgm:t>
    </dgm:pt>
    <dgm:pt modelId="{B38771E3-C0C1-4125-8E8E-9DC08A3B7BA8}" cxnId="{67485AB9-9469-46BC-B645-E362CC3ED82A}" type="sibTrans">
      <dgm:prSet/>
      <dgm:spPr/>
      <dgm:t>
        <a:bodyPr/>
        <a:lstStyle/>
        <a:p>
          <a:endParaRPr lang="zh-CN" altLang="en-US"/>
        </a:p>
      </dgm:t>
    </dgm:pt>
    <dgm:pt modelId="{585F700A-5CAB-4152-A75D-F1BA98CCBCDB}" type="pres">
      <dgm:prSet presAssocID="{ECA75A96-4B34-45F0-AC93-19F1FCF4BE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8B4FA6-0490-4BE0-B285-DC0B3A72E5DB}" type="pres">
      <dgm:prSet presAssocID="{51F34CC8-524F-46BF-8358-B9074C22D0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74166-17F3-40CC-B788-91723BFD5411}" type="pres">
      <dgm:prSet presAssocID="{AC1523A4-9FD6-47B4-A3D3-4CBE4A753BA2}" presName="spacer" presStyleCnt="0"/>
      <dgm:spPr/>
    </dgm:pt>
    <dgm:pt modelId="{235E3C1E-2181-41DC-A269-E673FDF40B61}" type="pres">
      <dgm:prSet presAssocID="{5CC8A041-45CD-4583-A4A8-9E5D773162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774F0-E8B9-4287-ACD6-E6AE0C3D77AF}" type="pres">
      <dgm:prSet presAssocID="{E65CD8D3-BC35-47A8-AB54-CF045918EFB4}" presName="spacer" presStyleCnt="0"/>
      <dgm:spPr/>
    </dgm:pt>
    <dgm:pt modelId="{FCCB6A61-4679-4F62-B0A8-DC24319EFD1B}" type="pres">
      <dgm:prSet presAssocID="{F1290C57-556B-4574-83A9-7DE4188A324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57BD4-97BE-4C4E-952A-DC4CC4179AEC}" type="pres">
      <dgm:prSet presAssocID="{4D1C09CC-A72E-4958-BC9A-74B661275458}" presName="spacer" presStyleCnt="0"/>
      <dgm:spPr/>
    </dgm:pt>
    <dgm:pt modelId="{43EA2D75-1F8F-435B-AD7E-D083D3757709}" type="pres">
      <dgm:prSet presAssocID="{3656C86A-E658-44E3-AEA7-0986D147D72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C3EA1-23D6-4FE7-8C18-B62119AFB0FE}" type="pres">
      <dgm:prSet presAssocID="{B0D7B40F-3F70-46E8-9B3A-B8AFE8CF1F80}" presName="spacer" presStyleCnt="0"/>
      <dgm:spPr/>
    </dgm:pt>
    <dgm:pt modelId="{FC779992-F92D-46D7-8684-B96FEACA89E5}" type="pres">
      <dgm:prSet presAssocID="{1BEECA14-1601-47BF-B990-C693869E033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88F8B7-03F4-449C-BA93-A016B47CA0CA}" srcId="{ECA75A96-4B34-45F0-AC93-19F1FCF4BE60}" destId="{51F34CC8-524F-46BF-8358-B9074C22D087}" srcOrd="0" destOrd="0" parTransId="{D3C42F58-7557-4373-A1F8-140A1EB168EE}" sibTransId="{AC1523A4-9FD6-47B4-A3D3-4CBE4A753BA2}"/>
    <dgm:cxn modelId="{D9BDCF7A-5974-44BC-9D1E-32679C06B114}" srcId="{ECA75A96-4B34-45F0-AC93-19F1FCF4BE60}" destId="{5CC8A041-45CD-4583-A4A8-9E5D7731621F}" srcOrd="1" destOrd="0" parTransId="{F06016CF-29F7-4714-B3BD-0E89F3CFFE58}" sibTransId="{E65CD8D3-BC35-47A8-AB54-CF045918EFB4}"/>
    <dgm:cxn modelId="{FA73E47D-B3DE-4122-B4DE-57E0665567A5}" srcId="{ECA75A96-4B34-45F0-AC93-19F1FCF4BE60}" destId="{F1290C57-556B-4574-83A9-7DE4188A3240}" srcOrd="2" destOrd="0" parTransId="{358CFF06-2BA8-49C9-8737-A0F7CDA62231}" sibTransId="{4D1C09CC-A72E-4958-BC9A-74B661275458}"/>
    <dgm:cxn modelId="{ACC14B36-AA10-465E-B3C4-DC214EAB162C}" srcId="{ECA75A96-4B34-45F0-AC93-19F1FCF4BE60}" destId="{3656C86A-E658-44E3-AEA7-0986D147D72C}" srcOrd="3" destOrd="0" parTransId="{97AA9039-3A55-45AB-A404-A02A7CA48E3F}" sibTransId="{B0D7B40F-3F70-46E8-9B3A-B8AFE8CF1F80}"/>
    <dgm:cxn modelId="{67485AB9-9469-46BC-B645-E362CC3ED82A}" srcId="{ECA75A96-4B34-45F0-AC93-19F1FCF4BE60}" destId="{1BEECA14-1601-47BF-B990-C693869E033E}" srcOrd="4" destOrd="0" parTransId="{7FD1042D-76BB-4636-9337-FCCAD05051CC}" sibTransId="{B38771E3-C0C1-4125-8E8E-9DC08A3B7BA8}"/>
    <dgm:cxn modelId="{BF528733-BC89-4FD5-8B89-E79FBC37371D}" type="presOf" srcId="{ECA75A96-4B34-45F0-AC93-19F1FCF4BE60}" destId="{585F700A-5CAB-4152-A75D-F1BA98CCBCDB}" srcOrd="0" destOrd="0" presId="urn:microsoft.com/office/officeart/2005/8/layout/vList2"/>
    <dgm:cxn modelId="{BE43F6C6-B332-46C1-9237-BB119C3F732F}" type="presParOf" srcId="{585F700A-5CAB-4152-A75D-F1BA98CCBCDB}" destId="{568B4FA6-0490-4BE0-B285-DC0B3A72E5DB}" srcOrd="0" destOrd="0" presId="urn:microsoft.com/office/officeart/2005/8/layout/vList2"/>
    <dgm:cxn modelId="{4EFE032E-381C-4224-8488-D396F8BB4C54}" type="presOf" srcId="{51F34CC8-524F-46BF-8358-B9074C22D087}" destId="{568B4FA6-0490-4BE0-B285-DC0B3A72E5DB}" srcOrd="0" destOrd="0" presId="urn:microsoft.com/office/officeart/2005/8/layout/vList2"/>
    <dgm:cxn modelId="{CAAE473A-486B-4C33-963A-B872818D9B85}" type="presParOf" srcId="{585F700A-5CAB-4152-A75D-F1BA98CCBCDB}" destId="{7F774166-17F3-40CC-B788-91723BFD5411}" srcOrd="1" destOrd="0" presId="urn:microsoft.com/office/officeart/2005/8/layout/vList2"/>
    <dgm:cxn modelId="{B7632C29-AF45-43B6-8FFF-D7EA6AADB0BE}" type="presParOf" srcId="{585F700A-5CAB-4152-A75D-F1BA98CCBCDB}" destId="{235E3C1E-2181-41DC-A269-E673FDF40B61}" srcOrd="2" destOrd="0" presId="urn:microsoft.com/office/officeart/2005/8/layout/vList2"/>
    <dgm:cxn modelId="{70716C5D-CF9B-4A9D-A2F6-8803D3B66C46}" type="presOf" srcId="{5CC8A041-45CD-4583-A4A8-9E5D7731621F}" destId="{235E3C1E-2181-41DC-A269-E673FDF40B61}" srcOrd="0" destOrd="0" presId="urn:microsoft.com/office/officeart/2005/8/layout/vList2"/>
    <dgm:cxn modelId="{1807676A-6D49-484F-9279-F2D82B45D343}" type="presParOf" srcId="{585F700A-5CAB-4152-A75D-F1BA98CCBCDB}" destId="{E5F774F0-E8B9-4287-ACD6-E6AE0C3D77AF}" srcOrd="3" destOrd="0" presId="urn:microsoft.com/office/officeart/2005/8/layout/vList2"/>
    <dgm:cxn modelId="{7ECE1FDE-EC78-45A6-B504-3755E43395B5}" type="presParOf" srcId="{585F700A-5CAB-4152-A75D-F1BA98CCBCDB}" destId="{FCCB6A61-4679-4F62-B0A8-DC24319EFD1B}" srcOrd="4" destOrd="0" presId="urn:microsoft.com/office/officeart/2005/8/layout/vList2"/>
    <dgm:cxn modelId="{C0CFAE5D-A25C-41D6-94E8-C4FDFEEEE6EE}" type="presOf" srcId="{F1290C57-556B-4574-83A9-7DE4188A3240}" destId="{FCCB6A61-4679-4F62-B0A8-DC24319EFD1B}" srcOrd="0" destOrd="0" presId="urn:microsoft.com/office/officeart/2005/8/layout/vList2"/>
    <dgm:cxn modelId="{6146B85E-E236-441D-90F9-8A9131543F3C}" type="presParOf" srcId="{585F700A-5CAB-4152-A75D-F1BA98CCBCDB}" destId="{38257BD4-97BE-4C4E-952A-DC4CC4179AEC}" srcOrd="5" destOrd="0" presId="urn:microsoft.com/office/officeart/2005/8/layout/vList2"/>
    <dgm:cxn modelId="{687E4E07-B568-40AA-ADDC-DFEFC64C92AD}" type="presParOf" srcId="{585F700A-5CAB-4152-A75D-F1BA98CCBCDB}" destId="{43EA2D75-1F8F-435B-AD7E-D083D3757709}" srcOrd="6" destOrd="0" presId="urn:microsoft.com/office/officeart/2005/8/layout/vList2"/>
    <dgm:cxn modelId="{B0F9C783-EF91-4DAF-B4A9-C853A1D6C9CD}" type="presOf" srcId="{3656C86A-E658-44E3-AEA7-0986D147D72C}" destId="{43EA2D75-1F8F-435B-AD7E-D083D3757709}" srcOrd="0" destOrd="0" presId="urn:microsoft.com/office/officeart/2005/8/layout/vList2"/>
    <dgm:cxn modelId="{A4A6E838-6B8D-4600-ACE9-3E8EC0656DB1}" type="presParOf" srcId="{585F700A-5CAB-4152-A75D-F1BA98CCBCDB}" destId="{5A8C3EA1-23D6-4FE7-8C18-B62119AFB0FE}" srcOrd="7" destOrd="0" presId="urn:microsoft.com/office/officeart/2005/8/layout/vList2"/>
    <dgm:cxn modelId="{41AFCD94-653D-4053-9818-7CEB5EB2C6AB}" type="presParOf" srcId="{585F700A-5CAB-4152-A75D-F1BA98CCBCDB}" destId="{FC779992-F92D-46D7-8684-B96FEACA89E5}" srcOrd="8" destOrd="0" presId="urn:microsoft.com/office/officeart/2005/8/layout/vList2"/>
    <dgm:cxn modelId="{A16F3833-6912-4C2C-BBE6-1244E1070220}" type="presOf" srcId="{1BEECA14-1601-47BF-B990-C693869E033E}" destId="{FC779992-F92D-46D7-8684-B96FEACA89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83550" cy="3657600"/>
        <a:chOff x="0" y="0"/>
        <a:chExt cx="8083550" cy="3657600"/>
      </a:xfrm>
    </dsp:grpSpPr>
    <dsp:sp modelId="{568B4FA6-0490-4BE0-B285-DC0B3A72E5DB}">
      <dsp:nvSpPr>
        <dsp:cNvPr id="3" name="圆角矩形 2"/>
        <dsp:cNvSpPr/>
      </dsp:nvSpPr>
      <dsp:spPr bwMode="white">
        <a:xfrm>
          <a:off x="0" y="3121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6.1 </a:t>
          </a:r>
          <a:r>
            <a:rPr lang="zh-CN" b="1" smtClean="0">
              <a:solidFill>
                <a:schemeClr val="tx1"/>
              </a:solidFill>
            </a:rPr>
            <a:t>抽样定理</a:t>
          </a:r>
          <a:endParaRPr lang="zh-CN" b="1" smtClean="0">
            <a:solidFill>
              <a:schemeClr val="tx1"/>
            </a:solidFill>
          </a:endParaRPr>
        </a:p>
      </dsp:txBody>
      <dsp:txXfrm>
        <a:off x="0" y="31215"/>
        <a:ext cx="8083550" cy="659130"/>
      </dsp:txXfrm>
    </dsp:sp>
    <dsp:sp modelId="{235E3C1E-2181-41DC-A269-E673FDF40B61}">
      <dsp:nvSpPr>
        <dsp:cNvPr id="4" name="圆角矩形 3"/>
        <dsp:cNvSpPr/>
      </dsp:nvSpPr>
      <dsp:spPr bwMode="white">
        <a:xfrm>
          <a:off x="0" y="76522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8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6.2 </a:t>
          </a:r>
          <a:r>
            <a:rPr lang="zh-CN" b="1" smtClean="0">
              <a:solidFill>
                <a:schemeClr val="tx1"/>
              </a:solidFill>
            </a:rPr>
            <a:t>脉冲幅度调制(PAM)</a:t>
          </a:r>
          <a:endParaRPr lang="zh-CN" b="1" smtClean="0">
            <a:solidFill>
              <a:schemeClr val="tx1"/>
            </a:solidFill>
          </a:endParaRPr>
        </a:p>
      </dsp:txBody>
      <dsp:txXfrm>
        <a:off x="0" y="765225"/>
        <a:ext cx="8083550" cy="659130"/>
      </dsp:txXfrm>
    </dsp:sp>
    <dsp:sp modelId="{FCCB6A61-4679-4F62-B0A8-DC24319EFD1B}">
      <dsp:nvSpPr>
        <dsp:cNvPr id="5" name="圆角矩形 4"/>
        <dsp:cNvSpPr/>
      </dsp:nvSpPr>
      <dsp:spPr bwMode="white">
        <a:xfrm>
          <a:off x="0" y="149923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6.3 </a:t>
          </a:r>
          <a:r>
            <a:rPr lang="zh-CN" b="1" smtClean="0">
              <a:solidFill>
                <a:schemeClr val="tx1"/>
              </a:solidFill>
            </a:rPr>
            <a:t>脉冲编码调制(PCM)</a:t>
          </a:r>
          <a:endParaRPr lang="zh-CN" b="1" smtClean="0">
            <a:solidFill>
              <a:schemeClr val="tx1"/>
            </a:solidFill>
          </a:endParaRPr>
        </a:p>
      </dsp:txBody>
      <dsp:txXfrm>
        <a:off x="0" y="1499235"/>
        <a:ext cx="8083550" cy="659130"/>
      </dsp:txXfrm>
    </dsp:sp>
    <dsp:sp modelId="{43EA2D75-1F8F-435B-AD7E-D083D3757709}">
      <dsp:nvSpPr>
        <dsp:cNvPr id="6" name="圆角矩形 5"/>
        <dsp:cNvSpPr/>
      </dsp:nvSpPr>
      <dsp:spPr bwMode="white">
        <a:xfrm>
          <a:off x="0" y="223324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6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6.4 </a:t>
          </a:r>
          <a:r>
            <a:rPr lang="zh-CN" b="1" smtClean="0">
              <a:solidFill>
                <a:schemeClr val="tx1"/>
              </a:solidFill>
            </a:rPr>
            <a:t>差分脉冲编码调制（DPCM）</a:t>
          </a:r>
          <a:endParaRPr lang="zh-CN" b="1" smtClean="0">
            <a:solidFill>
              <a:schemeClr val="tx1"/>
            </a:solidFill>
          </a:endParaRPr>
        </a:p>
      </dsp:txBody>
      <dsp:txXfrm>
        <a:off x="0" y="2233245"/>
        <a:ext cx="8083550" cy="659130"/>
      </dsp:txXfrm>
    </dsp:sp>
    <dsp:sp modelId="{FC779992-F92D-46D7-8684-B96FEACA89E5}">
      <dsp:nvSpPr>
        <dsp:cNvPr id="7" name="圆角矩形 6"/>
        <dsp:cNvSpPr/>
      </dsp:nvSpPr>
      <dsp:spPr bwMode="white">
        <a:xfrm>
          <a:off x="0" y="296725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6.5 </a:t>
          </a:r>
          <a:r>
            <a:rPr lang="zh-CN" b="1" smtClean="0">
              <a:solidFill>
                <a:schemeClr val="tx1"/>
              </a:solidFill>
            </a:rPr>
            <a:t>增量调制</a:t>
          </a:r>
          <a:endParaRPr lang="zh-CN" b="1" smtClean="0">
            <a:solidFill>
              <a:schemeClr val="tx1"/>
            </a:solidFill>
          </a:endParaRPr>
        </a:p>
      </dsp:txBody>
      <dsp:txXfrm>
        <a:off x="0" y="2967255"/>
        <a:ext cx="8083550" cy="65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48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E0CF-E20C-499C-A469-A93454FE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5557-B256-4D8C-9488-6809D820F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C7D9-9FCE-43D3-B007-9BE8A8465E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B53CE-0659-44C4-92EE-CAB7C2ED03D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35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214313"/>
            <a:ext cx="2054225" cy="6643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7100" y="214313"/>
            <a:ext cx="6010275" cy="6643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179513"/>
            <a:ext cx="4032250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094163"/>
            <a:ext cx="4032250" cy="2763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0" y="368300"/>
            <a:ext cx="8542338" cy="1052513"/>
            <a:chOff x="80" y="629"/>
            <a:chExt cx="5381" cy="663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gray">
            <a:xfrm>
              <a:off x="470" y="629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/>
            </a:p>
          </p:txBody>
        </p:sp>
      </p:grpSp>
      <p:sp>
        <p:nvSpPr>
          <p:cNvPr id="7127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1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通信原理</a:t>
            </a:r>
            <a:r>
              <a:rPr lang="en-US" altLang="zh-CN" smtClean="0"/>
              <a:t>(</a:t>
            </a:r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版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7127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1179513"/>
            <a:ext cx="8216900" cy="567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p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jpeg"/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0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4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41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51.wmf"/><Relationship Id="rId2" Type="http://schemas.openxmlformats.org/officeDocument/2006/relationships/oleObject" Target="../embeddings/oleObject41.bin"/><Relationship Id="rId11" Type="http://schemas.openxmlformats.org/officeDocument/2006/relationships/vmlDrawing" Target="../drawings/vmlDrawing23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56.wmf"/><Relationship Id="rId2" Type="http://schemas.openxmlformats.org/officeDocument/2006/relationships/oleObject" Target="../embeddings/oleObject45.bin"/><Relationship Id="rId13" Type="http://schemas.openxmlformats.org/officeDocument/2006/relationships/vmlDrawing" Target="../drawings/vmlDrawing2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5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jpeg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5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wmf"/><Relationship Id="rId1" Type="http://schemas.openxmlformats.org/officeDocument/2006/relationships/oleObject" Target="../embeddings/oleObject6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wmf"/><Relationship Id="rId1" Type="http://schemas.openxmlformats.org/officeDocument/2006/relationships/oleObject" Target="../embeddings/oleObject62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wmf"/><Relationship Id="rId1" Type="http://schemas.openxmlformats.org/officeDocument/2006/relationships/oleObject" Target="../embeddings/oleObject63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wmf"/><Relationship Id="rId1" Type="http://schemas.openxmlformats.org/officeDocument/2006/relationships/oleObject" Target="../embeddings/oleObject64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wmf"/><Relationship Id="rId1" Type="http://schemas.openxmlformats.org/officeDocument/2006/relationships/oleObject" Target="../embeddings/oleObject65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6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31C2E-4073-4A4F-9E92-8DD9C67CEA5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" name="标题 1"/>
          <p:cNvSpPr/>
          <p:nvPr/>
        </p:nvSpPr>
        <p:spPr>
          <a:xfrm>
            <a:off x="565785" y="66040"/>
            <a:ext cx="8548370" cy="109156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模拟信号的数字传输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>
          <a:xfrm>
            <a:off x="2483768" y="3717032"/>
            <a:ext cx="5796136" cy="1126976"/>
          </a:xfrm>
        </p:spPr>
        <p:txBody>
          <a:bodyPr>
            <a:normAutofit/>
          </a:bodyPr>
          <a:p>
            <a:r>
              <a:rPr lang="en-US" altLang="zh-CN" sz="3600" b="1" dirty="0" smtClean="0">
                <a:latin typeface="GulimChe" pitchFamily="49" charset="-127"/>
                <a:ea typeface="GulimChe" pitchFamily="49" charset="-127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2996952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图示 4"/>
          <p:cNvGraphicFramePr>
            <a:graphicFrameLocks noGrp="1"/>
          </p:cNvGraphicFramePr>
          <p:nvPr/>
        </p:nvGraphicFramePr>
        <p:xfrm>
          <a:off x="762000" y="2133600"/>
          <a:ext cx="808355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BD02F4-955B-4F96-8AA6-D0E3322BCC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68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因为已经假设信号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的最高频率小于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zh-CN" altLang="en-US" dirty="0" smtClean="0"/>
              <a:t>，所以若频率间隔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s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</a:t>
            </a:r>
            <a:r>
              <a:rPr lang="en-US" altLang="zh-CN" dirty="0" smtClean="0"/>
              <a:t> 2</a:t>
            </a:r>
            <a:r>
              <a:rPr lang="en-US" altLang="zh-CN" i="1" dirty="0" smtClean="0"/>
              <a:t>f</a:t>
            </a:r>
            <a:r>
              <a:rPr lang="en-US" altLang="zh-CN" i="1" baseline="-25000" dirty="0" smtClean="0"/>
              <a:t>H</a:t>
            </a:r>
            <a:r>
              <a:rPr lang="zh-CN" altLang="en-US" dirty="0" smtClean="0"/>
              <a:t>，则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/>
              <a:t>w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中包含的每个原信号频谱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/>
              <a:t>w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之间互不重叠，如上图所示。这样就能够从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/>
              <a:t>w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中用一个低通滤波器分离出信号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的频谱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/>
              <a:t>w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，也就是能从抽样信号中恢复原信号。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这里，恢复原信号的条件是：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即抽样频率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s</a:t>
            </a:r>
            <a:r>
              <a:rPr lang="zh-CN" altLang="en-US" dirty="0" smtClean="0"/>
              <a:t>应不小于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zh-CN" altLang="en-US" dirty="0" smtClean="0"/>
              <a:t>的两倍。这一最低抽样速率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f</a:t>
            </a:r>
            <a:r>
              <a:rPr lang="en-US" altLang="zh-CN" i="1" baseline="-25000" dirty="0" smtClean="0"/>
              <a:t>H</a:t>
            </a:r>
            <a:r>
              <a:rPr lang="zh-CN" altLang="en-US" dirty="0" smtClean="0"/>
              <a:t>称为</a:t>
            </a: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奈奎斯特速率</a:t>
            </a:r>
            <a:r>
              <a:rPr lang="zh-CN" altLang="en-US" dirty="0" smtClean="0"/>
              <a:t>。与此相应的最小抽样时间间隔称为</a:t>
            </a: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奈奎斯特间隔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468998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146425" y="3294063"/>
          <a:ext cx="2763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33832800" imgH="5486400" progId="">
                  <p:embed/>
                </p:oleObj>
              </mc:Choice>
              <mc:Fallback>
                <p:oleObj name="Equation" r:id="rId1" imgW="33832800" imgH="5486400" progId="">
                  <p:embed/>
                  <p:pic>
                    <p:nvPicPr>
                      <p:cNvPr id="0" name="图片 5120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6425" y="3294063"/>
                        <a:ext cx="276383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340768"/>
            <a:ext cx="8037388" cy="14401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恢复</a:t>
            </a:r>
            <a:r>
              <a:rPr lang="zh-CN" altLang="en-US" sz="2400" dirty="0"/>
              <a:t>原信号的方法：从上图可以看出，当</a:t>
            </a:r>
            <a:r>
              <a:rPr lang="en-US" altLang="zh-CN" sz="2400" i="1" dirty="0" err="1"/>
              <a:t>f</a:t>
            </a:r>
            <a:r>
              <a:rPr lang="en-US" altLang="zh-CN" sz="2400" i="1" baseline="-25000" dirty="0" err="1"/>
              <a:t>s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dirty="0"/>
              <a:t> 2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H</a:t>
            </a:r>
            <a:r>
              <a:rPr lang="zh-CN" altLang="en-US" sz="2400" dirty="0"/>
              <a:t>时，用一个截止频率为</a:t>
            </a:r>
            <a:r>
              <a:rPr lang="en-US" altLang="zh-CN" sz="2400" i="1" dirty="0" err="1"/>
              <a:t>f</a:t>
            </a:r>
            <a:r>
              <a:rPr lang="en-US" altLang="zh-CN" sz="2400" i="1" baseline="-25000" dirty="0" err="1"/>
              <a:t>H</a:t>
            </a:r>
            <a:r>
              <a:rPr lang="zh-CN" altLang="en-US" sz="2400" dirty="0"/>
              <a:t>的理想低通滤波器就能够从抽样信号中分离出原信号。</a:t>
            </a:r>
            <a:endParaRPr lang="zh-CN" altLang="en-US" sz="2400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87624" y="2914784"/>
          <a:ext cx="69850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2695575" imgH="1600200" progId="">
                  <p:embed/>
                </p:oleObj>
              </mc:Choice>
              <mc:Fallback>
                <p:oleObj name="VISIO" r:id="rId1" imgW="2695575" imgH="1600200" progId="">
                  <p:embed/>
                  <p:pic>
                    <p:nvPicPr>
                      <p:cNvPr id="0" name="图片 6144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624" y="2914784"/>
                        <a:ext cx="6985000" cy="2879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92449" y="6011996"/>
            <a:ext cx="5759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/>
              <a:t>当</a:t>
            </a:r>
            <a:r>
              <a:rPr lang="en-US" altLang="zh-CN" sz="1800" dirty="0" err="1" smtClean="0"/>
              <a:t>ω</a:t>
            </a:r>
            <a:r>
              <a:rPr lang="en-US" altLang="zh-CN" sz="1400" dirty="0" err="1" smtClean="0"/>
              <a:t>s</a:t>
            </a:r>
            <a:r>
              <a:rPr lang="zh-CN" altLang="en-US" sz="1800" dirty="0"/>
              <a:t>＜</a:t>
            </a:r>
            <a:r>
              <a:rPr lang="en-US" altLang="zh-CN" sz="1800" dirty="0" smtClean="0"/>
              <a:t>2ω</a:t>
            </a:r>
            <a:r>
              <a:rPr lang="en-US" altLang="zh-CN" sz="1800" baseline="-25000" dirty="0" smtClean="0"/>
              <a:t>H</a:t>
            </a:r>
            <a:r>
              <a:rPr lang="zh-CN" altLang="en-US" sz="1800" dirty="0" smtClean="0"/>
              <a:t>（               ），</a:t>
            </a:r>
            <a:r>
              <a:rPr lang="zh-CN" altLang="en-US" sz="1800" dirty="0"/>
              <a:t>出现频谱混叠现象的示意图</a:t>
            </a:r>
            <a:endParaRPr lang="zh-CN" altLang="en-US" sz="1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87824" y="6022425"/>
          <a:ext cx="981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716000" imgH="5486400" progId="">
                  <p:embed/>
                </p:oleObj>
              </mc:Choice>
              <mc:Fallback>
                <p:oleObj name="Equation" r:id="rId3" imgW="13716000" imgH="5486400" progId="">
                  <p:embed/>
                  <p:pic>
                    <p:nvPicPr>
                      <p:cNvPr id="0" name="图片 6145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6022425"/>
                        <a:ext cx="981075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179513"/>
            <a:ext cx="8216900" cy="881335"/>
          </a:xfrm>
        </p:spPr>
        <p:txBody>
          <a:bodyPr/>
          <a:lstStyle/>
          <a:p>
            <a:r>
              <a:rPr lang="zh-CN" altLang="zh-CN" sz="2400" dirty="0"/>
              <a:t>频域已证明，将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截止频率为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低通滤波器便可</a:t>
            </a:r>
            <a:r>
              <a:rPr lang="zh-CN" altLang="zh-CN" sz="2400" dirty="0" smtClean="0"/>
              <a:t>得到</a:t>
            </a:r>
            <a:r>
              <a:rPr lang="en-US" altLang="zh-CN" sz="2400" dirty="0" smtClean="0"/>
              <a:t>          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91880" y="1268760"/>
          <a:ext cx="58806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1277600" imgH="5486400" progId="">
                  <p:embed/>
                </p:oleObj>
              </mc:Choice>
              <mc:Fallback>
                <p:oleObj name="Equation" r:id="rId1" imgW="11277600" imgH="5486400" progId="">
                  <p:embed/>
                  <p:pic>
                    <p:nvPicPr>
                      <p:cNvPr id="0" name="图片 7168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1880" y="1268760"/>
                        <a:ext cx="588065" cy="2880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56176" y="1268760"/>
          <a:ext cx="316395" cy="29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7169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176" y="1268760"/>
                        <a:ext cx="316395" cy="2910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1720" y="1772816"/>
          <a:ext cx="60349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0058400" imgH="4876800" progId="">
                  <p:embed/>
                </p:oleObj>
              </mc:Choice>
              <mc:Fallback>
                <p:oleObj name="Equation" r:id="rId5" imgW="10058400" imgH="4876800" progId="">
                  <p:embed/>
                  <p:pic>
                    <p:nvPicPr>
                      <p:cNvPr id="0" name="图片 7170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772816"/>
                        <a:ext cx="603496" cy="2880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75875" y="2204864"/>
          <a:ext cx="558013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79857600" imgH="10363200" progId="">
                  <p:embed/>
                </p:oleObj>
              </mc:Choice>
              <mc:Fallback>
                <p:oleObj name="Equation" r:id="rId7" imgW="79857600" imgH="10363200" progId="">
                  <p:embed/>
                  <p:pic>
                    <p:nvPicPr>
                      <p:cNvPr id="0" name="图片 7171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5875" y="2204864"/>
                        <a:ext cx="5580130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843808" y="3365731"/>
          <a:ext cx="3633524" cy="48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43281600" imgH="5791200" progId="">
                  <p:embed/>
                </p:oleObj>
              </mc:Choice>
              <mc:Fallback>
                <p:oleObj name="Equation" r:id="rId9" imgW="43281600" imgH="5791200" progId="">
                  <p:embed/>
                  <p:pic>
                    <p:nvPicPr>
                      <p:cNvPr id="0" name="图片 7172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808" y="3365731"/>
                        <a:ext cx="3633524" cy="480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75656" y="29249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所以</a:t>
            </a:r>
            <a:endParaRPr lang="zh-CN" altLang="en-US" sz="2400" dirty="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47731" y="4365104"/>
          <a:ext cx="480053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73152000" imgH="10972800" progId="">
                  <p:embed/>
                </p:oleObj>
              </mc:Choice>
              <mc:Fallback>
                <p:oleObj name="Equation" r:id="rId11" imgW="73152000" imgH="10972800" progId="">
                  <p:embed/>
                  <p:pic>
                    <p:nvPicPr>
                      <p:cNvPr id="0" name="图片 7173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7731" y="4365104"/>
                        <a:ext cx="4800533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75656" y="39034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故</a:t>
            </a:r>
            <a:endParaRPr lang="zh-CN" altLang="en-US" sz="2400" dirty="0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251075" y="5157788"/>
          <a:ext cx="57356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95097600" imgH="10363200" progId="">
                  <p:embed/>
                </p:oleObj>
              </mc:Choice>
              <mc:Fallback>
                <p:oleObj name="Equation" r:id="rId13" imgW="95097600" imgH="10363200" progId="">
                  <p:embed/>
                  <p:pic>
                    <p:nvPicPr>
                      <p:cNvPr id="0" name="图片 7174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1075" y="5157788"/>
                        <a:ext cx="5735638" cy="619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81821" y="5877272"/>
          <a:ext cx="248197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41148000" imgH="10668000" progId="">
                  <p:embed/>
                </p:oleObj>
              </mc:Choice>
              <mc:Fallback>
                <p:oleObj name="Equation" r:id="rId15" imgW="41148000" imgH="10668000" progId="">
                  <p:embed/>
                  <p:pic>
                    <p:nvPicPr>
                      <p:cNvPr id="0" name="图片 7175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81821" y="5877272"/>
                        <a:ext cx="2481977" cy="6480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F0BE16-7E01-4AFC-924C-1137799B3F4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5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>
              <a:lnSpc>
                <a:spcPct val="130000"/>
              </a:lnSpc>
              <a:buNone/>
            </a:pPr>
            <a:r>
              <a:rPr lang="en-US" altLang="zh-CN" dirty="0" smtClean="0"/>
              <a:t>	       </a:t>
            </a:r>
            <a:r>
              <a:rPr lang="zh-CN" altLang="en-US" dirty="0" smtClean="0"/>
              <a:t>上</a:t>
            </a:r>
            <a:r>
              <a:rPr lang="zh-CN" altLang="zh-CN" dirty="0" smtClean="0"/>
              <a:t>式</a:t>
            </a:r>
            <a:r>
              <a:rPr lang="zh-CN" altLang="zh-CN" dirty="0"/>
              <a:t>是重建信号的时域表达式，称为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内插公式</a:t>
            </a:r>
            <a:r>
              <a:rPr lang="zh-CN" altLang="zh-CN" dirty="0"/>
              <a:t>。它说明以奈奎斯特速率抽样的带限信号</a:t>
            </a:r>
            <a:r>
              <a:rPr lang="en-US" altLang="zh-CN" dirty="0"/>
              <a:t> </a:t>
            </a:r>
            <a:r>
              <a:rPr lang="zh-CN" altLang="zh-CN" dirty="0"/>
              <a:t>可以由其样值利用内插公式重建。</a:t>
            </a:r>
            <a:endParaRPr lang="zh-CN" altLang="zh-CN" dirty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从时域看，当用抽样脉冲序列通过此理想低通滤波器时，滤波器的输出就是一系列冲激响应之和，如下图所示。这些冲激响应之和就构成了原信号。</a:t>
            </a: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endParaRPr lang="zh-CN" altLang="en-US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70" y="3879850"/>
            <a:ext cx="4403725" cy="25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1722438"/>
            <a:ext cx="7993063" cy="376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 b="0" dirty="0"/>
              <a:t>        </a:t>
            </a:r>
            <a:r>
              <a:rPr lang="zh-CN" altLang="en-US" sz="2400" dirty="0"/>
              <a:t>上面讨论和证明了频带限制在</a:t>
            </a:r>
            <a:r>
              <a:rPr lang="en-US" altLang="zh-CN" sz="2400" dirty="0"/>
              <a:t>(0,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H</a:t>
            </a:r>
            <a:r>
              <a:rPr lang="en-US" altLang="zh-CN" sz="2400" dirty="0"/>
              <a:t>)</a:t>
            </a:r>
            <a:r>
              <a:rPr lang="zh-CN" altLang="en-US" sz="2400" dirty="0"/>
              <a:t>的低通型信号的均匀抽样定理。</a:t>
            </a:r>
            <a:endParaRPr lang="zh-CN" altLang="en-US" sz="2400" dirty="0"/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dirty="0"/>
              <a:t>        实际中遇到的许多信号是</a:t>
            </a:r>
            <a:r>
              <a:rPr lang="zh-CN" altLang="en-US" sz="2400" dirty="0">
                <a:solidFill>
                  <a:srgbClr val="FF0000"/>
                </a:solidFill>
              </a:rPr>
              <a:t>带通型信号</a:t>
            </a:r>
            <a:r>
              <a:rPr lang="zh-CN" altLang="en-US" sz="2400" dirty="0"/>
              <a:t>。如果采用低通抽样定理的抽样速率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≥2f</a:t>
            </a:r>
            <a:r>
              <a:rPr lang="en-US" altLang="zh-CN" sz="2400" baseline="-25000" dirty="0"/>
              <a:t>H</a:t>
            </a:r>
            <a:r>
              <a:rPr lang="zh-CN" altLang="en-US" sz="2400" dirty="0"/>
              <a:t>，对频率限制在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L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之间的带通型信号抽样，肯定能满足频谱不混叠的要求。但这样选择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s</a:t>
            </a:r>
            <a:r>
              <a:rPr lang="zh-CN" altLang="en-US" sz="2400" dirty="0"/>
              <a:t>太高了，它会使</a:t>
            </a:r>
            <a:r>
              <a:rPr lang="en-US" altLang="zh-CN" sz="2400" dirty="0"/>
              <a:t>0 ~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L</a:t>
            </a:r>
            <a:r>
              <a:rPr lang="zh-CN" altLang="en-US" sz="2400" dirty="0"/>
              <a:t>一大段频谱空隙得不到利用，降低了信道的利用率。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noFill/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692275" y="5805488"/>
            <a:ext cx="563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带通信号的抽样频谱（</a:t>
            </a:r>
            <a:r>
              <a:rPr lang="en-US" altLang="zh-CN" sz="1600"/>
              <a:t>f</a:t>
            </a:r>
            <a:r>
              <a:rPr lang="en-US" altLang="zh-CN" sz="1600" baseline="-25000"/>
              <a:t>s</a:t>
            </a:r>
            <a:r>
              <a:rPr lang="en-US" altLang="zh-CN" sz="1600"/>
              <a:t>=2f</a:t>
            </a:r>
            <a:r>
              <a:rPr lang="en-US" altLang="zh-CN" sz="1600" baseline="-25000"/>
              <a:t>H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900271" y="1700372"/>
          <a:ext cx="7351395" cy="409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1" imgW="5848350" imgH="3257550" progId="">
                  <p:embed/>
                </p:oleObj>
              </mc:Choice>
              <mc:Fallback>
                <p:oleObj name="VISIO" r:id="rId1" imgW="5848350" imgH="3257550" progId="">
                  <p:embed/>
                  <p:pic>
                    <p:nvPicPr>
                      <p:cNvPr id="0" name="图片 8192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271" y="1700372"/>
                        <a:ext cx="7351395" cy="40906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44624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4800" b="1" smtClean="0"/>
              <a:t>第</a:t>
            </a:r>
            <a:r>
              <a:rPr lang="en-US" altLang="zh-CN" sz="4800" b="1" smtClean="0"/>
              <a:t>6</a:t>
            </a:r>
            <a:r>
              <a:rPr lang="zh-CN" altLang="en-US" sz="4800" b="1" smtClean="0"/>
              <a:t>章</a:t>
            </a:r>
            <a:r>
              <a:rPr lang="zh-CN" altLang="en-US" sz="4800" smtClean="0"/>
              <a:t>模拟信号的数字传输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1690688"/>
            <a:ext cx="8064500" cy="308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 b="0" dirty="0"/>
              <a:t>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带通抽样定理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algn="just">
              <a:spcBef>
                <a:spcPct val="50000"/>
              </a:spcBef>
            </a:pPr>
            <a:r>
              <a:rPr lang="zh-CN" altLang="en-US" sz="2400" dirty="0"/>
              <a:t>         一个带通信号</a:t>
            </a:r>
            <a:r>
              <a:rPr lang="en-US" altLang="zh-CN" sz="2400" dirty="0"/>
              <a:t>m(t)</a:t>
            </a:r>
            <a:r>
              <a:rPr lang="zh-CN" altLang="en-US" sz="2400" dirty="0"/>
              <a:t>，其频率限制在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L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H</a:t>
            </a:r>
            <a:r>
              <a:rPr lang="zh-CN" altLang="en-US" sz="2400" dirty="0"/>
              <a:t>之间，带宽为</a:t>
            </a:r>
            <a:r>
              <a:rPr lang="en-US" altLang="zh-CN" sz="2400" dirty="0"/>
              <a:t>B=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H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L</a:t>
            </a:r>
            <a:r>
              <a:rPr lang="zh-CN" altLang="en-US" sz="2400" dirty="0"/>
              <a:t>，如果最小抽样速率满足下式， 那么</a:t>
            </a:r>
            <a:r>
              <a:rPr lang="en-US" altLang="zh-CN" sz="2400" dirty="0"/>
              <a:t>f(t)</a:t>
            </a:r>
            <a:r>
              <a:rPr lang="zh-CN" altLang="en-US" sz="2400" dirty="0"/>
              <a:t>可完全由其抽样值确定。</a:t>
            </a:r>
            <a:endParaRPr lang="zh-CN" altLang="en-US" sz="2400" dirty="0"/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      </a:t>
            </a:r>
            <a:endParaRPr lang="zh-CN" altLang="en-US" sz="2400" dirty="0"/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m</a:t>
            </a:r>
            <a:r>
              <a:rPr lang="zh-CN" altLang="en-US" sz="2400" dirty="0"/>
              <a:t>等于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H</a:t>
            </a:r>
            <a:r>
              <a:rPr lang="en-US" altLang="zh-CN" sz="2400" dirty="0"/>
              <a:t>/B</a:t>
            </a:r>
            <a:r>
              <a:rPr lang="zh-CN" altLang="en-US" sz="2400" dirty="0"/>
              <a:t>的整数部分。</a:t>
            </a:r>
            <a:endParaRPr lang="zh-CN" altLang="en-US" sz="2400" dirty="0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059832" y="3305423"/>
          <a:ext cx="1944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公式" r:id="rId1" imgW="19202400" imgH="5486400" progId="">
                  <p:embed/>
                </p:oleObj>
              </mc:Choice>
              <mc:Fallback>
                <p:oleObj name="公式" r:id="rId1" imgW="19202400" imgH="5486400" progId="">
                  <p:embed/>
                  <p:pic>
                    <p:nvPicPr>
                      <p:cNvPr id="0" name="图片 9216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832" y="3305423"/>
                        <a:ext cx="1944687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noFill/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539750" y="1690688"/>
            <a:ext cx="806450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sz="2800" dirty="0"/>
              <a:t>若最高频率</a:t>
            </a: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H</a:t>
            </a:r>
            <a:r>
              <a:rPr lang="zh-CN" altLang="en-US" sz="2800" dirty="0"/>
              <a:t>为带宽的整数倍，即</a:t>
            </a: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H</a:t>
            </a:r>
            <a:r>
              <a:rPr lang="en-US" altLang="zh-CN" sz="2800" dirty="0"/>
              <a:t>=</a:t>
            </a:r>
            <a:r>
              <a:rPr lang="en-US" altLang="zh-CN" sz="2800" dirty="0" err="1"/>
              <a:t>nB</a:t>
            </a:r>
            <a:r>
              <a:rPr lang="zh-CN" altLang="en-US" sz="2800" dirty="0"/>
              <a:t>。此时</a:t>
            </a: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H</a:t>
            </a:r>
            <a:r>
              <a:rPr lang="en-US" altLang="zh-CN" sz="2800" dirty="0"/>
              <a:t>/B=n</a:t>
            </a:r>
            <a:r>
              <a:rPr lang="zh-CN" altLang="en-US" sz="2800" dirty="0"/>
              <a:t>是整数，</a:t>
            </a:r>
            <a:r>
              <a:rPr lang="en-US" altLang="zh-CN" sz="2800" dirty="0"/>
              <a:t>m=n</a:t>
            </a:r>
            <a:r>
              <a:rPr lang="zh-CN" altLang="en-US" sz="2800" dirty="0"/>
              <a:t>，所以抽样速率</a:t>
            </a:r>
            <a:r>
              <a:rPr lang="en-US" altLang="zh-CN" sz="2800" dirty="0" err="1" smtClean="0"/>
              <a:t>f</a:t>
            </a:r>
            <a:r>
              <a:rPr lang="en-US" altLang="zh-CN" sz="2800" baseline="-25000" dirty="0" err="1" smtClean="0"/>
              <a:t>S</a:t>
            </a:r>
            <a:r>
              <a:rPr lang="en-US" altLang="zh-CN" sz="2800" dirty="0" smtClean="0"/>
              <a:t>=2f</a:t>
            </a:r>
            <a:r>
              <a:rPr lang="en-US" altLang="zh-CN" sz="2800" baseline="-25000" dirty="0" smtClean="0"/>
              <a:t>H</a:t>
            </a:r>
            <a:r>
              <a:rPr lang="en-US" altLang="zh-CN" sz="2800" dirty="0" smtClean="0"/>
              <a:t>/m=2B</a:t>
            </a:r>
            <a:r>
              <a:rPr lang="zh-CN" altLang="en-US" sz="2800" dirty="0"/>
              <a:t>。图</a:t>
            </a:r>
            <a:r>
              <a:rPr lang="en-US" altLang="zh-CN" sz="2800" dirty="0"/>
              <a:t>6 - 7 </a:t>
            </a:r>
            <a:r>
              <a:rPr lang="zh-CN" altLang="en-US" sz="2800" dirty="0"/>
              <a:t>画出了</a:t>
            </a: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H</a:t>
            </a:r>
            <a:r>
              <a:rPr lang="en-US" altLang="zh-CN" sz="2800" dirty="0"/>
              <a:t>=5B</a:t>
            </a:r>
            <a:r>
              <a:rPr lang="zh-CN" altLang="en-US" sz="2800" dirty="0"/>
              <a:t>时的频谱图，图中，抽样后信号的频谱</a:t>
            </a:r>
            <a:r>
              <a:rPr lang="en-US" altLang="zh-CN" sz="2800" dirty="0" err="1"/>
              <a:t>M</a:t>
            </a:r>
            <a:r>
              <a:rPr lang="en-US" altLang="zh-CN" sz="2800" baseline="-25000" dirty="0" err="1"/>
              <a:t>s</a:t>
            </a:r>
            <a:r>
              <a:rPr lang="en-US" altLang="zh-CN" sz="2800" dirty="0"/>
              <a:t>(ω)</a:t>
            </a:r>
            <a:r>
              <a:rPr lang="zh-CN" altLang="en-US" sz="2800" dirty="0"/>
              <a:t>既没有混叠也没有留空隙，而且包含有</a:t>
            </a:r>
            <a:r>
              <a:rPr lang="en-US" altLang="zh-CN" sz="2800" dirty="0"/>
              <a:t>m(t)</a:t>
            </a:r>
            <a:r>
              <a:rPr lang="zh-CN" altLang="en-US" sz="2800" dirty="0"/>
              <a:t>的频谱</a:t>
            </a:r>
            <a:r>
              <a:rPr lang="en-US" altLang="zh-CN" sz="2800" dirty="0"/>
              <a:t>M(ω)</a:t>
            </a:r>
            <a:r>
              <a:rPr lang="zh-CN" altLang="en-US" sz="2800" dirty="0"/>
              <a:t>图中虚线所框的部分。这样，采用带通滤波器就能无失真恢复原信号，且此时抽样速率（</a:t>
            </a:r>
            <a:r>
              <a:rPr lang="en-US" altLang="zh-CN" sz="2800" dirty="0"/>
              <a:t>2B</a:t>
            </a:r>
            <a:r>
              <a:rPr lang="zh-CN" altLang="en-US" sz="2800" dirty="0"/>
              <a:t>）远低于按低通抽样定理时</a:t>
            </a:r>
            <a:r>
              <a:rPr lang="en-US" altLang="zh-CN" sz="2800" dirty="0" err="1"/>
              <a:t>fs</a:t>
            </a:r>
            <a:r>
              <a:rPr lang="en-US" altLang="zh-CN" sz="2800" dirty="0"/>
              <a:t>=10B</a:t>
            </a:r>
            <a:r>
              <a:rPr lang="zh-CN" altLang="en-US" sz="2800" dirty="0"/>
              <a:t>的要求。显然，若</a:t>
            </a:r>
            <a:r>
              <a:rPr lang="en-US" altLang="zh-CN" sz="2800" dirty="0" err="1"/>
              <a:t>fs</a:t>
            </a:r>
            <a:r>
              <a:rPr lang="zh-CN" altLang="en-US" sz="2800" dirty="0"/>
              <a:t>再减小，即</a:t>
            </a:r>
            <a:r>
              <a:rPr lang="en-US" altLang="zh-CN" sz="2800" dirty="0" err="1"/>
              <a:t>fs</a:t>
            </a:r>
            <a:r>
              <a:rPr lang="zh-CN" altLang="en-US" sz="2800" dirty="0"/>
              <a:t>＜</a:t>
            </a:r>
            <a:r>
              <a:rPr lang="en-US" altLang="zh-CN" sz="2800" dirty="0"/>
              <a:t>2B</a:t>
            </a:r>
            <a:r>
              <a:rPr lang="zh-CN" altLang="en-US" sz="2800" dirty="0"/>
              <a:t>时必然会出现混叠失真。</a:t>
            </a:r>
            <a:endParaRPr lang="zh-CN" altLang="en-US" sz="2800" dirty="0"/>
          </a:p>
          <a:p>
            <a:pPr algn="just">
              <a:spcBef>
                <a:spcPct val="50000"/>
              </a:spcBef>
            </a:pPr>
            <a:r>
              <a:rPr lang="zh-CN" altLang="en-US" dirty="0"/>
              <a:t>         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noFill/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2051050" y="5805488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/>
              <a:t>图 </a:t>
            </a:r>
            <a:r>
              <a:rPr lang="en-US" altLang="zh-CN" sz="2000" dirty="0"/>
              <a:t>6 – 7     </a:t>
            </a:r>
            <a:r>
              <a:rPr lang="en-US" altLang="zh-CN" sz="2000" dirty="0" err="1" smtClean="0"/>
              <a:t>f</a:t>
            </a:r>
            <a:r>
              <a:rPr lang="en-US" altLang="zh-CN" sz="2000" baseline="-25000" dirty="0" err="1" smtClean="0"/>
              <a:t>H</a:t>
            </a:r>
            <a:r>
              <a:rPr lang="en-US" altLang="zh-CN" sz="2000" dirty="0" smtClean="0"/>
              <a:t>=5B</a:t>
            </a:r>
            <a:r>
              <a:rPr lang="zh-CN" altLang="en-US" sz="2000" dirty="0"/>
              <a:t>时带通信号的抽样频谱 </a:t>
            </a:r>
            <a:endParaRPr lang="zh-CN" altLang="en-US" sz="2000" dirty="0"/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1258888" y="1557338"/>
          <a:ext cx="63373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1" imgW="5305425" imgH="3590925" progId="">
                  <p:embed/>
                </p:oleObj>
              </mc:Choice>
              <mc:Fallback>
                <p:oleObj name="VISIO" r:id="rId1" imgW="5305425" imgH="3590925" progId="">
                  <p:embed/>
                  <p:pic>
                    <p:nvPicPr>
                      <p:cNvPr id="0" name="图片 10240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557338"/>
                        <a:ext cx="6337300" cy="4289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noFill/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539750" y="1690688"/>
            <a:ext cx="8064500" cy="285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0" dirty="0">
                <a:solidFill>
                  <a:srgbClr val="000000"/>
                </a:solidFill>
              </a:rPr>
              <a:t> </a:t>
            </a:r>
            <a:r>
              <a:rPr lang="zh-CN" altLang="en-US" sz="2400" b="0" dirty="0"/>
              <a:t>若</a:t>
            </a:r>
            <a:r>
              <a:rPr lang="zh-CN" altLang="en-US" sz="2400" b="0" dirty="0">
                <a:solidFill>
                  <a:srgbClr val="000000"/>
                </a:solidFill>
              </a:rPr>
              <a:t>最高频率</a:t>
            </a:r>
            <a:r>
              <a:rPr lang="en-US" altLang="zh-CN" sz="2400" b="0" dirty="0" err="1">
                <a:solidFill>
                  <a:srgbClr val="000000"/>
                </a:solidFill>
              </a:rPr>
              <a:t>f</a:t>
            </a:r>
            <a:r>
              <a:rPr lang="en-US" altLang="zh-CN" sz="2400" b="0" baseline="-25000" dirty="0" err="1">
                <a:solidFill>
                  <a:srgbClr val="000000"/>
                </a:solidFill>
              </a:rPr>
              <a:t>H</a:t>
            </a:r>
            <a:r>
              <a:rPr lang="zh-CN" altLang="en-US" sz="2400" b="0" dirty="0">
                <a:solidFill>
                  <a:srgbClr val="000000"/>
                </a:solidFill>
              </a:rPr>
              <a:t>不为带宽的整数倍，即</a:t>
            </a:r>
            <a:endParaRPr lang="zh-CN" altLang="en-US" sz="2400" b="0" dirty="0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</a:rPr>
              <a:t>                      </a:t>
            </a:r>
            <a:r>
              <a:rPr lang="en-US" altLang="zh-CN" sz="2400" b="0" dirty="0" err="1">
                <a:solidFill>
                  <a:srgbClr val="000000"/>
                </a:solidFill>
              </a:rPr>
              <a:t>f</a:t>
            </a:r>
            <a:r>
              <a:rPr lang="en-US" altLang="zh-CN" sz="2400" b="0" baseline="-25000" dirty="0" err="1">
                <a:solidFill>
                  <a:srgbClr val="000000"/>
                </a:solidFill>
              </a:rPr>
              <a:t>H</a:t>
            </a:r>
            <a:r>
              <a:rPr lang="en-US" altLang="zh-CN" sz="2400" b="0" dirty="0">
                <a:solidFill>
                  <a:srgbClr val="000000"/>
                </a:solidFill>
              </a:rPr>
              <a:t>=</a:t>
            </a:r>
            <a:r>
              <a:rPr lang="en-US" altLang="zh-CN" sz="2400" b="0" dirty="0" err="1">
                <a:solidFill>
                  <a:srgbClr val="000000"/>
                </a:solidFill>
              </a:rPr>
              <a:t>nB+kB</a:t>
            </a:r>
            <a:r>
              <a:rPr lang="en-US" altLang="zh-CN" sz="2400" b="0" dirty="0">
                <a:solidFill>
                  <a:srgbClr val="000000"/>
                </a:solidFill>
              </a:rPr>
              <a:t>, 0</a:t>
            </a:r>
            <a:r>
              <a:rPr lang="zh-CN" altLang="en-US" sz="2400" b="0" dirty="0">
                <a:solidFill>
                  <a:srgbClr val="000000"/>
                </a:solidFill>
              </a:rPr>
              <a:t>＜</a:t>
            </a:r>
            <a:r>
              <a:rPr lang="en-US" altLang="zh-CN" sz="2400" b="0" dirty="0">
                <a:solidFill>
                  <a:srgbClr val="000000"/>
                </a:solidFill>
              </a:rPr>
              <a:t>k</a:t>
            </a:r>
            <a:r>
              <a:rPr lang="zh-CN" altLang="en-US" sz="2400" b="0" dirty="0">
                <a:solidFill>
                  <a:srgbClr val="000000"/>
                </a:solidFill>
              </a:rPr>
              <a:t>＜</a:t>
            </a:r>
            <a:r>
              <a:rPr lang="en-US" altLang="zh-CN" sz="2400" b="0" dirty="0">
                <a:solidFill>
                  <a:srgbClr val="000000"/>
                </a:solidFill>
              </a:rPr>
              <a:t>1            (6.1 - 12)</a:t>
            </a:r>
            <a:endParaRPr lang="en-US" altLang="zh-CN" sz="2400" b="0" dirty="0">
              <a:solidFill>
                <a:srgbClr val="000000"/>
              </a:solidFill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</a:rPr>
              <a:t>       此时</a:t>
            </a:r>
            <a:r>
              <a:rPr lang="en-US" altLang="zh-CN" sz="2400" b="0" dirty="0">
                <a:solidFill>
                  <a:srgbClr val="000000"/>
                </a:solidFill>
              </a:rPr>
              <a:t>, </a:t>
            </a:r>
            <a:r>
              <a:rPr lang="en-US" altLang="zh-CN" sz="2400" b="0" dirty="0" err="1">
                <a:solidFill>
                  <a:srgbClr val="000000"/>
                </a:solidFill>
              </a:rPr>
              <a:t>f</a:t>
            </a:r>
            <a:r>
              <a:rPr lang="en-US" altLang="zh-CN" sz="2400" b="0" baseline="-25000" dirty="0" err="1">
                <a:solidFill>
                  <a:srgbClr val="000000"/>
                </a:solidFill>
              </a:rPr>
              <a:t>H</a:t>
            </a:r>
            <a:r>
              <a:rPr lang="en-US" altLang="zh-CN" sz="2400" b="0" dirty="0">
                <a:solidFill>
                  <a:srgbClr val="000000"/>
                </a:solidFill>
              </a:rPr>
              <a:t>/B=</a:t>
            </a:r>
            <a:r>
              <a:rPr lang="en-US" altLang="zh-CN" sz="2400" b="0" dirty="0" err="1">
                <a:solidFill>
                  <a:srgbClr val="000000"/>
                </a:solidFill>
              </a:rPr>
              <a:t>n+k</a:t>
            </a:r>
            <a:r>
              <a:rPr lang="zh-CN" altLang="en-US" sz="2400" b="0" dirty="0">
                <a:solidFill>
                  <a:srgbClr val="000000"/>
                </a:solidFill>
              </a:rPr>
              <a:t>，由定理知，</a:t>
            </a:r>
            <a:r>
              <a:rPr lang="en-US" altLang="zh-CN" sz="2400" b="0" dirty="0">
                <a:solidFill>
                  <a:srgbClr val="000000"/>
                </a:solidFill>
              </a:rPr>
              <a:t>m</a:t>
            </a:r>
            <a:r>
              <a:rPr lang="zh-CN" altLang="en-US" sz="2400" b="0" dirty="0">
                <a:solidFill>
                  <a:srgbClr val="000000"/>
                </a:solidFill>
              </a:rPr>
              <a:t>是一个不超过</a:t>
            </a:r>
            <a:r>
              <a:rPr lang="en-US" altLang="zh-CN" sz="2400" b="0" dirty="0" err="1">
                <a:solidFill>
                  <a:srgbClr val="000000"/>
                </a:solidFill>
              </a:rPr>
              <a:t>n+k</a:t>
            </a:r>
            <a:r>
              <a:rPr lang="zh-CN" altLang="en-US" sz="2400" b="0" dirty="0">
                <a:solidFill>
                  <a:srgbClr val="000000"/>
                </a:solidFill>
              </a:rPr>
              <a:t>的最大整数，显然，</a:t>
            </a:r>
            <a:r>
              <a:rPr lang="en-US" altLang="zh-CN" sz="2400" b="0" dirty="0">
                <a:solidFill>
                  <a:srgbClr val="000000"/>
                </a:solidFill>
              </a:rPr>
              <a:t>m=n</a:t>
            </a:r>
            <a:r>
              <a:rPr lang="zh-CN" altLang="en-US" sz="2400" b="0" dirty="0">
                <a:solidFill>
                  <a:srgbClr val="000000"/>
                </a:solidFill>
              </a:rPr>
              <a:t>，所以能恢复出原信号</a:t>
            </a:r>
            <a:r>
              <a:rPr lang="en-US" altLang="zh-CN" sz="2400" b="0" dirty="0">
                <a:solidFill>
                  <a:srgbClr val="000000"/>
                </a:solidFill>
              </a:rPr>
              <a:t>m(t)</a:t>
            </a:r>
            <a:r>
              <a:rPr lang="zh-CN" altLang="en-US" sz="2400" b="0" dirty="0">
                <a:solidFill>
                  <a:srgbClr val="000000"/>
                </a:solidFill>
              </a:rPr>
              <a:t>的最小抽样速率为</a:t>
            </a:r>
            <a:endParaRPr lang="zh-CN" altLang="en-US" sz="2400" b="0" dirty="0">
              <a:solidFill>
                <a:srgbClr val="000000"/>
              </a:solidFill>
            </a:endParaRPr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1808391" y="5134476"/>
          <a:ext cx="4969768" cy="8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53035200" imgH="9448800" progId="">
                  <p:embed/>
                </p:oleObj>
              </mc:Choice>
              <mc:Fallback>
                <p:oleObj name="Equation" r:id="rId1" imgW="53035200" imgH="9448800" progId="">
                  <p:embed/>
                  <p:pic>
                    <p:nvPicPr>
                      <p:cNvPr id="0" name="图片 11264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8391" y="5134476"/>
                        <a:ext cx="4969768" cy="885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  <a:noFill/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</a:t>
            </a:r>
            <a:r>
              <a:rPr lang="zh-CN" altLang="en-US" sz="4800" dirty="0" smtClean="0"/>
              <a:t>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800" dirty="0"/>
          </a:p>
          <a:p>
            <a:r>
              <a:rPr lang="zh-CN" altLang="en-US" sz="2800" dirty="0" smtClean="0"/>
              <a:t>利用数字通信系统传输模拟信号，一般需要三个步骤：</a:t>
            </a:r>
            <a:endParaRPr lang="en-US" altLang="zh-CN" sz="2800" dirty="0" smtClean="0"/>
          </a:p>
          <a:p>
            <a:pPr lvl="1"/>
            <a:r>
              <a:rPr lang="zh-CN" altLang="en-US" sz="2400" b="1" dirty="0" smtClean="0"/>
              <a:t>模拟信号数字化，即模数转换（</a:t>
            </a:r>
            <a:r>
              <a:rPr lang="en-US" altLang="zh-CN" sz="2400" b="1" dirty="0" smtClean="0"/>
              <a:t>A/D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进行数字方式传输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把数字信号还原为模拟信号，即数模转换（</a:t>
            </a:r>
            <a:r>
              <a:rPr lang="en-US" altLang="zh-CN" sz="2400" b="1" dirty="0" smtClean="0"/>
              <a:t>D/A</a:t>
            </a:r>
            <a:r>
              <a:rPr lang="zh-CN" altLang="en-US" sz="2400" b="1" dirty="0" smtClean="0"/>
              <a:t>）</a:t>
            </a:r>
            <a:endParaRPr lang="en-US" altLang="zh-CN" sz="2400" dirty="0" smtClean="0"/>
          </a:p>
          <a:p>
            <a:r>
              <a:rPr lang="en-US" altLang="zh-CN" sz="2800" dirty="0" smtClean="0"/>
              <a:t>A/D</a:t>
            </a:r>
            <a:r>
              <a:rPr lang="zh-CN" altLang="en-US" sz="2800" dirty="0" smtClean="0"/>
              <a:t>：信源编码</a:t>
            </a:r>
            <a:endParaRPr lang="en-US" altLang="zh-CN" sz="2800" dirty="0" smtClean="0"/>
          </a:p>
          <a:p>
            <a:r>
              <a:rPr lang="en-US" altLang="zh-CN" sz="2800" dirty="0" smtClean="0"/>
              <a:t>D/A</a:t>
            </a:r>
            <a:r>
              <a:rPr lang="zh-CN" altLang="en-US" sz="2800" dirty="0" smtClean="0"/>
              <a:t>：信源译码</a:t>
            </a:r>
            <a:endParaRPr lang="en-US" altLang="zh-CN" sz="2800" dirty="0" smtClean="0"/>
          </a:p>
          <a:p>
            <a:r>
              <a:rPr lang="zh-CN" altLang="en-US" sz="2800" dirty="0" smtClean="0"/>
              <a:t>语音信号的数字化称之为语音编码，本章以语音编码为例，介绍模拟信号数字化。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C846D8-DB86-45A7-A10D-7EAC8DD56CC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6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由于原信号频谱的最低频率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L</a:t>
            </a:r>
            <a:r>
              <a:rPr lang="zh-CN" altLang="en-US" smtClean="0"/>
              <a:t>和最高频率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zh-CN" altLang="en-US" smtClean="0"/>
              <a:t>之差永远等于信号带宽</a:t>
            </a:r>
            <a:r>
              <a:rPr lang="en-US" altLang="zh-CN" i="1" smtClean="0"/>
              <a:t>B</a:t>
            </a:r>
            <a:r>
              <a:rPr lang="zh-CN" altLang="en-US" smtClean="0"/>
              <a:t>，所以当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L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时，有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en-US" altLang="zh-CN" smtClean="0"/>
              <a:t> &lt; 2</a:t>
            </a:r>
            <a:r>
              <a:rPr lang="en-US" altLang="zh-CN" i="1" smtClean="0"/>
              <a:t>B</a:t>
            </a:r>
            <a:r>
              <a:rPr lang="zh-CN" altLang="en-US" smtClean="0"/>
              <a:t>。这时</a:t>
            </a:r>
            <a:r>
              <a:rPr lang="en-US" altLang="zh-CN" i="1" smtClean="0"/>
              <a:t>n</a:t>
            </a:r>
            <a:r>
              <a:rPr lang="en-US" altLang="zh-CN" smtClean="0"/>
              <a:t> = 1</a:t>
            </a:r>
            <a:r>
              <a:rPr lang="zh-CN" altLang="en-US" smtClean="0"/>
              <a:t>，而上式变成了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 = 2</a:t>
            </a:r>
            <a:r>
              <a:rPr lang="en-US" altLang="zh-CN" i="1" smtClean="0"/>
              <a:t>B</a:t>
            </a:r>
            <a:r>
              <a:rPr lang="en-US" altLang="zh-CN" smtClean="0"/>
              <a:t>(1 + </a:t>
            </a:r>
            <a:r>
              <a:rPr lang="en-US" altLang="zh-CN" i="1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zh-CN" altLang="en-US" smtClean="0">
                <a:solidFill>
                  <a:schemeClr val="folHlink"/>
                </a:solidFill>
              </a:rPr>
              <a:t>故当</a:t>
            </a:r>
            <a:r>
              <a:rPr lang="en-US" altLang="zh-CN" i="1" smtClean="0">
                <a:solidFill>
                  <a:schemeClr val="folHlink"/>
                </a:solidFill>
              </a:rPr>
              <a:t>k</a:t>
            </a:r>
            <a:r>
              <a:rPr lang="zh-CN" altLang="en-US" smtClean="0">
                <a:solidFill>
                  <a:schemeClr val="folHlink"/>
                </a:solidFill>
              </a:rPr>
              <a:t>从</a:t>
            </a:r>
            <a:r>
              <a:rPr lang="en-US" altLang="zh-CN" smtClean="0">
                <a:solidFill>
                  <a:schemeClr val="folHlink"/>
                </a:solidFill>
              </a:rPr>
              <a:t>0</a:t>
            </a:r>
            <a:r>
              <a:rPr lang="zh-CN" altLang="en-US" smtClean="0">
                <a:solidFill>
                  <a:schemeClr val="folHlink"/>
                </a:solidFill>
              </a:rPr>
              <a:t>变到</a:t>
            </a:r>
            <a:r>
              <a:rPr lang="en-US" altLang="zh-CN" smtClean="0">
                <a:solidFill>
                  <a:schemeClr val="folHlink"/>
                </a:solidFill>
              </a:rPr>
              <a:t>1</a:t>
            </a:r>
            <a:r>
              <a:rPr lang="zh-CN" altLang="en-US" smtClean="0">
                <a:solidFill>
                  <a:schemeClr val="folHlink"/>
                </a:solidFill>
              </a:rPr>
              <a:t>时，</a:t>
            </a:r>
            <a:r>
              <a:rPr lang="en-US" altLang="zh-CN" i="1" smtClean="0">
                <a:solidFill>
                  <a:schemeClr val="folHlink"/>
                </a:solidFill>
              </a:rPr>
              <a:t>f</a:t>
            </a:r>
            <a:r>
              <a:rPr lang="en-US" altLang="zh-CN" i="1" baseline="-25000" smtClean="0">
                <a:solidFill>
                  <a:schemeClr val="folHlink"/>
                </a:solidFill>
              </a:rPr>
              <a:t>s</a:t>
            </a:r>
            <a:r>
              <a:rPr lang="zh-CN" altLang="en-US" smtClean="0">
                <a:solidFill>
                  <a:schemeClr val="folHlink"/>
                </a:solidFill>
              </a:rPr>
              <a:t>从</a:t>
            </a:r>
            <a:r>
              <a:rPr lang="en-US" altLang="zh-CN" smtClean="0">
                <a:solidFill>
                  <a:schemeClr val="folHlink"/>
                </a:solidFill>
              </a:rPr>
              <a:t>2</a:t>
            </a:r>
            <a:r>
              <a:rPr lang="en-US" altLang="zh-CN" i="1" smtClean="0">
                <a:solidFill>
                  <a:schemeClr val="folHlink"/>
                </a:solidFill>
              </a:rPr>
              <a:t>B</a:t>
            </a:r>
            <a:r>
              <a:rPr lang="zh-CN" altLang="en-US" smtClean="0">
                <a:solidFill>
                  <a:schemeClr val="folHlink"/>
                </a:solidFill>
              </a:rPr>
              <a:t>变到</a:t>
            </a:r>
            <a:r>
              <a:rPr lang="en-US" altLang="zh-CN" smtClean="0">
                <a:solidFill>
                  <a:schemeClr val="folHlink"/>
                </a:solidFill>
              </a:rPr>
              <a:t>4</a:t>
            </a:r>
            <a:r>
              <a:rPr lang="en-US" altLang="zh-CN" i="1" smtClean="0">
                <a:solidFill>
                  <a:schemeClr val="folHlink"/>
                </a:solidFill>
              </a:rPr>
              <a:t>B</a:t>
            </a:r>
            <a:r>
              <a:rPr lang="zh-CN" altLang="en-US" smtClean="0">
                <a:solidFill>
                  <a:schemeClr val="folHlink"/>
                </a:solidFill>
              </a:rPr>
              <a:t>，即图中左边第一段曲线。</a:t>
            </a:r>
            <a:r>
              <a:rPr lang="zh-CN" altLang="en-US" smtClean="0"/>
              <a:t>当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L</a:t>
            </a:r>
            <a:r>
              <a:rPr lang="zh-CN" altLang="en-US" smtClean="0"/>
              <a:t>＝</a:t>
            </a:r>
            <a:r>
              <a:rPr lang="en-US" altLang="zh-CN" i="1" smtClean="0"/>
              <a:t>B</a:t>
            </a:r>
            <a:r>
              <a:rPr lang="zh-CN" altLang="en-US" smtClean="0"/>
              <a:t>时，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en-US" altLang="zh-CN" i="1" smtClean="0"/>
              <a:t>B</a:t>
            </a:r>
            <a:r>
              <a:rPr lang="zh-CN" altLang="en-US" smtClean="0"/>
              <a:t>，这时</a:t>
            </a:r>
            <a:r>
              <a:rPr lang="en-US" altLang="zh-CN" i="1" smtClean="0"/>
              <a:t>n</a:t>
            </a:r>
            <a:r>
              <a:rPr lang="en-US" altLang="zh-CN" smtClean="0"/>
              <a:t> = 2</a:t>
            </a:r>
            <a:r>
              <a:rPr lang="zh-CN" altLang="en-US" smtClean="0"/>
              <a:t>。</a:t>
            </a:r>
            <a:r>
              <a:rPr lang="zh-CN" altLang="en-US" smtClean="0">
                <a:solidFill>
                  <a:schemeClr val="folHlink"/>
                </a:solidFill>
              </a:rPr>
              <a:t>故当</a:t>
            </a:r>
            <a:r>
              <a:rPr lang="en-US" altLang="zh-CN" i="1" smtClean="0">
                <a:solidFill>
                  <a:schemeClr val="folHlink"/>
                </a:solidFill>
              </a:rPr>
              <a:t>k</a:t>
            </a:r>
            <a:r>
              <a:rPr lang="zh-CN" altLang="en-US" smtClean="0">
                <a:solidFill>
                  <a:schemeClr val="folHlink"/>
                </a:solidFill>
              </a:rPr>
              <a:t>＝</a:t>
            </a:r>
            <a:r>
              <a:rPr lang="en-US" altLang="zh-CN" smtClean="0">
                <a:solidFill>
                  <a:schemeClr val="folHlink"/>
                </a:solidFill>
              </a:rPr>
              <a:t>0</a:t>
            </a:r>
            <a:r>
              <a:rPr lang="zh-CN" altLang="en-US" smtClean="0">
                <a:solidFill>
                  <a:schemeClr val="folHlink"/>
                </a:solidFill>
              </a:rPr>
              <a:t>时，上式变成了</a:t>
            </a:r>
            <a:r>
              <a:rPr lang="en-US" altLang="zh-CN" i="1" smtClean="0">
                <a:solidFill>
                  <a:schemeClr val="folHlink"/>
                </a:solidFill>
              </a:rPr>
              <a:t>f</a:t>
            </a:r>
            <a:r>
              <a:rPr lang="en-US" altLang="zh-CN" i="1" baseline="-25000" smtClean="0">
                <a:solidFill>
                  <a:schemeClr val="folHlink"/>
                </a:solidFill>
              </a:rPr>
              <a:t>s</a:t>
            </a:r>
            <a:r>
              <a:rPr lang="en-US" altLang="zh-CN" smtClean="0">
                <a:solidFill>
                  <a:schemeClr val="folHlink"/>
                </a:solidFill>
              </a:rPr>
              <a:t> = 2</a:t>
            </a:r>
            <a:r>
              <a:rPr lang="en-US" altLang="zh-CN" i="1" smtClean="0">
                <a:solidFill>
                  <a:schemeClr val="folHlink"/>
                </a:solidFill>
              </a:rPr>
              <a:t>B</a:t>
            </a:r>
            <a:r>
              <a:rPr lang="zh-CN" altLang="en-US" smtClean="0">
                <a:solidFill>
                  <a:schemeClr val="folHlink"/>
                </a:solidFill>
              </a:rPr>
              <a:t>，即</a:t>
            </a:r>
            <a:r>
              <a:rPr lang="en-US" altLang="zh-CN" i="1" smtClean="0">
                <a:solidFill>
                  <a:schemeClr val="folHlink"/>
                </a:solidFill>
              </a:rPr>
              <a:t>f</a:t>
            </a:r>
            <a:r>
              <a:rPr lang="en-US" altLang="zh-CN" i="1" baseline="-25000" smtClean="0">
                <a:solidFill>
                  <a:schemeClr val="folHlink"/>
                </a:solidFill>
              </a:rPr>
              <a:t>s</a:t>
            </a:r>
            <a:r>
              <a:rPr lang="zh-CN" altLang="en-US" smtClean="0">
                <a:solidFill>
                  <a:schemeClr val="folHlink"/>
                </a:solidFill>
              </a:rPr>
              <a:t>从</a:t>
            </a:r>
            <a:r>
              <a:rPr lang="en-US" altLang="zh-CN" smtClean="0">
                <a:solidFill>
                  <a:schemeClr val="folHlink"/>
                </a:solidFill>
              </a:rPr>
              <a:t>4</a:t>
            </a:r>
            <a:r>
              <a:rPr lang="en-US" altLang="zh-CN" i="1" smtClean="0">
                <a:solidFill>
                  <a:schemeClr val="folHlink"/>
                </a:solidFill>
              </a:rPr>
              <a:t>B</a:t>
            </a:r>
            <a:r>
              <a:rPr lang="zh-CN" altLang="en-US" smtClean="0">
                <a:solidFill>
                  <a:schemeClr val="folHlink"/>
                </a:solidFill>
              </a:rPr>
              <a:t>跳回</a:t>
            </a:r>
            <a:r>
              <a:rPr lang="en-US" altLang="zh-CN" smtClean="0">
                <a:solidFill>
                  <a:schemeClr val="folHlink"/>
                </a:solidFill>
              </a:rPr>
              <a:t>2B</a:t>
            </a:r>
            <a:r>
              <a:rPr lang="zh-CN" altLang="en-US" smtClean="0">
                <a:solidFill>
                  <a:schemeClr val="folHlink"/>
                </a:solidFill>
              </a:rPr>
              <a:t>。</a:t>
            </a:r>
            <a:r>
              <a:rPr lang="zh-CN" altLang="en-US" smtClean="0"/>
              <a:t>当</a:t>
            </a:r>
            <a:r>
              <a:rPr lang="en-US" altLang="zh-CN" i="1" smtClean="0"/>
              <a:t>B</a:t>
            </a:r>
            <a:r>
              <a:rPr lang="en-US" altLang="zh-CN" smtClean="0"/>
              <a:t>  </a:t>
            </a:r>
            <a:r>
              <a:rPr lang="en-US" altLang="zh-CN" smtClean="0">
                <a:sym typeface="Symbol" panose="05050102010706020507" pitchFamily="18" charset="2"/>
              </a:rPr>
              <a:t>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L</a:t>
            </a:r>
            <a:r>
              <a:rPr lang="en-US" altLang="zh-CN" smtClean="0"/>
              <a:t> &lt; 2</a:t>
            </a:r>
            <a:r>
              <a:rPr lang="en-US" altLang="zh-CN" i="1" smtClean="0"/>
              <a:t>B</a:t>
            </a:r>
            <a:r>
              <a:rPr lang="zh-CN" altLang="en-US" smtClean="0"/>
              <a:t>时，有</a:t>
            </a:r>
            <a:r>
              <a:rPr lang="en-US" altLang="zh-CN" smtClean="0"/>
              <a:t>2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en-US" altLang="zh-CN" smtClean="0"/>
              <a:t> &lt; 3</a:t>
            </a:r>
            <a:r>
              <a:rPr lang="en-US" altLang="zh-CN" i="1" smtClean="0"/>
              <a:t>B</a:t>
            </a:r>
            <a:r>
              <a:rPr lang="zh-CN" altLang="en-US" smtClean="0"/>
              <a:t>。这时，</a:t>
            </a:r>
            <a:r>
              <a:rPr lang="en-US" altLang="zh-CN" i="1" smtClean="0"/>
              <a:t>n</a:t>
            </a:r>
            <a:r>
              <a:rPr lang="en-US" altLang="zh-CN" smtClean="0"/>
              <a:t> = 2</a:t>
            </a:r>
            <a:r>
              <a:rPr lang="zh-CN" altLang="en-US" smtClean="0"/>
              <a:t>，上式变成了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 = 2</a:t>
            </a:r>
            <a:r>
              <a:rPr lang="en-US" altLang="zh-CN" i="1" smtClean="0"/>
              <a:t>B</a:t>
            </a:r>
            <a:r>
              <a:rPr lang="en-US" altLang="zh-CN" smtClean="0"/>
              <a:t>(1 + </a:t>
            </a:r>
            <a:r>
              <a:rPr lang="en-US" altLang="zh-CN" i="1" smtClean="0"/>
              <a:t>k</a:t>
            </a:r>
            <a:r>
              <a:rPr lang="en-US" altLang="zh-CN" smtClean="0"/>
              <a:t>/2)</a:t>
            </a:r>
            <a:r>
              <a:rPr lang="zh-CN" altLang="en-US" smtClean="0"/>
              <a:t>，故若</a:t>
            </a:r>
            <a:r>
              <a:rPr lang="en-US" altLang="zh-CN" smtClean="0"/>
              <a:t>k</a:t>
            </a:r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变到</a:t>
            </a:r>
            <a:r>
              <a:rPr lang="en-US" altLang="zh-CN" smtClean="0"/>
              <a:t>1</a:t>
            </a:r>
            <a:r>
              <a:rPr lang="zh-CN" altLang="en-US" smtClean="0"/>
              <a:t>，则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s</a:t>
            </a:r>
            <a:r>
              <a:rPr lang="zh-CN" altLang="en-US" smtClean="0"/>
              <a:t>从</a:t>
            </a:r>
            <a:r>
              <a:rPr lang="en-US" altLang="zh-CN" smtClean="0"/>
              <a:t>2</a:t>
            </a:r>
            <a:r>
              <a:rPr lang="en-US" altLang="zh-CN" i="1" smtClean="0"/>
              <a:t>B</a:t>
            </a:r>
            <a:r>
              <a:rPr lang="zh-CN" altLang="en-US" smtClean="0"/>
              <a:t>变到</a:t>
            </a:r>
            <a:r>
              <a:rPr lang="en-US" altLang="zh-CN" smtClean="0"/>
              <a:t>3</a:t>
            </a:r>
            <a:r>
              <a:rPr lang="en-US" altLang="zh-CN" i="1" smtClean="0"/>
              <a:t>B</a:t>
            </a:r>
            <a:r>
              <a:rPr lang="zh-CN" altLang="en-US" smtClean="0"/>
              <a:t>，即图中左边第二段曲线。当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L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en-US" altLang="zh-CN" i="1" smtClean="0"/>
              <a:t>B</a:t>
            </a:r>
            <a:r>
              <a:rPr lang="zh-CN" altLang="en-US" smtClean="0"/>
              <a:t>时，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zh-CN" altLang="en-US" smtClean="0"/>
              <a:t>＝</a:t>
            </a:r>
            <a:r>
              <a:rPr lang="en-US" altLang="zh-CN" smtClean="0"/>
              <a:t>3</a:t>
            </a:r>
            <a:r>
              <a:rPr lang="en-US" altLang="zh-CN" i="1" smtClean="0"/>
              <a:t>B</a:t>
            </a:r>
            <a:r>
              <a:rPr lang="zh-CN" altLang="en-US" smtClean="0"/>
              <a:t>，这时</a:t>
            </a:r>
            <a:r>
              <a:rPr lang="en-US" altLang="zh-CN" i="1" smtClean="0"/>
              <a:t>n</a:t>
            </a:r>
            <a:r>
              <a:rPr lang="en-US" altLang="zh-CN" smtClean="0"/>
              <a:t> = 3</a:t>
            </a:r>
            <a:r>
              <a:rPr lang="zh-CN" altLang="en-US" smtClean="0"/>
              <a:t>。当</a:t>
            </a:r>
            <a:r>
              <a:rPr lang="en-US" altLang="zh-CN" i="1" smtClean="0"/>
              <a:t>k</a:t>
            </a:r>
            <a:r>
              <a:rPr lang="zh-CN" altLang="en-US" smtClean="0"/>
              <a:t>＝</a:t>
            </a:r>
            <a:r>
              <a:rPr lang="en-US" altLang="zh-CN" smtClean="0"/>
              <a:t>0</a:t>
            </a:r>
            <a:r>
              <a:rPr lang="zh-CN" altLang="en-US" smtClean="0"/>
              <a:t>时，上式又变成了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 = 2</a:t>
            </a:r>
            <a:r>
              <a:rPr lang="en-US" altLang="zh-CN" i="1" smtClean="0"/>
              <a:t>B</a:t>
            </a:r>
            <a:r>
              <a:rPr lang="zh-CN" altLang="en-US" smtClean="0"/>
              <a:t>，即</a:t>
            </a:r>
            <a:r>
              <a:rPr lang="en-US" altLang="zh-CN" i="1" smtClean="0">
                <a:solidFill>
                  <a:schemeClr val="folHlink"/>
                </a:solidFill>
              </a:rPr>
              <a:t>f</a:t>
            </a:r>
            <a:r>
              <a:rPr lang="en-US" altLang="zh-CN" i="1" baseline="-25000" smtClean="0">
                <a:solidFill>
                  <a:schemeClr val="folHlink"/>
                </a:solidFill>
              </a:rPr>
              <a:t>s</a:t>
            </a:r>
            <a:r>
              <a:rPr lang="zh-CN" altLang="en-US" smtClean="0">
                <a:solidFill>
                  <a:schemeClr val="folHlink"/>
                </a:solidFill>
              </a:rPr>
              <a:t>从</a:t>
            </a:r>
            <a:r>
              <a:rPr lang="en-US" altLang="zh-CN" smtClean="0">
                <a:solidFill>
                  <a:schemeClr val="folHlink"/>
                </a:solidFill>
              </a:rPr>
              <a:t>3</a:t>
            </a:r>
            <a:r>
              <a:rPr lang="en-US" altLang="zh-CN" i="1" smtClean="0">
                <a:solidFill>
                  <a:schemeClr val="folHlink"/>
                </a:solidFill>
              </a:rPr>
              <a:t>B</a:t>
            </a:r>
            <a:r>
              <a:rPr lang="zh-CN" altLang="en-US" smtClean="0">
                <a:solidFill>
                  <a:schemeClr val="folHlink"/>
                </a:solidFill>
              </a:rPr>
              <a:t>又跳回</a:t>
            </a:r>
            <a:r>
              <a:rPr lang="en-US" altLang="zh-CN" smtClean="0">
                <a:solidFill>
                  <a:schemeClr val="folHlink"/>
                </a:solidFill>
              </a:rPr>
              <a:t>2</a:t>
            </a:r>
            <a:r>
              <a:rPr lang="en-US" altLang="zh-CN" i="1" smtClean="0">
                <a:solidFill>
                  <a:schemeClr val="folHlink"/>
                </a:solidFill>
              </a:rPr>
              <a:t>B</a:t>
            </a:r>
            <a:r>
              <a:rPr lang="zh-CN" altLang="en-US" smtClean="0"/>
              <a:t>。依此类推。</a:t>
            </a:r>
            <a:endParaRPr lang="zh-CN" altLang="en-US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79712" y="4467747"/>
          <a:ext cx="4896544" cy="238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1" imgW="4962525" imgH="2419350" progId="">
                  <p:embed/>
                </p:oleObj>
              </mc:Choice>
              <mc:Fallback>
                <p:oleObj name="VISIO" r:id="rId1" imgW="4962525" imgH="2419350" progId="">
                  <p:embed/>
                  <p:pic>
                    <p:nvPicPr>
                      <p:cNvPr id="0" name="图片 12288" descr="image3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712" y="4467747"/>
                        <a:ext cx="4896544" cy="2389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19C24-46F7-406F-A7F0-DB29EA8A995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7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由上图可见，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</a:t>
            </a:r>
            <a:r>
              <a:rPr lang="en-US" altLang="zh-CN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，就是低通模拟信号的抽样情况；当</a:t>
            </a:r>
            <a:r>
              <a:rPr lang="en-US" altLang="zh-CN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很大时，</a:t>
            </a:r>
            <a:r>
              <a:rPr lang="en-US" altLang="zh-CN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趋近于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dirty="0" smtClean="0"/>
              <a:t>。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L</a:t>
            </a:r>
            <a:r>
              <a:rPr lang="zh-CN" altLang="en-US" dirty="0" smtClean="0"/>
              <a:t>很大意味着这个信号是一个窄带信号。许多无线电信号，例如在无线电接收机的高频和中频系统中的信号，都是这种窄带信号。所以对于这种信号抽样，无论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zh-CN" altLang="en-US" dirty="0" smtClean="0"/>
              <a:t>是否为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的整数倍，在理论上，都可以近似地将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s</a:t>
            </a:r>
            <a:r>
              <a:rPr lang="zh-CN" altLang="en-US" dirty="0" smtClean="0"/>
              <a:t>取为略大于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。 </a:t>
            </a: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C38FC-8846-4B2B-BA89-52C2ECEE314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9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939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6.2 </a:t>
            </a:r>
            <a:r>
              <a:rPr lang="zh-CN" altLang="en-US" dirty="0" smtClean="0"/>
              <a:t>脉冲</a:t>
            </a:r>
            <a:r>
              <a:rPr lang="zh-CN" altLang="en-US" dirty="0"/>
              <a:t>幅度</a:t>
            </a:r>
            <a:r>
              <a:rPr lang="zh-CN" altLang="en-US" dirty="0" smtClean="0"/>
              <a:t>调制</a:t>
            </a:r>
            <a:r>
              <a:rPr lang="en-US" altLang="zh-CN" dirty="0" smtClean="0"/>
              <a:t>(PAM)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模拟脉冲调制的种类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周期性脉冲序列有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个参量：脉冲重复周期、脉冲振幅、脉冲宽度和脉冲相位（位置）。 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其中脉冲重复周期（抽样周期）一般由抽样定理决定，故只有其他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个参量可以受调制。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种脉冲调制：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脉冲振幅调制</a:t>
            </a:r>
            <a:r>
              <a:rPr lang="en-US" altLang="zh-CN" dirty="0" smtClean="0"/>
              <a:t>(PAM)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脉冲宽度调制</a:t>
            </a:r>
            <a:r>
              <a:rPr lang="en-US" altLang="zh-CN" dirty="0" smtClean="0"/>
              <a:t>(PDM)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脉冲位置调制</a:t>
            </a:r>
            <a:r>
              <a:rPr lang="en-US" altLang="zh-CN" dirty="0" smtClean="0"/>
              <a:t>(PPM)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仍然是模拟调制，因为其代表信息的参量仍然是可以连续变化的。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E249A-D207-484C-86AD-84D63EF05E6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0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33475"/>
            <a:ext cx="8532812" cy="5724525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模拟脉冲调制波形</a:t>
            </a:r>
            <a:endParaRPr lang="zh-CN" altLang="en-US" smtClean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2006600" y="1584325"/>
            <a:ext cx="4860925" cy="5053013"/>
            <a:chOff x="1264" y="998"/>
            <a:chExt cx="3062" cy="3183"/>
          </a:xfrm>
        </p:grpSpPr>
        <p:pic>
          <p:nvPicPr>
            <p:cNvPr id="940038" name="Picture 5" descr="模拟脉冲调制波形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64" y="998"/>
              <a:ext cx="2920" cy="2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0039" name="Text Box 6"/>
            <p:cNvSpPr txBox="1">
              <a:spLocks noChangeArrowheads="1"/>
            </p:cNvSpPr>
            <p:nvPr/>
          </p:nvSpPr>
          <p:spPr bwMode="auto">
            <a:xfrm>
              <a:off x="1321" y="3748"/>
              <a:ext cx="3005" cy="4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>
                  <a:latin typeface="Times New Roman" panose="02020603050405020304" pitchFamily="18" charset="0"/>
                </a:rPr>
                <a:t>（</a:t>
              </a:r>
              <a:r>
                <a:rPr lang="en-US" altLang="zh-CN" sz="2000" i="1">
                  <a:latin typeface="Times New Roman" panose="02020603050405020304" pitchFamily="18" charset="0"/>
                </a:rPr>
                <a:t>a</a:t>
              </a:r>
              <a:r>
                <a:rPr lang="zh-CN" altLang="en-US" sz="2000">
                  <a:latin typeface="Times New Roman" panose="02020603050405020304" pitchFamily="18" charset="0"/>
                </a:rPr>
                <a:t>）模拟基带信号	 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) PAM</a:t>
              </a:r>
              <a:r>
                <a:rPr lang="zh-CN" altLang="en-US" sz="2000">
                  <a:latin typeface="Times New Roman" panose="02020603050405020304" pitchFamily="18" charset="0"/>
                </a:rPr>
                <a:t>信号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000"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) PDM</a:t>
              </a:r>
              <a:r>
                <a:rPr lang="zh-CN" altLang="en-US" sz="2000">
                  <a:latin typeface="Times New Roman" panose="02020603050405020304" pitchFamily="18" charset="0"/>
                </a:rPr>
                <a:t>信号		 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>
                  <a:latin typeface="Times New Roman" panose="02020603050405020304" pitchFamily="18" charset="0"/>
                </a:rPr>
                <a:t>) PPM</a:t>
              </a:r>
              <a:r>
                <a:rPr lang="zh-CN" altLang="en-US" sz="2000">
                  <a:latin typeface="Times New Roman" panose="02020603050405020304" pitchFamily="18" charset="0"/>
                </a:rPr>
                <a:t>信号</a:t>
              </a:r>
              <a:endParaRPr lang="zh-CN" altLang="en-US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1ED16-C42D-4031-A042-6F4FCEED985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1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33475"/>
            <a:ext cx="8577262" cy="5724525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PAM</a:t>
            </a:r>
            <a:r>
              <a:rPr lang="zh-CN" altLang="en-US" smtClean="0"/>
              <a:t>调制</a:t>
            </a:r>
            <a:endParaRPr lang="zh-CN" altLang="en-US" smtClean="0"/>
          </a:p>
          <a:p>
            <a:pPr lvl="2" eaLnBrk="1" hangingPunct="1"/>
            <a:r>
              <a:rPr lang="en-US" altLang="zh-CN" smtClean="0"/>
              <a:t>PAM</a:t>
            </a:r>
            <a:r>
              <a:rPr lang="zh-CN" altLang="en-US" smtClean="0"/>
              <a:t>调制信号的频谱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设：基带模拟信号的波形为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，其频谱为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；用这个信号对一个脉冲载波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调幅，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的周期为</a:t>
            </a:r>
            <a:r>
              <a:rPr lang="en-US" altLang="zh-CN" i="1" smtClean="0"/>
              <a:t>T</a:t>
            </a:r>
            <a:r>
              <a:rPr lang="zh-CN" altLang="en-US" smtClean="0"/>
              <a:t>，其频谱为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；脉冲宽度为</a:t>
            </a:r>
            <a:r>
              <a:rPr lang="zh-CN" altLang="en-US" smtClean="0">
                <a:sym typeface="Symbol" panose="05050102010706020507" pitchFamily="18" charset="2"/>
              </a:rPr>
              <a:t></a:t>
            </a:r>
            <a:r>
              <a:rPr lang="zh-CN" altLang="en-US" smtClean="0"/>
              <a:t>，幅度为</a:t>
            </a:r>
            <a:r>
              <a:rPr lang="en-US" altLang="zh-CN" i="1" smtClean="0"/>
              <a:t>A</a:t>
            </a:r>
            <a:r>
              <a:rPr lang="zh-CN" altLang="en-US" smtClean="0"/>
              <a:t>；并设抽样信号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的乘积。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则抽样信号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的频谱就是两者频谱的卷积：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式中 </a:t>
            </a:r>
            <a:r>
              <a:rPr lang="en-US" altLang="zh-CN" smtClean="0"/>
              <a:t>sinc(</a:t>
            </a:r>
            <a:r>
              <a:rPr lang="en-US" altLang="zh-CN" i="1" smtClean="0"/>
              <a:t>n</a:t>
            </a:r>
            <a:r>
              <a:rPr lang="en-US" altLang="zh-CN" i="1" smtClean="0">
                <a:sym typeface="Symbol" panose="05050102010706020507" pitchFamily="18" charset="2"/>
              </a:rPr>
              <a:t></a:t>
            </a:r>
            <a:r>
              <a:rPr lang="en-US" altLang="zh-CN" i="1" smtClean="0"/>
              <a:t>fH</a:t>
            </a:r>
            <a:r>
              <a:rPr lang="en-US" altLang="zh-CN" smtClean="0"/>
              <a:t>) = sin(</a:t>
            </a:r>
            <a:r>
              <a:rPr lang="en-US" altLang="zh-CN" i="1" smtClean="0"/>
              <a:t>n</a:t>
            </a:r>
            <a:r>
              <a:rPr lang="en-US" altLang="zh-CN" i="1" smtClean="0">
                <a:sym typeface="Symbol" panose="05050102010706020507" pitchFamily="18" charset="2"/>
              </a:rPr>
              <a:t></a:t>
            </a:r>
            <a:r>
              <a:rPr lang="en-US" altLang="zh-CN" i="1" smtClean="0"/>
              <a:t>fH</a:t>
            </a:r>
            <a:r>
              <a:rPr lang="en-US" altLang="zh-CN" smtClean="0"/>
              <a:t>) / (</a:t>
            </a:r>
            <a:r>
              <a:rPr lang="en-US" altLang="zh-CN" i="1" smtClean="0"/>
              <a:t>n</a:t>
            </a:r>
            <a:r>
              <a:rPr lang="en-US" altLang="zh-CN" i="1" smtClean="0">
                <a:sym typeface="Symbol" panose="05050102010706020507" pitchFamily="18" charset="2"/>
              </a:rPr>
              <a:t></a:t>
            </a:r>
            <a:r>
              <a:rPr lang="en-US" altLang="zh-CN" i="1" smtClean="0"/>
              <a:t>fH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185988" y="4284663"/>
          <a:ext cx="6435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公式" r:id="rId1" imgW="85039200" imgH="10363200" progId="">
                  <p:embed/>
                </p:oleObj>
              </mc:Choice>
              <mc:Fallback>
                <p:oleObj name="公式" r:id="rId1" imgW="85039200" imgH="10363200" progId="">
                  <p:embed/>
                  <p:pic>
                    <p:nvPicPr>
                      <p:cNvPr id="0" name="图片 13312" descr="image3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5988" y="4284663"/>
                        <a:ext cx="6435725" cy="777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2D7F4B-3950-40F4-B026-2B3683D51F1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1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zh-CN" smtClean="0"/>
              <a:t>PAM</a:t>
            </a:r>
            <a:r>
              <a:rPr lang="zh-CN" altLang="en-US" smtClean="0"/>
              <a:t>调制过程的波形和频谱图 </a:t>
            </a:r>
            <a:endParaRPr lang="zh-CN" altLang="en-US" smtClean="0"/>
          </a:p>
        </p:txBody>
      </p:sp>
      <p:grpSp>
        <p:nvGrpSpPr>
          <p:cNvPr id="2" name="Group 176"/>
          <p:cNvGrpSpPr/>
          <p:nvPr/>
        </p:nvGrpSpPr>
        <p:grpSpPr bwMode="auto">
          <a:xfrm>
            <a:off x="927100" y="1584325"/>
            <a:ext cx="7831138" cy="5273675"/>
            <a:chOff x="782" y="998"/>
            <a:chExt cx="4479" cy="3093"/>
          </a:xfrm>
        </p:grpSpPr>
        <p:grpSp>
          <p:nvGrpSpPr>
            <p:cNvPr id="941062" name="Group 175"/>
            <p:cNvGrpSpPr/>
            <p:nvPr/>
          </p:nvGrpSpPr>
          <p:grpSpPr bwMode="auto">
            <a:xfrm>
              <a:off x="782" y="998"/>
              <a:ext cx="2179" cy="3075"/>
              <a:chOff x="782" y="998"/>
              <a:chExt cx="2179" cy="3075"/>
            </a:xfrm>
          </p:grpSpPr>
          <p:sp>
            <p:nvSpPr>
              <p:cNvPr id="941157" name="Text Box 5"/>
              <p:cNvSpPr txBox="1">
                <a:spLocks noChangeArrowheads="1"/>
              </p:cNvSpPr>
              <p:nvPr/>
            </p:nvSpPr>
            <p:spPr bwMode="auto">
              <a:xfrm>
                <a:off x="2392" y="2552"/>
                <a:ext cx="216" cy="2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t</a:t>
                </a:r>
                <a:endParaRPr lang="en-US" altLang="zh-CN" sz="3600"/>
              </a:p>
            </p:txBody>
          </p:sp>
          <p:grpSp>
            <p:nvGrpSpPr>
              <p:cNvPr id="941158" name="Group 9"/>
              <p:cNvGrpSpPr/>
              <p:nvPr/>
            </p:nvGrpSpPr>
            <p:grpSpPr bwMode="auto">
              <a:xfrm>
                <a:off x="1861" y="2266"/>
                <a:ext cx="229" cy="341"/>
                <a:chOff x="2117" y="7566"/>
                <a:chExt cx="464" cy="555"/>
              </a:xfrm>
            </p:grpSpPr>
            <p:sp>
              <p:nvSpPr>
                <p:cNvPr id="9412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17" y="7596"/>
                  <a:ext cx="464" cy="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i="1">
                      <a:latin typeface="Times New Roman" panose="02020603050405020304" pitchFamily="18" charset="0"/>
                    </a:rPr>
                    <a:t>A</a:t>
                  </a:r>
                  <a:endParaRPr lang="en-US" altLang="zh-CN" sz="3600"/>
                </a:p>
              </p:txBody>
            </p:sp>
            <p:grpSp>
              <p:nvGrpSpPr>
                <p:cNvPr id="941223" name="Group 11"/>
                <p:cNvGrpSpPr/>
                <p:nvPr/>
              </p:nvGrpSpPr>
              <p:grpSpPr bwMode="auto">
                <a:xfrm>
                  <a:off x="2249" y="7566"/>
                  <a:ext cx="182" cy="555"/>
                  <a:chOff x="2249" y="7566"/>
                  <a:chExt cx="182" cy="555"/>
                </a:xfrm>
              </p:grpSpPr>
              <p:grpSp>
                <p:nvGrpSpPr>
                  <p:cNvPr id="941224" name="Group 12"/>
                  <p:cNvGrpSpPr/>
                  <p:nvPr/>
                </p:nvGrpSpPr>
                <p:grpSpPr bwMode="auto">
                  <a:xfrm>
                    <a:off x="2355" y="7566"/>
                    <a:ext cx="0" cy="555"/>
                    <a:chOff x="2355" y="7566"/>
                    <a:chExt cx="0" cy="555"/>
                  </a:xfrm>
                </p:grpSpPr>
                <p:sp>
                  <p:nvSpPr>
                    <p:cNvPr id="941226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5" y="7566"/>
                      <a:ext cx="0" cy="1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122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7911"/>
                      <a:ext cx="0" cy="2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41225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49" y="7581"/>
                    <a:ext cx="1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41159" name="Group 17"/>
              <p:cNvGrpSpPr/>
              <p:nvPr/>
            </p:nvGrpSpPr>
            <p:grpSpPr bwMode="auto">
              <a:xfrm>
                <a:off x="782" y="998"/>
                <a:ext cx="1892" cy="3075"/>
                <a:chOff x="1947" y="1740"/>
                <a:chExt cx="4015" cy="4998"/>
              </a:xfrm>
            </p:grpSpPr>
            <p:grpSp>
              <p:nvGrpSpPr>
                <p:cNvPr id="941164" name="Group 18"/>
                <p:cNvGrpSpPr/>
                <p:nvPr/>
              </p:nvGrpSpPr>
              <p:grpSpPr bwMode="auto">
                <a:xfrm>
                  <a:off x="1947" y="1740"/>
                  <a:ext cx="4015" cy="4998"/>
                  <a:chOff x="1947" y="1740"/>
                  <a:chExt cx="4015" cy="4998"/>
                </a:xfrm>
              </p:grpSpPr>
              <p:grpSp>
                <p:nvGrpSpPr>
                  <p:cNvPr id="941167" name="Group 19"/>
                  <p:cNvGrpSpPr/>
                  <p:nvPr/>
                </p:nvGrpSpPr>
                <p:grpSpPr bwMode="auto">
                  <a:xfrm>
                    <a:off x="1947" y="4818"/>
                    <a:ext cx="4015" cy="1920"/>
                    <a:chOff x="1947" y="4818"/>
                    <a:chExt cx="4015" cy="1920"/>
                  </a:xfrm>
                </p:grpSpPr>
                <p:grpSp>
                  <p:nvGrpSpPr>
                    <p:cNvPr id="941194" name="Group 20"/>
                    <p:cNvGrpSpPr/>
                    <p:nvPr/>
                  </p:nvGrpSpPr>
                  <p:grpSpPr bwMode="auto">
                    <a:xfrm>
                      <a:off x="1947" y="4818"/>
                      <a:ext cx="4015" cy="1620"/>
                      <a:chOff x="1961" y="4785"/>
                      <a:chExt cx="4038" cy="1695"/>
                    </a:xfrm>
                  </p:grpSpPr>
                  <p:grpSp>
                    <p:nvGrpSpPr>
                      <p:cNvPr id="941196" name="Group 21"/>
                      <p:cNvGrpSpPr/>
                      <p:nvPr/>
                    </p:nvGrpSpPr>
                    <p:grpSpPr bwMode="auto">
                      <a:xfrm>
                        <a:off x="1961" y="4785"/>
                        <a:ext cx="3810" cy="1695"/>
                        <a:chOff x="3550" y="2369"/>
                        <a:chExt cx="3810" cy="1695"/>
                      </a:xfrm>
                    </p:grpSpPr>
                    <p:pic>
                      <p:nvPicPr>
                        <p:cNvPr id="941198" name="Picture 22" descr="虚模拟信号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369"/>
                          <a:ext cx="3810" cy="169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sp>
                      <p:nvSpPr>
                        <p:cNvPr id="941199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60" y="3149"/>
                          <a:ext cx="60" cy="61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200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6" y="2858"/>
                          <a:ext cx="60" cy="90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941201" name="Group 25"/>
                        <p:cNvGrpSpPr/>
                        <p:nvPr/>
                      </p:nvGrpSpPr>
                      <p:grpSpPr bwMode="auto">
                        <a:xfrm>
                          <a:off x="6682" y="2709"/>
                          <a:ext cx="60" cy="1040"/>
                          <a:chOff x="6690" y="2709"/>
                          <a:chExt cx="60" cy="1040"/>
                        </a:xfrm>
                      </p:grpSpPr>
                      <p:sp>
                        <p:nvSpPr>
                          <p:cNvPr id="941218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690" y="2714"/>
                            <a:ext cx="0" cy="103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941219" name="Group 27"/>
                          <p:cNvGrpSpPr/>
                          <p:nvPr/>
                        </p:nvGrpSpPr>
                        <p:grpSpPr bwMode="auto">
                          <a:xfrm>
                            <a:off x="6690" y="2709"/>
                            <a:ext cx="60" cy="1035"/>
                            <a:chOff x="6690" y="2709"/>
                            <a:chExt cx="60" cy="1035"/>
                          </a:xfrm>
                        </p:grpSpPr>
                        <p:sp>
                          <p:nvSpPr>
                            <p:cNvPr id="941220" name="Line 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6750" y="2760"/>
                              <a:ext cx="0" cy="984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41221" name="Line 2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690" y="2709"/>
                              <a:ext cx="60" cy="51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941202" name="Group 30"/>
                        <p:cNvGrpSpPr/>
                        <p:nvPr/>
                      </p:nvGrpSpPr>
                      <p:grpSpPr bwMode="auto">
                        <a:xfrm>
                          <a:off x="6232" y="2625"/>
                          <a:ext cx="68" cy="1149"/>
                          <a:chOff x="6232" y="2625"/>
                          <a:chExt cx="68" cy="1149"/>
                        </a:xfrm>
                      </p:grpSpPr>
                      <p:sp>
                        <p:nvSpPr>
                          <p:cNvPr id="941215" name="Line 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300" y="2634"/>
                            <a:ext cx="0" cy="111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16" name="Line 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232" y="2685"/>
                            <a:ext cx="6" cy="108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17" name="Line 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232" y="2625"/>
                            <a:ext cx="68" cy="3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941203" name="Group 34"/>
                        <p:cNvGrpSpPr/>
                        <p:nvPr/>
                      </p:nvGrpSpPr>
                      <p:grpSpPr bwMode="auto">
                        <a:xfrm>
                          <a:off x="5782" y="2925"/>
                          <a:ext cx="74" cy="834"/>
                          <a:chOff x="5782" y="2925"/>
                          <a:chExt cx="74" cy="834"/>
                        </a:xfrm>
                      </p:grpSpPr>
                      <p:sp>
                        <p:nvSpPr>
                          <p:cNvPr id="941212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850" y="2925"/>
                            <a:ext cx="6" cy="83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13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790" y="3009"/>
                            <a:ext cx="0" cy="741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14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782" y="2949"/>
                            <a:ext cx="68" cy="6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941204" name="Group 38"/>
                        <p:cNvGrpSpPr/>
                        <p:nvPr/>
                      </p:nvGrpSpPr>
                      <p:grpSpPr bwMode="auto">
                        <a:xfrm>
                          <a:off x="4904" y="2918"/>
                          <a:ext cx="68" cy="840"/>
                          <a:chOff x="4904" y="2919"/>
                          <a:chExt cx="68" cy="840"/>
                        </a:xfrm>
                      </p:grpSpPr>
                      <p:sp>
                        <p:nvSpPr>
                          <p:cNvPr id="941209" name="Line 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904" y="2925"/>
                            <a:ext cx="0" cy="82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10" name="Line 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972" y="2970"/>
                            <a:ext cx="0" cy="78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11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4904" y="2919"/>
                            <a:ext cx="68" cy="4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941205" name="Group 42"/>
                        <p:cNvGrpSpPr/>
                        <p:nvPr/>
                      </p:nvGrpSpPr>
                      <p:grpSpPr bwMode="auto">
                        <a:xfrm>
                          <a:off x="4020" y="3023"/>
                          <a:ext cx="52" cy="741"/>
                          <a:chOff x="4020" y="3024"/>
                          <a:chExt cx="52" cy="741"/>
                        </a:xfrm>
                      </p:grpSpPr>
                      <p:sp>
                        <p:nvSpPr>
                          <p:cNvPr id="941206" name="Line 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20" y="3066"/>
                            <a:ext cx="0" cy="69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07" name="Line 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72" y="3024"/>
                            <a:ext cx="0" cy="741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208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36" y="3033"/>
                            <a:ext cx="30" cy="1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941197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21" y="5940"/>
                        <a:ext cx="478" cy="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/>
                      <a:lstStyle/>
                      <a:p>
                        <a:pPr algn="just"/>
                        <a:r>
                          <a:rPr lang="en-US" altLang="zh-CN" i="1">
                            <a:latin typeface="Times New Roman" panose="02020603050405020304" pitchFamily="18" charset="0"/>
                          </a:rPr>
                          <a:t>t</a:t>
                        </a:r>
                        <a:endParaRPr lang="en-US" altLang="zh-CN" sz="3600"/>
                      </a:p>
                    </p:txBody>
                  </p:sp>
                </p:grpSp>
                <p:sp>
                  <p:nvSpPr>
                    <p:cNvPr id="94119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1" y="6258"/>
                      <a:ext cx="647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(e)</a:t>
                      </a:r>
                      <a:endParaRPr lang="en-US" altLang="zh-CN" sz="3600"/>
                    </a:p>
                  </p:txBody>
                </p:sp>
              </p:grpSp>
              <p:grpSp>
                <p:nvGrpSpPr>
                  <p:cNvPr id="941168" name="Group 48"/>
                  <p:cNvGrpSpPr/>
                  <p:nvPr/>
                </p:nvGrpSpPr>
                <p:grpSpPr bwMode="auto">
                  <a:xfrm>
                    <a:off x="2078" y="3810"/>
                    <a:ext cx="3518" cy="1110"/>
                    <a:chOff x="2078" y="3810"/>
                    <a:chExt cx="3518" cy="1110"/>
                  </a:xfrm>
                </p:grpSpPr>
                <p:sp>
                  <p:nvSpPr>
                    <p:cNvPr id="941174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16" y="4440"/>
                      <a:ext cx="647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(c)</a:t>
                      </a:r>
                      <a:endParaRPr lang="en-US" altLang="zh-CN" sz="3600"/>
                    </a:p>
                  </p:txBody>
                </p:sp>
                <p:grpSp>
                  <p:nvGrpSpPr>
                    <p:cNvPr id="941175" name="Group 50"/>
                    <p:cNvGrpSpPr/>
                    <p:nvPr/>
                  </p:nvGrpSpPr>
                  <p:grpSpPr bwMode="auto">
                    <a:xfrm>
                      <a:off x="2078" y="3810"/>
                      <a:ext cx="3518" cy="810"/>
                      <a:chOff x="2079" y="3810"/>
                      <a:chExt cx="3538" cy="810"/>
                    </a:xfrm>
                  </p:grpSpPr>
                  <p:grpSp>
                    <p:nvGrpSpPr>
                      <p:cNvPr id="941176" name="Group 51"/>
                      <p:cNvGrpSpPr/>
                      <p:nvPr/>
                    </p:nvGrpSpPr>
                    <p:grpSpPr bwMode="auto">
                      <a:xfrm>
                        <a:off x="3129" y="4200"/>
                        <a:ext cx="2272" cy="420"/>
                        <a:chOff x="2851" y="3975"/>
                        <a:chExt cx="2264" cy="420"/>
                      </a:xfrm>
                    </p:grpSpPr>
                    <p:sp>
                      <p:nvSpPr>
                        <p:cNvPr id="941189" name="Text Box 5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5" y="3975"/>
                          <a:ext cx="494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en-US" altLang="zh-CN" sz="3600"/>
                        </a:p>
                      </p:txBody>
                    </p:sp>
                    <p:sp>
                      <p:nvSpPr>
                        <p:cNvPr id="941190" name="Text Box 5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21" y="3990"/>
                          <a:ext cx="494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 i="1">
                              <a:latin typeface="Times New Roman" panose="02020603050405020304" pitchFamily="18" charset="0"/>
                            </a:rPr>
                            <a:t>T</a:t>
                          </a:r>
                          <a:endParaRPr lang="en-US" altLang="zh-CN" sz="3600"/>
                        </a:p>
                      </p:txBody>
                    </p:sp>
                    <p:sp>
                      <p:nvSpPr>
                        <p:cNvPr id="941191" name="Text Box 5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41" y="3990"/>
                          <a:ext cx="494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400" i="1">
                              <a:latin typeface="Times New Roman" panose="02020603050405020304" pitchFamily="18" charset="0"/>
                            </a:rPr>
                            <a:t>T</a:t>
                          </a:r>
                          <a:endParaRPr lang="en-US" altLang="zh-CN" sz="3600"/>
                        </a:p>
                      </p:txBody>
                    </p:sp>
                    <p:sp>
                      <p:nvSpPr>
                        <p:cNvPr id="941192" name="Text Box 5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21" y="3990"/>
                          <a:ext cx="494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1400" i="1">
                              <a:latin typeface="Times New Roman" panose="02020603050405020304" pitchFamily="18" charset="0"/>
                            </a:rPr>
                            <a:t>T</a:t>
                          </a:r>
                          <a:endParaRPr lang="en-US" altLang="zh-CN" sz="3600"/>
                        </a:p>
                      </p:txBody>
                    </p:sp>
                    <p:sp>
                      <p:nvSpPr>
                        <p:cNvPr id="941193" name="Text Box 5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51" y="3990"/>
                          <a:ext cx="494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400" i="1">
                              <a:latin typeface="Times New Roman" panose="02020603050405020304" pitchFamily="18" charset="0"/>
                            </a:rPr>
                            <a:t>T</a:t>
                          </a:r>
                          <a:endParaRPr lang="en-US" altLang="zh-CN" sz="3600"/>
                        </a:p>
                      </p:txBody>
                    </p:sp>
                  </p:grpSp>
                  <p:sp>
                    <p:nvSpPr>
                      <p:cNvPr id="941177" name="Text Box 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31" y="4215"/>
                        <a:ext cx="540" cy="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/>
                      <a:lstStyle/>
                      <a:p>
                        <a:pPr algn="just"/>
                        <a:r>
                          <a:rPr lang="en-US" altLang="zh-CN" sz="1400">
                            <a:latin typeface="Times New Roman" panose="02020603050405020304" pitchFamily="18" charset="0"/>
                          </a:rPr>
                          <a:t>-2</a:t>
                        </a:r>
                        <a:r>
                          <a:rPr lang="en-US" altLang="zh-CN" sz="1400" i="1">
                            <a:latin typeface="Times New Roman" panose="02020603050405020304" pitchFamily="18" charset="0"/>
                          </a:rPr>
                          <a:t>T</a:t>
                        </a:r>
                        <a:endParaRPr lang="en-US" altLang="zh-CN" sz="3600"/>
                      </a:p>
                    </p:txBody>
                  </p:sp>
                  <p:sp>
                    <p:nvSpPr>
                      <p:cNvPr id="941178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66" y="4215"/>
                        <a:ext cx="540" cy="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/>
                      <a:lstStyle/>
                      <a:p>
                        <a:pPr algn="just"/>
                        <a:r>
                          <a:rPr lang="en-US" altLang="zh-CN" sz="1400">
                            <a:latin typeface="Times New Roman" panose="02020603050405020304" pitchFamily="18" charset="0"/>
                          </a:rPr>
                          <a:t>-3</a:t>
                        </a:r>
                        <a:r>
                          <a:rPr lang="en-US" altLang="zh-CN" sz="1400" i="1">
                            <a:latin typeface="Times New Roman" panose="02020603050405020304" pitchFamily="18" charset="0"/>
                          </a:rPr>
                          <a:t>T</a:t>
                        </a:r>
                        <a:endParaRPr lang="en-US" altLang="zh-CN" sz="3600"/>
                      </a:p>
                    </p:txBody>
                  </p:sp>
                  <p:grpSp>
                    <p:nvGrpSpPr>
                      <p:cNvPr id="941179" name="Group 59"/>
                      <p:cNvGrpSpPr/>
                      <p:nvPr/>
                    </p:nvGrpSpPr>
                    <p:grpSpPr bwMode="auto">
                      <a:xfrm>
                        <a:off x="2079" y="3810"/>
                        <a:ext cx="3538" cy="525"/>
                        <a:chOff x="2079" y="3810"/>
                        <a:chExt cx="3538" cy="525"/>
                      </a:xfrm>
                    </p:grpSpPr>
                    <p:sp>
                      <p:nvSpPr>
                        <p:cNvPr id="941180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079" y="4335"/>
                          <a:ext cx="353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941181" name="Group 61"/>
                        <p:cNvGrpSpPr/>
                        <p:nvPr/>
                      </p:nvGrpSpPr>
                      <p:grpSpPr bwMode="auto">
                        <a:xfrm>
                          <a:off x="2401" y="3810"/>
                          <a:ext cx="2774" cy="525"/>
                          <a:chOff x="2115" y="8925"/>
                          <a:chExt cx="2774" cy="525"/>
                        </a:xfrm>
                      </p:grpSpPr>
                      <p:sp>
                        <p:nvSpPr>
                          <p:cNvPr id="941182" name="Rectangle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79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83" name="Rectangle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29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84" name="Rectangl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79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85" name="Rectangl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29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86" name="Rectangle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29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87" name="Rectangle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65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88" name="Rectangle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5" y="8925"/>
                            <a:ext cx="60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941169" name="Group 69"/>
                  <p:cNvGrpSpPr/>
                  <p:nvPr/>
                </p:nvGrpSpPr>
                <p:grpSpPr bwMode="auto">
                  <a:xfrm>
                    <a:off x="1981" y="1740"/>
                    <a:ext cx="3750" cy="1890"/>
                    <a:chOff x="1981" y="1740"/>
                    <a:chExt cx="3750" cy="1890"/>
                  </a:xfrm>
                </p:grpSpPr>
                <p:sp>
                  <p:nvSpPr>
                    <p:cNvPr id="941170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8" y="3150"/>
                      <a:ext cx="647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(a)</a:t>
                      </a:r>
                      <a:endParaRPr lang="en-US" altLang="zh-CN" sz="3600"/>
                    </a:p>
                  </p:txBody>
                </p:sp>
                <p:grpSp>
                  <p:nvGrpSpPr>
                    <p:cNvPr id="941171" name="Group 71"/>
                    <p:cNvGrpSpPr/>
                    <p:nvPr/>
                  </p:nvGrpSpPr>
                  <p:grpSpPr bwMode="auto">
                    <a:xfrm>
                      <a:off x="1981" y="1740"/>
                      <a:ext cx="3750" cy="1560"/>
                      <a:chOff x="1981" y="1740"/>
                      <a:chExt cx="3750" cy="1560"/>
                    </a:xfrm>
                  </p:grpSpPr>
                  <p:pic>
                    <p:nvPicPr>
                      <p:cNvPr id="941172" name="Picture 72" descr="模拟信号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" y="1740"/>
                        <a:ext cx="3750" cy="15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sp>
                    <p:nvSpPr>
                      <p:cNvPr id="941173" name="Text Box 7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51" y="1773"/>
                        <a:ext cx="630" cy="4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/>
                      <a:lstStyle/>
                      <a:p>
                        <a:pPr algn="just"/>
                        <a:r>
                          <a:rPr lang="en-US" altLang="zh-CN" i="1" noProof="1">
                            <a:latin typeface="Times New Roman" panose="02020603050405020304" pitchFamily="18" charset="0"/>
                          </a:rPr>
                          <a:t>m</a:t>
                        </a:r>
                        <a:r>
                          <a:rPr lang="en-US" altLang="zh-CN" noProof="1">
                            <a:latin typeface="Times New Roman" panose="02020603050405020304" pitchFamily="18" charset="0"/>
                          </a:rPr>
                          <a:t>(</a:t>
                        </a:r>
                        <a:r>
                          <a:rPr lang="en-US" altLang="zh-CN" i="1" noProof="1">
                            <a:latin typeface="Times New Roman" panose="02020603050405020304" pitchFamily="18" charset="0"/>
                          </a:rPr>
                          <a:t>t</a:t>
                        </a:r>
                        <a:r>
                          <a:rPr lang="en-US" altLang="zh-CN" noProof="1">
                            <a:latin typeface="Times New Roman" panose="02020603050405020304" pitchFamily="18" charset="0"/>
                          </a:rPr>
                          <a:t>)</a:t>
                        </a:r>
                        <a:endParaRPr lang="en-US" altLang="zh-CN" sz="3600"/>
                      </a:p>
                    </p:txBody>
                  </p:sp>
                </p:grpSp>
              </p:grpSp>
            </p:grpSp>
            <p:sp>
              <p:nvSpPr>
                <p:cNvPr id="94116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329" y="3465"/>
                  <a:ext cx="586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i="1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)</a:t>
                  </a:r>
                  <a:endParaRPr lang="en-US" altLang="zh-CN" sz="3600"/>
                </a:p>
              </p:txBody>
            </p:sp>
            <p:sp>
              <p:nvSpPr>
                <p:cNvPr id="94116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39" y="4845"/>
                  <a:ext cx="734" cy="4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i="1" baseline="-25000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)</a:t>
                  </a:r>
                  <a:endParaRPr lang="en-US" altLang="zh-CN" sz="3600"/>
                </a:p>
              </p:txBody>
            </p:sp>
          </p:grpSp>
          <p:grpSp>
            <p:nvGrpSpPr>
              <p:cNvPr id="941160" name="Group 76"/>
              <p:cNvGrpSpPr/>
              <p:nvPr/>
            </p:nvGrpSpPr>
            <p:grpSpPr bwMode="auto">
              <a:xfrm>
                <a:off x="2637" y="1312"/>
                <a:ext cx="324" cy="2076"/>
                <a:chOff x="5647" y="2355"/>
                <a:chExt cx="688" cy="3375"/>
              </a:xfrm>
            </p:grpSpPr>
            <p:sp>
              <p:nvSpPr>
                <p:cNvPr id="941161" name="AutoShape 77"/>
                <p:cNvSpPr>
                  <a:spLocks noChangeArrowheads="1"/>
                </p:cNvSpPr>
                <p:nvPr/>
              </p:nvSpPr>
              <p:spPr bwMode="auto">
                <a:xfrm>
                  <a:off x="5647" y="3915"/>
                  <a:ext cx="688" cy="195"/>
                </a:xfrm>
                <a:prstGeom prst="leftRightArrow">
                  <a:avLst>
                    <a:gd name="adj1" fmla="val 50000"/>
                    <a:gd name="adj2" fmla="val 7056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162" name="AutoShape 78"/>
                <p:cNvSpPr>
                  <a:spLocks noChangeArrowheads="1"/>
                </p:cNvSpPr>
                <p:nvPr/>
              </p:nvSpPr>
              <p:spPr bwMode="auto">
                <a:xfrm>
                  <a:off x="5647" y="2355"/>
                  <a:ext cx="688" cy="195"/>
                </a:xfrm>
                <a:prstGeom prst="leftRightArrow">
                  <a:avLst>
                    <a:gd name="adj1" fmla="val 50000"/>
                    <a:gd name="adj2" fmla="val 7056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1163" name="AutoShape 79"/>
                <p:cNvSpPr>
                  <a:spLocks noChangeArrowheads="1"/>
                </p:cNvSpPr>
                <p:nvPr/>
              </p:nvSpPr>
              <p:spPr bwMode="auto">
                <a:xfrm>
                  <a:off x="5647" y="5535"/>
                  <a:ext cx="688" cy="195"/>
                </a:xfrm>
                <a:prstGeom prst="leftRightArrow">
                  <a:avLst>
                    <a:gd name="adj1" fmla="val 50000"/>
                    <a:gd name="adj2" fmla="val 7056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41063" name="Group 173"/>
            <p:cNvGrpSpPr/>
            <p:nvPr/>
          </p:nvGrpSpPr>
          <p:grpSpPr bwMode="auto">
            <a:xfrm>
              <a:off x="3051" y="1053"/>
              <a:ext cx="2210" cy="3038"/>
              <a:chOff x="3051" y="1053"/>
              <a:chExt cx="2210" cy="3038"/>
            </a:xfrm>
          </p:grpSpPr>
          <p:grpSp>
            <p:nvGrpSpPr>
              <p:cNvPr id="941064" name="Group 80"/>
              <p:cNvGrpSpPr/>
              <p:nvPr/>
            </p:nvGrpSpPr>
            <p:grpSpPr bwMode="auto">
              <a:xfrm>
                <a:off x="3051" y="1053"/>
                <a:ext cx="2210" cy="3038"/>
                <a:chOff x="6022" y="1845"/>
                <a:chExt cx="4462" cy="4938"/>
              </a:xfrm>
            </p:grpSpPr>
            <p:grpSp>
              <p:nvGrpSpPr>
                <p:cNvPr id="941066" name="Group 81"/>
                <p:cNvGrpSpPr/>
                <p:nvPr/>
              </p:nvGrpSpPr>
              <p:grpSpPr bwMode="auto">
                <a:xfrm>
                  <a:off x="6022" y="1845"/>
                  <a:ext cx="4462" cy="1785"/>
                  <a:chOff x="6022" y="1845"/>
                  <a:chExt cx="4462" cy="1785"/>
                </a:xfrm>
              </p:grpSpPr>
              <p:grpSp>
                <p:nvGrpSpPr>
                  <p:cNvPr id="941140" name="Group 82"/>
                  <p:cNvGrpSpPr/>
                  <p:nvPr/>
                </p:nvGrpSpPr>
                <p:grpSpPr bwMode="auto">
                  <a:xfrm>
                    <a:off x="6022" y="1845"/>
                    <a:ext cx="4462" cy="1785"/>
                    <a:chOff x="6022" y="1845"/>
                    <a:chExt cx="4462" cy="1785"/>
                  </a:xfrm>
                </p:grpSpPr>
                <p:sp>
                  <p:nvSpPr>
                    <p:cNvPr id="941142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98" y="2985"/>
                      <a:ext cx="569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i="1"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US" altLang="zh-CN" i="1" baseline="-25000">
                          <a:latin typeface="Times New Roman" panose="02020603050405020304" pitchFamily="18" charset="0"/>
                        </a:rPr>
                        <a:t>H</a:t>
                      </a:r>
                      <a:endParaRPr lang="en-US" altLang="zh-CN" sz="3600"/>
                    </a:p>
                  </p:txBody>
                </p:sp>
                <p:grpSp>
                  <p:nvGrpSpPr>
                    <p:cNvPr id="941143" name="Group 84"/>
                    <p:cNvGrpSpPr/>
                    <p:nvPr/>
                  </p:nvGrpSpPr>
                  <p:grpSpPr bwMode="auto">
                    <a:xfrm>
                      <a:off x="6022" y="2100"/>
                      <a:ext cx="4218" cy="984"/>
                      <a:chOff x="6022" y="2100"/>
                      <a:chExt cx="4218" cy="984"/>
                    </a:xfrm>
                  </p:grpSpPr>
                  <p:grpSp>
                    <p:nvGrpSpPr>
                      <p:cNvPr id="941151" name="Group 85"/>
                      <p:cNvGrpSpPr/>
                      <p:nvPr/>
                    </p:nvGrpSpPr>
                    <p:grpSpPr bwMode="auto">
                      <a:xfrm>
                        <a:off x="7776" y="2514"/>
                        <a:ext cx="534" cy="570"/>
                        <a:chOff x="7398" y="2589"/>
                        <a:chExt cx="534" cy="570"/>
                      </a:xfrm>
                    </p:grpSpPr>
                    <p:pic>
                      <p:nvPicPr>
                        <p:cNvPr id="941155" name="Picture 86" descr="半个抽样频谱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5" y="2589"/>
                          <a:ext cx="267" cy="5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pic>
                      <p:nvPicPr>
                        <p:cNvPr id="941156" name="Picture 87" descr="半个抽样频谱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7398" y="2589"/>
                          <a:ext cx="267" cy="5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941152" name="Group 88"/>
                      <p:cNvGrpSpPr/>
                      <p:nvPr/>
                    </p:nvGrpSpPr>
                    <p:grpSpPr bwMode="auto">
                      <a:xfrm>
                        <a:off x="6022" y="2100"/>
                        <a:ext cx="4218" cy="975"/>
                        <a:chOff x="6198" y="2205"/>
                        <a:chExt cx="3077" cy="975"/>
                      </a:xfrm>
                    </p:grpSpPr>
                    <p:sp>
                      <p:nvSpPr>
                        <p:cNvPr id="941153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198" y="3180"/>
                          <a:ext cx="307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54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674" y="2205"/>
                          <a:ext cx="0" cy="9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941144" name="Group 91"/>
                    <p:cNvGrpSpPr/>
                    <p:nvPr/>
                  </p:nvGrpSpPr>
                  <p:grpSpPr bwMode="auto">
                    <a:xfrm>
                      <a:off x="7616" y="2925"/>
                      <a:ext cx="870" cy="150"/>
                      <a:chOff x="7785" y="2610"/>
                      <a:chExt cx="900" cy="150"/>
                    </a:xfrm>
                  </p:grpSpPr>
                  <p:sp>
                    <p:nvSpPr>
                      <p:cNvPr id="941149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85" y="2610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41150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685" y="2610"/>
                        <a:ext cx="0" cy="1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41145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8" y="2985"/>
                      <a:ext cx="569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i="1">
                          <a:latin typeface="Times New Roman" panose="02020603050405020304" pitchFamily="18" charset="0"/>
                        </a:rPr>
                        <a:t>-f</a:t>
                      </a:r>
                      <a:r>
                        <a:rPr lang="en-US" altLang="zh-CN" i="1" baseline="-25000">
                          <a:latin typeface="Times New Roman" panose="02020603050405020304" pitchFamily="18" charset="0"/>
                        </a:rPr>
                        <a:t>H</a:t>
                      </a:r>
                      <a:endParaRPr lang="en-US" altLang="zh-CN" sz="3600"/>
                    </a:p>
                  </p:txBody>
                </p:sp>
                <p:sp>
                  <p:nvSpPr>
                    <p:cNvPr id="941146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61" y="3107"/>
                      <a:ext cx="423" cy="34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just"/>
                      <a:r>
                        <a:rPr lang="en-US" altLang="zh-CN" i="1">
                          <a:latin typeface="Times New Roman" panose="02020603050405020304" pitchFamily="18" charset="0"/>
                        </a:rPr>
                        <a:t>f</a:t>
                      </a:r>
                      <a:endParaRPr lang="en-US" altLang="zh-CN" sz="3600"/>
                    </a:p>
                  </p:txBody>
                </p:sp>
                <p:sp>
                  <p:nvSpPr>
                    <p:cNvPr id="941147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7" y="1845"/>
                      <a:ext cx="693" cy="4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i="1"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i="1"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)</a:t>
                      </a:r>
                      <a:endParaRPr lang="en-US" altLang="zh-CN" sz="3600"/>
                    </a:p>
                  </p:txBody>
                </p:sp>
                <p:sp>
                  <p:nvSpPr>
                    <p:cNvPr id="941148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93" y="3150"/>
                      <a:ext cx="686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(b)</a:t>
                      </a:r>
                      <a:endParaRPr lang="en-US" altLang="zh-CN" sz="3600"/>
                    </a:p>
                  </p:txBody>
                </p:sp>
              </p:grpSp>
              <p:sp>
                <p:nvSpPr>
                  <p:cNvPr id="941141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68" y="2955"/>
                    <a:ext cx="416" cy="4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3600"/>
                  </a:p>
                </p:txBody>
              </p:sp>
            </p:grpSp>
            <p:grpSp>
              <p:nvGrpSpPr>
                <p:cNvPr id="941067" name="Group 99"/>
                <p:cNvGrpSpPr/>
                <p:nvPr/>
              </p:nvGrpSpPr>
              <p:grpSpPr bwMode="auto">
                <a:xfrm>
                  <a:off x="6036" y="3432"/>
                  <a:ext cx="4288" cy="1578"/>
                  <a:chOff x="6226" y="3402"/>
                  <a:chExt cx="4288" cy="1578"/>
                </a:xfrm>
              </p:grpSpPr>
              <p:grpSp>
                <p:nvGrpSpPr>
                  <p:cNvPr id="941113" name="Group 100"/>
                  <p:cNvGrpSpPr/>
                  <p:nvPr/>
                </p:nvGrpSpPr>
                <p:grpSpPr bwMode="auto">
                  <a:xfrm>
                    <a:off x="6226" y="3402"/>
                    <a:ext cx="4126" cy="1578"/>
                    <a:chOff x="6226" y="3402"/>
                    <a:chExt cx="4126" cy="1578"/>
                  </a:xfrm>
                </p:grpSpPr>
                <p:grpSp>
                  <p:nvGrpSpPr>
                    <p:cNvPr id="941115" name="Group 101"/>
                    <p:cNvGrpSpPr/>
                    <p:nvPr/>
                  </p:nvGrpSpPr>
                  <p:grpSpPr bwMode="auto">
                    <a:xfrm>
                      <a:off x="6226" y="3402"/>
                      <a:ext cx="4126" cy="1308"/>
                      <a:chOff x="6226" y="3402"/>
                      <a:chExt cx="4126" cy="1308"/>
                    </a:xfrm>
                  </p:grpSpPr>
                  <p:grpSp>
                    <p:nvGrpSpPr>
                      <p:cNvPr id="941117" name="Group 102"/>
                      <p:cNvGrpSpPr/>
                      <p:nvPr/>
                    </p:nvGrpSpPr>
                    <p:grpSpPr bwMode="auto">
                      <a:xfrm>
                        <a:off x="6226" y="3402"/>
                        <a:ext cx="4126" cy="1308"/>
                        <a:chOff x="6226" y="3402"/>
                        <a:chExt cx="4126" cy="1308"/>
                      </a:xfrm>
                    </p:grpSpPr>
                    <p:pic>
                      <p:nvPicPr>
                        <p:cNvPr id="941128" name="Picture 103" descr="Sa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0" y="3708"/>
                          <a:ext cx="3600" cy="6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sp>
                      <p:nvSpPr>
                        <p:cNvPr id="941129" name="Text Box 10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58" y="4290"/>
                          <a:ext cx="570" cy="4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1/</a:t>
                          </a:r>
                          <a:r>
                            <a:rPr lang="en-US" altLang="zh-CN" sz="1400" i="1">
                              <a:latin typeface="Times New Roman" panose="02020603050405020304" pitchFamily="18" charset="0"/>
                            </a:rPr>
                            <a:t>T</a:t>
                          </a:r>
                          <a:endParaRPr lang="en-US" altLang="zh-CN" sz="3600"/>
                        </a:p>
                      </p:txBody>
                    </p:sp>
                    <p:sp>
                      <p:nvSpPr>
                        <p:cNvPr id="941130" name="Text Box 10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68" y="4290"/>
                          <a:ext cx="450" cy="4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en-US" altLang="zh-CN" sz="3600"/>
                        </a:p>
                      </p:txBody>
                    </p:sp>
                    <p:sp>
                      <p:nvSpPr>
                        <p:cNvPr id="941131" name="Text Box 10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0" y="4260"/>
                          <a:ext cx="575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400">
                              <a:latin typeface="Times New Roman" panose="02020603050405020304" pitchFamily="18" charset="0"/>
                            </a:rPr>
                            <a:t>-1/</a:t>
                          </a:r>
                          <a:r>
                            <a:rPr lang="en-US" altLang="zh-CN" sz="1400" i="1">
                              <a:latin typeface="Times New Roman" panose="02020603050405020304" pitchFamily="18" charset="0"/>
                            </a:rPr>
                            <a:t>T</a:t>
                          </a:r>
                          <a:endParaRPr lang="en-US" altLang="zh-CN" sz="3600"/>
                        </a:p>
                      </p:txBody>
                    </p:sp>
                    <p:grpSp>
                      <p:nvGrpSpPr>
                        <p:cNvPr id="941132" name="Group 107"/>
                        <p:cNvGrpSpPr/>
                        <p:nvPr/>
                      </p:nvGrpSpPr>
                      <p:grpSpPr bwMode="auto">
                        <a:xfrm>
                          <a:off x="8056" y="3948"/>
                          <a:ext cx="806" cy="450"/>
                          <a:chOff x="8083" y="3885"/>
                          <a:chExt cx="946" cy="450"/>
                        </a:xfrm>
                      </p:grpSpPr>
                      <p:sp>
                        <p:nvSpPr>
                          <p:cNvPr id="941137" name="Text Box 10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359" y="3885"/>
                            <a:ext cx="467" cy="45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i="1">
                                <a:latin typeface="Times New Roman" panose="02020603050405020304" pitchFamily="18" charset="0"/>
                              </a:rPr>
                              <a:t>f</a:t>
                            </a:r>
                            <a:r>
                              <a:rPr lang="en-US" altLang="zh-CN" baseline="-25000">
                                <a:latin typeface="Times New Roman" panose="02020603050405020304" pitchFamily="18" charset="0"/>
                              </a:rPr>
                              <a:t>s</a:t>
                            </a:r>
                            <a:endParaRPr lang="en-US" altLang="zh-CN" sz="3600"/>
                          </a:p>
                        </p:txBody>
                      </p:sp>
                      <p:sp>
                        <p:nvSpPr>
                          <p:cNvPr id="941138" name="Line 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083" y="4140"/>
                            <a:ext cx="25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39" name="Line 1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773" y="4140"/>
                            <a:ext cx="25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941133" name="Text Box 11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0" y="3402"/>
                          <a:ext cx="670" cy="49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>
                              <a:latin typeface="Times New Roman" panose="02020603050405020304" pitchFamily="18" charset="0"/>
                            </a:rPr>
                            <a:t>|</a:t>
                          </a:r>
                          <a:r>
                            <a:rPr lang="en-US" altLang="zh-CN" i="1">
                              <a:latin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>
                              <a:latin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i="1">
                              <a:latin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>
                              <a:latin typeface="Times New Roman" panose="02020603050405020304" pitchFamily="18" charset="0"/>
                            </a:rPr>
                            <a:t>)|</a:t>
                          </a:r>
                          <a:endParaRPr lang="en-US" altLang="zh-CN" sz="3600"/>
                        </a:p>
                      </p:txBody>
                    </p:sp>
                    <p:grpSp>
                      <p:nvGrpSpPr>
                        <p:cNvPr id="941134" name="Group 112"/>
                        <p:cNvGrpSpPr/>
                        <p:nvPr/>
                      </p:nvGrpSpPr>
                      <p:grpSpPr bwMode="auto">
                        <a:xfrm>
                          <a:off x="6226" y="3558"/>
                          <a:ext cx="4126" cy="840"/>
                          <a:chOff x="6226" y="3558"/>
                          <a:chExt cx="4126" cy="840"/>
                        </a:xfrm>
                      </p:grpSpPr>
                      <p:sp>
                        <p:nvSpPr>
                          <p:cNvPr id="941135" name="Line 1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226" y="4398"/>
                            <a:ext cx="412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136" name="Line 1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8236" y="3558"/>
                            <a:ext cx="4" cy="78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941118" name="Group 115"/>
                      <p:cNvGrpSpPr/>
                      <p:nvPr/>
                    </p:nvGrpSpPr>
                    <p:grpSpPr bwMode="auto">
                      <a:xfrm>
                        <a:off x="6406" y="3771"/>
                        <a:ext cx="3662" cy="645"/>
                        <a:chOff x="2446" y="7461"/>
                        <a:chExt cx="3662" cy="645"/>
                      </a:xfrm>
                    </p:grpSpPr>
                    <p:sp>
                      <p:nvSpPr>
                        <p:cNvPr id="941119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108" y="7854"/>
                          <a:ext cx="0" cy="2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0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292" y="7461"/>
                          <a:ext cx="0" cy="62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1" name="Line 1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866" y="7944"/>
                          <a:ext cx="14" cy="15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2" name="Line 1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44" y="7868"/>
                          <a:ext cx="17" cy="22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3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3806" y="7597"/>
                          <a:ext cx="1" cy="4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4" name="Line 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718" y="7529"/>
                          <a:ext cx="0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5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5196" y="7773"/>
                          <a:ext cx="0" cy="3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6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46" y="7953"/>
                          <a:ext cx="1" cy="1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1127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46" y="7824"/>
                          <a:ext cx="0" cy="2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941116" name="Text Box 1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942" y="4500"/>
                      <a:ext cx="764" cy="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(d)</a:t>
                      </a:r>
                      <a:endParaRPr lang="en-US" altLang="zh-CN" sz="3600"/>
                    </a:p>
                  </p:txBody>
                </p:sp>
              </p:grpSp>
              <p:sp>
                <p:nvSpPr>
                  <p:cNvPr id="941114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20" y="4320"/>
                    <a:ext cx="494" cy="4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i="1">
                        <a:latin typeface="Times New Roman" panose="02020603050405020304" pitchFamily="18" charset="0"/>
                      </a:rPr>
                      <a:t>f</a:t>
                    </a:r>
                    <a:endParaRPr lang="en-US" altLang="zh-CN" sz="3600"/>
                  </a:p>
                </p:txBody>
              </p:sp>
            </p:grpSp>
            <p:grpSp>
              <p:nvGrpSpPr>
                <p:cNvPr id="941068" name="Group 127"/>
                <p:cNvGrpSpPr/>
                <p:nvPr/>
              </p:nvGrpSpPr>
              <p:grpSpPr bwMode="auto">
                <a:xfrm>
                  <a:off x="6032" y="5010"/>
                  <a:ext cx="4320" cy="1773"/>
                  <a:chOff x="5970" y="5175"/>
                  <a:chExt cx="4904" cy="1773"/>
                </a:xfrm>
              </p:grpSpPr>
              <p:sp>
                <p:nvSpPr>
                  <p:cNvPr id="941069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66" y="6447"/>
                    <a:ext cx="766" cy="5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000">
                        <a:latin typeface="Times New Roman" panose="02020603050405020304" pitchFamily="18" charset="0"/>
                      </a:rPr>
                      <a:t>(f)</a:t>
                    </a:r>
                    <a:endParaRPr lang="en-US" altLang="zh-CN" sz="3600"/>
                  </a:p>
                </p:txBody>
              </p:sp>
              <p:grpSp>
                <p:nvGrpSpPr>
                  <p:cNvPr id="941070" name="Group 129"/>
                  <p:cNvGrpSpPr/>
                  <p:nvPr/>
                </p:nvGrpSpPr>
                <p:grpSpPr bwMode="auto">
                  <a:xfrm>
                    <a:off x="5970" y="5175"/>
                    <a:ext cx="4904" cy="1545"/>
                    <a:chOff x="5970" y="5175"/>
                    <a:chExt cx="4904" cy="1545"/>
                  </a:xfrm>
                </p:grpSpPr>
                <p:grpSp>
                  <p:nvGrpSpPr>
                    <p:cNvPr id="941071" name="Group 130"/>
                    <p:cNvGrpSpPr/>
                    <p:nvPr/>
                  </p:nvGrpSpPr>
                  <p:grpSpPr bwMode="auto">
                    <a:xfrm>
                      <a:off x="5970" y="5295"/>
                      <a:ext cx="4904" cy="1080"/>
                      <a:chOff x="5250" y="6585"/>
                      <a:chExt cx="4904" cy="1080"/>
                    </a:xfrm>
                  </p:grpSpPr>
                  <p:grpSp>
                    <p:nvGrpSpPr>
                      <p:cNvPr id="941075" name="Group 131"/>
                      <p:cNvGrpSpPr/>
                      <p:nvPr/>
                    </p:nvGrpSpPr>
                    <p:grpSpPr bwMode="auto">
                      <a:xfrm>
                        <a:off x="5374" y="7093"/>
                        <a:ext cx="4432" cy="564"/>
                        <a:chOff x="5388" y="7023"/>
                        <a:chExt cx="4416" cy="633"/>
                      </a:xfrm>
                    </p:grpSpPr>
                    <p:grpSp>
                      <p:nvGrpSpPr>
                        <p:cNvPr id="941091" name="Group 132"/>
                        <p:cNvGrpSpPr/>
                        <p:nvPr/>
                      </p:nvGrpSpPr>
                      <p:grpSpPr bwMode="auto">
                        <a:xfrm>
                          <a:off x="6299" y="7023"/>
                          <a:ext cx="3505" cy="633"/>
                          <a:chOff x="7211" y="5574"/>
                          <a:chExt cx="3000" cy="570"/>
                        </a:xfrm>
                      </p:grpSpPr>
                      <p:grpSp>
                        <p:nvGrpSpPr>
                          <p:cNvPr id="941095" name="Group 133"/>
                          <p:cNvGrpSpPr/>
                          <p:nvPr/>
                        </p:nvGrpSpPr>
                        <p:grpSpPr bwMode="auto">
                          <a:xfrm>
                            <a:off x="9057" y="5904"/>
                            <a:ext cx="270" cy="240"/>
                            <a:chOff x="8673" y="6009"/>
                            <a:chExt cx="660" cy="570"/>
                          </a:xfrm>
                        </p:grpSpPr>
                        <p:pic>
                          <p:nvPicPr>
                            <p:cNvPr id="941111" name="Picture 134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0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941112" name="Picture 135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867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941096" name="Group 136"/>
                          <p:cNvGrpSpPr/>
                          <p:nvPr/>
                        </p:nvGrpSpPr>
                        <p:grpSpPr bwMode="auto">
                          <a:xfrm>
                            <a:off x="7211" y="5964"/>
                            <a:ext cx="300" cy="180"/>
                            <a:chOff x="8673" y="6009"/>
                            <a:chExt cx="660" cy="570"/>
                          </a:xfrm>
                        </p:grpSpPr>
                        <p:pic>
                          <p:nvPicPr>
                            <p:cNvPr id="941109" name="Picture 137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0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941110" name="Picture 138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867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941097" name="Group 139"/>
                          <p:cNvGrpSpPr/>
                          <p:nvPr/>
                        </p:nvGrpSpPr>
                        <p:grpSpPr bwMode="auto">
                          <a:xfrm>
                            <a:off x="7663" y="5694"/>
                            <a:ext cx="316" cy="450"/>
                            <a:chOff x="8673" y="6009"/>
                            <a:chExt cx="660" cy="570"/>
                          </a:xfrm>
                        </p:grpSpPr>
                        <p:pic>
                          <p:nvPicPr>
                            <p:cNvPr id="941107" name="Picture 140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0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941108" name="Picture 141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867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941098" name="Group 142"/>
                          <p:cNvGrpSpPr/>
                          <p:nvPr/>
                        </p:nvGrpSpPr>
                        <p:grpSpPr bwMode="auto">
                          <a:xfrm>
                            <a:off x="8577" y="5649"/>
                            <a:ext cx="302" cy="495"/>
                            <a:chOff x="8673" y="6009"/>
                            <a:chExt cx="660" cy="570"/>
                          </a:xfrm>
                        </p:grpSpPr>
                        <p:pic>
                          <p:nvPicPr>
                            <p:cNvPr id="941105" name="Picture 143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0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941106" name="Picture 144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867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941099" name="Group 145"/>
                          <p:cNvGrpSpPr/>
                          <p:nvPr/>
                        </p:nvGrpSpPr>
                        <p:grpSpPr bwMode="auto">
                          <a:xfrm>
                            <a:off x="8134" y="5574"/>
                            <a:ext cx="301" cy="570"/>
                            <a:chOff x="8673" y="6009"/>
                            <a:chExt cx="660" cy="570"/>
                          </a:xfrm>
                        </p:grpSpPr>
                        <p:pic>
                          <p:nvPicPr>
                            <p:cNvPr id="941103" name="Picture 146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0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941104" name="Picture 147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867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941100" name="Group 148"/>
                          <p:cNvGrpSpPr/>
                          <p:nvPr/>
                        </p:nvGrpSpPr>
                        <p:grpSpPr bwMode="auto">
                          <a:xfrm>
                            <a:off x="9941" y="5964"/>
                            <a:ext cx="270" cy="180"/>
                            <a:chOff x="8673" y="6009"/>
                            <a:chExt cx="660" cy="570"/>
                          </a:xfrm>
                        </p:grpSpPr>
                        <p:pic>
                          <p:nvPicPr>
                            <p:cNvPr id="941101" name="Picture 149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0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941102" name="Picture 150" descr="半个抽样频谱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8673" y="6009"/>
                              <a:ext cx="330" cy="5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</p:grpSp>
                    <p:grpSp>
                      <p:nvGrpSpPr>
                        <p:cNvPr id="941092" name="Group 151"/>
                        <p:cNvGrpSpPr/>
                        <p:nvPr/>
                      </p:nvGrpSpPr>
                      <p:grpSpPr bwMode="auto">
                        <a:xfrm>
                          <a:off x="5388" y="7456"/>
                          <a:ext cx="315" cy="200"/>
                          <a:chOff x="8673" y="6009"/>
                          <a:chExt cx="660" cy="570"/>
                        </a:xfrm>
                      </p:grpSpPr>
                      <p:pic>
                        <p:nvPicPr>
                          <p:cNvPr id="941093" name="Picture 152" descr="半个抽样频谱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3" y="6009"/>
                            <a:ext cx="330" cy="57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  <p:pic>
                        <p:nvPicPr>
                          <p:cNvPr id="941094" name="Picture 153" descr="半个抽样频谱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8673" y="6009"/>
                            <a:ext cx="330" cy="57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</p:grpSp>
                  <p:grpSp>
                    <p:nvGrpSpPr>
                      <p:cNvPr id="941076" name="Group 154"/>
                      <p:cNvGrpSpPr/>
                      <p:nvPr/>
                    </p:nvGrpSpPr>
                    <p:grpSpPr bwMode="auto">
                      <a:xfrm>
                        <a:off x="5250" y="6585"/>
                        <a:ext cx="4904" cy="1080"/>
                        <a:chOff x="5250" y="6585"/>
                        <a:chExt cx="4904" cy="1080"/>
                      </a:xfrm>
                    </p:grpSpPr>
                    <p:grpSp>
                      <p:nvGrpSpPr>
                        <p:cNvPr id="941077" name="Group 155"/>
                        <p:cNvGrpSpPr/>
                        <p:nvPr/>
                      </p:nvGrpSpPr>
                      <p:grpSpPr bwMode="auto">
                        <a:xfrm>
                          <a:off x="5250" y="6585"/>
                          <a:ext cx="4904" cy="1080"/>
                          <a:chOff x="5250" y="6195"/>
                          <a:chExt cx="4904" cy="1470"/>
                        </a:xfrm>
                      </p:grpSpPr>
                      <p:sp>
                        <p:nvSpPr>
                          <p:cNvPr id="941089" name="Line 1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548" y="6195"/>
                            <a:ext cx="0" cy="147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41090" name="Line 1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250" y="7638"/>
                            <a:ext cx="4904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941078" name="Group 158"/>
                        <p:cNvGrpSpPr/>
                        <p:nvPr/>
                      </p:nvGrpSpPr>
                      <p:grpSpPr bwMode="auto">
                        <a:xfrm>
                          <a:off x="5378" y="6775"/>
                          <a:ext cx="4312" cy="874"/>
                          <a:chOff x="5378" y="6775"/>
                          <a:chExt cx="4312" cy="874"/>
                        </a:xfrm>
                      </p:grpSpPr>
                      <p:sp>
                        <p:nvSpPr>
                          <p:cNvPr id="941079" name="Rectangle 1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290" y="6943"/>
                            <a:ext cx="565" cy="70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dash"/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941080" name="Group 160"/>
                          <p:cNvGrpSpPr/>
                          <p:nvPr/>
                        </p:nvGrpSpPr>
                        <p:grpSpPr bwMode="auto">
                          <a:xfrm>
                            <a:off x="8058" y="6775"/>
                            <a:ext cx="581" cy="414"/>
                            <a:chOff x="8074" y="6666"/>
                            <a:chExt cx="581" cy="465"/>
                          </a:xfrm>
                        </p:grpSpPr>
                        <p:sp>
                          <p:nvSpPr>
                            <p:cNvPr id="941082" name="Text Box 16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202" y="6666"/>
                              <a:ext cx="448" cy="46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</a:ln>
                          </p:spPr>
                          <p:txBody>
                            <a:bodyPr/>
                            <a:lstStyle/>
                            <a:p>
                              <a:pPr algn="just"/>
                              <a:r>
                                <a:rPr lang="en-US" altLang="zh-CN" i="1">
                                  <a:latin typeface="Times New Roman" panose="02020603050405020304" pitchFamily="18" charset="0"/>
                                </a:rPr>
                                <a:t>f</a:t>
                              </a:r>
                              <a:r>
                                <a:rPr lang="en-US" altLang="zh-CN" baseline="-25000">
                                  <a:latin typeface="Times New Roman" panose="02020603050405020304" pitchFamily="18" charset="0"/>
                                </a:rPr>
                                <a:t>s</a:t>
                              </a:r>
                              <a:endParaRPr lang="en-US" altLang="zh-CN" baseline="-25000">
                                <a:latin typeface="Times New Roman" panose="02020603050405020304" pitchFamily="18" charset="0"/>
                              </a:endParaRPr>
                            </a:p>
                            <a:p>
                              <a:endParaRPr lang="en-US" altLang="zh-CN" sz="3600"/>
                            </a:p>
                          </p:txBody>
                        </p:sp>
                        <p:grpSp>
                          <p:nvGrpSpPr>
                            <p:cNvPr id="941083" name="Group 162"/>
                            <p:cNvGrpSpPr/>
                            <p:nvPr/>
                          </p:nvGrpSpPr>
                          <p:grpSpPr bwMode="auto">
                            <a:xfrm>
                              <a:off x="8074" y="6792"/>
                              <a:ext cx="581" cy="186"/>
                              <a:chOff x="8088" y="6762"/>
                              <a:chExt cx="581" cy="186"/>
                            </a:xfrm>
                          </p:grpSpPr>
                          <p:grpSp>
                            <p:nvGrpSpPr>
                              <p:cNvPr id="941084" name="Group 163"/>
                              <p:cNvGrpSpPr/>
                              <p:nvPr/>
                            </p:nvGrpSpPr>
                            <p:grpSpPr bwMode="auto">
                              <a:xfrm>
                                <a:off x="8088" y="6762"/>
                                <a:ext cx="564" cy="186"/>
                                <a:chOff x="8715" y="5073"/>
                                <a:chExt cx="480" cy="270"/>
                              </a:xfrm>
                            </p:grpSpPr>
                            <p:sp>
                              <p:nvSpPr>
                                <p:cNvPr id="941087" name="Line 16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8715" y="5073"/>
                                  <a:ext cx="0" cy="27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941088" name="Line 16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9195" y="5073"/>
                                  <a:ext cx="0" cy="27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941085" name="Line 16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8476" y="6876"/>
                                <a:ext cx="193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tailEnd type="triangl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941086" name="Line 16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8090" y="6876"/>
                                <a:ext cx="233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triangl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941081" name="Picture 168" descr="Sa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8" y="7008"/>
                            <a:ext cx="4312" cy="6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</p:grpSp>
                </p:grpSp>
                <p:sp>
                  <p:nvSpPr>
                    <p:cNvPr id="941072" name="Text Box 1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920" y="6300"/>
                      <a:ext cx="404" cy="4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lIns="0" tIns="0" rIns="0" bIns="0"/>
                    <a:lstStyle/>
                    <a:p>
                      <a:pPr algn="just"/>
                      <a:r>
                        <a:rPr lang="en-US" altLang="zh-CN"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altLang="zh-CN" i="1"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>
                          <a:latin typeface="Times New Roman" panose="02020603050405020304" pitchFamily="18" charset="0"/>
                        </a:rPr>
                        <a:t>H</a:t>
                      </a:r>
                      <a:endParaRPr lang="en-US" altLang="zh-CN" sz="3600"/>
                    </a:p>
                  </p:txBody>
                </p:sp>
                <p:sp>
                  <p:nvSpPr>
                    <p:cNvPr id="941073" name="Text Box 1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60" y="6300"/>
                      <a:ext cx="404" cy="4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lIns="0" tIns="0" rIns="0" bIns="0"/>
                    <a:lstStyle/>
                    <a:p>
                      <a:endParaRPr lang="zh-CN" altLang="zh-CN" sz="3600"/>
                    </a:p>
                  </p:txBody>
                </p:sp>
                <p:sp>
                  <p:nvSpPr>
                    <p:cNvPr id="941074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54" y="5175"/>
                      <a:ext cx="568" cy="4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lIns="0" tIns="0" rIns="0" bIns="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941065" name="Text Box 172"/>
              <p:cNvSpPr txBox="1">
                <a:spLocks noChangeArrowheads="1"/>
              </p:cNvSpPr>
              <p:nvPr/>
            </p:nvSpPr>
            <p:spPr bwMode="auto">
              <a:xfrm>
                <a:off x="4999" y="3687"/>
                <a:ext cx="216" cy="2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f</a:t>
                </a:r>
                <a:endParaRPr lang="en-US" altLang="zh-CN" sz="3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AED60-54FF-42AA-9510-4E4CAED3B56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2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133475"/>
            <a:ext cx="8937625" cy="5724525"/>
          </a:xfrm>
        </p:spPr>
        <p:txBody>
          <a:bodyPr/>
          <a:lstStyle/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由上图看出，若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的周期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 (1/2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，或其重复频率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ym typeface="Symbol" panose="05050102010706020507" pitchFamily="18" charset="2"/>
              </a:rPr>
              <a:t></a:t>
            </a:r>
            <a:r>
              <a:rPr lang="en-US" altLang="zh-CN" smtClean="0"/>
              <a:t> 2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zh-CN" altLang="en-US" smtClean="0"/>
              <a:t>，则采用一个截止频率为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H</a:t>
            </a:r>
            <a:r>
              <a:rPr lang="zh-CN" altLang="en-US" smtClean="0"/>
              <a:t>的低通滤波器仍可以分离出原模拟信号。</a:t>
            </a:r>
            <a:endParaRPr lang="zh-CN" altLang="en-US" smtClean="0"/>
          </a:p>
          <a:p>
            <a:pPr lvl="2" eaLnBrk="1" hangingPunct="1">
              <a:lnSpc>
                <a:spcPct val="130000"/>
              </a:lnSpc>
            </a:pPr>
            <a:r>
              <a:rPr lang="zh-CN" altLang="en-US" smtClean="0"/>
              <a:t>自然抽样和平顶抽样</a:t>
            </a:r>
            <a:endParaRPr lang="zh-CN" altLang="en-US" smtClean="0"/>
          </a:p>
          <a:p>
            <a:pPr lvl="3" eaLnBrk="1" hangingPunct="1">
              <a:lnSpc>
                <a:spcPct val="130000"/>
              </a:lnSpc>
            </a:pPr>
            <a:r>
              <a:rPr lang="zh-CN" altLang="en-US" smtClean="0"/>
              <a:t>在上述</a:t>
            </a:r>
            <a:r>
              <a:rPr lang="en-US" altLang="zh-CN" smtClean="0"/>
              <a:t>PAM</a:t>
            </a:r>
            <a:r>
              <a:rPr lang="zh-CN" altLang="en-US" smtClean="0"/>
              <a:t>调制中，得到的已调信号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的脉冲顶部和原模拟信号波形相同。这种</a:t>
            </a:r>
            <a:r>
              <a:rPr lang="en-US" altLang="zh-CN" smtClean="0"/>
              <a:t>PAM</a:t>
            </a:r>
            <a:r>
              <a:rPr lang="zh-CN" altLang="en-US" smtClean="0"/>
              <a:t>常称为自然抽样。在实际应用中，则常用“抽样保持电路”产生</a:t>
            </a:r>
            <a:r>
              <a:rPr lang="en-US" altLang="zh-CN" smtClean="0"/>
              <a:t>PAM</a:t>
            </a:r>
            <a:r>
              <a:rPr lang="zh-CN" altLang="en-US" smtClean="0"/>
              <a:t>信号。这种电路的原理方框图如右： </a:t>
            </a:r>
            <a:endParaRPr lang="zh-CN" altLang="en-US" smtClean="0"/>
          </a:p>
        </p:txBody>
      </p:sp>
      <p:grpSp>
        <p:nvGrpSpPr>
          <p:cNvPr id="2" name="Group 24"/>
          <p:cNvGrpSpPr/>
          <p:nvPr/>
        </p:nvGrpSpPr>
        <p:grpSpPr bwMode="auto">
          <a:xfrm>
            <a:off x="3986213" y="4643438"/>
            <a:ext cx="4816475" cy="1965325"/>
            <a:chOff x="2511" y="2812"/>
            <a:chExt cx="2942" cy="1238"/>
          </a:xfrm>
        </p:grpSpPr>
        <p:grpSp>
          <p:nvGrpSpPr>
            <p:cNvPr id="942086" name="Group 7"/>
            <p:cNvGrpSpPr/>
            <p:nvPr/>
          </p:nvGrpSpPr>
          <p:grpSpPr bwMode="auto">
            <a:xfrm>
              <a:off x="2511" y="2869"/>
              <a:ext cx="2920" cy="1181"/>
              <a:chOff x="4709" y="11880"/>
              <a:chExt cx="4158" cy="1470"/>
            </a:xfrm>
          </p:grpSpPr>
          <p:grpSp>
            <p:nvGrpSpPr>
              <p:cNvPr id="942090" name="Group 8"/>
              <p:cNvGrpSpPr/>
              <p:nvPr/>
            </p:nvGrpSpPr>
            <p:grpSpPr bwMode="auto">
              <a:xfrm>
                <a:off x="5279" y="12135"/>
                <a:ext cx="3120" cy="825"/>
                <a:chOff x="5279" y="12135"/>
                <a:chExt cx="3120" cy="825"/>
              </a:xfrm>
            </p:grpSpPr>
            <p:sp>
              <p:nvSpPr>
                <p:cNvPr id="942096" name="AutoShape 9"/>
                <p:cNvSpPr>
                  <a:spLocks noChangeArrowheads="1"/>
                </p:cNvSpPr>
                <p:nvPr/>
              </p:nvSpPr>
              <p:spPr bwMode="auto">
                <a:xfrm>
                  <a:off x="5775" y="12150"/>
                  <a:ext cx="540" cy="495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09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929" y="12135"/>
                  <a:ext cx="960" cy="5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H(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)</a:t>
                  </a:r>
                  <a:endParaRPr lang="en-US" altLang="zh-CN" sz="3600"/>
                </a:p>
              </p:txBody>
            </p:sp>
            <p:sp>
              <p:nvSpPr>
                <p:cNvPr id="942098" name="Line 11"/>
                <p:cNvSpPr>
                  <a:spLocks noChangeShapeType="1"/>
                </p:cNvSpPr>
                <p:nvPr/>
              </p:nvSpPr>
              <p:spPr bwMode="auto">
                <a:xfrm>
                  <a:off x="5279" y="12420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099" name="Line 12"/>
                <p:cNvSpPr>
                  <a:spLocks noChangeShapeType="1"/>
                </p:cNvSpPr>
                <p:nvPr/>
              </p:nvSpPr>
              <p:spPr bwMode="auto">
                <a:xfrm>
                  <a:off x="6343" y="12390"/>
                  <a:ext cx="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100" name="Line 13"/>
                <p:cNvSpPr>
                  <a:spLocks noChangeShapeType="1"/>
                </p:cNvSpPr>
                <p:nvPr/>
              </p:nvSpPr>
              <p:spPr bwMode="auto">
                <a:xfrm>
                  <a:off x="7903" y="12390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10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031" y="12645"/>
                  <a:ext cx="0" cy="3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42091" name="Text Box 15"/>
              <p:cNvSpPr txBox="1">
                <a:spLocks noChangeArrowheads="1"/>
              </p:cNvSpPr>
              <p:nvPr/>
            </p:nvSpPr>
            <p:spPr bwMode="auto">
              <a:xfrm>
                <a:off x="4709" y="12195"/>
                <a:ext cx="752" cy="5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)</a:t>
                </a:r>
                <a:endParaRPr lang="en-US" altLang="zh-CN" sz="4400"/>
              </a:p>
            </p:txBody>
          </p:sp>
          <p:sp>
            <p:nvSpPr>
              <p:cNvPr id="942092" name="Text Box 16"/>
              <p:cNvSpPr txBox="1">
                <a:spLocks noChangeArrowheads="1"/>
              </p:cNvSpPr>
              <p:nvPr/>
            </p:nvSpPr>
            <p:spPr bwMode="auto">
              <a:xfrm>
                <a:off x="5715" y="12870"/>
                <a:ext cx="706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  <a:p>
                <a:endParaRPr lang="en-US" altLang="zh-CN" sz="3600"/>
              </a:p>
            </p:txBody>
          </p:sp>
          <p:sp>
            <p:nvSpPr>
              <p:cNvPr id="942093" name="Text Box 17"/>
              <p:cNvSpPr txBox="1">
                <a:spLocks noChangeArrowheads="1"/>
              </p:cNvSpPr>
              <p:nvPr/>
            </p:nvSpPr>
            <p:spPr bwMode="auto">
              <a:xfrm>
                <a:off x="7981" y="11880"/>
                <a:ext cx="886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)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endParaRPr lang="en-US" altLang="zh-CN" sz="4000"/>
              </a:p>
            </p:txBody>
          </p:sp>
          <p:sp>
            <p:nvSpPr>
              <p:cNvPr id="942094" name="Text Box 18"/>
              <p:cNvSpPr txBox="1">
                <a:spLocks noChangeArrowheads="1"/>
              </p:cNvSpPr>
              <p:nvPr/>
            </p:nvSpPr>
            <p:spPr bwMode="auto">
              <a:xfrm>
                <a:off x="6181" y="11925"/>
                <a:ext cx="886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)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  <a:p>
                <a:endParaRPr lang="en-US" altLang="zh-CN" sz="3600"/>
              </a:p>
            </p:txBody>
          </p:sp>
          <p:sp>
            <p:nvSpPr>
              <p:cNvPr id="942095" name="Text Box 19"/>
              <p:cNvSpPr txBox="1">
                <a:spLocks noChangeArrowheads="1"/>
              </p:cNvSpPr>
              <p:nvPr/>
            </p:nvSpPr>
            <p:spPr bwMode="auto">
              <a:xfrm>
                <a:off x="6211" y="12285"/>
                <a:ext cx="930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s</a:t>
                </a:r>
                <a:r>
                  <a:rPr lang="en-US" altLang="zh-CN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f </a:t>
                </a:r>
                <a:r>
                  <a:rPr lang="en-US" altLang="zh-CN">
                    <a:latin typeface="Times New Roman" panose="02020603050405020304" pitchFamily="18" charset="0"/>
                  </a:rPr>
                  <a:t>)</a:t>
                </a:r>
                <a:endParaRPr lang="en-US" altLang="zh-CN">
                  <a:latin typeface="Times New Roman" panose="02020603050405020304" pitchFamily="18" charset="0"/>
                </a:endParaRPr>
              </a:p>
              <a:p>
                <a:endParaRPr lang="en-US" altLang="zh-CN" sz="3600"/>
              </a:p>
            </p:txBody>
          </p:sp>
        </p:grpSp>
        <p:grpSp>
          <p:nvGrpSpPr>
            <p:cNvPr id="942087" name="Group 23"/>
            <p:cNvGrpSpPr/>
            <p:nvPr/>
          </p:nvGrpSpPr>
          <p:grpSpPr bwMode="auto">
            <a:xfrm>
              <a:off x="4093" y="2812"/>
              <a:ext cx="1360" cy="792"/>
              <a:chOff x="4093" y="2812"/>
              <a:chExt cx="1360" cy="792"/>
            </a:xfrm>
          </p:grpSpPr>
          <p:sp>
            <p:nvSpPr>
              <p:cNvPr id="942088" name="Text Box 21"/>
              <p:cNvSpPr txBox="1">
                <a:spLocks noChangeArrowheads="1"/>
              </p:cNvSpPr>
              <p:nvPr/>
            </p:nvSpPr>
            <p:spPr bwMode="auto">
              <a:xfrm>
                <a:off x="4905" y="3250"/>
                <a:ext cx="548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H</a:t>
                </a:r>
                <a:r>
                  <a:rPr lang="en-US" altLang="zh-CN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</a:rPr>
                  <a:t>)</a:t>
                </a:r>
                <a:endParaRPr lang="en-US" altLang="zh-CN" sz="3600"/>
              </a:p>
            </p:txBody>
          </p:sp>
          <p:sp>
            <p:nvSpPr>
              <p:cNvPr id="942089" name="Text Box 22"/>
              <p:cNvSpPr txBox="1">
                <a:spLocks noChangeArrowheads="1"/>
              </p:cNvSpPr>
              <p:nvPr/>
            </p:nvSpPr>
            <p:spPr bwMode="auto">
              <a:xfrm>
                <a:off x="4093" y="2812"/>
                <a:ext cx="778" cy="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>
                    <a:latin typeface="Times New Roman" panose="02020603050405020304" pitchFamily="18" charset="0"/>
                  </a:rPr>
                  <a:t>保持电路</a:t>
                </a:r>
                <a:endParaRPr lang="zh-CN" altLang="en-US" sz="3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C79436-3112-4547-B907-E12ABC973EC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2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zh-CN" altLang="en-US" smtClean="0"/>
              <a:t>平顶抽样输出波形</a:t>
            </a:r>
            <a:endParaRPr lang="zh-CN" altLang="en-US" smtClean="0"/>
          </a:p>
          <a:p>
            <a:pPr lvl="3" eaLnBrk="1" hangingPunct="1">
              <a:lnSpc>
                <a:spcPct val="90000"/>
              </a:lnSpc>
            </a:pPr>
            <a:endParaRPr lang="zh-CN" altLang="en-US" smtClean="0"/>
          </a:p>
          <a:p>
            <a:pPr lvl="3" eaLnBrk="1" hangingPunct="1">
              <a:lnSpc>
                <a:spcPct val="90000"/>
              </a:lnSpc>
            </a:pPr>
            <a:endParaRPr lang="zh-CN" altLang="en-US" smtClean="0"/>
          </a:p>
          <a:p>
            <a:pPr lvl="3" eaLnBrk="1" hangingPunct="1">
              <a:lnSpc>
                <a:spcPct val="90000"/>
              </a:lnSpc>
            </a:pPr>
            <a:endParaRPr lang="zh-CN" altLang="en-US" smtClean="0"/>
          </a:p>
          <a:p>
            <a:pPr lvl="3" eaLnBrk="1" hangingPunct="1">
              <a:lnSpc>
                <a:spcPct val="90000"/>
              </a:lnSpc>
            </a:pPr>
            <a:endParaRPr lang="zh-CN" altLang="en-US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mtClean="0"/>
              <a:t>平顶抽样输出频谱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设保持电路的传输函数为</a:t>
            </a:r>
            <a:r>
              <a:rPr lang="en-US" altLang="zh-CN" smtClean="0"/>
              <a:t>H(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，则其输出信号的频谱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为：</a:t>
            </a:r>
            <a:endParaRPr lang="zh-CN" altLang="en-US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								</a:t>
            </a:r>
            <a:endParaRPr lang="zh-CN" altLang="en-US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上式中的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)</a:t>
            </a:r>
            <a:r>
              <a:rPr lang="zh-CN" altLang="en-US" smtClean="0"/>
              <a:t>用</a:t>
            </a:r>
            <a:endParaRPr lang="zh-CN" altLang="en-US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		</a:t>
            </a:r>
            <a:endParaRPr lang="zh-CN" altLang="en-US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代入，得到</a:t>
            </a:r>
            <a:endParaRPr lang="zh-CN" altLang="en-US" smtClean="0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4057650" y="1314450"/>
            <a:ext cx="5086350" cy="2025650"/>
            <a:chOff x="6339" y="2169"/>
            <a:chExt cx="3996" cy="1695"/>
          </a:xfrm>
        </p:grpSpPr>
        <p:grpSp>
          <p:nvGrpSpPr>
            <p:cNvPr id="472076" name="Group 7"/>
            <p:cNvGrpSpPr/>
            <p:nvPr/>
          </p:nvGrpSpPr>
          <p:grpSpPr bwMode="auto">
            <a:xfrm>
              <a:off x="6339" y="2169"/>
              <a:ext cx="3810" cy="1695"/>
              <a:chOff x="6339" y="2169"/>
              <a:chExt cx="3810" cy="1695"/>
            </a:xfrm>
          </p:grpSpPr>
          <p:pic>
            <p:nvPicPr>
              <p:cNvPr id="472078" name="Picture 8" descr="虚模拟信号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6339" y="2169"/>
                <a:ext cx="3810" cy="1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72079" name="Group 9"/>
              <p:cNvGrpSpPr/>
              <p:nvPr/>
            </p:nvGrpSpPr>
            <p:grpSpPr bwMode="auto">
              <a:xfrm>
                <a:off x="6771" y="2499"/>
                <a:ext cx="2774" cy="1080"/>
                <a:chOff x="6771" y="2469"/>
                <a:chExt cx="2774" cy="1080"/>
              </a:xfrm>
            </p:grpSpPr>
            <p:sp>
              <p:nvSpPr>
                <p:cNvPr id="47208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35" y="2934"/>
                  <a:ext cx="60" cy="6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81" name="Rectangle 11"/>
                <p:cNvSpPr>
                  <a:spLocks noChangeArrowheads="1"/>
                </p:cNvSpPr>
                <p:nvPr/>
              </p:nvSpPr>
              <p:spPr bwMode="auto">
                <a:xfrm>
                  <a:off x="8585" y="2799"/>
                  <a:ext cx="60" cy="7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82" name="Rectangle 12"/>
                <p:cNvSpPr>
                  <a:spLocks noChangeArrowheads="1"/>
                </p:cNvSpPr>
                <p:nvPr/>
              </p:nvSpPr>
              <p:spPr bwMode="auto">
                <a:xfrm>
                  <a:off x="9035" y="2469"/>
                  <a:ext cx="60" cy="10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83" name="Rectangle 13"/>
                <p:cNvSpPr>
                  <a:spLocks noChangeArrowheads="1"/>
                </p:cNvSpPr>
                <p:nvPr/>
              </p:nvSpPr>
              <p:spPr bwMode="auto">
                <a:xfrm>
                  <a:off x="9485" y="2529"/>
                  <a:ext cx="60" cy="10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84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5" y="2739"/>
                  <a:ext cx="74" cy="8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85" name="Rectangle 15"/>
                <p:cNvSpPr>
                  <a:spLocks noChangeArrowheads="1"/>
                </p:cNvSpPr>
                <p:nvPr/>
              </p:nvSpPr>
              <p:spPr bwMode="auto">
                <a:xfrm>
                  <a:off x="7221" y="2679"/>
                  <a:ext cx="60" cy="87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086" name="Rectangle 16"/>
                <p:cNvSpPr>
                  <a:spLocks noChangeArrowheads="1"/>
                </p:cNvSpPr>
                <p:nvPr/>
              </p:nvSpPr>
              <p:spPr bwMode="auto">
                <a:xfrm>
                  <a:off x="6771" y="2874"/>
                  <a:ext cx="60" cy="6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077" name="Text Box 17"/>
            <p:cNvSpPr txBox="1">
              <a:spLocks noChangeArrowheads="1"/>
            </p:cNvSpPr>
            <p:nvPr/>
          </p:nvSpPr>
          <p:spPr bwMode="auto">
            <a:xfrm>
              <a:off x="9885" y="3300"/>
              <a:ext cx="45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800" i="1">
                  <a:latin typeface="Times New Roman" panose="02020603050405020304" pitchFamily="18" charset="0"/>
                </a:rPr>
                <a:t>t</a:t>
              </a:r>
              <a:endParaRPr lang="en-US" altLang="zh-CN" sz="4800"/>
            </a:p>
          </p:txBody>
        </p:sp>
      </p:grpSp>
      <p:sp>
        <p:nvSpPr>
          <p:cNvPr id="47207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2636838" y="3789040"/>
          <a:ext cx="26558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公式" r:id="rId2" imgW="35052000" imgH="5486400" progId="">
                  <p:embed/>
                </p:oleObj>
              </mc:Choice>
              <mc:Fallback>
                <p:oleObj name="公式" r:id="rId2" imgW="35052000" imgH="5486400" progId="">
                  <p:embed/>
                  <p:pic>
                    <p:nvPicPr>
                      <p:cNvPr id="0" name="图片 14336" descr="image3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6838" y="3789040"/>
                        <a:ext cx="2655887" cy="415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2621280" y="4543108"/>
          <a:ext cx="3149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4" imgW="40538400" imgH="10363200" progId="">
                  <p:embed/>
                </p:oleObj>
              </mc:Choice>
              <mc:Fallback>
                <p:oleObj name="公式" r:id="rId4" imgW="40538400" imgH="10363200" progId="">
                  <p:embed/>
                  <p:pic>
                    <p:nvPicPr>
                      <p:cNvPr id="0" name="图片 14337" descr="image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1280" y="4543108"/>
                        <a:ext cx="3149600" cy="800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2465705" y="5563870"/>
          <a:ext cx="4049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6" imgW="49987200" imgH="10363200" progId="">
                  <p:embed/>
                </p:oleObj>
              </mc:Choice>
              <mc:Fallback>
                <p:oleObj name="公式" r:id="rId6" imgW="49987200" imgH="10363200" progId="">
                  <p:embed/>
                  <p:pic>
                    <p:nvPicPr>
                      <p:cNvPr id="0" name="图片 14338" descr="image4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5705" y="5563870"/>
                        <a:ext cx="4049713" cy="831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C2CDB-E520-4FAF-BB32-0D969039E8B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3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33475"/>
            <a:ext cx="8893175" cy="5724525"/>
          </a:xfrm>
        </p:spPr>
        <p:txBody>
          <a:bodyPr/>
          <a:lstStyle/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比较上面的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表示式和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表示式可见，其区别在于和式中的每一项都被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加权。因此，不能用低通滤波器恢复（解调）原始模拟信号了。但是从原理上看，若在低通滤波器之前加一个传输函数为</a:t>
            </a:r>
            <a:r>
              <a:rPr lang="en-US" altLang="zh-CN" dirty="0" smtClean="0"/>
              <a:t>1/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的修正滤波器，就能无失真地恢复原模拟信号了。</a:t>
            </a:r>
            <a:endParaRPr lang="zh-CN" altLang="en-US" dirty="0" smtClean="0"/>
          </a:p>
        </p:txBody>
      </p:sp>
      <p:graphicFrame>
        <p:nvGraphicFramePr>
          <p:cNvPr id="473090" name="Object 4"/>
          <p:cNvGraphicFramePr>
            <a:graphicFrameLocks noChangeAspect="1"/>
          </p:cNvGraphicFramePr>
          <p:nvPr/>
        </p:nvGraphicFramePr>
        <p:xfrm>
          <a:off x="2862263" y="1268413"/>
          <a:ext cx="3149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公式" r:id="rId1" imgW="40538400" imgH="10363200" progId="">
                  <p:embed/>
                </p:oleObj>
              </mc:Choice>
              <mc:Fallback>
                <p:oleObj name="公式" r:id="rId1" imgW="40538400" imgH="10363200" progId="">
                  <p:embed/>
                  <p:pic>
                    <p:nvPicPr>
                      <p:cNvPr id="0" name="图片 15360" descr="image3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2263" y="1268413"/>
                        <a:ext cx="3149600" cy="800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5"/>
          <p:cNvGraphicFramePr>
            <a:graphicFrameLocks noChangeAspect="1"/>
          </p:cNvGraphicFramePr>
          <p:nvPr/>
        </p:nvGraphicFramePr>
        <p:xfrm>
          <a:off x="2771775" y="2124075"/>
          <a:ext cx="4049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49987200" imgH="10363200" progId="">
                  <p:embed/>
                </p:oleObj>
              </mc:Choice>
              <mc:Fallback>
                <p:oleObj name="公式" r:id="rId3" imgW="49987200" imgH="10363200" progId="">
                  <p:embed/>
                  <p:pic>
                    <p:nvPicPr>
                      <p:cNvPr id="0" name="图片 15361" descr="image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2124075"/>
                        <a:ext cx="4049713" cy="831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4425" y="1071880"/>
            <a:ext cx="7115175" cy="17062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设基带信号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m(t)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的最高频率是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200Hz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。对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m(t)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进行理想采样，采样后频谱不发生混叠的最低采样率是（      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C18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语音信号编码方法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波形编码，比特率</a:t>
            </a:r>
            <a:r>
              <a:rPr lang="en-US" altLang="zh-CN" dirty="0" smtClean="0"/>
              <a:t>16~64kbps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参量编码，比特率</a:t>
            </a:r>
            <a:r>
              <a:rPr lang="en-US" altLang="zh-CN" dirty="0" smtClean="0"/>
              <a:t>16kbps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r>
              <a:rPr lang="zh-CN" altLang="en-US" dirty="0" smtClean="0"/>
              <a:t>波形编码方法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脉冲编码调制（</a:t>
            </a:r>
            <a:r>
              <a:rPr lang="en-US" altLang="zh-CN" dirty="0" smtClean="0"/>
              <a:t>PCM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增量调制（</a:t>
            </a:r>
            <a:r>
              <a:rPr lang="el-GR" altLang="zh-CN" dirty="0" smtClean="0"/>
              <a:t>Δ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4653136"/>
          <a:ext cx="705643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4467225" imgH="962025" progId="">
                  <p:embed/>
                </p:oleObj>
              </mc:Choice>
              <mc:Fallback>
                <p:oleObj name="VISIO" r:id="rId1" imgW="4467225" imgH="962025" progId="">
                  <p:embed/>
                  <p:pic>
                    <p:nvPicPr>
                      <p:cNvPr id="0" name="图片 1024" descr="image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616" y="4653136"/>
                        <a:ext cx="7056437" cy="151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8545" y="1071880"/>
            <a:ext cx="7171055" cy="17062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某带通信号的频带范围是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9kHz~12kHz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，对其进行理想采样，能使频谱不交叠的最低采样率是（    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C18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脉冲编码调制</a:t>
            </a:r>
            <a:r>
              <a:rPr lang="en-US" altLang="zh-CN" dirty="0"/>
              <a:t>(PCM)</a:t>
            </a:r>
            <a:endParaRPr lang="zh-CN" altLang="en-US" dirty="0"/>
          </a:p>
          <a:p>
            <a:pPr lvl="1"/>
            <a:r>
              <a:rPr lang="en-US" altLang="zh-CN" sz="2400" dirty="0" smtClean="0"/>
              <a:t>PCM,</a:t>
            </a:r>
            <a:r>
              <a:rPr lang="zh-CN" altLang="en-US" sz="2400" dirty="0" smtClean="0"/>
              <a:t>简称脉码调制，是</a:t>
            </a:r>
            <a:r>
              <a:rPr lang="zh-CN" altLang="en-US" sz="2400" dirty="0"/>
              <a:t>一种最典型的语音信号数字化的编码方式。首先，在发送端进行波形编码</a:t>
            </a:r>
            <a:r>
              <a:rPr lang="en-US" altLang="zh-CN" sz="2400" dirty="0"/>
              <a:t>(</a:t>
            </a:r>
            <a:r>
              <a:rPr lang="zh-CN" altLang="en-US" sz="2400" dirty="0"/>
              <a:t>主要包括抽样、量化和编码三个过程</a:t>
            </a:r>
            <a:r>
              <a:rPr lang="en-US" altLang="zh-CN" sz="2400" dirty="0"/>
              <a:t>)</a:t>
            </a:r>
            <a:r>
              <a:rPr lang="zh-CN" altLang="en-US" sz="2400" dirty="0"/>
              <a:t>，把模拟信号变换为二进制码组。编码后的</a:t>
            </a:r>
            <a:r>
              <a:rPr lang="en-US" altLang="zh-CN" sz="2400" dirty="0"/>
              <a:t>PCM</a:t>
            </a:r>
            <a:r>
              <a:rPr lang="zh-CN" altLang="en-US" sz="2400" dirty="0"/>
              <a:t>码组的数字传输方式可以是直接的基带传输，也可以是对微波、光波等载波调制后的调制传输。在接收端，二进制码组经译码后还原为量化后的样值脉冲序列，然后经低通滤波器滤除高频分量，便可得到重建信号。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39952" y="4725144"/>
          <a:ext cx="475138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VISIO" r:id="rId1" imgW="3857625" imgH="1657350" progId="">
                  <p:embed/>
                </p:oleObj>
              </mc:Choice>
              <mc:Fallback>
                <p:oleObj name="VISIO" r:id="rId1" imgW="3857625" imgH="1657350" progId="">
                  <p:embed/>
                  <p:pic>
                    <p:nvPicPr>
                      <p:cNvPr id="0" name="图片 16384" descr="image4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9952" y="4725144"/>
                        <a:ext cx="4751387" cy="2041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5358" y="562422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PCM</a:t>
            </a:r>
            <a:r>
              <a:rPr lang="zh-CN" altLang="en-US" dirty="0" smtClean="0"/>
              <a:t>系统框图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03648" y="1268760"/>
          <a:ext cx="5400600" cy="473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VISIO" r:id="rId1" imgW="4400550" imgH="3848100" progId="">
                  <p:embed/>
                </p:oleObj>
              </mc:Choice>
              <mc:Fallback>
                <p:oleObj name="VISIO" r:id="rId1" imgW="4400550" imgH="3848100" progId="">
                  <p:embed/>
                  <p:pic>
                    <p:nvPicPr>
                      <p:cNvPr id="0" name="图片 17408" descr="image4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648" y="1268760"/>
                        <a:ext cx="5400600" cy="47345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4291" y="622179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PCM</a:t>
            </a:r>
            <a:r>
              <a:rPr lang="zh-CN" altLang="en-US" dirty="0" smtClean="0"/>
              <a:t>信号形成图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E645AF-E744-451B-8B4B-FBFF8E42A5A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3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/>
              <a:t>6.3.1 </a:t>
            </a:r>
            <a:r>
              <a:rPr lang="zh-CN" altLang="en-US" dirty="0" smtClean="0"/>
              <a:t>量化原理</a:t>
            </a:r>
            <a:endParaRPr lang="zh-CN" altLang="en-US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设模拟信号的抽样值为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s</a:t>
            </a:r>
            <a:r>
              <a:rPr lang="zh-CN" altLang="en-US" dirty="0" smtClean="0"/>
              <a:t>是抽样周期，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是整数。此抽样值仍然是一个取值连续的变量。若仅用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个不同的二进制数字码元来代表此抽样值的大小，则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个不同的二进制码元只能代表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= 2</a:t>
            </a:r>
            <a:r>
              <a:rPr lang="en-US" altLang="zh-CN" i="1" baseline="30000" dirty="0" smtClean="0"/>
              <a:t>N</a:t>
            </a:r>
            <a:r>
              <a:rPr lang="zh-CN" altLang="en-US" dirty="0" smtClean="0"/>
              <a:t>个不同的抽样值。因此，必须将抽样值的范围划分成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个区间，每个区间用一个电平表示。这样，共有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个离散电平，它们称为</a:t>
            </a:r>
            <a:r>
              <a:rPr lang="zh-CN" altLang="en-US" b="1" dirty="0" smtClean="0"/>
              <a:t>量化电平</a:t>
            </a:r>
            <a:r>
              <a:rPr lang="zh-CN" altLang="en-US" dirty="0" smtClean="0"/>
              <a:t>。用这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个量化电平表示连续抽样值的方法称为</a:t>
            </a:r>
            <a:r>
              <a:rPr lang="zh-CN" altLang="en-US" b="1" dirty="0" smtClean="0"/>
              <a:t>量化</a:t>
            </a:r>
            <a:r>
              <a:rPr lang="zh-CN" altLang="en-US" dirty="0" smtClean="0"/>
              <a:t>。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7664" y="1312292"/>
          <a:ext cx="5789867" cy="464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VISIO" r:id="rId1" imgW="4695825" imgH="3771900" progId="">
                  <p:embed/>
                </p:oleObj>
              </mc:Choice>
              <mc:Fallback>
                <p:oleObj name="VISIO" r:id="rId1" imgW="4695825" imgH="3771900" progId="">
                  <p:embed/>
                  <p:pic>
                    <p:nvPicPr>
                      <p:cNvPr id="0" name="图片 18432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664" y="1312292"/>
                        <a:ext cx="5789867" cy="46480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35896" y="6230640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/>
              <a:t>    </a:t>
            </a:r>
            <a:r>
              <a:rPr lang="zh-CN" altLang="en-US" sz="1800" dirty="0"/>
              <a:t>量化的物理过程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104" y="1628800"/>
            <a:ext cx="3275856" cy="4553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i="1" dirty="0" smtClean="0"/>
              <a:t>m(t)</a:t>
            </a:r>
            <a:r>
              <a:rPr lang="zh-CN" altLang="en-US" sz="2400" b="0" dirty="0" smtClean="0"/>
              <a:t>：模拟信号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 err="1" smtClean="0"/>
              <a:t>T</a:t>
            </a:r>
            <a:r>
              <a:rPr lang="en-US" altLang="zh-CN" sz="2400" b="0" baseline="-25000" dirty="0" err="1" smtClean="0"/>
              <a:t>s</a:t>
            </a:r>
            <a:r>
              <a:rPr lang="zh-CN" altLang="en-US" sz="2400" b="0" dirty="0" smtClean="0"/>
              <a:t>：抽样间隔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i="1" dirty="0" smtClean="0"/>
              <a:t>m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kT</a:t>
            </a:r>
            <a:r>
              <a:rPr lang="en-US" altLang="zh-CN" sz="2400" b="0" baseline="-25000" dirty="0" err="1" smtClean="0"/>
              <a:t>s</a:t>
            </a:r>
            <a:r>
              <a:rPr lang="en-US" altLang="zh-CN" sz="2400" b="0" dirty="0" smtClean="0"/>
              <a:t>):</a:t>
            </a:r>
            <a:r>
              <a:rPr lang="zh-CN" altLang="en-US" sz="2400" b="0" dirty="0" smtClean="0"/>
              <a:t>第</a:t>
            </a:r>
            <a:r>
              <a:rPr lang="en-US" altLang="zh-CN" sz="2400" b="0" dirty="0" smtClean="0"/>
              <a:t>k</a:t>
            </a:r>
            <a:r>
              <a:rPr lang="zh-CN" altLang="en-US" sz="2400" b="0" dirty="0" smtClean="0"/>
              <a:t>个抽样值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i="1" dirty="0" err="1" smtClean="0"/>
              <a:t>m</a:t>
            </a:r>
            <a:r>
              <a:rPr lang="en-US" altLang="zh-CN" sz="2400" b="0" i="1" baseline="-25000" dirty="0" err="1" smtClean="0"/>
              <a:t>q</a:t>
            </a:r>
            <a:r>
              <a:rPr lang="en-US" altLang="zh-CN" sz="2400" b="0" dirty="0" smtClean="0"/>
              <a:t>(t)</a:t>
            </a:r>
            <a:r>
              <a:rPr lang="zh-CN" altLang="en-US" sz="2400" b="0" dirty="0" smtClean="0"/>
              <a:t>：量化信号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i="1" dirty="0" smtClean="0"/>
              <a:t>q</a:t>
            </a:r>
            <a:r>
              <a:rPr lang="en-US" altLang="zh-CN" sz="2400" b="0" baseline="-25000" dirty="0" smtClean="0"/>
              <a:t>1</a:t>
            </a:r>
            <a:r>
              <a:rPr lang="en-US" altLang="zh-CN" sz="2400" b="0" dirty="0" smtClean="0"/>
              <a:t>~</a:t>
            </a:r>
            <a:r>
              <a:rPr lang="en-US" altLang="zh-CN" sz="2400" b="0" i="1" dirty="0" smtClean="0"/>
              <a:t>q</a:t>
            </a:r>
            <a:r>
              <a:rPr lang="en-US" altLang="zh-CN" sz="2400" b="0" baseline="-25000" dirty="0" smtClean="0"/>
              <a:t>m</a:t>
            </a:r>
            <a:r>
              <a:rPr lang="zh-CN" altLang="en-US" sz="2400" b="0" dirty="0" smtClean="0"/>
              <a:t>：预先规定的量化电平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i="1" dirty="0" smtClean="0"/>
              <a:t>m</a:t>
            </a:r>
            <a:r>
              <a:rPr lang="en-US" altLang="zh-CN" sz="2400" b="0" baseline="-25000" dirty="0" smtClean="0"/>
              <a:t>i</a:t>
            </a:r>
            <a:r>
              <a:rPr lang="zh-CN" altLang="en-US" sz="2400" b="0" dirty="0" smtClean="0"/>
              <a:t>：第</a:t>
            </a:r>
            <a:r>
              <a:rPr lang="en-US" altLang="zh-CN" sz="2400" b="0" dirty="0" smtClean="0"/>
              <a:t>i</a:t>
            </a:r>
            <a:r>
              <a:rPr lang="zh-CN" altLang="en-US" sz="2400" b="0" dirty="0" smtClean="0"/>
              <a:t>个量化区间的终点电平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i="1" dirty="0" smtClean="0"/>
              <a:t>m</a:t>
            </a:r>
            <a:r>
              <a:rPr lang="en-US" altLang="zh-CN" sz="2400" b="0" baseline="-25000" dirty="0" smtClean="0"/>
              <a:t>i</a:t>
            </a:r>
            <a:r>
              <a:rPr lang="en-US" altLang="zh-CN" sz="2400" dirty="0" smtClean="0"/>
              <a:t>-</a:t>
            </a:r>
            <a:r>
              <a:rPr lang="en-US" altLang="zh-CN" sz="2400" b="0" i="1" dirty="0" smtClean="0"/>
              <a:t>m</a:t>
            </a:r>
            <a:r>
              <a:rPr lang="en-US" altLang="zh-CN" sz="2400" b="0" baseline="-25000" dirty="0" smtClean="0"/>
              <a:t>i-1</a:t>
            </a:r>
            <a:r>
              <a:rPr lang="zh-CN" altLang="en-US" sz="2400" b="0" dirty="0" smtClean="0"/>
              <a:t>：量化间隔</a:t>
            </a:r>
            <a:endParaRPr lang="en-US" altLang="zh-CN" sz="2400" b="0" baseline="-25000" dirty="0" smtClean="0"/>
          </a:p>
          <a:p>
            <a:pPr marL="0" indent="0">
              <a:buNone/>
            </a:pPr>
            <a:endParaRPr lang="en-US" altLang="zh-CN" sz="2800" b="0" dirty="0" smtClean="0"/>
          </a:p>
          <a:p>
            <a:pPr marL="0" indent="0">
              <a:buNone/>
            </a:pPr>
            <a:endParaRPr lang="zh-CN" altLang="en-US" sz="2800" b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2060848"/>
          <a:ext cx="4892709" cy="392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VISIO" r:id="rId1" imgW="4695825" imgH="3771900" progId="">
                  <p:embed/>
                </p:oleObj>
              </mc:Choice>
              <mc:Fallback>
                <p:oleObj name="VISIO" r:id="rId1" imgW="4695825" imgH="3771900" progId="">
                  <p:embed/>
                  <p:pic>
                    <p:nvPicPr>
                      <p:cNvPr id="0" name="图片 19456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520" y="2060848"/>
                        <a:ext cx="4892709" cy="39281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15ACC-1D9C-4899-9E6C-E91A64CFEAD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4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133475"/>
            <a:ext cx="8802687" cy="5724525"/>
          </a:xfrm>
        </p:spPr>
        <p:txBody>
          <a:bodyPr/>
          <a:lstStyle/>
          <a:p>
            <a:pPr lvl="2" eaLnBrk="1" hangingPunct="1"/>
            <a:r>
              <a:rPr lang="zh-CN" altLang="en-US" dirty="0" smtClean="0"/>
              <a:t>量化一般公式</a:t>
            </a:r>
            <a:endParaRPr lang="zh-CN" altLang="en-US" dirty="0" smtClean="0"/>
          </a:p>
          <a:p>
            <a:pPr lvl="3">
              <a:lnSpc>
                <a:spcPct val="120000"/>
              </a:lnSpc>
              <a:buNone/>
            </a:pPr>
            <a:r>
              <a:rPr lang="zh-CN" altLang="en-US" dirty="0" smtClean="0"/>
              <a:t>	设：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表示模拟信号抽样值，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表示量化后的量化信号值，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6</a:t>
            </a:r>
            <a:r>
              <a:rPr lang="zh-CN" altLang="en-US" dirty="0" smtClean="0"/>
              <a:t>是量化后信号的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个可能输出电平，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为量化区间的端点。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则可以写出一般公式： 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>
              <a:buNone/>
            </a:pPr>
            <a:r>
              <a:rPr lang="zh-CN" altLang="en-US" dirty="0" smtClean="0"/>
              <a:t>	按照上式作变换，就把模拟抽样信号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变换成了量化后的离散抽样信号，即量化信号。</a:t>
            </a:r>
            <a:endParaRPr lang="zh-CN" altLang="en-US" dirty="0" smtClean="0"/>
          </a:p>
        </p:txBody>
      </p:sp>
      <p:sp>
        <p:nvSpPr>
          <p:cNvPr id="474118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738438" y="3429000"/>
          <a:ext cx="40719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51816000" imgH="5791200" progId="">
                  <p:embed/>
                </p:oleObj>
              </mc:Choice>
              <mc:Fallback>
                <p:oleObj name="Equation" r:id="rId1" imgW="51816000" imgH="5791200" progId="">
                  <p:embed/>
                  <p:pic>
                    <p:nvPicPr>
                      <p:cNvPr id="0" name="图片 20480" descr="image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8438" y="3429000"/>
                        <a:ext cx="4071937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29980-F9E3-460C-907D-2642A616952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5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33475"/>
            <a:ext cx="8758237" cy="5724525"/>
          </a:xfrm>
        </p:spPr>
        <p:txBody>
          <a:bodyPr/>
          <a:lstStyle/>
          <a:p>
            <a:pPr lvl="2" eaLnBrk="1" hangingPunct="1"/>
            <a:r>
              <a:rPr lang="zh-CN" altLang="en-US" dirty="0" smtClean="0"/>
              <a:t>量化器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在原理上，量化过程可以认为是在一个量化器中完成的。量化器的输入信号为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，输出信号为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i="1" baseline="-25000" dirty="0" err="1"/>
              <a:t>s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，如下图所示。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在实际中，量化过程常是和后续的编码过程结合在一起完成的，不一定存在独立的量化器。</a:t>
            </a:r>
            <a:endParaRPr lang="en-US" altLang="zh-CN" dirty="0" smtClean="0"/>
          </a:p>
          <a:p>
            <a:pPr lvl="3" eaLnBrk="1" hangingPunct="1"/>
            <a:endParaRPr lang="en-US" altLang="zh-CN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67075" y="2843213"/>
            <a:ext cx="3690938" cy="765175"/>
            <a:chOff x="5577" y="1887"/>
            <a:chExt cx="4242" cy="705"/>
          </a:xfrm>
        </p:grpSpPr>
        <p:grpSp>
          <p:nvGrpSpPr>
            <p:cNvPr id="945158" name="Group 6"/>
            <p:cNvGrpSpPr/>
            <p:nvPr/>
          </p:nvGrpSpPr>
          <p:grpSpPr bwMode="auto">
            <a:xfrm>
              <a:off x="6405" y="1887"/>
              <a:ext cx="2488" cy="705"/>
              <a:chOff x="6405" y="1575"/>
              <a:chExt cx="2488" cy="705"/>
            </a:xfrm>
          </p:grpSpPr>
          <p:sp>
            <p:nvSpPr>
              <p:cNvPr id="945161" name="Text Box 7"/>
              <p:cNvSpPr txBox="1">
                <a:spLocks noChangeArrowheads="1"/>
              </p:cNvSpPr>
              <p:nvPr/>
            </p:nvSpPr>
            <p:spPr bwMode="auto">
              <a:xfrm>
                <a:off x="6945" y="1575"/>
                <a:ext cx="138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1"/>
              <a:lstStyle/>
              <a:p>
                <a:pPr algn="ctr">
                  <a:spcBef>
                    <a:spcPts val="775"/>
                  </a:spcBef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量化器</a:t>
                </a:r>
                <a:endParaRPr lang="zh-CN" altLang="en-US" sz="3600"/>
              </a:p>
            </p:txBody>
          </p:sp>
          <p:sp>
            <p:nvSpPr>
              <p:cNvPr id="945162" name="Line 8"/>
              <p:cNvSpPr>
                <a:spLocks noChangeShapeType="1"/>
              </p:cNvSpPr>
              <p:nvPr/>
            </p:nvSpPr>
            <p:spPr bwMode="auto">
              <a:xfrm>
                <a:off x="6405" y="1950"/>
                <a:ext cx="5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5163" name="Line 9"/>
              <p:cNvSpPr>
                <a:spLocks noChangeShapeType="1"/>
              </p:cNvSpPr>
              <p:nvPr/>
            </p:nvSpPr>
            <p:spPr bwMode="auto">
              <a:xfrm>
                <a:off x="8339" y="1950"/>
                <a:ext cx="5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5159" name="Text Box 10"/>
            <p:cNvSpPr txBox="1">
              <a:spLocks noChangeArrowheads="1"/>
            </p:cNvSpPr>
            <p:nvPr/>
          </p:nvSpPr>
          <p:spPr bwMode="auto">
            <a:xfrm>
              <a:off x="5577" y="2034"/>
              <a:ext cx="862" cy="5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/>
            <a:lstStyle/>
            <a:p>
              <a:pPr algn="just"/>
              <a:r>
                <a:rPr lang="en-US" altLang="zh-CN" sz="2000" i="1" dirty="0" smtClean="0">
                  <a:latin typeface="Times New Roman" panose="02020603050405020304" pitchFamily="18" charset="0"/>
                </a:rPr>
                <a:t>m</a:t>
              </a:r>
              <a:r>
                <a:rPr lang="en-US" altLang="zh-CN" sz="20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 dirty="0" err="1" smtClean="0">
                  <a:latin typeface="Times New Roman" panose="02020603050405020304" pitchFamily="18" charset="0"/>
                </a:rPr>
                <a:t>kT</a:t>
              </a:r>
              <a:r>
                <a:rPr lang="en-US" altLang="zh-CN" sz="2000" i="1" baseline="-25000" dirty="0" err="1"/>
                <a:t>s</a:t>
              </a:r>
              <a:r>
                <a:rPr lang="en-US" altLang="zh-CN" sz="2000" dirty="0" smtClean="0">
                  <a:latin typeface="Times New Roman" panose="02020603050405020304" pitchFamily="18" charset="0"/>
                </a:rPr>
                <a:t>)</a:t>
              </a:r>
              <a:endParaRPr lang="en-US" altLang="zh-CN" sz="3600" dirty="0"/>
            </a:p>
          </p:txBody>
        </p:sp>
        <p:sp>
          <p:nvSpPr>
            <p:cNvPr id="945160" name="Text Box 11"/>
            <p:cNvSpPr txBox="1">
              <a:spLocks noChangeArrowheads="1"/>
            </p:cNvSpPr>
            <p:nvPr/>
          </p:nvSpPr>
          <p:spPr bwMode="auto">
            <a:xfrm>
              <a:off x="8877" y="2019"/>
              <a:ext cx="942" cy="5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/>
            <a:lstStyle/>
            <a:p>
              <a:pPr algn="just"/>
              <a:r>
                <a:rPr lang="en-US" altLang="zh-CN" sz="2000" i="1" dirty="0" err="1" smtClean="0">
                  <a:latin typeface="Times New Roman" panose="02020603050405020304" pitchFamily="18" charset="0"/>
                </a:rPr>
                <a:t>m</a:t>
              </a:r>
              <a:r>
                <a:rPr lang="en-US" altLang="zh-CN" sz="2000" i="1" baseline="-25000" dirty="0" err="1" smtClean="0">
                  <a:latin typeface="Times New Roman" panose="02020603050405020304" pitchFamily="18" charset="0"/>
                </a:rPr>
                <a:t>q</a:t>
              </a:r>
              <a:r>
                <a:rPr lang="en-US" altLang="zh-CN" sz="20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 dirty="0" err="1" smtClean="0">
                  <a:latin typeface="Times New Roman" panose="02020603050405020304" pitchFamily="18" charset="0"/>
                </a:rPr>
                <a:t>kT</a:t>
              </a:r>
              <a:r>
                <a:rPr lang="en-US" altLang="zh-CN" sz="2000" i="1" baseline="-25000" dirty="0" err="1"/>
                <a:t>s</a:t>
              </a:r>
              <a:r>
                <a:rPr lang="en-US" altLang="zh-CN" sz="2000" dirty="0" smtClean="0">
                  <a:latin typeface="Times New Roman" panose="02020603050405020304" pitchFamily="18" charset="0"/>
                </a:rPr>
                <a:t>)</a:t>
              </a:r>
              <a:endParaRPr lang="en-US" altLang="zh-CN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b="0" dirty="0"/>
              <a:t>从上面结果可以看出，量化后的信号</a:t>
            </a:r>
            <a:r>
              <a:rPr lang="en-US" altLang="zh-CN" sz="2000" b="0" i="1" dirty="0" err="1"/>
              <a:t>m</a:t>
            </a:r>
            <a:r>
              <a:rPr lang="en-US" altLang="zh-CN" sz="2000" b="0" i="1" baseline="-25000" dirty="0" err="1"/>
              <a:t>q</a:t>
            </a:r>
            <a:r>
              <a:rPr lang="en-US" altLang="zh-CN" sz="2000" b="0" i="1" dirty="0"/>
              <a:t>(t)</a:t>
            </a:r>
            <a:r>
              <a:rPr lang="zh-CN" altLang="en-US" sz="2000" b="0" dirty="0"/>
              <a:t>是对原来信号</a:t>
            </a:r>
            <a:r>
              <a:rPr lang="en-US" altLang="zh-CN" sz="2000" b="0" i="1" dirty="0"/>
              <a:t>m(t)</a:t>
            </a:r>
            <a:r>
              <a:rPr lang="zh-CN" altLang="en-US" sz="2000" b="0" dirty="0"/>
              <a:t>的近似，当抽样速率一定，量化级数目（量化电平数）适当增加时，可以使</a:t>
            </a:r>
            <a:r>
              <a:rPr lang="en-US" altLang="zh-CN" sz="2000" b="0" i="1" dirty="0" err="1"/>
              <a:t>m</a:t>
            </a:r>
            <a:r>
              <a:rPr lang="en-US" altLang="zh-CN" sz="2000" b="0" i="1" baseline="-25000" dirty="0" err="1"/>
              <a:t>q</a:t>
            </a:r>
            <a:r>
              <a:rPr lang="en-US" altLang="zh-CN" sz="2000" b="0" i="1" dirty="0"/>
              <a:t>(t)</a:t>
            </a:r>
            <a:r>
              <a:rPr lang="zh-CN" altLang="en-US" sz="2000" b="0" dirty="0"/>
              <a:t>与</a:t>
            </a:r>
            <a:r>
              <a:rPr lang="en-US" altLang="zh-CN" sz="2000" b="0" i="1" dirty="0"/>
              <a:t>m(t)</a:t>
            </a:r>
            <a:r>
              <a:rPr lang="zh-CN" altLang="en-US" sz="2000" b="0" dirty="0"/>
              <a:t>的近似程度提高。 </a:t>
            </a:r>
            <a:endParaRPr lang="zh-CN" altLang="en-US" sz="2000" b="0" dirty="0"/>
          </a:p>
          <a:p>
            <a:pPr algn="just">
              <a:lnSpc>
                <a:spcPct val="12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b="0" dirty="0"/>
              <a:t>     </a:t>
            </a:r>
            <a:r>
              <a:rPr lang="en-US" altLang="zh-CN" sz="2000" b="0" i="1" dirty="0" err="1"/>
              <a:t>m</a:t>
            </a:r>
            <a:r>
              <a:rPr lang="en-US" altLang="zh-CN" sz="2000" b="0" i="1" baseline="-25000" dirty="0" err="1"/>
              <a:t>q</a:t>
            </a:r>
            <a:r>
              <a:rPr lang="en-US" altLang="zh-CN" sz="2000" b="0" i="1" dirty="0"/>
              <a:t>(</a:t>
            </a:r>
            <a:r>
              <a:rPr lang="en-US" altLang="zh-CN" sz="2000" b="0" i="1" dirty="0" err="1"/>
              <a:t>kT</a:t>
            </a:r>
            <a:r>
              <a:rPr lang="en-US" altLang="zh-CN" sz="2000" b="0" i="1" baseline="-25000" dirty="0" err="1"/>
              <a:t>s</a:t>
            </a:r>
            <a:r>
              <a:rPr lang="en-US" altLang="zh-CN" sz="2000" b="0" i="1" dirty="0"/>
              <a:t>)</a:t>
            </a:r>
            <a:r>
              <a:rPr lang="zh-CN" altLang="en-US" sz="2000" b="0" dirty="0"/>
              <a:t>与</a:t>
            </a:r>
            <a:r>
              <a:rPr lang="en-US" altLang="zh-CN" sz="2000" b="0" i="1" dirty="0"/>
              <a:t>m(</a:t>
            </a:r>
            <a:r>
              <a:rPr lang="en-US" altLang="zh-CN" sz="2000" b="0" i="1" dirty="0" err="1"/>
              <a:t>kT</a:t>
            </a:r>
            <a:r>
              <a:rPr lang="en-US" altLang="zh-CN" sz="2000" b="0" i="1" baseline="-25000" dirty="0" err="1"/>
              <a:t>s</a:t>
            </a:r>
            <a:r>
              <a:rPr lang="en-US" altLang="zh-CN" sz="2000" b="0" i="1" dirty="0"/>
              <a:t>)</a:t>
            </a:r>
            <a:r>
              <a:rPr lang="zh-CN" altLang="en-US" sz="2000" b="0" dirty="0"/>
              <a:t>之间的误差称为量化误差。对于语音、 图像等随机信号，量化误差也是随机的，它像噪声一样影响通信质量，因此又称为</a:t>
            </a:r>
            <a:r>
              <a:rPr lang="zh-CN" altLang="en-US" sz="2000" dirty="0"/>
              <a:t>量化噪声</a:t>
            </a:r>
            <a:r>
              <a:rPr lang="zh-CN" altLang="en-US" sz="2000" b="0" dirty="0"/>
              <a:t>。</a:t>
            </a:r>
            <a:endParaRPr lang="zh-CN" altLang="en-US" sz="2000" b="0" dirty="0"/>
          </a:p>
          <a:p>
            <a:r>
              <a:rPr lang="zh-CN" altLang="en-US" sz="2400" dirty="0" smtClean="0"/>
              <a:t>量化噪声度量方式：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如果用符号</a:t>
            </a:r>
            <a:r>
              <a:rPr lang="en-US" altLang="zh-CN" sz="2000" i="1" dirty="0" smtClean="0"/>
              <a:t>m</a:t>
            </a:r>
            <a:r>
              <a:rPr lang="zh-CN" altLang="en-US" sz="2000" dirty="0" smtClean="0"/>
              <a:t>表示</a:t>
            </a:r>
            <a:r>
              <a:rPr lang="en-US" altLang="zh-CN" sz="2000" i="1" dirty="0"/>
              <a:t>m(</a:t>
            </a:r>
            <a:r>
              <a:rPr lang="en-US" altLang="zh-CN" sz="2000" i="1" dirty="0" err="1"/>
              <a:t>kT</a:t>
            </a:r>
            <a:r>
              <a:rPr lang="en-US" altLang="zh-CN" sz="2000" i="1" baseline="-25000" dirty="0" err="1"/>
              <a:t>s</a:t>
            </a:r>
            <a:r>
              <a:rPr lang="en-US" altLang="zh-CN" sz="2000" i="1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i="1" dirty="0" err="1" smtClean="0"/>
              <a:t>m</a:t>
            </a:r>
            <a:r>
              <a:rPr lang="en-US" altLang="zh-CN" sz="2000" i="1" baseline="-25000" dirty="0" err="1" smtClean="0"/>
              <a:t>q</a:t>
            </a:r>
            <a:r>
              <a:rPr lang="zh-CN" altLang="en-US" sz="2000" dirty="0" smtClean="0"/>
              <a:t>表示</a:t>
            </a:r>
            <a:r>
              <a:rPr lang="en-US" altLang="zh-CN" sz="2000" i="1" dirty="0" err="1"/>
              <a:t>m</a:t>
            </a:r>
            <a:r>
              <a:rPr lang="en-US" altLang="zh-CN" sz="2000" i="1" baseline="-25000" dirty="0" err="1"/>
              <a:t>q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kT</a:t>
            </a:r>
            <a:r>
              <a:rPr lang="en-US" altLang="zh-CN" sz="2000" i="1" baseline="-25000" dirty="0" err="1"/>
              <a:t>s</a:t>
            </a:r>
            <a:r>
              <a:rPr lang="en-US" altLang="zh-CN" sz="2000" i="1" dirty="0" smtClean="0"/>
              <a:t>)</a:t>
            </a:r>
            <a:r>
              <a:rPr lang="zh-CN" altLang="en-US" sz="2000" dirty="0" smtClean="0"/>
              <a:t>，量化噪声的均方误差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99792" y="4797152"/>
          <a:ext cx="390043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1" imgW="59436000" imgH="10972800" progId="">
                  <p:embed/>
                </p:oleObj>
              </mc:Choice>
              <mc:Fallback>
                <p:oleObj name="Equation" r:id="rId1" imgW="59436000" imgH="10972800" progId="">
                  <p:embed/>
                  <p:pic>
                    <p:nvPicPr>
                      <p:cNvPr id="0" name="图片 21504" descr="image4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9792" y="4797152"/>
                        <a:ext cx="3900433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5517232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zh-CN" altLang="en-US" sz="2000" b="1" dirty="0"/>
              <a:t>均匀量化</a:t>
            </a:r>
            <a:r>
              <a:rPr lang="zh-CN" altLang="en-US" sz="2000" dirty="0"/>
              <a:t>：量化间隔是均匀的。</a:t>
            </a:r>
            <a:endParaRPr lang="en-US" altLang="zh-CN" sz="2000" dirty="0"/>
          </a:p>
          <a:p>
            <a:pPr lvl="3"/>
            <a:r>
              <a:rPr lang="zh-CN" altLang="en-US" sz="2000" b="1" dirty="0"/>
              <a:t>非均匀量化</a:t>
            </a:r>
            <a:r>
              <a:rPr lang="zh-CN" altLang="en-US" sz="2000" dirty="0"/>
              <a:t>：量化间隔不均匀的。非均匀量化克服了均匀量化的缺点，是语音信号实际应用的量化方式。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29B3FF-B92A-42A5-8C38-D5A3A83B00B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51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133475"/>
            <a:ext cx="8667750" cy="5724525"/>
          </a:xfrm>
        </p:spPr>
        <p:txBody>
          <a:bodyPr/>
          <a:lstStyle/>
          <a:p>
            <a:pPr lvl="1" eaLnBrk="1" hangingPunct="1"/>
            <a:r>
              <a:rPr lang="en-US" altLang="zh-CN" dirty="0" smtClean="0"/>
              <a:t>1 </a:t>
            </a:r>
            <a:r>
              <a:rPr lang="zh-CN" altLang="en-US" dirty="0" smtClean="0"/>
              <a:t>均匀量化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均匀量化的表示式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设模拟抽样信号的取值范围在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之间，量化电平数为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，则在均匀量化时的量化间隔为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且量化区间的端点为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若量化输出电平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取为量化间隔的中点，则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显然，量化输出电平和量化前信号的抽样值一般不同，即量化输出电平有误差。这个误差常称为量化噪声，并用信号功率与量化噪声之比衡量其对信号影响的大小。</a:t>
            </a:r>
            <a:endParaRPr lang="zh-CN" altLang="en-US" dirty="0" smtClean="0"/>
          </a:p>
        </p:txBody>
      </p:sp>
      <p:sp>
        <p:nvSpPr>
          <p:cNvPr id="47514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627438" y="2754313"/>
          <a:ext cx="13509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公式" r:id="rId1" imgW="16764000" imgH="9448800" progId="">
                  <p:embed/>
                </p:oleObj>
              </mc:Choice>
              <mc:Fallback>
                <p:oleObj name="公式" r:id="rId1" imgW="16764000" imgH="9448800" progId="">
                  <p:embed/>
                  <p:pic>
                    <p:nvPicPr>
                      <p:cNvPr id="0" name="图片 22528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7438" y="2754313"/>
                        <a:ext cx="1350962" cy="758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3086100" y="3968750"/>
            <a:ext cx="3735388" cy="438150"/>
            <a:chOff x="1973" y="2585"/>
            <a:chExt cx="2353" cy="276"/>
          </a:xfrm>
        </p:grpSpPr>
        <p:graphicFrame>
          <p:nvGraphicFramePr>
            <p:cNvPr id="475140" name="Object 6"/>
            <p:cNvGraphicFramePr>
              <a:graphicFrameLocks noChangeAspect="1"/>
            </p:cNvGraphicFramePr>
            <p:nvPr/>
          </p:nvGraphicFramePr>
          <p:xfrm>
            <a:off x="1973" y="2585"/>
            <a:ext cx="96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公式" r:id="rId3" imgW="19202400" imgH="5486400" progId="">
                    <p:embed/>
                  </p:oleObj>
                </mc:Choice>
                <mc:Fallback>
                  <p:oleObj name="公式" r:id="rId3" imgW="19202400" imgH="5486400" progId="">
                    <p:embed/>
                    <p:pic>
                      <p:nvPicPr>
                        <p:cNvPr id="0" name="图片 22529" descr="image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3" y="2585"/>
                          <a:ext cx="964" cy="2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48" name="Text Box 8"/>
            <p:cNvSpPr txBox="1">
              <a:spLocks noChangeArrowheads="1"/>
            </p:cNvSpPr>
            <p:nvPr/>
          </p:nvSpPr>
          <p:spPr bwMode="auto">
            <a:xfrm>
              <a:off x="3249" y="2614"/>
              <a:ext cx="107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</a:rPr>
                <a:t> = 0, 1, …, </a:t>
              </a:r>
              <a:r>
                <a:rPr lang="en-US" altLang="zh-CN" i="1">
                  <a:latin typeface="Times New Roman" panose="02020603050405020304" pitchFamily="18" charset="0"/>
                </a:rPr>
                <a:t>M</a:t>
              </a:r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636838" y="4824413"/>
          <a:ext cx="40513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53340000" imgH="9753600" progId="">
                  <p:embed/>
                </p:oleObj>
              </mc:Choice>
              <mc:Fallback>
                <p:oleObj name="公式" r:id="rId5" imgW="53340000" imgH="9753600" progId="">
                  <p:embed/>
                  <p:pic>
                    <p:nvPicPr>
                      <p:cNvPr id="0" name="图片 22530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4824413"/>
                        <a:ext cx="4051300" cy="747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5A83C-DCE4-492E-B302-11DC7D06507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2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r>
              <a:rPr lang="zh-CN" altLang="en-US" sz="3200" dirty="0" smtClean="0"/>
              <a:t> </a:t>
            </a:r>
            <a:endParaRPr lang="zh-CN" altLang="en-US" sz="32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357313"/>
            <a:ext cx="8128000" cy="55006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数字化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步骤：</a:t>
            </a:r>
            <a:r>
              <a:rPr lang="zh-CN" altLang="en-US" b="1" dirty="0" smtClean="0"/>
              <a:t>抽样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量化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编码</a:t>
            </a:r>
            <a:endParaRPr lang="zh-CN" altLang="en-US" dirty="0" smtClean="0"/>
          </a:p>
        </p:txBody>
      </p:sp>
      <p:grpSp>
        <p:nvGrpSpPr>
          <p:cNvPr id="2" name="Group 89"/>
          <p:cNvGrpSpPr/>
          <p:nvPr/>
        </p:nvGrpSpPr>
        <p:grpSpPr bwMode="auto">
          <a:xfrm>
            <a:off x="1150938" y="2303463"/>
            <a:ext cx="7516812" cy="4349750"/>
            <a:chOff x="584" y="1395"/>
            <a:chExt cx="4933" cy="2740"/>
          </a:xfrm>
        </p:grpSpPr>
        <p:grpSp>
          <p:nvGrpSpPr>
            <p:cNvPr id="932870" name="Group 9"/>
            <p:cNvGrpSpPr/>
            <p:nvPr/>
          </p:nvGrpSpPr>
          <p:grpSpPr bwMode="auto">
            <a:xfrm>
              <a:off x="593" y="1395"/>
              <a:ext cx="4693" cy="1119"/>
              <a:chOff x="1803" y="6620"/>
              <a:chExt cx="6462" cy="2145"/>
            </a:xfrm>
          </p:grpSpPr>
          <p:pic>
            <p:nvPicPr>
              <p:cNvPr id="932942" name="Picture 10" descr="抽样信号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803" y="6620"/>
                <a:ext cx="6405" cy="2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943" name="Text Box 11"/>
              <p:cNvSpPr txBox="1">
                <a:spLocks noChangeArrowheads="1"/>
              </p:cNvSpPr>
              <p:nvPr/>
            </p:nvSpPr>
            <p:spPr bwMode="auto">
              <a:xfrm>
                <a:off x="7215" y="7381"/>
                <a:ext cx="1050" cy="4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>
                    <a:latin typeface="Times New Roman" panose="02020603050405020304" pitchFamily="18" charset="0"/>
                  </a:rPr>
                  <a:t>抽样信号</a:t>
                </a:r>
                <a:endParaRPr lang="zh-CN" altLang="en-US" sz="3200"/>
              </a:p>
            </p:txBody>
          </p:sp>
          <p:sp>
            <p:nvSpPr>
              <p:cNvPr id="932944" name="Line 12"/>
              <p:cNvSpPr>
                <a:spLocks noChangeShapeType="1"/>
              </p:cNvSpPr>
              <p:nvPr/>
            </p:nvSpPr>
            <p:spPr bwMode="auto">
              <a:xfrm flipH="1">
                <a:off x="7139" y="7696"/>
                <a:ext cx="196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2871" name="Group 87"/>
            <p:cNvGrpSpPr/>
            <p:nvPr/>
          </p:nvGrpSpPr>
          <p:grpSpPr bwMode="auto">
            <a:xfrm>
              <a:off x="584" y="2360"/>
              <a:ext cx="4868" cy="1181"/>
              <a:chOff x="919" y="2305"/>
              <a:chExt cx="2680" cy="905"/>
            </a:xfrm>
          </p:grpSpPr>
          <p:pic>
            <p:nvPicPr>
              <p:cNvPr id="932922" name="Picture 13" descr="量化信号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9" y="2352"/>
                <a:ext cx="2561" cy="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32923" name="Group 15"/>
              <p:cNvGrpSpPr/>
              <p:nvPr/>
            </p:nvGrpSpPr>
            <p:grpSpPr bwMode="auto">
              <a:xfrm>
                <a:off x="1063" y="2305"/>
                <a:ext cx="2536" cy="756"/>
                <a:chOff x="2221" y="9315"/>
                <a:chExt cx="6342" cy="1890"/>
              </a:xfrm>
            </p:grpSpPr>
            <p:grpSp>
              <p:nvGrpSpPr>
                <p:cNvPr id="932924" name="Group 16"/>
                <p:cNvGrpSpPr/>
                <p:nvPr/>
              </p:nvGrpSpPr>
              <p:grpSpPr bwMode="auto">
                <a:xfrm>
                  <a:off x="7215" y="9315"/>
                  <a:ext cx="1274" cy="525"/>
                  <a:chOff x="7185" y="9750"/>
                  <a:chExt cx="1274" cy="525"/>
                </a:xfrm>
              </p:grpSpPr>
              <p:sp>
                <p:nvSpPr>
                  <p:cNvPr id="93294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79" y="9750"/>
                    <a:ext cx="108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>
                        <a:latin typeface="Times New Roman" panose="02020603050405020304" pitchFamily="18" charset="0"/>
                      </a:rPr>
                      <a:t>抽样信号</a:t>
                    </a:r>
                    <a:endParaRPr lang="zh-CN" altLang="en-US" sz="3200"/>
                  </a:p>
                </p:txBody>
              </p:sp>
              <p:sp>
                <p:nvSpPr>
                  <p:cNvPr id="932941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85" y="10020"/>
                    <a:ext cx="254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2925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3" y="10335"/>
                  <a:ext cx="62" cy="8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2926" name="Group 20"/>
                <p:cNvGrpSpPr/>
                <p:nvPr/>
              </p:nvGrpSpPr>
              <p:grpSpPr bwMode="auto">
                <a:xfrm>
                  <a:off x="2221" y="10050"/>
                  <a:ext cx="5370" cy="870"/>
                  <a:chOff x="2235" y="10050"/>
                  <a:chExt cx="5370" cy="870"/>
                </a:xfrm>
              </p:grpSpPr>
              <p:sp>
                <p:nvSpPr>
                  <p:cNvPr id="93293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920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93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620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9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335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9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10050"/>
                    <a:ext cx="53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2927" name="Rectangle 25"/>
                <p:cNvSpPr>
                  <a:spLocks noChangeArrowheads="1"/>
                </p:cNvSpPr>
                <p:nvPr/>
              </p:nvSpPr>
              <p:spPr bwMode="auto">
                <a:xfrm>
                  <a:off x="3449" y="10050"/>
                  <a:ext cx="74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928" name="Rectangle 26"/>
                <p:cNvSpPr>
                  <a:spLocks noChangeArrowheads="1"/>
                </p:cNvSpPr>
                <p:nvPr/>
              </p:nvSpPr>
              <p:spPr bwMode="auto">
                <a:xfrm>
                  <a:off x="4215" y="10050"/>
                  <a:ext cx="76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929" name="Rectangle 27"/>
                <p:cNvSpPr>
                  <a:spLocks noChangeArrowheads="1"/>
                </p:cNvSpPr>
                <p:nvPr/>
              </p:nvSpPr>
              <p:spPr bwMode="auto">
                <a:xfrm flipH="1">
                  <a:off x="4981" y="10335"/>
                  <a:ext cx="88" cy="87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930" name="Rectangle 28"/>
                <p:cNvSpPr>
                  <a:spLocks noChangeArrowheads="1"/>
                </p:cNvSpPr>
                <p:nvPr/>
              </p:nvSpPr>
              <p:spPr bwMode="auto">
                <a:xfrm flipH="1">
                  <a:off x="5701" y="10335"/>
                  <a:ext cx="88" cy="87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931" name="Rectangle 29"/>
                <p:cNvSpPr>
                  <a:spLocks noChangeArrowheads="1"/>
                </p:cNvSpPr>
                <p:nvPr/>
              </p:nvSpPr>
              <p:spPr bwMode="auto">
                <a:xfrm flipH="1">
                  <a:off x="6451" y="10050"/>
                  <a:ext cx="88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932" name="Rectangle 30"/>
                <p:cNvSpPr>
                  <a:spLocks noChangeArrowheads="1"/>
                </p:cNvSpPr>
                <p:nvPr/>
              </p:nvSpPr>
              <p:spPr bwMode="auto">
                <a:xfrm flipH="1">
                  <a:off x="7215" y="10050"/>
                  <a:ext cx="88" cy="115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2933" name="Group 31"/>
                <p:cNvGrpSpPr/>
                <p:nvPr/>
              </p:nvGrpSpPr>
              <p:grpSpPr bwMode="auto">
                <a:xfrm>
                  <a:off x="7289" y="9720"/>
                  <a:ext cx="1274" cy="525"/>
                  <a:chOff x="7185" y="9750"/>
                  <a:chExt cx="1274" cy="525"/>
                </a:xfrm>
              </p:grpSpPr>
              <p:sp>
                <p:nvSpPr>
                  <p:cNvPr id="93293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79" y="9750"/>
                    <a:ext cx="1080" cy="3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>
                        <a:latin typeface="Times New Roman" panose="02020603050405020304" pitchFamily="18" charset="0"/>
                      </a:rPr>
                      <a:t>量化信号</a:t>
                    </a:r>
                    <a:endParaRPr lang="zh-CN" altLang="en-US" sz="3200"/>
                  </a:p>
                </p:txBody>
              </p:sp>
              <p:sp>
                <p:nvSpPr>
                  <p:cNvPr id="93293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85" y="10020"/>
                    <a:ext cx="254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32872" name="Group 36"/>
            <p:cNvGrpSpPr/>
            <p:nvPr/>
          </p:nvGrpSpPr>
          <p:grpSpPr bwMode="auto">
            <a:xfrm>
              <a:off x="747" y="3540"/>
              <a:ext cx="4770" cy="595"/>
              <a:chOff x="3228" y="10128"/>
              <a:chExt cx="6566" cy="1140"/>
            </a:xfrm>
          </p:grpSpPr>
          <p:sp>
            <p:nvSpPr>
              <p:cNvPr id="932873" name="Text Box 37"/>
              <p:cNvSpPr txBox="1">
                <a:spLocks noChangeArrowheads="1"/>
              </p:cNvSpPr>
              <p:nvPr/>
            </p:nvSpPr>
            <p:spPr bwMode="auto">
              <a:xfrm>
                <a:off x="9108" y="10893"/>
                <a:ext cx="554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>
                    <a:latin typeface="Times New Roman" panose="02020603050405020304" pitchFamily="18" charset="0"/>
                  </a:rPr>
                  <a:t>t</a:t>
                </a:r>
                <a:endParaRPr lang="en-US" altLang="zh-CN" sz="3200"/>
              </a:p>
            </p:txBody>
          </p:sp>
          <p:grpSp>
            <p:nvGrpSpPr>
              <p:cNvPr id="932874" name="Group 38"/>
              <p:cNvGrpSpPr/>
              <p:nvPr/>
            </p:nvGrpSpPr>
            <p:grpSpPr bwMode="auto">
              <a:xfrm>
                <a:off x="3572" y="10128"/>
                <a:ext cx="5116" cy="420"/>
                <a:chOff x="2459" y="12450"/>
                <a:chExt cx="5116" cy="420"/>
              </a:xfrm>
            </p:grpSpPr>
            <p:sp>
              <p:nvSpPr>
                <p:cNvPr id="93291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459" y="12450"/>
                  <a:ext cx="674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011</a:t>
                  </a:r>
                  <a:endParaRPr lang="en-US" altLang="zh-CN" sz="3200"/>
                </a:p>
              </p:txBody>
            </p:sp>
            <p:sp>
              <p:nvSpPr>
                <p:cNvPr id="93291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767" y="12450"/>
                  <a:ext cx="674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011</a:t>
                  </a:r>
                  <a:endParaRPr lang="en-US" altLang="zh-CN" sz="3200"/>
                </a:p>
              </p:txBody>
            </p:sp>
            <p:sp>
              <p:nvSpPr>
                <p:cNvPr id="93291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441" y="12450"/>
                  <a:ext cx="674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011</a:t>
                  </a:r>
                  <a:endParaRPr lang="en-US" altLang="zh-CN" sz="3200"/>
                </a:p>
              </p:txBody>
            </p:sp>
            <p:sp>
              <p:nvSpPr>
                <p:cNvPr id="9329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7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100</a:t>
                  </a:r>
                  <a:endParaRPr lang="en-US" altLang="zh-CN" sz="3200"/>
                </a:p>
              </p:txBody>
            </p:sp>
            <p:sp>
              <p:nvSpPr>
                <p:cNvPr id="9329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973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100</a:t>
                  </a:r>
                  <a:endParaRPr lang="en-US" altLang="zh-CN" sz="3200"/>
                </a:p>
              </p:txBody>
            </p:sp>
            <p:sp>
              <p:nvSpPr>
                <p:cNvPr id="9329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09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100</a:t>
                  </a:r>
                  <a:endParaRPr lang="en-US" altLang="zh-CN" sz="3200"/>
                </a:p>
              </p:txBody>
            </p:sp>
            <p:sp>
              <p:nvSpPr>
                <p:cNvPr id="9329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03" y="12450"/>
                  <a:ext cx="57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100</a:t>
                  </a:r>
                  <a:endParaRPr lang="en-US" altLang="zh-CN" sz="3200"/>
                </a:p>
              </p:txBody>
            </p:sp>
          </p:grpSp>
          <p:grpSp>
            <p:nvGrpSpPr>
              <p:cNvPr id="932875" name="Group 46"/>
              <p:cNvGrpSpPr/>
              <p:nvPr/>
            </p:nvGrpSpPr>
            <p:grpSpPr bwMode="auto">
              <a:xfrm>
                <a:off x="8552" y="10278"/>
                <a:ext cx="1242" cy="525"/>
                <a:chOff x="7425" y="12525"/>
                <a:chExt cx="1242" cy="525"/>
              </a:xfrm>
            </p:grpSpPr>
            <p:sp>
              <p:nvSpPr>
                <p:cNvPr id="93291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603" y="12525"/>
                  <a:ext cx="1064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zh-CN" altLang="en-US">
                      <a:latin typeface="Times New Roman" panose="02020603050405020304" pitchFamily="18" charset="0"/>
                    </a:rPr>
                    <a:t>编码信号</a:t>
                  </a:r>
                  <a:endParaRPr lang="zh-CN" altLang="en-US" sz="3200"/>
                </a:p>
              </p:txBody>
            </p:sp>
            <p:sp>
              <p:nvSpPr>
                <p:cNvPr id="93291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7425" y="12795"/>
                  <a:ext cx="254" cy="2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876" name="Group 49"/>
              <p:cNvGrpSpPr/>
              <p:nvPr/>
            </p:nvGrpSpPr>
            <p:grpSpPr bwMode="auto">
              <a:xfrm>
                <a:off x="3228" y="10503"/>
                <a:ext cx="5940" cy="645"/>
                <a:chOff x="3228" y="10503"/>
                <a:chExt cx="5940" cy="645"/>
              </a:xfrm>
            </p:grpSpPr>
            <p:sp>
              <p:nvSpPr>
                <p:cNvPr id="932877" name="Line 50"/>
                <p:cNvSpPr>
                  <a:spLocks noChangeShapeType="1"/>
                </p:cNvSpPr>
                <p:nvPr/>
              </p:nvSpPr>
              <p:spPr bwMode="auto">
                <a:xfrm>
                  <a:off x="3228" y="11148"/>
                  <a:ext cx="59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2878" name="Group 51"/>
                <p:cNvGrpSpPr/>
                <p:nvPr/>
              </p:nvGrpSpPr>
              <p:grpSpPr bwMode="auto">
                <a:xfrm>
                  <a:off x="3766" y="10503"/>
                  <a:ext cx="192" cy="615"/>
                  <a:chOff x="3466" y="11613"/>
                  <a:chExt cx="192" cy="615"/>
                </a:xfrm>
              </p:grpSpPr>
              <p:grpSp>
                <p:nvGrpSpPr>
                  <p:cNvPr id="932909" name="Group 52"/>
                  <p:cNvGrpSpPr/>
                  <p:nvPr/>
                </p:nvGrpSpPr>
                <p:grpSpPr bwMode="auto">
                  <a:xfrm>
                    <a:off x="3466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911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912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91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1613"/>
                    <a:ext cx="58" cy="61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879" name="Group 56"/>
                <p:cNvGrpSpPr/>
                <p:nvPr/>
              </p:nvGrpSpPr>
              <p:grpSpPr bwMode="auto">
                <a:xfrm>
                  <a:off x="4500" y="10533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932905" name="Group 57"/>
                  <p:cNvGrpSpPr/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907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908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90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880" name="Group 61"/>
                <p:cNvGrpSpPr/>
                <p:nvPr/>
              </p:nvGrpSpPr>
              <p:grpSpPr bwMode="auto">
                <a:xfrm>
                  <a:off x="5280" y="10518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932901" name="Group 62"/>
                  <p:cNvGrpSpPr/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903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904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902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881" name="Group 66"/>
                <p:cNvGrpSpPr/>
                <p:nvPr/>
              </p:nvGrpSpPr>
              <p:grpSpPr bwMode="auto">
                <a:xfrm>
                  <a:off x="6046" y="10518"/>
                  <a:ext cx="192" cy="615"/>
                  <a:chOff x="3466" y="11613"/>
                  <a:chExt cx="192" cy="615"/>
                </a:xfrm>
              </p:grpSpPr>
              <p:grpSp>
                <p:nvGrpSpPr>
                  <p:cNvPr id="932897" name="Group 67"/>
                  <p:cNvGrpSpPr/>
                  <p:nvPr/>
                </p:nvGrpSpPr>
                <p:grpSpPr bwMode="auto">
                  <a:xfrm>
                    <a:off x="3466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899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900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89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1613"/>
                    <a:ext cx="58" cy="61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882" name="Group 71"/>
                <p:cNvGrpSpPr/>
                <p:nvPr/>
              </p:nvGrpSpPr>
              <p:grpSpPr bwMode="auto">
                <a:xfrm>
                  <a:off x="6750" y="10533"/>
                  <a:ext cx="192" cy="615"/>
                  <a:chOff x="3466" y="11613"/>
                  <a:chExt cx="192" cy="615"/>
                </a:xfrm>
              </p:grpSpPr>
              <p:grpSp>
                <p:nvGrpSpPr>
                  <p:cNvPr id="932893" name="Group 72"/>
                  <p:cNvGrpSpPr/>
                  <p:nvPr/>
                </p:nvGrpSpPr>
                <p:grpSpPr bwMode="auto">
                  <a:xfrm>
                    <a:off x="3466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895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896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894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1613"/>
                    <a:ext cx="58" cy="61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883" name="Group 76"/>
                <p:cNvGrpSpPr/>
                <p:nvPr/>
              </p:nvGrpSpPr>
              <p:grpSpPr bwMode="auto">
                <a:xfrm>
                  <a:off x="7514" y="10533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932889" name="Group 77"/>
                  <p:cNvGrpSpPr/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891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892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89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884" name="Group 81"/>
                <p:cNvGrpSpPr/>
                <p:nvPr/>
              </p:nvGrpSpPr>
              <p:grpSpPr bwMode="auto">
                <a:xfrm>
                  <a:off x="8324" y="10518"/>
                  <a:ext cx="192" cy="615"/>
                  <a:chOff x="3344" y="11613"/>
                  <a:chExt cx="192" cy="615"/>
                </a:xfrm>
              </p:grpSpPr>
              <p:grpSp>
                <p:nvGrpSpPr>
                  <p:cNvPr id="932885" name="Group 82"/>
                  <p:cNvGrpSpPr/>
                  <p:nvPr/>
                </p:nvGrpSpPr>
                <p:grpSpPr bwMode="auto">
                  <a:xfrm>
                    <a:off x="3344" y="11613"/>
                    <a:ext cx="192" cy="615"/>
                    <a:chOff x="2579" y="12780"/>
                    <a:chExt cx="192" cy="615"/>
                  </a:xfrm>
                </p:grpSpPr>
                <p:sp>
                  <p:nvSpPr>
                    <p:cNvPr id="93288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288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" y="12780"/>
                      <a:ext cx="58" cy="6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prstDash val="sysDot"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328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1613"/>
                    <a:ext cx="10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5940152" y="1772816"/>
                <a:ext cx="3203848" cy="5085184"/>
              </a:xfrm>
            </p:spPr>
            <p:txBody>
              <a:bodyPr/>
              <a:lstStyle/>
              <a:p>
                <a:r>
                  <a:rPr lang="zh-CN" altLang="en-US" sz="2400" b="0" dirty="0" smtClean="0"/>
                  <a:t>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400" b="0" dirty="0" smtClean="0"/>
                  <a:t>,</a:t>
                </a:r>
                <a:endParaRPr lang="en-US" altLang="zh-CN" sz="2400" b="0" dirty="0" smtClean="0"/>
              </a:p>
              <a:p>
                <a:endParaRPr lang="en-US" altLang="zh-CN" sz="2400" b="0" dirty="0" smtClean="0"/>
              </a:p>
              <a:p>
                <a:r>
                  <a:rPr lang="zh-CN" altLang="en-US" sz="2400" b="0" dirty="0" smtClean="0"/>
                  <a:t>量化区：</a:t>
                </a:r>
                <a:endParaRPr lang="en-US" altLang="zh-CN" sz="2400" b="0" dirty="0" smtClean="0"/>
              </a:p>
              <a:p>
                <a:endParaRPr lang="en-US" altLang="zh-CN" sz="2400" b="0" dirty="0" smtClean="0"/>
              </a:p>
              <a:p>
                <a:r>
                  <a:rPr lang="zh-CN" altLang="en-US" sz="2400" b="0" dirty="0" smtClean="0"/>
                  <a:t>过载区：</a:t>
                </a:r>
                <a:endParaRPr lang="en-US" altLang="zh-CN" sz="2400" b="0" dirty="0" smtClean="0"/>
              </a:p>
              <a:p>
                <a:endParaRPr lang="en-US" altLang="zh-CN" sz="2400" b="0" dirty="0" smtClean="0"/>
              </a:p>
              <a:p>
                <a:r>
                  <a:rPr lang="zh-CN" altLang="en-US" sz="2400" b="0" dirty="0" smtClean="0"/>
                  <a:t>相对量化误差，用量化信噪比来表示</a:t>
                </a:r>
                <a:endParaRPr lang="zh-CN" altLang="en-US" sz="2400" b="0" dirty="0"/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0152" y="1772816"/>
                <a:ext cx="3203848" cy="5085184"/>
              </a:xfrm>
              <a:blipFill rotWithShape="1">
                <a:blip r:embed="rId1"/>
                <a:stretch>
                  <a:fillRect l="-11" t="-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5656" y="6220912"/>
            <a:ext cx="324036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/>
              <a:t>均匀量化</a:t>
            </a:r>
            <a:r>
              <a:rPr lang="zh-CN" altLang="en-US" sz="1800" dirty="0"/>
              <a:t>特性及量化误差曲线</a:t>
            </a:r>
            <a:endParaRPr lang="zh-CN" altLang="en-US" sz="18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15616" y="1268760"/>
          <a:ext cx="3969668" cy="49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VISIO" r:id="rId2" imgW="3362325" imgH="4171950" progId="">
                  <p:embed/>
                </p:oleObj>
              </mc:Choice>
              <mc:Fallback>
                <p:oleObj name="VISIO" r:id="rId2" imgW="3362325" imgH="4171950" progId="">
                  <p:embed/>
                  <p:pic>
                    <p:nvPicPr>
                      <p:cNvPr id="0" name="图片 23552" descr="image5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1268760"/>
                        <a:ext cx="3969668" cy="4927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96336" y="2708920"/>
          <a:ext cx="109975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17068800" imgH="6705600" progId="">
                  <p:embed/>
                </p:oleObj>
              </mc:Choice>
              <mc:Fallback>
                <p:oleObj name="Equation" r:id="rId4" imgW="17068800" imgH="6705600" progId="">
                  <p:embed/>
                  <p:pic>
                    <p:nvPicPr>
                      <p:cNvPr id="0" name="图片 23553" descr="image5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6336" y="2708920"/>
                        <a:ext cx="1099759" cy="4320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24328" y="3573016"/>
          <a:ext cx="109975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17068800" imgH="6705600" progId="">
                  <p:embed/>
                </p:oleObj>
              </mc:Choice>
              <mc:Fallback>
                <p:oleObj name="Equation" r:id="rId6" imgW="17068800" imgH="6705600" progId="">
                  <p:embed/>
                  <p:pic>
                    <p:nvPicPr>
                      <p:cNvPr id="0" name="图片 23554" descr="image5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4328" y="3573016"/>
                        <a:ext cx="1099759" cy="4320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38290" y="5381625"/>
          <a:ext cx="1700530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28956000" imgH="11277600" progId="">
                  <p:embed/>
                </p:oleObj>
              </mc:Choice>
              <mc:Fallback>
                <p:oleObj name="Equation" r:id="rId8" imgW="28956000" imgH="11277600" progId="">
                  <p:embed/>
                  <p:pic>
                    <p:nvPicPr>
                      <p:cNvPr id="0" name="图片 23555" descr="image5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38290" y="5381625"/>
                        <a:ext cx="1700530" cy="662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4D31-BEA3-490C-819E-AC2B0B97B07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61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6863" y="1133475"/>
                <a:ext cx="8847137" cy="5724525"/>
              </a:xfrm>
            </p:spPr>
            <p:txBody>
              <a:bodyPr/>
              <a:lstStyle/>
              <a:p>
                <a:pPr lvl="2" eaLnBrk="1" hangingPunct="1"/>
                <a:r>
                  <a:rPr lang="zh-CN" altLang="en-US" dirty="0" smtClean="0"/>
                  <a:t>均匀量化的平均信号量噪比</a:t>
                </a:r>
                <a:endParaRPr lang="zh-CN" altLang="en-US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	在均匀量化时，量化噪声功率的平均值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/>
                  <a:t>q</a:t>
                </a:r>
                <a:r>
                  <a:rPr lang="zh-CN" altLang="en-US" dirty="0" smtClean="0"/>
                  <a:t>可以用下式表示</a:t>
                </a:r>
                <a:endParaRPr lang="zh-CN" altLang="en-US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zh-CN" altLang="en-US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zh-CN" altLang="en-US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将积分区间分成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个量化区间，则	</a:t>
                </a:r>
                <a:endParaRPr lang="en-US" altLang="zh-CN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式中，</a:t>
                </a:r>
                <a:endParaRPr lang="en-US" altLang="zh-CN" dirty="0" smtClean="0"/>
              </a:p>
              <a:p>
                <a:pPr lvl="3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	当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很大时，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𝑣</m:t>
                    </m:r>
                    <m:r>
                      <a:rPr lang="zh-CN" altLang="en-US" b="0" i="1" smtClean="0">
                        <a:latin typeface="Cambria Math" panose="02040503050406030204"/>
                      </a:rPr>
                      <m:t>很小</m:t>
                    </m:r>
                  </m:oMath>
                </a14:m>
                <a:r>
                  <a:rPr lang="zh-CN" altLang="en-US" dirty="0" smtClean="0"/>
                  <a:t>，可以认为在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/>
                      </a:rPr>
                      <m:t>∆</m:t>
                    </m:r>
                    <m:r>
                      <a:rPr lang="en-US" altLang="zh-CN" i="1">
                        <a:latin typeface="Cambria Math" panose="02040503050406030204"/>
                      </a:rPr>
                      <m:t>𝑣</m:t>
                    </m:r>
                  </m:oMath>
                </a14:m>
                <a:r>
                  <a:rPr lang="zh-CN" altLang="en-US" dirty="0" smtClean="0"/>
                  <a:t>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/>
                      </a:rPr>
                      <m:t>不</m:t>
                    </m:r>
                    <m:r>
                      <a:rPr lang="zh-CN" altLang="en-US" b="0" i="1" dirty="0" smtClean="0">
                        <a:latin typeface="Cambria Math" panose="02040503050406030204"/>
                      </a:rPr>
                      <m:t>变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lvl="3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i="1" dirty="0" smtClean="0"/>
              </a:p>
            </p:txBody>
          </p:sp>
        </mc:Choice>
        <mc:Fallback>
          <p:sp>
            <p:nvSpPr>
              <p:cNvPr id="5017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6863" y="1133475"/>
                <a:ext cx="8847137" cy="5724525"/>
              </a:xfrm>
              <a:blipFill rotWithShape="1">
                <a:blip r:embed="rId1"/>
                <a:stretch>
                  <a:fillRect l="-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609850" y="2166938"/>
          <a:ext cx="4240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2" imgW="58826400" imgH="7924800" progId="">
                  <p:embed/>
                </p:oleObj>
              </mc:Choice>
              <mc:Fallback>
                <p:oleObj name="Equation" r:id="rId2" imgW="58826400" imgH="7924800" progId="">
                  <p:embed/>
                  <p:pic>
                    <p:nvPicPr>
                      <p:cNvPr id="0" name="图片 24576" descr="image5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9850" y="2166938"/>
                        <a:ext cx="4240213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483768" y="3933056"/>
          <a:ext cx="15763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4" imgW="19202400" imgH="5486400" progId="">
                  <p:embed/>
                </p:oleObj>
              </mc:Choice>
              <mc:Fallback>
                <p:oleObj name="公式" r:id="rId4" imgW="19202400" imgH="5486400" progId="">
                  <p:embed/>
                  <p:pic>
                    <p:nvPicPr>
                      <p:cNvPr id="0" name="图片 24577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3933056"/>
                        <a:ext cx="1576387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4427984" y="3789040"/>
          <a:ext cx="21605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6" imgW="26517600" imgH="9448800" progId="">
                  <p:embed/>
                </p:oleObj>
              </mc:Choice>
              <mc:Fallback>
                <p:oleObj name="公式" r:id="rId6" imgW="26517600" imgH="9448800" progId="">
                  <p:embed/>
                  <p:pic>
                    <p:nvPicPr>
                      <p:cNvPr id="0" name="图片 24578" descr="image5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984" y="3789040"/>
                        <a:ext cx="2160588" cy="763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5856" y="3314700"/>
          <a:ext cx="230505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8" imgW="40233600" imgH="11887200" progId="">
                  <p:embed/>
                </p:oleObj>
              </mc:Choice>
              <mc:Fallback>
                <p:oleObj name="Equation" r:id="rId8" imgW="40233600" imgH="11887200" progId="">
                  <p:embed/>
                  <p:pic>
                    <p:nvPicPr>
                      <p:cNvPr id="0" name="图片 24579" descr="image5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5856" y="3314700"/>
                        <a:ext cx="2305052" cy="681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03848" y="5085184"/>
          <a:ext cx="242358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0" imgW="37795200" imgH="21336000" progId="">
                  <p:embed/>
                </p:oleObj>
              </mc:Choice>
              <mc:Fallback>
                <p:oleObj name="Equation" r:id="rId10" imgW="37795200" imgH="21336000" progId="">
                  <p:embed/>
                  <p:pic>
                    <p:nvPicPr>
                      <p:cNvPr id="0" name="图片 24580" descr="image5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3848" y="5085184"/>
                        <a:ext cx="2423584" cy="13681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8D7C9-8477-405C-939E-E6576F0AA1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7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信号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的平均功率可以表示为 </a:t>
            </a: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若已知信号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的功率密度函数，则由上两式可以计算出平均信号量噪比。</a:t>
            </a:r>
            <a:endParaRPr lang="zh-CN" altLang="en-US" dirty="0" smtClean="0"/>
          </a:p>
        </p:txBody>
      </p:sp>
      <p:sp>
        <p:nvSpPr>
          <p:cNvPr id="477190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724150" y="1673225"/>
          <a:ext cx="2932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1" imgW="38709600" imgH="7924800" progId="">
                  <p:embed/>
                </p:oleObj>
              </mc:Choice>
              <mc:Fallback>
                <p:oleObj name="Equation" r:id="rId1" imgW="38709600" imgH="7924800" progId="">
                  <p:embed/>
                  <p:pic>
                    <p:nvPicPr>
                      <p:cNvPr id="0" name="图片 25600" descr="image5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4150" y="1673225"/>
                        <a:ext cx="2932113" cy="604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DC0C9-9E3C-47E2-AB56-DFEB6750A92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82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/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6.1】</a:t>
            </a:r>
            <a:r>
              <a:rPr lang="zh-CN" altLang="en-US" dirty="0" smtClean="0"/>
              <a:t>设一个均匀量化器的量化电平数为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，其输入信号抽样值在区间</a:t>
            </a:r>
            <a:r>
              <a:rPr lang="en-US" altLang="zh-CN" dirty="0" smtClean="0"/>
              <a:t>[-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内具有均匀的概率密度。试求该量化器的平均信号量噪比。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解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所以有</a:t>
            </a:r>
            <a:endParaRPr lang="zh-CN" altLang="en-US" dirty="0" smtClean="0"/>
          </a:p>
        </p:txBody>
      </p:sp>
      <p:sp>
        <p:nvSpPr>
          <p:cNvPr id="478216" name="Rectangle 5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235200" y="2608421"/>
          <a:ext cx="5915025" cy="24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1" imgW="79552800" imgH="33528000" progId="">
                  <p:embed/>
                </p:oleObj>
              </mc:Choice>
              <mc:Fallback>
                <p:oleObj name="Equation" r:id="rId1" imgW="79552800" imgH="33528000" progId="">
                  <p:embed/>
                  <p:pic>
                    <p:nvPicPr>
                      <p:cNvPr id="0" name="图片 26624" descr="image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5200" y="2608421"/>
                        <a:ext cx="5915025" cy="2487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555776" y="5445224"/>
          <a:ext cx="1125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3" imgW="15849600" imgH="4267200" progId="">
                  <p:embed/>
                </p:oleObj>
              </mc:Choice>
              <mc:Fallback>
                <p:oleObj name="公式" r:id="rId3" imgW="15849600" imgH="4267200" progId="">
                  <p:embed/>
                  <p:pic>
                    <p:nvPicPr>
                      <p:cNvPr id="0" name="图片 26625" descr="image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5445224"/>
                        <a:ext cx="1125537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8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627784" y="6021387"/>
          <a:ext cx="14859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5" imgW="18288000" imgH="10363200" progId="">
                  <p:embed/>
                </p:oleObj>
              </mc:Choice>
              <mc:Fallback>
                <p:oleObj name="公式" r:id="rId5" imgW="18288000" imgH="10363200" progId="">
                  <p:embed/>
                  <p:pic>
                    <p:nvPicPr>
                      <p:cNvPr id="0" name="图片 26626" descr="image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6021387"/>
                        <a:ext cx="1485900" cy="836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3D627-847F-4A6C-8BC2-9963B75D6C0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92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另外，由于此信号具有均匀的概率密度，故信号功率等于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所以，平均信号量噪比为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或写成</a:t>
            </a: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zh-CN" altLang="en-US" b="1" smtClean="0"/>
              <a:t>由上式可以看出，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量化器的平均输出信号量噪比随量化电平数</a:t>
            </a:r>
            <a:r>
              <a:rPr lang="en-US" altLang="zh-CN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的增大而提高。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662238" y="1628775"/>
          <a:ext cx="34607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1" imgW="46329600" imgH="10668000" progId="">
                  <p:embed/>
                </p:oleObj>
              </mc:Choice>
              <mc:Fallback>
                <p:oleObj name="Equation" r:id="rId1" imgW="46329600" imgH="10668000" progId="">
                  <p:embed/>
                  <p:pic>
                    <p:nvPicPr>
                      <p:cNvPr id="0" name="图片 27648" descr="image6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2238" y="1628775"/>
                        <a:ext cx="3460750" cy="801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0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727325" y="3024188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15240000" imgH="10972800" progId="">
                  <p:embed/>
                </p:oleObj>
              </mc:Choice>
              <mc:Fallback>
                <p:oleObj name="公式" r:id="rId3" imgW="15240000" imgH="10972800" progId="">
                  <p:embed/>
                  <p:pic>
                    <p:nvPicPr>
                      <p:cNvPr id="0" name="图片 27649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7325" y="3024188"/>
                        <a:ext cx="1169988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1" name="Rectangle 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/>
          <p:nvPr/>
        </p:nvGrpSpPr>
        <p:grpSpPr bwMode="auto">
          <a:xfrm>
            <a:off x="2727325" y="4373563"/>
            <a:ext cx="3059113" cy="906462"/>
            <a:chOff x="1718" y="2755"/>
            <a:chExt cx="1927" cy="571"/>
          </a:xfrm>
        </p:grpSpPr>
        <p:graphicFrame>
          <p:nvGraphicFramePr>
            <p:cNvPr id="479236" name="Object 8"/>
            <p:cNvGraphicFramePr>
              <a:graphicFrameLocks noChangeAspect="1"/>
            </p:cNvGraphicFramePr>
            <p:nvPr/>
          </p:nvGraphicFramePr>
          <p:xfrm>
            <a:off x="1718" y="2755"/>
            <a:ext cx="127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1" name="公式" r:id="rId5" imgW="28041600" imgH="12496800" progId="">
                    <p:embed/>
                  </p:oleObj>
                </mc:Choice>
                <mc:Fallback>
                  <p:oleObj name="公式" r:id="rId5" imgW="28041600" imgH="12496800" progId="">
                    <p:embed/>
                    <p:pic>
                      <p:nvPicPr>
                        <p:cNvPr id="0" name="图片 27650" descr="image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8" y="2755"/>
                          <a:ext cx="1275" cy="5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9243" name="Text Box 10"/>
            <p:cNvSpPr txBox="1">
              <a:spLocks noChangeArrowheads="1"/>
            </p:cNvSpPr>
            <p:nvPr/>
          </p:nvSpPr>
          <p:spPr bwMode="auto">
            <a:xfrm>
              <a:off x="3163" y="2925"/>
              <a:ext cx="48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dB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8123C8-3953-48DA-A09F-D6A37CF576F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6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33475"/>
            <a:ext cx="8532812" cy="5724525"/>
          </a:xfrm>
        </p:spPr>
        <p:txBody>
          <a:bodyPr/>
          <a:lstStyle/>
          <a:p>
            <a:pPr lvl="1" eaLnBrk="1" hangingPunct="1"/>
            <a:r>
              <a:rPr lang="en-US" altLang="zh-CN" dirty="0" smtClean="0"/>
              <a:t>2 </a:t>
            </a:r>
            <a:r>
              <a:rPr lang="zh-CN" altLang="en-US" dirty="0" smtClean="0"/>
              <a:t>非均匀量化 </a:t>
            </a:r>
            <a:endParaRPr lang="zh-CN" altLang="en-US" dirty="0" smtClean="0"/>
          </a:p>
          <a:p>
            <a:pPr lvl="2" eaLnBrk="1" hangingPunct="1">
              <a:lnSpc>
                <a:spcPct val="130000"/>
              </a:lnSpc>
            </a:pPr>
            <a:r>
              <a:rPr lang="zh-CN" altLang="en-US" dirty="0" smtClean="0"/>
              <a:t>非均匀量化的目的：在实际应用中，对于给定的量化器，量化电平数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和量化间隔</a:t>
            </a:r>
            <a:r>
              <a:rPr lang="zh-CN" altLang="en-US" i="1" dirty="0" smtClean="0">
                <a:sym typeface="Symbol" panose="05050102010706020507" pitchFamily="18" charset="2"/>
              </a:rPr>
              <a:t>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都是确定的，量化噪声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q</a:t>
            </a:r>
            <a:r>
              <a:rPr lang="zh-CN" altLang="en-US" dirty="0" smtClean="0"/>
              <a:t>也是确定的。但是，信号的强度可能随时间变化（例如，语音信号）。当信号小时，信号量噪比也小。所以，这种均匀量化器对于小输入信号很不利。为了克服这个缺点，改善小信号时的信号量噪比，在实际应用中常采用非均匀量化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0F1E0-1007-49ED-B664-D3C0B78A39E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7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33475"/>
            <a:ext cx="8893175" cy="5724525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非均匀量化原理</a:t>
            </a:r>
            <a:endParaRPr lang="zh-CN" altLang="en-US" smtClean="0"/>
          </a:p>
          <a:p>
            <a:pPr lvl="3" eaLnBrk="1" hangingPunct="1"/>
            <a:r>
              <a:rPr lang="zh-CN" altLang="en-US" smtClean="0"/>
              <a:t>在非均匀量化时，量化间隔随信号抽样值的不同而变化。信号抽样值小时，量化间隔</a:t>
            </a:r>
            <a:r>
              <a:rPr lang="zh-CN" altLang="en-US" i="1" smtClean="0">
                <a:sym typeface="Symbol" panose="05050102010706020507" pitchFamily="18" charset="2"/>
              </a:rPr>
              <a:t></a:t>
            </a:r>
            <a:r>
              <a:rPr lang="en-US" altLang="zh-CN" i="1" smtClean="0"/>
              <a:t>v</a:t>
            </a:r>
            <a:r>
              <a:rPr lang="zh-CN" altLang="en-US" smtClean="0"/>
              <a:t>也小；信号抽样值大时，量化间隔</a:t>
            </a:r>
            <a:r>
              <a:rPr lang="zh-CN" altLang="en-US" i="1" smtClean="0">
                <a:sym typeface="Symbol" panose="05050102010706020507" pitchFamily="18" charset="2"/>
              </a:rPr>
              <a:t></a:t>
            </a:r>
            <a:r>
              <a:rPr lang="en-US" altLang="zh-CN" i="1" smtClean="0"/>
              <a:t>v</a:t>
            </a:r>
            <a:r>
              <a:rPr lang="zh-CN" altLang="en-US" smtClean="0"/>
              <a:t>也变大。</a:t>
            </a:r>
            <a:endParaRPr lang="zh-CN" altLang="en-US" smtClean="0"/>
          </a:p>
          <a:p>
            <a:pPr lvl="3" eaLnBrk="1" hangingPunct="1"/>
            <a:r>
              <a:rPr lang="zh-CN" altLang="en-US" smtClean="0"/>
              <a:t>实际中，非均匀量化的实现方法通常是在进行量化之前，先将信号抽样值压缩，再进行均匀量化。这里的压缩是用一个非线性电路将输入电压</a:t>
            </a:r>
            <a:r>
              <a:rPr lang="en-US" altLang="zh-CN" i="1" smtClean="0"/>
              <a:t>x</a:t>
            </a:r>
            <a:r>
              <a:rPr lang="zh-CN" altLang="en-US" smtClean="0"/>
              <a:t>变换成输出电压</a:t>
            </a:r>
            <a:r>
              <a:rPr lang="en-US" altLang="zh-CN" i="1" smtClean="0"/>
              <a:t>y</a:t>
            </a:r>
            <a:r>
              <a:rPr lang="zh-CN" altLang="en-US" smtClean="0"/>
              <a:t>：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如右图所示：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图中纵坐标</a:t>
            </a:r>
            <a:r>
              <a:rPr lang="en-US" altLang="zh-CN" i="1" smtClean="0"/>
              <a:t>y </a:t>
            </a:r>
            <a:r>
              <a:rPr lang="zh-CN" altLang="en-US" smtClean="0"/>
              <a:t>是均匀刻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度的，横坐标</a:t>
            </a:r>
            <a:r>
              <a:rPr lang="en-US" altLang="zh-CN" i="1" smtClean="0"/>
              <a:t>x </a:t>
            </a:r>
            <a:r>
              <a:rPr lang="zh-CN" altLang="en-US" smtClean="0"/>
              <a:t>是非均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匀刻度的。所以输入电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压</a:t>
            </a:r>
            <a:r>
              <a:rPr lang="en-US" altLang="zh-CN" i="1" smtClean="0"/>
              <a:t>x</a:t>
            </a:r>
            <a:r>
              <a:rPr lang="zh-CN" altLang="en-US" smtClean="0"/>
              <a:t>越小，量化间隔也就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越小。也就是说，小信号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的量化误差也小。</a:t>
            </a:r>
            <a:endParaRPr lang="zh-CN" altLang="en-US" smtClean="0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5067300" y="4014788"/>
            <a:ext cx="3421063" cy="2843212"/>
            <a:chOff x="5673" y="2988"/>
            <a:chExt cx="3795" cy="3120"/>
          </a:xfrm>
        </p:grpSpPr>
        <p:pic>
          <p:nvPicPr>
            <p:cNvPr id="947206" name="Picture 7" descr="对数压缩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673" y="2988"/>
              <a:ext cx="3795" cy="3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7207" name="Group 8"/>
            <p:cNvGrpSpPr/>
            <p:nvPr/>
          </p:nvGrpSpPr>
          <p:grpSpPr bwMode="auto">
            <a:xfrm>
              <a:off x="6433" y="3285"/>
              <a:ext cx="902" cy="1680"/>
              <a:chOff x="6433" y="3285"/>
              <a:chExt cx="902" cy="1680"/>
            </a:xfrm>
          </p:grpSpPr>
          <p:sp>
            <p:nvSpPr>
              <p:cNvPr id="947208" name="Line 9"/>
              <p:cNvSpPr>
                <a:spLocks noChangeShapeType="1"/>
              </p:cNvSpPr>
              <p:nvPr/>
            </p:nvSpPr>
            <p:spPr bwMode="auto">
              <a:xfrm>
                <a:off x="6479" y="4965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7209" name="Line 10"/>
              <p:cNvSpPr>
                <a:spLocks noChangeShapeType="1"/>
              </p:cNvSpPr>
              <p:nvPr/>
            </p:nvSpPr>
            <p:spPr bwMode="auto">
              <a:xfrm>
                <a:off x="7095" y="4965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7210" name="Line 11"/>
              <p:cNvSpPr>
                <a:spLocks noChangeShapeType="1"/>
              </p:cNvSpPr>
              <p:nvPr/>
            </p:nvSpPr>
            <p:spPr bwMode="auto">
              <a:xfrm flipV="1">
                <a:off x="6435" y="3690"/>
                <a:ext cx="14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7211" name="Line 12"/>
              <p:cNvSpPr>
                <a:spLocks noChangeShapeType="1"/>
              </p:cNvSpPr>
              <p:nvPr/>
            </p:nvSpPr>
            <p:spPr bwMode="auto">
              <a:xfrm flipH="1" flipV="1">
                <a:off x="6433" y="3285"/>
                <a:ext cx="2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D94052-3593-403E-B8E4-1966EE884B6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8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948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关于电话信号的压缩特性，国际电信联盟</a:t>
            </a:r>
            <a:r>
              <a:rPr lang="en-US" altLang="zh-CN" dirty="0" smtClean="0"/>
              <a:t>(ITU)</a:t>
            </a:r>
            <a:r>
              <a:rPr lang="zh-CN" altLang="en-US" dirty="0" smtClean="0"/>
              <a:t>制定了两种建议，即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压缩律和</a:t>
            </a:r>
            <a:r>
              <a:rPr lang="zh-CN" altLang="en-US" i="1" dirty="0" smtClean="0">
                <a:sym typeface="Symbol" panose="05050102010706020507" pitchFamily="18" charset="2"/>
              </a:rPr>
              <a:t></a:t>
            </a:r>
            <a:r>
              <a:rPr lang="zh-CN" altLang="en-US" dirty="0" smtClean="0"/>
              <a:t>压缩律，以及相应的近似算法 </a:t>
            </a:r>
            <a:r>
              <a:rPr lang="zh-CN" altLang="en-US" i="1" dirty="0" smtClean="0"/>
              <a:t>－</a:t>
            </a:r>
            <a:r>
              <a:rPr lang="zh-CN" altLang="en-US" dirty="0" smtClean="0"/>
              <a:t> </a:t>
            </a:r>
            <a:r>
              <a:rPr lang="en-US" altLang="zh-CN" dirty="0" smtClean="0"/>
              <a:t>13</a:t>
            </a:r>
            <a:r>
              <a:rPr lang="zh-CN" altLang="en-US" dirty="0" smtClean="0"/>
              <a:t>折线法和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折线法。我国大陆、欧洲各国以及国际间互连时采用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律及相应的</a:t>
            </a:r>
            <a:r>
              <a:rPr lang="en-US" altLang="zh-CN" dirty="0" smtClean="0"/>
              <a:t>13</a:t>
            </a:r>
            <a:r>
              <a:rPr lang="zh-CN" altLang="en-US" dirty="0" smtClean="0"/>
              <a:t>折线法，北美、日本和韩国等少数国家和地区采用</a:t>
            </a:r>
            <a:r>
              <a:rPr lang="zh-CN" altLang="en-US" i="1" dirty="0" smtClean="0">
                <a:sym typeface="Symbol" panose="05050102010706020507" pitchFamily="18" charset="2"/>
              </a:rPr>
              <a:t></a:t>
            </a:r>
            <a:r>
              <a:rPr lang="zh-CN" altLang="en-US" dirty="0" smtClean="0"/>
              <a:t>律及</a:t>
            </a:r>
            <a:r>
              <a:rPr lang="en-US" altLang="zh-CN" dirty="0" smtClean="0"/>
              <a:t>15</a:t>
            </a:r>
            <a:r>
              <a:rPr lang="zh-CN" altLang="en-US" dirty="0" smtClean="0"/>
              <a:t>折线法。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FB496C-C0CB-4B37-BA1F-8DABFB786EC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83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7294583" cy="5589587"/>
          </a:xfrm>
        </p:spPr>
        <p:txBody>
          <a:bodyPr/>
          <a:lstStyle/>
          <a:p>
            <a:pPr lvl="2" eaLnBrk="1" hangingPunct="1"/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压缩律</a:t>
            </a:r>
            <a:endParaRPr lang="zh-CN" altLang="en-US" dirty="0" smtClean="0"/>
          </a:p>
          <a:p>
            <a:pPr lvl="3" eaLnBrk="1" hangingPunct="1"/>
            <a:r>
              <a:rPr lang="en-US" altLang="zh-CN" i="1" dirty="0" smtClean="0"/>
              <a:t>A</a:t>
            </a:r>
            <a:r>
              <a:rPr lang="zh-CN" altLang="en-US" dirty="0" smtClean="0"/>
              <a:t>压缩律是指符合下式的对数压缩规律：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式中，</a:t>
            </a:r>
            <a:r>
              <a:rPr lang="en-US" altLang="zh-CN" i="1" dirty="0" smtClean="0"/>
              <a:t>x </a:t>
            </a:r>
            <a:r>
              <a:rPr lang="zh-CN" altLang="en-US" i="1" dirty="0" smtClean="0"/>
              <a:t>－ </a:t>
            </a:r>
            <a:r>
              <a:rPr lang="zh-CN" altLang="en-US" dirty="0" smtClean="0"/>
              <a:t>压缩器归一化输入电压；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  	     </a:t>
            </a:r>
            <a:r>
              <a:rPr lang="en-US" altLang="zh-CN" i="1" dirty="0" smtClean="0"/>
              <a:t>y </a:t>
            </a:r>
            <a:r>
              <a:rPr lang="zh-CN" altLang="en-US" i="1" dirty="0" smtClean="0"/>
              <a:t>－ </a:t>
            </a:r>
            <a:r>
              <a:rPr lang="zh-CN" altLang="en-US" dirty="0" smtClean="0"/>
              <a:t>压缩器归一化输出电压；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        </a:t>
            </a:r>
            <a:r>
              <a:rPr lang="en-US" altLang="zh-CN" i="1" dirty="0" smtClean="0"/>
              <a:t>A </a:t>
            </a:r>
            <a:r>
              <a:rPr lang="zh-CN" altLang="en-US" i="1" dirty="0" smtClean="0"/>
              <a:t>－ </a:t>
            </a:r>
            <a:r>
              <a:rPr lang="zh-CN" altLang="en-US" dirty="0" smtClean="0"/>
              <a:t>常数，它决定压缩程度。</a:t>
            </a:r>
            <a:endParaRPr lang="zh-CN" altLang="en-US" dirty="0" smtClean="0"/>
          </a:p>
          <a:p>
            <a:pPr lvl="3">
              <a:lnSpc>
                <a:spcPct val="110000"/>
              </a:lnSpc>
              <a:buNone/>
            </a:pPr>
            <a:r>
              <a:rPr lang="zh-CN" altLang="en-US" dirty="0" smtClean="0"/>
              <a:t>	在实用中，选择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87.6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483334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932113" y="2079625"/>
          <a:ext cx="3548062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公式" r:id="rId1" imgW="48463200" imgH="20116800" progId="">
                  <p:embed/>
                </p:oleObj>
              </mc:Choice>
              <mc:Fallback>
                <p:oleObj name="公式" r:id="rId1" imgW="48463200" imgH="20116800" progId="">
                  <p:embed/>
                  <p:pic>
                    <p:nvPicPr>
                      <p:cNvPr id="0" name="图片 28672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2113" y="2079625"/>
                        <a:ext cx="3548062" cy="1476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"/>
          <p:cNvGrpSpPr/>
          <p:nvPr/>
        </p:nvGrpSpPr>
        <p:grpSpPr bwMode="auto">
          <a:xfrm>
            <a:off x="5757864" y="4071942"/>
            <a:ext cx="3243292" cy="2640034"/>
            <a:chOff x="2341" y="1820"/>
            <a:chExt cx="2183" cy="1729"/>
          </a:xfrm>
        </p:grpSpPr>
        <p:pic>
          <p:nvPicPr>
            <p:cNvPr id="8" name="Picture 6" descr="理想压缩特性曲线"/>
            <p:cNvPicPr>
              <a:picLocks noChangeAspect="1" noChangeArrowheads="1"/>
            </p:cNvPicPr>
            <p:nvPr/>
          </p:nvPicPr>
          <p:blipFill>
            <a:blip r:embed="rId3" cstate="print"/>
            <a:srcRect l="10736" r="6450" b="16434"/>
            <a:stretch>
              <a:fillRect/>
            </a:stretch>
          </p:blipFill>
          <p:spPr bwMode="auto">
            <a:xfrm>
              <a:off x="2341" y="1820"/>
              <a:ext cx="2183" cy="1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50" y="2716"/>
              <a:ext cx="246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endParaRPr lang="en-US" altLang="zh-CN" sz="32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623" y="2844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2B3E2-AD53-461C-8A10-C8E082BAFBF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9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223963"/>
            <a:ext cx="8847137" cy="5634037"/>
          </a:xfrm>
        </p:spPr>
        <p:txBody>
          <a:bodyPr/>
          <a:lstStyle/>
          <a:p>
            <a:pPr lvl="2" eaLnBrk="1" hangingPunct="1"/>
            <a:r>
              <a:rPr lang="en-US" altLang="zh-CN" smtClean="0"/>
              <a:t>13</a:t>
            </a:r>
            <a:r>
              <a:rPr lang="zh-CN" altLang="en-US" smtClean="0"/>
              <a:t>折线压缩特性 － </a:t>
            </a:r>
            <a:r>
              <a:rPr lang="en-US" altLang="zh-CN" i="1" smtClean="0"/>
              <a:t>A</a:t>
            </a:r>
            <a:r>
              <a:rPr lang="zh-CN" altLang="en-US" smtClean="0"/>
              <a:t>律的近似 </a:t>
            </a:r>
            <a:endParaRPr lang="zh-CN" altLang="en-US" smtClean="0"/>
          </a:p>
          <a:p>
            <a:pPr lvl="3" eaLnBrk="1" hangingPunct="1"/>
            <a:r>
              <a:rPr lang="en-US" altLang="zh-CN" i="1" smtClean="0"/>
              <a:t>A</a:t>
            </a:r>
            <a:r>
              <a:rPr lang="zh-CN" altLang="en-US" smtClean="0"/>
              <a:t>律表示式是一条平滑曲线，用电子线路很难准确地实现。这种特性很容易用数字电路来近似实现。</a:t>
            </a:r>
            <a:r>
              <a:rPr lang="en-US" altLang="zh-CN" smtClean="0"/>
              <a:t>13</a:t>
            </a:r>
            <a:r>
              <a:rPr lang="zh-CN" altLang="en-US" smtClean="0"/>
              <a:t>折线特性就是近似于</a:t>
            </a:r>
            <a:r>
              <a:rPr lang="en-US" altLang="zh-CN" i="1" smtClean="0"/>
              <a:t>A</a:t>
            </a:r>
            <a:r>
              <a:rPr lang="zh-CN" altLang="en-US" smtClean="0"/>
              <a:t>律的特性。在下图中示出了这种特性曲线：</a:t>
            </a:r>
            <a:endParaRPr lang="zh-CN" altLang="en-US" smtClean="0"/>
          </a:p>
        </p:txBody>
      </p:sp>
      <p:pic>
        <p:nvPicPr>
          <p:cNvPr id="62469" name="Picture 5" descr="13折线曲线（1象限）"/>
          <p:cNvPicPr>
            <a:picLocks noChangeAspect="1" noChangeArrowheads="1"/>
          </p:cNvPicPr>
          <p:nvPr/>
        </p:nvPicPr>
        <p:blipFill>
          <a:blip r:embed="rId1" cstate="print"/>
          <a:srcRect l="8992" t="8847" r="7213" b="9431"/>
          <a:stretch>
            <a:fillRect/>
          </a:stretch>
        </p:blipFill>
        <p:spPr bwMode="auto">
          <a:xfrm>
            <a:off x="2411413" y="2708275"/>
            <a:ext cx="5175250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4923A-8A8F-4E7C-8FA7-489B63C1F2E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65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6.1 </a:t>
            </a:r>
            <a:r>
              <a:rPr lang="zh-CN" altLang="en-US" dirty="0" smtClean="0"/>
              <a:t>抽样定理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6.1.1 </a:t>
            </a:r>
            <a:r>
              <a:rPr lang="zh-CN" altLang="en-US" dirty="0" smtClean="0"/>
              <a:t>低通抽样定理</a:t>
            </a:r>
            <a:endParaRPr lang="zh-CN" altLang="en-US" dirty="0" smtClean="0"/>
          </a:p>
          <a:p>
            <a:pPr lvl="3" eaLnBrk="1" hangingPunct="1"/>
            <a:r>
              <a:rPr lang="zh-CN" altLang="en-US" b="1" dirty="0" smtClean="0"/>
              <a:t>抽样定理</a:t>
            </a:r>
            <a:r>
              <a:rPr lang="zh-CN" altLang="en-US" dirty="0" smtClean="0"/>
              <a:t>：设一个连续模拟信号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中的最高频率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&lt;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zh-CN" altLang="en-US" dirty="0" smtClean="0"/>
              <a:t>，则以间隔时间为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/>
              <a:t> 1/</a:t>
            </a:r>
            <a:r>
              <a:rPr lang="en-US" altLang="zh-CN" dirty="0"/>
              <a:t>(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f</a:t>
            </a:r>
            <a:r>
              <a:rPr lang="en-US" altLang="zh-CN" i="1" baseline="-25000" dirty="0" smtClean="0"/>
              <a:t>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的周期性冲激脉冲对它抽样时，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将被这些抽样值所完全确定。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证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设有一个最高频率小于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zh-CN" altLang="en-US" dirty="0" smtClean="0"/>
              <a:t>的信号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。将这个信号和周期性单位冲激脉冲</a:t>
            </a:r>
            <a:r>
              <a:rPr lang="zh-CN" altLang="en-US" i="1" dirty="0" smtClean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相乘，其重复周期为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，重复频率为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 = 1/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。乘积就是抽样信号，它是一系列间隔为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 </a:t>
            </a:r>
            <a:r>
              <a:rPr lang="zh-CN" altLang="en-US" dirty="0" smtClean="0"/>
              <a:t>秒的强度不等的冲激脉冲。这些冲激脉冲的强度等于相应时刻上信号的抽样值。现用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kT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表示此抽样信号序列。故有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其中</a:t>
            </a:r>
            <a:r>
              <a:rPr lang="zh-CN" altLang="en-US" dirty="0" smtClean="0"/>
              <a:t>	            ，用波形图示出如下：</a:t>
            </a:r>
            <a:endParaRPr lang="zh-CN" altLang="en-US" dirty="0" smtClean="0"/>
          </a:p>
        </p:txBody>
      </p:sp>
      <p:sp>
        <p:nvSpPr>
          <p:cNvPr id="465926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806825" y="5724525"/>
          <a:ext cx="215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26822400" imgH="5486400" progId="">
                  <p:embed/>
                </p:oleObj>
              </mc:Choice>
              <mc:Fallback>
                <p:oleObj name="公式" r:id="rId1" imgW="26822400" imgH="5486400" progId="">
                  <p:embed/>
                  <p:pic>
                    <p:nvPicPr>
                      <p:cNvPr id="0" name="图片 2048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6825" y="5724525"/>
                        <a:ext cx="2159000" cy="442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40050" y="6237288"/>
          <a:ext cx="1635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1394400" imgH="10363200" progId="">
                  <p:embed/>
                </p:oleObj>
              </mc:Choice>
              <mc:Fallback>
                <p:oleObj name="Equation" r:id="rId3" imgW="31394400" imgH="10363200" progId="">
                  <p:embed/>
                  <p:pic>
                    <p:nvPicPr>
                      <p:cNvPr id="0" name="图片 2049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6237288"/>
                        <a:ext cx="1635125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4AD4C-BD6A-4276-BB13-D94D7843E9F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50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3963"/>
            <a:ext cx="9144000" cy="5634037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</a:pPr>
            <a:r>
              <a:rPr lang="zh-CN" altLang="en-US" smtClean="0"/>
              <a:t>图中横坐标</a:t>
            </a:r>
            <a:r>
              <a:rPr lang="en-US" altLang="zh-CN" i="1" smtClean="0"/>
              <a:t>x</a:t>
            </a:r>
            <a:r>
              <a:rPr lang="zh-CN" altLang="en-US" smtClean="0"/>
              <a:t>在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1</a:t>
            </a:r>
            <a:r>
              <a:rPr lang="zh-CN" altLang="en-US" smtClean="0"/>
              <a:t>区间中分为不均匀的</a:t>
            </a:r>
            <a:r>
              <a:rPr lang="en-US" altLang="zh-CN" smtClean="0"/>
              <a:t>8</a:t>
            </a:r>
            <a:r>
              <a:rPr lang="zh-CN" altLang="en-US" smtClean="0"/>
              <a:t>段。</a:t>
            </a:r>
            <a:r>
              <a:rPr lang="en-US" altLang="zh-CN" smtClean="0"/>
              <a:t>1/2</a:t>
            </a:r>
            <a:r>
              <a:rPr lang="zh-CN" altLang="en-US" smtClean="0"/>
              <a:t>至</a:t>
            </a:r>
            <a:r>
              <a:rPr lang="en-US" altLang="zh-CN" smtClean="0"/>
              <a:t>1</a:t>
            </a:r>
            <a:r>
              <a:rPr lang="zh-CN" altLang="en-US" smtClean="0"/>
              <a:t>间的线段称为第</a:t>
            </a:r>
            <a:r>
              <a:rPr lang="en-US" altLang="zh-CN" smtClean="0"/>
              <a:t>8</a:t>
            </a:r>
            <a:r>
              <a:rPr lang="zh-CN" altLang="en-US" smtClean="0"/>
              <a:t>段；</a:t>
            </a:r>
            <a:r>
              <a:rPr lang="en-US" altLang="zh-CN" smtClean="0"/>
              <a:t>1/4</a:t>
            </a:r>
            <a:r>
              <a:rPr lang="zh-CN" altLang="en-US" smtClean="0"/>
              <a:t>至</a:t>
            </a:r>
            <a:r>
              <a:rPr lang="en-US" altLang="zh-CN" smtClean="0"/>
              <a:t>1/2</a:t>
            </a:r>
            <a:r>
              <a:rPr lang="zh-CN" altLang="en-US" smtClean="0"/>
              <a:t>间的线段称为第</a:t>
            </a:r>
            <a:r>
              <a:rPr lang="en-US" altLang="zh-CN" smtClean="0"/>
              <a:t>7</a:t>
            </a:r>
            <a:r>
              <a:rPr lang="zh-CN" altLang="en-US" smtClean="0"/>
              <a:t>段；</a:t>
            </a:r>
            <a:r>
              <a:rPr lang="en-US" altLang="zh-CN" smtClean="0"/>
              <a:t>1/8</a:t>
            </a:r>
            <a:r>
              <a:rPr lang="zh-CN" altLang="en-US" smtClean="0"/>
              <a:t>至</a:t>
            </a:r>
            <a:r>
              <a:rPr lang="en-US" altLang="zh-CN" smtClean="0"/>
              <a:t>1/4</a:t>
            </a:r>
            <a:r>
              <a:rPr lang="zh-CN" altLang="en-US" smtClean="0"/>
              <a:t>间的线段称为第</a:t>
            </a:r>
            <a:r>
              <a:rPr lang="en-US" altLang="zh-CN" smtClean="0"/>
              <a:t>6</a:t>
            </a:r>
            <a:r>
              <a:rPr lang="zh-CN" altLang="en-US" smtClean="0"/>
              <a:t>段；依此类推，直到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1/128</a:t>
            </a:r>
            <a:r>
              <a:rPr lang="zh-CN" altLang="en-US" smtClean="0"/>
              <a:t>间的线段称为第</a:t>
            </a:r>
            <a:r>
              <a:rPr lang="en-US" altLang="zh-CN" smtClean="0"/>
              <a:t>1</a:t>
            </a:r>
            <a:r>
              <a:rPr lang="zh-CN" altLang="en-US" smtClean="0"/>
              <a:t>段。图中纵坐标</a:t>
            </a:r>
            <a:r>
              <a:rPr lang="en-US" altLang="zh-CN" i="1" smtClean="0"/>
              <a:t>y </a:t>
            </a:r>
            <a:r>
              <a:rPr lang="zh-CN" altLang="en-US" smtClean="0"/>
              <a:t>则均匀地划分作</a:t>
            </a:r>
            <a:r>
              <a:rPr lang="en-US" altLang="zh-CN" smtClean="0"/>
              <a:t>8</a:t>
            </a:r>
            <a:r>
              <a:rPr lang="zh-CN" altLang="en-US" smtClean="0"/>
              <a:t>段。将与这</a:t>
            </a:r>
            <a:r>
              <a:rPr lang="en-US" altLang="zh-CN" smtClean="0"/>
              <a:t>8</a:t>
            </a:r>
            <a:r>
              <a:rPr lang="zh-CN" altLang="en-US" smtClean="0"/>
              <a:t>段相应的座标点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相连，就得到了一条折线。由图可见，除第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段外，其他各段折线的斜率都不相同。在下表中列出了这些斜率：</a:t>
            </a:r>
            <a:endParaRPr lang="zh-CN" altLang="en-US" smtClean="0"/>
          </a:p>
        </p:txBody>
      </p:sp>
      <p:graphicFrame>
        <p:nvGraphicFramePr>
          <p:cNvPr id="63610" name="Group 122"/>
          <p:cNvGraphicFramePr>
            <a:graphicFrameLocks noGrp="1"/>
          </p:cNvGraphicFramePr>
          <p:nvPr/>
        </p:nvGraphicFramePr>
        <p:xfrm>
          <a:off x="1241425" y="4419600"/>
          <a:ext cx="7516813" cy="792408"/>
        </p:xfrm>
        <a:graphic>
          <a:graphicData uri="http://schemas.openxmlformats.org/drawingml/2006/table">
            <a:tbl>
              <a:tblPr/>
              <a:tblGrid>
                <a:gridCol w="1101725"/>
                <a:gridCol w="852488"/>
                <a:gridCol w="809625"/>
                <a:gridCol w="831850"/>
                <a:gridCol w="752475"/>
                <a:gridCol w="741362"/>
                <a:gridCol w="801688"/>
                <a:gridCol w="822325"/>
                <a:gridCol w="8032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折线段号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斜    率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A4304-F1C3-44C4-A99E-4899920B6498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64517" name="Picture 5" descr="13折线图"/>
          <p:cNvPicPr>
            <a:picLocks noChangeAspect="1" noChangeArrowheads="1"/>
          </p:cNvPicPr>
          <p:nvPr/>
        </p:nvPicPr>
        <p:blipFill>
          <a:blip r:embed="rId1" cstate="print"/>
          <a:srcRect l="4280" t="2519" r="11969" b="11008"/>
          <a:stretch>
            <a:fillRect/>
          </a:stretch>
        </p:blipFill>
        <p:spPr bwMode="auto">
          <a:xfrm>
            <a:off x="3851275" y="2214563"/>
            <a:ext cx="5040313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1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3963"/>
            <a:ext cx="9144000" cy="5634037"/>
          </a:xfrm>
        </p:spPr>
        <p:txBody>
          <a:bodyPr/>
          <a:lstStyle/>
          <a:p>
            <a:pPr lvl="3" eaLnBrk="1" hangingPunct="1"/>
            <a:r>
              <a:rPr lang="zh-CN" altLang="en-US" smtClean="0"/>
              <a:t>因为语音信号为交流信号，所以，上述的压缩特性只是实用的压缩特性曲线的一半。在第</a:t>
            </a:r>
            <a:r>
              <a:rPr lang="en-US" altLang="zh-CN" smtClean="0"/>
              <a:t>3</a:t>
            </a:r>
            <a:r>
              <a:rPr lang="zh-CN" altLang="en-US" smtClean="0"/>
              <a:t>象限还有对原点奇对称的另一半曲线，如下图所示：</a:t>
            </a:r>
            <a:endParaRPr lang="zh-CN" altLang="en-US" smtClean="0"/>
          </a:p>
          <a:p>
            <a:pPr lvl="3" eaLnBrk="1" hangingPunct="1"/>
            <a:r>
              <a:rPr lang="zh-CN" altLang="en-US" smtClean="0"/>
              <a:t>在此图中，第</a:t>
            </a:r>
            <a:r>
              <a:rPr lang="en-US" altLang="zh-CN" smtClean="0"/>
              <a:t>1</a:t>
            </a:r>
            <a:r>
              <a:rPr lang="zh-CN" altLang="en-US" smtClean="0"/>
              <a:t>象限中的第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第</a:t>
            </a:r>
            <a:r>
              <a:rPr lang="en-US" altLang="zh-CN" smtClean="0"/>
              <a:t>2</a:t>
            </a:r>
            <a:r>
              <a:rPr lang="zh-CN" altLang="en-US" smtClean="0"/>
              <a:t>段折线斜率相同，所以构成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一条直线。同样，在第</a:t>
            </a:r>
            <a:r>
              <a:rPr lang="en-US" altLang="zh-CN" smtClean="0"/>
              <a:t>3</a:t>
            </a:r>
            <a:r>
              <a:rPr lang="zh-CN" altLang="en-US" smtClean="0"/>
              <a:t>象限中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的第</a:t>
            </a:r>
            <a:r>
              <a:rPr lang="en-US" altLang="zh-CN" smtClean="0"/>
              <a:t>1</a:t>
            </a:r>
            <a:r>
              <a:rPr lang="zh-CN" altLang="en-US" smtClean="0"/>
              <a:t>和第</a:t>
            </a:r>
            <a:r>
              <a:rPr lang="en-US" altLang="zh-CN" smtClean="0"/>
              <a:t>2</a:t>
            </a:r>
            <a:r>
              <a:rPr lang="zh-CN" altLang="en-US" smtClean="0"/>
              <a:t>段折线斜率也相同，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并且和第</a:t>
            </a:r>
            <a:r>
              <a:rPr lang="en-US" altLang="zh-CN" smtClean="0"/>
              <a:t>1</a:t>
            </a:r>
            <a:r>
              <a:rPr lang="zh-CN" altLang="en-US" smtClean="0"/>
              <a:t>象限中的斜率相同。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所以，这</a:t>
            </a:r>
            <a:r>
              <a:rPr lang="en-US" altLang="zh-CN" smtClean="0"/>
              <a:t>4</a:t>
            </a:r>
            <a:r>
              <a:rPr lang="zh-CN" altLang="en-US" smtClean="0"/>
              <a:t>段折线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构成了一条直线。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因此，共有</a:t>
            </a:r>
            <a:r>
              <a:rPr lang="en-US" altLang="zh-CN" smtClean="0"/>
              <a:t>13</a:t>
            </a:r>
            <a:r>
              <a:rPr lang="zh-CN" altLang="en-US" smtClean="0"/>
              <a:t>段折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线，故称</a:t>
            </a:r>
            <a:r>
              <a:rPr lang="en-US" altLang="zh-CN" smtClean="0"/>
              <a:t>13</a:t>
            </a:r>
            <a:r>
              <a:rPr lang="zh-CN" altLang="en-US" smtClean="0"/>
              <a:t>折线压</a:t>
            </a:r>
            <a:endParaRPr lang="zh-CN" altLang="en-US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缩特性。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6.3.2</a:t>
            </a:r>
            <a:r>
              <a:rPr lang="zh-CN" altLang="en-US" dirty="0"/>
              <a:t>编码译码原理</a:t>
            </a:r>
            <a:endParaRPr lang="en-US" altLang="zh-CN" dirty="0"/>
          </a:p>
          <a:p>
            <a:pPr lvl="1"/>
            <a:r>
              <a:rPr lang="zh-CN" altLang="en-US" b="1" dirty="0" smtClean="0"/>
              <a:t>编码</a:t>
            </a:r>
            <a:r>
              <a:rPr lang="zh-CN" altLang="en-US" dirty="0" smtClean="0"/>
              <a:t>：把量化后的信号电平值变换成二进制码组的过程。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译码</a:t>
            </a:r>
            <a:r>
              <a:rPr lang="zh-CN" altLang="en-US" dirty="0" smtClean="0"/>
              <a:t>：也称之为解码，是编码的逆过程。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码字</a:t>
            </a:r>
            <a:r>
              <a:rPr lang="zh-CN" altLang="en-US" dirty="0" smtClean="0"/>
              <a:t>：对于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个量化电平，可以用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位二进制码来表示，其中的每一个码组称为一个码字。</a:t>
            </a:r>
            <a:endParaRPr lang="en-US" altLang="zh-CN" dirty="0" smtClean="0"/>
          </a:p>
          <a:p>
            <a:pPr lvl="1"/>
            <a:r>
              <a:rPr lang="zh-CN" altLang="en-US" b="1" dirty="0"/>
              <a:t>码</a:t>
            </a:r>
            <a:r>
              <a:rPr lang="zh-CN" altLang="en-US" b="1" dirty="0" smtClean="0"/>
              <a:t>型</a:t>
            </a:r>
            <a:r>
              <a:rPr lang="zh-CN" altLang="en-US" dirty="0" smtClean="0"/>
              <a:t>：代码的编码规律，其含义是把量化后的所有量化级，按其量化电平的大小次序排列起来，并列出各对应的码字，这种对应关系的整体就称为码型。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179513"/>
            <a:ext cx="4148956" cy="1169367"/>
          </a:xfrm>
        </p:spPr>
        <p:txBody>
          <a:bodyPr/>
          <a:lstStyle/>
          <a:p>
            <a:r>
              <a:rPr lang="en-US" altLang="zh-CN" dirty="0" smtClean="0"/>
              <a:t>PCM</a:t>
            </a:r>
            <a:r>
              <a:rPr lang="zh-CN" altLang="en-US" dirty="0" smtClean="0"/>
              <a:t>中常用的码型</a:t>
            </a:r>
            <a:endParaRPr lang="en-US" altLang="zh-CN" dirty="0" smtClean="0"/>
          </a:p>
        </p:txBody>
      </p:sp>
      <p:graphicFrame>
        <p:nvGraphicFramePr>
          <p:cNvPr id="5" name="Group 83"/>
          <p:cNvGraphicFramePr>
            <a:graphicFrameLocks noGrp="1"/>
          </p:cNvGraphicFramePr>
          <p:nvPr/>
        </p:nvGraphicFramePr>
        <p:xfrm>
          <a:off x="1043608" y="1844824"/>
          <a:ext cx="7335837" cy="4450062"/>
        </p:xfrm>
        <a:graphic>
          <a:graphicData uri="http://schemas.openxmlformats.org/drawingml/2006/table">
            <a:tbl>
              <a:tblPr/>
              <a:tblGrid>
                <a:gridCol w="1833562"/>
                <a:gridCol w="1835150"/>
                <a:gridCol w="1833563"/>
                <a:gridCol w="1833562"/>
              </a:tblGrid>
              <a:tr h="365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量化值序号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量化电压极性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自然二进制码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折叠二进制码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正极性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2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负极性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自然二进制码</a:t>
            </a:r>
            <a:r>
              <a:rPr lang="zh-CN" altLang="en-US" sz="2800" dirty="0" smtClean="0"/>
              <a:t>：一般的十进制正整数的二进制，编码简单，译码可逐比特进行。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折叠二进制码</a:t>
            </a:r>
            <a:r>
              <a:rPr lang="zh-CN" altLang="en-US" sz="2800" dirty="0" smtClean="0"/>
              <a:t>：一种符号幅度码。左第一位表示极性，后边几位表示幅度。上半部分与下半部分相对零电平对称折叠。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折叠码</a:t>
            </a:r>
            <a:r>
              <a:rPr lang="zh-CN" altLang="en-US" sz="2800" dirty="0" smtClean="0"/>
              <a:t>：大信号时误码影响大，小信号误码影响小。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在</a:t>
            </a:r>
            <a:r>
              <a:rPr lang="en-US" altLang="zh-CN" sz="2800" b="0" dirty="0"/>
              <a:t>13</a:t>
            </a:r>
            <a:r>
              <a:rPr lang="zh-CN" altLang="en-US" sz="2800" b="0" dirty="0"/>
              <a:t>折线编码中，普遍采用</a:t>
            </a:r>
            <a:r>
              <a:rPr lang="en-US" altLang="zh-CN" sz="2800" b="0" dirty="0"/>
              <a:t>8</a:t>
            </a:r>
            <a:r>
              <a:rPr lang="zh-CN" altLang="en-US" sz="2800" b="0" dirty="0"/>
              <a:t>位二进制码，对应有</a:t>
            </a:r>
            <a:r>
              <a:rPr lang="en-US" altLang="zh-CN" sz="2800" b="0" dirty="0"/>
              <a:t>M=2</a:t>
            </a:r>
            <a:r>
              <a:rPr lang="en-US" altLang="zh-CN" sz="2800" b="0" baseline="30000" dirty="0"/>
              <a:t>8</a:t>
            </a:r>
            <a:r>
              <a:rPr lang="en-US" altLang="zh-CN" sz="2800" b="0" dirty="0"/>
              <a:t>=256</a:t>
            </a:r>
            <a:r>
              <a:rPr lang="zh-CN" altLang="en-US" sz="2800" b="0" dirty="0"/>
              <a:t>个量化级，即正、负输入幅度范围内各有</a:t>
            </a:r>
            <a:r>
              <a:rPr lang="en-US" altLang="zh-CN" sz="2800" b="0" dirty="0"/>
              <a:t>128</a:t>
            </a:r>
            <a:r>
              <a:rPr lang="zh-CN" altLang="en-US" sz="2800" b="0" dirty="0"/>
              <a:t>个量化级。这需要将</a:t>
            </a:r>
            <a:r>
              <a:rPr lang="en-US" altLang="zh-CN" sz="2800" b="0" dirty="0"/>
              <a:t>13</a:t>
            </a:r>
            <a:r>
              <a:rPr lang="zh-CN" altLang="en-US" sz="2800" b="0" dirty="0"/>
              <a:t>折线中的每个折线段再均匀划分</a:t>
            </a:r>
            <a:r>
              <a:rPr lang="en-US" altLang="zh-CN" sz="2800" b="0" dirty="0"/>
              <a:t>16</a:t>
            </a:r>
            <a:r>
              <a:rPr lang="zh-CN" altLang="en-US" sz="2800" b="0" dirty="0"/>
              <a:t>个量化级，由于每个段落长度不</a:t>
            </a:r>
            <a:r>
              <a:rPr lang="zh-CN" altLang="en-US" sz="2800" b="0" dirty="0" smtClean="0"/>
              <a:t>均匀，因此，正</a:t>
            </a:r>
            <a:r>
              <a:rPr lang="zh-CN" altLang="en-US" sz="2800" b="0" dirty="0"/>
              <a:t>或负输入的</a:t>
            </a:r>
            <a:r>
              <a:rPr lang="en-US" altLang="zh-CN" sz="2800" b="0" dirty="0"/>
              <a:t>8</a:t>
            </a:r>
            <a:r>
              <a:rPr lang="zh-CN" altLang="en-US" sz="2800" b="0" dirty="0"/>
              <a:t>个段落被划分成</a:t>
            </a:r>
            <a:r>
              <a:rPr lang="en-US" altLang="zh-CN" sz="2800" b="0" dirty="0"/>
              <a:t>8×16=128</a:t>
            </a:r>
            <a:r>
              <a:rPr lang="zh-CN" altLang="en-US" sz="2800" b="0" dirty="0"/>
              <a:t>个不均匀的量化级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r>
              <a:rPr lang="en-US" altLang="zh-CN" sz="2800" dirty="0" smtClean="0"/>
              <a:t>13</a:t>
            </a:r>
            <a:r>
              <a:rPr lang="zh-CN" altLang="en-US" sz="2800" dirty="0" smtClean="0"/>
              <a:t>折线法的码位安排：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10677" y="4623710"/>
            <a:ext cx="5943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极性码      段落码      段内码</a:t>
            </a:r>
            <a:endParaRPr lang="zh-CN" altLang="en-US" dirty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             C</a:t>
            </a:r>
            <a:r>
              <a:rPr lang="en-US" altLang="zh-CN" baseline="-25000" dirty="0"/>
              <a:t>2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      C</a:t>
            </a:r>
            <a:r>
              <a:rPr lang="en-US" altLang="zh-CN" baseline="-25000" dirty="0"/>
              <a:t>5</a:t>
            </a:r>
            <a:r>
              <a:rPr lang="en-US" altLang="zh-CN" dirty="0"/>
              <a:t>C</a:t>
            </a:r>
            <a:r>
              <a:rPr lang="en-US" altLang="zh-CN" baseline="-25000" dirty="0"/>
              <a:t>6</a:t>
            </a:r>
            <a:r>
              <a:rPr lang="en-US" altLang="zh-CN" dirty="0"/>
              <a:t>C</a:t>
            </a:r>
            <a:r>
              <a:rPr lang="en-US" altLang="zh-CN" baseline="-25000" dirty="0"/>
              <a:t>7</a:t>
            </a:r>
            <a:r>
              <a:rPr lang="en-US" altLang="zh-CN" dirty="0"/>
              <a:t>C</a:t>
            </a:r>
            <a:r>
              <a:rPr lang="en-US" altLang="zh-CN" baseline="-25000" dirty="0"/>
              <a:t>8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0" dirty="0" smtClean="0"/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极性码</a:t>
            </a:r>
            <a:r>
              <a:rPr lang="zh-CN" altLang="en-US" sz="2800" b="0" dirty="0" smtClean="0"/>
              <a:t>，用数值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或</a:t>
            </a:r>
            <a:r>
              <a:rPr lang="en-US" altLang="zh-CN" sz="2800" b="0" dirty="0" smtClean="0"/>
              <a:t>0</a:t>
            </a:r>
            <a:r>
              <a:rPr lang="zh-CN" altLang="en-US" sz="2800" b="0" dirty="0" smtClean="0"/>
              <a:t>分别表示信号的正负极性。</a:t>
            </a:r>
            <a:endParaRPr lang="en-US" altLang="zh-CN" sz="2800" b="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b="0" dirty="0"/>
              <a:t>：</a:t>
            </a:r>
            <a:r>
              <a:rPr lang="zh-CN" altLang="en-US" sz="2800" b="0" dirty="0" smtClean="0"/>
              <a:t>第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至第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位</a:t>
            </a:r>
            <a:r>
              <a:rPr lang="zh-CN" altLang="en-US" sz="2800" b="0" dirty="0" smtClean="0"/>
              <a:t>码，</a:t>
            </a:r>
            <a:r>
              <a:rPr lang="zh-CN" altLang="en-US" sz="2800" dirty="0" smtClean="0">
                <a:solidFill>
                  <a:srgbClr val="FF0000"/>
                </a:solidFill>
              </a:rPr>
              <a:t>段落</a:t>
            </a:r>
            <a:r>
              <a:rPr lang="zh-CN" altLang="en-US" sz="2800" dirty="0">
                <a:solidFill>
                  <a:srgbClr val="FF0000"/>
                </a:solidFill>
              </a:rPr>
              <a:t>码</a:t>
            </a:r>
            <a:r>
              <a:rPr lang="zh-CN" altLang="en-US" sz="2800" b="0" dirty="0"/>
              <a:t>，表示信号绝对值处在哪个段落，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位码的</a:t>
            </a:r>
            <a:r>
              <a:rPr lang="en-US" altLang="zh-CN" sz="2800" b="0" dirty="0"/>
              <a:t>8</a:t>
            </a:r>
            <a:r>
              <a:rPr lang="zh-CN" altLang="en-US" sz="2800" b="0" dirty="0"/>
              <a:t>种可能状态分别代表</a:t>
            </a:r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zh-CN" altLang="en-US" sz="2800" dirty="0">
                <a:solidFill>
                  <a:srgbClr val="FF0000"/>
                </a:solidFill>
              </a:rPr>
              <a:t>个段落的起点电平</a:t>
            </a:r>
            <a:r>
              <a:rPr lang="zh-CN" altLang="en-US" sz="2800" b="0" dirty="0"/>
              <a:t>。 但应注意，段落码的每一位不表示固定的电平，只是用它们的不同排列码组表示各段的起始电平。段落码和</a:t>
            </a:r>
            <a:r>
              <a:rPr lang="en-US" altLang="zh-CN" sz="2800" b="0" dirty="0"/>
              <a:t>8</a:t>
            </a:r>
            <a:r>
              <a:rPr lang="zh-CN" altLang="en-US" sz="2800" b="0" dirty="0"/>
              <a:t>个段落之间的关系如表所示。</a:t>
            </a:r>
            <a:endParaRPr lang="zh-CN" altLang="en-US" sz="2800" b="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-252536" y="2276872"/>
          <a:ext cx="4321869" cy="392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VISIO" r:id="rId1" imgW="3743325" imgH="2895600" progId="">
                  <p:embed/>
                </p:oleObj>
              </mc:Choice>
              <mc:Fallback>
                <p:oleObj name="VISIO" r:id="rId1" imgW="3743325" imgH="2895600" progId="">
                  <p:embed/>
                  <p:pic>
                    <p:nvPicPr>
                      <p:cNvPr id="0" name="图片 29696" descr="image7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52536" y="2276872"/>
                        <a:ext cx="4321869" cy="39255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175"/>
          <p:cNvGraphicFramePr>
            <a:graphicFrameLocks noGrp="1"/>
          </p:cNvGraphicFramePr>
          <p:nvPr/>
        </p:nvGraphicFramePr>
        <p:xfrm>
          <a:off x="3879850" y="1844824"/>
          <a:ext cx="5264150" cy="4410078"/>
        </p:xfrm>
        <a:graphic>
          <a:graphicData uri="http://schemas.openxmlformats.org/drawingml/2006/table">
            <a:tbl>
              <a:tblPr/>
              <a:tblGrid>
                <a:gridCol w="1808162"/>
                <a:gridCol w="1728788"/>
                <a:gridCol w="1727200"/>
              </a:tblGrid>
              <a:tr h="992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段落序号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段落码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段落范围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（量化单位）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1024~2048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512~1024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256~512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128~256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64~128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32~64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16~32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0~16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179513"/>
            <a:ext cx="3212852" cy="5678487"/>
          </a:xfrm>
        </p:spPr>
        <p:txBody>
          <a:bodyPr/>
          <a:lstStyle/>
          <a:p>
            <a:endParaRPr lang="en-US" altLang="zh-CN" b="0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8</a:t>
            </a:r>
            <a:r>
              <a:rPr lang="zh-CN" altLang="en-US" b="0" dirty="0" smtClean="0"/>
              <a:t> </a:t>
            </a:r>
            <a:r>
              <a:rPr lang="zh-CN" altLang="en-US" b="0" dirty="0"/>
              <a:t>：</a:t>
            </a:r>
            <a:r>
              <a:rPr lang="zh-CN" altLang="en-US" b="0" dirty="0" smtClean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段内码</a:t>
            </a:r>
            <a:r>
              <a:rPr lang="zh-CN" altLang="en-US" b="0" dirty="0"/>
              <a:t>，这</a:t>
            </a:r>
            <a:r>
              <a:rPr lang="en-US" altLang="zh-CN" b="0" dirty="0"/>
              <a:t>4</a:t>
            </a:r>
            <a:r>
              <a:rPr lang="zh-CN" altLang="en-US" b="0" dirty="0"/>
              <a:t>位码的</a:t>
            </a:r>
            <a:r>
              <a:rPr lang="en-US" altLang="zh-CN" b="0" dirty="0"/>
              <a:t>16</a:t>
            </a:r>
            <a:r>
              <a:rPr lang="zh-CN" altLang="en-US" b="0" dirty="0"/>
              <a:t>种可能状态用来分别代表每一段落内的</a:t>
            </a:r>
            <a:r>
              <a:rPr lang="en-US" altLang="zh-CN" b="0" dirty="0"/>
              <a:t>16</a:t>
            </a:r>
            <a:r>
              <a:rPr lang="zh-CN" altLang="en-US" b="0" dirty="0"/>
              <a:t>个均匀划分的量化级</a:t>
            </a:r>
            <a:endParaRPr lang="zh-CN" altLang="en-US" b="0" dirty="0"/>
          </a:p>
        </p:txBody>
      </p:sp>
      <p:graphicFrame>
        <p:nvGraphicFramePr>
          <p:cNvPr id="4" name="Group 214"/>
          <p:cNvGraphicFramePr>
            <a:graphicFrameLocks noGrp="1"/>
          </p:cNvGraphicFramePr>
          <p:nvPr/>
        </p:nvGraphicFramePr>
        <p:xfrm>
          <a:off x="4257675" y="1268761"/>
          <a:ext cx="4005263" cy="5589241"/>
        </p:xfrm>
        <a:graphic>
          <a:graphicData uri="http://schemas.openxmlformats.org/drawingml/2006/table">
            <a:tbl>
              <a:tblPr/>
              <a:tblGrid>
                <a:gridCol w="1890713"/>
                <a:gridCol w="2114550"/>
              </a:tblGrid>
              <a:tr h="56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量化间隔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段内码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0 0 1 0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0 0 0 0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 smtClean="0"/>
              <a:t>在</a:t>
            </a:r>
            <a:r>
              <a:rPr lang="en-US" altLang="zh-CN" sz="2400" b="0" dirty="0"/>
              <a:t>13</a:t>
            </a:r>
            <a:r>
              <a:rPr lang="zh-CN" altLang="en-US" sz="2400" b="0" dirty="0"/>
              <a:t>折线编码方法中，虽然各段内的</a:t>
            </a:r>
            <a:r>
              <a:rPr lang="en-US" altLang="zh-CN" sz="2400" b="0" dirty="0"/>
              <a:t>16</a:t>
            </a:r>
            <a:r>
              <a:rPr lang="zh-CN" altLang="en-US" sz="2400" b="0" dirty="0"/>
              <a:t>个量化级是均匀的，但因段落长度不等，故不同段落间的量化级是非均匀的。小信号时，段落短，量化间隔小；反之，量化间隔大。</a:t>
            </a:r>
            <a:r>
              <a:rPr lang="en-US" altLang="zh-CN" sz="2400" b="0" dirty="0"/>
              <a:t>13</a:t>
            </a:r>
            <a:r>
              <a:rPr lang="zh-CN" altLang="en-US" sz="2400" b="0" dirty="0"/>
              <a:t>折线中的第一、 二段最短，只有归一化的</a:t>
            </a:r>
            <a:r>
              <a:rPr lang="en-US" altLang="zh-CN" sz="2400" b="0" dirty="0"/>
              <a:t>1/128</a:t>
            </a:r>
            <a:r>
              <a:rPr lang="zh-CN" altLang="en-US" sz="2400" b="0" dirty="0"/>
              <a:t>，再将它等分</a:t>
            </a:r>
            <a:r>
              <a:rPr lang="en-US" altLang="zh-CN" sz="2400" b="0" dirty="0"/>
              <a:t>16</a:t>
            </a:r>
            <a:r>
              <a:rPr lang="zh-CN" altLang="en-US" sz="2400" b="0" dirty="0"/>
              <a:t>小段，每一小段长度为                      。 </a:t>
            </a:r>
            <a:r>
              <a:rPr lang="zh-CN" altLang="en-US" sz="2400" dirty="0"/>
              <a:t>这是最小的量化级间隔，它仅有输入信号归一化值的</a:t>
            </a:r>
            <a:r>
              <a:rPr lang="en-US" altLang="zh-CN" sz="2400" dirty="0">
                <a:solidFill>
                  <a:srgbClr val="FF0000"/>
                </a:solidFill>
              </a:rPr>
              <a:t>1/2048</a:t>
            </a:r>
            <a:r>
              <a:rPr lang="zh-CN" altLang="en-US" sz="2400" dirty="0">
                <a:solidFill>
                  <a:srgbClr val="FF0000"/>
                </a:solidFill>
              </a:rPr>
              <a:t>，记为</a:t>
            </a:r>
            <a:r>
              <a:rPr lang="en-US" altLang="zh-CN" sz="2400" dirty="0">
                <a:solidFill>
                  <a:srgbClr val="FF0000"/>
                </a:solidFill>
              </a:rPr>
              <a:t>Δ</a:t>
            </a:r>
            <a:r>
              <a:rPr lang="zh-CN" altLang="en-US" sz="2400" dirty="0"/>
              <a:t>，代表一个量化单位</a:t>
            </a:r>
            <a:r>
              <a:rPr lang="zh-CN" altLang="en-US" sz="2400" b="0" dirty="0"/>
              <a:t>。第八段最长，它是归一化值的</a:t>
            </a:r>
            <a:r>
              <a:rPr lang="en-US" altLang="zh-CN" sz="2400" b="0" dirty="0"/>
              <a:t>1/2</a:t>
            </a:r>
            <a:r>
              <a:rPr lang="zh-CN" altLang="en-US" sz="2400" b="0" dirty="0"/>
              <a:t>，将它等分</a:t>
            </a:r>
            <a:r>
              <a:rPr lang="en-US" altLang="zh-CN" sz="2400" b="0" dirty="0"/>
              <a:t>16</a:t>
            </a:r>
            <a:r>
              <a:rPr lang="zh-CN" altLang="en-US" sz="2400" b="0" dirty="0"/>
              <a:t>小段后，每一小段归一化长度为      ， 包含</a:t>
            </a:r>
            <a:r>
              <a:rPr lang="en-US" altLang="zh-CN" sz="2400" b="0" dirty="0"/>
              <a:t>64</a:t>
            </a:r>
            <a:r>
              <a:rPr lang="zh-CN" altLang="en-US" sz="2400" b="0" dirty="0"/>
              <a:t>个最小量化间隔，记为</a:t>
            </a:r>
            <a:r>
              <a:rPr lang="en-US" altLang="zh-CN" sz="2400" b="0" dirty="0"/>
              <a:t>64Δ</a:t>
            </a:r>
            <a:r>
              <a:rPr lang="zh-CN" altLang="en-US" sz="2400" b="0" dirty="0"/>
              <a:t>。</a:t>
            </a:r>
            <a:endParaRPr lang="zh-CN" altLang="en-US" sz="2400" b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36096" y="3356992"/>
          <a:ext cx="1608584" cy="60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1" imgW="25298400" imgH="9448800" progId="">
                  <p:embed/>
                </p:oleObj>
              </mc:Choice>
              <mc:Fallback>
                <p:oleObj name="Equation" r:id="rId1" imgW="25298400" imgH="9448800" progId="">
                  <p:embed/>
                  <p:pic>
                    <p:nvPicPr>
                      <p:cNvPr id="0" name="图片 30720" descr="image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6096" y="3356992"/>
                        <a:ext cx="1608584" cy="600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64288" y="5013176"/>
          <a:ext cx="4968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5486400" imgH="9448800" progId="">
                  <p:embed/>
                </p:oleObj>
              </mc:Choice>
              <mc:Fallback>
                <p:oleObj name="Equation" r:id="rId3" imgW="5486400" imgH="9448800" progId="">
                  <p:embed/>
                  <p:pic>
                    <p:nvPicPr>
                      <p:cNvPr id="0" name="图片 30721" descr="image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288" y="5013176"/>
                        <a:ext cx="496887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FEB1F-CFF8-4890-9B70-02A412E782B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grpSp>
        <p:nvGrpSpPr>
          <p:cNvPr id="933892" name="Group 34"/>
          <p:cNvGrpSpPr/>
          <p:nvPr/>
        </p:nvGrpSpPr>
        <p:grpSpPr bwMode="auto">
          <a:xfrm>
            <a:off x="2862263" y="1628775"/>
            <a:ext cx="3690937" cy="4992688"/>
            <a:chOff x="1803" y="1026"/>
            <a:chExt cx="2325" cy="3145"/>
          </a:xfrm>
        </p:grpSpPr>
        <p:grpSp>
          <p:nvGrpSpPr>
            <p:cNvPr id="933893" name="Group 5"/>
            <p:cNvGrpSpPr/>
            <p:nvPr/>
          </p:nvGrpSpPr>
          <p:grpSpPr bwMode="auto">
            <a:xfrm>
              <a:off x="1803" y="1026"/>
              <a:ext cx="2325" cy="1098"/>
              <a:chOff x="2160" y="1440"/>
              <a:chExt cx="3189" cy="1803"/>
            </a:xfrm>
          </p:grpSpPr>
          <p:pic>
            <p:nvPicPr>
              <p:cNvPr id="933919" name="Picture 6" descr="模拟信号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160" y="1440"/>
                <a:ext cx="3189" cy="1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3920" name="Text Box 7"/>
              <p:cNvSpPr txBox="1">
                <a:spLocks noChangeArrowheads="1"/>
              </p:cNvSpPr>
              <p:nvPr/>
            </p:nvSpPr>
            <p:spPr bwMode="auto">
              <a:xfrm>
                <a:off x="3457" y="2808"/>
                <a:ext cx="500" cy="4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>
                    <a:latin typeface="Times New Roman" panose="02020603050405020304" pitchFamily="18" charset="0"/>
                  </a:rPr>
                  <a:t>(a)</a:t>
                </a:r>
                <a:endParaRPr lang="en-US" altLang="zh-CN" sz="3600"/>
              </a:p>
            </p:txBody>
          </p:sp>
          <p:sp>
            <p:nvSpPr>
              <p:cNvPr id="933921" name="Text Box 8"/>
              <p:cNvSpPr txBox="1">
                <a:spLocks noChangeArrowheads="1"/>
              </p:cNvSpPr>
              <p:nvPr/>
            </p:nvSpPr>
            <p:spPr bwMode="auto">
              <a:xfrm>
                <a:off x="3134" y="1479"/>
                <a:ext cx="879" cy="4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>
                    <a:latin typeface="Times New Roman" panose="02020603050405020304" pitchFamily="18" charset="0"/>
                  </a:rPr>
                  <a:t>)</a:t>
                </a:r>
                <a:endParaRPr lang="en-US" altLang="zh-CN" sz="3600"/>
              </a:p>
            </p:txBody>
          </p:sp>
        </p:grpSp>
        <p:grpSp>
          <p:nvGrpSpPr>
            <p:cNvPr id="933894" name="Group 9"/>
            <p:cNvGrpSpPr/>
            <p:nvPr/>
          </p:nvGrpSpPr>
          <p:grpSpPr bwMode="auto">
            <a:xfrm>
              <a:off x="1803" y="2925"/>
              <a:ext cx="2266" cy="1246"/>
              <a:chOff x="2160" y="4560"/>
              <a:chExt cx="3108" cy="1952"/>
            </a:xfrm>
          </p:grpSpPr>
          <p:sp>
            <p:nvSpPr>
              <p:cNvPr id="933916" name="Text Box 10"/>
              <p:cNvSpPr txBox="1">
                <a:spLocks noChangeArrowheads="1"/>
              </p:cNvSpPr>
              <p:nvPr/>
            </p:nvSpPr>
            <p:spPr bwMode="auto">
              <a:xfrm>
                <a:off x="3394" y="6032"/>
                <a:ext cx="540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</a:rPr>
                  <a:t>(e)</a:t>
                </a:r>
                <a:endParaRPr lang="en-US" altLang="zh-CN" sz="4000"/>
              </a:p>
            </p:txBody>
          </p:sp>
          <p:pic>
            <p:nvPicPr>
              <p:cNvPr id="933917" name="Picture 11" descr="抽样模拟信号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60" y="4560"/>
                <a:ext cx="3108" cy="1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3918" name="Text Box 12"/>
              <p:cNvSpPr txBox="1">
                <a:spLocks noChangeArrowheads="1"/>
              </p:cNvSpPr>
              <p:nvPr/>
            </p:nvSpPr>
            <p:spPr bwMode="auto">
              <a:xfrm>
                <a:off x="3060" y="4716"/>
                <a:ext cx="720" cy="4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)</a:t>
                </a:r>
                <a:endParaRPr lang="en-US" altLang="zh-CN" sz="4000"/>
              </a:p>
            </p:txBody>
          </p:sp>
        </p:grpSp>
        <p:grpSp>
          <p:nvGrpSpPr>
            <p:cNvPr id="933895" name="Group 13"/>
            <p:cNvGrpSpPr/>
            <p:nvPr/>
          </p:nvGrpSpPr>
          <p:grpSpPr bwMode="auto">
            <a:xfrm>
              <a:off x="1869" y="2124"/>
              <a:ext cx="2147" cy="869"/>
              <a:chOff x="2250" y="3243"/>
              <a:chExt cx="2945" cy="1425"/>
            </a:xfrm>
          </p:grpSpPr>
          <p:sp>
            <p:nvSpPr>
              <p:cNvPr id="933896" name="Text Box 14"/>
              <p:cNvSpPr txBox="1">
                <a:spLocks noChangeArrowheads="1"/>
              </p:cNvSpPr>
              <p:nvPr/>
            </p:nvSpPr>
            <p:spPr bwMode="auto">
              <a:xfrm>
                <a:off x="3453" y="4188"/>
                <a:ext cx="541" cy="4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</a:rPr>
                  <a:t>(c)</a:t>
                </a:r>
                <a:endParaRPr lang="en-US" altLang="zh-CN" sz="4000"/>
              </a:p>
            </p:txBody>
          </p:sp>
          <p:grpSp>
            <p:nvGrpSpPr>
              <p:cNvPr id="933897" name="Group 15"/>
              <p:cNvGrpSpPr/>
              <p:nvPr/>
            </p:nvGrpSpPr>
            <p:grpSpPr bwMode="auto">
              <a:xfrm>
                <a:off x="2250" y="3558"/>
                <a:ext cx="2945" cy="525"/>
                <a:chOff x="1979" y="3600"/>
                <a:chExt cx="3526" cy="525"/>
              </a:xfrm>
            </p:grpSpPr>
            <p:sp>
              <p:nvSpPr>
                <p:cNvPr id="93390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79" y="4125"/>
                  <a:ext cx="35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3908" name="Group 17"/>
                <p:cNvGrpSpPr/>
                <p:nvPr/>
              </p:nvGrpSpPr>
              <p:grpSpPr bwMode="auto">
                <a:xfrm>
                  <a:off x="2325" y="3600"/>
                  <a:ext cx="2686" cy="525"/>
                  <a:chOff x="2325" y="3600"/>
                  <a:chExt cx="2686" cy="525"/>
                </a:xfrm>
              </p:grpSpPr>
              <p:sp>
                <p:nvSpPr>
                  <p:cNvPr id="93390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5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910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5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911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5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91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5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913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11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9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75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915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11" y="3600"/>
                    <a:ext cx="0" cy="5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33898" name="Text Box 25"/>
              <p:cNvSpPr txBox="1">
                <a:spLocks noChangeArrowheads="1"/>
              </p:cNvSpPr>
              <p:nvPr/>
            </p:nvSpPr>
            <p:spPr bwMode="auto">
              <a:xfrm>
                <a:off x="3204" y="3243"/>
                <a:ext cx="741" cy="4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0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)</a:t>
                </a:r>
                <a:endParaRPr lang="en-US" altLang="zh-CN" sz="4000"/>
              </a:p>
            </p:txBody>
          </p:sp>
          <p:grpSp>
            <p:nvGrpSpPr>
              <p:cNvPr id="933899" name="Group 26"/>
              <p:cNvGrpSpPr/>
              <p:nvPr/>
            </p:nvGrpSpPr>
            <p:grpSpPr bwMode="auto">
              <a:xfrm>
                <a:off x="2396" y="3978"/>
                <a:ext cx="2656" cy="405"/>
                <a:chOff x="2396" y="3978"/>
                <a:chExt cx="2656" cy="405"/>
              </a:xfrm>
            </p:grpSpPr>
            <p:sp>
              <p:nvSpPr>
                <p:cNvPr id="93390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96" y="3978"/>
                  <a:ext cx="412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0</a:t>
                  </a:r>
                  <a:endParaRPr lang="en-US" altLang="zh-CN" sz="4000"/>
                </a:p>
              </p:txBody>
            </p:sp>
            <p:sp>
              <p:nvSpPr>
                <p:cNvPr id="93390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396" y="4053"/>
                  <a:ext cx="346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-3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39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86" y="4053"/>
                  <a:ext cx="346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390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92" y="4053"/>
                  <a:ext cx="346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390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72" y="4046"/>
                  <a:ext cx="226" cy="2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390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44" y="4053"/>
                  <a:ext cx="346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390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06" y="4053"/>
                  <a:ext cx="346" cy="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如果以非均匀量化时的最小量化间隔</a:t>
            </a:r>
            <a:r>
              <a:rPr lang="en-US" altLang="zh-CN" sz="2400" dirty="0"/>
              <a:t>Δ=1/2048</a:t>
            </a:r>
            <a:r>
              <a:rPr lang="zh-CN" altLang="en-US" sz="2400" dirty="0"/>
              <a:t>作为输入</a:t>
            </a:r>
            <a:r>
              <a:rPr lang="en-US" altLang="zh-CN" sz="2400" dirty="0"/>
              <a:t>x</a:t>
            </a:r>
            <a:r>
              <a:rPr lang="zh-CN" altLang="en-US" sz="2400" dirty="0"/>
              <a:t>轴的单位，那么各段的起点电平分别是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16</a:t>
            </a:r>
            <a:r>
              <a:rPr lang="zh-CN" altLang="en-US" sz="2400" dirty="0"/>
              <a:t>、</a:t>
            </a:r>
            <a:r>
              <a:rPr lang="en-US" altLang="zh-CN" sz="2400" dirty="0"/>
              <a:t>32</a:t>
            </a:r>
            <a:r>
              <a:rPr lang="zh-CN" altLang="en-US" sz="2400" dirty="0"/>
              <a:t>、</a:t>
            </a:r>
            <a:r>
              <a:rPr lang="en-US" altLang="zh-CN" sz="2400" dirty="0"/>
              <a:t>64</a:t>
            </a:r>
            <a:r>
              <a:rPr lang="zh-CN" altLang="en-US" sz="2400" dirty="0"/>
              <a:t>、</a:t>
            </a:r>
            <a:r>
              <a:rPr lang="en-US" altLang="zh-CN" sz="2400" dirty="0"/>
              <a:t>128</a:t>
            </a:r>
            <a:r>
              <a:rPr lang="zh-CN" altLang="en-US" sz="2400" dirty="0"/>
              <a:t>、 </a:t>
            </a:r>
            <a:r>
              <a:rPr lang="en-US" altLang="zh-CN" sz="2400" dirty="0"/>
              <a:t>256</a:t>
            </a:r>
            <a:r>
              <a:rPr lang="zh-CN" altLang="en-US" sz="2400" dirty="0"/>
              <a:t>、</a:t>
            </a:r>
            <a:r>
              <a:rPr lang="en-US" altLang="zh-CN" sz="2400" dirty="0"/>
              <a:t>512</a:t>
            </a:r>
            <a:r>
              <a:rPr lang="zh-CN" altLang="en-US" sz="2400" dirty="0"/>
              <a:t>、</a:t>
            </a:r>
            <a:r>
              <a:rPr lang="en-US" altLang="zh-CN" sz="2400" dirty="0"/>
              <a:t>1024</a:t>
            </a:r>
            <a:r>
              <a:rPr lang="zh-CN" altLang="en-US" sz="2400" dirty="0"/>
              <a:t>个量化单位（</a:t>
            </a:r>
            <a:r>
              <a:rPr lang="en-US" altLang="zh-CN" sz="2400" dirty="0"/>
              <a:t>Δ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Picture 7" descr="6-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077200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1426A-9DFF-4B75-8DA6-C779BCFF8A9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56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23963"/>
            <a:ext cx="8802687" cy="5634037"/>
          </a:xfrm>
        </p:spPr>
        <p:txBody>
          <a:bodyPr/>
          <a:lstStyle/>
          <a:p>
            <a:pPr lvl="2" eaLnBrk="1" hangingPunct="1"/>
            <a:r>
              <a:rPr lang="zh-CN" altLang="en-US" dirty="0" smtClean="0"/>
              <a:t>均匀量化和非均匀量化比较 </a:t>
            </a:r>
            <a:endParaRPr lang="zh-CN" altLang="en-US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若用</a:t>
            </a:r>
            <a:r>
              <a:rPr lang="en-US" altLang="zh-CN" dirty="0" smtClean="0"/>
              <a:t>13</a:t>
            </a:r>
            <a:r>
              <a:rPr lang="zh-CN" altLang="en-US" dirty="0" smtClean="0"/>
              <a:t>折线法中的（第一和第二段）最小量化间隔作为均匀量化时的量化间隔，则</a:t>
            </a:r>
            <a:r>
              <a:rPr lang="en-US" altLang="zh-CN" dirty="0" smtClean="0"/>
              <a:t>13</a:t>
            </a:r>
            <a:r>
              <a:rPr lang="zh-CN" altLang="en-US" dirty="0" smtClean="0"/>
              <a:t>折线法中第一至第八段包含的均匀量化间隔数分别为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个均匀量化间隔，而非均匀量化时只有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个量化间隔。因此，在保证小信号的量化间隔相等的条件下，均匀量化需要</a:t>
            </a:r>
            <a:r>
              <a:rPr lang="en-US" altLang="zh-CN" dirty="0" smtClean="0"/>
              <a:t>11</a:t>
            </a:r>
            <a:r>
              <a:rPr lang="zh-CN" altLang="en-US" dirty="0" smtClean="0"/>
              <a:t>比特编码，而非均匀量化只要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比特就够了。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sz="2600" dirty="0"/>
              <a:t>通常把按非均匀量化特性的编码称为</a:t>
            </a:r>
            <a:r>
              <a:rPr lang="zh-CN" altLang="en-US" sz="2600" dirty="0">
                <a:solidFill>
                  <a:srgbClr val="FF0000"/>
                </a:solidFill>
              </a:rPr>
              <a:t>非线性编码</a:t>
            </a:r>
            <a:r>
              <a:rPr lang="zh-CN" altLang="en-US" sz="2600" dirty="0"/>
              <a:t>；按均匀量化特性的编码称为</a:t>
            </a:r>
            <a:r>
              <a:rPr lang="zh-CN" altLang="en-US" sz="2600" dirty="0">
                <a:solidFill>
                  <a:srgbClr val="FF0000"/>
                </a:solidFill>
              </a:rPr>
              <a:t>线性编码</a:t>
            </a:r>
            <a:r>
              <a:rPr lang="zh-CN" altLang="en-US" sz="2600" dirty="0"/>
              <a:t>。 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107505"/>
            <a:ext cx="8216900" cy="2249487"/>
          </a:xfrm>
        </p:spPr>
        <p:txBody>
          <a:bodyPr/>
          <a:lstStyle/>
          <a:p>
            <a:r>
              <a:rPr lang="en-US" altLang="zh-CN" sz="2800" dirty="0" smtClean="0"/>
              <a:t>3</a:t>
            </a:r>
            <a:r>
              <a:rPr lang="en-US" altLang="zh-CN" sz="2800" dirty="0"/>
              <a:t>.</a:t>
            </a:r>
            <a:r>
              <a:rPr lang="zh-CN" altLang="en-US" sz="2800" dirty="0" smtClean="0"/>
              <a:t>编码器原理</a:t>
            </a:r>
            <a:endParaRPr lang="en-US" altLang="zh-CN" sz="2800" dirty="0" smtClean="0"/>
          </a:p>
          <a:p>
            <a:pPr lvl="1"/>
            <a:r>
              <a:rPr lang="zh-CN" altLang="en-US" sz="2000" b="0" dirty="0" smtClean="0"/>
              <a:t>编码器</a:t>
            </a:r>
            <a:r>
              <a:rPr lang="zh-CN" altLang="en-US" sz="2000" b="0" dirty="0"/>
              <a:t>的任务是根据输入的样值脉冲编出相应的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位二进制代码。除第一位极性码外，其它</a:t>
            </a:r>
            <a:r>
              <a:rPr lang="en-US" altLang="zh-CN" sz="2000" b="0" dirty="0"/>
              <a:t>7</a:t>
            </a:r>
            <a:r>
              <a:rPr lang="zh-CN" altLang="en-US" sz="2000" b="0" dirty="0"/>
              <a:t>位二进制代码是通过类似天平称重物的过程来逐次比较确定的。这种编码器就是</a:t>
            </a:r>
            <a:r>
              <a:rPr lang="en-US" altLang="zh-CN" sz="2000" b="0" dirty="0"/>
              <a:t>PCM</a:t>
            </a:r>
            <a:r>
              <a:rPr lang="zh-CN" altLang="en-US" sz="2000" b="0" dirty="0"/>
              <a:t>通信中常用的</a:t>
            </a:r>
            <a:r>
              <a:rPr lang="zh-CN" altLang="en-US" sz="2000" b="0" dirty="0">
                <a:solidFill>
                  <a:srgbClr val="FF0000"/>
                </a:solidFill>
              </a:rPr>
              <a:t>逐次比较型编码器</a:t>
            </a:r>
            <a:r>
              <a:rPr lang="zh-CN" altLang="en-US" sz="2000" b="0" dirty="0"/>
              <a:t>。</a:t>
            </a:r>
            <a:endParaRPr lang="zh-CN" altLang="en-US" sz="2000" b="0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3068960"/>
          <a:ext cx="7129462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VISIO" r:id="rId1" imgW="4895850" imgH="2600325" progId="">
                  <p:embed/>
                </p:oleObj>
              </mc:Choice>
              <mc:Fallback>
                <p:oleObj name="VISIO" r:id="rId1" imgW="4895850" imgH="2600325" progId="">
                  <p:embed/>
                  <p:pic>
                    <p:nvPicPr>
                      <p:cNvPr id="0" name="图片 31744" descr="image7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616" y="3068960"/>
                        <a:ext cx="7129462" cy="3786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 b="0" dirty="0"/>
              <a:t> </a:t>
            </a:r>
            <a:r>
              <a:rPr lang="zh-CN" altLang="en-US" sz="2400" b="0" dirty="0"/>
              <a:t>逐次比较型编码的原理与天平称重物的方法相类似，样值脉冲信号相当被测物，标准电平相当天平的砝码。预先规定好的一些作为比较用的标准电流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或电压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，称为</a:t>
            </a:r>
            <a:r>
              <a:rPr lang="zh-CN" altLang="en-US" sz="2400" b="0" dirty="0">
                <a:solidFill>
                  <a:srgbClr val="FF0000"/>
                </a:solidFill>
              </a:rPr>
              <a:t>权值电流</a:t>
            </a:r>
            <a:r>
              <a:rPr lang="zh-CN" altLang="en-US" sz="2400" b="0" dirty="0"/>
              <a:t>，用符号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W</a:t>
            </a:r>
            <a:r>
              <a:rPr lang="zh-CN" altLang="en-US" sz="2400" b="0" dirty="0"/>
              <a:t>表示。 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W</a:t>
            </a:r>
            <a:r>
              <a:rPr lang="zh-CN" altLang="en-US" sz="2400" b="0" dirty="0"/>
              <a:t>的个数与编码位数有关。 </a:t>
            </a:r>
            <a:endParaRPr lang="zh-CN" altLang="en-US" sz="2400" b="0" dirty="0"/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zh-CN" altLang="en-US" sz="2400" b="0" dirty="0"/>
              <a:t>         当样值脉冲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s</a:t>
            </a:r>
            <a:r>
              <a:rPr lang="zh-CN" altLang="en-US" sz="2400" b="0" dirty="0"/>
              <a:t>到来后，用逐步逼近的方法有规律地用各标准电流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W</a:t>
            </a:r>
            <a:r>
              <a:rPr lang="zh-CN" altLang="en-US" sz="2400" b="0" dirty="0"/>
              <a:t>去和样值脉冲比较，每比较一次出一位码。当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s</a:t>
            </a:r>
            <a:r>
              <a:rPr lang="zh-CN" altLang="en-US" sz="2400" b="0" dirty="0"/>
              <a:t>＞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W</a:t>
            </a:r>
            <a:r>
              <a:rPr lang="zh-CN" altLang="en-US" sz="2400" b="0" dirty="0"/>
              <a:t>时，出“</a:t>
            </a:r>
            <a:r>
              <a:rPr lang="en-US" altLang="zh-CN" sz="2400" b="0" dirty="0"/>
              <a:t>1”</a:t>
            </a:r>
            <a:r>
              <a:rPr lang="zh-CN" altLang="en-US" sz="2400" b="0" dirty="0"/>
              <a:t>码，反之出“</a:t>
            </a:r>
            <a:r>
              <a:rPr lang="en-US" altLang="zh-CN" sz="2400" b="0" dirty="0"/>
              <a:t>0”</a:t>
            </a:r>
            <a:r>
              <a:rPr lang="zh-CN" altLang="en-US" sz="2400" b="0" dirty="0"/>
              <a:t>码，</a:t>
            </a:r>
            <a:r>
              <a:rPr lang="zh-CN" altLang="en-US" sz="2400" b="0" dirty="0" smtClean="0"/>
              <a:t>直到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W</a:t>
            </a:r>
            <a:r>
              <a:rPr lang="zh-CN" altLang="en-US" sz="2400" b="0" dirty="0" smtClean="0"/>
              <a:t>和</a:t>
            </a:r>
            <a:r>
              <a:rPr lang="zh-CN" altLang="en-US" sz="2400" b="0" dirty="0"/>
              <a:t>抽样</a:t>
            </a:r>
            <a:r>
              <a:rPr lang="zh-CN" altLang="en-US" sz="2400" b="0" dirty="0" smtClean="0"/>
              <a:t>值</a:t>
            </a:r>
            <a:r>
              <a:rPr lang="en-US" altLang="zh-CN" sz="2400" b="0" dirty="0"/>
              <a:t>I</a:t>
            </a:r>
            <a:r>
              <a:rPr lang="en-US" altLang="zh-CN" sz="2400" b="0" baseline="-25000" dirty="0"/>
              <a:t>s</a:t>
            </a:r>
            <a:r>
              <a:rPr lang="zh-CN" altLang="en-US" sz="2400" b="0" dirty="0" smtClean="0"/>
              <a:t>逼近</a:t>
            </a:r>
            <a:r>
              <a:rPr lang="zh-CN" altLang="en-US" sz="2400" b="0" dirty="0"/>
              <a:t>为止，完成对输入样值的非线性量化和编码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8382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6-3</a:t>
            </a:r>
            <a:r>
              <a:rPr lang="zh-CN" altLang="en-US" dirty="0" smtClean="0"/>
              <a:t>：</a:t>
            </a:r>
            <a:r>
              <a:rPr lang="zh-CN" altLang="en-US" dirty="0"/>
              <a:t>设输入信号抽样值</a:t>
            </a:r>
            <a:r>
              <a:rPr lang="en-US" altLang="zh-CN" dirty="0"/>
              <a:t>I</a:t>
            </a:r>
            <a:r>
              <a:rPr lang="en-US" altLang="zh-CN" baseline="-25000" dirty="0"/>
              <a:t>s</a:t>
            </a:r>
            <a:r>
              <a:rPr lang="en-US" altLang="zh-CN" dirty="0"/>
              <a:t>=+1260Δ</a:t>
            </a:r>
            <a:r>
              <a:rPr lang="zh-CN" altLang="en-US" dirty="0"/>
              <a:t>（</a:t>
            </a:r>
            <a:r>
              <a:rPr lang="en-US" altLang="zh-CN" dirty="0"/>
              <a:t>Δ</a:t>
            </a:r>
            <a:r>
              <a:rPr lang="zh-CN" altLang="en-US" dirty="0"/>
              <a:t>为一个量化单位， 表示输入信号归一化值</a:t>
            </a:r>
            <a:r>
              <a:rPr lang="en-US" altLang="zh-CN" dirty="0"/>
              <a:t>1/2048</a:t>
            </a:r>
            <a:r>
              <a:rPr lang="zh-CN" altLang="en-US" dirty="0"/>
              <a:t>），采用逐次比较型编码器</a:t>
            </a:r>
            <a:r>
              <a:rPr lang="en-US" altLang="zh-CN" dirty="0"/>
              <a:t>, </a:t>
            </a:r>
            <a:r>
              <a:rPr lang="zh-CN" altLang="en-US" dirty="0"/>
              <a:t>按</a:t>
            </a:r>
            <a:r>
              <a:rPr lang="en-US" altLang="zh-CN" dirty="0"/>
              <a:t>A</a:t>
            </a:r>
            <a:r>
              <a:rPr lang="zh-CN" altLang="en-US" dirty="0"/>
              <a:t>律</a:t>
            </a:r>
            <a:r>
              <a:rPr lang="en-US" altLang="zh-CN" dirty="0"/>
              <a:t>13</a:t>
            </a:r>
            <a:r>
              <a:rPr lang="zh-CN" altLang="en-US" dirty="0"/>
              <a:t>折线编成</a:t>
            </a:r>
            <a:r>
              <a:rPr lang="en-US" altLang="zh-CN" dirty="0"/>
              <a:t>8</a:t>
            </a:r>
            <a:r>
              <a:rPr lang="zh-CN" altLang="en-US" dirty="0"/>
              <a:t>位码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C</a:t>
            </a:r>
            <a:r>
              <a:rPr lang="en-US" altLang="zh-CN" baseline="-25000" dirty="0"/>
              <a:t>5</a:t>
            </a:r>
            <a:r>
              <a:rPr lang="en-US" altLang="zh-CN" dirty="0"/>
              <a:t>C</a:t>
            </a:r>
            <a:r>
              <a:rPr lang="en-US" altLang="zh-CN" baseline="-25000" dirty="0"/>
              <a:t>6</a:t>
            </a:r>
            <a:r>
              <a:rPr lang="en-US" altLang="zh-CN" dirty="0"/>
              <a:t>C</a:t>
            </a:r>
            <a:r>
              <a:rPr lang="en-US" altLang="zh-CN" baseline="-25000" dirty="0"/>
              <a:t>7</a:t>
            </a:r>
            <a:r>
              <a:rPr lang="en-US" altLang="zh-CN" dirty="0"/>
              <a:t>C</a:t>
            </a:r>
            <a:r>
              <a:rPr lang="en-US" altLang="zh-CN" baseline="-25000" dirty="0"/>
              <a:t>8</a:t>
            </a:r>
            <a:r>
              <a:rPr lang="zh-CN" altLang="en-US" dirty="0"/>
              <a:t>。 </a:t>
            </a:r>
            <a:endParaRPr lang="zh-CN" altLang="en-US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       解  编码过程如下：                  </a:t>
            </a:r>
            <a:endParaRPr lang="zh-CN" altLang="en-US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）确定极性码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：由于输入信号抽样值</a:t>
            </a:r>
            <a:r>
              <a:rPr lang="en-US" altLang="zh-CN" dirty="0"/>
              <a:t>Is</a:t>
            </a:r>
            <a:r>
              <a:rPr lang="zh-CN" altLang="en-US" dirty="0"/>
              <a:t>为正，故极性码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1150938" y="214313"/>
            <a:ext cx="7793037" cy="91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通信原理</a:t>
            </a:r>
            <a:endParaRPr lang="zh-CN" altLang="en-US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82000" cy="267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确定段落码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zh-CN" altLang="en-US" dirty="0"/>
              <a:t>： 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        参看</a:t>
            </a:r>
            <a:r>
              <a:rPr lang="zh-CN" altLang="en-US" dirty="0" smtClean="0"/>
              <a:t>表</a:t>
            </a:r>
            <a:r>
              <a:rPr lang="en-US" altLang="zh-CN" dirty="0" smtClean="0"/>
              <a:t>6-5</a:t>
            </a:r>
            <a:r>
              <a:rPr lang="zh-CN" altLang="en-US" dirty="0" smtClean="0"/>
              <a:t>可知</a:t>
            </a:r>
            <a:r>
              <a:rPr lang="zh-CN" altLang="en-US" dirty="0"/>
              <a:t>，段落码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是用来表示输入信号抽样值</a:t>
            </a:r>
            <a:r>
              <a:rPr lang="en-US" altLang="zh-CN" dirty="0"/>
              <a:t>Is</a:t>
            </a:r>
            <a:r>
              <a:rPr lang="zh-CN" altLang="en-US" dirty="0"/>
              <a:t>处于</a:t>
            </a:r>
            <a:r>
              <a:rPr lang="en-US" altLang="zh-CN" dirty="0"/>
              <a:t>13</a:t>
            </a:r>
            <a:r>
              <a:rPr lang="zh-CN" altLang="en-US" dirty="0"/>
              <a:t>折线</a:t>
            </a:r>
            <a:r>
              <a:rPr lang="en-US" altLang="zh-CN" dirty="0"/>
              <a:t>8</a:t>
            </a:r>
            <a:r>
              <a:rPr lang="zh-CN" altLang="en-US" dirty="0"/>
              <a:t>个段落中的前四段还是后四段，故确定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的标准电流应选为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                           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en-US" altLang="zh-CN" dirty="0"/>
              <a:t>=128Δ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第一次比较结果为</a:t>
            </a:r>
            <a:r>
              <a:rPr lang="en-US" altLang="zh-CN" dirty="0"/>
              <a:t>Is</a:t>
            </a:r>
            <a:r>
              <a:rPr lang="zh-CN" altLang="en-US" dirty="0"/>
              <a:t>＞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zh-CN" altLang="en-US" dirty="0"/>
              <a:t>， 故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=1</a:t>
            </a:r>
            <a:r>
              <a:rPr lang="zh-CN" altLang="en-US" dirty="0"/>
              <a:t>，说明</a:t>
            </a:r>
            <a:r>
              <a:rPr lang="en-US" altLang="zh-CN" dirty="0"/>
              <a:t>Is</a:t>
            </a:r>
            <a:r>
              <a:rPr lang="zh-CN" altLang="en-US" dirty="0"/>
              <a:t>处于后四段。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</a:t>
            </a:r>
            <a:r>
              <a:rPr lang="zh-CN" altLang="en-US" sz="4800" dirty="0" smtClean="0"/>
              <a:t>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通信原理</a:t>
            </a:r>
            <a:endParaRPr lang="zh-CN" altLang="en-US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921625" cy="433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是用来进一步确定</a:t>
            </a:r>
            <a:r>
              <a:rPr lang="en-US" altLang="zh-CN" dirty="0"/>
              <a:t>Is</a:t>
            </a:r>
            <a:r>
              <a:rPr lang="zh-CN" altLang="en-US" dirty="0"/>
              <a:t>处于</a:t>
            </a:r>
            <a:r>
              <a:rPr lang="en-US" altLang="zh-CN" dirty="0"/>
              <a:t>5~6</a:t>
            </a:r>
            <a:r>
              <a:rPr lang="zh-CN" altLang="en-US" dirty="0"/>
              <a:t>段还是</a:t>
            </a:r>
            <a:r>
              <a:rPr lang="en-US" altLang="zh-CN" dirty="0"/>
              <a:t>7~8</a:t>
            </a:r>
            <a:r>
              <a:rPr lang="zh-CN" altLang="en-US" dirty="0"/>
              <a:t>段，故确定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的标准电流应选为</a:t>
            </a:r>
            <a:endParaRPr lang="zh-CN" altLang="en-US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                  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en-US" altLang="zh-CN" dirty="0"/>
              <a:t>=512Δ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第二次比较结果为</a:t>
            </a:r>
            <a:r>
              <a:rPr lang="en-US" altLang="zh-CN" dirty="0"/>
              <a:t>I</a:t>
            </a:r>
            <a:r>
              <a:rPr lang="en-US" altLang="zh-CN" baseline="-25000" dirty="0"/>
              <a:t>s</a:t>
            </a:r>
            <a:r>
              <a:rPr lang="zh-CN" altLang="en-US" dirty="0"/>
              <a:t>＞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zh-CN" altLang="en-US" dirty="0"/>
              <a:t>， 故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=1</a:t>
            </a:r>
            <a:r>
              <a:rPr lang="zh-CN" altLang="en-US" dirty="0"/>
              <a:t>，说明</a:t>
            </a:r>
            <a:r>
              <a:rPr lang="en-US" altLang="zh-CN" dirty="0"/>
              <a:t>Is</a:t>
            </a:r>
            <a:r>
              <a:rPr lang="zh-CN" altLang="en-US" dirty="0"/>
              <a:t>处于</a:t>
            </a:r>
            <a:r>
              <a:rPr lang="en-US" altLang="zh-CN" dirty="0"/>
              <a:t>7~8</a:t>
            </a:r>
            <a:r>
              <a:rPr lang="zh-CN" altLang="en-US" dirty="0"/>
              <a:t>段。            </a:t>
            </a:r>
            <a:endParaRPr lang="zh-CN" altLang="en-US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        同理， 确定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zh-CN" altLang="en-US" dirty="0"/>
              <a:t>的标准电流应选为</a:t>
            </a:r>
            <a:endParaRPr lang="zh-CN" altLang="en-US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           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en-US" altLang="zh-CN" dirty="0"/>
              <a:t>=1024Δ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第三次比较结果为</a:t>
            </a:r>
            <a:r>
              <a:rPr lang="en-US" altLang="zh-CN" dirty="0"/>
              <a:t>I</a:t>
            </a:r>
            <a:r>
              <a:rPr lang="en-US" altLang="zh-CN" baseline="-25000" dirty="0"/>
              <a:t>s</a:t>
            </a:r>
            <a:r>
              <a:rPr lang="zh-CN" altLang="en-US" dirty="0"/>
              <a:t>＞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zh-CN" altLang="en-US" dirty="0"/>
              <a:t>，所以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=1</a:t>
            </a:r>
            <a:r>
              <a:rPr lang="zh-CN" altLang="en-US" dirty="0"/>
              <a:t>，说明</a:t>
            </a:r>
            <a:r>
              <a:rPr lang="en-US" altLang="zh-CN" dirty="0"/>
              <a:t>Is</a:t>
            </a:r>
            <a:r>
              <a:rPr lang="zh-CN" altLang="en-US" dirty="0"/>
              <a:t>处于第</a:t>
            </a:r>
            <a:r>
              <a:rPr lang="en-US" altLang="zh-CN" dirty="0"/>
              <a:t>8</a:t>
            </a:r>
            <a:r>
              <a:rPr lang="zh-CN" altLang="en-US" dirty="0"/>
              <a:t>段。    经过以上三次比较得段落码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zh-CN" altLang="en-US" dirty="0"/>
              <a:t>为“</a:t>
            </a:r>
            <a:r>
              <a:rPr lang="en-US" altLang="zh-CN" dirty="0"/>
              <a:t>111”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-25000" dirty="0"/>
              <a:t>s</a:t>
            </a:r>
            <a:r>
              <a:rPr lang="zh-CN" altLang="en-US" dirty="0"/>
              <a:t>处于第</a:t>
            </a:r>
            <a:r>
              <a:rPr lang="en-US" altLang="zh-CN" dirty="0"/>
              <a:t>8</a:t>
            </a:r>
            <a:r>
              <a:rPr lang="zh-CN" altLang="en-US" dirty="0"/>
              <a:t>段，起始电平为</a:t>
            </a:r>
            <a:r>
              <a:rPr lang="en-US" altLang="zh-CN" dirty="0"/>
              <a:t>1024Δ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通信原理</a:t>
            </a:r>
            <a:endParaRPr lang="zh-CN" altLang="en-US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21625" cy="433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b="0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确定段内码</a:t>
            </a:r>
            <a:r>
              <a:rPr lang="en-US" altLang="zh-CN" dirty="0"/>
              <a:t>C</a:t>
            </a:r>
            <a:r>
              <a:rPr lang="en-US" altLang="zh-CN" baseline="-25000" dirty="0"/>
              <a:t>5</a:t>
            </a:r>
            <a:r>
              <a:rPr lang="en-US" altLang="zh-CN" dirty="0"/>
              <a:t>C</a:t>
            </a:r>
            <a:r>
              <a:rPr lang="en-US" altLang="zh-CN" baseline="-25000" dirty="0"/>
              <a:t>6</a:t>
            </a:r>
            <a:r>
              <a:rPr lang="en-US" altLang="zh-CN" dirty="0"/>
              <a:t>C</a:t>
            </a:r>
            <a:r>
              <a:rPr lang="en-US" altLang="zh-CN" baseline="-25000" dirty="0"/>
              <a:t>7</a:t>
            </a:r>
            <a:r>
              <a:rPr lang="en-US" altLang="zh-CN" dirty="0"/>
              <a:t>C</a:t>
            </a:r>
            <a:r>
              <a:rPr lang="en-US" altLang="zh-CN" baseline="-25000" dirty="0"/>
              <a:t>8</a:t>
            </a:r>
            <a:r>
              <a:rPr lang="zh-CN" altLang="en-US" dirty="0"/>
              <a:t>：段内码是在已知输入信号抽样值</a:t>
            </a:r>
            <a:r>
              <a:rPr lang="en-US" altLang="zh-CN" dirty="0"/>
              <a:t>Is</a:t>
            </a:r>
            <a:r>
              <a:rPr lang="zh-CN" altLang="en-US" dirty="0"/>
              <a:t>所处段落的基础上，进一步表示</a:t>
            </a:r>
            <a:r>
              <a:rPr lang="en-US" altLang="zh-CN" dirty="0"/>
              <a:t>Is</a:t>
            </a:r>
            <a:r>
              <a:rPr lang="zh-CN" altLang="en-US" dirty="0"/>
              <a:t>在该段落的哪一量化级（量化间隔）。参看表 </a:t>
            </a:r>
            <a:r>
              <a:rPr lang="en-US" altLang="zh-CN" smtClean="0"/>
              <a:t>6-7 </a:t>
            </a:r>
            <a:r>
              <a:rPr lang="zh-CN" altLang="en-US" dirty="0"/>
              <a:t>可知，第 </a:t>
            </a:r>
            <a:r>
              <a:rPr lang="en-US" altLang="zh-CN" dirty="0"/>
              <a:t>8 </a:t>
            </a:r>
            <a:r>
              <a:rPr lang="zh-CN" altLang="en-US" dirty="0"/>
              <a:t>段的 </a:t>
            </a:r>
            <a:r>
              <a:rPr lang="en-US" altLang="zh-CN" dirty="0"/>
              <a:t>16 </a:t>
            </a:r>
            <a:r>
              <a:rPr lang="zh-CN" altLang="en-US" dirty="0"/>
              <a:t>个量化间隔均为</a:t>
            </a:r>
            <a:r>
              <a:rPr lang="en-US" altLang="zh-CN" dirty="0"/>
              <a:t>64Δ</a:t>
            </a:r>
            <a:r>
              <a:rPr lang="zh-CN" altLang="en-US" dirty="0"/>
              <a:t>，故确定</a:t>
            </a:r>
            <a:r>
              <a:rPr lang="en-US" altLang="zh-CN" dirty="0"/>
              <a:t>C</a:t>
            </a:r>
            <a:r>
              <a:rPr lang="en-US" altLang="zh-CN" baseline="-25000" dirty="0"/>
              <a:t>5</a:t>
            </a:r>
            <a:r>
              <a:rPr lang="zh-CN" altLang="en-US" dirty="0"/>
              <a:t>的标准电流应选为</a:t>
            </a:r>
            <a:endParaRPr lang="zh-CN" altLang="en-US" dirty="0"/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     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en-US" altLang="zh-CN" dirty="0"/>
              <a:t>=</a:t>
            </a:r>
            <a:r>
              <a:rPr lang="zh-CN" altLang="en-US" dirty="0"/>
              <a:t>段落起始电平</a:t>
            </a:r>
            <a:r>
              <a:rPr lang="en-US" altLang="zh-CN" dirty="0"/>
              <a:t>+2</a:t>
            </a:r>
            <a:r>
              <a:rPr lang="en-US" altLang="zh-CN" baseline="30000" dirty="0"/>
              <a:t>3</a:t>
            </a:r>
            <a:r>
              <a:rPr lang="en-US" altLang="zh-CN" dirty="0"/>
              <a:t>×(</a:t>
            </a:r>
            <a:r>
              <a:rPr lang="zh-CN" altLang="en-US" dirty="0"/>
              <a:t>量化间隔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dirty="0"/>
              <a:t>                  =1024+8×64=1536Δ</a:t>
            </a:r>
            <a:endParaRPr lang="en-US" altLang="zh-CN" dirty="0"/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dirty="0"/>
              <a:t>第四次比较结果为</a:t>
            </a:r>
            <a:r>
              <a:rPr lang="en-US" altLang="zh-CN" dirty="0"/>
              <a:t>I</a:t>
            </a:r>
            <a:r>
              <a:rPr lang="en-US" altLang="zh-CN" baseline="-25000" dirty="0"/>
              <a:t>s</a:t>
            </a:r>
            <a:r>
              <a:rPr lang="zh-CN" altLang="en-US" dirty="0"/>
              <a:t>＜</a:t>
            </a:r>
            <a:r>
              <a:rPr lang="en-US" altLang="zh-CN" dirty="0"/>
              <a:t>I</a:t>
            </a:r>
            <a:r>
              <a:rPr lang="en-US" altLang="zh-CN" baseline="-25000" dirty="0"/>
              <a:t>W</a:t>
            </a:r>
            <a:r>
              <a:rPr lang="zh-CN" altLang="en-US" dirty="0"/>
              <a:t>，故</a:t>
            </a:r>
            <a:r>
              <a:rPr lang="en-US" altLang="zh-CN" dirty="0"/>
              <a:t>C</a:t>
            </a:r>
            <a:r>
              <a:rPr lang="en-US" altLang="zh-CN" baseline="-25000" dirty="0"/>
              <a:t>5</a:t>
            </a:r>
            <a:r>
              <a:rPr lang="en-US" altLang="zh-CN" dirty="0"/>
              <a:t>=0</a:t>
            </a:r>
            <a:r>
              <a:rPr lang="zh-CN" altLang="en-US" dirty="0"/>
              <a:t>，由此可知：</a:t>
            </a:r>
            <a:r>
              <a:rPr lang="en-US" altLang="zh-CN" dirty="0"/>
              <a:t>Is</a:t>
            </a:r>
            <a:r>
              <a:rPr lang="zh-CN" altLang="en-US" dirty="0"/>
              <a:t>处于前 </a:t>
            </a:r>
            <a:r>
              <a:rPr lang="en-US" altLang="zh-CN" dirty="0"/>
              <a:t>8 </a:t>
            </a:r>
            <a:r>
              <a:rPr lang="zh-CN" altLang="en-US" dirty="0"/>
              <a:t>级（</a:t>
            </a:r>
            <a:r>
              <a:rPr lang="en-US" altLang="zh-CN" dirty="0"/>
              <a:t>0~7</a:t>
            </a:r>
            <a:r>
              <a:rPr lang="zh-CN" altLang="en-US" dirty="0"/>
              <a:t>量化间隔）。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通信原理</a:t>
            </a:r>
            <a:endParaRPr lang="zh-CN" altLang="en-US"/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611188" y="1169353"/>
            <a:ext cx="7921625" cy="533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b="0"/>
              <a:t>        </a:t>
            </a:r>
            <a:r>
              <a:rPr lang="zh-CN" altLang="en-US"/>
              <a:t>同理， 确定</a:t>
            </a:r>
            <a:r>
              <a:rPr lang="en-US" altLang="zh-CN"/>
              <a:t>C</a:t>
            </a:r>
            <a:r>
              <a:rPr lang="en-US" altLang="zh-CN" baseline="-25000"/>
              <a:t>6</a:t>
            </a:r>
            <a:r>
              <a:rPr lang="zh-CN" altLang="en-US"/>
              <a:t>的标准电流为</a:t>
            </a:r>
            <a:endParaRPr lang="zh-CN" altLang="en-US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          </a:t>
            </a:r>
            <a:r>
              <a:rPr lang="en-US" altLang="zh-CN"/>
              <a:t>I</a:t>
            </a:r>
            <a:r>
              <a:rPr lang="en-US" altLang="zh-CN" baseline="-25000"/>
              <a:t>W</a:t>
            </a:r>
            <a:r>
              <a:rPr lang="en-US" altLang="zh-CN"/>
              <a:t>=1024+2</a:t>
            </a:r>
            <a:r>
              <a:rPr lang="en-US" altLang="zh-CN" baseline="30000"/>
              <a:t>2</a:t>
            </a:r>
            <a:r>
              <a:rPr lang="en-US" altLang="zh-CN"/>
              <a:t>×64=1280Δ</a:t>
            </a:r>
            <a:endParaRPr lang="en-US" altLang="zh-CN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第五次比较结果为</a:t>
            </a:r>
            <a:r>
              <a:rPr lang="en-US" altLang="zh-CN"/>
              <a:t>I</a:t>
            </a:r>
            <a:r>
              <a:rPr lang="en-US" altLang="zh-CN" baseline="-25000"/>
              <a:t>s </a:t>
            </a:r>
            <a:r>
              <a:rPr lang="zh-CN" altLang="en-US"/>
              <a:t>＜ </a:t>
            </a:r>
            <a:r>
              <a:rPr lang="en-US" altLang="zh-CN"/>
              <a:t>I</a:t>
            </a:r>
            <a:r>
              <a:rPr lang="en-US" altLang="zh-CN" baseline="-25000"/>
              <a:t>W</a:t>
            </a:r>
            <a:r>
              <a:rPr lang="zh-CN" altLang="en-US"/>
              <a:t>，故</a:t>
            </a:r>
            <a:r>
              <a:rPr lang="en-US" altLang="zh-CN"/>
              <a:t>C</a:t>
            </a:r>
            <a:r>
              <a:rPr lang="en-US" altLang="zh-CN" baseline="-25000"/>
              <a:t>6</a:t>
            </a:r>
            <a:r>
              <a:rPr lang="en-US" altLang="zh-CN"/>
              <a:t>=0</a:t>
            </a:r>
            <a:r>
              <a:rPr lang="zh-CN" altLang="en-US"/>
              <a:t>，表示</a:t>
            </a:r>
            <a:r>
              <a:rPr lang="en-US" altLang="zh-CN"/>
              <a:t>I</a:t>
            </a:r>
            <a:r>
              <a:rPr lang="en-US" altLang="zh-CN" baseline="-25000"/>
              <a:t>s</a:t>
            </a:r>
            <a:r>
              <a:rPr lang="zh-CN" altLang="en-US"/>
              <a:t>处于前</a:t>
            </a:r>
            <a:r>
              <a:rPr lang="en-US" altLang="zh-CN"/>
              <a:t>4</a:t>
            </a:r>
            <a:r>
              <a:rPr lang="zh-CN" altLang="en-US"/>
              <a:t>级（</a:t>
            </a:r>
            <a:r>
              <a:rPr lang="en-US" altLang="zh-CN"/>
              <a:t>0~3</a:t>
            </a:r>
            <a:r>
              <a:rPr lang="zh-CN" altLang="en-US"/>
              <a:t>量化间隔）。</a:t>
            </a:r>
            <a:endParaRPr lang="zh-CN" altLang="en-US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         确定</a:t>
            </a:r>
            <a:r>
              <a:rPr lang="en-US" altLang="zh-CN"/>
              <a:t>C</a:t>
            </a:r>
            <a:r>
              <a:rPr lang="en-US" altLang="zh-CN" baseline="-25000"/>
              <a:t>7</a:t>
            </a:r>
            <a:r>
              <a:rPr lang="zh-CN" altLang="en-US"/>
              <a:t>的标准电流为</a:t>
            </a:r>
            <a:endParaRPr lang="zh-CN" altLang="en-US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en-US" altLang="zh-CN"/>
              <a:t>I</a:t>
            </a:r>
            <a:r>
              <a:rPr lang="en-US" altLang="zh-CN" baseline="-25000"/>
              <a:t>W</a:t>
            </a:r>
            <a:r>
              <a:rPr lang="en-US" altLang="zh-CN"/>
              <a:t>=1024+2</a:t>
            </a:r>
            <a:r>
              <a:rPr lang="en-US" altLang="zh-CN" baseline="30000"/>
              <a:t>1</a:t>
            </a:r>
            <a:r>
              <a:rPr lang="en-US" altLang="zh-CN"/>
              <a:t>×64=1152Δ</a:t>
            </a:r>
            <a:endParaRPr lang="en-US" altLang="zh-CN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第六次比较结果为</a:t>
            </a:r>
            <a:r>
              <a:rPr lang="en-US" altLang="zh-CN"/>
              <a:t>I</a:t>
            </a:r>
            <a:r>
              <a:rPr lang="en-US" altLang="zh-CN" baseline="-25000"/>
              <a:t>s</a:t>
            </a:r>
            <a:r>
              <a:rPr lang="zh-CN" altLang="en-US"/>
              <a:t>＞</a:t>
            </a:r>
            <a:r>
              <a:rPr lang="en-US" altLang="zh-CN"/>
              <a:t>I</a:t>
            </a:r>
            <a:r>
              <a:rPr lang="en-US" altLang="zh-CN" baseline="-25000"/>
              <a:t>W</a:t>
            </a:r>
            <a:r>
              <a:rPr lang="zh-CN" altLang="en-US"/>
              <a:t>，故</a:t>
            </a:r>
            <a:r>
              <a:rPr lang="en-US" altLang="zh-CN"/>
              <a:t>C</a:t>
            </a:r>
            <a:r>
              <a:rPr lang="en-US" altLang="zh-CN" baseline="-25000"/>
              <a:t>7</a:t>
            </a:r>
            <a:r>
              <a:rPr lang="en-US" altLang="zh-CN"/>
              <a:t>=1</a:t>
            </a:r>
            <a:r>
              <a:rPr lang="zh-CN" altLang="en-US"/>
              <a:t>，表示</a:t>
            </a:r>
            <a:r>
              <a:rPr lang="en-US" altLang="zh-CN"/>
              <a:t>I</a:t>
            </a:r>
            <a:r>
              <a:rPr lang="en-US" altLang="zh-CN" baseline="-25000"/>
              <a:t>s</a:t>
            </a:r>
            <a:r>
              <a:rPr lang="zh-CN" altLang="en-US"/>
              <a:t>处于</a:t>
            </a:r>
            <a:r>
              <a:rPr lang="en-US" altLang="zh-CN"/>
              <a:t>2~3</a:t>
            </a:r>
            <a:r>
              <a:rPr lang="zh-CN" altLang="en-US"/>
              <a:t>量化间隔。    </a:t>
            </a:r>
            <a:endParaRPr lang="zh-CN" altLang="en-US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         最后，确定</a:t>
            </a:r>
            <a:r>
              <a:rPr lang="en-US" altLang="zh-CN"/>
              <a:t>C</a:t>
            </a:r>
            <a:r>
              <a:rPr lang="en-US" altLang="zh-CN" baseline="-25000"/>
              <a:t>8</a:t>
            </a:r>
            <a:r>
              <a:rPr lang="zh-CN" altLang="en-US"/>
              <a:t>的标准电流为</a:t>
            </a:r>
            <a:endParaRPr lang="zh-CN" altLang="en-US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             </a:t>
            </a:r>
            <a:r>
              <a:rPr lang="en-US" altLang="zh-CN"/>
              <a:t>I</a:t>
            </a:r>
            <a:r>
              <a:rPr lang="en-US" altLang="zh-CN" baseline="-25000"/>
              <a:t>W</a:t>
            </a:r>
            <a:r>
              <a:rPr lang="en-US" altLang="zh-CN"/>
              <a:t>=1024+(2</a:t>
            </a:r>
            <a:r>
              <a:rPr lang="en-US" altLang="zh-CN" baseline="30000"/>
              <a:t>1</a:t>
            </a:r>
            <a:r>
              <a:rPr lang="en-US" altLang="zh-CN"/>
              <a:t>+2</a:t>
            </a:r>
            <a:r>
              <a:rPr lang="en-US" altLang="zh-CN" baseline="30000"/>
              <a:t>0</a:t>
            </a:r>
            <a:r>
              <a:rPr lang="en-US" altLang="zh-CN"/>
              <a:t>)×64=1216Δ</a:t>
            </a:r>
            <a:endParaRPr lang="en-US" altLang="zh-CN"/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b="0" dirty="0">
                <a:sym typeface="+mn-ea"/>
              </a:rPr>
              <a:t> </a:t>
            </a:r>
            <a:r>
              <a:rPr lang="zh-CN" altLang="en-US" dirty="0">
                <a:latin typeface="+mn-lt"/>
                <a:ea typeface="+mn-ea"/>
                <a:cs typeface="+mn-lt"/>
                <a:sym typeface="+mn-ea"/>
              </a:rPr>
              <a:t>第七次比较结果为</a:t>
            </a:r>
            <a:r>
              <a:rPr lang="en-US" altLang="zh-CN" dirty="0">
                <a:latin typeface="+mn-lt"/>
                <a:ea typeface="+mn-ea"/>
                <a:cs typeface="+mn-lt"/>
                <a:sym typeface="+mn-ea"/>
              </a:rPr>
              <a:t>Is</a:t>
            </a:r>
            <a:r>
              <a:rPr lang="zh-CN" altLang="en-US" dirty="0">
                <a:latin typeface="+mn-lt"/>
                <a:ea typeface="+mn-ea"/>
                <a:cs typeface="+mn-lt"/>
                <a:sym typeface="+mn-ea"/>
              </a:rPr>
              <a:t>＞</a:t>
            </a:r>
            <a:r>
              <a:rPr lang="en-US" altLang="zh-CN" dirty="0">
                <a:latin typeface="+mn-lt"/>
                <a:ea typeface="+mn-ea"/>
                <a:cs typeface="+mn-lt"/>
                <a:sym typeface="+mn-ea"/>
              </a:rPr>
              <a:t>I</a:t>
            </a:r>
            <a:r>
              <a:rPr lang="en-US" altLang="zh-CN" baseline="-25000" dirty="0">
                <a:latin typeface="+mn-lt"/>
                <a:ea typeface="+mn-ea"/>
                <a:cs typeface="+mn-lt"/>
                <a:sym typeface="+mn-ea"/>
              </a:rPr>
              <a:t>W</a:t>
            </a:r>
            <a:r>
              <a:rPr lang="zh-CN" altLang="en-US" dirty="0">
                <a:latin typeface="+mn-lt"/>
                <a:ea typeface="+mn-ea"/>
                <a:cs typeface="+mn-lt"/>
                <a:sym typeface="+mn-ea"/>
              </a:rPr>
              <a:t>，故</a:t>
            </a:r>
            <a:r>
              <a:rPr lang="en-US" altLang="zh-CN" dirty="0">
                <a:latin typeface="+mn-lt"/>
                <a:ea typeface="+mn-ea"/>
                <a:cs typeface="+mn-lt"/>
                <a:sym typeface="+mn-ea"/>
              </a:rPr>
              <a:t>C</a:t>
            </a:r>
            <a:r>
              <a:rPr lang="en-US" altLang="zh-CN" baseline="-25000" dirty="0">
                <a:latin typeface="+mn-lt"/>
                <a:ea typeface="+mn-ea"/>
                <a:cs typeface="+mn-lt"/>
                <a:sym typeface="+mn-ea"/>
              </a:rPr>
              <a:t>8</a:t>
            </a:r>
            <a:r>
              <a:rPr lang="en-US" altLang="zh-CN" dirty="0">
                <a:latin typeface="+mn-lt"/>
                <a:ea typeface="+mn-ea"/>
                <a:cs typeface="+mn-lt"/>
                <a:sym typeface="+mn-ea"/>
              </a:rPr>
              <a:t>=1</a:t>
            </a:r>
            <a:r>
              <a:rPr lang="zh-CN" altLang="en-US" dirty="0">
                <a:latin typeface="+mn-lt"/>
                <a:ea typeface="+mn-ea"/>
                <a:cs typeface="+mn-lt"/>
                <a:sym typeface="+mn-ea"/>
              </a:rPr>
              <a:t>，表示</a:t>
            </a:r>
            <a:r>
              <a:rPr lang="en-US" altLang="zh-CN" dirty="0">
                <a:latin typeface="+mn-lt"/>
                <a:ea typeface="+mn-ea"/>
                <a:cs typeface="+mn-lt"/>
                <a:sym typeface="+mn-ea"/>
              </a:rPr>
              <a:t>Is</a:t>
            </a:r>
            <a:r>
              <a:rPr lang="zh-CN" altLang="en-US" dirty="0">
                <a:latin typeface="+mn-lt"/>
                <a:ea typeface="+mn-ea"/>
                <a:cs typeface="+mn-lt"/>
                <a:sym typeface="+mn-ea"/>
              </a:rPr>
              <a:t>处于序号为</a:t>
            </a:r>
            <a:r>
              <a:rPr lang="en-US" altLang="zh-CN" dirty="0">
                <a:latin typeface="+mn-lt"/>
                <a:ea typeface="+mn-ea"/>
                <a:cs typeface="+mn-lt"/>
                <a:sym typeface="+mn-ea"/>
              </a:rPr>
              <a:t>3</a:t>
            </a:r>
            <a:r>
              <a:rPr lang="zh-CN" altLang="en-US" dirty="0">
                <a:latin typeface="+mn-lt"/>
                <a:ea typeface="+mn-ea"/>
                <a:cs typeface="+mn-lt"/>
                <a:sym typeface="+mn-ea"/>
              </a:rPr>
              <a:t>的量化间隔。</a:t>
            </a:r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817949" y="1520984"/>
            <a:ext cx="79216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+mn-lt"/>
                <a:ea typeface="+mn-ea"/>
                <a:cs typeface="+mn-lt"/>
              </a:rPr>
              <a:t>   由以上过程可知，非均匀量化和编码实际上是通过非线性编码一次实现的。经过以上七次比较， 对于模拟抽样值</a:t>
            </a:r>
            <a:r>
              <a:rPr lang="en-US" altLang="zh-CN" dirty="0">
                <a:latin typeface="+mn-lt"/>
                <a:ea typeface="+mn-ea"/>
                <a:cs typeface="+mn-lt"/>
              </a:rPr>
              <a:t>+1260Δ</a:t>
            </a:r>
            <a:r>
              <a:rPr lang="zh-CN" altLang="en-US" dirty="0">
                <a:latin typeface="+mn-lt"/>
                <a:ea typeface="+mn-ea"/>
                <a:cs typeface="+mn-lt"/>
              </a:rPr>
              <a:t>，编出的</a:t>
            </a:r>
            <a:r>
              <a:rPr lang="en-US" altLang="zh-CN" dirty="0">
                <a:latin typeface="+mn-lt"/>
                <a:ea typeface="+mn-ea"/>
                <a:cs typeface="+mn-lt"/>
              </a:rPr>
              <a:t>PCM</a:t>
            </a:r>
            <a:r>
              <a:rPr lang="zh-CN" altLang="en-US" dirty="0">
                <a:latin typeface="+mn-lt"/>
                <a:ea typeface="+mn-ea"/>
                <a:cs typeface="+mn-lt"/>
              </a:rPr>
              <a:t>码组为 </a:t>
            </a:r>
            <a:r>
              <a:rPr lang="en-US" altLang="zh-CN" dirty="0">
                <a:latin typeface="+mn-lt"/>
                <a:ea typeface="+mn-ea"/>
                <a:cs typeface="+mn-lt"/>
              </a:rPr>
              <a:t>1 111 0011</a:t>
            </a:r>
            <a:r>
              <a:rPr lang="zh-CN" altLang="en-US" dirty="0">
                <a:latin typeface="+mn-lt"/>
                <a:ea typeface="+mn-ea"/>
                <a:cs typeface="+mn-lt"/>
              </a:rPr>
              <a:t>。 </a:t>
            </a:r>
            <a:endParaRPr lang="zh-CN" altLang="en-US" dirty="0">
              <a:latin typeface="+mn-lt"/>
              <a:ea typeface="+mn-ea"/>
              <a:cs typeface="+mn-lt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+mn-lt"/>
                <a:ea typeface="+mn-ea"/>
                <a:cs typeface="+mn-lt"/>
              </a:rPr>
              <a:t>        它表示输入信号抽样值</a:t>
            </a:r>
            <a:r>
              <a:rPr lang="en-US" altLang="zh-CN" dirty="0">
                <a:latin typeface="+mn-lt"/>
                <a:ea typeface="+mn-ea"/>
                <a:cs typeface="+mn-lt"/>
              </a:rPr>
              <a:t>Is</a:t>
            </a:r>
            <a:r>
              <a:rPr lang="zh-CN" altLang="en-US" dirty="0">
                <a:latin typeface="+mn-lt"/>
                <a:ea typeface="+mn-ea"/>
                <a:cs typeface="+mn-lt"/>
              </a:rPr>
              <a:t>处于第 </a:t>
            </a:r>
            <a:r>
              <a:rPr lang="en-US" altLang="zh-CN" dirty="0">
                <a:latin typeface="+mn-lt"/>
                <a:ea typeface="+mn-ea"/>
                <a:cs typeface="+mn-lt"/>
              </a:rPr>
              <a:t>8 </a:t>
            </a:r>
            <a:r>
              <a:rPr lang="zh-CN" altLang="en-US" dirty="0">
                <a:latin typeface="+mn-lt"/>
                <a:ea typeface="+mn-ea"/>
                <a:cs typeface="+mn-lt"/>
              </a:rPr>
              <a:t>段序号为 </a:t>
            </a:r>
            <a:r>
              <a:rPr lang="en-US" altLang="zh-CN" dirty="0">
                <a:latin typeface="+mn-lt"/>
                <a:ea typeface="+mn-ea"/>
                <a:cs typeface="+mn-lt"/>
              </a:rPr>
              <a:t>3 </a:t>
            </a:r>
            <a:r>
              <a:rPr lang="zh-CN" altLang="en-US" dirty="0">
                <a:latin typeface="+mn-lt"/>
                <a:ea typeface="+mn-ea"/>
                <a:cs typeface="+mn-lt"/>
              </a:rPr>
              <a:t>的量化级， 其量化电平为</a:t>
            </a:r>
            <a:r>
              <a:rPr lang="en-US" altLang="zh-CN" dirty="0">
                <a:latin typeface="+mn-lt"/>
                <a:ea typeface="+mn-ea"/>
                <a:cs typeface="+mn-lt"/>
              </a:rPr>
              <a:t>1216Δ</a:t>
            </a:r>
            <a:r>
              <a:rPr lang="zh-CN" altLang="en-US" dirty="0">
                <a:latin typeface="+mn-lt"/>
                <a:ea typeface="+mn-ea"/>
                <a:cs typeface="+mn-lt"/>
              </a:rPr>
              <a:t>，故量化误差等于</a:t>
            </a:r>
            <a:r>
              <a:rPr lang="en-US" altLang="zh-CN" dirty="0">
                <a:latin typeface="+mn-lt"/>
                <a:ea typeface="+mn-ea"/>
                <a:cs typeface="+mn-lt"/>
              </a:rPr>
              <a:t>44Δ</a:t>
            </a:r>
            <a:r>
              <a:rPr lang="zh-CN" altLang="en-US" dirty="0">
                <a:latin typeface="+mn-lt"/>
                <a:ea typeface="+mn-ea"/>
                <a:cs typeface="+mn-lt"/>
              </a:rPr>
              <a:t>。</a:t>
            </a:r>
            <a:endParaRPr lang="zh-CN" altLang="en-US" dirty="0">
              <a:latin typeface="+mn-lt"/>
              <a:ea typeface="+mn-ea"/>
              <a:cs typeface="+mn-lt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+mn-lt"/>
                <a:ea typeface="+mn-ea"/>
                <a:cs typeface="+mn-lt"/>
              </a:rPr>
              <a:t>        若使非线性码与线性码的码字电平相等，即可得出非线性码与线性码间的关系。编码时，非线性码与线性码间的关系是</a:t>
            </a:r>
            <a:r>
              <a:rPr lang="en-US" altLang="zh-CN" dirty="0">
                <a:latin typeface="+mn-lt"/>
                <a:ea typeface="+mn-ea"/>
                <a:cs typeface="+mn-lt"/>
              </a:rPr>
              <a:t>7/11</a:t>
            </a:r>
            <a:r>
              <a:rPr lang="zh-CN" altLang="en-US" dirty="0">
                <a:latin typeface="+mn-lt"/>
                <a:ea typeface="+mn-ea"/>
                <a:cs typeface="+mn-lt"/>
              </a:rPr>
              <a:t>变换关系，如上例中除极性码外的</a:t>
            </a:r>
            <a:r>
              <a:rPr lang="en-US" altLang="zh-CN" dirty="0">
                <a:latin typeface="+mn-lt"/>
                <a:ea typeface="+mn-ea"/>
                <a:cs typeface="+mn-lt"/>
              </a:rPr>
              <a:t>7</a:t>
            </a:r>
            <a:r>
              <a:rPr lang="zh-CN" altLang="en-US" dirty="0">
                <a:latin typeface="+mn-lt"/>
                <a:ea typeface="+mn-ea"/>
                <a:cs typeface="+mn-lt"/>
              </a:rPr>
              <a:t>位非线性码</a:t>
            </a:r>
            <a:r>
              <a:rPr lang="en-US" altLang="zh-CN" dirty="0">
                <a:latin typeface="+mn-lt"/>
                <a:ea typeface="+mn-ea"/>
                <a:cs typeface="+mn-lt"/>
              </a:rPr>
              <a:t>1110011</a:t>
            </a:r>
            <a:r>
              <a:rPr lang="zh-CN" altLang="en-US" dirty="0">
                <a:latin typeface="+mn-lt"/>
                <a:ea typeface="+mn-ea"/>
                <a:cs typeface="+mn-lt"/>
              </a:rPr>
              <a:t>，相对应的</a:t>
            </a:r>
            <a:r>
              <a:rPr lang="en-US" altLang="zh-CN" dirty="0">
                <a:latin typeface="+mn-lt"/>
                <a:ea typeface="+mn-ea"/>
                <a:cs typeface="+mn-lt"/>
              </a:rPr>
              <a:t>11</a:t>
            </a:r>
            <a:r>
              <a:rPr lang="zh-CN" altLang="en-US" dirty="0">
                <a:latin typeface="+mn-lt"/>
                <a:ea typeface="+mn-ea"/>
                <a:cs typeface="+mn-lt"/>
              </a:rPr>
              <a:t>位线性码为</a:t>
            </a:r>
            <a:r>
              <a:rPr lang="en-US" altLang="zh-CN" dirty="0">
                <a:latin typeface="+mn-lt"/>
                <a:ea typeface="+mn-ea"/>
                <a:cs typeface="+mn-lt"/>
              </a:rPr>
              <a:t>10011000000</a:t>
            </a:r>
            <a:r>
              <a:rPr lang="zh-CN" altLang="en-US" dirty="0">
                <a:latin typeface="+mn-lt"/>
                <a:ea typeface="+mn-ea"/>
                <a:cs typeface="+mn-lt"/>
              </a:rPr>
              <a:t>。 </a:t>
            </a:r>
            <a:endParaRPr lang="zh-CN" altLang="en-US" dirty="0">
              <a:latin typeface="+mn-lt"/>
              <a:ea typeface="+mn-ea"/>
              <a:cs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19C1C-0608-4FFC-B2D5-B6EC9C6C6D7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669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133475"/>
                <a:ext cx="9144000" cy="5724525"/>
              </a:xfrm>
            </p:spPr>
            <p:txBody>
              <a:bodyPr/>
              <a:lstStyle/>
              <a:p>
                <a:pPr lvl="3">
                  <a:lnSpc>
                    <a:spcPct val="140000"/>
                  </a:lnSpc>
                  <a:buNone/>
                </a:pPr>
                <a:r>
                  <a:rPr lang="zh-CN" altLang="en-US" dirty="0" smtClean="0"/>
                  <a:t>令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w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/>
                            <a:ea typeface="Cambria Math" panose="02040503050406030204"/>
                          </a:rPr>
                          <m:t>Ω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</a:rPr>
                      <m:t>(</m:t>
                    </m:r>
                    <m:r>
                      <a:rPr lang="en-US" altLang="zh-CN" i="1">
                        <a:latin typeface="Cambria Math" panose="02040503050406030204"/>
                      </a:rPr>
                      <m:t>𝑤</m:t>
                    </m:r>
                    <m:r>
                      <a:rPr lang="en-US" altLang="zh-CN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:r>
                  <a:rPr lang="en-US" altLang="zh-CN" i="1" dirty="0" err="1" smtClean="0"/>
                  <a:t>M</a:t>
                </a:r>
                <a:r>
                  <a:rPr lang="en-US" altLang="zh-CN" i="1" baseline="-25000" dirty="0" err="1" smtClean="0"/>
                  <a:t>s</a:t>
                </a:r>
                <a:r>
                  <a:rPr lang="en-US" altLang="zh-CN" dirty="0" smtClean="0"/>
                  <a:t>(</a:t>
                </a:r>
                <a:r>
                  <a:rPr lang="en-US" altLang="zh-CN" i="1" dirty="0"/>
                  <a:t>w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分别表示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</a:t>
                </a:r>
                <a:r>
                  <a:rPr lang="zh-CN" altLang="en-US" i="1" dirty="0" smtClean="0">
                    <a:sym typeface="Symbol" panose="05050102010706020507" pitchFamily="18" charset="2"/>
                  </a:rPr>
                  <a:t></a:t>
                </a:r>
                <a:r>
                  <a:rPr lang="en-US" altLang="zh-CN" i="1" baseline="-25000" dirty="0" smtClean="0"/>
                  <a:t>T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和</a:t>
                </a:r>
                <a:r>
                  <a:rPr lang="en-US" altLang="zh-CN" i="1" dirty="0" err="1" smtClean="0"/>
                  <a:t>m</a:t>
                </a:r>
                <a:r>
                  <a:rPr lang="en-US" altLang="zh-CN" i="1" baseline="-25000" dirty="0" err="1" smtClean="0"/>
                  <a:t>s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的频谱。按照频率卷积定理，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)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</a:t>
                </a:r>
                <a:r>
                  <a:rPr lang="en-US" altLang="zh-CN" i="1" baseline="-25000" dirty="0" smtClean="0"/>
                  <a:t>T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的傅里叶变换等于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(</a:t>
                </a:r>
                <a:r>
                  <a:rPr lang="en-US" altLang="zh-CN" i="1" dirty="0"/>
                  <a:t>w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/>
                            <a:ea typeface="Cambria Math" panose="02040503050406030204"/>
                          </a:rPr>
                          <m:t>Ω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</a:rPr>
                      <m:t>(</m:t>
                    </m:r>
                    <m:r>
                      <a:rPr lang="en-US" altLang="zh-CN" i="1">
                        <a:latin typeface="Cambria Math" panose="02040503050406030204"/>
                      </a:rPr>
                      <m:t>𝑤</m:t>
                    </m:r>
                    <m:r>
                      <a:rPr lang="en-US" altLang="zh-CN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dirty="0" smtClean="0"/>
                  <a:t>的卷积。因此，</a:t>
                </a:r>
                <a:r>
                  <a:rPr lang="en-US" altLang="zh-CN" i="1" dirty="0" err="1" smtClean="0"/>
                  <a:t>m</a:t>
                </a:r>
                <a:r>
                  <a:rPr lang="en-US" altLang="zh-CN" i="1" baseline="-25000" dirty="0" err="1" smtClean="0"/>
                  <a:t>s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的傅里叶变换</a:t>
                </a:r>
                <a:r>
                  <a:rPr lang="en-US" altLang="zh-CN" i="1" dirty="0" err="1" smtClean="0"/>
                  <a:t>M</a:t>
                </a:r>
                <a:r>
                  <a:rPr lang="en-US" altLang="zh-CN" i="1" baseline="-25000" dirty="0" err="1" smtClean="0"/>
                  <a:t>s</a:t>
                </a:r>
                <a:r>
                  <a:rPr lang="en-US" altLang="zh-CN" dirty="0" smtClean="0"/>
                  <a:t>(</a:t>
                </a:r>
                <a:r>
                  <a:rPr lang="en-US" altLang="zh-CN" i="1" dirty="0"/>
                  <a:t>w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可以写为：</a:t>
                </a:r>
                <a:endParaRPr lang="zh-CN" altLang="en-US" dirty="0" smtClean="0"/>
              </a:p>
              <a:p>
                <a:pPr lvl="3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endParaRPr lang="zh-CN" altLang="en-US" dirty="0" smtClean="0"/>
              </a:p>
              <a:p>
                <a:pPr lvl="3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	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/>
                            <a:ea typeface="Cambria Math" panose="02040503050406030204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/>
                            <a:ea typeface="Cambria Math" panose="02040503050406030204"/>
                          </a:rPr>
                          <m:t>Ω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dirty="0" smtClean="0"/>
                  <a:t>是周期性单位冲激脉冲的频谱，它可以求出等于：</a:t>
                </a:r>
                <a:endParaRPr lang="zh-CN" altLang="en-US" dirty="0" smtClean="0"/>
              </a:p>
              <a:p>
                <a:pPr lvl="3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endParaRPr lang="zh-CN" altLang="en-US" dirty="0" smtClean="0"/>
              </a:p>
              <a:p>
                <a:pPr lvl="3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</a:p>
              <a:p>
                <a:pPr lvl="3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 smtClean="0"/>
                  <a:t>	将上式代入 </a:t>
                </a:r>
                <a:r>
                  <a:rPr lang="en-US" altLang="zh-CN" i="1" dirty="0" err="1" smtClean="0"/>
                  <a:t>M</a:t>
                </a:r>
                <a:r>
                  <a:rPr lang="en-US" altLang="zh-CN" i="1" baseline="-25000" dirty="0" err="1" smtClean="0"/>
                  <a:t>s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w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的卷积式，得到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33475"/>
                <a:ext cx="9144000" cy="57245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9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97213" y="2605088"/>
          <a:ext cx="30416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40233600" imgH="9448800" progId="">
                  <p:embed/>
                </p:oleObj>
              </mc:Choice>
              <mc:Fallback>
                <p:oleObj name="Equation" r:id="rId2" imgW="40233600" imgH="9448800" progId="">
                  <p:embed/>
                  <p:pic>
                    <p:nvPicPr>
                      <p:cNvPr id="0" name="图片 3072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7213" y="2605088"/>
                        <a:ext cx="3041650" cy="715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4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198813" y="3608388"/>
          <a:ext cx="30178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40538400" imgH="10363200" progId="">
                  <p:embed/>
                </p:oleObj>
              </mc:Choice>
              <mc:Fallback>
                <p:oleObj name="Equation" r:id="rId4" imgW="40538400" imgH="10363200" progId="">
                  <p:embed/>
                  <p:pic>
                    <p:nvPicPr>
                      <p:cNvPr id="0" name="图片 3073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8813" y="3608388"/>
                        <a:ext cx="3017837" cy="766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6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581275" y="5454650"/>
          <a:ext cx="40290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54254400" imgH="10972800" progId="">
                  <p:embed/>
                </p:oleObj>
              </mc:Choice>
              <mc:Fallback>
                <p:oleObj name="Equation" r:id="rId6" imgW="54254400" imgH="10972800" progId="">
                  <p:embed/>
                  <p:pic>
                    <p:nvPicPr>
                      <p:cNvPr id="0" name="图片 3074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1275" y="5454650"/>
                        <a:ext cx="4029075" cy="814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cs typeface="+mn-lt"/>
              </a:rPr>
              <a:t>例：</a:t>
            </a:r>
            <a:r>
              <a:rPr lang="zh-CN" altLang="en-US" sz="2400" b="1" dirty="0" smtClean="0">
                <a:cs typeface="+mn-lt"/>
              </a:rPr>
              <a:t> 设码组的</a:t>
            </a:r>
            <a:r>
              <a:rPr lang="en-US" altLang="zh-CN" sz="2400" b="1" dirty="0" smtClean="0">
                <a:cs typeface="+mn-lt"/>
              </a:rPr>
              <a:t>8</a:t>
            </a:r>
            <a:r>
              <a:rPr lang="zh-CN" altLang="en-US" sz="2400" b="1" dirty="0" smtClean="0">
                <a:cs typeface="+mn-lt"/>
              </a:rPr>
              <a:t>位码为</a:t>
            </a:r>
            <a:r>
              <a:rPr lang="en-US" altLang="zh-CN" sz="2400" b="1" dirty="0" smtClean="0">
                <a:cs typeface="+mn-lt"/>
              </a:rPr>
              <a:t>11110011</a:t>
            </a:r>
            <a:r>
              <a:rPr lang="zh-CN" altLang="en-US" sz="2400" b="1" dirty="0" smtClean="0">
                <a:cs typeface="+mn-lt"/>
              </a:rPr>
              <a:t>，求该样值量化电平为多少？</a:t>
            </a:r>
            <a:endParaRPr lang="zh-CN" altLang="en-US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cs typeface="+mn-lt"/>
              </a:rPr>
              <a:t>解：</a:t>
            </a:r>
            <a:endParaRPr lang="zh-CN" altLang="en-US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cs typeface="+mn-lt"/>
              </a:rPr>
              <a:t>     </a:t>
            </a:r>
            <a:r>
              <a:rPr lang="en-US" altLang="zh-CN" sz="2400" b="1" dirty="0" smtClean="0">
                <a:cs typeface="+mn-lt"/>
              </a:rPr>
              <a:t>C1 =1</a:t>
            </a:r>
            <a:r>
              <a:rPr lang="zh-CN" altLang="en-US" sz="2400" b="1" dirty="0" smtClean="0">
                <a:cs typeface="+mn-lt"/>
              </a:rPr>
              <a:t>，说明样值为正极性。</a:t>
            </a:r>
            <a:endParaRPr lang="zh-CN" altLang="en-US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cs typeface="+mn-lt"/>
              </a:rPr>
              <a:t>    段落码为</a:t>
            </a:r>
            <a:r>
              <a:rPr lang="en-US" altLang="zh-CN" sz="2400" b="1" dirty="0" smtClean="0">
                <a:cs typeface="+mn-lt"/>
              </a:rPr>
              <a:t>111</a:t>
            </a:r>
            <a:r>
              <a:rPr lang="zh-CN" altLang="en-US" sz="2400" b="1" dirty="0" smtClean="0">
                <a:cs typeface="+mn-lt"/>
              </a:rPr>
              <a:t>，说明在第</a:t>
            </a:r>
            <a:r>
              <a:rPr lang="en-US" altLang="zh-CN" sz="2400" b="1" dirty="0" smtClean="0">
                <a:cs typeface="+mn-lt"/>
              </a:rPr>
              <a:t>8</a:t>
            </a:r>
            <a:r>
              <a:rPr lang="zh-CN" altLang="en-US" sz="2400" b="1" dirty="0" smtClean="0">
                <a:cs typeface="+mn-lt"/>
              </a:rPr>
              <a:t>段，段落起点电平：</a:t>
            </a:r>
            <a:endParaRPr lang="zh-CN" altLang="en-US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cs typeface="+mn-lt"/>
              </a:rPr>
              <a:t>         </a:t>
            </a:r>
            <a:r>
              <a:rPr lang="en-US" altLang="zh-CN" sz="2400" b="1" dirty="0" smtClean="0">
                <a:cs typeface="+mn-lt"/>
              </a:rPr>
              <a:t>1024△ </a:t>
            </a:r>
            <a:endParaRPr lang="en-US" altLang="zh-CN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cs typeface="+mn-lt"/>
              </a:rPr>
              <a:t>    </a:t>
            </a:r>
            <a:r>
              <a:rPr lang="zh-CN" altLang="en-US" sz="2400" b="1" dirty="0" smtClean="0">
                <a:cs typeface="+mn-lt"/>
              </a:rPr>
              <a:t>段内码</a:t>
            </a:r>
            <a:r>
              <a:rPr lang="en-US" altLang="zh-CN" sz="2400" b="1" dirty="0" smtClean="0">
                <a:cs typeface="+mn-lt"/>
              </a:rPr>
              <a:t>0011</a:t>
            </a:r>
            <a:r>
              <a:rPr lang="zh-CN" altLang="en-US" sz="2400" b="1" dirty="0" smtClean="0">
                <a:cs typeface="+mn-lt"/>
              </a:rPr>
              <a:t>，段内电平：</a:t>
            </a:r>
            <a:endParaRPr lang="zh-CN" altLang="en-US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cs typeface="+mn-lt"/>
              </a:rPr>
              <a:t>         </a:t>
            </a:r>
            <a:r>
              <a:rPr lang="en-US" altLang="zh-CN" sz="2400" b="1" dirty="0" smtClean="0">
                <a:cs typeface="+mn-lt"/>
              </a:rPr>
              <a:t>128</a:t>
            </a:r>
            <a:r>
              <a:rPr lang="zh-CN" altLang="en-US" sz="2400" b="1" dirty="0" smtClean="0">
                <a:cs typeface="+mn-lt"/>
              </a:rPr>
              <a:t>＋</a:t>
            </a:r>
            <a:r>
              <a:rPr lang="en-US" altLang="zh-CN" sz="2400" b="1" dirty="0" smtClean="0">
                <a:cs typeface="+mn-lt"/>
              </a:rPr>
              <a:t>64=192 △ </a:t>
            </a:r>
            <a:endParaRPr lang="en-US" altLang="zh-CN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cs typeface="+mn-lt"/>
              </a:rPr>
              <a:t>    </a:t>
            </a:r>
            <a:r>
              <a:rPr lang="zh-CN" altLang="en-US" sz="2400" b="1" dirty="0" smtClean="0">
                <a:cs typeface="+mn-lt"/>
              </a:rPr>
              <a:t>故该</a:t>
            </a:r>
            <a:r>
              <a:rPr lang="en-US" altLang="zh-CN" sz="2400" b="1" dirty="0" smtClean="0">
                <a:cs typeface="+mn-lt"/>
              </a:rPr>
              <a:t>8</a:t>
            </a:r>
            <a:r>
              <a:rPr lang="zh-CN" altLang="en-US" sz="2400" b="1" dirty="0" smtClean="0">
                <a:cs typeface="+mn-lt"/>
              </a:rPr>
              <a:t>位非线性码所代表的信号抽样量化值为：</a:t>
            </a:r>
            <a:endParaRPr lang="zh-CN" altLang="en-US" sz="2400" b="1" dirty="0" smtClean="0">
              <a:cs typeface="+mn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cs typeface="+mn-lt"/>
              </a:rPr>
              <a:t>         </a:t>
            </a:r>
            <a:r>
              <a:rPr lang="en-US" altLang="zh-CN" sz="2400" b="1" dirty="0" smtClean="0">
                <a:cs typeface="+mn-lt"/>
              </a:rPr>
              <a:t>1024</a:t>
            </a:r>
            <a:r>
              <a:rPr lang="zh-CN" altLang="en-US" sz="2400" b="1" dirty="0" smtClean="0">
                <a:cs typeface="+mn-lt"/>
              </a:rPr>
              <a:t>＋</a:t>
            </a:r>
            <a:r>
              <a:rPr lang="en-US" altLang="zh-CN" sz="2400" b="1" dirty="0" smtClean="0">
                <a:cs typeface="+mn-lt"/>
              </a:rPr>
              <a:t>192=1216 △ </a:t>
            </a:r>
            <a:r>
              <a:rPr lang="zh-CN" altLang="en-US" sz="2400" b="1" dirty="0" smtClean="0">
                <a:cs typeface="+mn-lt"/>
              </a:rPr>
              <a:t>。</a:t>
            </a:r>
            <a:endParaRPr lang="zh-CN" altLang="en-US" sz="2400" b="1" dirty="0" smtClean="0">
              <a:cs typeface="+mn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609600" y="1773238"/>
            <a:ext cx="7923213" cy="35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0" lang="en-US" altLang="zh-CN" sz="2800" dirty="0" smtClean="0">
                <a:latin typeface="+mn-ea"/>
                <a:ea typeface="+mn-ea"/>
              </a:rPr>
              <a:t>6.3.4  </a:t>
            </a:r>
            <a:r>
              <a:rPr kumimoji="0" lang="en-US" altLang="en-US" sz="2800" dirty="0">
                <a:latin typeface="+mn-ea"/>
                <a:ea typeface="+mn-ea"/>
              </a:rPr>
              <a:t>PCM </a:t>
            </a:r>
            <a:r>
              <a:rPr kumimoji="0" lang="en-US" altLang="en-US" sz="2800" dirty="0" err="1">
                <a:latin typeface="+mn-ea"/>
                <a:ea typeface="+mn-ea"/>
              </a:rPr>
              <a:t>信号的码元速率和带宽</a:t>
            </a:r>
            <a:endParaRPr kumimoji="0" lang="zh-CN" altLang="en-US" sz="2800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ea typeface="+mn-ea"/>
              </a:rPr>
              <a:t>        由于</a:t>
            </a:r>
            <a:r>
              <a:rPr lang="en-US" altLang="zh-CN" dirty="0">
                <a:latin typeface="+mn-ea"/>
                <a:ea typeface="+mn-ea"/>
              </a:rPr>
              <a:t>PCM</a:t>
            </a:r>
            <a:r>
              <a:rPr lang="zh-CN" altLang="en-US" dirty="0">
                <a:latin typeface="+mn-ea"/>
                <a:ea typeface="+mn-ea"/>
              </a:rPr>
              <a:t>要用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位二进制代码表示一个抽样值，即一个抽样周期</a:t>
            </a:r>
            <a:r>
              <a:rPr lang="en-US" altLang="zh-CN" dirty="0" err="1">
                <a:latin typeface="+mn-ea"/>
                <a:ea typeface="+mn-ea"/>
              </a:rPr>
              <a:t>Ts</a:t>
            </a:r>
            <a:r>
              <a:rPr lang="zh-CN" altLang="en-US" dirty="0">
                <a:latin typeface="+mn-ea"/>
                <a:ea typeface="+mn-ea"/>
              </a:rPr>
              <a:t>内要编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位码，因此每个码元宽度为</a:t>
            </a:r>
            <a:r>
              <a:rPr lang="en-US" altLang="zh-CN" dirty="0" err="1">
                <a:latin typeface="+mn-ea"/>
                <a:ea typeface="+mn-ea"/>
              </a:rPr>
              <a:t>Ts</a:t>
            </a:r>
            <a:r>
              <a:rPr lang="en-US" altLang="zh-CN" dirty="0">
                <a:latin typeface="+mn-ea"/>
                <a:ea typeface="+mn-ea"/>
              </a:rPr>
              <a:t>/N</a:t>
            </a:r>
            <a:r>
              <a:rPr lang="zh-CN" altLang="en-US" dirty="0">
                <a:latin typeface="+mn-ea"/>
                <a:ea typeface="+mn-ea"/>
              </a:rPr>
              <a:t>，码位越多，码元宽度越小，占用带宽越大。显然，传输</a:t>
            </a:r>
            <a:r>
              <a:rPr lang="en-US" altLang="zh-CN" dirty="0">
                <a:latin typeface="+mn-ea"/>
                <a:ea typeface="+mn-ea"/>
              </a:rPr>
              <a:t>PCM</a:t>
            </a:r>
            <a:r>
              <a:rPr lang="zh-CN" altLang="en-US" dirty="0">
                <a:latin typeface="+mn-ea"/>
                <a:ea typeface="+mn-ea"/>
              </a:rPr>
              <a:t>信号所需要的带宽要比模拟基带信号</a:t>
            </a:r>
            <a:r>
              <a:rPr lang="en-US" altLang="zh-CN" dirty="0">
                <a:latin typeface="+mn-ea"/>
                <a:ea typeface="+mn-ea"/>
              </a:rPr>
              <a:t>f(t)</a:t>
            </a:r>
            <a:r>
              <a:rPr lang="zh-CN" altLang="en-US" dirty="0">
                <a:latin typeface="+mn-ea"/>
                <a:ea typeface="+mn-ea"/>
              </a:rPr>
              <a:t>的带宽大得多。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611188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endParaRPr kumimoji="0"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755576" y="1431650"/>
            <a:ext cx="7993062" cy="417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en-US" dirty="0">
                <a:latin typeface="+mn-ea"/>
                <a:ea typeface="+mn-ea"/>
              </a:rPr>
              <a:t>码元速率。设</a:t>
            </a:r>
            <a:r>
              <a:rPr lang="en-US" altLang="zh-CN" i="1" dirty="0">
                <a:latin typeface="+mn-ea"/>
                <a:ea typeface="+mn-ea"/>
              </a:rPr>
              <a:t>f(t)</a:t>
            </a:r>
            <a:r>
              <a:rPr lang="zh-CN" altLang="en-US" dirty="0">
                <a:latin typeface="+mn-ea"/>
                <a:ea typeface="+mn-ea"/>
              </a:rPr>
              <a:t>为低通信号，最高频率为</a:t>
            </a:r>
            <a:r>
              <a:rPr lang="en-US" altLang="zh-CN" i="1" dirty="0" err="1">
                <a:latin typeface="+mn-ea"/>
                <a:ea typeface="+mn-ea"/>
              </a:rPr>
              <a:t>f</a:t>
            </a:r>
            <a:r>
              <a:rPr lang="en-US" altLang="zh-CN" i="1" baseline="-25000" dirty="0" err="1">
                <a:latin typeface="+mn-ea"/>
                <a:ea typeface="+mn-ea"/>
              </a:rPr>
              <a:t>m</a:t>
            </a:r>
            <a:r>
              <a:rPr lang="zh-CN" altLang="en-US" dirty="0">
                <a:latin typeface="+mn-ea"/>
                <a:ea typeface="+mn-ea"/>
              </a:rPr>
              <a:t>， 按照抽样定理的抽样速率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i="1" baseline="-25000" dirty="0">
                <a:latin typeface="+mn-ea"/>
                <a:ea typeface="+mn-ea"/>
              </a:rPr>
              <a:t>s</a:t>
            </a:r>
            <a:r>
              <a:rPr lang="en-US" altLang="zh-CN" i="1" dirty="0">
                <a:latin typeface="+mn-ea"/>
                <a:ea typeface="+mn-ea"/>
              </a:rPr>
              <a:t>≥2f</a:t>
            </a:r>
            <a:r>
              <a:rPr lang="en-US" altLang="zh-CN" i="1" baseline="-25000" dirty="0">
                <a:latin typeface="+mn-ea"/>
                <a:ea typeface="+mn-ea"/>
              </a:rPr>
              <a:t>m</a:t>
            </a:r>
            <a:r>
              <a:rPr lang="zh-CN" altLang="en-US" dirty="0">
                <a:latin typeface="+mn-ea"/>
                <a:ea typeface="+mn-ea"/>
              </a:rPr>
              <a:t>，如果量化电平数为</a:t>
            </a:r>
            <a:r>
              <a:rPr lang="en-US" altLang="zh-CN" i="1" dirty="0">
                <a:latin typeface="+mn-ea"/>
                <a:ea typeface="+mn-ea"/>
              </a:rPr>
              <a:t>M</a:t>
            </a:r>
            <a:r>
              <a:rPr lang="zh-CN" altLang="en-US" dirty="0">
                <a:latin typeface="+mn-ea"/>
                <a:ea typeface="+mn-ea"/>
              </a:rPr>
              <a:t>， 则采用二进制码的码元速率为</a:t>
            </a:r>
            <a:endParaRPr lang="zh-CN" altLang="en-US" dirty="0">
              <a:latin typeface="+mn-ea"/>
              <a:ea typeface="+mn-ea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zh-CN" altLang="en-US" i="1" dirty="0">
                <a:latin typeface="+mn-ea"/>
                <a:ea typeface="+mn-ea"/>
              </a:rPr>
              <a:t>           </a:t>
            </a:r>
            <a:r>
              <a:rPr lang="en-US" altLang="zh-CN" i="1" dirty="0" err="1">
                <a:latin typeface="+mn-ea"/>
                <a:ea typeface="+mn-ea"/>
              </a:rPr>
              <a:t>f</a:t>
            </a:r>
            <a:r>
              <a:rPr lang="en-US" altLang="zh-CN" i="1" baseline="-25000" dirty="0" err="1">
                <a:latin typeface="+mn-ea"/>
                <a:ea typeface="+mn-ea"/>
              </a:rPr>
              <a:t>BPCM</a:t>
            </a:r>
            <a:r>
              <a:rPr lang="en-US" altLang="zh-CN" i="1" baseline="-25000" dirty="0">
                <a:latin typeface="+mn-ea"/>
                <a:ea typeface="+mn-ea"/>
              </a:rPr>
              <a:t> </a:t>
            </a:r>
            <a:r>
              <a:rPr lang="en-US" altLang="zh-CN" i="1" dirty="0">
                <a:latin typeface="+mn-ea"/>
                <a:ea typeface="+mn-ea"/>
              </a:rPr>
              <a:t>= f</a:t>
            </a:r>
            <a:r>
              <a:rPr lang="en-US" altLang="zh-CN" i="1" baseline="-25000" dirty="0">
                <a:latin typeface="+mn-ea"/>
                <a:ea typeface="+mn-ea"/>
              </a:rPr>
              <a:t>s</a:t>
            </a:r>
            <a:r>
              <a:rPr lang="en-US" altLang="zh-CN" i="1" dirty="0">
                <a:latin typeface="+mn-ea"/>
                <a:ea typeface="+mn-ea"/>
              </a:rPr>
              <a:t>·log</a:t>
            </a:r>
            <a:r>
              <a:rPr lang="en-US" altLang="zh-CN" i="1" baseline="-25000" dirty="0">
                <a:latin typeface="+mn-ea"/>
                <a:ea typeface="+mn-ea"/>
              </a:rPr>
              <a:t>2</a:t>
            </a:r>
            <a:r>
              <a:rPr lang="en-US" altLang="zh-CN" i="1" dirty="0">
                <a:latin typeface="+mn-ea"/>
                <a:ea typeface="+mn-ea"/>
              </a:rPr>
              <a:t>M = </a:t>
            </a:r>
            <a:r>
              <a:rPr lang="en-US" altLang="zh-CN" i="1" dirty="0" err="1">
                <a:latin typeface="+mn-ea"/>
                <a:ea typeface="+mn-ea"/>
              </a:rPr>
              <a:t>f</a:t>
            </a:r>
            <a:r>
              <a:rPr lang="en-US" altLang="zh-CN" i="1" baseline="-25000" dirty="0" err="1">
                <a:latin typeface="+mn-ea"/>
                <a:ea typeface="+mn-ea"/>
              </a:rPr>
              <a:t>s</a:t>
            </a:r>
            <a:r>
              <a:rPr lang="en-US" altLang="zh-CN" i="1" dirty="0" err="1">
                <a:latin typeface="+mn-ea"/>
                <a:ea typeface="+mn-ea"/>
              </a:rPr>
              <a:t>·N</a:t>
            </a:r>
            <a:r>
              <a:rPr lang="en-US" altLang="zh-CN" i="1" dirty="0">
                <a:latin typeface="+mn-ea"/>
                <a:ea typeface="+mn-ea"/>
              </a:rPr>
              <a:t>                            </a:t>
            </a:r>
            <a:endParaRPr lang="en-US" altLang="zh-CN" i="1" dirty="0">
              <a:latin typeface="+mn-ea"/>
              <a:ea typeface="+mn-ea"/>
            </a:endParaRPr>
          </a:p>
          <a:p>
            <a:pPr algn="just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式中， 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为二进制编码位数。 </a:t>
            </a:r>
            <a:endParaRPr lang="zh-CN" altLang="en-US" dirty="0">
              <a:latin typeface="+mn-ea"/>
              <a:ea typeface="+mn-ea"/>
            </a:endParaRPr>
          </a:p>
          <a:p>
            <a:pPr algn="just" eaLnBrk="1" hangingPunct="1">
              <a:lnSpc>
                <a:spcPct val="9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  <a:ea typeface="+mn-ea"/>
              </a:rPr>
              <a:t>   带宽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en-US" altLang="zh-CN" baseline="-25000" dirty="0">
                <a:latin typeface="+mn-ea"/>
                <a:ea typeface="+mn-ea"/>
              </a:rPr>
              <a:t>PCM</a:t>
            </a:r>
            <a:endParaRPr lang="en-US" altLang="zh-CN" baseline="-25000" dirty="0">
              <a:latin typeface="+mn-ea"/>
              <a:ea typeface="+mn-ea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i="1" baseline="-25000" dirty="0">
                <a:latin typeface="+mn-ea"/>
                <a:ea typeface="+mn-ea"/>
              </a:rPr>
              <a:t>  </a:t>
            </a:r>
            <a:r>
              <a:rPr lang="en-US" altLang="zh-CN" i="1" baseline="-25000" dirty="0" smtClean="0">
                <a:latin typeface="+mn-ea"/>
                <a:ea typeface="+mn-ea"/>
              </a:rPr>
              <a:t>                    </a:t>
            </a:r>
            <a:r>
              <a:rPr lang="en-US" altLang="zh-CN" i="1" dirty="0" smtClean="0">
                <a:latin typeface="+mn-ea"/>
                <a:ea typeface="+mn-ea"/>
              </a:rPr>
              <a:t>B</a:t>
            </a:r>
            <a:r>
              <a:rPr lang="en-US" altLang="zh-CN" i="1" baseline="-25000" dirty="0" smtClean="0">
                <a:latin typeface="+mn-ea"/>
                <a:ea typeface="+mn-ea"/>
              </a:rPr>
              <a:t>PCM</a:t>
            </a:r>
            <a:r>
              <a:rPr lang="en-US" altLang="zh-CN" i="1" dirty="0">
                <a:latin typeface="+mn-ea"/>
                <a:ea typeface="+mn-ea"/>
              </a:rPr>
              <a:t>= </a:t>
            </a:r>
            <a:r>
              <a:rPr lang="en-US" altLang="zh-CN" i="1" dirty="0" err="1">
                <a:latin typeface="+mn-ea"/>
                <a:ea typeface="+mn-ea"/>
              </a:rPr>
              <a:t>f</a:t>
            </a:r>
            <a:r>
              <a:rPr lang="en-US" altLang="zh-CN" i="1" baseline="-25000" dirty="0" err="1">
                <a:latin typeface="+mn-ea"/>
                <a:ea typeface="+mn-ea"/>
              </a:rPr>
              <a:t>s</a:t>
            </a:r>
            <a:r>
              <a:rPr lang="en-US" altLang="zh-CN" i="1" dirty="0" err="1">
                <a:latin typeface="+mn-ea"/>
                <a:ea typeface="+mn-ea"/>
              </a:rPr>
              <a:t>·N</a:t>
            </a:r>
            <a:endParaRPr lang="en-US" altLang="zh-CN" i="1" baseline="-25000" dirty="0">
              <a:latin typeface="+mn-ea"/>
              <a:ea typeface="+mn-ea"/>
            </a:endParaRPr>
          </a:p>
          <a:p>
            <a:pPr algn="just" eaLnBrk="1" hangingPunct="1">
              <a:lnSpc>
                <a:spcPct val="95000"/>
              </a:lnSpc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以常用的</a:t>
            </a:r>
            <a:r>
              <a:rPr lang="en-US" altLang="zh-CN" dirty="0">
                <a:latin typeface="+mn-ea"/>
                <a:ea typeface="+mn-ea"/>
              </a:rPr>
              <a:t>N=8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 err="1">
                <a:latin typeface="+mn-ea"/>
                <a:ea typeface="+mn-ea"/>
              </a:rPr>
              <a:t>f</a:t>
            </a:r>
            <a:r>
              <a:rPr lang="en-US" altLang="zh-CN" baseline="-25000" dirty="0" err="1">
                <a:latin typeface="+mn-ea"/>
                <a:ea typeface="+mn-ea"/>
              </a:rPr>
              <a:t>s</a:t>
            </a:r>
            <a:r>
              <a:rPr lang="en-US" altLang="zh-CN" dirty="0">
                <a:latin typeface="+mn-ea"/>
                <a:ea typeface="+mn-ea"/>
              </a:rPr>
              <a:t>=8kHz</a:t>
            </a:r>
            <a:r>
              <a:rPr lang="zh-CN" altLang="en-US" dirty="0">
                <a:latin typeface="+mn-ea"/>
                <a:ea typeface="+mn-ea"/>
              </a:rPr>
              <a:t>为例，实际应用的</a:t>
            </a:r>
            <a:r>
              <a:rPr lang="en-US" altLang="zh-CN" i="1" dirty="0">
                <a:latin typeface="+mn-ea"/>
                <a:ea typeface="+mn-ea"/>
              </a:rPr>
              <a:t>B=</a:t>
            </a:r>
            <a:r>
              <a:rPr lang="en-US" altLang="zh-CN" i="1" dirty="0" err="1">
                <a:latin typeface="+mn-ea"/>
                <a:ea typeface="+mn-ea"/>
              </a:rPr>
              <a:t>f</a:t>
            </a:r>
            <a:r>
              <a:rPr lang="en-US" altLang="zh-CN" i="1" baseline="-25000" dirty="0" err="1">
                <a:latin typeface="+mn-ea"/>
                <a:ea typeface="+mn-ea"/>
              </a:rPr>
              <a:t>s</a:t>
            </a:r>
            <a:r>
              <a:rPr lang="en-US" altLang="zh-CN" i="1" dirty="0" err="1">
                <a:latin typeface="+mn-ea"/>
                <a:ea typeface="+mn-ea"/>
              </a:rPr>
              <a:t>·N</a:t>
            </a:r>
            <a:r>
              <a:rPr lang="en-US" altLang="zh-CN" dirty="0">
                <a:latin typeface="+mn-ea"/>
                <a:ea typeface="+mn-ea"/>
              </a:rPr>
              <a:t>=64 kHz</a:t>
            </a:r>
            <a:r>
              <a:rPr lang="zh-CN" altLang="en-US" dirty="0">
                <a:latin typeface="+mn-ea"/>
                <a:ea typeface="+mn-ea"/>
              </a:rPr>
              <a:t>，显然比直接传输语音信号</a:t>
            </a:r>
            <a:r>
              <a:rPr lang="en-US" altLang="zh-CN" dirty="0">
                <a:latin typeface="+mn-ea"/>
                <a:ea typeface="+mn-ea"/>
              </a:rPr>
              <a:t>f(t)</a:t>
            </a:r>
            <a:r>
              <a:rPr lang="zh-CN" altLang="en-US" dirty="0">
                <a:latin typeface="+mn-ea"/>
                <a:ea typeface="+mn-ea"/>
              </a:rPr>
              <a:t>的带宽（</a:t>
            </a:r>
            <a:r>
              <a:rPr lang="en-US" altLang="zh-CN" dirty="0">
                <a:latin typeface="+mn-ea"/>
                <a:ea typeface="+mn-ea"/>
              </a:rPr>
              <a:t>4kHz</a:t>
            </a:r>
            <a:r>
              <a:rPr lang="zh-CN" altLang="en-US" dirty="0">
                <a:latin typeface="+mn-ea"/>
                <a:ea typeface="+mn-ea"/>
              </a:rPr>
              <a:t>）要大得多。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zh-CN" altLang="en-US" sz="4800" dirty="0"/>
              <a:t>模拟信号的数字传输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2843213" y="6230640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/>
              <a:t>译码器原理框图</a:t>
            </a:r>
            <a:endParaRPr lang="zh-CN" altLang="en-US" sz="1800" dirty="0"/>
          </a:p>
        </p:txBody>
      </p:sp>
      <p:graphicFrame>
        <p:nvGraphicFramePr>
          <p:cNvPr id="82948" name="Object 3"/>
          <p:cNvGraphicFramePr>
            <a:graphicFrameLocks noChangeAspect="1"/>
          </p:cNvGraphicFramePr>
          <p:nvPr/>
        </p:nvGraphicFramePr>
        <p:xfrm>
          <a:off x="1692275" y="2969096"/>
          <a:ext cx="64087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VISIO" r:id="rId1" imgW="3867150" imgH="1457325" progId="">
                  <p:embed/>
                </p:oleObj>
              </mc:Choice>
              <mc:Fallback>
                <p:oleObj name="VISIO" r:id="rId1" imgW="3867150" imgH="1457325" progId="">
                  <p:embed/>
                  <p:pic>
                    <p:nvPicPr>
                      <p:cNvPr id="0" name="图片 32768" descr="image7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969096"/>
                        <a:ext cx="6408738" cy="312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602288" y="1196752"/>
            <a:ext cx="7993062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0" dirty="0"/>
              <a:t>        </a:t>
            </a:r>
            <a:r>
              <a:rPr kumimoji="0" lang="en-US" altLang="zh-CN" dirty="0">
                <a:latin typeface="Verdana" panose="020B0604030504040204" pitchFamily="34" charset="0"/>
              </a:rPr>
              <a:t>6.3.5  </a:t>
            </a:r>
            <a:r>
              <a:rPr kumimoji="0" lang="en-US" altLang="en-US" dirty="0" err="1">
                <a:latin typeface="Verdana" panose="020B0604030504040204" pitchFamily="34" charset="0"/>
              </a:rPr>
              <a:t>译码原理</a:t>
            </a:r>
            <a:endParaRPr kumimoji="0" lang="zh-CN" altLang="en-US" dirty="0">
              <a:latin typeface="Verdana" panose="020B060403050404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        译码</a:t>
            </a:r>
            <a:r>
              <a:rPr lang="zh-CN" altLang="en-US" dirty="0"/>
              <a:t>的作用是把收到的</a:t>
            </a:r>
            <a:r>
              <a:rPr lang="en-US" altLang="zh-CN" dirty="0"/>
              <a:t>PCM</a:t>
            </a:r>
            <a:r>
              <a:rPr lang="zh-CN" altLang="en-US" dirty="0"/>
              <a:t>信号还原成相应的</a:t>
            </a:r>
            <a:r>
              <a:rPr lang="en-US" altLang="zh-CN" dirty="0"/>
              <a:t>PAM</a:t>
            </a:r>
            <a:r>
              <a:rPr lang="zh-CN" altLang="en-US" dirty="0"/>
              <a:t>样值信号，即进行</a:t>
            </a:r>
            <a:r>
              <a:rPr lang="en-US" altLang="zh-CN" dirty="0"/>
              <a:t>D/A</a:t>
            </a:r>
            <a:r>
              <a:rPr lang="zh-CN" altLang="en-US" dirty="0"/>
              <a:t>变换。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11597-7FDA-4812-99CA-7CBA35ABC99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79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6.4 </a:t>
            </a:r>
            <a:r>
              <a:rPr lang="zh-CN" altLang="en-US" b="1" dirty="0" smtClean="0"/>
              <a:t>差分脉冲编码调制（</a:t>
            </a:r>
            <a:r>
              <a:rPr lang="en-US" altLang="zh-CN" b="1" dirty="0" smtClean="0"/>
              <a:t>DPCM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lvl="1" eaLnBrk="1" hangingPunct="1"/>
            <a:r>
              <a:rPr lang="en-US" altLang="zh-CN" b="1" dirty="0" smtClean="0"/>
              <a:t>6.4.1 </a:t>
            </a:r>
            <a:r>
              <a:rPr lang="zh-CN" altLang="en-US" b="1" dirty="0" smtClean="0"/>
              <a:t>预测编码简介</a:t>
            </a:r>
            <a:endParaRPr lang="zh-CN" altLang="en-US" b="1" dirty="0" smtClean="0"/>
          </a:p>
          <a:p>
            <a:pPr lvl="2" eaLnBrk="1" hangingPunct="1"/>
            <a:r>
              <a:rPr lang="zh-CN" altLang="en-US" sz="2200" b="1" dirty="0" smtClean="0"/>
              <a:t>预测编码的目的：降低编码的比特率</a:t>
            </a:r>
            <a:endParaRPr lang="zh-CN" altLang="en-US" sz="2200" b="1" dirty="0" smtClean="0"/>
          </a:p>
          <a:p>
            <a:pPr lvl="2" eaLnBrk="1" hangingPunct="1"/>
            <a:r>
              <a:rPr lang="zh-CN" altLang="en-US" sz="2200" b="1" dirty="0" smtClean="0"/>
              <a:t>预测编码原理：</a:t>
            </a:r>
            <a:endParaRPr lang="zh-CN" altLang="en-US" sz="2200" b="1" dirty="0" smtClean="0"/>
          </a:p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	在预测编码中，先根据前几个抽样值计算出一个</a:t>
            </a:r>
            <a:r>
              <a:rPr lang="zh-CN" altLang="en-US" b="1" dirty="0" smtClean="0">
                <a:solidFill>
                  <a:srgbClr val="FF0000"/>
                </a:solidFill>
              </a:rPr>
              <a:t>预测值</a:t>
            </a:r>
            <a:r>
              <a:rPr lang="zh-CN" altLang="en-US" b="1" dirty="0" smtClean="0"/>
              <a:t>，再取当前抽样值和预测值之差。将此差值编码并传输。此差值称为</a:t>
            </a:r>
            <a:r>
              <a:rPr lang="zh-CN" altLang="en-US" b="1" dirty="0" smtClean="0">
                <a:solidFill>
                  <a:srgbClr val="FF0000"/>
                </a:solidFill>
              </a:rPr>
              <a:t>预测误差</a:t>
            </a:r>
            <a:r>
              <a:rPr lang="zh-CN" altLang="en-US" b="1" dirty="0" smtClean="0"/>
              <a:t>。由于抽样值及其预测值之间有较强的相关性，即抽样值和其预测值非常接近，使此预测误差的可能取值范围，比抽样值的变化范围小。所以，可以少用编码比特来对预测误差编码，从而降低其比特率。此预测误差的变化范围较小，它包含的冗余度也小。这就是说，利用减小冗余度的办法，降低了编码比特率。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6DAF2-933B-42D0-BA52-A06CC8E923A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97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23963"/>
            <a:ext cx="8667750" cy="563403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/>
              <a:t>线性预测原理：</a:t>
            </a:r>
            <a:endParaRPr lang="zh-CN" altLang="en-US" b="1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	若利用前面的几个抽样值的线性组合来预测当前的抽样值，则称为</a:t>
            </a:r>
            <a:r>
              <a:rPr lang="zh-CN" altLang="en-US" b="1" dirty="0" smtClean="0">
                <a:solidFill>
                  <a:srgbClr val="FF0000"/>
                </a:solidFill>
              </a:rPr>
              <a:t>线性预测</a:t>
            </a:r>
            <a:r>
              <a:rPr lang="zh-CN" altLang="en-US" b="1" dirty="0" smtClean="0"/>
              <a:t>。若仅用前面的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个抽样值预测当前的抽样值，则就是将要讨论的</a:t>
            </a:r>
            <a:r>
              <a:rPr lang="en-US" altLang="zh-CN" b="1" dirty="0" smtClean="0">
                <a:solidFill>
                  <a:srgbClr val="FF0000"/>
                </a:solidFill>
              </a:rPr>
              <a:t>DPCM</a:t>
            </a:r>
            <a:r>
              <a:rPr lang="zh-CN" altLang="en-US" b="1" dirty="0" smtClean="0"/>
              <a:t>。 </a:t>
            </a:r>
            <a:endParaRPr lang="zh-CN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线性预测</a:t>
            </a:r>
            <a:r>
              <a:rPr lang="zh-CN" altLang="en-US" b="1" dirty="0" smtClean="0"/>
              <a:t>编码原理方框图</a:t>
            </a:r>
            <a:endParaRPr lang="zh-CN" altLang="en-US" b="1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b="1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b="1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b="1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b="1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b="1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	假定量化器的量化误差为零，即</a:t>
            </a:r>
            <a:r>
              <a:rPr lang="en-US" altLang="zh-CN" b="1" i="1" dirty="0" err="1" smtClean="0"/>
              <a:t>e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 smtClean="0"/>
              <a:t> = </a:t>
            </a:r>
            <a:r>
              <a:rPr lang="en-US" altLang="zh-CN" b="1" i="1" dirty="0" err="1" smtClean="0"/>
              <a:t>r</a:t>
            </a:r>
            <a:r>
              <a:rPr lang="en-US" altLang="zh-CN" b="1" i="1" baseline="-25000" dirty="0" err="1" smtClean="0"/>
              <a:t>k</a:t>
            </a:r>
            <a:r>
              <a:rPr lang="zh-CN" altLang="en-US" b="1" dirty="0" smtClean="0"/>
              <a:t>，则由此图可见：</a:t>
            </a:r>
            <a:endParaRPr lang="zh-CN" altLang="en-US" b="1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 smtClean="0"/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	上式表示</a:t>
            </a:r>
            <a:r>
              <a:rPr lang="en-US" altLang="zh-CN" b="1" i="1" dirty="0" err="1" smtClean="0"/>
              <a:t>m</a:t>
            </a:r>
            <a:r>
              <a:rPr lang="en-US" altLang="zh-CN" b="1" i="1" baseline="-25000" dirty="0" err="1" smtClean="0"/>
              <a:t>k</a:t>
            </a:r>
            <a:r>
              <a:rPr lang="en-US" altLang="zh-CN" b="1" i="1" baseline="30000" dirty="0" smtClean="0"/>
              <a:t>*</a:t>
            </a:r>
            <a:r>
              <a:rPr lang="zh-CN" altLang="en-US" b="1" dirty="0" smtClean="0"/>
              <a:t>就等于</a:t>
            </a:r>
            <a:r>
              <a:rPr lang="en-US" altLang="zh-CN" b="1" i="1" dirty="0" err="1" smtClean="0"/>
              <a:t>m</a:t>
            </a:r>
            <a:r>
              <a:rPr lang="en-US" altLang="zh-CN" b="1" i="1" baseline="-25000" dirty="0" err="1" smtClean="0"/>
              <a:t>k</a:t>
            </a:r>
            <a:r>
              <a:rPr lang="zh-CN" altLang="en-US" b="1" dirty="0" smtClean="0"/>
              <a:t>。所以，可以把</a:t>
            </a:r>
            <a:r>
              <a:rPr lang="en-US" altLang="zh-CN" b="1" i="1" dirty="0" err="1" smtClean="0"/>
              <a:t>m</a:t>
            </a:r>
            <a:r>
              <a:rPr lang="en-US" altLang="zh-CN" b="1" i="1" baseline="-25000" dirty="0" err="1" smtClean="0"/>
              <a:t>k</a:t>
            </a:r>
            <a:r>
              <a:rPr lang="en-US" altLang="zh-CN" b="1" i="1" baseline="30000" dirty="0" smtClean="0"/>
              <a:t>*</a:t>
            </a:r>
            <a:r>
              <a:rPr lang="zh-CN" altLang="en-US" b="1" dirty="0" smtClean="0"/>
              <a:t>看作是带有量化误差的抽样信号</a:t>
            </a:r>
            <a:r>
              <a:rPr lang="en-US" altLang="zh-CN" b="1" i="1" dirty="0" err="1" smtClean="0"/>
              <a:t>m</a:t>
            </a:r>
            <a:r>
              <a:rPr lang="en-US" altLang="zh-CN" b="1" i="1" baseline="-25000" dirty="0" err="1" smtClean="0"/>
              <a:t>k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5562600" y="2933700"/>
            <a:ext cx="3327400" cy="2082800"/>
            <a:chOff x="3532" y="2018"/>
            <a:chExt cx="2096" cy="1312"/>
          </a:xfrm>
        </p:grpSpPr>
        <p:sp>
          <p:nvSpPr>
            <p:cNvPr id="497704" name="Text Box 8"/>
            <p:cNvSpPr txBox="1">
              <a:spLocks noChangeArrowheads="1"/>
            </p:cNvSpPr>
            <p:nvPr/>
          </p:nvSpPr>
          <p:spPr bwMode="auto">
            <a:xfrm>
              <a:off x="4099" y="3039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(b) </a:t>
              </a:r>
              <a:r>
                <a:rPr lang="zh-CN" altLang="en-US" sz="2000">
                  <a:latin typeface="Times New Roman" panose="02020603050405020304" pitchFamily="18" charset="0"/>
                </a:rPr>
                <a:t>译码器</a:t>
              </a:r>
              <a:endParaRPr lang="zh-CN" altLang="en-US" sz="2000"/>
            </a:p>
          </p:txBody>
        </p:sp>
        <p:grpSp>
          <p:nvGrpSpPr>
            <p:cNvPr id="497705" name="Group 9"/>
            <p:cNvGrpSpPr/>
            <p:nvPr/>
          </p:nvGrpSpPr>
          <p:grpSpPr bwMode="auto">
            <a:xfrm>
              <a:off x="3532" y="2018"/>
              <a:ext cx="2096" cy="709"/>
              <a:chOff x="6777" y="7899"/>
              <a:chExt cx="3372" cy="1184"/>
            </a:xfrm>
          </p:grpSpPr>
          <p:sp>
            <p:nvSpPr>
              <p:cNvPr id="497706" name="Line 10"/>
              <p:cNvSpPr>
                <a:spLocks noChangeShapeType="1"/>
              </p:cNvSpPr>
              <p:nvPr/>
            </p:nvSpPr>
            <p:spPr bwMode="auto">
              <a:xfrm flipV="1">
                <a:off x="8429" y="8442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07" name="Line 11"/>
              <p:cNvSpPr>
                <a:spLocks noChangeShapeType="1"/>
              </p:cNvSpPr>
              <p:nvPr/>
            </p:nvSpPr>
            <p:spPr bwMode="auto">
              <a:xfrm>
                <a:off x="9551" y="8853"/>
                <a:ext cx="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7708" name="Group 12"/>
              <p:cNvGrpSpPr/>
              <p:nvPr/>
            </p:nvGrpSpPr>
            <p:grpSpPr bwMode="auto">
              <a:xfrm>
                <a:off x="6777" y="8058"/>
                <a:ext cx="1103" cy="470"/>
                <a:chOff x="2279" y="4860"/>
                <a:chExt cx="1290" cy="525"/>
              </a:xfrm>
            </p:grpSpPr>
            <p:sp>
              <p:nvSpPr>
                <p:cNvPr id="4977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15" y="4860"/>
                  <a:ext cx="854" cy="525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</a:ln>
              </p:spPr>
              <p:txBody>
                <a:bodyPr tIns="46800"/>
                <a:lstStyle/>
                <a:p>
                  <a:pPr algn="ctr"/>
                  <a:r>
                    <a:rPr lang="zh-CN" altLang="en-US" sz="2000">
                      <a:latin typeface="Times New Roman" panose="02020603050405020304" pitchFamily="18" charset="0"/>
                    </a:rPr>
                    <a:t>译码</a:t>
                  </a:r>
                  <a:endParaRPr lang="zh-CN" altLang="en-US" sz="4000"/>
                </a:p>
              </p:txBody>
            </p:sp>
            <p:sp>
              <p:nvSpPr>
                <p:cNvPr id="497719" name="Line 14"/>
                <p:cNvSpPr>
                  <a:spLocks noChangeShapeType="1"/>
                </p:cNvSpPr>
                <p:nvPr/>
              </p:nvSpPr>
              <p:spPr bwMode="auto">
                <a:xfrm>
                  <a:off x="2279" y="5145"/>
                  <a:ext cx="4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7709" name="Line 15"/>
              <p:cNvSpPr>
                <a:spLocks noChangeShapeType="1"/>
              </p:cNvSpPr>
              <p:nvPr/>
            </p:nvSpPr>
            <p:spPr bwMode="auto">
              <a:xfrm>
                <a:off x="8638" y="8298"/>
                <a:ext cx="15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10" name="Line 16"/>
              <p:cNvSpPr>
                <a:spLocks noChangeShapeType="1"/>
              </p:cNvSpPr>
              <p:nvPr/>
            </p:nvSpPr>
            <p:spPr bwMode="auto">
              <a:xfrm>
                <a:off x="7893" y="8292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11" name="AutoShape 17"/>
              <p:cNvSpPr>
                <a:spLocks noChangeArrowheads="1"/>
              </p:cNvSpPr>
              <p:nvPr/>
            </p:nvSpPr>
            <p:spPr bwMode="auto">
              <a:xfrm>
                <a:off x="8243" y="8112"/>
                <a:ext cx="371" cy="363"/>
              </a:xfrm>
              <a:prstGeom prst="flowChar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7712" name="Group 18"/>
              <p:cNvGrpSpPr/>
              <p:nvPr/>
            </p:nvGrpSpPr>
            <p:grpSpPr bwMode="auto">
              <a:xfrm>
                <a:off x="8411" y="8613"/>
                <a:ext cx="1118" cy="470"/>
                <a:chOff x="8607" y="5226"/>
                <a:chExt cx="1118" cy="470"/>
              </a:xfrm>
            </p:grpSpPr>
            <p:sp>
              <p:nvSpPr>
                <p:cNvPr id="4977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995" y="5226"/>
                  <a:ext cx="730" cy="470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</a:ln>
              </p:spPr>
              <p:txBody>
                <a:bodyPr tIns="46800"/>
                <a:lstStyle/>
                <a:p>
                  <a:pPr algn="ctr"/>
                  <a:r>
                    <a:rPr lang="zh-CN" altLang="en-US" sz="2000">
                      <a:latin typeface="Times New Roman" panose="02020603050405020304" pitchFamily="18" charset="0"/>
                    </a:rPr>
                    <a:t>预测</a:t>
                  </a:r>
                  <a:endParaRPr lang="zh-CN" altLang="en-US" sz="4000"/>
                </a:p>
              </p:txBody>
            </p:sp>
            <p:sp>
              <p:nvSpPr>
                <p:cNvPr id="497717" name="Line 20"/>
                <p:cNvSpPr>
                  <a:spLocks noChangeShapeType="1"/>
                </p:cNvSpPr>
                <p:nvPr/>
              </p:nvSpPr>
              <p:spPr bwMode="auto">
                <a:xfrm>
                  <a:off x="8607" y="5466"/>
                  <a:ext cx="3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7713" name="Line 21"/>
              <p:cNvSpPr>
                <a:spLocks noChangeShapeType="1"/>
              </p:cNvSpPr>
              <p:nvPr/>
            </p:nvSpPr>
            <p:spPr bwMode="auto">
              <a:xfrm>
                <a:off x="9885" y="8307"/>
                <a:ext cx="0" cy="5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14" name="Text Box 22"/>
              <p:cNvSpPr txBox="1">
                <a:spLocks noChangeArrowheads="1"/>
              </p:cNvSpPr>
              <p:nvPr/>
            </p:nvSpPr>
            <p:spPr bwMode="auto">
              <a:xfrm>
                <a:off x="9407" y="7917"/>
                <a:ext cx="734" cy="49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>
                    <a:latin typeface="Times New Roman" panose="02020603050405020304" pitchFamily="18" charset="0"/>
                  </a:rPr>
                  <a:t>*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/>
              </a:p>
            </p:txBody>
          </p:sp>
          <p:sp>
            <p:nvSpPr>
              <p:cNvPr id="497715" name="Text Box 23"/>
              <p:cNvSpPr txBox="1">
                <a:spLocks noChangeArrowheads="1"/>
              </p:cNvSpPr>
              <p:nvPr/>
            </p:nvSpPr>
            <p:spPr bwMode="auto">
              <a:xfrm>
                <a:off x="7877" y="7899"/>
                <a:ext cx="584" cy="43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/>
              </a:p>
            </p:txBody>
          </p:sp>
        </p:grpSp>
      </p:grpSp>
      <p:grpSp>
        <p:nvGrpSpPr>
          <p:cNvPr id="6" name="Group 59"/>
          <p:cNvGrpSpPr/>
          <p:nvPr/>
        </p:nvGrpSpPr>
        <p:grpSpPr bwMode="auto">
          <a:xfrm>
            <a:off x="701675" y="2933700"/>
            <a:ext cx="4675188" cy="2127250"/>
            <a:chOff x="442" y="2018"/>
            <a:chExt cx="2945" cy="1340"/>
          </a:xfrm>
        </p:grpSpPr>
        <p:grpSp>
          <p:nvGrpSpPr>
            <p:cNvPr id="497672" name="Group 57"/>
            <p:cNvGrpSpPr/>
            <p:nvPr/>
          </p:nvGrpSpPr>
          <p:grpSpPr bwMode="auto">
            <a:xfrm>
              <a:off x="442" y="2018"/>
              <a:ext cx="2945" cy="1340"/>
              <a:chOff x="442" y="2018"/>
              <a:chExt cx="2945" cy="1340"/>
            </a:xfrm>
          </p:grpSpPr>
          <p:sp>
            <p:nvSpPr>
              <p:cNvPr id="497674" name="Text Box 48"/>
              <p:cNvSpPr txBox="1">
                <a:spLocks noChangeArrowheads="1"/>
              </p:cNvSpPr>
              <p:nvPr/>
            </p:nvSpPr>
            <p:spPr bwMode="auto">
              <a:xfrm>
                <a:off x="1491" y="3067"/>
                <a:ext cx="111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(a)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编码器</a:t>
                </a:r>
                <a:endParaRPr lang="zh-CN" altLang="en-US" sz="4000"/>
              </a:p>
            </p:txBody>
          </p:sp>
          <p:grpSp>
            <p:nvGrpSpPr>
              <p:cNvPr id="497675" name="Group 56"/>
              <p:cNvGrpSpPr/>
              <p:nvPr/>
            </p:nvGrpSpPr>
            <p:grpSpPr bwMode="auto">
              <a:xfrm>
                <a:off x="442" y="2018"/>
                <a:ext cx="2945" cy="964"/>
                <a:chOff x="442" y="2018"/>
                <a:chExt cx="2945" cy="1129"/>
              </a:xfrm>
            </p:grpSpPr>
            <p:grpSp>
              <p:nvGrpSpPr>
                <p:cNvPr id="497676" name="Group 27"/>
                <p:cNvGrpSpPr/>
                <p:nvPr/>
              </p:nvGrpSpPr>
              <p:grpSpPr bwMode="auto">
                <a:xfrm>
                  <a:off x="554" y="2146"/>
                  <a:ext cx="2833" cy="984"/>
                  <a:chOff x="1813" y="4692"/>
                  <a:chExt cx="4558" cy="1389"/>
                </a:xfrm>
              </p:grpSpPr>
              <p:sp>
                <p:nvSpPr>
                  <p:cNvPr id="49768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5611"/>
                    <a:ext cx="730" cy="47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miter lim="800000"/>
                  </a:ln>
                </p:spPr>
                <p:txBody>
                  <a:bodyPr tIns="46800"/>
                  <a:lstStyle/>
                  <a:p>
                    <a:pPr algn="just"/>
                    <a:r>
                      <a:rPr lang="zh-CN" altLang="en-US" sz="2000">
                        <a:latin typeface="Times New Roman" panose="02020603050405020304" pitchFamily="18" charset="0"/>
                      </a:rPr>
                      <a:t>预测</a:t>
                    </a:r>
                    <a:endParaRPr lang="zh-CN" altLang="en-US" sz="4000"/>
                  </a:p>
                </p:txBody>
              </p:sp>
              <p:sp>
                <p:nvSpPr>
                  <p:cNvPr id="49768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453" y="5866"/>
                    <a:ext cx="3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68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755" y="5238"/>
                    <a:ext cx="371" cy="362"/>
                  </a:xfrm>
                  <a:prstGeom prst="flowChar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68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67" y="5109"/>
                    <a:ext cx="2" cy="7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68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7" y="5418"/>
                    <a:ext cx="13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68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31" y="4921"/>
                    <a:ext cx="2" cy="30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690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31" y="5579"/>
                    <a:ext cx="2" cy="2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6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570" y="5866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97692" name="Group 36"/>
                  <p:cNvGrpSpPr/>
                  <p:nvPr/>
                </p:nvGrpSpPr>
                <p:grpSpPr bwMode="auto">
                  <a:xfrm>
                    <a:off x="1813" y="4692"/>
                    <a:ext cx="4558" cy="472"/>
                    <a:chOff x="1813" y="4692"/>
                    <a:chExt cx="4558" cy="472"/>
                  </a:xfrm>
                </p:grpSpPr>
                <p:sp>
                  <p:nvSpPr>
                    <p:cNvPr id="497693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47" y="4692"/>
                      <a:ext cx="730" cy="47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 tIns="46800"/>
                    <a:lstStyle/>
                    <a:p>
                      <a:pPr algn="ctr"/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量化</a:t>
                      </a:r>
                      <a:endParaRPr lang="zh-CN" altLang="en-US" sz="4000"/>
                    </a:p>
                  </p:txBody>
                </p:sp>
                <p:sp>
                  <p:nvSpPr>
                    <p:cNvPr id="49769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4693"/>
                      <a:ext cx="730" cy="47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 tIns="46800"/>
                    <a:lstStyle/>
                    <a:p>
                      <a:pPr algn="ctr"/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编码</a:t>
                      </a:r>
                      <a:endParaRPr lang="zh-CN" altLang="en-US" sz="4000"/>
                    </a:p>
                  </p:txBody>
                </p:sp>
                <p:sp>
                  <p:nvSpPr>
                    <p:cNvPr id="497695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89" y="4928"/>
                      <a:ext cx="38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97696" name="Group 40"/>
                    <p:cNvGrpSpPr/>
                    <p:nvPr/>
                  </p:nvGrpSpPr>
                  <p:grpSpPr bwMode="auto">
                    <a:xfrm>
                      <a:off x="1813" y="4693"/>
                      <a:ext cx="2246" cy="470"/>
                      <a:chOff x="1813" y="4700"/>
                      <a:chExt cx="2246" cy="470"/>
                    </a:xfrm>
                  </p:grpSpPr>
                  <p:grpSp>
                    <p:nvGrpSpPr>
                      <p:cNvPr id="497698" name="Group 41"/>
                      <p:cNvGrpSpPr/>
                      <p:nvPr/>
                    </p:nvGrpSpPr>
                    <p:grpSpPr bwMode="auto">
                      <a:xfrm>
                        <a:off x="1813" y="4700"/>
                        <a:ext cx="1103" cy="470"/>
                        <a:chOff x="2279" y="4860"/>
                        <a:chExt cx="1290" cy="525"/>
                      </a:xfrm>
                    </p:grpSpPr>
                    <p:sp>
                      <p:nvSpPr>
                        <p:cNvPr id="497702" name="Text Box 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15" y="4860"/>
                          <a:ext cx="854" cy="5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 algn="ctr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tIns="46800"/>
                        <a:lstStyle/>
                        <a:p>
                          <a:pPr algn="ctr"/>
                          <a:r>
                            <a:rPr lang="zh-CN" altLang="en-US" sz="2000">
                              <a:latin typeface="Times New Roman" panose="02020603050405020304" pitchFamily="18" charset="0"/>
                            </a:rPr>
                            <a:t>抽样</a:t>
                          </a:r>
                          <a:endParaRPr lang="zh-CN" altLang="en-US" sz="4000"/>
                        </a:p>
                      </p:txBody>
                    </p:sp>
                    <p:sp>
                      <p:nvSpPr>
                        <p:cNvPr id="497703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79" y="5145"/>
                          <a:ext cx="45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97699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74" y="4940"/>
                        <a:ext cx="38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7700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9" y="4934"/>
                        <a:ext cx="34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7701" name="AutoShap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79" y="4754"/>
                        <a:ext cx="371" cy="363"/>
                      </a:xfrm>
                      <a:prstGeom prst="flowChar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97697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1" y="4928"/>
                      <a:ext cx="45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9767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279" y="2797"/>
                  <a:ext cx="401" cy="3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400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400" i="1" baseline="-25000">
                      <a:latin typeface="Times New Roman" panose="02020603050405020304" pitchFamily="18" charset="0"/>
                    </a:rPr>
                    <a:t>k</a:t>
                  </a:r>
                  <a:r>
                    <a:rPr lang="en-US" altLang="zh-CN" sz="240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endParaRPr lang="en-US" altLang="zh-CN" sz="4000"/>
                </a:p>
              </p:txBody>
            </p:sp>
            <p:sp>
              <p:nvSpPr>
                <p:cNvPr id="4976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65" y="2775"/>
                  <a:ext cx="410" cy="35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400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400" i="1" baseline="-25000">
                      <a:latin typeface="Times New Roman" panose="02020603050405020304" pitchFamily="18" charset="0"/>
                    </a:rPr>
                    <a:t>k</a:t>
                  </a:r>
                  <a:r>
                    <a:rPr lang="en-US" altLang="zh-CN" sz="2400">
                      <a:latin typeface="Times New Roman" panose="02020603050405020304" pitchFamily="18" charset="0"/>
                    </a:rPr>
                    <a:t>*</a:t>
                  </a:r>
                  <a:endParaRPr lang="en-US" altLang="zh-CN" sz="4000"/>
                </a:p>
              </p:txBody>
            </p:sp>
            <p:sp>
              <p:nvSpPr>
                <p:cNvPr id="4976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2" y="2039"/>
                  <a:ext cx="448" cy="33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)</a:t>
                  </a:r>
                  <a:endParaRPr lang="en-US" altLang="zh-CN" sz="2000"/>
                </a:p>
              </p:txBody>
            </p:sp>
            <p:sp>
              <p:nvSpPr>
                <p:cNvPr id="49768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225" y="2018"/>
                  <a:ext cx="363" cy="3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 i="1" baseline="-25000">
                      <a:latin typeface="Times New Roman" panose="02020603050405020304" pitchFamily="18" charset="0"/>
                    </a:rPr>
                    <a:t>k</a:t>
                  </a:r>
                  <a:endParaRPr lang="en-US" altLang="zh-CN" sz="2000"/>
                </a:p>
              </p:txBody>
            </p:sp>
            <p:sp>
              <p:nvSpPr>
                <p:cNvPr id="4976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374" y="2433"/>
                  <a:ext cx="261" cy="26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</a:rPr>
                    <a:t>－</a:t>
                  </a:r>
                  <a:endParaRPr lang="zh-CN" altLang="en-US" sz="4000"/>
                </a:p>
              </p:txBody>
            </p:sp>
            <p:sp>
              <p:nvSpPr>
                <p:cNvPr id="4976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63" y="2029"/>
                  <a:ext cx="363" cy="3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e</a:t>
                  </a:r>
                  <a:r>
                    <a:rPr lang="en-US" altLang="zh-CN" sz="2000" i="1" baseline="-25000">
                      <a:latin typeface="Times New Roman" panose="02020603050405020304" pitchFamily="18" charset="0"/>
                    </a:rPr>
                    <a:t>k</a:t>
                  </a:r>
                  <a:endParaRPr lang="en-US" altLang="zh-CN" sz="2000"/>
                </a:p>
              </p:txBody>
            </p:sp>
            <p:sp>
              <p:nvSpPr>
                <p:cNvPr id="49768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370" y="2050"/>
                  <a:ext cx="363" cy="3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sz="2000" i="1" baseline="-25000">
                      <a:latin typeface="Times New Roman" panose="02020603050405020304" pitchFamily="18" charset="0"/>
                    </a:rPr>
                    <a:t>k</a:t>
                  </a:r>
                  <a:endParaRPr lang="en-US" altLang="zh-CN" sz="2000"/>
                </a:p>
              </p:txBody>
            </p:sp>
          </p:grpSp>
        </p:grpSp>
        <p:sp>
          <p:nvSpPr>
            <p:cNvPr id="497673" name="Text Box 25"/>
            <p:cNvSpPr txBox="1">
              <a:spLocks noChangeArrowheads="1"/>
            </p:cNvSpPr>
            <p:nvPr/>
          </p:nvSpPr>
          <p:spPr bwMode="auto">
            <a:xfrm>
              <a:off x="1271" y="2252"/>
              <a:ext cx="261" cy="2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>
                  <a:latin typeface="Times New Roman" panose="02020603050405020304" pitchFamily="18" charset="0"/>
                </a:rPr>
                <a:t>＋</a:t>
              </a:r>
              <a:endParaRPr lang="zh-CN" altLang="en-US" sz="4000"/>
            </a:p>
          </p:txBody>
        </p:sp>
      </p:grpSp>
      <p:graphicFrame>
        <p:nvGraphicFramePr>
          <p:cNvPr id="106556" name="Object 60"/>
          <p:cNvGraphicFramePr>
            <a:graphicFrameLocks noChangeAspect="1"/>
          </p:cNvGraphicFramePr>
          <p:nvPr/>
        </p:nvGraphicFramePr>
        <p:xfrm>
          <a:off x="2097088" y="5408613"/>
          <a:ext cx="62547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公式" r:id="rId1" imgW="68884800" imgH="5791200" progId="">
                  <p:embed/>
                </p:oleObj>
              </mc:Choice>
              <mc:Fallback>
                <p:oleObj name="公式" r:id="rId1" imgW="68884800" imgH="5791200" progId="">
                  <p:embed/>
                  <p:pic>
                    <p:nvPicPr>
                      <p:cNvPr id="0" name="图片 33792" descr="image7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7088" y="5408613"/>
                        <a:ext cx="6254750" cy="519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9D3BA-F9E7-4EED-80C3-7D7D9EC1189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98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3963"/>
            <a:ext cx="9144000" cy="5634037"/>
          </a:xfrm>
        </p:spPr>
        <p:txBody>
          <a:bodyPr/>
          <a:lstStyle/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预测器的输出和输入关系由下列线性方程式决定：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式中</a:t>
            </a:r>
            <a:r>
              <a:rPr lang="en-US" altLang="zh-CN" i="1" dirty="0" smtClean="0"/>
              <a:t>p </a:t>
            </a:r>
            <a:r>
              <a:rPr lang="zh-CN" altLang="en-US" i="1" dirty="0" smtClean="0"/>
              <a:t>－ </a:t>
            </a:r>
            <a:r>
              <a:rPr lang="zh-CN" altLang="en-US" dirty="0" smtClean="0"/>
              <a:t>预测阶数，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	   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zh-CN" altLang="en-US" i="1" dirty="0" smtClean="0"/>
              <a:t>－ </a:t>
            </a:r>
            <a:r>
              <a:rPr lang="zh-CN" altLang="en-US" dirty="0" smtClean="0"/>
              <a:t>预测系数。</a:t>
            </a:r>
            <a:endParaRPr lang="zh-CN" altLang="en-US" dirty="0" smtClean="0"/>
          </a:p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上式表明，预测值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30000" dirty="0" smtClean="0">
                <a:sym typeface="Symbol" panose="05050102010706020507" pitchFamily="18" charset="2"/>
              </a:rPr>
              <a:t>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是前面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个带有量化误差的抽样信号值的加权和。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由方框图可见，编码器中预测器输入端和相加器的连接电路和译码器中的完全一样。故当无传输误码时，即当编码器的输出就是译码器的输入时，这两个相加器的输入信号相同，即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zh-CN" altLang="en-US" dirty="0" smtClean="0"/>
              <a:t>。所以，此时译码器的输出信号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*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和编码器中相加器输出信号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*</a:t>
            </a:r>
            <a:r>
              <a:rPr lang="zh-CN" altLang="en-US" dirty="0" smtClean="0"/>
              <a:t>相同，即等于带有量化误差的信号抽样值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498694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3086100" y="1584325"/>
          <a:ext cx="19351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公式" r:id="rId1" imgW="23164800" imgH="10668000" progId="">
                  <p:embed/>
                </p:oleObj>
              </mc:Choice>
              <mc:Fallback>
                <p:oleObj name="公式" r:id="rId1" imgW="23164800" imgH="10668000" progId="">
                  <p:embed/>
                  <p:pic>
                    <p:nvPicPr>
                      <p:cNvPr id="0" name="图片 34816" descr="image7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1584325"/>
                        <a:ext cx="1935163" cy="900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603AF-7F62-4E9B-B0E7-06F76C07798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99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23963"/>
            <a:ext cx="8577262" cy="5634037"/>
          </a:xfrm>
        </p:spPr>
        <p:txBody>
          <a:bodyPr/>
          <a:lstStyle/>
          <a:p>
            <a:pPr lvl="1" eaLnBrk="1" hangingPunct="1"/>
            <a:r>
              <a:rPr lang="en-US" altLang="zh-CN" dirty="0" smtClean="0"/>
              <a:t>6.4.2</a:t>
            </a:r>
            <a:r>
              <a:rPr lang="zh-CN" altLang="en-US" dirty="0" smtClean="0"/>
              <a:t>差分脉冲编码调制</a:t>
            </a:r>
            <a:r>
              <a:rPr lang="en-US" altLang="zh-CN" dirty="0" smtClean="0"/>
              <a:t>(DPCM)</a:t>
            </a:r>
            <a:r>
              <a:rPr lang="zh-CN" altLang="en-US" dirty="0" smtClean="0"/>
              <a:t>的原理及性能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>
                <a:solidFill>
                  <a:srgbClr val="FF0000"/>
                </a:solidFill>
              </a:rPr>
              <a:t>DPCM</a:t>
            </a:r>
            <a:r>
              <a:rPr lang="zh-CN" altLang="en-US" dirty="0" smtClean="0"/>
              <a:t>原理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在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中，只将前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个抽样值当作预测值，再取当前抽样值和预测值之差进行编码并传输。这相当于在下式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中，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1</a:t>
            </a:r>
            <a:r>
              <a:rPr lang="zh-CN" altLang="en-US" dirty="0" smtClean="0"/>
              <a:t>，故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k</a:t>
            </a:r>
            <a:r>
              <a:rPr lang="en-US" altLang="zh-CN" baseline="30000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k-1</a:t>
            </a:r>
            <a:r>
              <a:rPr lang="en-US" altLang="zh-CN" baseline="30000" dirty="0" smtClean="0"/>
              <a:t>*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这时，上图中的预测器就简化成为一个延迟电路，其延迟时间为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个抽样间隔时间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s</a:t>
            </a:r>
            <a:r>
              <a:rPr lang="zh-CN" altLang="en-US" dirty="0" smtClean="0"/>
              <a:t>。在下图中画出了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系统的原理方框图。 </a:t>
            </a:r>
            <a:endParaRPr lang="zh-CN" altLang="en-US" dirty="0" smtClean="0"/>
          </a:p>
        </p:txBody>
      </p:sp>
      <p:sp>
        <p:nvSpPr>
          <p:cNvPr id="499718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716338" y="2889250"/>
          <a:ext cx="19351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公式" r:id="rId1" imgW="23164800" imgH="10668000" progId="">
                  <p:embed/>
                </p:oleObj>
              </mc:Choice>
              <mc:Fallback>
                <p:oleObj name="公式" r:id="rId1" imgW="23164800" imgH="10668000" progId="">
                  <p:embed/>
                  <p:pic>
                    <p:nvPicPr>
                      <p:cNvPr id="0" name="图片 35840" descr="image7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6338" y="2889250"/>
                        <a:ext cx="1935162" cy="900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7190B-081D-451B-BA26-3ED9078E5B2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80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3963"/>
            <a:ext cx="9144000" cy="5634037"/>
          </a:xfrm>
        </p:spPr>
        <p:txBody>
          <a:bodyPr/>
          <a:lstStyle/>
          <a:p>
            <a:pPr lvl="3" eaLnBrk="1" hangingPunct="1"/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为了改善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体制的性能，将自适应技术引入量化和预测过程，得出自适应差分脉码调制</a:t>
            </a:r>
            <a:r>
              <a:rPr lang="en-US" altLang="zh-CN" dirty="0" smtClean="0"/>
              <a:t>(ADPCM ) </a:t>
            </a:r>
            <a:r>
              <a:rPr lang="zh-CN" altLang="en-US" dirty="0" smtClean="0"/>
              <a:t>体制。它能大大提高信号量噪比和动态范围。 </a:t>
            </a:r>
            <a:endParaRPr lang="zh-CN" altLang="en-US" dirty="0" smtClean="0"/>
          </a:p>
          <a:p>
            <a:pPr lvl="3" eaLnBrk="1" hangingPunct="1"/>
            <a:endParaRPr lang="en-US" altLang="zh-CN" dirty="0" smtClean="0"/>
          </a:p>
        </p:txBody>
      </p:sp>
      <p:grpSp>
        <p:nvGrpSpPr>
          <p:cNvPr id="2" name="Group 54"/>
          <p:cNvGrpSpPr/>
          <p:nvPr/>
        </p:nvGrpSpPr>
        <p:grpSpPr bwMode="auto">
          <a:xfrm>
            <a:off x="1106488" y="1493838"/>
            <a:ext cx="7651750" cy="1665287"/>
            <a:chOff x="1725" y="12921"/>
            <a:chExt cx="8364" cy="1779"/>
          </a:xfrm>
        </p:grpSpPr>
        <p:grpSp>
          <p:nvGrpSpPr>
            <p:cNvPr id="980998" name="Group 55"/>
            <p:cNvGrpSpPr/>
            <p:nvPr/>
          </p:nvGrpSpPr>
          <p:grpSpPr bwMode="auto">
            <a:xfrm>
              <a:off x="6717" y="12930"/>
              <a:ext cx="3372" cy="1710"/>
              <a:chOff x="6717" y="12930"/>
              <a:chExt cx="3372" cy="1710"/>
            </a:xfrm>
          </p:grpSpPr>
          <p:sp>
            <p:nvSpPr>
              <p:cNvPr id="981027" name="Text Box 56"/>
              <p:cNvSpPr txBox="1">
                <a:spLocks noChangeArrowheads="1"/>
              </p:cNvSpPr>
              <p:nvPr/>
            </p:nvSpPr>
            <p:spPr bwMode="auto">
              <a:xfrm>
                <a:off x="7857" y="14229"/>
                <a:ext cx="1188" cy="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</a:rPr>
                  <a:t>(b) </a:t>
                </a:r>
                <a:r>
                  <a:rPr lang="zh-CN" altLang="en-US">
                    <a:latin typeface="Times New Roman" panose="02020603050405020304" pitchFamily="18" charset="0"/>
                  </a:rPr>
                  <a:t>译码器</a:t>
                </a:r>
                <a:endParaRPr lang="zh-CN" altLang="en-US" sz="3200"/>
              </a:p>
            </p:txBody>
          </p:sp>
          <p:grpSp>
            <p:nvGrpSpPr>
              <p:cNvPr id="981028" name="Group 57"/>
              <p:cNvGrpSpPr/>
              <p:nvPr/>
            </p:nvGrpSpPr>
            <p:grpSpPr bwMode="auto">
              <a:xfrm>
                <a:off x="6717" y="12930"/>
                <a:ext cx="3372" cy="1089"/>
                <a:chOff x="6717" y="12930"/>
                <a:chExt cx="3372" cy="1089"/>
              </a:xfrm>
            </p:grpSpPr>
            <p:sp>
              <p:nvSpPr>
                <p:cNvPr id="98102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8369" y="13314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81030" name="Group 59"/>
                <p:cNvGrpSpPr/>
                <p:nvPr/>
              </p:nvGrpSpPr>
              <p:grpSpPr bwMode="auto">
                <a:xfrm>
                  <a:off x="6717" y="12930"/>
                  <a:ext cx="3372" cy="1025"/>
                  <a:chOff x="6957" y="4671"/>
                  <a:chExt cx="3372" cy="1025"/>
                </a:xfrm>
              </p:grpSpPr>
              <p:sp>
                <p:nvSpPr>
                  <p:cNvPr id="98103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9731" y="5466"/>
                    <a:ext cx="3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81033" name="Group 61"/>
                  <p:cNvGrpSpPr/>
                  <p:nvPr/>
                </p:nvGrpSpPr>
                <p:grpSpPr bwMode="auto">
                  <a:xfrm>
                    <a:off x="6957" y="4671"/>
                    <a:ext cx="1103" cy="470"/>
                    <a:chOff x="2279" y="4860"/>
                    <a:chExt cx="1290" cy="525"/>
                  </a:xfrm>
                </p:grpSpPr>
                <p:sp>
                  <p:nvSpPr>
                    <p:cNvPr id="981041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15" y="4860"/>
                      <a:ext cx="854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 tIns="46800"/>
                    <a:lstStyle/>
                    <a:p>
                      <a:pPr algn="ctr"/>
                      <a:r>
                        <a:rPr lang="zh-CN" altLang="en-US">
                          <a:latin typeface="Times New Roman" panose="02020603050405020304" pitchFamily="18" charset="0"/>
                        </a:rPr>
                        <a:t>译码</a:t>
                      </a:r>
                      <a:endParaRPr lang="zh-CN" altLang="en-US" sz="3200"/>
                    </a:p>
                  </p:txBody>
                </p:sp>
                <p:sp>
                  <p:nvSpPr>
                    <p:cNvPr id="981042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9" y="5145"/>
                      <a:ext cx="45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8103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8818" y="4911"/>
                    <a:ext cx="15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03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8073" y="4905"/>
                    <a:ext cx="34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036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8423" y="4725"/>
                    <a:ext cx="371" cy="363"/>
                  </a:xfrm>
                  <a:prstGeom prst="flowChar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81037" name="Group 67"/>
                  <p:cNvGrpSpPr/>
                  <p:nvPr/>
                </p:nvGrpSpPr>
                <p:grpSpPr bwMode="auto">
                  <a:xfrm>
                    <a:off x="8591" y="5226"/>
                    <a:ext cx="1118" cy="470"/>
                    <a:chOff x="8607" y="5226"/>
                    <a:chExt cx="1118" cy="470"/>
                  </a:xfrm>
                </p:grpSpPr>
                <p:sp>
                  <p:nvSpPr>
                    <p:cNvPr id="981039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95" y="5226"/>
                      <a:ext cx="730" cy="4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 lIns="0" tIns="0" rIns="0" bIns="0"/>
                    <a:lstStyle/>
                    <a:p>
                      <a:pPr algn="ctr"/>
                      <a:r>
                        <a:rPr lang="zh-CN" altLang="en-US">
                          <a:latin typeface="Times New Roman" panose="02020603050405020304" pitchFamily="18" charset="0"/>
                        </a:rPr>
                        <a:t>延迟</a:t>
                      </a:r>
                      <a:endParaRPr lang="zh-CN" altLang="en-US" sz="3200"/>
                    </a:p>
                  </p:txBody>
                </p:sp>
                <p:sp>
                  <p:nvSpPr>
                    <p:cNvPr id="981040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07" y="5466"/>
                      <a:ext cx="38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8103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0065" y="4905"/>
                    <a:ext cx="0" cy="57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810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837" y="13614"/>
                  <a:ext cx="602" cy="40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s</a:t>
                  </a:r>
                  <a:endParaRPr lang="en-US" altLang="zh-CN" baseline="-25000">
                    <a:latin typeface="Times New Roman" panose="02020603050405020304" pitchFamily="18" charset="0"/>
                  </a:endParaRPr>
                </a:p>
                <a:p>
                  <a:endParaRPr lang="en-US" altLang="zh-CN" sz="3200"/>
                </a:p>
              </p:txBody>
            </p:sp>
          </p:grpSp>
        </p:grpSp>
        <p:grpSp>
          <p:nvGrpSpPr>
            <p:cNvPr id="980999" name="Group 72"/>
            <p:cNvGrpSpPr/>
            <p:nvPr/>
          </p:nvGrpSpPr>
          <p:grpSpPr bwMode="auto">
            <a:xfrm>
              <a:off x="1725" y="12921"/>
              <a:ext cx="4558" cy="1779"/>
              <a:chOff x="1725" y="12921"/>
              <a:chExt cx="4558" cy="1779"/>
            </a:xfrm>
          </p:grpSpPr>
          <p:sp>
            <p:nvSpPr>
              <p:cNvPr id="981000" name="Text Box 73"/>
              <p:cNvSpPr txBox="1">
                <a:spLocks noChangeArrowheads="1"/>
              </p:cNvSpPr>
              <p:nvPr/>
            </p:nvSpPr>
            <p:spPr bwMode="auto">
              <a:xfrm>
                <a:off x="2835" y="13089"/>
                <a:ext cx="466" cy="40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>
                    <a:latin typeface="Times New Roman" panose="02020603050405020304" pitchFamily="18" charset="0"/>
                  </a:rPr>
                  <a:t>＋</a:t>
                </a:r>
                <a:endParaRPr lang="zh-CN" altLang="en-US" sz="3200"/>
              </a:p>
            </p:txBody>
          </p:sp>
          <p:grpSp>
            <p:nvGrpSpPr>
              <p:cNvPr id="981001" name="Group 74"/>
              <p:cNvGrpSpPr/>
              <p:nvPr/>
            </p:nvGrpSpPr>
            <p:grpSpPr bwMode="auto">
              <a:xfrm>
                <a:off x="1725" y="12921"/>
                <a:ext cx="4558" cy="1779"/>
                <a:chOff x="1725" y="12921"/>
                <a:chExt cx="4558" cy="1779"/>
              </a:xfrm>
            </p:grpSpPr>
            <p:grpSp>
              <p:nvGrpSpPr>
                <p:cNvPr id="981003" name="Group 75"/>
                <p:cNvGrpSpPr/>
                <p:nvPr/>
              </p:nvGrpSpPr>
              <p:grpSpPr bwMode="auto">
                <a:xfrm>
                  <a:off x="1725" y="12921"/>
                  <a:ext cx="4558" cy="1443"/>
                  <a:chOff x="1725" y="12921"/>
                  <a:chExt cx="4558" cy="1443"/>
                </a:xfrm>
              </p:grpSpPr>
              <p:grpSp>
                <p:nvGrpSpPr>
                  <p:cNvPr id="981005" name="Group 76"/>
                  <p:cNvGrpSpPr/>
                  <p:nvPr/>
                </p:nvGrpSpPr>
                <p:grpSpPr bwMode="auto">
                  <a:xfrm>
                    <a:off x="1725" y="12921"/>
                    <a:ext cx="4558" cy="1389"/>
                    <a:chOff x="1813" y="4692"/>
                    <a:chExt cx="4558" cy="1389"/>
                  </a:xfrm>
                </p:grpSpPr>
                <p:sp>
                  <p:nvSpPr>
                    <p:cNvPr id="981007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5611"/>
                      <a:ext cx="730" cy="4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 tIns="0"/>
                    <a:lstStyle/>
                    <a:p>
                      <a:pPr algn="just"/>
                      <a:r>
                        <a:rPr lang="zh-CN" altLang="en-US">
                          <a:latin typeface="Times New Roman" panose="02020603050405020304" pitchFamily="18" charset="0"/>
                        </a:rPr>
                        <a:t>延迟</a:t>
                      </a:r>
                      <a:endParaRPr lang="zh-CN" altLang="en-US" sz="3200"/>
                    </a:p>
                  </p:txBody>
                </p:sp>
                <p:sp>
                  <p:nvSpPr>
                    <p:cNvPr id="981008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3" y="5866"/>
                      <a:ext cx="38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1009" name="AutoShap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5" y="5238"/>
                      <a:ext cx="371" cy="362"/>
                    </a:xfrm>
                    <a:prstGeom prst="flowChar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1010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5109"/>
                      <a:ext cx="2" cy="7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1011" name="Line 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57" y="5418"/>
                      <a:ext cx="13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1012" name="Line 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31" y="4921"/>
                      <a:ext cx="2" cy="3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1013" name="Line 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31" y="5579"/>
                      <a:ext cx="2" cy="2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1014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0" y="5866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81015" name="Group 85"/>
                    <p:cNvGrpSpPr/>
                    <p:nvPr/>
                  </p:nvGrpSpPr>
                  <p:grpSpPr bwMode="auto">
                    <a:xfrm>
                      <a:off x="1813" y="4692"/>
                      <a:ext cx="4558" cy="472"/>
                      <a:chOff x="1813" y="4692"/>
                      <a:chExt cx="4558" cy="472"/>
                    </a:xfrm>
                  </p:grpSpPr>
                  <p:sp>
                    <p:nvSpPr>
                      <p:cNvPr id="981016" name="Text Box 8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47" y="4692"/>
                        <a:ext cx="730" cy="47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algn="ctr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tIns="46800"/>
                      <a:lstStyle/>
                      <a:p>
                        <a:pPr algn="ctr"/>
                        <a:r>
                          <a:rPr lang="zh-CN" altLang="en-US">
                            <a:latin typeface="Times New Roman" panose="02020603050405020304" pitchFamily="18" charset="0"/>
                          </a:rPr>
                          <a:t>量化</a:t>
                        </a:r>
                        <a:endParaRPr lang="zh-CN" altLang="en-US" sz="3200"/>
                      </a:p>
                    </p:txBody>
                  </p:sp>
                  <p:sp>
                    <p:nvSpPr>
                      <p:cNvPr id="981017" name="Text Box 8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4693"/>
                        <a:ext cx="730" cy="47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algn="ctr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tIns="46800"/>
                      <a:lstStyle/>
                      <a:p>
                        <a:pPr algn="ctr"/>
                        <a:r>
                          <a:rPr lang="zh-CN" altLang="en-US">
                            <a:latin typeface="Times New Roman" panose="02020603050405020304" pitchFamily="18" charset="0"/>
                          </a:rPr>
                          <a:t>编码</a:t>
                        </a:r>
                        <a:endParaRPr lang="zh-CN" altLang="en-US" sz="3200"/>
                      </a:p>
                    </p:txBody>
                  </p:sp>
                  <p:sp>
                    <p:nvSpPr>
                      <p:cNvPr id="981018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89" y="4928"/>
                        <a:ext cx="38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81019" name="Group 89"/>
                      <p:cNvGrpSpPr/>
                      <p:nvPr/>
                    </p:nvGrpSpPr>
                    <p:grpSpPr bwMode="auto">
                      <a:xfrm>
                        <a:off x="1813" y="4693"/>
                        <a:ext cx="2246" cy="470"/>
                        <a:chOff x="1813" y="4700"/>
                        <a:chExt cx="2246" cy="470"/>
                      </a:xfrm>
                    </p:grpSpPr>
                    <p:grpSp>
                      <p:nvGrpSpPr>
                        <p:cNvPr id="981021" name="Group 90"/>
                        <p:cNvGrpSpPr/>
                        <p:nvPr/>
                      </p:nvGrpSpPr>
                      <p:grpSpPr bwMode="auto">
                        <a:xfrm>
                          <a:off x="1813" y="4700"/>
                          <a:ext cx="1103" cy="470"/>
                          <a:chOff x="2279" y="4860"/>
                          <a:chExt cx="1290" cy="525"/>
                        </a:xfrm>
                      </p:grpSpPr>
                      <p:sp>
                        <p:nvSpPr>
                          <p:cNvPr id="981025" name="Text Box 9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15" y="4860"/>
                            <a:ext cx="854" cy="52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</a:ln>
                        </p:spPr>
                        <p:txBody>
                          <a:bodyPr tIns="46800"/>
                          <a:lstStyle/>
                          <a:p>
                            <a:pPr algn="ctr"/>
                            <a:r>
                              <a:rPr lang="zh-CN" altLang="en-US">
                                <a:latin typeface="Times New Roman" panose="02020603050405020304" pitchFamily="18" charset="0"/>
                              </a:rPr>
                              <a:t>抽样</a:t>
                            </a:r>
                            <a:endParaRPr lang="zh-CN" altLang="en-US" sz="3200"/>
                          </a:p>
                        </p:txBody>
                      </p:sp>
                      <p:sp>
                        <p:nvSpPr>
                          <p:cNvPr id="981026" name="Line 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79" y="5145"/>
                            <a:ext cx="45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tailEnd type="triangle" w="med" len="med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981022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74" y="4940"/>
                          <a:ext cx="38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81023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29" y="4934"/>
                          <a:ext cx="34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81024" name="AutoShape 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79" y="4754"/>
                          <a:ext cx="371" cy="363"/>
                        </a:xfrm>
                        <a:prstGeom prst="flowChartOr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981020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21" y="4928"/>
                        <a:ext cx="45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981006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9" y="13959"/>
                    <a:ext cx="602" cy="40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5000"/>
                      </a:lnSpc>
                    </a:pPr>
                    <a:r>
                      <a:rPr lang="en-US" altLang="zh-CN" i="1">
                        <a:latin typeface="Times New Roman" panose="02020603050405020304" pitchFamily="18" charset="0"/>
                      </a:rPr>
                      <a:t>T</a:t>
                    </a:r>
                    <a:r>
                      <a:rPr lang="en-US" altLang="zh-CN" baseline="-25000">
                        <a:latin typeface="Times New Roman" panose="02020603050405020304" pitchFamily="18" charset="0"/>
                      </a:rPr>
                      <a:t>s</a:t>
                    </a:r>
                    <a:endParaRPr lang="en-US" altLang="zh-CN" baseline="-25000">
                      <a:latin typeface="Times New Roman" panose="02020603050405020304" pitchFamily="18" charset="0"/>
                    </a:endParaRPr>
                  </a:p>
                  <a:p>
                    <a:pPr>
                      <a:lnSpc>
                        <a:spcPct val="105000"/>
                      </a:lnSpc>
                    </a:pPr>
                    <a:endParaRPr lang="en-US" altLang="zh-CN" sz="2800"/>
                  </a:p>
                </p:txBody>
              </p:sp>
            </p:grpSp>
            <p:sp>
              <p:nvSpPr>
                <p:cNvPr id="98100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627" y="14289"/>
                  <a:ext cx="1188" cy="4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(a) </a:t>
                  </a:r>
                  <a:r>
                    <a:rPr lang="zh-CN" altLang="en-US">
                      <a:latin typeface="Times New Roman" panose="02020603050405020304" pitchFamily="18" charset="0"/>
                    </a:rPr>
                    <a:t>编码器</a:t>
                  </a:r>
                  <a:endParaRPr lang="zh-CN" altLang="en-US" sz="3200"/>
                </a:p>
              </p:txBody>
            </p:sp>
          </p:grpSp>
          <p:sp>
            <p:nvSpPr>
              <p:cNvPr id="981002" name="Text Box 99"/>
              <p:cNvSpPr txBox="1">
                <a:spLocks noChangeArrowheads="1"/>
              </p:cNvSpPr>
              <p:nvPr/>
            </p:nvSpPr>
            <p:spPr bwMode="auto">
              <a:xfrm>
                <a:off x="3045" y="13299"/>
                <a:ext cx="466" cy="40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>
                    <a:latin typeface="Times New Roman" panose="02020603050405020304" pitchFamily="18" charset="0"/>
                  </a:rPr>
                  <a:t>－</a:t>
                </a:r>
                <a:endParaRPr lang="zh-CN" altLang="en-US" sz="3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09175E-0DA0-4933-BC60-5DD20CAA851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82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6.5 </a:t>
            </a:r>
            <a:r>
              <a:rPr lang="zh-CN" altLang="en-US" b="1" dirty="0" smtClean="0"/>
              <a:t>增量调制</a:t>
            </a:r>
            <a:endParaRPr lang="zh-CN" altLang="en-US" b="1" dirty="0" smtClean="0"/>
          </a:p>
          <a:p>
            <a:pPr lvl="1" eaLnBrk="1" hangingPunct="1"/>
            <a:r>
              <a:rPr lang="en-US" altLang="zh-CN" b="1" dirty="0" smtClean="0"/>
              <a:t>6.5.1 </a:t>
            </a:r>
            <a:r>
              <a:rPr lang="zh-CN" altLang="en-US" b="1" dirty="0" smtClean="0">
                <a:solidFill>
                  <a:srgbClr val="FF0000"/>
                </a:solidFill>
              </a:rPr>
              <a:t>增量调制</a:t>
            </a:r>
            <a:r>
              <a:rPr lang="zh-CN" altLang="en-US" b="1" dirty="0" smtClean="0"/>
              <a:t>原理</a:t>
            </a:r>
            <a:endParaRPr lang="zh-CN" altLang="en-US" b="1" dirty="0" smtClean="0"/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/>
              <a:t>增量调制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ym typeface="Symbol" panose="05050102010706020507" pitchFamily="18" charset="2"/>
              </a:rPr>
              <a:t></a:t>
            </a:r>
            <a:r>
              <a:rPr lang="en-US" altLang="zh-CN" b="1" dirty="0" smtClean="0"/>
              <a:t>M)</a:t>
            </a:r>
            <a:r>
              <a:rPr lang="zh-CN" altLang="en-US" b="1" dirty="0" smtClean="0"/>
              <a:t>可以看成是一种最简单的</a:t>
            </a:r>
            <a:r>
              <a:rPr lang="en-US" altLang="zh-CN" b="1" dirty="0" smtClean="0"/>
              <a:t>DPCM</a:t>
            </a:r>
            <a:r>
              <a:rPr lang="zh-CN" altLang="en-US" b="1" dirty="0" smtClean="0"/>
              <a:t>。当</a:t>
            </a:r>
            <a:r>
              <a:rPr lang="en-US" altLang="zh-CN" b="1" dirty="0" smtClean="0"/>
              <a:t>DPCM</a:t>
            </a:r>
            <a:r>
              <a:rPr lang="zh-CN" altLang="en-US" b="1" dirty="0" smtClean="0"/>
              <a:t>系统中量化器的量化电平数取为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时，</a:t>
            </a:r>
            <a:r>
              <a:rPr lang="en-US" altLang="zh-CN" b="1" dirty="0" smtClean="0"/>
              <a:t>DPCM</a:t>
            </a:r>
            <a:r>
              <a:rPr lang="zh-CN" altLang="en-US" b="1" dirty="0" smtClean="0"/>
              <a:t>系统就成为增量调制系统。 </a:t>
            </a:r>
            <a:endParaRPr lang="zh-CN" altLang="en-US" b="1" dirty="0" smtClean="0"/>
          </a:p>
        </p:txBody>
      </p:sp>
      <p:graphicFrame>
        <p:nvGraphicFramePr>
          <p:cNvPr id="141317" name="对象 141316"/>
          <p:cNvGraphicFramePr/>
          <p:nvPr/>
        </p:nvGraphicFramePr>
        <p:xfrm>
          <a:off x="2171065" y="3659505"/>
          <a:ext cx="5290820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" imgW="3718560" imgH="2659380" progId="Visio.Drawing.4">
                  <p:embed/>
                </p:oleObj>
              </mc:Choice>
              <mc:Fallback>
                <p:oleObj name="" r:id="rId1" imgW="3718560" imgH="2659380" progId="Visio.Drawing.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065" y="3659505"/>
                        <a:ext cx="5290820" cy="3198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48457-901B-48D3-B7E8-E6604DE7DFA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679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3475"/>
            <a:ext cx="9144000" cy="5724525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上式中的卷积，可以利用卷积公式：</a:t>
            </a:r>
            <a:endParaRPr lang="zh-CN" altLang="en-US" sz="2400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进行计算，得到</a:t>
            </a: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上式表明，由于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- </a:t>
            </a:r>
            <a:r>
              <a:rPr lang="en-US" altLang="zh-CN" i="1" dirty="0" err="1" smtClean="0"/>
              <a:t>nw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是信号频谱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在频率轴上平移了</a:t>
            </a:r>
            <a:r>
              <a:rPr lang="en-US" altLang="zh-CN" i="1" dirty="0" err="1" smtClean="0"/>
              <a:t>nw</a:t>
            </a:r>
            <a:r>
              <a:rPr lang="en-US" altLang="zh-CN" i="1" baseline="-25000" dirty="0" err="1" smtClean="0"/>
              <a:t>s</a:t>
            </a:r>
            <a:r>
              <a:rPr lang="zh-CN" altLang="en-US" dirty="0" smtClean="0"/>
              <a:t>的结果，所以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抽样信号的频谱</a:t>
            </a:r>
            <a:r>
              <a:rPr lang="en-US" altLang="zh-CN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是无数间隔频率为</a:t>
            </a:r>
            <a:r>
              <a:rPr lang="en-US" altLang="zh-CN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的原信号频谱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相叠加而成</a:t>
            </a:r>
            <a:r>
              <a:rPr lang="zh-CN" altLang="en-US" dirty="0" smtClean="0"/>
              <a:t>。 </a:t>
            </a:r>
            <a:endParaRPr lang="zh-CN" altLang="en-US" dirty="0" smtClean="0"/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用频谱图示出如下：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467970" name="Object 4"/>
          <p:cNvGraphicFramePr>
            <a:graphicFrameLocks noChangeAspect="1"/>
          </p:cNvGraphicFramePr>
          <p:nvPr/>
        </p:nvGraphicFramePr>
        <p:xfrm>
          <a:off x="2670175" y="1268413"/>
          <a:ext cx="40290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54254400" imgH="10972800" progId="">
                  <p:embed/>
                </p:oleObj>
              </mc:Choice>
              <mc:Fallback>
                <p:oleObj name="Equation" r:id="rId1" imgW="54254400" imgH="10972800" progId="">
                  <p:embed/>
                  <p:pic>
                    <p:nvPicPr>
                      <p:cNvPr id="0" name="图片 4096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0175" y="1268413"/>
                        <a:ext cx="4029075" cy="814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636838" y="2663825"/>
          <a:ext cx="43656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56997600" imgH="7924800" progId="">
                  <p:embed/>
                </p:oleObj>
              </mc:Choice>
              <mc:Fallback>
                <p:oleObj name="公式" r:id="rId3" imgW="56997600" imgH="7924800" progId="">
                  <p:embed/>
                  <p:pic>
                    <p:nvPicPr>
                      <p:cNvPr id="0" name="图片 4097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6838" y="2663825"/>
                        <a:ext cx="4365625" cy="614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6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130425" y="3698875"/>
          <a:ext cx="600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82905600" imgH="10972800" progId="">
                  <p:embed/>
                </p:oleObj>
              </mc:Choice>
              <mc:Fallback>
                <p:oleObj name="Equation" r:id="rId5" imgW="82905600" imgH="10972800" progId="">
                  <p:embed/>
                  <p:pic>
                    <p:nvPicPr>
                      <p:cNvPr id="0" name="图片 4098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0425" y="3698875"/>
                        <a:ext cx="6007100" cy="796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1BC46-956C-4EA6-8291-AC341A35C05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83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983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23963"/>
            <a:ext cx="8802687" cy="5634037"/>
          </a:xfrm>
        </p:spPr>
        <p:txBody>
          <a:bodyPr/>
          <a:lstStyle/>
          <a:p>
            <a:pPr lvl="2" eaLnBrk="1" hangingPunct="1"/>
            <a:r>
              <a:rPr lang="zh-CN" altLang="en-US" b="1" smtClean="0"/>
              <a:t>方框图</a:t>
            </a:r>
            <a:endParaRPr lang="zh-CN" altLang="en-US" b="1" smtClean="0"/>
          </a:p>
          <a:p>
            <a:pPr lvl="3" eaLnBrk="1" hangingPunct="1"/>
            <a:r>
              <a:rPr lang="zh-CN" altLang="en-US" b="1" smtClean="0"/>
              <a:t>编码器：</a:t>
            </a:r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endParaRPr lang="zh-CN" altLang="en-US" b="1" smtClean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预测误差</a:t>
            </a:r>
            <a:r>
              <a:rPr lang="en-US" altLang="zh-CN" b="1" i="1" smtClean="0"/>
              <a:t>e</a:t>
            </a:r>
            <a:r>
              <a:rPr lang="en-US" altLang="zh-CN" b="1" i="1" baseline="-25000" smtClean="0"/>
              <a:t>k</a:t>
            </a:r>
            <a:r>
              <a:rPr lang="en-US" altLang="zh-CN" b="1" smtClean="0"/>
              <a:t> = </a:t>
            </a:r>
            <a:r>
              <a:rPr lang="en-US" altLang="zh-CN" b="1" i="1" smtClean="0"/>
              <a:t>m</a:t>
            </a:r>
            <a:r>
              <a:rPr lang="en-US" altLang="zh-CN" b="1" i="1" baseline="-25000" smtClean="0"/>
              <a:t>k</a:t>
            </a:r>
            <a:r>
              <a:rPr lang="en-US" altLang="zh-CN" b="1" smtClean="0"/>
              <a:t> – </a:t>
            </a:r>
            <a:r>
              <a:rPr lang="en-US" altLang="zh-CN" b="1" i="1" smtClean="0"/>
              <a:t>m</a:t>
            </a:r>
            <a:r>
              <a:rPr lang="en-US" altLang="zh-CN" b="1" i="1" baseline="-25000" smtClean="0"/>
              <a:t>k</a:t>
            </a:r>
            <a:r>
              <a:rPr lang="en-US" altLang="zh-CN" b="1" i="1" smtClean="0">
                <a:sym typeface="Symbol" panose="05050102010706020507" pitchFamily="18" charset="2"/>
              </a:rPr>
              <a:t></a:t>
            </a:r>
            <a:r>
              <a:rPr lang="en-US" altLang="zh-CN" b="1" i="1" smtClean="0"/>
              <a:t> </a:t>
            </a:r>
            <a:r>
              <a:rPr lang="zh-CN" altLang="en-US" b="1" smtClean="0"/>
              <a:t>被量化成两个电平 </a:t>
            </a:r>
            <a:r>
              <a:rPr lang="en-US" altLang="zh-CN" b="1" smtClean="0"/>
              <a:t>+</a:t>
            </a:r>
            <a:r>
              <a:rPr lang="en-US" altLang="zh-CN" b="1" i="1" smtClean="0">
                <a:sym typeface="Symbol" panose="05050102010706020507" pitchFamily="18" charset="2"/>
              </a:rPr>
              <a:t> </a:t>
            </a:r>
            <a:r>
              <a:rPr lang="zh-CN" altLang="en-US" b="1" smtClean="0"/>
              <a:t>和－</a:t>
            </a:r>
            <a:r>
              <a:rPr lang="zh-CN" altLang="en-US" b="1" i="1" smtClean="0">
                <a:sym typeface="Symbol" panose="05050102010706020507" pitchFamily="18" charset="2"/>
              </a:rPr>
              <a:t> </a:t>
            </a:r>
            <a:r>
              <a:rPr lang="zh-CN" altLang="en-US" b="1" smtClean="0"/>
              <a:t>。</a:t>
            </a:r>
            <a:r>
              <a:rPr lang="zh-CN" altLang="en-US" b="1" i="1" smtClean="0">
                <a:sym typeface="Symbol" panose="05050102010706020507" pitchFamily="18" charset="2"/>
              </a:rPr>
              <a:t> </a:t>
            </a:r>
            <a:r>
              <a:rPr lang="zh-CN" altLang="en-US" b="1" smtClean="0"/>
              <a:t>值称为</a:t>
            </a:r>
            <a:r>
              <a:rPr lang="zh-CN" altLang="en-US" b="1" smtClean="0">
                <a:solidFill>
                  <a:schemeClr val="hlink"/>
                </a:solidFill>
              </a:rPr>
              <a:t>量化台阶</a:t>
            </a:r>
            <a:r>
              <a:rPr lang="zh-CN" altLang="en-US" b="1" smtClean="0"/>
              <a:t>。这就是说，量化器输出信号</a:t>
            </a:r>
            <a:r>
              <a:rPr lang="en-US" altLang="zh-CN" b="1" i="1" smtClean="0"/>
              <a:t>r</a:t>
            </a:r>
            <a:r>
              <a:rPr lang="en-US" altLang="zh-CN" b="1" i="1" baseline="-25000" smtClean="0"/>
              <a:t>k</a:t>
            </a:r>
            <a:r>
              <a:rPr lang="zh-CN" altLang="en-US" b="1" smtClean="0"/>
              <a:t>只取两个值</a:t>
            </a:r>
            <a:r>
              <a:rPr lang="en-US" altLang="zh-CN" b="1" smtClean="0"/>
              <a:t>+</a:t>
            </a:r>
            <a:r>
              <a:rPr lang="en-US" altLang="zh-CN" b="1" i="1" smtClean="0">
                <a:sym typeface="Symbol" panose="05050102010706020507" pitchFamily="18" charset="2"/>
              </a:rPr>
              <a:t> </a:t>
            </a:r>
            <a:r>
              <a:rPr lang="zh-CN" altLang="en-US" b="1" smtClean="0"/>
              <a:t>或－</a:t>
            </a:r>
            <a:r>
              <a:rPr lang="zh-CN" altLang="en-US" b="1" i="1" smtClean="0">
                <a:sym typeface="Symbol" panose="05050102010706020507" pitchFamily="18" charset="2"/>
              </a:rPr>
              <a:t> </a:t>
            </a:r>
            <a:r>
              <a:rPr lang="zh-CN" altLang="en-US" b="1" smtClean="0"/>
              <a:t>。因此，</a:t>
            </a:r>
            <a:r>
              <a:rPr lang="en-US" altLang="zh-CN" b="1" i="1" smtClean="0"/>
              <a:t>r</a:t>
            </a:r>
            <a:r>
              <a:rPr lang="en-US" altLang="zh-CN" b="1" i="1" baseline="-25000" smtClean="0"/>
              <a:t>k</a:t>
            </a:r>
            <a:r>
              <a:rPr lang="zh-CN" altLang="en-US" b="1" smtClean="0"/>
              <a:t>可以用一个二进制符号表示。例如，用“</a:t>
            </a:r>
            <a:r>
              <a:rPr lang="en-US" altLang="zh-CN" b="1" smtClean="0"/>
              <a:t>1”</a:t>
            </a:r>
            <a:r>
              <a:rPr lang="zh-CN" altLang="en-US" b="1" smtClean="0"/>
              <a:t>表示“</a:t>
            </a:r>
            <a:r>
              <a:rPr lang="en-US" altLang="zh-CN" b="1" smtClean="0"/>
              <a:t>+</a:t>
            </a:r>
            <a:r>
              <a:rPr lang="en-US" altLang="zh-CN" b="1" i="1" smtClean="0">
                <a:sym typeface="Symbol" panose="05050102010706020507" pitchFamily="18" charset="2"/>
              </a:rPr>
              <a:t></a:t>
            </a:r>
            <a:r>
              <a:rPr lang="en-US" altLang="zh-CN" b="1" smtClean="0"/>
              <a:t>”</a:t>
            </a:r>
            <a:r>
              <a:rPr lang="zh-CN" altLang="en-US" b="1" smtClean="0"/>
              <a:t>，及用“</a:t>
            </a:r>
            <a:r>
              <a:rPr lang="en-US" altLang="zh-CN" b="1" smtClean="0"/>
              <a:t>0”</a:t>
            </a:r>
            <a:r>
              <a:rPr lang="zh-CN" altLang="en-US" b="1" smtClean="0"/>
              <a:t>表示“</a:t>
            </a:r>
            <a:r>
              <a:rPr lang="en-US" altLang="zh-CN" b="1" smtClean="0"/>
              <a:t>-</a:t>
            </a:r>
            <a:r>
              <a:rPr lang="en-US" altLang="zh-CN" b="1" i="1" smtClean="0">
                <a:sym typeface="Symbol" panose="05050102010706020507" pitchFamily="18" charset="2"/>
              </a:rPr>
              <a:t> </a:t>
            </a:r>
            <a:r>
              <a:rPr lang="en-US" altLang="zh-CN" b="1" smtClean="0"/>
              <a:t>”</a:t>
            </a:r>
            <a:r>
              <a:rPr lang="zh-CN" altLang="en-US" b="1" smtClean="0"/>
              <a:t>。 </a:t>
            </a:r>
            <a:endParaRPr lang="zh-CN" altLang="en-US" b="1" smtClean="0"/>
          </a:p>
        </p:txBody>
      </p:sp>
      <p:grpSp>
        <p:nvGrpSpPr>
          <p:cNvPr id="983045" name="Group 49"/>
          <p:cNvGrpSpPr/>
          <p:nvPr/>
        </p:nvGrpSpPr>
        <p:grpSpPr bwMode="auto">
          <a:xfrm>
            <a:off x="1331913" y="1943100"/>
            <a:ext cx="7227887" cy="2474913"/>
            <a:chOff x="1094" y="2982"/>
            <a:chExt cx="2026" cy="704"/>
          </a:xfrm>
        </p:grpSpPr>
        <p:grpSp>
          <p:nvGrpSpPr>
            <p:cNvPr id="983046" name="Group 6"/>
            <p:cNvGrpSpPr/>
            <p:nvPr/>
          </p:nvGrpSpPr>
          <p:grpSpPr bwMode="auto">
            <a:xfrm>
              <a:off x="1094" y="2982"/>
              <a:ext cx="2026" cy="704"/>
              <a:chOff x="1815" y="312"/>
              <a:chExt cx="5066" cy="1760"/>
            </a:xfrm>
          </p:grpSpPr>
          <p:sp>
            <p:nvSpPr>
              <p:cNvPr id="983048" name="Text Box 7"/>
              <p:cNvSpPr txBox="1">
                <a:spLocks noChangeArrowheads="1"/>
              </p:cNvSpPr>
              <p:nvPr/>
            </p:nvSpPr>
            <p:spPr bwMode="auto">
              <a:xfrm>
                <a:off x="6270" y="1533"/>
                <a:ext cx="611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*</a:t>
                </a:r>
                <a:endParaRPr lang="en-US" altLang="zh-CN" sz="4000"/>
              </a:p>
            </p:txBody>
          </p:sp>
          <p:sp>
            <p:nvSpPr>
              <p:cNvPr id="983049" name="Text Box 8"/>
              <p:cNvSpPr txBox="1">
                <a:spLocks noChangeArrowheads="1"/>
              </p:cNvSpPr>
              <p:nvPr/>
            </p:nvSpPr>
            <p:spPr bwMode="auto">
              <a:xfrm>
                <a:off x="4697" y="1599"/>
                <a:ext cx="1067" cy="4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2400">
                    <a:latin typeface="Times New Roman" panose="02020603050405020304" pitchFamily="18" charset="0"/>
                  </a:rPr>
                  <a:t>延 迟</a:t>
                </a:r>
                <a:endParaRPr lang="zh-CN" altLang="en-US" sz="4000"/>
              </a:p>
            </p:txBody>
          </p:sp>
          <p:grpSp>
            <p:nvGrpSpPr>
              <p:cNvPr id="983050" name="Group 9"/>
              <p:cNvGrpSpPr/>
              <p:nvPr/>
            </p:nvGrpSpPr>
            <p:grpSpPr bwMode="auto">
              <a:xfrm>
                <a:off x="6105" y="1159"/>
                <a:ext cx="484" cy="374"/>
                <a:chOff x="6076" y="6093"/>
                <a:chExt cx="484" cy="374"/>
              </a:xfrm>
            </p:grpSpPr>
            <p:sp>
              <p:nvSpPr>
                <p:cNvPr id="983071" name="Oval 10"/>
                <p:cNvSpPr>
                  <a:spLocks noChangeArrowheads="1"/>
                </p:cNvSpPr>
                <p:nvPr/>
              </p:nvSpPr>
              <p:spPr bwMode="auto">
                <a:xfrm>
                  <a:off x="6153" y="6170"/>
                  <a:ext cx="308" cy="28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0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76" y="6093"/>
                  <a:ext cx="48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400">
                      <a:latin typeface="Times New Roman" panose="02020603050405020304" pitchFamily="18" charset="0"/>
                    </a:rPr>
                    <a:t>＋</a:t>
                  </a:r>
                  <a:endParaRPr lang="zh-CN" altLang="en-US" sz="4000"/>
                </a:p>
              </p:txBody>
            </p:sp>
          </p:grpSp>
          <p:sp>
            <p:nvSpPr>
              <p:cNvPr id="983051" name="Line 12"/>
              <p:cNvSpPr>
                <a:spLocks noChangeShapeType="1"/>
              </p:cNvSpPr>
              <p:nvPr/>
            </p:nvSpPr>
            <p:spPr bwMode="auto">
              <a:xfrm flipV="1">
                <a:off x="4136" y="928"/>
                <a:ext cx="10" cy="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52" name="Oval 13"/>
              <p:cNvSpPr>
                <a:spLocks noChangeArrowheads="1"/>
              </p:cNvSpPr>
              <p:nvPr/>
            </p:nvSpPr>
            <p:spPr bwMode="auto">
              <a:xfrm>
                <a:off x="3971" y="631"/>
                <a:ext cx="308" cy="2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53" name="Text Box 14"/>
              <p:cNvSpPr txBox="1">
                <a:spLocks noChangeArrowheads="1"/>
              </p:cNvSpPr>
              <p:nvPr/>
            </p:nvSpPr>
            <p:spPr bwMode="auto">
              <a:xfrm>
                <a:off x="2563" y="554"/>
                <a:ext cx="990" cy="4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2400">
                    <a:latin typeface="Times New Roman" panose="02020603050405020304" pitchFamily="18" charset="0"/>
                  </a:rPr>
                  <a:t>抽 样</a:t>
                </a:r>
                <a:endParaRPr lang="zh-CN" altLang="en-US" sz="4000"/>
              </a:p>
            </p:txBody>
          </p:sp>
          <p:sp>
            <p:nvSpPr>
              <p:cNvPr id="983054" name="Text Box 15"/>
              <p:cNvSpPr txBox="1">
                <a:spLocks noChangeArrowheads="1"/>
              </p:cNvSpPr>
              <p:nvPr/>
            </p:nvSpPr>
            <p:spPr bwMode="auto">
              <a:xfrm>
                <a:off x="4686" y="554"/>
                <a:ext cx="1397" cy="4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2400">
                    <a:latin typeface="Times New Roman" panose="02020603050405020304" pitchFamily="18" charset="0"/>
                  </a:rPr>
                  <a:t>二电平量化</a:t>
                </a:r>
                <a:endParaRPr lang="zh-CN" altLang="en-US" sz="4000"/>
              </a:p>
            </p:txBody>
          </p:sp>
          <p:sp>
            <p:nvSpPr>
              <p:cNvPr id="983055" name="Line 16"/>
              <p:cNvSpPr>
                <a:spLocks noChangeShapeType="1"/>
              </p:cNvSpPr>
              <p:nvPr/>
            </p:nvSpPr>
            <p:spPr bwMode="auto">
              <a:xfrm>
                <a:off x="2178" y="774"/>
                <a:ext cx="3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56" name="Line 17"/>
              <p:cNvSpPr>
                <a:spLocks noChangeShapeType="1"/>
              </p:cNvSpPr>
              <p:nvPr/>
            </p:nvSpPr>
            <p:spPr bwMode="auto">
              <a:xfrm>
                <a:off x="3575" y="774"/>
                <a:ext cx="3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57" name="Line 18"/>
              <p:cNvSpPr>
                <a:spLocks noChangeShapeType="1"/>
              </p:cNvSpPr>
              <p:nvPr/>
            </p:nvSpPr>
            <p:spPr bwMode="auto">
              <a:xfrm>
                <a:off x="4301" y="774"/>
                <a:ext cx="3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58" name="Line 19"/>
              <p:cNvSpPr>
                <a:spLocks noChangeShapeType="1"/>
              </p:cNvSpPr>
              <p:nvPr/>
            </p:nvSpPr>
            <p:spPr bwMode="auto">
              <a:xfrm>
                <a:off x="6094" y="763"/>
                <a:ext cx="6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59" name="Line 20"/>
              <p:cNvSpPr>
                <a:spLocks noChangeShapeType="1"/>
              </p:cNvSpPr>
              <p:nvPr/>
            </p:nvSpPr>
            <p:spPr bwMode="auto">
              <a:xfrm>
                <a:off x="4147" y="1368"/>
                <a:ext cx="20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60" name="Line 21"/>
              <p:cNvSpPr>
                <a:spLocks noChangeShapeType="1"/>
              </p:cNvSpPr>
              <p:nvPr/>
            </p:nvSpPr>
            <p:spPr bwMode="auto">
              <a:xfrm>
                <a:off x="6336" y="763"/>
                <a:ext cx="0" cy="4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61" name="Line 22"/>
              <p:cNvSpPr>
                <a:spLocks noChangeShapeType="1"/>
              </p:cNvSpPr>
              <p:nvPr/>
            </p:nvSpPr>
            <p:spPr bwMode="auto">
              <a:xfrm flipH="1">
                <a:off x="4147" y="1830"/>
                <a:ext cx="5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62" name="Line 23"/>
              <p:cNvSpPr>
                <a:spLocks noChangeShapeType="1"/>
              </p:cNvSpPr>
              <p:nvPr/>
            </p:nvSpPr>
            <p:spPr bwMode="auto">
              <a:xfrm flipH="1">
                <a:off x="6347" y="1533"/>
                <a:ext cx="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63" name="Line 24"/>
              <p:cNvSpPr>
                <a:spLocks noChangeShapeType="1"/>
              </p:cNvSpPr>
              <p:nvPr/>
            </p:nvSpPr>
            <p:spPr bwMode="auto">
              <a:xfrm flipH="1">
                <a:off x="5775" y="1830"/>
                <a:ext cx="5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064" name="Text Box 25"/>
              <p:cNvSpPr txBox="1">
                <a:spLocks noChangeArrowheads="1"/>
              </p:cNvSpPr>
              <p:nvPr/>
            </p:nvSpPr>
            <p:spPr bwMode="auto">
              <a:xfrm>
                <a:off x="3542" y="741"/>
                <a:ext cx="396" cy="3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2000">
                    <a:latin typeface="Times New Roman" panose="02020603050405020304" pitchFamily="18" charset="0"/>
                  </a:rPr>
                  <a:t>＋</a:t>
                </a:r>
                <a:endParaRPr lang="zh-CN" altLang="en-US" sz="4000"/>
              </a:p>
            </p:txBody>
          </p:sp>
          <p:sp>
            <p:nvSpPr>
              <p:cNvPr id="983065" name="Text Box 26"/>
              <p:cNvSpPr txBox="1">
                <a:spLocks noChangeArrowheads="1"/>
              </p:cNvSpPr>
              <p:nvPr/>
            </p:nvSpPr>
            <p:spPr bwMode="auto">
              <a:xfrm>
                <a:off x="3839" y="983"/>
                <a:ext cx="396" cy="3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2000">
                    <a:latin typeface="Times New Roman" panose="02020603050405020304" pitchFamily="18" charset="0"/>
                  </a:rPr>
                  <a:t>－</a:t>
                </a:r>
                <a:endParaRPr lang="zh-CN" altLang="en-US" sz="4000"/>
              </a:p>
            </p:txBody>
          </p:sp>
          <p:sp>
            <p:nvSpPr>
              <p:cNvPr id="983066" name="Text Box 27"/>
              <p:cNvSpPr txBox="1">
                <a:spLocks noChangeArrowheads="1"/>
              </p:cNvSpPr>
              <p:nvPr/>
            </p:nvSpPr>
            <p:spPr bwMode="auto">
              <a:xfrm>
                <a:off x="1815" y="389"/>
                <a:ext cx="704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)</a:t>
                </a:r>
                <a:endParaRPr lang="en-US" altLang="zh-CN" sz="4000"/>
              </a:p>
            </p:txBody>
          </p:sp>
          <p:sp>
            <p:nvSpPr>
              <p:cNvPr id="983067" name="Text Box 28"/>
              <p:cNvSpPr txBox="1">
                <a:spLocks noChangeArrowheads="1"/>
              </p:cNvSpPr>
              <p:nvPr/>
            </p:nvSpPr>
            <p:spPr bwMode="auto">
              <a:xfrm>
                <a:off x="3465" y="312"/>
                <a:ext cx="704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k</a:t>
                </a:r>
                <a:endParaRPr lang="en-US" altLang="zh-CN" sz="4000"/>
              </a:p>
            </p:txBody>
          </p:sp>
          <p:sp>
            <p:nvSpPr>
              <p:cNvPr id="983068" name="Text Box 29"/>
              <p:cNvSpPr txBox="1">
                <a:spLocks noChangeArrowheads="1"/>
              </p:cNvSpPr>
              <p:nvPr/>
            </p:nvSpPr>
            <p:spPr bwMode="auto">
              <a:xfrm>
                <a:off x="4224" y="378"/>
                <a:ext cx="506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k</a:t>
                </a:r>
                <a:endParaRPr lang="en-US" altLang="zh-CN" sz="4000"/>
              </a:p>
            </p:txBody>
          </p:sp>
          <p:sp>
            <p:nvSpPr>
              <p:cNvPr id="983069" name="Text Box 30"/>
              <p:cNvSpPr txBox="1">
                <a:spLocks noChangeArrowheads="1"/>
              </p:cNvSpPr>
              <p:nvPr/>
            </p:nvSpPr>
            <p:spPr bwMode="auto">
              <a:xfrm>
                <a:off x="6171" y="312"/>
                <a:ext cx="506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k</a:t>
                </a:r>
                <a:endParaRPr lang="en-US" altLang="zh-CN" sz="4000"/>
              </a:p>
            </p:txBody>
          </p:sp>
          <p:sp>
            <p:nvSpPr>
              <p:cNvPr id="983070" name="Text Box 31"/>
              <p:cNvSpPr txBox="1">
                <a:spLocks noChangeArrowheads="1"/>
              </p:cNvSpPr>
              <p:nvPr/>
            </p:nvSpPr>
            <p:spPr bwMode="auto">
              <a:xfrm>
                <a:off x="3617" y="1445"/>
                <a:ext cx="629" cy="4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4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endParaRPr lang="en-US" altLang="zh-CN" sz="4000"/>
              </a:p>
            </p:txBody>
          </p:sp>
        </p:grpSp>
        <p:sp>
          <p:nvSpPr>
            <p:cNvPr id="983047" name="Text Box 48"/>
            <p:cNvSpPr txBox="1">
              <a:spLocks noChangeArrowheads="1"/>
            </p:cNvSpPr>
            <p:nvPr/>
          </p:nvSpPr>
          <p:spPr bwMode="auto">
            <a:xfrm>
              <a:off x="1921" y="3079"/>
              <a:ext cx="252" cy="16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400">
                  <a:latin typeface="Times New Roman" panose="02020603050405020304" pitchFamily="18" charset="0"/>
                </a:rPr>
                <a:t>＋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endParaRPr lang="en-US" altLang="zh-CN" sz="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FE4A45-F828-4F97-8E98-B31FA943E4B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84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3963"/>
            <a:ext cx="9144000" cy="5634037"/>
          </a:xfrm>
        </p:spPr>
        <p:txBody>
          <a:bodyPr/>
          <a:lstStyle/>
          <a:p>
            <a:pPr lvl="3" eaLnBrk="1" hangingPunct="1"/>
            <a:r>
              <a:rPr lang="zh-CN" altLang="en-US" b="1" smtClean="0"/>
              <a:t>译码器：</a:t>
            </a:r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/>
            <a:endParaRPr lang="zh-CN" altLang="en-US" b="1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译码器由“延迟相加电路”组成，它和编码器中的相同。所以当无传输误码时，</a:t>
            </a:r>
            <a:r>
              <a:rPr lang="en-US" altLang="zh-CN" b="1" i="1" smtClean="0"/>
              <a:t>m</a:t>
            </a:r>
            <a:r>
              <a:rPr lang="en-US" altLang="zh-CN" b="1" i="1" baseline="-25000" smtClean="0"/>
              <a:t>k</a:t>
            </a:r>
            <a:r>
              <a:rPr lang="en-US" altLang="zh-CN" b="1" i="1" smtClean="0"/>
              <a:t>*</a:t>
            </a:r>
            <a:r>
              <a:rPr lang="en-US" altLang="zh-CN" b="1" i="1" smtClean="0">
                <a:sym typeface="Symbol" panose="05050102010706020507" pitchFamily="18" charset="2"/>
              </a:rPr>
              <a:t></a:t>
            </a:r>
            <a:r>
              <a:rPr lang="en-US" altLang="zh-CN" b="1" smtClean="0"/>
              <a:t> = </a:t>
            </a:r>
            <a:r>
              <a:rPr lang="en-US" altLang="zh-CN" b="1" i="1" smtClean="0"/>
              <a:t>m</a:t>
            </a:r>
            <a:r>
              <a:rPr lang="en-US" altLang="zh-CN" b="1" i="1" baseline="-25000" smtClean="0"/>
              <a:t>k</a:t>
            </a:r>
            <a:r>
              <a:rPr lang="en-US" altLang="zh-CN" b="1" i="1" smtClean="0"/>
              <a:t>*</a:t>
            </a:r>
            <a:r>
              <a:rPr lang="zh-CN" altLang="en-US" b="1" smtClean="0"/>
              <a:t>。</a:t>
            </a:r>
            <a:endParaRPr lang="zh-CN" altLang="en-US" b="1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176588" y="1808163"/>
            <a:ext cx="3330575" cy="1485900"/>
            <a:chOff x="7350" y="1729"/>
            <a:chExt cx="2836" cy="1322"/>
          </a:xfrm>
        </p:grpSpPr>
        <p:grpSp>
          <p:nvGrpSpPr>
            <p:cNvPr id="984070" name="Group 5"/>
            <p:cNvGrpSpPr/>
            <p:nvPr/>
          </p:nvGrpSpPr>
          <p:grpSpPr bwMode="auto">
            <a:xfrm>
              <a:off x="7350" y="1912"/>
              <a:ext cx="2836" cy="1139"/>
              <a:chOff x="7591" y="6813"/>
              <a:chExt cx="2836" cy="1139"/>
            </a:xfrm>
          </p:grpSpPr>
          <p:sp>
            <p:nvSpPr>
              <p:cNvPr id="984073" name="Line 6"/>
              <p:cNvSpPr>
                <a:spLocks noChangeShapeType="1"/>
              </p:cNvSpPr>
              <p:nvPr/>
            </p:nvSpPr>
            <p:spPr bwMode="auto">
              <a:xfrm>
                <a:off x="8323" y="7740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84074" name="Group 7"/>
              <p:cNvGrpSpPr/>
              <p:nvPr/>
            </p:nvGrpSpPr>
            <p:grpSpPr bwMode="auto">
              <a:xfrm>
                <a:off x="7591" y="6813"/>
                <a:ext cx="2836" cy="1139"/>
                <a:chOff x="7545" y="5478"/>
                <a:chExt cx="2836" cy="1139"/>
              </a:xfrm>
            </p:grpSpPr>
            <p:sp>
              <p:nvSpPr>
                <p:cNvPr id="98407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493" y="6144"/>
                  <a:ext cx="1067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>
                      <a:latin typeface="Times New Roman" panose="02020603050405020304" pitchFamily="18" charset="0"/>
                    </a:rPr>
                    <a:t>延 迟</a:t>
                  </a:r>
                  <a:endParaRPr lang="zh-CN" altLang="en-US" sz="4000"/>
                </a:p>
              </p:txBody>
            </p:sp>
            <p:grpSp>
              <p:nvGrpSpPr>
                <p:cNvPr id="984076" name="Group 9"/>
                <p:cNvGrpSpPr/>
                <p:nvPr/>
              </p:nvGrpSpPr>
              <p:grpSpPr bwMode="auto">
                <a:xfrm>
                  <a:off x="8025" y="5478"/>
                  <a:ext cx="484" cy="374"/>
                  <a:chOff x="6076" y="6093"/>
                  <a:chExt cx="484" cy="374"/>
                </a:xfrm>
              </p:grpSpPr>
              <p:sp>
                <p:nvSpPr>
                  <p:cNvPr id="98408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6153" y="6170"/>
                    <a:ext cx="308" cy="28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08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76" y="6093"/>
                    <a:ext cx="484" cy="3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2400">
                        <a:latin typeface="Times New Roman" panose="02020603050405020304" pitchFamily="18" charset="0"/>
                      </a:rPr>
                      <a:t>＋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984077" name="Line 12"/>
                <p:cNvSpPr>
                  <a:spLocks noChangeShapeType="1"/>
                </p:cNvSpPr>
                <p:nvPr/>
              </p:nvSpPr>
              <p:spPr bwMode="auto">
                <a:xfrm>
                  <a:off x="7545" y="5700"/>
                  <a:ext cx="55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078" name="Line 13"/>
                <p:cNvSpPr>
                  <a:spLocks noChangeShapeType="1"/>
                </p:cNvSpPr>
                <p:nvPr/>
              </p:nvSpPr>
              <p:spPr bwMode="auto">
                <a:xfrm>
                  <a:off x="8415" y="5685"/>
                  <a:ext cx="196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07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279" y="5835"/>
                  <a:ext cx="0" cy="5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080" name="Line 15"/>
                <p:cNvSpPr>
                  <a:spLocks noChangeShapeType="1"/>
                </p:cNvSpPr>
                <p:nvPr/>
              </p:nvSpPr>
              <p:spPr bwMode="auto">
                <a:xfrm>
                  <a:off x="9915" y="5685"/>
                  <a:ext cx="0" cy="6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08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555" y="634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84071" name="Text Box 17"/>
            <p:cNvSpPr txBox="1">
              <a:spLocks noChangeArrowheads="1"/>
            </p:cNvSpPr>
            <p:nvPr/>
          </p:nvSpPr>
          <p:spPr bwMode="auto">
            <a:xfrm>
              <a:off x="7364" y="1729"/>
              <a:ext cx="508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400" i="1">
                  <a:latin typeface="Times New Roman" panose="02020603050405020304" pitchFamily="18" charset="0"/>
                </a:rPr>
                <a:t>'</a:t>
              </a:r>
              <a:endParaRPr lang="en-US" altLang="zh-CN" sz="4000"/>
            </a:p>
          </p:txBody>
        </p:sp>
        <p:sp>
          <p:nvSpPr>
            <p:cNvPr id="984072" name="Text Box 18"/>
            <p:cNvSpPr txBox="1">
              <a:spLocks noChangeArrowheads="1"/>
            </p:cNvSpPr>
            <p:nvPr/>
          </p:nvSpPr>
          <p:spPr bwMode="auto">
            <a:xfrm>
              <a:off x="9344" y="1729"/>
              <a:ext cx="703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m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400" i="1">
                  <a:latin typeface="Times New Roman" panose="02020603050405020304" pitchFamily="18" charset="0"/>
                </a:rPr>
                <a:t>*'</a:t>
              </a:r>
              <a:endParaRPr lang="en-US" altLang="zh-CN" sz="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2A14A7-5F60-4CBC-8458-92837D10310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85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3963"/>
            <a:ext cx="9144000" cy="5634037"/>
          </a:xfrm>
        </p:spPr>
        <p:txBody>
          <a:bodyPr/>
          <a:lstStyle/>
          <a:p>
            <a:pPr lvl="3" eaLnBrk="1" hangingPunct="1">
              <a:lnSpc>
                <a:spcPct val="120000"/>
              </a:lnSpc>
            </a:pPr>
            <a:r>
              <a:rPr lang="zh-CN" altLang="en-US" b="1" dirty="0" smtClean="0"/>
              <a:t>实用方案：在实用中，为了简单起见，通常用一个积分器来代替上述“延迟相加电路”，并将抽样器放到相加器后面，与量化器合并为抽样判决器。</a:t>
            </a: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</a:pP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</a:pP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</a:pP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</a:pP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	</a:t>
            </a:r>
            <a:endParaRPr lang="zh-CN" altLang="en-US" b="1" dirty="0" smtClean="0"/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	图中编码器输入信号为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，它与预测信号</a:t>
            </a:r>
            <a:r>
              <a:rPr lang="en-US" altLang="zh-CN" b="1" i="1" dirty="0" smtClean="0"/>
              <a:t>m</a:t>
            </a:r>
            <a:r>
              <a:rPr lang="en-US" altLang="zh-CN" b="1" i="1" dirty="0" smtClean="0">
                <a:sym typeface="Symbol" panose="05050102010706020507" pitchFamily="18" charset="2"/>
              </a:rPr>
              <a:t>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值相减，得到预测误差</a:t>
            </a:r>
            <a:r>
              <a:rPr lang="en-US" altLang="zh-CN" b="1" i="1" dirty="0" smtClean="0"/>
              <a:t>e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。预测误差</a:t>
            </a:r>
            <a:r>
              <a:rPr lang="en-US" altLang="zh-CN" b="1" i="1" dirty="0" smtClean="0"/>
              <a:t>e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被周期为</a:t>
            </a:r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s</a:t>
            </a:r>
            <a:r>
              <a:rPr lang="zh-CN" altLang="en-US" b="1" dirty="0" smtClean="0"/>
              <a:t>的抽样冲激序列</a:t>
            </a:r>
            <a:r>
              <a:rPr lang="zh-CN" altLang="en-US" b="1" i="1" dirty="0" smtClean="0">
                <a:sym typeface="Symbol" panose="05050102010706020507" pitchFamily="18" charset="2"/>
              </a:rPr>
              <a:t></a:t>
            </a:r>
            <a:r>
              <a:rPr lang="en-US" altLang="zh-CN" b="1" i="1" baseline="-25000" dirty="0" smtClean="0"/>
              <a:t>T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抽样。若抽样值为负值，则判决输出电压</a:t>
            </a:r>
            <a:r>
              <a:rPr lang="en-US" altLang="zh-CN" b="1" dirty="0" smtClean="0"/>
              <a:t>+</a:t>
            </a:r>
            <a:r>
              <a:rPr lang="en-US" altLang="zh-CN" b="1" i="1" dirty="0" smtClean="0">
                <a:sym typeface="Symbol" panose="05050102010706020507" pitchFamily="18" charset="2"/>
              </a:rPr>
              <a:t></a:t>
            </a:r>
            <a:r>
              <a:rPr lang="zh-CN" altLang="en-US" b="1" dirty="0" smtClean="0"/>
              <a:t>（用“</a:t>
            </a:r>
            <a:r>
              <a:rPr lang="en-US" altLang="zh-CN" b="1" dirty="0" smtClean="0"/>
              <a:t>1”</a:t>
            </a:r>
            <a:r>
              <a:rPr lang="zh-CN" altLang="en-US" b="1" dirty="0" smtClean="0"/>
              <a:t>代表）；若抽样值为正值，则判决输出电压</a:t>
            </a:r>
            <a:r>
              <a:rPr lang="en-US" altLang="zh-CN" b="1" dirty="0" smtClean="0"/>
              <a:t>-</a:t>
            </a:r>
            <a:r>
              <a:rPr lang="en-US" altLang="zh-CN" b="1" i="1" dirty="0" smtClean="0">
                <a:sym typeface="Symbol" panose="05050102010706020507" pitchFamily="18" charset="2"/>
              </a:rPr>
              <a:t></a:t>
            </a:r>
            <a:r>
              <a:rPr lang="zh-CN" altLang="en-US" b="1" dirty="0" smtClean="0"/>
              <a:t>（用“</a:t>
            </a:r>
            <a:r>
              <a:rPr lang="en-US" altLang="zh-CN" b="1" dirty="0" smtClean="0"/>
              <a:t>0”</a:t>
            </a:r>
            <a:r>
              <a:rPr lang="zh-CN" altLang="en-US" b="1" dirty="0" smtClean="0"/>
              <a:t>代表）。 </a:t>
            </a:r>
            <a:endParaRPr lang="zh-CN" altLang="en-US" b="1" dirty="0" smtClean="0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1422400" y="2528888"/>
            <a:ext cx="7424738" cy="2141537"/>
            <a:chOff x="896" y="1565"/>
            <a:chExt cx="4677" cy="1349"/>
          </a:xfrm>
        </p:grpSpPr>
        <p:sp>
          <p:nvSpPr>
            <p:cNvPr id="985094" name="Text Box 37"/>
            <p:cNvSpPr txBox="1">
              <a:spLocks noChangeArrowheads="1"/>
            </p:cNvSpPr>
            <p:nvPr/>
          </p:nvSpPr>
          <p:spPr bwMode="auto">
            <a:xfrm>
              <a:off x="2220" y="2056"/>
              <a:ext cx="408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endParaRPr lang="en-US" altLang="zh-CN" sz="3600"/>
            </a:p>
          </p:txBody>
        </p:sp>
        <p:sp>
          <p:nvSpPr>
            <p:cNvPr id="985095" name="Text Box 8"/>
            <p:cNvSpPr txBox="1">
              <a:spLocks noChangeArrowheads="1"/>
            </p:cNvSpPr>
            <p:nvPr/>
          </p:nvSpPr>
          <p:spPr bwMode="auto">
            <a:xfrm>
              <a:off x="1718" y="2642"/>
              <a:ext cx="3463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</a:rPr>
                <a:t>(a) </a:t>
              </a:r>
              <a:r>
                <a:rPr lang="zh-CN" altLang="en-US" sz="2000">
                  <a:latin typeface="Times New Roman" panose="02020603050405020304" pitchFamily="18" charset="0"/>
                </a:rPr>
                <a:t>编码器			</a:t>
              </a:r>
              <a:r>
                <a:rPr lang="en-US" altLang="zh-CN" sz="2000">
                  <a:latin typeface="Times New Roman" panose="02020603050405020304" pitchFamily="18" charset="0"/>
                </a:rPr>
                <a:t>(b)</a:t>
              </a:r>
              <a:r>
                <a:rPr lang="zh-CN" altLang="en-US" sz="2000">
                  <a:latin typeface="Times New Roman" panose="02020603050405020304" pitchFamily="18" charset="0"/>
                </a:rPr>
                <a:t>译码器</a:t>
              </a:r>
              <a:endParaRPr lang="zh-CN" altLang="en-US" sz="3600"/>
            </a:p>
          </p:txBody>
        </p:sp>
        <p:grpSp>
          <p:nvGrpSpPr>
            <p:cNvPr id="985096" name="Group 9"/>
            <p:cNvGrpSpPr/>
            <p:nvPr/>
          </p:nvGrpSpPr>
          <p:grpSpPr bwMode="auto">
            <a:xfrm>
              <a:off x="896" y="1565"/>
              <a:ext cx="4677" cy="1060"/>
              <a:chOff x="2265" y="10368"/>
              <a:chExt cx="7738" cy="1814"/>
            </a:xfrm>
          </p:grpSpPr>
          <p:grpSp>
            <p:nvGrpSpPr>
              <p:cNvPr id="985099" name="Group 10"/>
              <p:cNvGrpSpPr/>
              <p:nvPr/>
            </p:nvGrpSpPr>
            <p:grpSpPr bwMode="auto">
              <a:xfrm>
                <a:off x="2265" y="10368"/>
                <a:ext cx="3722" cy="1814"/>
                <a:chOff x="3331" y="10398"/>
                <a:chExt cx="3722" cy="1814"/>
              </a:xfrm>
            </p:grpSpPr>
            <p:grpSp>
              <p:nvGrpSpPr>
                <p:cNvPr id="985108" name="Group 11"/>
                <p:cNvGrpSpPr/>
                <p:nvPr/>
              </p:nvGrpSpPr>
              <p:grpSpPr bwMode="auto">
                <a:xfrm>
                  <a:off x="3469" y="10694"/>
                  <a:ext cx="3443" cy="1518"/>
                  <a:chOff x="3469" y="10694"/>
                  <a:chExt cx="3443" cy="1518"/>
                </a:xfrm>
              </p:grpSpPr>
              <p:sp>
                <p:nvSpPr>
                  <p:cNvPr id="98511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77" y="11739"/>
                    <a:ext cx="1067" cy="47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2000">
                        <a:latin typeface="Times New Roman" panose="02020603050405020304" pitchFamily="18" charset="0"/>
                      </a:rPr>
                      <a:t>积分器</a:t>
                    </a:r>
                    <a:endParaRPr lang="zh-CN" altLang="en-US" sz="3600"/>
                  </a:p>
                </p:txBody>
              </p:sp>
              <p:sp>
                <p:nvSpPr>
                  <p:cNvPr id="985114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16" y="11068"/>
                    <a:ext cx="10" cy="9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15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151" y="10771"/>
                    <a:ext cx="308" cy="28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1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6" y="10694"/>
                    <a:ext cx="1397" cy="47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2000">
                        <a:latin typeface="Times New Roman" panose="02020603050405020304" pitchFamily="18" charset="0"/>
                      </a:rPr>
                      <a:t>抽样 判决</a:t>
                    </a:r>
                    <a:endParaRPr lang="zh-CN" altLang="en-US" sz="3600"/>
                  </a:p>
                </p:txBody>
              </p:sp>
              <p:sp>
                <p:nvSpPr>
                  <p:cNvPr id="98511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69" y="10914"/>
                    <a:ext cx="67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1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81" y="10914"/>
                    <a:ext cx="3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1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274" y="10903"/>
                    <a:ext cx="63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20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7" y="11970"/>
                    <a:ext cx="5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21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27" y="10923"/>
                    <a:ext cx="0" cy="10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22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55" y="11970"/>
                    <a:ext cx="57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2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2" y="10881"/>
                    <a:ext cx="396" cy="3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>
                        <a:latin typeface="Times New Roman" panose="02020603050405020304" pitchFamily="18" charset="0"/>
                      </a:rPr>
                      <a:t>＋</a:t>
                    </a:r>
                    <a:endParaRPr lang="zh-CN" altLang="en-US" sz="3600"/>
                  </a:p>
                </p:txBody>
              </p:sp>
              <p:sp>
                <p:nvSpPr>
                  <p:cNvPr id="98512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19" y="11123"/>
                    <a:ext cx="396" cy="3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>
                        <a:latin typeface="Times New Roman" panose="02020603050405020304" pitchFamily="18" charset="0"/>
                      </a:rPr>
                      <a:t>－</a:t>
                    </a:r>
                    <a:endParaRPr lang="zh-CN" altLang="en-US" sz="3600"/>
                  </a:p>
                </p:txBody>
              </p:sp>
            </p:grpSp>
            <p:sp>
              <p:nvSpPr>
                <p:cNvPr id="9851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331" y="10545"/>
                  <a:ext cx="704" cy="4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)</a:t>
                  </a:r>
                  <a:endParaRPr lang="en-US" altLang="zh-CN" sz="3600"/>
                </a:p>
              </p:txBody>
            </p:sp>
            <p:sp>
              <p:nvSpPr>
                <p:cNvPr id="9851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29" y="10398"/>
                  <a:ext cx="596" cy="4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e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t)</a:t>
                  </a:r>
                  <a:endParaRPr lang="en-US" altLang="zh-CN" sz="3600"/>
                </a:p>
              </p:txBody>
            </p:sp>
            <p:sp>
              <p:nvSpPr>
                <p:cNvPr id="9851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351" y="10452"/>
                  <a:ext cx="702" cy="4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d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)</a:t>
                  </a:r>
                  <a:endParaRPr lang="en-US" altLang="zh-CN" sz="3600"/>
                </a:p>
              </p:txBody>
            </p:sp>
            <p:sp>
              <p:nvSpPr>
                <p:cNvPr id="98511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91" y="11585"/>
                  <a:ext cx="735" cy="4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)</a:t>
                  </a:r>
                  <a:endParaRPr lang="en-US" altLang="zh-CN" sz="3600"/>
                </a:p>
              </p:txBody>
            </p:sp>
          </p:grpSp>
          <p:grpSp>
            <p:nvGrpSpPr>
              <p:cNvPr id="985100" name="Group 28"/>
              <p:cNvGrpSpPr/>
              <p:nvPr/>
            </p:nvGrpSpPr>
            <p:grpSpPr bwMode="auto">
              <a:xfrm>
                <a:off x="6359" y="10830"/>
                <a:ext cx="3644" cy="632"/>
                <a:chOff x="6539" y="10455"/>
                <a:chExt cx="3644" cy="632"/>
              </a:xfrm>
            </p:grpSpPr>
            <p:sp>
              <p:nvSpPr>
                <p:cNvPr id="98510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279" y="10614"/>
                  <a:ext cx="948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>
                      <a:latin typeface="Times New Roman" panose="02020603050405020304" pitchFamily="18" charset="0"/>
                    </a:rPr>
                    <a:t>积 分</a:t>
                  </a:r>
                  <a:endParaRPr lang="zh-CN" altLang="en-US" sz="3600"/>
                </a:p>
              </p:txBody>
            </p:sp>
            <p:sp>
              <p:nvSpPr>
                <p:cNvPr id="985102" name="Line 30"/>
                <p:cNvSpPr>
                  <a:spLocks noChangeShapeType="1"/>
                </p:cNvSpPr>
                <p:nvPr/>
              </p:nvSpPr>
              <p:spPr bwMode="auto">
                <a:xfrm>
                  <a:off x="9537" y="10845"/>
                  <a:ext cx="6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85103" name="Group 31"/>
                <p:cNvGrpSpPr/>
                <p:nvPr/>
              </p:nvGrpSpPr>
              <p:grpSpPr bwMode="auto">
                <a:xfrm>
                  <a:off x="6539" y="10455"/>
                  <a:ext cx="928" cy="420"/>
                  <a:chOff x="7379" y="10501"/>
                  <a:chExt cx="928" cy="420"/>
                </a:xfrm>
              </p:grpSpPr>
              <p:sp>
                <p:nvSpPr>
                  <p:cNvPr id="98510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530" y="10906"/>
                    <a:ext cx="55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1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79" y="10501"/>
                    <a:ext cx="928" cy="4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000" i="1">
                        <a:latin typeface="Times New Roman" panose="02020603050405020304" pitchFamily="18" charset="0"/>
                      </a:rPr>
                      <a:t>d'</a:t>
                    </a:r>
                    <a:r>
                      <a:rPr lang="en-US" altLang="zh-CN" sz="2000">
                        <a:latin typeface="Times New Roman" panose="02020603050405020304" pitchFamily="18" charset="0"/>
                      </a:rPr>
                      <a:t>(</a:t>
                    </a:r>
                    <a:r>
                      <a:rPr lang="en-US" altLang="zh-CN" sz="2000" i="1">
                        <a:latin typeface="Times New Roman" panose="02020603050405020304" pitchFamily="18" charset="0"/>
                      </a:rPr>
                      <a:t>t</a:t>
                    </a:r>
                    <a:r>
                      <a:rPr lang="en-US" altLang="zh-CN" sz="2000">
                        <a:latin typeface="Times New Roman" panose="02020603050405020304" pitchFamily="18" charset="0"/>
                      </a:rPr>
                      <a:t>)</a:t>
                    </a:r>
                    <a:endParaRPr lang="en-US" altLang="zh-CN" sz="3600"/>
                  </a:p>
                </p:txBody>
              </p:sp>
            </p:grpSp>
            <p:sp>
              <p:nvSpPr>
                <p:cNvPr id="98510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583" y="10614"/>
                  <a:ext cx="948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>
                      <a:latin typeface="Times New Roman" panose="02020603050405020304" pitchFamily="18" charset="0"/>
                    </a:rPr>
                    <a:t>低通</a:t>
                  </a:r>
                  <a:endParaRPr lang="zh-CN" altLang="en-US" sz="3600"/>
                </a:p>
              </p:txBody>
            </p:sp>
            <p:sp>
              <p:nvSpPr>
                <p:cNvPr id="985105" name="Line 35"/>
                <p:cNvSpPr>
                  <a:spLocks noChangeShapeType="1"/>
                </p:cNvSpPr>
                <p:nvPr/>
              </p:nvSpPr>
              <p:spPr bwMode="auto">
                <a:xfrm>
                  <a:off x="8219" y="1084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85097" name="Line 36"/>
            <p:cNvSpPr>
              <a:spLocks noChangeShapeType="1"/>
            </p:cNvSpPr>
            <p:nvPr/>
          </p:nvSpPr>
          <p:spPr bwMode="auto">
            <a:xfrm flipV="1">
              <a:off x="2238" y="2012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98" name="Text Box 38"/>
            <p:cNvSpPr txBox="1">
              <a:spLocks noChangeArrowheads="1"/>
            </p:cNvSpPr>
            <p:nvPr/>
          </p:nvSpPr>
          <p:spPr bwMode="auto">
            <a:xfrm>
              <a:off x="1341" y="1739"/>
              <a:ext cx="298" cy="2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>
                  <a:latin typeface="Times New Roman" panose="02020603050405020304" pitchFamily="18" charset="0"/>
                </a:rPr>
                <a:t>＋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endParaRPr lang="en-US" altLang="zh-CN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376680" y="1347470"/>
            <a:ext cx="6659245" cy="465518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6-2</a:t>
            </a:r>
            <a:endParaRPr lang="en-US" altLang="zh-CN" dirty="0"/>
          </a:p>
          <a:p>
            <a:pPr eaLnBrk="1" hangingPunct="1"/>
            <a:r>
              <a:rPr lang="en-US" altLang="zh-CN" dirty="0"/>
              <a:t>6-8</a:t>
            </a:r>
            <a:endParaRPr lang="en-US" altLang="zh-CN" dirty="0"/>
          </a:p>
          <a:p>
            <a:pPr eaLnBrk="1" hangingPunct="1"/>
            <a:r>
              <a:rPr lang="en-US" altLang="zh-CN" dirty="0"/>
              <a:t>6-14</a:t>
            </a:r>
            <a:endParaRPr lang="en-US" altLang="zh-CN" dirty="0"/>
          </a:p>
          <a:p>
            <a:pPr eaLnBrk="1" hangingPunct="1"/>
            <a:r>
              <a:rPr lang="en-US" altLang="zh-CN" dirty="0"/>
              <a:t>6-15</a:t>
            </a:r>
            <a:r>
              <a:rPr lang="zh-CN" altLang="en-US" dirty="0"/>
              <a:t>（段内码为自然二进制码）</a:t>
            </a:r>
            <a:endParaRPr lang="zh-CN" altLang="en-US" dirty="0"/>
          </a:p>
        </p:txBody>
      </p:sp>
      <p:sp>
        <p:nvSpPr>
          <p:cNvPr id="312324" name="Rectangle 2"/>
          <p:cNvSpPr>
            <a:spLocks noGrp="1" noChangeArrowheads="1"/>
          </p:cNvSpPr>
          <p:nvPr/>
        </p:nvSpPr>
        <p:spPr>
          <a:xfrm>
            <a:off x="1075690" y="214630"/>
            <a:ext cx="8006715" cy="918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/>
            <a:r>
              <a:rPr sz="4400" dirty="0" smtClean="0"/>
              <a:t>作业</a:t>
            </a:r>
            <a:endParaRPr sz="4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B2A45-5A1D-4181-B5DD-F221226F73A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34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/>
              <a:t>第</a:t>
            </a:r>
            <a:r>
              <a:rPr lang="en-US" altLang="zh-CN" sz="4800" b="1" dirty="0" smtClean="0"/>
              <a:t>6</a:t>
            </a:r>
            <a:r>
              <a:rPr lang="zh-CN" altLang="en-US" sz="4800" b="1" dirty="0" smtClean="0"/>
              <a:t>章</a:t>
            </a:r>
            <a:r>
              <a:rPr lang="zh-CN" altLang="en-US" sz="4800" dirty="0" smtClean="0"/>
              <a:t>模拟信号的数字传输</a:t>
            </a:r>
            <a:endParaRPr lang="zh-CN" altLang="en-US" sz="4800" dirty="0" smtClean="0"/>
          </a:p>
        </p:txBody>
      </p:sp>
      <p:sp>
        <p:nvSpPr>
          <p:cNvPr id="934916" name="Text Box 19"/>
          <p:cNvSpPr txBox="1">
            <a:spLocks noChangeArrowheads="1"/>
          </p:cNvSpPr>
          <p:nvPr/>
        </p:nvSpPr>
        <p:spPr bwMode="auto">
          <a:xfrm>
            <a:off x="6748463" y="3976688"/>
            <a:ext cx="3603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000" i="1" dirty="0">
                <a:latin typeface="Times New Roman" panose="02020603050405020304" pitchFamily="18" charset="0"/>
              </a:rPr>
              <a:t>w</a:t>
            </a:r>
            <a:endParaRPr lang="en-US" altLang="zh-CN" sz="4000" dirty="0"/>
          </a:p>
        </p:txBody>
      </p:sp>
      <p:grpSp>
        <p:nvGrpSpPr>
          <p:cNvPr id="2" name="Group 85"/>
          <p:cNvGrpSpPr/>
          <p:nvPr/>
        </p:nvGrpSpPr>
        <p:grpSpPr bwMode="auto">
          <a:xfrm>
            <a:off x="2141538" y="1449388"/>
            <a:ext cx="4995862" cy="4562475"/>
            <a:chOff x="1377" y="1054"/>
            <a:chExt cx="3147" cy="2874"/>
          </a:xfrm>
        </p:grpSpPr>
        <p:grpSp>
          <p:nvGrpSpPr>
            <p:cNvPr id="934918" name="Group 81"/>
            <p:cNvGrpSpPr/>
            <p:nvPr/>
          </p:nvGrpSpPr>
          <p:grpSpPr bwMode="auto">
            <a:xfrm>
              <a:off x="1463" y="2074"/>
              <a:ext cx="2833" cy="921"/>
              <a:chOff x="1463" y="2074"/>
              <a:chExt cx="2833" cy="921"/>
            </a:xfrm>
          </p:grpSpPr>
          <p:grpSp>
            <p:nvGrpSpPr>
              <p:cNvPr id="934965" name="Group 6"/>
              <p:cNvGrpSpPr/>
              <p:nvPr/>
            </p:nvGrpSpPr>
            <p:grpSpPr bwMode="auto">
              <a:xfrm>
                <a:off x="2840" y="2340"/>
                <a:ext cx="500" cy="306"/>
                <a:chOff x="7807" y="3603"/>
                <a:chExt cx="731" cy="450"/>
              </a:xfrm>
            </p:grpSpPr>
            <p:grpSp>
              <p:nvGrpSpPr>
                <p:cNvPr id="934980" name="Group 7"/>
                <p:cNvGrpSpPr/>
                <p:nvPr/>
              </p:nvGrpSpPr>
              <p:grpSpPr bwMode="auto">
                <a:xfrm>
                  <a:off x="7807" y="3850"/>
                  <a:ext cx="731" cy="1"/>
                  <a:chOff x="8083" y="3877"/>
                  <a:chExt cx="722" cy="1"/>
                </a:xfrm>
              </p:grpSpPr>
              <p:sp>
                <p:nvSpPr>
                  <p:cNvPr id="93498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579" y="3877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98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083" y="3878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49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999" y="3603"/>
                  <a:ext cx="475" cy="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 dirty="0" smtClean="0">
                      <a:latin typeface="Times New Roman" panose="02020603050405020304" pitchFamily="18" charset="0"/>
                      <a:sym typeface="+mn-ea"/>
                    </a:rPr>
                    <a:t>w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s</a:t>
                  </a:r>
                  <a:endParaRPr lang="en-US" altLang="zh-CN" sz="4000"/>
                </a:p>
              </p:txBody>
            </p:sp>
          </p:grpSp>
          <p:grpSp>
            <p:nvGrpSpPr>
              <p:cNvPr id="934966" name="Group 79"/>
              <p:cNvGrpSpPr/>
              <p:nvPr/>
            </p:nvGrpSpPr>
            <p:grpSpPr bwMode="auto">
              <a:xfrm>
                <a:off x="1463" y="2248"/>
                <a:ext cx="2833" cy="428"/>
                <a:chOff x="1463" y="2248"/>
                <a:chExt cx="2833" cy="428"/>
              </a:xfrm>
            </p:grpSpPr>
            <p:sp>
              <p:nvSpPr>
                <p:cNvPr id="93497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63" y="2676"/>
                  <a:ext cx="283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7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36" y="2248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7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282" y="2248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7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27" y="2248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7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356" y="2248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7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918" y="2248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4967" name="Group 80"/>
              <p:cNvGrpSpPr/>
              <p:nvPr/>
            </p:nvGrpSpPr>
            <p:grpSpPr bwMode="auto">
              <a:xfrm>
                <a:off x="1548" y="2642"/>
                <a:ext cx="2700" cy="353"/>
                <a:chOff x="1529" y="2595"/>
                <a:chExt cx="2700" cy="353"/>
              </a:xfrm>
            </p:grpSpPr>
            <p:sp>
              <p:nvSpPr>
                <p:cNvPr id="93496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88" y="2605"/>
                  <a:ext cx="456" cy="3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  <a:r>
                    <a:rPr lang="zh-CN" altLang="en-US">
                      <a:latin typeface="华康方圆体W7" panose="040B0709000000000000" charset="-122"/>
                      <a:ea typeface="华康方圆体W7" panose="040B0709000000000000" charset="-122"/>
                      <a:sym typeface="+mn-ea"/>
                    </a:rPr>
                    <a:t>π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/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497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768" y="2605"/>
                  <a:ext cx="461" cy="2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dirty="0">
                      <a:latin typeface="Times New Roman" panose="02020603050405020304" pitchFamily="18" charset="0"/>
                    </a:rPr>
                    <a:t>4</a:t>
                  </a:r>
                  <a:r>
                    <a:rPr lang="zh-CN" altLang="en-US">
                      <a:latin typeface="华康方圆体W7" panose="040B0709000000000000" charset="-122"/>
                      <a:ea typeface="华康方圆体W7" panose="040B0709000000000000" charset="-122"/>
                      <a:sym typeface="+mn-ea"/>
                    </a:rPr>
                    <a:t>π</a:t>
                  </a:r>
                  <a:r>
                    <a:rPr lang="en-US" altLang="zh-CN" dirty="0">
                      <a:latin typeface="Times New Roman" panose="02020603050405020304" pitchFamily="18" charset="0"/>
                    </a:rPr>
                    <a:t>/</a:t>
                  </a:r>
                  <a:r>
                    <a:rPr lang="en-US" altLang="zh-CN" i="1" dirty="0">
                      <a:latin typeface="Times New Roman" panose="02020603050405020304" pitchFamily="18" charset="0"/>
                    </a:rPr>
                    <a:t>T</a:t>
                  </a:r>
                  <a:endParaRPr lang="en-US" altLang="zh-CN" sz="4000" dirty="0"/>
                </a:p>
              </p:txBody>
            </p:sp>
            <p:sp>
              <p:nvSpPr>
                <p:cNvPr id="93497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30" y="2595"/>
                  <a:ext cx="346" cy="2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0</a:t>
                  </a:r>
                  <a:endParaRPr lang="en-US" altLang="zh-CN" sz="4000"/>
                </a:p>
              </p:txBody>
            </p:sp>
            <p:sp>
              <p:nvSpPr>
                <p:cNvPr id="93497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4" y="2605"/>
                  <a:ext cx="509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zh-CN" altLang="en-US">
                      <a:latin typeface="华康方圆体W7" panose="040B0709000000000000" charset="-122"/>
                      <a:ea typeface="华康方圆体W7" panose="040B0709000000000000" charset="-122"/>
                      <a:sym typeface="+mn-ea"/>
                    </a:rPr>
                    <a:t>π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/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4000"/>
                </a:p>
              </p:txBody>
            </p:sp>
            <p:sp>
              <p:nvSpPr>
                <p:cNvPr id="93497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9" y="2595"/>
                  <a:ext cx="576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dirty="0">
                      <a:latin typeface="Times New Roman" panose="02020603050405020304" pitchFamily="18" charset="0"/>
                    </a:rPr>
                    <a:t>-4</a:t>
                  </a:r>
                  <a:r>
                    <a:rPr lang="zh-CN" altLang="en-US">
                      <a:latin typeface="华康方圆体W7" panose="040B0709000000000000" charset="-122"/>
                      <a:ea typeface="华康方圆体W7" panose="040B0709000000000000" charset="-122"/>
                      <a:sym typeface="+mn-ea"/>
                    </a:rPr>
                    <a:t>π</a:t>
                  </a:r>
                  <a:r>
                    <a:rPr lang="en-US" altLang="zh-CN" dirty="0">
                      <a:latin typeface="Times New Roman" panose="02020603050405020304" pitchFamily="18" charset="0"/>
                    </a:rPr>
                    <a:t>/</a:t>
                  </a:r>
                  <a:r>
                    <a:rPr lang="en-US" altLang="zh-CN" i="1" dirty="0">
                      <a:latin typeface="Times New Roman" panose="02020603050405020304" pitchFamily="18" charset="0"/>
                    </a:rPr>
                    <a:t>T</a:t>
                  </a:r>
                  <a:endParaRPr lang="en-US" altLang="zh-CN" sz="40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496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0" y="2074"/>
                    <a:ext cx="529" cy="2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Ω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4000" dirty="0"/>
                  </a:p>
                </p:txBody>
              </p:sp>
            </mc:Choice>
            <mc:Fallback>
              <p:sp>
                <p:nvSpPr>
                  <p:cNvPr id="934968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0" y="2074"/>
                    <a:ext cx="529" cy="28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4919" name="Group 84"/>
            <p:cNvGrpSpPr/>
            <p:nvPr/>
          </p:nvGrpSpPr>
          <p:grpSpPr bwMode="auto">
            <a:xfrm>
              <a:off x="1377" y="2897"/>
              <a:ext cx="3147" cy="1031"/>
              <a:chOff x="1377" y="2897"/>
              <a:chExt cx="3147" cy="1031"/>
            </a:xfrm>
          </p:grpSpPr>
          <p:grpSp>
            <p:nvGrpSpPr>
              <p:cNvPr id="934936" name="Group 29"/>
              <p:cNvGrpSpPr/>
              <p:nvPr/>
            </p:nvGrpSpPr>
            <p:grpSpPr bwMode="auto">
              <a:xfrm>
                <a:off x="1377" y="3081"/>
                <a:ext cx="3147" cy="847"/>
                <a:chOff x="6128" y="5025"/>
                <a:chExt cx="4281" cy="1245"/>
              </a:xfrm>
            </p:grpSpPr>
            <p:sp>
              <p:nvSpPr>
                <p:cNvPr id="934938" name="Rectangle 30"/>
                <p:cNvSpPr>
                  <a:spLocks noChangeArrowheads="1"/>
                </p:cNvSpPr>
                <p:nvPr/>
              </p:nvSpPr>
              <p:spPr bwMode="auto">
                <a:xfrm>
                  <a:off x="7684" y="5295"/>
                  <a:ext cx="768" cy="61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4939" name="Group 31"/>
                <p:cNvGrpSpPr/>
                <p:nvPr/>
              </p:nvGrpSpPr>
              <p:grpSpPr bwMode="auto">
                <a:xfrm>
                  <a:off x="6287" y="5334"/>
                  <a:ext cx="3599" cy="585"/>
                  <a:chOff x="6607" y="3789"/>
                  <a:chExt cx="3628" cy="585"/>
                </a:xfrm>
              </p:grpSpPr>
              <p:grpSp>
                <p:nvGrpSpPr>
                  <p:cNvPr id="934950" name="Group 32"/>
                  <p:cNvGrpSpPr/>
                  <p:nvPr/>
                </p:nvGrpSpPr>
                <p:grpSpPr bwMode="auto">
                  <a:xfrm>
                    <a:off x="9727" y="3789"/>
                    <a:ext cx="508" cy="570"/>
                    <a:chOff x="8673" y="6009"/>
                    <a:chExt cx="660" cy="570"/>
                  </a:xfrm>
                </p:grpSpPr>
                <p:pic>
                  <p:nvPicPr>
                    <p:cNvPr id="934963" name="Picture 33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900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934964" name="Picture 34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867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934951" name="Group 35"/>
                  <p:cNvGrpSpPr/>
                  <p:nvPr/>
                </p:nvGrpSpPr>
                <p:grpSpPr bwMode="auto">
                  <a:xfrm>
                    <a:off x="6607" y="3789"/>
                    <a:ext cx="508" cy="570"/>
                    <a:chOff x="8673" y="6009"/>
                    <a:chExt cx="660" cy="570"/>
                  </a:xfrm>
                </p:grpSpPr>
                <p:pic>
                  <p:nvPicPr>
                    <p:cNvPr id="934961" name="Picture 36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900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934962" name="Picture 37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867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934952" name="Group 38"/>
                  <p:cNvGrpSpPr/>
                  <p:nvPr/>
                </p:nvGrpSpPr>
                <p:grpSpPr bwMode="auto">
                  <a:xfrm>
                    <a:off x="7371" y="3789"/>
                    <a:ext cx="508" cy="570"/>
                    <a:chOff x="8673" y="6009"/>
                    <a:chExt cx="660" cy="570"/>
                  </a:xfrm>
                </p:grpSpPr>
                <p:pic>
                  <p:nvPicPr>
                    <p:cNvPr id="934959" name="Picture 39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900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934960" name="Picture 40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867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934953" name="Group 41"/>
                  <p:cNvGrpSpPr/>
                  <p:nvPr/>
                </p:nvGrpSpPr>
                <p:grpSpPr bwMode="auto">
                  <a:xfrm>
                    <a:off x="8917" y="3804"/>
                    <a:ext cx="508" cy="570"/>
                    <a:chOff x="8673" y="6009"/>
                    <a:chExt cx="660" cy="570"/>
                  </a:xfrm>
                </p:grpSpPr>
                <p:pic>
                  <p:nvPicPr>
                    <p:cNvPr id="934957" name="Picture 42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900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934958" name="Picture 43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867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934954" name="Group 44"/>
                  <p:cNvGrpSpPr/>
                  <p:nvPr/>
                </p:nvGrpSpPr>
                <p:grpSpPr bwMode="auto">
                  <a:xfrm>
                    <a:off x="8167" y="3804"/>
                    <a:ext cx="508" cy="570"/>
                    <a:chOff x="8673" y="6009"/>
                    <a:chExt cx="660" cy="570"/>
                  </a:xfrm>
                </p:grpSpPr>
                <p:pic>
                  <p:nvPicPr>
                    <p:cNvPr id="934955" name="Picture 45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900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934956" name="Picture 46" descr="半个抽样频谱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8673" y="6009"/>
                      <a:ext cx="330" cy="5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  <p:sp>
              <p:nvSpPr>
                <p:cNvPr id="93494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128" y="5910"/>
                  <a:ext cx="403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4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8088" y="5025"/>
                  <a:ext cx="0" cy="8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94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0087" y="5673"/>
                  <a:ext cx="322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just"/>
                  <a:r>
                    <a:rPr lang="en-US" altLang="zh-CN" sz="2000" i="1" dirty="0" smtClean="0">
                      <a:latin typeface="Times New Roman" panose="02020603050405020304" pitchFamily="18" charset="0"/>
                    </a:rPr>
                    <a:t>w</a:t>
                  </a:r>
                  <a:endParaRPr lang="en-US" altLang="zh-CN" sz="4000" dirty="0"/>
                </a:p>
              </p:txBody>
            </p:sp>
            <p:sp>
              <p:nvSpPr>
                <p:cNvPr id="93494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7445" y="5790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sz="2000" i="1" dirty="0" smtClean="0">
                      <a:latin typeface="Times New Roman" panose="02020603050405020304" pitchFamily="18" charset="0"/>
                      <a:sym typeface="+mn-ea"/>
                    </a:rPr>
                    <a:t>w</a:t>
                  </a:r>
                  <a:r>
                    <a:rPr lang="en-US" altLang="zh-CN" sz="2000" i="1" baseline="-25000">
                      <a:latin typeface="Times New Roman" panose="02020603050405020304" pitchFamily="18" charset="0"/>
                    </a:rPr>
                    <a:t>H</a:t>
                  </a:r>
                  <a:endParaRPr lang="en-US" altLang="zh-CN" sz="4000"/>
                </a:p>
              </p:txBody>
            </p:sp>
            <p:sp>
              <p:nvSpPr>
                <p:cNvPr id="93494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8289" y="5790"/>
                  <a:ext cx="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 i="1" dirty="0" smtClean="0">
                      <a:latin typeface="Times New Roman" panose="02020603050405020304" pitchFamily="18" charset="0"/>
                      <a:sym typeface="+mn-ea"/>
                    </a:rPr>
                    <a:t>w</a:t>
                  </a:r>
                  <a:r>
                    <a:rPr lang="en-US" altLang="zh-CN" sz="2000" i="1" baseline="-25000">
                      <a:latin typeface="Times New Roman" panose="02020603050405020304" pitchFamily="18" charset="0"/>
                    </a:rPr>
                    <a:t>H</a:t>
                  </a:r>
                  <a:endParaRPr lang="en-US" altLang="zh-CN" sz="4000"/>
                </a:p>
              </p:txBody>
            </p:sp>
            <p:sp>
              <p:nvSpPr>
                <p:cNvPr id="93494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879" y="5805"/>
                  <a:ext cx="435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latin typeface="Times New Roman" panose="02020603050405020304" pitchFamily="18" charset="0"/>
                    </a:rPr>
                    <a:t>0</a:t>
                  </a:r>
                  <a:endParaRPr lang="en-US" altLang="zh-CN" sz="4000"/>
                </a:p>
              </p:txBody>
            </p:sp>
            <p:grpSp>
              <p:nvGrpSpPr>
                <p:cNvPr id="934946" name="Group 53"/>
                <p:cNvGrpSpPr/>
                <p:nvPr/>
              </p:nvGrpSpPr>
              <p:grpSpPr bwMode="auto">
                <a:xfrm>
                  <a:off x="8834" y="5070"/>
                  <a:ext cx="809" cy="435"/>
                  <a:chOff x="8821" y="5070"/>
                  <a:chExt cx="808" cy="435"/>
                </a:xfrm>
              </p:grpSpPr>
              <p:sp>
                <p:nvSpPr>
                  <p:cNvPr id="934947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45" y="5070"/>
                    <a:ext cx="420" cy="4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000" i="1" dirty="0" smtClean="0">
                        <a:latin typeface="Times New Roman" panose="02020603050405020304" pitchFamily="18" charset="0"/>
                        <a:sym typeface="+mn-ea"/>
                      </a:rPr>
                      <a:t>w</a:t>
                    </a:r>
                    <a:r>
                      <a:rPr lang="en-US" altLang="zh-CN" sz="2000" baseline="-25000">
                        <a:latin typeface="Times New Roman" panose="02020603050405020304" pitchFamily="18" charset="0"/>
                      </a:rPr>
                      <a:t>s</a:t>
                    </a:r>
                    <a:endParaRPr lang="en-US" altLang="zh-CN" sz="2000" baseline="-25000">
                      <a:latin typeface="Times New Roman" panose="02020603050405020304" pitchFamily="18" charset="0"/>
                    </a:endParaRPr>
                  </a:p>
                  <a:p>
                    <a:endParaRPr lang="en-US" altLang="zh-CN" sz="4000"/>
                  </a:p>
                </p:txBody>
              </p:sp>
              <p:sp>
                <p:nvSpPr>
                  <p:cNvPr id="93494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9345" y="5310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94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8821" y="5310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34937" name="Text Box 57"/>
              <p:cNvSpPr txBox="1">
                <a:spLocks noChangeArrowheads="1"/>
              </p:cNvSpPr>
              <p:nvPr/>
            </p:nvSpPr>
            <p:spPr bwMode="auto">
              <a:xfrm>
                <a:off x="2748" y="2897"/>
                <a:ext cx="599" cy="3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|</a:t>
                </a:r>
                <a:r>
                  <a:rPr lang="en-US" altLang="zh-CN" sz="2000" i="1" dirty="0" err="1" smtClean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i="1" baseline="-25000" dirty="0" err="1" smtClean="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anose="02020603050405020304" pitchFamily="18" charset="0"/>
                  </a:rPr>
                  <a:t>)|</a:t>
                </a:r>
                <a:endParaRPr lang="en-US" altLang="zh-CN" sz="4000" dirty="0"/>
              </a:p>
            </p:txBody>
          </p:sp>
        </p:grpSp>
        <p:grpSp>
          <p:nvGrpSpPr>
            <p:cNvPr id="934920" name="Group 83"/>
            <p:cNvGrpSpPr/>
            <p:nvPr/>
          </p:nvGrpSpPr>
          <p:grpSpPr bwMode="auto">
            <a:xfrm>
              <a:off x="1803" y="1054"/>
              <a:ext cx="2288" cy="944"/>
              <a:chOff x="1803" y="1054"/>
              <a:chExt cx="2288" cy="944"/>
            </a:xfrm>
          </p:grpSpPr>
          <p:grpSp>
            <p:nvGrpSpPr>
              <p:cNvPr id="934921" name="Group 59"/>
              <p:cNvGrpSpPr/>
              <p:nvPr/>
            </p:nvGrpSpPr>
            <p:grpSpPr bwMode="auto">
              <a:xfrm>
                <a:off x="2626" y="1351"/>
                <a:ext cx="348" cy="388"/>
                <a:chOff x="8673" y="6009"/>
                <a:chExt cx="660" cy="570"/>
              </a:xfrm>
            </p:grpSpPr>
            <p:pic>
              <p:nvPicPr>
                <p:cNvPr id="934934" name="Picture 60" descr="半个抽样频谱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9003" y="6009"/>
                  <a:ext cx="330" cy="5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4935" name="Picture 61" descr="半个抽样频谱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8673" y="6009"/>
                  <a:ext cx="330" cy="5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34922" name="Group 82"/>
              <p:cNvGrpSpPr/>
              <p:nvPr/>
            </p:nvGrpSpPr>
            <p:grpSpPr bwMode="auto">
              <a:xfrm>
                <a:off x="1803" y="1079"/>
                <a:ext cx="2288" cy="919"/>
                <a:chOff x="1803" y="1079"/>
                <a:chExt cx="2288" cy="919"/>
              </a:xfrm>
            </p:grpSpPr>
            <p:grpSp>
              <p:nvGrpSpPr>
                <p:cNvPr id="934924" name="Group 63"/>
                <p:cNvGrpSpPr/>
                <p:nvPr/>
              </p:nvGrpSpPr>
              <p:grpSpPr bwMode="auto">
                <a:xfrm>
                  <a:off x="2317" y="1671"/>
                  <a:ext cx="1070" cy="327"/>
                  <a:chOff x="7355" y="2670"/>
                  <a:chExt cx="1486" cy="480"/>
                </a:xfrm>
              </p:grpSpPr>
              <p:sp>
                <p:nvSpPr>
                  <p:cNvPr id="93493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5" y="2670"/>
                    <a:ext cx="540" cy="4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000" i="1">
                        <a:latin typeface="Times New Roman" panose="02020603050405020304" pitchFamily="18" charset="0"/>
                      </a:rPr>
                      <a:t>-</a:t>
                    </a:r>
                    <a:r>
                      <a:rPr lang="en-US" altLang="zh-CN" sz="2000" i="1" dirty="0" smtClean="0">
                        <a:latin typeface="Times New Roman" panose="02020603050405020304" pitchFamily="18" charset="0"/>
                        <a:sym typeface="+mn-ea"/>
                      </a:rPr>
                      <a:t>w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</a:rPr>
                      <a:t>H</a:t>
                    </a:r>
                    <a:endParaRPr lang="en-US" altLang="zh-CN" sz="4000"/>
                  </a:p>
                </p:txBody>
              </p:sp>
              <p:sp>
                <p:nvSpPr>
                  <p:cNvPr id="93493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01" y="2670"/>
                    <a:ext cx="540" cy="4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000" i="1" dirty="0" smtClean="0">
                        <a:latin typeface="Times New Roman" panose="02020603050405020304" pitchFamily="18" charset="0"/>
                        <a:sym typeface="+mn-ea"/>
                      </a:rPr>
                      <a:t>w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</a:rPr>
                      <a:t>H</a:t>
                    </a:r>
                    <a:endParaRPr lang="en-US" altLang="zh-CN" sz="4000"/>
                  </a:p>
                </p:txBody>
              </p:sp>
            </p:grpSp>
            <p:grpSp>
              <p:nvGrpSpPr>
                <p:cNvPr id="934925" name="Group 66"/>
                <p:cNvGrpSpPr/>
                <p:nvPr/>
              </p:nvGrpSpPr>
              <p:grpSpPr bwMode="auto">
                <a:xfrm>
                  <a:off x="1803" y="1079"/>
                  <a:ext cx="2096" cy="664"/>
                  <a:chOff x="7199" y="1725"/>
                  <a:chExt cx="2940" cy="1305"/>
                </a:xfrm>
              </p:grpSpPr>
              <p:sp>
                <p:nvSpPr>
                  <p:cNvPr id="93493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7199" y="3030"/>
                    <a:ext cx="29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931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09" y="1725"/>
                    <a:ext cx="0" cy="12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492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64" y="1571"/>
                  <a:ext cx="2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just"/>
                  <a:r>
                    <a:rPr lang="en-US" altLang="zh-CN" sz="2000" i="1" dirty="0" smtClean="0">
                      <a:latin typeface="Times New Roman" panose="02020603050405020304" pitchFamily="18" charset="0"/>
                    </a:rPr>
                    <a:t>w</a:t>
                  </a:r>
                  <a:endParaRPr lang="en-US" altLang="zh-CN" sz="4000" dirty="0"/>
                </a:p>
              </p:txBody>
            </p:sp>
            <p:grpSp>
              <p:nvGrpSpPr>
                <p:cNvPr id="934927" name="Group 70"/>
                <p:cNvGrpSpPr/>
                <p:nvPr/>
              </p:nvGrpSpPr>
              <p:grpSpPr bwMode="auto">
                <a:xfrm>
                  <a:off x="2478" y="1630"/>
                  <a:ext cx="648" cy="103"/>
                  <a:chOff x="7785" y="2610"/>
                  <a:chExt cx="900" cy="150"/>
                </a:xfrm>
              </p:grpSpPr>
              <p:sp>
                <p:nvSpPr>
                  <p:cNvPr id="934928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85" y="2610"/>
                    <a:ext cx="0" cy="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929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85" y="2610"/>
                    <a:ext cx="0" cy="1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34923" name="Text Box 74"/>
              <p:cNvSpPr txBox="1">
                <a:spLocks noChangeArrowheads="1"/>
              </p:cNvSpPr>
              <p:nvPr/>
            </p:nvSpPr>
            <p:spPr bwMode="auto">
              <a:xfrm>
                <a:off x="2791" y="1054"/>
                <a:ext cx="616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|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</a:rPr>
                  <a:t>w</a:t>
                </a:r>
                <a:r>
                  <a:rPr lang="en-US" altLang="zh-CN" sz="2000" dirty="0" smtClean="0">
                    <a:latin typeface="Times New Roman" panose="02020603050405020304" pitchFamily="18" charset="0"/>
                  </a:rPr>
                  <a:t>)|</a:t>
                </a:r>
                <a:endParaRPr lang="en-US" altLang="zh-CN" sz="4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5.xml><?xml version="1.0" encoding="utf-8"?>
<p:tagLst xmlns:p="http://schemas.openxmlformats.org/presentationml/2006/main">
  <p:tag name="commondata" val="eyJoZGlkIjoiYmU5MDdiOTBhN2IyODQ4Y2NkZDU4MGU1NmNlMWM1YTEifQ==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12836</Words>
  <Application>WPS 演示</Application>
  <PresentationFormat>全屏显示(4:3)</PresentationFormat>
  <Paragraphs>1317</Paragraphs>
  <Slides>83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2" baseType="lpstr">
      <vt:lpstr>Arial</vt:lpstr>
      <vt:lpstr>宋体</vt:lpstr>
      <vt:lpstr>Wingdings</vt:lpstr>
      <vt:lpstr>Times New Roman</vt:lpstr>
      <vt:lpstr>隶书</vt:lpstr>
      <vt:lpstr>GulimChe</vt:lpstr>
      <vt:lpstr>Malgun Gothic</vt:lpstr>
      <vt:lpstr>Symbol</vt:lpstr>
      <vt:lpstr>Cambria Math</vt:lpstr>
      <vt:lpstr>华康方圆体W7</vt:lpstr>
      <vt:lpstr>楷体_GB2312</vt:lpstr>
      <vt:lpstr>新宋体</vt:lpstr>
      <vt:lpstr>微软雅黑</vt:lpstr>
      <vt:lpstr>Arial Unicode MS</vt:lpstr>
      <vt:lpstr>Calibri</vt:lpstr>
      <vt:lpstr>Tahoma</vt:lpstr>
      <vt:lpstr>Verdana</vt:lpstr>
      <vt:lpstr>主题1</vt:lpstr>
      <vt:lpstr>Visio.Drawing.4</vt:lpstr>
      <vt:lpstr>PowerPoint 演示文稿</vt:lpstr>
      <vt:lpstr>第6章模拟信号的数字传输</vt:lpstr>
      <vt:lpstr>第6章模拟信号的数字传输</vt:lpstr>
      <vt:lpstr>第6章模拟信号的数字传输 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PowerPoint 演示文稿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PowerPoint 演示文稿</vt:lpstr>
      <vt:lpstr>PowerPoint 演示文稿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PowerPoint 演示文稿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第6章模拟信号的数字传输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/>
  <cp:lastModifiedBy>周登义</cp:lastModifiedBy>
  <cp:revision>109</cp:revision>
  <dcterms:created xsi:type="dcterms:W3CDTF">2018-10-21T12:42:00Z</dcterms:created>
  <dcterms:modified xsi:type="dcterms:W3CDTF">2023-11-16T01:42:26Z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330D183B811647B89D16DBDD448A61AB_12</vt:lpwstr>
  </property>
</Properties>
</file>