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409" r:id="rId6"/>
    <p:sldId id="411" r:id="rId7"/>
    <p:sldId id="412" r:id="rId8"/>
    <p:sldId id="413" r:id="rId9"/>
    <p:sldId id="415" r:id="rId10"/>
    <p:sldId id="416" r:id="rId11"/>
    <p:sldId id="417" r:id="rId12"/>
    <p:sldId id="418" r:id="rId13"/>
    <p:sldId id="419" r:id="rId14"/>
    <p:sldId id="420" r:id="rId15"/>
    <p:sldId id="421" r:id="rId16"/>
    <p:sldId id="426" r:id="rId17"/>
    <p:sldId id="422" r:id="rId18"/>
    <p:sldId id="423" r:id="rId19"/>
    <p:sldId id="424" r:id="rId20"/>
    <p:sldId id="425" r:id="rId21"/>
    <p:sldId id="428" r:id="rId22"/>
    <p:sldId id="427"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9" r:id="rId39"/>
    <p:sldId id="450" r:id="rId40"/>
    <p:sldId id="451" r:id="rId41"/>
    <p:sldId id="452" r:id="rId42"/>
    <p:sldId id="453" r:id="rId43"/>
    <p:sldId id="454" r:id="rId44"/>
    <p:sldId id="487" r:id="rId45"/>
    <p:sldId id="488" r:id="rId46"/>
    <p:sldId id="489" r:id="rId47"/>
    <p:sldId id="490" r:id="rId48"/>
    <p:sldId id="455" r:id="rId49"/>
    <p:sldId id="456" r:id="rId50"/>
    <p:sldId id="468" r:id="rId51"/>
    <p:sldId id="469" r:id="rId52"/>
    <p:sldId id="470" r:id="rId53"/>
    <p:sldId id="471" r:id="rId54"/>
    <p:sldId id="472" r:id="rId55"/>
    <p:sldId id="460" r:id="rId56"/>
    <p:sldId id="473" r:id="rId57"/>
    <p:sldId id="474" r:id="rId58"/>
    <p:sldId id="475" r:id="rId59"/>
    <p:sldId id="476" r:id="rId60"/>
    <p:sldId id="462" r:id="rId61"/>
    <p:sldId id="463" r:id="rId62"/>
    <p:sldId id="477" r:id="rId63"/>
    <p:sldId id="464" r:id="rId64"/>
    <p:sldId id="465" r:id="rId65"/>
    <p:sldId id="466" r:id="rId66"/>
    <p:sldId id="511" r:id="rId67"/>
    <p:sldId id="510" r:id="rId68"/>
    <p:sldId id="512" r:id="rId69"/>
    <p:sldId id="513" r:id="rId70"/>
    <p:sldId id="485" r:id="rId71"/>
  </p:sldIdLst>
  <p:sldSz cx="9144000" cy="6858000" type="screen4x3"/>
  <p:notesSz cx="6858000" cy="9144000"/>
  <p:custDataLst>
    <p:tags r:id="rId7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92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y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315" y="-72"/>
      </p:cViewPr>
      <p:guideLst>
        <p:guide orient="horz" pos="2159"/>
        <p:guide pos="2922"/>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gs" Target="tags/tag123.xml"/><Relationship Id="rId75" Type="http://schemas.openxmlformats.org/officeDocument/2006/relationships/commentAuthors" Target="commentAuthors.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CA75A96-4B34-45F0-AC93-19F1FCF4BE60}" type="doc">
      <dgm:prSet loTypeId="list" loCatId="list" qsTypeId="urn:microsoft.com/office/officeart/2005/8/quickstyle/simple1" qsCatId="simple" csTypeId="urn:microsoft.com/office/officeart/2005/8/colors/accent2_5" csCatId="accent2"/>
      <dgm:spPr/>
      <dgm:t>
        <a:bodyPr/>
        <a:lstStyle/>
        <a:p>
          <a:endParaRPr lang="zh-CN" altLang="en-US"/>
        </a:p>
      </dgm:t>
    </dgm:pt>
    <dgm:pt modelId="{51F34CC8-524F-46BF-8358-B9074C22D087}">
      <dgm:prSet phldr="0" custT="0"/>
      <dgm:spPr/>
      <dgm:t>
        <a:bodyPr vert="horz" wrap="square"/>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rtl="0">
            <a:lnSpc>
              <a:spcPct val="100000"/>
            </a:lnSpc>
            <a:spcBef>
              <a:spcPct val="0"/>
            </a:spcBef>
            <a:spcAft>
              <a:spcPct val="35000"/>
            </a:spcAft>
          </a:pPr>
          <a:r>
            <a:rPr lang="en-US" b="1" smtClean="0">
              <a:solidFill>
                <a:schemeClr val="tx1"/>
              </a:solidFill>
            </a:rPr>
            <a:t>8.1 </a:t>
          </a:r>
          <a:r>
            <a:rPr lang="zh-CN" b="1" smtClean="0">
              <a:solidFill>
                <a:schemeClr val="tx1"/>
              </a:solidFill>
            </a:rPr>
            <a:t>数字</a:t>
          </a:r>
          <a:r>
            <a:rPr lang="zh-CN" b="1" smtClean="0">
              <a:solidFill>
                <a:schemeClr val="tx1"/>
              </a:solidFill>
            </a:rPr>
            <a:t>信号</a:t>
          </a:r>
          <a:r>
            <a:rPr lang="zh-CN" b="1" smtClean="0">
              <a:solidFill>
                <a:schemeClr val="tx1"/>
              </a:solidFill>
            </a:rPr>
            <a:t>最</a:t>
          </a:r>
          <a:r>
            <a:rPr lang="zh-CN" b="1" smtClean="0">
              <a:solidFill>
                <a:schemeClr val="tx1"/>
              </a:solidFill>
            </a:rPr>
            <a:t>佳</a:t>
          </a:r>
          <a:r>
            <a:rPr lang="zh-CN" b="1" smtClean="0">
              <a:solidFill>
                <a:schemeClr val="tx1"/>
              </a:solidFill>
            </a:rPr>
            <a:t>接</a:t>
          </a:r>
          <a:r>
            <a:rPr lang="zh-CN" b="1" smtClean="0">
              <a:solidFill>
                <a:schemeClr val="tx1"/>
              </a:solidFill>
            </a:rPr>
            <a:t>收</a:t>
          </a:r>
          <a:r>
            <a:rPr lang="zh-CN" b="1" smtClean="0">
              <a:solidFill>
                <a:schemeClr val="tx1"/>
              </a:solidFill>
            </a:rPr>
            <a:t>的</a:t>
          </a:r>
          <a:r>
            <a:rPr lang="zh-CN" b="1" smtClean="0">
              <a:solidFill>
                <a:schemeClr val="tx1"/>
              </a:solidFill>
            </a:rPr>
            <a:t>基本</a:t>
          </a:r>
          <a:r>
            <a:rPr lang="zh-CN" b="1" smtClean="0">
              <a:solidFill>
                <a:schemeClr val="tx1"/>
              </a:solidFill>
            </a:rPr>
            <a:t>概念</a:t>
          </a:r>
          <a:r>
            <a:rPr lang="zh-CN" b="1" smtClean="0">
              <a:solidFill>
                <a:schemeClr val="tx1"/>
              </a:solidFill>
            </a:rPr>
            <a:t/>
          </a:r>
          <a:endParaRPr lang="zh-CN" b="1" smtClean="0">
            <a:solidFill>
              <a:schemeClr val="tx1"/>
            </a:solidFill>
          </a:endParaRPr>
        </a:p>
      </dgm:t>
    </dgm:pt>
    <dgm:pt modelId="{D3C42F58-7557-4373-A1F8-140A1EB168EE}" cxnId="{01DEC0EF-CA1E-4FB8-9BDF-8E24F811DFEA}" type="parTrans">
      <dgm:prSet/>
      <dgm:spPr/>
      <dgm:t>
        <a:bodyPr/>
        <a:lstStyle/>
        <a:p>
          <a:endParaRPr lang="zh-CN" altLang="en-US"/>
        </a:p>
      </dgm:t>
    </dgm:pt>
    <dgm:pt modelId="{AC1523A4-9FD6-47B4-A3D3-4CBE4A753BA2}" cxnId="{01DEC0EF-CA1E-4FB8-9BDF-8E24F811DFEA}" type="sibTrans">
      <dgm:prSet/>
      <dgm:spPr/>
      <dgm:t>
        <a:bodyPr/>
        <a:lstStyle/>
        <a:p>
          <a:endParaRPr lang="zh-CN" altLang="en-US"/>
        </a:p>
      </dgm:t>
    </dgm:pt>
    <dgm:pt modelId="{5CC8A041-45CD-4583-A4A8-9E5D7731621F}">
      <dgm:prSet phldr="0" custT="0"/>
      <dgm:spPr/>
      <dgm:t>
        <a:bodyPr vert="horz" wrap="square"/>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rtl="0">
            <a:lnSpc>
              <a:spcPct val="100000"/>
            </a:lnSpc>
            <a:spcBef>
              <a:spcPct val="0"/>
            </a:spcBef>
            <a:spcAft>
              <a:spcPct val="35000"/>
            </a:spcAft>
          </a:pPr>
          <a:r>
            <a:rPr lang="en-US" b="1" smtClean="0">
              <a:solidFill>
                <a:schemeClr val="tx1"/>
              </a:solidFill>
            </a:rPr>
            <a:t>8.2 </a:t>
          </a:r>
          <a:r>
            <a:rPr lang="zh-CN" b="1" smtClean="0">
              <a:solidFill>
                <a:schemeClr val="tx1"/>
              </a:solidFill>
            </a:rPr>
            <a:t>最小差错概率接收</a:t>
          </a:r>
          <a:r>
            <a:rPr lang="zh-CN" b="1" smtClean="0">
              <a:solidFill>
                <a:schemeClr val="tx1"/>
              </a:solidFill>
            </a:rPr>
            <a:t>机</a:t>
          </a:r>
          <a:r>
            <a:rPr lang="zh-CN" b="1" smtClean="0">
              <a:solidFill>
                <a:schemeClr val="tx1"/>
              </a:solidFill>
            </a:rPr>
            <a:t/>
          </a:r>
          <a:endParaRPr lang="zh-CN" b="1" smtClean="0">
            <a:solidFill>
              <a:schemeClr val="tx1"/>
            </a:solidFill>
          </a:endParaRPr>
        </a:p>
      </dgm:t>
    </dgm:pt>
    <dgm:pt modelId="{F06016CF-29F7-4714-B3BD-0E89F3CFFE58}" cxnId="{8CEFF266-3794-4081-A782-B587195F30B2}" type="parTrans">
      <dgm:prSet/>
      <dgm:spPr/>
      <dgm:t>
        <a:bodyPr/>
        <a:lstStyle/>
        <a:p>
          <a:endParaRPr lang="zh-CN" altLang="en-US"/>
        </a:p>
      </dgm:t>
    </dgm:pt>
    <dgm:pt modelId="{E65CD8D3-BC35-47A8-AB54-CF045918EFB4}" cxnId="{8CEFF266-3794-4081-A782-B587195F30B2}" type="sibTrans">
      <dgm:prSet/>
      <dgm:spPr/>
      <dgm:t>
        <a:bodyPr/>
        <a:lstStyle/>
        <a:p>
          <a:endParaRPr lang="zh-CN" altLang="en-US"/>
        </a:p>
      </dgm:t>
    </dgm:pt>
    <dgm:pt modelId="{F1290C57-556B-4574-83A9-7DE4188A3240}">
      <dgm:prSet phldr="0" custT="0"/>
      <dgm:spPr/>
      <dgm:t>
        <a:bodyPr vert="horz" wrap="square"/>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rtl="0">
            <a:lnSpc>
              <a:spcPct val="100000"/>
            </a:lnSpc>
            <a:spcBef>
              <a:spcPct val="0"/>
            </a:spcBef>
            <a:spcAft>
              <a:spcPct val="35000"/>
            </a:spcAft>
          </a:pPr>
          <a:r>
            <a:rPr lang="en-US" b="1" smtClean="0">
              <a:solidFill>
                <a:schemeClr val="tx1"/>
              </a:solidFill>
            </a:rPr>
            <a:t>8.3 </a:t>
          </a:r>
          <a:r>
            <a:rPr lang="zh-CN" b="1" smtClean="0">
              <a:solidFill>
                <a:schemeClr val="tx1"/>
              </a:solidFill>
            </a:rPr>
            <a:t>最</a:t>
          </a:r>
          <a:r>
            <a:rPr lang="zh-CN" b="1" smtClean="0">
              <a:solidFill>
                <a:schemeClr val="tx1"/>
              </a:solidFill>
            </a:rPr>
            <a:t>大</a:t>
          </a:r>
          <a:r>
            <a:rPr lang="zh-CN" b="1" smtClean="0">
              <a:solidFill>
                <a:schemeClr val="tx1"/>
              </a:solidFill>
            </a:rPr>
            <a:t>输</a:t>
          </a:r>
          <a:r>
            <a:rPr lang="zh-CN" b="1" smtClean="0">
              <a:solidFill>
                <a:schemeClr val="tx1"/>
              </a:solidFill>
            </a:rPr>
            <a:t>出</a:t>
          </a:r>
          <a:r>
            <a:rPr lang="zh-CN" b="1" smtClean="0">
              <a:solidFill>
                <a:schemeClr val="tx1"/>
              </a:solidFill>
            </a:rPr>
            <a:t>信</a:t>
          </a:r>
          <a:r>
            <a:rPr lang="zh-CN" b="1" smtClean="0">
              <a:solidFill>
                <a:schemeClr val="tx1"/>
              </a:solidFill>
            </a:rPr>
            <a:t>噪</a:t>
          </a:r>
          <a:r>
            <a:rPr lang="zh-CN" b="1" smtClean="0">
              <a:solidFill>
                <a:schemeClr val="tx1"/>
              </a:solidFill>
            </a:rPr>
            <a:t>比</a:t>
          </a:r>
          <a:r>
            <a:rPr lang="zh-CN" b="1" smtClean="0">
              <a:solidFill>
                <a:schemeClr val="tx1"/>
              </a:solidFill>
            </a:rPr>
            <a:t>接</a:t>
          </a:r>
          <a:r>
            <a:rPr lang="zh-CN" b="1" smtClean="0">
              <a:solidFill>
                <a:schemeClr val="tx1"/>
              </a:solidFill>
            </a:rPr>
            <a:t>收</a:t>
          </a:r>
          <a:r>
            <a:rPr lang="zh-CN" b="1" smtClean="0">
              <a:solidFill>
                <a:schemeClr val="tx1"/>
              </a:solidFill>
            </a:rPr>
            <a:t>机</a:t>
          </a:r>
          <a:r>
            <a:rPr lang="zh-CN" b="1" smtClean="0">
              <a:solidFill>
                <a:schemeClr val="tx1"/>
              </a:solidFill>
            </a:rPr>
            <a:t/>
          </a:r>
          <a:endParaRPr lang="zh-CN" b="1" smtClean="0">
            <a:solidFill>
              <a:schemeClr val="tx1"/>
            </a:solidFill>
          </a:endParaRPr>
        </a:p>
      </dgm:t>
    </dgm:pt>
    <dgm:pt modelId="{358CFF06-2BA8-49C9-8737-A0F7CDA62231}" cxnId="{ABAA1A0F-01BF-46E2-8CF6-04AB3A787085}" type="parTrans">
      <dgm:prSet/>
      <dgm:spPr/>
      <dgm:t>
        <a:bodyPr/>
        <a:lstStyle/>
        <a:p>
          <a:endParaRPr lang="zh-CN" altLang="en-US"/>
        </a:p>
      </dgm:t>
    </dgm:pt>
    <dgm:pt modelId="{4D1C09CC-A72E-4958-BC9A-74B661275458}" cxnId="{ABAA1A0F-01BF-46E2-8CF6-04AB3A787085}" type="sibTrans">
      <dgm:prSet/>
      <dgm:spPr/>
      <dgm:t>
        <a:bodyPr/>
        <a:lstStyle/>
        <a:p>
          <a:endParaRPr lang="zh-CN" altLang="en-US"/>
        </a:p>
      </dgm:t>
    </dgm:pt>
    <dgm:pt modelId="{3656C86A-E658-44E3-AEA7-0986D147D72C}">
      <dgm:prSet phldr="0" custT="0"/>
      <dgm:spPr/>
      <dgm:t>
        <a:bodyPr vert="horz" wrap="square"/>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rtl="0">
            <a:lnSpc>
              <a:spcPct val="100000"/>
            </a:lnSpc>
            <a:spcBef>
              <a:spcPct val="0"/>
            </a:spcBef>
            <a:spcAft>
              <a:spcPct val="35000"/>
            </a:spcAft>
          </a:pPr>
          <a:r>
            <a:rPr lang="en-US" b="1" smtClean="0">
              <a:solidFill>
                <a:schemeClr val="tx1"/>
              </a:solidFill>
            </a:rPr>
            <a:t>8.4 </a:t>
          </a:r>
          <a:r>
            <a:rPr lang="zh-CN" b="1" smtClean="0">
              <a:solidFill>
                <a:schemeClr val="tx1"/>
              </a:solidFill>
            </a:rPr>
            <a:t>最</a:t>
          </a:r>
          <a:r>
            <a:rPr lang="zh-CN" b="1" smtClean="0">
              <a:solidFill>
                <a:schemeClr val="tx1"/>
              </a:solidFill>
            </a:rPr>
            <a:t>佳</a:t>
          </a:r>
          <a:r>
            <a:rPr lang="zh-CN" b="1" smtClean="0">
              <a:solidFill>
                <a:schemeClr val="tx1"/>
              </a:solidFill>
            </a:rPr>
            <a:t>接</a:t>
          </a:r>
          <a:r>
            <a:rPr lang="zh-CN" b="1" smtClean="0">
              <a:solidFill>
                <a:schemeClr val="tx1"/>
              </a:solidFill>
            </a:rPr>
            <a:t>收</a:t>
          </a:r>
          <a:r>
            <a:rPr lang="zh-CN" b="1" smtClean="0">
              <a:solidFill>
                <a:schemeClr val="tx1"/>
              </a:solidFill>
            </a:rPr>
            <a:t>机</a:t>
          </a:r>
          <a:r>
            <a:rPr lang="zh-CN" b="1" smtClean="0">
              <a:solidFill>
                <a:schemeClr val="tx1"/>
              </a:solidFill>
            </a:rPr>
            <a:t>的</a:t>
          </a:r>
          <a:r>
            <a:rPr lang="zh-CN" b="1" smtClean="0">
              <a:solidFill>
                <a:schemeClr val="tx1"/>
              </a:solidFill>
            </a:rPr>
            <a:t>性能</a:t>
          </a:r>
          <a:r>
            <a:rPr lang="zh-CN" b="1" smtClean="0">
              <a:solidFill>
                <a:schemeClr val="tx1"/>
              </a:solidFill>
            </a:rPr>
            <a:t/>
          </a:r>
          <a:endParaRPr lang="zh-CN" b="1" smtClean="0">
            <a:solidFill>
              <a:schemeClr val="tx1"/>
            </a:solidFill>
          </a:endParaRPr>
        </a:p>
      </dgm:t>
    </dgm:pt>
    <dgm:pt modelId="{97AA9039-3A55-45AB-A404-A02A7CA48E3F}" cxnId="{7CF0C89B-9E7E-427A-8A2A-9A6135DB9A46}" type="parTrans">
      <dgm:prSet/>
      <dgm:spPr/>
      <dgm:t>
        <a:bodyPr/>
        <a:lstStyle/>
        <a:p>
          <a:endParaRPr lang="zh-CN" altLang="en-US"/>
        </a:p>
      </dgm:t>
    </dgm:pt>
    <dgm:pt modelId="{B0D7B40F-3F70-46E8-9B3A-B8AFE8CF1F80}" cxnId="{7CF0C89B-9E7E-427A-8A2A-9A6135DB9A46}" type="sibTrans">
      <dgm:prSet/>
      <dgm:spPr/>
      <dgm:t>
        <a:bodyPr/>
        <a:lstStyle/>
        <a:p>
          <a:endParaRPr lang="zh-CN" altLang="en-US"/>
        </a:p>
      </dgm:t>
    </dgm:pt>
    <dgm:pt modelId="{D5B25F4D-8181-40E4-81B3-E3627C3372AF}">
      <dgm:prSet phldr="0" custT="0"/>
      <dgm:spPr/>
      <dgm:t>
        <a:bodyPr vert="horz" wrap="square"/>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a:lnSpc>
              <a:spcPct val="100000"/>
            </a:lnSpc>
            <a:spcBef>
              <a:spcPct val="0"/>
            </a:spcBef>
            <a:spcAft>
              <a:spcPct val="35000"/>
            </a:spcAft>
          </a:pPr>
          <a:r>
            <a:rPr lang="en-US" b="1" smtClean="0">
              <a:solidFill>
                <a:schemeClr val="tx1"/>
              </a:solidFill>
              <a:sym typeface="+mn-ea"/>
            </a:rPr>
            <a:t>8.5 </a:t>
          </a:r>
          <a:r>
            <a:rPr lang="zh-CN" b="1" smtClean="0">
              <a:solidFill>
                <a:schemeClr val="tx1"/>
              </a:solidFill>
              <a:sym typeface="+mn-ea"/>
            </a:rPr>
            <a:t>最佳基带传输系统</a:t>
          </a:r>
          <a:r>
            <a:rPr lang="zh-CN" b="1" smtClean="0">
              <a:solidFill>
                <a:schemeClr val="tx1"/>
              </a:solidFill>
              <a:sym typeface="+mn-ea"/>
            </a:rPr>
            <a:t/>
          </a:r>
          <a:endParaRPr lang="zh-CN" b="1" smtClean="0">
            <a:solidFill>
              <a:schemeClr val="tx1"/>
            </a:solidFill>
            <a:sym typeface="+mn-ea"/>
          </a:endParaRPr>
        </a:p>
      </dgm:t>
    </dgm:pt>
    <dgm:pt modelId="{18CE7348-6DCD-4295-BB70-CAE444C8C628}" cxnId="{21085275-6EB5-4848-AD11-60E6BACBE80C}" type="parTrans">
      <dgm:prSet/>
      <dgm:spPr/>
    </dgm:pt>
    <dgm:pt modelId="{A5689E8C-527C-4C4C-9E2E-0CECA7F641E8}" cxnId="{21085275-6EB5-4848-AD11-60E6BACBE80C}" type="sibTrans">
      <dgm:prSet/>
      <dgm:spPr/>
    </dgm:pt>
    <dgm:pt modelId="{585F700A-5CAB-4152-A75D-F1BA98CCBCDB}" type="pres">
      <dgm:prSet presAssocID="{ECA75A96-4B34-45F0-AC93-19F1FCF4BE60}" presName="linear" presStyleCnt="0">
        <dgm:presLayoutVars>
          <dgm:animLvl val="lvl"/>
          <dgm:resizeHandles val="exact"/>
        </dgm:presLayoutVars>
      </dgm:prSet>
      <dgm:spPr/>
      <dgm:t>
        <a:bodyPr/>
        <a:lstStyle/>
        <a:p>
          <a:endParaRPr lang="zh-CN" altLang="en-US"/>
        </a:p>
      </dgm:t>
    </dgm:pt>
    <dgm:pt modelId="{568B4FA6-0490-4BE0-B285-DC0B3A72E5DB}" type="pres">
      <dgm:prSet presAssocID="{51F34CC8-524F-46BF-8358-B9074C22D087}" presName="parentText" presStyleLbl="node1" presStyleIdx="0" presStyleCnt="5">
        <dgm:presLayoutVars>
          <dgm:chMax val="0"/>
          <dgm:bulletEnabled val="1"/>
        </dgm:presLayoutVars>
      </dgm:prSet>
      <dgm:spPr/>
      <dgm:t>
        <a:bodyPr/>
        <a:lstStyle/>
        <a:p>
          <a:endParaRPr lang="zh-CN" altLang="en-US"/>
        </a:p>
      </dgm:t>
    </dgm:pt>
    <dgm:pt modelId="{7F774166-17F3-40CC-B788-91723BFD5411}" type="pres">
      <dgm:prSet presAssocID="{AC1523A4-9FD6-47B4-A3D3-4CBE4A753BA2}" presName="spacer" presStyleCnt="0"/>
      <dgm:spPr/>
    </dgm:pt>
    <dgm:pt modelId="{235E3C1E-2181-41DC-A269-E673FDF40B61}" type="pres">
      <dgm:prSet presAssocID="{5CC8A041-45CD-4583-A4A8-9E5D7731621F}" presName="parentText" presStyleLbl="node1" presStyleIdx="1" presStyleCnt="5">
        <dgm:presLayoutVars>
          <dgm:chMax val="0"/>
          <dgm:bulletEnabled val="1"/>
        </dgm:presLayoutVars>
      </dgm:prSet>
      <dgm:spPr/>
      <dgm:t>
        <a:bodyPr/>
        <a:lstStyle/>
        <a:p>
          <a:endParaRPr lang="zh-CN" altLang="en-US"/>
        </a:p>
      </dgm:t>
    </dgm:pt>
    <dgm:pt modelId="{E5F774F0-E8B9-4287-ACD6-E6AE0C3D77AF}" type="pres">
      <dgm:prSet presAssocID="{E65CD8D3-BC35-47A8-AB54-CF045918EFB4}" presName="spacer" presStyleCnt="0"/>
      <dgm:spPr/>
    </dgm:pt>
    <dgm:pt modelId="{FCCB6A61-4679-4F62-B0A8-DC24319EFD1B}" type="pres">
      <dgm:prSet presAssocID="{F1290C57-556B-4574-83A9-7DE4188A3240}" presName="parentText" presStyleLbl="node1" presStyleIdx="2" presStyleCnt="5">
        <dgm:presLayoutVars>
          <dgm:chMax val="0"/>
          <dgm:bulletEnabled val="1"/>
        </dgm:presLayoutVars>
      </dgm:prSet>
      <dgm:spPr/>
      <dgm:t>
        <a:bodyPr/>
        <a:lstStyle/>
        <a:p>
          <a:endParaRPr lang="zh-CN" altLang="en-US"/>
        </a:p>
      </dgm:t>
    </dgm:pt>
    <dgm:pt modelId="{38257BD4-97BE-4C4E-952A-DC4CC4179AEC}" type="pres">
      <dgm:prSet presAssocID="{4D1C09CC-A72E-4958-BC9A-74B661275458}" presName="spacer" presStyleCnt="0"/>
      <dgm:spPr/>
    </dgm:pt>
    <dgm:pt modelId="{43EA2D75-1F8F-435B-AD7E-D083D3757709}" type="pres">
      <dgm:prSet presAssocID="{3656C86A-E658-44E3-AEA7-0986D147D72C}" presName="parentText" presStyleLbl="node1" presStyleIdx="3" presStyleCnt="5">
        <dgm:presLayoutVars>
          <dgm:chMax val="0"/>
          <dgm:bulletEnabled val="1"/>
        </dgm:presLayoutVars>
      </dgm:prSet>
      <dgm:spPr/>
      <dgm:t>
        <a:bodyPr/>
        <a:lstStyle/>
        <a:p>
          <a:endParaRPr lang="zh-CN" altLang="en-US"/>
        </a:p>
      </dgm:t>
    </dgm:pt>
    <dgm:pt modelId="{0C435FAC-DDC3-41D8-A5ED-84C4A419A767}" type="pres">
      <dgm:prSet presAssocID="{B0D7B40F-3F70-46E8-9B3A-B8AFE8CF1F80}" presName="spacer" presStyleCnt="0"/>
      <dgm:spPr/>
    </dgm:pt>
    <dgm:pt modelId="{14614B35-B291-4E9C-AD60-582DA1D37E83}" type="pres">
      <dgm:prSet presAssocID="{D5B25F4D-8181-40E4-81B3-E3627C3372AF}" presName="parentText" presStyleLbl="node1" presStyleIdx="4" presStyleCnt="5">
        <dgm:presLayoutVars>
          <dgm:chMax val="0"/>
          <dgm:bulletEnabled val="1"/>
        </dgm:presLayoutVars>
      </dgm:prSet>
      <dgm:spPr/>
    </dgm:pt>
  </dgm:ptLst>
  <dgm:cxnLst>
    <dgm:cxn modelId="{01DEC0EF-CA1E-4FB8-9BDF-8E24F811DFEA}" srcId="{ECA75A96-4B34-45F0-AC93-19F1FCF4BE60}" destId="{51F34CC8-524F-46BF-8358-B9074C22D087}" srcOrd="0" destOrd="0" parTransId="{D3C42F58-7557-4373-A1F8-140A1EB168EE}" sibTransId="{AC1523A4-9FD6-47B4-A3D3-4CBE4A753BA2}"/>
    <dgm:cxn modelId="{8CEFF266-3794-4081-A782-B587195F30B2}" srcId="{ECA75A96-4B34-45F0-AC93-19F1FCF4BE60}" destId="{5CC8A041-45CD-4583-A4A8-9E5D7731621F}" srcOrd="1" destOrd="0" parTransId="{F06016CF-29F7-4714-B3BD-0E89F3CFFE58}" sibTransId="{E65CD8D3-BC35-47A8-AB54-CF045918EFB4}"/>
    <dgm:cxn modelId="{ABAA1A0F-01BF-46E2-8CF6-04AB3A787085}" srcId="{ECA75A96-4B34-45F0-AC93-19F1FCF4BE60}" destId="{F1290C57-556B-4574-83A9-7DE4188A3240}" srcOrd="2" destOrd="0" parTransId="{358CFF06-2BA8-49C9-8737-A0F7CDA62231}" sibTransId="{4D1C09CC-A72E-4958-BC9A-74B661275458}"/>
    <dgm:cxn modelId="{7CF0C89B-9E7E-427A-8A2A-9A6135DB9A46}" srcId="{ECA75A96-4B34-45F0-AC93-19F1FCF4BE60}" destId="{3656C86A-E658-44E3-AEA7-0986D147D72C}" srcOrd="3" destOrd="0" parTransId="{97AA9039-3A55-45AB-A404-A02A7CA48E3F}" sibTransId="{B0D7B40F-3F70-46E8-9B3A-B8AFE8CF1F80}"/>
    <dgm:cxn modelId="{21085275-6EB5-4848-AD11-60E6BACBE80C}" srcId="{ECA75A96-4B34-45F0-AC93-19F1FCF4BE60}" destId="{D5B25F4D-8181-40E4-81B3-E3627C3372AF}" srcOrd="4" destOrd="0" parTransId="{18CE7348-6DCD-4295-BB70-CAE444C8C628}" sibTransId="{A5689E8C-527C-4C4C-9E2E-0CECA7F641E8}"/>
    <dgm:cxn modelId="{9FC7CF56-B3EB-4147-91AF-875CEDFC6F95}" type="presOf" srcId="{ECA75A96-4B34-45F0-AC93-19F1FCF4BE60}" destId="{585F700A-5CAB-4152-A75D-F1BA98CCBCDB}" srcOrd="0" destOrd="0" presId="urn:microsoft.com/office/officeart/2005/8/layout/vList2"/>
    <dgm:cxn modelId="{2A817095-482C-44EE-B25F-1771EFAE7608}" type="presParOf" srcId="{585F700A-5CAB-4152-A75D-F1BA98CCBCDB}" destId="{568B4FA6-0490-4BE0-B285-DC0B3A72E5DB}" srcOrd="0" destOrd="0" presId="urn:microsoft.com/office/officeart/2005/8/layout/vList2"/>
    <dgm:cxn modelId="{82F0A5D5-62F9-4A95-B878-EA9EF9AC6775}" type="presOf" srcId="{51F34CC8-524F-46BF-8358-B9074C22D087}" destId="{568B4FA6-0490-4BE0-B285-DC0B3A72E5DB}" srcOrd="0" destOrd="0" presId="urn:microsoft.com/office/officeart/2005/8/layout/vList2"/>
    <dgm:cxn modelId="{40034C36-08B4-4908-BEDE-03947D1A6E51}" type="presParOf" srcId="{585F700A-5CAB-4152-A75D-F1BA98CCBCDB}" destId="{7F774166-17F3-40CC-B788-91723BFD5411}" srcOrd="1" destOrd="0" presId="urn:microsoft.com/office/officeart/2005/8/layout/vList2"/>
    <dgm:cxn modelId="{8BBDB25B-DB9E-4C27-8227-3BB5C68A8D7C}" type="presParOf" srcId="{585F700A-5CAB-4152-A75D-F1BA98CCBCDB}" destId="{235E3C1E-2181-41DC-A269-E673FDF40B61}" srcOrd="2" destOrd="0" presId="urn:microsoft.com/office/officeart/2005/8/layout/vList2"/>
    <dgm:cxn modelId="{EBC7F888-ED8C-4B51-8A1B-5E6C3E36BB1A}" type="presOf" srcId="{5CC8A041-45CD-4583-A4A8-9E5D7731621F}" destId="{235E3C1E-2181-41DC-A269-E673FDF40B61}" srcOrd="0" destOrd="0" presId="urn:microsoft.com/office/officeart/2005/8/layout/vList2"/>
    <dgm:cxn modelId="{D9409FEE-B2AA-481E-93EE-38AAEFDAE11F}" type="presParOf" srcId="{585F700A-5CAB-4152-A75D-F1BA98CCBCDB}" destId="{E5F774F0-E8B9-4287-ACD6-E6AE0C3D77AF}" srcOrd="3" destOrd="0" presId="urn:microsoft.com/office/officeart/2005/8/layout/vList2"/>
    <dgm:cxn modelId="{A2F3FF96-45FD-4DD2-9E85-049AF694E10E}" type="presParOf" srcId="{585F700A-5CAB-4152-A75D-F1BA98CCBCDB}" destId="{FCCB6A61-4679-4F62-B0A8-DC24319EFD1B}" srcOrd="4" destOrd="0" presId="urn:microsoft.com/office/officeart/2005/8/layout/vList2"/>
    <dgm:cxn modelId="{4A6583D6-03AD-4243-B57A-F3925202D249}" type="presOf" srcId="{F1290C57-556B-4574-83A9-7DE4188A3240}" destId="{FCCB6A61-4679-4F62-B0A8-DC24319EFD1B}" srcOrd="0" destOrd="0" presId="urn:microsoft.com/office/officeart/2005/8/layout/vList2"/>
    <dgm:cxn modelId="{67962F5C-DD3D-4921-8829-CEA289720242}" type="presParOf" srcId="{585F700A-5CAB-4152-A75D-F1BA98CCBCDB}" destId="{38257BD4-97BE-4C4E-952A-DC4CC4179AEC}" srcOrd="5" destOrd="0" presId="urn:microsoft.com/office/officeart/2005/8/layout/vList2"/>
    <dgm:cxn modelId="{E8A24037-E127-4E22-8F00-B34BD7D71278}" type="presParOf" srcId="{585F700A-5CAB-4152-A75D-F1BA98CCBCDB}" destId="{43EA2D75-1F8F-435B-AD7E-D083D3757709}" srcOrd="6" destOrd="0" presId="urn:microsoft.com/office/officeart/2005/8/layout/vList2"/>
    <dgm:cxn modelId="{21DE9DE7-8BB3-4FAD-9122-8047AE8F9D25}" type="presOf" srcId="{3656C86A-E658-44E3-AEA7-0986D147D72C}" destId="{43EA2D75-1F8F-435B-AD7E-D083D3757709}" srcOrd="0" destOrd="0" presId="urn:microsoft.com/office/officeart/2005/8/layout/vList2"/>
    <dgm:cxn modelId="{3DB2CD43-E334-4A39-A300-93BC04BED805}" type="presParOf" srcId="{585F700A-5CAB-4152-A75D-F1BA98CCBCDB}" destId="{0C435FAC-DDC3-41D8-A5ED-84C4A419A767}" srcOrd="7" destOrd="0" presId="urn:microsoft.com/office/officeart/2005/8/layout/vList2"/>
    <dgm:cxn modelId="{92B78F28-963F-445A-95FD-1200C664D4B1}" type="presParOf" srcId="{585F700A-5CAB-4152-A75D-F1BA98CCBCDB}" destId="{14614B35-B291-4E9C-AD60-582DA1D37E83}" srcOrd="8" destOrd="0" presId="urn:microsoft.com/office/officeart/2005/8/layout/vList2"/>
    <dgm:cxn modelId="{B95D0CCC-F7B4-406F-9E9E-4313449827C2}" type="presOf" srcId="{D5B25F4D-8181-40E4-81B3-E3627C3372AF}" destId="{14614B35-B291-4E9C-AD60-582DA1D37E83}"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083550" cy="3676650"/>
        <a:chOff x="0" y="0"/>
        <a:chExt cx="8083550" cy="3676650"/>
      </a:xfrm>
    </dsp:grpSpPr>
    <dsp:sp modelId="{568B4FA6-0490-4BE0-B285-DC0B3A72E5DB}">
      <dsp:nvSpPr>
        <dsp:cNvPr id="3" name="圆角矩形 2"/>
        <dsp:cNvSpPr/>
      </dsp:nvSpPr>
      <dsp:spPr bwMode="white">
        <a:xfrm>
          <a:off x="0" y="40740"/>
          <a:ext cx="8083550" cy="659130"/>
        </a:xfrm>
        <a:prstGeom prst="roundRect">
          <a:avLst/>
        </a:prstGeom>
      </dsp:spPr>
      <dsp:style>
        <a:lnRef idx="2">
          <a:schemeClr val="lt1"/>
        </a:lnRef>
        <a:fillRef idx="1">
          <a:schemeClr val="accent2">
            <a:alpha val="90000"/>
            <a:hueOff val="0"/>
            <a:satOff val="0"/>
            <a:lumOff val="0"/>
            <a:alpha val="90196"/>
          </a:schemeClr>
        </a:fillRef>
        <a:effectRef idx="0">
          <a:scrgbClr r="0" g="0" b="0"/>
        </a:effectRef>
        <a:fontRef idx="minor">
          <a:schemeClr val="lt1"/>
        </a:fontRef>
      </dsp:style>
      <dsp:txBody>
        <a:bodyPr vert="horz" wrap="square"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rtl="0">
            <a:lnSpc>
              <a:spcPct val="100000"/>
            </a:lnSpc>
            <a:spcBef>
              <a:spcPct val="0"/>
            </a:spcBef>
            <a:spcAft>
              <a:spcPct val="35000"/>
            </a:spcAft>
          </a:pPr>
          <a:r>
            <a:rPr lang="en-US" b="1" smtClean="0">
              <a:solidFill>
                <a:schemeClr val="tx1"/>
              </a:solidFill>
            </a:rPr>
            <a:t>8.1 </a:t>
          </a:r>
          <a:r>
            <a:rPr lang="zh-CN" b="1" smtClean="0">
              <a:solidFill>
                <a:schemeClr val="tx1"/>
              </a:solidFill>
            </a:rPr>
            <a:t>数字</a:t>
          </a:r>
          <a:r>
            <a:rPr lang="zh-CN" b="1" smtClean="0">
              <a:solidFill>
                <a:schemeClr val="tx1"/>
              </a:solidFill>
            </a:rPr>
            <a:t>信号</a:t>
          </a:r>
          <a:r>
            <a:rPr lang="zh-CN" b="1" smtClean="0">
              <a:solidFill>
                <a:schemeClr val="tx1"/>
              </a:solidFill>
            </a:rPr>
            <a:t>最</a:t>
          </a:r>
          <a:r>
            <a:rPr lang="zh-CN" b="1" smtClean="0">
              <a:solidFill>
                <a:schemeClr val="tx1"/>
              </a:solidFill>
            </a:rPr>
            <a:t>佳</a:t>
          </a:r>
          <a:r>
            <a:rPr lang="zh-CN" b="1" smtClean="0">
              <a:solidFill>
                <a:schemeClr val="tx1"/>
              </a:solidFill>
            </a:rPr>
            <a:t>接</a:t>
          </a:r>
          <a:r>
            <a:rPr lang="zh-CN" b="1" smtClean="0">
              <a:solidFill>
                <a:schemeClr val="tx1"/>
              </a:solidFill>
            </a:rPr>
            <a:t>收</a:t>
          </a:r>
          <a:r>
            <a:rPr lang="zh-CN" b="1" smtClean="0">
              <a:solidFill>
                <a:schemeClr val="tx1"/>
              </a:solidFill>
            </a:rPr>
            <a:t>的</a:t>
          </a:r>
          <a:r>
            <a:rPr lang="zh-CN" b="1" smtClean="0">
              <a:solidFill>
                <a:schemeClr val="tx1"/>
              </a:solidFill>
            </a:rPr>
            <a:t>基本</a:t>
          </a:r>
          <a:r>
            <a:rPr lang="zh-CN" b="1" smtClean="0">
              <a:solidFill>
                <a:schemeClr val="tx1"/>
              </a:solidFill>
            </a:rPr>
            <a:t>概念</a:t>
          </a:r>
          <a:endParaRPr lang="zh-CN" b="1" smtClean="0">
            <a:solidFill>
              <a:schemeClr val="tx1"/>
            </a:solidFill>
          </a:endParaRPr>
        </a:p>
      </dsp:txBody>
      <dsp:txXfrm>
        <a:off x="0" y="40740"/>
        <a:ext cx="8083550" cy="659130"/>
      </dsp:txXfrm>
    </dsp:sp>
    <dsp:sp modelId="{235E3C1E-2181-41DC-A269-E673FDF40B61}">
      <dsp:nvSpPr>
        <dsp:cNvPr id="4" name="圆角矩形 3"/>
        <dsp:cNvSpPr/>
      </dsp:nvSpPr>
      <dsp:spPr bwMode="white">
        <a:xfrm>
          <a:off x="0" y="774750"/>
          <a:ext cx="8083550" cy="659130"/>
        </a:xfrm>
        <a:prstGeom prst="roundRect">
          <a:avLst/>
        </a:prstGeom>
      </dsp:spPr>
      <dsp:style>
        <a:lnRef idx="2">
          <a:schemeClr val="lt1"/>
        </a:lnRef>
        <a:fillRef idx="1">
          <a:schemeClr val="accent2">
            <a:alpha val="90000"/>
            <a:hueOff val="0"/>
            <a:satOff val="0"/>
            <a:lumOff val="0"/>
            <a:alpha val="80196"/>
          </a:schemeClr>
        </a:fillRef>
        <a:effectRef idx="0">
          <a:scrgbClr r="0" g="0" b="0"/>
        </a:effectRef>
        <a:fontRef idx="minor">
          <a:schemeClr val="lt1"/>
        </a:fontRef>
      </dsp:style>
      <dsp:txBody>
        <a:bodyPr vert="horz" wrap="square"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rtl="0">
            <a:lnSpc>
              <a:spcPct val="100000"/>
            </a:lnSpc>
            <a:spcBef>
              <a:spcPct val="0"/>
            </a:spcBef>
            <a:spcAft>
              <a:spcPct val="35000"/>
            </a:spcAft>
          </a:pPr>
          <a:r>
            <a:rPr lang="en-US" b="1" smtClean="0">
              <a:solidFill>
                <a:schemeClr val="tx1"/>
              </a:solidFill>
            </a:rPr>
            <a:t>8.2 </a:t>
          </a:r>
          <a:r>
            <a:rPr lang="zh-CN" b="1" smtClean="0">
              <a:solidFill>
                <a:schemeClr val="tx1"/>
              </a:solidFill>
            </a:rPr>
            <a:t>最小差错概率接收</a:t>
          </a:r>
          <a:r>
            <a:rPr lang="zh-CN" b="1" smtClean="0">
              <a:solidFill>
                <a:schemeClr val="tx1"/>
              </a:solidFill>
            </a:rPr>
            <a:t>机</a:t>
          </a:r>
          <a:endParaRPr lang="zh-CN" b="1" smtClean="0">
            <a:solidFill>
              <a:schemeClr val="tx1"/>
            </a:solidFill>
          </a:endParaRPr>
        </a:p>
      </dsp:txBody>
      <dsp:txXfrm>
        <a:off x="0" y="774750"/>
        <a:ext cx="8083550" cy="659130"/>
      </dsp:txXfrm>
    </dsp:sp>
    <dsp:sp modelId="{FCCB6A61-4679-4F62-B0A8-DC24319EFD1B}">
      <dsp:nvSpPr>
        <dsp:cNvPr id="5" name="圆角矩形 4"/>
        <dsp:cNvSpPr/>
      </dsp:nvSpPr>
      <dsp:spPr bwMode="white">
        <a:xfrm>
          <a:off x="0" y="1508760"/>
          <a:ext cx="8083550" cy="659130"/>
        </a:xfrm>
        <a:prstGeom prst="roundRect">
          <a:avLst/>
        </a:prstGeom>
      </dsp:spPr>
      <dsp:style>
        <a:lnRef idx="2">
          <a:schemeClr val="lt1"/>
        </a:lnRef>
        <a:fillRef idx="1">
          <a:schemeClr val="accent2">
            <a:alpha val="90000"/>
            <a:hueOff val="0"/>
            <a:satOff val="0"/>
            <a:lumOff val="0"/>
            <a:alpha val="70196"/>
          </a:schemeClr>
        </a:fillRef>
        <a:effectRef idx="0">
          <a:scrgbClr r="0" g="0" b="0"/>
        </a:effectRef>
        <a:fontRef idx="minor">
          <a:schemeClr val="lt1"/>
        </a:fontRef>
      </dsp:style>
      <dsp:txBody>
        <a:bodyPr vert="horz" wrap="square"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rtl="0">
            <a:lnSpc>
              <a:spcPct val="100000"/>
            </a:lnSpc>
            <a:spcBef>
              <a:spcPct val="0"/>
            </a:spcBef>
            <a:spcAft>
              <a:spcPct val="35000"/>
            </a:spcAft>
          </a:pPr>
          <a:r>
            <a:rPr lang="en-US" b="1" smtClean="0">
              <a:solidFill>
                <a:schemeClr val="tx1"/>
              </a:solidFill>
            </a:rPr>
            <a:t>8.3 </a:t>
          </a:r>
          <a:r>
            <a:rPr lang="zh-CN" b="1" smtClean="0">
              <a:solidFill>
                <a:schemeClr val="tx1"/>
              </a:solidFill>
            </a:rPr>
            <a:t>最</a:t>
          </a:r>
          <a:r>
            <a:rPr lang="zh-CN" b="1" smtClean="0">
              <a:solidFill>
                <a:schemeClr val="tx1"/>
              </a:solidFill>
            </a:rPr>
            <a:t>大</a:t>
          </a:r>
          <a:r>
            <a:rPr lang="zh-CN" b="1" smtClean="0">
              <a:solidFill>
                <a:schemeClr val="tx1"/>
              </a:solidFill>
            </a:rPr>
            <a:t>输</a:t>
          </a:r>
          <a:r>
            <a:rPr lang="zh-CN" b="1" smtClean="0">
              <a:solidFill>
                <a:schemeClr val="tx1"/>
              </a:solidFill>
            </a:rPr>
            <a:t>出</a:t>
          </a:r>
          <a:r>
            <a:rPr lang="zh-CN" b="1" smtClean="0">
              <a:solidFill>
                <a:schemeClr val="tx1"/>
              </a:solidFill>
            </a:rPr>
            <a:t>信</a:t>
          </a:r>
          <a:r>
            <a:rPr lang="zh-CN" b="1" smtClean="0">
              <a:solidFill>
                <a:schemeClr val="tx1"/>
              </a:solidFill>
            </a:rPr>
            <a:t>噪</a:t>
          </a:r>
          <a:r>
            <a:rPr lang="zh-CN" b="1" smtClean="0">
              <a:solidFill>
                <a:schemeClr val="tx1"/>
              </a:solidFill>
            </a:rPr>
            <a:t>比</a:t>
          </a:r>
          <a:r>
            <a:rPr lang="zh-CN" b="1" smtClean="0">
              <a:solidFill>
                <a:schemeClr val="tx1"/>
              </a:solidFill>
            </a:rPr>
            <a:t>接</a:t>
          </a:r>
          <a:r>
            <a:rPr lang="zh-CN" b="1" smtClean="0">
              <a:solidFill>
                <a:schemeClr val="tx1"/>
              </a:solidFill>
            </a:rPr>
            <a:t>收</a:t>
          </a:r>
          <a:r>
            <a:rPr lang="zh-CN" b="1" smtClean="0">
              <a:solidFill>
                <a:schemeClr val="tx1"/>
              </a:solidFill>
            </a:rPr>
            <a:t>机</a:t>
          </a:r>
          <a:endParaRPr lang="zh-CN" b="1" smtClean="0">
            <a:solidFill>
              <a:schemeClr val="tx1"/>
            </a:solidFill>
          </a:endParaRPr>
        </a:p>
      </dsp:txBody>
      <dsp:txXfrm>
        <a:off x="0" y="1508760"/>
        <a:ext cx="8083550" cy="659130"/>
      </dsp:txXfrm>
    </dsp:sp>
    <dsp:sp modelId="{43EA2D75-1F8F-435B-AD7E-D083D3757709}">
      <dsp:nvSpPr>
        <dsp:cNvPr id="6" name="圆角矩形 5"/>
        <dsp:cNvSpPr/>
      </dsp:nvSpPr>
      <dsp:spPr bwMode="white">
        <a:xfrm>
          <a:off x="0" y="2242770"/>
          <a:ext cx="8083550" cy="659130"/>
        </a:xfrm>
        <a:prstGeom prst="roundRect">
          <a:avLst/>
        </a:prstGeom>
      </dsp:spPr>
      <dsp:style>
        <a:lnRef idx="2">
          <a:schemeClr val="lt1"/>
        </a:lnRef>
        <a:fillRef idx="1">
          <a:schemeClr val="accent2">
            <a:alpha val="90000"/>
            <a:hueOff val="0"/>
            <a:satOff val="0"/>
            <a:lumOff val="0"/>
            <a:alpha val="60196"/>
          </a:schemeClr>
        </a:fillRef>
        <a:effectRef idx="0">
          <a:scrgbClr r="0" g="0" b="0"/>
        </a:effectRef>
        <a:fontRef idx="minor">
          <a:schemeClr val="lt1"/>
        </a:fontRef>
      </dsp:style>
      <dsp:txBody>
        <a:bodyPr vert="horz" wrap="square"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rtl="0">
            <a:lnSpc>
              <a:spcPct val="100000"/>
            </a:lnSpc>
            <a:spcBef>
              <a:spcPct val="0"/>
            </a:spcBef>
            <a:spcAft>
              <a:spcPct val="35000"/>
            </a:spcAft>
          </a:pPr>
          <a:r>
            <a:rPr lang="en-US" b="1" smtClean="0">
              <a:solidFill>
                <a:schemeClr val="tx1"/>
              </a:solidFill>
            </a:rPr>
            <a:t>8.4 </a:t>
          </a:r>
          <a:r>
            <a:rPr lang="zh-CN" b="1" smtClean="0">
              <a:solidFill>
                <a:schemeClr val="tx1"/>
              </a:solidFill>
            </a:rPr>
            <a:t>最</a:t>
          </a:r>
          <a:r>
            <a:rPr lang="zh-CN" b="1" smtClean="0">
              <a:solidFill>
                <a:schemeClr val="tx1"/>
              </a:solidFill>
            </a:rPr>
            <a:t>佳</a:t>
          </a:r>
          <a:r>
            <a:rPr lang="zh-CN" b="1" smtClean="0">
              <a:solidFill>
                <a:schemeClr val="tx1"/>
              </a:solidFill>
            </a:rPr>
            <a:t>接</a:t>
          </a:r>
          <a:r>
            <a:rPr lang="zh-CN" b="1" smtClean="0">
              <a:solidFill>
                <a:schemeClr val="tx1"/>
              </a:solidFill>
            </a:rPr>
            <a:t>收</a:t>
          </a:r>
          <a:r>
            <a:rPr lang="zh-CN" b="1" smtClean="0">
              <a:solidFill>
                <a:schemeClr val="tx1"/>
              </a:solidFill>
            </a:rPr>
            <a:t>机</a:t>
          </a:r>
          <a:r>
            <a:rPr lang="zh-CN" b="1" smtClean="0">
              <a:solidFill>
                <a:schemeClr val="tx1"/>
              </a:solidFill>
            </a:rPr>
            <a:t>的</a:t>
          </a:r>
          <a:r>
            <a:rPr lang="zh-CN" b="1" smtClean="0">
              <a:solidFill>
                <a:schemeClr val="tx1"/>
              </a:solidFill>
            </a:rPr>
            <a:t>性能</a:t>
          </a:r>
          <a:endParaRPr lang="zh-CN" b="1" smtClean="0">
            <a:solidFill>
              <a:schemeClr val="tx1"/>
            </a:solidFill>
          </a:endParaRPr>
        </a:p>
      </dsp:txBody>
      <dsp:txXfrm>
        <a:off x="0" y="2242770"/>
        <a:ext cx="8083550" cy="659130"/>
      </dsp:txXfrm>
    </dsp:sp>
    <dsp:sp modelId="{14614B35-B291-4E9C-AD60-582DA1D37E83}">
      <dsp:nvSpPr>
        <dsp:cNvPr id="7" name="圆角矩形 6"/>
        <dsp:cNvSpPr/>
      </dsp:nvSpPr>
      <dsp:spPr bwMode="white">
        <a:xfrm>
          <a:off x="0" y="2976780"/>
          <a:ext cx="8083550" cy="659130"/>
        </a:xfrm>
        <a:prstGeom prst="roundRect">
          <a:avLst/>
        </a:prstGeom>
      </dsp:spPr>
      <dsp:style>
        <a:lnRef idx="2">
          <a:schemeClr val="lt1"/>
        </a:lnRef>
        <a:fillRef idx="1">
          <a:schemeClr val="accent2">
            <a:alpha val="90000"/>
            <a:hueOff val="0"/>
            <a:satOff val="0"/>
            <a:lumOff val="0"/>
            <a:alpha val="50196"/>
          </a:schemeClr>
        </a:fillRef>
        <a:effectRef idx="0">
          <a:scrgbClr r="0" g="0" b="0"/>
        </a:effectRef>
        <a:fontRef idx="minor">
          <a:schemeClr val="lt1"/>
        </a:fontRef>
      </dsp:style>
      <dsp:txBody>
        <a:bodyPr vert="horz" wrap="square"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b="1" smtClean="0">
              <a:solidFill>
                <a:schemeClr val="tx1"/>
              </a:solidFill>
              <a:sym typeface="+mn-ea"/>
            </a:rPr>
            <a:t>8.5 </a:t>
          </a:r>
          <a:r>
            <a:rPr lang="zh-CN" b="1" smtClean="0">
              <a:solidFill>
                <a:schemeClr val="tx1"/>
              </a:solidFill>
              <a:sym typeface="+mn-ea"/>
            </a:rPr>
            <a:t>最佳基带传输系统</a:t>
          </a:r>
          <a:endParaRPr lang="zh-CN" b="1" smtClean="0">
            <a:solidFill>
              <a:schemeClr val="tx1"/>
            </a:solidFill>
            <a:sym typeface="+mn-ea"/>
          </a:endParaRPr>
        </a:p>
      </dsp:txBody>
      <dsp:txXfrm>
        <a:off x="0" y="2976780"/>
        <a:ext cx="8083550" cy="6591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9.vml.rels><?xml version="1.0" encoding="UTF-8" standalone="yes"?>
<Relationships xmlns="http://schemas.openxmlformats.org/package/2006/relationships"><Relationship Id="rId5" Type="http://schemas.openxmlformats.org/officeDocument/2006/relationships/image" Target="../media/image67.wmf"/><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43.vml.rels><?xml version="1.0" encoding="UTF-8" standalone="yes"?>
<Relationships xmlns="http://schemas.openxmlformats.org/package/2006/relationships"><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45.vml.rels><?xml version="1.0" encoding="UTF-8" standalone="yes"?>
<Relationships xmlns="http://schemas.openxmlformats.org/package/2006/relationships"><Relationship Id="rId7" Type="http://schemas.openxmlformats.org/officeDocument/2006/relationships/image" Target="../media/image124.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E36498-2B80-4D5E-BFED-BF0639E789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89142-AAC7-4396-B46D-BEC51A5542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幻灯片图像占位符 1"/>
          <p:cNvSpPr>
            <a:spLocks noGrp="1" noRot="1" noChangeAspect="1" noTextEdit="1"/>
          </p:cNvSpPr>
          <p:nvPr>
            <p:ph type="sldImg"/>
          </p:nvPr>
        </p:nvSpPr>
        <p:spPr/>
      </p:sp>
      <p:sp>
        <p:nvSpPr>
          <p:cNvPr id="1351683" name="备注占位符 2"/>
          <p:cNvSpPr>
            <a:spLocks noGrp="1"/>
          </p:cNvSpPr>
          <p:nvPr>
            <p:ph type="body" idx="1"/>
          </p:nvPr>
        </p:nvSpPr>
        <p:spPr>
          <a:noFill/>
        </p:spPr>
        <p:txBody>
          <a:bodyPr/>
          <a:lstStyle/>
          <a:p>
            <a:endParaRPr lang="zh-CN" altLang="en-US" smtClean="0"/>
          </a:p>
        </p:txBody>
      </p:sp>
      <p:sp>
        <p:nvSpPr>
          <p:cNvPr id="1351684" name="灯片编号占位符 3"/>
          <p:cNvSpPr>
            <a:spLocks noGrp="1"/>
          </p:cNvSpPr>
          <p:nvPr>
            <p:ph type="sldNum" sz="quarter" idx="5"/>
          </p:nvPr>
        </p:nvSpPr>
        <p:spPr>
          <a:noFill/>
        </p:spPr>
        <p:txBody>
          <a:bodyPr/>
          <a:lstStyle/>
          <a:p>
            <a:fld id="{F151D23B-5696-4C17-A4BF-F0FB1A910A14}" type="slidenum">
              <a:rPr lang="en-US" altLang="zh-CN" smtClean="0"/>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9775" y="214313"/>
            <a:ext cx="2054225" cy="6643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27100" y="214313"/>
            <a:ext cx="6010275" cy="6643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19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27100" y="1179513"/>
            <a:ext cx="4032250" cy="56784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11750" y="1179513"/>
            <a:ext cx="4032250" cy="56784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19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27100" y="1179513"/>
            <a:ext cx="4032250" cy="56784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5111750" y="1179513"/>
            <a:ext cx="4032250" cy="27622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5111750" y="4094163"/>
            <a:ext cx="4032250" cy="27638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7" name="Rectangle 12"/>
          <p:cNvSpPr>
            <a:spLocks noGrp="1" noChangeArrowheads="1"/>
          </p:cNvSpPr>
          <p:nvPr>
            <p:ph type="ftr" sz="quarter" idx="11"/>
          </p:nvPr>
        </p:nvSpPr>
        <p:spPr/>
        <p:txBody>
          <a:bodyPr/>
          <a:lstStyle>
            <a:lvl1pPr>
              <a:defRPr/>
            </a:lvl1pPr>
          </a:lstStyle>
          <a:p>
            <a:endParaRPr lang="zh-CN" altLang="en-US"/>
          </a:p>
        </p:txBody>
      </p:sp>
      <p:sp>
        <p:nvSpPr>
          <p:cNvPr id="8"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27100" y="1179513"/>
            <a:ext cx="4032250" cy="5678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11750" y="1179513"/>
            <a:ext cx="4032250" cy="5678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8" name="Rectangle 12"/>
          <p:cNvSpPr>
            <a:spLocks noGrp="1" noChangeArrowheads="1"/>
          </p:cNvSpPr>
          <p:nvPr>
            <p:ph type="ftr" sz="quarter" idx="11"/>
          </p:nvPr>
        </p:nvSpPr>
        <p:spPr/>
        <p:txBody>
          <a:bodyPr/>
          <a:lstStyle>
            <a:lvl1pPr>
              <a:defRPr/>
            </a:lvl1pPr>
          </a:lstStyle>
          <a:p>
            <a:endParaRPr lang="zh-CN" altLang="en-US"/>
          </a:p>
        </p:txBody>
      </p:sp>
      <p:sp>
        <p:nvSpPr>
          <p:cNvPr id="9"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4" name="Rectangle 12"/>
          <p:cNvSpPr>
            <a:spLocks noGrp="1" noChangeArrowheads="1"/>
          </p:cNvSpPr>
          <p:nvPr>
            <p:ph type="ftr" sz="quarter" idx="11"/>
          </p:nvPr>
        </p:nvSpPr>
        <p:spPr/>
        <p:txBody>
          <a:bodyPr/>
          <a:lstStyle>
            <a:lvl1pPr>
              <a:defRPr/>
            </a:lvl1pPr>
          </a:lstStyle>
          <a:p>
            <a:endParaRPr lang="zh-CN" altLang="en-US"/>
          </a:p>
        </p:txBody>
      </p:sp>
      <p:sp>
        <p:nvSpPr>
          <p:cNvPr id="5"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3" name="Rectangle 12"/>
          <p:cNvSpPr>
            <a:spLocks noGrp="1" noChangeArrowheads="1"/>
          </p:cNvSpPr>
          <p:nvPr>
            <p:ph type="ftr" sz="quarter" idx="11"/>
          </p:nvPr>
        </p:nvSpPr>
        <p:spPr/>
        <p:txBody>
          <a:bodyPr/>
          <a:lstStyle>
            <a:lvl1pPr>
              <a:defRPr/>
            </a:lvl1pPr>
          </a:lstStyle>
          <a:p>
            <a:endParaRPr lang="zh-CN" altLang="en-US"/>
          </a:p>
        </p:txBody>
      </p:sp>
      <p:sp>
        <p:nvSpPr>
          <p:cNvPr id="4"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kumimoji="1" lang="zh-CN" altLang="zh-CN" sz="2400"/>
          </a:p>
        </p:txBody>
      </p:sp>
      <p:sp>
        <p:nvSpPr>
          <p:cNvPr id="16388" name="Rectangle 4"/>
          <p:cNvSpPr>
            <a:spLocks noChangeArrowheads="1"/>
          </p:cNvSpPr>
          <p:nvPr/>
        </p:nvSpPr>
        <p:spPr bwMode="ltGray">
          <a:xfrm>
            <a:off x="541338" y="1520825"/>
            <a:ext cx="422275" cy="474663"/>
          </a:xfrm>
          <a:prstGeom prst="rect">
            <a:avLst/>
          </a:prstGeom>
          <a:solidFill>
            <a:schemeClr val="folHlink"/>
          </a:solidFill>
          <a:ln w="9525">
            <a:noFill/>
            <a:miter lim="800000"/>
          </a:ln>
          <a:effectLst/>
        </p:spPr>
        <p:txBody>
          <a:bodyPr wrap="none" anchor="ctr"/>
          <a:lstStyle/>
          <a:p>
            <a:pPr algn="ctr">
              <a:defRPr/>
            </a:pPr>
            <a:endParaRPr kumimoji="1" lang="zh-CN" altLang="zh-CN" sz="2400"/>
          </a:p>
        </p:txBody>
      </p:sp>
      <p:grpSp>
        <p:nvGrpSpPr>
          <p:cNvPr id="2" name="Group 14"/>
          <p:cNvGrpSpPr/>
          <p:nvPr/>
        </p:nvGrpSpPr>
        <p:grpSpPr bwMode="auto">
          <a:xfrm>
            <a:off x="0" y="368300"/>
            <a:ext cx="8542338" cy="1052513"/>
            <a:chOff x="80" y="629"/>
            <a:chExt cx="5381" cy="663"/>
          </a:xfrm>
        </p:grpSpPr>
        <p:sp>
          <p:nvSpPr>
            <p:cNvPr id="16386" name="Rectangle 2"/>
            <p:cNvSpPr>
              <a:spLocks noChangeArrowheads="1"/>
            </p:cNvSpPr>
            <p:nvPr/>
          </p:nvSpPr>
          <p:spPr bwMode="ltGray">
            <a:xfrm>
              <a:off x="263" y="692"/>
              <a:ext cx="276" cy="299"/>
            </a:xfrm>
            <a:prstGeom prst="rect">
              <a:avLst/>
            </a:prstGeom>
            <a:solidFill>
              <a:schemeClr val="accent2"/>
            </a:solidFill>
            <a:ln w="9525">
              <a:noFill/>
              <a:miter lim="800000"/>
            </a:ln>
            <a:effectLst/>
          </p:spPr>
          <p:txBody>
            <a:bodyPr wrap="none" anchor="ctr"/>
            <a:lstStyle/>
            <a:p>
              <a:pPr algn="ctr">
                <a:defRPr/>
              </a:pPr>
              <a:endParaRPr kumimoji="1" lang="zh-CN" altLang="zh-CN" sz="2400"/>
            </a:p>
          </p:txBody>
        </p:sp>
        <p:sp>
          <p:nvSpPr>
            <p:cNvPr id="16389"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kumimoji="1" lang="zh-CN" altLang="zh-CN" sz="2400"/>
            </a:p>
          </p:txBody>
        </p:sp>
        <p:sp>
          <p:nvSpPr>
            <p:cNvPr id="16390" name="Rectangle 6"/>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kumimoji="1" lang="zh-CN" altLang="zh-CN" sz="2400"/>
            </a:p>
          </p:txBody>
        </p:sp>
        <p:sp>
          <p:nvSpPr>
            <p:cNvPr id="16391" name="Rectangle 7"/>
            <p:cNvSpPr>
              <a:spLocks noChangeArrowheads="1"/>
            </p:cNvSpPr>
            <p:nvPr/>
          </p:nvSpPr>
          <p:spPr bwMode="gray">
            <a:xfrm>
              <a:off x="470" y="629"/>
              <a:ext cx="20" cy="663"/>
            </a:xfrm>
            <a:prstGeom prst="rect">
              <a:avLst/>
            </a:prstGeom>
            <a:solidFill>
              <a:schemeClr val="bg2"/>
            </a:solidFill>
            <a:ln w="9525">
              <a:noFill/>
              <a:miter lim="800000"/>
            </a:ln>
            <a:effectLst/>
          </p:spPr>
          <p:txBody>
            <a:bodyPr wrap="none" anchor="ctr"/>
            <a:lstStyle/>
            <a:p>
              <a:pPr algn="ctr">
                <a:defRPr/>
              </a:pPr>
              <a:endParaRPr kumimoji="1" lang="zh-CN" altLang="zh-CN" sz="2400"/>
            </a:p>
          </p:txBody>
        </p:sp>
        <p:sp>
          <p:nvSpPr>
            <p:cNvPr id="16392"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kumimoji="1" lang="zh-CN" altLang="zh-CN" sz="2400"/>
            </a:p>
          </p:txBody>
        </p:sp>
      </p:grpSp>
      <p:sp>
        <p:nvSpPr>
          <p:cNvPr id="712709" name="Rectangle 9"/>
          <p:cNvSpPr>
            <a:spLocks noGrp="1" noChangeArrowheads="1"/>
          </p:cNvSpPr>
          <p:nvPr>
            <p:ph type="title"/>
          </p:nvPr>
        </p:nvSpPr>
        <p:spPr bwMode="auto">
          <a:xfrm>
            <a:off x="1150938" y="214313"/>
            <a:ext cx="7793037" cy="919162"/>
          </a:xfrm>
          <a:prstGeom prst="rect">
            <a:avLst/>
          </a:prstGeom>
          <a:noFill/>
          <a:ln w="9525">
            <a:noFill/>
            <a:miter lim="800000"/>
          </a:ln>
        </p:spPr>
        <p:txBody>
          <a:bodyPr vert="horz" wrap="square" lIns="91440" tIns="45720" rIns="91440" bIns="45720" numCol="1" anchor="b" anchorCtr="0" compatLnSpc="1"/>
          <a:lstStyle/>
          <a:p>
            <a:pPr lvl="0"/>
            <a:r>
              <a:rPr lang="zh-CN" altLang="en-US" smtClean="0"/>
              <a:t>通信原理</a:t>
            </a:r>
            <a:r>
              <a:rPr lang="en-US" altLang="zh-CN" smtClean="0"/>
              <a:t>(</a:t>
            </a:r>
            <a:r>
              <a:rPr lang="zh-CN" altLang="en-US" smtClean="0"/>
              <a:t>第</a:t>
            </a:r>
            <a:r>
              <a:rPr lang="en-US" altLang="zh-CN" smtClean="0"/>
              <a:t>6</a:t>
            </a:r>
            <a:r>
              <a:rPr lang="zh-CN" altLang="en-US" smtClean="0"/>
              <a:t>版</a:t>
            </a:r>
            <a:r>
              <a:rPr lang="en-US" altLang="zh-CN" smtClean="0"/>
              <a:t>)</a:t>
            </a:r>
            <a:endParaRPr lang="en-US" altLang="zh-CN" smtClean="0"/>
          </a:p>
        </p:txBody>
      </p:sp>
      <p:sp>
        <p:nvSpPr>
          <p:cNvPr id="712710" name="Rectangle 10"/>
          <p:cNvSpPr>
            <a:spLocks noGrp="1" noChangeArrowheads="1"/>
          </p:cNvSpPr>
          <p:nvPr>
            <p:ph type="body" idx="1"/>
          </p:nvPr>
        </p:nvSpPr>
        <p:spPr bwMode="auto">
          <a:xfrm>
            <a:off x="927100" y="1179513"/>
            <a:ext cx="8216900" cy="567848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6395"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a:lvl1pPr>
          </a:lstStyle>
          <a:p>
            <a:fld id="{530820CF-B880-4189-942D-D702A7CBA730}" type="datetimeFigureOut">
              <a:rPr lang="zh-CN" altLang="en-US" smtClean="0"/>
            </a:fld>
            <a:endParaRPr lang="zh-CN" altLang="en-US"/>
          </a:p>
        </p:txBody>
      </p:sp>
      <p:sp>
        <p:nvSpPr>
          <p:cNvPr id="16396"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a:lvl1pPr>
          </a:lstStyle>
          <a:p>
            <a:endParaRPr lang="zh-CN" altLang="en-US"/>
          </a:p>
        </p:txBody>
      </p:sp>
      <p:sp>
        <p:nvSpPr>
          <p:cNvPr id="16397"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11.bin"/><Relationship Id="rId2" Type="http://schemas.openxmlformats.org/officeDocument/2006/relationships/image" Target="../media/image10.wmf"/><Relationship Id="rId1"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 Id="rId3" Type="http://schemas.openxmlformats.org/officeDocument/2006/relationships/oleObject" Target="../embeddings/oleObject13.bin"/><Relationship Id="rId2" Type="http://schemas.openxmlformats.org/officeDocument/2006/relationships/image" Target="../media/image12.wmf"/><Relationship Id="rId1"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16.wmf"/><Relationship Id="rId3" Type="http://schemas.openxmlformats.org/officeDocument/2006/relationships/oleObject" Target="../embeddings/oleObject16.bin"/><Relationship Id="rId2" Type="http://schemas.openxmlformats.org/officeDocument/2006/relationships/image" Target="../media/image15.wmf"/><Relationship Id="rId1"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wmf"/><Relationship Id="rId3" Type="http://schemas.openxmlformats.org/officeDocument/2006/relationships/oleObject" Target="../embeddings/oleObject19.bin"/><Relationship Id="rId2" Type="http://schemas.openxmlformats.org/officeDocument/2006/relationships/image" Target="../media/image18.wmf"/><Relationship Id="rId1"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image" Target="../media/image20.wmf"/><Relationship Id="rId7" Type="http://schemas.openxmlformats.org/officeDocument/2006/relationships/oleObject" Target="../embeddings/oleObject24.bin"/><Relationship Id="rId6" Type="http://schemas.openxmlformats.org/officeDocument/2006/relationships/image" Target="../media/image19.wmf"/><Relationship Id="rId5" Type="http://schemas.openxmlformats.org/officeDocument/2006/relationships/oleObject" Target="../embeddings/oleObject23.bin"/><Relationship Id="rId4" Type="http://schemas.openxmlformats.org/officeDocument/2006/relationships/image" Target="../media/image18.wmf"/><Relationship Id="rId3" Type="http://schemas.openxmlformats.org/officeDocument/2006/relationships/oleObject" Target="../embeddings/oleObject22.bin"/><Relationship Id="rId2" Type="http://schemas.openxmlformats.org/officeDocument/2006/relationships/image" Target="../media/image21.wmf"/><Relationship Id="rId14" Type="http://schemas.openxmlformats.org/officeDocument/2006/relationships/vmlDrawing" Target="../drawings/vmlDrawing11.vml"/><Relationship Id="rId13" Type="http://schemas.openxmlformats.org/officeDocument/2006/relationships/slideLayout" Target="../slideLayouts/slideLayout2.xml"/><Relationship Id="rId12" Type="http://schemas.openxmlformats.org/officeDocument/2006/relationships/image" Target="../media/image23.wmf"/><Relationship Id="rId11" Type="http://schemas.openxmlformats.org/officeDocument/2006/relationships/oleObject" Target="../embeddings/oleObject26.bin"/><Relationship Id="rId10" Type="http://schemas.openxmlformats.org/officeDocument/2006/relationships/image" Target="../media/image22.wmf"/><Relationship Id="rId1"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24.wmf"/><Relationship Id="rId7" Type="http://schemas.openxmlformats.org/officeDocument/2006/relationships/oleObject" Target="../embeddings/oleObject30.bin"/><Relationship Id="rId6" Type="http://schemas.openxmlformats.org/officeDocument/2006/relationships/image" Target="../media/image20.wmf"/><Relationship Id="rId5" Type="http://schemas.openxmlformats.org/officeDocument/2006/relationships/oleObject" Target="../embeddings/oleObject29.bin"/><Relationship Id="rId4" Type="http://schemas.openxmlformats.org/officeDocument/2006/relationships/image" Target="../media/image19.wmf"/><Relationship Id="rId3" Type="http://schemas.openxmlformats.org/officeDocument/2006/relationships/oleObject" Target="../embeddings/oleObject28.bin"/><Relationship Id="rId2" Type="http://schemas.openxmlformats.org/officeDocument/2006/relationships/image" Target="../media/image18.wmf"/><Relationship Id="rId12" Type="http://schemas.openxmlformats.org/officeDocument/2006/relationships/vmlDrawing" Target="../drawings/vmlDrawing12.vml"/><Relationship Id="rId11" Type="http://schemas.openxmlformats.org/officeDocument/2006/relationships/slideLayout" Target="../slideLayouts/slideLayout2.xml"/><Relationship Id="rId10" Type="http://schemas.openxmlformats.org/officeDocument/2006/relationships/image" Target="../media/image25.wmf"/><Relationship Id="rId1"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34.bin"/><Relationship Id="rId4" Type="http://schemas.openxmlformats.org/officeDocument/2006/relationships/image" Target="../media/image27.wmf"/><Relationship Id="rId3" Type="http://schemas.openxmlformats.org/officeDocument/2006/relationships/oleObject" Target="../embeddings/oleObject33.bin"/><Relationship Id="rId2" Type="http://schemas.openxmlformats.org/officeDocument/2006/relationships/image" Target="../media/image26.wmf"/><Relationship Id="rId1" Type="http://schemas.openxmlformats.org/officeDocument/2006/relationships/oleObject" Target="../embeddings/oleObject32.bin"/></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oleObject" Target="../embeddings/oleObject37.bin"/><Relationship Id="rId4" Type="http://schemas.openxmlformats.org/officeDocument/2006/relationships/image" Target="../media/image30.wmf"/><Relationship Id="rId3" Type="http://schemas.openxmlformats.org/officeDocument/2006/relationships/oleObject" Target="../embeddings/oleObject36.bin"/><Relationship Id="rId2" Type="http://schemas.openxmlformats.org/officeDocument/2006/relationships/image" Target="../media/image29.wmf"/><Relationship Id="rId1" Type="http://schemas.openxmlformats.org/officeDocument/2006/relationships/oleObject" Target="../embeddings/oleObject3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32.wmf"/><Relationship Id="rId3" Type="http://schemas.openxmlformats.org/officeDocument/2006/relationships/oleObject" Target="../embeddings/oleObject39.bin"/><Relationship Id="rId2" Type="http://schemas.openxmlformats.org/officeDocument/2006/relationships/image" Target="../media/image26.wmf"/><Relationship Id="rId1" Type="http://schemas.openxmlformats.org/officeDocument/2006/relationships/oleObject" Target="../embeddings/oleObject38.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40.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2.xml"/><Relationship Id="rId4" Type="http://schemas.openxmlformats.org/officeDocument/2006/relationships/image" Target="../media/image35.wmf"/><Relationship Id="rId3" Type="http://schemas.openxmlformats.org/officeDocument/2006/relationships/oleObject" Target="../embeddings/oleObject42.bin"/><Relationship Id="rId2" Type="http://schemas.openxmlformats.org/officeDocument/2006/relationships/image" Target="../media/image34.wmf"/><Relationship Id="rId1" Type="http://schemas.openxmlformats.org/officeDocument/2006/relationships/oleObject" Target="../embeddings/oleObject41.bin"/></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37.wmf"/><Relationship Id="rId3" Type="http://schemas.openxmlformats.org/officeDocument/2006/relationships/oleObject" Target="../embeddings/oleObject44.bin"/><Relationship Id="rId2" Type="http://schemas.openxmlformats.org/officeDocument/2006/relationships/image" Target="../media/image36.wmf"/><Relationship Id="rId1" Type="http://schemas.openxmlformats.org/officeDocument/2006/relationships/oleObject" Target="../embeddings/oleObject43.bin"/></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2.xml"/><Relationship Id="rId4" Type="http://schemas.openxmlformats.org/officeDocument/2006/relationships/image" Target="../media/image39.wmf"/><Relationship Id="rId3" Type="http://schemas.openxmlformats.org/officeDocument/2006/relationships/oleObject" Target="../embeddings/oleObject46.bin"/><Relationship Id="rId2" Type="http://schemas.openxmlformats.org/officeDocument/2006/relationships/image" Target="../media/image38.wmf"/><Relationship Id="rId1" Type="http://schemas.openxmlformats.org/officeDocument/2006/relationships/oleObject" Target="../embeddings/oleObject4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oleObject" Target="../embeddings/oleObject49.bin"/><Relationship Id="rId4" Type="http://schemas.openxmlformats.org/officeDocument/2006/relationships/image" Target="../media/image41.wmf"/><Relationship Id="rId3" Type="http://schemas.openxmlformats.org/officeDocument/2006/relationships/oleObject" Target="../embeddings/oleObject48.bin"/><Relationship Id="rId2" Type="http://schemas.openxmlformats.org/officeDocument/2006/relationships/image" Target="../media/image40.wmf"/><Relationship Id="rId1" Type="http://schemas.openxmlformats.org/officeDocument/2006/relationships/oleObject" Target="../embeddings/oleObject4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43.wmf"/><Relationship Id="rId1" Type="http://schemas.openxmlformats.org/officeDocument/2006/relationships/oleObject" Target="../embeddings/oleObject50.bin"/></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oleObject" Target="../embeddings/oleObject53.bin"/><Relationship Id="rId4" Type="http://schemas.openxmlformats.org/officeDocument/2006/relationships/image" Target="../media/image45.wmf"/><Relationship Id="rId3" Type="http://schemas.openxmlformats.org/officeDocument/2006/relationships/oleObject" Target="../embeddings/oleObject52.bin"/><Relationship Id="rId2" Type="http://schemas.openxmlformats.org/officeDocument/2006/relationships/image" Target="../media/image44.wmf"/><Relationship Id="rId1" Type="http://schemas.openxmlformats.org/officeDocument/2006/relationships/oleObject" Target="../embeddings/oleObject51.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48.wmf"/><Relationship Id="rId3" Type="http://schemas.openxmlformats.org/officeDocument/2006/relationships/oleObject" Target="../embeddings/oleObject55.bin"/><Relationship Id="rId2" Type="http://schemas.openxmlformats.org/officeDocument/2006/relationships/image" Target="../media/image47.wmf"/><Relationship Id="rId1" Type="http://schemas.openxmlformats.org/officeDocument/2006/relationships/oleObject" Target="../embeddings/oleObject54.bin"/></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24.vml"/><Relationship Id="rId7" Type="http://schemas.openxmlformats.org/officeDocument/2006/relationships/slideLayout" Target="../slideLayouts/slideLayout2.xml"/><Relationship Id="rId6" Type="http://schemas.openxmlformats.org/officeDocument/2006/relationships/image" Target="../media/image51.wmf"/><Relationship Id="rId5" Type="http://schemas.openxmlformats.org/officeDocument/2006/relationships/oleObject" Target="../embeddings/oleObject58.bin"/><Relationship Id="rId4" Type="http://schemas.openxmlformats.org/officeDocument/2006/relationships/image" Target="../media/image50.wmf"/><Relationship Id="rId3" Type="http://schemas.openxmlformats.org/officeDocument/2006/relationships/oleObject" Target="../embeddings/oleObject57.bin"/><Relationship Id="rId2" Type="http://schemas.openxmlformats.org/officeDocument/2006/relationships/image" Target="../media/image49.wmf"/><Relationship Id="rId1" Type="http://schemas.openxmlformats.org/officeDocument/2006/relationships/oleObject" Target="../embeddings/oleObject56.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5.wmf"/><Relationship Id="rId7" Type="http://schemas.openxmlformats.org/officeDocument/2006/relationships/oleObject" Target="../embeddings/oleObject62.bin"/><Relationship Id="rId6" Type="http://schemas.openxmlformats.org/officeDocument/2006/relationships/image" Target="../media/image54.wmf"/><Relationship Id="rId5" Type="http://schemas.openxmlformats.org/officeDocument/2006/relationships/oleObject" Target="../embeddings/oleObject61.bin"/><Relationship Id="rId4" Type="http://schemas.openxmlformats.org/officeDocument/2006/relationships/image" Target="../media/image53.wmf"/><Relationship Id="rId3" Type="http://schemas.openxmlformats.org/officeDocument/2006/relationships/oleObject" Target="../embeddings/oleObject60.bin"/><Relationship Id="rId2" Type="http://schemas.openxmlformats.org/officeDocument/2006/relationships/image" Target="../media/image52.wmf"/><Relationship Id="rId10" Type="http://schemas.openxmlformats.org/officeDocument/2006/relationships/vmlDrawing" Target="../drawings/vmlDrawing25.vml"/><Relationship Id="rId1" Type="http://schemas.openxmlformats.org/officeDocument/2006/relationships/oleObject" Target="../embeddings/oleObject59.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2.xml"/><Relationship Id="rId4" Type="http://schemas.openxmlformats.org/officeDocument/2006/relationships/image" Target="../media/image57.wmf"/><Relationship Id="rId3" Type="http://schemas.openxmlformats.org/officeDocument/2006/relationships/oleObject" Target="../embeddings/oleObject64.bin"/><Relationship Id="rId2" Type="http://schemas.openxmlformats.org/officeDocument/2006/relationships/image" Target="../media/image56.wmf"/><Relationship Id="rId1" Type="http://schemas.openxmlformats.org/officeDocument/2006/relationships/oleObject" Target="../embeddings/oleObject63.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2.xml"/><Relationship Id="rId4" Type="http://schemas.openxmlformats.org/officeDocument/2006/relationships/image" Target="../media/image59.wmf"/><Relationship Id="rId3" Type="http://schemas.openxmlformats.org/officeDocument/2006/relationships/oleObject" Target="../embeddings/oleObject66.bin"/><Relationship Id="rId2" Type="http://schemas.openxmlformats.org/officeDocument/2006/relationships/image" Target="../media/image58.wmf"/><Relationship Id="rId1" Type="http://schemas.openxmlformats.org/officeDocument/2006/relationships/oleObject" Target="../embeddings/oleObject65.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oleObject" Target="../embeddings/oleObject69.bin"/><Relationship Id="rId4" Type="http://schemas.openxmlformats.org/officeDocument/2006/relationships/image" Target="../media/image61.wmf"/><Relationship Id="rId3" Type="http://schemas.openxmlformats.org/officeDocument/2006/relationships/oleObject" Target="../embeddings/oleObject68.bin"/><Relationship Id="rId2" Type="http://schemas.openxmlformats.org/officeDocument/2006/relationships/image" Target="../media/image60.wmf"/><Relationship Id="rId1" Type="http://schemas.openxmlformats.org/officeDocument/2006/relationships/oleObject" Target="../embeddings/oleObject6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74.bin"/><Relationship Id="rId8" Type="http://schemas.openxmlformats.org/officeDocument/2006/relationships/image" Target="../media/image66.wmf"/><Relationship Id="rId7" Type="http://schemas.openxmlformats.org/officeDocument/2006/relationships/oleObject" Target="../embeddings/oleObject73.bin"/><Relationship Id="rId6" Type="http://schemas.openxmlformats.org/officeDocument/2006/relationships/image" Target="../media/image65.wmf"/><Relationship Id="rId5" Type="http://schemas.openxmlformats.org/officeDocument/2006/relationships/oleObject" Target="../embeddings/oleObject72.bin"/><Relationship Id="rId4" Type="http://schemas.openxmlformats.org/officeDocument/2006/relationships/image" Target="../media/image64.wmf"/><Relationship Id="rId3" Type="http://schemas.openxmlformats.org/officeDocument/2006/relationships/oleObject" Target="../embeddings/oleObject71.bin"/><Relationship Id="rId2" Type="http://schemas.openxmlformats.org/officeDocument/2006/relationships/image" Target="../media/image63.wmf"/><Relationship Id="rId12" Type="http://schemas.openxmlformats.org/officeDocument/2006/relationships/vmlDrawing" Target="../drawings/vmlDrawing29.vml"/><Relationship Id="rId11" Type="http://schemas.openxmlformats.org/officeDocument/2006/relationships/slideLayout" Target="../slideLayouts/slideLayout2.xml"/><Relationship Id="rId10" Type="http://schemas.openxmlformats.org/officeDocument/2006/relationships/image" Target="../media/image67.wmf"/><Relationship Id="rId1" Type="http://schemas.openxmlformats.org/officeDocument/2006/relationships/oleObject" Target="../embeddings/oleObject70.bin"/></Relationships>
</file>

<file path=ppt/slides/_rels/slide41.xml.rels><?xml version="1.0" encoding="UTF-8" standalone="yes"?>
<Relationships xmlns="http://schemas.openxmlformats.org/package/2006/relationships"><Relationship Id="rId8" Type="http://schemas.openxmlformats.org/officeDocument/2006/relationships/vmlDrawing" Target="../drawings/vmlDrawing30.vml"/><Relationship Id="rId7" Type="http://schemas.openxmlformats.org/officeDocument/2006/relationships/slideLayout" Target="../slideLayouts/slideLayout2.xml"/><Relationship Id="rId6" Type="http://schemas.openxmlformats.org/officeDocument/2006/relationships/image" Target="../media/image70.wmf"/><Relationship Id="rId5" Type="http://schemas.openxmlformats.org/officeDocument/2006/relationships/oleObject" Target="../embeddings/oleObject77.bin"/><Relationship Id="rId4" Type="http://schemas.openxmlformats.org/officeDocument/2006/relationships/image" Target="../media/image69.wmf"/><Relationship Id="rId3" Type="http://schemas.openxmlformats.org/officeDocument/2006/relationships/oleObject" Target="../embeddings/oleObject76.bin"/><Relationship Id="rId2" Type="http://schemas.openxmlformats.org/officeDocument/2006/relationships/image" Target="../media/image68.wmf"/><Relationship Id="rId1" Type="http://schemas.openxmlformats.org/officeDocument/2006/relationships/oleObject" Target="../embeddings/oleObject75.bin"/></Relationships>
</file>

<file path=ppt/slides/_rels/slide4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slideLayout" Target="../slideLayouts/slideLayout7.xml"/><Relationship Id="rId16" Type="http://schemas.openxmlformats.org/officeDocument/2006/relationships/tags" Target="../tags/tag15.xml"/><Relationship Id="rId15" Type="http://schemas.openxmlformats.org/officeDocument/2006/relationships/image" Target="../media/image71.png"/><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43.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9" Type="http://schemas.openxmlformats.org/officeDocument/2006/relationships/slideLayout" Target="../slideLayouts/slideLayout7.xml"/><Relationship Id="rId18" Type="http://schemas.openxmlformats.org/officeDocument/2006/relationships/tags" Target="../tags/tag32.xml"/><Relationship Id="rId17" Type="http://schemas.openxmlformats.org/officeDocument/2006/relationships/image" Target="../media/image71.png"/><Relationship Id="rId16" Type="http://schemas.openxmlformats.org/officeDocument/2006/relationships/tags" Target="../tags/tag31.xml"/><Relationship Id="rId15" Type="http://schemas.openxmlformats.org/officeDocument/2006/relationships/tags" Target="../tags/tag30.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tags" Target="../tags/tag16.xml"/></Relationships>
</file>

<file path=ppt/slides/_rels/slide44.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9" Type="http://schemas.openxmlformats.org/officeDocument/2006/relationships/slideLayout" Target="../slideLayouts/slideLayout7.xml"/><Relationship Id="rId18" Type="http://schemas.openxmlformats.org/officeDocument/2006/relationships/tags" Target="../tags/tag49.xml"/><Relationship Id="rId17" Type="http://schemas.openxmlformats.org/officeDocument/2006/relationships/image" Target="../media/image71.png"/><Relationship Id="rId16" Type="http://schemas.openxmlformats.org/officeDocument/2006/relationships/tags" Target="../tags/tag48.xml"/><Relationship Id="rId15" Type="http://schemas.openxmlformats.org/officeDocument/2006/relationships/tags" Target="../tags/tag47.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tags" Target="../tags/tag33.xml"/></Relationships>
</file>

<file path=ppt/slides/_rels/slide45.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9" Type="http://schemas.openxmlformats.org/officeDocument/2006/relationships/slideLayout" Target="../slideLayouts/slideLayout7.xml"/><Relationship Id="rId18" Type="http://schemas.openxmlformats.org/officeDocument/2006/relationships/tags" Target="../tags/tag66.xml"/><Relationship Id="rId17" Type="http://schemas.openxmlformats.org/officeDocument/2006/relationships/image" Target="../media/image71.png"/><Relationship Id="rId16" Type="http://schemas.openxmlformats.org/officeDocument/2006/relationships/tags" Target="../tags/tag65.xml"/><Relationship Id="rId15" Type="http://schemas.openxmlformats.org/officeDocument/2006/relationships/tags" Target="../tags/tag64.xml"/><Relationship Id="rId14" Type="http://schemas.openxmlformats.org/officeDocument/2006/relationships/tags" Target="../tags/tag63.xml"/><Relationship Id="rId13" Type="http://schemas.openxmlformats.org/officeDocument/2006/relationships/tags" Target="../tags/tag62.xml"/><Relationship Id="rId12" Type="http://schemas.openxmlformats.org/officeDocument/2006/relationships/tags" Target="../tags/tag61.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tags" Target="../tags/tag5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6" Type="http://schemas.openxmlformats.org/officeDocument/2006/relationships/vmlDrawing" Target="../drawings/vmlDrawing31.vml"/><Relationship Id="rId5" Type="http://schemas.openxmlformats.org/officeDocument/2006/relationships/slideLayout" Target="../slideLayouts/slideLayout2.xml"/><Relationship Id="rId4" Type="http://schemas.openxmlformats.org/officeDocument/2006/relationships/image" Target="../media/image73.wmf"/><Relationship Id="rId3" Type="http://schemas.openxmlformats.org/officeDocument/2006/relationships/oleObject" Target="../embeddings/oleObject79.bin"/><Relationship Id="rId2" Type="http://schemas.openxmlformats.org/officeDocument/2006/relationships/image" Target="../media/image72.wmf"/><Relationship Id="rId1" Type="http://schemas.openxmlformats.org/officeDocument/2006/relationships/oleObject" Target="../embeddings/oleObject78.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84.bin"/><Relationship Id="rId8" Type="http://schemas.openxmlformats.org/officeDocument/2006/relationships/image" Target="../media/image77.wmf"/><Relationship Id="rId7" Type="http://schemas.openxmlformats.org/officeDocument/2006/relationships/oleObject" Target="../embeddings/oleObject83.bin"/><Relationship Id="rId6" Type="http://schemas.openxmlformats.org/officeDocument/2006/relationships/image" Target="../media/image76.wmf"/><Relationship Id="rId5" Type="http://schemas.openxmlformats.org/officeDocument/2006/relationships/oleObject" Target="../embeddings/oleObject82.bin"/><Relationship Id="rId4" Type="http://schemas.openxmlformats.org/officeDocument/2006/relationships/image" Target="../media/image75.wmf"/><Relationship Id="rId3" Type="http://schemas.openxmlformats.org/officeDocument/2006/relationships/oleObject" Target="../embeddings/oleObject81.bin"/><Relationship Id="rId2" Type="http://schemas.openxmlformats.org/officeDocument/2006/relationships/image" Target="../media/image74.wmf"/><Relationship Id="rId12" Type="http://schemas.openxmlformats.org/officeDocument/2006/relationships/vmlDrawing" Target="../drawings/vmlDrawing32.vml"/><Relationship Id="rId11" Type="http://schemas.openxmlformats.org/officeDocument/2006/relationships/slideLayout" Target="../slideLayouts/slideLayout2.xml"/><Relationship Id="rId10" Type="http://schemas.openxmlformats.org/officeDocument/2006/relationships/image" Target="../media/image78.wmf"/><Relationship Id="rId1" Type="http://schemas.openxmlformats.org/officeDocument/2006/relationships/oleObject" Target="../embeddings/oleObject80.bin"/></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33.vml"/><Relationship Id="rId7" Type="http://schemas.openxmlformats.org/officeDocument/2006/relationships/slideLayout" Target="../slideLayouts/slideLayout2.xml"/><Relationship Id="rId6" Type="http://schemas.openxmlformats.org/officeDocument/2006/relationships/image" Target="../media/image81.wmf"/><Relationship Id="rId5" Type="http://schemas.openxmlformats.org/officeDocument/2006/relationships/oleObject" Target="../embeddings/oleObject87.bin"/><Relationship Id="rId4" Type="http://schemas.openxmlformats.org/officeDocument/2006/relationships/image" Target="../media/image80.wmf"/><Relationship Id="rId3" Type="http://schemas.openxmlformats.org/officeDocument/2006/relationships/oleObject" Target="../embeddings/oleObject86.bin"/><Relationship Id="rId2" Type="http://schemas.openxmlformats.org/officeDocument/2006/relationships/image" Target="../media/image79.wmf"/><Relationship Id="rId1" Type="http://schemas.openxmlformats.org/officeDocument/2006/relationships/oleObject" Target="../embeddings/oleObject85.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5.wmf"/><Relationship Id="rId7" Type="http://schemas.openxmlformats.org/officeDocument/2006/relationships/oleObject" Target="../embeddings/oleObject91.bin"/><Relationship Id="rId6" Type="http://schemas.openxmlformats.org/officeDocument/2006/relationships/image" Target="../media/image84.wmf"/><Relationship Id="rId5" Type="http://schemas.openxmlformats.org/officeDocument/2006/relationships/oleObject" Target="../embeddings/oleObject90.bin"/><Relationship Id="rId4" Type="http://schemas.openxmlformats.org/officeDocument/2006/relationships/image" Target="../media/image83.wmf"/><Relationship Id="rId3" Type="http://schemas.openxmlformats.org/officeDocument/2006/relationships/oleObject" Target="../embeddings/oleObject89.bin"/><Relationship Id="rId2" Type="http://schemas.openxmlformats.org/officeDocument/2006/relationships/image" Target="../media/image82.wmf"/><Relationship Id="rId10" Type="http://schemas.openxmlformats.org/officeDocument/2006/relationships/vmlDrawing" Target="../drawings/vmlDrawing34.vml"/><Relationship Id="rId1" Type="http://schemas.openxmlformats.org/officeDocument/2006/relationships/oleObject" Target="../embeddings/oleObject88.bin"/></Relationships>
</file>

<file path=ppt/slides/_rels/slide51.xml.rels><?xml version="1.0" encoding="UTF-8" standalone="yes"?>
<Relationships xmlns="http://schemas.openxmlformats.org/package/2006/relationships"><Relationship Id="rId8" Type="http://schemas.openxmlformats.org/officeDocument/2006/relationships/vmlDrawing" Target="../drawings/vmlDrawing35.vml"/><Relationship Id="rId7" Type="http://schemas.openxmlformats.org/officeDocument/2006/relationships/slideLayout" Target="../slideLayouts/slideLayout2.xml"/><Relationship Id="rId6" Type="http://schemas.openxmlformats.org/officeDocument/2006/relationships/image" Target="../media/image88.wmf"/><Relationship Id="rId5" Type="http://schemas.openxmlformats.org/officeDocument/2006/relationships/oleObject" Target="../embeddings/oleObject94.bin"/><Relationship Id="rId4" Type="http://schemas.openxmlformats.org/officeDocument/2006/relationships/image" Target="../media/image87.wmf"/><Relationship Id="rId3" Type="http://schemas.openxmlformats.org/officeDocument/2006/relationships/oleObject" Target="../embeddings/oleObject93.bin"/><Relationship Id="rId2" Type="http://schemas.openxmlformats.org/officeDocument/2006/relationships/image" Target="../media/image86.wmf"/><Relationship Id="rId1" Type="http://schemas.openxmlformats.org/officeDocument/2006/relationships/oleObject" Target="../embeddings/oleObject92.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2.xml"/><Relationship Id="rId2" Type="http://schemas.openxmlformats.org/officeDocument/2006/relationships/image" Target="../media/image89.wmf"/><Relationship Id="rId1" Type="http://schemas.openxmlformats.org/officeDocument/2006/relationships/oleObject" Target="../embeddings/oleObject95.bin"/></Relationships>
</file>

<file path=ppt/slides/_rels/slide53.xml.rels><?xml version="1.0" encoding="UTF-8" standalone="yes"?>
<Relationships xmlns="http://schemas.openxmlformats.org/package/2006/relationships"><Relationship Id="rId5" Type="http://schemas.openxmlformats.org/officeDocument/2006/relationships/vmlDrawing" Target="../drawings/vmlDrawing37.vml"/><Relationship Id="rId4" Type="http://schemas.openxmlformats.org/officeDocument/2006/relationships/slideLayout" Target="../slideLayouts/slideLayout2.xml"/><Relationship Id="rId3" Type="http://schemas.openxmlformats.org/officeDocument/2006/relationships/image" Target="../media/image91.wmf"/><Relationship Id="rId2" Type="http://schemas.openxmlformats.org/officeDocument/2006/relationships/oleObject" Target="../embeddings/oleObject96.bin"/><Relationship Id="rId1" Type="http://schemas.openxmlformats.org/officeDocument/2006/relationships/image" Target="../media/image90.png"/></Relationships>
</file>

<file path=ppt/slides/_rels/slide54.xml.rels><?xml version="1.0" encoding="UTF-8" standalone="yes"?>
<Relationships xmlns="http://schemas.openxmlformats.org/package/2006/relationships"><Relationship Id="rId8" Type="http://schemas.openxmlformats.org/officeDocument/2006/relationships/vmlDrawing" Target="../drawings/vmlDrawing38.vml"/><Relationship Id="rId7" Type="http://schemas.openxmlformats.org/officeDocument/2006/relationships/slideLayout" Target="../slideLayouts/slideLayout2.xml"/><Relationship Id="rId6" Type="http://schemas.openxmlformats.org/officeDocument/2006/relationships/image" Target="../media/image94.wmf"/><Relationship Id="rId5" Type="http://schemas.openxmlformats.org/officeDocument/2006/relationships/oleObject" Target="../embeddings/oleObject99.bin"/><Relationship Id="rId4" Type="http://schemas.openxmlformats.org/officeDocument/2006/relationships/image" Target="../media/image93.wmf"/><Relationship Id="rId3" Type="http://schemas.openxmlformats.org/officeDocument/2006/relationships/oleObject" Target="../embeddings/oleObject98.bin"/><Relationship Id="rId2" Type="http://schemas.openxmlformats.org/officeDocument/2006/relationships/image" Target="../media/image92.wmf"/><Relationship Id="rId1" Type="http://schemas.openxmlformats.org/officeDocument/2006/relationships/oleObject" Target="../embeddings/oleObject97.bin"/></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8.wmf"/><Relationship Id="rId7" Type="http://schemas.openxmlformats.org/officeDocument/2006/relationships/oleObject" Target="../embeddings/oleObject103.bin"/><Relationship Id="rId6" Type="http://schemas.openxmlformats.org/officeDocument/2006/relationships/image" Target="../media/image97.wmf"/><Relationship Id="rId5" Type="http://schemas.openxmlformats.org/officeDocument/2006/relationships/oleObject" Target="../embeddings/oleObject102.bin"/><Relationship Id="rId4" Type="http://schemas.openxmlformats.org/officeDocument/2006/relationships/image" Target="../media/image96.wmf"/><Relationship Id="rId3" Type="http://schemas.openxmlformats.org/officeDocument/2006/relationships/oleObject" Target="../embeddings/oleObject101.bin"/><Relationship Id="rId2" Type="http://schemas.openxmlformats.org/officeDocument/2006/relationships/image" Target="../media/image95.wmf"/><Relationship Id="rId10" Type="http://schemas.openxmlformats.org/officeDocument/2006/relationships/vmlDrawing" Target="../drawings/vmlDrawing39.vml"/><Relationship Id="rId1" Type="http://schemas.openxmlformats.org/officeDocument/2006/relationships/oleObject" Target="../embeddings/oleObject100.bin"/></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2.wmf"/><Relationship Id="rId7" Type="http://schemas.openxmlformats.org/officeDocument/2006/relationships/oleObject" Target="../embeddings/oleObject107.bin"/><Relationship Id="rId6" Type="http://schemas.openxmlformats.org/officeDocument/2006/relationships/image" Target="../media/image101.wmf"/><Relationship Id="rId5" Type="http://schemas.openxmlformats.org/officeDocument/2006/relationships/oleObject" Target="../embeddings/oleObject106.bin"/><Relationship Id="rId4" Type="http://schemas.openxmlformats.org/officeDocument/2006/relationships/image" Target="../media/image100.wmf"/><Relationship Id="rId3" Type="http://schemas.openxmlformats.org/officeDocument/2006/relationships/oleObject" Target="../embeddings/oleObject105.bin"/><Relationship Id="rId2" Type="http://schemas.openxmlformats.org/officeDocument/2006/relationships/image" Target="../media/image99.wmf"/><Relationship Id="rId10" Type="http://schemas.openxmlformats.org/officeDocument/2006/relationships/vmlDrawing" Target="../drawings/vmlDrawing40.vml"/><Relationship Id="rId1" Type="http://schemas.openxmlformats.org/officeDocument/2006/relationships/oleObject" Target="../embeddings/oleObject104.bin"/></Relationships>
</file>

<file path=ppt/slides/_rels/slide57.xml.rels><?xml version="1.0" encoding="UTF-8" standalone="yes"?>
<Relationships xmlns="http://schemas.openxmlformats.org/package/2006/relationships"><Relationship Id="rId8" Type="http://schemas.openxmlformats.org/officeDocument/2006/relationships/vmlDrawing" Target="../drawings/vmlDrawing41.vml"/><Relationship Id="rId7" Type="http://schemas.openxmlformats.org/officeDocument/2006/relationships/slideLayout" Target="../slideLayouts/slideLayout2.xml"/><Relationship Id="rId6" Type="http://schemas.openxmlformats.org/officeDocument/2006/relationships/image" Target="../media/image105.wmf"/><Relationship Id="rId5" Type="http://schemas.openxmlformats.org/officeDocument/2006/relationships/oleObject" Target="../embeddings/oleObject110.bin"/><Relationship Id="rId4" Type="http://schemas.openxmlformats.org/officeDocument/2006/relationships/image" Target="../media/image104.wmf"/><Relationship Id="rId3" Type="http://schemas.openxmlformats.org/officeDocument/2006/relationships/oleObject" Target="../embeddings/oleObject109.bin"/><Relationship Id="rId2" Type="http://schemas.openxmlformats.org/officeDocument/2006/relationships/image" Target="../media/image103.wmf"/><Relationship Id="rId1" Type="http://schemas.openxmlformats.org/officeDocument/2006/relationships/oleObject" Target="../embeddings/oleObject108.bin"/></Relationships>
</file>

<file path=ppt/slides/_rels/slide58.xml.rels><?xml version="1.0" encoding="UTF-8" standalone="yes"?>
<Relationships xmlns="http://schemas.openxmlformats.org/package/2006/relationships"><Relationship Id="rId8" Type="http://schemas.openxmlformats.org/officeDocument/2006/relationships/vmlDrawing" Target="../drawings/vmlDrawing42.vml"/><Relationship Id="rId7" Type="http://schemas.openxmlformats.org/officeDocument/2006/relationships/slideLayout" Target="../slideLayouts/slideLayout7.xml"/><Relationship Id="rId6" Type="http://schemas.openxmlformats.org/officeDocument/2006/relationships/image" Target="../media/image108.wmf"/><Relationship Id="rId5" Type="http://schemas.openxmlformats.org/officeDocument/2006/relationships/oleObject" Target="../embeddings/oleObject113.bin"/><Relationship Id="rId4" Type="http://schemas.openxmlformats.org/officeDocument/2006/relationships/image" Target="../media/image107.wmf"/><Relationship Id="rId3" Type="http://schemas.openxmlformats.org/officeDocument/2006/relationships/oleObject" Target="../embeddings/oleObject112.bin"/><Relationship Id="rId2" Type="http://schemas.openxmlformats.org/officeDocument/2006/relationships/image" Target="../media/image106.wmf"/><Relationship Id="rId1" Type="http://schemas.openxmlformats.org/officeDocument/2006/relationships/oleObject" Target="../embeddings/oleObject111.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118.bin"/><Relationship Id="rId8" Type="http://schemas.openxmlformats.org/officeDocument/2006/relationships/image" Target="../media/image112.wmf"/><Relationship Id="rId7" Type="http://schemas.openxmlformats.org/officeDocument/2006/relationships/oleObject" Target="../embeddings/oleObject117.bin"/><Relationship Id="rId6" Type="http://schemas.openxmlformats.org/officeDocument/2006/relationships/image" Target="../media/image111.wmf"/><Relationship Id="rId5" Type="http://schemas.openxmlformats.org/officeDocument/2006/relationships/oleObject" Target="../embeddings/oleObject116.bin"/><Relationship Id="rId4" Type="http://schemas.openxmlformats.org/officeDocument/2006/relationships/image" Target="../media/image110.wmf"/><Relationship Id="rId3" Type="http://schemas.openxmlformats.org/officeDocument/2006/relationships/oleObject" Target="../embeddings/oleObject115.bin"/><Relationship Id="rId2" Type="http://schemas.openxmlformats.org/officeDocument/2006/relationships/image" Target="../media/image109.wmf"/><Relationship Id="rId14" Type="http://schemas.openxmlformats.org/officeDocument/2006/relationships/vmlDrawing" Target="../drawings/vmlDrawing43.vml"/><Relationship Id="rId13" Type="http://schemas.openxmlformats.org/officeDocument/2006/relationships/slideLayout" Target="../slideLayouts/slideLayout2.xml"/><Relationship Id="rId12" Type="http://schemas.openxmlformats.org/officeDocument/2006/relationships/image" Target="../media/image114.wmf"/><Relationship Id="rId11" Type="http://schemas.openxmlformats.org/officeDocument/2006/relationships/oleObject" Target="../embeddings/oleObject119.bin"/><Relationship Id="rId10" Type="http://schemas.openxmlformats.org/officeDocument/2006/relationships/image" Target="../media/image113.wmf"/><Relationship Id="rId1" Type="http://schemas.openxmlformats.org/officeDocument/2006/relationships/oleObject" Target="../embeddings/oleObject114.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6" Type="http://schemas.openxmlformats.org/officeDocument/2006/relationships/vmlDrawing" Target="../drawings/vmlDrawing44.vml"/><Relationship Id="rId5" Type="http://schemas.openxmlformats.org/officeDocument/2006/relationships/slideLayout" Target="../slideLayouts/slideLayout2.xml"/><Relationship Id="rId4" Type="http://schemas.openxmlformats.org/officeDocument/2006/relationships/image" Target="../media/image116.wmf"/><Relationship Id="rId3" Type="http://schemas.openxmlformats.org/officeDocument/2006/relationships/oleObject" Target="../embeddings/oleObject121.bin"/><Relationship Id="rId2" Type="http://schemas.openxmlformats.org/officeDocument/2006/relationships/image" Target="../media/image115.wmf"/><Relationship Id="rId1" Type="http://schemas.openxmlformats.org/officeDocument/2006/relationships/oleObject" Target="../embeddings/oleObject120.bin"/></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7.png"/></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126.bin"/><Relationship Id="rId8" Type="http://schemas.openxmlformats.org/officeDocument/2006/relationships/image" Target="../media/image121.wmf"/><Relationship Id="rId7" Type="http://schemas.openxmlformats.org/officeDocument/2006/relationships/oleObject" Target="../embeddings/oleObject125.bin"/><Relationship Id="rId6" Type="http://schemas.openxmlformats.org/officeDocument/2006/relationships/image" Target="../media/image120.wmf"/><Relationship Id="rId5" Type="http://schemas.openxmlformats.org/officeDocument/2006/relationships/oleObject" Target="../embeddings/oleObject124.bin"/><Relationship Id="rId4" Type="http://schemas.openxmlformats.org/officeDocument/2006/relationships/image" Target="../media/image119.wmf"/><Relationship Id="rId3" Type="http://schemas.openxmlformats.org/officeDocument/2006/relationships/oleObject" Target="../embeddings/oleObject123.bin"/><Relationship Id="rId2" Type="http://schemas.openxmlformats.org/officeDocument/2006/relationships/image" Target="../media/image118.wmf"/><Relationship Id="rId16" Type="http://schemas.openxmlformats.org/officeDocument/2006/relationships/vmlDrawing" Target="../drawings/vmlDrawing45.vml"/><Relationship Id="rId15" Type="http://schemas.openxmlformats.org/officeDocument/2006/relationships/slideLayout" Target="../slideLayouts/slideLayout2.xml"/><Relationship Id="rId14" Type="http://schemas.openxmlformats.org/officeDocument/2006/relationships/image" Target="../media/image124.wmf"/><Relationship Id="rId13" Type="http://schemas.openxmlformats.org/officeDocument/2006/relationships/oleObject" Target="../embeddings/oleObject128.bin"/><Relationship Id="rId12" Type="http://schemas.openxmlformats.org/officeDocument/2006/relationships/image" Target="../media/image123.wmf"/><Relationship Id="rId11" Type="http://schemas.openxmlformats.org/officeDocument/2006/relationships/oleObject" Target="../embeddings/oleObject127.bin"/><Relationship Id="rId10" Type="http://schemas.openxmlformats.org/officeDocument/2006/relationships/image" Target="../media/image122.wmf"/><Relationship Id="rId1" Type="http://schemas.openxmlformats.org/officeDocument/2006/relationships/oleObject" Target="../embeddings/oleObject122.bin"/></Relationships>
</file>

<file path=ppt/slides/_rels/slide63.xml.rels><?xml version="1.0" encoding="UTF-8" standalone="yes"?>
<Relationships xmlns="http://schemas.openxmlformats.org/package/2006/relationships"><Relationship Id="rId7" Type="http://schemas.openxmlformats.org/officeDocument/2006/relationships/vmlDrawing" Target="../drawings/vmlDrawing46.vml"/><Relationship Id="rId6" Type="http://schemas.openxmlformats.org/officeDocument/2006/relationships/slideLayout" Target="../slideLayouts/slideLayout2.xml"/><Relationship Id="rId5" Type="http://schemas.openxmlformats.org/officeDocument/2006/relationships/image" Target="../media/image127.png"/><Relationship Id="rId4" Type="http://schemas.openxmlformats.org/officeDocument/2006/relationships/image" Target="../media/image126.wmf"/><Relationship Id="rId3" Type="http://schemas.openxmlformats.org/officeDocument/2006/relationships/oleObject" Target="../embeddings/oleObject130.bin"/><Relationship Id="rId2" Type="http://schemas.openxmlformats.org/officeDocument/2006/relationships/image" Target="../media/image125.wmf"/><Relationship Id="rId1" Type="http://schemas.openxmlformats.org/officeDocument/2006/relationships/oleObject" Target="../embeddings/oleObject129.bin"/></Relationships>
</file>

<file path=ppt/slides/_rels/slide64.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9" Type="http://schemas.openxmlformats.org/officeDocument/2006/relationships/slideLayout" Target="../slideLayouts/slideLayout7.xml"/><Relationship Id="rId18" Type="http://schemas.openxmlformats.org/officeDocument/2006/relationships/tags" Target="../tags/tag83.xml"/><Relationship Id="rId17" Type="http://schemas.openxmlformats.org/officeDocument/2006/relationships/image" Target="../media/image71.png"/><Relationship Id="rId16" Type="http://schemas.openxmlformats.org/officeDocument/2006/relationships/tags" Target="../tags/tag82.xml"/><Relationship Id="rId15" Type="http://schemas.openxmlformats.org/officeDocument/2006/relationships/tags" Target="../tags/tag81.xml"/><Relationship Id="rId14" Type="http://schemas.openxmlformats.org/officeDocument/2006/relationships/tags" Target="../tags/tag80.xml"/><Relationship Id="rId13" Type="http://schemas.openxmlformats.org/officeDocument/2006/relationships/tags" Target="../tags/tag79.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tags" Target="../tags/tag67.xml"/></Relationships>
</file>

<file path=ppt/slides/_rels/slide65.xml.rels><?xml version="1.0" encoding="UTF-8" standalone="yes"?>
<Relationships xmlns="http://schemas.openxmlformats.org/package/2006/relationships"><Relationship Id="rId9" Type="http://schemas.openxmlformats.org/officeDocument/2006/relationships/image" Target="../media/image130.emf"/><Relationship Id="rId8" Type="http://schemas.openxmlformats.org/officeDocument/2006/relationships/image" Target="../media/image129.emf"/><Relationship Id="rId7" Type="http://schemas.openxmlformats.org/officeDocument/2006/relationships/image" Target="../media/image128.emf"/><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9" Type="http://schemas.openxmlformats.org/officeDocument/2006/relationships/slideLayout" Target="../slideLayouts/slideLayout7.xml"/><Relationship Id="rId18" Type="http://schemas.openxmlformats.org/officeDocument/2006/relationships/tags" Target="../tags/tag96.xml"/><Relationship Id="rId17" Type="http://schemas.openxmlformats.org/officeDocument/2006/relationships/image" Target="../media/image71.png"/><Relationship Id="rId16" Type="http://schemas.openxmlformats.org/officeDocument/2006/relationships/tags" Target="../tags/tag95.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image" Target="../media/image131.emf"/><Relationship Id="rId1" Type="http://schemas.openxmlformats.org/officeDocument/2006/relationships/tags" Target="../tags/tag84.xml"/></Relationships>
</file>

<file path=ppt/slides/_rels/slide66.xml.rels><?xml version="1.0" encoding="UTF-8" standalone="yes"?>
<Relationships xmlns="http://schemas.openxmlformats.org/package/2006/relationships"><Relationship Id="rId9" Type="http://schemas.openxmlformats.org/officeDocument/2006/relationships/image" Target="../media/image134.emf"/><Relationship Id="rId8" Type="http://schemas.openxmlformats.org/officeDocument/2006/relationships/image" Target="../media/image133.emf"/><Relationship Id="rId7" Type="http://schemas.openxmlformats.org/officeDocument/2006/relationships/image" Target="../media/image132.emf"/><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9" Type="http://schemas.openxmlformats.org/officeDocument/2006/relationships/slideLayout" Target="../slideLayouts/slideLayout7.xml"/><Relationship Id="rId18" Type="http://schemas.openxmlformats.org/officeDocument/2006/relationships/tags" Target="../tags/tag109.xml"/><Relationship Id="rId17" Type="http://schemas.openxmlformats.org/officeDocument/2006/relationships/image" Target="../media/image71.png"/><Relationship Id="rId16" Type="http://schemas.openxmlformats.org/officeDocument/2006/relationships/tags" Target="../tags/tag10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image" Target="../media/image135.emf"/><Relationship Id="rId1" Type="http://schemas.openxmlformats.org/officeDocument/2006/relationships/tags" Target="../tags/tag97.xml"/></Relationships>
</file>

<file path=ppt/slides/_rels/slide67.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5" Type="http://schemas.openxmlformats.org/officeDocument/2006/relationships/slideLayout" Target="../slideLayouts/slideLayout7.xml"/><Relationship Id="rId14" Type="http://schemas.openxmlformats.org/officeDocument/2006/relationships/tags" Target="../tags/tag122.xml"/><Relationship Id="rId13" Type="http://schemas.openxmlformats.org/officeDocument/2006/relationships/image" Target="../media/image71.png"/><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tags" Target="../tags/tag1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image" Target="../media/image4.wmf"/><Relationship Id="rId1"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 Id="rId3" Type="http://schemas.openxmlformats.org/officeDocument/2006/relationships/oleObject" Target="../embeddings/oleObject7.bin"/><Relationship Id="rId2" Type="http://schemas.openxmlformats.org/officeDocument/2006/relationships/image" Target="../media/image6.wmf"/><Relationship Id="rId1"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灯片编号占位符 5"/>
          <p:cNvSpPr>
            <a:spLocks noGrp="1"/>
          </p:cNvSpPr>
          <p:nvPr>
            <p:ph type="sldNum" sz="quarter" idx="12"/>
          </p:nvPr>
        </p:nvSpPr>
        <p:spPr>
          <a:noFill/>
        </p:spPr>
        <p:txBody>
          <a:bodyPr/>
          <a:lstStyle/>
          <a:p>
            <a:fld id="{A8B5237C-8E69-402C-9FEC-A08D4C834D7F}" type="slidenum">
              <a:rPr lang="en-US" altLang="zh-CN" smtClean="0"/>
            </a:fld>
            <a:endParaRPr lang="en-US" altLang="zh-CN" smtClean="0"/>
          </a:p>
        </p:txBody>
      </p:sp>
      <p:graphicFrame>
        <p:nvGraphicFramePr>
          <p:cNvPr id="5" name="图示 4"/>
          <p:cNvGraphicFramePr>
            <a:graphicFrameLocks noGrp="1"/>
          </p:cNvGraphicFramePr>
          <p:nvPr/>
        </p:nvGraphicFramePr>
        <p:xfrm>
          <a:off x="762000" y="2133600"/>
          <a:ext cx="8083550" cy="36766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标题 1"/>
          <p:cNvSpPr/>
          <p:nvPr/>
        </p:nvSpPr>
        <p:spPr>
          <a:xfrm>
            <a:off x="565785" y="66040"/>
            <a:ext cx="8548370" cy="1091565"/>
          </a:xfrm>
          <a:prstGeom prst="rect">
            <a:avLst/>
          </a:prstGeom>
          <a:noFill/>
          <a:ln w="9525">
            <a:noFill/>
          </a:ln>
        </p:spPr>
        <p:txBody>
          <a:bodyPr anchor="b"/>
          <a:lstStyle>
            <a:lvl1pPr algn="ctr" rtl="0" eaLnBrk="0" fontAlgn="base" hangingPunct="0">
              <a:spcBef>
                <a:spcPct val="0"/>
              </a:spcBef>
              <a:spcAft>
                <a:spcPct val="0"/>
              </a:spcAft>
              <a:defRPr sz="6000">
                <a:solidFill>
                  <a:schemeClr val="tx2"/>
                </a:solidFill>
                <a:latin typeface="+mj-lt"/>
                <a:ea typeface="+mj-ea"/>
                <a:cs typeface="+mj-cs"/>
              </a:defRPr>
            </a:lvl1pPr>
            <a:lvl2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r>
              <a:rPr lang="zh-CN" altLang="en-US" sz="5400" b="1" dirty="0">
                <a:effectLst>
                  <a:outerShdw blurRad="38100" dist="38100" dir="2700000" algn="tl">
                    <a:srgbClr val="000000">
                      <a:alpha val="43137"/>
                    </a:srgbClr>
                  </a:outerShdw>
                </a:effectLst>
              </a:rPr>
              <a:t>第</a:t>
            </a:r>
            <a:r>
              <a:rPr lang="en-US" altLang="zh-CN" sz="5400" b="1" dirty="0">
                <a:effectLst>
                  <a:outerShdw blurRad="38100" dist="38100" dir="2700000" algn="tl">
                    <a:srgbClr val="000000">
                      <a:alpha val="43137"/>
                    </a:srgbClr>
                  </a:outerShdw>
                </a:effectLst>
              </a:rPr>
              <a:t>8</a:t>
            </a:r>
            <a:r>
              <a:rPr lang="zh-CN" altLang="en-US" sz="5400" b="1" dirty="0">
                <a:effectLst>
                  <a:outerShdw blurRad="38100" dist="38100" dir="2700000" algn="tl">
                    <a:srgbClr val="000000">
                      <a:alpha val="43137"/>
                    </a:srgbClr>
                  </a:outerShdw>
                </a:effectLst>
              </a:rPr>
              <a:t>章 数字信号的最佳接收</a:t>
            </a:r>
            <a:endParaRPr lang="zh-CN" altLang="en-US" sz="54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7663180" cy="527240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数字信号接收的统计表述</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buNone/>
            </a:pPr>
            <a:r>
              <a:rPr lang="zh-CN" altLang="en-US" sz="2400" b="1" dirty="0" smtClean="0">
                <a:solidFill>
                  <a:schemeClr val="tx2"/>
                </a:solidFill>
                <a:effectLst>
                  <a:outerShdw blurRad="38100" dist="38100" dir="2700000" algn="tl">
                    <a:srgbClr val="000000">
                      <a:alpha val="43137"/>
                    </a:srgbClr>
                  </a:outerShdw>
                </a:effectLst>
              </a:rPr>
              <a:t>（</a:t>
            </a:r>
            <a:r>
              <a:rPr lang="en-US" altLang="zh-CN" sz="2400" b="1" dirty="0" smtClean="0">
                <a:solidFill>
                  <a:schemeClr val="tx2"/>
                </a:solidFill>
                <a:effectLst>
                  <a:outerShdw blurRad="38100" dist="38100" dir="2700000" algn="tl">
                    <a:srgbClr val="000000">
                      <a:alpha val="43137"/>
                    </a:srgbClr>
                  </a:outerShdw>
                </a:effectLst>
              </a:rPr>
              <a:t>3</a:t>
            </a:r>
            <a:r>
              <a:rPr lang="zh-CN" altLang="en-US" sz="2400" b="1" dirty="0" smtClean="0">
                <a:solidFill>
                  <a:schemeClr val="tx2"/>
                </a:solidFill>
                <a:effectLst>
                  <a:outerShdw blurRad="38100" dist="38100" dir="2700000" algn="tl">
                    <a:srgbClr val="000000">
                      <a:alpha val="43137"/>
                    </a:srgbClr>
                  </a:outerShdw>
                </a:effectLst>
              </a:rPr>
              <a:t>）噪声空间的统计特性</a:t>
            </a:r>
            <a:endParaRPr lang="zh-CN" altLang="en-US" sz="2400" b="1" dirty="0" smtClean="0">
              <a:solidFill>
                <a:schemeClr val="tx2"/>
              </a:solidFill>
              <a:effectLst>
                <a:outerShdw blurRad="38100" dist="38100" dir="2700000" algn="tl">
                  <a:srgbClr val="000000">
                    <a:alpha val="43137"/>
                  </a:srgbClr>
                </a:outerShdw>
              </a:effectLst>
            </a:endParaRPr>
          </a:p>
          <a:p>
            <a:pPr marL="0" indent="0" eaLnBrk="1" hangingPunct="1">
              <a:buNone/>
            </a:pPr>
            <a:r>
              <a:rPr lang="zh-CN" altLang="en-US" sz="2400" dirty="0">
                <a:sym typeface="+mn-ea"/>
              </a:rPr>
              <a:t>加性高斯噪声</a:t>
            </a:r>
            <a:r>
              <a:rPr lang="en-US" altLang="zh-CN" sz="2400" i="1" dirty="0">
                <a:sym typeface="+mn-ea"/>
              </a:rPr>
              <a:t>n</a:t>
            </a:r>
            <a:r>
              <a:rPr lang="zh-CN" altLang="en-US" sz="2400" dirty="0">
                <a:sym typeface="+mn-ea"/>
              </a:rPr>
              <a:t>的</a:t>
            </a:r>
            <a:r>
              <a:rPr lang="en-US" altLang="zh-CN" sz="2400" i="1" dirty="0">
                <a:sym typeface="+mn-ea"/>
              </a:rPr>
              <a:t>k</a:t>
            </a:r>
            <a:r>
              <a:rPr lang="zh-CN" altLang="en-US" sz="2400" dirty="0">
                <a:sym typeface="+mn-ea"/>
              </a:rPr>
              <a:t>维联合概率密度函数为：</a:t>
            </a: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outerShdw blurRad="38100" dist="38100" dir="2700000" algn="tl">
                  <a:srgbClr val="000000">
                    <a:alpha val="43137"/>
                  </a:srgbClr>
                </a:outerShdw>
              </a:effectLst>
            </a:endParaRPr>
          </a:p>
          <a:p>
            <a:pPr marL="0" indent="0" eaLnBrk="1" hangingPunct="1">
              <a:buNone/>
            </a:pPr>
            <a:r>
              <a:rPr lang="zh-CN" altLang="en-US" sz="2400" b="1" dirty="0" smtClean="0">
                <a:solidFill>
                  <a:schemeClr val="tx1"/>
                </a:solidFill>
                <a:effectLst/>
              </a:rPr>
              <a:t>由随机信号分析理论，如果噪声是高斯白噪声，则它在任意两个时刻上得到的样值都是互不相关的，同时也是统计独立的。</a:t>
            </a: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endParaRPr>
          </a:p>
          <a:p>
            <a:pPr marL="0" indent="0" eaLnBrk="1" hangingPunct="1">
              <a:buNone/>
            </a:pPr>
            <a:r>
              <a:rPr lang="zh-CN" altLang="en-US" sz="2400" b="1" dirty="0" smtClean="0">
                <a:solidFill>
                  <a:schemeClr val="tx1"/>
                </a:solidFill>
                <a:effectLst/>
              </a:rPr>
              <a:t>式中，</a:t>
            </a:r>
            <a:r>
              <a:rPr lang="en-US" altLang="zh-CN" sz="2400" b="1" i="1" dirty="0" smtClean="0">
                <a:solidFill>
                  <a:schemeClr val="tx1"/>
                </a:solidFill>
                <a:effectLst/>
              </a:rPr>
              <a:t>f</a:t>
            </a:r>
            <a:r>
              <a:rPr lang="en-US" altLang="zh-CN" sz="2400" b="1" dirty="0" smtClean="0">
                <a:solidFill>
                  <a:schemeClr val="tx1"/>
                </a:solidFill>
                <a:effectLst/>
              </a:rPr>
              <a:t>(</a:t>
            </a:r>
            <a:r>
              <a:rPr lang="en-US" altLang="zh-CN" sz="2400" b="1" i="1" dirty="0" smtClean="0">
                <a:solidFill>
                  <a:schemeClr val="tx1"/>
                </a:solidFill>
                <a:effectLst/>
              </a:rPr>
              <a:t>n</a:t>
            </a:r>
            <a:r>
              <a:rPr lang="en-US" altLang="zh-CN" sz="2400" b="1" i="1" baseline="-25000" dirty="0" smtClean="0">
                <a:solidFill>
                  <a:schemeClr val="tx1"/>
                </a:solidFill>
                <a:effectLst/>
              </a:rPr>
              <a:t>i</a:t>
            </a:r>
            <a:r>
              <a:rPr lang="en-US" altLang="zh-CN" sz="2400" b="1" dirty="0" smtClean="0">
                <a:solidFill>
                  <a:schemeClr val="tx1"/>
                </a:solidFill>
                <a:effectLst/>
              </a:rPr>
              <a:t>)</a:t>
            </a:r>
            <a:r>
              <a:rPr lang="zh-CN" altLang="en-US" sz="2400" b="1" dirty="0" smtClean="0">
                <a:solidFill>
                  <a:schemeClr val="tx1"/>
                </a:solidFill>
                <a:effectLst/>
              </a:rPr>
              <a:t>是噪声</a:t>
            </a:r>
            <a:r>
              <a:rPr lang="en-US" altLang="zh-CN" sz="2400" b="1" i="1" dirty="0" smtClean="0">
                <a:solidFill>
                  <a:schemeClr val="tx1"/>
                </a:solidFill>
                <a:effectLst/>
              </a:rPr>
              <a:t>n</a:t>
            </a:r>
            <a:r>
              <a:rPr lang="zh-CN" altLang="en-US" sz="2400" b="1" dirty="0" smtClean="0">
                <a:solidFill>
                  <a:schemeClr val="tx1"/>
                </a:solidFill>
                <a:effectLst/>
              </a:rPr>
              <a:t>在</a:t>
            </a:r>
            <a:r>
              <a:rPr lang="en-US" altLang="zh-CN" sz="2400" b="1" i="1" dirty="0" smtClean="0">
                <a:solidFill>
                  <a:schemeClr val="tx1"/>
                </a:solidFill>
                <a:effectLst/>
              </a:rPr>
              <a:t>t</a:t>
            </a:r>
            <a:r>
              <a:rPr lang="en-US" altLang="zh-CN" sz="2400" b="1" i="1" baseline="-25000" dirty="0" smtClean="0">
                <a:solidFill>
                  <a:schemeClr val="tx1"/>
                </a:solidFill>
                <a:effectLst/>
              </a:rPr>
              <a:t>i</a:t>
            </a:r>
            <a:r>
              <a:rPr lang="zh-CN" altLang="en-US" sz="2400" b="1" dirty="0" smtClean="0">
                <a:solidFill>
                  <a:schemeClr val="tx1"/>
                </a:solidFill>
                <a:effectLst/>
              </a:rPr>
              <a:t>时刻的取值</a:t>
            </a:r>
            <a:r>
              <a:rPr lang="en-US" altLang="zh-CN" sz="2400" b="1" i="1" dirty="0" smtClean="0">
                <a:solidFill>
                  <a:schemeClr val="tx1"/>
                </a:solidFill>
                <a:effectLst/>
              </a:rPr>
              <a:t>n</a:t>
            </a:r>
            <a:r>
              <a:rPr lang="en-US" altLang="zh-CN" sz="2400" b="1" i="1" baseline="-25000" dirty="0" smtClean="0">
                <a:solidFill>
                  <a:schemeClr val="tx1"/>
                </a:solidFill>
                <a:effectLst/>
              </a:rPr>
              <a:t>i</a:t>
            </a:r>
            <a:r>
              <a:rPr lang="zh-CN" altLang="en-US" sz="2400" b="1" dirty="0" smtClean="0">
                <a:solidFill>
                  <a:schemeClr val="tx1"/>
                </a:solidFill>
                <a:effectLst/>
              </a:rPr>
              <a:t>的</a:t>
            </a:r>
            <a:r>
              <a:rPr lang="zh-CN" altLang="en-US" sz="2400" b="1" dirty="0" smtClean="0">
                <a:solidFill>
                  <a:srgbClr val="C00000"/>
                </a:solidFill>
                <a:effectLst/>
              </a:rPr>
              <a:t>一维概率密度函数</a:t>
            </a:r>
            <a:r>
              <a:rPr lang="zh-CN" altLang="en-US" sz="2400" b="1" dirty="0" smtClean="0">
                <a:solidFill>
                  <a:schemeClr val="tx1"/>
                </a:solidFill>
                <a:effectLst/>
              </a:rPr>
              <a:t>，</a:t>
            </a:r>
            <a:r>
              <a:rPr lang="zh-CN" altLang="en-US" sz="2400" b="1" i="1" dirty="0" smtClean="0">
                <a:solidFill>
                  <a:schemeClr val="tx1"/>
                </a:solidFill>
                <a:effectLst/>
                <a:latin typeface="Arial" panose="020B0604020202020204" pitchFamily="34" charset="0"/>
                <a:cs typeface="Arial" panose="020B0604020202020204" pitchFamily="34" charset="0"/>
              </a:rPr>
              <a:t>σ</a:t>
            </a:r>
            <a:r>
              <a:rPr lang="en-US" altLang="zh-CN" sz="2400" b="1" i="1" baseline="-25000" dirty="0" smtClean="0">
                <a:solidFill>
                  <a:schemeClr val="tx1"/>
                </a:solidFill>
                <a:effectLst/>
                <a:latin typeface="Arial" panose="020B0604020202020204" pitchFamily="34" charset="0"/>
                <a:cs typeface="Arial" panose="020B0604020202020204" pitchFamily="34" charset="0"/>
              </a:rPr>
              <a:t>n</a:t>
            </a:r>
            <a:r>
              <a:rPr lang="en-US" altLang="zh-CN" sz="2400" b="1" i="1" baseline="30000" dirty="0" smtClean="0">
                <a:solidFill>
                  <a:schemeClr val="tx1"/>
                </a:solidFill>
                <a:effectLst/>
                <a:latin typeface="Arial" panose="020B0604020202020204" pitchFamily="34" charset="0"/>
                <a:cs typeface="Arial" panose="020B0604020202020204" pitchFamily="34" charset="0"/>
              </a:rPr>
              <a:t>2</a:t>
            </a:r>
            <a:r>
              <a:rPr lang="zh-CN" altLang="en-US" sz="2400" b="1" dirty="0" smtClean="0">
                <a:solidFill>
                  <a:schemeClr val="tx1"/>
                </a:solidFill>
                <a:effectLst/>
                <a:latin typeface="Arial" panose="020B0604020202020204" pitchFamily="34" charset="0"/>
                <a:cs typeface="Arial" panose="020B0604020202020204" pitchFamily="34" charset="0"/>
              </a:rPr>
              <a:t>是噪声的方差。</a:t>
            </a:r>
            <a:endParaRPr lang="zh-CN" altLang="en-US" sz="2400" b="1" dirty="0" smtClean="0">
              <a:solidFill>
                <a:schemeClr val="tx1"/>
              </a:solidFill>
              <a:effectLst/>
            </a:endParaRPr>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graphicFrame>
        <p:nvGraphicFramePr>
          <p:cNvPr id="2" name="对象 1">
            <a:hlinkClick r:id="" action="ppaction://ole?verb="/>
          </p:cNvPr>
          <p:cNvGraphicFramePr>
            <a:graphicFrameLocks noChangeAspect="1"/>
          </p:cNvGraphicFramePr>
          <p:nvPr/>
        </p:nvGraphicFramePr>
        <p:xfrm>
          <a:off x="2764790" y="2611120"/>
          <a:ext cx="2807970" cy="447675"/>
        </p:xfrm>
        <a:graphic>
          <a:graphicData uri="http://schemas.openxmlformats.org/presentationml/2006/ole">
            <mc:AlternateContent xmlns:mc="http://schemas.openxmlformats.org/markup-compatibility/2006">
              <mc:Choice xmlns:v="urn:schemas-microsoft-com:vml" Requires="v">
                <p:oleObj spid="_x0000_s1025" name="" r:id="rId1" imgW="1435100" imgH="228600" progId="Equation.KSEE3">
                  <p:embed/>
                </p:oleObj>
              </mc:Choice>
              <mc:Fallback>
                <p:oleObj name="" r:id="rId1" imgW="1435100" imgH="228600" progId="Equation.KSEE3">
                  <p:embed/>
                  <p:pic>
                    <p:nvPicPr>
                      <p:cNvPr id="0" name="图片 1024"/>
                      <p:cNvPicPr/>
                      <p:nvPr/>
                    </p:nvPicPr>
                    <p:blipFill>
                      <a:blip r:embed="rId2"/>
                      <a:stretch>
                        <a:fillRect/>
                      </a:stretch>
                    </p:blipFill>
                    <p:spPr>
                      <a:xfrm>
                        <a:off x="2764790" y="2611120"/>
                        <a:ext cx="2807970" cy="44767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1080135" y="4408170"/>
          <a:ext cx="6984365" cy="925830"/>
        </p:xfrm>
        <a:graphic>
          <a:graphicData uri="http://schemas.openxmlformats.org/presentationml/2006/ole">
            <mc:AlternateContent xmlns:mc="http://schemas.openxmlformats.org/markup-compatibility/2006">
              <mc:Choice xmlns:v="urn:schemas-microsoft-com:vml" Requires="v">
                <p:oleObj spid="_x0000_s4" name="" r:id="rId3" imgW="3644900" imgH="482600" progId="Equation.KSEE3">
                  <p:embed/>
                </p:oleObj>
              </mc:Choice>
              <mc:Fallback>
                <p:oleObj name="" r:id="rId3" imgW="3644900" imgH="482600" progId="Equation.KSEE3">
                  <p:embed/>
                  <p:pic>
                    <p:nvPicPr>
                      <p:cNvPr id="0" name="图片 1024"/>
                      <p:cNvPicPr/>
                      <p:nvPr/>
                    </p:nvPicPr>
                    <p:blipFill>
                      <a:blip r:embed="rId4"/>
                      <a:stretch>
                        <a:fillRect/>
                      </a:stretch>
                    </p:blipFill>
                    <p:spPr>
                      <a:xfrm>
                        <a:off x="1080135" y="4408170"/>
                        <a:ext cx="6984365" cy="92583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7663180" cy="527240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数字信号接收的统计表述</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buNone/>
            </a:pPr>
            <a:r>
              <a:rPr lang="zh-CN" altLang="en-US" sz="2400" dirty="0">
                <a:sym typeface="+mn-ea"/>
              </a:rPr>
              <a:t>根据帕塞瓦尔定理，当</a:t>
            </a:r>
            <a:r>
              <a:rPr lang="en-US" altLang="zh-CN" sz="2400" dirty="0">
                <a:sym typeface="+mn-ea"/>
              </a:rPr>
              <a:t>k</a:t>
            </a:r>
            <a:r>
              <a:rPr lang="zh-CN" altLang="en-US" sz="2400" dirty="0">
                <a:sym typeface="+mn-ea"/>
              </a:rPr>
              <a:t>很大时化简为</a:t>
            </a:r>
            <a:r>
              <a:rPr lang="en-US" altLang="zh-CN" sz="2400" dirty="0">
                <a:sym typeface="+mn-ea"/>
              </a:rPr>
              <a:t>:</a:t>
            </a: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outerShdw blurRad="38100" dist="38100" dir="2700000" algn="tl">
                  <a:srgbClr val="000000">
                    <a:alpha val="43137"/>
                  </a:srgbClr>
                </a:outerShdw>
              </a:effectLst>
            </a:endParaRPr>
          </a:p>
          <a:p>
            <a:pPr marL="0" indent="0" eaLnBrk="1" hangingPunct="1">
              <a:buNone/>
            </a:pP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endParaRPr>
          </a:p>
          <a:p>
            <a:pPr marL="0" indent="0" eaLnBrk="1" hangingPunct="1">
              <a:lnSpc>
                <a:spcPct val="150000"/>
              </a:lnSpc>
              <a:buNone/>
            </a:pPr>
            <a:r>
              <a:rPr lang="zh-CN" altLang="en-US" sz="2400" b="1" dirty="0" smtClean="0">
                <a:solidFill>
                  <a:schemeClr val="tx1"/>
                </a:solidFill>
                <a:effectLst/>
              </a:rPr>
              <a:t>式中，            为噪声的单边功率谱密度，代入可得：</a:t>
            </a:r>
            <a:endParaRPr lang="zh-CN" altLang="en-US" sz="2400" b="1" dirty="0" smtClean="0">
              <a:solidFill>
                <a:schemeClr val="tx1"/>
              </a:solidFill>
              <a:effectLst/>
            </a:endParaRPr>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graphicFrame>
        <p:nvGraphicFramePr>
          <p:cNvPr id="3" name="对象 2">
            <a:hlinkClick r:id="" action="ppaction://ole?verb="/>
          </p:cNvPr>
          <p:cNvGraphicFramePr>
            <a:graphicFrameLocks noChangeAspect="1"/>
          </p:cNvGraphicFramePr>
          <p:nvPr/>
        </p:nvGraphicFramePr>
        <p:xfrm>
          <a:off x="2658110" y="2331085"/>
          <a:ext cx="3058795" cy="843915"/>
        </p:xfrm>
        <a:graphic>
          <a:graphicData uri="http://schemas.openxmlformats.org/presentationml/2006/ole">
            <mc:AlternateContent xmlns:mc="http://schemas.openxmlformats.org/markup-compatibility/2006">
              <mc:Choice xmlns:v="urn:schemas-microsoft-com:vml" Requires="v">
                <p:oleObj spid="_x0000_s4" name="" r:id="rId1" imgW="1612900" imgH="444500" progId="Equation.KSEE3">
                  <p:embed/>
                </p:oleObj>
              </mc:Choice>
              <mc:Fallback>
                <p:oleObj name="" r:id="rId1" imgW="1612900" imgH="444500" progId="Equation.KSEE3">
                  <p:embed/>
                  <p:pic>
                    <p:nvPicPr>
                      <p:cNvPr id="0" name="图片 1024"/>
                      <p:cNvPicPr/>
                      <p:nvPr/>
                    </p:nvPicPr>
                    <p:blipFill>
                      <a:blip r:embed="rId2"/>
                      <a:stretch>
                        <a:fillRect/>
                      </a:stretch>
                    </p:blipFill>
                    <p:spPr>
                      <a:xfrm>
                        <a:off x="2658110" y="2331085"/>
                        <a:ext cx="3058795" cy="84391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791335" y="3404870"/>
          <a:ext cx="958850" cy="822325"/>
        </p:xfrm>
        <a:graphic>
          <a:graphicData uri="http://schemas.openxmlformats.org/presentationml/2006/ole">
            <mc:AlternateContent xmlns:mc="http://schemas.openxmlformats.org/markup-compatibility/2006">
              <mc:Choice xmlns:v="urn:schemas-microsoft-com:vml" Requires="v">
                <p:oleObj spid="_x0000_s6" name="" r:id="rId3" imgW="533400" imgH="457200" progId="Equation.KSEE3">
                  <p:embed/>
                </p:oleObj>
              </mc:Choice>
              <mc:Fallback>
                <p:oleObj name="" r:id="rId3" imgW="533400" imgH="457200" progId="Equation.KSEE3">
                  <p:embed/>
                  <p:pic>
                    <p:nvPicPr>
                      <p:cNvPr id="0" name="图片 1024"/>
                      <p:cNvPicPr/>
                      <p:nvPr/>
                    </p:nvPicPr>
                    <p:blipFill>
                      <a:blip r:embed="rId4"/>
                      <a:stretch>
                        <a:fillRect/>
                      </a:stretch>
                    </p:blipFill>
                    <p:spPr>
                      <a:xfrm>
                        <a:off x="1791335" y="3404870"/>
                        <a:ext cx="958850" cy="822325"/>
                      </a:xfrm>
                      <a:prstGeom prst="rect">
                        <a:avLst/>
                      </a:prstGeom>
                      <a:solidFill>
                        <a:schemeClr val="accent1"/>
                      </a:solidFill>
                    </p:spPr>
                  </p:pic>
                </p:oleObj>
              </mc:Fallback>
            </mc:AlternateContent>
          </a:graphicData>
        </a:graphic>
      </p:graphicFrame>
      <p:graphicFrame>
        <p:nvGraphicFramePr>
          <p:cNvPr id="6148" name="Object 4"/>
          <p:cNvGraphicFramePr>
            <a:graphicFrameLocks noChangeAspect="1"/>
          </p:cNvGraphicFramePr>
          <p:nvPr/>
        </p:nvGraphicFramePr>
        <p:xfrm>
          <a:off x="2041525" y="4498340"/>
          <a:ext cx="4816475" cy="1019175"/>
        </p:xfrm>
        <a:graphic>
          <a:graphicData uri="http://schemas.openxmlformats.org/presentationml/2006/ole">
            <mc:AlternateContent xmlns:mc="http://schemas.openxmlformats.org/markup-compatibility/2006">
              <mc:Choice xmlns:v="urn:schemas-microsoft-com:vml" Requires="v">
                <p:oleObj spid="_x0000_s3136" name="" r:id="rId5" imgW="2413000" imgH="508000" progId="Equation.3">
                  <p:embed/>
                </p:oleObj>
              </mc:Choice>
              <mc:Fallback>
                <p:oleObj name="" r:id="rId5" imgW="2413000" imgH="508000" progId="Equation.3">
                  <p:embed/>
                  <p:pic>
                    <p:nvPicPr>
                      <p:cNvPr id="0" name="图片 3135"/>
                      <p:cNvPicPr/>
                      <p:nvPr/>
                    </p:nvPicPr>
                    <p:blipFill>
                      <a:blip r:embed="rId6"/>
                      <a:stretch>
                        <a:fillRect/>
                      </a:stretch>
                    </p:blipFill>
                    <p:spPr>
                      <a:xfrm>
                        <a:off x="2041525" y="4498340"/>
                        <a:ext cx="4816475" cy="1019175"/>
                      </a:xfrm>
                      <a:prstGeom prst="rect">
                        <a:avLst/>
                      </a:prstGeom>
                      <a:solidFill>
                        <a:schemeClr val="accent1">
                          <a:alpha val="50000"/>
                        </a:schemeClr>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7663180" cy="527240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数字信号接收的统计表述</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buNone/>
            </a:pPr>
            <a:r>
              <a:rPr lang="zh-CN" altLang="en-US" sz="2400" b="1" dirty="0" smtClean="0">
                <a:solidFill>
                  <a:schemeClr val="tx2"/>
                </a:solidFill>
                <a:effectLst>
                  <a:outerShdw blurRad="38100" dist="38100" dir="2700000" algn="tl">
                    <a:srgbClr val="000000">
                      <a:alpha val="43137"/>
                    </a:srgbClr>
                  </a:outerShdw>
                </a:effectLst>
              </a:rPr>
              <a:t>（</a:t>
            </a:r>
            <a:r>
              <a:rPr lang="en-US" altLang="zh-CN" sz="2400" b="1" dirty="0" smtClean="0">
                <a:solidFill>
                  <a:schemeClr val="tx2"/>
                </a:solidFill>
                <a:effectLst>
                  <a:outerShdw blurRad="38100" dist="38100" dir="2700000" algn="tl">
                    <a:srgbClr val="000000">
                      <a:alpha val="43137"/>
                    </a:srgbClr>
                  </a:outerShdw>
                </a:effectLst>
              </a:rPr>
              <a:t>4</a:t>
            </a:r>
            <a:r>
              <a:rPr lang="zh-CN" altLang="en-US" sz="2400" b="1" dirty="0" smtClean="0">
                <a:solidFill>
                  <a:schemeClr val="tx2"/>
                </a:solidFill>
                <a:effectLst>
                  <a:outerShdw blurRad="38100" dist="38100" dir="2700000" algn="tl">
                    <a:srgbClr val="000000">
                      <a:alpha val="43137"/>
                    </a:srgbClr>
                  </a:outerShdw>
                </a:effectLst>
              </a:rPr>
              <a:t>）观察空间的统计特性</a:t>
            </a:r>
            <a:endParaRPr lang="zh-CN" altLang="en-US" sz="2400" b="1" dirty="0" smtClean="0">
              <a:solidFill>
                <a:schemeClr val="tx2"/>
              </a:solidFill>
              <a:effectLst>
                <a:outerShdw blurRad="38100" dist="38100" dir="2700000" algn="tl">
                  <a:srgbClr val="000000">
                    <a:alpha val="43137"/>
                  </a:srgbClr>
                </a:outerShdw>
              </a:effectLst>
            </a:endParaRPr>
          </a:p>
          <a:p>
            <a:pPr marL="0" indent="0" eaLnBrk="1" hangingPunct="1">
              <a:buNone/>
            </a:pPr>
            <a:r>
              <a:rPr lang="zh-CN" altLang="en-US" sz="2400" dirty="0">
                <a:sym typeface="+mn-ea"/>
              </a:rPr>
              <a:t>信号通过信道叠加噪声后到达观察空间，观察空间观察的波形为：</a:t>
            </a: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outerShdw blurRad="38100" dist="38100" dir="2700000" algn="tl">
                  <a:srgbClr val="000000">
                    <a:alpha val="43137"/>
                  </a:srgbClr>
                </a:outerShdw>
              </a:effectLst>
            </a:endParaRPr>
          </a:p>
          <a:p>
            <a:pPr marL="0" indent="0" eaLnBrk="1" hangingPunct="1">
              <a:buNone/>
            </a:pPr>
            <a:r>
              <a:rPr lang="zh-CN" altLang="en-US" sz="2400" b="1" dirty="0" smtClean="0">
                <a:solidFill>
                  <a:schemeClr val="tx1"/>
                </a:solidFill>
                <a:effectLst/>
              </a:rPr>
              <a:t>由于在一个码元周期</a:t>
            </a:r>
            <a:r>
              <a:rPr lang="en-US" altLang="zh-CN" sz="2400" b="1" i="1" dirty="0" smtClean="0">
                <a:solidFill>
                  <a:schemeClr val="tx1"/>
                </a:solidFill>
                <a:effectLst/>
              </a:rPr>
              <a:t>T</a:t>
            </a:r>
            <a:r>
              <a:rPr lang="en-US" altLang="zh-CN" sz="2400" b="1" i="1" baseline="-25000" dirty="0" smtClean="0">
                <a:solidFill>
                  <a:schemeClr val="tx1"/>
                </a:solidFill>
                <a:effectLst/>
              </a:rPr>
              <a:t>B</a:t>
            </a:r>
            <a:r>
              <a:rPr lang="zh-CN" altLang="en-US" sz="2400" b="1" dirty="0" smtClean="0">
                <a:solidFill>
                  <a:schemeClr val="tx1"/>
                </a:solidFill>
                <a:effectLst/>
              </a:rPr>
              <a:t>内，信号集合中各状态之一被发送，因此在观察时间</a:t>
            </a:r>
            <a:r>
              <a:rPr lang="en-US" altLang="zh-CN" sz="2400" b="1" i="1" dirty="0" smtClean="0">
                <a:solidFill>
                  <a:schemeClr val="tx1"/>
                </a:solidFill>
                <a:effectLst/>
              </a:rPr>
              <a:t>T</a:t>
            </a:r>
            <a:r>
              <a:rPr lang="en-US" altLang="zh-CN" sz="2400" b="1" i="1" baseline="-25000" dirty="0" smtClean="0">
                <a:solidFill>
                  <a:schemeClr val="tx1"/>
                </a:solidFill>
                <a:effectLst/>
              </a:rPr>
              <a:t>B</a:t>
            </a:r>
            <a:r>
              <a:rPr lang="zh-CN" altLang="en-US" sz="2400" b="1" dirty="0" smtClean="0">
                <a:solidFill>
                  <a:schemeClr val="tx1"/>
                </a:solidFill>
                <a:effectLst/>
              </a:rPr>
              <a:t>内观察波形为：</a:t>
            </a: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endParaRPr>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graphicFrame>
        <p:nvGraphicFramePr>
          <p:cNvPr id="2" name="对象 1">
            <a:hlinkClick r:id="" action="ppaction://ole?verb="/>
          </p:cNvPr>
          <p:cNvGraphicFramePr>
            <a:graphicFrameLocks noChangeAspect="1"/>
          </p:cNvGraphicFramePr>
          <p:nvPr/>
        </p:nvGraphicFramePr>
        <p:xfrm>
          <a:off x="3646488" y="3031490"/>
          <a:ext cx="1118235" cy="347345"/>
        </p:xfrm>
        <a:graphic>
          <a:graphicData uri="http://schemas.openxmlformats.org/presentationml/2006/ole">
            <mc:AlternateContent xmlns:mc="http://schemas.openxmlformats.org/markup-compatibility/2006">
              <mc:Choice xmlns:v="urn:schemas-microsoft-com:vml" Requires="v">
                <p:oleObj spid="_x0000_s1025" name="" r:id="rId1" imgW="571500" imgH="177165" progId="Equation.KSEE3">
                  <p:embed/>
                </p:oleObj>
              </mc:Choice>
              <mc:Fallback>
                <p:oleObj name="" r:id="rId1" imgW="571500" imgH="177165" progId="Equation.KSEE3">
                  <p:embed/>
                  <p:pic>
                    <p:nvPicPr>
                      <p:cNvPr id="0" name="图片 1024"/>
                      <p:cNvPicPr/>
                      <p:nvPr/>
                    </p:nvPicPr>
                    <p:blipFill>
                      <a:blip r:embed="rId2"/>
                      <a:stretch>
                        <a:fillRect/>
                      </a:stretch>
                    </p:blipFill>
                    <p:spPr>
                      <a:xfrm>
                        <a:off x="3646488" y="3031490"/>
                        <a:ext cx="1118235" cy="34734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389948" y="4388168"/>
          <a:ext cx="4299585" cy="448310"/>
        </p:xfrm>
        <a:graphic>
          <a:graphicData uri="http://schemas.openxmlformats.org/presentationml/2006/ole">
            <mc:AlternateContent xmlns:mc="http://schemas.openxmlformats.org/markup-compatibility/2006">
              <mc:Choice xmlns:v="urn:schemas-microsoft-com:vml" Requires="v">
                <p:oleObj spid="_x0000_s6" name="" r:id="rId3" imgW="2197100" imgH="228600" progId="Equation.KSEE3">
                  <p:embed/>
                </p:oleObj>
              </mc:Choice>
              <mc:Fallback>
                <p:oleObj name="" r:id="rId3" imgW="2197100" imgH="228600" progId="Equation.KSEE3">
                  <p:embed/>
                  <p:pic>
                    <p:nvPicPr>
                      <p:cNvPr id="0" name="图片 1024"/>
                      <p:cNvPicPr/>
                      <p:nvPr/>
                    </p:nvPicPr>
                    <p:blipFill>
                      <a:blip r:embed="rId4"/>
                      <a:stretch>
                        <a:fillRect/>
                      </a:stretch>
                    </p:blipFill>
                    <p:spPr>
                      <a:xfrm>
                        <a:off x="3389948" y="4388168"/>
                        <a:ext cx="4299585" cy="44831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7663180" cy="527240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数字信号接收的统计表述</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buNone/>
            </a:pPr>
            <a:endParaRPr lang="zh-CN" altLang="en-US" sz="2400" b="1" dirty="0" smtClean="0">
              <a:solidFill>
                <a:schemeClr val="tx1"/>
              </a:solidFill>
              <a:effectLst/>
            </a:endParaRPr>
          </a:p>
          <a:p>
            <a:pPr marL="0" indent="0" eaLnBrk="1" hangingPunct="1">
              <a:lnSpc>
                <a:spcPct val="150000"/>
              </a:lnSpc>
              <a:buNone/>
            </a:pPr>
            <a:r>
              <a:rPr lang="zh-CN" altLang="en-US" sz="2400" b="1" dirty="0" smtClean="0">
                <a:solidFill>
                  <a:schemeClr val="tx1"/>
                </a:solidFill>
                <a:effectLst/>
              </a:rPr>
              <a:t>由于</a:t>
            </a:r>
            <a:r>
              <a:rPr lang="en-US" altLang="zh-CN" sz="2400" b="1" i="1" dirty="0" smtClean="0">
                <a:solidFill>
                  <a:schemeClr val="tx1"/>
                </a:solidFill>
                <a:effectLst/>
              </a:rPr>
              <a:t>n</a:t>
            </a:r>
            <a:r>
              <a:rPr lang="en-US" altLang="zh-CN" sz="2400" b="1" dirty="0" smtClean="0">
                <a:solidFill>
                  <a:schemeClr val="tx1"/>
                </a:solidFill>
                <a:effectLst/>
              </a:rPr>
              <a:t>(</a:t>
            </a:r>
            <a:r>
              <a:rPr lang="en-US" altLang="zh-CN" sz="2400" b="1" i="1" dirty="0" smtClean="0">
                <a:solidFill>
                  <a:schemeClr val="tx1"/>
                </a:solidFill>
                <a:effectLst/>
              </a:rPr>
              <a:t>t</a:t>
            </a:r>
            <a:r>
              <a:rPr lang="en-US" altLang="zh-CN" sz="2400" b="1" dirty="0" smtClean="0">
                <a:solidFill>
                  <a:schemeClr val="tx1"/>
                </a:solidFill>
                <a:effectLst/>
              </a:rPr>
              <a:t>)</a:t>
            </a:r>
            <a:r>
              <a:rPr lang="zh-CN" altLang="en-US" sz="2400" b="1" dirty="0" smtClean="0">
                <a:solidFill>
                  <a:schemeClr val="tx1"/>
                </a:solidFill>
                <a:effectLst/>
              </a:rPr>
              <a:t>是均值为零，方差为</a:t>
            </a:r>
            <a:r>
              <a:rPr lang="zh-CN" altLang="en-US" sz="2400" b="1" i="1" dirty="0" smtClean="0">
                <a:solidFill>
                  <a:schemeClr val="tx1"/>
                </a:solidFill>
                <a:effectLst/>
                <a:latin typeface="Arial" panose="020B0604020202020204" pitchFamily="34" charset="0"/>
                <a:cs typeface="Arial" panose="020B0604020202020204" pitchFamily="34" charset="0"/>
              </a:rPr>
              <a:t>σ</a:t>
            </a:r>
            <a:r>
              <a:rPr lang="en-US" altLang="zh-CN" sz="2400" b="1" i="1" baseline="-25000" dirty="0" smtClean="0">
                <a:solidFill>
                  <a:schemeClr val="tx1"/>
                </a:solidFill>
                <a:effectLst/>
                <a:latin typeface="Arial" panose="020B0604020202020204" pitchFamily="34" charset="0"/>
                <a:cs typeface="Arial" panose="020B0604020202020204" pitchFamily="34" charset="0"/>
              </a:rPr>
              <a:t>n</a:t>
            </a:r>
            <a:r>
              <a:rPr lang="en-US" altLang="zh-CN" sz="2400" b="1" i="1" baseline="30000" dirty="0" smtClean="0">
                <a:solidFill>
                  <a:schemeClr val="tx1"/>
                </a:solidFill>
                <a:effectLst/>
                <a:latin typeface="Arial" panose="020B0604020202020204" pitchFamily="34" charset="0"/>
                <a:cs typeface="Arial" panose="020B0604020202020204" pitchFamily="34" charset="0"/>
              </a:rPr>
              <a:t>2</a:t>
            </a:r>
            <a:r>
              <a:rPr lang="zh-CN" altLang="en-US" sz="2400" b="1" dirty="0" smtClean="0">
                <a:solidFill>
                  <a:schemeClr val="tx1"/>
                </a:solidFill>
                <a:effectLst/>
                <a:latin typeface="Arial" panose="020B0604020202020204" pitchFamily="34" charset="0"/>
                <a:cs typeface="Arial" panose="020B0604020202020204" pitchFamily="34" charset="0"/>
              </a:rPr>
              <a:t>的高斯过程，则当出现信号</a:t>
            </a:r>
            <a:r>
              <a:rPr lang="en-US" altLang="zh-CN" sz="2400" b="1" i="1" dirty="0" smtClean="0">
                <a:solidFill>
                  <a:schemeClr val="tx1"/>
                </a:solidFill>
                <a:effectLst/>
                <a:latin typeface="Arial" panose="020B0604020202020204" pitchFamily="34" charset="0"/>
                <a:cs typeface="Arial" panose="020B0604020202020204" pitchFamily="34" charset="0"/>
              </a:rPr>
              <a:t>s</a:t>
            </a:r>
            <a:r>
              <a:rPr lang="en-US" altLang="zh-CN" sz="2400" b="1" i="1" baseline="-25000" dirty="0" smtClean="0">
                <a:solidFill>
                  <a:schemeClr val="tx1"/>
                </a:solidFill>
                <a:effectLst/>
                <a:latin typeface="Arial" panose="020B0604020202020204" pitchFamily="34" charset="0"/>
                <a:cs typeface="Arial" panose="020B0604020202020204" pitchFamily="34" charset="0"/>
              </a:rPr>
              <a:t>i</a:t>
            </a:r>
            <a:r>
              <a:rPr lang="en-US" altLang="zh-CN" sz="2400" b="1" dirty="0" smtClean="0">
                <a:solidFill>
                  <a:schemeClr val="tx1"/>
                </a:solidFill>
                <a:effectLst/>
                <a:latin typeface="Arial" panose="020B0604020202020204" pitchFamily="34" charset="0"/>
                <a:cs typeface="Arial" panose="020B0604020202020204" pitchFamily="34" charset="0"/>
              </a:rPr>
              <a:t>(</a:t>
            </a:r>
            <a:r>
              <a:rPr lang="en-US" altLang="zh-CN" sz="2400" b="1" i="1" dirty="0" smtClean="0">
                <a:solidFill>
                  <a:schemeClr val="tx1"/>
                </a:solidFill>
                <a:effectLst/>
                <a:latin typeface="Arial" panose="020B0604020202020204" pitchFamily="34" charset="0"/>
                <a:cs typeface="Arial" panose="020B0604020202020204" pitchFamily="34" charset="0"/>
              </a:rPr>
              <a:t>t</a:t>
            </a:r>
            <a:r>
              <a:rPr lang="en-US" altLang="zh-CN" sz="2400" b="1" dirty="0" smtClean="0">
                <a:solidFill>
                  <a:schemeClr val="tx1"/>
                </a:solidFill>
                <a:effectLst/>
                <a:latin typeface="Arial" panose="020B0604020202020204" pitchFamily="34" charset="0"/>
                <a:cs typeface="Arial" panose="020B0604020202020204" pitchFamily="34" charset="0"/>
              </a:rPr>
              <a:t>)</a:t>
            </a:r>
            <a:r>
              <a:rPr lang="zh-CN" altLang="en-US" sz="2400" b="1" dirty="0" smtClean="0">
                <a:solidFill>
                  <a:schemeClr val="tx1"/>
                </a:solidFill>
                <a:effectLst/>
                <a:latin typeface="Arial" panose="020B0604020202020204" pitchFamily="34" charset="0"/>
                <a:cs typeface="Arial" panose="020B0604020202020204" pitchFamily="34" charset="0"/>
              </a:rPr>
              <a:t>时，</a:t>
            </a:r>
            <a:r>
              <a:rPr lang="en-US" altLang="zh-CN" sz="2400" b="1" i="1" dirty="0" smtClean="0">
                <a:solidFill>
                  <a:schemeClr val="tx1"/>
                </a:solidFill>
                <a:effectLst/>
                <a:latin typeface="Arial" panose="020B0604020202020204" pitchFamily="34" charset="0"/>
                <a:cs typeface="Arial" panose="020B0604020202020204" pitchFamily="34" charset="0"/>
              </a:rPr>
              <a:t>y</a:t>
            </a:r>
            <a:r>
              <a:rPr lang="en-US" altLang="zh-CN" sz="2400" b="1" dirty="0" smtClean="0">
                <a:solidFill>
                  <a:schemeClr val="tx1"/>
                </a:solidFill>
                <a:effectLst/>
                <a:latin typeface="Arial" panose="020B0604020202020204" pitchFamily="34" charset="0"/>
                <a:cs typeface="Arial" panose="020B0604020202020204" pitchFamily="34" charset="0"/>
              </a:rPr>
              <a:t>(</a:t>
            </a:r>
            <a:r>
              <a:rPr lang="en-US" altLang="zh-CN" sz="2400" b="1" i="1" dirty="0" smtClean="0">
                <a:solidFill>
                  <a:schemeClr val="tx1"/>
                </a:solidFill>
                <a:effectLst/>
                <a:latin typeface="Arial" panose="020B0604020202020204" pitchFamily="34" charset="0"/>
                <a:cs typeface="Arial" panose="020B0604020202020204" pitchFamily="34" charset="0"/>
              </a:rPr>
              <a:t>t</a:t>
            </a:r>
            <a:r>
              <a:rPr lang="en-US" altLang="zh-CN" sz="2400" b="1" dirty="0" smtClean="0">
                <a:solidFill>
                  <a:schemeClr val="tx1"/>
                </a:solidFill>
                <a:effectLst/>
                <a:latin typeface="Arial" panose="020B0604020202020204" pitchFamily="34" charset="0"/>
                <a:cs typeface="Arial" panose="020B0604020202020204" pitchFamily="34" charset="0"/>
              </a:rPr>
              <a:t>)</a:t>
            </a:r>
            <a:r>
              <a:rPr lang="zh-CN" altLang="en-US" sz="2400" b="1" dirty="0" smtClean="0">
                <a:solidFill>
                  <a:schemeClr val="tx1"/>
                </a:solidFill>
                <a:effectLst/>
                <a:latin typeface="Arial" panose="020B0604020202020204" pitchFamily="34" charset="0"/>
                <a:cs typeface="Arial" panose="020B0604020202020204" pitchFamily="34" charset="0"/>
              </a:rPr>
              <a:t>的</a:t>
            </a:r>
            <a:r>
              <a:rPr lang="en-US" altLang="zh-CN" sz="2400" b="1" i="1" dirty="0" smtClean="0">
                <a:solidFill>
                  <a:schemeClr val="tx1"/>
                </a:solidFill>
                <a:effectLst/>
                <a:latin typeface="Arial" panose="020B0604020202020204" pitchFamily="34" charset="0"/>
                <a:cs typeface="Arial" panose="020B0604020202020204" pitchFamily="34" charset="0"/>
              </a:rPr>
              <a:t>k</a:t>
            </a:r>
            <a:r>
              <a:rPr lang="zh-CN" altLang="en-US" sz="2400" b="1" dirty="0" smtClean="0">
                <a:solidFill>
                  <a:schemeClr val="tx1"/>
                </a:solidFill>
                <a:effectLst/>
                <a:latin typeface="Arial" panose="020B0604020202020204" pitchFamily="34" charset="0"/>
                <a:cs typeface="Arial" panose="020B0604020202020204" pitchFamily="34" charset="0"/>
              </a:rPr>
              <a:t>维联合概率密度函数可表示为：</a:t>
            </a:r>
            <a:endParaRPr lang="zh-CN" altLang="en-US" sz="2400" b="1" dirty="0" smtClean="0">
              <a:solidFill>
                <a:schemeClr val="tx1"/>
              </a:solidFill>
              <a:effectLst/>
              <a:latin typeface="Arial" panose="020B0604020202020204" pitchFamily="34" charset="0"/>
              <a:cs typeface="Arial" panose="020B0604020202020204" pitchFamily="34" charset="0"/>
            </a:endParaRPr>
          </a:p>
          <a:p>
            <a:pPr marL="0" indent="0" eaLnBrk="1" hangingPunct="1">
              <a:buNone/>
            </a:pP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endParaRPr>
          </a:p>
          <a:p>
            <a:pPr marL="0" indent="0" eaLnBrk="1" hangingPunct="1">
              <a:buNone/>
            </a:pPr>
            <a:endParaRPr lang="en-US" altLang="zh-CN" sz="2400" b="1" i="1" dirty="0" smtClean="0">
              <a:solidFill>
                <a:schemeClr val="tx1"/>
              </a:solidFill>
              <a:effectLst/>
            </a:endParaRPr>
          </a:p>
          <a:p>
            <a:pPr marL="0" indent="0" eaLnBrk="1" hangingPunct="1">
              <a:buNone/>
            </a:pPr>
            <a:r>
              <a:rPr lang="en-US" altLang="zh-CN" sz="2400" b="1" i="1" dirty="0" smtClean="0">
                <a:solidFill>
                  <a:schemeClr val="tx1"/>
                </a:solidFill>
                <a:effectLst/>
              </a:rPr>
              <a:t>f</a:t>
            </a:r>
            <a:r>
              <a:rPr lang="en-US" altLang="zh-CN" sz="2400" b="1" i="1" baseline="-25000" dirty="0" smtClean="0">
                <a:solidFill>
                  <a:schemeClr val="tx1"/>
                </a:solidFill>
                <a:effectLst/>
              </a:rPr>
              <a:t>si</a:t>
            </a:r>
            <a:r>
              <a:rPr lang="en-US" altLang="zh-CN" sz="2400" b="1" dirty="0" smtClean="0">
                <a:solidFill>
                  <a:schemeClr val="tx1"/>
                </a:solidFill>
                <a:effectLst/>
              </a:rPr>
              <a:t>(y)</a:t>
            </a:r>
            <a:r>
              <a:rPr lang="zh-CN" altLang="en-US" sz="2400" b="1" dirty="0" smtClean="0">
                <a:solidFill>
                  <a:schemeClr val="tx1"/>
                </a:solidFill>
                <a:effectLst/>
              </a:rPr>
              <a:t>称为</a:t>
            </a:r>
            <a:r>
              <a:rPr lang="zh-CN" altLang="en-US" sz="2400" b="1" dirty="0" smtClean="0">
                <a:solidFill>
                  <a:srgbClr val="C00000"/>
                </a:solidFill>
                <a:effectLst/>
              </a:rPr>
              <a:t>似然函数</a:t>
            </a:r>
            <a:r>
              <a:rPr lang="zh-CN" altLang="en-US" sz="2400" b="1" dirty="0" smtClean="0">
                <a:solidFill>
                  <a:schemeClr val="tx1"/>
                </a:solidFill>
                <a:effectLst/>
              </a:rPr>
              <a:t>，它是</a:t>
            </a:r>
            <a:r>
              <a:rPr lang="zh-CN" altLang="en-US" sz="2400" b="1" dirty="0" smtClean="0">
                <a:solidFill>
                  <a:srgbClr val="C00000"/>
                </a:solidFill>
                <a:effectLst/>
              </a:rPr>
              <a:t>信号统计检测的第二数据</a:t>
            </a:r>
            <a:r>
              <a:rPr lang="zh-CN" altLang="en-US" sz="2400" b="1" dirty="0" smtClean="0">
                <a:solidFill>
                  <a:schemeClr val="tx1"/>
                </a:solidFill>
                <a:effectLst/>
              </a:rPr>
              <a:t>。</a:t>
            </a:r>
            <a:endParaRPr lang="zh-CN" altLang="en-US" sz="2400" b="1" dirty="0" smtClean="0">
              <a:solidFill>
                <a:schemeClr val="tx1"/>
              </a:solidFill>
              <a:effectLst/>
            </a:endParaRPr>
          </a:p>
        </p:txBody>
      </p:sp>
      <p:graphicFrame>
        <p:nvGraphicFramePr>
          <p:cNvPr id="6150" name="Object 6"/>
          <p:cNvGraphicFramePr>
            <a:graphicFrameLocks noChangeAspect="1"/>
          </p:cNvGraphicFramePr>
          <p:nvPr/>
        </p:nvGraphicFramePr>
        <p:xfrm>
          <a:off x="1748790" y="3644900"/>
          <a:ext cx="6019800" cy="1043305"/>
        </p:xfrm>
        <a:graphic>
          <a:graphicData uri="http://schemas.openxmlformats.org/presentationml/2006/ole">
            <mc:AlternateContent xmlns:mc="http://schemas.openxmlformats.org/markup-compatibility/2006">
              <mc:Choice xmlns:v="urn:schemas-microsoft-com:vml" Requires="v">
                <p:oleObj spid="_x0000_s3132" name="" r:id="rId1" imgW="2946400" imgH="508000" progId="Equation.3">
                  <p:embed/>
                </p:oleObj>
              </mc:Choice>
              <mc:Fallback>
                <p:oleObj name="" r:id="rId1" imgW="2946400" imgH="508000" progId="Equation.3">
                  <p:embed/>
                  <p:pic>
                    <p:nvPicPr>
                      <p:cNvPr id="0" name="图片 3131"/>
                      <p:cNvPicPr/>
                      <p:nvPr/>
                    </p:nvPicPr>
                    <p:blipFill>
                      <a:blip r:embed="rId2"/>
                      <a:stretch>
                        <a:fillRect/>
                      </a:stretch>
                    </p:blipFill>
                    <p:spPr>
                      <a:xfrm>
                        <a:off x="1748790" y="3644900"/>
                        <a:ext cx="6019800" cy="1043305"/>
                      </a:xfrm>
                      <a:prstGeom prst="rect">
                        <a:avLst/>
                      </a:prstGeom>
                      <a:solidFill>
                        <a:schemeClr val="accent1">
                          <a:alpha val="50195"/>
                        </a:schemeClr>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7663180" cy="527240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数字信号接收的统计表述</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50000"/>
              </a:lnSpc>
              <a:buNone/>
            </a:pPr>
            <a:r>
              <a:rPr lang="zh-CN" altLang="en-US" sz="2400" b="1" dirty="0" smtClean="0">
                <a:solidFill>
                  <a:schemeClr val="tx2"/>
                </a:solidFill>
                <a:effectLst>
                  <a:outerShdw blurRad="38100" dist="38100" dir="2700000" algn="tl">
                    <a:srgbClr val="000000">
                      <a:alpha val="43137"/>
                    </a:srgbClr>
                  </a:outerShdw>
                </a:effectLst>
              </a:rPr>
              <a:t>（</a:t>
            </a:r>
            <a:r>
              <a:rPr lang="en-US" altLang="zh-CN" sz="2400" b="1" dirty="0" smtClean="0">
                <a:solidFill>
                  <a:schemeClr val="tx2"/>
                </a:solidFill>
                <a:effectLst>
                  <a:outerShdw blurRad="38100" dist="38100" dir="2700000" algn="tl">
                    <a:srgbClr val="000000">
                      <a:alpha val="43137"/>
                    </a:srgbClr>
                  </a:outerShdw>
                </a:effectLst>
              </a:rPr>
              <a:t>5</a:t>
            </a:r>
            <a:r>
              <a:rPr lang="zh-CN" altLang="en-US" sz="2400" b="1" dirty="0" smtClean="0">
                <a:solidFill>
                  <a:schemeClr val="tx2"/>
                </a:solidFill>
                <a:effectLst>
                  <a:outerShdw blurRad="38100" dist="38100" dir="2700000" algn="tl">
                    <a:srgbClr val="000000">
                      <a:alpha val="43137"/>
                    </a:srgbClr>
                  </a:outerShdw>
                </a:effectLst>
              </a:rPr>
              <a:t>）判决空间的统计特性</a:t>
            </a:r>
            <a:endParaRPr lang="zh-CN" altLang="en-US" sz="2400" b="1" dirty="0" smtClean="0">
              <a:solidFill>
                <a:schemeClr val="tx2"/>
              </a:solidFill>
              <a:effectLst>
                <a:outerShdw blurRad="38100" dist="38100" dir="2700000" algn="tl">
                  <a:srgbClr val="000000">
                    <a:alpha val="43137"/>
                  </a:srgbClr>
                </a:outerShdw>
              </a:effectLst>
            </a:endParaRPr>
          </a:p>
          <a:p>
            <a:pPr marL="0" indent="0" eaLnBrk="1" hangingPunct="1">
              <a:lnSpc>
                <a:spcPct val="150000"/>
              </a:lnSpc>
              <a:buNone/>
            </a:pPr>
            <a:r>
              <a:rPr lang="zh-CN" altLang="en-US" sz="2400" dirty="0">
                <a:sym typeface="+mn-ea"/>
              </a:rPr>
              <a:t>根据</a:t>
            </a:r>
            <a:r>
              <a:rPr lang="en-US" altLang="zh-CN" sz="2400" i="1" dirty="0">
                <a:sym typeface="+mn-ea"/>
              </a:rPr>
              <a:t>y</a:t>
            </a:r>
            <a:r>
              <a:rPr lang="en-US" altLang="zh-CN" sz="2400" dirty="0">
                <a:sym typeface="+mn-ea"/>
              </a:rPr>
              <a:t>(</a:t>
            </a:r>
            <a:r>
              <a:rPr lang="en-US" altLang="zh-CN" sz="2400" i="1" dirty="0">
                <a:sym typeface="+mn-ea"/>
              </a:rPr>
              <a:t>t</a:t>
            </a:r>
            <a:r>
              <a:rPr lang="en-US" altLang="zh-CN" sz="2400" dirty="0">
                <a:sym typeface="+mn-ea"/>
              </a:rPr>
              <a:t>)</a:t>
            </a:r>
            <a:r>
              <a:rPr lang="zh-CN" altLang="en-US" sz="2400" dirty="0">
                <a:sym typeface="+mn-ea"/>
              </a:rPr>
              <a:t>的统计特性，</a:t>
            </a:r>
            <a:r>
              <a:rPr lang="zh-CN" altLang="en-US" sz="2400" dirty="0">
                <a:solidFill>
                  <a:srgbClr val="C00000"/>
                </a:solidFill>
                <a:effectLst>
                  <a:outerShdw blurRad="38100" dist="38100" dir="2700000" algn="tl">
                    <a:srgbClr val="000000">
                      <a:alpha val="43137"/>
                    </a:srgbClr>
                  </a:outerShdw>
                </a:effectLst>
                <a:sym typeface="+mn-ea"/>
              </a:rPr>
              <a:t>按照某种准则</a:t>
            </a:r>
            <a:r>
              <a:rPr lang="zh-CN" altLang="en-US" sz="2400" dirty="0">
                <a:sym typeface="+mn-ea"/>
              </a:rPr>
              <a:t>，即可对</a:t>
            </a:r>
            <a:r>
              <a:rPr lang="en-US" altLang="zh-CN" sz="2400" dirty="0">
                <a:sym typeface="+mn-ea"/>
              </a:rPr>
              <a:t>y(t)</a:t>
            </a:r>
            <a:r>
              <a:rPr lang="zh-CN" altLang="en-US" sz="2400" dirty="0">
                <a:sym typeface="+mn-ea"/>
              </a:rPr>
              <a:t>作出判决，判决空间中可能出现的状态</a:t>
            </a:r>
            <a:r>
              <a:rPr lang="en-US" altLang="zh-CN" sz="2400" i="1" dirty="0">
                <a:sym typeface="+mn-ea"/>
              </a:rPr>
              <a:t>r</a:t>
            </a:r>
            <a:r>
              <a:rPr lang="en-US" altLang="zh-CN" sz="2400" baseline="-25000" dirty="0">
                <a:sym typeface="+mn-ea"/>
              </a:rPr>
              <a:t>1</a:t>
            </a:r>
            <a:r>
              <a:rPr lang="zh-CN" altLang="en-US" sz="2400" dirty="0">
                <a:sym typeface="+mn-ea"/>
              </a:rPr>
              <a:t>、</a:t>
            </a:r>
            <a:r>
              <a:rPr lang="en-US" altLang="zh-CN" sz="2400" i="1" dirty="0">
                <a:sym typeface="+mn-ea"/>
              </a:rPr>
              <a:t>r</a:t>
            </a:r>
            <a:r>
              <a:rPr lang="en-US" altLang="zh-CN" sz="2400" baseline="-25000" dirty="0">
                <a:sym typeface="+mn-ea"/>
              </a:rPr>
              <a:t>2</a:t>
            </a:r>
            <a:r>
              <a:rPr lang="zh-CN" altLang="en-US" sz="2400" dirty="0">
                <a:sym typeface="+mn-ea"/>
              </a:rPr>
              <a:t>、</a:t>
            </a:r>
            <a:r>
              <a:rPr lang="zh-CN" altLang="en-US" sz="2400" dirty="0">
                <a:latin typeface="Arial" panose="020B0604020202020204" pitchFamily="34" charset="0"/>
                <a:cs typeface="Arial" panose="020B0604020202020204" pitchFamily="34" charset="0"/>
                <a:sym typeface="+mn-ea"/>
              </a:rPr>
              <a:t>…、</a:t>
            </a:r>
            <a:r>
              <a:rPr lang="en-US" altLang="zh-CN" sz="2400" i="1" dirty="0">
                <a:latin typeface="Arial" panose="020B0604020202020204" pitchFamily="34" charset="0"/>
                <a:cs typeface="Arial" panose="020B0604020202020204" pitchFamily="34" charset="0"/>
                <a:sym typeface="+mn-ea"/>
              </a:rPr>
              <a:t>r</a:t>
            </a:r>
            <a:r>
              <a:rPr lang="en-US" altLang="zh-CN" sz="2400" i="1" baseline="-25000" dirty="0">
                <a:latin typeface="Arial" panose="020B0604020202020204" pitchFamily="34" charset="0"/>
                <a:cs typeface="Arial" panose="020B0604020202020204" pitchFamily="34" charset="0"/>
                <a:sym typeface="+mn-ea"/>
              </a:rPr>
              <a:t>m</a:t>
            </a:r>
            <a:r>
              <a:rPr lang="zh-CN" altLang="en-US" sz="2400" dirty="0">
                <a:latin typeface="Arial" panose="020B0604020202020204" pitchFamily="34" charset="0"/>
                <a:cs typeface="Arial" panose="020B0604020202020204" pitchFamily="34" charset="0"/>
                <a:sym typeface="+mn-ea"/>
              </a:rPr>
              <a:t>，与信号空间中的各状态</a:t>
            </a:r>
            <a:r>
              <a:rPr lang="en-US" altLang="zh-CN" sz="2400" i="1" dirty="0">
                <a:latin typeface="Arial" panose="020B0604020202020204" pitchFamily="34" charset="0"/>
                <a:cs typeface="Arial" panose="020B0604020202020204" pitchFamily="34" charset="0"/>
                <a:sym typeface="+mn-ea"/>
              </a:rPr>
              <a:t>s</a:t>
            </a:r>
            <a:r>
              <a:rPr lang="en-US" altLang="zh-CN" sz="2400" baseline="-25000" dirty="0">
                <a:latin typeface="Arial" panose="020B0604020202020204" pitchFamily="34" charset="0"/>
                <a:cs typeface="Arial" panose="020B0604020202020204" pitchFamily="34" charset="0"/>
                <a:sym typeface="+mn-ea"/>
              </a:rPr>
              <a:t>1</a:t>
            </a:r>
            <a:r>
              <a:rPr lang="zh-CN" altLang="en-US" sz="2400" dirty="0">
                <a:latin typeface="Arial" panose="020B0604020202020204" pitchFamily="34" charset="0"/>
                <a:cs typeface="Arial" panose="020B0604020202020204" pitchFamily="34" charset="0"/>
                <a:sym typeface="+mn-ea"/>
              </a:rPr>
              <a:t>、</a:t>
            </a:r>
            <a:r>
              <a:rPr lang="en-US" altLang="zh-CN" sz="2400" i="1" dirty="0">
                <a:latin typeface="Arial" panose="020B0604020202020204" pitchFamily="34" charset="0"/>
                <a:cs typeface="Arial" panose="020B0604020202020204" pitchFamily="34" charset="0"/>
                <a:sym typeface="+mn-ea"/>
              </a:rPr>
              <a:t>s</a:t>
            </a:r>
            <a:r>
              <a:rPr lang="en-US" altLang="zh-CN" sz="2400" baseline="-25000" dirty="0">
                <a:latin typeface="Arial" panose="020B0604020202020204" pitchFamily="34" charset="0"/>
                <a:cs typeface="Arial" panose="020B0604020202020204" pitchFamily="34" charset="0"/>
                <a:sym typeface="+mn-ea"/>
              </a:rPr>
              <a:t>2</a:t>
            </a:r>
            <a:r>
              <a:rPr lang="zh-CN" altLang="en-US" sz="2400" dirty="0">
                <a:sym typeface="+mn-ea"/>
              </a:rPr>
              <a:t>、</a:t>
            </a:r>
            <a:r>
              <a:rPr lang="zh-CN" altLang="en-US" sz="2400" dirty="0">
                <a:latin typeface="Arial" panose="020B0604020202020204" pitchFamily="34" charset="0"/>
                <a:cs typeface="Arial" panose="020B0604020202020204" pitchFamily="34" charset="0"/>
                <a:sym typeface="+mn-ea"/>
              </a:rPr>
              <a:t>…、</a:t>
            </a:r>
            <a:r>
              <a:rPr lang="en-US" altLang="zh-CN" sz="2400" i="1" dirty="0">
                <a:latin typeface="Arial" panose="020B0604020202020204" pitchFamily="34" charset="0"/>
                <a:cs typeface="Arial" panose="020B0604020202020204" pitchFamily="34" charset="0"/>
                <a:sym typeface="+mn-ea"/>
              </a:rPr>
              <a:t>s</a:t>
            </a:r>
            <a:r>
              <a:rPr lang="en-US" altLang="zh-CN" sz="2400" i="1" baseline="-25000" dirty="0">
                <a:latin typeface="Arial" panose="020B0604020202020204" pitchFamily="34" charset="0"/>
                <a:cs typeface="Arial" panose="020B0604020202020204" pitchFamily="34" charset="0"/>
                <a:sym typeface="+mn-ea"/>
              </a:rPr>
              <a:t>m</a:t>
            </a:r>
            <a:r>
              <a:rPr lang="zh-CN" altLang="en-US" sz="2400" dirty="0">
                <a:latin typeface="Arial" panose="020B0604020202020204" pitchFamily="34" charset="0"/>
                <a:cs typeface="Arial" panose="020B0604020202020204" pitchFamily="34" charset="0"/>
                <a:sym typeface="+mn-ea"/>
              </a:rPr>
              <a:t>相对应。</a:t>
            </a:r>
            <a:endParaRPr lang="zh-CN" altLang="en-US" sz="2400" b="1" dirty="0" smtClean="0">
              <a:solidFill>
                <a:schemeClr val="tx1"/>
              </a:solidFill>
              <a:effectLst>
                <a:outerShdw blurRad="38100" dist="38100" dir="2700000" algn="tl">
                  <a:srgbClr val="000000">
                    <a:alpha val="43137"/>
                  </a:srgbClr>
                </a:outerShdw>
              </a:effectLst>
            </a:endParaRPr>
          </a:p>
          <a:p>
            <a:pPr marL="0" indent="0" eaLnBrk="1" hangingPunct="1">
              <a:lnSpc>
                <a:spcPct val="150000"/>
              </a:lnSpc>
              <a:buNone/>
            </a:pPr>
            <a:endParaRPr lang="zh-CN" altLang="en-US" sz="2400" b="1" dirty="0" smtClean="0">
              <a:solidFill>
                <a:schemeClr val="tx1"/>
              </a:solidFill>
              <a:effectLst/>
            </a:endParaRPr>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8155305" cy="3449320"/>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最佳接收准则</a:t>
            </a:r>
            <a:endParaRPr lang="zh-CN" altLang="en-US" dirty="0" smtClean="0">
              <a:solidFill>
                <a:schemeClr val="tx2">
                  <a:lumMod val="75000"/>
                </a:schemeClr>
              </a:solidFill>
              <a:effectLst>
                <a:outerShdw blurRad="38100" dist="38100" dir="2700000" algn="tl">
                  <a:srgbClr val="000000">
                    <a:alpha val="43137"/>
                  </a:srgbClr>
                </a:outerShdw>
              </a:effectLst>
            </a:endParaRPr>
          </a:p>
          <a:p>
            <a:pPr eaLnBrk="1" hangingPunct="1">
              <a:lnSpc>
                <a:spcPct val="100000"/>
              </a:lnSpc>
              <a:buFont typeface="Wingdings" panose="05000000000000000000" charset="0"/>
              <a:buChar char="n"/>
            </a:pPr>
            <a:r>
              <a:rPr lang="zh-CN" altLang="en-US" sz="2400" dirty="0">
                <a:latin typeface="Times New Roman" panose="02020603050405020304" pitchFamily="18" charset="0"/>
                <a:ea typeface="宋体" panose="02010600030101010101" pitchFamily="2" charset="-122"/>
                <a:sym typeface="+mn-ea"/>
              </a:rPr>
              <a:t>数字通信中最直观且最合理的准则是“</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最小差错概率</a:t>
            </a:r>
            <a:r>
              <a:rPr lang="zh-CN" altLang="en-US" sz="2400" dirty="0">
                <a:latin typeface="Times New Roman" panose="02020603050405020304" pitchFamily="18" charset="0"/>
                <a:ea typeface="宋体" panose="02010600030101010101" pitchFamily="2" charset="-122"/>
                <a:sym typeface="+mn-ea"/>
              </a:rPr>
              <a:t>”准则。</a:t>
            </a:r>
            <a:endParaRPr lang="zh-CN" altLang="en-US" sz="2400" dirty="0">
              <a:latin typeface="Times New Roman" panose="02020603050405020304" pitchFamily="18" charset="0"/>
              <a:ea typeface="宋体" panose="02010600030101010101" pitchFamily="2" charset="-122"/>
              <a:sym typeface="+mn-ea"/>
            </a:endParaRPr>
          </a:p>
          <a:p>
            <a:pPr eaLnBrk="1" hangingPunct="1">
              <a:lnSpc>
                <a:spcPct val="100000"/>
              </a:lnSpc>
              <a:buFont typeface="Wingdings" panose="05000000000000000000" charset="0"/>
              <a:buChar char="n"/>
            </a:pPr>
            <a:r>
              <a:rPr lang="zh-CN" altLang="en-US" sz="2400" dirty="0">
                <a:latin typeface="Times New Roman" panose="02020603050405020304" pitchFamily="18" charset="0"/>
                <a:ea typeface="宋体" panose="02010600030101010101" pitchFamily="2" charset="-122"/>
                <a:sym typeface="+mn-ea"/>
              </a:rPr>
              <a:t>发送两个信号</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1</a:t>
            </a:r>
            <a:r>
              <a:rPr lang="zh-CN" altLang="en-US" sz="2400">
                <a:latin typeface="Times New Roman" panose="02020603050405020304" pitchFamily="18" charset="0"/>
                <a:ea typeface="宋体" panose="02010600030101010101" pitchFamily="2" charset="-122"/>
                <a:sym typeface="+mn-ea"/>
              </a:rPr>
              <a:t>和</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2</a:t>
            </a:r>
            <a:r>
              <a:rPr lang="zh-CN" altLang="en-US" sz="2400" dirty="0">
                <a:latin typeface="Times New Roman" panose="02020603050405020304" pitchFamily="18" charset="0"/>
                <a:ea typeface="宋体" panose="02010600030101010101" pitchFamily="2" charset="-122"/>
                <a:sym typeface="+mn-ea"/>
              </a:rPr>
              <a:t>，先验概率分别为</a:t>
            </a:r>
            <a:r>
              <a:rPr lang="en-US" altLang="zh-CN" sz="2400">
                <a:latin typeface="Times New Roman" panose="02020603050405020304" pitchFamily="18" charset="0"/>
                <a:ea typeface="宋体" panose="02010600030101010101" pitchFamily="2" charset="-122"/>
                <a:sym typeface="+mn-ea"/>
              </a:rPr>
              <a:t>P(</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1</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和</a:t>
            </a:r>
            <a:r>
              <a:rPr lang="en-US" altLang="zh-CN" sz="2400">
                <a:latin typeface="Times New Roman" panose="02020603050405020304" pitchFamily="18" charset="0"/>
                <a:ea typeface="宋体" panose="02010600030101010101" pitchFamily="2" charset="-122"/>
                <a:sym typeface="+mn-ea"/>
              </a:rPr>
              <a:t>P(</a:t>
            </a:r>
            <a:r>
              <a:rPr lang="en-US" altLang="zh-CN" sz="2400" i="1">
                <a:effectLst/>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2</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，接收端记为</a:t>
            </a:r>
            <a:r>
              <a:rPr lang="en-US" altLang="zh-CN" sz="2400" i="1">
                <a:latin typeface="Times New Roman" panose="02020603050405020304" pitchFamily="18" charset="0"/>
                <a:ea typeface="宋体" panose="02010600030101010101" pitchFamily="2" charset="-122"/>
                <a:sym typeface="+mn-ea"/>
              </a:rPr>
              <a:t>r</a:t>
            </a:r>
            <a:r>
              <a:rPr lang="en-US" altLang="zh-CN" sz="2400" baseline="-25000">
                <a:latin typeface="Times New Roman" panose="02020603050405020304" pitchFamily="18" charset="0"/>
                <a:ea typeface="宋体" panose="02010600030101010101" pitchFamily="2" charset="-122"/>
                <a:sym typeface="+mn-ea"/>
              </a:rPr>
              <a:t>1</a:t>
            </a:r>
            <a:r>
              <a:rPr lang="zh-CN" altLang="en-US" sz="2400">
                <a:latin typeface="Times New Roman" panose="02020603050405020304" pitchFamily="18" charset="0"/>
                <a:ea typeface="宋体" panose="02010600030101010101" pitchFamily="2" charset="-122"/>
                <a:sym typeface="+mn-ea"/>
              </a:rPr>
              <a:t>和</a:t>
            </a:r>
            <a:r>
              <a:rPr lang="en-US" altLang="zh-CN" sz="2400" i="1">
                <a:latin typeface="Times New Roman" panose="02020603050405020304" pitchFamily="18" charset="0"/>
                <a:ea typeface="宋体" panose="02010600030101010101" pitchFamily="2" charset="-122"/>
                <a:sym typeface="+mn-ea"/>
              </a:rPr>
              <a:t>r</a:t>
            </a:r>
            <a:r>
              <a:rPr lang="en-US" altLang="zh-CN" sz="2400" baseline="-25000">
                <a:latin typeface="Times New Roman" panose="02020603050405020304" pitchFamily="18" charset="0"/>
                <a:ea typeface="宋体" panose="02010600030101010101" pitchFamily="2" charset="-122"/>
                <a:sym typeface="+mn-ea"/>
              </a:rPr>
              <a:t>2</a:t>
            </a:r>
            <a:r>
              <a:rPr lang="zh-CN" altLang="en-US" sz="2400" dirty="0">
                <a:latin typeface="Times New Roman" panose="02020603050405020304" pitchFamily="18" charset="0"/>
                <a:ea typeface="宋体" panose="02010600030101010101" pitchFamily="2" charset="-122"/>
                <a:sym typeface="+mn-ea"/>
              </a:rPr>
              <a:t>，接收端会造成误判。</a:t>
            </a:r>
            <a:r>
              <a:rPr lang="en-US" altLang="zh-CN" sz="2400" i="1">
                <a:latin typeface="Times New Roman" panose="02020603050405020304" pitchFamily="18" charset="0"/>
                <a:ea typeface="宋体" panose="02010600030101010101" pitchFamily="2" charset="-122"/>
                <a:sym typeface="+mn-ea"/>
              </a:rPr>
              <a:t>f</a:t>
            </a:r>
            <a:r>
              <a:rPr lang="en-US" altLang="zh-CN" sz="2400" i="1" baseline="-25000">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1</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y</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是发</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1</a:t>
            </a:r>
            <a:r>
              <a:rPr lang="zh-CN" altLang="en-US" sz="2400">
                <a:latin typeface="Times New Roman" panose="02020603050405020304" pitchFamily="18" charset="0"/>
                <a:ea typeface="宋体" panose="02010600030101010101" pitchFamily="2" charset="-122"/>
                <a:sym typeface="+mn-ea"/>
              </a:rPr>
              <a:t>时，接收信号</a:t>
            </a:r>
            <a:r>
              <a:rPr lang="en-US" altLang="zh-CN" sz="2400">
                <a:latin typeface="Times New Roman" panose="02020603050405020304" pitchFamily="18" charset="0"/>
                <a:ea typeface="宋体" panose="02010600030101010101" pitchFamily="2" charset="-122"/>
                <a:sym typeface="+mn-ea"/>
              </a:rPr>
              <a:t>y</a:t>
            </a:r>
            <a:r>
              <a:rPr lang="zh-CN" altLang="en-US" sz="2400" dirty="0">
                <a:latin typeface="Times New Roman" panose="02020603050405020304" pitchFamily="18" charset="0"/>
                <a:ea typeface="宋体" panose="02010600030101010101" pitchFamily="2" charset="-122"/>
                <a:sym typeface="+mn-ea"/>
              </a:rPr>
              <a:t>的概率密度函数；</a:t>
            </a:r>
            <a:r>
              <a:rPr lang="en-US" altLang="zh-CN" sz="2400" dirty="0">
                <a:latin typeface="Times New Roman" panose="02020603050405020304" pitchFamily="18" charset="0"/>
                <a:ea typeface="宋体" panose="02010600030101010101" pitchFamily="2" charset="-122"/>
                <a:sym typeface="+mn-ea"/>
              </a:rPr>
              <a:t> </a:t>
            </a:r>
            <a:r>
              <a:rPr lang="en-US" altLang="zh-CN" sz="2400" i="1">
                <a:latin typeface="Times New Roman" panose="02020603050405020304" pitchFamily="18" charset="0"/>
                <a:ea typeface="宋体" panose="02010600030101010101" pitchFamily="2" charset="-122"/>
                <a:sym typeface="+mn-ea"/>
              </a:rPr>
              <a:t>f</a:t>
            </a:r>
            <a:r>
              <a:rPr lang="en-US" altLang="zh-CN" sz="2400" i="1" baseline="-25000">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2</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y</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是发</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2</a:t>
            </a:r>
            <a:r>
              <a:rPr lang="zh-CN" altLang="en-US" sz="2400">
                <a:latin typeface="Times New Roman" panose="02020603050405020304" pitchFamily="18" charset="0"/>
                <a:ea typeface="宋体" panose="02010600030101010101" pitchFamily="2" charset="-122"/>
                <a:sym typeface="+mn-ea"/>
              </a:rPr>
              <a:t>时，接收信号</a:t>
            </a:r>
            <a:r>
              <a:rPr lang="en-US" altLang="zh-CN" sz="2400">
                <a:latin typeface="Times New Roman" panose="02020603050405020304" pitchFamily="18" charset="0"/>
                <a:ea typeface="宋体" panose="02010600030101010101" pitchFamily="2" charset="-122"/>
                <a:sym typeface="+mn-ea"/>
              </a:rPr>
              <a:t>y</a:t>
            </a:r>
            <a:r>
              <a:rPr lang="zh-CN" altLang="en-US" sz="2400" dirty="0">
                <a:latin typeface="Times New Roman" panose="02020603050405020304" pitchFamily="18" charset="0"/>
                <a:ea typeface="宋体" panose="02010600030101010101" pitchFamily="2" charset="-122"/>
                <a:sym typeface="+mn-ea"/>
              </a:rPr>
              <a:t>的概率密度函数。</a:t>
            </a:r>
            <a:endParaRPr lang="en-US" sz="2400" b="1" dirty="0" smtClean="0">
              <a:solidFill>
                <a:schemeClr val="tx1"/>
              </a:solidFill>
              <a:effectLst/>
            </a:endParaRPr>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sp>
        <p:nvSpPr>
          <p:cNvPr id="19460" name="文本框 19459"/>
          <p:cNvSpPr txBox="1"/>
          <p:nvPr/>
        </p:nvSpPr>
        <p:spPr>
          <a:xfrm>
            <a:off x="2306955" y="5961380"/>
            <a:ext cx="5027930" cy="398780"/>
          </a:xfrm>
          <a:prstGeom prst="rect">
            <a:avLst/>
          </a:prstGeom>
          <a:noFill/>
          <a:ln w="9525">
            <a:noFill/>
          </a:ln>
        </p:spPr>
        <p:txBody>
          <a:bodyPr wrap="square">
            <a:spAutoFit/>
          </a:bodyPr>
          <a:p>
            <a:pPr algn="ctr">
              <a:spcBef>
                <a:spcPct val="50000"/>
              </a:spcBef>
            </a:pPr>
            <a:r>
              <a:rPr lang="zh-CN" altLang="en-US" sz="2000" dirty="0">
                <a:latin typeface="Times New Roman" panose="02020603050405020304" pitchFamily="18" charset="0"/>
                <a:ea typeface="宋体" panose="02010600030101010101" pitchFamily="2" charset="-122"/>
              </a:rPr>
              <a:t>图 </a:t>
            </a:r>
            <a:r>
              <a:rPr lang="en-US" altLang="zh-CN" sz="2000" dirty="0">
                <a:latin typeface="Times New Roman" panose="02020603050405020304" pitchFamily="18" charset="0"/>
                <a:ea typeface="宋体" panose="02010600030101010101" pitchFamily="2" charset="-122"/>
              </a:rPr>
              <a:t>8 –2   </a:t>
            </a:r>
            <a:r>
              <a:rPr lang="zh-CN" altLang="en-US" sz="2000" dirty="0">
                <a:latin typeface="Times New Roman" panose="02020603050405020304" pitchFamily="18" charset="0"/>
                <a:ea typeface="宋体" panose="02010600030101010101" pitchFamily="2" charset="-122"/>
              </a:rPr>
              <a:t>条件概率密度函数曲线及判决电平</a:t>
            </a:r>
            <a:endParaRPr lang="zh-CN" altLang="en-US" sz="2000" dirty="0">
              <a:latin typeface="Times New Roman" panose="02020603050405020304" pitchFamily="18" charset="0"/>
              <a:ea typeface="宋体" panose="02010600030101010101" pitchFamily="2" charset="-122"/>
            </a:endParaRPr>
          </a:p>
        </p:txBody>
      </p:sp>
      <p:graphicFrame>
        <p:nvGraphicFramePr>
          <p:cNvPr id="9" name="对象 8"/>
          <p:cNvGraphicFramePr/>
          <p:nvPr/>
        </p:nvGraphicFramePr>
        <p:xfrm>
          <a:off x="1602105" y="4168775"/>
          <a:ext cx="6437630" cy="1703070"/>
        </p:xfrm>
        <a:graphic>
          <a:graphicData uri="http://schemas.openxmlformats.org/presentationml/2006/ole">
            <mc:AlternateContent xmlns:mc="http://schemas.openxmlformats.org/markup-compatibility/2006">
              <mc:Choice xmlns:v="urn:schemas-microsoft-com:vml" Requires="v">
                <p:oleObj spid="_x0000_s10" name="" r:id="rId1" imgW="6432550" imgH="1701800" progId="Paint.Picture">
                  <p:embed/>
                </p:oleObj>
              </mc:Choice>
              <mc:Fallback>
                <p:oleObj name="" r:id="rId1" imgW="6432550" imgH="1701800" progId="Paint.Picture">
                  <p:embed/>
                  <p:pic>
                    <p:nvPicPr>
                      <p:cNvPr id="0" name="图片 9"/>
                      <p:cNvPicPr/>
                      <p:nvPr/>
                    </p:nvPicPr>
                    <p:blipFill>
                      <a:blip r:embed="rId2"/>
                      <a:stretch>
                        <a:fillRect/>
                      </a:stretch>
                    </p:blipFill>
                    <p:spPr>
                      <a:xfrm>
                        <a:off x="1602105" y="4168775"/>
                        <a:ext cx="6437630" cy="1703070"/>
                      </a:xfrm>
                      <a:prstGeom prst="rect">
                        <a:avLst/>
                      </a:prstGeom>
                    </p:spPr>
                  </p:pic>
                </p:oleObj>
              </mc:Fallback>
            </mc:AlternateContent>
          </a:graphicData>
        </a:graphic>
      </p:graphicFrame>
      <p:graphicFrame>
        <p:nvGraphicFramePr>
          <p:cNvPr id="33797" name="对象 33796"/>
          <p:cNvGraphicFramePr/>
          <p:nvPr/>
        </p:nvGraphicFramePr>
        <p:xfrm>
          <a:off x="5202555" y="4840605"/>
          <a:ext cx="699770" cy="359410"/>
        </p:xfrm>
        <a:graphic>
          <a:graphicData uri="http://schemas.openxmlformats.org/presentationml/2006/ole">
            <mc:AlternateContent xmlns:mc="http://schemas.openxmlformats.org/markup-compatibility/2006">
              <mc:Choice xmlns:v="urn:schemas-microsoft-com:vml" Requires="v">
                <p:oleObj spid="_x0000_s3119" name="" r:id="rId3" imgW="558800" imgH="215900" progId="Equation.3">
                  <p:embed/>
                </p:oleObj>
              </mc:Choice>
              <mc:Fallback>
                <p:oleObj name="" r:id="rId3" imgW="558800" imgH="215900" progId="Equation.3">
                  <p:embed/>
                  <p:pic>
                    <p:nvPicPr>
                      <p:cNvPr id="0" name="图片 3118"/>
                      <p:cNvPicPr/>
                      <p:nvPr/>
                    </p:nvPicPr>
                    <p:blipFill>
                      <a:blip r:embed="rId4"/>
                      <a:stretch>
                        <a:fillRect/>
                      </a:stretch>
                    </p:blipFill>
                    <p:spPr>
                      <a:xfrm>
                        <a:off x="5202555" y="4840605"/>
                        <a:ext cx="699770" cy="359410"/>
                      </a:xfrm>
                      <a:prstGeom prst="rect">
                        <a:avLst/>
                      </a:prstGeom>
                      <a:noFill/>
                      <a:ln w="38100">
                        <a:noFill/>
                        <a:miter/>
                      </a:ln>
                    </p:spPr>
                  </p:pic>
                </p:oleObj>
              </mc:Fallback>
            </mc:AlternateContent>
          </a:graphicData>
        </a:graphic>
      </p:graphicFrame>
      <p:graphicFrame>
        <p:nvGraphicFramePr>
          <p:cNvPr id="11" name="对象 10"/>
          <p:cNvGraphicFramePr/>
          <p:nvPr/>
        </p:nvGraphicFramePr>
        <p:xfrm>
          <a:off x="3322320" y="4840605"/>
          <a:ext cx="699770" cy="359410"/>
        </p:xfrm>
        <a:graphic>
          <a:graphicData uri="http://schemas.openxmlformats.org/presentationml/2006/ole">
            <mc:AlternateContent xmlns:mc="http://schemas.openxmlformats.org/markup-compatibility/2006">
              <mc:Choice xmlns:v="urn:schemas-microsoft-com:vml" Requires="v">
                <p:oleObj spid="_x0000_s12" name="" r:id="rId5" imgW="558800" imgH="215900" progId="Equation.3">
                  <p:embed/>
                </p:oleObj>
              </mc:Choice>
              <mc:Fallback>
                <p:oleObj name="" r:id="rId5" imgW="558800" imgH="215900" progId="Equation.3">
                  <p:embed/>
                  <p:pic>
                    <p:nvPicPr>
                      <p:cNvPr id="0" name="图片 3118"/>
                      <p:cNvPicPr/>
                      <p:nvPr/>
                    </p:nvPicPr>
                    <p:blipFill>
                      <a:blip r:embed="rId6"/>
                      <a:stretch>
                        <a:fillRect/>
                      </a:stretch>
                    </p:blipFill>
                    <p:spPr>
                      <a:xfrm>
                        <a:off x="3322320" y="4840605"/>
                        <a:ext cx="699770" cy="359410"/>
                      </a:xfrm>
                      <a:prstGeom prst="rect">
                        <a:avLst/>
                      </a:prstGeom>
                      <a:noFill/>
                      <a:ln w="38100">
                        <a:noFill/>
                        <a:miter/>
                      </a:ln>
                    </p:spPr>
                  </p:pic>
                </p:oleObj>
              </mc:Fallback>
            </mc:AlternateContent>
          </a:graphicData>
        </a:graphic>
      </p:graphicFrame>
      <p:cxnSp>
        <p:nvCxnSpPr>
          <p:cNvPr id="13" name="直接连接符 12"/>
          <p:cNvCxnSpPr/>
          <p:nvPr/>
        </p:nvCxnSpPr>
        <p:spPr>
          <a:xfrm flipV="1">
            <a:off x="4815840" y="5086985"/>
            <a:ext cx="332105" cy="205740"/>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4077970" y="5145405"/>
            <a:ext cx="277495" cy="2292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8155305" cy="521017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最佳接收准则</a:t>
            </a:r>
            <a:endParaRPr lang="zh-CN" altLang="en-US" dirty="0" smtClean="0">
              <a:solidFill>
                <a:schemeClr val="tx2">
                  <a:lumMod val="75000"/>
                </a:schemeClr>
              </a:solidFill>
              <a:effectLst>
                <a:outerShdw blurRad="38100" dist="38100" dir="2700000" algn="tl">
                  <a:srgbClr val="000000">
                    <a:alpha val="43137"/>
                  </a:srgbClr>
                </a:outerShdw>
              </a:effectLst>
            </a:endParaRPr>
          </a:p>
          <a:p>
            <a:pPr eaLnBrk="1" hangingPunct="1">
              <a:lnSpc>
                <a:spcPct val="100000"/>
              </a:lnSpc>
              <a:buFont typeface="Wingdings" panose="05000000000000000000" charset="0"/>
              <a:buChar char="n"/>
            </a:pPr>
            <a:endParaRPr lang="zh-CN" altLang="en-US" sz="2400" dirty="0">
              <a:latin typeface="Times New Roman" panose="02020603050405020304" pitchFamily="18" charset="0"/>
              <a:ea typeface="宋体" panose="02010600030101010101" pitchFamily="2" charset="-122"/>
              <a:sym typeface="+mn-ea"/>
            </a:endParaRPr>
          </a:p>
          <a:p>
            <a:pPr eaLnBrk="1" hangingPunct="1">
              <a:lnSpc>
                <a:spcPct val="100000"/>
              </a:lnSpc>
              <a:buFont typeface="Wingdings" panose="05000000000000000000" charset="0"/>
              <a:buChar char="n"/>
            </a:pPr>
            <a:endParaRPr lang="zh-CN" altLang="en-US" sz="2400" dirty="0">
              <a:latin typeface="Times New Roman" panose="02020603050405020304" pitchFamily="18" charset="0"/>
              <a:ea typeface="宋体" panose="02010600030101010101" pitchFamily="2" charset="-122"/>
              <a:sym typeface="+mn-ea"/>
            </a:endParaRPr>
          </a:p>
          <a:p>
            <a:pPr eaLnBrk="1" hangingPunct="1">
              <a:lnSpc>
                <a:spcPct val="100000"/>
              </a:lnSpc>
              <a:buFont typeface="Wingdings" panose="05000000000000000000" charset="0"/>
              <a:buChar char="n"/>
            </a:pPr>
            <a:endParaRPr lang="zh-CN" altLang="en-US" sz="2400" dirty="0">
              <a:latin typeface="Times New Roman" panose="02020603050405020304" pitchFamily="18" charset="0"/>
              <a:ea typeface="宋体" panose="02010600030101010101" pitchFamily="2" charset="-122"/>
              <a:sym typeface="+mn-ea"/>
            </a:endParaRPr>
          </a:p>
          <a:p>
            <a:pPr eaLnBrk="1" hangingPunct="1">
              <a:lnSpc>
                <a:spcPct val="100000"/>
              </a:lnSpc>
              <a:buFont typeface="Wingdings" panose="05000000000000000000" charset="0"/>
              <a:buChar char="n"/>
            </a:pPr>
            <a:r>
              <a:rPr lang="zh-CN" altLang="en-US" sz="2400" dirty="0">
                <a:sym typeface="+mn-ea"/>
              </a:rPr>
              <a:t>将此空间划分为</a:t>
            </a:r>
            <a:r>
              <a:rPr lang="zh-CN" altLang="en-US" sz="2400" dirty="0">
                <a:solidFill>
                  <a:srgbClr val="C00000"/>
                </a:solidFill>
                <a:sym typeface="+mn-ea"/>
              </a:rPr>
              <a:t>两个区域</a:t>
            </a:r>
            <a:r>
              <a:rPr lang="en-US" altLang="zh-CN" sz="2400" i="1" dirty="0">
                <a:solidFill>
                  <a:srgbClr val="C00000"/>
                </a:solidFill>
                <a:sym typeface="+mn-ea"/>
              </a:rPr>
              <a:t>r</a:t>
            </a:r>
            <a:r>
              <a:rPr lang="en-US" altLang="zh-CN" sz="2400" baseline="-25000" dirty="0">
                <a:solidFill>
                  <a:srgbClr val="C00000"/>
                </a:solidFill>
                <a:sym typeface="+mn-ea"/>
              </a:rPr>
              <a:t>1</a:t>
            </a:r>
            <a:r>
              <a:rPr lang="zh-CN" altLang="en-US" sz="2400" dirty="0">
                <a:solidFill>
                  <a:srgbClr val="C00000"/>
                </a:solidFill>
                <a:sym typeface="+mn-ea"/>
              </a:rPr>
              <a:t>和</a:t>
            </a:r>
            <a:r>
              <a:rPr lang="en-US" altLang="zh-CN" sz="2400" i="1" dirty="0">
                <a:solidFill>
                  <a:srgbClr val="C00000"/>
                </a:solidFill>
                <a:sym typeface="+mn-ea"/>
              </a:rPr>
              <a:t>r</a:t>
            </a:r>
            <a:r>
              <a:rPr lang="en-US" altLang="zh-CN" sz="2400" baseline="-25000" dirty="0">
                <a:solidFill>
                  <a:srgbClr val="C00000"/>
                </a:solidFill>
                <a:sym typeface="+mn-ea"/>
              </a:rPr>
              <a:t>2</a:t>
            </a:r>
            <a:r>
              <a:rPr lang="zh-CN" altLang="en-US" sz="2400" dirty="0">
                <a:sym typeface="+mn-ea"/>
              </a:rPr>
              <a:t>，其</a:t>
            </a:r>
            <a:r>
              <a:rPr lang="zh-CN" altLang="en-US" sz="2400" dirty="0">
                <a:solidFill>
                  <a:srgbClr val="C00000"/>
                </a:solidFill>
                <a:sym typeface="+mn-ea"/>
              </a:rPr>
              <a:t>边界是</a:t>
            </a:r>
            <a:r>
              <a:rPr lang="en-US" altLang="zh-CN" sz="2400" i="1" dirty="0">
                <a:solidFill>
                  <a:srgbClr val="C00000"/>
                </a:solidFill>
                <a:sym typeface="+mn-ea"/>
              </a:rPr>
              <a:t>y</a:t>
            </a:r>
            <a:r>
              <a:rPr lang="en-US" altLang="zh-CN" sz="2400" baseline="-25000" dirty="0">
                <a:solidFill>
                  <a:srgbClr val="C00000"/>
                </a:solidFill>
                <a:sym typeface="+mn-ea"/>
              </a:rPr>
              <a:t>0</a:t>
            </a:r>
            <a:r>
              <a:rPr lang="en-US" altLang="zh-CN" sz="2400" dirty="0">
                <a:solidFill>
                  <a:srgbClr val="C00000"/>
                </a:solidFill>
                <a:sym typeface="Symbol" panose="05050102010706020507" pitchFamily="18" charset="2"/>
              </a:rPr>
              <a:t></a:t>
            </a:r>
            <a:r>
              <a:rPr lang="zh-CN" sz="2400" dirty="0">
                <a:solidFill>
                  <a:schemeClr val="tx1"/>
                </a:solidFill>
                <a:sym typeface="Symbol" panose="05050102010706020507" pitchFamily="18" charset="2"/>
              </a:rPr>
              <a:t>，设为判决门限。则错判概率分别为：</a:t>
            </a:r>
            <a:endParaRPr lang="zh-CN" sz="2400" dirty="0">
              <a:solidFill>
                <a:schemeClr val="tx1"/>
              </a:solidFill>
              <a:sym typeface="Symbol" panose="05050102010706020507" pitchFamily="18" charset="2"/>
            </a:endParaRPr>
          </a:p>
          <a:p>
            <a:pPr marL="0" indent="0" eaLnBrk="1" hangingPunct="1">
              <a:lnSpc>
                <a:spcPct val="100000"/>
              </a:lnSpc>
              <a:buFont typeface="Wingdings" panose="05000000000000000000" charset="0"/>
              <a:buNone/>
            </a:pPr>
            <a:endParaRPr lang="zh-CN" sz="2400" dirty="0">
              <a:solidFill>
                <a:schemeClr val="tx1"/>
              </a:solidFill>
              <a:sym typeface="Symbol" panose="05050102010706020507" pitchFamily="18" charset="2"/>
            </a:endParaRPr>
          </a:p>
          <a:p>
            <a:pPr marL="0" indent="0" eaLnBrk="1" hangingPunct="1">
              <a:lnSpc>
                <a:spcPct val="100000"/>
              </a:lnSpc>
              <a:buFont typeface="Wingdings" panose="05000000000000000000" charset="0"/>
              <a:buNone/>
            </a:pPr>
            <a:endParaRPr lang="zh-CN" sz="2400" dirty="0">
              <a:solidFill>
                <a:schemeClr val="tx1"/>
              </a:solidFill>
              <a:sym typeface="Symbol" panose="05050102010706020507" pitchFamily="18" charset="2"/>
            </a:endParaRPr>
          </a:p>
          <a:p>
            <a:pPr eaLnBrk="1" hangingPunct="1">
              <a:lnSpc>
                <a:spcPct val="100000"/>
              </a:lnSpc>
              <a:buFont typeface="Wingdings" panose="05000000000000000000" charset="0"/>
              <a:buChar char="n"/>
            </a:pPr>
            <a:r>
              <a:rPr lang="zh-CN" altLang="en-US" sz="2400" dirty="0">
                <a:sym typeface="+mn-ea"/>
              </a:rPr>
              <a:t>系统的平均错误概率为：</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00000"/>
              </a:lnSpc>
              <a:buFont typeface="Wingdings" panose="05000000000000000000" charset="0"/>
              <a:buNone/>
            </a:pPr>
            <a:endParaRPr lang="en-US" sz="2400" b="1" dirty="0" smtClean="0">
              <a:solidFill>
                <a:schemeClr val="tx1"/>
              </a:solidFill>
              <a:effectLst/>
            </a:endParaRPr>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graphicFrame>
        <p:nvGraphicFramePr>
          <p:cNvPr id="33797" name="对象 33796"/>
          <p:cNvGraphicFramePr/>
          <p:nvPr/>
        </p:nvGraphicFramePr>
        <p:xfrm>
          <a:off x="1365885" y="3883025"/>
          <a:ext cx="3040380" cy="710565"/>
        </p:xfrm>
        <a:graphic>
          <a:graphicData uri="http://schemas.openxmlformats.org/presentationml/2006/ole">
            <mc:AlternateContent xmlns:mc="http://schemas.openxmlformats.org/markup-compatibility/2006">
              <mc:Choice xmlns:v="urn:schemas-microsoft-com:vml" Requires="v">
                <p:oleObj spid="_x0000_s3119" name="" r:id="rId1" imgW="1397000" imgH="355600" progId="Equation.3">
                  <p:embed/>
                </p:oleObj>
              </mc:Choice>
              <mc:Fallback>
                <p:oleObj name="" r:id="rId1" imgW="1397000" imgH="355600" progId="Equation.3">
                  <p:embed/>
                  <p:pic>
                    <p:nvPicPr>
                      <p:cNvPr id="0" name="图片 3118"/>
                      <p:cNvPicPr/>
                      <p:nvPr/>
                    </p:nvPicPr>
                    <p:blipFill>
                      <a:blip r:embed="rId2"/>
                      <a:stretch>
                        <a:fillRect/>
                      </a:stretch>
                    </p:blipFill>
                    <p:spPr>
                      <a:xfrm>
                        <a:off x="1365885" y="3883025"/>
                        <a:ext cx="3040380" cy="710565"/>
                      </a:xfrm>
                      <a:prstGeom prst="rect">
                        <a:avLst/>
                      </a:prstGeom>
                      <a:noFill/>
                      <a:ln w="38100">
                        <a:noFill/>
                        <a:miter/>
                      </a:ln>
                    </p:spPr>
                  </p:pic>
                </p:oleObj>
              </mc:Fallback>
            </mc:AlternateContent>
          </a:graphicData>
        </a:graphic>
      </p:graphicFrame>
      <p:graphicFrame>
        <p:nvGraphicFramePr>
          <p:cNvPr id="9" name="对象 8"/>
          <p:cNvGraphicFramePr/>
          <p:nvPr/>
        </p:nvGraphicFramePr>
        <p:xfrm>
          <a:off x="1573530" y="1631315"/>
          <a:ext cx="5801360" cy="1427480"/>
        </p:xfrm>
        <a:graphic>
          <a:graphicData uri="http://schemas.openxmlformats.org/presentationml/2006/ole">
            <mc:AlternateContent xmlns:mc="http://schemas.openxmlformats.org/markup-compatibility/2006">
              <mc:Choice xmlns:v="urn:schemas-microsoft-com:vml" Requires="v">
                <p:oleObj spid="_x0000_s10" name="" r:id="rId3" imgW="6432550" imgH="1701800" progId="Paint.Picture">
                  <p:embed/>
                </p:oleObj>
              </mc:Choice>
              <mc:Fallback>
                <p:oleObj name="" r:id="rId3" imgW="6432550" imgH="1701800" progId="Paint.Picture">
                  <p:embed/>
                  <p:pic>
                    <p:nvPicPr>
                      <p:cNvPr id="0" name="图片 9"/>
                      <p:cNvPicPr/>
                      <p:nvPr/>
                    </p:nvPicPr>
                    <p:blipFill>
                      <a:blip r:embed="rId4"/>
                      <a:stretch>
                        <a:fillRect/>
                      </a:stretch>
                    </p:blipFill>
                    <p:spPr>
                      <a:xfrm>
                        <a:off x="1573530" y="1631315"/>
                        <a:ext cx="5801360" cy="1427480"/>
                      </a:xfrm>
                      <a:prstGeom prst="rect">
                        <a:avLst/>
                      </a:prstGeom>
                    </p:spPr>
                  </p:pic>
                </p:oleObj>
              </mc:Fallback>
            </mc:AlternateContent>
          </a:graphicData>
        </a:graphic>
      </p:graphicFrame>
      <p:graphicFrame>
        <p:nvGraphicFramePr>
          <p:cNvPr id="4" name="对象 3"/>
          <p:cNvGraphicFramePr/>
          <p:nvPr/>
        </p:nvGraphicFramePr>
        <p:xfrm>
          <a:off x="4738370" y="2165350"/>
          <a:ext cx="699770" cy="359410"/>
        </p:xfrm>
        <a:graphic>
          <a:graphicData uri="http://schemas.openxmlformats.org/presentationml/2006/ole">
            <mc:AlternateContent xmlns:mc="http://schemas.openxmlformats.org/markup-compatibility/2006">
              <mc:Choice xmlns:v="urn:schemas-microsoft-com:vml" Requires="v">
                <p:oleObj spid="_x0000_s5" name="" r:id="rId5" imgW="558800" imgH="215900" progId="Equation.3">
                  <p:embed/>
                </p:oleObj>
              </mc:Choice>
              <mc:Fallback>
                <p:oleObj name="" r:id="rId5" imgW="558800" imgH="215900" progId="Equation.3">
                  <p:embed/>
                  <p:pic>
                    <p:nvPicPr>
                      <p:cNvPr id="0" name="图片 3118"/>
                      <p:cNvPicPr/>
                      <p:nvPr/>
                    </p:nvPicPr>
                    <p:blipFill>
                      <a:blip r:embed="rId6"/>
                      <a:stretch>
                        <a:fillRect/>
                      </a:stretch>
                    </p:blipFill>
                    <p:spPr>
                      <a:xfrm>
                        <a:off x="4738370" y="2165350"/>
                        <a:ext cx="699770" cy="359410"/>
                      </a:xfrm>
                      <a:prstGeom prst="rect">
                        <a:avLst/>
                      </a:prstGeom>
                      <a:noFill/>
                      <a:ln w="38100">
                        <a:noFill/>
                        <a:miter/>
                      </a:ln>
                    </p:spPr>
                  </p:pic>
                </p:oleObj>
              </mc:Fallback>
            </mc:AlternateContent>
          </a:graphicData>
        </a:graphic>
      </p:graphicFrame>
      <p:graphicFrame>
        <p:nvGraphicFramePr>
          <p:cNvPr id="11" name="对象 10"/>
          <p:cNvGraphicFramePr/>
          <p:nvPr/>
        </p:nvGraphicFramePr>
        <p:xfrm>
          <a:off x="3175000" y="2063750"/>
          <a:ext cx="699770" cy="359410"/>
        </p:xfrm>
        <a:graphic>
          <a:graphicData uri="http://schemas.openxmlformats.org/presentationml/2006/ole">
            <mc:AlternateContent xmlns:mc="http://schemas.openxmlformats.org/markup-compatibility/2006">
              <mc:Choice xmlns:v="urn:schemas-microsoft-com:vml" Requires="v">
                <p:oleObj spid="_x0000_s12" name="" r:id="rId7" imgW="558800" imgH="215900" progId="Equation.3">
                  <p:embed/>
                </p:oleObj>
              </mc:Choice>
              <mc:Fallback>
                <p:oleObj name="" r:id="rId7" imgW="558800" imgH="215900" progId="Equation.3">
                  <p:embed/>
                  <p:pic>
                    <p:nvPicPr>
                      <p:cNvPr id="0" name="图片 3118"/>
                      <p:cNvPicPr/>
                      <p:nvPr/>
                    </p:nvPicPr>
                    <p:blipFill>
                      <a:blip r:embed="rId8"/>
                      <a:stretch>
                        <a:fillRect/>
                      </a:stretch>
                    </p:blipFill>
                    <p:spPr>
                      <a:xfrm>
                        <a:off x="3175000" y="2063750"/>
                        <a:ext cx="699770" cy="359410"/>
                      </a:xfrm>
                      <a:prstGeom prst="rect">
                        <a:avLst/>
                      </a:prstGeom>
                      <a:noFill/>
                      <a:ln w="38100">
                        <a:noFill/>
                        <a:miter/>
                      </a:ln>
                    </p:spPr>
                  </p:pic>
                </p:oleObj>
              </mc:Fallback>
            </mc:AlternateContent>
          </a:graphicData>
        </a:graphic>
      </p:graphicFrame>
      <p:cxnSp>
        <p:nvCxnSpPr>
          <p:cNvPr id="13" name="直接连接符 12"/>
          <p:cNvCxnSpPr/>
          <p:nvPr/>
        </p:nvCxnSpPr>
        <p:spPr>
          <a:xfrm flipV="1">
            <a:off x="4406265" y="2423160"/>
            <a:ext cx="332105" cy="205740"/>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3736975" y="2423160"/>
            <a:ext cx="277495" cy="2292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对象 5"/>
          <p:cNvGraphicFramePr/>
          <p:nvPr/>
        </p:nvGraphicFramePr>
        <p:xfrm>
          <a:off x="5061585" y="3883025"/>
          <a:ext cx="3154045" cy="660400"/>
        </p:xfrm>
        <a:graphic>
          <a:graphicData uri="http://schemas.openxmlformats.org/presentationml/2006/ole">
            <mc:AlternateContent xmlns:mc="http://schemas.openxmlformats.org/markup-compatibility/2006">
              <mc:Choice xmlns:v="urn:schemas-microsoft-com:vml" Requires="v">
                <p:oleObj spid="_x0000_s7" name="" r:id="rId9" imgW="1435100" imgH="330200" progId="Equation.3">
                  <p:embed/>
                </p:oleObj>
              </mc:Choice>
              <mc:Fallback>
                <p:oleObj name="" r:id="rId9" imgW="1435100" imgH="330200" progId="Equation.3">
                  <p:embed/>
                  <p:pic>
                    <p:nvPicPr>
                      <p:cNvPr id="0" name="图片 3118"/>
                      <p:cNvPicPr/>
                      <p:nvPr/>
                    </p:nvPicPr>
                    <p:blipFill>
                      <a:blip r:embed="rId10"/>
                      <a:stretch>
                        <a:fillRect/>
                      </a:stretch>
                    </p:blipFill>
                    <p:spPr>
                      <a:xfrm>
                        <a:off x="5061585" y="3883025"/>
                        <a:ext cx="3154045" cy="660400"/>
                      </a:xfrm>
                      <a:prstGeom prst="rect">
                        <a:avLst/>
                      </a:prstGeom>
                      <a:noFill/>
                      <a:ln w="38100">
                        <a:noFill/>
                        <a:miter/>
                      </a:ln>
                    </p:spPr>
                  </p:pic>
                </p:oleObj>
              </mc:Fallback>
            </mc:AlternateContent>
          </a:graphicData>
        </a:graphic>
      </p:graphicFrame>
      <p:graphicFrame>
        <p:nvGraphicFramePr>
          <p:cNvPr id="32777" name="对象 32776"/>
          <p:cNvGraphicFramePr/>
          <p:nvPr/>
        </p:nvGraphicFramePr>
        <p:xfrm>
          <a:off x="2135188" y="5224463"/>
          <a:ext cx="5500370" cy="1234440"/>
        </p:xfrm>
        <a:graphic>
          <a:graphicData uri="http://schemas.openxmlformats.org/presentationml/2006/ole">
            <mc:AlternateContent xmlns:mc="http://schemas.openxmlformats.org/markup-compatibility/2006">
              <mc:Choice xmlns:v="urn:schemas-microsoft-com:vml" Requires="v">
                <p:oleObj spid="_x0000_s3128" name="" r:id="rId11" imgW="2501900" imgH="584200" progId="Equation.3">
                  <p:embed/>
                </p:oleObj>
              </mc:Choice>
              <mc:Fallback>
                <p:oleObj name="" r:id="rId11" imgW="2501900" imgH="584200" progId="Equation.3">
                  <p:embed/>
                  <p:pic>
                    <p:nvPicPr>
                      <p:cNvPr id="0" name="图片 3127"/>
                      <p:cNvPicPr/>
                      <p:nvPr/>
                    </p:nvPicPr>
                    <p:blipFill>
                      <a:blip r:embed="rId12"/>
                      <a:stretch>
                        <a:fillRect/>
                      </a:stretch>
                    </p:blipFill>
                    <p:spPr>
                      <a:xfrm>
                        <a:off x="2135188" y="5224463"/>
                        <a:ext cx="5500370" cy="123444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8155305" cy="521017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最佳接收准则</a:t>
            </a:r>
            <a:endParaRPr lang="zh-CN" altLang="en-US" dirty="0" smtClean="0">
              <a:solidFill>
                <a:schemeClr val="tx2">
                  <a:lumMod val="75000"/>
                </a:schemeClr>
              </a:solidFill>
              <a:effectLst>
                <a:outerShdw blurRad="38100" dist="38100" dir="2700000" algn="tl">
                  <a:srgbClr val="000000">
                    <a:alpha val="43137"/>
                  </a:srgbClr>
                </a:outerShdw>
              </a:effectLst>
            </a:endParaRPr>
          </a:p>
          <a:p>
            <a:pPr eaLnBrk="1" hangingPunct="1">
              <a:lnSpc>
                <a:spcPct val="100000"/>
              </a:lnSpc>
              <a:buFont typeface="Wingdings" panose="05000000000000000000" charset="0"/>
              <a:buChar char="n"/>
            </a:pPr>
            <a:endParaRPr lang="zh-CN" altLang="en-US" sz="2400" dirty="0">
              <a:latin typeface="Times New Roman" panose="02020603050405020304" pitchFamily="18" charset="0"/>
              <a:ea typeface="宋体" panose="02010600030101010101" pitchFamily="2" charset="-122"/>
              <a:sym typeface="+mn-ea"/>
            </a:endParaRPr>
          </a:p>
          <a:p>
            <a:pPr eaLnBrk="1" hangingPunct="1">
              <a:lnSpc>
                <a:spcPct val="100000"/>
              </a:lnSpc>
              <a:buFont typeface="Wingdings" panose="05000000000000000000" charset="0"/>
              <a:buChar char="n"/>
            </a:pPr>
            <a:endParaRPr lang="zh-CN" altLang="en-US" sz="2400" dirty="0">
              <a:latin typeface="Times New Roman" panose="02020603050405020304" pitchFamily="18" charset="0"/>
              <a:ea typeface="宋体" panose="02010600030101010101" pitchFamily="2" charset="-122"/>
              <a:sym typeface="+mn-ea"/>
            </a:endParaRPr>
          </a:p>
          <a:p>
            <a:pPr eaLnBrk="1" hangingPunct="1">
              <a:lnSpc>
                <a:spcPct val="100000"/>
              </a:lnSpc>
              <a:buFont typeface="Wingdings" panose="05000000000000000000" charset="0"/>
              <a:buChar char="n"/>
            </a:pPr>
            <a:endParaRPr lang="zh-CN" altLang="en-US" sz="2400" dirty="0">
              <a:latin typeface="Times New Roman" panose="02020603050405020304" pitchFamily="18" charset="0"/>
              <a:ea typeface="宋体" panose="02010600030101010101" pitchFamily="2" charset="-122"/>
              <a:sym typeface="+mn-ea"/>
            </a:endParaRPr>
          </a:p>
          <a:p>
            <a:pPr eaLnBrk="1" hangingPunct="1">
              <a:lnSpc>
                <a:spcPct val="100000"/>
              </a:lnSpc>
              <a:buFont typeface="Wingdings" panose="05000000000000000000" charset="0"/>
              <a:buChar char="n"/>
            </a:pPr>
            <a:r>
              <a:rPr lang="zh-CN" altLang="en-US" sz="2400" dirty="0">
                <a:sym typeface="+mn-ea"/>
              </a:rPr>
              <a:t>求出使</a:t>
            </a:r>
            <a:r>
              <a:rPr lang="en-US" altLang="zh-CN" sz="2400" i="1" dirty="0">
                <a:sym typeface="+mn-ea"/>
              </a:rPr>
              <a:t>P</a:t>
            </a:r>
            <a:r>
              <a:rPr lang="en-US" altLang="zh-CN" sz="2400" baseline="-25000" dirty="0">
                <a:sym typeface="+mn-ea"/>
              </a:rPr>
              <a:t>e</a:t>
            </a:r>
            <a:r>
              <a:rPr lang="zh-CN" altLang="en-US" sz="2400" dirty="0">
                <a:sym typeface="+mn-ea"/>
              </a:rPr>
              <a:t>最小的判决门限</a:t>
            </a:r>
            <a:r>
              <a:rPr lang="en-US" altLang="zh-CN" sz="2400" i="1" dirty="0">
                <a:sym typeface="+mn-ea"/>
              </a:rPr>
              <a:t>y</a:t>
            </a:r>
            <a:r>
              <a:rPr lang="en-US" altLang="zh-CN" sz="2400" baseline="-25000" dirty="0">
                <a:sym typeface="+mn-ea"/>
              </a:rPr>
              <a:t>0</a:t>
            </a:r>
            <a:r>
              <a:rPr lang="en-US" altLang="zh-CN" sz="2400" dirty="0">
                <a:sym typeface="Symbol" panose="05050102010706020507" pitchFamily="18" charset="2"/>
              </a:rPr>
              <a:t></a:t>
            </a:r>
            <a:r>
              <a:rPr lang="zh-CN" sz="2400" dirty="0">
                <a:solidFill>
                  <a:schemeClr val="tx1"/>
                </a:solidFill>
                <a:sym typeface="Symbol" panose="05050102010706020507" pitchFamily="18" charset="2"/>
              </a:rPr>
              <a:t>：</a:t>
            </a:r>
            <a:endParaRPr lang="zh-CN" sz="2400" dirty="0">
              <a:solidFill>
                <a:schemeClr val="tx1"/>
              </a:solidFill>
              <a:sym typeface="Symbol" panose="05050102010706020507" pitchFamily="18" charset="2"/>
            </a:endParaRPr>
          </a:p>
          <a:p>
            <a:pPr marL="0" indent="0" eaLnBrk="1" hangingPunct="1">
              <a:lnSpc>
                <a:spcPct val="100000"/>
              </a:lnSpc>
              <a:buFont typeface="Wingdings" panose="05000000000000000000" charset="0"/>
              <a:buNone/>
            </a:pPr>
            <a:endParaRPr lang="zh-CN" sz="2400" dirty="0">
              <a:solidFill>
                <a:schemeClr val="tx1"/>
              </a:solidFill>
              <a:sym typeface="Symbol" panose="05050102010706020507" pitchFamily="18" charset="2"/>
            </a:endParaRPr>
          </a:p>
          <a:p>
            <a:pPr marL="0" indent="0" eaLnBrk="1" hangingPunct="1">
              <a:lnSpc>
                <a:spcPct val="100000"/>
              </a:lnSpc>
              <a:buFont typeface="Wingdings" panose="05000000000000000000" charset="0"/>
              <a:buNone/>
            </a:pPr>
            <a:endParaRPr lang="zh-CN" sz="2400" dirty="0">
              <a:solidFill>
                <a:schemeClr val="tx1"/>
              </a:solidFill>
              <a:sym typeface="Symbol" panose="05050102010706020507" pitchFamily="18" charset="2"/>
            </a:endParaRPr>
          </a:p>
          <a:p>
            <a:pPr eaLnBrk="1" hangingPunct="1">
              <a:lnSpc>
                <a:spcPct val="100000"/>
              </a:lnSpc>
              <a:buFont typeface="Wingdings" panose="05000000000000000000" charset="0"/>
              <a:buChar char="n"/>
            </a:pPr>
            <a:r>
              <a:rPr lang="zh-CN" altLang="en-US" sz="2400" dirty="0">
                <a:latin typeface="Times New Roman" panose="02020603050405020304" pitchFamily="18" charset="0"/>
                <a:ea typeface="宋体" panose="02010600030101010101" pitchFamily="2" charset="-122"/>
                <a:sym typeface="+mn-ea"/>
              </a:rPr>
              <a:t>满足上式的门限称为</a:t>
            </a:r>
            <a:r>
              <a:rPr lang="zh-CN" altLang="en-US" sz="2400" dirty="0">
                <a:solidFill>
                  <a:srgbClr val="C00000"/>
                </a:solidFill>
                <a:latin typeface="Times New Roman" panose="02020603050405020304" pitchFamily="18" charset="0"/>
                <a:ea typeface="宋体" panose="02010600030101010101" pitchFamily="2" charset="-122"/>
                <a:sym typeface="+mn-ea"/>
              </a:rPr>
              <a:t>最佳判决门限值</a:t>
            </a:r>
            <a:r>
              <a:rPr lang="zh-CN" altLang="en-US" sz="2400" dirty="0">
                <a:latin typeface="Times New Roman" panose="02020603050405020304" pitchFamily="18" charset="0"/>
                <a:ea typeface="宋体" panose="02010600030101010101" pitchFamily="2" charset="-122"/>
                <a:sym typeface="+mn-ea"/>
              </a:rPr>
              <a:t>，记为</a:t>
            </a:r>
            <a:r>
              <a:rPr lang="en-US" altLang="zh-CN" sz="2400" i="1" dirty="0">
                <a:sym typeface="+mn-ea"/>
              </a:rPr>
              <a:t>y</a:t>
            </a:r>
            <a:r>
              <a:rPr lang="en-US" altLang="zh-CN" sz="2400" baseline="-25000" dirty="0">
                <a:sym typeface="+mn-ea"/>
              </a:rPr>
              <a:t>0</a:t>
            </a:r>
            <a:r>
              <a:rPr lang="en-US" altLang="zh-CN" sz="2400" dirty="0">
                <a:sym typeface="+mn-ea"/>
              </a:rPr>
              <a:t> </a:t>
            </a:r>
            <a:r>
              <a:rPr lang="zh-CN" altLang="en-US" sz="2400" dirty="0">
                <a:sym typeface="+mn-ea"/>
              </a:rPr>
              <a:t>。在最佳判决门限时，有以下等式成立</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00000"/>
              </a:lnSpc>
              <a:buFont typeface="Wingdings" panose="05000000000000000000" charset="0"/>
              <a:buNone/>
            </a:pPr>
            <a:endParaRPr lang="en-US" sz="2400" b="1" dirty="0" smtClean="0">
              <a:solidFill>
                <a:schemeClr val="tx1"/>
              </a:solidFill>
              <a:effectLst/>
            </a:endParaRPr>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graphicFrame>
        <p:nvGraphicFramePr>
          <p:cNvPr id="9" name="对象 8"/>
          <p:cNvGraphicFramePr/>
          <p:nvPr/>
        </p:nvGraphicFramePr>
        <p:xfrm>
          <a:off x="1573530" y="1663700"/>
          <a:ext cx="5801360" cy="1427480"/>
        </p:xfrm>
        <a:graphic>
          <a:graphicData uri="http://schemas.openxmlformats.org/presentationml/2006/ole">
            <mc:AlternateContent xmlns:mc="http://schemas.openxmlformats.org/markup-compatibility/2006">
              <mc:Choice xmlns:v="urn:schemas-microsoft-com:vml" Requires="v">
                <p:oleObj spid="_x0000_s10" name="" r:id="rId1" imgW="6432550" imgH="1701800" progId="Paint.Picture">
                  <p:embed/>
                </p:oleObj>
              </mc:Choice>
              <mc:Fallback>
                <p:oleObj name="" r:id="rId1" imgW="6432550" imgH="1701800" progId="Paint.Picture">
                  <p:embed/>
                  <p:pic>
                    <p:nvPicPr>
                      <p:cNvPr id="0" name="图片 9"/>
                      <p:cNvPicPr/>
                      <p:nvPr/>
                    </p:nvPicPr>
                    <p:blipFill>
                      <a:blip r:embed="rId2"/>
                      <a:stretch>
                        <a:fillRect/>
                      </a:stretch>
                    </p:blipFill>
                    <p:spPr>
                      <a:xfrm>
                        <a:off x="1573530" y="1663700"/>
                        <a:ext cx="5801360" cy="1427480"/>
                      </a:xfrm>
                      <a:prstGeom prst="rect">
                        <a:avLst/>
                      </a:prstGeom>
                    </p:spPr>
                  </p:pic>
                </p:oleObj>
              </mc:Fallback>
            </mc:AlternateContent>
          </a:graphicData>
        </a:graphic>
      </p:graphicFrame>
      <p:graphicFrame>
        <p:nvGraphicFramePr>
          <p:cNvPr id="4" name="对象 3"/>
          <p:cNvGraphicFramePr/>
          <p:nvPr/>
        </p:nvGraphicFramePr>
        <p:xfrm>
          <a:off x="4738370" y="2269490"/>
          <a:ext cx="699770" cy="359410"/>
        </p:xfrm>
        <a:graphic>
          <a:graphicData uri="http://schemas.openxmlformats.org/presentationml/2006/ole">
            <mc:AlternateContent xmlns:mc="http://schemas.openxmlformats.org/markup-compatibility/2006">
              <mc:Choice xmlns:v="urn:schemas-microsoft-com:vml" Requires="v">
                <p:oleObj spid="_x0000_s5" name="" r:id="rId3" imgW="558800" imgH="215900" progId="Equation.3">
                  <p:embed/>
                </p:oleObj>
              </mc:Choice>
              <mc:Fallback>
                <p:oleObj name="" r:id="rId3" imgW="558800" imgH="215900" progId="Equation.3">
                  <p:embed/>
                  <p:pic>
                    <p:nvPicPr>
                      <p:cNvPr id="0" name="图片 3118"/>
                      <p:cNvPicPr/>
                      <p:nvPr/>
                    </p:nvPicPr>
                    <p:blipFill>
                      <a:blip r:embed="rId4"/>
                      <a:stretch>
                        <a:fillRect/>
                      </a:stretch>
                    </p:blipFill>
                    <p:spPr>
                      <a:xfrm>
                        <a:off x="4738370" y="2269490"/>
                        <a:ext cx="699770" cy="359410"/>
                      </a:xfrm>
                      <a:prstGeom prst="rect">
                        <a:avLst/>
                      </a:prstGeom>
                      <a:noFill/>
                      <a:ln w="38100">
                        <a:noFill/>
                        <a:miter/>
                      </a:ln>
                    </p:spPr>
                  </p:pic>
                </p:oleObj>
              </mc:Fallback>
            </mc:AlternateContent>
          </a:graphicData>
        </a:graphic>
      </p:graphicFrame>
      <p:graphicFrame>
        <p:nvGraphicFramePr>
          <p:cNvPr id="11" name="对象 10"/>
          <p:cNvGraphicFramePr/>
          <p:nvPr/>
        </p:nvGraphicFramePr>
        <p:xfrm>
          <a:off x="3175000" y="2063750"/>
          <a:ext cx="699770" cy="359410"/>
        </p:xfrm>
        <a:graphic>
          <a:graphicData uri="http://schemas.openxmlformats.org/presentationml/2006/ole">
            <mc:AlternateContent xmlns:mc="http://schemas.openxmlformats.org/markup-compatibility/2006">
              <mc:Choice xmlns:v="urn:schemas-microsoft-com:vml" Requires="v">
                <p:oleObj spid="_x0000_s12" name="" r:id="rId5" imgW="558800" imgH="215900" progId="Equation.3">
                  <p:embed/>
                </p:oleObj>
              </mc:Choice>
              <mc:Fallback>
                <p:oleObj name="" r:id="rId5" imgW="558800" imgH="215900" progId="Equation.3">
                  <p:embed/>
                  <p:pic>
                    <p:nvPicPr>
                      <p:cNvPr id="0" name="图片 3118"/>
                      <p:cNvPicPr/>
                      <p:nvPr/>
                    </p:nvPicPr>
                    <p:blipFill>
                      <a:blip r:embed="rId6"/>
                      <a:stretch>
                        <a:fillRect/>
                      </a:stretch>
                    </p:blipFill>
                    <p:spPr>
                      <a:xfrm>
                        <a:off x="3175000" y="2063750"/>
                        <a:ext cx="699770" cy="359410"/>
                      </a:xfrm>
                      <a:prstGeom prst="rect">
                        <a:avLst/>
                      </a:prstGeom>
                      <a:noFill/>
                      <a:ln w="38100">
                        <a:noFill/>
                        <a:miter/>
                      </a:ln>
                    </p:spPr>
                  </p:pic>
                </p:oleObj>
              </mc:Fallback>
            </mc:AlternateContent>
          </a:graphicData>
        </a:graphic>
      </p:graphicFrame>
      <p:cxnSp>
        <p:nvCxnSpPr>
          <p:cNvPr id="13" name="直接连接符 12"/>
          <p:cNvCxnSpPr/>
          <p:nvPr/>
        </p:nvCxnSpPr>
        <p:spPr>
          <a:xfrm flipV="1">
            <a:off x="4406265" y="2423160"/>
            <a:ext cx="332105" cy="205740"/>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3736975" y="2423160"/>
            <a:ext cx="277495" cy="2292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2777" name="对象 32776"/>
          <p:cNvGraphicFramePr/>
          <p:nvPr/>
        </p:nvGraphicFramePr>
        <p:xfrm>
          <a:off x="3203893" y="5223828"/>
          <a:ext cx="2233930" cy="1019810"/>
        </p:xfrm>
        <a:graphic>
          <a:graphicData uri="http://schemas.openxmlformats.org/presentationml/2006/ole">
            <mc:AlternateContent xmlns:mc="http://schemas.openxmlformats.org/markup-compatibility/2006">
              <mc:Choice xmlns:v="urn:schemas-microsoft-com:vml" Requires="v">
                <p:oleObj spid="_x0000_s3128" name="" r:id="rId7" imgW="1016000" imgH="482600" progId="Equation.3">
                  <p:embed/>
                </p:oleObj>
              </mc:Choice>
              <mc:Fallback>
                <p:oleObj name="" r:id="rId7" imgW="1016000" imgH="482600" progId="Equation.3">
                  <p:embed/>
                  <p:pic>
                    <p:nvPicPr>
                      <p:cNvPr id="0" name="图片 3127"/>
                      <p:cNvPicPr/>
                      <p:nvPr/>
                    </p:nvPicPr>
                    <p:blipFill>
                      <a:blip r:embed="rId8"/>
                      <a:stretch>
                        <a:fillRect/>
                      </a:stretch>
                    </p:blipFill>
                    <p:spPr>
                      <a:xfrm>
                        <a:off x="3203893" y="5223828"/>
                        <a:ext cx="2233930" cy="1019810"/>
                      </a:xfrm>
                      <a:prstGeom prst="rect">
                        <a:avLst/>
                      </a:prstGeom>
                      <a:noFill/>
                      <a:ln w="38100">
                        <a:noFill/>
                        <a:miter/>
                      </a:ln>
                    </p:spPr>
                  </p:pic>
                </p:oleObj>
              </mc:Fallback>
            </mc:AlternateContent>
          </a:graphicData>
        </a:graphic>
      </p:graphicFrame>
      <p:graphicFrame>
        <p:nvGraphicFramePr>
          <p:cNvPr id="9224" name="Object 27"/>
          <p:cNvGraphicFramePr>
            <a:graphicFrameLocks noChangeAspect="1"/>
          </p:cNvGraphicFramePr>
          <p:nvPr/>
        </p:nvGraphicFramePr>
        <p:xfrm>
          <a:off x="2200275" y="3583306"/>
          <a:ext cx="4065905" cy="808355"/>
        </p:xfrm>
        <a:graphic>
          <a:graphicData uri="http://schemas.openxmlformats.org/presentationml/2006/ole">
            <mc:AlternateContent xmlns:mc="http://schemas.openxmlformats.org/markup-compatibility/2006">
              <mc:Choice xmlns:v="urn:schemas-microsoft-com:vml" Requires="v">
                <p:oleObj spid="_x0000_s3139" name="" r:id="rId9" imgW="2184400" imgH="431800" progId="Equation.3">
                  <p:embed/>
                </p:oleObj>
              </mc:Choice>
              <mc:Fallback>
                <p:oleObj name="" r:id="rId9" imgW="2184400" imgH="431800" progId="Equation.3">
                  <p:embed/>
                  <p:pic>
                    <p:nvPicPr>
                      <p:cNvPr id="0" name="图片 3138"/>
                      <p:cNvPicPr/>
                      <p:nvPr/>
                    </p:nvPicPr>
                    <p:blipFill>
                      <a:blip r:embed="rId10"/>
                      <a:stretch>
                        <a:fillRect/>
                      </a:stretch>
                    </p:blipFill>
                    <p:spPr>
                      <a:xfrm>
                        <a:off x="2200275" y="3583306"/>
                        <a:ext cx="4065905" cy="80835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8155305" cy="3172460"/>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最佳接收准则</a:t>
            </a:r>
            <a:endParaRPr lang="zh-CN" altLang="en-US" dirty="0" smtClean="0">
              <a:solidFill>
                <a:schemeClr val="tx2">
                  <a:lumMod val="75000"/>
                </a:schemeClr>
              </a:solidFill>
              <a:effectLst>
                <a:outerShdw blurRad="38100" dist="38100" dir="2700000" algn="tl">
                  <a:srgbClr val="000000">
                    <a:alpha val="43137"/>
                  </a:srgbClr>
                </a:outerShdw>
              </a:effectLst>
            </a:endParaRPr>
          </a:p>
          <a:p>
            <a:pPr eaLnBrk="1" hangingPunct="1">
              <a:lnSpc>
                <a:spcPct val="100000"/>
              </a:lnSpc>
              <a:buFont typeface="Wingdings" panose="05000000000000000000" charset="0"/>
              <a:buChar char="n"/>
            </a:pPr>
            <a:r>
              <a:rPr lang="zh-CN" altLang="en-US" sz="2400" dirty="0">
                <a:solidFill>
                  <a:schemeClr val="tx1"/>
                </a:solidFill>
                <a:latin typeface="Times New Roman" panose="02020603050405020304" pitchFamily="18" charset="0"/>
                <a:ea typeface="宋体" panose="02010600030101010101" pitchFamily="2" charset="-122"/>
                <a:sym typeface="+mn-ea"/>
              </a:rPr>
              <a:t>最小差错概率准则</a:t>
            </a:r>
            <a:r>
              <a:rPr lang="zh-CN" altLang="en-US" sz="2400" dirty="0">
                <a:latin typeface="Times New Roman" panose="02020603050405020304" pitchFamily="18" charset="0"/>
                <a:ea typeface="宋体" panose="02010600030101010101" pitchFamily="2" charset="-122"/>
                <a:sym typeface="+mn-ea"/>
              </a:rPr>
              <a:t>（</a:t>
            </a:r>
            <a:r>
              <a:rPr lang="zh-CN" altLang="en-US" sz="2400" dirty="0">
                <a:solidFill>
                  <a:srgbClr val="C00000"/>
                </a:solidFill>
                <a:latin typeface="Times New Roman" panose="02020603050405020304" pitchFamily="18" charset="0"/>
                <a:ea typeface="宋体" panose="02010600030101010101" pitchFamily="2" charset="-122"/>
                <a:sym typeface="+mn-ea"/>
              </a:rPr>
              <a:t>似然比准则</a:t>
            </a:r>
            <a:r>
              <a:rPr lang="zh-CN" altLang="en-US" sz="2400" dirty="0">
                <a:latin typeface="Times New Roman" panose="02020603050405020304" pitchFamily="18" charset="0"/>
                <a:ea typeface="宋体" panose="02010600030101010101" pitchFamily="2" charset="-122"/>
                <a:sym typeface="+mn-ea"/>
              </a:rPr>
              <a:t>、最佳接收准则）</a:t>
            </a:r>
            <a:endParaRPr lang="zh-CN" altLang="en-US" sz="2400" dirty="0">
              <a:latin typeface="Times New Roman" panose="02020603050405020304" pitchFamily="18" charset="0"/>
              <a:ea typeface="宋体" panose="02010600030101010101" pitchFamily="2" charset="-122"/>
              <a:sym typeface="+mn-ea"/>
            </a:endParaRPr>
          </a:p>
          <a:p>
            <a:pPr eaLnBrk="1" hangingPunct="1">
              <a:lnSpc>
                <a:spcPct val="100000"/>
              </a:lnSpc>
              <a:buFont typeface="Wingdings" panose="05000000000000000000" charset="0"/>
              <a:buChar char="n"/>
            </a:pPr>
            <a:endParaRPr lang="zh-CN" altLang="en-US" sz="2400" dirty="0">
              <a:latin typeface="Times New Roman" panose="02020603050405020304" pitchFamily="18" charset="0"/>
              <a:ea typeface="宋体" panose="02010600030101010101" pitchFamily="2" charset="-122"/>
              <a:sym typeface="+mn-ea"/>
            </a:endParaRPr>
          </a:p>
          <a:p>
            <a:pPr eaLnBrk="1" hangingPunct="1">
              <a:lnSpc>
                <a:spcPct val="100000"/>
              </a:lnSpc>
              <a:buFont typeface="Wingdings" panose="05000000000000000000" charset="0"/>
              <a:buChar char="n"/>
            </a:pPr>
            <a:endParaRPr lang="zh-CN" sz="2400" dirty="0">
              <a:solidFill>
                <a:schemeClr val="tx1"/>
              </a:solidFill>
              <a:sym typeface="Symbol" panose="05050102010706020507" pitchFamily="18" charset="2"/>
            </a:endParaRPr>
          </a:p>
          <a:p>
            <a:pPr marL="0" indent="0" eaLnBrk="1" hangingPunct="1">
              <a:lnSpc>
                <a:spcPct val="100000"/>
              </a:lnSpc>
              <a:buFont typeface="Wingdings" panose="05000000000000000000" charset="0"/>
              <a:buNone/>
            </a:pPr>
            <a:endParaRPr lang="zh-CN" sz="2400" dirty="0">
              <a:solidFill>
                <a:schemeClr val="tx1"/>
              </a:solidFill>
              <a:sym typeface="Symbol" panose="05050102010706020507" pitchFamily="18" charset="2"/>
            </a:endParaRPr>
          </a:p>
          <a:p>
            <a:pPr marL="0" indent="0" eaLnBrk="1" hangingPunct="1">
              <a:lnSpc>
                <a:spcPct val="100000"/>
              </a:lnSpc>
              <a:buFont typeface="Wingdings" panose="05000000000000000000" charset="0"/>
              <a:buNone/>
            </a:pPr>
            <a:endParaRPr lang="zh-CN" sz="2400" dirty="0">
              <a:solidFill>
                <a:schemeClr val="tx1"/>
              </a:solidFill>
              <a:sym typeface="Symbol" panose="05050102010706020507" pitchFamily="18" charset="2"/>
            </a:endParaRPr>
          </a:p>
          <a:p>
            <a:pPr eaLnBrk="1" hangingPunct="1">
              <a:lnSpc>
                <a:spcPct val="100000"/>
              </a:lnSpc>
              <a:buFont typeface="Wingdings" panose="05000000000000000000" charset="0"/>
              <a:buChar char="n"/>
            </a:pPr>
            <a:r>
              <a:rPr lang="zh-CN" altLang="en-US" sz="2400" dirty="0">
                <a:solidFill>
                  <a:srgbClr val="C00000"/>
                </a:solidFill>
                <a:latin typeface="Times New Roman" panose="02020603050405020304" pitchFamily="18" charset="0"/>
                <a:ea typeface="宋体" panose="02010600030101010101" pitchFamily="2" charset="-122"/>
                <a:sym typeface="+mn-ea"/>
              </a:rPr>
              <a:t>最大似然准则</a:t>
            </a:r>
            <a:r>
              <a:rPr lang="zh-CN" altLang="en-US" sz="2400" dirty="0">
                <a:latin typeface="Times New Roman" panose="02020603050405020304" pitchFamily="18" charset="0"/>
                <a:ea typeface="宋体" panose="02010600030101010101" pitchFamily="2" charset="-122"/>
                <a:sym typeface="+mn-ea"/>
              </a:rPr>
              <a:t>（                         ）</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00000"/>
              </a:lnSpc>
              <a:buFont typeface="Wingdings" panose="05000000000000000000" charset="0"/>
              <a:buNone/>
            </a:pPr>
            <a:endParaRPr lang="en-US" sz="2400" b="1" dirty="0" smtClean="0">
              <a:solidFill>
                <a:schemeClr val="tx1"/>
              </a:solidFill>
              <a:effectLst/>
            </a:endParaRPr>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graphicFrame>
        <p:nvGraphicFramePr>
          <p:cNvPr id="32777" name="对象 32776"/>
          <p:cNvGraphicFramePr/>
          <p:nvPr/>
        </p:nvGraphicFramePr>
        <p:xfrm>
          <a:off x="1977390" y="2150745"/>
          <a:ext cx="4526280" cy="1661160"/>
        </p:xfrm>
        <a:graphic>
          <a:graphicData uri="http://schemas.openxmlformats.org/presentationml/2006/ole">
            <mc:AlternateContent xmlns:mc="http://schemas.openxmlformats.org/markup-compatibility/2006">
              <mc:Choice xmlns:v="urn:schemas-microsoft-com:vml" Requires="v">
                <p:oleObj spid="_x0000_s3128" name="" r:id="rId1" imgW="2247900" imgH="990600" progId="Equation.3">
                  <p:embed/>
                </p:oleObj>
              </mc:Choice>
              <mc:Fallback>
                <p:oleObj name="" r:id="rId1" imgW="2247900" imgH="990600" progId="Equation.3">
                  <p:embed/>
                  <p:pic>
                    <p:nvPicPr>
                      <p:cNvPr id="0" name="图片 3127"/>
                      <p:cNvPicPr/>
                      <p:nvPr/>
                    </p:nvPicPr>
                    <p:blipFill>
                      <a:blip r:embed="rId2"/>
                      <a:stretch>
                        <a:fillRect/>
                      </a:stretch>
                    </p:blipFill>
                    <p:spPr>
                      <a:xfrm>
                        <a:off x="1977390" y="2150745"/>
                        <a:ext cx="4526280" cy="1661160"/>
                      </a:xfrm>
                      <a:prstGeom prst="rect">
                        <a:avLst/>
                      </a:prstGeom>
                      <a:solidFill>
                        <a:schemeClr val="accent2">
                          <a:alpha val="50000"/>
                        </a:schemeClr>
                      </a:solidFill>
                      <a:ln w="38100">
                        <a:noFill/>
                        <a:miter/>
                      </a:ln>
                    </p:spPr>
                  </p:pic>
                </p:oleObj>
              </mc:Fallback>
            </mc:AlternateContent>
          </a:graphicData>
        </a:graphic>
      </p:graphicFrame>
      <p:graphicFrame>
        <p:nvGraphicFramePr>
          <p:cNvPr id="2" name="对象 1"/>
          <p:cNvGraphicFramePr/>
          <p:nvPr/>
        </p:nvGraphicFramePr>
        <p:xfrm>
          <a:off x="3501073" y="3914458"/>
          <a:ext cx="1724025" cy="437515"/>
        </p:xfrm>
        <a:graphic>
          <a:graphicData uri="http://schemas.openxmlformats.org/presentationml/2006/ole">
            <mc:AlternateContent xmlns:mc="http://schemas.openxmlformats.org/markup-compatibility/2006">
              <mc:Choice xmlns:v="urn:schemas-microsoft-com:vml" Requires="v">
                <p:oleObj spid="_x0000_s3" name="" r:id="rId3" imgW="850900" imgH="215900" progId="Equation.3">
                  <p:embed/>
                </p:oleObj>
              </mc:Choice>
              <mc:Fallback>
                <p:oleObj name="" r:id="rId3" imgW="850900" imgH="215900" progId="Equation.3">
                  <p:embed/>
                  <p:pic>
                    <p:nvPicPr>
                      <p:cNvPr id="0" name="图片 3126"/>
                      <p:cNvPicPr/>
                      <p:nvPr/>
                    </p:nvPicPr>
                    <p:blipFill>
                      <a:blip r:embed="rId4"/>
                      <a:stretch>
                        <a:fillRect/>
                      </a:stretch>
                    </p:blipFill>
                    <p:spPr>
                      <a:xfrm>
                        <a:off x="3501073" y="3914458"/>
                        <a:ext cx="1724025" cy="437515"/>
                      </a:xfrm>
                      <a:prstGeom prst="rect">
                        <a:avLst/>
                      </a:prstGeom>
                      <a:noFill/>
                      <a:ln w="38100">
                        <a:noFill/>
                        <a:miter/>
                      </a:ln>
                    </p:spPr>
                  </p:pic>
                </p:oleObj>
              </mc:Fallback>
            </mc:AlternateContent>
          </a:graphicData>
        </a:graphic>
      </p:graphicFrame>
      <p:graphicFrame>
        <p:nvGraphicFramePr>
          <p:cNvPr id="6" name="对象 5"/>
          <p:cNvGraphicFramePr/>
          <p:nvPr/>
        </p:nvGraphicFramePr>
        <p:xfrm>
          <a:off x="1977390" y="4352290"/>
          <a:ext cx="4526280" cy="925195"/>
        </p:xfrm>
        <a:graphic>
          <a:graphicData uri="http://schemas.openxmlformats.org/presentationml/2006/ole">
            <mc:AlternateContent xmlns:mc="http://schemas.openxmlformats.org/markup-compatibility/2006">
              <mc:Choice xmlns:v="urn:schemas-microsoft-com:vml" Requires="v">
                <p:oleObj spid="_x0000_s7" name="" r:id="rId5" imgW="2209800" imgH="533400" progId="Equation.3">
                  <p:embed/>
                </p:oleObj>
              </mc:Choice>
              <mc:Fallback>
                <p:oleObj name="" r:id="rId5" imgW="2209800" imgH="533400" progId="Equation.3">
                  <p:embed/>
                  <p:pic>
                    <p:nvPicPr>
                      <p:cNvPr id="0" name="图片 3127"/>
                      <p:cNvPicPr/>
                      <p:nvPr/>
                    </p:nvPicPr>
                    <p:blipFill>
                      <a:blip r:embed="rId6"/>
                      <a:stretch>
                        <a:fillRect/>
                      </a:stretch>
                    </p:blipFill>
                    <p:spPr>
                      <a:xfrm>
                        <a:off x="1977390" y="4352290"/>
                        <a:ext cx="4526280" cy="925195"/>
                      </a:xfrm>
                      <a:prstGeom prst="rect">
                        <a:avLst/>
                      </a:prstGeom>
                      <a:solidFill>
                        <a:schemeClr val="accent2">
                          <a:alpha val="50000"/>
                        </a:schemeClr>
                      </a:solidFill>
                      <a:ln w="38100">
                        <a:noFill/>
                        <a:miter/>
                      </a:ln>
                    </p:spPr>
                  </p:pic>
                </p:oleObj>
              </mc:Fallback>
            </mc:AlternateContent>
          </a:graphicData>
        </a:graphic>
      </p:graphicFrame>
      <p:sp>
        <p:nvSpPr>
          <p:cNvPr id="8" name="Rectangle 3"/>
          <p:cNvSpPr>
            <a:spLocks noGrp="1" noChangeArrowheads="1"/>
          </p:cNvSpPr>
          <p:nvPr/>
        </p:nvSpPr>
        <p:spPr>
          <a:xfrm>
            <a:off x="624205" y="5443855"/>
            <a:ext cx="8021955" cy="1152525"/>
          </a:xfrm>
          <a:prstGeom prst="rect">
            <a:avLst/>
          </a:prstGeom>
          <a:noFill/>
          <a:ln w="28575" cmpd="sng">
            <a:solidFill>
              <a:srgbClr val="C00000"/>
            </a:solidFill>
            <a:prstDash val="dash"/>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eaLnBrk="1" hangingPunct="1">
              <a:buNone/>
            </a:pPr>
            <a:r>
              <a:rPr lang="zh-CN" altLang="en-US" sz="2400" dirty="0">
                <a:ln>
                  <a:noFill/>
                </a:ln>
                <a:solidFill>
                  <a:srgbClr val="C00000"/>
                </a:solidFill>
                <a:sym typeface="+mn-ea"/>
              </a:rPr>
              <a:t>说明</a:t>
            </a:r>
            <a:r>
              <a:rPr lang="zh-CN" altLang="en-US" sz="2400" dirty="0">
                <a:ln>
                  <a:noFill/>
                </a:ln>
                <a:sym typeface="+mn-ea"/>
              </a:rPr>
              <a:t>：有了判决准则以后，数字信号的最佳接收在理论上就变为收到一个</a:t>
            </a:r>
            <a:r>
              <a:rPr lang="en-US" altLang="zh-CN" sz="2400" i="1" dirty="0">
                <a:ln>
                  <a:noFill/>
                </a:ln>
                <a:sym typeface="+mn-ea"/>
              </a:rPr>
              <a:t>y</a:t>
            </a:r>
            <a:r>
              <a:rPr lang="en-US" altLang="zh-CN" sz="2400" dirty="0">
                <a:ln>
                  <a:noFill/>
                </a:ln>
                <a:sym typeface="+mn-ea"/>
              </a:rPr>
              <a:t>(</a:t>
            </a:r>
            <a:r>
              <a:rPr lang="en-US" altLang="zh-CN" sz="2400" i="1" dirty="0">
                <a:ln>
                  <a:noFill/>
                </a:ln>
                <a:sym typeface="+mn-ea"/>
              </a:rPr>
              <a:t>t</a:t>
            </a:r>
            <a:r>
              <a:rPr lang="en-US" altLang="zh-CN" sz="2400" dirty="0">
                <a:ln>
                  <a:noFill/>
                </a:ln>
                <a:sym typeface="+mn-ea"/>
              </a:rPr>
              <a:t>)</a:t>
            </a:r>
            <a:r>
              <a:rPr lang="zh-CN" altLang="en-US" sz="2400" dirty="0">
                <a:ln>
                  <a:noFill/>
                </a:ln>
                <a:sym typeface="+mn-ea"/>
              </a:rPr>
              <a:t>后，分别计算似然函数值，然后对它们进行比较，谁大就判为谁。</a:t>
            </a:r>
            <a:endParaRPr lang="zh-CN" altLang="en-US" sz="2400" b="1" dirty="0" smtClean="0">
              <a:ln>
                <a:noFill/>
              </a:ln>
              <a:solidFill>
                <a:schemeClr val="tx1"/>
              </a:solidFill>
              <a:effectLst>
                <a:outerShdw blurRad="38100" dist="38100" dir="2700000" algn="tl">
                  <a:srgbClr val="000000">
                    <a:alpha val="43137"/>
                  </a:srgbClr>
                </a:outerShdw>
              </a:effectLst>
            </a:endParaRPr>
          </a:p>
          <a:p>
            <a:pPr marL="0" indent="0" eaLnBrk="1" hangingPunct="1">
              <a:buNone/>
            </a:pPr>
            <a:endParaRPr lang="zh-CN" altLang="en-US" sz="2400" b="1" dirty="0" smtClean="0">
              <a:ln>
                <a:noFill/>
              </a:ln>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8155305" cy="5264150"/>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最佳接收准则</a:t>
            </a:r>
            <a:endParaRPr lang="zh-CN" altLang="en-US" dirty="0" smtClean="0">
              <a:solidFill>
                <a:schemeClr val="tx2">
                  <a:lumMod val="75000"/>
                </a:schemeClr>
              </a:solidFill>
              <a:effectLst>
                <a:outerShdw blurRad="38100" dist="38100" dir="2700000" algn="tl">
                  <a:srgbClr val="000000">
                    <a:alpha val="43137"/>
                  </a:srgbClr>
                </a:outerShdw>
              </a:effectLst>
            </a:endParaRPr>
          </a:p>
          <a:p>
            <a:pPr eaLnBrk="1" hangingPunct="1">
              <a:lnSpc>
                <a:spcPct val="100000"/>
              </a:lnSpc>
              <a:buFont typeface="Wingdings" panose="05000000000000000000" charset="0"/>
              <a:buChar char="n"/>
            </a:pPr>
            <a:r>
              <a:rPr lang="zh-CN" altLang="en-US" sz="2400" dirty="0">
                <a:sym typeface="+mn-ea"/>
              </a:rPr>
              <a:t>推广到</a:t>
            </a:r>
            <a:r>
              <a:rPr lang="zh-CN" altLang="en-US" sz="2400" dirty="0">
                <a:solidFill>
                  <a:srgbClr val="C00000"/>
                </a:solidFill>
                <a:sym typeface="+mn-ea"/>
              </a:rPr>
              <a:t>多进制信号</a:t>
            </a:r>
            <a:r>
              <a:rPr lang="zh-CN" altLang="en-US" sz="2400" dirty="0">
                <a:sym typeface="+mn-ea"/>
              </a:rPr>
              <a:t>的场合。</a:t>
            </a:r>
            <a:endParaRPr lang="zh-CN" altLang="en-US" sz="2400" dirty="0">
              <a:sym typeface="+mn-ea"/>
            </a:endParaRPr>
          </a:p>
          <a:p>
            <a:pPr eaLnBrk="1" hangingPunct="1">
              <a:lnSpc>
                <a:spcPct val="100000"/>
              </a:lnSpc>
              <a:buFont typeface="Wingdings" panose="05000000000000000000" charset="0"/>
              <a:buChar char="n"/>
            </a:pPr>
            <a:r>
              <a:rPr lang="zh-CN" altLang="en-US" sz="2400" b="1" dirty="0">
                <a:sym typeface="+mn-ea"/>
              </a:rPr>
              <a:t>设在一个</a:t>
            </a:r>
            <a:r>
              <a:rPr lang="en-US" altLang="zh-CN" sz="2400" b="1" i="1" dirty="0">
                <a:sym typeface="+mn-ea"/>
              </a:rPr>
              <a:t>M </a:t>
            </a:r>
            <a:r>
              <a:rPr lang="zh-CN" altLang="en-US" sz="2400" b="1" dirty="0">
                <a:sym typeface="+mn-ea"/>
              </a:rPr>
              <a:t>进制数字通信系统中，可能的发送码元是</a:t>
            </a:r>
            <a:r>
              <a:rPr lang="en-US" altLang="zh-CN" sz="2400" b="1" i="1" dirty="0">
                <a:sym typeface="+mn-ea"/>
              </a:rPr>
              <a:t>s</a:t>
            </a:r>
            <a:r>
              <a:rPr lang="en-US" altLang="zh-CN" sz="2400" b="1" baseline="-25000" dirty="0">
                <a:sym typeface="+mn-ea"/>
              </a:rPr>
              <a:t>1</a:t>
            </a:r>
            <a:r>
              <a:rPr lang="zh-CN" altLang="en-US" sz="2400" b="1" dirty="0">
                <a:sym typeface="+mn-ea"/>
              </a:rPr>
              <a:t>，</a:t>
            </a:r>
            <a:r>
              <a:rPr lang="en-US" altLang="zh-CN" sz="2400" b="1" i="1" dirty="0">
                <a:sym typeface="+mn-ea"/>
              </a:rPr>
              <a:t>s</a:t>
            </a:r>
            <a:r>
              <a:rPr lang="en-US" altLang="zh-CN" sz="2400" b="1" baseline="-25000" dirty="0">
                <a:sym typeface="+mn-ea"/>
              </a:rPr>
              <a:t>2</a:t>
            </a:r>
            <a:r>
              <a:rPr lang="zh-CN" altLang="en-US" sz="2400" b="1" dirty="0">
                <a:sym typeface="+mn-ea"/>
              </a:rPr>
              <a:t>，</a:t>
            </a:r>
            <a:r>
              <a:rPr lang="en-US" altLang="zh-CN" sz="2400" b="1" dirty="0">
                <a:sym typeface="+mn-ea"/>
              </a:rPr>
              <a:t>…</a:t>
            </a:r>
            <a:r>
              <a:rPr lang="zh-CN" altLang="en-US" sz="2400" b="1" dirty="0">
                <a:sym typeface="+mn-ea"/>
              </a:rPr>
              <a:t>，</a:t>
            </a:r>
            <a:r>
              <a:rPr lang="en-US" altLang="zh-CN" sz="2400" b="1" i="1" dirty="0">
                <a:sym typeface="+mn-ea"/>
              </a:rPr>
              <a:t>s</a:t>
            </a:r>
            <a:r>
              <a:rPr lang="en-US" altLang="zh-CN" sz="2400" b="1" i="1" baseline="-25000" dirty="0">
                <a:sym typeface="+mn-ea"/>
              </a:rPr>
              <a:t>i</a:t>
            </a:r>
            <a:r>
              <a:rPr lang="zh-CN" altLang="en-US" sz="2400" b="1" dirty="0">
                <a:sym typeface="+mn-ea"/>
              </a:rPr>
              <a:t>，</a:t>
            </a:r>
            <a:r>
              <a:rPr lang="en-US" altLang="zh-CN" sz="2400" b="1" dirty="0">
                <a:sym typeface="+mn-ea"/>
              </a:rPr>
              <a:t>…</a:t>
            </a:r>
            <a:r>
              <a:rPr lang="zh-CN" altLang="en-US" sz="2400" b="1" dirty="0">
                <a:sym typeface="+mn-ea"/>
              </a:rPr>
              <a:t>，</a:t>
            </a:r>
            <a:r>
              <a:rPr lang="en-US" altLang="zh-CN" sz="2400" b="1" i="1" dirty="0">
                <a:sym typeface="+mn-ea"/>
              </a:rPr>
              <a:t>s</a:t>
            </a:r>
            <a:r>
              <a:rPr lang="en-US" altLang="zh-CN" sz="2400" b="1" i="1" baseline="-25000" dirty="0">
                <a:sym typeface="+mn-ea"/>
              </a:rPr>
              <a:t>M</a:t>
            </a:r>
            <a:r>
              <a:rPr lang="zh-CN" altLang="en-US" sz="2400" b="1" dirty="0">
                <a:sym typeface="+mn-ea"/>
              </a:rPr>
              <a:t>之一，它们的</a:t>
            </a:r>
            <a:r>
              <a:rPr lang="zh-CN" altLang="en-US" sz="2400" b="1" dirty="0">
                <a:solidFill>
                  <a:srgbClr val="C00000"/>
                </a:solidFill>
                <a:sym typeface="+mn-ea"/>
              </a:rPr>
              <a:t>先验概率相等</a:t>
            </a:r>
            <a:r>
              <a:rPr lang="zh-CN" altLang="en-US" sz="2400" b="1" dirty="0">
                <a:sym typeface="+mn-ea"/>
              </a:rPr>
              <a:t>，能量相等。当发送码元是</a:t>
            </a:r>
            <a:r>
              <a:rPr lang="en-US" altLang="zh-CN" sz="2400" b="1" i="1" dirty="0">
                <a:sym typeface="+mn-ea"/>
              </a:rPr>
              <a:t>s</a:t>
            </a:r>
            <a:r>
              <a:rPr lang="en-US" altLang="zh-CN" sz="2400" b="1" i="1" baseline="-25000" dirty="0">
                <a:sym typeface="+mn-ea"/>
              </a:rPr>
              <a:t>i</a:t>
            </a:r>
            <a:r>
              <a:rPr lang="zh-CN" altLang="en-US" sz="2400" b="1" dirty="0">
                <a:sym typeface="+mn-ea"/>
              </a:rPr>
              <a:t>时，接收电压的</a:t>
            </a:r>
            <a:r>
              <a:rPr lang="en-US" altLang="zh-CN" sz="2400" b="1" i="1" dirty="0">
                <a:sym typeface="+mn-ea"/>
              </a:rPr>
              <a:t>k</a:t>
            </a:r>
            <a:r>
              <a:rPr lang="en-US" altLang="zh-CN" sz="2400" b="1" i="1" baseline="-25000" dirty="0">
                <a:sym typeface="+mn-ea"/>
              </a:rPr>
              <a:t> </a:t>
            </a:r>
            <a:r>
              <a:rPr lang="zh-CN" altLang="en-US" sz="2400" b="1" dirty="0">
                <a:sym typeface="+mn-ea"/>
              </a:rPr>
              <a:t>维联合概率密度函数为</a:t>
            </a:r>
            <a:endParaRPr lang="zh-CN" altLang="en-US" sz="2400" b="1" dirty="0"/>
          </a:p>
          <a:p>
            <a:pPr eaLnBrk="1" hangingPunct="1">
              <a:lnSpc>
                <a:spcPct val="100000"/>
              </a:lnSpc>
              <a:buFont typeface="Wingdings" panose="05000000000000000000" charset="0"/>
              <a:buChar char="n"/>
            </a:pPr>
            <a:endParaRPr lang="zh-CN" altLang="en-US" sz="2400" dirty="0">
              <a:latin typeface="Times New Roman" panose="02020603050405020304" pitchFamily="18" charset="0"/>
              <a:ea typeface="宋体" panose="02010600030101010101" pitchFamily="2" charset="-122"/>
              <a:sym typeface="+mn-ea"/>
            </a:endParaRPr>
          </a:p>
          <a:p>
            <a:pPr eaLnBrk="1" hangingPunct="1">
              <a:lnSpc>
                <a:spcPct val="100000"/>
              </a:lnSpc>
              <a:buFont typeface="Wingdings" panose="05000000000000000000" charset="0"/>
              <a:buChar char="n"/>
            </a:pPr>
            <a:endParaRPr lang="zh-CN" sz="2400" dirty="0">
              <a:solidFill>
                <a:schemeClr val="tx1"/>
              </a:solidFill>
              <a:sym typeface="Symbol" panose="05050102010706020507" pitchFamily="18" charset="2"/>
            </a:endParaRPr>
          </a:p>
          <a:p>
            <a:pPr eaLnBrk="1" hangingPunct="1">
              <a:lnSpc>
                <a:spcPct val="100000"/>
              </a:lnSpc>
              <a:buFont typeface="Wingdings" panose="05000000000000000000" charset="0"/>
              <a:buChar char="n"/>
            </a:pPr>
            <a:endParaRPr lang="zh-CN" sz="2400" dirty="0">
              <a:solidFill>
                <a:schemeClr val="tx1"/>
              </a:solidFill>
              <a:sym typeface="Symbol" panose="05050102010706020507" pitchFamily="18" charset="2"/>
            </a:endParaRPr>
          </a:p>
          <a:p>
            <a:pPr marL="0" indent="0" eaLnBrk="1" hangingPunct="1">
              <a:lnSpc>
                <a:spcPct val="100000"/>
              </a:lnSpc>
              <a:buFont typeface="Wingdings" panose="05000000000000000000" charset="0"/>
              <a:buNone/>
            </a:pPr>
            <a:r>
              <a:rPr lang="zh-CN" altLang="en-US" sz="2400" dirty="0">
                <a:solidFill>
                  <a:srgbClr val="C00000"/>
                </a:solidFill>
                <a:sym typeface="+mn-ea"/>
              </a:rPr>
              <a:t>若                                则判为</a:t>
            </a:r>
            <a:r>
              <a:rPr lang="en-US" altLang="zh-CN" sz="2400" i="1" dirty="0">
                <a:solidFill>
                  <a:srgbClr val="C00000"/>
                </a:solidFill>
                <a:sym typeface="+mn-ea"/>
              </a:rPr>
              <a:t>s</a:t>
            </a:r>
            <a:r>
              <a:rPr lang="en-US" altLang="zh-CN" sz="2400" i="1" baseline="-25000" dirty="0">
                <a:solidFill>
                  <a:srgbClr val="C00000"/>
                </a:solidFill>
                <a:sym typeface="+mn-ea"/>
              </a:rPr>
              <a:t>i</a:t>
            </a:r>
            <a:endParaRPr lang="zh-CN" altLang="en-US" sz="2400" dirty="0">
              <a:solidFill>
                <a:srgbClr val="C00000"/>
              </a:solidFill>
              <a:sym typeface="+mn-ea"/>
            </a:endParaRPr>
          </a:p>
          <a:p>
            <a:pPr marL="0" lvl="3" indent="0" eaLnBrk="1" hangingPunct="1">
              <a:lnSpc>
                <a:spcPct val="100000"/>
              </a:lnSpc>
              <a:buFont typeface="Wingdings" panose="05000000000000000000" charset="0"/>
              <a:buNone/>
            </a:pPr>
            <a:r>
              <a:rPr lang="zh-CN" altLang="en-US" sz="2400" b="1" dirty="0">
                <a:sym typeface="+mn-ea"/>
              </a:rPr>
              <a:t>其中，</a:t>
            </a:r>
            <a:endParaRPr lang="zh-CN" altLang="en-US" sz="2400" b="1" dirty="0"/>
          </a:p>
          <a:p>
            <a:pPr marL="0" indent="0" eaLnBrk="1" hangingPunct="1">
              <a:lnSpc>
                <a:spcPct val="100000"/>
              </a:lnSpc>
              <a:buFont typeface="Wingdings" panose="05000000000000000000" charset="0"/>
              <a:buNone/>
            </a:pPr>
            <a:endParaRPr lang="en-US" sz="2400" b="1" dirty="0" smtClean="0">
              <a:solidFill>
                <a:schemeClr val="tx1"/>
              </a:solidFill>
              <a:effectLst/>
            </a:endParaRPr>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graphicFrame>
        <p:nvGraphicFramePr>
          <p:cNvPr id="11269" name="Object 4"/>
          <p:cNvGraphicFramePr>
            <a:graphicFrameLocks noChangeAspect="1"/>
          </p:cNvGraphicFramePr>
          <p:nvPr/>
        </p:nvGraphicFramePr>
        <p:xfrm>
          <a:off x="1858010" y="3824605"/>
          <a:ext cx="5657215" cy="889000"/>
        </p:xfrm>
        <a:graphic>
          <a:graphicData uri="http://schemas.openxmlformats.org/presentationml/2006/ole">
            <mc:AlternateContent xmlns:mc="http://schemas.openxmlformats.org/markup-compatibility/2006">
              <mc:Choice xmlns:v="urn:schemas-microsoft-com:vml" Requires="v">
                <p:oleObj spid="_x0000_s3152" name="" r:id="rId1" imgW="2933700" imgH="508000" progId="Equation.3">
                  <p:embed/>
                </p:oleObj>
              </mc:Choice>
              <mc:Fallback>
                <p:oleObj name="" r:id="rId1" imgW="2933700" imgH="508000" progId="Equation.3">
                  <p:embed/>
                  <p:pic>
                    <p:nvPicPr>
                      <p:cNvPr id="0" name="图片 3151"/>
                      <p:cNvPicPr/>
                      <p:nvPr/>
                    </p:nvPicPr>
                    <p:blipFill>
                      <a:blip r:embed="rId2"/>
                      <a:stretch>
                        <a:fillRect/>
                      </a:stretch>
                    </p:blipFill>
                    <p:spPr>
                      <a:xfrm>
                        <a:off x="1858010" y="3824605"/>
                        <a:ext cx="5657215" cy="889000"/>
                      </a:xfrm>
                      <a:prstGeom prst="rect">
                        <a:avLst/>
                      </a:prstGeom>
                      <a:solidFill>
                        <a:schemeClr val="accent1">
                          <a:alpha val="50195"/>
                        </a:schemeClr>
                      </a:solidFill>
                      <a:ln w="38100">
                        <a:noFill/>
                        <a:miter/>
                      </a:ln>
                    </p:spPr>
                  </p:pic>
                </p:oleObj>
              </mc:Fallback>
            </mc:AlternateContent>
          </a:graphicData>
        </a:graphic>
      </p:graphicFrame>
      <p:graphicFrame>
        <p:nvGraphicFramePr>
          <p:cNvPr id="11271" name="Object 6"/>
          <p:cNvGraphicFramePr>
            <a:graphicFrameLocks noChangeAspect="1"/>
          </p:cNvGraphicFramePr>
          <p:nvPr/>
        </p:nvGraphicFramePr>
        <p:xfrm>
          <a:off x="1748949" y="4991735"/>
          <a:ext cx="1835150" cy="471805"/>
        </p:xfrm>
        <a:graphic>
          <a:graphicData uri="http://schemas.openxmlformats.org/presentationml/2006/ole">
            <mc:AlternateContent xmlns:mc="http://schemas.openxmlformats.org/markup-compatibility/2006">
              <mc:Choice xmlns:v="urn:schemas-microsoft-com:vml" Requires="v">
                <p:oleObj spid="_x0000_s3153" name="" r:id="rId3" imgW="977900" imgH="254000" progId="Equation.3">
                  <p:embed/>
                </p:oleObj>
              </mc:Choice>
              <mc:Fallback>
                <p:oleObj name="" r:id="rId3" imgW="977900" imgH="254000" progId="Equation.3">
                  <p:embed/>
                  <p:pic>
                    <p:nvPicPr>
                      <p:cNvPr id="0" name="图片 3152"/>
                      <p:cNvPicPr/>
                      <p:nvPr/>
                    </p:nvPicPr>
                    <p:blipFill>
                      <a:blip r:embed="rId4"/>
                      <a:stretch>
                        <a:fillRect/>
                      </a:stretch>
                    </p:blipFill>
                    <p:spPr>
                      <a:xfrm>
                        <a:off x="1748949" y="4991735"/>
                        <a:ext cx="1835150" cy="471805"/>
                      </a:xfrm>
                      <a:prstGeom prst="rect">
                        <a:avLst/>
                      </a:prstGeom>
                      <a:solidFill>
                        <a:schemeClr val="accent2">
                          <a:alpha val="50195"/>
                        </a:schemeClr>
                      </a:solidFill>
                      <a:ln w="38100">
                        <a:noFill/>
                        <a:miter/>
                      </a:ln>
                    </p:spPr>
                  </p:pic>
                </p:oleObj>
              </mc:Fallback>
            </mc:AlternateContent>
          </a:graphicData>
        </a:graphic>
      </p:graphicFrame>
      <p:graphicFrame>
        <p:nvGraphicFramePr>
          <p:cNvPr id="11273" name="Object 8"/>
          <p:cNvGraphicFramePr>
            <a:graphicFrameLocks noChangeAspect="1"/>
          </p:cNvGraphicFramePr>
          <p:nvPr/>
        </p:nvGraphicFramePr>
        <p:xfrm>
          <a:off x="2159318" y="5650230"/>
          <a:ext cx="2297112" cy="868363"/>
        </p:xfrm>
        <a:graphic>
          <a:graphicData uri="http://schemas.openxmlformats.org/presentationml/2006/ole">
            <mc:AlternateContent xmlns:mc="http://schemas.openxmlformats.org/markup-compatibility/2006">
              <mc:Choice xmlns:v="urn:schemas-microsoft-com:vml" Requires="v">
                <p:oleObj spid="_x0000_s3147" name="" r:id="rId5" imgW="1244600" imgH="469900" progId="Equation.3">
                  <p:embed/>
                </p:oleObj>
              </mc:Choice>
              <mc:Fallback>
                <p:oleObj name="" r:id="rId5" imgW="1244600" imgH="469900" progId="Equation.3">
                  <p:embed/>
                  <p:pic>
                    <p:nvPicPr>
                      <p:cNvPr id="0" name="图片 3146"/>
                      <p:cNvPicPr/>
                      <p:nvPr/>
                    </p:nvPicPr>
                    <p:blipFill>
                      <a:blip r:embed="rId6"/>
                      <a:stretch>
                        <a:fillRect/>
                      </a:stretch>
                    </p:blipFill>
                    <p:spPr>
                      <a:xfrm>
                        <a:off x="2159318" y="5650230"/>
                        <a:ext cx="2297112" cy="8683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7525385" cy="4959350"/>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为什么要研究最佳接收理论</a:t>
            </a:r>
            <a:endParaRPr lang="zh-CN" altLang="en-US" dirty="0" smtClean="0"/>
          </a:p>
          <a:p>
            <a:pPr lvl="1" eaLnBrk="1" hangingPunct="1">
              <a:lnSpc>
                <a:spcPct val="150000"/>
              </a:lnSpc>
            </a:pPr>
            <a:r>
              <a:rPr lang="zh-CN" altLang="en-US" b="1" dirty="0" smtClean="0">
                <a:solidFill>
                  <a:srgbClr val="C00000"/>
                </a:solidFill>
              </a:rPr>
              <a:t>发送系统</a:t>
            </a:r>
            <a:r>
              <a:rPr lang="zh-CN" altLang="en-US" b="1" dirty="0" smtClean="0"/>
              <a:t>研究信号如何适应信道，做变换、调整。</a:t>
            </a:r>
            <a:endParaRPr lang="zh-CN" altLang="en-US" b="1" dirty="0" smtClean="0"/>
          </a:p>
          <a:p>
            <a:pPr lvl="1" eaLnBrk="1" hangingPunct="1">
              <a:lnSpc>
                <a:spcPct val="150000"/>
              </a:lnSpc>
            </a:pPr>
            <a:r>
              <a:rPr lang="zh-CN" altLang="en-US" b="1" dirty="0" smtClean="0"/>
              <a:t>系统中</a:t>
            </a:r>
            <a:r>
              <a:rPr lang="zh-CN" altLang="en-US" b="1" dirty="0" smtClean="0">
                <a:solidFill>
                  <a:srgbClr val="C00000"/>
                </a:solidFill>
              </a:rPr>
              <a:t>信道特性</a:t>
            </a:r>
            <a:r>
              <a:rPr lang="zh-CN" altLang="en-US" b="1" dirty="0" smtClean="0"/>
              <a:t>不理想及</a:t>
            </a:r>
            <a:r>
              <a:rPr lang="zh-CN" altLang="en-US" b="1" dirty="0" smtClean="0">
                <a:solidFill>
                  <a:srgbClr val="C00000"/>
                </a:solidFill>
              </a:rPr>
              <a:t>噪声</a:t>
            </a:r>
            <a:r>
              <a:rPr lang="zh-CN" altLang="en-US" b="1" dirty="0" smtClean="0"/>
              <a:t>的存在，直接影响接收系统的性能。</a:t>
            </a:r>
            <a:endParaRPr lang="zh-CN" altLang="en-US" b="1" dirty="0" smtClean="0"/>
          </a:p>
          <a:p>
            <a:pPr lvl="1" eaLnBrk="1" hangingPunct="1">
              <a:lnSpc>
                <a:spcPct val="150000"/>
              </a:lnSpc>
            </a:pPr>
            <a:r>
              <a:rPr lang="zh-CN" altLang="en-US" b="1" dirty="0" smtClean="0"/>
              <a:t>通信系统的质量优劣在很大程度上取决于</a:t>
            </a:r>
            <a:r>
              <a:rPr lang="zh-CN" altLang="en-US" b="1" dirty="0" smtClean="0">
                <a:solidFill>
                  <a:srgbClr val="C00000"/>
                </a:solidFill>
              </a:rPr>
              <a:t>接收系统</a:t>
            </a:r>
            <a:r>
              <a:rPr lang="zh-CN" altLang="en-US" b="1" dirty="0" smtClean="0"/>
              <a:t>的性能。 </a:t>
            </a:r>
            <a:endParaRPr lang="zh-CN" altLang="en-US" b="1" dirty="0" smtClean="0"/>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2</a:t>
            </a:r>
            <a:r>
              <a:rPr sz="4400" dirty="0" smtClean="0"/>
              <a:t> 最小差错概率接收机</a:t>
            </a:r>
            <a:endParaRPr sz="4400" dirty="0" smtClean="0"/>
          </a:p>
        </p:txBody>
      </p:sp>
      <p:sp>
        <p:nvSpPr>
          <p:cNvPr id="25603" name="Rectangle 3"/>
          <p:cNvSpPr>
            <a:spLocks noGrp="1" noChangeArrowheads="1"/>
          </p:cNvSpPr>
          <p:nvPr>
            <p:ph type="body" idx="1"/>
          </p:nvPr>
        </p:nvSpPr>
        <p:spPr>
          <a:xfrm>
            <a:off x="927100" y="1179830"/>
            <a:ext cx="8155305" cy="534733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最小差错概率接收机的设计</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buNone/>
            </a:pPr>
            <a:r>
              <a:rPr lang="zh-CN" altLang="en-US" sz="2400" dirty="0" smtClean="0">
                <a:solidFill>
                  <a:schemeClr val="tx2"/>
                </a:solidFill>
                <a:effectLst>
                  <a:outerShdw blurRad="38100" dist="38100" dir="2700000" algn="tl">
                    <a:srgbClr val="000000">
                      <a:alpha val="43137"/>
                    </a:srgbClr>
                  </a:outerShdw>
                </a:effectLst>
                <a:sym typeface="+mn-ea"/>
              </a:rPr>
              <a:t>（</a:t>
            </a:r>
            <a:r>
              <a:rPr lang="en-US" altLang="zh-CN" sz="2400" dirty="0" smtClean="0">
                <a:solidFill>
                  <a:schemeClr val="tx2"/>
                </a:solidFill>
                <a:effectLst>
                  <a:outerShdw blurRad="38100" dist="38100" dir="2700000" algn="tl">
                    <a:srgbClr val="000000">
                      <a:alpha val="43137"/>
                    </a:srgbClr>
                  </a:outerShdw>
                </a:effectLst>
                <a:sym typeface="+mn-ea"/>
              </a:rPr>
              <a:t>1</a:t>
            </a:r>
            <a:r>
              <a:rPr lang="zh-CN" altLang="en-US" sz="2400" dirty="0" smtClean="0">
                <a:solidFill>
                  <a:schemeClr val="tx2"/>
                </a:solidFill>
                <a:effectLst>
                  <a:outerShdw blurRad="38100" dist="38100" dir="2700000" algn="tl">
                    <a:srgbClr val="000000">
                      <a:alpha val="43137"/>
                    </a:srgbClr>
                  </a:outerShdw>
                </a:effectLst>
                <a:sym typeface="+mn-ea"/>
              </a:rPr>
              <a:t>）前提条件</a:t>
            </a:r>
            <a:endParaRPr lang="zh-CN" altLang="en-US" sz="2400" b="1" dirty="0" smtClean="0">
              <a:solidFill>
                <a:schemeClr val="tx2"/>
              </a:solidFill>
              <a:effectLst>
                <a:outerShdw blurRad="38100" dist="38100" dir="2700000" algn="tl">
                  <a:srgbClr val="000000">
                    <a:alpha val="43137"/>
                  </a:srgbClr>
                </a:outerShdw>
              </a:effectLst>
            </a:endParaRPr>
          </a:p>
          <a:p>
            <a:pPr marL="0" indent="0" eaLnBrk="1" hangingPunct="1">
              <a:buNone/>
            </a:pPr>
            <a:r>
              <a:rPr lang="zh-CN" altLang="en-US" sz="2300" dirty="0">
                <a:latin typeface="Times New Roman" panose="02020603050405020304" pitchFamily="18" charset="0"/>
                <a:ea typeface="宋体" panose="02010600030101010101" pitchFamily="2" charset="-122"/>
                <a:sym typeface="+mn-ea"/>
              </a:rPr>
              <a:t>到达接收机输入端的两个确知信号分别为</a:t>
            </a:r>
            <a:r>
              <a:rPr lang="en-US" altLang="zh-CN" sz="2300" i="1" dirty="0">
                <a:latin typeface="Times New Roman" panose="02020603050405020304" pitchFamily="18" charset="0"/>
                <a:ea typeface="宋体" panose="02010600030101010101" pitchFamily="2" charset="-122"/>
                <a:sym typeface="+mn-ea"/>
              </a:rPr>
              <a:t>s</a:t>
            </a:r>
            <a:r>
              <a:rPr lang="en-US" altLang="zh-CN" sz="2300" baseline="-25000" dirty="0">
                <a:latin typeface="Times New Roman" panose="02020603050405020304" pitchFamily="18" charset="0"/>
                <a:ea typeface="宋体" panose="02010600030101010101" pitchFamily="2" charset="-122"/>
                <a:sym typeface="+mn-ea"/>
              </a:rPr>
              <a:t>1</a:t>
            </a:r>
            <a:r>
              <a:rPr lang="en-US" altLang="zh-CN" sz="2300" dirty="0">
                <a:latin typeface="Times New Roman" panose="02020603050405020304" pitchFamily="18" charset="0"/>
                <a:ea typeface="宋体" panose="02010600030101010101" pitchFamily="2" charset="-122"/>
                <a:sym typeface="+mn-ea"/>
              </a:rPr>
              <a:t>(</a:t>
            </a:r>
            <a:r>
              <a:rPr lang="en-US" altLang="zh-CN" sz="2300" i="1" dirty="0">
                <a:latin typeface="Times New Roman" panose="02020603050405020304" pitchFamily="18" charset="0"/>
                <a:ea typeface="宋体" panose="02010600030101010101" pitchFamily="2" charset="-122"/>
                <a:sym typeface="+mn-ea"/>
              </a:rPr>
              <a:t>t</a:t>
            </a:r>
            <a:r>
              <a:rPr lang="en-US" altLang="zh-CN" sz="2300" dirty="0">
                <a:latin typeface="Times New Roman" panose="02020603050405020304" pitchFamily="18" charset="0"/>
                <a:ea typeface="宋体" panose="02010600030101010101" pitchFamily="2" charset="-122"/>
                <a:sym typeface="+mn-ea"/>
              </a:rPr>
              <a:t>)</a:t>
            </a:r>
            <a:r>
              <a:rPr lang="zh-CN" altLang="en-US" sz="2300" dirty="0">
                <a:latin typeface="Times New Roman" panose="02020603050405020304" pitchFamily="18" charset="0"/>
                <a:ea typeface="宋体" panose="02010600030101010101" pitchFamily="2" charset="-122"/>
                <a:sym typeface="+mn-ea"/>
              </a:rPr>
              <a:t>、</a:t>
            </a:r>
            <a:r>
              <a:rPr lang="en-US" altLang="zh-CN" sz="2300" i="1" dirty="0">
                <a:latin typeface="Times New Roman" panose="02020603050405020304" pitchFamily="18" charset="0"/>
                <a:ea typeface="宋体" panose="02010600030101010101" pitchFamily="2" charset="-122"/>
                <a:sym typeface="+mn-ea"/>
              </a:rPr>
              <a:t>s</a:t>
            </a:r>
            <a:r>
              <a:rPr lang="en-US" altLang="zh-CN" sz="2300" baseline="-25000" dirty="0">
                <a:latin typeface="Times New Roman" panose="02020603050405020304" pitchFamily="18" charset="0"/>
                <a:ea typeface="宋体" panose="02010600030101010101" pitchFamily="2" charset="-122"/>
                <a:sym typeface="+mn-ea"/>
              </a:rPr>
              <a:t>2</a:t>
            </a:r>
            <a:r>
              <a:rPr lang="en-US" altLang="zh-CN" sz="2300" dirty="0">
                <a:latin typeface="Times New Roman" panose="02020603050405020304" pitchFamily="18" charset="0"/>
                <a:ea typeface="宋体" panose="02010600030101010101" pitchFamily="2" charset="-122"/>
                <a:sym typeface="+mn-ea"/>
              </a:rPr>
              <a:t>(</a:t>
            </a:r>
            <a:r>
              <a:rPr lang="en-US" altLang="zh-CN" sz="2300" i="1" dirty="0">
                <a:latin typeface="Times New Roman" panose="02020603050405020304" pitchFamily="18" charset="0"/>
                <a:ea typeface="宋体" panose="02010600030101010101" pitchFamily="2" charset="-122"/>
                <a:sym typeface="+mn-ea"/>
              </a:rPr>
              <a:t>t</a:t>
            </a:r>
            <a:r>
              <a:rPr lang="en-US" altLang="zh-CN" sz="2300" dirty="0">
                <a:latin typeface="Times New Roman" panose="02020603050405020304" pitchFamily="18" charset="0"/>
                <a:ea typeface="宋体" panose="02010600030101010101" pitchFamily="2" charset="-122"/>
                <a:sym typeface="+mn-ea"/>
              </a:rPr>
              <a:t>)</a:t>
            </a:r>
            <a:r>
              <a:rPr lang="zh-CN" altLang="en-US" sz="2300" dirty="0">
                <a:latin typeface="Times New Roman" panose="02020603050405020304" pitchFamily="18" charset="0"/>
                <a:ea typeface="宋体" panose="02010600030101010101" pitchFamily="2" charset="-122"/>
                <a:sym typeface="+mn-ea"/>
              </a:rPr>
              <a:t>，先验概率为</a:t>
            </a:r>
            <a:r>
              <a:rPr lang="en-US" altLang="zh-CN" sz="2300" i="1">
                <a:latin typeface="Times New Roman" panose="02020603050405020304" pitchFamily="18" charset="0"/>
                <a:ea typeface="宋体" panose="02010600030101010101" pitchFamily="2" charset="-122"/>
                <a:sym typeface="+mn-ea"/>
              </a:rPr>
              <a:t>P</a:t>
            </a:r>
            <a:r>
              <a:rPr lang="en-US" altLang="zh-CN" sz="2300">
                <a:latin typeface="Times New Roman" panose="02020603050405020304" pitchFamily="18" charset="0"/>
                <a:ea typeface="宋体" panose="02010600030101010101" pitchFamily="2" charset="-122"/>
                <a:sym typeface="+mn-ea"/>
              </a:rPr>
              <a:t>(</a:t>
            </a:r>
            <a:r>
              <a:rPr lang="en-US" altLang="zh-CN" sz="2300" i="1">
                <a:latin typeface="Times New Roman" panose="02020603050405020304" pitchFamily="18" charset="0"/>
                <a:ea typeface="宋体" panose="02010600030101010101" pitchFamily="2" charset="-122"/>
                <a:sym typeface="+mn-ea"/>
              </a:rPr>
              <a:t>s</a:t>
            </a:r>
            <a:r>
              <a:rPr lang="en-US" altLang="zh-CN" sz="2300" baseline="-25000">
                <a:latin typeface="Times New Roman" panose="02020603050405020304" pitchFamily="18" charset="0"/>
                <a:ea typeface="宋体" panose="02010600030101010101" pitchFamily="2" charset="-122"/>
                <a:sym typeface="+mn-ea"/>
              </a:rPr>
              <a:t>1</a:t>
            </a:r>
            <a:r>
              <a:rPr lang="en-US" altLang="zh-CN" sz="2300">
                <a:latin typeface="Times New Roman" panose="02020603050405020304" pitchFamily="18" charset="0"/>
                <a:ea typeface="宋体" panose="02010600030101010101" pitchFamily="2" charset="-122"/>
                <a:sym typeface="+mn-ea"/>
              </a:rPr>
              <a:t>)</a:t>
            </a:r>
            <a:r>
              <a:rPr lang="zh-CN" altLang="en-US" sz="2300">
                <a:latin typeface="Times New Roman" panose="02020603050405020304" pitchFamily="18" charset="0"/>
                <a:ea typeface="宋体" panose="02010600030101010101" pitchFamily="2" charset="-122"/>
                <a:sym typeface="+mn-ea"/>
              </a:rPr>
              <a:t>、</a:t>
            </a:r>
            <a:r>
              <a:rPr lang="en-US" altLang="zh-CN" sz="2300" i="1">
                <a:latin typeface="Times New Roman" panose="02020603050405020304" pitchFamily="18" charset="0"/>
                <a:ea typeface="宋体" panose="02010600030101010101" pitchFamily="2" charset="-122"/>
                <a:sym typeface="+mn-ea"/>
              </a:rPr>
              <a:t>P</a:t>
            </a:r>
            <a:r>
              <a:rPr lang="en-US" altLang="zh-CN" sz="2300">
                <a:latin typeface="Times New Roman" panose="02020603050405020304" pitchFamily="18" charset="0"/>
                <a:ea typeface="宋体" panose="02010600030101010101" pitchFamily="2" charset="-122"/>
                <a:sym typeface="+mn-ea"/>
              </a:rPr>
              <a:t>(</a:t>
            </a:r>
            <a:r>
              <a:rPr lang="en-US" altLang="zh-CN" sz="2300" i="1">
                <a:effectLst/>
                <a:latin typeface="Times New Roman" panose="02020603050405020304" pitchFamily="18" charset="0"/>
                <a:ea typeface="宋体" panose="02010600030101010101" pitchFamily="2" charset="-122"/>
                <a:sym typeface="+mn-ea"/>
              </a:rPr>
              <a:t>s</a:t>
            </a:r>
            <a:r>
              <a:rPr lang="en-US" altLang="zh-CN" sz="2300" baseline="-25000">
                <a:latin typeface="Times New Roman" panose="02020603050405020304" pitchFamily="18" charset="0"/>
                <a:ea typeface="宋体" panose="02010600030101010101" pitchFamily="2" charset="-122"/>
                <a:sym typeface="+mn-ea"/>
              </a:rPr>
              <a:t>2</a:t>
            </a:r>
            <a:r>
              <a:rPr lang="en-US" altLang="zh-CN" sz="2300">
                <a:latin typeface="Times New Roman" panose="02020603050405020304" pitchFamily="18" charset="0"/>
                <a:ea typeface="宋体" panose="02010600030101010101" pitchFamily="2" charset="-122"/>
                <a:sym typeface="+mn-ea"/>
              </a:rPr>
              <a:t>)</a:t>
            </a:r>
            <a:r>
              <a:rPr lang="zh-CN" altLang="en-US" sz="2300">
                <a:latin typeface="Times New Roman" panose="02020603050405020304" pitchFamily="18" charset="0"/>
                <a:ea typeface="宋体" panose="02010600030101010101" pitchFamily="2" charset="-122"/>
                <a:sym typeface="+mn-ea"/>
              </a:rPr>
              <a:t>，</a:t>
            </a:r>
            <a:r>
              <a:rPr lang="zh-CN" altLang="en-US" sz="2300" dirty="0">
                <a:latin typeface="Times New Roman" panose="02020603050405020304" pitchFamily="18" charset="0"/>
                <a:ea typeface="宋体" panose="02010600030101010101" pitchFamily="2" charset="-122"/>
                <a:sym typeface="+mn-ea"/>
              </a:rPr>
              <a:t>持续时间为</a:t>
            </a:r>
            <a:r>
              <a:rPr lang="en-US" altLang="zh-CN" sz="2300" dirty="0">
                <a:latin typeface="Times New Roman" panose="02020603050405020304" pitchFamily="18" charset="0"/>
                <a:ea typeface="宋体" panose="02010600030101010101" pitchFamily="2" charset="-122"/>
                <a:sym typeface="+mn-ea"/>
              </a:rPr>
              <a:t>(0, </a:t>
            </a:r>
            <a:r>
              <a:rPr lang="en-US" altLang="zh-CN" sz="2300" i="1" dirty="0">
                <a:latin typeface="Times New Roman" panose="02020603050405020304" pitchFamily="18" charset="0"/>
                <a:ea typeface="宋体" panose="02010600030101010101" pitchFamily="2" charset="-122"/>
                <a:sym typeface="+mn-ea"/>
              </a:rPr>
              <a:t>T</a:t>
            </a:r>
            <a:r>
              <a:rPr lang="en-US" altLang="zh-CN" sz="2300" baseline="-25000" dirty="0">
                <a:latin typeface="Times New Roman" panose="02020603050405020304" pitchFamily="18" charset="0"/>
                <a:ea typeface="宋体" panose="02010600030101010101" pitchFamily="2" charset="-122"/>
                <a:sym typeface="+mn-ea"/>
              </a:rPr>
              <a:t>B</a:t>
            </a:r>
            <a:r>
              <a:rPr lang="en-US" altLang="zh-CN" sz="2300" dirty="0">
                <a:latin typeface="Times New Roman" panose="02020603050405020304" pitchFamily="18" charset="0"/>
                <a:ea typeface="宋体" panose="02010600030101010101" pitchFamily="2" charset="-122"/>
                <a:sym typeface="+mn-ea"/>
              </a:rPr>
              <a:t>)</a:t>
            </a:r>
            <a:r>
              <a:rPr lang="zh-CN" altLang="en-US" sz="2300" dirty="0">
                <a:latin typeface="Times New Roman" panose="02020603050405020304" pitchFamily="18" charset="0"/>
                <a:ea typeface="宋体" panose="02010600030101010101" pitchFamily="2" charset="-122"/>
                <a:sym typeface="+mn-ea"/>
              </a:rPr>
              <a:t>，且能量相等，即</a:t>
            </a:r>
            <a:r>
              <a:rPr lang="en-US" altLang="zh-CN" sz="2300" dirty="0">
                <a:latin typeface="Times New Roman" panose="02020603050405020304" pitchFamily="18" charset="0"/>
                <a:ea typeface="宋体" panose="02010600030101010101" pitchFamily="2" charset="-122"/>
                <a:sym typeface="+mn-ea"/>
              </a:rPr>
              <a:t>:</a:t>
            </a:r>
            <a:endParaRPr lang="zh-CN" altLang="en-US" sz="2300" dirty="0">
              <a:latin typeface="Times New Roman" panose="02020603050405020304" pitchFamily="18" charset="0"/>
              <a:ea typeface="宋体" panose="02010600030101010101" pitchFamily="2" charset="-122"/>
              <a:sym typeface="+mn-ea"/>
            </a:endParaRPr>
          </a:p>
          <a:p>
            <a:pPr marL="0" indent="0" eaLnBrk="1" hangingPunct="1">
              <a:lnSpc>
                <a:spcPct val="100000"/>
              </a:lnSpc>
              <a:buFont typeface="Wingdings" panose="05000000000000000000" charset="0"/>
              <a:buNone/>
            </a:pPr>
            <a:endParaRPr lang="zh-CN" altLang="en-US" sz="2300" dirty="0">
              <a:latin typeface="Times New Roman" panose="02020603050405020304" pitchFamily="18" charset="0"/>
              <a:ea typeface="宋体" panose="02010600030101010101" pitchFamily="2" charset="-122"/>
              <a:sym typeface="+mn-ea"/>
            </a:endParaRPr>
          </a:p>
          <a:p>
            <a:pPr marL="0" indent="0" eaLnBrk="1" hangingPunct="1">
              <a:lnSpc>
                <a:spcPct val="100000"/>
              </a:lnSpc>
              <a:buFont typeface="Wingdings" panose="05000000000000000000" charset="0"/>
              <a:buNone/>
            </a:pPr>
            <a:endParaRPr lang="zh-CN" altLang="en-US" sz="2300" dirty="0">
              <a:latin typeface="Times New Roman" panose="02020603050405020304" pitchFamily="18" charset="0"/>
              <a:ea typeface="宋体" panose="02010600030101010101" pitchFamily="2" charset="-122"/>
              <a:sym typeface="+mn-ea"/>
            </a:endParaRPr>
          </a:p>
          <a:p>
            <a:pPr marL="0" indent="0" eaLnBrk="1" hangingPunct="1">
              <a:lnSpc>
                <a:spcPct val="100000"/>
              </a:lnSpc>
              <a:buFont typeface="Wingdings" panose="05000000000000000000" charset="0"/>
              <a:buNone/>
            </a:pPr>
            <a:r>
              <a:rPr lang="zh-CN" altLang="en-US" sz="2300" dirty="0">
                <a:latin typeface="Times New Roman" panose="02020603050405020304" pitchFamily="18" charset="0"/>
                <a:ea typeface="宋体" panose="02010600030101010101" pitchFamily="2" charset="-122"/>
                <a:sym typeface="+mn-ea"/>
              </a:rPr>
              <a:t>输入噪声</a:t>
            </a:r>
            <a:r>
              <a:rPr lang="en-US" altLang="zh-CN" sz="2300" i="1" dirty="0">
                <a:latin typeface="Times New Roman" panose="02020603050405020304" pitchFamily="18" charset="0"/>
                <a:ea typeface="宋体" panose="02010600030101010101" pitchFamily="2" charset="-122"/>
                <a:sym typeface="+mn-ea"/>
              </a:rPr>
              <a:t>n</a:t>
            </a:r>
            <a:r>
              <a:rPr lang="en-US" altLang="zh-CN" sz="2300" dirty="0">
                <a:latin typeface="Times New Roman" panose="02020603050405020304" pitchFamily="18" charset="0"/>
                <a:ea typeface="宋体" panose="02010600030101010101" pitchFamily="2" charset="-122"/>
                <a:sym typeface="+mn-ea"/>
              </a:rPr>
              <a:t>(</a:t>
            </a:r>
            <a:r>
              <a:rPr lang="en-US" altLang="zh-CN" sz="2300" i="1" dirty="0">
                <a:latin typeface="Times New Roman" panose="02020603050405020304" pitchFamily="18" charset="0"/>
                <a:ea typeface="宋体" panose="02010600030101010101" pitchFamily="2" charset="-122"/>
                <a:sym typeface="+mn-ea"/>
              </a:rPr>
              <a:t>t</a:t>
            </a:r>
            <a:r>
              <a:rPr lang="en-US" altLang="zh-CN" sz="2300" dirty="0">
                <a:latin typeface="Times New Roman" panose="02020603050405020304" pitchFamily="18" charset="0"/>
                <a:ea typeface="宋体" panose="02010600030101010101" pitchFamily="2" charset="-122"/>
                <a:sym typeface="+mn-ea"/>
              </a:rPr>
              <a:t>)</a:t>
            </a:r>
            <a:r>
              <a:rPr lang="zh-CN" altLang="en-US" sz="2300" dirty="0">
                <a:latin typeface="Times New Roman" panose="02020603050405020304" pitchFamily="18" charset="0"/>
                <a:ea typeface="宋体" panose="02010600030101010101" pitchFamily="2" charset="-122"/>
                <a:sym typeface="+mn-ea"/>
              </a:rPr>
              <a:t>是均值为零的高斯白噪声，单边功率谱密度为</a:t>
            </a:r>
            <a:r>
              <a:rPr lang="en-US" altLang="zh-CN" sz="2300">
                <a:latin typeface="Times New Roman" panose="02020603050405020304" pitchFamily="18" charset="0"/>
                <a:ea typeface="宋体" panose="02010600030101010101" pitchFamily="2" charset="-122"/>
                <a:sym typeface="+mn-ea"/>
              </a:rPr>
              <a:t>n</a:t>
            </a:r>
            <a:r>
              <a:rPr lang="en-US" altLang="zh-CN" sz="2300" baseline="-25000">
                <a:latin typeface="Times New Roman" panose="02020603050405020304" pitchFamily="18" charset="0"/>
                <a:ea typeface="宋体" panose="02010600030101010101" pitchFamily="2" charset="-122"/>
                <a:sym typeface="+mn-ea"/>
              </a:rPr>
              <a:t>0</a:t>
            </a:r>
            <a:endParaRPr lang="en-US" altLang="zh-CN" sz="2300">
              <a:latin typeface="Times New Roman" panose="02020603050405020304" pitchFamily="18" charset="0"/>
              <a:ea typeface="宋体" panose="02010600030101010101" pitchFamily="2" charset="-122"/>
              <a:sym typeface="+mn-ea"/>
            </a:endParaRPr>
          </a:p>
          <a:p>
            <a:pPr marL="0" indent="0" eaLnBrk="1" hangingPunct="1">
              <a:lnSpc>
                <a:spcPct val="100000"/>
              </a:lnSpc>
              <a:buFont typeface="Wingdings" panose="05000000000000000000" charset="0"/>
              <a:buNone/>
            </a:pPr>
            <a:r>
              <a:rPr lang="zh-CN" altLang="en-US" sz="2300">
                <a:latin typeface="Times New Roman" panose="02020603050405020304" pitchFamily="18" charset="0"/>
                <a:ea typeface="宋体" panose="02010600030101010101" pitchFamily="2" charset="-122"/>
                <a:sym typeface="+mn-ea"/>
              </a:rPr>
              <a:t>依据判决准则：</a:t>
            </a:r>
            <a:endParaRPr lang="zh-CN" altLang="en-US" sz="2300" dirty="0">
              <a:latin typeface="Times New Roman" panose="02020603050405020304" pitchFamily="18" charset="0"/>
              <a:ea typeface="宋体" panose="02010600030101010101" pitchFamily="2" charset="-122"/>
              <a:sym typeface="+mn-ea"/>
            </a:endParaRPr>
          </a:p>
          <a:p>
            <a:pPr marL="0" indent="0" eaLnBrk="1" hangingPunct="1">
              <a:lnSpc>
                <a:spcPct val="100000"/>
              </a:lnSpc>
              <a:buFont typeface="Wingdings" panose="05000000000000000000" charset="0"/>
              <a:buNone/>
            </a:pPr>
            <a:endParaRPr lang="en-US" sz="2300" b="1" dirty="0" smtClean="0">
              <a:solidFill>
                <a:schemeClr val="tx1"/>
              </a:solidFill>
              <a:effectLst/>
            </a:endParaRPr>
          </a:p>
        </p:txBody>
      </p:sp>
      <p:graphicFrame>
        <p:nvGraphicFramePr>
          <p:cNvPr id="32777" name="对象 32776"/>
          <p:cNvGraphicFramePr/>
          <p:nvPr/>
        </p:nvGraphicFramePr>
        <p:xfrm>
          <a:off x="2419350" y="4718685"/>
          <a:ext cx="4678045" cy="1808480"/>
        </p:xfrm>
        <a:graphic>
          <a:graphicData uri="http://schemas.openxmlformats.org/presentationml/2006/ole">
            <mc:AlternateContent xmlns:mc="http://schemas.openxmlformats.org/markup-compatibility/2006">
              <mc:Choice xmlns:v="urn:schemas-microsoft-com:vml" Requires="v">
                <p:oleObj spid="_x0000_s3128" name="" r:id="rId1" imgW="2247900" imgH="990600" progId="Equation.3">
                  <p:embed/>
                </p:oleObj>
              </mc:Choice>
              <mc:Fallback>
                <p:oleObj name="" r:id="rId1" imgW="2247900" imgH="990600" progId="Equation.3">
                  <p:embed/>
                  <p:pic>
                    <p:nvPicPr>
                      <p:cNvPr id="0" name="图片 3127"/>
                      <p:cNvPicPr/>
                      <p:nvPr/>
                    </p:nvPicPr>
                    <p:blipFill>
                      <a:blip r:embed="rId2"/>
                      <a:stretch>
                        <a:fillRect/>
                      </a:stretch>
                    </p:blipFill>
                    <p:spPr>
                      <a:xfrm>
                        <a:off x="2419350" y="4718685"/>
                        <a:ext cx="4678045" cy="1808480"/>
                      </a:xfrm>
                      <a:prstGeom prst="rect">
                        <a:avLst/>
                      </a:prstGeom>
                      <a:noFill/>
                      <a:ln w="38100">
                        <a:noFill/>
                        <a:miter/>
                      </a:ln>
                    </p:spPr>
                  </p:pic>
                </p:oleObj>
              </mc:Fallback>
            </mc:AlternateContent>
          </a:graphicData>
        </a:graphic>
      </p:graphicFrame>
      <p:graphicFrame>
        <p:nvGraphicFramePr>
          <p:cNvPr id="40965" name="对象 40964"/>
          <p:cNvGraphicFramePr/>
          <p:nvPr/>
        </p:nvGraphicFramePr>
        <p:xfrm>
          <a:off x="2009140" y="3046730"/>
          <a:ext cx="5217160" cy="708025"/>
        </p:xfrm>
        <a:graphic>
          <a:graphicData uri="http://schemas.openxmlformats.org/presentationml/2006/ole">
            <mc:AlternateContent xmlns:mc="http://schemas.openxmlformats.org/markup-compatibility/2006">
              <mc:Choice xmlns:v="urn:schemas-microsoft-com:vml" Requires="v">
                <p:oleObj spid="_x0000_s3133" name="" r:id="rId3" imgW="2286000" imgH="330200" progId="Equation.3">
                  <p:embed/>
                </p:oleObj>
              </mc:Choice>
              <mc:Fallback>
                <p:oleObj name="" r:id="rId3" imgW="2286000" imgH="330200" progId="Equation.3">
                  <p:embed/>
                  <p:pic>
                    <p:nvPicPr>
                      <p:cNvPr id="0" name="图片 3132"/>
                      <p:cNvPicPr/>
                      <p:nvPr/>
                    </p:nvPicPr>
                    <p:blipFill>
                      <a:blip r:embed="rId4"/>
                      <a:stretch>
                        <a:fillRect/>
                      </a:stretch>
                    </p:blipFill>
                    <p:spPr>
                      <a:xfrm>
                        <a:off x="2009140" y="3046730"/>
                        <a:ext cx="5217160" cy="708025"/>
                      </a:xfrm>
                      <a:prstGeom prst="rect">
                        <a:avLst/>
                      </a:prstGeom>
                      <a:solidFill>
                        <a:schemeClr val="accent1">
                          <a:alpha val="50195"/>
                        </a:schemeClr>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2</a:t>
            </a:r>
            <a:r>
              <a:rPr sz="4400" dirty="0" smtClean="0"/>
              <a:t> 最小差错概率接收机</a:t>
            </a:r>
            <a:endParaRPr sz="4400" dirty="0" smtClean="0"/>
          </a:p>
        </p:txBody>
      </p:sp>
      <p:sp>
        <p:nvSpPr>
          <p:cNvPr id="25603" name="Rectangle 3"/>
          <p:cNvSpPr>
            <a:spLocks noGrp="1" noChangeArrowheads="1"/>
          </p:cNvSpPr>
          <p:nvPr>
            <p:ph type="body" idx="1"/>
          </p:nvPr>
        </p:nvSpPr>
        <p:spPr>
          <a:xfrm>
            <a:off x="927100" y="1179830"/>
            <a:ext cx="8155305" cy="534733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最小差错概率接收机的设计</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buNone/>
            </a:pPr>
            <a:r>
              <a:rPr lang="zh-CN" altLang="en-US" sz="2400" dirty="0" smtClean="0">
                <a:solidFill>
                  <a:schemeClr val="tx2"/>
                </a:solidFill>
                <a:effectLst>
                  <a:outerShdw blurRad="38100" dist="38100" dir="2700000" algn="tl">
                    <a:srgbClr val="000000">
                      <a:alpha val="43137"/>
                    </a:srgbClr>
                  </a:outerShdw>
                </a:effectLst>
                <a:sym typeface="+mn-ea"/>
              </a:rPr>
              <a:t>（</a:t>
            </a:r>
            <a:r>
              <a:rPr lang="en-US" altLang="zh-CN" sz="2400" dirty="0" smtClean="0">
                <a:solidFill>
                  <a:schemeClr val="tx2"/>
                </a:solidFill>
                <a:effectLst>
                  <a:outerShdw blurRad="38100" dist="38100" dir="2700000" algn="tl">
                    <a:srgbClr val="000000">
                      <a:alpha val="43137"/>
                    </a:srgbClr>
                  </a:outerShdw>
                </a:effectLst>
                <a:sym typeface="+mn-ea"/>
              </a:rPr>
              <a:t>2</a:t>
            </a:r>
            <a:r>
              <a:rPr lang="zh-CN" altLang="en-US" sz="2400" dirty="0" smtClean="0">
                <a:solidFill>
                  <a:schemeClr val="tx2"/>
                </a:solidFill>
                <a:effectLst>
                  <a:outerShdw blurRad="38100" dist="38100" dir="2700000" algn="tl">
                    <a:srgbClr val="000000">
                      <a:alpha val="43137"/>
                    </a:srgbClr>
                  </a:outerShdw>
                </a:effectLst>
                <a:sym typeface="+mn-ea"/>
              </a:rPr>
              <a:t>）设计思路</a:t>
            </a:r>
            <a:endParaRPr lang="zh-CN" altLang="en-US" sz="2400" b="1" dirty="0" smtClean="0">
              <a:solidFill>
                <a:schemeClr val="tx2"/>
              </a:solidFill>
              <a:effectLst>
                <a:outerShdw blurRad="38100" dist="38100" dir="2700000" algn="tl">
                  <a:srgbClr val="000000">
                    <a:alpha val="43137"/>
                  </a:srgbClr>
                </a:outerShdw>
              </a:effectLst>
            </a:endParaRPr>
          </a:p>
          <a:p>
            <a:pPr marL="0" indent="0" eaLnBrk="1" hangingPunct="1">
              <a:lnSpc>
                <a:spcPct val="100000"/>
              </a:lnSpc>
              <a:buFont typeface="Wingdings" panose="05000000000000000000" charset="0"/>
              <a:buNone/>
            </a:pPr>
            <a:r>
              <a:rPr lang="zh-CN" altLang="en-US" sz="2300" dirty="0">
                <a:latin typeface="Times New Roman" panose="02020603050405020304" pitchFamily="18" charset="0"/>
                <a:ea typeface="宋体" panose="02010600030101010101" pitchFamily="2" charset="-122"/>
                <a:sym typeface="+mn-ea"/>
              </a:rPr>
              <a:t>在噪声干扰下，把似然函数和先验概率代入判决准则化简，得到可用器件实现的简化关系式。</a:t>
            </a:r>
            <a:endParaRPr lang="zh-CN" altLang="en-US" sz="2300" dirty="0">
              <a:latin typeface="Times New Roman" panose="02020603050405020304" pitchFamily="18" charset="0"/>
              <a:ea typeface="宋体" panose="02010600030101010101" pitchFamily="2" charset="-122"/>
              <a:sym typeface="+mn-ea"/>
            </a:endParaRPr>
          </a:p>
          <a:p>
            <a:pPr marL="0" indent="0" eaLnBrk="1" hangingPunct="1">
              <a:lnSpc>
                <a:spcPct val="100000"/>
              </a:lnSpc>
              <a:buFont typeface="Wingdings" panose="05000000000000000000" charset="0"/>
              <a:buNone/>
            </a:pPr>
            <a:r>
              <a:rPr lang="zh-CN" altLang="en-US" sz="2400" dirty="0" smtClean="0">
                <a:solidFill>
                  <a:schemeClr val="tx2"/>
                </a:solidFill>
                <a:effectLst>
                  <a:outerShdw blurRad="38100" dist="38100" dir="2700000" algn="tl">
                    <a:srgbClr val="000000">
                      <a:alpha val="43137"/>
                    </a:srgbClr>
                  </a:outerShdw>
                </a:effectLst>
                <a:sym typeface="+mn-ea"/>
              </a:rPr>
              <a:t>（</a:t>
            </a:r>
            <a:r>
              <a:rPr lang="en-US" altLang="zh-CN" sz="2400" dirty="0" smtClean="0">
                <a:solidFill>
                  <a:schemeClr val="tx2"/>
                </a:solidFill>
                <a:effectLst>
                  <a:outerShdw blurRad="38100" dist="38100" dir="2700000" algn="tl">
                    <a:srgbClr val="000000">
                      <a:alpha val="43137"/>
                    </a:srgbClr>
                  </a:outerShdw>
                </a:effectLst>
                <a:sym typeface="+mn-ea"/>
              </a:rPr>
              <a:t>3</a:t>
            </a:r>
            <a:r>
              <a:rPr lang="zh-CN" altLang="en-US" sz="2400" dirty="0" smtClean="0">
                <a:solidFill>
                  <a:schemeClr val="tx2"/>
                </a:solidFill>
                <a:effectLst>
                  <a:outerShdw blurRad="38100" dist="38100" dir="2700000" algn="tl">
                    <a:srgbClr val="000000">
                      <a:alpha val="43137"/>
                    </a:srgbClr>
                  </a:outerShdw>
                </a:effectLst>
                <a:sym typeface="+mn-ea"/>
              </a:rPr>
              <a:t>）设计过程</a:t>
            </a:r>
            <a:endParaRPr lang="zh-CN" altLang="en-US" sz="2400" b="1" dirty="0" smtClean="0">
              <a:solidFill>
                <a:schemeClr val="tx2"/>
              </a:solidFill>
              <a:effectLst>
                <a:outerShdw blurRad="38100" dist="38100" dir="2700000" algn="tl">
                  <a:srgbClr val="000000">
                    <a:alpha val="43137"/>
                  </a:srgbClr>
                </a:outerShdw>
              </a:effectLst>
            </a:endParaRPr>
          </a:p>
          <a:p>
            <a:pPr marL="0" indent="0" eaLnBrk="1" hangingPunct="1">
              <a:lnSpc>
                <a:spcPct val="100000"/>
              </a:lnSpc>
              <a:buFont typeface="Wingdings" panose="05000000000000000000" charset="0"/>
              <a:buNone/>
            </a:pPr>
            <a:r>
              <a:rPr lang="zh-CN" altLang="en-US" sz="2300" dirty="0">
                <a:latin typeface="Times New Roman" panose="02020603050405020304" pitchFamily="18" charset="0"/>
                <a:ea typeface="宋体" panose="02010600030101010101" pitchFamily="2" charset="-122"/>
                <a:sym typeface="+mn-ea"/>
              </a:rPr>
              <a:t>在观察时间</a:t>
            </a:r>
            <a:r>
              <a:rPr lang="en-US" altLang="zh-CN" sz="2300" dirty="0">
                <a:latin typeface="Times New Roman" panose="02020603050405020304" pitchFamily="18" charset="0"/>
                <a:ea typeface="宋体" panose="02010600030101010101" pitchFamily="2" charset="-122"/>
                <a:sym typeface="+mn-ea"/>
              </a:rPr>
              <a:t>(0</a:t>
            </a:r>
            <a:r>
              <a:rPr lang="zh-CN" altLang="en-US" sz="2300" dirty="0">
                <a:latin typeface="Times New Roman" panose="02020603050405020304" pitchFamily="18" charset="0"/>
                <a:ea typeface="宋体" panose="02010600030101010101" pitchFamily="2" charset="-122"/>
                <a:sym typeface="+mn-ea"/>
              </a:rPr>
              <a:t>，</a:t>
            </a:r>
            <a:r>
              <a:rPr lang="en-US" altLang="zh-CN" sz="2300" i="1" dirty="0">
                <a:latin typeface="Times New Roman" panose="02020603050405020304" pitchFamily="18" charset="0"/>
                <a:ea typeface="宋体" panose="02010600030101010101" pitchFamily="2" charset="-122"/>
                <a:sym typeface="+mn-ea"/>
              </a:rPr>
              <a:t>T</a:t>
            </a:r>
            <a:r>
              <a:rPr lang="en-US" altLang="zh-CN" sz="2300" i="1" baseline="-25000" dirty="0">
                <a:latin typeface="Times New Roman" panose="02020603050405020304" pitchFamily="18" charset="0"/>
                <a:ea typeface="宋体" panose="02010600030101010101" pitchFamily="2" charset="-122"/>
                <a:sym typeface="+mn-ea"/>
              </a:rPr>
              <a:t>B</a:t>
            </a:r>
            <a:r>
              <a:rPr lang="en-US" altLang="zh-CN" sz="2300" dirty="0">
                <a:latin typeface="Times New Roman" panose="02020603050405020304" pitchFamily="18" charset="0"/>
                <a:ea typeface="宋体" panose="02010600030101010101" pitchFamily="2" charset="-122"/>
                <a:sym typeface="+mn-ea"/>
              </a:rPr>
              <a:t>)</a:t>
            </a:r>
            <a:r>
              <a:rPr lang="zh-CN" altLang="en-US" sz="2300" dirty="0">
                <a:latin typeface="Times New Roman" panose="02020603050405020304" pitchFamily="18" charset="0"/>
                <a:ea typeface="宋体" panose="02010600030101010101" pitchFamily="2" charset="-122"/>
                <a:sym typeface="+mn-ea"/>
              </a:rPr>
              <a:t>内，观察到的波形</a:t>
            </a:r>
            <a:r>
              <a:rPr lang="en-US" altLang="zh-CN" sz="2300" i="1" dirty="0">
                <a:latin typeface="Times New Roman" panose="02020603050405020304" pitchFamily="18" charset="0"/>
                <a:ea typeface="宋体" panose="02010600030101010101" pitchFamily="2" charset="-122"/>
                <a:sym typeface="+mn-ea"/>
              </a:rPr>
              <a:t>y</a:t>
            </a:r>
            <a:r>
              <a:rPr lang="en-US" altLang="zh-CN" sz="2300" dirty="0">
                <a:latin typeface="Times New Roman" panose="02020603050405020304" pitchFamily="18" charset="0"/>
                <a:ea typeface="宋体" panose="02010600030101010101" pitchFamily="2" charset="-122"/>
                <a:sym typeface="+mn-ea"/>
              </a:rPr>
              <a:t>(</a:t>
            </a:r>
            <a:r>
              <a:rPr lang="en-US" altLang="zh-CN" sz="2300" i="1" dirty="0">
                <a:latin typeface="Times New Roman" panose="02020603050405020304" pitchFamily="18" charset="0"/>
                <a:ea typeface="宋体" panose="02010600030101010101" pitchFamily="2" charset="-122"/>
                <a:sym typeface="+mn-ea"/>
              </a:rPr>
              <a:t>t</a:t>
            </a:r>
            <a:r>
              <a:rPr lang="en-US" altLang="zh-CN" sz="2300" dirty="0">
                <a:latin typeface="Times New Roman" panose="02020603050405020304" pitchFamily="18" charset="0"/>
                <a:ea typeface="宋体" panose="02010600030101010101" pitchFamily="2" charset="-122"/>
                <a:sym typeface="+mn-ea"/>
              </a:rPr>
              <a:t>)</a:t>
            </a:r>
            <a:r>
              <a:rPr lang="zh-CN" altLang="en-US" sz="2300" dirty="0">
                <a:latin typeface="Times New Roman" panose="02020603050405020304" pitchFamily="18" charset="0"/>
                <a:ea typeface="宋体" panose="02010600030101010101" pitchFamily="2" charset="-122"/>
                <a:sym typeface="+mn-ea"/>
              </a:rPr>
              <a:t>可表示为</a:t>
            </a:r>
            <a:endParaRPr lang="zh-CN" altLang="en-US" sz="2300" dirty="0">
              <a:latin typeface="Times New Roman" panose="02020603050405020304" pitchFamily="18" charset="0"/>
              <a:ea typeface="宋体" panose="02010600030101010101" pitchFamily="2" charset="-122"/>
              <a:sym typeface="+mn-ea"/>
            </a:endParaRPr>
          </a:p>
          <a:p>
            <a:pPr marL="0" indent="0" eaLnBrk="1" hangingPunct="1">
              <a:lnSpc>
                <a:spcPct val="100000"/>
              </a:lnSpc>
              <a:buFont typeface="Wingdings" panose="05000000000000000000" charset="0"/>
              <a:buNone/>
            </a:pPr>
            <a:endParaRPr lang="zh-CN" altLang="en-US" sz="2300" dirty="0">
              <a:latin typeface="Times New Roman" panose="02020603050405020304" pitchFamily="18" charset="0"/>
              <a:ea typeface="宋体" panose="02010600030101010101" pitchFamily="2" charset="-122"/>
              <a:sym typeface="+mn-ea"/>
            </a:endParaRPr>
          </a:p>
          <a:p>
            <a:pPr marL="0" indent="0" eaLnBrk="1" hangingPunct="1">
              <a:lnSpc>
                <a:spcPct val="100000"/>
              </a:lnSpc>
              <a:buFont typeface="Wingdings" panose="05000000000000000000" charset="0"/>
              <a:buNone/>
            </a:pPr>
            <a:endParaRPr lang="en-US" sz="2300" b="1" dirty="0" smtClean="0">
              <a:solidFill>
                <a:schemeClr val="tx1"/>
              </a:solidFill>
              <a:effectLst/>
            </a:endParaRPr>
          </a:p>
        </p:txBody>
      </p:sp>
      <p:graphicFrame>
        <p:nvGraphicFramePr>
          <p:cNvPr id="5" name="对象 4">
            <a:hlinkClick r:id="" action="ppaction://ole?verb="/>
          </p:cNvPr>
          <p:cNvGraphicFramePr>
            <a:graphicFrameLocks noChangeAspect="1"/>
          </p:cNvGraphicFramePr>
          <p:nvPr/>
        </p:nvGraphicFramePr>
        <p:xfrm>
          <a:off x="2434591" y="3963671"/>
          <a:ext cx="4274820" cy="946785"/>
        </p:xfrm>
        <a:graphic>
          <a:graphicData uri="http://schemas.openxmlformats.org/presentationml/2006/ole">
            <mc:AlternateContent xmlns:mc="http://schemas.openxmlformats.org/markup-compatibility/2006">
              <mc:Choice xmlns:v="urn:schemas-microsoft-com:vml" Requires="v">
                <p:oleObj spid="_x0000_s6" name="" r:id="rId1" imgW="2184400" imgH="482600" progId="Equation.KSEE3">
                  <p:embed/>
                </p:oleObj>
              </mc:Choice>
              <mc:Fallback>
                <p:oleObj name="" r:id="rId1" imgW="2184400" imgH="482600" progId="Equation.KSEE3">
                  <p:embed/>
                  <p:pic>
                    <p:nvPicPr>
                      <p:cNvPr id="0" name="图片 1024"/>
                      <p:cNvPicPr/>
                      <p:nvPr/>
                    </p:nvPicPr>
                    <p:blipFill>
                      <a:blip r:embed="rId2"/>
                      <a:stretch>
                        <a:fillRect/>
                      </a:stretch>
                    </p:blipFill>
                    <p:spPr>
                      <a:xfrm>
                        <a:off x="2434591" y="3963671"/>
                        <a:ext cx="4274820" cy="94678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2</a:t>
            </a:r>
            <a:r>
              <a:rPr sz="4400" dirty="0" smtClean="0"/>
              <a:t> 最小差错概率接收机</a:t>
            </a:r>
            <a:endParaRPr sz="4400" dirty="0" smtClean="0"/>
          </a:p>
        </p:txBody>
      </p:sp>
      <p:sp>
        <p:nvSpPr>
          <p:cNvPr id="25603" name="Rectangle 3"/>
          <p:cNvSpPr>
            <a:spLocks noGrp="1" noChangeArrowheads="1"/>
          </p:cNvSpPr>
          <p:nvPr>
            <p:ph type="body" idx="1"/>
          </p:nvPr>
        </p:nvSpPr>
        <p:spPr>
          <a:xfrm>
            <a:off x="927100" y="1179830"/>
            <a:ext cx="8155305" cy="534733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最小差错概率接收机的设计</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buNone/>
            </a:pPr>
            <a:r>
              <a:rPr lang="zh-CN" altLang="en-US" sz="2300" dirty="0">
                <a:latin typeface="Times New Roman" panose="02020603050405020304" pitchFamily="18" charset="0"/>
                <a:ea typeface="宋体" panose="02010600030101010101" pitchFamily="2" charset="-122"/>
                <a:sym typeface="+mn-ea"/>
              </a:rPr>
              <a:t>当出现</a:t>
            </a:r>
            <a:r>
              <a:rPr lang="en-US" altLang="zh-CN" sz="2300" i="1" dirty="0">
                <a:latin typeface="Times New Roman" panose="02020603050405020304" pitchFamily="18" charset="0"/>
                <a:ea typeface="宋体" panose="02010600030101010101" pitchFamily="2" charset="-122"/>
                <a:sym typeface="+mn-ea"/>
              </a:rPr>
              <a:t>s</a:t>
            </a:r>
            <a:r>
              <a:rPr lang="en-US" altLang="zh-CN" sz="2300" baseline="-25000" dirty="0">
                <a:latin typeface="Times New Roman" panose="02020603050405020304" pitchFamily="18" charset="0"/>
                <a:ea typeface="宋体" panose="02010600030101010101" pitchFamily="2" charset="-122"/>
                <a:sym typeface="+mn-ea"/>
              </a:rPr>
              <a:t>1</a:t>
            </a:r>
            <a:r>
              <a:rPr lang="en-US" altLang="zh-CN" sz="2300" dirty="0">
                <a:latin typeface="Times New Roman" panose="02020603050405020304" pitchFamily="18" charset="0"/>
                <a:ea typeface="宋体" panose="02010600030101010101" pitchFamily="2" charset="-122"/>
                <a:sym typeface="+mn-ea"/>
              </a:rPr>
              <a:t>(</a:t>
            </a:r>
            <a:r>
              <a:rPr lang="en-US" altLang="zh-CN" sz="2300" i="1" dirty="0">
                <a:latin typeface="Times New Roman" panose="02020603050405020304" pitchFamily="18" charset="0"/>
                <a:ea typeface="宋体" panose="02010600030101010101" pitchFamily="2" charset="-122"/>
                <a:sym typeface="+mn-ea"/>
              </a:rPr>
              <a:t>t</a:t>
            </a:r>
            <a:r>
              <a:rPr lang="en-US" altLang="zh-CN" sz="2300" dirty="0">
                <a:latin typeface="Times New Roman" panose="02020603050405020304" pitchFamily="18" charset="0"/>
                <a:ea typeface="宋体" panose="02010600030101010101" pitchFamily="2" charset="-122"/>
                <a:sym typeface="+mn-ea"/>
              </a:rPr>
              <a:t>)</a:t>
            </a:r>
            <a:r>
              <a:rPr lang="zh-CN" altLang="en-US" sz="2300" dirty="0">
                <a:latin typeface="Times New Roman" panose="02020603050405020304" pitchFamily="18" charset="0"/>
                <a:ea typeface="宋体" panose="02010600030101010101" pitchFamily="2" charset="-122"/>
                <a:sym typeface="+mn-ea"/>
              </a:rPr>
              <a:t>或</a:t>
            </a:r>
            <a:r>
              <a:rPr lang="en-US" altLang="zh-CN" sz="2300" i="1" dirty="0">
                <a:latin typeface="Times New Roman" panose="02020603050405020304" pitchFamily="18" charset="0"/>
                <a:ea typeface="宋体" panose="02010600030101010101" pitchFamily="2" charset="-122"/>
                <a:sym typeface="+mn-ea"/>
              </a:rPr>
              <a:t>s</a:t>
            </a:r>
            <a:r>
              <a:rPr lang="en-US" altLang="zh-CN" sz="2300" baseline="-25000" dirty="0">
                <a:latin typeface="Times New Roman" panose="02020603050405020304" pitchFamily="18" charset="0"/>
                <a:ea typeface="宋体" panose="02010600030101010101" pitchFamily="2" charset="-122"/>
                <a:sym typeface="+mn-ea"/>
              </a:rPr>
              <a:t>2</a:t>
            </a:r>
            <a:r>
              <a:rPr lang="en-US" altLang="zh-CN" sz="2300" dirty="0">
                <a:latin typeface="Times New Roman" panose="02020603050405020304" pitchFamily="18" charset="0"/>
                <a:ea typeface="宋体" panose="02010600030101010101" pitchFamily="2" charset="-122"/>
                <a:sym typeface="+mn-ea"/>
              </a:rPr>
              <a:t>(</a:t>
            </a:r>
            <a:r>
              <a:rPr lang="en-US" altLang="zh-CN" sz="2300" i="1" dirty="0">
                <a:latin typeface="Times New Roman" panose="02020603050405020304" pitchFamily="18" charset="0"/>
                <a:ea typeface="宋体" panose="02010600030101010101" pitchFamily="2" charset="-122"/>
                <a:sym typeface="+mn-ea"/>
              </a:rPr>
              <a:t>t</a:t>
            </a:r>
            <a:r>
              <a:rPr lang="en-US" altLang="zh-CN" sz="2300" dirty="0">
                <a:latin typeface="Times New Roman" panose="02020603050405020304" pitchFamily="18" charset="0"/>
                <a:ea typeface="宋体" panose="02010600030101010101" pitchFamily="2" charset="-122"/>
                <a:sym typeface="+mn-ea"/>
              </a:rPr>
              <a:t>)</a:t>
            </a:r>
            <a:r>
              <a:rPr lang="zh-CN" altLang="en-US" sz="2300" dirty="0">
                <a:latin typeface="Times New Roman" panose="02020603050405020304" pitchFamily="18" charset="0"/>
                <a:ea typeface="宋体" panose="02010600030101010101" pitchFamily="2" charset="-122"/>
                <a:sym typeface="+mn-ea"/>
              </a:rPr>
              <a:t>时，观察空间的似然函数分别为：</a:t>
            </a:r>
            <a:endParaRPr lang="en-US" sz="2300" b="1" dirty="0" smtClean="0">
              <a:solidFill>
                <a:schemeClr val="tx1"/>
              </a:solidFill>
              <a:effectLst/>
            </a:endParaRPr>
          </a:p>
        </p:txBody>
      </p:sp>
      <p:graphicFrame>
        <p:nvGraphicFramePr>
          <p:cNvPr id="6150" name="Object 6"/>
          <p:cNvGraphicFramePr>
            <a:graphicFrameLocks noChangeAspect="1"/>
          </p:cNvGraphicFramePr>
          <p:nvPr/>
        </p:nvGraphicFramePr>
        <p:xfrm>
          <a:off x="1628775" y="2372360"/>
          <a:ext cx="5725795" cy="992505"/>
        </p:xfrm>
        <a:graphic>
          <a:graphicData uri="http://schemas.openxmlformats.org/presentationml/2006/ole">
            <mc:AlternateContent xmlns:mc="http://schemas.openxmlformats.org/markup-compatibility/2006">
              <mc:Choice xmlns:v="urn:schemas-microsoft-com:vml" Requires="v">
                <p:oleObj spid="_x0000_s3132" name="" r:id="rId1" imgW="2946400" imgH="508000" progId="Equation.3">
                  <p:embed/>
                </p:oleObj>
              </mc:Choice>
              <mc:Fallback>
                <p:oleObj name="" r:id="rId1" imgW="2946400" imgH="508000" progId="Equation.3">
                  <p:embed/>
                  <p:pic>
                    <p:nvPicPr>
                      <p:cNvPr id="0" name="图片 3131"/>
                      <p:cNvPicPr/>
                      <p:nvPr/>
                    </p:nvPicPr>
                    <p:blipFill>
                      <a:blip r:embed="rId2"/>
                      <a:stretch>
                        <a:fillRect/>
                      </a:stretch>
                    </p:blipFill>
                    <p:spPr>
                      <a:xfrm>
                        <a:off x="1628775" y="2372360"/>
                        <a:ext cx="5725795" cy="992505"/>
                      </a:xfrm>
                      <a:prstGeom prst="rect">
                        <a:avLst/>
                      </a:prstGeom>
                      <a:noFill/>
                      <a:ln w="38100">
                        <a:noFill/>
                        <a:miter/>
                      </a:ln>
                    </p:spPr>
                  </p:pic>
                </p:oleObj>
              </mc:Fallback>
            </mc:AlternateContent>
          </a:graphicData>
        </a:graphic>
      </p:graphicFrame>
      <p:graphicFrame>
        <p:nvGraphicFramePr>
          <p:cNvPr id="2" name="Object 6"/>
          <p:cNvGraphicFramePr>
            <a:graphicFrameLocks noChangeAspect="1"/>
          </p:cNvGraphicFramePr>
          <p:nvPr/>
        </p:nvGraphicFramePr>
        <p:xfrm>
          <a:off x="1683385" y="3587115"/>
          <a:ext cx="5611495" cy="963930"/>
        </p:xfrm>
        <a:graphic>
          <a:graphicData uri="http://schemas.openxmlformats.org/presentationml/2006/ole">
            <mc:AlternateContent xmlns:mc="http://schemas.openxmlformats.org/markup-compatibility/2006">
              <mc:Choice xmlns:v="urn:schemas-microsoft-com:vml" Requires="v">
                <p:oleObj spid="_x0000_s3" name="" r:id="rId3" imgW="2971800" imgH="508000" progId="Equation.3">
                  <p:embed/>
                </p:oleObj>
              </mc:Choice>
              <mc:Fallback>
                <p:oleObj name="" r:id="rId3" imgW="2971800" imgH="508000" progId="Equation.3">
                  <p:embed/>
                  <p:pic>
                    <p:nvPicPr>
                      <p:cNvPr id="0" name="图片 3131"/>
                      <p:cNvPicPr/>
                      <p:nvPr/>
                    </p:nvPicPr>
                    <p:blipFill>
                      <a:blip r:embed="rId4"/>
                      <a:stretch>
                        <a:fillRect/>
                      </a:stretch>
                    </p:blipFill>
                    <p:spPr>
                      <a:xfrm>
                        <a:off x="1683385" y="3587115"/>
                        <a:ext cx="5611495" cy="96393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2</a:t>
            </a:r>
            <a:r>
              <a:rPr sz="4400" dirty="0" smtClean="0"/>
              <a:t> 最小差错概率接收机</a:t>
            </a:r>
            <a:endParaRPr sz="4400" dirty="0" smtClean="0"/>
          </a:p>
        </p:txBody>
      </p:sp>
      <p:sp>
        <p:nvSpPr>
          <p:cNvPr id="25603" name="Rectangle 3"/>
          <p:cNvSpPr>
            <a:spLocks noGrp="1" noChangeArrowheads="1"/>
          </p:cNvSpPr>
          <p:nvPr>
            <p:ph type="body" idx="1"/>
          </p:nvPr>
        </p:nvSpPr>
        <p:spPr>
          <a:xfrm>
            <a:off x="927100" y="1179830"/>
            <a:ext cx="8155305" cy="534733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最小差错概率接收机的设计</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buNone/>
            </a:pPr>
            <a:r>
              <a:rPr lang="zh-CN" altLang="en-US" sz="2300" dirty="0">
                <a:latin typeface="Times New Roman" panose="02020603050405020304" pitchFamily="18" charset="0"/>
                <a:ea typeface="宋体" panose="02010600030101010101" pitchFamily="2" charset="-122"/>
                <a:sym typeface="+mn-ea"/>
              </a:rPr>
              <a:t>由最小差错概率准则，得：</a:t>
            </a:r>
            <a:endParaRPr lang="zh-CN" altLang="en-US" sz="2300" dirty="0">
              <a:latin typeface="Times New Roman" panose="02020603050405020304" pitchFamily="18" charset="0"/>
              <a:ea typeface="宋体" panose="02010600030101010101" pitchFamily="2" charset="-122"/>
              <a:sym typeface="+mn-ea"/>
            </a:endParaRPr>
          </a:p>
          <a:p>
            <a:pPr marL="0" indent="0" eaLnBrk="1" hangingPunct="1">
              <a:buNone/>
            </a:pPr>
            <a:endParaRPr lang="en-US" sz="2300" b="1" dirty="0" smtClean="0">
              <a:solidFill>
                <a:schemeClr val="tx1"/>
              </a:solidFill>
              <a:effectLst/>
            </a:endParaRPr>
          </a:p>
          <a:p>
            <a:pPr marL="0" indent="0" eaLnBrk="1" hangingPunct="1">
              <a:buNone/>
            </a:pPr>
            <a:endParaRPr lang="en-US" sz="2300" b="1" dirty="0" smtClean="0">
              <a:solidFill>
                <a:schemeClr val="tx1"/>
              </a:solidFill>
              <a:effectLst/>
            </a:endParaRPr>
          </a:p>
          <a:p>
            <a:pPr marL="0" indent="0" eaLnBrk="1" hangingPunct="1">
              <a:buNone/>
            </a:pPr>
            <a:endParaRPr lang="en-US" sz="2300" b="1" dirty="0" smtClean="0">
              <a:solidFill>
                <a:schemeClr val="tx1"/>
              </a:solidFill>
              <a:effectLst/>
            </a:endParaRPr>
          </a:p>
          <a:p>
            <a:pPr marL="0" indent="0" eaLnBrk="1" hangingPunct="1">
              <a:buNone/>
            </a:pPr>
            <a:endParaRPr lang="en-US" sz="2300" b="1" dirty="0" smtClean="0">
              <a:solidFill>
                <a:schemeClr val="tx1"/>
              </a:solidFill>
              <a:effectLst/>
            </a:endParaRPr>
          </a:p>
          <a:p>
            <a:pPr marL="0" indent="0" eaLnBrk="1" hangingPunct="1">
              <a:buNone/>
            </a:pPr>
            <a:r>
              <a:rPr lang="zh-CN" altLang="en-US" sz="2300" b="1" dirty="0" smtClean="0">
                <a:solidFill>
                  <a:schemeClr val="tx1"/>
                </a:solidFill>
                <a:effectLst/>
              </a:rPr>
              <a:t>两边取对数，并整理得到：</a:t>
            </a:r>
            <a:endParaRPr lang="zh-CN" altLang="en-US" sz="2300" b="1" dirty="0" smtClean="0">
              <a:solidFill>
                <a:schemeClr val="tx1"/>
              </a:solidFill>
              <a:effectLst/>
            </a:endParaRPr>
          </a:p>
        </p:txBody>
      </p:sp>
      <p:graphicFrame>
        <p:nvGraphicFramePr>
          <p:cNvPr id="6150" name="Object 6"/>
          <p:cNvGraphicFramePr>
            <a:graphicFrameLocks noChangeAspect="1"/>
          </p:cNvGraphicFramePr>
          <p:nvPr/>
        </p:nvGraphicFramePr>
        <p:xfrm>
          <a:off x="900113" y="4351655"/>
          <a:ext cx="7344410" cy="1704340"/>
        </p:xfrm>
        <a:graphic>
          <a:graphicData uri="http://schemas.openxmlformats.org/presentationml/2006/ole">
            <mc:AlternateContent xmlns:mc="http://schemas.openxmlformats.org/markup-compatibility/2006">
              <mc:Choice xmlns:v="urn:schemas-microsoft-com:vml" Requires="v">
                <p:oleObj spid="_x0000_s3132" name="" r:id="rId1" imgW="3962400" imgH="914400" progId="Equation.3">
                  <p:embed/>
                </p:oleObj>
              </mc:Choice>
              <mc:Fallback>
                <p:oleObj name="" r:id="rId1" imgW="3962400" imgH="914400" progId="Equation.3">
                  <p:embed/>
                  <p:pic>
                    <p:nvPicPr>
                      <p:cNvPr id="0" name="图片 3131"/>
                      <p:cNvPicPr/>
                      <p:nvPr/>
                    </p:nvPicPr>
                    <p:blipFill>
                      <a:blip r:embed="rId2"/>
                      <a:stretch>
                        <a:fillRect/>
                      </a:stretch>
                    </p:blipFill>
                    <p:spPr>
                      <a:xfrm>
                        <a:off x="900113" y="4351655"/>
                        <a:ext cx="7344410" cy="1704340"/>
                      </a:xfrm>
                      <a:prstGeom prst="rect">
                        <a:avLst/>
                      </a:prstGeom>
                      <a:noFill/>
                      <a:ln w="38100">
                        <a:noFill/>
                        <a:miter/>
                      </a:ln>
                    </p:spPr>
                  </p:pic>
                </p:oleObj>
              </mc:Fallback>
            </mc:AlternateContent>
          </a:graphicData>
        </a:graphic>
      </p:graphicFrame>
      <p:graphicFrame>
        <p:nvGraphicFramePr>
          <p:cNvPr id="4" name="Object 6"/>
          <p:cNvGraphicFramePr>
            <a:graphicFrameLocks noChangeAspect="1"/>
          </p:cNvGraphicFramePr>
          <p:nvPr/>
        </p:nvGraphicFramePr>
        <p:xfrm>
          <a:off x="476885" y="2112010"/>
          <a:ext cx="8190865" cy="1704340"/>
        </p:xfrm>
        <a:graphic>
          <a:graphicData uri="http://schemas.openxmlformats.org/presentationml/2006/ole">
            <mc:AlternateContent xmlns:mc="http://schemas.openxmlformats.org/markup-compatibility/2006">
              <mc:Choice xmlns:v="urn:schemas-microsoft-com:vml" Requires="v">
                <p:oleObj spid="_x0000_s5" name="" r:id="rId3" imgW="4419600" imgH="914400" progId="Equation.3">
                  <p:embed/>
                </p:oleObj>
              </mc:Choice>
              <mc:Fallback>
                <p:oleObj name="" r:id="rId3" imgW="4419600" imgH="914400" progId="Equation.3">
                  <p:embed/>
                  <p:pic>
                    <p:nvPicPr>
                      <p:cNvPr id="0" name="图片 3131"/>
                      <p:cNvPicPr/>
                      <p:nvPr/>
                    </p:nvPicPr>
                    <p:blipFill>
                      <a:blip r:embed="rId4"/>
                      <a:stretch>
                        <a:fillRect/>
                      </a:stretch>
                    </p:blipFill>
                    <p:spPr>
                      <a:xfrm>
                        <a:off x="476885" y="2112010"/>
                        <a:ext cx="8190865" cy="170434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2</a:t>
            </a:r>
            <a:r>
              <a:rPr sz="4400" dirty="0" smtClean="0"/>
              <a:t> 最小差错概率接收机</a:t>
            </a:r>
            <a:endParaRPr sz="4400" dirty="0" smtClean="0"/>
          </a:p>
        </p:txBody>
      </p:sp>
      <p:sp>
        <p:nvSpPr>
          <p:cNvPr id="25603" name="Rectangle 3"/>
          <p:cNvSpPr>
            <a:spLocks noGrp="1" noChangeArrowheads="1"/>
          </p:cNvSpPr>
          <p:nvPr>
            <p:ph type="body" idx="1"/>
          </p:nvPr>
        </p:nvSpPr>
        <p:spPr>
          <a:xfrm>
            <a:off x="927100" y="1179830"/>
            <a:ext cx="8155305" cy="534733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最小差错概率接收机的设计</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buNone/>
            </a:pPr>
            <a:r>
              <a:rPr lang="zh-CN" altLang="en-US" sz="2300" dirty="0">
                <a:latin typeface="Times New Roman" panose="02020603050405020304" pitchFamily="18" charset="0"/>
                <a:ea typeface="宋体" panose="02010600030101010101" pitchFamily="2" charset="-122"/>
                <a:sym typeface="+mn-ea"/>
              </a:rPr>
              <a:t>因为</a:t>
            </a:r>
            <a:r>
              <a:rPr lang="en-US" altLang="zh-CN" sz="2300" i="1" dirty="0">
                <a:latin typeface="Times New Roman" panose="02020603050405020304" pitchFamily="18" charset="0"/>
                <a:ea typeface="宋体" panose="02010600030101010101" pitchFamily="2" charset="-122"/>
                <a:sym typeface="+mn-ea"/>
              </a:rPr>
              <a:t>s</a:t>
            </a:r>
            <a:r>
              <a:rPr lang="en-US" altLang="zh-CN" sz="2300" baseline="-25000" dirty="0">
                <a:latin typeface="Times New Roman" panose="02020603050405020304" pitchFamily="18" charset="0"/>
                <a:ea typeface="宋体" panose="02010600030101010101" pitchFamily="2" charset="-122"/>
                <a:sym typeface="+mn-ea"/>
              </a:rPr>
              <a:t>1</a:t>
            </a:r>
            <a:r>
              <a:rPr lang="en-US" altLang="zh-CN" sz="2300" dirty="0">
                <a:latin typeface="Times New Roman" panose="02020603050405020304" pitchFamily="18" charset="0"/>
                <a:ea typeface="宋体" panose="02010600030101010101" pitchFamily="2" charset="-122"/>
                <a:sym typeface="+mn-ea"/>
              </a:rPr>
              <a:t>(</a:t>
            </a:r>
            <a:r>
              <a:rPr lang="en-US" altLang="zh-CN" sz="2300" i="1" dirty="0">
                <a:latin typeface="Times New Roman" panose="02020603050405020304" pitchFamily="18" charset="0"/>
                <a:ea typeface="宋体" panose="02010600030101010101" pitchFamily="2" charset="-122"/>
                <a:sym typeface="+mn-ea"/>
              </a:rPr>
              <a:t>t</a:t>
            </a:r>
            <a:r>
              <a:rPr lang="en-US" altLang="zh-CN" sz="2300" dirty="0">
                <a:latin typeface="Times New Roman" panose="02020603050405020304" pitchFamily="18" charset="0"/>
                <a:ea typeface="宋体" panose="02010600030101010101" pitchFamily="2" charset="-122"/>
                <a:sym typeface="+mn-ea"/>
              </a:rPr>
              <a:t>)</a:t>
            </a:r>
            <a:r>
              <a:rPr lang="zh-CN" altLang="en-US" sz="2300" dirty="0">
                <a:latin typeface="Times New Roman" panose="02020603050405020304" pitchFamily="18" charset="0"/>
                <a:ea typeface="宋体" panose="02010600030101010101" pitchFamily="2" charset="-122"/>
                <a:sym typeface="+mn-ea"/>
              </a:rPr>
              <a:t>和</a:t>
            </a:r>
            <a:r>
              <a:rPr lang="en-US" altLang="zh-CN" sz="2300" i="1" dirty="0">
                <a:latin typeface="Times New Roman" panose="02020603050405020304" pitchFamily="18" charset="0"/>
                <a:ea typeface="宋体" panose="02010600030101010101" pitchFamily="2" charset="-122"/>
                <a:sym typeface="+mn-ea"/>
              </a:rPr>
              <a:t>s</a:t>
            </a:r>
            <a:r>
              <a:rPr lang="en-US" altLang="zh-CN" sz="2300" baseline="-25000" dirty="0">
                <a:latin typeface="Times New Roman" panose="02020603050405020304" pitchFamily="18" charset="0"/>
                <a:ea typeface="宋体" panose="02010600030101010101" pitchFamily="2" charset="-122"/>
                <a:sym typeface="+mn-ea"/>
              </a:rPr>
              <a:t>2</a:t>
            </a:r>
            <a:r>
              <a:rPr lang="en-US" altLang="zh-CN" sz="2300" dirty="0">
                <a:latin typeface="Times New Roman" panose="02020603050405020304" pitchFamily="18" charset="0"/>
                <a:ea typeface="宋体" panose="02010600030101010101" pitchFamily="2" charset="-122"/>
                <a:sym typeface="+mn-ea"/>
              </a:rPr>
              <a:t>(</a:t>
            </a:r>
            <a:r>
              <a:rPr lang="en-US" altLang="zh-CN" sz="2300" i="1" dirty="0">
                <a:latin typeface="Times New Roman" panose="02020603050405020304" pitchFamily="18" charset="0"/>
                <a:ea typeface="宋体" panose="02010600030101010101" pitchFamily="2" charset="-122"/>
                <a:sym typeface="+mn-ea"/>
              </a:rPr>
              <a:t>t</a:t>
            </a:r>
            <a:r>
              <a:rPr lang="en-US" altLang="zh-CN" sz="2300" dirty="0">
                <a:latin typeface="Times New Roman" panose="02020603050405020304" pitchFamily="18" charset="0"/>
                <a:ea typeface="宋体" panose="02010600030101010101" pitchFamily="2" charset="-122"/>
                <a:sym typeface="+mn-ea"/>
              </a:rPr>
              <a:t>)</a:t>
            </a:r>
            <a:r>
              <a:rPr lang="zh-CN" altLang="en-US" sz="2300" dirty="0">
                <a:latin typeface="Times New Roman" panose="02020603050405020304" pitchFamily="18" charset="0"/>
                <a:ea typeface="宋体" panose="02010600030101010101" pitchFamily="2" charset="-122"/>
                <a:sym typeface="+mn-ea"/>
              </a:rPr>
              <a:t>具有相等的能量，且令：</a:t>
            </a:r>
            <a:endParaRPr lang="zh-CN" altLang="en-US" sz="2300" dirty="0">
              <a:latin typeface="Times New Roman" panose="02020603050405020304" pitchFamily="18" charset="0"/>
              <a:ea typeface="宋体" panose="02010600030101010101" pitchFamily="2" charset="-122"/>
              <a:sym typeface="+mn-ea"/>
            </a:endParaRPr>
          </a:p>
          <a:p>
            <a:pPr marL="0" indent="0" eaLnBrk="1" hangingPunct="1">
              <a:buNone/>
            </a:pPr>
            <a:endParaRPr lang="en-US" sz="2300" b="1" dirty="0" smtClean="0">
              <a:solidFill>
                <a:schemeClr val="tx1"/>
              </a:solidFill>
              <a:effectLst/>
            </a:endParaRPr>
          </a:p>
          <a:p>
            <a:pPr marL="0" indent="0" eaLnBrk="1" hangingPunct="1">
              <a:buNone/>
            </a:pPr>
            <a:endParaRPr lang="en-US" sz="2300" b="1" dirty="0" smtClean="0">
              <a:solidFill>
                <a:schemeClr val="tx1"/>
              </a:solidFill>
              <a:effectLst/>
            </a:endParaRPr>
          </a:p>
          <a:p>
            <a:pPr marL="0" indent="0" eaLnBrk="1" hangingPunct="1">
              <a:buNone/>
            </a:pPr>
            <a:endParaRPr lang="en-US" sz="2300" b="1" dirty="0" smtClean="0">
              <a:solidFill>
                <a:schemeClr val="tx1"/>
              </a:solidFill>
              <a:effectLst/>
            </a:endParaRPr>
          </a:p>
          <a:p>
            <a:pPr marL="0" indent="0" eaLnBrk="1" hangingPunct="1">
              <a:buNone/>
            </a:pPr>
            <a:endParaRPr lang="en-US" sz="2300" b="1" dirty="0" smtClean="0">
              <a:solidFill>
                <a:schemeClr val="tx1"/>
              </a:solidFill>
              <a:effectLst/>
            </a:endParaRPr>
          </a:p>
          <a:p>
            <a:pPr marL="0" indent="0" eaLnBrk="1" hangingPunct="1">
              <a:buNone/>
            </a:pPr>
            <a:r>
              <a:rPr lang="zh-CN" altLang="en-US" sz="2300" b="1" dirty="0" smtClean="0">
                <a:solidFill>
                  <a:schemeClr val="tx1"/>
                </a:solidFill>
                <a:effectLst/>
              </a:rPr>
              <a:t>所以，前式可化简为：</a:t>
            </a:r>
            <a:endParaRPr lang="zh-CN" altLang="en-US" sz="2300" b="1" dirty="0" smtClean="0">
              <a:solidFill>
                <a:schemeClr val="tx1"/>
              </a:solidFill>
              <a:effectLst/>
            </a:endParaRPr>
          </a:p>
        </p:txBody>
      </p:sp>
      <p:graphicFrame>
        <p:nvGraphicFramePr>
          <p:cNvPr id="6150" name="Object 6"/>
          <p:cNvGraphicFramePr>
            <a:graphicFrameLocks noChangeAspect="1"/>
          </p:cNvGraphicFramePr>
          <p:nvPr/>
        </p:nvGraphicFramePr>
        <p:xfrm>
          <a:off x="2300605" y="4268470"/>
          <a:ext cx="4741545" cy="1778635"/>
        </p:xfrm>
        <a:graphic>
          <a:graphicData uri="http://schemas.openxmlformats.org/presentationml/2006/ole">
            <mc:AlternateContent xmlns:mc="http://schemas.openxmlformats.org/markup-compatibility/2006">
              <mc:Choice xmlns:v="urn:schemas-microsoft-com:vml" Requires="v">
                <p:oleObj spid="_x0000_s3132" name="" r:id="rId1" imgW="2451100" imgH="914400" progId="Equation.3">
                  <p:embed/>
                </p:oleObj>
              </mc:Choice>
              <mc:Fallback>
                <p:oleObj name="" r:id="rId1" imgW="2451100" imgH="914400" progId="Equation.3">
                  <p:embed/>
                  <p:pic>
                    <p:nvPicPr>
                      <p:cNvPr id="0" name="图片 3131"/>
                      <p:cNvPicPr/>
                      <p:nvPr/>
                    </p:nvPicPr>
                    <p:blipFill>
                      <a:blip r:embed="rId2"/>
                      <a:stretch>
                        <a:fillRect/>
                      </a:stretch>
                    </p:blipFill>
                    <p:spPr>
                      <a:xfrm>
                        <a:off x="2300605" y="4268470"/>
                        <a:ext cx="4741545" cy="1778635"/>
                      </a:xfrm>
                      <a:prstGeom prst="rect">
                        <a:avLst/>
                      </a:prstGeom>
                      <a:solidFill>
                        <a:schemeClr val="accent2">
                          <a:alpha val="50000"/>
                        </a:schemeClr>
                      </a:solidFill>
                      <a:ln w="38100">
                        <a:noFill/>
                        <a:miter/>
                      </a:ln>
                    </p:spPr>
                  </p:pic>
                </p:oleObj>
              </mc:Fallback>
            </mc:AlternateContent>
          </a:graphicData>
        </a:graphic>
      </p:graphicFrame>
      <p:graphicFrame>
        <p:nvGraphicFramePr>
          <p:cNvPr id="32777" name="对象 32776"/>
          <p:cNvGraphicFramePr/>
          <p:nvPr/>
        </p:nvGraphicFramePr>
        <p:xfrm>
          <a:off x="2930525" y="2223135"/>
          <a:ext cx="2273300" cy="1445260"/>
        </p:xfrm>
        <a:graphic>
          <a:graphicData uri="http://schemas.openxmlformats.org/presentationml/2006/ole">
            <mc:AlternateContent xmlns:mc="http://schemas.openxmlformats.org/markup-compatibility/2006">
              <mc:Choice xmlns:v="urn:schemas-microsoft-com:vml" Requires="v">
                <p:oleObj spid="_x0000_s3128" name="" r:id="rId3" imgW="1104900" imgH="838200" progId="Equation.3">
                  <p:embed/>
                </p:oleObj>
              </mc:Choice>
              <mc:Fallback>
                <p:oleObj name="" r:id="rId3" imgW="1104900" imgH="838200" progId="Equation.3">
                  <p:embed/>
                  <p:pic>
                    <p:nvPicPr>
                      <p:cNvPr id="0" name="图片 3127"/>
                      <p:cNvPicPr/>
                      <p:nvPr/>
                    </p:nvPicPr>
                    <p:blipFill>
                      <a:blip r:embed="rId4"/>
                      <a:stretch>
                        <a:fillRect/>
                      </a:stretch>
                    </p:blipFill>
                    <p:spPr>
                      <a:xfrm>
                        <a:off x="2930525" y="2223135"/>
                        <a:ext cx="2273300" cy="144526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2</a:t>
            </a:r>
            <a:r>
              <a:rPr sz="4400" dirty="0" smtClean="0"/>
              <a:t> 最小差错概率接收机</a:t>
            </a:r>
            <a:endParaRPr sz="4400" dirty="0" smtClean="0"/>
          </a:p>
        </p:txBody>
      </p:sp>
      <p:sp>
        <p:nvSpPr>
          <p:cNvPr id="25603" name="Rectangle 3"/>
          <p:cNvSpPr>
            <a:spLocks noGrp="1" noChangeArrowheads="1"/>
          </p:cNvSpPr>
          <p:nvPr>
            <p:ph type="body" idx="1"/>
          </p:nvPr>
        </p:nvSpPr>
        <p:spPr>
          <a:xfrm>
            <a:off x="927100" y="1179830"/>
            <a:ext cx="8155305" cy="534733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最小差错概率接收机的设计</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buNone/>
            </a:pPr>
            <a:r>
              <a:rPr lang="zh-CN" altLang="en-US" sz="2400" dirty="0" smtClean="0">
                <a:solidFill>
                  <a:schemeClr val="tx2"/>
                </a:solidFill>
                <a:effectLst>
                  <a:outerShdw blurRad="38100" dist="38100" dir="2700000" algn="tl">
                    <a:srgbClr val="000000">
                      <a:alpha val="43137"/>
                    </a:srgbClr>
                  </a:outerShdw>
                </a:effectLst>
                <a:sym typeface="+mn-ea"/>
              </a:rPr>
              <a:t>（</a:t>
            </a:r>
            <a:r>
              <a:rPr lang="en-US" altLang="zh-CN" sz="2400" dirty="0" smtClean="0">
                <a:solidFill>
                  <a:schemeClr val="tx2"/>
                </a:solidFill>
                <a:effectLst>
                  <a:outerShdw blurRad="38100" dist="38100" dir="2700000" algn="tl">
                    <a:srgbClr val="000000">
                      <a:alpha val="43137"/>
                    </a:srgbClr>
                  </a:outerShdw>
                </a:effectLst>
                <a:sym typeface="+mn-ea"/>
              </a:rPr>
              <a:t>4</a:t>
            </a:r>
            <a:r>
              <a:rPr lang="zh-CN" altLang="en-US" sz="2400" dirty="0" smtClean="0">
                <a:solidFill>
                  <a:schemeClr val="tx2"/>
                </a:solidFill>
                <a:effectLst>
                  <a:outerShdw blurRad="38100" dist="38100" dir="2700000" algn="tl">
                    <a:srgbClr val="000000">
                      <a:alpha val="43137"/>
                    </a:srgbClr>
                  </a:outerShdw>
                </a:effectLst>
                <a:sym typeface="+mn-ea"/>
              </a:rPr>
              <a:t>）最佳接收机结构（</a:t>
            </a:r>
            <a:r>
              <a:rPr lang="zh-CN" altLang="en-US" sz="2400" dirty="0" smtClean="0">
                <a:solidFill>
                  <a:srgbClr val="C00000"/>
                </a:solidFill>
                <a:effectLst>
                  <a:outerShdw blurRad="38100" dist="38100" dir="2700000" algn="tl">
                    <a:srgbClr val="000000">
                      <a:alpha val="43137"/>
                    </a:srgbClr>
                  </a:outerShdw>
                </a:effectLst>
                <a:sym typeface="+mn-ea"/>
              </a:rPr>
              <a:t>相关检测器</a:t>
            </a:r>
            <a:r>
              <a:rPr lang="zh-CN" altLang="en-US" sz="2400" dirty="0" smtClean="0">
                <a:solidFill>
                  <a:schemeClr val="tx2"/>
                </a:solidFill>
                <a:effectLst>
                  <a:outerShdw blurRad="38100" dist="38100" dir="2700000" algn="tl">
                    <a:srgbClr val="000000">
                      <a:alpha val="43137"/>
                    </a:srgbClr>
                  </a:outerShdw>
                </a:effectLst>
                <a:sym typeface="+mn-ea"/>
              </a:rPr>
              <a:t>）</a:t>
            </a:r>
            <a:endParaRPr lang="zh-CN" altLang="en-US" sz="2400" b="1" dirty="0" smtClean="0">
              <a:solidFill>
                <a:schemeClr val="tx2"/>
              </a:solidFill>
              <a:effectLst>
                <a:outerShdw blurRad="38100" dist="38100" dir="2700000" algn="tl">
                  <a:srgbClr val="000000">
                    <a:alpha val="43137"/>
                  </a:srgbClr>
                </a:outerShdw>
              </a:effectLst>
            </a:endParaRPr>
          </a:p>
          <a:p>
            <a:pPr marL="0" indent="0" eaLnBrk="1" hangingPunct="1">
              <a:lnSpc>
                <a:spcPct val="100000"/>
              </a:lnSpc>
              <a:buFont typeface="Wingdings" panose="05000000000000000000" charset="0"/>
              <a:buNone/>
            </a:pPr>
            <a:r>
              <a:rPr lang="zh-CN" altLang="en-US" sz="2300" dirty="0">
                <a:latin typeface="Times New Roman" panose="02020603050405020304" pitchFamily="18" charset="0"/>
                <a:ea typeface="宋体" panose="02010600030101010101" pitchFamily="2" charset="-122"/>
                <a:sym typeface="+mn-ea"/>
              </a:rPr>
              <a:t>可以用乘法器、积分器、加法器、比较器等器件实现，就得到了最小差错概率接收机的结构</a:t>
            </a:r>
            <a:endParaRPr lang="zh-CN" altLang="en-US" sz="2300" dirty="0">
              <a:latin typeface="Times New Roman" panose="02020603050405020304" pitchFamily="18" charset="0"/>
              <a:ea typeface="宋体" panose="02010600030101010101" pitchFamily="2" charset="-122"/>
              <a:sym typeface="+mn-ea"/>
            </a:endParaRPr>
          </a:p>
          <a:p>
            <a:pPr marL="0" indent="0" eaLnBrk="1" hangingPunct="1">
              <a:lnSpc>
                <a:spcPct val="100000"/>
              </a:lnSpc>
              <a:buFont typeface="Wingdings" panose="05000000000000000000" charset="0"/>
              <a:buNone/>
            </a:pPr>
            <a:endParaRPr lang="en-US" sz="2300" b="1" dirty="0" smtClean="0">
              <a:solidFill>
                <a:schemeClr val="tx1"/>
              </a:solidFill>
              <a:effectLst/>
            </a:endParaRPr>
          </a:p>
        </p:txBody>
      </p:sp>
      <p:grpSp>
        <p:nvGrpSpPr>
          <p:cNvPr id="15363" name="Group 4"/>
          <p:cNvGrpSpPr/>
          <p:nvPr/>
        </p:nvGrpSpPr>
        <p:grpSpPr>
          <a:xfrm>
            <a:off x="494983" y="2912745"/>
            <a:ext cx="8621712" cy="3511550"/>
            <a:chOff x="1179" y="2387"/>
            <a:chExt cx="3969" cy="1933"/>
          </a:xfrm>
        </p:grpSpPr>
        <p:sp>
          <p:nvSpPr>
            <p:cNvPr id="15366" name="AutoShape 5"/>
            <p:cNvSpPr>
              <a:spLocks noChangeAspect="1"/>
            </p:cNvSpPr>
            <p:nvPr/>
          </p:nvSpPr>
          <p:spPr>
            <a:xfrm>
              <a:off x="1179" y="2387"/>
              <a:ext cx="3969" cy="1933"/>
            </a:xfrm>
            <a:prstGeom prst="rect">
              <a:avLst/>
            </a:prstGeom>
            <a:noFill/>
            <a:ln w="9525">
              <a:noFill/>
            </a:ln>
          </p:spPr>
          <p:txBody>
            <a:bodyPr/>
            <a:p>
              <a:pPr eaLnBrk="1" hangingPunct="1"/>
              <a:endParaRPr lang="zh-CN" altLang="en-US" dirty="0">
                <a:latin typeface="Tahoma" panose="020B0604030504040204" pitchFamily="34" charset="0"/>
              </a:endParaRPr>
            </a:p>
          </p:txBody>
        </p:sp>
        <p:sp>
          <p:nvSpPr>
            <p:cNvPr id="15367" name="Line 6"/>
            <p:cNvSpPr/>
            <p:nvPr/>
          </p:nvSpPr>
          <p:spPr>
            <a:xfrm flipH="1">
              <a:off x="4411" y="2638"/>
              <a:ext cx="7" cy="270"/>
            </a:xfrm>
            <a:prstGeom prst="line">
              <a:avLst/>
            </a:prstGeom>
            <a:ln w="9525" cap="flat" cmpd="sng">
              <a:solidFill>
                <a:srgbClr val="000000"/>
              </a:solidFill>
              <a:prstDash val="solid"/>
              <a:headEnd type="none" w="med" len="med"/>
              <a:tailEnd type="triangle" w="med" len="med"/>
            </a:ln>
          </p:spPr>
        </p:sp>
        <p:sp>
          <p:nvSpPr>
            <p:cNvPr id="15368" name="Line 7"/>
            <p:cNvSpPr/>
            <p:nvPr/>
          </p:nvSpPr>
          <p:spPr>
            <a:xfrm flipV="1">
              <a:off x="4418" y="3140"/>
              <a:ext cx="0" cy="287"/>
            </a:xfrm>
            <a:prstGeom prst="line">
              <a:avLst/>
            </a:prstGeom>
            <a:ln w="9525" cap="flat" cmpd="sng">
              <a:solidFill>
                <a:srgbClr val="000000"/>
              </a:solidFill>
              <a:prstDash val="solid"/>
              <a:headEnd type="none" w="med" len="med"/>
              <a:tailEnd type="triangle" w="med" len="med"/>
            </a:ln>
          </p:spPr>
        </p:sp>
        <p:sp>
          <p:nvSpPr>
            <p:cNvPr id="15369" name="Text Box 8"/>
            <p:cNvSpPr txBox="1"/>
            <p:nvPr/>
          </p:nvSpPr>
          <p:spPr>
            <a:xfrm>
              <a:off x="3486" y="3705"/>
              <a:ext cx="344" cy="255"/>
            </a:xfrm>
            <a:prstGeom prst="rect">
              <a:avLst/>
            </a:prstGeom>
            <a:noFill/>
            <a:ln w="9525">
              <a:noFill/>
            </a:ln>
          </p:spPr>
          <p:txBody>
            <a:bodyPr/>
            <a:p>
              <a:pPr algn="just" eaLnBrk="1" hangingPunct="1"/>
              <a:r>
                <a:rPr lang="en-US" altLang="zh-CN" sz="2000" i="1" dirty="0">
                  <a:latin typeface="Times New Roman" panose="02020603050405020304" pitchFamily="18" charset="0"/>
                </a:rPr>
                <a:t>U</a:t>
              </a:r>
              <a:r>
                <a:rPr lang="en-US" altLang="zh-CN" sz="2000" baseline="-25000" dirty="0">
                  <a:latin typeface="Times New Roman" panose="02020603050405020304" pitchFamily="18" charset="0"/>
                </a:rPr>
                <a:t>2</a:t>
              </a:r>
              <a:endParaRPr lang="en-US" altLang="zh-CN" sz="3600" baseline="-25000" dirty="0">
                <a:latin typeface="Tahoma" panose="020B0604030504040204" pitchFamily="34" charset="0"/>
              </a:endParaRPr>
            </a:p>
          </p:txBody>
        </p:sp>
        <p:sp>
          <p:nvSpPr>
            <p:cNvPr id="15370" name="Text Box 9"/>
            <p:cNvSpPr txBox="1"/>
            <p:nvPr/>
          </p:nvSpPr>
          <p:spPr>
            <a:xfrm>
              <a:off x="1285" y="2796"/>
              <a:ext cx="344" cy="255"/>
            </a:xfrm>
            <a:prstGeom prst="rect">
              <a:avLst/>
            </a:prstGeom>
            <a:noFill/>
            <a:ln w="9525">
              <a:noFill/>
            </a:ln>
          </p:spPr>
          <p:txBody>
            <a:bodyPr/>
            <a:p>
              <a:pPr algn="just" eaLnBrk="1" hangingPunct="1"/>
              <a:r>
                <a:rPr lang="en-US" altLang="zh-CN" sz="2000" i="1" dirty="0">
                  <a:latin typeface="Times New Roman" panose="02020603050405020304" pitchFamily="18" charset="0"/>
                </a:rPr>
                <a:t>y</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endParaRPr lang="en-US" altLang="zh-CN" sz="3600" dirty="0">
                <a:latin typeface="Tahoma" panose="020B0604030504040204" pitchFamily="34" charset="0"/>
              </a:endParaRPr>
            </a:p>
          </p:txBody>
        </p:sp>
        <p:sp>
          <p:nvSpPr>
            <p:cNvPr id="15371" name="Text Box 10"/>
            <p:cNvSpPr txBox="1"/>
            <p:nvPr/>
          </p:nvSpPr>
          <p:spPr>
            <a:xfrm>
              <a:off x="1968" y="3742"/>
              <a:ext cx="344" cy="255"/>
            </a:xfrm>
            <a:prstGeom prst="rect">
              <a:avLst/>
            </a:prstGeom>
            <a:noFill/>
            <a:ln w="9525">
              <a:noFill/>
            </a:ln>
          </p:spPr>
          <p:txBody>
            <a:bodyPr/>
            <a:p>
              <a:pPr algn="just" eaLnBrk="1" hangingPunct="1"/>
              <a:r>
                <a:rPr lang="en-US" altLang="zh-CN" sz="2000" i="1" dirty="0">
                  <a:latin typeface="Times New Roman" panose="02020603050405020304" pitchFamily="18" charset="0"/>
                </a:rPr>
                <a:t>s</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endParaRPr lang="en-US" altLang="zh-CN" sz="3600" dirty="0">
                <a:latin typeface="Tahoma" panose="020B0604030504040204" pitchFamily="34" charset="0"/>
              </a:endParaRPr>
            </a:p>
          </p:txBody>
        </p:sp>
        <p:sp>
          <p:nvSpPr>
            <p:cNvPr id="15372" name="Text Box 11"/>
            <p:cNvSpPr txBox="1"/>
            <p:nvPr/>
          </p:nvSpPr>
          <p:spPr>
            <a:xfrm>
              <a:off x="1959" y="2925"/>
              <a:ext cx="345" cy="254"/>
            </a:xfrm>
            <a:prstGeom prst="rect">
              <a:avLst/>
            </a:prstGeom>
            <a:noFill/>
            <a:ln w="9525">
              <a:noFill/>
            </a:ln>
          </p:spPr>
          <p:txBody>
            <a:bodyPr/>
            <a:p>
              <a:pPr algn="just" eaLnBrk="1" hangingPunct="1"/>
              <a:r>
                <a:rPr lang="en-US" altLang="zh-CN" sz="2000" i="1" dirty="0">
                  <a:latin typeface="Times New Roman" panose="02020603050405020304" pitchFamily="18" charset="0"/>
                </a:rPr>
                <a:t>s</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endParaRPr lang="en-US" altLang="zh-CN" sz="3600" dirty="0">
                <a:latin typeface="Tahoma" panose="020B0604030504040204" pitchFamily="34" charset="0"/>
              </a:endParaRPr>
            </a:p>
          </p:txBody>
        </p:sp>
        <p:sp>
          <p:nvSpPr>
            <p:cNvPr id="15373" name="Text Box 12"/>
            <p:cNvSpPr txBox="1"/>
            <p:nvPr/>
          </p:nvSpPr>
          <p:spPr>
            <a:xfrm>
              <a:off x="3500" y="2906"/>
              <a:ext cx="273" cy="256"/>
            </a:xfrm>
            <a:prstGeom prst="rect">
              <a:avLst/>
            </a:prstGeom>
            <a:noFill/>
            <a:ln w="9525">
              <a:noFill/>
            </a:ln>
          </p:spPr>
          <p:txBody>
            <a:bodyPr/>
            <a:p>
              <a:pPr algn="just" eaLnBrk="1" hangingPunct="1"/>
              <a:r>
                <a:rPr lang="en-US" altLang="zh-CN" sz="2000" i="1" dirty="0">
                  <a:latin typeface="Times New Roman" panose="02020603050405020304" pitchFamily="18" charset="0"/>
                </a:rPr>
                <a:t>U</a:t>
              </a:r>
              <a:r>
                <a:rPr lang="en-US" altLang="zh-CN" sz="2000" baseline="-25000" dirty="0">
                  <a:latin typeface="Times New Roman" panose="02020603050405020304" pitchFamily="18" charset="0"/>
                </a:rPr>
                <a:t>1</a:t>
              </a:r>
              <a:endParaRPr lang="en-US" altLang="zh-CN" sz="3600" baseline="-25000" dirty="0">
                <a:latin typeface="Tahoma" panose="020B0604030504040204" pitchFamily="34" charset="0"/>
              </a:endParaRPr>
            </a:p>
          </p:txBody>
        </p:sp>
        <p:sp>
          <p:nvSpPr>
            <p:cNvPr id="15374" name="Line 13"/>
            <p:cNvSpPr/>
            <p:nvPr/>
          </p:nvSpPr>
          <p:spPr>
            <a:xfrm>
              <a:off x="1658" y="2636"/>
              <a:ext cx="0" cy="798"/>
            </a:xfrm>
            <a:prstGeom prst="line">
              <a:avLst/>
            </a:prstGeom>
            <a:ln w="9525" cap="flat" cmpd="sng">
              <a:solidFill>
                <a:srgbClr val="000000"/>
              </a:solidFill>
              <a:prstDash val="solid"/>
              <a:headEnd type="none" w="med" len="med"/>
              <a:tailEnd type="none" w="med" len="med"/>
            </a:ln>
          </p:spPr>
        </p:sp>
        <p:sp>
          <p:nvSpPr>
            <p:cNvPr id="15375" name="Line 14"/>
            <p:cNvSpPr/>
            <p:nvPr/>
          </p:nvSpPr>
          <p:spPr>
            <a:xfrm>
              <a:off x="1344" y="3012"/>
              <a:ext cx="322" cy="0"/>
            </a:xfrm>
            <a:prstGeom prst="line">
              <a:avLst/>
            </a:prstGeom>
            <a:ln w="9525" cap="flat" cmpd="sng">
              <a:solidFill>
                <a:srgbClr val="000000"/>
              </a:solidFill>
              <a:prstDash val="solid"/>
              <a:headEnd type="none" w="med" len="med"/>
              <a:tailEnd type="triangle" w="med" len="med"/>
            </a:ln>
          </p:spPr>
        </p:sp>
        <p:sp>
          <p:nvSpPr>
            <p:cNvPr id="15376" name="Text Box 15"/>
            <p:cNvSpPr txBox="1"/>
            <p:nvPr/>
          </p:nvSpPr>
          <p:spPr>
            <a:xfrm>
              <a:off x="3788" y="2818"/>
              <a:ext cx="393" cy="254"/>
            </a:xfrm>
            <a:prstGeom prst="rect">
              <a:avLst/>
            </a:prstGeom>
            <a:noFill/>
            <a:ln w="9525">
              <a:noFill/>
            </a:ln>
          </p:spPr>
          <p:txBody>
            <a:bodyPr/>
            <a:p>
              <a:pPr algn="just" eaLnBrk="1" hangingPunct="1"/>
              <a:r>
                <a:rPr lang="en-US" altLang="zh-CN" sz="2000" i="1" dirty="0">
                  <a:latin typeface="Times New Roman" panose="02020603050405020304" pitchFamily="18" charset="0"/>
                </a:rPr>
                <a:t>t</a:t>
              </a:r>
              <a:r>
                <a:rPr lang="en-US" altLang="zh-CN" sz="2000" dirty="0">
                  <a:latin typeface="Times New Roman" panose="02020603050405020304" pitchFamily="18" charset="0"/>
                </a:rPr>
                <a:t> = </a:t>
              </a:r>
              <a:r>
                <a:rPr lang="en-US" altLang="zh-CN" sz="2000" i="1" dirty="0">
                  <a:latin typeface="Times New Roman" panose="02020603050405020304" pitchFamily="18" charset="0"/>
                </a:rPr>
                <a:t>T</a:t>
              </a:r>
              <a:r>
                <a:rPr lang="en-US" altLang="zh-CN" sz="2000" i="1" baseline="-25000" dirty="0">
                  <a:latin typeface="Times New Roman" panose="02020603050405020304" pitchFamily="18" charset="0"/>
                </a:rPr>
                <a:t>B</a:t>
              </a:r>
              <a:endParaRPr lang="en-US" altLang="zh-CN" sz="2000" i="1" baseline="-25000" dirty="0">
                <a:latin typeface="Times New Roman" panose="02020603050405020304" pitchFamily="18" charset="0"/>
              </a:endParaRPr>
            </a:p>
          </p:txBody>
        </p:sp>
        <p:grpSp>
          <p:nvGrpSpPr>
            <p:cNvPr id="15377" name="Group 16"/>
            <p:cNvGrpSpPr/>
            <p:nvPr/>
          </p:nvGrpSpPr>
          <p:grpSpPr>
            <a:xfrm>
              <a:off x="3975" y="2907"/>
              <a:ext cx="995" cy="232"/>
              <a:chOff x="7192" y="11557"/>
              <a:chExt cx="1806" cy="377"/>
            </a:xfrm>
          </p:grpSpPr>
          <p:sp>
            <p:nvSpPr>
              <p:cNvPr id="15400" name="Text Box 17"/>
              <p:cNvSpPr txBox="1"/>
              <p:nvPr/>
            </p:nvSpPr>
            <p:spPr>
              <a:xfrm>
                <a:off x="7556" y="11557"/>
                <a:ext cx="936" cy="377"/>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1" hangingPunct="1"/>
                <a:r>
                  <a:rPr lang="zh-CN" altLang="en-US" dirty="0">
                    <a:latin typeface="Times New Roman" panose="02020603050405020304" pitchFamily="18" charset="0"/>
                  </a:rPr>
                  <a:t>比较判决</a:t>
                </a:r>
                <a:endParaRPr lang="zh-CN" altLang="en-US" sz="3600" dirty="0">
                  <a:latin typeface="Tahoma" panose="020B0604030504040204" pitchFamily="34" charset="0"/>
                </a:endParaRPr>
              </a:p>
            </p:txBody>
          </p:sp>
          <p:sp>
            <p:nvSpPr>
              <p:cNvPr id="15401" name="Line 18"/>
              <p:cNvSpPr/>
              <p:nvPr/>
            </p:nvSpPr>
            <p:spPr>
              <a:xfrm>
                <a:off x="8504" y="11740"/>
                <a:ext cx="494" cy="0"/>
              </a:xfrm>
              <a:prstGeom prst="line">
                <a:avLst/>
              </a:prstGeom>
              <a:ln w="9525" cap="flat" cmpd="sng">
                <a:solidFill>
                  <a:srgbClr val="000000"/>
                </a:solidFill>
                <a:prstDash val="solid"/>
                <a:headEnd type="none" w="med" len="med"/>
                <a:tailEnd type="triangle" w="med" len="med"/>
              </a:ln>
            </p:spPr>
          </p:sp>
          <p:sp>
            <p:nvSpPr>
              <p:cNvPr id="15402" name="Line 19"/>
              <p:cNvSpPr/>
              <p:nvPr/>
            </p:nvSpPr>
            <p:spPr>
              <a:xfrm>
                <a:off x="7192" y="11754"/>
                <a:ext cx="338" cy="1"/>
              </a:xfrm>
              <a:prstGeom prst="line">
                <a:avLst/>
              </a:prstGeom>
              <a:ln w="9525" cap="flat" cmpd="sng">
                <a:solidFill>
                  <a:srgbClr val="000000"/>
                </a:solidFill>
                <a:prstDash val="solid"/>
                <a:headEnd type="none" w="med" len="med"/>
                <a:tailEnd type="triangle" w="med" len="med"/>
              </a:ln>
            </p:spPr>
          </p:sp>
        </p:grpSp>
        <p:grpSp>
          <p:nvGrpSpPr>
            <p:cNvPr id="15378" name="Group 20"/>
            <p:cNvGrpSpPr/>
            <p:nvPr/>
          </p:nvGrpSpPr>
          <p:grpSpPr>
            <a:xfrm>
              <a:off x="1669" y="2509"/>
              <a:ext cx="2753" cy="458"/>
              <a:chOff x="3228" y="10907"/>
              <a:chExt cx="4995" cy="745"/>
            </a:xfrm>
          </p:grpSpPr>
          <p:sp>
            <p:nvSpPr>
              <p:cNvPr id="15390" name="Line 21"/>
              <p:cNvSpPr/>
              <p:nvPr/>
            </p:nvSpPr>
            <p:spPr>
              <a:xfrm>
                <a:off x="6077" y="11118"/>
                <a:ext cx="454" cy="1"/>
              </a:xfrm>
              <a:prstGeom prst="line">
                <a:avLst/>
              </a:prstGeom>
              <a:ln w="9525" cap="flat" cmpd="sng">
                <a:solidFill>
                  <a:srgbClr val="000000"/>
                </a:solidFill>
                <a:prstDash val="solid"/>
                <a:headEnd type="none" w="med" len="med"/>
                <a:tailEnd type="triangle" w="med" len="med"/>
              </a:ln>
            </p:spPr>
          </p:sp>
          <p:grpSp>
            <p:nvGrpSpPr>
              <p:cNvPr id="15391" name="Group 22"/>
              <p:cNvGrpSpPr/>
              <p:nvPr/>
            </p:nvGrpSpPr>
            <p:grpSpPr>
              <a:xfrm>
                <a:off x="3228" y="10907"/>
                <a:ext cx="4995" cy="745"/>
                <a:chOff x="3227" y="10907"/>
                <a:chExt cx="4995" cy="745"/>
              </a:xfrm>
            </p:grpSpPr>
            <p:sp>
              <p:nvSpPr>
                <p:cNvPr id="15392" name="Line 23"/>
                <p:cNvSpPr/>
                <p:nvPr/>
              </p:nvSpPr>
              <p:spPr>
                <a:xfrm flipV="1">
                  <a:off x="3227" y="11104"/>
                  <a:ext cx="614" cy="13"/>
                </a:xfrm>
                <a:prstGeom prst="line">
                  <a:avLst/>
                </a:prstGeom>
                <a:ln w="9525" cap="flat" cmpd="sng">
                  <a:solidFill>
                    <a:srgbClr val="000000"/>
                  </a:solidFill>
                  <a:prstDash val="solid"/>
                  <a:headEnd type="none" w="med" len="med"/>
                  <a:tailEnd type="triangle" w="med" len="med"/>
                </a:ln>
              </p:spPr>
            </p:sp>
            <p:sp>
              <p:nvSpPr>
                <p:cNvPr id="15393" name="Line 24"/>
                <p:cNvSpPr/>
                <p:nvPr/>
              </p:nvSpPr>
              <p:spPr>
                <a:xfrm flipV="1">
                  <a:off x="4267" y="11104"/>
                  <a:ext cx="871" cy="13"/>
                </a:xfrm>
                <a:prstGeom prst="line">
                  <a:avLst/>
                </a:prstGeom>
                <a:ln w="9525" cap="flat" cmpd="sng">
                  <a:solidFill>
                    <a:srgbClr val="000000"/>
                  </a:solidFill>
                  <a:prstDash val="solid"/>
                  <a:headEnd type="none" w="med" len="med"/>
                  <a:tailEnd type="triangle" w="med" len="med"/>
                </a:ln>
              </p:spPr>
            </p:sp>
            <p:sp>
              <p:nvSpPr>
                <p:cNvPr id="15394" name="Line 25"/>
                <p:cNvSpPr/>
                <p:nvPr/>
              </p:nvSpPr>
              <p:spPr>
                <a:xfrm flipV="1">
                  <a:off x="7010" y="11118"/>
                  <a:ext cx="1212" cy="1"/>
                </a:xfrm>
                <a:prstGeom prst="line">
                  <a:avLst/>
                </a:prstGeom>
                <a:ln w="9525" cap="flat" cmpd="sng">
                  <a:solidFill>
                    <a:srgbClr val="000000"/>
                  </a:solidFill>
                  <a:prstDash val="solid"/>
                  <a:headEnd type="none" w="med" len="med"/>
                  <a:tailEnd type="none" w="med" len="med"/>
                </a:ln>
              </p:spPr>
            </p:sp>
            <p:sp>
              <p:nvSpPr>
                <p:cNvPr id="15395" name="Line 26"/>
                <p:cNvSpPr/>
                <p:nvPr/>
              </p:nvSpPr>
              <p:spPr>
                <a:xfrm flipV="1">
                  <a:off x="4059" y="11301"/>
                  <a:ext cx="1" cy="351"/>
                </a:xfrm>
                <a:prstGeom prst="line">
                  <a:avLst/>
                </a:prstGeom>
                <a:ln w="9525" cap="flat" cmpd="sng">
                  <a:solidFill>
                    <a:srgbClr val="000000"/>
                  </a:solidFill>
                  <a:prstDash val="solid"/>
                  <a:headEnd type="none" w="med" len="med"/>
                  <a:tailEnd type="triangle" w="med" len="med"/>
                </a:ln>
              </p:spPr>
            </p:sp>
            <p:sp>
              <p:nvSpPr>
                <p:cNvPr id="15396" name="Line 27"/>
                <p:cNvSpPr/>
                <p:nvPr/>
              </p:nvSpPr>
              <p:spPr>
                <a:xfrm flipH="1" flipV="1">
                  <a:off x="6742" y="11319"/>
                  <a:ext cx="3" cy="268"/>
                </a:xfrm>
                <a:prstGeom prst="line">
                  <a:avLst/>
                </a:prstGeom>
                <a:ln w="9525" cap="flat" cmpd="sng">
                  <a:solidFill>
                    <a:srgbClr val="000000"/>
                  </a:solidFill>
                  <a:prstDash val="solid"/>
                  <a:headEnd type="none" w="med" len="med"/>
                  <a:tailEnd type="triangle" w="med" len="med"/>
                </a:ln>
              </p:spPr>
            </p:sp>
            <p:sp>
              <p:nvSpPr>
                <p:cNvPr id="15397" name="AutoShape 28"/>
                <p:cNvSpPr/>
                <p:nvPr/>
              </p:nvSpPr>
              <p:spPr>
                <a:xfrm>
                  <a:off x="3839" y="10907"/>
                  <a:ext cx="429" cy="414"/>
                </a:xfrm>
                <a:prstGeom prst="flowChartSummingJunction">
                  <a:avLst/>
                </a:prstGeom>
                <a:solidFill>
                  <a:srgbClr val="FFFFFF"/>
                </a:solidFill>
                <a:ln w="9525" cap="flat" cmpd="sng">
                  <a:solidFill>
                    <a:srgbClr val="000000"/>
                  </a:solidFill>
                  <a:prstDash val="solid"/>
                  <a:headEnd type="none" w="med" len="med"/>
                  <a:tailEnd type="none" w="med" len="med"/>
                </a:ln>
              </p:spPr>
              <p:txBody>
                <a:bodyPr/>
                <a:p>
                  <a:pPr eaLnBrk="1" hangingPunct="1"/>
                  <a:endParaRPr lang="zh-CN" altLang="en-US" dirty="0">
                    <a:latin typeface="Tahoma" panose="020B0604030504040204" pitchFamily="34" charset="0"/>
                  </a:endParaRPr>
                </a:p>
              </p:txBody>
            </p:sp>
            <p:sp>
              <p:nvSpPr>
                <p:cNvPr id="15398" name="AutoShape 29"/>
                <p:cNvSpPr/>
                <p:nvPr/>
              </p:nvSpPr>
              <p:spPr>
                <a:xfrm>
                  <a:off x="6545" y="10907"/>
                  <a:ext cx="442" cy="428"/>
                </a:xfrm>
                <a:prstGeom prst="flowChartOr">
                  <a:avLst/>
                </a:prstGeom>
                <a:solidFill>
                  <a:srgbClr val="FFFFFF"/>
                </a:solidFill>
                <a:ln w="9525" cap="flat" cmpd="sng">
                  <a:solidFill>
                    <a:srgbClr val="000000"/>
                  </a:solidFill>
                  <a:prstDash val="solid"/>
                  <a:headEnd type="none" w="med" len="med"/>
                  <a:tailEnd type="none" w="med" len="med"/>
                </a:ln>
              </p:spPr>
              <p:txBody>
                <a:bodyPr/>
                <a:p>
                  <a:pPr eaLnBrk="1" hangingPunct="1"/>
                  <a:endParaRPr lang="zh-CN" altLang="en-US" dirty="0">
                    <a:latin typeface="Tahoma" panose="020B0604030504040204" pitchFamily="34" charset="0"/>
                  </a:endParaRPr>
                </a:p>
              </p:txBody>
            </p:sp>
            <p:sp>
              <p:nvSpPr>
                <p:cNvPr id="15399" name="Text Box 30"/>
                <p:cNvSpPr txBox="1"/>
                <p:nvPr/>
              </p:nvSpPr>
              <p:spPr>
                <a:xfrm>
                  <a:off x="5138" y="10910"/>
                  <a:ext cx="949" cy="390"/>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1" hangingPunct="1"/>
                  <a:r>
                    <a:rPr lang="zh-CN" altLang="en-US" sz="2000" dirty="0">
                      <a:latin typeface="Times New Roman" panose="02020603050405020304" pitchFamily="18" charset="0"/>
                    </a:rPr>
                    <a:t>积分器</a:t>
                  </a:r>
                  <a:endParaRPr lang="zh-CN" altLang="en-US" sz="3600" dirty="0">
                    <a:latin typeface="Tahoma" panose="020B0604030504040204" pitchFamily="34" charset="0"/>
                  </a:endParaRPr>
                </a:p>
              </p:txBody>
            </p:sp>
          </p:grpSp>
        </p:grpSp>
        <p:grpSp>
          <p:nvGrpSpPr>
            <p:cNvPr id="15379" name="Group 31"/>
            <p:cNvGrpSpPr/>
            <p:nvPr/>
          </p:nvGrpSpPr>
          <p:grpSpPr>
            <a:xfrm>
              <a:off x="1653" y="3305"/>
              <a:ext cx="2768" cy="457"/>
              <a:chOff x="3228" y="10907"/>
              <a:chExt cx="5023" cy="745"/>
            </a:xfrm>
          </p:grpSpPr>
          <p:sp>
            <p:nvSpPr>
              <p:cNvPr id="15380" name="Line 32"/>
              <p:cNvSpPr/>
              <p:nvPr/>
            </p:nvSpPr>
            <p:spPr>
              <a:xfrm>
                <a:off x="6077" y="11118"/>
                <a:ext cx="454" cy="1"/>
              </a:xfrm>
              <a:prstGeom prst="line">
                <a:avLst/>
              </a:prstGeom>
              <a:ln w="9525" cap="flat" cmpd="sng">
                <a:solidFill>
                  <a:srgbClr val="000000"/>
                </a:solidFill>
                <a:prstDash val="solid"/>
                <a:headEnd type="none" w="med" len="med"/>
                <a:tailEnd type="triangle" w="med" len="med"/>
              </a:ln>
            </p:spPr>
          </p:sp>
          <p:grpSp>
            <p:nvGrpSpPr>
              <p:cNvPr id="15381" name="Group 33"/>
              <p:cNvGrpSpPr/>
              <p:nvPr/>
            </p:nvGrpSpPr>
            <p:grpSpPr>
              <a:xfrm>
                <a:off x="3228" y="10907"/>
                <a:ext cx="5023" cy="745"/>
                <a:chOff x="3227" y="10907"/>
                <a:chExt cx="5023" cy="745"/>
              </a:xfrm>
            </p:grpSpPr>
            <p:sp>
              <p:nvSpPr>
                <p:cNvPr id="15382" name="Line 34"/>
                <p:cNvSpPr/>
                <p:nvPr/>
              </p:nvSpPr>
              <p:spPr>
                <a:xfrm flipV="1">
                  <a:off x="3227" y="11104"/>
                  <a:ext cx="614" cy="13"/>
                </a:xfrm>
                <a:prstGeom prst="line">
                  <a:avLst/>
                </a:prstGeom>
                <a:ln w="9525" cap="flat" cmpd="sng">
                  <a:solidFill>
                    <a:srgbClr val="000000"/>
                  </a:solidFill>
                  <a:prstDash val="solid"/>
                  <a:headEnd type="none" w="med" len="med"/>
                  <a:tailEnd type="triangle" w="med" len="med"/>
                </a:ln>
              </p:spPr>
            </p:sp>
            <p:sp>
              <p:nvSpPr>
                <p:cNvPr id="15383" name="Line 35"/>
                <p:cNvSpPr/>
                <p:nvPr/>
              </p:nvSpPr>
              <p:spPr>
                <a:xfrm flipV="1">
                  <a:off x="4267" y="11104"/>
                  <a:ext cx="871" cy="13"/>
                </a:xfrm>
                <a:prstGeom prst="line">
                  <a:avLst/>
                </a:prstGeom>
                <a:ln w="9525" cap="flat" cmpd="sng">
                  <a:solidFill>
                    <a:srgbClr val="000000"/>
                  </a:solidFill>
                  <a:prstDash val="solid"/>
                  <a:headEnd type="none" w="med" len="med"/>
                  <a:tailEnd type="triangle" w="med" len="med"/>
                </a:ln>
              </p:spPr>
            </p:sp>
            <p:sp>
              <p:nvSpPr>
                <p:cNvPr id="15384" name="Line 36"/>
                <p:cNvSpPr/>
                <p:nvPr/>
              </p:nvSpPr>
              <p:spPr>
                <a:xfrm>
                  <a:off x="7010" y="11104"/>
                  <a:ext cx="1240" cy="14"/>
                </a:xfrm>
                <a:prstGeom prst="line">
                  <a:avLst/>
                </a:prstGeom>
                <a:ln w="9525" cap="flat" cmpd="sng">
                  <a:solidFill>
                    <a:srgbClr val="000000"/>
                  </a:solidFill>
                  <a:prstDash val="solid"/>
                  <a:headEnd type="none" w="med" len="med"/>
                  <a:tailEnd type="none" w="med" len="med"/>
                </a:ln>
              </p:spPr>
            </p:sp>
            <p:sp>
              <p:nvSpPr>
                <p:cNvPr id="15385" name="Line 37"/>
                <p:cNvSpPr/>
                <p:nvPr/>
              </p:nvSpPr>
              <p:spPr>
                <a:xfrm flipV="1">
                  <a:off x="4059" y="11301"/>
                  <a:ext cx="1" cy="351"/>
                </a:xfrm>
                <a:prstGeom prst="line">
                  <a:avLst/>
                </a:prstGeom>
                <a:ln w="9525" cap="flat" cmpd="sng">
                  <a:solidFill>
                    <a:srgbClr val="000000"/>
                  </a:solidFill>
                  <a:prstDash val="solid"/>
                  <a:headEnd type="none" w="med" len="med"/>
                  <a:tailEnd type="triangle" w="med" len="med"/>
                </a:ln>
              </p:spPr>
            </p:sp>
            <p:sp>
              <p:nvSpPr>
                <p:cNvPr id="15386" name="Line 38"/>
                <p:cNvSpPr/>
                <p:nvPr/>
              </p:nvSpPr>
              <p:spPr>
                <a:xfrm flipV="1">
                  <a:off x="6771" y="11342"/>
                  <a:ext cx="3" cy="296"/>
                </a:xfrm>
                <a:prstGeom prst="line">
                  <a:avLst/>
                </a:prstGeom>
                <a:ln w="9525" cap="flat" cmpd="sng">
                  <a:solidFill>
                    <a:srgbClr val="000000"/>
                  </a:solidFill>
                  <a:prstDash val="solid"/>
                  <a:headEnd type="none" w="med" len="med"/>
                  <a:tailEnd type="triangle" w="med" len="med"/>
                </a:ln>
              </p:spPr>
            </p:sp>
            <p:sp>
              <p:nvSpPr>
                <p:cNvPr id="15387" name="AutoShape 39"/>
                <p:cNvSpPr/>
                <p:nvPr/>
              </p:nvSpPr>
              <p:spPr>
                <a:xfrm>
                  <a:off x="3839" y="10907"/>
                  <a:ext cx="429" cy="414"/>
                </a:xfrm>
                <a:prstGeom prst="flowChartSummingJunction">
                  <a:avLst/>
                </a:prstGeom>
                <a:solidFill>
                  <a:srgbClr val="FFFFFF"/>
                </a:solidFill>
                <a:ln w="9525" cap="flat" cmpd="sng">
                  <a:solidFill>
                    <a:srgbClr val="000000"/>
                  </a:solidFill>
                  <a:prstDash val="solid"/>
                  <a:headEnd type="none" w="med" len="med"/>
                  <a:tailEnd type="none" w="med" len="med"/>
                </a:ln>
              </p:spPr>
              <p:txBody>
                <a:bodyPr/>
                <a:p>
                  <a:pPr eaLnBrk="1" hangingPunct="1"/>
                  <a:endParaRPr lang="zh-CN" altLang="en-US" dirty="0">
                    <a:latin typeface="Tahoma" panose="020B0604030504040204" pitchFamily="34" charset="0"/>
                  </a:endParaRPr>
                </a:p>
              </p:txBody>
            </p:sp>
            <p:sp>
              <p:nvSpPr>
                <p:cNvPr id="15388" name="AutoShape 40"/>
                <p:cNvSpPr/>
                <p:nvPr/>
              </p:nvSpPr>
              <p:spPr>
                <a:xfrm>
                  <a:off x="6545" y="10907"/>
                  <a:ext cx="442" cy="428"/>
                </a:xfrm>
                <a:prstGeom prst="flowChartOr">
                  <a:avLst/>
                </a:prstGeom>
                <a:solidFill>
                  <a:srgbClr val="FFFFFF"/>
                </a:solidFill>
                <a:ln w="9525" cap="flat" cmpd="sng">
                  <a:solidFill>
                    <a:srgbClr val="000000"/>
                  </a:solidFill>
                  <a:prstDash val="solid"/>
                  <a:headEnd type="none" w="med" len="med"/>
                  <a:tailEnd type="none" w="med" len="med"/>
                </a:ln>
              </p:spPr>
              <p:txBody>
                <a:bodyPr/>
                <a:p>
                  <a:pPr eaLnBrk="1" hangingPunct="1"/>
                  <a:endParaRPr lang="zh-CN" altLang="en-US" dirty="0">
                    <a:latin typeface="Tahoma" panose="020B0604030504040204" pitchFamily="34" charset="0"/>
                  </a:endParaRPr>
                </a:p>
              </p:txBody>
            </p:sp>
            <p:sp>
              <p:nvSpPr>
                <p:cNvPr id="15389" name="Text Box 41"/>
                <p:cNvSpPr txBox="1"/>
                <p:nvPr/>
              </p:nvSpPr>
              <p:spPr>
                <a:xfrm>
                  <a:off x="5138" y="10910"/>
                  <a:ext cx="949" cy="390"/>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1" hangingPunct="1"/>
                  <a:r>
                    <a:rPr lang="zh-CN" altLang="en-US" sz="2000" dirty="0">
                      <a:latin typeface="Times New Roman" panose="02020603050405020304" pitchFamily="18" charset="0"/>
                    </a:rPr>
                    <a:t>积分器</a:t>
                  </a:r>
                  <a:endParaRPr lang="zh-CN" altLang="en-US" sz="3600" dirty="0">
                    <a:latin typeface="Tahoma" panose="020B0604030504040204" pitchFamily="34" charset="0"/>
                  </a:endParaRPr>
                </a:p>
              </p:txBody>
            </p:sp>
          </p:grpSp>
        </p:grpSp>
      </p:grpSp>
      <p:sp>
        <p:nvSpPr>
          <p:cNvPr id="19460" name="文本框 19459"/>
          <p:cNvSpPr txBox="1"/>
          <p:nvPr/>
        </p:nvSpPr>
        <p:spPr>
          <a:xfrm>
            <a:off x="2306955" y="5961380"/>
            <a:ext cx="5027930" cy="398780"/>
          </a:xfrm>
          <a:prstGeom prst="rect">
            <a:avLst/>
          </a:prstGeom>
          <a:noFill/>
          <a:ln w="9525">
            <a:noFill/>
          </a:ln>
        </p:spPr>
        <p:txBody>
          <a:bodyPr wrap="square">
            <a:spAutoFit/>
          </a:bodyPr>
          <a:p>
            <a:pPr algn="ctr">
              <a:spcBef>
                <a:spcPct val="50000"/>
              </a:spcBef>
            </a:pPr>
            <a:r>
              <a:rPr lang="zh-CN" altLang="en-US" sz="2000" dirty="0">
                <a:latin typeface="Times New Roman" panose="02020603050405020304" pitchFamily="18" charset="0"/>
                <a:ea typeface="宋体" panose="02010600030101010101" pitchFamily="2" charset="-122"/>
              </a:rPr>
              <a:t>图 </a:t>
            </a:r>
            <a:r>
              <a:rPr lang="en-US" altLang="zh-CN" sz="2000" dirty="0">
                <a:latin typeface="Times New Roman" panose="02020603050405020304" pitchFamily="18" charset="0"/>
                <a:ea typeface="宋体" panose="02010600030101010101" pitchFamily="2" charset="-122"/>
              </a:rPr>
              <a:t>8 –3   </a:t>
            </a:r>
            <a:r>
              <a:rPr lang="zh-CN" altLang="en-US" sz="2000" dirty="0">
                <a:latin typeface="Times New Roman" panose="02020603050405020304" pitchFamily="18" charset="0"/>
                <a:ea typeface="宋体" panose="02010600030101010101" pitchFamily="2" charset="-122"/>
              </a:rPr>
              <a:t>最小差错概率接收机结构</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2</a:t>
            </a:r>
            <a:r>
              <a:rPr sz="4400" dirty="0" smtClean="0"/>
              <a:t> 最小差错概率接收机</a:t>
            </a:r>
            <a:endParaRPr sz="4400" dirty="0" smtClean="0"/>
          </a:p>
        </p:txBody>
      </p:sp>
      <p:sp>
        <p:nvSpPr>
          <p:cNvPr id="25603" name="Rectangle 3"/>
          <p:cNvSpPr>
            <a:spLocks noGrp="1" noChangeArrowheads="1"/>
          </p:cNvSpPr>
          <p:nvPr>
            <p:ph type="body" idx="1"/>
          </p:nvPr>
        </p:nvSpPr>
        <p:spPr>
          <a:xfrm>
            <a:off x="927100" y="1179830"/>
            <a:ext cx="8155305" cy="1979930"/>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最小差错概率接收机的设计</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buNone/>
            </a:pPr>
            <a:endParaRPr lang="zh-CN" altLang="en-US" sz="2300" b="1" dirty="0">
              <a:sym typeface="+mn-ea"/>
            </a:endParaRPr>
          </a:p>
          <a:p>
            <a:pPr marL="0" indent="0" eaLnBrk="1" hangingPunct="1">
              <a:buNone/>
            </a:pPr>
            <a:r>
              <a:rPr lang="zh-CN" altLang="en-US" sz="2300" b="1" dirty="0">
                <a:sym typeface="+mn-ea"/>
              </a:rPr>
              <a:t>若发送信号的</a:t>
            </a:r>
            <a:r>
              <a:rPr lang="zh-CN" altLang="en-US" sz="2300" b="1" dirty="0">
                <a:solidFill>
                  <a:srgbClr val="C00000"/>
                </a:solidFill>
                <a:sym typeface="+mn-ea"/>
              </a:rPr>
              <a:t>先验概率相等</a:t>
            </a:r>
            <a:r>
              <a:rPr lang="zh-CN" altLang="en-US" sz="2300" b="1" dirty="0">
                <a:sym typeface="+mn-ea"/>
              </a:rPr>
              <a:t>，则</a:t>
            </a:r>
            <a:r>
              <a:rPr lang="en-US" altLang="zh-CN" sz="2300" b="1" i="1" dirty="0">
                <a:sym typeface="+mn-ea"/>
              </a:rPr>
              <a:t>U</a:t>
            </a:r>
            <a:r>
              <a:rPr lang="en-US" altLang="zh-CN" sz="2300" b="1" baseline="-25000" dirty="0">
                <a:sym typeface="+mn-ea"/>
              </a:rPr>
              <a:t>1</a:t>
            </a:r>
            <a:r>
              <a:rPr lang="zh-CN" altLang="en-US" sz="2300" b="1" dirty="0">
                <a:sym typeface="+mn-ea"/>
              </a:rPr>
              <a:t>＝</a:t>
            </a:r>
            <a:r>
              <a:rPr lang="en-US" altLang="zh-CN" sz="2300" b="1" i="1" dirty="0">
                <a:sym typeface="+mn-ea"/>
              </a:rPr>
              <a:t>U</a:t>
            </a:r>
            <a:r>
              <a:rPr lang="en-US" altLang="zh-CN" sz="2300" b="1" baseline="-25000" dirty="0">
                <a:sym typeface="+mn-ea"/>
              </a:rPr>
              <a:t>2</a:t>
            </a:r>
            <a:endParaRPr lang="en-US" altLang="zh-CN" sz="2300" b="1" dirty="0">
              <a:sym typeface="+mn-ea"/>
            </a:endParaRPr>
          </a:p>
          <a:p>
            <a:pPr marL="0" indent="0" eaLnBrk="1" hangingPunct="1">
              <a:lnSpc>
                <a:spcPct val="100000"/>
              </a:lnSpc>
              <a:buFont typeface="Wingdings" panose="05000000000000000000" charset="0"/>
              <a:buNone/>
            </a:pPr>
            <a:r>
              <a:rPr lang="zh-CN" altLang="en-US" sz="2300" dirty="0">
                <a:sym typeface="+mn-ea"/>
              </a:rPr>
              <a:t>最佳接收机的结构简化成 </a:t>
            </a:r>
            <a:endParaRPr lang="en-US" sz="2300" b="1" dirty="0" smtClean="0">
              <a:solidFill>
                <a:schemeClr val="tx1"/>
              </a:solidFill>
              <a:effectLst/>
            </a:endParaRPr>
          </a:p>
        </p:txBody>
      </p:sp>
      <p:grpSp>
        <p:nvGrpSpPr>
          <p:cNvPr id="15363" name="Group 4"/>
          <p:cNvGrpSpPr/>
          <p:nvPr/>
        </p:nvGrpSpPr>
        <p:grpSpPr>
          <a:xfrm>
            <a:off x="366395" y="3088005"/>
            <a:ext cx="8649335" cy="3511550"/>
            <a:chOff x="1179" y="2387"/>
            <a:chExt cx="3969" cy="1933"/>
          </a:xfrm>
        </p:grpSpPr>
        <p:sp>
          <p:nvSpPr>
            <p:cNvPr id="15366" name="AutoShape 5"/>
            <p:cNvSpPr>
              <a:spLocks noChangeAspect="1"/>
            </p:cNvSpPr>
            <p:nvPr/>
          </p:nvSpPr>
          <p:spPr>
            <a:xfrm>
              <a:off x="1179" y="2387"/>
              <a:ext cx="3969" cy="1933"/>
            </a:xfrm>
            <a:prstGeom prst="rect">
              <a:avLst/>
            </a:prstGeom>
            <a:noFill/>
            <a:ln w="9525">
              <a:noFill/>
            </a:ln>
          </p:spPr>
          <p:txBody>
            <a:bodyPr/>
            <a:p>
              <a:pPr eaLnBrk="1" hangingPunct="1"/>
              <a:endParaRPr lang="zh-CN" altLang="en-US" dirty="0">
                <a:latin typeface="Tahoma" panose="020B0604030504040204" pitchFamily="34" charset="0"/>
              </a:endParaRPr>
            </a:p>
          </p:txBody>
        </p:sp>
        <p:sp>
          <p:nvSpPr>
            <p:cNvPr id="15367" name="Line 6"/>
            <p:cNvSpPr/>
            <p:nvPr/>
          </p:nvSpPr>
          <p:spPr>
            <a:xfrm flipH="1">
              <a:off x="3916" y="2638"/>
              <a:ext cx="7" cy="270"/>
            </a:xfrm>
            <a:prstGeom prst="line">
              <a:avLst/>
            </a:prstGeom>
            <a:ln w="9525" cap="flat" cmpd="sng">
              <a:solidFill>
                <a:srgbClr val="000000"/>
              </a:solidFill>
              <a:prstDash val="solid"/>
              <a:headEnd type="none" w="med" len="med"/>
              <a:tailEnd type="triangle" w="med" len="med"/>
            </a:ln>
          </p:spPr>
        </p:sp>
        <p:sp>
          <p:nvSpPr>
            <p:cNvPr id="15368" name="Line 7"/>
            <p:cNvSpPr/>
            <p:nvPr/>
          </p:nvSpPr>
          <p:spPr>
            <a:xfrm flipV="1">
              <a:off x="3923" y="3140"/>
              <a:ext cx="0" cy="287"/>
            </a:xfrm>
            <a:prstGeom prst="line">
              <a:avLst/>
            </a:prstGeom>
            <a:ln w="9525" cap="flat" cmpd="sng">
              <a:solidFill>
                <a:srgbClr val="000000"/>
              </a:solidFill>
              <a:prstDash val="solid"/>
              <a:headEnd type="none" w="med" len="med"/>
              <a:tailEnd type="triangle" w="med" len="med"/>
            </a:ln>
          </p:spPr>
        </p:sp>
        <p:sp>
          <p:nvSpPr>
            <p:cNvPr id="15370" name="Text Box 9"/>
            <p:cNvSpPr txBox="1"/>
            <p:nvPr/>
          </p:nvSpPr>
          <p:spPr>
            <a:xfrm>
              <a:off x="1285" y="2796"/>
              <a:ext cx="344" cy="255"/>
            </a:xfrm>
            <a:prstGeom prst="rect">
              <a:avLst/>
            </a:prstGeom>
            <a:noFill/>
            <a:ln w="9525">
              <a:noFill/>
            </a:ln>
          </p:spPr>
          <p:txBody>
            <a:bodyPr/>
            <a:p>
              <a:pPr algn="just" eaLnBrk="1" hangingPunct="1"/>
              <a:r>
                <a:rPr lang="en-US" altLang="zh-CN" sz="2000" i="1" dirty="0">
                  <a:latin typeface="Times New Roman" panose="02020603050405020304" pitchFamily="18" charset="0"/>
                </a:rPr>
                <a:t>y</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endParaRPr lang="en-US" altLang="zh-CN" sz="3600" dirty="0">
                <a:latin typeface="Tahoma" panose="020B0604030504040204" pitchFamily="34" charset="0"/>
              </a:endParaRPr>
            </a:p>
          </p:txBody>
        </p:sp>
        <p:sp>
          <p:nvSpPr>
            <p:cNvPr id="15371" name="Text Box 10"/>
            <p:cNvSpPr txBox="1"/>
            <p:nvPr/>
          </p:nvSpPr>
          <p:spPr>
            <a:xfrm>
              <a:off x="1968" y="3742"/>
              <a:ext cx="344" cy="255"/>
            </a:xfrm>
            <a:prstGeom prst="rect">
              <a:avLst/>
            </a:prstGeom>
            <a:noFill/>
            <a:ln w="9525">
              <a:noFill/>
            </a:ln>
          </p:spPr>
          <p:txBody>
            <a:bodyPr/>
            <a:p>
              <a:pPr algn="just" eaLnBrk="1" hangingPunct="1"/>
              <a:r>
                <a:rPr lang="en-US" altLang="zh-CN" sz="2000" i="1" dirty="0">
                  <a:latin typeface="Times New Roman" panose="02020603050405020304" pitchFamily="18" charset="0"/>
                </a:rPr>
                <a:t>s</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endParaRPr lang="en-US" altLang="zh-CN" sz="3600" dirty="0">
                <a:latin typeface="Tahoma" panose="020B0604030504040204" pitchFamily="34" charset="0"/>
              </a:endParaRPr>
            </a:p>
          </p:txBody>
        </p:sp>
        <p:sp>
          <p:nvSpPr>
            <p:cNvPr id="15372" name="Text Box 11"/>
            <p:cNvSpPr txBox="1"/>
            <p:nvPr/>
          </p:nvSpPr>
          <p:spPr>
            <a:xfrm>
              <a:off x="1959" y="2925"/>
              <a:ext cx="345" cy="254"/>
            </a:xfrm>
            <a:prstGeom prst="rect">
              <a:avLst/>
            </a:prstGeom>
            <a:noFill/>
            <a:ln w="9525">
              <a:noFill/>
            </a:ln>
          </p:spPr>
          <p:txBody>
            <a:bodyPr/>
            <a:p>
              <a:pPr algn="just" eaLnBrk="1" hangingPunct="1"/>
              <a:r>
                <a:rPr lang="en-US" altLang="zh-CN" sz="2000" i="1" dirty="0">
                  <a:latin typeface="Times New Roman" panose="02020603050405020304" pitchFamily="18" charset="0"/>
                </a:rPr>
                <a:t>s</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endParaRPr lang="en-US" altLang="zh-CN" sz="3600" dirty="0">
                <a:latin typeface="Tahoma" panose="020B0604030504040204" pitchFamily="34" charset="0"/>
              </a:endParaRPr>
            </a:p>
          </p:txBody>
        </p:sp>
        <p:sp>
          <p:nvSpPr>
            <p:cNvPr id="15374" name="Line 13"/>
            <p:cNvSpPr/>
            <p:nvPr/>
          </p:nvSpPr>
          <p:spPr>
            <a:xfrm>
              <a:off x="1658" y="2636"/>
              <a:ext cx="0" cy="798"/>
            </a:xfrm>
            <a:prstGeom prst="line">
              <a:avLst/>
            </a:prstGeom>
            <a:ln w="9525" cap="flat" cmpd="sng">
              <a:solidFill>
                <a:srgbClr val="000000"/>
              </a:solidFill>
              <a:prstDash val="solid"/>
              <a:headEnd type="none" w="med" len="med"/>
              <a:tailEnd type="none" w="med" len="med"/>
            </a:ln>
          </p:spPr>
        </p:sp>
        <p:sp>
          <p:nvSpPr>
            <p:cNvPr id="15375" name="Line 14"/>
            <p:cNvSpPr/>
            <p:nvPr/>
          </p:nvSpPr>
          <p:spPr>
            <a:xfrm>
              <a:off x="1344" y="3012"/>
              <a:ext cx="322" cy="0"/>
            </a:xfrm>
            <a:prstGeom prst="line">
              <a:avLst/>
            </a:prstGeom>
            <a:ln w="9525" cap="flat" cmpd="sng">
              <a:solidFill>
                <a:srgbClr val="000000"/>
              </a:solidFill>
              <a:prstDash val="solid"/>
              <a:headEnd type="none" w="med" len="med"/>
              <a:tailEnd type="triangle" w="med" len="med"/>
            </a:ln>
          </p:spPr>
        </p:sp>
        <p:sp>
          <p:nvSpPr>
            <p:cNvPr id="15376" name="Text Box 15"/>
            <p:cNvSpPr txBox="1"/>
            <p:nvPr/>
          </p:nvSpPr>
          <p:spPr>
            <a:xfrm>
              <a:off x="3293" y="2818"/>
              <a:ext cx="393" cy="254"/>
            </a:xfrm>
            <a:prstGeom prst="rect">
              <a:avLst/>
            </a:prstGeom>
            <a:noFill/>
            <a:ln w="9525">
              <a:noFill/>
            </a:ln>
          </p:spPr>
          <p:txBody>
            <a:bodyPr/>
            <a:p>
              <a:pPr algn="just" eaLnBrk="1" hangingPunct="1"/>
              <a:r>
                <a:rPr lang="en-US" altLang="zh-CN" sz="2000" i="1" dirty="0">
                  <a:latin typeface="Times New Roman" panose="02020603050405020304" pitchFamily="18" charset="0"/>
                </a:rPr>
                <a:t>t</a:t>
              </a:r>
              <a:r>
                <a:rPr lang="en-US" altLang="zh-CN" sz="2000" dirty="0">
                  <a:latin typeface="Times New Roman" panose="02020603050405020304" pitchFamily="18" charset="0"/>
                </a:rPr>
                <a:t> = </a:t>
              </a:r>
              <a:r>
                <a:rPr lang="en-US" altLang="zh-CN" sz="2000" i="1" dirty="0">
                  <a:latin typeface="Times New Roman" panose="02020603050405020304" pitchFamily="18" charset="0"/>
                </a:rPr>
                <a:t>T</a:t>
              </a:r>
              <a:r>
                <a:rPr lang="en-US" altLang="zh-CN" sz="2000" i="1" baseline="-25000" dirty="0">
                  <a:latin typeface="Times New Roman" panose="02020603050405020304" pitchFamily="18" charset="0"/>
                </a:rPr>
                <a:t>B</a:t>
              </a:r>
              <a:endParaRPr lang="en-US" altLang="zh-CN" sz="2000" i="1" baseline="-25000" dirty="0">
                <a:latin typeface="Times New Roman" panose="02020603050405020304" pitchFamily="18" charset="0"/>
              </a:endParaRPr>
            </a:p>
          </p:txBody>
        </p:sp>
        <p:grpSp>
          <p:nvGrpSpPr>
            <p:cNvPr id="15377" name="Group 16"/>
            <p:cNvGrpSpPr/>
            <p:nvPr/>
          </p:nvGrpSpPr>
          <p:grpSpPr>
            <a:xfrm>
              <a:off x="3479" y="2907"/>
              <a:ext cx="988" cy="232"/>
              <a:chOff x="6292" y="11557"/>
              <a:chExt cx="1794" cy="377"/>
            </a:xfrm>
          </p:grpSpPr>
          <p:sp>
            <p:nvSpPr>
              <p:cNvPr id="15400" name="Text Box 17"/>
              <p:cNvSpPr txBox="1"/>
              <p:nvPr/>
            </p:nvSpPr>
            <p:spPr>
              <a:xfrm>
                <a:off x="6656" y="11557"/>
                <a:ext cx="936" cy="377"/>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1" hangingPunct="1"/>
                <a:r>
                  <a:rPr lang="zh-CN" altLang="en-US" dirty="0">
                    <a:latin typeface="Times New Roman" panose="02020603050405020304" pitchFamily="18" charset="0"/>
                  </a:rPr>
                  <a:t>比较判决</a:t>
                </a:r>
                <a:endParaRPr lang="zh-CN" altLang="en-US" sz="3600" dirty="0">
                  <a:latin typeface="Tahoma" panose="020B0604030504040204" pitchFamily="34" charset="0"/>
                </a:endParaRPr>
              </a:p>
            </p:txBody>
          </p:sp>
          <p:sp>
            <p:nvSpPr>
              <p:cNvPr id="15401" name="Line 18"/>
              <p:cNvSpPr/>
              <p:nvPr/>
            </p:nvSpPr>
            <p:spPr>
              <a:xfrm>
                <a:off x="7592" y="11728"/>
                <a:ext cx="494" cy="0"/>
              </a:xfrm>
              <a:prstGeom prst="line">
                <a:avLst/>
              </a:prstGeom>
              <a:ln w="9525" cap="flat" cmpd="sng">
                <a:solidFill>
                  <a:srgbClr val="000000"/>
                </a:solidFill>
                <a:prstDash val="solid"/>
                <a:headEnd type="none" w="med" len="med"/>
                <a:tailEnd type="triangle" w="med" len="med"/>
              </a:ln>
            </p:spPr>
          </p:sp>
          <p:sp>
            <p:nvSpPr>
              <p:cNvPr id="15402" name="Line 19"/>
              <p:cNvSpPr/>
              <p:nvPr/>
            </p:nvSpPr>
            <p:spPr>
              <a:xfrm>
                <a:off x="6292" y="11754"/>
                <a:ext cx="338" cy="1"/>
              </a:xfrm>
              <a:prstGeom prst="line">
                <a:avLst/>
              </a:prstGeom>
              <a:ln w="9525" cap="flat" cmpd="sng">
                <a:solidFill>
                  <a:srgbClr val="000000"/>
                </a:solidFill>
                <a:prstDash val="solid"/>
                <a:headEnd type="none" w="med" len="med"/>
                <a:tailEnd type="triangle" w="med" len="med"/>
              </a:ln>
            </p:spPr>
          </p:sp>
        </p:grpSp>
        <p:grpSp>
          <p:nvGrpSpPr>
            <p:cNvPr id="15391" name="Group 22"/>
            <p:cNvGrpSpPr/>
            <p:nvPr/>
          </p:nvGrpSpPr>
          <p:grpSpPr>
            <a:xfrm rot="0">
              <a:off x="1669" y="2509"/>
              <a:ext cx="2257" cy="458"/>
              <a:chOff x="3227" y="10907"/>
              <a:chExt cx="4095" cy="745"/>
            </a:xfrm>
          </p:grpSpPr>
          <p:sp>
            <p:nvSpPr>
              <p:cNvPr id="15392" name="Line 23"/>
              <p:cNvSpPr/>
              <p:nvPr/>
            </p:nvSpPr>
            <p:spPr>
              <a:xfrm flipV="1">
                <a:off x="3227" y="11104"/>
                <a:ext cx="614" cy="13"/>
              </a:xfrm>
              <a:prstGeom prst="line">
                <a:avLst/>
              </a:prstGeom>
              <a:ln w="9525" cap="flat" cmpd="sng">
                <a:solidFill>
                  <a:srgbClr val="000000"/>
                </a:solidFill>
                <a:prstDash val="solid"/>
                <a:headEnd type="none" w="med" len="med"/>
                <a:tailEnd type="triangle" w="med" len="med"/>
              </a:ln>
            </p:spPr>
          </p:sp>
          <p:sp>
            <p:nvSpPr>
              <p:cNvPr id="15393" name="Line 24"/>
              <p:cNvSpPr/>
              <p:nvPr/>
            </p:nvSpPr>
            <p:spPr>
              <a:xfrm flipV="1">
                <a:off x="4267" y="11104"/>
                <a:ext cx="871" cy="13"/>
              </a:xfrm>
              <a:prstGeom prst="line">
                <a:avLst/>
              </a:prstGeom>
              <a:ln w="9525" cap="flat" cmpd="sng">
                <a:solidFill>
                  <a:srgbClr val="000000"/>
                </a:solidFill>
                <a:prstDash val="solid"/>
                <a:headEnd type="none" w="med" len="med"/>
                <a:tailEnd type="triangle" w="med" len="med"/>
              </a:ln>
            </p:spPr>
          </p:sp>
          <p:sp>
            <p:nvSpPr>
              <p:cNvPr id="15394" name="Line 25"/>
              <p:cNvSpPr/>
              <p:nvPr/>
            </p:nvSpPr>
            <p:spPr>
              <a:xfrm flipV="1">
                <a:off x="6110" y="11118"/>
                <a:ext cx="1212" cy="1"/>
              </a:xfrm>
              <a:prstGeom prst="line">
                <a:avLst/>
              </a:prstGeom>
              <a:ln w="9525" cap="flat" cmpd="sng">
                <a:solidFill>
                  <a:srgbClr val="000000"/>
                </a:solidFill>
                <a:prstDash val="solid"/>
                <a:headEnd type="none" w="med" len="med"/>
                <a:tailEnd type="none" w="med" len="med"/>
              </a:ln>
            </p:spPr>
          </p:sp>
          <p:sp>
            <p:nvSpPr>
              <p:cNvPr id="15395" name="Line 26"/>
              <p:cNvSpPr/>
              <p:nvPr/>
            </p:nvSpPr>
            <p:spPr>
              <a:xfrm flipV="1">
                <a:off x="4059" y="11301"/>
                <a:ext cx="1" cy="351"/>
              </a:xfrm>
              <a:prstGeom prst="line">
                <a:avLst/>
              </a:prstGeom>
              <a:ln w="9525" cap="flat" cmpd="sng">
                <a:solidFill>
                  <a:srgbClr val="000000"/>
                </a:solidFill>
                <a:prstDash val="solid"/>
                <a:headEnd type="none" w="med" len="med"/>
                <a:tailEnd type="triangle" w="med" len="med"/>
              </a:ln>
            </p:spPr>
          </p:sp>
          <p:sp>
            <p:nvSpPr>
              <p:cNvPr id="15397" name="AutoShape 28"/>
              <p:cNvSpPr/>
              <p:nvPr/>
            </p:nvSpPr>
            <p:spPr>
              <a:xfrm>
                <a:off x="3839" y="10907"/>
                <a:ext cx="429" cy="414"/>
              </a:xfrm>
              <a:prstGeom prst="flowChartSummingJunction">
                <a:avLst/>
              </a:prstGeom>
              <a:solidFill>
                <a:srgbClr val="FFFFFF"/>
              </a:solidFill>
              <a:ln w="9525" cap="flat" cmpd="sng">
                <a:solidFill>
                  <a:srgbClr val="000000"/>
                </a:solidFill>
                <a:prstDash val="solid"/>
                <a:headEnd type="none" w="med" len="med"/>
                <a:tailEnd type="none" w="med" len="med"/>
              </a:ln>
            </p:spPr>
            <p:txBody>
              <a:bodyPr/>
              <a:p>
                <a:pPr eaLnBrk="1" hangingPunct="1"/>
                <a:endParaRPr lang="zh-CN" altLang="en-US" dirty="0">
                  <a:latin typeface="Tahoma" panose="020B0604030504040204" pitchFamily="34" charset="0"/>
                </a:endParaRPr>
              </a:p>
            </p:txBody>
          </p:sp>
          <p:sp>
            <p:nvSpPr>
              <p:cNvPr id="15399" name="Text Box 30"/>
              <p:cNvSpPr txBox="1"/>
              <p:nvPr/>
            </p:nvSpPr>
            <p:spPr>
              <a:xfrm>
                <a:off x="5138" y="10910"/>
                <a:ext cx="949" cy="390"/>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1" hangingPunct="1"/>
                <a:r>
                  <a:rPr lang="zh-CN" altLang="en-US" sz="2000" dirty="0">
                    <a:latin typeface="Times New Roman" panose="02020603050405020304" pitchFamily="18" charset="0"/>
                  </a:rPr>
                  <a:t>积分器</a:t>
                </a:r>
                <a:endParaRPr lang="zh-CN" altLang="en-US" sz="3600" dirty="0">
                  <a:latin typeface="Tahoma" panose="020B0604030504040204" pitchFamily="34" charset="0"/>
                </a:endParaRPr>
              </a:p>
            </p:txBody>
          </p:sp>
        </p:grpSp>
        <p:grpSp>
          <p:nvGrpSpPr>
            <p:cNvPr id="15381" name="Group 33"/>
            <p:cNvGrpSpPr/>
            <p:nvPr/>
          </p:nvGrpSpPr>
          <p:grpSpPr>
            <a:xfrm rot="0">
              <a:off x="1653" y="3305"/>
              <a:ext cx="2272" cy="457"/>
              <a:chOff x="3227" y="10907"/>
              <a:chExt cx="4123" cy="745"/>
            </a:xfrm>
          </p:grpSpPr>
          <p:sp>
            <p:nvSpPr>
              <p:cNvPr id="15382" name="Line 34"/>
              <p:cNvSpPr/>
              <p:nvPr/>
            </p:nvSpPr>
            <p:spPr>
              <a:xfrm flipV="1">
                <a:off x="3227" y="11104"/>
                <a:ext cx="614" cy="13"/>
              </a:xfrm>
              <a:prstGeom prst="line">
                <a:avLst/>
              </a:prstGeom>
              <a:ln w="9525" cap="flat" cmpd="sng">
                <a:solidFill>
                  <a:srgbClr val="000000"/>
                </a:solidFill>
                <a:prstDash val="solid"/>
                <a:headEnd type="none" w="med" len="med"/>
                <a:tailEnd type="triangle" w="med" len="med"/>
              </a:ln>
            </p:spPr>
          </p:sp>
          <p:sp>
            <p:nvSpPr>
              <p:cNvPr id="15383" name="Line 35"/>
              <p:cNvSpPr/>
              <p:nvPr/>
            </p:nvSpPr>
            <p:spPr>
              <a:xfrm flipV="1">
                <a:off x="4267" y="11104"/>
                <a:ext cx="871" cy="13"/>
              </a:xfrm>
              <a:prstGeom prst="line">
                <a:avLst/>
              </a:prstGeom>
              <a:ln w="9525" cap="flat" cmpd="sng">
                <a:solidFill>
                  <a:srgbClr val="000000"/>
                </a:solidFill>
                <a:prstDash val="solid"/>
                <a:headEnd type="none" w="med" len="med"/>
                <a:tailEnd type="triangle" w="med" len="med"/>
              </a:ln>
            </p:spPr>
          </p:sp>
          <p:sp>
            <p:nvSpPr>
              <p:cNvPr id="15384" name="Line 36"/>
              <p:cNvSpPr/>
              <p:nvPr/>
            </p:nvSpPr>
            <p:spPr>
              <a:xfrm>
                <a:off x="6110" y="11104"/>
                <a:ext cx="1240" cy="14"/>
              </a:xfrm>
              <a:prstGeom prst="line">
                <a:avLst/>
              </a:prstGeom>
              <a:ln w="9525" cap="flat" cmpd="sng">
                <a:solidFill>
                  <a:srgbClr val="000000"/>
                </a:solidFill>
                <a:prstDash val="solid"/>
                <a:headEnd type="none" w="med" len="med"/>
                <a:tailEnd type="none" w="med" len="med"/>
              </a:ln>
            </p:spPr>
          </p:sp>
          <p:sp>
            <p:nvSpPr>
              <p:cNvPr id="15385" name="Line 37"/>
              <p:cNvSpPr/>
              <p:nvPr/>
            </p:nvSpPr>
            <p:spPr>
              <a:xfrm flipV="1">
                <a:off x="4059" y="11301"/>
                <a:ext cx="1" cy="351"/>
              </a:xfrm>
              <a:prstGeom prst="line">
                <a:avLst/>
              </a:prstGeom>
              <a:ln w="9525" cap="flat" cmpd="sng">
                <a:solidFill>
                  <a:srgbClr val="000000"/>
                </a:solidFill>
                <a:prstDash val="solid"/>
                <a:headEnd type="none" w="med" len="med"/>
                <a:tailEnd type="triangle" w="med" len="med"/>
              </a:ln>
            </p:spPr>
          </p:sp>
          <p:sp>
            <p:nvSpPr>
              <p:cNvPr id="15387" name="AutoShape 39"/>
              <p:cNvSpPr/>
              <p:nvPr/>
            </p:nvSpPr>
            <p:spPr>
              <a:xfrm>
                <a:off x="3839" y="10907"/>
                <a:ext cx="429" cy="414"/>
              </a:xfrm>
              <a:prstGeom prst="flowChartSummingJunction">
                <a:avLst/>
              </a:prstGeom>
              <a:solidFill>
                <a:srgbClr val="FFFFFF"/>
              </a:solidFill>
              <a:ln w="9525" cap="flat" cmpd="sng">
                <a:solidFill>
                  <a:srgbClr val="000000"/>
                </a:solidFill>
                <a:prstDash val="solid"/>
                <a:headEnd type="none" w="med" len="med"/>
                <a:tailEnd type="none" w="med" len="med"/>
              </a:ln>
            </p:spPr>
            <p:txBody>
              <a:bodyPr/>
              <a:p>
                <a:pPr eaLnBrk="1" hangingPunct="1"/>
                <a:endParaRPr lang="zh-CN" altLang="en-US" dirty="0">
                  <a:latin typeface="Tahoma" panose="020B0604030504040204" pitchFamily="34" charset="0"/>
                </a:endParaRPr>
              </a:p>
            </p:txBody>
          </p:sp>
          <p:sp>
            <p:nvSpPr>
              <p:cNvPr id="15389" name="Text Box 41"/>
              <p:cNvSpPr txBox="1"/>
              <p:nvPr/>
            </p:nvSpPr>
            <p:spPr>
              <a:xfrm>
                <a:off x="5138" y="10910"/>
                <a:ext cx="949" cy="390"/>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1" hangingPunct="1"/>
                <a:r>
                  <a:rPr lang="zh-CN" altLang="en-US" sz="2000" dirty="0">
                    <a:latin typeface="Times New Roman" panose="02020603050405020304" pitchFamily="18" charset="0"/>
                  </a:rPr>
                  <a:t>积分器</a:t>
                </a:r>
                <a:endParaRPr lang="zh-CN" altLang="en-US" sz="3600" dirty="0">
                  <a:latin typeface="Tahoma" panose="020B0604030504040204" pitchFamily="34" charset="0"/>
                </a:endParaRPr>
              </a:p>
            </p:txBody>
          </p:sp>
        </p:grpSp>
      </p:grpSp>
      <p:sp>
        <p:nvSpPr>
          <p:cNvPr id="19460" name="文本框 19459"/>
          <p:cNvSpPr txBox="1"/>
          <p:nvPr/>
        </p:nvSpPr>
        <p:spPr>
          <a:xfrm>
            <a:off x="1958975" y="6012815"/>
            <a:ext cx="5226050" cy="398780"/>
          </a:xfrm>
          <a:prstGeom prst="rect">
            <a:avLst/>
          </a:prstGeom>
          <a:noFill/>
          <a:ln w="9525">
            <a:noFill/>
          </a:ln>
        </p:spPr>
        <p:txBody>
          <a:bodyPr wrap="square">
            <a:spAutoFit/>
          </a:bodyPr>
          <a:p>
            <a:pPr algn="ctr">
              <a:spcBef>
                <a:spcPct val="50000"/>
              </a:spcBef>
            </a:pPr>
            <a:r>
              <a:rPr lang="zh-CN" altLang="en-US" sz="2000" dirty="0">
                <a:latin typeface="Times New Roman" panose="02020603050405020304" pitchFamily="18" charset="0"/>
                <a:ea typeface="宋体" panose="02010600030101010101" pitchFamily="2" charset="-122"/>
              </a:rPr>
              <a:t>图 </a:t>
            </a:r>
            <a:r>
              <a:rPr lang="en-US" altLang="zh-CN" sz="2000" dirty="0">
                <a:latin typeface="Times New Roman" panose="02020603050405020304" pitchFamily="18" charset="0"/>
                <a:ea typeface="宋体" panose="02010600030101010101" pitchFamily="2" charset="-122"/>
              </a:rPr>
              <a:t>8 –4   </a:t>
            </a:r>
            <a:r>
              <a:rPr lang="zh-CN" altLang="en-US" sz="2000" dirty="0">
                <a:latin typeface="Times New Roman" panose="02020603050405020304" pitchFamily="18" charset="0"/>
                <a:ea typeface="宋体" panose="02010600030101010101" pitchFamily="2" charset="-122"/>
              </a:rPr>
              <a:t>先验等概时最小差错概率接收机结构</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3</a:t>
            </a:r>
            <a:r>
              <a:rPr sz="4400" dirty="0" smtClean="0"/>
              <a:t> 最大输出信噪比接收机</a:t>
            </a:r>
            <a:endParaRPr sz="4400" dirty="0" smtClean="0"/>
          </a:p>
        </p:txBody>
      </p:sp>
      <p:sp>
        <p:nvSpPr>
          <p:cNvPr id="25603" name="Rectangle 3"/>
          <p:cNvSpPr>
            <a:spLocks noGrp="1" noChangeArrowheads="1"/>
          </p:cNvSpPr>
          <p:nvPr>
            <p:ph type="body" idx="1"/>
          </p:nvPr>
        </p:nvSpPr>
        <p:spPr>
          <a:xfrm>
            <a:off x="927100" y="1179830"/>
            <a:ext cx="8155305" cy="520001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匹配滤波器的概念</a:t>
            </a:r>
            <a:endParaRPr lang="zh-CN" altLang="en-US" dirty="0" smtClean="0">
              <a:solidFill>
                <a:schemeClr val="tx2">
                  <a:lumMod val="75000"/>
                </a:schemeClr>
              </a:solidFill>
              <a:effectLst>
                <a:outerShdw blurRad="38100" dist="38100" dir="2700000" algn="tl">
                  <a:srgbClr val="000000">
                    <a:alpha val="43137"/>
                  </a:srgbClr>
                </a:outerShdw>
              </a:effectLst>
            </a:endParaRPr>
          </a:p>
          <a:p>
            <a:pPr eaLnBrk="1" hangingPunct="1">
              <a:lnSpc>
                <a:spcPct val="120000"/>
              </a:lnSpc>
              <a:spcBef>
                <a:spcPts val="20"/>
              </a:spcBef>
              <a:spcAft>
                <a:spcPts val="0"/>
              </a:spcAft>
              <a:buFont typeface="Wingdings" panose="05000000000000000000" charset="0"/>
              <a:buChar char="n"/>
            </a:pPr>
            <a:r>
              <a:rPr lang="zh-CN" altLang="en-US" sz="2400" dirty="0">
                <a:solidFill>
                  <a:schemeClr val="tx1"/>
                </a:solidFill>
                <a:latin typeface="Times New Roman" panose="02020603050405020304" pitchFamily="18" charset="0"/>
                <a:ea typeface="宋体" panose="02010600030101010101" pitchFamily="2" charset="-122"/>
                <a:sym typeface="+mn-ea"/>
              </a:rPr>
              <a:t>最大信噪比对数字信号的接收具有重要的意义，因为在有噪声和干扰的情况下，输出信噪比越大越有利于正确判决。</a:t>
            </a:r>
            <a:endParaRPr lang="zh-CN" altLang="en-US" sz="2400" dirty="0">
              <a:solidFill>
                <a:schemeClr val="tx1"/>
              </a:solidFill>
              <a:latin typeface="Times New Roman" panose="02020603050405020304" pitchFamily="18" charset="0"/>
              <a:ea typeface="宋体" panose="02010600030101010101" pitchFamily="2" charset="-122"/>
              <a:sym typeface="+mn-ea"/>
            </a:endParaRPr>
          </a:p>
          <a:p>
            <a:pPr eaLnBrk="1" hangingPunct="1">
              <a:lnSpc>
                <a:spcPct val="120000"/>
              </a:lnSpc>
              <a:spcBef>
                <a:spcPts val="20"/>
              </a:spcBef>
              <a:spcAft>
                <a:spcPts val="0"/>
              </a:spcAft>
              <a:buFont typeface="Wingdings" panose="05000000000000000000" charset="0"/>
              <a:buChar char="n"/>
            </a:pPr>
            <a:r>
              <a:rPr lang="zh-CN" altLang="en-US" sz="2400" dirty="0">
                <a:solidFill>
                  <a:schemeClr val="tx1"/>
                </a:solidFill>
                <a:latin typeface="Times New Roman" panose="02020603050405020304" pitchFamily="18" charset="0"/>
                <a:ea typeface="宋体" panose="02010600030101010101" pitchFamily="2" charset="-122"/>
                <a:sym typeface="+mn-ea"/>
              </a:rPr>
              <a:t>定义：</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匹配滤波器</a:t>
            </a:r>
            <a:r>
              <a:rPr lang="zh-CN" altLang="en-US" sz="2400" dirty="0">
                <a:solidFill>
                  <a:schemeClr val="tx1"/>
                </a:solidFill>
                <a:latin typeface="Times New Roman" panose="02020603050405020304" pitchFamily="18" charset="0"/>
                <a:ea typeface="宋体" panose="02010600030101010101" pitchFamily="2" charset="-122"/>
                <a:sym typeface="+mn-ea"/>
              </a:rPr>
              <a:t>是指在白噪声背景条件下，输出信噪比（信号的瞬时功率与噪声的平均功率之比）最大的最佳线性滤波器。</a:t>
            </a:r>
            <a:endParaRPr lang="zh-CN" altLang="en-US" sz="2400" dirty="0">
              <a:solidFill>
                <a:schemeClr val="tx1"/>
              </a:solidFill>
              <a:latin typeface="Times New Roman" panose="02020603050405020304" pitchFamily="18" charset="0"/>
              <a:ea typeface="宋体" panose="02010600030101010101" pitchFamily="2" charset="-122"/>
              <a:sym typeface="+mn-ea"/>
            </a:endParaRPr>
          </a:p>
          <a:p>
            <a:pPr eaLnBrk="1" hangingPunct="1">
              <a:lnSpc>
                <a:spcPct val="120000"/>
              </a:lnSpc>
              <a:spcBef>
                <a:spcPts val="20"/>
              </a:spcBef>
              <a:spcAft>
                <a:spcPts val="0"/>
              </a:spcAft>
              <a:buFont typeface="Wingdings" panose="05000000000000000000" charset="0"/>
              <a:buChar char="n"/>
            </a:pPr>
            <a:r>
              <a:rPr lang="zh-CN" altLang="en-US" sz="2400" dirty="0">
                <a:solidFill>
                  <a:schemeClr val="tx1"/>
                </a:solidFill>
                <a:latin typeface="Times New Roman" panose="02020603050405020304" pitchFamily="18" charset="0"/>
                <a:ea typeface="宋体" panose="02010600030101010101" pitchFamily="2" charset="-122"/>
                <a:sym typeface="+mn-ea"/>
              </a:rPr>
              <a:t>用匹配滤波器做接收机的输入滤波器，则滤波器输出的信噪比最大。因此用匹配滤波器构成的接收机是最大输出信噪比准则下的最佳接收机，也称匹配滤波接收机。</a:t>
            </a:r>
            <a:endParaRPr lang="en-US" sz="2400" b="1" dirty="0" smtClean="0">
              <a:solidFill>
                <a:schemeClr val="tx1"/>
              </a:solidFill>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3</a:t>
            </a:r>
            <a:r>
              <a:rPr sz="4400" dirty="0" smtClean="0"/>
              <a:t> 最大输出信噪比接收机</a:t>
            </a:r>
            <a:endParaRPr sz="4400" dirty="0" smtClean="0"/>
          </a:p>
        </p:txBody>
      </p:sp>
      <p:sp>
        <p:nvSpPr>
          <p:cNvPr id="25603" name="Rectangle 3"/>
          <p:cNvSpPr>
            <a:spLocks noGrp="1" noChangeArrowheads="1"/>
          </p:cNvSpPr>
          <p:nvPr>
            <p:ph type="body" idx="1"/>
          </p:nvPr>
        </p:nvSpPr>
        <p:spPr>
          <a:xfrm>
            <a:off x="927100" y="1179830"/>
            <a:ext cx="8155305" cy="520001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匹配滤波器的概念</a:t>
            </a:r>
            <a:endParaRPr lang="zh-CN" altLang="en-US" dirty="0" smtClean="0">
              <a:solidFill>
                <a:schemeClr val="tx2">
                  <a:lumMod val="75000"/>
                </a:schemeClr>
              </a:solidFill>
              <a:effectLst>
                <a:outerShdw blurRad="38100" dist="38100" dir="2700000" algn="tl">
                  <a:srgbClr val="000000">
                    <a:alpha val="43137"/>
                  </a:srgbClr>
                </a:outerShdw>
              </a:effectLst>
            </a:endParaRPr>
          </a:p>
          <a:p>
            <a:pPr eaLnBrk="1" hangingPunct="1">
              <a:lnSpc>
                <a:spcPct val="120000"/>
              </a:lnSpc>
              <a:spcBef>
                <a:spcPts val="20"/>
              </a:spcBef>
              <a:spcAft>
                <a:spcPts val="0"/>
              </a:spcAft>
              <a:buFont typeface="Wingdings" panose="05000000000000000000" charset="0"/>
              <a:buChar char="n"/>
            </a:pPr>
            <a:r>
              <a:rPr lang="zh-CN" altLang="en-US" sz="2400" dirty="0">
                <a:solidFill>
                  <a:schemeClr val="tx1"/>
                </a:solidFill>
                <a:latin typeface="Times New Roman" panose="02020603050405020304" pitchFamily="18" charset="0"/>
                <a:ea typeface="宋体" panose="02010600030101010101" pitchFamily="2" charset="-122"/>
                <a:sym typeface="+mn-ea"/>
              </a:rPr>
              <a:t>最大信噪比对数字信号的接收具有重要的意义，因为在有噪声和干扰的情况下，输出信噪比越大越有利于正确判决。</a:t>
            </a:r>
            <a:endParaRPr lang="zh-CN" altLang="en-US" sz="2400" dirty="0">
              <a:solidFill>
                <a:schemeClr val="tx1"/>
              </a:solidFill>
              <a:latin typeface="Times New Roman" panose="02020603050405020304" pitchFamily="18" charset="0"/>
              <a:ea typeface="宋体" panose="02010600030101010101" pitchFamily="2" charset="-122"/>
              <a:sym typeface="+mn-ea"/>
            </a:endParaRPr>
          </a:p>
          <a:p>
            <a:pPr eaLnBrk="1" hangingPunct="1">
              <a:lnSpc>
                <a:spcPct val="120000"/>
              </a:lnSpc>
              <a:spcBef>
                <a:spcPts val="20"/>
              </a:spcBef>
              <a:spcAft>
                <a:spcPts val="0"/>
              </a:spcAft>
              <a:buFont typeface="Wingdings" panose="05000000000000000000" charset="0"/>
              <a:buChar char="n"/>
            </a:pPr>
            <a:r>
              <a:rPr lang="zh-CN" altLang="en-US" sz="2400" dirty="0">
                <a:solidFill>
                  <a:schemeClr val="tx1"/>
                </a:solidFill>
                <a:latin typeface="Times New Roman" panose="02020603050405020304" pitchFamily="18" charset="0"/>
                <a:ea typeface="宋体" panose="02010600030101010101" pitchFamily="2" charset="-122"/>
                <a:sym typeface="+mn-ea"/>
              </a:rPr>
              <a:t>定义：</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匹配滤波器</a:t>
            </a:r>
            <a:r>
              <a:rPr lang="zh-CN" altLang="en-US" sz="2400" dirty="0">
                <a:solidFill>
                  <a:schemeClr val="tx1"/>
                </a:solidFill>
                <a:latin typeface="Times New Roman" panose="02020603050405020304" pitchFamily="18" charset="0"/>
                <a:ea typeface="宋体" panose="02010600030101010101" pitchFamily="2" charset="-122"/>
                <a:sym typeface="+mn-ea"/>
              </a:rPr>
              <a:t>是指在白噪声背景条件下，输出信噪比（信号的瞬时功率与噪声的平均功率之比）最大的最佳线性滤波器。</a:t>
            </a:r>
            <a:endParaRPr lang="zh-CN" altLang="en-US" sz="2400" dirty="0">
              <a:solidFill>
                <a:schemeClr val="tx1"/>
              </a:solidFill>
              <a:latin typeface="Times New Roman" panose="02020603050405020304" pitchFamily="18" charset="0"/>
              <a:ea typeface="宋体" panose="02010600030101010101" pitchFamily="2" charset="-122"/>
              <a:sym typeface="+mn-ea"/>
            </a:endParaRPr>
          </a:p>
          <a:p>
            <a:pPr eaLnBrk="1" hangingPunct="1">
              <a:lnSpc>
                <a:spcPct val="120000"/>
              </a:lnSpc>
              <a:spcBef>
                <a:spcPts val="20"/>
              </a:spcBef>
              <a:spcAft>
                <a:spcPts val="0"/>
              </a:spcAft>
              <a:buFont typeface="Wingdings" panose="05000000000000000000" charset="0"/>
              <a:buChar char="n"/>
            </a:pPr>
            <a:r>
              <a:rPr lang="zh-CN" altLang="en-US" sz="2400" dirty="0">
                <a:solidFill>
                  <a:schemeClr val="tx1"/>
                </a:solidFill>
                <a:latin typeface="Times New Roman" panose="02020603050405020304" pitchFamily="18" charset="0"/>
                <a:ea typeface="宋体" panose="02010600030101010101" pitchFamily="2" charset="-122"/>
                <a:sym typeface="+mn-ea"/>
              </a:rPr>
              <a:t>用匹配滤波器做接收机的输入滤波器，则滤波器输出的信噪比最大。因此用匹配滤波器构成的接收机是最大输出信噪比准则下的最佳接收机，也称匹配滤波接收机。</a:t>
            </a:r>
            <a:endParaRPr lang="en-US" sz="2400" b="1" dirty="0" smtClean="0">
              <a:solidFill>
                <a:schemeClr val="tx1"/>
              </a:solidFill>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3</a:t>
            </a:r>
            <a:r>
              <a:rPr sz="4400" dirty="0" smtClean="0"/>
              <a:t> 最大输出信噪比接收机</a:t>
            </a:r>
            <a:endParaRPr sz="4400" dirty="0" smtClean="0"/>
          </a:p>
        </p:txBody>
      </p:sp>
      <p:sp>
        <p:nvSpPr>
          <p:cNvPr id="25603" name="Rectangle 3"/>
          <p:cNvSpPr>
            <a:spLocks noGrp="1" noChangeArrowheads="1"/>
          </p:cNvSpPr>
          <p:nvPr>
            <p:ph type="body" idx="1"/>
          </p:nvPr>
        </p:nvSpPr>
        <p:spPr>
          <a:xfrm>
            <a:off x="927100" y="1179830"/>
            <a:ext cx="8155305" cy="520001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匹配滤波器的概念</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匹配滤波器是输入信号的自相关器，是输入噪声的互相关器</a:t>
            </a:r>
            <a:r>
              <a:rPr lang="zh-CN" altLang="en-US" sz="2400" dirty="0">
                <a:solidFill>
                  <a:schemeClr val="tx1"/>
                </a:solidFill>
                <a:latin typeface="Times New Roman" panose="02020603050405020304" pitchFamily="18" charset="0"/>
                <a:ea typeface="宋体" panose="02010600030101010101" pitchFamily="2" charset="-122"/>
                <a:sym typeface="+mn-ea"/>
              </a:rPr>
              <a:t>，因此输出信噪比明显提高。</a:t>
            </a:r>
            <a:endParaRPr lang="zh-CN" altLang="en-US" sz="2400" dirty="0">
              <a:solidFill>
                <a:schemeClr val="tx1"/>
              </a:solidFill>
              <a:latin typeface="Times New Roman" panose="02020603050405020304" pitchFamily="18" charset="0"/>
              <a:ea typeface="宋体" panose="02010600030101010101" pitchFamily="2" charset="-122"/>
              <a:sym typeface="+mn-ea"/>
            </a:endParaRPr>
          </a:p>
        </p:txBody>
      </p:sp>
      <p:grpSp>
        <p:nvGrpSpPr>
          <p:cNvPr id="25605" name="Group 41"/>
          <p:cNvGrpSpPr/>
          <p:nvPr/>
        </p:nvGrpSpPr>
        <p:grpSpPr>
          <a:xfrm>
            <a:off x="1919923" y="2684780"/>
            <a:ext cx="5040312" cy="1489075"/>
            <a:chOff x="782" y="1990"/>
            <a:chExt cx="3175" cy="938"/>
          </a:xfrm>
        </p:grpSpPr>
        <p:sp>
          <p:nvSpPr>
            <p:cNvPr id="25610" name="Text Box 11"/>
            <p:cNvSpPr txBox="1"/>
            <p:nvPr/>
          </p:nvSpPr>
          <p:spPr>
            <a:xfrm>
              <a:off x="2086" y="2018"/>
              <a:ext cx="340" cy="282"/>
            </a:xfrm>
            <a:prstGeom prst="rect">
              <a:avLst/>
            </a:prstGeom>
            <a:noFill/>
            <a:ln w="9525">
              <a:noFill/>
            </a:ln>
          </p:spPr>
          <p:txBody>
            <a:bodyPr/>
            <a:p>
              <a:pPr algn="just" eaLnBrk="1" hangingPunct="1"/>
              <a:r>
                <a:rPr lang="en-US" altLang="zh-CN" sz="2000" i="1" dirty="0">
                  <a:latin typeface="Times New Roman" panose="02020603050405020304" pitchFamily="18" charset="0"/>
                </a:rPr>
                <a:t>r</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endParaRPr lang="en-US" altLang="zh-CN" sz="3600" dirty="0">
                <a:latin typeface="Tahoma" panose="020B0604030504040204" pitchFamily="34" charset="0"/>
              </a:endParaRPr>
            </a:p>
          </p:txBody>
        </p:sp>
        <p:sp>
          <p:nvSpPr>
            <p:cNvPr id="25611" name="Text Box 14"/>
            <p:cNvSpPr txBox="1"/>
            <p:nvPr/>
          </p:nvSpPr>
          <p:spPr>
            <a:xfrm>
              <a:off x="1549" y="2645"/>
              <a:ext cx="489" cy="283"/>
            </a:xfrm>
            <a:prstGeom prst="rect">
              <a:avLst/>
            </a:prstGeom>
            <a:noFill/>
            <a:ln w="9525">
              <a:noFill/>
            </a:ln>
          </p:spPr>
          <p:txBody>
            <a:bodyPr/>
            <a:p>
              <a:pPr algn="just" eaLnBrk="1" hangingPunct="1"/>
              <a:r>
                <a:rPr lang="en-US" altLang="zh-CN" sz="2000" i="1" dirty="0">
                  <a:latin typeface="Times New Roman" panose="02020603050405020304" pitchFamily="18" charset="0"/>
                </a:rPr>
                <a:t>n</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endParaRPr lang="en-US" altLang="zh-CN" sz="3600" dirty="0">
                <a:latin typeface="Tahoma" panose="020B0604030504040204" pitchFamily="34" charset="0"/>
              </a:endParaRPr>
            </a:p>
          </p:txBody>
        </p:sp>
        <p:sp>
          <p:nvSpPr>
            <p:cNvPr id="25612" name="Line 17"/>
            <p:cNvSpPr/>
            <p:nvPr/>
          </p:nvSpPr>
          <p:spPr>
            <a:xfrm flipV="1">
              <a:off x="1794" y="2469"/>
              <a:ext cx="1" cy="238"/>
            </a:xfrm>
            <a:prstGeom prst="line">
              <a:avLst/>
            </a:prstGeom>
            <a:ln w="9525" cap="flat" cmpd="sng">
              <a:solidFill>
                <a:srgbClr val="000000"/>
              </a:solidFill>
              <a:prstDash val="solid"/>
              <a:headEnd type="none" w="med" len="med"/>
              <a:tailEnd type="triangle" w="med" len="med"/>
            </a:ln>
          </p:spPr>
        </p:sp>
        <p:sp>
          <p:nvSpPr>
            <p:cNvPr id="25613" name="Text Box 20"/>
            <p:cNvSpPr txBox="1"/>
            <p:nvPr/>
          </p:nvSpPr>
          <p:spPr>
            <a:xfrm>
              <a:off x="2625" y="2103"/>
              <a:ext cx="624" cy="454"/>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1" hangingPunct="1"/>
              <a:r>
                <a:rPr lang="en-US" altLang="zh-CN" sz="2000" i="1" dirty="0">
                  <a:latin typeface="Times New Roman" panose="02020603050405020304" pitchFamily="18" charset="0"/>
                </a:rPr>
                <a:t>H</a:t>
              </a:r>
              <a:r>
                <a:rPr lang="en-US" altLang="zh-CN" sz="2000" dirty="0">
                  <a:latin typeface="Times New Roman" panose="02020603050405020304" pitchFamily="18" charset="0"/>
                </a:rPr>
                <a:t>(</a:t>
              </a:r>
              <a:r>
                <a:rPr lang="en-US" altLang="zh-CN" sz="2000" i="1" dirty="0">
                  <a:latin typeface="Times New Roman" panose="02020603050405020304" pitchFamily="18" charset="0"/>
                </a:rPr>
                <a:t>f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ctr" eaLnBrk="1" hangingPunct="1"/>
              <a:r>
                <a:rPr lang="en-US" altLang="zh-CN" sz="2000" i="1" dirty="0">
                  <a:latin typeface="Times New Roman" panose="02020603050405020304" pitchFamily="18" charset="0"/>
                </a:rPr>
                <a:t>h</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ctr" eaLnBrk="1" hangingPunct="1"/>
              <a:endParaRPr lang="en-US" altLang="zh-CN" sz="3600" dirty="0">
                <a:latin typeface="Tahoma" panose="020B0604030504040204" pitchFamily="34" charset="0"/>
              </a:endParaRPr>
            </a:p>
          </p:txBody>
        </p:sp>
        <p:sp>
          <p:nvSpPr>
            <p:cNvPr id="25614" name="Line 21"/>
            <p:cNvSpPr/>
            <p:nvPr/>
          </p:nvSpPr>
          <p:spPr>
            <a:xfrm>
              <a:off x="3249" y="2330"/>
              <a:ext cx="520" cy="0"/>
            </a:xfrm>
            <a:prstGeom prst="line">
              <a:avLst/>
            </a:prstGeom>
            <a:ln w="9525" cap="flat" cmpd="sng">
              <a:solidFill>
                <a:srgbClr val="000000"/>
              </a:solidFill>
              <a:prstDash val="solid"/>
              <a:headEnd type="none" w="med" len="med"/>
              <a:tailEnd type="triangle" w="med" len="med"/>
            </a:ln>
          </p:spPr>
        </p:sp>
        <p:sp>
          <p:nvSpPr>
            <p:cNvPr id="25615" name="Line 29"/>
            <p:cNvSpPr/>
            <p:nvPr/>
          </p:nvSpPr>
          <p:spPr>
            <a:xfrm>
              <a:off x="1144" y="2335"/>
              <a:ext cx="478" cy="0"/>
            </a:xfrm>
            <a:prstGeom prst="line">
              <a:avLst/>
            </a:prstGeom>
            <a:ln w="9525" cap="flat" cmpd="sng">
              <a:solidFill>
                <a:srgbClr val="000000"/>
              </a:solidFill>
              <a:prstDash val="solid"/>
              <a:headEnd type="none" w="med" len="med"/>
              <a:tailEnd type="triangle" w="med" len="med"/>
            </a:ln>
          </p:spPr>
        </p:sp>
        <p:sp>
          <p:nvSpPr>
            <p:cNvPr id="25616" name="Line 30"/>
            <p:cNvSpPr/>
            <p:nvPr/>
          </p:nvSpPr>
          <p:spPr>
            <a:xfrm>
              <a:off x="1967" y="2335"/>
              <a:ext cx="672" cy="0"/>
            </a:xfrm>
            <a:prstGeom prst="line">
              <a:avLst/>
            </a:prstGeom>
            <a:ln w="9525" cap="flat" cmpd="sng">
              <a:solidFill>
                <a:srgbClr val="000000"/>
              </a:solidFill>
              <a:prstDash val="solid"/>
              <a:headEnd type="none" w="med" len="med"/>
              <a:tailEnd type="triangle" w="med" len="med"/>
            </a:ln>
          </p:spPr>
        </p:sp>
        <p:sp>
          <p:nvSpPr>
            <p:cNvPr id="25617" name="AutoShape 38"/>
            <p:cNvSpPr/>
            <p:nvPr/>
          </p:nvSpPr>
          <p:spPr>
            <a:xfrm>
              <a:off x="1633" y="2160"/>
              <a:ext cx="312" cy="312"/>
            </a:xfrm>
            <a:prstGeom prst="flowChartOr">
              <a:avLst/>
            </a:prstGeom>
            <a:no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Tahoma" panose="020B0604030504040204" pitchFamily="34" charset="0"/>
              </a:endParaRPr>
            </a:p>
          </p:txBody>
        </p:sp>
        <p:sp>
          <p:nvSpPr>
            <p:cNvPr id="25618" name="Text Box 39"/>
            <p:cNvSpPr txBox="1"/>
            <p:nvPr/>
          </p:nvSpPr>
          <p:spPr>
            <a:xfrm>
              <a:off x="782" y="2160"/>
              <a:ext cx="489" cy="283"/>
            </a:xfrm>
            <a:prstGeom prst="rect">
              <a:avLst/>
            </a:prstGeom>
            <a:noFill/>
            <a:ln w="9525">
              <a:noFill/>
            </a:ln>
          </p:spPr>
          <p:txBody>
            <a:bodyPr/>
            <a:p>
              <a:pPr algn="just" eaLnBrk="1" hangingPunct="1"/>
              <a:r>
                <a:rPr lang="en-US" altLang="zh-CN" sz="2000" i="1" dirty="0">
                  <a:latin typeface="Times New Roman" panose="02020603050405020304" pitchFamily="18" charset="0"/>
                </a:rPr>
                <a:t>s</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endParaRPr lang="en-US" altLang="zh-CN" sz="3600" dirty="0">
                <a:latin typeface="Tahoma" panose="020B0604030504040204" pitchFamily="34" charset="0"/>
              </a:endParaRPr>
            </a:p>
          </p:txBody>
        </p:sp>
        <p:sp>
          <p:nvSpPr>
            <p:cNvPr id="25619" name="Text Box 40"/>
            <p:cNvSpPr txBox="1"/>
            <p:nvPr/>
          </p:nvSpPr>
          <p:spPr>
            <a:xfrm>
              <a:off x="3617" y="1990"/>
              <a:ext cx="340" cy="282"/>
            </a:xfrm>
            <a:prstGeom prst="rect">
              <a:avLst/>
            </a:prstGeom>
            <a:noFill/>
            <a:ln w="9525">
              <a:noFill/>
            </a:ln>
          </p:spPr>
          <p:txBody>
            <a:bodyPr/>
            <a:p>
              <a:pPr algn="just" eaLnBrk="1" hangingPunct="1"/>
              <a:r>
                <a:rPr lang="en-US" altLang="zh-CN" sz="2000" i="1" dirty="0">
                  <a:latin typeface="Times New Roman" panose="02020603050405020304" pitchFamily="18" charset="0"/>
                </a:rPr>
                <a:t>y</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endParaRPr lang="en-US" altLang="zh-CN" sz="3600" dirty="0">
                <a:latin typeface="Tahoma" panose="020B0604030504040204" pitchFamily="34" charset="0"/>
              </a:endParaRPr>
            </a:p>
          </p:txBody>
        </p:sp>
      </p:grpSp>
      <p:graphicFrame>
        <p:nvGraphicFramePr>
          <p:cNvPr id="25606" name="Object 42"/>
          <p:cNvGraphicFramePr>
            <a:graphicFrameLocks noChangeAspect="1"/>
          </p:cNvGraphicFramePr>
          <p:nvPr/>
        </p:nvGraphicFramePr>
        <p:xfrm>
          <a:off x="1692275" y="4194175"/>
          <a:ext cx="2344738" cy="452438"/>
        </p:xfrm>
        <a:graphic>
          <a:graphicData uri="http://schemas.openxmlformats.org/presentationml/2006/ole">
            <mc:AlternateContent xmlns:mc="http://schemas.openxmlformats.org/markup-compatibility/2006">
              <mc:Choice xmlns:v="urn:schemas-microsoft-com:vml" Requires="v">
                <p:oleObj spid="_x0000_s3079" name="" r:id="rId1" imgW="1054100" imgH="203200" progId="Equation.3">
                  <p:embed/>
                </p:oleObj>
              </mc:Choice>
              <mc:Fallback>
                <p:oleObj name="" r:id="rId1" imgW="1054100" imgH="203200" progId="Equation.3">
                  <p:embed/>
                  <p:pic>
                    <p:nvPicPr>
                      <p:cNvPr id="0" name="图片 3078"/>
                      <p:cNvPicPr/>
                      <p:nvPr/>
                    </p:nvPicPr>
                    <p:blipFill>
                      <a:blip r:embed="rId2"/>
                      <a:stretch>
                        <a:fillRect/>
                      </a:stretch>
                    </p:blipFill>
                    <p:spPr>
                      <a:xfrm>
                        <a:off x="1692275" y="4194175"/>
                        <a:ext cx="2344738" cy="452438"/>
                      </a:xfrm>
                      <a:prstGeom prst="rect">
                        <a:avLst/>
                      </a:prstGeom>
                      <a:noFill/>
                      <a:ln w="38100">
                        <a:noFill/>
                        <a:miter/>
                      </a:ln>
                    </p:spPr>
                  </p:pic>
                </p:oleObj>
              </mc:Fallback>
            </mc:AlternateContent>
          </a:graphicData>
        </a:graphic>
      </p:graphicFrame>
      <p:graphicFrame>
        <p:nvGraphicFramePr>
          <p:cNvPr id="25607" name="Object 43"/>
          <p:cNvGraphicFramePr>
            <a:graphicFrameLocks noChangeAspect="1"/>
          </p:cNvGraphicFramePr>
          <p:nvPr/>
        </p:nvGraphicFramePr>
        <p:xfrm>
          <a:off x="5292725" y="4149725"/>
          <a:ext cx="2609850" cy="501650"/>
        </p:xfrm>
        <a:graphic>
          <a:graphicData uri="http://schemas.openxmlformats.org/presentationml/2006/ole">
            <mc:AlternateContent xmlns:mc="http://schemas.openxmlformats.org/markup-compatibility/2006">
              <mc:Choice xmlns:v="urn:schemas-microsoft-com:vml" Requires="v">
                <p:oleObj spid="_x0000_s3080" name="" r:id="rId3" imgW="1193800" imgH="228600" progId="Equation.3">
                  <p:embed/>
                </p:oleObj>
              </mc:Choice>
              <mc:Fallback>
                <p:oleObj name="" r:id="rId3" imgW="1193800" imgH="228600" progId="Equation.3">
                  <p:embed/>
                  <p:pic>
                    <p:nvPicPr>
                      <p:cNvPr id="0" name="图片 3079"/>
                      <p:cNvPicPr/>
                      <p:nvPr/>
                    </p:nvPicPr>
                    <p:blipFill>
                      <a:blip r:embed="rId4"/>
                      <a:stretch>
                        <a:fillRect/>
                      </a:stretch>
                    </p:blipFill>
                    <p:spPr>
                      <a:xfrm>
                        <a:off x="5292725" y="4149725"/>
                        <a:ext cx="2609850" cy="501650"/>
                      </a:xfrm>
                      <a:prstGeom prst="rect">
                        <a:avLst/>
                      </a:prstGeom>
                      <a:noFill/>
                      <a:ln w="38100">
                        <a:noFill/>
                        <a:miter/>
                      </a:ln>
                    </p:spPr>
                  </p:pic>
                </p:oleObj>
              </mc:Fallback>
            </mc:AlternateContent>
          </a:graphicData>
        </a:graphic>
      </p:graphicFrame>
      <p:graphicFrame>
        <p:nvGraphicFramePr>
          <p:cNvPr id="25609" name="Object 45"/>
          <p:cNvGraphicFramePr>
            <a:graphicFrameLocks noChangeAspect="1"/>
          </p:cNvGraphicFramePr>
          <p:nvPr/>
        </p:nvGraphicFramePr>
        <p:xfrm>
          <a:off x="3878263" y="4824413"/>
          <a:ext cx="1241425" cy="485775"/>
        </p:xfrm>
        <a:graphic>
          <a:graphicData uri="http://schemas.openxmlformats.org/presentationml/2006/ole">
            <mc:AlternateContent xmlns:mc="http://schemas.openxmlformats.org/markup-compatibility/2006">
              <mc:Choice xmlns:v="urn:schemas-microsoft-com:vml" Requires="v">
                <p:oleObj spid="_x0000_s3082" name="" r:id="rId5" imgW="584200" imgH="228600" progId="Equation.3">
                  <p:embed/>
                </p:oleObj>
              </mc:Choice>
              <mc:Fallback>
                <p:oleObj name="" r:id="rId5" imgW="584200" imgH="228600" progId="Equation.3">
                  <p:embed/>
                  <p:pic>
                    <p:nvPicPr>
                      <p:cNvPr id="0" name="图片 3081"/>
                      <p:cNvPicPr/>
                      <p:nvPr/>
                    </p:nvPicPr>
                    <p:blipFill>
                      <a:blip r:embed="rId6"/>
                      <a:stretch>
                        <a:fillRect/>
                      </a:stretch>
                    </p:blipFill>
                    <p:spPr>
                      <a:xfrm>
                        <a:off x="3878263" y="4824413"/>
                        <a:ext cx="1241425" cy="4857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7525385" cy="4931410"/>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最佳接收理论</a:t>
            </a:r>
            <a:endParaRPr lang="zh-CN" altLang="en-US" dirty="0" smtClean="0"/>
          </a:p>
          <a:p>
            <a:pPr marL="457200" lvl="1" indent="0" eaLnBrk="1" hangingPunct="1">
              <a:buNone/>
            </a:pPr>
            <a:r>
              <a:rPr lang="zh-CN" altLang="en-US" b="1" dirty="0" smtClean="0">
                <a:solidFill>
                  <a:schemeClr val="tx1"/>
                </a:solidFill>
              </a:rPr>
              <a:t>      </a:t>
            </a:r>
            <a:endParaRPr lang="zh-CN" altLang="en-US" b="1" dirty="0" smtClean="0">
              <a:solidFill>
                <a:schemeClr val="tx1"/>
              </a:solidFill>
            </a:endParaRPr>
          </a:p>
          <a:p>
            <a:pPr marL="457200" lvl="1" indent="0" eaLnBrk="1" hangingPunct="1">
              <a:lnSpc>
                <a:spcPct val="150000"/>
              </a:lnSpc>
              <a:buNone/>
            </a:pPr>
            <a:r>
              <a:rPr lang="zh-CN" altLang="en-US" b="1" dirty="0" smtClean="0">
                <a:solidFill>
                  <a:schemeClr val="tx1"/>
                </a:solidFill>
              </a:rPr>
              <a:t>      把</a:t>
            </a:r>
            <a:r>
              <a:rPr lang="zh-CN" altLang="en-US" b="1" dirty="0" smtClean="0">
                <a:solidFill>
                  <a:srgbClr val="C00000"/>
                </a:solidFill>
              </a:rPr>
              <a:t>接收</a:t>
            </a:r>
            <a:r>
              <a:rPr lang="zh-CN" altLang="en-US" b="1" dirty="0" smtClean="0">
                <a:solidFill>
                  <a:schemeClr val="tx1"/>
                </a:solidFill>
              </a:rPr>
              <a:t>问题作为研究对象，研究在</a:t>
            </a:r>
            <a:r>
              <a:rPr lang="zh-CN" altLang="en-US" b="1" dirty="0" smtClean="0">
                <a:solidFill>
                  <a:srgbClr val="C00000"/>
                </a:solidFill>
              </a:rPr>
              <a:t>噪声</a:t>
            </a:r>
            <a:r>
              <a:rPr lang="zh-CN" altLang="en-US" b="1" dirty="0" smtClean="0">
                <a:solidFill>
                  <a:schemeClr val="tx1"/>
                </a:solidFill>
              </a:rPr>
              <a:t>条件下如何最好地提取有用信号，并且在某个</a:t>
            </a:r>
            <a:r>
              <a:rPr lang="zh-CN" altLang="en-US" b="1" dirty="0" smtClean="0">
                <a:solidFill>
                  <a:srgbClr val="C00000"/>
                </a:solidFill>
              </a:rPr>
              <a:t>准则</a:t>
            </a:r>
            <a:r>
              <a:rPr lang="zh-CN" altLang="en-US" b="1" dirty="0" smtClean="0">
                <a:solidFill>
                  <a:schemeClr val="tx1"/>
                </a:solidFill>
              </a:rPr>
              <a:t>下构成</a:t>
            </a:r>
            <a:r>
              <a:rPr lang="zh-CN" altLang="en-US" b="1" dirty="0" smtClean="0">
                <a:solidFill>
                  <a:srgbClr val="C00000"/>
                </a:solidFill>
              </a:rPr>
              <a:t>最佳接收机</a:t>
            </a:r>
            <a:r>
              <a:rPr lang="zh-CN" altLang="en-US" b="1" dirty="0" smtClean="0">
                <a:solidFill>
                  <a:schemeClr val="tx1"/>
                </a:solidFill>
              </a:rPr>
              <a:t>，使接收性能达到最佳。</a:t>
            </a:r>
            <a:endParaRPr lang="zh-CN" altLang="en-US" b="1" dirty="0" smtClean="0">
              <a:solidFill>
                <a:schemeClr val="tx1"/>
              </a:solidFill>
            </a:endParaRPr>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3</a:t>
            </a:r>
            <a:r>
              <a:rPr sz="4400" dirty="0" smtClean="0"/>
              <a:t> 最大输出信噪比接收机</a:t>
            </a:r>
            <a:endParaRPr sz="4400" dirty="0" smtClean="0"/>
          </a:p>
        </p:txBody>
      </p:sp>
      <p:sp>
        <p:nvSpPr>
          <p:cNvPr id="25603" name="Rectangle 3"/>
          <p:cNvSpPr>
            <a:spLocks noGrp="1" noChangeArrowheads="1"/>
          </p:cNvSpPr>
          <p:nvPr>
            <p:ph type="body" idx="1"/>
          </p:nvPr>
        </p:nvSpPr>
        <p:spPr>
          <a:xfrm>
            <a:off x="927100" y="1179830"/>
            <a:ext cx="8155305" cy="520001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匹配滤波器的概念</a:t>
            </a:r>
            <a:endParaRPr lang="zh-CN" altLang="en-US" dirty="0" smtClean="0">
              <a:solidFill>
                <a:schemeClr val="tx2">
                  <a:lumMod val="75000"/>
                </a:schemeClr>
              </a:solidFill>
              <a:effectLst>
                <a:outerShdw blurRad="38100" dist="38100" dir="2700000" algn="tl">
                  <a:srgbClr val="000000">
                    <a:alpha val="43137"/>
                  </a:srgbClr>
                </a:outerShdw>
              </a:effectLst>
            </a:endParaRPr>
          </a:p>
          <a:p>
            <a:pPr eaLnBrk="1" hangingPunct="1">
              <a:lnSpc>
                <a:spcPct val="150000"/>
              </a:lnSpc>
              <a:spcBef>
                <a:spcPts val="20"/>
              </a:spcBef>
              <a:spcAft>
                <a:spcPts val="0"/>
              </a:spcAft>
              <a:buFont typeface="Wingdings" panose="05000000000000000000" charset="0"/>
              <a:buChar char="n"/>
            </a:pPr>
            <a:r>
              <a:rPr lang="zh-CN" altLang="en-US" sz="2400" dirty="0">
                <a:solidFill>
                  <a:schemeClr val="tx1"/>
                </a:solidFill>
                <a:latin typeface="Times New Roman" panose="02020603050405020304" pitchFamily="18" charset="0"/>
                <a:ea typeface="宋体" panose="02010600030101010101" pitchFamily="2" charset="-122"/>
                <a:sym typeface="+mn-ea"/>
              </a:rPr>
              <a:t>从最大输出信噪比的要求出发，推导出匹配滤波器的</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传输函数</a:t>
            </a:r>
            <a:r>
              <a:rPr lang="en-US" altLang="zh-CN" sz="2400" i="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H</a:t>
            </a:r>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a:t>
            </a:r>
            <a:r>
              <a:rPr lang="en-US" altLang="zh-CN" sz="2400" i="1"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ω)</a:t>
            </a:r>
            <a:r>
              <a:rPr lang="zh-CN" altLang="en-US" sz="2400" dirty="0">
                <a:solidFill>
                  <a:schemeClr val="tx1"/>
                </a:solidFill>
                <a:latin typeface="Arial" panose="020B0604020202020204" pitchFamily="34" charset="0"/>
                <a:ea typeface="宋体" panose="02010600030101010101" pitchFamily="2" charset="-122"/>
                <a:cs typeface="Arial" panose="020B0604020202020204" pitchFamily="34" charset="0"/>
                <a:sym typeface="+mn-ea"/>
              </a:rPr>
              <a:t>。</a:t>
            </a:r>
            <a:endParaRPr lang="zh-CN" altLang="en-US" sz="2400" dirty="0">
              <a:solidFill>
                <a:schemeClr val="tx1"/>
              </a:solidFill>
              <a:latin typeface="Arial" panose="020B0604020202020204" pitchFamily="34" charset="0"/>
              <a:ea typeface="宋体" panose="02010600030101010101" pitchFamily="2" charset="-122"/>
              <a:cs typeface="Arial" panose="020B0604020202020204" pitchFamily="34" charset="0"/>
              <a:sym typeface="+mn-ea"/>
            </a:endParaRPr>
          </a:p>
          <a:p>
            <a:pPr eaLnBrk="1" hangingPunct="1">
              <a:lnSpc>
                <a:spcPct val="150000"/>
              </a:lnSpc>
              <a:spcBef>
                <a:spcPts val="20"/>
              </a:spcBef>
              <a:spcAft>
                <a:spcPts val="0"/>
              </a:spcAft>
              <a:buFont typeface="Wingdings" panose="05000000000000000000" charset="0"/>
              <a:buChar char="n"/>
            </a:pPr>
            <a:r>
              <a:rPr lang="zh-CN" altLang="en-US" sz="2400" dirty="0">
                <a:solidFill>
                  <a:schemeClr val="tx1"/>
                </a:solidFill>
                <a:latin typeface="Arial" panose="020B0604020202020204" pitchFamily="34" charset="0"/>
                <a:ea typeface="宋体" panose="02010600030101010101" pitchFamily="2" charset="-122"/>
                <a:cs typeface="Arial" panose="020B0604020202020204" pitchFamily="34" charset="0"/>
                <a:sym typeface="+mn-ea"/>
              </a:rPr>
              <a:t>利用许瓦尔兹不等式，求出</a:t>
            </a:r>
            <a:r>
              <a:rPr lang="zh-CN" altLang="en-US" sz="24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最大输出信噪比</a:t>
            </a:r>
            <a:r>
              <a:rPr lang="en-US" altLang="zh-CN" sz="2400" i="1"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r</a:t>
            </a:r>
            <a:r>
              <a:rPr lang="en-US" altLang="zh-CN" sz="2400" baseline="-250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0</a:t>
            </a:r>
            <a:r>
              <a:rPr lang="en-US" altLang="zh-CN" sz="2400" dirty="0">
                <a:solidFill>
                  <a:schemeClr val="tx1"/>
                </a:solidFill>
                <a:latin typeface="Arial" panose="020B0604020202020204" pitchFamily="34" charset="0"/>
                <a:ea typeface="宋体" panose="02010600030101010101" pitchFamily="2" charset="-122"/>
                <a:cs typeface="Arial" panose="020B0604020202020204" pitchFamily="34" charset="0"/>
                <a:sym typeface="+mn-ea"/>
              </a:rPr>
              <a:t> </a:t>
            </a:r>
            <a:r>
              <a:rPr lang="zh-CN" altLang="en-US" sz="2400" dirty="0">
                <a:solidFill>
                  <a:schemeClr val="tx1"/>
                </a:solidFill>
                <a:latin typeface="Arial" panose="020B0604020202020204" pitchFamily="34" charset="0"/>
                <a:ea typeface="宋体" panose="02010600030101010101" pitchFamily="2" charset="-122"/>
                <a:cs typeface="Arial" panose="020B0604020202020204" pitchFamily="34" charset="0"/>
                <a:sym typeface="+mn-ea"/>
              </a:rPr>
              <a:t>。</a:t>
            </a:r>
            <a:endParaRPr lang="zh-CN" altLang="en-US" sz="2400" dirty="0">
              <a:solidFill>
                <a:schemeClr val="tx1"/>
              </a:solidFill>
              <a:latin typeface="Arial" panose="020B0604020202020204" pitchFamily="34" charset="0"/>
              <a:ea typeface="宋体" panose="02010600030101010101" pitchFamily="2" charset="-122"/>
              <a:cs typeface="Arial" panose="020B0604020202020204" pitchFamily="34" charset="0"/>
              <a:sym typeface="+mn-ea"/>
            </a:endParaRPr>
          </a:p>
          <a:p>
            <a:pPr eaLnBrk="1" hangingPunct="1">
              <a:lnSpc>
                <a:spcPct val="150000"/>
              </a:lnSpc>
              <a:spcBef>
                <a:spcPts val="20"/>
              </a:spcBef>
              <a:spcAft>
                <a:spcPts val="0"/>
              </a:spcAft>
              <a:buFont typeface="Wingdings" panose="05000000000000000000" charset="0"/>
              <a:buChar char="n"/>
            </a:pPr>
            <a:r>
              <a:rPr lang="zh-CN" altLang="en-US" sz="2400" dirty="0">
                <a:solidFill>
                  <a:schemeClr val="tx1"/>
                </a:solidFill>
                <a:latin typeface="Arial" panose="020B0604020202020204" pitchFamily="34" charset="0"/>
                <a:ea typeface="宋体" panose="02010600030101010101" pitchFamily="2" charset="-122"/>
                <a:cs typeface="Arial" panose="020B0604020202020204" pitchFamily="34" charset="0"/>
                <a:sym typeface="+mn-ea"/>
              </a:rPr>
              <a:t>利用传输函数</a:t>
            </a:r>
            <a:r>
              <a:rPr lang="en-US" altLang="zh-CN" sz="2400" i="1" dirty="0">
                <a:solidFill>
                  <a:schemeClr val="tx1"/>
                </a:solidFill>
                <a:effectLst/>
                <a:latin typeface="Times New Roman" panose="02020603050405020304" pitchFamily="18" charset="0"/>
                <a:ea typeface="宋体" panose="02010600030101010101" pitchFamily="2" charset="-122"/>
                <a:sym typeface="+mn-ea"/>
              </a:rPr>
              <a:t>H</a:t>
            </a:r>
            <a:r>
              <a:rPr lang="en-US" altLang="zh-CN" sz="2400" dirty="0">
                <a:solidFill>
                  <a:schemeClr val="tx1"/>
                </a:solidFill>
                <a:effectLst/>
                <a:latin typeface="Times New Roman" panose="02020603050405020304" pitchFamily="18" charset="0"/>
                <a:ea typeface="宋体" panose="02010600030101010101" pitchFamily="2" charset="-122"/>
                <a:sym typeface="+mn-ea"/>
              </a:rPr>
              <a:t>(</a:t>
            </a:r>
            <a:r>
              <a:rPr lang="en-US" altLang="zh-CN" sz="2400" i="1" dirty="0">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rPr>
              <a:t>ω</a:t>
            </a:r>
            <a:r>
              <a:rPr lang="en-US" altLang="zh-CN" sz="2400" dirty="0">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rPr>
              <a:t>)</a:t>
            </a:r>
            <a:r>
              <a:rPr lang="zh-CN" altLang="en-US" sz="2400" dirty="0">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rPr>
              <a:t>和冲激响应</a:t>
            </a:r>
            <a:r>
              <a:rPr lang="en-US" altLang="zh-CN" sz="2400" i="1" dirty="0">
                <a:solidFill>
                  <a:schemeClr val="tx1"/>
                </a:solidFill>
                <a:effectLst/>
                <a:latin typeface="Times New Roman" panose="02020603050405020304" pitchFamily="18" charset="0"/>
                <a:ea typeface="宋体" panose="02010600030101010101" pitchFamily="2" charset="-122"/>
                <a:sym typeface="+mn-ea"/>
              </a:rPr>
              <a:t>h</a:t>
            </a:r>
            <a:r>
              <a:rPr lang="en-US" altLang="zh-CN" sz="2400" dirty="0">
                <a:solidFill>
                  <a:schemeClr val="tx1"/>
                </a:solidFill>
                <a:effectLst/>
                <a:latin typeface="Times New Roman" panose="02020603050405020304" pitchFamily="18" charset="0"/>
                <a:ea typeface="宋体" panose="02010600030101010101" pitchFamily="2" charset="-122"/>
                <a:sym typeface="+mn-ea"/>
              </a:rPr>
              <a:t>(</a:t>
            </a:r>
            <a:r>
              <a:rPr lang="en-US" altLang="zh-CN" sz="2400" i="1" dirty="0">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rPr>
              <a:t>t</a:t>
            </a:r>
            <a:r>
              <a:rPr lang="en-US" altLang="zh-CN" sz="2400" dirty="0">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rPr>
              <a:t>)</a:t>
            </a:r>
            <a:r>
              <a:rPr lang="zh-CN" altLang="en-US" sz="2400" dirty="0">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rPr>
              <a:t>是一对傅里叶变换对，求出</a:t>
            </a:r>
            <a:r>
              <a:rPr lang="zh-CN" altLang="en-US" sz="24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冲激响应</a:t>
            </a:r>
            <a:r>
              <a:rPr lang="en-US" altLang="zh-CN" sz="2400" i="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h</a:t>
            </a:r>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a:t>
            </a:r>
            <a:r>
              <a:rPr lang="en-US" altLang="zh-CN" sz="2400" i="1"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t</a:t>
            </a:r>
            <a:r>
              <a:rPr lang="en-US" altLang="zh-CN" sz="24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a:t>
            </a:r>
            <a:r>
              <a:rPr lang="en-US" altLang="zh-CN" sz="2400" dirty="0">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rPr>
              <a:t> </a:t>
            </a:r>
            <a:r>
              <a:rPr lang="zh-CN" altLang="en-US" sz="2400" dirty="0">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rPr>
              <a:t>。</a:t>
            </a:r>
            <a:endParaRPr lang="zh-CN" altLang="en-US" sz="2400" dirty="0">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endParaRPr>
          </a:p>
          <a:p>
            <a:pPr eaLnBrk="1" hangingPunct="1">
              <a:lnSpc>
                <a:spcPct val="150000"/>
              </a:lnSpc>
              <a:spcBef>
                <a:spcPts val="20"/>
              </a:spcBef>
              <a:spcAft>
                <a:spcPts val="0"/>
              </a:spcAft>
              <a:buFont typeface="Wingdings" panose="05000000000000000000" charset="0"/>
              <a:buChar char="n"/>
            </a:pPr>
            <a:r>
              <a:rPr lang="zh-CN" altLang="en-US" sz="2400" dirty="0">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rPr>
              <a:t>找出</a:t>
            </a:r>
            <a:r>
              <a:rPr lang="zh-CN" altLang="en-US" sz="24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判决时刻点</a:t>
            </a:r>
            <a:r>
              <a:rPr lang="en-US" altLang="zh-CN" sz="2400" i="1"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t</a:t>
            </a:r>
            <a:r>
              <a:rPr lang="en-US" altLang="zh-CN" sz="2400" baseline="-250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0</a:t>
            </a:r>
            <a:r>
              <a:rPr lang="zh-CN" altLang="en-US" sz="2400" dirty="0">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rPr>
              <a:t>，此时得到最大输出信噪比。</a:t>
            </a:r>
            <a:endParaRPr lang="zh-CN" altLang="en-US" sz="2400" dirty="0">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endParaRPr>
          </a:p>
          <a:p>
            <a:pPr eaLnBrk="1" hangingPunct="1">
              <a:lnSpc>
                <a:spcPct val="150000"/>
              </a:lnSpc>
              <a:spcBef>
                <a:spcPts val="20"/>
              </a:spcBef>
              <a:spcAft>
                <a:spcPts val="0"/>
              </a:spcAft>
              <a:buFont typeface="Wingdings" panose="05000000000000000000" charset="0"/>
              <a:buChar char="n"/>
            </a:pPr>
            <a:r>
              <a:rPr lang="zh-CN" altLang="en-US" sz="2400" dirty="0">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rPr>
              <a:t>求出匹配滤波器的</a:t>
            </a:r>
            <a:r>
              <a:rPr lang="zh-CN" altLang="en-US" sz="24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输出信号</a:t>
            </a:r>
            <a:r>
              <a:rPr lang="en-US" altLang="zh-CN" sz="2400" i="1"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s</a:t>
            </a:r>
            <a:r>
              <a:rPr lang="en-US" altLang="zh-CN" sz="2400" baseline="-250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o</a:t>
            </a:r>
            <a:r>
              <a:rPr lang="en-US" altLang="zh-CN" sz="24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a:t>
            </a:r>
            <a:r>
              <a:rPr lang="en-US" altLang="zh-CN" sz="2400" i="1"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t</a:t>
            </a:r>
            <a:r>
              <a:rPr lang="en-US" altLang="zh-CN" sz="24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 </a:t>
            </a:r>
            <a:r>
              <a:rPr lang="zh-CN" altLang="en-US" sz="2400" dirty="0">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rPr>
              <a:t>。</a:t>
            </a:r>
            <a:endParaRPr lang="zh-CN" altLang="en-US" sz="2400" dirty="0">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3</a:t>
            </a:r>
            <a:r>
              <a:rPr sz="4400" dirty="0" smtClean="0"/>
              <a:t> 最大输出信噪比接收机</a:t>
            </a:r>
            <a:endParaRPr sz="4400" dirty="0" smtClean="0"/>
          </a:p>
        </p:txBody>
      </p:sp>
      <p:sp>
        <p:nvSpPr>
          <p:cNvPr id="25603" name="Rectangle 3"/>
          <p:cNvSpPr>
            <a:spLocks noGrp="1" noChangeArrowheads="1"/>
          </p:cNvSpPr>
          <p:nvPr>
            <p:ph type="body" idx="1"/>
          </p:nvPr>
        </p:nvSpPr>
        <p:spPr>
          <a:xfrm>
            <a:off x="927100" y="1179830"/>
            <a:ext cx="8020050" cy="520001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匹配滤波器计算</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endParaRPr lang="zh-CN" altLang="en-US" sz="2400" dirty="0" smtClean="0">
              <a:solidFill>
                <a:schemeClr val="tx2"/>
              </a:solidFill>
              <a:effectLst>
                <a:outerShdw blurRad="38100" dist="38100" dir="2700000" algn="tl">
                  <a:srgbClr val="000000">
                    <a:alpha val="43137"/>
                  </a:srgbClr>
                </a:outerShdw>
              </a:effectLst>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smtClean="0">
              <a:solidFill>
                <a:schemeClr val="tx2"/>
              </a:solidFill>
              <a:effectLst>
                <a:outerShdw blurRad="38100" dist="38100" dir="2700000" algn="tl">
                  <a:srgbClr val="000000">
                    <a:alpha val="43137"/>
                  </a:srgbClr>
                </a:outerShdw>
              </a:effectLst>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smtClean="0">
              <a:solidFill>
                <a:schemeClr val="tx2"/>
              </a:solidFill>
              <a:effectLst>
                <a:outerShdw blurRad="38100" dist="38100" dir="2700000" algn="tl">
                  <a:srgbClr val="000000">
                    <a:alpha val="43137"/>
                  </a:srgbClr>
                </a:outerShdw>
              </a:effectLst>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smtClean="0">
              <a:solidFill>
                <a:schemeClr val="tx2"/>
              </a:solidFill>
              <a:effectLst>
                <a:outerShdw blurRad="38100" dist="38100" dir="2700000" algn="tl">
                  <a:srgbClr val="000000">
                    <a:alpha val="43137"/>
                  </a:srgbClr>
                </a:outerShdw>
              </a:effectLst>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smtClean="0">
                <a:solidFill>
                  <a:schemeClr val="tx2"/>
                </a:solidFill>
                <a:effectLst>
                  <a:outerShdw blurRad="38100" dist="38100" dir="2700000" algn="tl">
                    <a:srgbClr val="000000">
                      <a:alpha val="43137"/>
                    </a:srgbClr>
                  </a:outerShdw>
                </a:effectLst>
                <a:sym typeface="+mn-ea"/>
              </a:rPr>
              <a:t>（</a:t>
            </a:r>
            <a:r>
              <a:rPr lang="en-US" altLang="zh-CN" sz="2400" dirty="0" smtClean="0">
                <a:solidFill>
                  <a:schemeClr val="tx2"/>
                </a:solidFill>
                <a:effectLst>
                  <a:outerShdw blurRad="38100" dist="38100" dir="2700000" algn="tl">
                    <a:srgbClr val="000000">
                      <a:alpha val="43137"/>
                    </a:srgbClr>
                  </a:outerShdw>
                </a:effectLst>
                <a:sym typeface="+mn-ea"/>
              </a:rPr>
              <a:t>1</a:t>
            </a:r>
            <a:r>
              <a:rPr lang="zh-CN" altLang="en-US" sz="2400" dirty="0" smtClean="0">
                <a:solidFill>
                  <a:schemeClr val="tx2"/>
                </a:solidFill>
                <a:effectLst>
                  <a:outerShdw blurRad="38100" dist="38100" dir="2700000" algn="tl">
                    <a:srgbClr val="000000">
                      <a:alpha val="43137"/>
                    </a:srgbClr>
                  </a:outerShdw>
                </a:effectLst>
                <a:sym typeface="+mn-ea"/>
              </a:rPr>
              <a:t>）求匹配滤波器的传输函数</a:t>
            </a:r>
            <a:r>
              <a:rPr lang="zh-CN" altLang="en-US" sz="2400" i="1" dirty="0" smtClean="0">
                <a:solidFill>
                  <a:schemeClr val="tx2"/>
                </a:solidFill>
                <a:effectLst>
                  <a:outerShdw blurRad="38100" dist="38100" dir="2700000" algn="tl">
                    <a:srgbClr val="000000">
                      <a:alpha val="43137"/>
                    </a:srgbClr>
                  </a:outerShdw>
                </a:effectLst>
                <a:sym typeface="+mn-ea"/>
              </a:rPr>
              <a:t>H</a:t>
            </a:r>
            <a:r>
              <a:rPr lang="zh-CN" altLang="en-US" sz="2400" dirty="0" smtClean="0">
                <a:solidFill>
                  <a:schemeClr val="tx2"/>
                </a:solidFill>
                <a:effectLst>
                  <a:outerShdw blurRad="38100" dist="38100" dir="2700000" algn="tl">
                    <a:srgbClr val="000000">
                      <a:alpha val="43137"/>
                    </a:srgbClr>
                  </a:outerShdw>
                </a:effectLst>
                <a:sym typeface="+mn-ea"/>
              </a:rPr>
              <a:t>(</a:t>
            </a:r>
            <a:r>
              <a:rPr lang="zh-CN" altLang="en-US" sz="2400" i="1" dirty="0" smtClean="0">
                <a:solidFill>
                  <a:schemeClr val="tx2"/>
                </a:solidFill>
                <a:effectLst>
                  <a:outerShdw blurRad="38100" dist="38100" dir="2700000" algn="tl">
                    <a:srgbClr val="000000">
                      <a:alpha val="43137"/>
                    </a:srgbClr>
                  </a:outerShdw>
                </a:effectLst>
                <a:sym typeface="+mn-ea"/>
              </a:rPr>
              <a:t>ω</a:t>
            </a:r>
            <a:r>
              <a:rPr lang="zh-CN" altLang="en-US" sz="2400" dirty="0" smtClean="0">
                <a:solidFill>
                  <a:schemeClr val="tx2"/>
                </a:solidFill>
                <a:effectLst>
                  <a:outerShdw blurRad="38100" dist="38100" dir="2700000" algn="tl">
                    <a:srgbClr val="000000">
                      <a:alpha val="43137"/>
                    </a:srgbClr>
                  </a:outerShdw>
                </a:effectLst>
                <a:sym typeface="+mn-ea"/>
              </a:rPr>
              <a:t>)，最大输出信噪比</a:t>
            </a:r>
            <a:r>
              <a:rPr lang="zh-CN" altLang="en-US" sz="2400" i="1" dirty="0" smtClean="0">
                <a:solidFill>
                  <a:schemeClr val="tx2"/>
                </a:solidFill>
                <a:effectLst>
                  <a:outerShdw blurRad="38100" dist="38100" dir="2700000" algn="tl">
                    <a:srgbClr val="000000">
                      <a:alpha val="43137"/>
                    </a:srgbClr>
                  </a:outerShdw>
                </a:effectLst>
                <a:sym typeface="+mn-ea"/>
              </a:rPr>
              <a:t>r</a:t>
            </a:r>
            <a:r>
              <a:rPr lang="en-US" altLang="zh-CN" sz="2400" i="1" baseline="-25000" dirty="0" smtClean="0">
                <a:solidFill>
                  <a:schemeClr val="tx2"/>
                </a:solidFill>
                <a:effectLst>
                  <a:outerShdw blurRad="38100" dist="38100" dir="2700000" algn="tl">
                    <a:srgbClr val="000000">
                      <a:alpha val="43137"/>
                    </a:srgbClr>
                  </a:outerShdw>
                </a:effectLst>
                <a:sym typeface="+mn-ea"/>
              </a:rPr>
              <a:t>o</a:t>
            </a:r>
            <a:endParaRPr lang="zh-CN" altLang="en-US" sz="2400" dirty="0" smtClean="0">
              <a:solidFill>
                <a:schemeClr val="tx2"/>
              </a:solidFill>
              <a:effectLst>
                <a:outerShdw blurRad="38100" dist="38100" dir="2700000" algn="tl">
                  <a:srgbClr val="000000">
                    <a:alpha val="43137"/>
                  </a:srgbClr>
                </a:outerShdw>
              </a:effectLst>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输入信号为 </a:t>
            </a:r>
            <a:r>
              <a:rPr lang="en-US" altLang="zh-CN" sz="2400" i="1" dirty="0">
                <a:latin typeface="Times New Roman" panose="02020603050405020304" pitchFamily="18" charset="0"/>
                <a:ea typeface="宋体" panose="02010600030101010101" pitchFamily="2" charset="-122"/>
                <a:sym typeface="+mn-ea"/>
              </a:rPr>
              <a:t>s</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t</a:t>
            </a:r>
            <a:r>
              <a:rPr lang="en-US" altLang="zh-CN" sz="2400" dirty="0">
                <a:latin typeface="Times New Roman" panose="02020603050405020304" pitchFamily="18" charset="0"/>
                <a:ea typeface="宋体" panose="02010600030101010101" pitchFamily="2" charset="-122"/>
                <a:sym typeface="+mn-ea"/>
              </a:rPr>
              <a:t>)</a:t>
            </a:r>
            <a:r>
              <a:rPr lang="zh-CN" altLang="en-US" sz="2400" dirty="0">
                <a:latin typeface="Times New Roman" panose="02020603050405020304" pitchFamily="18" charset="0"/>
                <a:ea typeface="宋体" panose="02010600030101010101" pitchFamily="2" charset="-122"/>
                <a:sym typeface="+mn-ea"/>
              </a:rPr>
              <a:t>，频谱为</a:t>
            </a:r>
            <a:r>
              <a:rPr lang="en-US" altLang="zh-CN" sz="2400" i="1" dirty="0">
                <a:latin typeface="Times New Roman" panose="02020603050405020304" pitchFamily="18" charset="0"/>
                <a:ea typeface="宋体" panose="02010600030101010101" pitchFamily="2" charset="-122"/>
                <a:sym typeface="+mn-ea"/>
              </a:rPr>
              <a:t>S</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ω</a:t>
            </a:r>
            <a:r>
              <a:rPr lang="en-US" altLang="zh-CN" sz="2400" dirty="0">
                <a:latin typeface="Times New Roman" panose="02020603050405020304" pitchFamily="18" charset="0"/>
                <a:ea typeface="宋体" panose="02010600030101010101" pitchFamily="2" charset="-122"/>
                <a:sym typeface="+mn-ea"/>
              </a:rPr>
              <a:t>)</a:t>
            </a:r>
            <a:r>
              <a:rPr lang="zh-CN" altLang="en-US" sz="2400" dirty="0">
                <a:latin typeface="Times New Roman" panose="02020603050405020304" pitchFamily="18" charset="0"/>
                <a:ea typeface="宋体" panose="02010600030101010101" pitchFamily="2" charset="-122"/>
                <a:sym typeface="+mn-ea"/>
              </a:rPr>
              <a:t>。噪声为高斯白噪声</a:t>
            </a:r>
            <a:r>
              <a:rPr lang="en-US" altLang="zh-CN" sz="2400" i="1" dirty="0">
                <a:latin typeface="Times New Roman" panose="02020603050405020304" pitchFamily="18" charset="0"/>
                <a:ea typeface="宋体" panose="02010600030101010101" pitchFamily="2" charset="-122"/>
                <a:sym typeface="+mn-ea"/>
              </a:rPr>
              <a:t>n</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t</a:t>
            </a:r>
            <a:r>
              <a:rPr lang="en-US" altLang="zh-CN" sz="2400" dirty="0">
                <a:latin typeface="Times New Roman" panose="02020603050405020304" pitchFamily="18" charset="0"/>
                <a:ea typeface="宋体" panose="02010600030101010101" pitchFamily="2" charset="-122"/>
                <a:sym typeface="+mn-ea"/>
              </a:rPr>
              <a:t>)</a:t>
            </a:r>
            <a:r>
              <a:rPr lang="zh-CN" altLang="en-US" sz="2400" dirty="0">
                <a:latin typeface="Times New Roman" panose="02020603050405020304" pitchFamily="18" charset="0"/>
                <a:ea typeface="宋体" panose="02010600030101010101" pitchFamily="2" charset="-122"/>
                <a:sym typeface="+mn-ea"/>
              </a:rPr>
              <a:t>，其双边功率谱密度为                ；输出信号为</a:t>
            </a:r>
            <a:r>
              <a:rPr lang="en-US" altLang="zh-CN" sz="2400" i="1" dirty="0">
                <a:latin typeface="Times New Roman" panose="02020603050405020304" pitchFamily="18" charset="0"/>
                <a:ea typeface="宋体" panose="02010600030101010101" pitchFamily="2" charset="-122"/>
                <a:sym typeface="+mn-ea"/>
              </a:rPr>
              <a:t>s</a:t>
            </a:r>
            <a:r>
              <a:rPr lang="en-US" altLang="zh-CN" sz="2400" i="1" baseline="-25000" dirty="0">
                <a:latin typeface="Times New Roman" panose="02020603050405020304" pitchFamily="18" charset="0"/>
                <a:ea typeface="宋体" panose="02010600030101010101" pitchFamily="2" charset="-122"/>
                <a:sym typeface="+mn-ea"/>
              </a:rPr>
              <a:t>o</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t</a:t>
            </a:r>
            <a:r>
              <a:rPr lang="en-US" altLang="zh-CN" sz="2400" dirty="0">
                <a:latin typeface="Times New Roman" panose="02020603050405020304" pitchFamily="18" charset="0"/>
                <a:ea typeface="宋体" panose="02010600030101010101" pitchFamily="2" charset="-122"/>
                <a:sym typeface="+mn-ea"/>
              </a:rPr>
              <a:t>)</a:t>
            </a:r>
            <a:r>
              <a:rPr lang="zh-CN" altLang="en-US" sz="2400" dirty="0">
                <a:latin typeface="Times New Roman" panose="02020603050405020304" pitchFamily="18" charset="0"/>
                <a:ea typeface="宋体" panose="02010600030101010101" pitchFamily="2" charset="-122"/>
                <a:sym typeface="+mn-ea"/>
              </a:rPr>
              <a:t>，频谱为</a:t>
            </a:r>
            <a:r>
              <a:rPr lang="en-US" altLang="zh-CN" sz="2400" i="1" dirty="0">
                <a:latin typeface="Times New Roman" panose="02020603050405020304" pitchFamily="18" charset="0"/>
                <a:ea typeface="宋体" panose="02010600030101010101" pitchFamily="2" charset="-122"/>
                <a:sym typeface="+mn-ea"/>
              </a:rPr>
              <a:t>S</a:t>
            </a:r>
            <a:r>
              <a:rPr lang="en-US" altLang="zh-CN" sz="2400" i="1" baseline="-25000" dirty="0">
                <a:latin typeface="Times New Roman" panose="02020603050405020304" pitchFamily="18" charset="0"/>
                <a:ea typeface="宋体" panose="02010600030101010101" pitchFamily="2" charset="-122"/>
                <a:sym typeface="+mn-ea"/>
              </a:rPr>
              <a:t>o</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ω</a:t>
            </a:r>
            <a:r>
              <a:rPr lang="en-US" altLang="zh-CN" sz="2400" dirty="0">
                <a:latin typeface="Times New Roman" panose="02020603050405020304" pitchFamily="18" charset="0"/>
                <a:ea typeface="宋体" panose="02010600030101010101" pitchFamily="2" charset="-122"/>
                <a:sym typeface="+mn-ea"/>
              </a:rPr>
              <a:t>)</a:t>
            </a:r>
            <a:r>
              <a:rPr lang="zh-CN" altLang="en-US" sz="2400" dirty="0">
                <a:latin typeface="Times New Roman" panose="02020603050405020304" pitchFamily="18" charset="0"/>
                <a:ea typeface="宋体" panose="02010600030101010101" pitchFamily="2" charset="-122"/>
                <a:sym typeface="+mn-ea"/>
              </a:rPr>
              <a:t>，噪声为</a:t>
            </a:r>
            <a:r>
              <a:rPr lang="en-US" altLang="zh-CN" sz="2400" i="1" dirty="0">
                <a:latin typeface="Times New Roman" panose="02020603050405020304" pitchFamily="18" charset="0"/>
                <a:ea typeface="宋体" panose="02010600030101010101" pitchFamily="2" charset="-122"/>
                <a:sym typeface="+mn-ea"/>
              </a:rPr>
              <a:t>n</a:t>
            </a:r>
            <a:r>
              <a:rPr lang="en-US" altLang="zh-CN" sz="2400" i="1" baseline="-25000" dirty="0">
                <a:latin typeface="Times New Roman" panose="02020603050405020304" pitchFamily="18" charset="0"/>
                <a:ea typeface="宋体" panose="02010600030101010101" pitchFamily="2" charset="-122"/>
                <a:sym typeface="+mn-ea"/>
              </a:rPr>
              <a:t>o</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t</a:t>
            </a:r>
            <a:r>
              <a:rPr lang="en-US" altLang="zh-CN" sz="2400" dirty="0">
                <a:latin typeface="Times New Roman" panose="02020603050405020304" pitchFamily="18" charset="0"/>
                <a:ea typeface="宋体" panose="02010600030101010101" pitchFamily="2" charset="-122"/>
                <a:sym typeface="+mn-ea"/>
              </a:rPr>
              <a:t>)</a:t>
            </a:r>
            <a:r>
              <a:rPr lang="zh-CN" altLang="en-US" sz="2400" dirty="0">
                <a:latin typeface="Times New Roman" panose="02020603050405020304" pitchFamily="18" charset="0"/>
                <a:ea typeface="宋体" panose="02010600030101010101" pitchFamily="2" charset="-122"/>
                <a:sym typeface="+mn-ea"/>
              </a:rPr>
              <a:t>，功率谱密度为</a:t>
            </a:r>
            <a:r>
              <a:rPr lang="en-US" altLang="zh-CN" sz="2400" i="1" dirty="0">
                <a:latin typeface="Times New Roman" panose="02020603050405020304" pitchFamily="18" charset="0"/>
                <a:ea typeface="宋体" panose="02010600030101010101" pitchFamily="2" charset="-122"/>
                <a:sym typeface="+mn-ea"/>
              </a:rPr>
              <a:t>Pn</a:t>
            </a:r>
            <a:r>
              <a:rPr lang="en-US" altLang="zh-CN" sz="2400" i="1" baseline="-25000" dirty="0">
                <a:latin typeface="Times New Roman" panose="02020603050405020304" pitchFamily="18" charset="0"/>
                <a:ea typeface="宋体" panose="02010600030101010101" pitchFamily="2" charset="-122"/>
                <a:sym typeface="+mn-ea"/>
              </a:rPr>
              <a:t>o</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f</a:t>
            </a:r>
            <a:r>
              <a:rPr lang="en-US" altLang="zh-CN" sz="2400" dirty="0">
                <a:latin typeface="Times New Roman" panose="02020603050405020304" pitchFamily="18" charset="0"/>
                <a:ea typeface="宋体" panose="02010600030101010101" pitchFamily="2" charset="-122"/>
                <a:sym typeface="+mn-ea"/>
              </a:rPr>
              <a:t>)</a:t>
            </a:r>
            <a:r>
              <a:rPr lang="zh-CN" altLang="en-US" sz="2400" dirty="0">
                <a:latin typeface="Times New Roman" panose="02020603050405020304" pitchFamily="18" charset="0"/>
                <a:ea typeface="宋体" panose="02010600030101010101" pitchFamily="2" charset="-122"/>
                <a:sym typeface="+mn-ea"/>
              </a:rPr>
              <a:t>。</a:t>
            </a:r>
            <a:endParaRPr lang="zh-CN" altLang="en-US" sz="2400" dirty="0">
              <a:latin typeface="Times New Roman" panose="02020603050405020304" pitchFamily="18" charset="0"/>
              <a:ea typeface="宋体" panose="02010600030101010101" pitchFamily="2" charset="-122"/>
              <a:sym typeface="+mn-ea"/>
            </a:endParaRPr>
          </a:p>
        </p:txBody>
      </p:sp>
      <p:graphicFrame>
        <p:nvGraphicFramePr>
          <p:cNvPr id="6" name="Object 45"/>
          <p:cNvGraphicFramePr>
            <a:graphicFrameLocks noChangeAspect="1"/>
          </p:cNvGraphicFramePr>
          <p:nvPr/>
        </p:nvGraphicFramePr>
        <p:xfrm>
          <a:off x="3408680" y="4279900"/>
          <a:ext cx="1170305" cy="648335"/>
        </p:xfrm>
        <a:graphic>
          <a:graphicData uri="http://schemas.openxmlformats.org/presentationml/2006/ole">
            <mc:AlternateContent xmlns:mc="http://schemas.openxmlformats.org/markup-compatibility/2006">
              <mc:Choice xmlns:v="urn:schemas-microsoft-com:vml" Requires="v">
                <p:oleObj spid="_x0000_s7" name="" r:id="rId1" imgW="711200" imgH="393700" progId="Equation.3">
                  <p:embed/>
                </p:oleObj>
              </mc:Choice>
              <mc:Fallback>
                <p:oleObj name="" r:id="rId1" imgW="711200" imgH="393700" progId="Equation.3">
                  <p:embed/>
                  <p:pic>
                    <p:nvPicPr>
                      <p:cNvPr id="0" name="图片 3081"/>
                      <p:cNvPicPr/>
                      <p:nvPr/>
                    </p:nvPicPr>
                    <p:blipFill>
                      <a:blip r:embed="rId2"/>
                      <a:stretch>
                        <a:fillRect/>
                      </a:stretch>
                    </p:blipFill>
                    <p:spPr>
                      <a:xfrm>
                        <a:off x="3408680" y="4279900"/>
                        <a:ext cx="1170305" cy="648335"/>
                      </a:xfrm>
                      <a:prstGeom prst="rect">
                        <a:avLst/>
                      </a:prstGeom>
                      <a:noFill/>
                      <a:ln w="38100">
                        <a:noFill/>
                        <a:miter/>
                      </a:ln>
                    </p:spPr>
                  </p:pic>
                </p:oleObj>
              </mc:Fallback>
            </mc:AlternateContent>
          </a:graphicData>
        </a:graphic>
      </p:graphicFrame>
      <p:grpSp>
        <p:nvGrpSpPr>
          <p:cNvPr id="8" name="Group 41"/>
          <p:cNvGrpSpPr/>
          <p:nvPr/>
        </p:nvGrpSpPr>
        <p:grpSpPr>
          <a:xfrm>
            <a:off x="1756410" y="2068195"/>
            <a:ext cx="5286374" cy="808038"/>
            <a:chOff x="1271" y="2048"/>
            <a:chExt cx="3330" cy="509"/>
          </a:xfrm>
        </p:grpSpPr>
        <p:sp>
          <p:nvSpPr>
            <p:cNvPr id="9" name="Text Box 11"/>
            <p:cNvSpPr txBox="1"/>
            <p:nvPr/>
          </p:nvSpPr>
          <p:spPr>
            <a:xfrm>
              <a:off x="1320" y="2048"/>
              <a:ext cx="1212" cy="282"/>
            </a:xfrm>
            <a:prstGeom prst="rect">
              <a:avLst/>
            </a:prstGeom>
            <a:noFill/>
            <a:ln w="9525">
              <a:noFill/>
            </a:ln>
          </p:spPr>
          <p:txBody>
            <a:bodyPr/>
            <a:p>
              <a:pPr algn="just" eaLnBrk="1" hangingPunct="1"/>
              <a:r>
                <a:rPr lang="en-US" altLang="zh-CN" sz="2000" i="1" dirty="0">
                  <a:latin typeface="Times New Roman" panose="02020603050405020304" pitchFamily="18" charset="0"/>
                </a:rPr>
                <a:t>r</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r>
                <a:rPr lang="en-US" altLang="zh-CN" sz="2000" i="1" dirty="0">
                  <a:latin typeface="Times New Roman" panose="02020603050405020304" pitchFamily="18" charset="0"/>
                </a:rPr>
                <a:t>s</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r>
                <a:rPr lang="en-US" altLang="zh-CN" sz="2000" i="1" dirty="0">
                  <a:latin typeface="Times New Roman" panose="02020603050405020304" pitchFamily="18" charset="0"/>
                </a:rPr>
                <a:t>n</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endParaRPr lang="en-US" altLang="zh-CN" sz="3600" dirty="0">
                <a:latin typeface="Tahoma" panose="020B0604030504040204" pitchFamily="34" charset="0"/>
              </a:endParaRPr>
            </a:p>
          </p:txBody>
        </p:sp>
        <p:sp>
          <p:nvSpPr>
            <p:cNvPr id="12" name="Text Box 20"/>
            <p:cNvSpPr txBox="1"/>
            <p:nvPr/>
          </p:nvSpPr>
          <p:spPr>
            <a:xfrm>
              <a:off x="2625" y="2103"/>
              <a:ext cx="624" cy="454"/>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1" hangingPunct="1"/>
              <a:r>
                <a:rPr lang="en-US" altLang="zh-CN" sz="2000" i="1" dirty="0">
                  <a:latin typeface="Times New Roman" panose="02020603050405020304" pitchFamily="18" charset="0"/>
                </a:rPr>
                <a:t>H</a:t>
              </a:r>
              <a:r>
                <a:rPr lang="en-US" altLang="zh-CN" sz="2000" dirty="0">
                  <a:latin typeface="Times New Roman" panose="02020603050405020304" pitchFamily="18" charset="0"/>
                </a:rPr>
                <a:t>(</a:t>
              </a:r>
              <a:r>
                <a:rPr lang="en-US" altLang="zh-CN" sz="2000" i="1" dirty="0">
                  <a:latin typeface="Times New Roman" panose="02020603050405020304" pitchFamily="18" charset="0"/>
                </a:rPr>
                <a:t>f </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ctr" eaLnBrk="1" hangingPunct="1"/>
              <a:r>
                <a:rPr lang="en-US" altLang="zh-CN" sz="2000" i="1" dirty="0">
                  <a:latin typeface="Times New Roman" panose="02020603050405020304" pitchFamily="18" charset="0"/>
                </a:rPr>
                <a:t>h</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ctr" eaLnBrk="1" hangingPunct="1"/>
              <a:endParaRPr lang="en-US" altLang="zh-CN" sz="3600" dirty="0">
                <a:latin typeface="Tahoma" panose="020B0604030504040204" pitchFamily="34" charset="0"/>
              </a:endParaRPr>
            </a:p>
          </p:txBody>
        </p:sp>
        <p:sp>
          <p:nvSpPr>
            <p:cNvPr id="13" name="Line 21"/>
            <p:cNvSpPr/>
            <p:nvPr/>
          </p:nvSpPr>
          <p:spPr>
            <a:xfrm>
              <a:off x="3249" y="2330"/>
              <a:ext cx="1194" cy="0"/>
            </a:xfrm>
            <a:prstGeom prst="line">
              <a:avLst/>
            </a:prstGeom>
            <a:ln w="9525" cap="flat" cmpd="sng">
              <a:solidFill>
                <a:srgbClr val="000000"/>
              </a:solidFill>
              <a:prstDash val="solid"/>
              <a:headEnd type="none" w="med" len="med"/>
              <a:tailEnd type="triangle" w="med" len="med"/>
            </a:ln>
          </p:spPr>
        </p:sp>
        <p:sp>
          <p:nvSpPr>
            <p:cNvPr id="15" name="Line 30"/>
            <p:cNvSpPr/>
            <p:nvPr/>
          </p:nvSpPr>
          <p:spPr>
            <a:xfrm>
              <a:off x="1271" y="2330"/>
              <a:ext cx="1368" cy="6"/>
            </a:xfrm>
            <a:prstGeom prst="line">
              <a:avLst/>
            </a:prstGeom>
            <a:ln w="9525" cap="flat" cmpd="sng">
              <a:solidFill>
                <a:srgbClr val="000000"/>
              </a:solidFill>
              <a:prstDash val="solid"/>
              <a:headEnd type="none" w="med" len="med"/>
              <a:tailEnd type="triangle" w="med" len="med"/>
            </a:ln>
          </p:spPr>
        </p:sp>
        <p:sp>
          <p:nvSpPr>
            <p:cNvPr id="18" name="Text Box 40"/>
            <p:cNvSpPr txBox="1"/>
            <p:nvPr/>
          </p:nvSpPr>
          <p:spPr>
            <a:xfrm>
              <a:off x="3441" y="2048"/>
              <a:ext cx="1160" cy="282"/>
            </a:xfrm>
            <a:prstGeom prst="rect">
              <a:avLst/>
            </a:prstGeom>
            <a:noFill/>
            <a:ln w="9525">
              <a:noFill/>
            </a:ln>
          </p:spPr>
          <p:txBody>
            <a:bodyPr/>
            <a:p>
              <a:pPr algn="just" eaLnBrk="1" hangingPunct="1"/>
              <a:r>
                <a:rPr lang="en-US" altLang="zh-CN" sz="2000" i="1" dirty="0">
                  <a:latin typeface="Times New Roman" panose="02020603050405020304" pitchFamily="18" charset="0"/>
                </a:rPr>
                <a:t>y</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r>
                <a:rPr lang="en-US" altLang="zh-CN" sz="2000" i="1" dirty="0">
                  <a:latin typeface="Times New Roman" panose="02020603050405020304" pitchFamily="18" charset="0"/>
                </a:rPr>
                <a:t>s</a:t>
              </a:r>
              <a:r>
                <a:rPr lang="en-US" altLang="zh-CN" sz="2000" i="1" baseline="-25000" dirty="0">
                  <a:latin typeface="Times New Roman" panose="02020603050405020304" pitchFamily="18" charset="0"/>
                </a:rPr>
                <a:t>o</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r>
                <a:rPr lang="en-US" altLang="zh-CN" sz="2000" i="1" dirty="0">
                  <a:latin typeface="Times New Roman" panose="02020603050405020304" pitchFamily="18" charset="0"/>
                </a:rPr>
                <a:t>n</a:t>
              </a:r>
              <a:r>
                <a:rPr lang="en-US" altLang="zh-CN" sz="2000" i="1" baseline="-25000" dirty="0">
                  <a:latin typeface="Times New Roman" panose="02020603050405020304" pitchFamily="18" charset="0"/>
                </a:rPr>
                <a:t>o</a:t>
              </a:r>
              <a:r>
                <a:rPr lang="en-US" altLang="zh-CN" sz="2000" dirty="0">
                  <a:latin typeface="Times New Roman" panose="02020603050405020304" pitchFamily="18" charset="0"/>
                </a:rPr>
                <a:t>(t)</a:t>
              </a:r>
              <a:endParaRPr lang="en-US" altLang="zh-CN" sz="3600" dirty="0">
                <a:latin typeface="Tahoma" panose="020B0604030504040204" pitchFamily="34" charset="0"/>
              </a:endParaRPr>
            </a:p>
          </p:txBody>
        </p:sp>
      </p:grpSp>
      <p:sp>
        <p:nvSpPr>
          <p:cNvPr id="19460" name="文本框 19459"/>
          <p:cNvSpPr txBox="1"/>
          <p:nvPr/>
        </p:nvSpPr>
        <p:spPr>
          <a:xfrm>
            <a:off x="1958975" y="3063240"/>
            <a:ext cx="5226050" cy="398780"/>
          </a:xfrm>
          <a:prstGeom prst="rect">
            <a:avLst/>
          </a:prstGeom>
          <a:noFill/>
          <a:ln w="9525">
            <a:noFill/>
          </a:ln>
        </p:spPr>
        <p:txBody>
          <a:bodyPr wrap="square">
            <a:spAutoFit/>
          </a:bodyPr>
          <a:p>
            <a:pPr algn="ctr">
              <a:spcBef>
                <a:spcPct val="50000"/>
              </a:spcBef>
            </a:pPr>
            <a:r>
              <a:rPr lang="zh-CN" altLang="en-US" sz="2000" dirty="0">
                <a:latin typeface="Times New Roman" panose="02020603050405020304" pitchFamily="18" charset="0"/>
                <a:ea typeface="宋体" panose="02010600030101010101" pitchFamily="2" charset="-122"/>
              </a:rPr>
              <a:t>图 </a:t>
            </a:r>
            <a:r>
              <a:rPr lang="en-US" altLang="zh-CN" sz="2000" dirty="0">
                <a:latin typeface="Times New Roman" panose="02020603050405020304" pitchFamily="18" charset="0"/>
                <a:ea typeface="宋体" panose="02010600030101010101" pitchFamily="2" charset="-122"/>
              </a:rPr>
              <a:t>8 –5   </a:t>
            </a:r>
            <a:r>
              <a:rPr lang="zh-CN" altLang="en-US" sz="2000" dirty="0">
                <a:latin typeface="Times New Roman" panose="02020603050405020304" pitchFamily="18" charset="0"/>
                <a:ea typeface="宋体" panose="02010600030101010101" pitchFamily="2" charset="-122"/>
              </a:rPr>
              <a:t>匹配滤波器方框图</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3</a:t>
            </a:r>
            <a:r>
              <a:rPr sz="4400" dirty="0" smtClean="0"/>
              <a:t> 最大输出信噪比接收机</a:t>
            </a:r>
            <a:endParaRPr sz="4400" dirty="0" smtClean="0"/>
          </a:p>
        </p:txBody>
      </p:sp>
      <p:sp>
        <p:nvSpPr>
          <p:cNvPr id="25603" name="Rectangle 3"/>
          <p:cNvSpPr>
            <a:spLocks noGrp="1" noChangeArrowheads="1"/>
          </p:cNvSpPr>
          <p:nvPr>
            <p:ph type="body" idx="1"/>
          </p:nvPr>
        </p:nvSpPr>
        <p:spPr>
          <a:xfrm>
            <a:off x="927100" y="1179830"/>
            <a:ext cx="80200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匹配滤波器计算</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由于匹配滤波器是输出信噪比最大的滤波器，所以首先要找到滤波器输出信噪比的表达式。</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已知输出信号为：</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抽样时刻</a:t>
            </a:r>
            <a:r>
              <a:rPr lang="en-US" altLang="zh-CN" sz="2400" i="1" dirty="0">
                <a:latin typeface="Times New Roman" panose="02020603050405020304" pitchFamily="18" charset="0"/>
                <a:ea typeface="宋体" panose="02010600030101010101" pitchFamily="2" charset="-122"/>
                <a:sym typeface="+mn-ea"/>
              </a:rPr>
              <a:t>t</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t</a:t>
            </a:r>
            <a:r>
              <a:rPr lang="en-US" altLang="zh-CN" sz="2400" baseline="-25000" dirty="0">
                <a:latin typeface="Times New Roman" panose="02020603050405020304" pitchFamily="18" charset="0"/>
                <a:ea typeface="宋体" panose="02010600030101010101" pitchFamily="2" charset="-122"/>
                <a:sym typeface="+mn-ea"/>
              </a:rPr>
              <a:t>0</a:t>
            </a:r>
            <a:r>
              <a:rPr lang="zh-CN" altLang="en-US" sz="2400" dirty="0">
                <a:latin typeface="Times New Roman" panose="02020603050405020304" pitchFamily="18" charset="0"/>
                <a:ea typeface="宋体" panose="02010600030101010101" pitchFamily="2" charset="-122"/>
                <a:sym typeface="+mn-ea"/>
              </a:rPr>
              <a:t>时的输出信号为：</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抽样时刻信号的功率为：</a:t>
            </a:r>
            <a:endParaRPr lang="zh-CN" altLang="en-US" sz="2400" dirty="0">
              <a:latin typeface="Times New Roman" panose="02020603050405020304" pitchFamily="18" charset="0"/>
              <a:ea typeface="宋体" panose="02010600030101010101" pitchFamily="2" charset="-122"/>
              <a:sym typeface="+mn-ea"/>
            </a:endParaRPr>
          </a:p>
        </p:txBody>
      </p:sp>
      <p:graphicFrame>
        <p:nvGraphicFramePr>
          <p:cNvPr id="7173" name="对象 7172"/>
          <p:cNvGraphicFramePr/>
          <p:nvPr/>
        </p:nvGraphicFramePr>
        <p:xfrm>
          <a:off x="1734820" y="3116580"/>
          <a:ext cx="6713220" cy="809625"/>
        </p:xfrm>
        <a:graphic>
          <a:graphicData uri="http://schemas.openxmlformats.org/presentationml/2006/ole">
            <mc:AlternateContent xmlns:mc="http://schemas.openxmlformats.org/markup-compatibility/2006">
              <mc:Choice xmlns:v="urn:schemas-microsoft-com:vml" Requires="v">
                <p:oleObj spid="_x0000_s3077" name="" r:id="rId1" imgW="3263900" imgH="393700" progId="Equation.3">
                  <p:embed/>
                </p:oleObj>
              </mc:Choice>
              <mc:Fallback>
                <p:oleObj name="" r:id="rId1" imgW="3263900" imgH="393700" progId="Equation.3">
                  <p:embed/>
                  <p:pic>
                    <p:nvPicPr>
                      <p:cNvPr id="0" name="图片 3076"/>
                      <p:cNvPicPr/>
                      <p:nvPr/>
                    </p:nvPicPr>
                    <p:blipFill>
                      <a:blip r:embed="rId2"/>
                      <a:stretch>
                        <a:fillRect/>
                      </a:stretch>
                    </p:blipFill>
                    <p:spPr>
                      <a:xfrm>
                        <a:off x="1734820" y="3116580"/>
                        <a:ext cx="6713220" cy="809625"/>
                      </a:xfrm>
                      <a:prstGeom prst="rect">
                        <a:avLst/>
                      </a:prstGeom>
                      <a:noFill/>
                      <a:ln w="38100">
                        <a:noFill/>
                        <a:miter/>
                      </a:ln>
                    </p:spPr>
                  </p:pic>
                </p:oleObj>
              </mc:Fallback>
            </mc:AlternateContent>
          </a:graphicData>
        </a:graphic>
      </p:graphicFrame>
      <p:graphicFrame>
        <p:nvGraphicFramePr>
          <p:cNvPr id="2" name="对象 1"/>
          <p:cNvGraphicFramePr/>
          <p:nvPr/>
        </p:nvGraphicFramePr>
        <p:xfrm>
          <a:off x="1817370" y="4391660"/>
          <a:ext cx="4179570" cy="809625"/>
        </p:xfrm>
        <a:graphic>
          <a:graphicData uri="http://schemas.openxmlformats.org/presentationml/2006/ole">
            <mc:AlternateContent xmlns:mc="http://schemas.openxmlformats.org/markup-compatibility/2006">
              <mc:Choice xmlns:v="urn:schemas-microsoft-com:vml" Requires="v">
                <p:oleObj spid="_x0000_s3" name="" r:id="rId3" imgW="2032000" imgH="393700" progId="Equation.3">
                  <p:embed/>
                </p:oleObj>
              </mc:Choice>
              <mc:Fallback>
                <p:oleObj name="" r:id="rId3" imgW="2032000" imgH="393700" progId="Equation.3">
                  <p:embed/>
                  <p:pic>
                    <p:nvPicPr>
                      <p:cNvPr id="0" name="图片 3076"/>
                      <p:cNvPicPr/>
                      <p:nvPr/>
                    </p:nvPicPr>
                    <p:blipFill>
                      <a:blip r:embed="rId4"/>
                      <a:stretch>
                        <a:fillRect/>
                      </a:stretch>
                    </p:blipFill>
                    <p:spPr>
                      <a:xfrm>
                        <a:off x="1817370" y="4391660"/>
                        <a:ext cx="4179570" cy="809625"/>
                      </a:xfrm>
                      <a:prstGeom prst="rect">
                        <a:avLst/>
                      </a:prstGeom>
                      <a:noFill/>
                      <a:ln w="38100">
                        <a:noFill/>
                        <a:miter/>
                      </a:ln>
                    </p:spPr>
                  </p:pic>
                </p:oleObj>
              </mc:Fallback>
            </mc:AlternateContent>
          </a:graphicData>
        </a:graphic>
      </p:graphicFrame>
      <p:graphicFrame>
        <p:nvGraphicFramePr>
          <p:cNvPr id="4" name="对象 3"/>
          <p:cNvGraphicFramePr/>
          <p:nvPr/>
        </p:nvGraphicFramePr>
        <p:xfrm>
          <a:off x="1817370" y="5665788"/>
          <a:ext cx="5224780" cy="966470"/>
        </p:xfrm>
        <a:graphic>
          <a:graphicData uri="http://schemas.openxmlformats.org/presentationml/2006/ole">
            <mc:AlternateContent xmlns:mc="http://schemas.openxmlformats.org/markup-compatibility/2006">
              <mc:Choice xmlns:v="urn:schemas-microsoft-com:vml" Requires="v">
                <p:oleObj spid="_x0000_s5" name="" r:id="rId5" imgW="2540000" imgH="469900" progId="Equation.3">
                  <p:embed/>
                </p:oleObj>
              </mc:Choice>
              <mc:Fallback>
                <p:oleObj name="" r:id="rId5" imgW="2540000" imgH="469900" progId="Equation.3">
                  <p:embed/>
                  <p:pic>
                    <p:nvPicPr>
                      <p:cNvPr id="0" name="图片 3076"/>
                      <p:cNvPicPr/>
                      <p:nvPr/>
                    </p:nvPicPr>
                    <p:blipFill>
                      <a:blip r:embed="rId6"/>
                      <a:stretch>
                        <a:fillRect/>
                      </a:stretch>
                    </p:blipFill>
                    <p:spPr>
                      <a:xfrm>
                        <a:off x="1817370" y="5665788"/>
                        <a:ext cx="5224780" cy="966470"/>
                      </a:xfrm>
                      <a:prstGeom prst="rect">
                        <a:avLst/>
                      </a:prstGeom>
                      <a:solidFill>
                        <a:schemeClr val="accent1">
                          <a:alpha val="50195"/>
                        </a:schemeClr>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3</a:t>
            </a:r>
            <a:r>
              <a:rPr sz="4400" dirty="0" smtClean="0"/>
              <a:t> 最大输出信噪比接收机</a:t>
            </a:r>
            <a:endParaRPr sz="4400" dirty="0" smtClean="0"/>
          </a:p>
        </p:txBody>
      </p:sp>
      <p:sp>
        <p:nvSpPr>
          <p:cNvPr id="25603" name="Rectangle 3"/>
          <p:cNvSpPr>
            <a:spLocks noGrp="1" noChangeArrowheads="1"/>
          </p:cNvSpPr>
          <p:nvPr>
            <p:ph type="body" idx="1"/>
          </p:nvPr>
        </p:nvSpPr>
        <p:spPr>
          <a:xfrm>
            <a:off x="927100" y="1179830"/>
            <a:ext cx="80200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匹配滤波器计算</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输出噪声功率为：</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因此匹配滤波器在</a:t>
            </a:r>
            <a:r>
              <a:rPr lang="en-US" altLang="zh-CN" sz="2400" i="1" dirty="0">
                <a:latin typeface="Times New Roman" panose="02020603050405020304" pitchFamily="18" charset="0"/>
                <a:ea typeface="宋体" panose="02010600030101010101" pitchFamily="2" charset="-122"/>
                <a:sym typeface="+mn-ea"/>
              </a:rPr>
              <a:t>t</a:t>
            </a:r>
            <a:r>
              <a:rPr lang="en-US" altLang="zh-CN" sz="2400" baseline="-25000" dirty="0">
                <a:latin typeface="Times New Roman" panose="02020603050405020304" pitchFamily="18" charset="0"/>
                <a:ea typeface="宋体" panose="02010600030101010101" pitchFamily="2" charset="-122"/>
                <a:sym typeface="+mn-ea"/>
              </a:rPr>
              <a:t>0</a:t>
            </a:r>
            <a:r>
              <a:rPr lang="zh-CN" altLang="en-US" sz="2400" dirty="0">
                <a:latin typeface="Times New Roman" panose="02020603050405020304" pitchFamily="18" charset="0"/>
                <a:ea typeface="宋体" panose="02010600030101010101" pitchFamily="2" charset="-122"/>
                <a:sym typeface="+mn-ea"/>
              </a:rPr>
              <a:t>时的输出信噪比</a:t>
            </a:r>
            <a:r>
              <a:rPr lang="en-US" altLang="zh-CN" sz="2400" i="1" dirty="0">
                <a:latin typeface="Times New Roman" panose="02020603050405020304" pitchFamily="18" charset="0"/>
                <a:ea typeface="宋体" panose="02010600030101010101" pitchFamily="2" charset="-122"/>
                <a:sym typeface="+mn-ea"/>
              </a:rPr>
              <a:t>r</a:t>
            </a:r>
            <a:r>
              <a:rPr lang="en-US" altLang="zh-CN" sz="2400" baseline="-25000" dirty="0">
                <a:latin typeface="Times New Roman" panose="02020603050405020304" pitchFamily="18" charset="0"/>
                <a:ea typeface="宋体" panose="02010600030101010101" pitchFamily="2" charset="-122"/>
                <a:sym typeface="+mn-ea"/>
              </a:rPr>
              <a:t>o</a:t>
            </a:r>
            <a:r>
              <a:rPr lang="zh-CN" altLang="en-US" sz="2400" dirty="0">
                <a:latin typeface="Times New Roman" panose="02020603050405020304" pitchFamily="18" charset="0"/>
                <a:ea typeface="宋体" panose="02010600030101010101" pitchFamily="2" charset="-122"/>
                <a:sym typeface="+mn-ea"/>
              </a:rPr>
              <a:t>为：</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p:txBody>
      </p:sp>
      <p:graphicFrame>
        <p:nvGraphicFramePr>
          <p:cNvPr id="7175" name="对象 7174"/>
          <p:cNvGraphicFramePr/>
          <p:nvPr/>
        </p:nvGraphicFramePr>
        <p:xfrm>
          <a:off x="1698308" y="2199958"/>
          <a:ext cx="5993130" cy="1501140"/>
        </p:xfrm>
        <a:graphic>
          <a:graphicData uri="http://schemas.openxmlformats.org/presentationml/2006/ole">
            <mc:AlternateContent xmlns:mc="http://schemas.openxmlformats.org/markup-compatibility/2006">
              <mc:Choice xmlns:v="urn:schemas-microsoft-com:vml" Requires="v">
                <p:oleObj spid="_x0000_s3079" name="" r:id="rId1" imgW="2971800" imgH="812800" progId="Equation.3">
                  <p:embed/>
                </p:oleObj>
              </mc:Choice>
              <mc:Fallback>
                <p:oleObj name="" r:id="rId1" imgW="2971800" imgH="812800" progId="Equation.3">
                  <p:embed/>
                  <p:pic>
                    <p:nvPicPr>
                      <p:cNvPr id="0" name="图片 3078"/>
                      <p:cNvPicPr/>
                      <p:nvPr/>
                    </p:nvPicPr>
                    <p:blipFill>
                      <a:blip r:embed="rId2"/>
                      <a:stretch>
                        <a:fillRect/>
                      </a:stretch>
                    </p:blipFill>
                    <p:spPr>
                      <a:xfrm>
                        <a:off x="1698308" y="2199958"/>
                        <a:ext cx="5993130" cy="1501140"/>
                      </a:xfrm>
                      <a:prstGeom prst="rect">
                        <a:avLst/>
                      </a:prstGeom>
                      <a:solidFill>
                        <a:schemeClr val="accent1">
                          <a:alpha val="50195"/>
                        </a:schemeClr>
                      </a:solidFill>
                      <a:ln w="38100">
                        <a:noFill/>
                        <a:miter/>
                      </a:ln>
                    </p:spPr>
                  </p:pic>
                </p:oleObj>
              </mc:Fallback>
            </mc:AlternateContent>
          </a:graphicData>
        </a:graphic>
      </p:graphicFrame>
      <p:graphicFrame>
        <p:nvGraphicFramePr>
          <p:cNvPr id="8197" name="对象 8196"/>
          <p:cNvGraphicFramePr/>
          <p:nvPr/>
        </p:nvGraphicFramePr>
        <p:xfrm>
          <a:off x="2040573" y="4472782"/>
          <a:ext cx="4859655" cy="1580515"/>
        </p:xfrm>
        <a:graphic>
          <a:graphicData uri="http://schemas.openxmlformats.org/presentationml/2006/ole">
            <mc:AlternateContent xmlns:mc="http://schemas.openxmlformats.org/markup-compatibility/2006">
              <mc:Choice xmlns:v="urn:schemas-microsoft-com:vml" Requires="v">
                <p:oleObj spid="_x0000_s3081" name="" r:id="rId3" imgW="2578100" imgH="838200" progId="Equation.3">
                  <p:embed/>
                </p:oleObj>
              </mc:Choice>
              <mc:Fallback>
                <p:oleObj name="" r:id="rId3" imgW="2578100" imgH="838200" progId="Equation.3">
                  <p:embed/>
                  <p:pic>
                    <p:nvPicPr>
                      <p:cNvPr id="0" name="图片 3080"/>
                      <p:cNvPicPr/>
                      <p:nvPr/>
                    </p:nvPicPr>
                    <p:blipFill>
                      <a:blip r:embed="rId4"/>
                      <a:stretch>
                        <a:fillRect/>
                      </a:stretch>
                    </p:blipFill>
                    <p:spPr>
                      <a:xfrm>
                        <a:off x="2040573" y="4472782"/>
                        <a:ext cx="4859655" cy="1580515"/>
                      </a:xfrm>
                      <a:prstGeom prst="rect">
                        <a:avLst/>
                      </a:prstGeom>
                      <a:solidFill>
                        <a:schemeClr val="accent1">
                          <a:alpha val="50195"/>
                        </a:schemeClr>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3</a:t>
            </a:r>
            <a:r>
              <a:rPr sz="4400" dirty="0" smtClean="0"/>
              <a:t> 最大输出信噪比接收机</a:t>
            </a:r>
            <a:endParaRPr sz="4400" dirty="0" smtClean="0"/>
          </a:p>
        </p:txBody>
      </p:sp>
      <p:sp>
        <p:nvSpPr>
          <p:cNvPr id="25603" name="Rectangle 3"/>
          <p:cNvSpPr>
            <a:spLocks noGrp="1" noChangeArrowheads="1"/>
          </p:cNvSpPr>
          <p:nvPr>
            <p:ph type="body" idx="1"/>
          </p:nvPr>
        </p:nvSpPr>
        <p:spPr>
          <a:xfrm>
            <a:off x="927100" y="1179830"/>
            <a:ext cx="80200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匹配滤波器计算</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zh-CN" altLang="en-US" sz="24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许瓦尔兹不等式</a:t>
            </a:r>
            <a:r>
              <a:rPr lang="zh-CN" altLang="en-US" sz="2400" dirty="0">
                <a:latin typeface="Times New Roman" panose="02020603050405020304" pitchFamily="18" charset="0"/>
                <a:ea typeface="宋体" panose="02010600030101010101" pitchFamily="2" charset="-122"/>
                <a:sym typeface="+mn-ea"/>
              </a:rPr>
              <a:t>：</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当</a:t>
            </a:r>
            <a:r>
              <a:rPr lang="en-US" altLang="zh-CN" sz="2400" i="1" dirty="0">
                <a:latin typeface="Times New Roman" panose="02020603050405020304" pitchFamily="18" charset="0"/>
                <a:ea typeface="宋体" panose="02010600030101010101" pitchFamily="2" charset="-122"/>
                <a:sym typeface="+mn-ea"/>
              </a:rPr>
              <a:t>X</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ω</a:t>
            </a:r>
            <a:r>
              <a:rPr lang="en-US" altLang="zh-CN" sz="2400" dirty="0">
                <a:latin typeface="Times New Roman" panose="02020603050405020304" pitchFamily="18" charset="0"/>
                <a:ea typeface="宋体" panose="02010600030101010101" pitchFamily="2" charset="-122"/>
                <a:sym typeface="+mn-ea"/>
              </a:rPr>
              <a:t>)</a:t>
            </a:r>
            <a:r>
              <a:rPr lang="zh-CN" altLang="en-US" sz="2400" dirty="0">
                <a:latin typeface="Times New Roman" panose="02020603050405020304" pitchFamily="18" charset="0"/>
                <a:ea typeface="宋体" panose="02010600030101010101" pitchFamily="2" charset="-122"/>
                <a:sym typeface="+mn-ea"/>
              </a:rPr>
              <a:t>和</a:t>
            </a:r>
            <a:r>
              <a:rPr lang="en-US" altLang="zh-CN" sz="2400" i="1" dirty="0">
                <a:latin typeface="Times New Roman" panose="02020603050405020304" pitchFamily="18" charset="0"/>
                <a:ea typeface="宋体" panose="02010600030101010101" pitchFamily="2" charset="-122"/>
                <a:sym typeface="+mn-ea"/>
              </a:rPr>
              <a:t>Y</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ω</a:t>
            </a:r>
            <a:r>
              <a:rPr lang="en-US" altLang="zh-CN" sz="2400" dirty="0">
                <a:latin typeface="Times New Roman" panose="02020603050405020304" pitchFamily="18" charset="0"/>
                <a:ea typeface="宋体" panose="02010600030101010101" pitchFamily="2" charset="-122"/>
                <a:sym typeface="+mn-ea"/>
              </a:rPr>
              <a:t>)</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互为共轭</a:t>
            </a:r>
            <a:r>
              <a:rPr lang="zh-CN" altLang="en-US" sz="2400" dirty="0">
                <a:latin typeface="Times New Roman" panose="02020603050405020304" pitchFamily="18" charset="0"/>
                <a:ea typeface="宋体" panose="02010600030101010101" pitchFamily="2" charset="-122"/>
                <a:sym typeface="+mn-ea"/>
              </a:rPr>
              <a:t>，即：</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这时，</a:t>
            </a:r>
            <a:r>
              <a:rPr lang="zh-CN" altLang="en-US" sz="2400" dirty="0">
                <a:solidFill>
                  <a:schemeClr val="tx1"/>
                </a:solidFill>
                <a:effectLst/>
                <a:latin typeface="Arial" panose="020B0604020202020204" pitchFamily="34" charset="0"/>
                <a:ea typeface="宋体" panose="02010600030101010101" pitchFamily="2" charset="-122"/>
                <a:cs typeface="Arial" panose="020B0604020202020204" pitchFamily="34" charset="0"/>
                <a:sym typeface="+mn-ea"/>
              </a:rPr>
              <a:t>许瓦尔兹不等式</a:t>
            </a:r>
            <a:r>
              <a:rPr lang="zh-CN" altLang="en-US" sz="24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rPr>
              <a:t>取等号，即不等式左边取得最大值。</a:t>
            </a:r>
            <a:endParaRPr lang="zh-CN" altLang="en-US" sz="2400" dirty="0">
              <a:solidFill>
                <a:srgbClr val="C000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令</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p:txBody>
      </p:sp>
      <p:graphicFrame>
        <p:nvGraphicFramePr>
          <p:cNvPr id="9220" name="对象 9219"/>
          <p:cNvGraphicFramePr/>
          <p:nvPr/>
        </p:nvGraphicFramePr>
        <p:xfrm>
          <a:off x="1408748" y="2215992"/>
          <a:ext cx="6491605" cy="840105"/>
        </p:xfrm>
        <a:graphic>
          <a:graphicData uri="http://schemas.openxmlformats.org/presentationml/2006/ole">
            <mc:AlternateContent xmlns:mc="http://schemas.openxmlformats.org/markup-compatibility/2006">
              <mc:Choice xmlns:v="urn:schemas-microsoft-com:vml" Requires="v">
                <p:oleObj spid="_x0000_s3086" name="" r:id="rId1" imgW="3632200" imgH="469900" progId="Equation.3">
                  <p:embed/>
                </p:oleObj>
              </mc:Choice>
              <mc:Fallback>
                <p:oleObj name="" r:id="rId1" imgW="3632200" imgH="469900" progId="Equation.3">
                  <p:embed/>
                  <p:pic>
                    <p:nvPicPr>
                      <p:cNvPr id="0" name="图片 3085"/>
                      <p:cNvPicPr/>
                      <p:nvPr/>
                    </p:nvPicPr>
                    <p:blipFill>
                      <a:blip r:embed="rId2"/>
                      <a:stretch>
                        <a:fillRect/>
                      </a:stretch>
                    </p:blipFill>
                    <p:spPr>
                      <a:xfrm>
                        <a:off x="1408748" y="2215992"/>
                        <a:ext cx="6491605" cy="840105"/>
                      </a:xfrm>
                      <a:prstGeom prst="rect">
                        <a:avLst/>
                      </a:prstGeom>
                      <a:solidFill>
                        <a:schemeClr val="accent1">
                          <a:alpha val="50195"/>
                        </a:schemeClr>
                      </a:solidFill>
                      <a:ln w="38100">
                        <a:noFill/>
                        <a:miter/>
                      </a:ln>
                    </p:spPr>
                  </p:pic>
                </p:oleObj>
              </mc:Fallback>
            </mc:AlternateContent>
          </a:graphicData>
        </a:graphic>
      </p:graphicFrame>
      <p:graphicFrame>
        <p:nvGraphicFramePr>
          <p:cNvPr id="2" name="对象 1"/>
          <p:cNvGraphicFramePr/>
          <p:nvPr/>
        </p:nvGraphicFramePr>
        <p:xfrm>
          <a:off x="2461896" y="3523775"/>
          <a:ext cx="4109720" cy="408940"/>
        </p:xfrm>
        <a:graphic>
          <a:graphicData uri="http://schemas.openxmlformats.org/presentationml/2006/ole">
            <mc:AlternateContent xmlns:mc="http://schemas.openxmlformats.org/markup-compatibility/2006">
              <mc:Choice xmlns:v="urn:schemas-microsoft-com:vml" Requires="v">
                <p:oleObj spid="_x0000_s3" name="" r:id="rId3" imgW="2298700" imgH="228600" progId="Equation.3">
                  <p:embed/>
                </p:oleObj>
              </mc:Choice>
              <mc:Fallback>
                <p:oleObj name="" r:id="rId3" imgW="2298700" imgH="228600" progId="Equation.3">
                  <p:embed/>
                  <p:pic>
                    <p:nvPicPr>
                      <p:cNvPr id="0" name="图片 3085"/>
                      <p:cNvPicPr/>
                      <p:nvPr/>
                    </p:nvPicPr>
                    <p:blipFill>
                      <a:blip r:embed="rId4"/>
                      <a:stretch>
                        <a:fillRect/>
                      </a:stretch>
                    </p:blipFill>
                    <p:spPr>
                      <a:xfrm>
                        <a:off x="2461896" y="3523775"/>
                        <a:ext cx="4109720" cy="408940"/>
                      </a:xfrm>
                      <a:prstGeom prst="rect">
                        <a:avLst/>
                      </a:prstGeom>
                      <a:solidFill>
                        <a:schemeClr val="accent1">
                          <a:alpha val="50000"/>
                        </a:schemeClr>
                      </a:solidFill>
                      <a:ln w="38100">
                        <a:noFill/>
                        <a:miter/>
                      </a:ln>
                    </p:spPr>
                  </p:pic>
                </p:oleObj>
              </mc:Fallback>
            </mc:AlternateContent>
          </a:graphicData>
        </a:graphic>
      </p:graphicFrame>
      <p:graphicFrame>
        <p:nvGraphicFramePr>
          <p:cNvPr id="4" name="对象 3"/>
          <p:cNvGraphicFramePr/>
          <p:nvPr/>
        </p:nvGraphicFramePr>
        <p:xfrm>
          <a:off x="2580323" y="5233195"/>
          <a:ext cx="2066925" cy="863600"/>
        </p:xfrm>
        <a:graphic>
          <a:graphicData uri="http://schemas.openxmlformats.org/presentationml/2006/ole">
            <mc:AlternateContent xmlns:mc="http://schemas.openxmlformats.org/markup-compatibility/2006">
              <mc:Choice xmlns:v="urn:schemas-microsoft-com:vml" Requires="v">
                <p:oleObj spid="_x0000_s5" name="" r:id="rId5" imgW="1155700" imgH="482600" progId="Equation.3">
                  <p:embed/>
                </p:oleObj>
              </mc:Choice>
              <mc:Fallback>
                <p:oleObj name="" r:id="rId5" imgW="1155700" imgH="482600" progId="Equation.3">
                  <p:embed/>
                  <p:pic>
                    <p:nvPicPr>
                      <p:cNvPr id="0" name="图片 3085"/>
                      <p:cNvPicPr/>
                      <p:nvPr/>
                    </p:nvPicPr>
                    <p:blipFill>
                      <a:blip r:embed="rId6"/>
                      <a:stretch>
                        <a:fillRect/>
                      </a:stretch>
                    </p:blipFill>
                    <p:spPr>
                      <a:xfrm>
                        <a:off x="2580323" y="5233195"/>
                        <a:ext cx="2066925" cy="863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3</a:t>
            </a:r>
            <a:r>
              <a:rPr sz="4400" dirty="0" smtClean="0"/>
              <a:t> 最大输出信噪比接收机</a:t>
            </a:r>
            <a:endParaRPr sz="4400" dirty="0" smtClean="0"/>
          </a:p>
        </p:txBody>
      </p:sp>
      <p:sp>
        <p:nvSpPr>
          <p:cNvPr id="25603" name="Rectangle 3"/>
          <p:cNvSpPr>
            <a:spLocks noGrp="1" noChangeArrowheads="1"/>
          </p:cNvSpPr>
          <p:nvPr>
            <p:ph type="body" idx="1"/>
          </p:nvPr>
        </p:nvSpPr>
        <p:spPr>
          <a:xfrm>
            <a:off x="927100" y="1179830"/>
            <a:ext cx="80200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匹配滤波器计算</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当                         时取最大值，即：</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此时</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式中，</a:t>
            </a:r>
            <a:r>
              <a:rPr lang="en-US" altLang="zh-CN" sz="2400" dirty="0">
                <a:latin typeface="Times New Roman" panose="02020603050405020304" pitchFamily="18" charset="0"/>
                <a:ea typeface="宋体" panose="02010600030101010101" pitchFamily="2" charset="-122"/>
                <a:sym typeface="+mn-ea"/>
              </a:rPr>
              <a:t>E</a:t>
            </a:r>
            <a:r>
              <a:rPr lang="zh-CN" altLang="en-US" sz="2400" dirty="0">
                <a:latin typeface="Times New Roman" panose="02020603050405020304" pitchFamily="18" charset="0"/>
                <a:ea typeface="宋体" panose="02010600030101010101" pitchFamily="2" charset="-122"/>
                <a:sym typeface="+mn-ea"/>
              </a:rPr>
              <a:t>为输入信号能量，且</a:t>
            </a:r>
            <a:endParaRPr lang="zh-CN" altLang="en-US" sz="2400" dirty="0">
              <a:latin typeface="Times New Roman" panose="02020603050405020304" pitchFamily="18" charset="0"/>
              <a:ea typeface="宋体" panose="02010600030101010101" pitchFamily="2" charset="-122"/>
              <a:sym typeface="+mn-ea"/>
            </a:endParaRPr>
          </a:p>
        </p:txBody>
      </p:sp>
      <p:graphicFrame>
        <p:nvGraphicFramePr>
          <p:cNvPr id="2" name="对象 1"/>
          <p:cNvGraphicFramePr/>
          <p:nvPr/>
        </p:nvGraphicFramePr>
        <p:xfrm>
          <a:off x="1338898" y="1745140"/>
          <a:ext cx="1839595" cy="408940"/>
        </p:xfrm>
        <a:graphic>
          <a:graphicData uri="http://schemas.openxmlformats.org/presentationml/2006/ole">
            <mc:AlternateContent xmlns:mc="http://schemas.openxmlformats.org/markup-compatibility/2006">
              <mc:Choice xmlns:v="urn:schemas-microsoft-com:vml" Requires="v">
                <p:oleObj spid="_x0000_s3" name="" r:id="rId1" imgW="1028700" imgH="228600" progId="Equation.3">
                  <p:embed/>
                </p:oleObj>
              </mc:Choice>
              <mc:Fallback>
                <p:oleObj name="" r:id="rId1" imgW="1028700" imgH="228600" progId="Equation.3">
                  <p:embed/>
                  <p:pic>
                    <p:nvPicPr>
                      <p:cNvPr id="0" name="图片 3085"/>
                      <p:cNvPicPr/>
                      <p:nvPr/>
                    </p:nvPicPr>
                    <p:blipFill>
                      <a:blip r:embed="rId2"/>
                      <a:stretch>
                        <a:fillRect/>
                      </a:stretch>
                    </p:blipFill>
                    <p:spPr>
                      <a:xfrm>
                        <a:off x="1338898" y="1745140"/>
                        <a:ext cx="1839595" cy="408940"/>
                      </a:xfrm>
                      <a:prstGeom prst="rect">
                        <a:avLst/>
                      </a:prstGeom>
                      <a:noFill/>
                      <a:ln w="38100">
                        <a:noFill/>
                        <a:miter/>
                      </a:ln>
                    </p:spPr>
                  </p:pic>
                </p:oleObj>
              </mc:Fallback>
            </mc:AlternateContent>
          </a:graphicData>
        </a:graphic>
      </p:graphicFrame>
      <p:graphicFrame>
        <p:nvGraphicFramePr>
          <p:cNvPr id="6" name="对象 5"/>
          <p:cNvGraphicFramePr/>
          <p:nvPr/>
        </p:nvGraphicFramePr>
        <p:xfrm>
          <a:off x="1697355" y="2246155"/>
          <a:ext cx="4110990" cy="477520"/>
        </p:xfrm>
        <a:graphic>
          <a:graphicData uri="http://schemas.openxmlformats.org/presentationml/2006/ole">
            <mc:AlternateContent xmlns:mc="http://schemas.openxmlformats.org/markup-compatibility/2006">
              <mc:Choice xmlns:v="urn:schemas-microsoft-com:vml" Requires="v">
                <p:oleObj spid="_x0000_s7" name="" r:id="rId3" imgW="2298700" imgH="266700" progId="Equation.3">
                  <p:embed/>
                </p:oleObj>
              </mc:Choice>
              <mc:Fallback>
                <p:oleObj name="" r:id="rId3" imgW="2298700" imgH="266700" progId="Equation.3">
                  <p:embed/>
                  <p:pic>
                    <p:nvPicPr>
                      <p:cNvPr id="0" name="图片 3085"/>
                      <p:cNvPicPr/>
                      <p:nvPr/>
                    </p:nvPicPr>
                    <p:blipFill>
                      <a:blip r:embed="rId4"/>
                      <a:stretch>
                        <a:fillRect/>
                      </a:stretch>
                    </p:blipFill>
                    <p:spPr>
                      <a:xfrm>
                        <a:off x="1697355" y="2246155"/>
                        <a:ext cx="4110990" cy="477520"/>
                      </a:xfrm>
                      <a:prstGeom prst="rect">
                        <a:avLst/>
                      </a:prstGeom>
                      <a:solidFill>
                        <a:schemeClr val="accent2">
                          <a:alpha val="50000"/>
                        </a:schemeClr>
                      </a:solidFill>
                      <a:ln w="38100">
                        <a:noFill/>
                        <a:miter/>
                      </a:ln>
                    </p:spPr>
                  </p:pic>
                </p:oleObj>
              </mc:Fallback>
            </mc:AlternateContent>
          </a:graphicData>
        </a:graphic>
      </p:graphicFrame>
      <p:sp>
        <p:nvSpPr>
          <p:cNvPr id="8" name="Rectangle 3"/>
          <p:cNvSpPr>
            <a:spLocks noGrp="1" noChangeArrowheads="1"/>
          </p:cNvSpPr>
          <p:nvPr/>
        </p:nvSpPr>
        <p:spPr>
          <a:xfrm>
            <a:off x="688975" y="2955290"/>
            <a:ext cx="8021955" cy="839470"/>
          </a:xfrm>
          <a:prstGeom prst="rect">
            <a:avLst/>
          </a:prstGeom>
          <a:noFill/>
          <a:ln w="28575" cmpd="sng">
            <a:solidFill>
              <a:srgbClr val="C00000"/>
            </a:solidFill>
            <a:prstDash val="dash"/>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l"/>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u"/>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p"/>
              <a:defRPr sz="22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a:lstStyle>
          <a:p>
            <a:pPr marL="0" indent="0" eaLnBrk="1" hangingPunct="1">
              <a:lnSpc>
                <a:spcPct val="100000"/>
              </a:lnSpc>
              <a:buNone/>
            </a:pPr>
            <a:r>
              <a:rPr lang="zh-CN" altLang="en-US" sz="2400" dirty="0">
                <a:ln>
                  <a:noFill/>
                </a:ln>
                <a:sym typeface="+mn-ea"/>
              </a:rPr>
              <a:t>匹配滤波器的传输函数完全由输入信号决定，不同波形的信号对应着不同传输函数的匹配滤波器</a:t>
            </a:r>
            <a:endParaRPr lang="zh-CN" altLang="en-US" sz="2400" dirty="0">
              <a:ln>
                <a:noFill/>
              </a:ln>
              <a:sym typeface="+mn-ea"/>
            </a:endParaRPr>
          </a:p>
        </p:txBody>
      </p:sp>
      <p:graphicFrame>
        <p:nvGraphicFramePr>
          <p:cNvPr id="9" name="对象 8"/>
          <p:cNvGraphicFramePr/>
          <p:nvPr/>
        </p:nvGraphicFramePr>
        <p:xfrm>
          <a:off x="452120" y="4526280"/>
          <a:ext cx="8258810" cy="1362710"/>
        </p:xfrm>
        <a:graphic>
          <a:graphicData uri="http://schemas.openxmlformats.org/presentationml/2006/ole">
            <mc:AlternateContent xmlns:mc="http://schemas.openxmlformats.org/markup-compatibility/2006">
              <mc:Choice xmlns:v="urn:schemas-microsoft-com:vml" Requires="v">
                <p:oleObj spid="_x0000_s10" name="" r:id="rId5" imgW="4508500" imgH="762000" progId="Equation.3">
                  <p:embed/>
                </p:oleObj>
              </mc:Choice>
              <mc:Fallback>
                <p:oleObj name="" r:id="rId5" imgW="4508500" imgH="762000" progId="Equation.3">
                  <p:embed/>
                  <p:pic>
                    <p:nvPicPr>
                      <p:cNvPr id="0" name="图片 3080"/>
                      <p:cNvPicPr/>
                      <p:nvPr/>
                    </p:nvPicPr>
                    <p:blipFill>
                      <a:blip r:embed="rId6"/>
                      <a:stretch>
                        <a:fillRect/>
                      </a:stretch>
                    </p:blipFill>
                    <p:spPr>
                      <a:xfrm>
                        <a:off x="452120" y="4526280"/>
                        <a:ext cx="8258810" cy="1362710"/>
                      </a:xfrm>
                      <a:prstGeom prst="rect">
                        <a:avLst/>
                      </a:prstGeom>
                      <a:solidFill>
                        <a:schemeClr val="accent2">
                          <a:alpha val="50000"/>
                        </a:schemeClr>
                      </a:solidFill>
                      <a:ln w="38100">
                        <a:noFill/>
                        <a:miter/>
                      </a:ln>
                    </p:spPr>
                  </p:pic>
                </p:oleObj>
              </mc:Fallback>
            </mc:AlternateContent>
          </a:graphicData>
        </a:graphic>
      </p:graphicFrame>
      <p:graphicFrame>
        <p:nvGraphicFramePr>
          <p:cNvPr id="10248" name="对象 10247"/>
          <p:cNvGraphicFramePr/>
          <p:nvPr/>
        </p:nvGraphicFramePr>
        <p:xfrm>
          <a:off x="4922520" y="6007100"/>
          <a:ext cx="3788410" cy="683895"/>
        </p:xfrm>
        <a:graphic>
          <a:graphicData uri="http://schemas.openxmlformats.org/presentationml/2006/ole">
            <mc:AlternateContent xmlns:mc="http://schemas.openxmlformats.org/markup-compatibility/2006">
              <mc:Choice xmlns:v="urn:schemas-microsoft-com:vml" Requires="v">
                <p:oleObj spid="_x0000_s3085" name="" r:id="rId7" imgW="2082800" imgH="393700" progId="Equation.3">
                  <p:embed/>
                </p:oleObj>
              </mc:Choice>
              <mc:Fallback>
                <p:oleObj name="" r:id="rId7" imgW="2082800" imgH="393700" progId="Equation.3">
                  <p:embed/>
                  <p:pic>
                    <p:nvPicPr>
                      <p:cNvPr id="0" name="图片 3084"/>
                      <p:cNvPicPr/>
                      <p:nvPr/>
                    </p:nvPicPr>
                    <p:blipFill>
                      <a:blip r:embed="rId8"/>
                      <a:stretch>
                        <a:fillRect/>
                      </a:stretch>
                    </p:blipFill>
                    <p:spPr>
                      <a:xfrm>
                        <a:off x="4922520" y="6007100"/>
                        <a:ext cx="3788410" cy="68389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3</a:t>
            </a:r>
            <a:r>
              <a:rPr sz="4400" dirty="0" smtClean="0"/>
              <a:t> 最大输出信噪比接收机</a:t>
            </a:r>
            <a:endParaRPr sz="4400" dirty="0" smtClean="0"/>
          </a:p>
        </p:txBody>
      </p:sp>
      <p:sp>
        <p:nvSpPr>
          <p:cNvPr id="25603" name="Rectangle 3"/>
          <p:cNvSpPr>
            <a:spLocks noGrp="1" noChangeArrowheads="1"/>
          </p:cNvSpPr>
          <p:nvPr>
            <p:ph type="body" idx="1"/>
          </p:nvPr>
        </p:nvSpPr>
        <p:spPr>
          <a:xfrm>
            <a:off x="927100" y="1179830"/>
            <a:ext cx="8020050" cy="520001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匹配滤波器计算</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zh-CN" altLang="en-US" sz="2400" dirty="0" smtClean="0">
                <a:solidFill>
                  <a:schemeClr val="tx2"/>
                </a:solidFill>
                <a:effectLst>
                  <a:outerShdw blurRad="38100" dist="38100" dir="2700000" algn="tl">
                    <a:srgbClr val="000000">
                      <a:alpha val="43137"/>
                    </a:srgbClr>
                  </a:outerShdw>
                </a:effectLst>
                <a:sym typeface="+mn-ea"/>
              </a:rPr>
              <a:t>（</a:t>
            </a:r>
            <a:r>
              <a:rPr lang="en-US" altLang="zh-CN" sz="2400" dirty="0" smtClean="0">
                <a:solidFill>
                  <a:schemeClr val="tx2"/>
                </a:solidFill>
                <a:effectLst>
                  <a:outerShdw blurRad="38100" dist="38100" dir="2700000" algn="tl">
                    <a:srgbClr val="000000">
                      <a:alpha val="43137"/>
                    </a:srgbClr>
                  </a:outerShdw>
                </a:effectLst>
                <a:sym typeface="+mn-ea"/>
              </a:rPr>
              <a:t>2</a:t>
            </a:r>
            <a:r>
              <a:rPr lang="zh-CN" altLang="en-US" sz="2400" dirty="0" smtClean="0">
                <a:solidFill>
                  <a:schemeClr val="tx2"/>
                </a:solidFill>
                <a:effectLst>
                  <a:outerShdw blurRad="38100" dist="38100" dir="2700000" algn="tl">
                    <a:srgbClr val="000000">
                      <a:alpha val="43137"/>
                    </a:srgbClr>
                  </a:outerShdw>
                </a:effectLst>
                <a:sym typeface="+mn-ea"/>
              </a:rPr>
              <a:t>）匹配滤波器的冲激响应</a:t>
            </a:r>
            <a:r>
              <a:rPr lang="en-US" altLang="zh-CN" sz="2400" i="1" dirty="0" smtClean="0">
                <a:solidFill>
                  <a:schemeClr val="tx2"/>
                </a:solidFill>
                <a:effectLst>
                  <a:outerShdw blurRad="38100" dist="38100" dir="2700000" algn="tl">
                    <a:srgbClr val="000000">
                      <a:alpha val="43137"/>
                    </a:srgbClr>
                  </a:outerShdw>
                </a:effectLst>
                <a:sym typeface="+mn-ea"/>
              </a:rPr>
              <a:t>h</a:t>
            </a:r>
            <a:r>
              <a:rPr lang="zh-CN" altLang="en-US" sz="2400" dirty="0" smtClean="0">
                <a:solidFill>
                  <a:schemeClr val="tx2"/>
                </a:solidFill>
                <a:effectLst>
                  <a:outerShdw blurRad="38100" dist="38100" dir="2700000" algn="tl">
                    <a:srgbClr val="000000">
                      <a:alpha val="43137"/>
                    </a:srgbClr>
                  </a:outerShdw>
                </a:effectLst>
                <a:sym typeface="+mn-ea"/>
              </a:rPr>
              <a:t>(</a:t>
            </a:r>
            <a:r>
              <a:rPr lang="en-US" altLang="zh-CN" sz="2400" i="1" dirty="0" smtClean="0">
                <a:solidFill>
                  <a:schemeClr val="tx2"/>
                </a:solidFill>
                <a:effectLst>
                  <a:outerShdw blurRad="38100" dist="38100" dir="2700000" algn="tl">
                    <a:srgbClr val="000000">
                      <a:alpha val="43137"/>
                    </a:srgbClr>
                  </a:outerShdw>
                </a:effectLst>
                <a:sym typeface="+mn-ea"/>
              </a:rPr>
              <a:t>t</a:t>
            </a:r>
            <a:r>
              <a:rPr lang="zh-CN" altLang="en-US" sz="2400" dirty="0" smtClean="0">
                <a:solidFill>
                  <a:schemeClr val="tx2"/>
                </a:solidFill>
                <a:effectLst>
                  <a:outerShdw blurRad="38100" dist="38100" dir="2700000" algn="tl">
                    <a:srgbClr val="000000">
                      <a:alpha val="43137"/>
                    </a:srgbClr>
                  </a:outerShdw>
                </a:effectLst>
                <a:sym typeface="+mn-ea"/>
              </a:rPr>
              <a:t>)</a:t>
            </a:r>
            <a:endParaRPr lang="zh-CN" altLang="en-US" sz="2400" dirty="0" smtClean="0">
              <a:solidFill>
                <a:schemeClr val="tx2"/>
              </a:solidFill>
              <a:effectLst>
                <a:outerShdw blurRad="38100" dist="38100" dir="2700000" algn="tl">
                  <a:srgbClr val="000000">
                    <a:alpha val="43137"/>
                  </a:srgbClr>
                </a:outerShdw>
              </a:effectLst>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根据</a:t>
            </a:r>
            <a:r>
              <a:rPr lang="en-US" altLang="zh-CN" sz="2400" i="1" dirty="0">
                <a:effectLst/>
                <a:latin typeface="Times New Roman" panose="02020603050405020304" pitchFamily="18" charset="0"/>
                <a:ea typeface="宋体" panose="02010600030101010101" pitchFamily="2" charset="-122"/>
                <a:sym typeface="+mn-ea"/>
              </a:rPr>
              <a:t>H</a:t>
            </a:r>
            <a:r>
              <a:rPr lang="en-US" altLang="zh-CN" sz="2400" dirty="0">
                <a:effectLst/>
                <a:latin typeface="Times New Roman" panose="02020603050405020304" pitchFamily="18" charset="0"/>
                <a:ea typeface="宋体" panose="02010600030101010101" pitchFamily="2" charset="-122"/>
                <a:sym typeface="+mn-ea"/>
              </a:rPr>
              <a:t>(</a:t>
            </a:r>
            <a:r>
              <a:rPr lang="en-US" altLang="zh-CN" sz="2400" i="1" dirty="0">
                <a:effectLst/>
                <a:latin typeface="Arial" panose="020B0604020202020204" pitchFamily="34" charset="0"/>
                <a:ea typeface="宋体" panose="02010600030101010101" pitchFamily="2" charset="-122"/>
                <a:cs typeface="Arial" panose="020B0604020202020204" pitchFamily="34" charset="0"/>
                <a:sym typeface="+mn-ea"/>
              </a:rPr>
              <a:t>ω</a:t>
            </a:r>
            <a:r>
              <a:rPr lang="en-US" altLang="zh-CN" sz="2400" dirty="0">
                <a:effectLst/>
                <a:latin typeface="Arial" panose="020B0604020202020204" pitchFamily="34" charset="0"/>
                <a:ea typeface="宋体" panose="02010600030101010101" pitchFamily="2" charset="-122"/>
                <a:cs typeface="Arial" panose="020B0604020202020204" pitchFamily="34" charset="0"/>
                <a:sym typeface="+mn-ea"/>
              </a:rPr>
              <a:t>)</a:t>
            </a:r>
            <a:r>
              <a:rPr lang="zh-CN" altLang="en-US" sz="2400" dirty="0">
                <a:effectLst/>
                <a:latin typeface="Arial" panose="020B0604020202020204" pitchFamily="34" charset="0"/>
                <a:ea typeface="宋体" panose="02010600030101010101" pitchFamily="2" charset="-122"/>
                <a:cs typeface="Arial" panose="020B0604020202020204" pitchFamily="34" charset="0"/>
                <a:sym typeface="+mn-ea"/>
              </a:rPr>
              <a:t>和冲激响应</a:t>
            </a:r>
            <a:r>
              <a:rPr lang="en-US" altLang="zh-CN" sz="2400" i="1" dirty="0">
                <a:effectLst/>
                <a:latin typeface="Times New Roman" panose="02020603050405020304" pitchFamily="18" charset="0"/>
                <a:ea typeface="宋体" panose="02010600030101010101" pitchFamily="2" charset="-122"/>
                <a:sym typeface="+mn-ea"/>
              </a:rPr>
              <a:t>h</a:t>
            </a:r>
            <a:r>
              <a:rPr lang="en-US" altLang="zh-CN" sz="2400" dirty="0">
                <a:effectLst/>
                <a:latin typeface="Times New Roman" panose="02020603050405020304" pitchFamily="18" charset="0"/>
                <a:ea typeface="宋体" panose="02010600030101010101" pitchFamily="2" charset="-122"/>
                <a:sym typeface="+mn-ea"/>
              </a:rPr>
              <a:t>(</a:t>
            </a:r>
            <a:r>
              <a:rPr lang="en-US" altLang="zh-CN" sz="2400" i="1" dirty="0">
                <a:effectLst/>
                <a:latin typeface="Arial" panose="020B0604020202020204" pitchFamily="34" charset="0"/>
                <a:ea typeface="宋体" panose="02010600030101010101" pitchFamily="2" charset="-122"/>
                <a:cs typeface="Arial" panose="020B0604020202020204" pitchFamily="34" charset="0"/>
                <a:sym typeface="+mn-ea"/>
              </a:rPr>
              <a:t>t</a:t>
            </a:r>
            <a:r>
              <a:rPr lang="en-US" altLang="zh-CN" sz="2400" dirty="0">
                <a:effectLst/>
                <a:latin typeface="Arial" panose="020B0604020202020204" pitchFamily="34" charset="0"/>
                <a:ea typeface="宋体" panose="02010600030101010101" pitchFamily="2" charset="-122"/>
                <a:cs typeface="Arial" panose="020B0604020202020204" pitchFamily="34" charset="0"/>
                <a:sym typeface="+mn-ea"/>
              </a:rPr>
              <a:t>)</a:t>
            </a:r>
            <a:r>
              <a:rPr lang="zh-CN" altLang="en-US" sz="2400" dirty="0">
                <a:effectLst/>
                <a:latin typeface="Arial" panose="020B0604020202020204" pitchFamily="34" charset="0"/>
                <a:ea typeface="宋体" panose="02010600030101010101" pitchFamily="2" charset="-122"/>
                <a:cs typeface="Arial" panose="020B0604020202020204" pitchFamily="34" charset="0"/>
                <a:sym typeface="+mn-ea"/>
              </a:rPr>
              <a:t>是一对傅里叶变换对，可知</a:t>
            </a:r>
            <a:endParaRPr lang="zh-CN" altLang="en-US" sz="2400" dirty="0">
              <a:effectLst/>
              <a:latin typeface="Arial" panose="020B0604020202020204" pitchFamily="34" charset="0"/>
              <a:ea typeface="宋体" panose="02010600030101010101" pitchFamily="2" charset="-122"/>
              <a:cs typeface="Arial" panose="020B0604020202020204" pitchFamily="34" charset="0"/>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effectLst/>
              <a:latin typeface="Arial" panose="020B0604020202020204" pitchFamily="34" charset="0"/>
              <a:ea typeface="宋体" panose="02010600030101010101" pitchFamily="2" charset="-122"/>
              <a:cs typeface="Arial" panose="020B0604020202020204" pitchFamily="34" charset="0"/>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effectLst/>
              <a:latin typeface="Arial" panose="020B0604020202020204" pitchFamily="34" charset="0"/>
              <a:ea typeface="宋体" panose="02010600030101010101" pitchFamily="2" charset="-122"/>
              <a:cs typeface="Arial" panose="020B0604020202020204" pitchFamily="34" charset="0"/>
              <a:sym typeface="+mn-ea"/>
            </a:endParaRPr>
          </a:p>
          <a:p>
            <a:pPr marL="0" indent="0" eaLnBrk="1" hangingPunct="1">
              <a:lnSpc>
                <a:spcPct val="120000"/>
              </a:lnSpc>
              <a:spcBef>
                <a:spcPts val="20"/>
              </a:spcBef>
              <a:spcAft>
                <a:spcPts val="0"/>
              </a:spcAft>
              <a:buFont typeface="Wingdings" panose="05000000000000000000" charset="0"/>
              <a:buNone/>
            </a:pPr>
            <a:r>
              <a:rPr lang="en-US" altLang="zh-CN" sz="2400" i="1" dirty="0">
                <a:effectLst/>
                <a:latin typeface="Times New Roman" panose="02020603050405020304" pitchFamily="18" charset="0"/>
                <a:ea typeface="宋体" panose="02010600030101010101" pitchFamily="2" charset="-122"/>
                <a:sym typeface="+mn-ea"/>
              </a:rPr>
              <a:t>h</a:t>
            </a:r>
            <a:r>
              <a:rPr lang="en-US" altLang="zh-CN" sz="2400" dirty="0">
                <a:effectLst/>
                <a:latin typeface="Times New Roman" panose="02020603050405020304" pitchFamily="18" charset="0"/>
                <a:ea typeface="宋体" panose="02010600030101010101" pitchFamily="2" charset="-122"/>
                <a:sym typeface="+mn-ea"/>
              </a:rPr>
              <a:t>(</a:t>
            </a:r>
            <a:r>
              <a:rPr lang="en-US" altLang="zh-CN" sz="2400" i="1" dirty="0">
                <a:effectLst/>
                <a:latin typeface="Arial" panose="020B0604020202020204" pitchFamily="34" charset="0"/>
                <a:ea typeface="宋体" panose="02010600030101010101" pitchFamily="2" charset="-122"/>
                <a:cs typeface="Arial" panose="020B0604020202020204" pitchFamily="34" charset="0"/>
                <a:sym typeface="+mn-ea"/>
              </a:rPr>
              <a:t>t</a:t>
            </a:r>
            <a:r>
              <a:rPr lang="en-US" altLang="zh-CN" sz="2400" dirty="0">
                <a:effectLst/>
                <a:latin typeface="Arial" panose="020B0604020202020204" pitchFamily="34" charset="0"/>
                <a:ea typeface="宋体" panose="02010600030101010101" pitchFamily="2" charset="-122"/>
                <a:cs typeface="Arial" panose="020B0604020202020204" pitchFamily="34" charset="0"/>
                <a:sym typeface="+mn-ea"/>
              </a:rPr>
              <a:t>)</a:t>
            </a:r>
            <a:r>
              <a:rPr lang="zh-CN" altLang="en-US" sz="2400" dirty="0">
                <a:effectLst/>
                <a:latin typeface="Arial" panose="020B0604020202020204" pitchFamily="34" charset="0"/>
                <a:ea typeface="宋体" panose="02010600030101010101" pitchFamily="2" charset="-122"/>
                <a:cs typeface="Arial" panose="020B0604020202020204" pitchFamily="34" charset="0"/>
                <a:sym typeface="+mn-ea"/>
              </a:rPr>
              <a:t>是</a:t>
            </a:r>
            <a:r>
              <a:rPr lang="zh-CN" altLang="en-US" sz="2400" dirty="0">
                <a:solidFill>
                  <a:srgbClr val="C00000"/>
                </a:solidFill>
                <a:ea typeface="宋体" panose="02010600030101010101" pitchFamily="2" charset="-122"/>
                <a:cs typeface="+mn-lt"/>
                <a:sym typeface="+mn-ea"/>
              </a:rPr>
              <a:t>信号</a:t>
            </a:r>
            <a:r>
              <a:rPr lang="en-US" altLang="zh-CN" sz="2400" i="1" dirty="0">
                <a:solidFill>
                  <a:srgbClr val="C00000"/>
                </a:solidFill>
                <a:ea typeface="宋体" panose="02010600030101010101" pitchFamily="2" charset="-122"/>
                <a:cs typeface="+mn-lt"/>
                <a:sym typeface="+mn-ea"/>
              </a:rPr>
              <a:t>s</a:t>
            </a:r>
            <a:r>
              <a:rPr lang="en-US" altLang="zh-CN" sz="2400" dirty="0">
                <a:solidFill>
                  <a:srgbClr val="C00000"/>
                </a:solidFill>
                <a:ea typeface="宋体" panose="02010600030101010101" pitchFamily="2" charset="-122"/>
                <a:cs typeface="+mn-lt"/>
                <a:sym typeface="+mn-ea"/>
              </a:rPr>
              <a:t>(</a:t>
            </a:r>
            <a:r>
              <a:rPr lang="en-US" altLang="zh-CN" sz="2400" i="1" dirty="0">
                <a:solidFill>
                  <a:srgbClr val="C00000"/>
                </a:solidFill>
                <a:ea typeface="宋体" panose="02010600030101010101" pitchFamily="2" charset="-122"/>
                <a:cs typeface="+mn-lt"/>
                <a:sym typeface="+mn-ea"/>
              </a:rPr>
              <a:t>t</a:t>
            </a:r>
            <a:r>
              <a:rPr lang="en-US" altLang="zh-CN" sz="2400" dirty="0">
                <a:solidFill>
                  <a:srgbClr val="C00000"/>
                </a:solidFill>
                <a:ea typeface="宋体" panose="02010600030101010101" pitchFamily="2" charset="-122"/>
                <a:cs typeface="+mn-lt"/>
                <a:sym typeface="+mn-ea"/>
              </a:rPr>
              <a:t>)</a:t>
            </a:r>
            <a:r>
              <a:rPr lang="zh-CN" altLang="en-US" sz="2400" dirty="0">
                <a:solidFill>
                  <a:srgbClr val="C00000"/>
                </a:solidFill>
                <a:ea typeface="宋体" panose="02010600030101010101" pitchFamily="2" charset="-122"/>
                <a:cs typeface="+mn-lt"/>
                <a:sym typeface="+mn-ea"/>
              </a:rPr>
              <a:t>的镜像</a:t>
            </a:r>
            <a:r>
              <a:rPr lang="en-US" altLang="zh-CN" sz="2400" i="1" dirty="0">
                <a:solidFill>
                  <a:srgbClr val="C00000"/>
                </a:solidFill>
                <a:ea typeface="宋体" panose="02010600030101010101" pitchFamily="2" charset="-122"/>
                <a:cs typeface="+mn-lt"/>
                <a:sym typeface="+mn-ea"/>
              </a:rPr>
              <a:t>s</a:t>
            </a:r>
            <a:r>
              <a:rPr lang="en-US" altLang="zh-CN" sz="2400" dirty="0">
                <a:solidFill>
                  <a:srgbClr val="C00000"/>
                </a:solidFill>
                <a:ea typeface="宋体" panose="02010600030101010101" pitchFamily="2" charset="-122"/>
                <a:cs typeface="+mn-lt"/>
                <a:sym typeface="+mn-ea"/>
              </a:rPr>
              <a:t>(-</a:t>
            </a:r>
            <a:r>
              <a:rPr lang="en-US" altLang="zh-CN" sz="2400" i="1" dirty="0">
                <a:solidFill>
                  <a:srgbClr val="C00000"/>
                </a:solidFill>
                <a:ea typeface="宋体" panose="02010600030101010101" pitchFamily="2" charset="-122"/>
                <a:cs typeface="+mn-lt"/>
                <a:sym typeface="+mn-ea"/>
              </a:rPr>
              <a:t>t</a:t>
            </a:r>
            <a:r>
              <a:rPr lang="en-US" altLang="zh-CN" sz="2400" dirty="0">
                <a:solidFill>
                  <a:srgbClr val="C00000"/>
                </a:solidFill>
                <a:ea typeface="宋体" panose="02010600030101010101" pitchFamily="2" charset="-122"/>
                <a:cs typeface="+mn-lt"/>
                <a:sym typeface="+mn-ea"/>
              </a:rPr>
              <a:t>)</a:t>
            </a:r>
            <a:r>
              <a:rPr lang="zh-CN" altLang="en-US" sz="2400" dirty="0">
                <a:solidFill>
                  <a:srgbClr val="C00000"/>
                </a:solidFill>
                <a:ea typeface="宋体" panose="02010600030101010101" pitchFamily="2" charset="-122"/>
                <a:cs typeface="+mn-lt"/>
                <a:sym typeface="+mn-ea"/>
              </a:rPr>
              <a:t>，在时间轴上（向右）平移了</a:t>
            </a:r>
            <a:r>
              <a:rPr lang="en-US" altLang="zh-CN" sz="2400" i="1" dirty="0">
                <a:solidFill>
                  <a:srgbClr val="C00000"/>
                </a:solidFill>
                <a:ea typeface="宋体" panose="02010600030101010101" pitchFamily="2" charset="-122"/>
                <a:cs typeface="+mn-lt"/>
                <a:sym typeface="+mn-ea"/>
              </a:rPr>
              <a:t>t</a:t>
            </a:r>
            <a:r>
              <a:rPr lang="en-US" altLang="zh-CN" sz="2400" baseline="-25000" dirty="0">
                <a:solidFill>
                  <a:srgbClr val="C00000"/>
                </a:solidFill>
                <a:ea typeface="宋体" panose="02010600030101010101" pitchFamily="2" charset="-122"/>
                <a:cs typeface="+mn-lt"/>
                <a:sym typeface="+mn-ea"/>
              </a:rPr>
              <a:t>0</a:t>
            </a:r>
            <a:r>
              <a:rPr lang="zh-CN" altLang="en-US" sz="2400" dirty="0">
                <a:effectLst/>
                <a:latin typeface="Arial" panose="020B0604020202020204" pitchFamily="34" charset="0"/>
                <a:ea typeface="宋体" panose="02010600030101010101" pitchFamily="2" charset="-122"/>
                <a:cs typeface="Arial" panose="020B0604020202020204" pitchFamily="34" charset="0"/>
                <a:sym typeface="+mn-ea"/>
              </a:rPr>
              <a:t>。</a:t>
            </a:r>
            <a:endParaRPr lang="zh-CN" altLang="en-US" sz="2400" dirty="0">
              <a:effectLst/>
              <a:latin typeface="Arial" panose="020B0604020202020204" pitchFamily="34" charset="0"/>
              <a:ea typeface="宋体" panose="02010600030101010101" pitchFamily="2" charset="-122"/>
              <a:cs typeface="Arial" panose="020B0604020202020204" pitchFamily="34" charset="0"/>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smtClean="0">
                <a:solidFill>
                  <a:schemeClr val="tx2"/>
                </a:solidFill>
                <a:effectLst>
                  <a:outerShdw blurRad="38100" dist="38100" dir="2700000" algn="tl">
                    <a:srgbClr val="000000">
                      <a:alpha val="43137"/>
                    </a:srgbClr>
                  </a:outerShdw>
                </a:effectLst>
                <a:sym typeface="+mn-ea"/>
              </a:rPr>
              <a:t>（</a:t>
            </a:r>
            <a:r>
              <a:rPr lang="en-US" altLang="zh-CN" sz="2400" dirty="0" smtClean="0">
                <a:solidFill>
                  <a:schemeClr val="tx2"/>
                </a:solidFill>
                <a:effectLst>
                  <a:outerShdw blurRad="38100" dist="38100" dir="2700000" algn="tl">
                    <a:srgbClr val="000000">
                      <a:alpha val="43137"/>
                    </a:srgbClr>
                  </a:outerShdw>
                </a:effectLst>
                <a:sym typeface="+mn-ea"/>
              </a:rPr>
              <a:t>3</a:t>
            </a:r>
            <a:r>
              <a:rPr lang="zh-CN" altLang="en-US" sz="2400" dirty="0" smtClean="0">
                <a:solidFill>
                  <a:schemeClr val="tx2"/>
                </a:solidFill>
                <a:effectLst>
                  <a:outerShdw blurRad="38100" dist="38100" dir="2700000" algn="tl">
                    <a:srgbClr val="000000">
                      <a:alpha val="43137"/>
                    </a:srgbClr>
                  </a:outerShdw>
                </a:effectLst>
                <a:sym typeface="+mn-ea"/>
              </a:rPr>
              <a:t>）获得最大输出信噪比的时刻</a:t>
            </a:r>
            <a:r>
              <a:rPr lang="zh-CN" altLang="en-US" sz="2400" i="1" dirty="0" smtClean="0">
                <a:solidFill>
                  <a:schemeClr val="tx2"/>
                </a:solidFill>
                <a:effectLst>
                  <a:outerShdw blurRad="38100" dist="38100" dir="2700000" algn="tl">
                    <a:srgbClr val="000000">
                      <a:alpha val="43137"/>
                    </a:srgbClr>
                  </a:outerShdw>
                </a:effectLst>
                <a:sym typeface="+mn-ea"/>
              </a:rPr>
              <a:t>t</a:t>
            </a:r>
            <a:r>
              <a:rPr lang="zh-CN" altLang="en-US" sz="2400" baseline="-25000" dirty="0" smtClean="0">
                <a:solidFill>
                  <a:schemeClr val="tx2"/>
                </a:solidFill>
                <a:effectLst>
                  <a:outerShdw blurRad="38100" dist="38100" dir="2700000" algn="tl">
                    <a:srgbClr val="000000">
                      <a:alpha val="43137"/>
                    </a:srgbClr>
                  </a:outerShdw>
                </a:effectLst>
                <a:sym typeface="+mn-ea"/>
              </a:rPr>
              <a:t>0</a:t>
            </a:r>
            <a:endParaRPr lang="zh-CN" altLang="en-US" sz="2400" dirty="0" smtClean="0">
              <a:solidFill>
                <a:schemeClr val="tx2"/>
              </a:solidFill>
              <a:effectLst>
                <a:outerShdw blurRad="38100" dist="38100" dir="2700000" algn="tl">
                  <a:srgbClr val="000000">
                    <a:alpha val="43137"/>
                  </a:srgbClr>
                </a:outerShdw>
              </a:effectLst>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smtClean="0">
                <a:solidFill>
                  <a:schemeClr val="tx1"/>
                </a:solidFill>
                <a:effectLst/>
                <a:ea typeface="宋体" panose="02010600030101010101" pitchFamily="2" charset="-122"/>
                <a:cs typeface="+mn-lt"/>
                <a:sym typeface="+mn-ea"/>
              </a:rPr>
              <a:t>匹配滤波器能获得其最大输出信噪比的时刻</a:t>
            </a:r>
            <a:r>
              <a:rPr lang="en-US" altLang="zh-CN" sz="2400" i="1" dirty="0">
                <a:effectLst/>
                <a:ea typeface="宋体" panose="02010600030101010101" pitchFamily="2" charset="-122"/>
                <a:cs typeface="+mn-lt"/>
                <a:sym typeface="+mn-ea"/>
              </a:rPr>
              <a:t>t</a:t>
            </a:r>
            <a:r>
              <a:rPr lang="en-US" altLang="zh-CN" sz="2400" baseline="-25000" dirty="0">
                <a:effectLst/>
                <a:ea typeface="宋体" panose="02010600030101010101" pitchFamily="2" charset="-122"/>
                <a:cs typeface="+mn-lt"/>
                <a:sym typeface="+mn-ea"/>
              </a:rPr>
              <a:t>0</a:t>
            </a:r>
            <a:r>
              <a:rPr lang="zh-CN" altLang="en-US" sz="2400" dirty="0">
                <a:effectLst/>
                <a:ea typeface="宋体" panose="02010600030101010101" pitchFamily="2" charset="-122"/>
                <a:cs typeface="+mn-lt"/>
                <a:sym typeface="+mn-ea"/>
              </a:rPr>
              <a:t>必须在输入信号全部结束之后，通常把</a:t>
            </a:r>
            <a:r>
              <a:rPr lang="en-US" altLang="zh-CN" sz="2400" i="1" dirty="0">
                <a:effectLst/>
                <a:ea typeface="宋体" panose="02010600030101010101" pitchFamily="2" charset="-122"/>
                <a:cs typeface="+mn-lt"/>
                <a:sym typeface="+mn-ea"/>
              </a:rPr>
              <a:t>t</a:t>
            </a:r>
            <a:r>
              <a:rPr lang="en-US" altLang="zh-CN" sz="2400" baseline="-25000" dirty="0">
                <a:effectLst/>
                <a:ea typeface="宋体" panose="02010600030101010101" pitchFamily="2" charset="-122"/>
                <a:cs typeface="+mn-lt"/>
                <a:sym typeface="+mn-ea"/>
              </a:rPr>
              <a:t>0</a:t>
            </a:r>
            <a:r>
              <a:rPr lang="zh-CN" altLang="en-US" sz="2400" dirty="0">
                <a:effectLst/>
                <a:ea typeface="宋体" panose="02010600030101010101" pitchFamily="2" charset="-122"/>
                <a:cs typeface="+mn-lt"/>
                <a:sym typeface="+mn-ea"/>
              </a:rPr>
              <a:t>取在输入信号持续时间进入末尾，即输入信号消失的时刻，即            。</a:t>
            </a:r>
            <a:endParaRPr lang="zh-CN" altLang="en-US" sz="2400" dirty="0" smtClean="0">
              <a:solidFill>
                <a:schemeClr val="tx2"/>
              </a:solidFill>
              <a:effectLst>
                <a:outerShdw blurRad="38100" dist="38100" dir="2700000" algn="tl">
                  <a:srgbClr val="000000">
                    <a:alpha val="43137"/>
                  </a:srgbClr>
                </a:outerShdw>
              </a:effectLst>
              <a:ea typeface="宋体" panose="02010600030101010101" pitchFamily="2" charset="-122"/>
              <a:cs typeface="+mn-lt"/>
              <a:sym typeface="+mn-ea"/>
            </a:endParaRPr>
          </a:p>
        </p:txBody>
      </p:sp>
      <p:graphicFrame>
        <p:nvGraphicFramePr>
          <p:cNvPr id="12293" name="对象 12292"/>
          <p:cNvGraphicFramePr/>
          <p:nvPr/>
        </p:nvGraphicFramePr>
        <p:xfrm>
          <a:off x="927259" y="2722722"/>
          <a:ext cx="7636510" cy="741680"/>
        </p:xfrm>
        <a:graphic>
          <a:graphicData uri="http://schemas.openxmlformats.org/presentationml/2006/ole">
            <mc:AlternateContent xmlns:mc="http://schemas.openxmlformats.org/markup-compatibility/2006">
              <mc:Choice xmlns:v="urn:schemas-microsoft-com:vml" Requires="v">
                <p:oleObj spid="_x0000_s3090" name="" r:id="rId1" imgW="4051300" imgH="393700" progId="Equation.3">
                  <p:embed/>
                </p:oleObj>
              </mc:Choice>
              <mc:Fallback>
                <p:oleObj name="" r:id="rId1" imgW="4051300" imgH="393700" progId="Equation.3">
                  <p:embed/>
                  <p:pic>
                    <p:nvPicPr>
                      <p:cNvPr id="0" name="图片 3089"/>
                      <p:cNvPicPr/>
                      <p:nvPr/>
                    </p:nvPicPr>
                    <p:blipFill>
                      <a:blip r:embed="rId2"/>
                      <a:stretch>
                        <a:fillRect/>
                      </a:stretch>
                    </p:blipFill>
                    <p:spPr>
                      <a:xfrm>
                        <a:off x="927259" y="2722722"/>
                        <a:ext cx="7636510" cy="741680"/>
                      </a:xfrm>
                      <a:prstGeom prst="rect">
                        <a:avLst/>
                      </a:prstGeom>
                      <a:solidFill>
                        <a:schemeClr val="accent2">
                          <a:lumMod val="60000"/>
                          <a:lumOff val="40000"/>
                        </a:schemeClr>
                      </a:solidFill>
                      <a:ln w="38100">
                        <a:noFill/>
                        <a:miter/>
                      </a:ln>
                    </p:spPr>
                  </p:pic>
                </p:oleObj>
              </mc:Fallback>
            </mc:AlternateContent>
          </a:graphicData>
        </a:graphic>
      </p:graphicFrame>
      <p:graphicFrame>
        <p:nvGraphicFramePr>
          <p:cNvPr id="5" name="对象 4"/>
          <p:cNvGraphicFramePr/>
          <p:nvPr/>
        </p:nvGraphicFramePr>
        <p:xfrm>
          <a:off x="4740434" y="5259229"/>
          <a:ext cx="814070" cy="431165"/>
        </p:xfrm>
        <a:graphic>
          <a:graphicData uri="http://schemas.openxmlformats.org/presentationml/2006/ole">
            <mc:AlternateContent xmlns:mc="http://schemas.openxmlformats.org/markup-compatibility/2006">
              <mc:Choice xmlns:v="urn:schemas-microsoft-com:vml" Requires="v">
                <p:oleObj spid="_x0000_s10" name="" r:id="rId3" imgW="431800" imgH="228600" progId="Equation.3">
                  <p:embed/>
                </p:oleObj>
              </mc:Choice>
              <mc:Fallback>
                <p:oleObj name="" r:id="rId3" imgW="431800" imgH="228600" progId="Equation.3">
                  <p:embed/>
                  <p:pic>
                    <p:nvPicPr>
                      <p:cNvPr id="0" name="图片 3089"/>
                      <p:cNvPicPr/>
                      <p:nvPr/>
                    </p:nvPicPr>
                    <p:blipFill>
                      <a:blip r:embed="rId4"/>
                      <a:stretch>
                        <a:fillRect/>
                      </a:stretch>
                    </p:blipFill>
                    <p:spPr>
                      <a:xfrm>
                        <a:off x="4740434" y="5259229"/>
                        <a:ext cx="814070" cy="431165"/>
                      </a:xfrm>
                      <a:prstGeom prst="rect">
                        <a:avLst/>
                      </a:prstGeom>
                      <a:solidFill>
                        <a:schemeClr val="accent2">
                          <a:lumMod val="60000"/>
                          <a:lumOff val="40000"/>
                        </a:schemeClr>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3</a:t>
            </a:r>
            <a:r>
              <a:rPr sz="4400" dirty="0" smtClean="0"/>
              <a:t> 最大输出信噪比接收机</a:t>
            </a:r>
            <a:endParaRPr sz="4400" dirty="0" smtClean="0"/>
          </a:p>
        </p:txBody>
      </p:sp>
      <p:sp>
        <p:nvSpPr>
          <p:cNvPr id="25603" name="Rectangle 3"/>
          <p:cNvSpPr>
            <a:spLocks noGrp="1" noChangeArrowheads="1"/>
          </p:cNvSpPr>
          <p:nvPr>
            <p:ph type="body" idx="1"/>
          </p:nvPr>
        </p:nvSpPr>
        <p:spPr>
          <a:xfrm>
            <a:off x="927100" y="1179830"/>
            <a:ext cx="80200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匹配滤波器计算</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zh-CN" altLang="en-US" sz="2400" dirty="0" smtClean="0">
                <a:solidFill>
                  <a:schemeClr val="tx2"/>
                </a:solidFill>
                <a:effectLst>
                  <a:outerShdw blurRad="38100" dist="38100" dir="2700000" algn="tl">
                    <a:srgbClr val="000000">
                      <a:alpha val="43137"/>
                    </a:srgbClr>
                  </a:outerShdw>
                </a:effectLst>
                <a:sym typeface="+mn-ea"/>
              </a:rPr>
              <a:t>（</a:t>
            </a:r>
            <a:r>
              <a:rPr lang="en-US" altLang="zh-CN" sz="2400" dirty="0" smtClean="0">
                <a:solidFill>
                  <a:schemeClr val="tx2"/>
                </a:solidFill>
                <a:effectLst>
                  <a:outerShdw blurRad="38100" dist="38100" dir="2700000" algn="tl">
                    <a:srgbClr val="000000">
                      <a:alpha val="43137"/>
                    </a:srgbClr>
                  </a:outerShdw>
                </a:effectLst>
                <a:sym typeface="+mn-ea"/>
              </a:rPr>
              <a:t>4</a:t>
            </a:r>
            <a:r>
              <a:rPr lang="zh-CN" altLang="en-US" sz="2400" dirty="0" smtClean="0">
                <a:solidFill>
                  <a:schemeClr val="tx2"/>
                </a:solidFill>
                <a:effectLst>
                  <a:outerShdw blurRad="38100" dist="38100" dir="2700000" algn="tl">
                    <a:srgbClr val="000000">
                      <a:alpha val="43137"/>
                    </a:srgbClr>
                  </a:outerShdw>
                </a:effectLst>
                <a:sym typeface="+mn-ea"/>
              </a:rPr>
              <a:t>）输出响应</a:t>
            </a:r>
            <a:r>
              <a:rPr lang="en-US" altLang="zh-CN" sz="2400" i="1" dirty="0" smtClean="0">
                <a:solidFill>
                  <a:schemeClr val="tx2"/>
                </a:solidFill>
                <a:effectLst>
                  <a:outerShdw blurRad="38100" dist="38100" dir="2700000" algn="tl">
                    <a:srgbClr val="000000">
                      <a:alpha val="43137"/>
                    </a:srgbClr>
                  </a:outerShdw>
                </a:effectLst>
                <a:sym typeface="+mn-ea"/>
              </a:rPr>
              <a:t>s</a:t>
            </a:r>
            <a:r>
              <a:rPr lang="en-US" altLang="zh-CN" sz="2400" i="1" baseline="-25000" dirty="0" smtClean="0">
                <a:solidFill>
                  <a:schemeClr val="tx2"/>
                </a:solidFill>
                <a:effectLst>
                  <a:outerShdw blurRad="38100" dist="38100" dir="2700000" algn="tl">
                    <a:srgbClr val="000000">
                      <a:alpha val="43137"/>
                    </a:srgbClr>
                  </a:outerShdw>
                </a:effectLst>
                <a:sym typeface="+mn-ea"/>
              </a:rPr>
              <a:t>o</a:t>
            </a:r>
            <a:r>
              <a:rPr lang="zh-CN" altLang="en-US" sz="2400" dirty="0" smtClean="0">
                <a:solidFill>
                  <a:schemeClr val="tx2"/>
                </a:solidFill>
                <a:effectLst>
                  <a:outerShdw blurRad="38100" dist="38100" dir="2700000" algn="tl">
                    <a:srgbClr val="000000">
                      <a:alpha val="43137"/>
                    </a:srgbClr>
                  </a:outerShdw>
                </a:effectLst>
                <a:sym typeface="+mn-ea"/>
              </a:rPr>
              <a:t>(</a:t>
            </a:r>
            <a:r>
              <a:rPr lang="en-US" altLang="zh-CN" sz="2400" i="1" dirty="0" smtClean="0">
                <a:solidFill>
                  <a:schemeClr val="tx2"/>
                </a:solidFill>
                <a:effectLst>
                  <a:outerShdw blurRad="38100" dist="38100" dir="2700000" algn="tl">
                    <a:srgbClr val="000000">
                      <a:alpha val="43137"/>
                    </a:srgbClr>
                  </a:outerShdw>
                </a:effectLst>
                <a:sym typeface="+mn-ea"/>
              </a:rPr>
              <a:t>t</a:t>
            </a:r>
            <a:r>
              <a:rPr lang="zh-CN" altLang="en-US" sz="2400" dirty="0" smtClean="0">
                <a:solidFill>
                  <a:schemeClr val="tx2"/>
                </a:solidFill>
                <a:effectLst>
                  <a:outerShdw blurRad="38100" dist="38100" dir="2700000" algn="tl">
                    <a:srgbClr val="000000">
                      <a:alpha val="43137"/>
                    </a:srgbClr>
                  </a:outerShdw>
                </a:effectLst>
                <a:sym typeface="+mn-ea"/>
              </a:rPr>
              <a:t>)</a:t>
            </a:r>
            <a:endParaRPr lang="zh-CN" altLang="en-US" sz="2400" dirty="0" smtClean="0">
              <a:solidFill>
                <a:schemeClr val="tx2"/>
              </a:solidFill>
              <a:effectLst>
                <a:outerShdw blurRad="38100" dist="38100" dir="2700000" algn="tl">
                  <a:srgbClr val="000000">
                    <a:alpha val="43137"/>
                  </a:srgbClr>
                </a:outerShdw>
              </a:effectLst>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匹配滤波器的输出响应</a:t>
            </a:r>
            <a:r>
              <a:rPr lang="en-US" altLang="zh-CN" sz="2400" i="1" dirty="0" smtClean="0">
                <a:solidFill>
                  <a:schemeClr val="tx1"/>
                </a:solidFill>
                <a:effectLst/>
                <a:sym typeface="+mn-ea"/>
              </a:rPr>
              <a:t>s</a:t>
            </a:r>
            <a:r>
              <a:rPr lang="en-US" altLang="zh-CN" sz="2400" i="1" baseline="-25000" dirty="0" smtClean="0">
                <a:solidFill>
                  <a:schemeClr val="tx1"/>
                </a:solidFill>
                <a:effectLst/>
                <a:sym typeface="+mn-ea"/>
              </a:rPr>
              <a:t>o</a:t>
            </a:r>
            <a:r>
              <a:rPr lang="zh-CN" altLang="en-US" sz="2400" dirty="0" smtClean="0">
                <a:solidFill>
                  <a:schemeClr val="tx1"/>
                </a:solidFill>
                <a:effectLst/>
                <a:sym typeface="+mn-ea"/>
              </a:rPr>
              <a:t>(</a:t>
            </a:r>
            <a:r>
              <a:rPr lang="en-US" altLang="zh-CN" sz="2400" i="1" dirty="0" smtClean="0">
                <a:solidFill>
                  <a:schemeClr val="tx1"/>
                </a:solidFill>
                <a:effectLst/>
                <a:sym typeface="+mn-ea"/>
              </a:rPr>
              <a:t>t</a:t>
            </a:r>
            <a:r>
              <a:rPr lang="zh-CN" altLang="en-US" sz="2400" dirty="0" smtClean="0">
                <a:solidFill>
                  <a:schemeClr val="tx1"/>
                </a:solidFill>
                <a:effectLst/>
                <a:sym typeface="+mn-ea"/>
              </a:rPr>
              <a:t>)是输入信号</a:t>
            </a:r>
            <a:r>
              <a:rPr lang="en-US" altLang="zh-CN" sz="2400" i="1" dirty="0" smtClean="0">
                <a:effectLst/>
                <a:sym typeface="+mn-ea"/>
              </a:rPr>
              <a:t>s</a:t>
            </a:r>
            <a:r>
              <a:rPr lang="zh-CN" altLang="en-US" sz="2400" dirty="0" smtClean="0">
                <a:effectLst/>
                <a:sym typeface="+mn-ea"/>
              </a:rPr>
              <a:t>(</a:t>
            </a:r>
            <a:r>
              <a:rPr lang="en-US" altLang="zh-CN" sz="2400" i="1" dirty="0" smtClean="0">
                <a:effectLst/>
                <a:sym typeface="+mn-ea"/>
              </a:rPr>
              <a:t>t</a:t>
            </a:r>
            <a:r>
              <a:rPr lang="zh-CN" altLang="en-US" sz="2400" dirty="0" smtClean="0">
                <a:effectLst/>
                <a:sym typeface="+mn-ea"/>
              </a:rPr>
              <a:t>)与冲激</a:t>
            </a:r>
            <a:r>
              <a:rPr lang="zh-CN" altLang="en-US" sz="2400" dirty="0">
                <a:effectLst/>
                <a:latin typeface="Arial" panose="020B0604020202020204" pitchFamily="34" charset="0"/>
                <a:ea typeface="宋体" panose="02010600030101010101" pitchFamily="2" charset="-122"/>
                <a:cs typeface="Arial" panose="020B0604020202020204" pitchFamily="34" charset="0"/>
                <a:sym typeface="+mn-ea"/>
              </a:rPr>
              <a:t>响应</a:t>
            </a:r>
            <a:r>
              <a:rPr lang="en-US" altLang="zh-CN" sz="2400" i="1" dirty="0">
                <a:effectLst/>
                <a:latin typeface="Times New Roman" panose="02020603050405020304" pitchFamily="18" charset="0"/>
                <a:ea typeface="宋体" panose="02010600030101010101" pitchFamily="2" charset="-122"/>
                <a:sym typeface="+mn-ea"/>
              </a:rPr>
              <a:t>h</a:t>
            </a:r>
            <a:r>
              <a:rPr lang="en-US" altLang="zh-CN" sz="2400" dirty="0">
                <a:effectLst/>
                <a:latin typeface="Times New Roman" panose="02020603050405020304" pitchFamily="18" charset="0"/>
                <a:ea typeface="宋体" panose="02010600030101010101" pitchFamily="2" charset="-122"/>
                <a:sym typeface="+mn-ea"/>
              </a:rPr>
              <a:t>(</a:t>
            </a:r>
            <a:r>
              <a:rPr lang="en-US" altLang="zh-CN" sz="2400" i="1" dirty="0">
                <a:effectLst/>
                <a:latin typeface="Arial" panose="020B0604020202020204" pitchFamily="34" charset="0"/>
                <a:ea typeface="宋体" panose="02010600030101010101" pitchFamily="2" charset="-122"/>
                <a:cs typeface="Arial" panose="020B0604020202020204" pitchFamily="34" charset="0"/>
                <a:sym typeface="+mn-ea"/>
              </a:rPr>
              <a:t>t</a:t>
            </a:r>
            <a:r>
              <a:rPr lang="en-US" altLang="zh-CN" sz="2400" dirty="0">
                <a:effectLst/>
                <a:latin typeface="Arial" panose="020B0604020202020204" pitchFamily="34" charset="0"/>
                <a:ea typeface="宋体" panose="02010600030101010101" pitchFamily="2" charset="-122"/>
                <a:cs typeface="Arial" panose="020B0604020202020204" pitchFamily="34" charset="0"/>
                <a:sym typeface="+mn-ea"/>
              </a:rPr>
              <a:t>)</a:t>
            </a:r>
            <a:r>
              <a:rPr lang="zh-CN" altLang="en-US" sz="2400" dirty="0">
                <a:effectLst/>
                <a:latin typeface="Arial" panose="020B0604020202020204" pitchFamily="34" charset="0"/>
                <a:ea typeface="宋体" panose="02010600030101010101" pitchFamily="2" charset="-122"/>
                <a:cs typeface="Arial" panose="020B0604020202020204" pitchFamily="34" charset="0"/>
                <a:sym typeface="+mn-ea"/>
              </a:rPr>
              <a:t>的卷积，即：</a:t>
            </a:r>
            <a:endParaRPr lang="zh-CN" altLang="en-US" sz="2400" dirty="0">
              <a:effectLst/>
              <a:latin typeface="Arial" panose="020B0604020202020204" pitchFamily="34" charset="0"/>
              <a:ea typeface="宋体" panose="02010600030101010101" pitchFamily="2" charset="-122"/>
              <a:cs typeface="Arial" panose="020B0604020202020204" pitchFamily="34" charset="0"/>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effectLst/>
              <a:latin typeface="Arial" panose="020B0604020202020204" pitchFamily="34" charset="0"/>
              <a:ea typeface="宋体" panose="02010600030101010101" pitchFamily="2" charset="-122"/>
              <a:cs typeface="Arial" panose="020B0604020202020204" pitchFamily="34" charset="0"/>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effectLst/>
              <a:latin typeface="Arial" panose="020B0604020202020204" pitchFamily="34" charset="0"/>
              <a:ea typeface="宋体" panose="02010600030101010101" pitchFamily="2" charset="-122"/>
              <a:cs typeface="Arial" panose="020B0604020202020204" pitchFamily="34" charset="0"/>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effectLst/>
              <a:latin typeface="Arial" panose="020B0604020202020204" pitchFamily="34" charset="0"/>
              <a:ea typeface="宋体" panose="02010600030101010101" pitchFamily="2" charset="-122"/>
              <a:cs typeface="Arial" panose="020B0604020202020204" pitchFamily="34" charset="0"/>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effectLst/>
              <a:latin typeface="Arial" panose="020B0604020202020204" pitchFamily="34" charset="0"/>
              <a:ea typeface="宋体" panose="02010600030101010101" pitchFamily="2" charset="-122"/>
              <a:cs typeface="Arial" panose="020B0604020202020204" pitchFamily="34" charset="0"/>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effectLst/>
                <a:latin typeface="Arial" panose="020B0604020202020204" pitchFamily="34" charset="0"/>
                <a:ea typeface="宋体" panose="02010600030101010101" pitchFamily="2" charset="-122"/>
                <a:cs typeface="Arial" panose="020B0604020202020204" pitchFamily="34" charset="0"/>
                <a:sym typeface="+mn-ea"/>
              </a:rPr>
              <a:t>式中，</a:t>
            </a:r>
            <a:r>
              <a:rPr lang="en-US" altLang="zh-CN" sz="2400" i="1" dirty="0">
                <a:effectLst/>
                <a:latin typeface="Arial" panose="020B0604020202020204" pitchFamily="34" charset="0"/>
                <a:ea typeface="宋体" panose="02010600030101010101" pitchFamily="2" charset="-122"/>
                <a:cs typeface="Arial" panose="020B0604020202020204" pitchFamily="34" charset="0"/>
                <a:sym typeface="+mn-ea"/>
              </a:rPr>
              <a:t>R</a:t>
            </a:r>
            <a:r>
              <a:rPr lang="en-US" altLang="zh-CN" sz="2400" i="1" baseline="-25000" dirty="0">
                <a:effectLst/>
                <a:latin typeface="Arial" panose="020B0604020202020204" pitchFamily="34" charset="0"/>
                <a:ea typeface="宋体" panose="02010600030101010101" pitchFamily="2" charset="-122"/>
                <a:cs typeface="Arial" panose="020B0604020202020204" pitchFamily="34" charset="0"/>
                <a:sym typeface="+mn-ea"/>
              </a:rPr>
              <a:t>s</a:t>
            </a:r>
            <a:r>
              <a:rPr lang="en-US" altLang="zh-CN" sz="2400" dirty="0">
                <a:effectLst/>
                <a:latin typeface="Arial" panose="020B0604020202020204" pitchFamily="34" charset="0"/>
                <a:ea typeface="宋体" panose="02010600030101010101" pitchFamily="2" charset="-122"/>
                <a:cs typeface="Arial" panose="020B0604020202020204" pitchFamily="34" charset="0"/>
                <a:sym typeface="+mn-ea"/>
              </a:rPr>
              <a:t>(</a:t>
            </a:r>
            <a:r>
              <a:rPr lang="en-US" altLang="zh-CN" sz="2400" i="1" dirty="0">
                <a:effectLst/>
                <a:latin typeface="Arial" panose="020B0604020202020204" pitchFamily="34" charset="0"/>
                <a:ea typeface="宋体" panose="02010600030101010101" pitchFamily="2" charset="-122"/>
                <a:cs typeface="Arial" panose="020B0604020202020204" pitchFamily="34" charset="0"/>
                <a:sym typeface="+mn-ea"/>
              </a:rPr>
              <a:t>t</a:t>
            </a:r>
            <a:r>
              <a:rPr lang="en-US" altLang="zh-CN" sz="2400" baseline="-25000" dirty="0">
                <a:effectLst/>
                <a:latin typeface="Arial" panose="020B0604020202020204" pitchFamily="34" charset="0"/>
                <a:ea typeface="宋体" panose="02010600030101010101" pitchFamily="2" charset="-122"/>
                <a:cs typeface="Arial" panose="020B0604020202020204" pitchFamily="34" charset="0"/>
                <a:sym typeface="+mn-ea"/>
              </a:rPr>
              <a:t>0</a:t>
            </a:r>
            <a:r>
              <a:rPr lang="en-US" altLang="zh-CN" sz="2400" dirty="0">
                <a:effectLst/>
                <a:latin typeface="Arial" panose="020B0604020202020204" pitchFamily="34" charset="0"/>
                <a:ea typeface="宋体" panose="02010600030101010101" pitchFamily="2" charset="-122"/>
                <a:cs typeface="Arial" panose="020B0604020202020204" pitchFamily="34" charset="0"/>
                <a:sym typeface="+mn-ea"/>
              </a:rPr>
              <a:t>-</a:t>
            </a:r>
            <a:r>
              <a:rPr lang="en-US" altLang="zh-CN" sz="2400" i="1" dirty="0">
                <a:effectLst/>
                <a:latin typeface="Arial" panose="020B0604020202020204" pitchFamily="34" charset="0"/>
                <a:ea typeface="宋体" panose="02010600030101010101" pitchFamily="2" charset="-122"/>
                <a:cs typeface="Arial" panose="020B0604020202020204" pitchFamily="34" charset="0"/>
                <a:sym typeface="+mn-ea"/>
              </a:rPr>
              <a:t>t</a:t>
            </a:r>
            <a:r>
              <a:rPr lang="en-US" altLang="zh-CN" sz="2400" dirty="0">
                <a:effectLst/>
                <a:latin typeface="Arial" panose="020B0604020202020204" pitchFamily="34" charset="0"/>
                <a:ea typeface="宋体" panose="02010600030101010101" pitchFamily="2" charset="-122"/>
                <a:cs typeface="Arial" panose="020B0604020202020204" pitchFamily="34" charset="0"/>
                <a:sym typeface="+mn-ea"/>
              </a:rPr>
              <a:t>)</a:t>
            </a:r>
            <a:r>
              <a:rPr lang="zh-CN" altLang="en-US" sz="2400" dirty="0">
                <a:effectLst/>
                <a:latin typeface="Arial" panose="020B0604020202020204" pitchFamily="34" charset="0"/>
                <a:ea typeface="宋体" panose="02010600030101010101" pitchFamily="2" charset="-122"/>
                <a:cs typeface="Arial" panose="020B0604020202020204" pitchFamily="34" charset="0"/>
                <a:sym typeface="+mn-ea"/>
              </a:rPr>
              <a:t>是</a:t>
            </a:r>
            <a:r>
              <a:rPr lang="en-US" altLang="zh-CN" sz="2400" i="1" dirty="0" smtClean="0">
                <a:effectLst/>
                <a:sym typeface="+mn-ea"/>
              </a:rPr>
              <a:t>s</a:t>
            </a:r>
            <a:r>
              <a:rPr lang="zh-CN" altLang="en-US" sz="2400" dirty="0" smtClean="0">
                <a:effectLst/>
                <a:sym typeface="+mn-ea"/>
              </a:rPr>
              <a:t>(</a:t>
            </a:r>
            <a:r>
              <a:rPr lang="en-US" altLang="zh-CN" sz="2400" i="1" dirty="0" smtClean="0">
                <a:effectLst/>
                <a:sym typeface="+mn-ea"/>
              </a:rPr>
              <a:t>t</a:t>
            </a:r>
            <a:r>
              <a:rPr lang="zh-CN" altLang="en-US" sz="2400" dirty="0" smtClean="0">
                <a:effectLst/>
                <a:sym typeface="+mn-ea"/>
              </a:rPr>
              <a:t>)的自相关函数，而自相关函数是偶函数，又可写成：</a:t>
            </a:r>
            <a:endParaRPr lang="zh-CN" altLang="en-US" sz="2400" dirty="0" smtClean="0">
              <a:effectLst/>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smtClean="0">
              <a:effectLst/>
              <a:latin typeface="Arial" panose="020B0604020202020204" pitchFamily="34" charset="0"/>
              <a:ea typeface="宋体" panose="02010600030101010101" pitchFamily="2" charset="-122"/>
              <a:cs typeface="Arial" panose="020B0604020202020204" pitchFamily="34" charset="0"/>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smtClean="0">
                <a:effectLst/>
                <a:sym typeface="+mn-ea"/>
              </a:rPr>
              <a:t>匹配滤波器的</a:t>
            </a:r>
            <a:r>
              <a:rPr lang="zh-CN" altLang="en-US" sz="2400" dirty="0" smtClean="0">
                <a:solidFill>
                  <a:srgbClr val="C00000"/>
                </a:solidFill>
                <a:effectLst>
                  <a:outerShdw blurRad="38100" dist="38100" dir="2700000" algn="tl">
                    <a:srgbClr val="000000">
                      <a:alpha val="43137"/>
                    </a:srgbClr>
                  </a:outerShdw>
                </a:effectLst>
                <a:sym typeface="+mn-ea"/>
              </a:rPr>
              <a:t>输出响应是输入信号的自相关函数的</a:t>
            </a:r>
            <a:r>
              <a:rPr lang="en-US" altLang="zh-CN" sz="2400" dirty="0" smtClean="0">
                <a:solidFill>
                  <a:srgbClr val="C00000"/>
                </a:solidFill>
                <a:effectLst>
                  <a:outerShdw blurRad="38100" dist="38100" dir="2700000" algn="tl">
                    <a:srgbClr val="000000">
                      <a:alpha val="43137"/>
                    </a:srgbClr>
                  </a:outerShdw>
                </a:effectLst>
                <a:sym typeface="+mn-ea"/>
              </a:rPr>
              <a:t>K</a:t>
            </a:r>
            <a:r>
              <a:rPr lang="zh-CN" altLang="en-US" sz="2400" dirty="0" smtClean="0">
                <a:solidFill>
                  <a:srgbClr val="C00000"/>
                </a:solidFill>
                <a:effectLst>
                  <a:outerShdw blurRad="38100" dist="38100" dir="2700000" algn="tl">
                    <a:srgbClr val="000000">
                      <a:alpha val="43137"/>
                    </a:srgbClr>
                  </a:outerShdw>
                </a:effectLst>
                <a:sym typeface="+mn-ea"/>
              </a:rPr>
              <a:t>倍</a:t>
            </a:r>
            <a:r>
              <a:rPr lang="zh-CN" altLang="en-US" sz="2400" dirty="0" smtClean="0">
                <a:effectLst/>
                <a:sym typeface="+mn-ea"/>
              </a:rPr>
              <a:t>。</a:t>
            </a:r>
            <a:endParaRPr lang="zh-CN" altLang="en-US" sz="2400" dirty="0" smtClean="0">
              <a:solidFill>
                <a:schemeClr val="tx2"/>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Arial" panose="020B0604020202020204" pitchFamily="34" charset="0"/>
              <a:sym typeface="+mn-ea"/>
            </a:endParaRPr>
          </a:p>
        </p:txBody>
      </p:sp>
      <p:graphicFrame>
        <p:nvGraphicFramePr>
          <p:cNvPr id="14342" name="对象 14341"/>
          <p:cNvGraphicFramePr/>
          <p:nvPr/>
        </p:nvGraphicFramePr>
        <p:xfrm>
          <a:off x="2449195" y="2458085"/>
          <a:ext cx="5420360" cy="2461260"/>
        </p:xfrm>
        <a:graphic>
          <a:graphicData uri="http://schemas.openxmlformats.org/presentationml/2006/ole">
            <mc:AlternateContent xmlns:mc="http://schemas.openxmlformats.org/markup-compatibility/2006">
              <mc:Choice xmlns:v="urn:schemas-microsoft-com:vml" Requires="v">
                <p:oleObj spid="_x0000_s3102" name="" r:id="rId1" imgW="2717800" imgH="1244600" progId="Equation.3">
                  <p:embed/>
                </p:oleObj>
              </mc:Choice>
              <mc:Fallback>
                <p:oleObj name="" r:id="rId1" imgW="2717800" imgH="1244600" progId="Equation.3">
                  <p:embed/>
                  <p:pic>
                    <p:nvPicPr>
                      <p:cNvPr id="0" name="图片 3101"/>
                      <p:cNvPicPr/>
                      <p:nvPr/>
                    </p:nvPicPr>
                    <p:blipFill>
                      <a:blip r:embed="rId2"/>
                      <a:stretch>
                        <a:fillRect/>
                      </a:stretch>
                    </p:blipFill>
                    <p:spPr>
                      <a:xfrm>
                        <a:off x="2449195" y="2458085"/>
                        <a:ext cx="5420360" cy="2461260"/>
                      </a:xfrm>
                      <a:prstGeom prst="rect">
                        <a:avLst/>
                      </a:prstGeom>
                      <a:noFill/>
                      <a:ln w="38100">
                        <a:noFill/>
                        <a:miter/>
                      </a:ln>
                    </p:spPr>
                  </p:pic>
                </p:oleObj>
              </mc:Fallback>
            </mc:AlternateContent>
          </a:graphicData>
        </a:graphic>
      </p:graphicFrame>
      <p:graphicFrame>
        <p:nvGraphicFramePr>
          <p:cNvPr id="2" name="对象 1"/>
          <p:cNvGraphicFramePr/>
          <p:nvPr/>
        </p:nvGraphicFramePr>
        <p:xfrm>
          <a:off x="3758248" y="5595303"/>
          <a:ext cx="2254885" cy="452755"/>
        </p:xfrm>
        <a:graphic>
          <a:graphicData uri="http://schemas.openxmlformats.org/presentationml/2006/ole">
            <mc:AlternateContent xmlns:mc="http://schemas.openxmlformats.org/markup-compatibility/2006">
              <mc:Choice xmlns:v="urn:schemas-microsoft-com:vml" Requires="v">
                <p:oleObj spid="_x0000_s3" name="" r:id="rId3" imgW="1130300" imgH="228600" progId="Equation.3">
                  <p:embed/>
                </p:oleObj>
              </mc:Choice>
              <mc:Fallback>
                <p:oleObj name="" r:id="rId3" imgW="1130300" imgH="228600" progId="Equation.3">
                  <p:embed/>
                  <p:pic>
                    <p:nvPicPr>
                      <p:cNvPr id="0" name="图片 3101"/>
                      <p:cNvPicPr/>
                      <p:nvPr/>
                    </p:nvPicPr>
                    <p:blipFill>
                      <a:blip r:embed="rId4"/>
                      <a:stretch>
                        <a:fillRect/>
                      </a:stretch>
                    </p:blipFill>
                    <p:spPr>
                      <a:xfrm>
                        <a:off x="3758248" y="5595303"/>
                        <a:ext cx="2254885" cy="452755"/>
                      </a:xfrm>
                      <a:prstGeom prst="rect">
                        <a:avLst/>
                      </a:prstGeom>
                      <a:solidFill>
                        <a:schemeClr val="accent2">
                          <a:lumMod val="60000"/>
                          <a:lumOff val="40000"/>
                        </a:schemeClr>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3</a:t>
            </a:r>
            <a:r>
              <a:rPr sz="4400" dirty="0" smtClean="0"/>
              <a:t> 最大输出信噪比接收机</a:t>
            </a:r>
            <a:endParaRPr sz="4400" dirty="0" smtClean="0"/>
          </a:p>
        </p:txBody>
      </p:sp>
      <p:sp>
        <p:nvSpPr>
          <p:cNvPr id="25603" name="Rectangle 3"/>
          <p:cNvSpPr>
            <a:spLocks noGrp="1" noChangeArrowheads="1"/>
          </p:cNvSpPr>
          <p:nvPr>
            <p:ph type="body" idx="1"/>
          </p:nvPr>
        </p:nvSpPr>
        <p:spPr>
          <a:xfrm>
            <a:off x="927100" y="1179830"/>
            <a:ext cx="80200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最大输出信噪比接收机设计</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由于匹配滤波器在抽样时刻具有最大输出信噪比，因此由匹配滤波器构成的接收机就是最大输出信噪比准则下的最佳接收机，即最大输出信噪比接收机。用匹配滤波器构成的二进制数字信号最佳接收机的结构如图所示。</a:t>
            </a:r>
            <a:endParaRPr lang="zh-CN" altLang="en-US" sz="2400" dirty="0">
              <a:latin typeface="Times New Roman" panose="02020603050405020304" pitchFamily="18" charset="0"/>
              <a:ea typeface="宋体" panose="02010600030101010101" pitchFamily="2" charset="-122"/>
              <a:sym typeface="+mn-ea"/>
            </a:endParaRPr>
          </a:p>
        </p:txBody>
      </p:sp>
      <p:grpSp>
        <p:nvGrpSpPr>
          <p:cNvPr id="36869" name="Group 46"/>
          <p:cNvGrpSpPr/>
          <p:nvPr/>
        </p:nvGrpSpPr>
        <p:grpSpPr>
          <a:xfrm>
            <a:off x="1686243" y="3787140"/>
            <a:ext cx="6524625" cy="2528966"/>
            <a:chOff x="2380" y="2175"/>
            <a:chExt cx="6800" cy="2274"/>
          </a:xfrm>
        </p:grpSpPr>
        <p:grpSp>
          <p:nvGrpSpPr>
            <p:cNvPr id="36870" name="Group 47"/>
            <p:cNvGrpSpPr/>
            <p:nvPr/>
          </p:nvGrpSpPr>
          <p:grpSpPr>
            <a:xfrm>
              <a:off x="2548" y="2175"/>
              <a:ext cx="6300" cy="2274"/>
              <a:chOff x="3060" y="5028"/>
              <a:chExt cx="6300" cy="2274"/>
            </a:xfrm>
          </p:grpSpPr>
          <p:sp>
            <p:nvSpPr>
              <p:cNvPr id="36873" name="Text Box 48"/>
              <p:cNvSpPr txBox="1"/>
              <p:nvPr/>
            </p:nvSpPr>
            <p:spPr>
              <a:xfrm>
                <a:off x="4500" y="5028"/>
                <a:ext cx="1620" cy="516"/>
              </a:xfrm>
              <a:prstGeom prst="rect">
                <a:avLst/>
              </a:prstGeom>
              <a:solidFill>
                <a:srgbClr val="FFFFFF"/>
              </a:solidFill>
              <a:ln w="9525" cap="flat" cmpd="sng">
                <a:solidFill>
                  <a:srgbClr val="000000"/>
                </a:solidFill>
                <a:prstDash val="solid"/>
                <a:miter/>
                <a:headEnd type="none" w="med" len="med"/>
                <a:tailEnd type="none" w="med" len="med"/>
              </a:ln>
            </p:spPr>
            <p:txBody>
              <a:bodyPr tIns="0"/>
              <a:p>
                <a:pPr algn="ctr" eaLnBrk="1" hangingPunct="1"/>
                <a:r>
                  <a:rPr lang="en-US" altLang="zh-CN" i="1" dirty="0">
                    <a:latin typeface="Times New Roman" panose="02020603050405020304" pitchFamily="18" charset="0"/>
                  </a:rPr>
                  <a:t>s</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algn="ctr" eaLnBrk="1" hangingPunct="1"/>
                <a:r>
                  <a:rPr lang="zh-CN" altLang="en-US" dirty="0">
                    <a:latin typeface="Times New Roman" panose="02020603050405020304" pitchFamily="18" charset="0"/>
                  </a:rPr>
                  <a:t>匹配滤波器</a:t>
                </a:r>
                <a:endParaRPr lang="en-US" altLang="zh-CN" sz="3200" dirty="0">
                  <a:latin typeface="Tahoma" panose="020B0604030504040204" pitchFamily="34" charset="0"/>
                </a:endParaRPr>
              </a:p>
            </p:txBody>
          </p:sp>
          <p:sp>
            <p:nvSpPr>
              <p:cNvPr id="36874" name="Text Box 49"/>
              <p:cNvSpPr txBox="1"/>
              <p:nvPr/>
            </p:nvSpPr>
            <p:spPr>
              <a:xfrm>
                <a:off x="4500" y="6120"/>
                <a:ext cx="1620" cy="524"/>
              </a:xfrm>
              <a:prstGeom prst="rect">
                <a:avLst/>
              </a:prstGeom>
              <a:solidFill>
                <a:srgbClr val="FFFFFF"/>
              </a:solidFill>
              <a:ln w="9525" cap="flat" cmpd="sng">
                <a:solidFill>
                  <a:srgbClr val="000000"/>
                </a:solidFill>
                <a:prstDash val="solid"/>
                <a:miter/>
                <a:headEnd type="none" w="med" len="med"/>
                <a:tailEnd type="none" w="med" len="med"/>
              </a:ln>
            </p:spPr>
            <p:txBody>
              <a:bodyPr tIns="0"/>
              <a:p>
                <a:pPr algn="ctr" eaLnBrk="1" hangingPunct="1"/>
                <a:r>
                  <a:rPr lang="en-US" altLang="zh-CN" i="1" dirty="0">
                    <a:latin typeface="Times New Roman" panose="02020603050405020304" pitchFamily="18" charset="0"/>
                    <a:sym typeface="+mn-ea"/>
                  </a:rPr>
                  <a:t>s</a:t>
                </a:r>
                <a:r>
                  <a:rPr lang="en-US" altLang="zh-CN" baseline="-25000" dirty="0">
                    <a:latin typeface="Times New Roman" panose="02020603050405020304" pitchFamily="18" charset="0"/>
                    <a:sym typeface="+mn-ea"/>
                  </a:rPr>
                  <a:t>2</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endParaRPr lang="zh-CN" altLang="en-US" dirty="0">
                  <a:latin typeface="Times New Roman" panose="02020603050405020304" pitchFamily="18" charset="0"/>
                </a:endParaRPr>
              </a:p>
              <a:p>
                <a:pPr algn="ctr" eaLnBrk="1" hangingPunct="1"/>
                <a:r>
                  <a:rPr lang="zh-CN" altLang="en-US" dirty="0">
                    <a:latin typeface="Times New Roman" panose="02020603050405020304" pitchFamily="18" charset="0"/>
                  </a:rPr>
                  <a:t>匹配滤波器</a:t>
                </a:r>
                <a:endParaRPr lang="en-US" altLang="zh-CN" sz="3200" dirty="0">
                  <a:latin typeface="Tahoma" panose="020B0604030504040204" pitchFamily="34" charset="0"/>
                </a:endParaRPr>
              </a:p>
            </p:txBody>
          </p:sp>
          <p:sp>
            <p:nvSpPr>
              <p:cNvPr id="36875" name="Line 50"/>
              <p:cNvSpPr/>
              <p:nvPr/>
            </p:nvSpPr>
            <p:spPr>
              <a:xfrm flipH="1">
                <a:off x="3780" y="5184"/>
                <a:ext cx="720" cy="0"/>
              </a:xfrm>
              <a:prstGeom prst="line">
                <a:avLst/>
              </a:prstGeom>
              <a:ln w="9525" cap="flat" cmpd="sng">
                <a:solidFill>
                  <a:srgbClr val="000000"/>
                </a:solidFill>
                <a:prstDash val="solid"/>
                <a:headEnd type="triangle" w="med" len="med"/>
                <a:tailEnd type="none" w="med" len="med"/>
              </a:ln>
            </p:spPr>
          </p:sp>
          <p:sp>
            <p:nvSpPr>
              <p:cNvPr id="36876" name="Line 51"/>
              <p:cNvSpPr/>
              <p:nvPr/>
            </p:nvSpPr>
            <p:spPr>
              <a:xfrm flipH="1">
                <a:off x="3780" y="6432"/>
                <a:ext cx="720" cy="0"/>
              </a:xfrm>
              <a:prstGeom prst="line">
                <a:avLst/>
              </a:prstGeom>
              <a:ln w="9525" cap="flat" cmpd="sng">
                <a:solidFill>
                  <a:srgbClr val="000000"/>
                </a:solidFill>
                <a:prstDash val="solid"/>
                <a:headEnd type="triangle" w="med" len="med"/>
                <a:tailEnd type="none" w="med" len="med"/>
              </a:ln>
            </p:spPr>
          </p:sp>
          <p:sp>
            <p:nvSpPr>
              <p:cNvPr id="36877" name="Line 52"/>
              <p:cNvSpPr/>
              <p:nvPr/>
            </p:nvSpPr>
            <p:spPr>
              <a:xfrm flipV="1">
                <a:off x="3780" y="5184"/>
                <a:ext cx="0" cy="1248"/>
              </a:xfrm>
              <a:prstGeom prst="line">
                <a:avLst/>
              </a:prstGeom>
              <a:ln w="9525" cap="flat" cmpd="sng">
                <a:solidFill>
                  <a:srgbClr val="000000"/>
                </a:solidFill>
                <a:prstDash val="solid"/>
                <a:headEnd type="none" w="med" len="med"/>
                <a:tailEnd type="none" w="med" len="med"/>
              </a:ln>
            </p:spPr>
          </p:sp>
          <p:sp>
            <p:nvSpPr>
              <p:cNvPr id="36878" name="Line 53"/>
              <p:cNvSpPr/>
              <p:nvPr/>
            </p:nvSpPr>
            <p:spPr>
              <a:xfrm flipH="1">
                <a:off x="3060" y="5808"/>
                <a:ext cx="720" cy="0"/>
              </a:xfrm>
              <a:prstGeom prst="line">
                <a:avLst/>
              </a:prstGeom>
              <a:ln w="9525" cap="flat" cmpd="sng">
                <a:solidFill>
                  <a:srgbClr val="000000"/>
                </a:solidFill>
                <a:prstDash val="solid"/>
                <a:headEnd type="none" w="med" len="med"/>
                <a:tailEnd type="none" w="med" len="med"/>
              </a:ln>
            </p:spPr>
          </p:sp>
          <p:sp>
            <p:nvSpPr>
              <p:cNvPr id="36879" name="Text Box 54"/>
              <p:cNvSpPr txBox="1"/>
              <p:nvPr/>
            </p:nvSpPr>
            <p:spPr>
              <a:xfrm>
                <a:off x="6660" y="5028"/>
                <a:ext cx="900" cy="468"/>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1" hangingPunct="1"/>
                <a:r>
                  <a:rPr lang="zh-CN" altLang="en-US" sz="2000" dirty="0">
                    <a:latin typeface="Times New Roman" panose="02020603050405020304" pitchFamily="18" charset="0"/>
                  </a:rPr>
                  <a:t>抽样</a:t>
                </a:r>
                <a:endParaRPr lang="zh-CN" altLang="en-US" sz="3600" dirty="0">
                  <a:latin typeface="Tahoma" panose="020B0604030504040204" pitchFamily="34" charset="0"/>
                </a:endParaRPr>
              </a:p>
            </p:txBody>
          </p:sp>
          <p:sp>
            <p:nvSpPr>
              <p:cNvPr id="36880" name="Text Box 55"/>
              <p:cNvSpPr txBox="1"/>
              <p:nvPr/>
            </p:nvSpPr>
            <p:spPr>
              <a:xfrm>
                <a:off x="7920" y="5496"/>
                <a:ext cx="900" cy="62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eaLnBrk="1" hangingPunct="1">
                  <a:lnSpc>
                    <a:spcPct val="80000"/>
                  </a:lnSpc>
                </a:pPr>
                <a:r>
                  <a:rPr lang="zh-CN" altLang="en-US" sz="2400" baseline="-25000" dirty="0">
                    <a:latin typeface="Times New Roman" panose="02020603050405020304" pitchFamily="18" charset="0"/>
                  </a:rPr>
                  <a:t>比较</a:t>
                </a:r>
                <a:endParaRPr lang="zh-CN" altLang="en-US" sz="2400" baseline="-25000" dirty="0">
                  <a:latin typeface="Times New Roman" panose="02020603050405020304" pitchFamily="18" charset="0"/>
                </a:endParaRPr>
              </a:p>
              <a:p>
                <a:pPr algn="ctr" eaLnBrk="1" hangingPunct="1">
                  <a:lnSpc>
                    <a:spcPct val="80000"/>
                  </a:lnSpc>
                </a:pPr>
                <a:r>
                  <a:rPr lang="zh-CN" altLang="en-US" sz="2400" baseline="-25000" dirty="0">
                    <a:latin typeface="Times New Roman" panose="02020603050405020304" pitchFamily="18" charset="0"/>
                  </a:rPr>
                  <a:t>判决</a:t>
                </a:r>
                <a:endParaRPr lang="zh-CN" altLang="en-US" sz="4000" dirty="0">
                  <a:latin typeface="Tahoma" panose="020B0604030504040204" pitchFamily="34" charset="0"/>
                </a:endParaRPr>
              </a:p>
            </p:txBody>
          </p:sp>
          <p:sp>
            <p:nvSpPr>
              <p:cNvPr id="36881" name="Text Box 56"/>
              <p:cNvSpPr txBox="1"/>
              <p:nvPr/>
            </p:nvSpPr>
            <p:spPr>
              <a:xfrm>
                <a:off x="6660" y="6120"/>
                <a:ext cx="900" cy="468"/>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1" hangingPunct="1"/>
                <a:r>
                  <a:rPr lang="zh-CN" altLang="en-US" sz="2000" dirty="0">
                    <a:latin typeface="Times New Roman" panose="02020603050405020304" pitchFamily="18" charset="0"/>
                  </a:rPr>
                  <a:t>抽样</a:t>
                </a:r>
                <a:endParaRPr lang="zh-CN" altLang="en-US" sz="3600" dirty="0">
                  <a:latin typeface="Tahoma" panose="020B0604030504040204" pitchFamily="34" charset="0"/>
                </a:endParaRPr>
              </a:p>
            </p:txBody>
          </p:sp>
          <p:sp>
            <p:nvSpPr>
              <p:cNvPr id="36882" name="Line 57"/>
              <p:cNvSpPr/>
              <p:nvPr/>
            </p:nvSpPr>
            <p:spPr>
              <a:xfrm>
                <a:off x="6120" y="5184"/>
                <a:ext cx="540" cy="0"/>
              </a:xfrm>
              <a:prstGeom prst="line">
                <a:avLst/>
              </a:prstGeom>
              <a:ln w="9525" cap="flat" cmpd="sng">
                <a:solidFill>
                  <a:srgbClr val="000000"/>
                </a:solidFill>
                <a:prstDash val="solid"/>
                <a:headEnd type="none" w="med" len="med"/>
                <a:tailEnd type="triangle" w="med" len="med"/>
              </a:ln>
            </p:spPr>
          </p:sp>
          <p:sp>
            <p:nvSpPr>
              <p:cNvPr id="36883" name="Line 58"/>
              <p:cNvSpPr/>
              <p:nvPr/>
            </p:nvSpPr>
            <p:spPr>
              <a:xfrm>
                <a:off x="6120" y="6432"/>
                <a:ext cx="540" cy="0"/>
              </a:xfrm>
              <a:prstGeom prst="line">
                <a:avLst/>
              </a:prstGeom>
              <a:ln w="9525" cap="flat" cmpd="sng">
                <a:solidFill>
                  <a:srgbClr val="000000"/>
                </a:solidFill>
                <a:prstDash val="solid"/>
                <a:headEnd type="none" w="med" len="med"/>
                <a:tailEnd type="triangle" w="med" len="med"/>
              </a:ln>
            </p:spPr>
          </p:sp>
          <p:sp>
            <p:nvSpPr>
              <p:cNvPr id="36884" name="Line 59"/>
              <p:cNvSpPr/>
              <p:nvPr/>
            </p:nvSpPr>
            <p:spPr>
              <a:xfrm>
                <a:off x="7560" y="6432"/>
                <a:ext cx="720" cy="0"/>
              </a:xfrm>
              <a:prstGeom prst="line">
                <a:avLst/>
              </a:prstGeom>
              <a:ln w="9525" cap="flat" cmpd="sng">
                <a:solidFill>
                  <a:srgbClr val="000000"/>
                </a:solidFill>
                <a:prstDash val="solid"/>
                <a:headEnd type="none" w="med" len="med"/>
                <a:tailEnd type="triangle" w="med" len="med"/>
              </a:ln>
            </p:spPr>
          </p:sp>
          <p:sp>
            <p:nvSpPr>
              <p:cNvPr id="36885" name="Line 60"/>
              <p:cNvSpPr/>
              <p:nvPr/>
            </p:nvSpPr>
            <p:spPr>
              <a:xfrm>
                <a:off x="7560" y="5184"/>
                <a:ext cx="720" cy="0"/>
              </a:xfrm>
              <a:prstGeom prst="line">
                <a:avLst/>
              </a:prstGeom>
              <a:ln w="12700" cap="flat" cmpd="sng">
                <a:solidFill>
                  <a:schemeClr val="tx1"/>
                </a:solidFill>
                <a:prstDash val="solid"/>
                <a:headEnd type="none" w="med" len="med"/>
                <a:tailEnd type="triangle" w="med" len="med"/>
              </a:ln>
            </p:spPr>
          </p:sp>
          <p:sp>
            <p:nvSpPr>
              <p:cNvPr id="36886" name="Line 61"/>
              <p:cNvSpPr/>
              <p:nvPr/>
            </p:nvSpPr>
            <p:spPr>
              <a:xfrm>
                <a:off x="8280" y="5184"/>
                <a:ext cx="0" cy="312"/>
              </a:xfrm>
              <a:prstGeom prst="line">
                <a:avLst/>
              </a:prstGeom>
              <a:ln w="9525" cap="flat" cmpd="sng">
                <a:solidFill>
                  <a:srgbClr val="000000"/>
                </a:solidFill>
                <a:prstDash val="solid"/>
                <a:headEnd type="none" w="med" len="med"/>
                <a:tailEnd type="none" w="med" len="med"/>
              </a:ln>
            </p:spPr>
          </p:sp>
          <p:sp>
            <p:nvSpPr>
              <p:cNvPr id="36887" name="Line 62"/>
              <p:cNvSpPr/>
              <p:nvPr/>
            </p:nvSpPr>
            <p:spPr>
              <a:xfrm>
                <a:off x="8280" y="6120"/>
                <a:ext cx="0" cy="312"/>
              </a:xfrm>
              <a:prstGeom prst="line">
                <a:avLst/>
              </a:prstGeom>
              <a:ln w="9525" cap="flat" cmpd="sng">
                <a:solidFill>
                  <a:srgbClr val="000000"/>
                </a:solidFill>
                <a:prstDash val="solid"/>
                <a:headEnd type="none" w="med" len="med"/>
                <a:tailEnd type="none" w="med" len="med"/>
              </a:ln>
            </p:spPr>
          </p:sp>
          <p:sp>
            <p:nvSpPr>
              <p:cNvPr id="36888" name="Line 63"/>
              <p:cNvSpPr/>
              <p:nvPr/>
            </p:nvSpPr>
            <p:spPr>
              <a:xfrm>
                <a:off x="8820" y="5808"/>
                <a:ext cx="540" cy="0"/>
              </a:xfrm>
              <a:prstGeom prst="line">
                <a:avLst/>
              </a:prstGeom>
              <a:ln w="9525" cap="flat" cmpd="sng">
                <a:solidFill>
                  <a:srgbClr val="000000"/>
                </a:solidFill>
                <a:prstDash val="solid"/>
                <a:headEnd type="none" w="med" len="med"/>
                <a:tailEnd type="triangle" w="med" len="med"/>
              </a:ln>
            </p:spPr>
          </p:sp>
          <p:sp>
            <p:nvSpPr>
              <p:cNvPr id="36889" name="Line 64"/>
              <p:cNvSpPr/>
              <p:nvPr/>
            </p:nvSpPr>
            <p:spPr>
              <a:xfrm flipV="1">
                <a:off x="7200" y="5496"/>
                <a:ext cx="0" cy="312"/>
              </a:xfrm>
              <a:prstGeom prst="line">
                <a:avLst/>
              </a:prstGeom>
              <a:ln w="9525" cap="flat" cmpd="sng">
                <a:solidFill>
                  <a:srgbClr val="000000"/>
                </a:solidFill>
                <a:prstDash val="solid"/>
                <a:headEnd type="none" w="med" len="med"/>
                <a:tailEnd type="triangle" w="med" len="med"/>
              </a:ln>
            </p:spPr>
          </p:sp>
          <p:sp>
            <p:nvSpPr>
              <p:cNvPr id="36890" name="Line 65"/>
              <p:cNvSpPr/>
              <p:nvPr/>
            </p:nvSpPr>
            <p:spPr>
              <a:xfrm flipV="1">
                <a:off x="7200" y="6588"/>
                <a:ext cx="0" cy="312"/>
              </a:xfrm>
              <a:prstGeom prst="line">
                <a:avLst/>
              </a:prstGeom>
              <a:ln w="9525" cap="flat" cmpd="sng">
                <a:solidFill>
                  <a:srgbClr val="000000"/>
                </a:solidFill>
                <a:prstDash val="solid"/>
                <a:headEnd type="none" w="med" len="med"/>
                <a:tailEnd type="triangle" w="med" len="med"/>
              </a:ln>
            </p:spPr>
          </p:sp>
          <p:sp>
            <p:nvSpPr>
              <p:cNvPr id="36891" name="Text Box 66"/>
              <p:cNvSpPr txBox="1"/>
              <p:nvPr/>
            </p:nvSpPr>
            <p:spPr>
              <a:xfrm>
                <a:off x="6840" y="5717"/>
                <a:ext cx="813" cy="468"/>
              </a:xfrm>
              <a:prstGeom prst="rect">
                <a:avLst/>
              </a:prstGeom>
              <a:noFill/>
              <a:ln w="9525">
                <a:noFill/>
              </a:ln>
            </p:spPr>
            <p:txBody>
              <a:bodyPr/>
              <a:p>
                <a:pPr algn="ctr" eaLnBrk="1" hangingPunct="1"/>
                <a:r>
                  <a:rPr lang="en-US" altLang="zh-CN" i="1" dirty="0">
                    <a:latin typeface="Times New Roman" panose="02020603050405020304" pitchFamily="18" charset="0"/>
                  </a:rPr>
                  <a:t>t </a:t>
                </a:r>
                <a:r>
                  <a:rPr lang="en-US" altLang="zh-CN" dirty="0">
                    <a:latin typeface="Times New Roman" panose="02020603050405020304" pitchFamily="18" charset="0"/>
                  </a:rPr>
                  <a:t>= </a:t>
                </a:r>
                <a:r>
                  <a:rPr lang="en-US" altLang="zh-CN" i="1" dirty="0">
                    <a:latin typeface="Times New Roman" panose="02020603050405020304" pitchFamily="18" charset="0"/>
                  </a:rPr>
                  <a:t>T</a:t>
                </a:r>
                <a:r>
                  <a:rPr lang="en-US" altLang="zh-CN" i="1" baseline="-25000" dirty="0">
                    <a:latin typeface="Times New Roman" panose="02020603050405020304" pitchFamily="18" charset="0"/>
                  </a:rPr>
                  <a:t>B</a:t>
                </a:r>
                <a:endParaRPr lang="en-US" altLang="zh-CN" sz="3600" dirty="0">
                  <a:latin typeface="Tahoma" panose="020B0604030504040204" pitchFamily="34" charset="0"/>
                </a:endParaRPr>
              </a:p>
            </p:txBody>
          </p:sp>
          <p:sp>
            <p:nvSpPr>
              <p:cNvPr id="36892" name="Text Box 67"/>
              <p:cNvSpPr txBox="1"/>
              <p:nvPr/>
            </p:nvSpPr>
            <p:spPr>
              <a:xfrm>
                <a:off x="6840" y="6834"/>
                <a:ext cx="813" cy="468"/>
              </a:xfrm>
              <a:prstGeom prst="rect">
                <a:avLst/>
              </a:prstGeom>
              <a:noFill/>
              <a:ln w="9525">
                <a:noFill/>
              </a:ln>
            </p:spPr>
            <p:txBody>
              <a:bodyPr/>
              <a:p>
                <a:pPr algn="ctr" eaLnBrk="1" hangingPunct="1"/>
                <a:r>
                  <a:rPr lang="en-US" altLang="zh-CN" i="1" dirty="0">
                    <a:latin typeface="Times New Roman" panose="02020603050405020304" pitchFamily="18" charset="0"/>
                  </a:rPr>
                  <a:t>t </a:t>
                </a:r>
                <a:r>
                  <a:rPr lang="en-US" altLang="zh-CN" dirty="0">
                    <a:latin typeface="Times New Roman" panose="02020603050405020304" pitchFamily="18" charset="0"/>
                  </a:rPr>
                  <a:t>= </a:t>
                </a:r>
                <a:r>
                  <a:rPr lang="en-US" altLang="zh-CN" i="1" dirty="0">
                    <a:latin typeface="Times New Roman" panose="02020603050405020304" pitchFamily="18" charset="0"/>
                  </a:rPr>
                  <a:t>T</a:t>
                </a:r>
                <a:r>
                  <a:rPr lang="en-US" altLang="zh-CN" i="1" baseline="-25000" dirty="0">
                    <a:latin typeface="Times New Roman" panose="02020603050405020304" pitchFamily="18" charset="0"/>
                  </a:rPr>
                  <a:t>B</a:t>
                </a:r>
                <a:endParaRPr lang="en-US" altLang="zh-CN" sz="3600" dirty="0">
                  <a:latin typeface="Tahoma" panose="020B0604030504040204" pitchFamily="34" charset="0"/>
                </a:endParaRPr>
              </a:p>
            </p:txBody>
          </p:sp>
        </p:grpSp>
        <p:sp>
          <p:nvSpPr>
            <p:cNvPr id="36871" name="Text Box 68"/>
            <p:cNvSpPr txBox="1"/>
            <p:nvPr/>
          </p:nvSpPr>
          <p:spPr>
            <a:xfrm>
              <a:off x="2380" y="2556"/>
              <a:ext cx="776" cy="447"/>
            </a:xfrm>
            <a:prstGeom prst="rect">
              <a:avLst/>
            </a:prstGeom>
            <a:noFill/>
            <a:ln w="9525">
              <a:noFill/>
            </a:ln>
          </p:spPr>
          <p:txBody>
            <a:bodyPr/>
            <a:p>
              <a:pPr algn="just" eaLnBrk="1" hangingPunct="1"/>
              <a:r>
                <a:rPr lang="zh-CN" altLang="en-US" sz="2000" dirty="0">
                  <a:latin typeface="Times New Roman" panose="02020603050405020304" pitchFamily="18" charset="0"/>
                </a:rPr>
                <a:t>输入</a:t>
              </a:r>
              <a:endParaRPr lang="zh-CN" altLang="en-US" sz="3600" dirty="0">
                <a:latin typeface="Tahoma" panose="020B0604030504040204" pitchFamily="34" charset="0"/>
              </a:endParaRPr>
            </a:p>
          </p:txBody>
        </p:sp>
        <p:sp>
          <p:nvSpPr>
            <p:cNvPr id="36872" name="Text Box 69"/>
            <p:cNvSpPr txBox="1"/>
            <p:nvPr/>
          </p:nvSpPr>
          <p:spPr>
            <a:xfrm>
              <a:off x="8404" y="2505"/>
              <a:ext cx="776" cy="447"/>
            </a:xfrm>
            <a:prstGeom prst="rect">
              <a:avLst/>
            </a:prstGeom>
            <a:noFill/>
            <a:ln w="9525">
              <a:noFill/>
            </a:ln>
          </p:spPr>
          <p:txBody>
            <a:bodyPr/>
            <a:p>
              <a:pPr algn="just" eaLnBrk="1" hangingPunct="1"/>
              <a:r>
                <a:rPr lang="zh-CN" altLang="en-US" sz="2000" dirty="0">
                  <a:latin typeface="Times New Roman" panose="02020603050405020304" pitchFamily="18" charset="0"/>
                </a:rPr>
                <a:t>输出</a:t>
              </a:r>
              <a:endParaRPr lang="zh-CN" altLang="en-US" sz="3600" dirty="0">
                <a:latin typeface="Tahoma" panose="020B0604030504040204" pitchFamily="34" charset="0"/>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3</a:t>
            </a:r>
            <a:r>
              <a:rPr sz="4400" dirty="0" smtClean="0"/>
              <a:t> 最大输出信噪比接收机</a:t>
            </a:r>
            <a:endParaRPr sz="4400" dirty="0" smtClean="0"/>
          </a:p>
        </p:txBody>
      </p:sp>
      <p:sp>
        <p:nvSpPr>
          <p:cNvPr id="25603" name="Rectangle 3"/>
          <p:cNvSpPr>
            <a:spLocks noGrp="1" noChangeArrowheads="1"/>
          </p:cNvSpPr>
          <p:nvPr>
            <p:ph type="body" idx="1"/>
          </p:nvPr>
        </p:nvSpPr>
        <p:spPr>
          <a:xfrm>
            <a:off x="927100" y="1179830"/>
            <a:ext cx="80200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【例</a:t>
            </a:r>
            <a:r>
              <a:rPr lang="en-US" altLang="zh-CN" dirty="0" smtClean="0">
                <a:solidFill>
                  <a:schemeClr val="tx2">
                    <a:lumMod val="75000"/>
                  </a:schemeClr>
                </a:solidFill>
                <a:effectLst>
                  <a:outerShdw blurRad="38100" dist="38100" dir="2700000" algn="tl">
                    <a:srgbClr val="000000">
                      <a:alpha val="43137"/>
                    </a:srgbClr>
                  </a:outerShdw>
                </a:effectLst>
              </a:rPr>
              <a:t>8</a:t>
            </a:r>
            <a:r>
              <a:rPr lang="zh-CN" altLang="en-US" dirty="0" smtClean="0">
                <a:solidFill>
                  <a:schemeClr val="tx2">
                    <a:lumMod val="75000"/>
                  </a:schemeClr>
                </a:solidFill>
                <a:effectLst>
                  <a:outerShdw blurRad="38100" dist="38100" dir="2700000" algn="tl">
                    <a:srgbClr val="000000">
                      <a:alpha val="43137"/>
                    </a:srgbClr>
                  </a:outerShdw>
                </a:effectLst>
              </a:rPr>
              <a:t>.1】</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zh-CN" altLang="en-US" sz="2400" dirty="0">
                <a:solidFill>
                  <a:schemeClr val="tx2"/>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设输入信号如图</a:t>
            </a:r>
            <a:r>
              <a:rPr lang="en-US" altLang="zh-CN" sz="2400" dirty="0">
                <a:solidFill>
                  <a:schemeClr val="tx2"/>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(a)</a:t>
            </a:r>
            <a:r>
              <a:rPr lang="zh-CN" altLang="en-US" sz="2400" dirty="0">
                <a:solidFill>
                  <a:schemeClr val="tx2"/>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所示，试求该信号的匹配滤波器传输函数和输出信号波形。</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解：（</a:t>
            </a:r>
            <a:r>
              <a:rPr lang="en-US" altLang="zh-CN" sz="2400" dirty="0">
                <a:latin typeface="Times New Roman" panose="02020603050405020304" pitchFamily="18" charset="0"/>
                <a:ea typeface="宋体" panose="02010600030101010101" pitchFamily="2" charset="-122"/>
                <a:sym typeface="+mn-ea"/>
              </a:rPr>
              <a:t>1</a:t>
            </a:r>
            <a:r>
              <a:rPr lang="zh-CN" altLang="en-US" sz="2400" dirty="0">
                <a:latin typeface="Times New Roman" panose="02020603050405020304" pitchFamily="18" charset="0"/>
                <a:ea typeface="宋体" panose="02010600030101010101" pitchFamily="2" charset="-122"/>
                <a:sym typeface="+mn-ea"/>
              </a:rPr>
              <a:t>）输入信号为</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输入信号的频谱函数为</a:t>
            </a:r>
            <a:endParaRPr lang="zh-CN" altLang="en-US" sz="2400" dirty="0">
              <a:latin typeface="Times New Roman" panose="02020603050405020304" pitchFamily="18" charset="0"/>
              <a:ea typeface="宋体" panose="02010600030101010101" pitchFamily="2" charset="-122"/>
              <a:sym typeface="+mn-ea"/>
            </a:endParaRPr>
          </a:p>
        </p:txBody>
      </p:sp>
      <p:graphicFrame>
        <p:nvGraphicFramePr>
          <p:cNvPr id="6" name="对象 5"/>
          <p:cNvGraphicFramePr/>
          <p:nvPr/>
        </p:nvGraphicFramePr>
        <p:xfrm>
          <a:off x="2152016" y="2981485"/>
          <a:ext cx="2816860" cy="1182370"/>
        </p:xfrm>
        <a:graphic>
          <a:graphicData uri="http://schemas.openxmlformats.org/presentationml/2006/ole">
            <mc:AlternateContent xmlns:mc="http://schemas.openxmlformats.org/markup-compatibility/2006">
              <mc:Choice xmlns:v="urn:schemas-microsoft-com:vml" Requires="v">
                <p:oleObj spid="_x0000_s7" name="" r:id="rId1" imgW="1574800" imgH="660400" progId="Equation.3">
                  <p:embed/>
                </p:oleObj>
              </mc:Choice>
              <mc:Fallback>
                <p:oleObj name="" r:id="rId1" imgW="1574800" imgH="660400" progId="Equation.3">
                  <p:embed/>
                  <p:pic>
                    <p:nvPicPr>
                      <p:cNvPr id="0" name="图片 3085"/>
                      <p:cNvPicPr/>
                      <p:nvPr/>
                    </p:nvPicPr>
                    <p:blipFill>
                      <a:blip r:embed="rId2"/>
                      <a:stretch>
                        <a:fillRect/>
                      </a:stretch>
                    </p:blipFill>
                    <p:spPr>
                      <a:xfrm>
                        <a:off x="2152016" y="2981485"/>
                        <a:ext cx="2816860" cy="1182370"/>
                      </a:xfrm>
                      <a:prstGeom prst="rect">
                        <a:avLst/>
                      </a:prstGeom>
                      <a:noFill/>
                      <a:ln w="38100">
                        <a:noFill/>
                        <a:miter/>
                      </a:ln>
                    </p:spPr>
                  </p:pic>
                </p:oleObj>
              </mc:Fallback>
            </mc:AlternateContent>
          </a:graphicData>
        </a:graphic>
      </p:graphicFrame>
      <p:graphicFrame>
        <p:nvGraphicFramePr>
          <p:cNvPr id="16389" name="对象 16388"/>
          <p:cNvGraphicFramePr/>
          <p:nvPr/>
        </p:nvGraphicFramePr>
        <p:xfrm>
          <a:off x="3177540" y="4766310"/>
          <a:ext cx="4203065" cy="1567815"/>
        </p:xfrm>
        <a:graphic>
          <a:graphicData uri="http://schemas.openxmlformats.org/presentationml/2006/ole">
            <mc:AlternateContent xmlns:mc="http://schemas.openxmlformats.org/markup-compatibility/2006">
              <mc:Choice xmlns:v="urn:schemas-microsoft-com:vml" Requires="v">
                <p:oleObj spid="_x0000_s3093" name="" r:id="rId3" imgW="2070100" imgH="812800" progId="Equation.3">
                  <p:embed/>
                </p:oleObj>
              </mc:Choice>
              <mc:Fallback>
                <p:oleObj name="" r:id="rId3" imgW="2070100" imgH="812800" progId="Equation.3">
                  <p:embed/>
                  <p:pic>
                    <p:nvPicPr>
                      <p:cNvPr id="0" name="图片 3092"/>
                      <p:cNvPicPr/>
                      <p:nvPr/>
                    </p:nvPicPr>
                    <p:blipFill>
                      <a:blip r:embed="rId4"/>
                      <a:stretch>
                        <a:fillRect/>
                      </a:stretch>
                    </p:blipFill>
                    <p:spPr>
                      <a:xfrm>
                        <a:off x="3177540" y="4766310"/>
                        <a:ext cx="4203065" cy="1567815"/>
                      </a:xfrm>
                      <a:prstGeom prst="rect">
                        <a:avLst/>
                      </a:prstGeom>
                      <a:noFill/>
                      <a:ln w="38100">
                        <a:noFill/>
                        <a:miter/>
                      </a:ln>
                    </p:spPr>
                  </p:pic>
                </p:oleObj>
              </mc:Fallback>
            </mc:AlternateContent>
          </a:graphicData>
        </a:graphic>
      </p:graphicFrame>
      <p:graphicFrame>
        <p:nvGraphicFramePr>
          <p:cNvPr id="3" name="对象 2"/>
          <p:cNvGraphicFramePr/>
          <p:nvPr/>
        </p:nvGraphicFramePr>
        <p:xfrm>
          <a:off x="5878830" y="2250440"/>
          <a:ext cx="2529205" cy="1988820"/>
        </p:xfrm>
        <a:graphic>
          <a:graphicData uri="http://schemas.openxmlformats.org/presentationml/2006/ole">
            <mc:AlternateContent xmlns:mc="http://schemas.openxmlformats.org/markup-compatibility/2006">
              <mc:Choice xmlns:v="urn:schemas-microsoft-com:vml" Requires="v">
                <p:oleObj spid="_x0000_s8" name="" r:id="rId5" imgW="2527300" imgH="1987550" progId="Paint.Picture">
                  <p:embed/>
                </p:oleObj>
              </mc:Choice>
              <mc:Fallback>
                <p:oleObj name="" r:id="rId5" imgW="2527300" imgH="1987550" progId="Paint.Picture">
                  <p:embed/>
                  <p:pic>
                    <p:nvPicPr>
                      <p:cNvPr id="0" name="图片 7"/>
                      <p:cNvPicPr/>
                      <p:nvPr/>
                    </p:nvPicPr>
                    <p:blipFill>
                      <a:blip r:embed="rId6"/>
                      <a:stretch>
                        <a:fillRect/>
                      </a:stretch>
                    </p:blipFill>
                    <p:spPr>
                      <a:xfrm>
                        <a:off x="5878830" y="2250440"/>
                        <a:ext cx="2529205" cy="198882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7" dur="500"/>
                                        <p:tgtEl>
                                          <p:spTgt spid="2560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17" dur="500"/>
                                        <p:tgtEl>
                                          <p:spTgt spid="2560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389"/>
                                        </p:tgtEl>
                                        <p:attrNameLst>
                                          <p:attrName>style.visibility</p:attrName>
                                        </p:attrNameLst>
                                      </p:cBhvr>
                                      <p:to>
                                        <p:strVal val="visible"/>
                                      </p:to>
                                    </p:set>
                                    <p:animEffect transition="in" filter="blinds(horizontal)">
                                      <p:cBhvr>
                                        <p:cTn id="22"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7525385" cy="4074160"/>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常用的最佳准则</a:t>
            </a:r>
            <a:endParaRPr lang="zh-CN" altLang="en-US" dirty="0" smtClean="0"/>
          </a:p>
          <a:p>
            <a:pPr lvl="1" eaLnBrk="1" hangingPunct="1">
              <a:lnSpc>
                <a:spcPct val="150000"/>
              </a:lnSpc>
            </a:pPr>
            <a:r>
              <a:rPr lang="zh-CN" altLang="en-US" b="1" dirty="0" smtClean="0">
                <a:solidFill>
                  <a:srgbClr val="C00000"/>
                </a:solidFill>
              </a:rPr>
              <a:t>最小差错概率</a:t>
            </a:r>
            <a:r>
              <a:rPr lang="zh-CN" altLang="en-US" b="1" dirty="0" smtClean="0">
                <a:solidFill>
                  <a:schemeClr val="tx1"/>
                </a:solidFill>
              </a:rPr>
              <a:t>准则</a:t>
            </a:r>
            <a:endParaRPr lang="zh-CN" altLang="en-US" b="1" dirty="0" smtClean="0"/>
          </a:p>
          <a:p>
            <a:pPr lvl="1" eaLnBrk="1" hangingPunct="1">
              <a:lnSpc>
                <a:spcPct val="150000"/>
              </a:lnSpc>
            </a:pPr>
            <a:r>
              <a:rPr lang="zh-CN" altLang="en-US" b="1" dirty="0" smtClean="0">
                <a:solidFill>
                  <a:srgbClr val="C00000"/>
                </a:solidFill>
              </a:rPr>
              <a:t>最大输出信噪比</a:t>
            </a:r>
            <a:r>
              <a:rPr lang="zh-CN" altLang="en-US" b="1" dirty="0" smtClean="0"/>
              <a:t>准则</a:t>
            </a:r>
            <a:endParaRPr lang="zh-CN" altLang="en-US" b="1" dirty="0" smtClean="0"/>
          </a:p>
          <a:p>
            <a:pPr lvl="1" eaLnBrk="1" hangingPunct="1">
              <a:lnSpc>
                <a:spcPct val="150000"/>
              </a:lnSpc>
            </a:pPr>
            <a:r>
              <a:rPr lang="zh-CN" altLang="en-US" b="1" dirty="0" smtClean="0"/>
              <a:t>最小均方误差准则</a:t>
            </a:r>
            <a:endParaRPr lang="zh-CN" altLang="en-US" b="1" dirty="0" smtClean="0"/>
          </a:p>
          <a:p>
            <a:pPr lvl="1" eaLnBrk="1" hangingPunct="1">
              <a:lnSpc>
                <a:spcPct val="150000"/>
              </a:lnSpc>
            </a:pPr>
            <a:r>
              <a:rPr lang="zh-CN" altLang="en-US" b="1" dirty="0" smtClean="0"/>
              <a:t>最大后验概率准则 </a:t>
            </a:r>
            <a:endParaRPr lang="zh-CN" altLang="en-US" b="1"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3</a:t>
            </a:r>
            <a:r>
              <a:rPr sz="4400" dirty="0" smtClean="0"/>
              <a:t> 最大输出信噪比接收机</a:t>
            </a:r>
            <a:endParaRPr sz="4400" dirty="0" smtClean="0"/>
          </a:p>
        </p:txBody>
      </p:sp>
      <p:sp>
        <p:nvSpPr>
          <p:cNvPr id="25603" name="Rectangle 3"/>
          <p:cNvSpPr>
            <a:spLocks noGrp="1" noChangeArrowheads="1"/>
          </p:cNvSpPr>
          <p:nvPr>
            <p:ph type="body" idx="1"/>
          </p:nvPr>
        </p:nvSpPr>
        <p:spPr>
          <a:xfrm>
            <a:off x="927100" y="1179830"/>
            <a:ext cx="8020050" cy="5521325"/>
          </a:xfrm>
        </p:spPr>
        <p:txBody>
          <a:bodyPr/>
          <a:lstStyle/>
          <a:p>
            <a:pPr marL="0" indent="0" eaLnBrk="1" hangingPunct="1">
              <a:buNone/>
            </a:pP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匹配滤波器的传输函数为</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匹配滤波器的单位冲激响应为</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取</a:t>
            </a:r>
            <a:r>
              <a:rPr lang="en-US" altLang="zh-CN" sz="2400" i="1" dirty="0">
                <a:latin typeface="Times New Roman" panose="02020603050405020304" pitchFamily="18" charset="0"/>
                <a:ea typeface="宋体" panose="02010600030101010101" pitchFamily="2" charset="-122"/>
                <a:sym typeface="+mn-ea"/>
              </a:rPr>
              <a:t>t</a:t>
            </a:r>
            <a:r>
              <a:rPr lang="en-US" altLang="zh-CN" sz="2400" baseline="-25000" dirty="0">
                <a:latin typeface="Times New Roman" panose="02020603050405020304" pitchFamily="18" charset="0"/>
                <a:ea typeface="宋体" panose="02010600030101010101" pitchFamily="2" charset="-122"/>
                <a:sym typeface="+mn-ea"/>
              </a:rPr>
              <a:t>0</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T</a:t>
            </a:r>
            <a:r>
              <a:rPr lang="zh-CN" altLang="en-US" sz="2400" dirty="0">
                <a:latin typeface="Times New Roman" panose="02020603050405020304" pitchFamily="18" charset="0"/>
                <a:ea typeface="宋体" panose="02010600030101010101" pitchFamily="2" charset="-122"/>
                <a:sym typeface="+mn-ea"/>
              </a:rPr>
              <a:t>，则有</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匹配滤波器的单位冲激响应如图</a:t>
            </a:r>
            <a:r>
              <a:rPr lang="en-US" altLang="zh-CN" sz="2400" dirty="0">
                <a:latin typeface="Times New Roman" panose="02020603050405020304" pitchFamily="18" charset="0"/>
                <a:ea typeface="宋体" panose="02010600030101010101" pitchFamily="2" charset="-122"/>
                <a:sym typeface="+mn-ea"/>
              </a:rPr>
              <a:t>b</a:t>
            </a:r>
            <a:r>
              <a:rPr lang="zh-CN" altLang="en-US" sz="2400" dirty="0">
                <a:latin typeface="Times New Roman" panose="02020603050405020304" pitchFamily="18" charset="0"/>
                <a:ea typeface="宋体" panose="02010600030101010101" pitchFamily="2" charset="-122"/>
                <a:sym typeface="+mn-ea"/>
              </a:rPr>
              <a:t>所示。</a:t>
            </a:r>
            <a:endParaRPr lang="zh-CN" altLang="en-US" sz="2400" dirty="0">
              <a:latin typeface="Times New Roman" panose="02020603050405020304" pitchFamily="18" charset="0"/>
              <a:ea typeface="宋体" panose="02010600030101010101" pitchFamily="2" charset="-122"/>
              <a:sym typeface="+mn-ea"/>
            </a:endParaRPr>
          </a:p>
        </p:txBody>
      </p:sp>
      <p:graphicFrame>
        <p:nvGraphicFramePr>
          <p:cNvPr id="16389" name="对象 16388"/>
          <p:cNvGraphicFramePr/>
          <p:nvPr/>
        </p:nvGraphicFramePr>
        <p:xfrm>
          <a:off x="2057083" y="2179955"/>
          <a:ext cx="5029200" cy="857885"/>
        </p:xfrm>
        <a:graphic>
          <a:graphicData uri="http://schemas.openxmlformats.org/presentationml/2006/ole">
            <mc:AlternateContent xmlns:mc="http://schemas.openxmlformats.org/markup-compatibility/2006">
              <mc:Choice xmlns:v="urn:schemas-microsoft-com:vml" Requires="v">
                <p:oleObj spid="_x0000_s3093" name="" r:id="rId1" imgW="2476500" imgH="444500" progId="Equation.3">
                  <p:embed/>
                </p:oleObj>
              </mc:Choice>
              <mc:Fallback>
                <p:oleObj name="" r:id="rId1" imgW="2476500" imgH="444500" progId="Equation.3">
                  <p:embed/>
                  <p:pic>
                    <p:nvPicPr>
                      <p:cNvPr id="0" name="图片 3092"/>
                      <p:cNvPicPr/>
                      <p:nvPr/>
                    </p:nvPicPr>
                    <p:blipFill>
                      <a:blip r:embed="rId2"/>
                      <a:stretch>
                        <a:fillRect/>
                      </a:stretch>
                    </p:blipFill>
                    <p:spPr>
                      <a:xfrm>
                        <a:off x="2057083" y="2179955"/>
                        <a:ext cx="5029200" cy="857885"/>
                      </a:xfrm>
                      <a:prstGeom prst="rect">
                        <a:avLst/>
                      </a:prstGeom>
                      <a:noFill/>
                      <a:ln w="38100">
                        <a:noFill/>
                        <a:miter/>
                      </a:ln>
                    </p:spPr>
                  </p:pic>
                </p:oleObj>
              </mc:Fallback>
            </mc:AlternateContent>
          </a:graphicData>
        </a:graphic>
      </p:graphicFrame>
      <p:graphicFrame>
        <p:nvGraphicFramePr>
          <p:cNvPr id="12293" name="对象 12292"/>
          <p:cNvGraphicFramePr/>
          <p:nvPr/>
        </p:nvGraphicFramePr>
        <p:xfrm>
          <a:off x="2812257" y="3510440"/>
          <a:ext cx="1675765" cy="431165"/>
        </p:xfrm>
        <a:graphic>
          <a:graphicData uri="http://schemas.openxmlformats.org/presentationml/2006/ole">
            <mc:AlternateContent xmlns:mc="http://schemas.openxmlformats.org/markup-compatibility/2006">
              <mc:Choice xmlns:v="urn:schemas-microsoft-com:vml" Requires="v">
                <p:oleObj spid="_x0000_s3090" name="" r:id="rId3" imgW="889000" imgH="228600" progId="Equation.3">
                  <p:embed/>
                </p:oleObj>
              </mc:Choice>
              <mc:Fallback>
                <p:oleObj name="" r:id="rId3" imgW="889000" imgH="228600" progId="Equation.3">
                  <p:embed/>
                  <p:pic>
                    <p:nvPicPr>
                      <p:cNvPr id="0" name="图片 3089"/>
                      <p:cNvPicPr/>
                      <p:nvPr/>
                    </p:nvPicPr>
                    <p:blipFill>
                      <a:blip r:embed="rId4"/>
                      <a:stretch>
                        <a:fillRect/>
                      </a:stretch>
                    </p:blipFill>
                    <p:spPr>
                      <a:xfrm>
                        <a:off x="2812257" y="3510440"/>
                        <a:ext cx="1675765" cy="431165"/>
                      </a:xfrm>
                      <a:prstGeom prst="rect">
                        <a:avLst/>
                      </a:prstGeom>
                      <a:noFill/>
                      <a:ln w="38100">
                        <a:noFill/>
                        <a:miter/>
                      </a:ln>
                    </p:spPr>
                  </p:pic>
                </p:oleObj>
              </mc:Fallback>
            </mc:AlternateContent>
          </a:graphicData>
        </a:graphic>
      </p:graphicFrame>
      <p:graphicFrame>
        <p:nvGraphicFramePr>
          <p:cNvPr id="16394" name="对象 16393"/>
          <p:cNvGraphicFramePr/>
          <p:nvPr/>
        </p:nvGraphicFramePr>
        <p:xfrm>
          <a:off x="2335689" y="4281647"/>
          <a:ext cx="3444875" cy="906780"/>
        </p:xfrm>
        <a:graphic>
          <a:graphicData uri="http://schemas.openxmlformats.org/presentationml/2006/ole">
            <mc:AlternateContent xmlns:mc="http://schemas.openxmlformats.org/markup-compatibility/2006">
              <mc:Choice xmlns:v="urn:schemas-microsoft-com:vml" Requires="v">
                <p:oleObj spid="_x0000_s3099" name="" r:id="rId5" imgW="1688465" imgH="444500" progId="Equation.3">
                  <p:embed/>
                </p:oleObj>
              </mc:Choice>
              <mc:Fallback>
                <p:oleObj name="" r:id="rId5" imgW="1688465" imgH="444500" progId="Equation.3">
                  <p:embed/>
                  <p:pic>
                    <p:nvPicPr>
                      <p:cNvPr id="0" name="图片 3098"/>
                      <p:cNvPicPr/>
                      <p:nvPr/>
                    </p:nvPicPr>
                    <p:blipFill>
                      <a:blip r:embed="rId6"/>
                      <a:stretch>
                        <a:fillRect/>
                      </a:stretch>
                    </p:blipFill>
                    <p:spPr>
                      <a:xfrm>
                        <a:off x="2335689" y="4281647"/>
                        <a:ext cx="3444875" cy="906780"/>
                      </a:xfrm>
                      <a:prstGeom prst="rect">
                        <a:avLst/>
                      </a:prstGeom>
                      <a:noFill/>
                      <a:ln w="38100">
                        <a:noFill/>
                        <a:miter/>
                      </a:ln>
                    </p:spPr>
                  </p:pic>
                </p:oleObj>
              </mc:Fallback>
            </mc:AlternateContent>
          </a:graphicData>
        </a:graphic>
      </p:graphicFrame>
      <p:graphicFrame>
        <p:nvGraphicFramePr>
          <p:cNvPr id="2" name="对象 1"/>
          <p:cNvGraphicFramePr/>
          <p:nvPr/>
        </p:nvGraphicFramePr>
        <p:xfrm>
          <a:off x="2651602" y="5286853"/>
          <a:ext cx="1675765" cy="383540"/>
        </p:xfrm>
        <a:graphic>
          <a:graphicData uri="http://schemas.openxmlformats.org/presentationml/2006/ole">
            <mc:AlternateContent xmlns:mc="http://schemas.openxmlformats.org/markup-compatibility/2006">
              <mc:Choice xmlns:v="urn:schemas-microsoft-com:vml" Requires="v">
                <p:oleObj spid="_x0000_s3" name="" r:id="rId7" imgW="889000" imgH="203200" progId="Equation.3">
                  <p:embed/>
                </p:oleObj>
              </mc:Choice>
              <mc:Fallback>
                <p:oleObj name="" r:id="rId7" imgW="889000" imgH="203200" progId="Equation.3">
                  <p:embed/>
                  <p:pic>
                    <p:nvPicPr>
                      <p:cNvPr id="0" name="图片 3089"/>
                      <p:cNvPicPr/>
                      <p:nvPr/>
                    </p:nvPicPr>
                    <p:blipFill>
                      <a:blip r:embed="rId8"/>
                      <a:stretch>
                        <a:fillRect/>
                      </a:stretch>
                    </p:blipFill>
                    <p:spPr>
                      <a:xfrm>
                        <a:off x="2651602" y="5286853"/>
                        <a:ext cx="1675765" cy="383540"/>
                      </a:xfrm>
                      <a:prstGeom prst="rect">
                        <a:avLst/>
                      </a:prstGeom>
                      <a:noFill/>
                      <a:ln w="38100">
                        <a:noFill/>
                        <a:miter/>
                      </a:ln>
                    </p:spPr>
                  </p:pic>
                </p:oleObj>
              </mc:Fallback>
            </mc:AlternateContent>
          </a:graphicData>
        </a:graphic>
      </p:graphicFrame>
      <p:graphicFrame>
        <p:nvGraphicFramePr>
          <p:cNvPr id="4" name="对象 3"/>
          <p:cNvGraphicFramePr/>
          <p:nvPr/>
        </p:nvGraphicFramePr>
        <p:xfrm>
          <a:off x="5924550" y="2840990"/>
          <a:ext cx="2548255" cy="1950720"/>
        </p:xfrm>
        <a:graphic>
          <a:graphicData uri="http://schemas.openxmlformats.org/presentationml/2006/ole">
            <mc:AlternateContent xmlns:mc="http://schemas.openxmlformats.org/markup-compatibility/2006">
              <mc:Choice xmlns:v="urn:schemas-microsoft-com:vml" Requires="v">
                <p:oleObj spid="_x0000_s5" name="" r:id="rId9" imgW="2546350" imgH="1949450" progId="Paint.Picture">
                  <p:embed/>
                </p:oleObj>
              </mc:Choice>
              <mc:Fallback>
                <p:oleObj name="" r:id="rId9" imgW="2546350" imgH="1949450" progId="Paint.Picture">
                  <p:embed/>
                  <p:pic>
                    <p:nvPicPr>
                      <p:cNvPr id="0" name="图片 4"/>
                      <p:cNvPicPr/>
                      <p:nvPr/>
                    </p:nvPicPr>
                    <p:blipFill>
                      <a:blip r:embed="rId10"/>
                      <a:stretch>
                        <a:fillRect/>
                      </a:stretch>
                    </p:blipFill>
                    <p:spPr>
                      <a:xfrm>
                        <a:off x="5924550" y="2840990"/>
                        <a:ext cx="2548255" cy="195072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7" dur="500"/>
                                        <p:tgtEl>
                                          <p:spTgt spid="256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blinds(horizontal)">
                                      <p:cBhvr>
                                        <p:cTn id="12" dur="500"/>
                                        <p:tgtEl>
                                          <p:spTgt spid="163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17" dur="500"/>
                                        <p:tgtEl>
                                          <p:spTgt spid="2560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blinds(horizontal)">
                                      <p:cBhvr>
                                        <p:cTn id="22" dur="500"/>
                                        <p:tgtEl>
                                          <p:spTgt spid="122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27" dur="500"/>
                                        <p:tgtEl>
                                          <p:spTgt spid="2560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6394"/>
                                        </p:tgtEl>
                                        <p:attrNameLst>
                                          <p:attrName>style.visibility</p:attrName>
                                        </p:attrNameLst>
                                      </p:cBhvr>
                                      <p:to>
                                        <p:strVal val="visible"/>
                                      </p:to>
                                    </p:set>
                                    <p:animEffect transition="in" filter="blinds(horizontal)">
                                      <p:cBhvr>
                                        <p:cTn id="30" dur="500"/>
                                        <p:tgtEl>
                                          <p:spTgt spid="16394"/>
                                        </p:tgtEl>
                                      </p:cBhvr>
                                    </p:animEffect>
                                  </p:childTnLst>
                                </p:cTn>
                              </p:par>
                              <p:par>
                                <p:cTn id="31" presetID="3" presetClass="entr" presetSubtype="1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linds(horizontal)">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5603">
                                            <p:txEl>
                                              <p:pRg st="10" end="10"/>
                                            </p:txEl>
                                          </p:spTgt>
                                        </p:tgtEl>
                                        <p:attrNameLst>
                                          <p:attrName>style.visibility</p:attrName>
                                        </p:attrNameLst>
                                      </p:cBhvr>
                                      <p:to>
                                        <p:strVal val="visible"/>
                                      </p:to>
                                    </p:set>
                                    <p:animEffect transition="in" filter="blinds(horizontal)">
                                      <p:cBhvr>
                                        <p:cTn id="38" dur="500"/>
                                        <p:tgtEl>
                                          <p:spTgt spid="2560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linds(horizontal)">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3</a:t>
            </a:r>
            <a:r>
              <a:rPr sz="4400" dirty="0" smtClean="0"/>
              <a:t> 最大输出信噪比接收机</a:t>
            </a:r>
            <a:endParaRPr sz="4400" dirty="0" smtClean="0"/>
          </a:p>
        </p:txBody>
      </p:sp>
      <p:sp>
        <p:nvSpPr>
          <p:cNvPr id="25603" name="Rectangle 3"/>
          <p:cNvSpPr>
            <a:spLocks noGrp="1" noChangeArrowheads="1"/>
          </p:cNvSpPr>
          <p:nvPr>
            <p:ph type="body" idx="1"/>
          </p:nvPr>
        </p:nvSpPr>
        <p:spPr>
          <a:xfrm>
            <a:off x="927100" y="1179830"/>
            <a:ext cx="8020050" cy="5137150"/>
          </a:xfrm>
        </p:spPr>
        <p:txBody>
          <a:bodyPr/>
          <a:lstStyle/>
          <a:p>
            <a:pPr marL="0" indent="0" eaLnBrk="1" hangingPunct="1">
              <a:buNone/>
            </a:pP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a:t>
            </a:r>
            <a:r>
              <a:rPr lang="en-US" altLang="zh-CN" sz="2400" dirty="0">
                <a:latin typeface="Times New Roman" panose="02020603050405020304" pitchFamily="18" charset="0"/>
                <a:ea typeface="宋体" panose="02010600030101010101" pitchFamily="2" charset="-122"/>
                <a:sym typeface="+mn-ea"/>
              </a:rPr>
              <a:t>2</a:t>
            </a:r>
            <a:r>
              <a:rPr lang="zh-CN" altLang="en-US" sz="2400" dirty="0">
                <a:latin typeface="Times New Roman" panose="02020603050405020304" pitchFamily="18" charset="0"/>
                <a:ea typeface="宋体" panose="02010600030101010101" pitchFamily="2" charset="-122"/>
                <a:sym typeface="+mn-ea"/>
              </a:rPr>
              <a:t>）匹配滤波器的输出为</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匹配滤波器的输出波形如图</a:t>
            </a:r>
            <a:r>
              <a:rPr lang="en-US" altLang="zh-CN" sz="2400" dirty="0">
                <a:latin typeface="Times New Roman" panose="02020603050405020304" pitchFamily="18" charset="0"/>
                <a:ea typeface="宋体" panose="02010600030101010101" pitchFamily="2" charset="-122"/>
                <a:sym typeface="+mn-ea"/>
              </a:rPr>
              <a:t>c</a:t>
            </a:r>
            <a:r>
              <a:rPr lang="zh-CN" altLang="en-US" sz="2400" dirty="0">
                <a:latin typeface="Times New Roman" panose="02020603050405020304" pitchFamily="18" charset="0"/>
                <a:ea typeface="宋体" panose="02010600030101010101" pitchFamily="2" charset="-122"/>
                <a:sym typeface="+mn-ea"/>
              </a:rPr>
              <a:t>所示。</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可见，匹配滤波器的输出在</a:t>
            </a:r>
            <a:r>
              <a:rPr lang="en-US" altLang="zh-CN" sz="2400" i="1" dirty="0">
                <a:latin typeface="Times New Roman" panose="02020603050405020304" pitchFamily="18" charset="0"/>
                <a:ea typeface="宋体" panose="02010600030101010101" pitchFamily="2" charset="-122"/>
                <a:sym typeface="+mn-ea"/>
              </a:rPr>
              <a:t>t</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T</a:t>
            </a:r>
            <a:r>
              <a:rPr lang="zh-CN" altLang="en-US" sz="2400" dirty="0">
                <a:latin typeface="Times New Roman" panose="02020603050405020304" pitchFamily="18" charset="0"/>
                <a:ea typeface="宋体" panose="02010600030101010101" pitchFamily="2" charset="-122"/>
                <a:sym typeface="+mn-ea"/>
              </a:rPr>
              <a:t>时刻得到最大的能量</a:t>
            </a:r>
            <a:r>
              <a:rPr lang="en-US" altLang="zh-CN" sz="2400">
                <a:latin typeface="Times New Roman" panose="02020603050405020304" pitchFamily="18" charset="0"/>
                <a:ea typeface="宋体" panose="02010600030101010101" pitchFamily="2" charset="-122"/>
                <a:sym typeface="+mn-ea"/>
              </a:rPr>
              <a:t>E=     </a:t>
            </a:r>
            <a:r>
              <a:rPr lang="zh-CN" altLang="en-US" sz="2400">
                <a:latin typeface="Times New Roman" panose="02020603050405020304" pitchFamily="18" charset="0"/>
                <a:ea typeface="宋体" panose="02010600030101010101" pitchFamily="2" charset="-122"/>
                <a:sym typeface="+mn-ea"/>
              </a:rPr>
              <a:t>。</a:t>
            </a:r>
            <a:endParaRPr lang="zh-CN" altLang="en-US" sz="2400" dirty="0">
              <a:latin typeface="Times New Roman" panose="02020603050405020304" pitchFamily="18" charset="0"/>
              <a:ea typeface="宋体" panose="02010600030101010101" pitchFamily="2" charset="-122"/>
              <a:sym typeface="+mn-ea"/>
            </a:endParaRPr>
          </a:p>
        </p:txBody>
      </p:sp>
      <p:graphicFrame>
        <p:nvGraphicFramePr>
          <p:cNvPr id="17413" name="对象 17412"/>
          <p:cNvGraphicFramePr/>
          <p:nvPr/>
        </p:nvGraphicFramePr>
        <p:xfrm>
          <a:off x="529590" y="2402205"/>
          <a:ext cx="5313680" cy="2696210"/>
        </p:xfrm>
        <a:graphic>
          <a:graphicData uri="http://schemas.openxmlformats.org/presentationml/2006/ole">
            <mc:AlternateContent xmlns:mc="http://schemas.openxmlformats.org/markup-compatibility/2006">
              <mc:Choice xmlns:v="urn:schemas-microsoft-com:vml" Requires="v">
                <p:oleObj spid="_x0000_s3107" name="" r:id="rId1" imgW="2667000" imgH="1600200" progId="Equation.3">
                  <p:embed/>
                </p:oleObj>
              </mc:Choice>
              <mc:Fallback>
                <p:oleObj name="" r:id="rId1" imgW="2667000" imgH="1600200" progId="Equation.3">
                  <p:embed/>
                  <p:pic>
                    <p:nvPicPr>
                      <p:cNvPr id="0" name="图片 3106"/>
                      <p:cNvPicPr/>
                      <p:nvPr/>
                    </p:nvPicPr>
                    <p:blipFill>
                      <a:blip r:embed="rId2"/>
                      <a:stretch>
                        <a:fillRect/>
                      </a:stretch>
                    </p:blipFill>
                    <p:spPr>
                      <a:xfrm>
                        <a:off x="529590" y="2402205"/>
                        <a:ext cx="5313680" cy="2696210"/>
                      </a:xfrm>
                      <a:prstGeom prst="rect">
                        <a:avLst/>
                      </a:prstGeom>
                      <a:noFill/>
                      <a:ln w="38100">
                        <a:noFill/>
                        <a:miter/>
                      </a:ln>
                    </p:spPr>
                  </p:pic>
                </p:oleObj>
              </mc:Fallback>
            </mc:AlternateContent>
          </a:graphicData>
        </a:graphic>
      </p:graphicFrame>
      <p:graphicFrame>
        <p:nvGraphicFramePr>
          <p:cNvPr id="17424" name="对象 17423"/>
          <p:cNvGraphicFramePr/>
          <p:nvPr/>
        </p:nvGraphicFramePr>
        <p:xfrm>
          <a:off x="8316595" y="5561965"/>
          <a:ext cx="247650" cy="681990"/>
        </p:xfrm>
        <a:graphic>
          <a:graphicData uri="http://schemas.openxmlformats.org/presentationml/2006/ole">
            <mc:AlternateContent xmlns:mc="http://schemas.openxmlformats.org/markup-compatibility/2006">
              <mc:Choice xmlns:v="urn:schemas-microsoft-com:vml" Requires="v">
                <p:oleObj spid="_x0000_s3109" name="" r:id="rId3" imgW="177800" imgH="393065" progId="Equation.3">
                  <p:embed/>
                </p:oleObj>
              </mc:Choice>
              <mc:Fallback>
                <p:oleObj name="" r:id="rId3" imgW="177800" imgH="393065" progId="Equation.3">
                  <p:embed/>
                  <p:pic>
                    <p:nvPicPr>
                      <p:cNvPr id="0" name="图片 3108"/>
                      <p:cNvPicPr/>
                      <p:nvPr/>
                    </p:nvPicPr>
                    <p:blipFill>
                      <a:blip r:embed="rId4"/>
                      <a:stretch>
                        <a:fillRect/>
                      </a:stretch>
                    </p:blipFill>
                    <p:spPr>
                      <a:xfrm>
                        <a:off x="8316595" y="5561965"/>
                        <a:ext cx="247650" cy="681990"/>
                      </a:xfrm>
                      <a:prstGeom prst="rect">
                        <a:avLst/>
                      </a:prstGeom>
                      <a:noFill/>
                      <a:ln w="38100">
                        <a:noFill/>
                        <a:miter/>
                      </a:ln>
                    </p:spPr>
                  </p:pic>
                </p:oleObj>
              </mc:Fallback>
            </mc:AlternateContent>
          </a:graphicData>
        </a:graphic>
      </p:graphicFrame>
      <p:graphicFrame>
        <p:nvGraphicFramePr>
          <p:cNvPr id="4" name="对象 3"/>
          <p:cNvGraphicFramePr/>
          <p:nvPr/>
        </p:nvGraphicFramePr>
        <p:xfrm>
          <a:off x="5667375" y="1334770"/>
          <a:ext cx="3279775" cy="1998345"/>
        </p:xfrm>
        <a:graphic>
          <a:graphicData uri="http://schemas.openxmlformats.org/presentationml/2006/ole">
            <mc:AlternateContent xmlns:mc="http://schemas.openxmlformats.org/markup-compatibility/2006">
              <mc:Choice xmlns:v="urn:schemas-microsoft-com:vml" Requires="v">
                <p:oleObj spid="_x0000_s5" name="" r:id="rId5" imgW="3562350" imgH="2076450" progId="Paint.Picture">
                  <p:embed/>
                </p:oleObj>
              </mc:Choice>
              <mc:Fallback>
                <p:oleObj name="" r:id="rId5" imgW="3562350" imgH="2076450" progId="Paint.Picture">
                  <p:embed/>
                  <p:pic>
                    <p:nvPicPr>
                      <p:cNvPr id="0" name="图片 4"/>
                      <p:cNvPicPr/>
                      <p:nvPr/>
                    </p:nvPicPr>
                    <p:blipFill>
                      <a:blip r:embed="rId6"/>
                      <a:stretch>
                        <a:fillRect/>
                      </a:stretch>
                    </p:blipFill>
                    <p:spPr>
                      <a:xfrm>
                        <a:off x="5667375" y="1334770"/>
                        <a:ext cx="3279775" cy="199834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blinds(horizontal)">
                                      <p:cBhvr>
                                        <p:cTn id="7" dur="500"/>
                                        <p:tgtEl>
                                          <p:spTgt spid="174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9" end="9"/>
                                            </p:txEl>
                                          </p:spTgt>
                                        </p:tgtEl>
                                        <p:attrNameLst>
                                          <p:attrName>style.visibility</p:attrName>
                                        </p:attrNameLst>
                                      </p:cBhvr>
                                      <p:to>
                                        <p:strVal val="visible"/>
                                      </p:to>
                                    </p:set>
                                    <p:animEffect transition="in" filter="blinds(horizontal)">
                                      <p:cBhvr>
                                        <p:cTn id="12" dur="500"/>
                                        <p:tgtEl>
                                          <p:spTgt spid="25603">
                                            <p:txEl>
                                              <p:pRg st="9" end="9"/>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5603">
                                            <p:txEl>
                                              <p:pRg st="10" end="10"/>
                                            </p:txEl>
                                          </p:spTgt>
                                        </p:tgtEl>
                                        <p:attrNameLst>
                                          <p:attrName>style.visibility</p:attrName>
                                        </p:attrNameLst>
                                      </p:cBhvr>
                                      <p:to>
                                        <p:strVal val="visible"/>
                                      </p:to>
                                    </p:set>
                                    <p:animEffect transition="in" filter="blinds(horizontal)">
                                      <p:cBhvr>
                                        <p:cTn id="20" dur="500"/>
                                        <p:tgtEl>
                                          <p:spTgt spid="25603">
                                            <p:txEl>
                                              <p:pRg st="10" end="1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7424"/>
                                        </p:tgtEl>
                                        <p:attrNameLst>
                                          <p:attrName>style.visibility</p:attrName>
                                        </p:attrNameLst>
                                      </p:cBhvr>
                                      <p:to>
                                        <p:strVal val="visible"/>
                                      </p:to>
                                    </p:set>
                                    <p:animEffect transition="in" filter="blinds(horizontal)">
                                      <p:cBhvr>
                                        <p:cTn id="23" dur="500"/>
                                        <p:tgtEl>
                                          <p:spTgt spid="17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114425" y="1129030"/>
            <a:ext cx="7315200" cy="165671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设加性高斯白噪声的单边功率谱密度为</a:t>
            </a:r>
            <a:r>
              <a:rPr lang="en-US" altLang="zh-CN" sz="2600">
                <a:solidFill>
                  <a:srgbClr val="000000"/>
                </a:solidFill>
                <a:latin typeface="微软雅黑" panose="020B0503020204020204" charset="-122"/>
                <a:ea typeface="微软雅黑" panose="020B0503020204020204" charset="-122"/>
              </a:rPr>
              <a:t>n</a:t>
            </a:r>
            <a:r>
              <a:rPr lang="en-US" altLang="zh-CN" sz="2600" baseline="-25000">
                <a:solidFill>
                  <a:srgbClr val="000000"/>
                </a:solidFill>
                <a:latin typeface="微软雅黑" panose="020B0503020204020204" charset="-122"/>
                <a:ea typeface="微软雅黑" panose="020B0503020204020204" charset="-122"/>
              </a:rPr>
              <a:t>0</a:t>
            </a:r>
            <a:r>
              <a:rPr lang="zh-CN" altLang="en-US" sz="2600">
                <a:solidFill>
                  <a:srgbClr val="000000"/>
                </a:solidFill>
                <a:latin typeface="微软雅黑" panose="020B0503020204020204" charset="-122"/>
                <a:ea typeface="微软雅黑" panose="020B0503020204020204" charset="-122"/>
              </a:rPr>
              <a:t>，输入信号的能量为</a:t>
            </a:r>
            <a:r>
              <a:rPr lang="en-US" altLang="zh-CN" sz="2600">
                <a:solidFill>
                  <a:srgbClr val="000000"/>
                </a:solidFill>
                <a:latin typeface="微软雅黑" panose="020B0503020204020204" charset="-122"/>
                <a:ea typeface="微软雅黑" panose="020B0503020204020204" charset="-122"/>
              </a:rPr>
              <a:t>E</a:t>
            </a:r>
            <a:r>
              <a:rPr lang="zh-CN" altLang="en-US" sz="2600">
                <a:solidFill>
                  <a:srgbClr val="000000"/>
                </a:solidFill>
                <a:latin typeface="微软雅黑" panose="020B0503020204020204" charset="-122"/>
                <a:ea typeface="微软雅黑" panose="020B0503020204020204" charset="-122"/>
              </a:rPr>
              <a:t>，则匹配滤波器在</a:t>
            </a:r>
            <a:r>
              <a:rPr lang="en-US" altLang="zh-CN" sz="2600">
                <a:solidFill>
                  <a:srgbClr val="000000"/>
                </a:solidFill>
                <a:latin typeface="微软雅黑" panose="020B0503020204020204" charset="-122"/>
                <a:ea typeface="微软雅黑" panose="020B0503020204020204" charset="-122"/>
              </a:rPr>
              <a:t>t=T</a:t>
            </a:r>
            <a:r>
              <a:rPr lang="zh-CN" altLang="en-US" sz="2600">
                <a:solidFill>
                  <a:srgbClr val="000000"/>
                </a:solidFill>
                <a:latin typeface="微软雅黑" panose="020B0503020204020204" charset="-122"/>
                <a:ea typeface="微软雅黑" panose="020B0503020204020204" charset="-122"/>
              </a:rPr>
              <a:t>时刻输出的最大信噪比为（      ）。</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E/n</a:t>
            </a:r>
            <a:r>
              <a:rPr lang="en-US" altLang="zh-CN" sz="2600" baseline="-25000">
                <a:solidFill>
                  <a:srgbClr val="000000"/>
                </a:solidFill>
                <a:latin typeface="微软雅黑" panose="020B0503020204020204" charset="-122"/>
                <a:ea typeface="微软雅黑" panose="020B0503020204020204" charset="-122"/>
              </a:rPr>
              <a:t>0</a:t>
            </a:r>
            <a:endParaRPr lang="en-US" altLang="zh-CN" sz="2600" baseline="-250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2E/n</a:t>
            </a:r>
            <a:r>
              <a:rPr lang="en-US" altLang="zh-CN" sz="2600" baseline="-25000">
                <a:solidFill>
                  <a:srgbClr val="000000"/>
                </a:solidFill>
                <a:latin typeface="微软雅黑" panose="020B0503020204020204" charset="-122"/>
                <a:ea typeface="微软雅黑" panose="020B0503020204020204" charset="-122"/>
              </a:rPr>
              <a:t>0</a:t>
            </a:r>
            <a:endParaRPr lang="en-US" altLang="zh-CN" sz="2600" baseline="-25000">
              <a:solidFill>
                <a:srgbClr val="000000"/>
              </a:solidFill>
              <a:latin typeface="微软雅黑" panose="020B0503020204020204" charset="-122"/>
              <a:ea typeface="微软雅黑" panose="020B0503020204020204" charset="-122"/>
            </a:endParaRPr>
          </a:p>
        </p:txBody>
      </p:sp>
      <p:sp>
        <p:nvSpPr>
          <p:cNvPr id="8" name="文本框 7"/>
          <p:cNvSpPr txBox="1"/>
          <p:nvPr>
            <p:custDataLst>
              <p:tags r:id="rId4"/>
            </p:custDataLst>
          </p:nvPr>
        </p:nvSpPr>
        <p:spPr>
          <a:xfrm>
            <a:off x="1828800" y="450024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E/2n</a:t>
            </a:r>
            <a:r>
              <a:rPr lang="en-US" altLang="zh-CN" sz="2600" baseline="-25000">
                <a:solidFill>
                  <a:srgbClr val="000000"/>
                </a:solidFill>
                <a:latin typeface="微软雅黑" panose="020B0503020204020204" charset="-122"/>
                <a:ea typeface="微软雅黑" panose="020B0503020204020204" charset="-122"/>
              </a:rPr>
              <a:t>0</a:t>
            </a:r>
            <a:endParaRPr lang="en-US" altLang="zh-CN" sz="2600" baseline="-25000">
              <a:solidFill>
                <a:srgbClr val="000000"/>
              </a:solidFill>
              <a:latin typeface="微软雅黑" panose="020B0503020204020204" charset="-122"/>
              <a:ea typeface="微软雅黑" panose="020B0503020204020204" charset="-122"/>
            </a:endParaRPr>
          </a:p>
        </p:txBody>
      </p:sp>
      <p:sp>
        <p:nvSpPr>
          <p:cNvPr id="10" name="椭圆 9"/>
          <p:cNvSpPr>
            <a:spLocks noChangeAspect="1"/>
          </p:cNvSpPr>
          <p:nvPr>
            <p:custDataLst>
              <p:tags r:id="rId5"/>
            </p:custDataLst>
          </p:nvPr>
        </p:nvSpPr>
        <p:spPr>
          <a:xfrm>
            <a:off x="1114425" y="28498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6"/>
            </p:custDataLst>
          </p:nvPr>
        </p:nvSpPr>
        <p:spPr>
          <a:xfrm>
            <a:off x="1114425" y="370713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椭圆 11"/>
          <p:cNvSpPr>
            <a:spLocks noChangeAspect="1"/>
          </p:cNvSpPr>
          <p:nvPr>
            <p:custDataLst>
              <p:tags r:id="rId7"/>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4" name="圆角矩形 13"/>
          <p:cNvSpPr/>
          <p:nvPr>
            <p:custDataLst>
              <p:tags r:id="rId8"/>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9" name="组合 18"/>
          <p:cNvGrpSpPr/>
          <p:nvPr>
            <p:custDataLst>
              <p:tags r:id="rId9"/>
            </p:custDataLst>
          </p:nvPr>
        </p:nvGrpSpPr>
        <p:grpSpPr>
          <a:xfrm>
            <a:off x="0" y="0"/>
            <a:ext cx="9144000" cy="635000"/>
            <a:chOff x="0" y="0"/>
            <a:chExt cx="14400" cy="1000"/>
          </a:xfrm>
        </p:grpSpPr>
        <p:sp>
          <p:nvSpPr>
            <p:cNvPr id="15" name="TitleBackground"/>
            <p:cNvSpPr/>
            <p:nvPr>
              <p:custDataLst>
                <p:tags r:id="rId10"/>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ColorBlock"/>
            <p:cNvSpPr/>
            <p:nvPr>
              <p:custDataLst>
                <p:tags r:id="rId11"/>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TypeText"/>
            <p:cNvSpPr txBox="1"/>
            <p:nvPr>
              <p:custDataLst>
                <p:tags r:id="rId12"/>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8" name="TipText"/>
            <p:cNvSpPr txBox="1"/>
            <p:nvPr>
              <p:custDataLst>
                <p:tags r:id="rId13"/>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4" name="图片 3" descr="tmpC0D"/>
          <p:cNvPicPr>
            <a:picLocks noChangeAspect="1"/>
          </p:cNvPicPr>
          <p:nvPr>
            <p:custDataLst>
              <p:tags r:id="rId14"/>
            </p:custDataLst>
          </p:nvPr>
        </p:nvPicPr>
        <p:blipFill>
          <a:blip r:embed="rId15"/>
          <a:stretch>
            <a:fillRect/>
          </a:stretch>
        </p:blipFill>
        <p:spPr>
          <a:xfrm>
            <a:off x="7594600" y="63500"/>
            <a:ext cx="1422400" cy="508000"/>
          </a:xfrm>
          <a:prstGeom prst="rect">
            <a:avLst/>
          </a:prstGeom>
        </p:spPr>
      </p:pic>
    </p:spTree>
    <p:custDataLst>
      <p:tags r:id="rId16"/>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914400" y="635000"/>
            <a:ext cx="7315200" cy="214312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匹配滤波器形式接收机所依据的准则是（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最小差错概率准则</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最大输出信噪比准则</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1828800" y="45002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最小均方误差准则</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1828800" y="53574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最大后验概率准则</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114425" y="28498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114425" y="370713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114425" y="54216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9144000" cy="635000"/>
            <a:chOff x="0" y="0"/>
            <a:chExt cx="14400" cy="1000"/>
          </a:xfrm>
        </p:grpSpPr>
        <p:sp>
          <p:nvSpPr>
            <p:cNvPr id="13"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C0D"/>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1195705" y="1029970"/>
            <a:ext cx="7315200" cy="181991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相关检测器形式接收机所依据的准则是（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最小差错概率准则</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最大输出信噪比准则</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1828800" y="45002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最小均方误差准则</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1828800" y="53574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最大后验概率准则</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114425" y="284988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114425" y="37071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114425" y="54216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9144000" cy="635000"/>
            <a:chOff x="0" y="0"/>
            <a:chExt cx="14400" cy="1000"/>
          </a:xfrm>
        </p:grpSpPr>
        <p:sp>
          <p:nvSpPr>
            <p:cNvPr id="13"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C0D"/>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1114425" y="1095375"/>
            <a:ext cx="7315200" cy="151193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匹配滤波器形式的最佳接收机，输出信噪比最大时刻为（      </a:t>
            </a:r>
            <a:r>
              <a:rPr lang="en-US" altLang="zh-CN" sz="2600">
                <a:solidFill>
                  <a:srgbClr val="000000"/>
                </a:solidFill>
                <a:latin typeface="微软雅黑" panose="020B0503020204020204" charset="-122"/>
                <a:ea typeface="微软雅黑" panose="020B0503020204020204" charset="-122"/>
              </a:rPr>
              <a:t>).</a:t>
            </a:r>
            <a:endParaRPr lang="en-US" altLang="zh-CN"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0</a:t>
            </a:r>
            <a:endParaRPr lang="en-US" altLang="zh-CN"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T</a:t>
            </a:r>
            <a:r>
              <a:rPr lang="en-US" altLang="zh-CN" sz="2600" baseline="-25000">
                <a:solidFill>
                  <a:srgbClr val="000000"/>
                </a:solidFill>
                <a:latin typeface="微软雅黑" panose="020B0503020204020204" charset="-122"/>
                <a:ea typeface="微软雅黑" panose="020B0503020204020204" charset="-122"/>
              </a:rPr>
              <a:t>B</a:t>
            </a:r>
            <a:r>
              <a:rPr lang="en-US" altLang="zh-CN" sz="2600">
                <a:solidFill>
                  <a:srgbClr val="000000"/>
                </a:solidFill>
                <a:latin typeface="微软雅黑" panose="020B0503020204020204" charset="-122"/>
                <a:ea typeface="微软雅黑" panose="020B0503020204020204" charset="-122"/>
              </a:rPr>
              <a:t>/2</a:t>
            </a:r>
            <a:endParaRPr lang="en-US" altLang="zh-CN"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1828800" y="450024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T</a:t>
            </a:r>
            <a:r>
              <a:rPr lang="en-US" altLang="zh-CN" sz="2600" baseline="-25000">
                <a:solidFill>
                  <a:srgbClr val="000000"/>
                </a:solidFill>
                <a:latin typeface="微软雅黑" panose="020B0503020204020204" charset="-122"/>
                <a:ea typeface="微软雅黑" panose="020B0503020204020204" charset="-122"/>
              </a:rPr>
              <a:t>B</a:t>
            </a:r>
            <a:endParaRPr lang="en-US" altLang="zh-CN" sz="2600" baseline="-250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1828800" y="5357495"/>
            <a:ext cx="64008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charset="-122"/>
                <a:ea typeface="微软雅黑" panose="020B0503020204020204" charset="-122"/>
              </a:rPr>
              <a:t>3T</a:t>
            </a:r>
            <a:r>
              <a:rPr lang="en-US" altLang="zh-CN" sz="2600" baseline="-25000">
                <a:solidFill>
                  <a:srgbClr val="000000"/>
                </a:solidFill>
                <a:latin typeface="微软雅黑" panose="020B0503020204020204" charset="-122"/>
                <a:ea typeface="微软雅黑" panose="020B0503020204020204" charset="-122"/>
              </a:rPr>
              <a:t>B</a:t>
            </a:r>
            <a:r>
              <a:rPr lang="en-US" altLang="zh-CN" sz="2600">
                <a:solidFill>
                  <a:srgbClr val="000000"/>
                </a:solidFill>
                <a:latin typeface="微软雅黑" panose="020B0503020204020204" charset="-122"/>
                <a:ea typeface="微软雅黑" panose="020B0503020204020204" charset="-122"/>
              </a:rPr>
              <a:t>/2</a:t>
            </a:r>
            <a:endParaRPr lang="en-US" altLang="zh-CN"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114425" y="28498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114425" y="37071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114425" y="456438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114425" y="54216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9144000" cy="635000"/>
            <a:chOff x="0" y="0"/>
            <a:chExt cx="14400" cy="1000"/>
          </a:xfrm>
        </p:grpSpPr>
        <p:sp>
          <p:nvSpPr>
            <p:cNvPr id="13"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C0D"/>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4</a:t>
            </a:r>
            <a:r>
              <a:rPr sz="4400" dirty="0" smtClean="0"/>
              <a:t> 最佳接收机的性能</a:t>
            </a:r>
            <a:endParaRPr sz="4400" dirty="0" smtClean="0"/>
          </a:p>
        </p:txBody>
      </p:sp>
      <p:sp>
        <p:nvSpPr>
          <p:cNvPr id="25603" name="Rectangle 3"/>
          <p:cNvSpPr>
            <a:spLocks noGrp="1" noChangeArrowheads="1"/>
          </p:cNvSpPr>
          <p:nvPr>
            <p:ph type="body" idx="1"/>
          </p:nvPr>
        </p:nvSpPr>
        <p:spPr>
          <a:xfrm>
            <a:off x="927100" y="1179830"/>
            <a:ext cx="8020050" cy="2049780"/>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最佳接收机的性能</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匹配滤波器在抽样时刻</a:t>
            </a:r>
            <a:r>
              <a:rPr lang="en-US" altLang="zh-CN" sz="2400" dirty="0">
                <a:latin typeface="Times New Roman" panose="02020603050405020304" pitchFamily="18" charset="0"/>
                <a:ea typeface="宋体" panose="02010600030101010101" pitchFamily="2" charset="-122"/>
                <a:sym typeface="+mn-ea"/>
              </a:rPr>
              <a:t>t=T</a:t>
            </a:r>
            <a:r>
              <a:rPr lang="zh-CN" altLang="en-US" sz="2400" dirty="0">
                <a:latin typeface="Times New Roman" panose="02020603050405020304" pitchFamily="18" charset="0"/>
                <a:ea typeface="宋体" panose="02010600030101010101" pitchFamily="2" charset="-122"/>
                <a:sym typeface="+mn-ea"/>
              </a:rPr>
              <a:t>时的输出样值与最佳接收机中相关器在</a:t>
            </a:r>
            <a:r>
              <a:rPr lang="en-US" altLang="zh-CN" sz="2400" dirty="0">
                <a:latin typeface="Times New Roman" panose="02020603050405020304" pitchFamily="18" charset="0"/>
                <a:ea typeface="宋体" panose="02010600030101010101" pitchFamily="2" charset="-122"/>
                <a:sym typeface="+mn-ea"/>
              </a:rPr>
              <a:t>t=T</a:t>
            </a:r>
            <a:r>
              <a:rPr lang="zh-CN" altLang="en-US" sz="2400" dirty="0">
                <a:latin typeface="Times New Roman" panose="02020603050405020304" pitchFamily="18" charset="0"/>
                <a:ea typeface="宋体" panose="02010600030101010101" pitchFamily="2" charset="-122"/>
                <a:sym typeface="+mn-ea"/>
              </a:rPr>
              <a:t>时输出样值相等，两种方法设计的最佳接收机是等价的，可以任选一种结构进行性能分析。</a:t>
            </a:r>
            <a:endParaRPr lang="zh-CN" altLang="en-US" sz="2400" dirty="0">
              <a:latin typeface="Times New Roman" panose="02020603050405020304" pitchFamily="18" charset="0"/>
              <a:ea typeface="宋体" panose="02010600030101010101" pitchFamily="2" charset="-122"/>
              <a:sym typeface="+mn-ea"/>
            </a:endParaRPr>
          </a:p>
        </p:txBody>
      </p:sp>
      <p:grpSp>
        <p:nvGrpSpPr>
          <p:cNvPr id="36869" name="Group 46"/>
          <p:cNvGrpSpPr/>
          <p:nvPr/>
        </p:nvGrpSpPr>
        <p:grpSpPr>
          <a:xfrm>
            <a:off x="2392680" y="5091430"/>
            <a:ext cx="4728210" cy="1609961"/>
            <a:chOff x="2380" y="2175"/>
            <a:chExt cx="5375" cy="1710"/>
          </a:xfrm>
        </p:grpSpPr>
        <p:grpSp>
          <p:nvGrpSpPr>
            <p:cNvPr id="36870" name="Group 47"/>
            <p:cNvGrpSpPr/>
            <p:nvPr/>
          </p:nvGrpSpPr>
          <p:grpSpPr>
            <a:xfrm>
              <a:off x="2548" y="2175"/>
              <a:ext cx="4875" cy="1710"/>
              <a:chOff x="3060" y="5028"/>
              <a:chExt cx="4875" cy="1710"/>
            </a:xfrm>
          </p:grpSpPr>
          <p:sp>
            <p:nvSpPr>
              <p:cNvPr id="36873" name="Text Box 48"/>
              <p:cNvSpPr txBox="1"/>
              <p:nvPr/>
            </p:nvSpPr>
            <p:spPr>
              <a:xfrm>
                <a:off x="4500" y="5028"/>
                <a:ext cx="1620" cy="544"/>
              </a:xfrm>
              <a:prstGeom prst="rect">
                <a:avLst/>
              </a:prstGeom>
              <a:solidFill>
                <a:srgbClr val="FFFFFF"/>
              </a:solidFill>
              <a:ln w="9525" cap="flat" cmpd="sng">
                <a:solidFill>
                  <a:srgbClr val="000000"/>
                </a:solidFill>
                <a:prstDash val="solid"/>
                <a:miter/>
                <a:headEnd type="none" w="med" len="med"/>
                <a:tailEnd type="none" w="med" len="med"/>
              </a:ln>
            </p:spPr>
            <p:txBody>
              <a:bodyPr tIns="0"/>
              <a:p>
                <a:pPr algn="ctr" eaLnBrk="1" hangingPunct="1"/>
                <a:r>
                  <a:rPr lang="en-US" altLang="zh-CN" i="1" dirty="0">
                    <a:latin typeface="Times New Roman" panose="02020603050405020304" pitchFamily="18" charset="0"/>
                  </a:rPr>
                  <a:t>s</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algn="ctr" eaLnBrk="1" hangingPunct="1"/>
                <a:r>
                  <a:rPr lang="zh-CN" altLang="en-US" dirty="0">
                    <a:latin typeface="Times New Roman" panose="02020603050405020304" pitchFamily="18" charset="0"/>
                  </a:rPr>
                  <a:t>匹配滤波器</a:t>
                </a:r>
                <a:endParaRPr lang="en-US" altLang="zh-CN" sz="3200" dirty="0">
                  <a:latin typeface="Tahoma" panose="020B0604030504040204" pitchFamily="34" charset="0"/>
                </a:endParaRPr>
              </a:p>
            </p:txBody>
          </p:sp>
          <p:sp>
            <p:nvSpPr>
              <p:cNvPr id="36874" name="Text Box 49"/>
              <p:cNvSpPr txBox="1"/>
              <p:nvPr/>
            </p:nvSpPr>
            <p:spPr>
              <a:xfrm>
                <a:off x="4500" y="6120"/>
                <a:ext cx="1620" cy="618"/>
              </a:xfrm>
              <a:prstGeom prst="rect">
                <a:avLst/>
              </a:prstGeom>
              <a:solidFill>
                <a:srgbClr val="FFFFFF"/>
              </a:solidFill>
              <a:ln w="9525" cap="flat" cmpd="sng">
                <a:solidFill>
                  <a:srgbClr val="000000"/>
                </a:solidFill>
                <a:prstDash val="solid"/>
                <a:miter/>
                <a:headEnd type="none" w="med" len="med"/>
                <a:tailEnd type="none" w="med" len="med"/>
              </a:ln>
            </p:spPr>
            <p:txBody>
              <a:bodyPr tIns="0"/>
              <a:p>
                <a:pPr algn="ctr" eaLnBrk="1" hangingPunct="1"/>
                <a:r>
                  <a:rPr lang="en-US" altLang="zh-CN" i="1" dirty="0">
                    <a:latin typeface="Times New Roman" panose="02020603050405020304" pitchFamily="18" charset="0"/>
                    <a:sym typeface="+mn-ea"/>
                  </a:rPr>
                  <a:t>s</a:t>
                </a:r>
                <a:r>
                  <a:rPr lang="en-US" altLang="zh-CN" baseline="-25000" dirty="0">
                    <a:latin typeface="Times New Roman" panose="02020603050405020304" pitchFamily="18" charset="0"/>
                    <a:sym typeface="+mn-ea"/>
                  </a:rPr>
                  <a:t>2</a:t>
                </a:r>
                <a:r>
                  <a:rPr lang="en-US" altLang="zh-CN" dirty="0">
                    <a:latin typeface="Times New Roman" panose="02020603050405020304" pitchFamily="18" charset="0"/>
                    <a:sym typeface="+mn-ea"/>
                  </a:rPr>
                  <a:t>(</a:t>
                </a:r>
                <a:r>
                  <a:rPr lang="en-US" altLang="zh-CN" i="1" dirty="0">
                    <a:latin typeface="Times New Roman" panose="02020603050405020304" pitchFamily="18" charset="0"/>
                    <a:sym typeface="+mn-ea"/>
                  </a:rPr>
                  <a:t>t</a:t>
                </a:r>
                <a:r>
                  <a:rPr lang="en-US" altLang="zh-CN" dirty="0">
                    <a:latin typeface="Times New Roman" panose="02020603050405020304" pitchFamily="18" charset="0"/>
                    <a:sym typeface="+mn-ea"/>
                  </a:rPr>
                  <a:t>)</a:t>
                </a:r>
                <a:endParaRPr lang="zh-CN" altLang="en-US" dirty="0">
                  <a:latin typeface="Times New Roman" panose="02020603050405020304" pitchFamily="18" charset="0"/>
                </a:endParaRPr>
              </a:p>
              <a:p>
                <a:pPr algn="ctr" eaLnBrk="1" hangingPunct="1"/>
                <a:r>
                  <a:rPr lang="zh-CN" altLang="en-US" dirty="0">
                    <a:latin typeface="Times New Roman" panose="02020603050405020304" pitchFamily="18" charset="0"/>
                  </a:rPr>
                  <a:t>匹配滤波器</a:t>
                </a:r>
                <a:endParaRPr lang="en-US" altLang="zh-CN" sz="3200" dirty="0">
                  <a:latin typeface="Tahoma" panose="020B0604030504040204" pitchFamily="34" charset="0"/>
                </a:endParaRPr>
              </a:p>
            </p:txBody>
          </p:sp>
          <p:sp>
            <p:nvSpPr>
              <p:cNvPr id="36875" name="Line 50"/>
              <p:cNvSpPr/>
              <p:nvPr/>
            </p:nvSpPr>
            <p:spPr>
              <a:xfrm flipH="1">
                <a:off x="3780" y="5184"/>
                <a:ext cx="720" cy="0"/>
              </a:xfrm>
              <a:prstGeom prst="line">
                <a:avLst/>
              </a:prstGeom>
              <a:ln w="9525" cap="flat" cmpd="sng">
                <a:solidFill>
                  <a:srgbClr val="000000"/>
                </a:solidFill>
                <a:prstDash val="solid"/>
                <a:headEnd type="triangle" w="med" len="med"/>
                <a:tailEnd type="none" w="med" len="med"/>
              </a:ln>
            </p:spPr>
          </p:sp>
          <p:sp>
            <p:nvSpPr>
              <p:cNvPr id="36876" name="Line 51"/>
              <p:cNvSpPr/>
              <p:nvPr/>
            </p:nvSpPr>
            <p:spPr>
              <a:xfrm flipH="1">
                <a:off x="3780" y="6432"/>
                <a:ext cx="720" cy="0"/>
              </a:xfrm>
              <a:prstGeom prst="line">
                <a:avLst/>
              </a:prstGeom>
              <a:ln w="9525" cap="flat" cmpd="sng">
                <a:solidFill>
                  <a:srgbClr val="000000"/>
                </a:solidFill>
                <a:prstDash val="solid"/>
                <a:headEnd type="triangle" w="med" len="med"/>
                <a:tailEnd type="none" w="med" len="med"/>
              </a:ln>
            </p:spPr>
          </p:sp>
          <p:sp>
            <p:nvSpPr>
              <p:cNvPr id="36877" name="Line 52"/>
              <p:cNvSpPr/>
              <p:nvPr/>
            </p:nvSpPr>
            <p:spPr>
              <a:xfrm flipV="1">
                <a:off x="3780" y="5184"/>
                <a:ext cx="0" cy="1248"/>
              </a:xfrm>
              <a:prstGeom prst="line">
                <a:avLst/>
              </a:prstGeom>
              <a:ln w="9525" cap="flat" cmpd="sng">
                <a:solidFill>
                  <a:srgbClr val="000000"/>
                </a:solidFill>
                <a:prstDash val="solid"/>
                <a:headEnd type="none" w="med" len="med"/>
                <a:tailEnd type="none" w="med" len="med"/>
              </a:ln>
            </p:spPr>
          </p:sp>
          <p:sp>
            <p:nvSpPr>
              <p:cNvPr id="36878" name="Line 53"/>
              <p:cNvSpPr/>
              <p:nvPr/>
            </p:nvSpPr>
            <p:spPr>
              <a:xfrm flipH="1">
                <a:off x="3060" y="5808"/>
                <a:ext cx="720" cy="0"/>
              </a:xfrm>
              <a:prstGeom prst="line">
                <a:avLst/>
              </a:prstGeom>
              <a:ln w="9525" cap="flat" cmpd="sng">
                <a:solidFill>
                  <a:srgbClr val="000000"/>
                </a:solidFill>
                <a:prstDash val="solid"/>
                <a:headEnd type="none" w="med" len="med"/>
                <a:tailEnd type="none" w="med" len="med"/>
              </a:ln>
            </p:spPr>
          </p:sp>
          <p:sp>
            <p:nvSpPr>
              <p:cNvPr id="36880" name="Text Box 55"/>
              <p:cNvSpPr txBox="1"/>
              <p:nvPr/>
            </p:nvSpPr>
            <p:spPr>
              <a:xfrm>
                <a:off x="6495" y="5496"/>
                <a:ext cx="900" cy="62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eaLnBrk="1" hangingPunct="1">
                  <a:lnSpc>
                    <a:spcPct val="80000"/>
                  </a:lnSpc>
                </a:pPr>
                <a:r>
                  <a:rPr lang="zh-CN" altLang="en-US" sz="2400" baseline="-25000" dirty="0">
                    <a:latin typeface="Times New Roman" panose="02020603050405020304" pitchFamily="18" charset="0"/>
                  </a:rPr>
                  <a:t>判决</a:t>
                </a:r>
                <a:endParaRPr lang="zh-CN" altLang="en-US" sz="4000" dirty="0">
                  <a:latin typeface="Tahoma" panose="020B0604030504040204" pitchFamily="34" charset="0"/>
                </a:endParaRPr>
              </a:p>
            </p:txBody>
          </p:sp>
          <p:sp>
            <p:nvSpPr>
              <p:cNvPr id="36884" name="Line 59"/>
              <p:cNvSpPr/>
              <p:nvPr/>
            </p:nvSpPr>
            <p:spPr>
              <a:xfrm>
                <a:off x="6135" y="6432"/>
                <a:ext cx="720" cy="0"/>
              </a:xfrm>
              <a:prstGeom prst="line">
                <a:avLst/>
              </a:prstGeom>
              <a:ln w="9525" cap="flat" cmpd="sng">
                <a:solidFill>
                  <a:srgbClr val="000000"/>
                </a:solidFill>
                <a:prstDash val="solid"/>
                <a:headEnd type="none" w="med" len="med"/>
                <a:tailEnd type="triangle" w="med" len="med"/>
              </a:ln>
            </p:spPr>
          </p:sp>
          <p:sp>
            <p:nvSpPr>
              <p:cNvPr id="36885" name="Line 60"/>
              <p:cNvSpPr/>
              <p:nvPr/>
            </p:nvSpPr>
            <p:spPr>
              <a:xfrm>
                <a:off x="6135" y="5184"/>
                <a:ext cx="720" cy="0"/>
              </a:xfrm>
              <a:prstGeom prst="line">
                <a:avLst/>
              </a:prstGeom>
              <a:ln w="12700" cap="flat" cmpd="sng">
                <a:solidFill>
                  <a:schemeClr val="tx1"/>
                </a:solidFill>
                <a:prstDash val="solid"/>
                <a:headEnd type="none" w="med" len="med"/>
                <a:tailEnd type="triangle" w="med" len="med"/>
              </a:ln>
            </p:spPr>
          </p:sp>
          <p:sp>
            <p:nvSpPr>
              <p:cNvPr id="36886" name="Line 61"/>
              <p:cNvSpPr/>
              <p:nvPr/>
            </p:nvSpPr>
            <p:spPr>
              <a:xfrm>
                <a:off x="6855" y="5184"/>
                <a:ext cx="0" cy="312"/>
              </a:xfrm>
              <a:prstGeom prst="line">
                <a:avLst/>
              </a:prstGeom>
              <a:ln w="9525" cap="flat" cmpd="sng">
                <a:solidFill>
                  <a:srgbClr val="000000"/>
                </a:solidFill>
                <a:prstDash val="solid"/>
                <a:headEnd type="none" w="med" len="med"/>
                <a:tailEnd type="none" w="med" len="med"/>
              </a:ln>
            </p:spPr>
          </p:sp>
          <p:sp>
            <p:nvSpPr>
              <p:cNvPr id="36887" name="Line 62"/>
              <p:cNvSpPr/>
              <p:nvPr/>
            </p:nvSpPr>
            <p:spPr>
              <a:xfrm>
                <a:off x="6855" y="6120"/>
                <a:ext cx="0" cy="312"/>
              </a:xfrm>
              <a:prstGeom prst="line">
                <a:avLst/>
              </a:prstGeom>
              <a:ln w="9525" cap="flat" cmpd="sng">
                <a:solidFill>
                  <a:srgbClr val="000000"/>
                </a:solidFill>
                <a:prstDash val="solid"/>
                <a:headEnd type="none" w="med" len="med"/>
                <a:tailEnd type="none" w="med" len="med"/>
              </a:ln>
            </p:spPr>
          </p:sp>
          <p:sp>
            <p:nvSpPr>
              <p:cNvPr id="36888" name="Line 63"/>
              <p:cNvSpPr/>
              <p:nvPr/>
            </p:nvSpPr>
            <p:spPr>
              <a:xfrm>
                <a:off x="7395" y="5809"/>
                <a:ext cx="540" cy="0"/>
              </a:xfrm>
              <a:prstGeom prst="line">
                <a:avLst/>
              </a:prstGeom>
              <a:ln w="9525" cap="flat" cmpd="sng">
                <a:solidFill>
                  <a:srgbClr val="000000"/>
                </a:solidFill>
                <a:prstDash val="solid"/>
                <a:headEnd type="none" w="med" len="med"/>
                <a:tailEnd type="triangle" w="med" len="med"/>
              </a:ln>
            </p:spPr>
          </p:sp>
        </p:grpSp>
        <p:sp>
          <p:nvSpPr>
            <p:cNvPr id="36871" name="Text Box 68"/>
            <p:cNvSpPr txBox="1"/>
            <p:nvPr/>
          </p:nvSpPr>
          <p:spPr>
            <a:xfrm>
              <a:off x="2380" y="2556"/>
              <a:ext cx="776" cy="447"/>
            </a:xfrm>
            <a:prstGeom prst="rect">
              <a:avLst/>
            </a:prstGeom>
            <a:noFill/>
            <a:ln w="9525">
              <a:noFill/>
            </a:ln>
          </p:spPr>
          <p:txBody>
            <a:bodyPr/>
            <a:p>
              <a:pPr algn="just" eaLnBrk="1" hangingPunct="1"/>
              <a:r>
                <a:rPr lang="zh-CN" altLang="en-US" dirty="0">
                  <a:latin typeface="Times New Roman" panose="02020603050405020304" pitchFamily="18" charset="0"/>
                </a:rPr>
                <a:t>输入</a:t>
              </a:r>
              <a:endParaRPr lang="zh-CN" altLang="en-US" dirty="0">
                <a:latin typeface="Tahoma" panose="020B0604030504040204" pitchFamily="34" charset="0"/>
              </a:endParaRPr>
            </a:p>
          </p:txBody>
        </p:sp>
        <p:sp>
          <p:nvSpPr>
            <p:cNvPr id="36872" name="Text Box 69"/>
            <p:cNvSpPr txBox="1"/>
            <p:nvPr/>
          </p:nvSpPr>
          <p:spPr>
            <a:xfrm>
              <a:off x="6979" y="2505"/>
              <a:ext cx="776" cy="447"/>
            </a:xfrm>
            <a:prstGeom prst="rect">
              <a:avLst/>
            </a:prstGeom>
            <a:noFill/>
            <a:ln w="9525">
              <a:noFill/>
            </a:ln>
          </p:spPr>
          <p:txBody>
            <a:bodyPr/>
            <a:p>
              <a:pPr algn="just" eaLnBrk="1" hangingPunct="1"/>
              <a:r>
                <a:rPr lang="zh-CN" altLang="en-US" dirty="0">
                  <a:latin typeface="Times New Roman" panose="02020603050405020304" pitchFamily="18" charset="0"/>
                </a:rPr>
                <a:t>输出</a:t>
              </a:r>
              <a:endParaRPr lang="zh-CN" altLang="en-US" dirty="0">
                <a:latin typeface="Times New Roman" panose="02020603050405020304" pitchFamily="18" charset="0"/>
              </a:endParaRPr>
            </a:p>
          </p:txBody>
        </p:sp>
      </p:grpSp>
      <p:grpSp>
        <p:nvGrpSpPr>
          <p:cNvPr id="15363" name="Group 4"/>
          <p:cNvGrpSpPr/>
          <p:nvPr/>
        </p:nvGrpSpPr>
        <p:grpSpPr>
          <a:xfrm>
            <a:off x="1761490" y="2980690"/>
            <a:ext cx="6647815" cy="2328545"/>
            <a:chOff x="1179" y="2387"/>
            <a:chExt cx="3969" cy="1933"/>
          </a:xfrm>
        </p:grpSpPr>
        <p:sp>
          <p:nvSpPr>
            <p:cNvPr id="15366" name="AutoShape 5"/>
            <p:cNvSpPr>
              <a:spLocks noChangeAspect="1"/>
            </p:cNvSpPr>
            <p:nvPr/>
          </p:nvSpPr>
          <p:spPr>
            <a:xfrm>
              <a:off x="1179" y="2387"/>
              <a:ext cx="3969" cy="1933"/>
            </a:xfrm>
            <a:prstGeom prst="rect">
              <a:avLst/>
            </a:prstGeom>
            <a:noFill/>
            <a:ln w="9525">
              <a:noFill/>
            </a:ln>
          </p:spPr>
          <p:txBody>
            <a:bodyPr/>
            <a:p>
              <a:pPr eaLnBrk="1" hangingPunct="1"/>
              <a:endParaRPr lang="zh-CN" altLang="en-US" dirty="0">
                <a:latin typeface="Tahoma" panose="020B0604030504040204" pitchFamily="34" charset="0"/>
              </a:endParaRPr>
            </a:p>
          </p:txBody>
        </p:sp>
        <p:sp>
          <p:nvSpPr>
            <p:cNvPr id="15367" name="Line 6"/>
            <p:cNvSpPr/>
            <p:nvPr/>
          </p:nvSpPr>
          <p:spPr>
            <a:xfrm flipH="1">
              <a:off x="3916" y="2638"/>
              <a:ext cx="7" cy="270"/>
            </a:xfrm>
            <a:prstGeom prst="line">
              <a:avLst/>
            </a:prstGeom>
            <a:ln w="9525" cap="flat" cmpd="sng">
              <a:solidFill>
                <a:srgbClr val="000000"/>
              </a:solidFill>
              <a:prstDash val="solid"/>
              <a:headEnd type="none" w="med" len="med"/>
              <a:tailEnd type="triangle" w="med" len="med"/>
            </a:ln>
          </p:spPr>
        </p:sp>
        <p:sp>
          <p:nvSpPr>
            <p:cNvPr id="15368" name="Line 7"/>
            <p:cNvSpPr/>
            <p:nvPr/>
          </p:nvSpPr>
          <p:spPr>
            <a:xfrm flipV="1">
              <a:off x="3923" y="3140"/>
              <a:ext cx="0" cy="287"/>
            </a:xfrm>
            <a:prstGeom prst="line">
              <a:avLst/>
            </a:prstGeom>
            <a:ln w="9525" cap="flat" cmpd="sng">
              <a:solidFill>
                <a:srgbClr val="000000"/>
              </a:solidFill>
              <a:prstDash val="solid"/>
              <a:headEnd type="none" w="med" len="med"/>
              <a:tailEnd type="triangle" w="med" len="med"/>
            </a:ln>
          </p:spPr>
        </p:sp>
        <p:sp>
          <p:nvSpPr>
            <p:cNvPr id="15370" name="Text Box 9"/>
            <p:cNvSpPr txBox="1"/>
            <p:nvPr/>
          </p:nvSpPr>
          <p:spPr>
            <a:xfrm>
              <a:off x="1285" y="2684"/>
              <a:ext cx="344" cy="255"/>
            </a:xfrm>
            <a:prstGeom prst="rect">
              <a:avLst/>
            </a:prstGeom>
            <a:noFill/>
            <a:ln w="9525">
              <a:noFill/>
            </a:ln>
          </p:spPr>
          <p:txBody>
            <a:bodyPr/>
            <a:p>
              <a:pPr algn="just" eaLnBrk="1" hangingPunct="1"/>
              <a:r>
                <a:rPr lang="en-US" altLang="zh-CN" sz="2000" i="1" dirty="0">
                  <a:latin typeface="Times New Roman" panose="02020603050405020304" pitchFamily="18" charset="0"/>
                </a:rPr>
                <a:t>y</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endParaRPr lang="en-US" altLang="zh-CN" sz="3600" dirty="0">
                <a:latin typeface="Tahoma" panose="020B0604030504040204" pitchFamily="34" charset="0"/>
              </a:endParaRPr>
            </a:p>
          </p:txBody>
        </p:sp>
        <p:sp>
          <p:nvSpPr>
            <p:cNvPr id="15371" name="Text Box 10"/>
            <p:cNvSpPr txBox="1"/>
            <p:nvPr/>
          </p:nvSpPr>
          <p:spPr>
            <a:xfrm>
              <a:off x="1968" y="3742"/>
              <a:ext cx="344" cy="255"/>
            </a:xfrm>
            <a:prstGeom prst="rect">
              <a:avLst/>
            </a:prstGeom>
            <a:noFill/>
            <a:ln w="9525">
              <a:noFill/>
            </a:ln>
          </p:spPr>
          <p:txBody>
            <a:bodyPr/>
            <a:p>
              <a:pPr algn="just" eaLnBrk="1" hangingPunct="1"/>
              <a:r>
                <a:rPr lang="en-US" altLang="zh-CN" sz="2000" i="1" dirty="0">
                  <a:latin typeface="Times New Roman" panose="02020603050405020304" pitchFamily="18" charset="0"/>
                </a:rPr>
                <a:t>s</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endParaRPr lang="en-US" altLang="zh-CN" sz="3600" dirty="0">
                <a:latin typeface="Tahoma" panose="020B0604030504040204" pitchFamily="34" charset="0"/>
              </a:endParaRPr>
            </a:p>
          </p:txBody>
        </p:sp>
        <p:sp>
          <p:nvSpPr>
            <p:cNvPr id="15372" name="Text Box 11"/>
            <p:cNvSpPr txBox="1"/>
            <p:nvPr/>
          </p:nvSpPr>
          <p:spPr>
            <a:xfrm>
              <a:off x="1959" y="2925"/>
              <a:ext cx="345" cy="254"/>
            </a:xfrm>
            <a:prstGeom prst="rect">
              <a:avLst/>
            </a:prstGeom>
            <a:noFill/>
            <a:ln w="9525">
              <a:noFill/>
            </a:ln>
          </p:spPr>
          <p:txBody>
            <a:bodyPr/>
            <a:p>
              <a:pPr algn="just" eaLnBrk="1" hangingPunct="1"/>
              <a:r>
                <a:rPr lang="en-US" altLang="zh-CN" sz="2000" i="1" dirty="0">
                  <a:latin typeface="Times New Roman" panose="02020603050405020304" pitchFamily="18" charset="0"/>
                </a:rPr>
                <a:t>s</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endParaRPr lang="en-US" altLang="zh-CN" sz="3600" dirty="0">
                <a:latin typeface="Tahoma" panose="020B0604030504040204" pitchFamily="34" charset="0"/>
              </a:endParaRPr>
            </a:p>
          </p:txBody>
        </p:sp>
        <p:sp>
          <p:nvSpPr>
            <p:cNvPr id="15374" name="Line 13"/>
            <p:cNvSpPr/>
            <p:nvPr/>
          </p:nvSpPr>
          <p:spPr>
            <a:xfrm>
              <a:off x="1658" y="2636"/>
              <a:ext cx="0" cy="798"/>
            </a:xfrm>
            <a:prstGeom prst="line">
              <a:avLst/>
            </a:prstGeom>
            <a:ln w="9525" cap="flat" cmpd="sng">
              <a:solidFill>
                <a:srgbClr val="000000"/>
              </a:solidFill>
              <a:prstDash val="solid"/>
              <a:headEnd type="none" w="med" len="med"/>
              <a:tailEnd type="none" w="med" len="med"/>
            </a:ln>
          </p:spPr>
        </p:sp>
        <p:sp>
          <p:nvSpPr>
            <p:cNvPr id="15375" name="Line 14"/>
            <p:cNvSpPr/>
            <p:nvPr/>
          </p:nvSpPr>
          <p:spPr>
            <a:xfrm>
              <a:off x="1344" y="3012"/>
              <a:ext cx="322" cy="0"/>
            </a:xfrm>
            <a:prstGeom prst="line">
              <a:avLst/>
            </a:prstGeom>
            <a:ln w="9525" cap="flat" cmpd="sng">
              <a:solidFill>
                <a:srgbClr val="000000"/>
              </a:solidFill>
              <a:prstDash val="solid"/>
              <a:headEnd type="none" w="med" len="med"/>
              <a:tailEnd type="triangle" w="med" len="med"/>
            </a:ln>
          </p:spPr>
        </p:sp>
        <p:grpSp>
          <p:nvGrpSpPr>
            <p:cNvPr id="15377" name="Group 16"/>
            <p:cNvGrpSpPr/>
            <p:nvPr/>
          </p:nvGrpSpPr>
          <p:grpSpPr>
            <a:xfrm>
              <a:off x="3679" y="2907"/>
              <a:ext cx="788" cy="232"/>
              <a:chOff x="6656" y="11557"/>
              <a:chExt cx="1430" cy="377"/>
            </a:xfrm>
          </p:grpSpPr>
          <p:sp>
            <p:nvSpPr>
              <p:cNvPr id="15400" name="Text Box 17"/>
              <p:cNvSpPr txBox="1"/>
              <p:nvPr/>
            </p:nvSpPr>
            <p:spPr>
              <a:xfrm>
                <a:off x="6656" y="11557"/>
                <a:ext cx="936" cy="377"/>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1" hangingPunct="1"/>
                <a:r>
                  <a:rPr lang="zh-CN" altLang="en-US" sz="1600" dirty="0">
                    <a:latin typeface="Times New Roman" panose="02020603050405020304" pitchFamily="18" charset="0"/>
                  </a:rPr>
                  <a:t>判决</a:t>
                </a:r>
                <a:endParaRPr lang="zh-CN" altLang="en-US" sz="1600" dirty="0">
                  <a:latin typeface="Tahoma" panose="020B0604030504040204" pitchFamily="34" charset="0"/>
                </a:endParaRPr>
              </a:p>
            </p:txBody>
          </p:sp>
          <p:sp>
            <p:nvSpPr>
              <p:cNvPr id="15401" name="Line 18"/>
              <p:cNvSpPr/>
              <p:nvPr/>
            </p:nvSpPr>
            <p:spPr>
              <a:xfrm>
                <a:off x="7592" y="11728"/>
                <a:ext cx="494" cy="0"/>
              </a:xfrm>
              <a:prstGeom prst="line">
                <a:avLst/>
              </a:prstGeom>
              <a:ln w="9525" cap="flat" cmpd="sng">
                <a:solidFill>
                  <a:srgbClr val="000000"/>
                </a:solidFill>
                <a:prstDash val="solid"/>
                <a:headEnd type="none" w="med" len="med"/>
                <a:tailEnd type="triangle" w="med" len="med"/>
              </a:ln>
            </p:spPr>
          </p:sp>
        </p:grpSp>
        <p:grpSp>
          <p:nvGrpSpPr>
            <p:cNvPr id="15391" name="Group 22"/>
            <p:cNvGrpSpPr/>
            <p:nvPr/>
          </p:nvGrpSpPr>
          <p:grpSpPr>
            <a:xfrm rot="0">
              <a:off x="1669" y="2509"/>
              <a:ext cx="2257" cy="458"/>
              <a:chOff x="3227" y="10907"/>
              <a:chExt cx="4095" cy="745"/>
            </a:xfrm>
          </p:grpSpPr>
          <p:sp>
            <p:nvSpPr>
              <p:cNvPr id="15392" name="Line 23"/>
              <p:cNvSpPr/>
              <p:nvPr/>
            </p:nvSpPr>
            <p:spPr>
              <a:xfrm flipV="1">
                <a:off x="3227" y="11104"/>
                <a:ext cx="614" cy="13"/>
              </a:xfrm>
              <a:prstGeom prst="line">
                <a:avLst/>
              </a:prstGeom>
              <a:ln w="9525" cap="flat" cmpd="sng">
                <a:solidFill>
                  <a:srgbClr val="000000"/>
                </a:solidFill>
                <a:prstDash val="solid"/>
                <a:headEnd type="none" w="med" len="med"/>
                <a:tailEnd type="triangle" w="med" len="med"/>
              </a:ln>
            </p:spPr>
          </p:sp>
          <p:sp>
            <p:nvSpPr>
              <p:cNvPr id="15393" name="Line 24"/>
              <p:cNvSpPr/>
              <p:nvPr/>
            </p:nvSpPr>
            <p:spPr>
              <a:xfrm flipV="1">
                <a:off x="4267" y="11104"/>
                <a:ext cx="871" cy="13"/>
              </a:xfrm>
              <a:prstGeom prst="line">
                <a:avLst/>
              </a:prstGeom>
              <a:ln w="9525" cap="flat" cmpd="sng">
                <a:solidFill>
                  <a:srgbClr val="000000"/>
                </a:solidFill>
                <a:prstDash val="solid"/>
                <a:headEnd type="none" w="med" len="med"/>
                <a:tailEnd type="triangle" w="med" len="med"/>
              </a:ln>
            </p:spPr>
          </p:sp>
          <p:sp>
            <p:nvSpPr>
              <p:cNvPr id="15394" name="Line 25"/>
              <p:cNvSpPr/>
              <p:nvPr/>
            </p:nvSpPr>
            <p:spPr>
              <a:xfrm flipV="1">
                <a:off x="6110" y="11118"/>
                <a:ext cx="1212" cy="1"/>
              </a:xfrm>
              <a:prstGeom prst="line">
                <a:avLst/>
              </a:prstGeom>
              <a:ln w="9525" cap="flat" cmpd="sng">
                <a:solidFill>
                  <a:srgbClr val="000000"/>
                </a:solidFill>
                <a:prstDash val="solid"/>
                <a:headEnd type="none" w="med" len="med"/>
                <a:tailEnd type="none" w="med" len="med"/>
              </a:ln>
            </p:spPr>
          </p:sp>
          <p:sp>
            <p:nvSpPr>
              <p:cNvPr id="15395" name="Line 26"/>
              <p:cNvSpPr/>
              <p:nvPr/>
            </p:nvSpPr>
            <p:spPr>
              <a:xfrm flipV="1">
                <a:off x="4059" y="11301"/>
                <a:ext cx="1" cy="351"/>
              </a:xfrm>
              <a:prstGeom prst="line">
                <a:avLst/>
              </a:prstGeom>
              <a:ln w="9525" cap="flat" cmpd="sng">
                <a:solidFill>
                  <a:srgbClr val="000000"/>
                </a:solidFill>
                <a:prstDash val="solid"/>
                <a:headEnd type="none" w="med" len="med"/>
                <a:tailEnd type="triangle" w="med" len="med"/>
              </a:ln>
            </p:spPr>
          </p:sp>
          <p:sp>
            <p:nvSpPr>
              <p:cNvPr id="15397" name="AutoShape 28"/>
              <p:cNvSpPr/>
              <p:nvPr/>
            </p:nvSpPr>
            <p:spPr>
              <a:xfrm>
                <a:off x="3839" y="10907"/>
                <a:ext cx="429" cy="414"/>
              </a:xfrm>
              <a:prstGeom prst="flowChartSummingJunction">
                <a:avLst/>
              </a:prstGeom>
              <a:solidFill>
                <a:srgbClr val="FFFFFF"/>
              </a:solidFill>
              <a:ln w="9525" cap="flat" cmpd="sng">
                <a:solidFill>
                  <a:srgbClr val="000000"/>
                </a:solidFill>
                <a:prstDash val="solid"/>
                <a:headEnd type="none" w="med" len="med"/>
                <a:tailEnd type="none" w="med" len="med"/>
              </a:ln>
            </p:spPr>
            <p:txBody>
              <a:bodyPr/>
              <a:p>
                <a:pPr eaLnBrk="1" hangingPunct="1"/>
                <a:endParaRPr lang="zh-CN" altLang="en-US" dirty="0">
                  <a:latin typeface="Tahoma" panose="020B0604030504040204" pitchFamily="34" charset="0"/>
                </a:endParaRPr>
              </a:p>
            </p:txBody>
          </p:sp>
          <p:sp>
            <p:nvSpPr>
              <p:cNvPr id="15399" name="Text Box 30"/>
              <p:cNvSpPr txBox="1"/>
              <p:nvPr/>
            </p:nvSpPr>
            <p:spPr>
              <a:xfrm>
                <a:off x="5138" y="10910"/>
                <a:ext cx="949" cy="390"/>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1" hangingPunct="1"/>
                <a:r>
                  <a:rPr lang="zh-CN" altLang="en-US" dirty="0">
                    <a:latin typeface="Times New Roman" panose="02020603050405020304" pitchFamily="18" charset="0"/>
                  </a:rPr>
                  <a:t>积分器</a:t>
                </a:r>
                <a:endParaRPr lang="zh-CN" altLang="en-US" dirty="0">
                  <a:latin typeface="Times New Roman" panose="02020603050405020304" pitchFamily="18" charset="0"/>
                </a:endParaRPr>
              </a:p>
            </p:txBody>
          </p:sp>
        </p:grpSp>
        <p:grpSp>
          <p:nvGrpSpPr>
            <p:cNvPr id="15381" name="Group 33"/>
            <p:cNvGrpSpPr/>
            <p:nvPr/>
          </p:nvGrpSpPr>
          <p:grpSpPr>
            <a:xfrm rot="0">
              <a:off x="1653" y="3305"/>
              <a:ext cx="2272" cy="457"/>
              <a:chOff x="3227" y="10907"/>
              <a:chExt cx="4123" cy="745"/>
            </a:xfrm>
          </p:grpSpPr>
          <p:sp>
            <p:nvSpPr>
              <p:cNvPr id="15382" name="Line 34"/>
              <p:cNvSpPr/>
              <p:nvPr/>
            </p:nvSpPr>
            <p:spPr>
              <a:xfrm flipV="1">
                <a:off x="3227" y="11104"/>
                <a:ext cx="614" cy="13"/>
              </a:xfrm>
              <a:prstGeom prst="line">
                <a:avLst/>
              </a:prstGeom>
              <a:ln w="9525" cap="flat" cmpd="sng">
                <a:solidFill>
                  <a:srgbClr val="000000"/>
                </a:solidFill>
                <a:prstDash val="solid"/>
                <a:headEnd type="none" w="med" len="med"/>
                <a:tailEnd type="triangle" w="med" len="med"/>
              </a:ln>
            </p:spPr>
          </p:sp>
          <p:sp>
            <p:nvSpPr>
              <p:cNvPr id="15383" name="Line 35"/>
              <p:cNvSpPr/>
              <p:nvPr/>
            </p:nvSpPr>
            <p:spPr>
              <a:xfrm flipV="1">
                <a:off x="4267" y="11104"/>
                <a:ext cx="871" cy="13"/>
              </a:xfrm>
              <a:prstGeom prst="line">
                <a:avLst/>
              </a:prstGeom>
              <a:ln w="9525" cap="flat" cmpd="sng">
                <a:solidFill>
                  <a:srgbClr val="000000"/>
                </a:solidFill>
                <a:prstDash val="solid"/>
                <a:headEnd type="none" w="med" len="med"/>
                <a:tailEnd type="triangle" w="med" len="med"/>
              </a:ln>
            </p:spPr>
          </p:sp>
          <p:sp>
            <p:nvSpPr>
              <p:cNvPr id="15384" name="Line 36"/>
              <p:cNvSpPr/>
              <p:nvPr/>
            </p:nvSpPr>
            <p:spPr>
              <a:xfrm>
                <a:off x="6110" y="11104"/>
                <a:ext cx="1240" cy="14"/>
              </a:xfrm>
              <a:prstGeom prst="line">
                <a:avLst/>
              </a:prstGeom>
              <a:ln w="9525" cap="flat" cmpd="sng">
                <a:solidFill>
                  <a:srgbClr val="000000"/>
                </a:solidFill>
                <a:prstDash val="solid"/>
                <a:headEnd type="none" w="med" len="med"/>
                <a:tailEnd type="none" w="med" len="med"/>
              </a:ln>
            </p:spPr>
          </p:sp>
          <p:sp>
            <p:nvSpPr>
              <p:cNvPr id="15385" name="Line 37"/>
              <p:cNvSpPr/>
              <p:nvPr/>
            </p:nvSpPr>
            <p:spPr>
              <a:xfrm flipV="1">
                <a:off x="4059" y="11301"/>
                <a:ext cx="1" cy="351"/>
              </a:xfrm>
              <a:prstGeom prst="line">
                <a:avLst/>
              </a:prstGeom>
              <a:ln w="9525" cap="flat" cmpd="sng">
                <a:solidFill>
                  <a:srgbClr val="000000"/>
                </a:solidFill>
                <a:prstDash val="solid"/>
                <a:headEnd type="none" w="med" len="med"/>
                <a:tailEnd type="triangle" w="med" len="med"/>
              </a:ln>
            </p:spPr>
          </p:sp>
          <p:sp>
            <p:nvSpPr>
              <p:cNvPr id="15387" name="AutoShape 39"/>
              <p:cNvSpPr/>
              <p:nvPr/>
            </p:nvSpPr>
            <p:spPr>
              <a:xfrm>
                <a:off x="3839" y="10907"/>
                <a:ext cx="429" cy="414"/>
              </a:xfrm>
              <a:prstGeom prst="flowChartSummingJunction">
                <a:avLst/>
              </a:prstGeom>
              <a:solidFill>
                <a:srgbClr val="FFFFFF"/>
              </a:solidFill>
              <a:ln w="9525" cap="flat" cmpd="sng">
                <a:solidFill>
                  <a:srgbClr val="000000"/>
                </a:solidFill>
                <a:prstDash val="solid"/>
                <a:headEnd type="none" w="med" len="med"/>
                <a:tailEnd type="none" w="med" len="med"/>
              </a:ln>
            </p:spPr>
            <p:txBody>
              <a:bodyPr/>
              <a:p>
                <a:pPr eaLnBrk="1" hangingPunct="1"/>
                <a:endParaRPr lang="zh-CN" altLang="en-US" dirty="0">
                  <a:latin typeface="Tahoma" panose="020B0604030504040204" pitchFamily="34" charset="0"/>
                </a:endParaRPr>
              </a:p>
            </p:txBody>
          </p:sp>
          <p:sp>
            <p:nvSpPr>
              <p:cNvPr id="15389" name="Text Box 41"/>
              <p:cNvSpPr txBox="1"/>
              <p:nvPr/>
            </p:nvSpPr>
            <p:spPr>
              <a:xfrm>
                <a:off x="5138" y="10910"/>
                <a:ext cx="949" cy="390"/>
              </a:xfrm>
              <a:prstGeom prst="rect">
                <a:avLst/>
              </a:prstGeom>
              <a:solidFill>
                <a:srgbClr val="FFFFFF"/>
              </a:solidFill>
              <a:ln w="9525" cap="flat" cmpd="sng">
                <a:solidFill>
                  <a:srgbClr val="000000"/>
                </a:solidFill>
                <a:prstDash val="solid"/>
                <a:miter/>
                <a:headEnd type="none" w="med" len="med"/>
                <a:tailEnd type="none" w="med" len="med"/>
              </a:ln>
            </p:spPr>
            <p:txBody>
              <a:bodyPr/>
              <a:p>
                <a:pPr algn="ctr" eaLnBrk="1" hangingPunct="1"/>
                <a:r>
                  <a:rPr lang="zh-CN" altLang="en-US" dirty="0">
                    <a:latin typeface="Times New Roman" panose="02020603050405020304" pitchFamily="18" charset="0"/>
                  </a:rPr>
                  <a:t>积分器</a:t>
                </a:r>
                <a:endParaRPr lang="zh-CN" altLang="en-US" dirty="0">
                  <a:latin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4</a:t>
            </a:r>
            <a:r>
              <a:rPr sz="4400" dirty="0" smtClean="0"/>
              <a:t> 最佳接收机的性能</a:t>
            </a:r>
            <a:endParaRPr sz="4400" dirty="0" smtClean="0"/>
          </a:p>
        </p:txBody>
      </p:sp>
      <p:sp>
        <p:nvSpPr>
          <p:cNvPr id="25603" name="Rectangle 3"/>
          <p:cNvSpPr>
            <a:spLocks noGrp="1" noChangeArrowheads="1"/>
          </p:cNvSpPr>
          <p:nvPr>
            <p:ph type="body" idx="1"/>
          </p:nvPr>
        </p:nvSpPr>
        <p:spPr>
          <a:xfrm>
            <a:off x="927100" y="1179830"/>
            <a:ext cx="80200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最佳接收机的性能</a:t>
            </a:r>
            <a:r>
              <a:rPr lang="en-US" altLang="zh-CN" dirty="0" smtClean="0">
                <a:solidFill>
                  <a:schemeClr val="tx2">
                    <a:lumMod val="75000"/>
                  </a:schemeClr>
                </a:solidFill>
                <a:effectLst>
                  <a:outerShdw blurRad="38100" dist="38100" dir="2700000" algn="tl">
                    <a:srgbClr val="000000">
                      <a:alpha val="43137"/>
                    </a:srgbClr>
                  </a:outerShdw>
                </a:effectLst>
              </a:rPr>
              <a:t>——</a:t>
            </a:r>
            <a:r>
              <a:rPr lang="zh-CN" altLang="en-US" dirty="0" smtClean="0">
                <a:solidFill>
                  <a:schemeClr val="tx2">
                    <a:lumMod val="75000"/>
                  </a:schemeClr>
                </a:solidFill>
                <a:effectLst>
                  <a:outerShdw blurRad="38100" dist="38100" dir="2700000" algn="tl">
                    <a:srgbClr val="000000">
                      <a:alpha val="43137"/>
                    </a:srgbClr>
                  </a:outerShdw>
                </a:effectLst>
              </a:rPr>
              <a:t>误码率</a:t>
            </a:r>
            <a:r>
              <a:rPr lang="en-US" altLang="zh-CN" dirty="0" smtClean="0">
                <a:solidFill>
                  <a:schemeClr val="tx2">
                    <a:lumMod val="75000"/>
                  </a:schemeClr>
                </a:solidFill>
                <a:effectLst>
                  <a:outerShdw blurRad="38100" dist="38100" dir="2700000" algn="tl">
                    <a:srgbClr val="000000">
                      <a:alpha val="43137"/>
                    </a:srgbClr>
                  </a:outerShdw>
                </a:effectLst>
              </a:rPr>
              <a:t>P</a:t>
            </a:r>
            <a:r>
              <a:rPr lang="en-US" altLang="zh-CN" baseline="-25000" dirty="0" smtClean="0">
                <a:solidFill>
                  <a:schemeClr val="tx2">
                    <a:lumMod val="75000"/>
                  </a:schemeClr>
                </a:solidFill>
                <a:effectLst>
                  <a:outerShdw blurRad="38100" dist="38100" dir="2700000" algn="tl">
                    <a:srgbClr val="000000">
                      <a:alpha val="43137"/>
                    </a:srgbClr>
                  </a:outerShdw>
                </a:effectLst>
              </a:rPr>
              <a:t>e</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en-US" altLang="zh-CN" sz="2400">
                <a:latin typeface="Times New Roman" panose="02020603050405020304" pitchFamily="18" charset="0"/>
                <a:ea typeface="宋体" panose="02010600030101010101" pitchFamily="2" charset="-122"/>
                <a:sym typeface="+mn-ea"/>
              </a:rPr>
              <a:t>P(</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1</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a:t>
            </a:r>
            <a:r>
              <a:rPr lang="en-US" altLang="zh-CN" sz="2400">
                <a:latin typeface="Times New Roman" panose="02020603050405020304" pitchFamily="18" charset="0"/>
                <a:ea typeface="宋体" panose="02010600030101010101" pitchFamily="2" charset="-122"/>
                <a:sym typeface="+mn-ea"/>
              </a:rPr>
              <a:t>P(</a:t>
            </a:r>
            <a:r>
              <a:rPr lang="en-US" altLang="zh-CN" sz="2400" i="1">
                <a:effectLst/>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2</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分别为</a:t>
            </a:r>
            <a:r>
              <a:rPr lang="zh-CN" altLang="en-US" sz="2400" dirty="0">
                <a:latin typeface="Times New Roman" panose="02020603050405020304" pitchFamily="18" charset="0"/>
                <a:ea typeface="宋体" panose="02010600030101010101" pitchFamily="2" charset="-122"/>
                <a:sym typeface="+mn-ea"/>
              </a:rPr>
              <a:t>发送</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1</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t</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和</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2</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t</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的</a:t>
            </a:r>
            <a:r>
              <a:rPr lang="zh-CN" altLang="en-US" sz="2400" dirty="0">
                <a:latin typeface="Times New Roman" panose="02020603050405020304" pitchFamily="18" charset="0"/>
                <a:ea typeface="宋体" panose="02010600030101010101" pitchFamily="2" charset="-122"/>
                <a:sym typeface="+mn-ea"/>
              </a:rPr>
              <a:t>先验概率；</a:t>
            </a:r>
            <a:r>
              <a:rPr lang="en-US" altLang="zh-CN" sz="2400" i="1" dirty="0">
                <a:latin typeface="Times New Roman" panose="02020603050405020304" pitchFamily="18" charset="0"/>
                <a:ea typeface="宋体" panose="02010600030101010101" pitchFamily="2" charset="-122"/>
                <a:sym typeface="+mn-ea"/>
              </a:rPr>
              <a:t>P</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r</a:t>
            </a:r>
            <a:r>
              <a:rPr lang="en-US" altLang="zh-CN" sz="2400" baseline="-25000" dirty="0">
                <a:latin typeface="Times New Roman" panose="02020603050405020304" pitchFamily="18" charset="0"/>
                <a:ea typeface="宋体" panose="02010600030101010101" pitchFamily="2" charset="-122"/>
                <a:sym typeface="+mn-ea"/>
              </a:rPr>
              <a:t>2</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s</a:t>
            </a:r>
            <a:r>
              <a:rPr lang="en-US" altLang="zh-CN" sz="2400" baseline="-25000" dirty="0">
                <a:latin typeface="Times New Roman" panose="02020603050405020304" pitchFamily="18" charset="0"/>
                <a:ea typeface="宋体" panose="02010600030101010101" pitchFamily="2" charset="-122"/>
                <a:sym typeface="+mn-ea"/>
              </a:rPr>
              <a:t>1</a:t>
            </a:r>
            <a:r>
              <a:rPr lang="en-US" altLang="zh-CN" sz="2400" dirty="0">
                <a:latin typeface="Times New Roman" panose="02020603050405020304" pitchFamily="18" charset="0"/>
                <a:ea typeface="宋体" panose="02010600030101010101" pitchFamily="2" charset="-122"/>
                <a:sym typeface="+mn-ea"/>
              </a:rPr>
              <a:t>)</a:t>
            </a:r>
            <a:r>
              <a:rPr lang="zh-CN" altLang="en-US"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P</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r</a:t>
            </a:r>
            <a:r>
              <a:rPr lang="en-US" altLang="zh-CN" sz="2400" baseline="-25000" dirty="0">
                <a:latin typeface="Times New Roman" panose="02020603050405020304" pitchFamily="18" charset="0"/>
                <a:ea typeface="宋体" panose="02010600030101010101" pitchFamily="2" charset="-122"/>
                <a:sym typeface="+mn-ea"/>
              </a:rPr>
              <a:t>1</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s</a:t>
            </a:r>
            <a:r>
              <a:rPr lang="en-US" altLang="zh-CN" sz="2400" baseline="-25000" dirty="0">
                <a:latin typeface="Times New Roman" panose="02020603050405020304" pitchFamily="18" charset="0"/>
                <a:ea typeface="宋体" panose="02010600030101010101" pitchFamily="2" charset="-122"/>
                <a:sym typeface="+mn-ea"/>
              </a:rPr>
              <a:t>2</a:t>
            </a:r>
            <a:r>
              <a:rPr lang="en-US" altLang="zh-CN" sz="2400" dirty="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分别为</a:t>
            </a:r>
            <a:r>
              <a:rPr lang="zh-CN" altLang="en-US" sz="2400" dirty="0">
                <a:latin typeface="Times New Roman" panose="02020603050405020304" pitchFamily="18" charset="0"/>
                <a:ea typeface="宋体" panose="02010600030101010101" pitchFamily="2" charset="-122"/>
                <a:sym typeface="+mn-ea"/>
              </a:rPr>
              <a:t>发送</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1</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t</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和</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2</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t</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时的</a:t>
            </a:r>
            <a:r>
              <a:rPr lang="zh-CN" altLang="en-US" sz="2400" dirty="0">
                <a:latin typeface="Times New Roman" panose="02020603050405020304" pitchFamily="18" charset="0"/>
                <a:ea typeface="宋体" panose="02010600030101010101" pitchFamily="2" charset="-122"/>
                <a:sym typeface="+mn-ea"/>
              </a:rPr>
              <a:t>错误概率。</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已知</a:t>
            </a:r>
            <a:r>
              <a:rPr lang="zh-CN" altLang="en-US" sz="2400" dirty="0">
                <a:sym typeface="+mn-ea"/>
              </a:rPr>
              <a:t>系统的平均错误概率为：</a:t>
            </a:r>
            <a:endParaRPr lang="zh-CN" altLang="en-US" sz="2400" dirty="0">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设发送端发送</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1</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t</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，则接收端输入信号为</a:t>
            </a:r>
            <a:r>
              <a:rPr lang="en-US" altLang="zh-CN" sz="2400" i="1">
                <a:latin typeface="Times New Roman" panose="02020603050405020304" pitchFamily="18" charset="0"/>
                <a:ea typeface="宋体" panose="02010600030101010101" pitchFamily="2" charset="-122"/>
                <a:sym typeface="+mn-ea"/>
              </a:rPr>
              <a:t>y</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t</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1</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t</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n</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t</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，则发</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1</a:t>
            </a:r>
            <a:r>
              <a:rPr lang="zh-CN" altLang="en-US" sz="2400">
                <a:latin typeface="Times New Roman" panose="02020603050405020304" pitchFamily="18" charset="0"/>
                <a:ea typeface="宋体" panose="02010600030101010101" pitchFamily="2" charset="-122"/>
                <a:sym typeface="+mn-ea"/>
              </a:rPr>
              <a:t>错判为</a:t>
            </a:r>
            <a:r>
              <a:rPr lang="en-US" altLang="zh-CN" sz="2400" i="1" dirty="0">
                <a:latin typeface="Times New Roman" panose="02020603050405020304" pitchFamily="18" charset="0"/>
                <a:ea typeface="宋体" panose="02010600030101010101" pitchFamily="2" charset="-122"/>
                <a:sym typeface="+mn-ea"/>
              </a:rPr>
              <a:t>r</a:t>
            </a:r>
            <a:r>
              <a:rPr lang="en-US" altLang="zh-CN" sz="2400" baseline="-25000" dirty="0">
                <a:latin typeface="Times New Roman" panose="02020603050405020304" pitchFamily="18" charset="0"/>
                <a:ea typeface="宋体" panose="02010600030101010101" pitchFamily="2" charset="-122"/>
                <a:sym typeface="+mn-ea"/>
              </a:rPr>
              <a:t>2</a:t>
            </a:r>
            <a:r>
              <a:rPr lang="zh-CN" altLang="en-US" sz="2400" dirty="0">
                <a:latin typeface="Times New Roman" panose="02020603050405020304" pitchFamily="18" charset="0"/>
                <a:ea typeface="宋体" panose="02010600030101010101" pitchFamily="2" charset="-122"/>
                <a:sym typeface="+mn-ea"/>
              </a:rPr>
              <a:t>的概率，应为以下不等式存在的概率 ，即：</a:t>
            </a:r>
            <a:endParaRPr lang="zh-CN" altLang="en-US" sz="2400" dirty="0">
              <a:latin typeface="Times New Roman" panose="02020603050405020304" pitchFamily="18" charset="0"/>
              <a:ea typeface="宋体" panose="02010600030101010101" pitchFamily="2" charset="-122"/>
              <a:sym typeface="+mn-ea"/>
            </a:endParaRPr>
          </a:p>
        </p:txBody>
      </p:sp>
      <p:graphicFrame>
        <p:nvGraphicFramePr>
          <p:cNvPr id="32777" name="对象 32776"/>
          <p:cNvGraphicFramePr/>
          <p:nvPr/>
        </p:nvGraphicFramePr>
        <p:xfrm>
          <a:off x="2198053" y="3268346"/>
          <a:ext cx="4747260" cy="483235"/>
        </p:xfrm>
        <a:graphic>
          <a:graphicData uri="http://schemas.openxmlformats.org/presentationml/2006/ole">
            <mc:AlternateContent xmlns:mc="http://schemas.openxmlformats.org/markup-compatibility/2006">
              <mc:Choice xmlns:v="urn:schemas-microsoft-com:vml" Requires="v">
                <p:oleObj spid="_x0000_s3128" name="" r:id="rId1" imgW="2159000" imgH="228600" progId="Equation.3">
                  <p:embed/>
                </p:oleObj>
              </mc:Choice>
              <mc:Fallback>
                <p:oleObj name="" r:id="rId1" imgW="2159000" imgH="228600" progId="Equation.3">
                  <p:embed/>
                  <p:pic>
                    <p:nvPicPr>
                      <p:cNvPr id="0" name="图片 3127"/>
                      <p:cNvPicPr/>
                      <p:nvPr/>
                    </p:nvPicPr>
                    <p:blipFill>
                      <a:blip r:embed="rId2"/>
                      <a:stretch>
                        <a:fillRect/>
                      </a:stretch>
                    </p:blipFill>
                    <p:spPr>
                      <a:xfrm>
                        <a:off x="2198053" y="3268346"/>
                        <a:ext cx="4747260" cy="483235"/>
                      </a:xfrm>
                      <a:prstGeom prst="rect">
                        <a:avLst/>
                      </a:prstGeom>
                      <a:solidFill>
                        <a:schemeClr val="accent1">
                          <a:alpha val="50000"/>
                        </a:schemeClr>
                      </a:solidFill>
                      <a:ln w="38100">
                        <a:noFill/>
                        <a:miter/>
                      </a:ln>
                    </p:spPr>
                  </p:pic>
                </p:oleObj>
              </mc:Fallback>
            </mc:AlternateContent>
          </a:graphicData>
        </a:graphic>
      </p:graphicFrame>
      <p:graphicFrame>
        <p:nvGraphicFramePr>
          <p:cNvPr id="4" name="Object 6"/>
          <p:cNvGraphicFramePr>
            <a:graphicFrameLocks noChangeAspect="1"/>
          </p:cNvGraphicFramePr>
          <p:nvPr/>
        </p:nvGraphicFramePr>
        <p:xfrm>
          <a:off x="700723" y="5053648"/>
          <a:ext cx="8167370" cy="899795"/>
        </p:xfrm>
        <a:graphic>
          <a:graphicData uri="http://schemas.openxmlformats.org/presentationml/2006/ole">
            <mc:AlternateContent xmlns:mc="http://schemas.openxmlformats.org/markup-compatibility/2006">
              <mc:Choice xmlns:v="urn:schemas-microsoft-com:vml" Requires="v">
                <p:oleObj spid="_x0000_s5" name="" r:id="rId3" imgW="4406900" imgH="482600" progId="Equation.3">
                  <p:embed/>
                </p:oleObj>
              </mc:Choice>
              <mc:Fallback>
                <p:oleObj name="" r:id="rId3" imgW="4406900" imgH="482600" progId="Equation.3">
                  <p:embed/>
                  <p:pic>
                    <p:nvPicPr>
                      <p:cNvPr id="0" name="图片 3131"/>
                      <p:cNvPicPr/>
                      <p:nvPr/>
                    </p:nvPicPr>
                    <p:blipFill>
                      <a:blip r:embed="rId4"/>
                      <a:stretch>
                        <a:fillRect/>
                      </a:stretch>
                    </p:blipFill>
                    <p:spPr>
                      <a:xfrm>
                        <a:off x="700723" y="5053648"/>
                        <a:ext cx="8167370" cy="89979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4</a:t>
            </a:r>
            <a:r>
              <a:rPr sz="4400" dirty="0" smtClean="0"/>
              <a:t> 最佳接收机的性能</a:t>
            </a:r>
            <a:endParaRPr sz="4400" dirty="0" smtClean="0"/>
          </a:p>
        </p:txBody>
      </p:sp>
      <p:sp>
        <p:nvSpPr>
          <p:cNvPr id="25603" name="Rectangle 3"/>
          <p:cNvSpPr>
            <a:spLocks noGrp="1" noChangeArrowheads="1"/>
          </p:cNvSpPr>
          <p:nvPr>
            <p:ph type="body" idx="1"/>
          </p:nvPr>
        </p:nvSpPr>
        <p:spPr>
          <a:xfrm>
            <a:off x="927100" y="1179830"/>
            <a:ext cx="80200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最佳接收机的性能</a:t>
            </a:r>
            <a:r>
              <a:rPr lang="en-US" altLang="zh-CN" dirty="0" smtClean="0">
                <a:solidFill>
                  <a:schemeClr val="tx2">
                    <a:lumMod val="75000"/>
                  </a:schemeClr>
                </a:solidFill>
                <a:effectLst>
                  <a:outerShdw blurRad="38100" dist="38100" dir="2700000" algn="tl">
                    <a:srgbClr val="000000">
                      <a:alpha val="43137"/>
                    </a:srgbClr>
                  </a:outerShdw>
                </a:effectLst>
              </a:rPr>
              <a:t>——</a:t>
            </a:r>
            <a:r>
              <a:rPr lang="zh-CN" altLang="en-US" dirty="0" smtClean="0">
                <a:solidFill>
                  <a:schemeClr val="tx2">
                    <a:lumMod val="75000"/>
                  </a:schemeClr>
                </a:solidFill>
                <a:effectLst>
                  <a:outerShdw blurRad="38100" dist="38100" dir="2700000" algn="tl">
                    <a:srgbClr val="000000">
                      <a:alpha val="43137"/>
                    </a:srgbClr>
                  </a:outerShdw>
                </a:effectLst>
              </a:rPr>
              <a:t>误码率</a:t>
            </a:r>
            <a:r>
              <a:rPr lang="en-US" altLang="zh-CN" dirty="0" smtClean="0">
                <a:solidFill>
                  <a:schemeClr val="tx2">
                    <a:lumMod val="75000"/>
                  </a:schemeClr>
                </a:solidFill>
                <a:effectLst>
                  <a:outerShdw blurRad="38100" dist="38100" dir="2700000" algn="tl">
                    <a:srgbClr val="000000">
                      <a:alpha val="43137"/>
                    </a:srgbClr>
                  </a:outerShdw>
                </a:effectLst>
              </a:rPr>
              <a:t>P</a:t>
            </a:r>
            <a:r>
              <a:rPr lang="en-US" altLang="zh-CN" baseline="-25000" dirty="0" smtClean="0">
                <a:solidFill>
                  <a:schemeClr val="tx2">
                    <a:lumMod val="75000"/>
                  </a:schemeClr>
                </a:solidFill>
                <a:effectLst>
                  <a:outerShdw blurRad="38100" dist="38100" dir="2700000" algn="tl">
                    <a:srgbClr val="000000">
                      <a:alpha val="43137"/>
                    </a:srgbClr>
                  </a:outerShdw>
                </a:effectLst>
              </a:rPr>
              <a:t>e</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将</a:t>
            </a:r>
            <a:r>
              <a:rPr lang="en-US" altLang="zh-CN" sz="2400" i="1">
                <a:latin typeface="Times New Roman" panose="02020603050405020304" pitchFamily="18" charset="0"/>
                <a:ea typeface="宋体" panose="02010600030101010101" pitchFamily="2" charset="-122"/>
                <a:sym typeface="+mn-ea"/>
              </a:rPr>
              <a:t>y</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t</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1</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t</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n</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t</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代入上式得：</a:t>
            </a:r>
            <a:endParaRPr lang="zh-CN" altLang="en-US" sz="240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两边取对数，并整理得到：</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5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式中，                        ，                        ，</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50000"/>
              </a:lnSpc>
              <a:spcBef>
                <a:spcPts val="20"/>
              </a:spcBef>
              <a:spcAft>
                <a:spcPts val="0"/>
              </a:spcAft>
              <a:buFont typeface="Wingdings" panose="05000000000000000000" charset="0"/>
              <a:buNone/>
            </a:pPr>
            <a:r>
              <a:rPr lang="zh-CN" altLang="en-US" sz="2400" i="1" dirty="0">
                <a:latin typeface="Arial" panose="020B0604020202020204" pitchFamily="34" charset="0"/>
                <a:ea typeface="宋体" panose="02010600030101010101" pitchFamily="2" charset="-122"/>
                <a:cs typeface="Arial" panose="020B0604020202020204" pitchFamily="34" charset="0"/>
                <a:sym typeface="+mn-ea"/>
              </a:rPr>
              <a:t>ρ</a:t>
            </a:r>
            <a:r>
              <a:rPr lang="zh-CN" altLang="en-US" sz="2400" dirty="0">
                <a:latin typeface="Arial" panose="020B0604020202020204" pitchFamily="34" charset="0"/>
                <a:ea typeface="宋体" panose="02010600030101010101" pitchFamily="2" charset="-122"/>
                <a:cs typeface="Arial" panose="020B0604020202020204" pitchFamily="34" charset="0"/>
                <a:sym typeface="+mn-ea"/>
              </a:rPr>
              <a:t>为</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1</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t</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和</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2</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t</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的互相关系数。</a:t>
            </a:r>
            <a:endParaRPr lang="zh-CN" altLang="en-US" sz="2400">
              <a:latin typeface="Times New Roman" panose="02020603050405020304" pitchFamily="18" charset="0"/>
              <a:ea typeface="宋体" panose="02010600030101010101" pitchFamily="2" charset="-122"/>
              <a:sym typeface="+mn-ea"/>
            </a:endParaRPr>
          </a:p>
        </p:txBody>
      </p:sp>
      <p:graphicFrame>
        <p:nvGraphicFramePr>
          <p:cNvPr id="4" name="Object 6"/>
          <p:cNvGraphicFramePr>
            <a:graphicFrameLocks noChangeAspect="1"/>
          </p:cNvGraphicFramePr>
          <p:nvPr/>
        </p:nvGraphicFramePr>
        <p:xfrm>
          <a:off x="770890" y="2308543"/>
          <a:ext cx="8002905" cy="899795"/>
        </p:xfrm>
        <a:graphic>
          <a:graphicData uri="http://schemas.openxmlformats.org/presentationml/2006/ole">
            <mc:AlternateContent xmlns:mc="http://schemas.openxmlformats.org/markup-compatibility/2006">
              <mc:Choice xmlns:v="urn:schemas-microsoft-com:vml" Requires="v">
                <p:oleObj spid="_x0000_s5" name="" r:id="rId1" imgW="4318000" imgH="482600" progId="Equation.3">
                  <p:embed/>
                </p:oleObj>
              </mc:Choice>
              <mc:Fallback>
                <p:oleObj name="" r:id="rId1" imgW="4318000" imgH="482600" progId="Equation.3">
                  <p:embed/>
                  <p:pic>
                    <p:nvPicPr>
                      <p:cNvPr id="0" name="图片 3131"/>
                      <p:cNvPicPr/>
                      <p:nvPr/>
                    </p:nvPicPr>
                    <p:blipFill>
                      <a:blip r:embed="rId2"/>
                      <a:stretch>
                        <a:fillRect/>
                      </a:stretch>
                    </p:blipFill>
                    <p:spPr>
                      <a:xfrm>
                        <a:off x="770890" y="2308543"/>
                        <a:ext cx="8002905" cy="899795"/>
                      </a:xfrm>
                      <a:prstGeom prst="rect">
                        <a:avLst/>
                      </a:prstGeom>
                      <a:noFill/>
                      <a:ln w="38100">
                        <a:noFill/>
                        <a:miter/>
                      </a:ln>
                    </p:spPr>
                  </p:pic>
                </p:oleObj>
              </mc:Fallback>
            </mc:AlternateContent>
          </a:graphicData>
        </a:graphic>
      </p:graphicFrame>
      <p:graphicFrame>
        <p:nvGraphicFramePr>
          <p:cNvPr id="2" name="Object 6"/>
          <p:cNvGraphicFramePr>
            <a:graphicFrameLocks noChangeAspect="1"/>
          </p:cNvGraphicFramePr>
          <p:nvPr/>
        </p:nvGraphicFramePr>
        <p:xfrm>
          <a:off x="1335723" y="4067176"/>
          <a:ext cx="6873240" cy="805180"/>
        </p:xfrm>
        <a:graphic>
          <a:graphicData uri="http://schemas.openxmlformats.org/presentationml/2006/ole">
            <mc:AlternateContent xmlns:mc="http://schemas.openxmlformats.org/markup-compatibility/2006">
              <mc:Choice xmlns:v="urn:schemas-microsoft-com:vml" Requires="v">
                <p:oleObj spid="_x0000_s3" name="" r:id="rId3" imgW="3708400" imgH="431800" progId="Equation.3">
                  <p:embed/>
                </p:oleObj>
              </mc:Choice>
              <mc:Fallback>
                <p:oleObj name="" r:id="rId3" imgW="3708400" imgH="431800" progId="Equation.3">
                  <p:embed/>
                  <p:pic>
                    <p:nvPicPr>
                      <p:cNvPr id="0" name="图片 3131"/>
                      <p:cNvPicPr/>
                      <p:nvPr/>
                    </p:nvPicPr>
                    <p:blipFill>
                      <a:blip r:embed="rId4"/>
                      <a:stretch>
                        <a:fillRect/>
                      </a:stretch>
                    </p:blipFill>
                    <p:spPr>
                      <a:xfrm>
                        <a:off x="1335723" y="4067176"/>
                        <a:ext cx="6873240" cy="805180"/>
                      </a:xfrm>
                      <a:prstGeom prst="rect">
                        <a:avLst/>
                      </a:prstGeom>
                      <a:noFill/>
                      <a:ln w="38100">
                        <a:noFill/>
                        <a:miter/>
                      </a:ln>
                    </p:spPr>
                  </p:pic>
                </p:oleObj>
              </mc:Fallback>
            </mc:AlternateContent>
          </a:graphicData>
        </a:graphic>
      </p:graphicFrame>
      <p:graphicFrame>
        <p:nvGraphicFramePr>
          <p:cNvPr id="9" name="Object 6"/>
          <p:cNvGraphicFramePr>
            <a:graphicFrameLocks noChangeAspect="1"/>
          </p:cNvGraphicFramePr>
          <p:nvPr/>
        </p:nvGraphicFramePr>
        <p:xfrm>
          <a:off x="1818323" y="5177791"/>
          <a:ext cx="1789430" cy="615950"/>
        </p:xfrm>
        <a:graphic>
          <a:graphicData uri="http://schemas.openxmlformats.org/presentationml/2006/ole">
            <mc:AlternateContent xmlns:mc="http://schemas.openxmlformats.org/markup-compatibility/2006">
              <mc:Choice xmlns:v="urn:schemas-microsoft-com:vml" Requires="v">
                <p:oleObj spid="_x0000_s10" name="" r:id="rId5" imgW="965200" imgH="330200" progId="Equation.3">
                  <p:embed/>
                </p:oleObj>
              </mc:Choice>
              <mc:Fallback>
                <p:oleObj name="" r:id="rId5" imgW="965200" imgH="330200" progId="Equation.3">
                  <p:embed/>
                  <p:pic>
                    <p:nvPicPr>
                      <p:cNvPr id="0" name="图片 3131"/>
                      <p:cNvPicPr/>
                      <p:nvPr/>
                    </p:nvPicPr>
                    <p:blipFill>
                      <a:blip r:embed="rId6"/>
                      <a:stretch>
                        <a:fillRect/>
                      </a:stretch>
                    </p:blipFill>
                    <p:spPr>
                      <a:xfrm>
                        <a:off x="1818323" y="5177791"/>
                        <a:ext cx="1789430" cy="615950"/>
                      </a:xfrm>
                      <a:prstGeom prst="rect">
                        <a:avLst/>
                      </a:prstGeom>
                      <a:noFill/>
                      <a:ln w="38100">
                        <a:noFill/>
                        <a:miter/>
                      </a:ln>
                    </p:spPr>
                  </p:pic>
                </p:oleObj>
              </mc:Fallback>
            </mc:AlternateContent>
          </a:graphicData>
        </a:graphic>
      </p:graphicFrame>
      <p:graphicFrame>
        <p:nvGraphicFramePr>
          <p:cNvPr id="11" name="Object 6"/>
          <p:cNvGraphicFramePr>
            <a:graphicFrameLocks noChangeAspect="1"/>
          </p:cNvGraphicFramePr>
          <p:nvPr/>
        </p:nvGraphicFramePr>
        <p:xfrm>
          <a:off x="3955733" y="5177791"/>
          <a:ext cx="1859280" cy="615950"/>
        </p:xfrm>
        <a:graphic>
          <a:graphicData uri="http://schemas.openxmlformats.org/presentationml/2006/ole">
            <mc:AlternateContent xmlns:mc="http://schemas.openxmlformats.org/markup-compatibility/2006">
              <mc:Choice xmlns:v="urn:schemas-microsoft-com:vml" Requires="v">
                <p:oleObj spid="_x0000_s12" name="" r:id="rId7" imgW="1002665" imgH="330200" progId="Equation.3">
                  <p:embed/>
                </p:oleObj>
              </mc:Choice>
              <mc:Fallback>
                <p:oleObj name="" r:id="rId7" imgW="1002665" imgH="330200" progId="Equation.3">
                  <p:embed/>
                  <p:pic>
                    <p:nvPicPr>
                      <p:cNvPr id="0" name="图片 3131"/>
                      <p:cNvPicPr/>
                      <p:nvPr/>
                    </p:nvPicPr>
                    <p:blipFill>
                      <a:blip r:embed="rId8"/>
                      <a:stretch>
                        <a:fillRect/>
                      </a:stretch>
                    </p:blipFill>
                    <p:spPr>
                      <a:xfrm>
                        <a:off x="3955733" y="5177791"/>
                        <a:ext cx="1859280" cy="615950"/>
                      </a:xfrm>
                      <a:prstGeom prst="rect">
                        <a:avLst/>
                      </a:prstGeom>
                      <a:noFill/>
                      <a:ln w="38100">
                        <a:noFill/>
                        <a:miter/>
                      </a:ln>
                    </p:spPr>
                  </p:pic>
                </p:oleObj>
              </mc:Fallback>
            </mc:AlternateContent>
          </a:graphicData>
        </a:graphic>
      </p:graphicFrame>
      <p:graphicFrame>
        <p:nvGraphicFramePr>
          <p:cNvPr id="16" name="Object 6"/>
          <p:cNvGraphicFramePr>
            <a:graphicFrameLocks noChangeAspect="1"/>
          </p:cNvGraphicFramePr>
          <p:nvPr/>
        </p:nvGraphicFramePr>
        <p:xfrm>
          <a:off x="6018213" y="4872039"/>
          <a:ext cx="2190750" cy="1066165"/>
        </p:xfrm>
        <a:graphic>
          <a:graphicData uri="http://schemas.openxmlformats.org/presentationml/2006/ole">
            <mc:AlternateContent xmlns:mc="http://schemas.openxmlformats.org/markup-compatibility/2006">
              <mc:Choice xmlns:v="urn:schemas-microsoft-com:vml" Requires="v">
                <p:oleObj spid="_x0000_s17" name="" r:id="rId9" imgW="1181100" imgH="571500" progId="Equation.3">
                  <p:embed/>
                </p:oleObj>
              </mc:Choice>
              <mc:Fallback>
                <p:oleObj name="" r:id="rId9" imgW="1181100" imgH="571500" progId="Equation.3">
                  <p:embed/>
                  <p:pic>
                    <p:nvPicPr>
                      <p:cNvPr id="0" name="图片 3131"/>
                      <p:cNvPicPr/>
                      <p:nvPr/>
                    </p:nvPicPr>
                    <p:blipFill>
                      <a:blip r:embed="rId10"/>
                      <a:stretch>
                        <a:fillRect/>
                      </a:stretch>
                    </p:blipFill>
                    <p:spPr>
                      <a:xfrm>
                        <a:off x="6018213" y="4872039"/>
                        <a:ext cx="2190750" cy="10661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4</a:t>
            </a:r>
            <a:r>
              <a:rPr sz="4400" dirty="0" smtClean="0"/>
              <a:t> 最佳接收机的性能</a:t>
            </a:r>
            <a:endParaRPr sz="4400" dirty="0" smtClean="0"/>
          </a:p>
        </p:txBody>
      </p:sp>
      <p:sp>
        <p:nvSpPr>
          <p:cNvPr id="25603" name="Rectangle 3"/>
          <p:cNvSpPr>
            <a:spLocks noGrp="1" noChangeArrowheads="1"/>
          </p:cNvSpPr>
          <p:nvPr>
            <p:ph type="body" idx="1"/>
          </p:nvPr>
        </p:nvSpPr>
        <p:spPr>
          <a:xfrm>
            <a:off x="927100" y="1179830"/>
            <a:ext cx="80200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最佳接收机的性能</a:t>
            </a:r>
            <a:r>
              <a:rPr lang="en-US" altLang="zh-CN" dirty="0" smtClean="0">
                <a:solidFill>
                  <a:schemeClr val="tx2">
                    <a:lumMod val="75000"/>
                  </a:schemeClr>
                </a:solidFill>
                <a:effectLst>
                  <a:outerShdw blurRad="38100" dist="38100" dir="2700000" algn="tl">
                    <a:srgbClr val="000000">
                      <a:alpha val="43137"/>
                    </a:srgbClr>
                  </a:outerShdw>
                </a:effectLst>
              </a:rPr>
              <a:t>——</a:t>
            </a:r>
            <a:r>
              <a:rPr lang="zh-CN" altLang="en-US" dirty="0" smtClean="0">
                <a:solidFill>
                  <a:schemeClr val="tx2">
                    <a:lumMod val="75000"/>
                  </a:schemeClr>
                </a:solidFill>
                <a:effectLst>
                  <a:outerShdw blurRad="38100" dist="38100" dir="2700000" algn="tl">
                    <a:srgbClr val="000000">
                      <a:alpha val="43137"/>
                    </a:srgbClr>
                  </a:outerShdw>
                </a:effectLst>
              </a:rPr>
              <a:t>误码率</a:t>
            </a:r>
            <a:r>
              <a:rPr lang="en-US" altLang="zh-CN" dirty="0" smtClean="0">
                <a:solidFill>
                  <a:schemeClr val="tx2">
                    <a:lumMod val="75000"/>
                  </a:schemeClr>
                </a:solidFill>
                <a:effectLst>
                  <a:outerShdw blurRad="38100" dist="38100" dir="2700000" algn="tl">
                    <a:srgbClr val="000000">
                      <a:alpha val="43137"/>
                    </a:srgbClr>
                  </a:outerShdw>
                </a:effectLst>
              </a:rPr>
              <a:t>P</a:t>
            </a:r>
            <a:r>
              <a:rPr lang="en-US" altLang="zh-CN" baseline="-25000" dirty="0" smtClean="0">
                <a:solidFill>
                  <a:schemeClr val="tx2">
                    <a:lumMod val="75000"/>
                  </a:schemeClr>
                </a:solidFill>
                <a:effectLst>
                  <a:outerShdw blurRad="38100" dist="38100" dir="2700000" algn="tl">
                    <a:srgbClr val="000000">
                      <a:alpha val="43137"/>
                    </a:srgbClr>
                  </a:outerShdw>
                </a:effectLst>
              </a:rPr>
              <a:t>e</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显然，上式的右边是常数，令其为</a:t>
            </a:r>
            <a:r>
              <a:rPr lang="en-US" altLang="zh-CN" sz="2400" i="1" dirty="0">
                <a:latin typeface="Times New Roman" panose="02020603050405020304" pitchFamily="18" charset="0"/>
                <a:ea typeface="宋体" panose="02010600030101010101" pitchFamily="2" charset="-122"/>
                <a:sym typeface="+mn-ea"/>
              </a:rPr>
              <a:t>V</a:t>
            </a:r>
            <a:r>
              <a:rPr lang="en-US" altLang="zh-CN" sz="2400" i="1" baseline="-25000" dirty="0">
                <a:latin typeface="Times New Roman" panose="02020603050405020304" pitchFamily="18" charset="0"/>
                <a:ea typeface="宋体" panose="02010600030101010101" pitchFamily="2" charset="-122"/>
                <a:sym typeface="+mn-ea"/>
              </a:rPr>
              <a:t>T</a:t>
            </a:r>
            <a:r>
              <a:rPr lang="zh-CN" altLang="en-US" sz="2400" dirty="0">
                <a:latin typeface="Times New Roman" panose="02020603050405020304" pitchFamily="18" charset="0"/>
                <a:ea typeface="宋体" panose="02010600030101010101" pitchFamily="2" charset="-122"/>
                <a:sym typeface="+mn-ea"/>
              </a:rPr>
              <a:t>，即</a:t>
            </a:r>
            <a:r>
              <a:rPr lang="zh-CN" altLang="en-US" sz="2400">
                <a:latin typeface="Times New Roman" panose="02020603050405020304" pitchFamily="18" charset="0"/>
                <a:ea typeface="宋体" panose="02010600030101010101" pitchFamily="2" charset="-122"/>
                <a:sym typeface="+mn-ea"/>
              </a:rPr>
              <a:t>：</a:t>
            </a:r>
            <a:endParaRPr lang="zh-CN" altLang="en-US" sz="240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左边用</a:t>
            </a:r>
            <a:r>
              <a:rPr lang="zh-CN" altLang="en-US" sz="2400" i="1" dirty="0">
                <a:latin typeface="Arial" panose="020B0604020202020204" pitchFamily="34" charset="0"/>
                <a:ea typeface="宋体" panose="02010600030101010101" pitchFamily="2" charset="-122"/>
                <a:cs typeface="Arial" panose="020B0604020202020204" pitchFamily="34" charset="0"/>
                <a:sym typeface="+mn-ea"/>
              </a:rPr>
              <a:t>ξ</a:t>
            </a:r>
            <a:r>
              <a:rPr lang="en-US" altLang="zh-CN" sz="2400" baseline="-25000" dirty="0">
                <a:latin typeface="Arial" panose="020B0604020202020204" pitchFamily="34" charset="0"/>
                <a:ea typeface="宋体" panose="02010600030101010101" pitchFamily="2" charset="-122"/>
                <a:cs typeface="Arial" panose="020B0604020202020204" pitchFamily="34" charset="0"/>
                <a:sym typeface="+mn-ea"/>
              </a:rPr>
              <a:t>1</a:t>
            </a:r>
            <a:r>
              <a:rPr lang="en-US" altLang="zh-CN" sz="2400" dirty="0">
                <a:latin typeface="Arial" panose="020B0604020202020204" pitchFamily="34" charset="0"/>
                <a:ea typeface="宋体" panose="02010600030101010101" pitchFamily="2" charset="-122"/>
                <a:cs typeface="Arial" panose="020B0604020202020204" pitchFamily="34" charset="0"/>
                <a:sym typeface="+mn-ea"/>
              </a:rPr>
              <a:t>(</a:t>
            </a:r>
            <a:r>
              <a:rPr lang="en-US" altLang="zh-CN" sz="2400" i="1" dirty="0">
                <a:latin typeface="Arial" panose="020B0604020202020204" pitchFamily="34" charset="0"/>
                <a:ea typeface="宋体" panose="02010600030101010101" pitchFamily="2" charset="-122"/>
                <a:cs typeface="Arial" panose="020B0604020202020204" pitchFamily="34" charset="0"/>
                <a:sym typeface="+mn-ea"/>
              </a:rPr>
              <a:t>t</a:t>
            </a:r>
            <a:r>
              <a:rPr lang="en-US" altLang="zh-CN" sz="2400" dirty="0">
                <a:latin typeface="Arial" panose="020B0604020202020204" pitchFamily="34" charset="0"/>
                <a:ea typeface="宋体" panose="02010600030101010101" pitchFamily="2" charset="-122"/>
                <a:cs typeface="Arial" panose="020B0604020202020204" pitchFamily="34" charset="0"/>
                <a:sym typeface="+mn-ea"/>
              </a:rPr>
              <a:t>)</a:t>
            </a:r>
            <a:r>
              <a:rPr lang="zh-CN" altLang="en-US" sz="2400" dirty="0">
                <a:latin typeface="Times New Roman" panose="02020603050405020304" pitchFamily="18" charset="0"/>
                <a:ea typeface="宋体" panose="02010600030101010101" pitchFamily="2" charset="-122"/>
                <a:sym typeface="+mn-ea"/>
              </a:rPr>
              <a:t>表示，即：</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a:latin typeface="Times New Roman" panose="02020603050405020304" pitchFamily="18" charset="0"/>
              <a:ea typeface="宋体" panose="02010600030101010101" pitchFamily="2" charset="-122"/>
              <a:sym typeface="+mn-ea"/>
            </a:endParaRPr>
          </a:p>
        </p:txBody>
      </p:sp>
      <p:graphicFrame>
        <p:nvGraphicFramePr>
          <p:cNvPr id="2" name="Object 6"/>
          <p:cNvGraphicFramePr>
            <a:graphicFrameLocks noChangeAspect="1"/>
          </p:cNvGraphicFramePr>
          <p:nvPr/>
        </p:nvGraphicFramePr>
        <p:xfrm>
          <a:off x="2077720" y="3564256"/>
          <a:ext cx="4989195" cy="615950"/>
        </p:xfrm>
        <a:graphic>
          <a:graphicData uri="http://schemas.openxmlformats.org/presentationml/2006/ole">
            <mc:AlternateContent xmlns:mc="http://schemas.openxmlformats.org/markup-compatibility/2006">
              <mc:Choice xmlns:v="urn:schemas-microsoft-com:vml" Requires="v">
                <p:oleObj spid="_x0000_s3" name="" r:id="rId1" imgW="2691765" imgH="330200" progId="Equation.3">
                  <p:embed/>
                </p:oleObj>
              </mc:Choice>
              <mc:Fallback>
                <p:oleObj name="" r:id="rId1" imgW="2691765" imgH="330200" progId="Equation.3">
                  <p:embed/>
                  <p:pic>
                    <p:nvPicPr>
                      <p:cNvPr id="0" name="图片 3131"/>
                      <p:cNvPicPr/>
                      <p:nvPr/>
                    </p:nvPicPr>
                    <p:blipFill>
                      <a:blip r:embed="rId2"/>
                      <a:stretch>
                        <a:fillRect/>
                      </a:stretch>
                    </p:blipFill>
                    <p:spPr>
                      <a:xfrm>
                        <a:off x="2077720" y="3564256"/>
                        <a:ext cx="4989195" cy="615950"/>
                      </a:xfrm>
                      <a:prstGeom prst="rect">
                        <a:avLst/>
                      </a:prstGeom>
                      <a:noFill/>
                      <a:ln w="38100">
                        <a:noFill/>
                        <a:miter/>
                      </a:ln>
                    </p:spPr>
                  </p:pic>
                </p:oleObj>
              </mc:Fallback>
            </mc:AlternateContent>
          </a:graphicData>
        </a:graphic>
      </p:graphicFrame>
      <p:graphicFrame>
        <p:nvGraphicFramePr>
          <p:cNvPr id="6" name="Object 6"/>
          <p:cNvGraphicFramePr>
            <a:graphicFrameLocks noChangeAspect="1"/>
          </p:cNvGraphicFramePr>
          <p:nvPr/>
        </p:nvGraphicFramePr>
        <p:xfrm>
          <a:off x="3194051" y="2289811"/>
          <a:ext cx="3013075" cy="805180"/>
        </p:xfrm>
        <a:graphic>
          <a:graphicData uri="http://schemas.openxmlformats.org/presentationml/2006/ole">
            <mc:AlternateContent xmlns:mc="http://schemas.openxmlformats.org/markup-compatibility/2006">
              <mc:Choice xmlns:v="urn:schemas-microsoft-com:vml" Requires="v">
                <p:oleObj spid="_x0000_s7" name="" r:id="rId3" imgW="1625600" imgH="431800" progId="Equation.3">
                  <p:embed/>
                </p:oleObj>
              </mc:Choice>
              <mc:Fallback>
                <p:oleObj name="" r:id="rId3" imgW="1625600" imgH="431800" progId="Equation.3">
                  <p:embed/>
                  <p:pic>
                    <p:nvPicPr>
                      <p:cNvPr id="0" name="图片 3131"/>
                      <p:cNvPicPr/>
                      <p:nvPr/>
                    </p:nvPicPr>
                    <p:blipFill>
                      <a:blip r:embed="rId4"/>
                      <a:stretch>
                        <a:fillRect/>
                      </a:stretch>
                    </p:blipFill>
                    <p:spPr>
                      <a:xfrm>
                        <a:off x="3194051" y="2289811"/>
                        <a:ext cx="3013075" cy="805180"/>
                      </a:xfrm>
                      <a:prstGeom prst="rect">
                        <a:avLst/>
                      </a:prstGeom>
                      <a:noFill/>
                      <a:ln w="38100">
                        <a:noFill/>
                        <a:miter/>
                      </a:ln>
                    </p:spPr>
                  </p:pic>
                </p:oleObj>
              </mc:Fallback>
            </mc:AlternateContent>
          </a:graphicData>
        </a:graphic>
      </p:graphicFrame>
      <p:graphicFrame>
        <p:nvGraphicFramePr>
          <p:cNvPr id="8" name="Object 6"/>
          <p:cNvGraphicFramePr>
            <a:graphicFrameLocks noChangeAspect="1"/>
          </p:cNvGraphicFramePr>
          <p:nvPr/>
        </p:nvGraphicFramePr>
        <p:xfrm>
          <a:off x="4007803" y="4520249"/>
          <a:ext cx="1130300" cy="403225"/>
        </p:xfrm>
        <a:graphic>
          <a:graphicData uri="http://schemas.openxmlformats.org/presentationml/2006/ole">
            <mc:AlternateContent xmlns:mc="http://schemas.openxmlformats.org/markup-compatibility/2006">
              <mc:Choice xmlns:v="urn:schemas-microsoft-com:vml" Requires="v">
                <p:oleObj spid="_x0000_s13" name="" r:id="rId5" imgW="609600" imgH="215900" progId="Equation.3">
                  <p:embed/>
                </p:oleObj>
              </mc:Choice>
              <mc:Fallback>
                <p:oleObj name="" r:id="rId5" imgW="609600" imgH="215900" progId="Equation.3">
                  <p:embed/>
                  <p:pic>
                    <p:nvPicPr>
                      <p:cNvPr id="0" name="图片 3131"/>
                      <p:cNvPicPr/>
                      <p:nvPr/>
                    </p:nvPicPr>
                    <p:blipFill>
                      <a:blip r:embed="rId6"/>
                      <a:stretch>
                        <a:fillRect/>
                      </a:stretch>
                    </p:blipFill>
                    <p:spPr>
                      <a:xfrm>
                        <a:off x="4007803" y="4520249"/>
                        <a:ext cx="1130300" cy="403225"/>
                      </a:xfrm>
                      <a:prstGeom prst="rect">
                        <a:avLst/>
                      </a:prstGeom>
                      <a:solidFill>
                        <a:schemeClr val="accent1">
                          <a:alpha val="50000"/>
                        </a:schemeClr>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7820025" cy="226758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数字信号接收的统计表述</a:t>
            </a:r>
            <a:endParaRPr lang="zh-CN" altLang="en-US" dirty="0" smtClean="0"/>
          </a:p>
          <a:p>
            <a:pPr marL="457200" lvl="1" indent="0" eaLnBrk="1" hangingPunct="1">
              <a:buNone/>
            </a:pPr>
            <a:r>
              <a:rPr lang="zh-CN" altLang="en-US" b="1" dirty="0" smtClean="0">
                <a:solidFill>
                  <a:schemeClr val="tx1"/>
                </a:solidFill>
              </a:rPr>
              <a:t>      </a:t>
            </a:r>
            <a:r>
              <a:rPr lang="zh-CN" altLang="en-US" sz="2400" b="1" dirty="0" smtClean="0">
                <a:solidFill>
                  <a:schemeClr val="tx1"/>
                </a:solidFill>
              </a:rPr>
              <a:t>带</a:t>
            </a:r>
            <a:r>
              <a:rPr lang="zh-CN" altLang="en-US" sz="2400" b="1" dirty="0" smtClean="0">
                <a:solidFill>
                  <a:srgbClr val="C00000"/>
                </a:solidFill>
              </a:rPr>
              <a:t>噪声</a:t>
            </a:r>
            <a:r>
              <a:rPr lang="zh-CN" altLang="en-US" sz="2400" b="1" dirty="0" smtClean="0">
                <a:solidFill>
                  <a:schemeClr val="tx1"/>
                </a:solidFill>
              </a:rPr>
              <a:t>的数字信号的接收，实质上是一个统计接收问题，也可以说数字信号接收过程是一个</a:t>
            </a:r>
            <a:r>
              <a:rPr lang="zh-CN" altLang="en-US" sz="2400" b="1" dirty="0" smtClean="0">
                <a:solidFill>
                  <a:srgbClr val="C00000"/>
                </a:solidFill>
              </a:rPr>
              <a:t>统计判决</a:t>
            </a:r>
            <a:r>
              <a:rPr lang="zh-CN" altLang="en-US" sz="2400" b="1" dirty="0" smtClean="0">
                <a:solidFill>
                  <a:schemeClr val="tx1"/>
                </a:solidFill>
              </a:rPr>
              <a:t>过程。从统计学的观点来看，数字信号接收可以用一个</a:t>
            </a:r>
            <a:r>
              <a:rPr lang="zh-CN" altLang="en-US" sz="2400" b="1" dirty="0" smtClean="0">
                <a:solidFill>
                  <a:srgbClr val="C00000"/>
                </a:solidFill>
              </a:rPr>
              <a:t>统计模型</a:t>
            </a:r>
            <a:r>
              <a:rPr lang="zh-CN" altLang="en-US" sz="2400" b="1" dirty="0" smtClean="0">
                <a:solidFill>
                  <a:schemeClr val="tx1"/>
                </a:solidFill>
              </a:rPr>
              <a:t>来表述。</a:t>
            </a:r>
            <a:endParaRPr lang="zh-CN" altLang="en-US" sz="2400" b="1" dirty="0" smtClean="0">
              <a:solidFill>
                <a:schemeClr val="tx1"/>
              </a:solidFill>
            </a:endParaRPr>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graphicFrame>
        <p:nvGraphicFramePr>
          <p:cNvPr id="5126" name="Object 8"/>
          <p:cNvGraphicFramePr>
            <a:graphicFrameLocks noChangeAspect="1"/>
          </p:cNvGraphicFramePr>
          <p:nvPr/>
        </p:nvGraphicFramePr>
        <p:xfrm>
          <a:off x="781685" y="3653155"/>
          <a:ext cx="8111490" cy="1918335"/>
        </p:xfrm>
        <a:graphic>
          <a:graphicData uri="http://schemas.openxmlformats.org/presentationml/2006/ole">
            <mc:AlternateContent xmlns:mc="http://schemas.openxmlformats.org/markup-compatibility/2006">
              <mc:Choice xmlns:v="urn:schemas-microsoft-com:vml" Requires="v">
                <p:oleObj spid="_x0000_s3135" name="" r:id="rId1" imgW="4057015" imgH="967105" progId="Visio.Drawing.11">
                  <p:embed/>
                </p:oleObj>
              </mc:Choice>
              <mc:Fallback>
                <p:oleObj name="" r:id="rId1" imgW="4057015" imgH="967105" progId="Visio.Drawing.11">
                  <p:embed/>
                  <p:pic>
                    <p:nvPicPr>
                      <p:cNvPr id="0" name="图片 3134"/>
                      <p:cNvPicPr/>
                      <p:nvPr/>
                    </p:nvPicPr>
                    <p:blipFill>
                      <a:blip r:embed="rId2"/>
                      <a:stretch>
                        <a:fillRect/>
                      </a:stretch>
                    </p:blipFill>
                    <p:spPr>
                      <a:xfrm>
                        <a:off x="781685" y="3653155"/>
                        <a:ext cx="8111490" cy="1918335"/>
                      </a:xfrm>
                      <a:prstGeom prst="rect">
                        <a:avLst/>
                      </a:prstGeom>
                      <a:solidFill>
                        <a:schemeClr val="accent1">
                          <a:alpha val="50195"/>
                        </a:schemeClr>
                      </a:solidFill>
                      <a:ln w="38100">
                        <a:noFill/>
                        <a:miter/>
                      </a:ln>
                    </p:spPr>
                  </p:pic>
                </p:oleObj>
              </mc:Fallback>
            </mc:AlternateContent>
          </a:graphicData>
        </a:graphic>
      </p:graphicFrame>
      <p:sp>
        <p:nvSpPr>
          <p:cNvPr id="19460" name="文本框 19459"/>
          <p:cNvSpPr txBox="1"/>
          <p:nvPr/>
        </p:nvSpPr>
        <p:spPr>
          <a:xfrm>
            <a:off x="2317750" y="5847080"/>
            <a:ext cx="4724400" cy="398780"/>
          </a:xfrm>
          <a:prstGeom prst="rect">
            <a:avLst/>
          </a:prstGeom>
          <a:noFill/>
          <a:ln w="9525">
            <a:noFill/>
          </a:ln>
        </p:spPr>
        <p:txBody>
          <a:bodyPr>
            <a:spAutoFit/>
          </a:bodyPr>
          <a:p>
            <a:pPr algn="ctr">
              <a:spcBef>
                <a:spcPct val="50000"/>
              </a:spcBef>
            </a:pPr>
            <a:r>
              <a:rPr lang="zh-CN" altLang="en-US" sz="2000" dirty="0">
                <a:latin typeface="Times New Roman" panose="02020603050405020304" pitchFamily="18" charset="0"/>
                <a:ea typeface="宋体" panose="02010600030101010101" pitchFamily="2" charset="-122"/>
              </a:rPr>
              <a:t>图 </a:t>
            </a:r>
            <a:r>
              <a:rPr lang="en-US" altLang="zh-CN" sz="2000" dirty="0">
                <a:latin typeface="Times New Roman" panose="02020603050405020304" pitchFamily="18" charset="0"/>
                <a:ea typeface="宋体" panose="02010600030101010101" pitchFamily="2" charset="-122"/>
              </a:rPr>
              <a:t>8 – 1   </a:t>
            </a:r>
            <a:r>
              <a:rPr lang="zh-CN" altLang="en-US" sz="2000" dirty="0">
                <a:latin typeface="Times New Roman" panose="02020603050405020304" pitchFamily="18" charset="0"/>
                <a:ea typeface="宋体" panose="02010600030101010101" pitchFamily="2" charset="-122"/>
              </a:rPr>
              <a:t>数字信号接收的统计模型</a:t>
            </a:r>
            <a:endParaRPr lang="zh-CN" altLang="en-US" sz="20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4</a:t>
            </a:r>
            <a:r>
              <a:rPr sz="4400" dirty="0" smtClean="0"/>
              <a:t> 最佳接收机的性能</a:t>
            </a:r>
            <a:endParaRPr sz="4400" dirty="0" smtClean="0"/>
          </a:p>
        </p:txBody>
      </p:sp>
      <p:sp>
        <p:nvSpPr>
          <p:cNvPr id="25603" name="Rectangle 3"/>
          <p:cNvSpPr>
            <a:spLocks noGrp="1" noChangeArrowheads="1"/>
          </p:cNvSpPr>
          <p:nvPr>
            <p:ph type="body" idx="1"/>
          </p:nvPr>
        </p:nvSpPr>
        <p:spPr>
          <a:xfrm>
            <a:off x="927100" y="1179830"/>
            <a:ext cx="80200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最佳接收机的性能</a:t>
            </a:r>
            <a:r>
              <a:rPr lang="en-US" altLang="zh-CN" dirty="0" smtClean="0">
                <a:solidFill>
                  <a:schemeClr val="tx2">
                    <a:lumMod val="75000"/>
                  </a:schemeClr>
                </a:solidFill>
                <a:effectLst>
                  <a:outerShdw blurRad="38100" dist="38100" dir="2700000" algn="tl">
                    <a:srgbClr val="000000">
                      <a:alpha val="43137"/>
                    </a:srgbClr>
                  </a:outerShdw>
                </a:effectLst>
              </a:rPr>
              <a:t>——</a:t>
            </a:r>
            <a:r>
              <a:rPr lang="zh-CN" altLang="en-US" dirty="0" smtClean="0">
                <a:solidFill>
                  <a:schemeClr val="tx2">
                    <a:lumMod val="75000"/>
                  </a:schemeClr>
                </a:solidFill>
                <a:effectLst>
                  <a:outerShdw blurRad="38100" dist="38100" dir="2700000" algn="tl">
                    <a:srgbClr val="000000">
                      <a:alpha val="43137"/>
                    </a:srgbClr>
                  </a:outerShdw>
                </a:effectLst>
              </a:rPr>
              <a:t>误码率</a:t>
            </a:r>
            <a:r>
              <a:rPr lang="en-US" altLang="zh-CN" dirty="0" smtClean="0">
                <a:solidFill>
                  <a:schemeClr val="tx2">
                    <a:lumMod val="75000"/>
                  </a:schemeClr>
                </a:solidFill>
                <a:effectLst>
                  <a:outerShdw blurRad="38100" dist="38100" dir="2700000" algn="tl">
                    <a:srgbClr val="000000">
                      <a:alpha val="43137"/>
                    </a:srgbClr>
                  </a:outerShdw>
                </a:effectLst>
              </a:rPr>
              <a:t>P</a:t>
            </a:r>
            <a:r>
              <a:rPr lang="en-US" altLang="zh-CN" baseline="-25000" dirty="0" smtClean="0">
                <a:solidFill>
                  <a:schemeClr val="tx2">
                    <a:lumMod val="75000"/>
                  </a:schemeClr>
                </a:solidFill>
                <a:effectLst>
                  <a:outerShdw blurRad="38100" dist="38100" dir="2700000" algn="tl">
                    <a:srgbClr val="000000">
                      <a:alpha val="43137"/>
                    </a:srgbClr>
                  </a:outerShdw>
                </a:effectLst>
              </a:rPr>
              <a:t>e</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因为</a:t>
            </a:r>
            <a:r>
              <a:rPr lang="en-US" altLang="zh-CN" sz="2400" i="1" dirty="0">
                <a:latin typeface="Times New Roman" panose="02020603050405020304" pitchFamily="18" charset="0"/>
                <a:ea typeface="宋体" panose="02010600030101010101" pitchFamily="2" charset="-122"/>
                <a:sym typeface="+mn-ea"/>
              </a:rPr>
              <a:t>n</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t</a:t>
            </a:r>
            <a:r>
              <a:rPr lang="en-US" altLang="zh-CN" sz="2400" dirty="0">
                <a:latin typeface="Times New Roman" panose="02020603050405020304" pitchFamily="18" charset="0"/>
                <a:ea typeface="宋体" panose="02010600030101010101" pitchFamily="2" charset="-122"/>
                <a:sym typeface="+mn-ea"/>
              </a:rPr>
              <a:t>)</a:t>
            </a:r>
            <a:r>
              <a:rPr lang="zh-CN" altLang="en-US" sz="2400" dirty="0">
                <a:latin typeface="Times New Roman" panose="02020603050405020304" pitchFamily="18" charset="0"/>
                <a:ea typeface="宋体" panose="02010600030101010101" pitchFamily="2" charset="-122"/>
                <a:sym typeface="+mn-ea"/>
              </a:rPr>
              <a:t>是高斯噪声，而</a:t>
            </a:r>
            <a:r>
              <a:rPr lang="zh-CN" altLang="en-US" sz="2400" i="1" dirty="0">
                <a:latin typeface="Arial" panose="020B0604020202020204" pitchFamily="34" charset="0"/>
                <a:ea typeface="宋体" panose="02010600030101010101" pitchFamily="2" charset="-122"/>
                <a:cs typeface="Arial" panose="020B0604020202020204" pitchFamily="34" charset="0"/>
                <a:sym typeface="+mn-ea"/>
              </a:rPr>
              <a:t>ξ</a:t>
            </a:r>
            <a:r>
              <a:rPr lang="en-US" altLang="zh-CN" sz="2400" baseline="-25000" dirty="0">
                <a:latin typeface="Arial" panose="020B0604020202020204" pitchFamily="34" charset="0"/>
                <a:ea typeface="宋体" panose="02010600030101010101" pitchFamily="2" charset="-122"/>
                <a:cs typeface="Arial" panose="020B0604020202020204" pitchFamily="34" charset="0"/>
                <a:sym typeface="+mn-ea"/>
              </a:rPr>
              <a:t>1</a:t>
            </a:r>
            <a:r>
              <a:rPr lang="en-US" altLang="zh-CN" sz="2400" dirty="0">
                <a:latin typeface="Arial" panose="020B0604020202020204" pitchFamily="34" charset="0"/>
                <a:ea typeface="宋体" panose="02010600030101010101" pitchFamily="2" charset="-122"/>
                <a:cs typeface="Arial" panose="020B0604020202020204" pitchFamily="34" charset="0"/>
                <a:sym typeface="+mn-ea"/>
              </a:rPr>
              <a:t>(</a:t>
            </a:r>
            <a:r>
              <a:rPr lang="en-US" altLang="zh-CN" sz="2400" i="1" dirty="0">
                <a:latin typeface="Arial" panose="020B0604020202020204" pitchFamily="34" charset="0"/>
                <a:ea typeface="宋体" panose="02010600030101010101" pitchFamily="2" charset="-122"/>
                <a:cs typeface="Arial" panose="020B0604020202020204" pitchFamily="34" charset="0"/>
                <a:sym typeface="+mn-ea"/>
              </a:rPr>
              <a:t>t</a:t>
            </a:r>
            <a:r>
              <a:rPr lang="en-US" altLang="zh-CN" sz="2400" dirty="0">
                <a:latin typeface="Arial" panose="020B0604020202020204" pitchFamily="34" charset="0"/>
                <a:ea typeface="宋体" panose="02010600030101010101" pitchFamily="2" charset="-122"/>
                <a:cs typeface="Arial" panose="020B0604020202020204" pitchFamily="34" charset="0"/>
                <a:sym typeface="+mn-ea"/>
              </a:rPr>
              <a:t>)</a:t>
            </a:r>
            <a:r>
              <a:rPr lang="zh-CN" altLang="en-US" sz="2400" dirty="0">
                <a:latin typeface="Arial" panose="020B0604020202020204" pitchFamily="34" charset="0"/>
                <a:ea typeface="宋体" panose="02010600030101010101" pitchFamily="2" charset="-122"/>
                <a:cs typeface="Arial" panose="020B0604020202020204" pitchFamily="34" charset="0"/>
                <a:sym typeface="+mn-ea"/>
              </a:rPr>
              <a:t>仅是</a:t>
            </a:r>
            <a:r>
              <a:rPr lang="en-US" altLang="zh-CN" sz="2400" i="1" dirty="0">
                <a:latin typeface="Times New Roman" panose="02020603050405020304" pitchFamily="18" charset="0"/>
                <a:ea typeface="宋体" panose="02010600030101010101" pitchFamily="2" charset="-122"/>
                <a:sym typeface="+mn-ea"/>
              </a:rPr>
              <a:t>n</a:t>
            </a:r>
            <a:r>
              <a:rPr lang="en-US" altLang="zh-CN" sz="2400" dirty="0">
                <a:latin typeface="Times New Roman" panose="02020603050405020304" pitchFamily="18" charset="0"/>
                <a:ea typeface="宋体" panose="02010600030101010101" pitchFamily="2" charset="-122"/>
                <a:sym typeface="+mn-ea"/>
              </a:rPr>
              <a:t>(</a:t>
            </a:r>
            <a:r>
              <a:rPr lang="en-US" altLang="zh-CN" sz="2400" i="1" dirty="0">
                <a:latin typeface="Times New Roman" panose="02020603050405020304" pitchFamily="18" charset="0"/>
                <a:ea typeface="宋体" panose="02010600030101010101" pitchFamily="2" charset="-122"/>
                <a:sym typeface="+mn-ea"/>
              </a:rPr>
              <a:t>t</a:t>
            </a:r>
            <a:r>
              <a:rPr lang="en-US" altLang="zh-CN" sz="2400" dirty="0">
                <a:latin typeface="Times New Roman" panose="02020603050405020304" pitchFamily="18" charset="0"/>
                <a:ea typeface="宋体" panose="02010600030101010101" pitchFamily="2" charset="-122"/>
                <a:sym typeface="+mn-ea"/>
              </a:rPr>
              <a:t>)</a:t>
            </a:r>
            <a:r>
              <a:rPr lang="zh-CN" altLang="en-US" sz="2400" dirty="0">
                <a:latin typeface="Times New Roman" panose="02020603050405020304" pitchFamily="18" charset="0"/>
                <a:ea typeface="宋体" panose="02010600030101010101" pitchFamily="2" charset="-122"/>
                <a:sym typeface="+mn-ea"/>
              </a:rPr>
              <a:t>的积分等运算，因积分可以看成连续求和，所以</a:t>
            </a:r>
            <a:r>
              <a:rPr lang="zh-CN" altLang="en-US" sz="2400" i="1" dirty="0">
                <a:latin typeface="Arial" panose="020B0604020202020204" pitchFamily="34" charset="0"/>
                <a:ea typeface="宋体" panose="02010600030101010101" pitchFamily="2" charset="-122"/>
                <a:cs typeface="Arial" panose="020B0604020202020204" pitchFamily="34" charset="0"/>
                <a:sym typeface="+mn-ea"/>
              </a:rPr>
              <a:t>ξ</a:t>
            </a:r>
            <a:r>
              <a:rPr lang="en-US" altLang="zh-CN" sz="2400" baseline="-25000" dirty="0">
                <a:latin typeface="Arial" panose="020B0604020202020204" pitchFamily="34" charset="0"/>
                <a:ea typeface="宋体" panose="02010600030101010101" pitchFamily="2" charset="-122"/>
                <a:cs typeface="Arial" panose="020B0604020202020204" pitchFamily="34" charset="0"/>
                <a:sym typeface="+mn-ea"/>
              </a:rPr>
              <a:t>1</a:t>
            </a:r>
            <a:r>
              <a:rPr lang="en-US" altLang="zh-CN" sz="2400" dirty="0">
                <a:latin typeface="Arial" panose="020B0604020202020204" pitchFamily="34" charset="0"/>
                <a:ea typeface="宋体" panose="02010600030101010101" pitchFamily="2" charset="-122"/>
                <a:cs typeface="Arial" panose="020B0604020202020204" pitchFamily="34" charset="0"/>
                <a:sym typeface="+mn-ea"/>
              </a:rPr>
              <a:t>(</a:t>
            </a:r>
            <a:r>
              <a:rPr lang="en-US" altLang="zh-CN" sz="2400" i="1" dirty="0">
                <a:latin typeface="Arial" panose="020B0604020202020204" pitchFamily="34" charset="0"/>
                <a:ea typeface="宋体" panose="02010600030101010101" pitchFamily="2" charset="-122"/>
                <a:cs typeface="Arial" panose="020B0604020202020204" pitchFamily="34" charset="0"/>
                <a:sym typeface="+mn-ea"/>
              </a:rPr>
              <a:t>t</a:t>
            </a:r>
            <a:r>
              <a:rPr lang="en-US" altLang="zh-CN" sz="2400" dirty="0">
                <a:latin typeface="Arial" panose="020B0604020202020204" pitchFamily="34" charset="0"/>
                <a:ea typeface="宋体" panose="02010600030101010101" pitchFamily="2" charset="-122"/>
                <a:cs typeface="Arial" panose="020B0604020202020204" pitchFamily="34" charset="0"/>
                <a:sym typeface="+mn-ea"/>
              </a:rPr>
              <a:t>)</a:t>
            </a:r>
            <a:r>
              <a:rPr lang="zh-CN" altLang="en-US" sz="2400" dirty="0">
                <a:latin typeface="Arial" panose="020B0604020202020204" pitchFamily="34" charset="0"/>
                <a:ea typeface="宋体" panose="02010600030101010101" pitchFamily="2" charset="-122"/>
                <a:cs typeface="Arial" panose="020B0604020202020204" pitchFamily="34" charset="0"/>
                <a:sym typeface="+mn-ea"/>
              </a:rPr>
              <a:t>仍是高斯分布，其数学期望、方差均可求得，则其一维概率密度函数表示为：</a:t>
            </a:r>
            <a:endParaRPr lang="zh-CN" altLang="en-US" sz="240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5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式中，                            ，                                               。</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5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这样可以得到发</a:t>
            </a:r>
            <a:r>
              <a:rPr lang="en-US" altLang="zh-CN" sz="2400" i="1" dirty="0">
                <a:latin typeface="Times New Roman" panose="02020603050405020304" pitchFamily="18" charset="0"/>
                <a:ea typeface="宋体" panose="02010600030101010101" pitchFamily="2" charset="-122"/>
                <a:sym typeface="+mn-ea"/>
              </a:rPr>
              <a:t>s</a:t>
            </a:r>
            <a:r>
              <a:rPr lang="en-US" altLang="zh-CN" sz="2400" baseline="-25000" dirty="0">
                <a:latin typeface="Times New Roman" panose="02020603050405020304" pitchFamily="18" charset="0"/>
                <a:ea typeface="宋体" panose="02010600030101010101" pitchFamily="2" charset="-122"/>
                <a:sym typeface="+mn-ea"/>
              </a:rPr>
              <a:t>1</a:t>
            </a:r>
            <a:r>
              <a:rPr lang="zh-CN" altLang="en-US" sz="2400" dirty="0">
                <a:latin typeface="Times New Roman" panose="02020603050405020304" pitchFamily="18" charset="0"/>
                <a:ea typeface="宋体" panose="02010600030101010101" pitchFamily="2" charset="-122"/>
                <a:sym typeface="+mn-ea"/>
              </a:rPr>
              <a:t>错判为</a:t>
            </a:r>
            <a:r>
              <a:rPr lang="en-US" altLang="zh-CN" sz="2400" i="1" dirty="0">
                <a:latin typeface="Times New Roman" panose="02020603050405020304" pitchFamily="18" charset="0"/>
                <a:ea typeface="宋体" panose="02010600030101010101" pitchFamily="2" charset="-122"/>
                <a:sym typeface="+mn-ea"/>
              </a:rPr>
              <a:t>r</a:t>
            </a:r>
            <a:r>
              <a:rPr lang="en-US" altLang="zh-CN" sz="2400" baseline="-25000" dirty="0">
                <a:latin typeface="Times New Roman" panose="02020603050405020304" pitchFamily="18" charset="0"/>
                <a:ea typeface="宋体" panose="02010600030101010101" pitchFamily="2" charset="-122"/>
                <a:sym typeface="+mn-ea"/>
              </a:rPr>
              <a:t>2</a:t>
            </a:r>
            <a:r>
              <a:rPr lang="zh-CN" altLang="en-US" sz="2400" dirty="0">
                <a:latin typeface="Times New Roman" panose="02020603050405020304" pitchFamily="18" charset="0"/>
                <a:ea typeface="宋体" panose="02010600030101010101" pitchFamily="2" charset="-122"/>
                <a:sym typeface="+mn-ea"/>
              </a:rPr>
              <a:t>的概率为：</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a:latin typeface="Times New Roman" panose="02020603050405020304" pitchFamily="18" charset="0"/>
              <a:ea typeface="宋体" panose="02010600030101010101" pitchFamily="2" charset="-122"/>
              <a:sym typeface="+mn-ea"/>
            </a:endParaRPr>
          </a:p>
        </p:txBody>
      </p:sp>
      <p:graphicFrame>
        <p:nvGraphicFramePr>
          <p:cNvPr id="2" name="Object 6"/>
          <p:cNvGraphicFramePr>
            <a:graphicFrameLocks noChangeAspect="1"/>
          </p:cNvGraphicFramePr>
          <p:nvPr/>
        </p:nvGraphicFramePr>
        <p:xfrm>
          <a:off x="1856423" y="4341179"/>
          <a:ext cx="2142490" cy="474345"/>
        </p:xfrm>
        <a:graphic>
          <a:graphicData uri="http://schemas.openxmlformats.org/presentationml/2006/ole">
            <mc:AlternateContent xmlns:mc="http://schemas.openxmlformats.org/markup-compatibility/2006">
              <mc:Choice xmlns:v="urn:schemas-microsoft-com:vml" Requires="v">
                <p:oleObj spid="_x0000_s3" name="" r:id="rId1" imgW="1155700" imgH="254000" progId="Equation.3">
                  <p:embed/>
                </p:oleObj>
              </mc:Choice>
              <mc:Fallback>
                <p:oleObj name="" r:id="rId1" imgW="1155700" imgH="254000" progId="Equation.3">
                  <p:embed/>
                  <p:pic>
                    <p:nvPicPr>
                      <p:cNvPr id="0" name="图片 3131"/>
                      <p:cNvPicPr/>
                      <p:nvPr/>
                    </p:nvPicPr>
                    <p:blipFill>
                      <a:blip r:embed="rId2"/>
                      <a:stretch>
                        <a:fillRect/>
                      </a:stretch>
                    </p:blipFill>
                    <p:spPr>
                      <a:xfrm>
                        <a:off x="1856423" y="4341179"/>
                        <a:ext cx="2142490" cy="474345"/>
                      </a:xfrm>
                      <a:prstGeom prst="rect">
                        <a:avLst/>
                      </a:prstGeom>
                      <a:noFill/>
                      <a:ln w="38100">
                        <a:noFill/>
                        <a:miter/>
                      </a:ln>
                    </p:spPr>
                  </p:pic>
                </p:oleObj>
              </mc:Fallback>
            </mc:AlternateContent>
          </a:graphicData>
        </a:graphic>
      </p:graphicFrame>
      <p:graphicFrame>
        <p:nvGraphicFramePr>
          <p:cNvPr id="8" name="Object 6"/>
          <p:cNvGraphicFramePr>
            <a:graphicFrameLocks noChangeAspect="1"/>
          </p:cNvGraphicFramePr>
          <p:nvPr/>
        </p:nvGraphicFramePr>
        <p:xfrm>
          <a:off x="2432368" y="3129282"/>
          <a:ext cx="3815080" cy="901700"/>
        </p:xfrm>
        <a:graphic>
          <a:graphicData uri="http://schemas.openxmlformats.org/presentationml/2006/ole">
            <mc:AlternateContent xmlns:mc="http://schemas.openxmlformats.org/markup-compatibility/2006">
              <mc:Choice xmlns:v="urn:schemas-microsoft-com:vml" Requires="v">
                <p:oleObj spid="_x0000_s13" name="" r:id="rId3" imgW="2057400" imgH="482600" progId="Equation.3">
                  <p:embed/>
                </p:oleObj>
              </mc:Choice>
              <mc:Fallback>
                <p:oleObj name="" r:id="rId3" imgW="2057400" imgH="482600" progId="Equation.3">
                  <p:embed/>
                  <p:pic>
                    <p:nvPicPr>
                      <p:cNvPr id="0" name="图片 3131"/>
                      <p:cNvPicPr/>
                      <p:nvPr/>
                    </p:nvPicPr>
                    <p:blipFill>
                      <a:blip r:embed="rId4"/>
                      <a:stretch>
                        <a:fillRect/>
                      </a:stretch>
                    </p:blipFill>
                    <p:spPr>
                      <a:xfrm>
                        <a:off x="2432368" y="3129282"/>
                        <a:ext cx="3815080" cy="901700"/>
                      </a:xfrm>
                      <a:prstGeom prst="rect">
                        <a:avLst/>
                      </a:prstGeom>
                      <a:solidFill>
                        <a:schemeClr val="accent1">
                          <a:alpha val="50000"/>
                        </a:schemeClr>
                      </a:solidFill>
                      <a:ln w="38100">
                        <a:noFill/>
                        <a:miter/>
                      </a:ln>
                    </p:spPr>
                  </p:pic>
                </p:oleObj>
              </mc:Fallback>
            </mc:AlternateContent>
          </a:graphicData>
        </a:graphic>
      </p:graphicFrame>
      <p:graphicFrame>
        <p:nvGraphicFramePr>
          <p:cNvPr id="10" name="Object 6"/>
          <p:cNvGraphicFramePr>
            <a:graphicFrameLocks noChangeAspect="1"/>
          </p:cNvGraphicFramePr>
          <p:nvPr/>
        </p:nvGraphicFramePr>
        <p:xfrm>
          <a:off x="4314508" y="4163697"/>
          <a:ext cx="3484880" cy="830580"/>
        </p:xfrm>
        <a:graphic>
          <a:graphicData uri="http://schemas.openxmlformats.org/presentationml/2006/ole">
            <mc:AlternateContent xmlns:mc="http://schemas.openxmlformats.org/markup-compatibility/2006">
              <mc:Choice xmlns:v="urn:schemas-microsoft-com:vml" Requires="v">
                <p:oleObj spid="_x0000_s11" name="" r:id="rId5" imgW="1879600" imgH="444500" progId="Equation.3">
                  <p:embed/>
                </p:oleObj>
              </mc:Choice>
              <mc:Fallback>
                <p:oleObj name="" r:id="rId5" imgW="1879600" imgH="444500" progId="Equation.3">
                  <p:embed/>
                  <p:pic>
                    <p:nvPicPr>
                      <p:cNvPr id="0" name="图片 3131"/>
                      <p:cNvPicPr/>
                      <p:nvPr/>
                    </p:nvPicPr>
                    <p:blipFill>
                      <a:blip r:embed="rId6"/>
                      <a:stretch>
                        <a:fillRect/>
                      </a:stretch>
                    </p:blipFill>
                    <p:spPr>
                      <a:xfrm>
                        <a:off x="4314508" y="4163697"/>
                        <a:ext cx="3484880" cy="830580"/>
                      </a:xfrm>
                      <a:prstGeom prst="rect">
                        <a:avLst/>
                      </a:prstGeom>
                      <a:noFill/>
                      <a:ln w="38100">
                        <a:noFill/>
                        <a:miter/>
                      </a:ln>
                    </p:spPr>
                  </p:pic>
                </p:oleObj>
              </mc:Fallback>
            </mc:AlternateContent>
          </a:graphicData>
        </a:graphic>
      </p:graphicFrame>
      <p:graphicFrame>
        <p:nvGraphicFramePr>
          <p:cNvPr id="12" name="Object 6"/>
          <p:cNvGraphicFramePr>
            <a:graphicFrameLocks noChangeAspect="1"/>
          </p:cNvGraphicFramePr>
          <p:nvPr/>
        </p:nvGraphicFramePr>
        <p:xfrm>
          <a:off x="872808" y="5484179"/>
          <a:ext cx="7816850" cy="854075"/>
        </p:xfrm>
        <a:graphic>
          <a:graphicData uri="http://schemas.openxmlformats.org/presentationml/2006/ole">
            <mc:AlternateContent xmlns:mc="http://schemas.openxmlformats.org/markup-compatibility/2006">
              <mc:Choice xmlns:v="urn:schemas-microsoft-com:vml" Requires="v">
                <p:oleObj spid="_x0000_s14" name="" r:id="rId7" imgW="4216400" imgH="457200" progId="Equation.3">
                  <p:embed/>
                </p:oleObj>
              </mc:Choice>
              <mc:Fallback>
                <p:oleObj name="" r:id="rId7" imgW="4216400" imgH="457200" progId="Equation.3">
                  <p:embed/>
                  <p:pic>
                    <p:nvPicPr>
                      <p:cNvPr id="0" name="图片 3131"/>
                      <p:cNvPicPr/>
                      <p:nvPr/>
                    </p:nvPicPr>
                    <p:blipFill>
                      <a:blip r:embed="rId8"/>
                      <a:stretch>
                        <a:fillRect/>
                      </a:stretch>
                    </p:blipFill>
                    <p:spPr>
                      <a:xfrm>
                        <a:off x="872808" y="5484179"/>
                        <a:ext cx="7816850" cy="854075"/>
                      </a:xfrm>
                      <a:prstGeom prst="rect">
                        <a:avLst/>
                      </a:prstGeom>
                      <a:solidFill>
                        <a:schemeClr val="accent1">
                          <a:alpha val="50000"/>
                        </a:schemeClr>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4</a:t>
            </a:r>
            <a:r>
              <a:rPr sz="4400" dirty="0" smtClean="0"/>
              <a:t> 最佳接收机的性能</a:t>
            </a:r>
            <a:endParaRPr sz="4400" dirty="0" smtClean="0"/>
          </a:p>
        </p:txBody>
      </p:sp>
      <p:sp>
        <p:nvSpPr>
          <p:cNvPr id="25603" name="Rectangle 3"/>
          <p:cNvSpPr>
            <a:spLocks noGrp="1" noChangeArrowheads="1"/>
          </p:cNvSpPr>
          <p:nvPr>
            <p:ph type="body" idx="1"/>
          </p:nvPr>
        </p:nvSpPr>
        <p:spPr>
          <a:xfrm>
            <a:off x="927100" y="1179830"/>
            <a:ext cx="80200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最佳接收机的性能</a:t>
            </a:r>
            <a:r>
              <a:rPr lang="en-US" altLang="zh-CN" dirty="0" smtClean="0">
                <a:solidFill>
                  <a:schemeClr val="tx2">
                    <a:lumMod val="75000"/>
                  </a:schemeClr>
                </a:solidFill>
                <a:effectLst>
                  <a:outerShdw blurRad="38100" dist="38100" dir="2700000" algn="tl">
                    <a:srgbClr val="000000">
                      <a:alpha val="43137"/>
                    </a:srgbClr>
                  </a:outerShdw>
                </a:effectLst>
              </a:rPr>
              <a:t>——</a:t>
            </a:r>
            <a:r>
              <a:rPr lang="zh-CN" altLang="en-US" dirty="0" smtClean="0">
                <a:solidFill>
                  <a:schemeClr val="tx2">
                    <a:lumMod val="75000"/>
                  </a:schemeClr>
                </a:solidFill>
                <a:effectLst>
                  <a:outerShdw blurRad="38100" dist="38100" dir="2700000" algn="tl">
                    <a:srgbClr val="000000">
                      <a:alpha val="43137"/>
                    </a:srgbClr>
                  </a:outerShdw>
                </a:effectLst>
              </a:rPr>
              <a:t>误码率</a:t>
            </a:r>
            <a:r>
              <a:rPr lang="en-US" altLang="zh-CN" dirty="0" smtClean="0">
                <a:solidFill>
                  <a:schemeClr val="tx2">
                    <a:lumMod val="75000"/>
                  </a:schemeClr>
                </a:solidFill>
                <a:effectLst>
                  <a:outerShdw blurRad="38100" dist="38100" dir="2700000" algn="tl">
                    <a:srgbClr val="000000">
                      <a:alpha val="43137"/>
                    </a:srgbClr>
                  </a:outerShdw>
                </a:effectLst>
              </a:rPr>
              <a:t>P</a:t>
            </a:r>
            <a:r>
              <a:rPr lang="en-US" altLang="zh-CN" baseline="-25000" dirty="0" smtClean="0">
                <a:solidFill>
                  <a:schemeClr val="tx2">
                    <a:lumMod val="75000"/>
                  </a:schemeClr>
                </a:solidFill>
                <a:effectLst>
                  <a:outerShdw blurRad="38100" dist="38100" dir="2700000" algn="tl">
                    <a:srgbClr val="000000">
                      <a:alpha val="43137"/>
                    </a:srgbClr>
                  </a:outerShdw>
                </a:effectLst>
              </a:rPr>
              <a:t>e</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lnSpc>
                <a:spcPct val="12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用同样的方法，可以得到发</a:t>
            </a:r>
            <a:r>
              <a:rPr lang="en-US" altLang="zh-CN" sz="2400" i="1" dirty="0">
                <a:latin typeface="Times New Roman" panose="02020603050405020304" pitchFamily="18" charset="0"/>
                <a:ea typeface="宋体" panose="02010600030101010101" pitchFamily="2" charset="-122"/>
                <a:sym typeface="+mn-ea"/>
              </a:rPr>
              <a:t>s</a:t>
            </a:r>
            <a:r>
              <a:rPr lang="zh-CN" altLang="en-US" sz="2400" baseline="-25000" dirty="0">
                <a:latin typeface="Times New Roman" panose="02020603050405020304" pitchFamily="18" charset="0"/>
                <a:ea typeface="宋体" panose="02010600030101010101" pitchFamily="2" charset="-122"/>
                <a:sym typeface="+mn-ea"/>
              </a:rPr>
              <a:t>２</a:t>
            </a:r>
            <a:r>
              <a:rPr lang="zh-CN" altLang="en-US" sz="2400" dirty="0">
                <a:latin typeface="Times New Roman" panose="02020603050405020304" pitchFamily="18" charset="0"/>
                <a:ea typeface="宋体" panose="02010600030101010101" pitchFamily="2" charset="-122"/>
                <a:sym typeface="+mn-ea"/>
              </a:rPr>
              <a:t>错判为</a:t>
            </a:r>
            <a:r>
              <a:rPr lang="en-US" altLang="zh-CN" sz="2400" i="1" dirty="0">
                <a:latin typeface="Times New Roman" panose="02020603050405020304" pitchFamily="18" charset="0"/>
                <a:ea typeface="宋体" panose="02010600030101010101" pitchFamily="2" charset="-122"/>
                <a:sym typeface="+mn-ea"/>
              </a:rPr>
              <a:t>r</a:t>
            </a:r>
            <a:r>
              <a:rPr lang="zh-CN" altLang="en-US" sz="2400" baseline="-25000" dirty="0">
                <a:latin typeface="Times New Roman" panose="02020603050405020304" pitchFamily="18" charset="0"/>
                <a:ea typeface="宋体" panose="02010600030101010101" pitchFamily="2" charset="-122"/>
                <a:sym typeface="+mn-ea"/>
              </a:rPr>
              <a:t>１</a:t>
            </a:r>
            <a:r>
              <a:rPr lang="zh-CN" altLang="en-US" sz="2400" dirty="0">
                <a:latin typeface="Times New Roman" panose="02020603050405020304" pitchFamily="18" charset="0"/>
                <a:ea typeface="宋体" panose="02010600030101010101" pitchFamily="2" charset="-122"/>
                <a:sym typeface="+mn-ea"/>
              </a:rPr>
              <a:t>的概率为：</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5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式中，                            ，</a:t>
            </a:r>
            <a:r>
              <a:rPr lang="en-US" altLang="zh-CN" sz="2400" i="1" dirty="0">
                <a:latin typeface="Times New Roman" panose="02020603050405020304" pitchFamily="18" charset="0"/>
                <a:ea typeface="宋体" panose="02010600030101010101" pitchFamily="2" charset="-122"/>
                <a:sym typeface="+mn-ea"/>
              </a:rPr>
              <a:t>V</a:t>
            </a:r>
            <a:r>
              <a:rPr lang="en-US" altLang="zh-CN" sz="2400" i="1" baseline="-25000" dirty="0">
                <a:latin typeface="Times New Roman" panose="02020603050405020304" pitchFamily="18" charset="0"/>
                <a:ea typeface="宋体" panose="02010600030101010101" pitchFamily="2" charset="-122"/>
                <a:sym typeface="+mn-ea"/>
              </a:rPr>
              <a:t>T</a:t>
            </a:r>
            <a:r>
              <a:rPr lang="zh-CN" altLang="en-US" sz="2400" dirty="0">
                <a:latin typeface="Times New Roman" panose="02020603050405020304" pitchFamily="18" charset="0"/>
                <a:ea typeface="宋体" panose="02010600030101010101" pitchFamily="2" charset="-122"/>
                <a:sym typeface="+mn-ea"/>
              </a:rPr>
              <a:t> 、</a:t>
            </a:r>
            <a:r>
              <a:rPr lang="zh-CN" altLang="en-US" sz="2400" dirty="0">
                <a:latin typeface="Arial" panose="020B0604020202020204" pitchFamily="34" charset="0"/>
                <a:ea typeface="宋体" panose="02010600030101010101" pitchFamily="2" charset="-122"/>
                <a:cs typeface="Arial" panose="020B0604020202020204" pitchFamily="34" charset="0"/>
                <a:sym typeface="+mn-ea"/>
              </a:rPr>
              <a:t>σ的含义与前面相同。</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50000"/>
              </a:lnSpc>
              <a:spcBef>
                <a:spcPts val="20"/>
              </a:spcBef>
              <a:spcAft>
                <a:spcPts val="0"/>
              </a:spcAft>
              <a:buFont typeface="Wingdings" panose="05000000000000000000" charset="0"/>
              <a:buNone/>
            </a:pPr>
            <a:r>
              <a:rPr lang="zh-CN" altLang="en-US" sz="2400" dirty="0">
                <a:latin typeface="Times New Roman" panose="02020603050405020304" pitchFamily="18" charset="0"/>
                <a:ea typeface="宋体" panose="02010600030101010101" pitchFamily="2" charset="-122"/>
                <a:sym typeface="+mn-ea"/>
              </a:rPr>
              <a:t>系统的平均错误概率为：</a:t>
            </a: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dirty="0">
              <a:latin typeface="Times New Roman" panose="02020603050405020304" pitchFamily="18" charset="0"/>
              <a:ea typeface="宋体" panose="02010600030101010101" pitchFamily="2" charset="-122"/>
              <a:sym typeface="+mn-ea"/>
            </a:endParaRPr>
          </a:p>
          <a:p>
            <a:pPr marL="0" indent="0" eaLnBrk="1" hangingPunct="1">
              <a:lnSpc>
                <a:spcPct val="120000"/>
              </a:lnSpc>
              <a:spcBef>
                <a:spcPts val="20"/>
              </a:spcBef>
              <a:spcAft>
                <a:spcPts val="0"/>
              </a:spcAft>
              <a:buFont typeface="Wingdings" panose="05000000000000000000" charset="0"/>
              <a:buNone/>
            </a:pPr>
            <a:endParaRPr lang="zh-CN" altLang="en-US" sz="2400">
              <a:latin typeface="Times New Roman" panose="02020603050405020304" pitchFamily="18" charset="0"/>
              <a:ea typeface="宋体" panose="02010600030101010101" pitchFamily="2" charset="-122"/>
              <a:sym typeface="+mn-ea"/>
            </a:endParaRPr>
          </a:p>
        </p:txBody>
      </p:sp>
      <p:graphicFrame>
        <p:nvGraphicFramePr>
          <p:cNvPr id="2" name="Object 6"/>
          <p:cNvGraphicFramePr>
            <a:graphicFrameLocks noChangeAspect="1"/>
          </p:cNvGraphicFramePr>
          <p:nvPr/>
        </p:nvGraphicFramePr>
        <p:xfrm>
          <a:off x="1817688" y="3128329"/>
          <a:ext cx="2166620" cy="474345"/>
        </p:xfrm>
        <a:graphic>
          <a:graphicData uri="http://schemas.openxmlformats.org/presentationml/2006/ole">
            <mc:AlternateContent xmlns:mc="http://schemas.openxmlformats.org/markup-compatibility/2006">
              <mc:Choice xmlns:v="urn:schemas-microsoft-com:vml" Requires="v">
                <p:oleObj spid="_x0000_s3" name="" r:id="rId1" imgW="1168400" imgH="254000" progId="Equation.3">
                  <p:embed/>
                </p:oleObj>
              </mc:Choice>
              <mc:Fallback>
                <p:oleObj name="" r:id="rId1" imgW="1168400" imgH="254000" progId="Equation.3">
                  <p:embed/>
                  <p:pic>
                    <p:nvPicPr>
                      <p:cNvPr id="0" name="图片 3131"/>
                      <p:cNvPicPr/>
                      <p:nvPr/>
                    </p:nvPicPr>
                    <p:blipFill>
                      <a:blip r:embed="rId2"/>
                      <a:stretch>
                        <a:fillRect/>
                      </a:stretch>
                    </p:blipFill>
                    <p:spPr>
                      <a:xfrm>
                        <a:off x="1817688" y="3128329"/>
                        <a:ext cx="2166620" cy="474345"/>
                      </a:xfrm>
                      <a:prstGeom prst="rect">
                        <a:avLst/>
                      </a:prstGeom>
                      <a:noFill/>
                      <a:ln w="38100">
                        <a:noFill/>
                        <a:miter/>
                      </a:ln>
                    </p:spPr>
                  </p:pic>
                </p:oleObj>
              </mc:Fallback>
            </mc:AlternateContent>
          </a:graphicData>
        </a:graphic>
      </p:graphicFrame>
      <p:graphicFrame>
        <p:nvGraphicFramePr>
          <p:cNvPr id="12" name="Object 6"/>
          <p:cNvGraphicFramePr>
            <a:graphicFrameLocks noChangeAspect="1"/>
          </p:cNvGraphicFramePr>
          <p:nvPr/>
        </p:nvGraphicFramePr>
        <p:xfrm>
          <a:off x="2753361" y="2220914"/>
          <a:ext cx="3155315" cy="854075"/>
        </p:xfrm>
        <a:graphic>
          <a:graphicData uri="http://schemas.openxmlformats.org/presentationml/2006/ole">
            <mc:AlternateContent xmlns:mc="http://schemas.openxmlformats.org/markup-compatibility/2006">
              <mc:Choice xmlns:v="urn:schemas-microsoft-com:vml" Requires="v">
                <p:oleObj spid="_x0000_s14" name="" r:id="rId3" imgW="1701800" imgH="457200" progId="Equation.3">
                  <p:embed/>
                </p:oleObj>
              </mc:Choice>
              <mc:Fallback>
                <p:oleObj name="" r:id="rId3" imgW="1701800" imgH="457200" progId="Equation.3">
                  <p:embed/>
                  <p:pic>
                    <p:nvPicPr>
                      <p:cNvPr id="0" name="图片 3131"/>
                      <p:cNvPicPr/>
                      <p:nvPr/>
                    </p:nvPicPr>
                    <p:blipFill>
                      <a:blip r:embed="rId4"/>
                      <a:stretch>
                        <a:fillRect/>
                      </a:stretch>
                    </p:blipFill>
                    <p:spPr>
                      <a:xfrm>
                        <a:off x="2753361" y="2220914"/>
                        <a:ext cx="3155315" cy="854075"/>
                      </a:xfrm>
                      <a:prstGeom prst="rect">
                        <a:avLst/>
                      </a:prstGeom>
                      <a:solidFill>
                        <a:schemeClr val="accent1">
                          <a:alpha val="50000"/>
                        </a:schemeClr>
                      </a:solidFill>
                      <a:ln w="38100">
                        <a:noFill/>
                        <a:miter/>
                      </a:ln>
                    </p:spPr>
                  </p:pic>
                </p:oleObj>
              </mc:Fallback>
            </mc:AlternateContent>
          </a:graphicData>
        </a:graphic>
      </p:graphicFrame>
      <p:graphicFrame>
        <p:nvGraphicFramePr>
          <p:cNvPr id="32777" name="对象 32776"/>
          <p:cNvGraphicFramePr/>
          <p:nvPr/>
        </p:nvGraphicFramePr>
        <p:xfrm>
          <a:off x="984885" y="4314509"/>
          <a:ext cx="7065645" cy="966470"/>
        </p:xfrm>
        <a:graphic>
          <a:graphicData uri="http://schemas.openxmlformats.org/presentationml/2006/ole">
            <mc:AlternateContent xmlns:mc="http://schemas.openxmlformats.org/markup-compatibility/2006">
              <mc:Choice xmlns:v="urn:schemas-microsoft-com:vml" Requires="v">
                <p:oleObj spid="_x0000_s3128" name="" r:id="rId5" imgW="3213100" imgH="457200" progId="Equation.3">
                  <p:embed/>
                </p:oleObj>
              </mc:Choice>
              <mc:Fallback>
                <p:oleObj name="" r:id="rId5" imgW="3213100" imgH="457200" progId="Equation.3">
                  <p:embed/>
                  <p:pic>
                    <p:nvPicPr>
                      <p:cNvPr id="0" name="图片 3127"/>
                      <p:cNvPicPr/>
                      <p:nvPr/>
                    </p:nvPicPr>
                    <p:blipFill>
                      <a:blip r:embed="rId6"/>
                      <a:stretch>
                        <a:fillRect/>
                      </a:stretch>
                    </p:blipFill>
                    <p:spPr>
                      <a:xfrm>
                        <a:off x="984885" y="4314509"/>
                        <a:ext cx="7065645" cy="966470"/>
                      </a:xfrm>
                      <a:prstGeom prst="rect">
                        <a:avLst/>
                      </a:prstGeom>
                      <a:solidFill>
                        <a:schemeClr val="accent1">
                          <a:alpha val="50000"/>
                        </a:schemeClr>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4</a:t>
            </a:r>
            <a:r>
              <a:rPr sz="4400" dirty="0" smtClean="0"/>
              <a:t> 最佳接收机的性能</a:t>
            </a:r>
            <a:endParaRPr sz="4400" dirty="0" smtClean="0"/>
          </a:p>
        </p:txBody>
      </p:sp>
      <p:sp>
        <p:nvSpPr>
          <p:cNvPr id="25603" name="Rectangle 3"/>
          <p:cNvSpPr>
            <a:spLocks noGrp="1" noChangeArrowheads="1"/>
          </p:cNvSpPr>
          <p:nvPr>
            <p:ph type="body" idx="1"/>
          </p:nvPr>
        </p:nvSpPr>
        <p:spPr>
          <a:xfrm>
            <a:off x="927100" y="1179830"/>
            <a:ext cx="80200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最佳接收机的性能</a:t>
            </a:r>
            <a:r>
              <a:rPr lang="en-US" altLang="zh-CN" dirty="0" smtClean="0">
                <a:solidFill>
                  <a:schemeClr val="tx2">
                    <a:lumMod val="75000"/>
                  </a:schemeClr>
                </a:solidFill>
                <a:effectLst>
                  <a:outerShdw blurRad="38100" dist="38100" dir="2700000" algn="tl">
                    <a:srgbClr val="000000">
                      <a:alpha val="43137"/>
                    </a:srgbClr>
                  </a:outerShdw>
                </a:effectLst>
              </a:rPr>
              <a:t>——</a:t>
            </a:r>
            <a:r>
              <a:rPr lang="zh-CN" altLang="en-US" dirty="0" smtClean="0">
                <a:solidFill>
                  <a:schemeClr val="tx2">
                    <a:lumMod val="75000"/>
                  </a:schemeClr>
                </a:solidFill>
                <a:effectLst>
                  <a:outerShdw blurRad="38100" dist="38100" dir="2700000" algn="tl">
                    <a:srgbClr val="000000">
                      <a:alpha val="43137"/>
                    </a:srgbClr>
                  </a:outerShdw>
                </a:effectLst>
              </a:rPr>
              <a:t>误码率</a:t>
            </a:r>
            <a:r>
              <a:rPr lang="en-US" altLang="zh-CN" dirty="0" smtClean="0">
                <a:solidFill>
                  <a:schemeClr val="tx2">
                    <a:lumMod val="75000"/>
                  </a:schemeClr>
                </a:solidFill>
                <a:effectLst>
                  <a:outerShdw blurRad="38100" dist="38100" dir="2700000" algn="tl">
                    <a:srgbClr val="000000">
                      <a:alpha val="43137"/>
                    </a:srgbClr>
                  </a:outerShdw>
                </a:effectLst>
              </a:rPr>
              <a:t>P</a:t>
            </a:r>
            <a:r>
              <a:rPr lang="en-US" altLang="zh-CN" baseline="-25000" dirty="0" smtClean="0">
                <a:solidFill>
                  <a:schemeClr val="tx2">
                    <a:lumMod val="75000"/>
                  </a:schemeClr>
                </a:solidFill>
                <a:effectLst>
                  <a:outerShdw blurRad="38100" dist="38100" dir="2700000" algn="tl">
                    <a:srgbClr val="000000">
                      <a:alpha val="43137"/>
                    </a:srgbClr>
                  </a:outerShdw>
                </a:effectLst>
              </a:rPr>
              <a:t>e</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algn="just">
              <a:lnSpc>
                <a:spcPct val="115000"/>
              </a:lnSpc>
              <a:spcBef>
                <a:spcPct val="50000"/>
              </a:spcBef>
              <a:buNone/>
            </a:pP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最佳接收机的误码性能</a:t>
            </a:r>
            <a:r>
              <a:rPr lang="en-US" altLang="zh-CN" sz="2400" i="1" dirty="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P</a:t>
            </a:r>
            <a:r>
              <a:rPr lang="en-US" altLang="zh-CN" sz="2400" i="1"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e</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与先验概率</a:t>
            </a:r>
            <a:r>
              <a:rPr lang="en-US" altLang="zh-CN" sz="2400" i="1" dirty="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P</a:t>
            </a:r>
            <a:r>
              <a:rPr lang="en-US" altLang="zh-CN" sz="2400" dirty="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a:t>
            </a:r>
            <a:r>
              <a:rPr lang="en-US" altLang="zh-CN" sz="2400" i="1" dirty="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s</a:t>
            </a:r>
            <a:r>
              <a:rPr lang="en-US" altLang="zh-CN" sz="240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1</a:t>
            </a:r>
            <a:r>
              <a:rPr lang="en-US" altLang="zh-CN" sz="2400" dirty="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和</a:t>
            </a:r>
            <a:r>
              <a:rPr lang="en-US" altLang="zh-CN" sz="2400" i="1" dirty="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P</a:t>
            </a:r>
            <a:r>
              <a:rPr lang="en-US" altLang="zh-CN" sz="2400" dirty="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a:t>
            </a:r>
            <a:r>
              <a:rPr lang="en-US" altLang="zh-CN" sz="2400" i="1" dirty="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s</a:t>
            </a:r>
            <a:r>
              <a:rPr lang="en-US" altLang="zh-CN" sz="240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2</a:t>
            </a:r>
            <a:r>
              <a:rPr lang="en-US" altLang="zh-CN" sz="2400" dirty="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、噪声的功率谱密度</a:t>
            </a:r>
            <a:r>
              <a:rPr lang="en-US" altLang="zh-CN" sz="2400" i="1">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n</a:t>
            </a:r>
            <a:r>
              <a:rPr lang="en-US" altLang="zh-CN" sz="2400" baseline="-250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0</a:t>
            </a:r>
            <a:r>
              <a:rPr lang="zh-CN" altLang="en-US" sz="240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以及</a:t>
            </a:r>
            <a:r>
              <a:rPr lang="en-US" altLang="zh-CN" sz="2400" i="1">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s</a:t>
            </a:r>
            <a:r>
              <a:rPr lang="en-US" altLang="zh-CN" sz="2400" baseline="-250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1</a:t>
            </a:r>
            <a:r>
              <a:rPr lang="en-US" altLang="zh-CN" sz="24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a:t>
            </a:r>
            <a:r>
              <a:rPr lang="en-US" altLang="zh-CN" sz="2400" i="1">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t</a:t>
            </a:r>
            <a:r>
              <a:rPr lang="en-US" altLang="zh-CN" sz="24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a:t>
            </a:r>
            <a:r>
              <a:rPr lang="zh-CN" altLang="en-US" sz="240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和</a:t>
            </a:r>
            <a:r>
              <a:rPr lang="en-US" altLang="zh-CN" sz="2400" i="1">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s</a:t>
            </a:r>
            <a:r>
              <a:rPr lang="en-US" altLang="zh-CN" sz="2400" baseline="-250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2</a:t>
            </a:r>
            <a:r>
              <a:rPr lang="en-US" altLang="zh-CN" sz="2400" dirty="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a:t>
            </a:r>
            <a:r>
              <a:rPr lang="en-US" altLang="zh-CN" sz="2400" i="1" dirty="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t</a:t>
            </a:r>
            <a:r>
              <a:rPr lang="en-US" altLang="zh-CN" sz="2400" dirty="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的能量有关，而与</a:t>
            </a:r>
            <a:r>
              <a:rPr lang="en-US" altLang="zh-CN" sz="2400" i="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s</a:t>
            </a:r>
            <a:r>
              <a:rPr lang="en-US" altLang="zh-CN" sz="2400" baseline="-250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1</a:t>
            </a:r>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a:t>
            </a:r>
            <a:r>
              <a:rPr lang="en-US" altLang="zh-CN" sz="2400" i="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t</a:t>
            </a:r>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和</a:t>
            </a:r>
            <a:r>
              <a:rPr lang="en-US" altLang="zh-CN" sz="2400" i="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s</a:t>
            </a:r>
            <a:r>
              <a:rPr lang="en-US" altLang="zh-CN" sz="2400" baseline="-250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2</a:t>
            </a:r>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a:t>
            </a:r>
            <a:r>
              <a:rPr lang="en-US" altLang="zh-CN" sz="2400" i="1"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t</a:t>
            </a:r>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本身的具体结构无关。</a:t>
            </a:r>
            <a:endPar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endParaRPr>
          </a:p>
          <a:p>
            <a:pPr marL="0" indent="0" algn="just">
              <a:lnSpc>
                <a:spcPct val="115000"/>
              </a:lnSpc>
              <a:spcBef>
                <a:spcPct val="50000"/>
              </a:spcBef>
              <a:buNone/>
            </a:pPr>
            <a:r>
              <a:rPr lang="zh-CN" altLang="en-US" sz="2400" dirty="0">
                <a:solidFill>
                  <a:schemeClr val="tx1"/>
                </a:solidFill>
                <a:effectLst/>
                <a:latin typeface="Times New Roman" panose="02020603050405020304" pitchFamily="18" charset="0"/>
                <a:ea typeface="宋体" panose="02010600030101010101" pitchFamily="2" charset="-122"/>
                <a:sym typeface="+mn-ea"/>
              </a:rPr>
              <a:t>若先验等概且</a:t>
            </a:r>
            <a:r>
              <a:rPr lang="en-US" altLang="zh-CN" sz="2400" dirty="0">
                <a:solidFill>
                  <a:schemeClr val="tx1"/>
                </a:solidFill>
                <a:effectLst/>
                <a:latin typeface="Times New Roman" panose="02020603050405020304" pitchFamily="18" charset="0"/>
                <a:ea typeface="宋体" panose="02010600030101010101" pitchFamily="2" charset="-122"/>
                <a:sym typeface="+mn-ea"/>
              </a:rPr>
              <a:t>0</a:t>
            </a:r>
            <a:r>
              <a:rPr lang="zh-CN" altLang="en-US" sz="2400" dirty="0">
                <a:solidFill>
                  <a:schemeClr val="tx1"/>
                </a:solidFill>
                <a:effectLst/>
                <a:latin typeface="Times New Roman" panose="02020603050405020304" pitchFamily="18" charset="0"/>
                <a:ea typeface="宋体" panose="02010600030101010101" pitchFamily="2" charset="-122"/>
                <a:sym typeface="+mn-ea"/>
              </a:rPr>
              <a:t>、</a:t>
            </a:r>
            <a:r>
              <a:rPr lang="en-US" altLang="zh-CN" sz="2400" dirty="0">
                <a:solidFill>
                  <a:schemeClr val="tx1"/>
                </a:solidFill>
                <a:effectLst/>
                <a:latin typeface="Times New Roman" panose="02020603050405020304" pitchFamily="18" charset="0"/>
                <a:ea typeface="宋体" panose="02010600030101010101" pitchFamily="2" charset="-122"/>
                <a:sym typeface="+mn-ea"/>
              </a:rPr>
              <a:t>1</a:t>
            </a:r>
            <a:r>
              <a:rPr lang="zh-CN" altLang="en-US" sz="2400" dirty="0">
                <a:solidFill>
                  <a:schemeClr val="tx1"/>
                </a:solidFill>
                <a:effectLst/>
                <a:latin typeface="Times New Roman" panose="02020603050405020304" pitchFamily="18" charset="0"/>
                <a:ea typeface="宋体" panose="02010600030101010101" pitchFamily="2" charset="-122"/>
                <a:sym typeface="+mn-ea"/>
              </a:rPr>
              <a:t>码能量相等，则：</a:t>
            </a:r>
            <a:endParaRPr lang="zh-CN" altLang="en-US" sz="2400" dirty="0">
              <a:solidFill>
                <a:schemeClr val="tx1"/>
              </a:solidFill>
              <a:effectLst/>
              <a:latin typeface="Times New Roman" panose="02020603050405020304" pitchFamily="18" charset="0"/>
              <a:ea typeface="宋体" panose="02010600030101010101" pitchFamily="2" charset="-122"/>
              <a:sym typeface="+mn-ea"/>
            </a:endParaRPr>
          </a:p>
          <a:p>
            <a:pPr marL="0" indent="0" algn="just">
              <a:lnSpc>
                <a:spcPct val="115000"/>
              </a:lnSpc>
              <a:spcBef>
                <a:spcPct val="50000"/>
              </a:spcBef>
              <a:buNone/>
            </a:pPr>
            <a:endParaRPr lang="zh-CN" altLang="en-US" sz="2400" dirty="0">
              <a:solidFill>
                <a:schemeClr val="tx1"/>
              </a:solidFill>
              <a:effectLst/>
              <a:latin typeface="Times New Roman" panose="02020603050405020304" pitchFamily="18" charset="0"/>
              <a:ea typeface="宋体" panose="02010600030101010101" pitchFamily="2" charset="-122"/>
              <a:sym typeface="+mn-ea"/>
            </a:endParaRPr>
          </a:p>
          <a:p>
            <a:pPr marL="0" indent="0" algn="just">
              <a:lnSpc>
                <a:spcPct val="115000"/>
              </a:lnSpc>
              <a:spcBef>
                <a:spcPct val="50000"/>
              </a:spcBef>
              <a:buNone/>
            </a:pPr>
            <a:endParaRPr lang="zh-CN" altLang="en-US" sz="2400" dirty="0">
              <a:solidFill>
                <a:schemeClr val="tx1"/>
              </a:solidFill>
              <a:effectLst/>
              <a:latin typeface="Times New Roman" panose="02020603050405020304" pitchFamily="18" charset="0"/>
              <a:ea typeface="宋体" panose="02010600030101010101" pitchFamily="2" charset="-122"/>
              <a:sym typeface="+mn-ea"/>
            </a:endParaRPr>
          </a:p>
          <a:p>
            <a:pPr marL="0" indent="0" algn="just">
              <a:lnSpc>
                <a:spcPct val="115000"/>
              </a:lnSpc>
              <a:spcBef>
                <a:spcPct val="50000"/>
              </a:spcBef>
              <a:buNone/>
            </a:pPr>
            <a:r>
              <a:rPr lang="zh-CN" altLang="en-US" sz="2400" dirty="0">
                <a:solidFill>
                  <a:schemeClr val="tx1"/>
                </a:solidFill>
                <a:effectLst/>
                <a:latin typeface="Times New Roman" panose="02020603050405020304" pitchFamily="18" charset="0"/>
                <a:ea typeface="宋体" panose="02010600030101010101" pitchFamily="2" charset="-122"/>
                <a:sym typeface="+mn-ea"/>
              </a:rPr>
              <a:t>从上式可以清楚看出</a:t>
            </a:r>
            <a:r>
              <a:rPr lang="en-US" altLang="zh-CN" sz="2400" i="1">
                <a:effectLst/>
                <a:latin typeface="Times New Roman" panose="02020603050405020304" pitchFamily="18" charset="0"/>
                <a:ea typeface="宋体" panose="02010600030101010101" pitchFamily="2" charset="-122"/>
                <a:sym typeface="+mn-ea"/>
              </a:rPr>
              <a:t>n</a:t>
            </a:r>
            <a:r>
              <a:rPr lang="en-US" altLang="zh-CN" sz="2400" baseline="-25000">
                <a:effectLst/>
                <a:latin typeface="Times New Roman" panose="02020603050405020304" pitchFamily="18" charset="0"/>
                <a:ea typeface="宋体" panose="02010600030101010101" pitchFamily="2" charset="-122"/>
                <a:sym typeface="+mn-ea"/>
              </a:rPr>
              <a:t>0</a:t>
            </a:r>
            <a:r>
              <a:rPr lang="zh-CN" altLang="en-US" sz="2400">
                <a:effectLst/>
                <a:latin typeface="Times New Roman" panose="02020603050405020304" pitchFamily="18" charset="0"/>
                <a:ea typeface="宋体" panose="02010600030101010101" pitchFamily="2" charset="-122"/>
                <a:sym typeface="+mn-ea"/>
              </a:rPr>
              <a:t>减小，</a:t>
            </a:r>
            <a:r>
              <a:rPr lang="en-US" altLang="zh-CN" sz="2400" i="1">
                <a:effectLst/>
                <a:latin typeface="Times New Roman" panose="02020603050405020304" pitchFamily="18" charset="0"/>
                <a:ea typeface="宋体" panose="02010600030101010101" pitchFamily="2" charset="-122"/>
                <a:sym typeface="+mn-ea"/>
              </a:rPr>
              <a:t>E</a:t>
            </a:r>
            <a:r>
              <a:rPr lang="en-US" altLang="zh-CN" sz="2400" i="1" baseline="-25000">
                <a:effectLst/>
                <a:latin typeface="Times New Roman" panose="02020603050405020304" pitchFamily="18" charset="0"/>
                <a:ea typeface="宋体" panose="02010600030101010101" pitchFamily="2" charset="-122"/>
                <a:sym typeface="+mn-ea"/>
              </a:rPr>
              <a:t>b</a:t>
            </a:r>
            <a:r>
              <a:rPr lang="zh-CN" altLang="en-US" sz="2400">
                <a:effectLst/>
                <a:latin typeface="Times New Roman" panose="02020603050405020304" pitchFamily="18" charset="0"/>
                <a:ea typeface="宋体" panose="02010600030101010101" pitchFamily="2" charset="-122"/>
                <a:sym typeface="+mn-ea"/>
              </a:rPr>
              <a:t>增加，则</a:t>
            </a:r>
            <a:r>
              <a:rPr lang="en-US" altLang="zh-CN" sz="2400" i="1">
                <a:effectLst/>
                <a:latin typeface="Times New Roman" panose="02020603050405020304" pitchFamily="18" charset="0"/>
                <a:ea typeface="宋体" panose="02010600030101010101" pitchFamily="2" charset="-122"/>
                <a:sym typeface="+mn-ea"/>
              </a:rPr>
              <a:t>P</a:t>
            </a:r>
            <a:r>
              <a:rPr lang="en-US" altLang="zh-CN" sz="2400" i="1" baseline="-25000">
                <a:effectLst/>
                <a:latin typeface="Times New Roman" panose="02020603050405020304" pitchFamily="18" charset="0"/>
                <a:ea typeface="宋体" panose="02010600030101010101" pitchFamily="2" charset="-122"/>
                <a:sym typeface="+mn-ea"/>
              </a:rPr>
              <a:t>e</a:t>
            </a:r>
            <a:r>
              <a:rPr lang="zh-CN" altLang="en-US" sz="2400">
                <a:effectLst/>
                <a:latin typeface="Times New Roman" panose="02020603050405020304" pitchFamily="18" charset="0"/>
                <a:ea typeface="宋体" panose="02010600030101010101" pitchFamily="2" charset="-122"/>
                <a:sym typeface="+mn-ea"/>
              </a:rPr>
              <a:t>减小。</a:t>
            </a:r>
            <a:endParaRPr lang="zh-CN" altLang="en-US" sz="2400">
              <a:effectLst/>
              <a:latin typeface="Times New Roman" panose="02020603050405020304" pitchFamily="18" charset="0"/>
              <a:ea typeface="宋体" panose="02010600030101010101" pitchFamily="2" charset="-122"/>
              <a:sym typeface="+mn-ea"/>
            </a:endParaRPr>
          </a:p>
          <a:p>
            <a:pPr marL="0" indent="0" algn="just">
              <a:lnSpc>
                <a:spcPct val="115000"/>
              </a:lnSpc>
              <a:spcBef>
                <a:spcPct val="50000"/>
              </a:spcBef>
              <a:buNone/>
            </a:pPr>
            <a:endParaRPr lang="zh-CN" altLang="en-US" sz="2400">
              <a:effectLst/>
              <a:latin typeface="Arial" panose="020B0604020202020204" pitchFamily="34" charset="0"/>
              <a:ea typeface="宋体" panose="02010600030101010101" pitchFamily="2" charset="-122"/>
              <a:cs typeface="Arial" panose="020B0604020202020204" pitchFamily="34" charset="0"/>
              <a:sym typeface="+mn-ea"/>
            </a:endParaRPr>
          </a:p>
        </p:txBody>
      </p:sp>
      <p:graphicFrame>
        <p:nvGraphicFramePr>
          <p:cNvPr id="4" name="对象 3"/>
          <p:cNvGraphicFramePr/>
          <p:nvPr/>
        </p:nvGraphicFramePr>
        <p:xfrm>
          <a:off x="2764155" y="3893822"/>
          <a:ext cx="3044825" cy="1020445"/>
        </p:xfrm>
        <a:graphic>
          <a:graphicData uri="http://schemas.openxmlformats.org/presentationml/2006/ole">
            <mc:AlternateContent xmlns:mc="http://schemas.openxmlformats.org/markup-compatibility/2006">
              <mc:Choice xmlns:v="urn:schemas-microsoft-com:vml" Requires="v">
                <p:oleObj spid="_x0000_s5" name="" r:id="rId1" imgW="1384300" imgH="482600" progId="Equation.3">
                  <p:embed/>
                </p:oleObj>
              </mc:Choice>
              <mc:Fallback>
                <p:oleObj name="" r:id="rId1" imgW="1384300" imgH="482600" progId="Equation.3">
                  <p:embed/>
                  <p:pic>
                    <p:nvPicPr>
                      <p:cNvPr id="0" name="图片 3127"/>
                      <p:cNvPicPr/>
                      <p:nvPr/>
                    </p:nvPicPr>
                    <p:blipFill>
                      <a:blip r:embed="rId2"/>
                      <a:stretch>
                        <a:fillRect/>
                      </a:stretch>
                    </p:blipFill>
                    <p:spPr>
                      <a:xfrm>
                        <a:off x="2764155" y="3893822"/>
                        <a:ext cx="3044825" cy="1020445"/>
                      </a:xfrm>
                      <a:prstGeom prst="rect">
                        <a:avLst/>
                      </a:prstGeom>
                      <a:solidFill>
                        <a:schemeClr val="accent2">
                          <a:alpha val="50000"/>
                        </a:schemeClr>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21507" name="Rectangle 3"/>
          <p:cNvSpPr>
            <a:spLocks noGrp="1"/>
          </p:cNvSpPr>
          <p:nvPr>
            <p:ph idx="1"/>
          </p:nvPr>
        </p:nvSpPr>
        <p:spPr>
          <a:xfrm>
            <a:off x="795655" y="2576195"/>
            <a:ext cx="3689350" cy="3181985"/>
          </a:xfrm>
        </p:spPr>
        <p:txBody>
          <a:bodyPr vert="horz" wrap="square" lIns="91440" tIns="45720" rIns="91440" bIns="45720" anchor="t"/>
          <a:p>
            <a:pPr lvl="1" eaLnBrk="1" hangingPunct="1"/>
            <a:r>
              <a:rPr lang="zh-CN" altLang="en-US" sz="2400" b="1" dirty="0"/>
              <a:t>误码率曲线</a:t>
            </a:r>
            <a:endParaRPr lang="zh-CN" altLang="en-US" sz="2400" b="1" dirty="0"/>
          </a:p>
          <a:p>
            <a:pPr lvl="1" eaLnBrk="1" hangingPunct="1"/>
            <a:endParaRPr lang="zh-CN" altLang="en-US" sz="2400" b="1" dirty="0"/>
          </a:p>
          <a:p>
            <a:pPr lvl="1" eaLnBrk="1" hangingPunct="1">
              <a:lnSpc>
                <a:spcPct val="120000"/>
              </a:lnSpc>
            </a:pPr>
            <a:r>
              <a:rPr lang="zh-CN" altLang="en-US" sz="2400" b="1" dirty="0"/>
              <a:t>它给出了理论上二进制</a:t>
            </a:r>
            <a:r>
              <a:rPr lang="zh-CN" altLang="en-US" sz="2400" b="1" dirty="0">
                <a:solidFill>
                  <a:schemeClr val="hlink"/>
                </a:solidFill>
              </a:rPr>
              <a:t>等能量</a:t>
            </a:r>
            <a:r>
              <a:rPr lang="zh-CN" altLang="en-US" sz="2400" b="1" dirty="0"/>
              <a:t>数字信号误码率的最佳（最小可能）值。</a:t>
            </a:r>
            <a:endParaRPr lang="en-US" altLang="zh-CN" sz="2400" b="1" dirty="0"/>
          </a:p>
        </p:txBody>
      </p:sp>
      <p:grpSp>
        <p:nvGrpSpPr>
          <p:cNvPr id="21508" name="Group 8"/>
          <p:cNvGrpSpPr/>
          <p:nvPr/>
        </p:nvGrpSpPr>
        <p:grpSpPr>
          <a:xfrm>
            <a:off x="4485005" y="2466975"/>
            <a:ext cx="4113530" cy="4157980"/>
            <a:chOff x="2200" y="799"/>
            <a:chExt cx="2935" cy="3374"/>
          </a:xfrm>
        </p:grpSpPr>
        <p:pic>
          <p:nvPicPr>
            <p:cNvPr id="21510" name="Picture 5"/>
            <p:cNvPicPr>
              <a:picLocks noChangeAspect="1"/>
            </p:cNvPicPr>
            <p:nvPr/>
          </p:nvPicPr>
          <p:blipFill>
            <a:blip r:embed="rId1"/>
            <a:srcRect l="8443" t="6476" r="10381" b="4358"/>
            <a:stretch>
              <a:fillRect/>
            </a:stretch>
          </p:blipFill>
          <p:spPr>
            <a:xfrm>
              <a:off x="2200" y="799"/>
              <a:ext cx="2935" cy="3374"/>
            </a:xfrm>
            <a:prstGeom prst="rect">
              <a:avLst/>
            </a:prstGeom>
            <a:noFill/>
            <a:ln w="9525">
              <a:noFill/>
            </a:ln>
          </p:spPr>
        </p:pic>
        <p:sp>
          <p:nvSpPr>
            <p:cNvPr id="21511" name="Text Box 7"/>
            <p:cNvSpPr txBox="1"/>
            <p:nvPr/>
          </p:nvSpPr>
          <p:spPr>
            <a:xfrm>
              <a:off x="4723" y="3918"/>
              <a:ext cx="198" cy="149"/>
            </a:xfrm>
            <a:prstGeom prst="rect">
              <a:avLst/>
            </a:prstGeom>
            <a:solidFill>
              <a:schemeClr val="bg1"/>
            </a:solidFill>
            <a:ln w="9525">
              <a:noFill/>
            </a:ln>
          </p:spPr>
          <p:txBody>
            <a:bodyPr lIns="0" tIns="0" rIns="0" bIns="0">
              <a:spAutoFit/>
            </a:bodyPr>
            <a:p>
              <a:pPr eaLnBrk="1" hangingPunct="1">
                <a:spcBef>
                  <a:spcPct val="50000"/>
                </a:spcBef>
              </a:pPr>
              <a:r>
                <a:rPr lang="en-US" altLang="zh-CN" sz="1200" dirty="0">
                  <a:latin typeface="Tahoma" panose="020B0604030504040204" pitchFamily="34" charset="0"/>
                </a:rPr>
                <a:t>dB</a:t>
              </a:r>
              <a:endParaRPr lang="en-US" altLang="zh-CN" sz="1200" dirty="0">
                <a:latin typeface="Tahoma" panose="020B0604030504040204" pitchFamily="34" charset="0"/>
              </a:endParaRPr>
            </a:p>
          </p:txBody>
        </p:sp>
      </p:grpSp>
      <p:graphicFrame>
        <p:nvGraphicFramePr>
          <p:cNvPr id="21509" name="Object 10"/>
          <p:cNvGraphicFramePr>
            <a:graphicFrameLocks noChangeAspect="1"/>
          </p:cNvGraphicFramePr>
          <p:nvPr/>
        </p:nvGraphicFramePr>
        <p:xfrm>
          <a:off x="1644968" y="1333183"/>
          <a:ext cx="6450012" cy="1047750"/>
        </p:xfrm>
        <a:graphic>
          <a:graphicData uri="http://schemas.openxmlformats.org/presentationml/2006/ole">
            <mc:AlternateContent xmlns:mc="http://schemas.openxmlformats.org/markup-compatibility/2006">
              <mc:Choice xmlns:v="urn:schemas-microsoft-com:vml" Requires="v">
                <p:oleObj spid="_x0000_s3125" name="" r:id="rId2" imgW="3289300" imgH="533400" progId="Equation.3">
                  <p:embed/>
                </p:oleObj>
              </mc:Choice>
              <mc:Fallback>
                <p:oleObj name="" r:id="rId2" imgW="3289300" imgH="533400" progId="Equation.3">
                  <p:embed/>
                  <p:pic>
                    <p:nvPicPr>
                      <p:cNvPr id="0" name="图片 3124"/>
                      <p:cNvPicPr/>
                      <p:nvPr/>
                    </p:nvPicPr>
                    <p:blipFill>
                      <a:blip r:embed="rId3"/>
                      <a:stretch>
                        <a:fillRect/>
                      </a:stretch>
                    </p:blipFill>
                    <p:spPr>
                      <a:xfrm>
                        <a:off x="1644968" y="1333183"/>
                        <a:ext cx="6450012" cy="1047750"/>
                      </a:xfrm>
                      <a:prstGeom prst="rect">
                        <a:avLst/>
                      </a:prstGeom>
                      <a:solidFill>
                        <a:schemeClr val="accent1">
                          <a:alpha val="50195"/>
                        </a:schemeClr>
                      </a:solidFill>
                      <a:ln w="38100">
                        <a:noFill/>
                        <a:miter/>
                      </a:ln>
                    </p:spPr>
                  </p:pic>
                </p:oleObj>
              </mc:Fallback>
            </mc:AlternateContent>
          </a:graphicData>
        </a:graphic>
      </p:graphicFrame>
      <p:sp>
        <p:nvSpPr>
          <p:cNvPr id="312324" name="Rectangle 2"/>
          <p:cNvSpPr>
            <a:spLocks noGrp="1" noChangeArrowheads="1"/>
          </p:cNvSpPr>
          <p:nvPr>
            <p:ph type="title"/>
          </p:nvPr>
        </p:nvSpPr>
        <p:spPr>
          <a:xfrm>
            <a:off x="688975" y="214630"/>
            <a:ext cx="8393430" cy="918845"/>
          </a:xfrm>
        </p:spPr>
        <p:txBody>
          <a:bodyPr/>
          <a:p>
            <a:pPr eaLnBrk="1" hangingPunct="1"/>
            <a:r>
              <a:rPr sz="4400" dirty="0" smtClean="0"/>
              <a:t>8.</a:t>
            </a:r>
            <a:r>
              <a:rPr lang="en-US" sz="4400" dirty="0" smtClean="0"/>
              <a:t>4</a:t>
            </a:r>
            <a:r>
              <a:rPr sz="4400" dirty="0" smtClean="0"/>
              <a:t> 最佳接收机的性能</a:t>
            </a:r>
            <a:endParaRPr sz="4400"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4</a:t>
            </a:r>
            <a:r>
              <a:rPr sz="4400" dirty="0" smtClean="0"/>
              <a:t> 最佳接收机的性能</a:t>
            </a:r>
            <a:endParaRPr sz="4400" dirty="0" smtClean="0"/>
          </a:p>
        </p:txBody>
      </p:sp>
      <p:sp>
        <p:nvSpPr>
          <p:cNvPr id="25603" name="Rectangle 3"/>
          <p:cNvSpPr>
            <a:spLocks noGrp="1" noChangeArrowheads="1"/>
          </p:cNvSpPr>
          <p:nvPr>
            <p:ph type="body" idx="1"/>
          </p:nvPr>
        </p:nvSpPr>
        <p:spPr>
          <a:xfrm>
            <a:off x="927100" y="1179830"/>
            <a:ext cx="80200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最佳接收机的性能</a:t>
            </a:r>
            <a:r>
              <a:rPr lang="en-US" altLang="zh-CN" dirty="0" smtClean="0">
                <a:solidFill>
                  <a:schemeClr val="tx2">
                    <a:lumMod val="75000"/>
                  </a:schemeClr>
                </a:solidFill>
                <a:effectLst>
                  <a:outerShdw blurRad="38100" dist="38100" dir="2700000" algn="tl">
                    <a:srgbClr val="000000">
                      <a:alpha val="43137"/>
                    </a:srgbClr>
                  </a:outerShdw>
                </a:effectLst>
              </a:rPr>
              <a:t>——</a:t>
            </a:r>
            <a:r>
              <a:rPr lang="zh-CN" altLang="en-US" dirty="0" smtClean="0">
                <a:solidFill>
                  <a:schemeClr val="tx2">
                    <a:lumMod val="75000"/>
                  </a:schemeClr>
                </a:solidFill>
                <a:effectLst>
                  <a:outerShdw blurRad="38100" dist="38100" dir="2700000" algn="tl">
                    <a:srgbClr val="000000">
                      <a:alpha val="43137"/>
                    </a:srgbClr>
                  </a:outerShdw>
                </a:effectLst>
              </a:rPr>
              <a:t>误码率</a:t>
            </a:r>
            <a:r>
              <a:rPr lang="en-US" altLang="zh-CN" dirty="0" smtClean="0">
                <a:solidFill>
                  <a:schemeClr val="tx2">
                    <a:lumMod val="75000"/>
                  </a:schemeClr>
                </a:solidFill>
                <a:effectLst>
                  <a:outerShdw blurRad="38100" dist="38100" dir="2700000" algn="tl">
                    <a:srgbClr val="000000">
                      <a:alpha val="43137"/>
                    </a:srgbClr>
                  </a:outerShdw>
                </a:effectLst>
              </a:rPr>
              <a:t>P</a:t>
            </a:r>
            <a:r>
              <a:rPr lang="en-US" altLang="zh-CN" baseline="-25000" dirty="0" smtClean="0">
                <a:solidFill>
                  <a:schemeClr val="tx2">
                    <a:lumMod val="75000"/>
                  </a:schemeClr>
                </a:solidFill>
                <a:effectLst>
                  <a:outerShdw blurRad="38100" dist="38100" dir="2700000" algn="tl">
                    <a:srgbClr val="000000">
                      <a:alpha val="43137"/>
                    </a:srgbClr>
                  </a:outerShdw>
                </a:effectLst>
              </a:rPr>
              <a:t>e</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algn="just">
              <a:lnSpc>
                <a:spcPct val="115000"/>
              </a:lnSpc>
              <a:spcBef>
                <a:spcPct val="50000"/>
              </a:spcBef>
              <a:buNone/>
            </a:pPr>
            <a:endParaRPr lang="zh-CN" altLang="en-US" sz="2400" dirty="0">
              <a:solidFill>
                <a:schemeClr val="tx1"/>
              </a:solidFill>
              <a:effectLst/>
              <a:latin typeface="Times New Roman" panose="02020603050405020304" pitchFamily="18" charset="0"/>
              <a:ea typeface="宋体" panose="02010600030101010101" pitchFamily="2" charset="-122"/>
              <a:sym typeface="+mn-ea"/>
            </a:endParaRPr>
          </a:p>
          <a:p>
            <a:pPr marL="0" indent="0" algn="just">
              <a:lnSpc>
                <a:spcPct val="115000"/>
              </a:lnSpc>
              <a:spcBef>
                <a:spcPct val="50000"/>
              </a:spcBef>
              <a:buNone/>
            </a:pPr>
            <a:endParaRPr lang="zh-CN" altLang="en-US" sz="2400">
              <a:effectLst/>
              <a:latin typeface="Times New Roman" panose="02020603050405020304" pitchFamily="18" charset="0"/>
              <a:ea typeface="宋体" panose="02010600030101010101" pitchFamily="2" charset="-122"/>
              <a:sym typeface="+mn-ea"/>
            </a:endParaRPr>
          </a:p>
          <a:p>
            <a:pPr marL="0" indent="0" algn="just">
              <a:lnSpc>
                <a:spcPct val="115000"/>
              </a:lnSpc>
              <a:spcBef>
                <a:spcPct val="50000"/>
              </a:spcBef>
              <a:buNone/>
            </a:pPr>
            <a:r>
              <a:rPr lang="zh-CN" altLang="en-US" sz="2400">
                <a:effectLst/>
                <a:latin typeface="Times New Roman" panose="02020603050405020304" pitchFamily="18" charset="0"/>
                <a:ea typeface="宋体" panose="02010600030101010101" pitchFamily="2" charset="-122"/>
                <a:sym typeface="+mn-ea"/>
              </a:rPr>
              <a:t>当信号能量</a:t>
            </a:r>
            <a:r>
              <a:rPr lang="en-US" altLang="zh-CN" sz="2400" i="1">
                <a:effectLst/>
                <a:latin typeface="Times New Roman" panose="02020603050405020304" pitchFamily="18" charset="0"/>
                <a:ea typeface="宋体" panose="02010600030101010101" pitchFamily="2" charset="-122"/>
                <a:sym typeface="+mn-ea"/>
              </a:rPr>
              <a:t>E</a:t>
            </a:r>
            <a:r>
              <a:rPr lang="en-US" altLang="zh-CN" sz="2400" i="1" baseline="-25000">
                <a:effectLst/>
                <a:latin typeface="Times New Roman" panose="02020603050405020304" pitchFamily="18" charset="0"/>
                <a:ea typeface="宋体" panose="02010600030101010101" pitchFamily="2" charset="-122"/>
                <a:sym typeface="+mn-ea"/>
              </a:rPr>
              <a:t>b</a:t>
            </a:r>
            <a:r>
              <a:rPr lang="zh-CN" altLang="en-US" sz="2400">
                <a:effectLst/>
                <a:latin typeface="Times New Roman" panose="02020603050405020304" pitchFamily="18" charset="0"/>
                <a:ea typeface="宋体" panose="02010600030101010101" pitchFamily="2" charset="-122"/>
                <a:sym typeface="+mn-ea"/>
              </a:rPr>
              <a:t>和噪声功率谱密度</a:t>
            </a:r>
            <a:r>
              <a:rPr lang="en-US" altLang="zh-CN" sz="2400" i="1">
                <a:effectLst/>
                <a:latin typeface="Times New Roman" panose="02020603050405020304" pitchFamily="18" charset="0"/>
                <a:ea typeface="宋体" panose="02010600030101010101" pitchFamily="2" charset="-122"/>
                <a:sym typeface="+mn-ea"/>
              </a:rPr>
              <a:t>n</a:t>
            </a:r>
            <a:r>
              <a:rPr lang="en-US" altLang="zh-CN" sz="2400" baseline="-25000">
                <a:effectLst/>
                <a:latin typeface="Times New Roman" panose="02020603050405020304" pitchFamily="18" charset="0"/>
                <a:ea typeface="宋体" panose="02010600030101010101" pitchFamily="2" charset="-122"/>
                <a:sym typeface="+mn-ea"/>
              </a:rPr>
              <a:t>o</a:t>
            </a:r>
            <a:r>
              <a:rPr lang="zh-CN" altLang="en-US" sz="2400">
                <a:effectLst/>
                <a:latin typeface="Times New Roman" panose="02020603050405020304" pitchFamily="18" charset="0"/>
                <a:ea typeface="宋体" panose="02010600030101010101" pitchFamily="2" charset="-122"/>
                <a:sym typeface="+mn-ea"/>
              </a:rPr>
              <a:t>一定时，误码率</a:t>
            </a:r>
            <a:r>
              <a:rPr lang="en-US" altLang="zh-CN" sz="2400" i="1">
                <a:effectLst/>
                <a:latin typeface="Times New Roman" panose="02020603050405020304" pitchFamily="18" charset="0"/>
                <a:ea typeface="宋体" panose="02010600030101010101" pitchFamily="2" charset="-122"/>
                <a:sym typeface="+mn-ea"/>
              </a:rPr>
              <a:t>P</a:t>
            </a:r>
            <a:r>
              <a:rPr lang="en-US" altLang="zh-CN" sz="2400" i="1" baseline="-25000">
                <a:effectLst/>
                <a:latin typeface="Times New Roman" panose="02020603050405020304" pitchFamily="18" charset="0"/>
                <a:ea typeface="宋体" panose="02010600030101010101" pitchFamily="2" charset="-122"/>
                <a:sym typeface="+mn-ea"/>
              </a:rPr>
              <a:t>e</a:t>
            </a:r>
            <a:r>
              <a:rPr lang="zh-CN" altLang="en-US" sz="2400">
                <a:effectLst/>
                <a:latin typeface="Times New Roman" panose="02020603050405020304" pitchFamily="18" charset="0"/>
                <a:ea typeface="宋体" panose="02010600030101010101" pitchFamily="2" charset="-122"/>
                <a:sym typeface="+mn-ea"/>
              </a:rPr>
              <a:t>就是互相关系数</a:t>
            </a:r>
            <a:r>
              <a:rPr lang="zh-CN" altLang="en-US" sz="2400" i="1">
                <a:effectLst/>
                <a:latin typeface="Arial" panose="020B0604020202020204" pitchFamily="34" charset="0"/>
                <a:ea typeface="宋体" panose="02010600030101010101" pitchFamily="2" charset="-122"/>
                <a:cs typeface="Arial" panose="020B0604020202020204" pitchFamily="34" charset="0"/>
                <a:sym typeface="+mn-ea"/>
              </a:rPr>
              <a:t>ρ</a:t>
            </a:r>
            <a:r>
              <a:rPr lang="zh-CN" altLang="en-US" sz="2400">
                <a:effectLst/>
                <a:latin typeface="Arial" panose="020B0604020202020204" pitchFamily="34" charset="0"/>
                <a:ea typeface="宋体" panose="02010600030101010101" pitchFamily="2" charset="-122"/>
                <a:cs typeface="Arial" panose="020B0604020202020204" pitchFamily="34" charset="0"/>
                <a:sym typeface="+mn-ea"/>
              </a:rPr>
              <a:t>的函数。</a:t>
            </a:r>
            <a:endParaRPr lang="zh-CN" altLang="en-US" sz="2400">
              <a:effectLst/>
              <a:latin typeface="Arial" panose="020B0604020202020204" pitchFamily="34" charset="0"/>
              <a:ea typeface="宋体" panose="02010600030101010101" pitchFamily="2" charset="-122"/>
              <a:cs typeface="Arial" panose="020B0604020202020204" pitchFamily="34" charset="0"/>
              <a:sym typeface="+mn-ea"/>
            </a:endParaRPr>
          </a:p>
          <a:p>
            <a:pPr marL="0" indent="0" algn="just">
              <a:lnSpc>
                <a:spcPct val="115000"/>
              </a:lnSpc>
              <a:spcBef>
                <a:spcPct val="50000"/>
              </a:spcBef>
              <a:buNone/>
            </a:pPr>
            <a:r>
              <a:rPr lang="zh-CN" altLang="en-US" sz="2400">
                <a:effectLst/>
                <a:latin typeface="Arial" panose="020B0604020202020204" pitchFamily="34" charset="0"/>
                <a:ea typeface="宋体" panose="02010600030101010101" pitchFamily="2" charset="-122"/>
                <a:cs typeface="Arial" panose="020B0604020202020204" pitchFamily="34" charset="0"/>
                <a:sym typeface="+mn-ea"/>
              </a:rPr>
              <a:t>根据互相关系数</a:t>
            </a:r>
            <a:r>
              <a:rPr lang="zh-CN" altLang="en-US" sz="2400" i="1">
                <a:effectLst/>
                <a:latin typeface="Arial" panose="020B0604020202020204" pitchFamily="34" charset="0"/>
                <a:ea typeface="宋体" panose="02010600030101010101" pitchFamily="2" charset="-122"/>
                <a:cs typeface="Arial" panose="020B0604020202020204" pitchFamily="34" charset="0"/>
                <a:sym typeface="+mn-ea"/>
              </a:rPr>
              <a:t>ρ</a:t>
            </a:r>
            <a:r>
              <a:rPr lang="zh-CN" altLang="en-US" sz="2400">
                <a:effectLst/>
                <a:latin typeface="Arial" panose="020B0604020202020204" pitchFamily="34" charset="0"/>
                <a:ea typeface="宋体" panose="02010600030101010101" pitchFamily="2" charset="-122"/>
                <a:cs typeface="Arial" panose="020B0604020202020204" pitchFamily="34" charset="0"/>
                <a:sym typeface="+mn-ea"/>
              </a:rPr>
              <a:t>的性质，</a:t>
            </a:r>
            <a:r>
              <a:rPr lang="zh-CN" altLang="en-US" sz="2400" i="1">
                <a:effectLst/>
                <a:latin typeface="Arial" panose="020B0604020202020204" pitchFamily="34" charset="0"/>
                <a:ea typeface="宋体" panose="02010600030101010101" pitchFamily="2" charset="-122"/>
                <a:cs typeface="Arial" panose="020B0604020202020204" pitchFamily="34" charset="0"/>
                <a:sym typeface="+mn-ea"/>
              </a:rPr>
              <a:t>ρ</a:t>
            </a:r>
            <a:r>
              <a:rPr lang="zh-CN" altLang="en-US" sz="2400">
                <a:effectLst/>
                <a:latin typeface="Arial" panose="020B0604020202020204" pitchFamily="34" charset="0"/>
                <a:ea typeface="宋体" panose="02010600030101010101" pitchFamily="2" charset="-122"/>
                <a:cs typeface="Arial" panose="020B0604020202020204" pitchFamily="34" charset="0"/>
                <a:sym typeface="+mn-ea"/>
              </a:rPr>
              <a:t>的取值范围为</a:t>
            </a:r>
            <a:endParaRPr lang="zh-CN" altLang="en-US" sz="2400">
              <a:effectLst/>
              <a:latin typeface="Arial" panose="020B0604020202020204" pitchFamily="34" charset="0"/>
              <a:ea typeface="宋体" panose="02010600030101010101" pitchFamily="2" charset="-122"/>
              <a:cs typeface="Arial" panose="020B0604020202020204" pitchFamily="34" charset="0"/>
              <a:sym typeface="+mn-ea"/>
            </a:endParaRPr>
          </a:p>
          <a:p>
            <a:pPr marL="0" indent="0" algn="just">
              <a:lnSpc>
                <a:spcPct val="115000"/>
              </a:lnSpc>
              <a:spcBef>
                <a:spcPct val="50000"/>
              </a:spcBef>
              <a:buNone/>
            </a:pPr>
            <a:r>
              <a:rPr lang="zh-CN" altLang="en-US" sz="2400">
                <a:effectLst/>
                <a:latin typeface="Arial" panose="020B0604020202020204" pitchFamily="34" charset="0"/>
                <a:ea typeface="宋体" panose="02010600030101010101" pitchFamily="2" charset="-122"/>
                <a:cs typeface="Arial" panose="020B0604020202020204" pitchFamily="34" charset="0"/>
                <a:sym typeface="+mn-ea"/>
              </a:rPr>
              <a:t>当</a:t>
            </a:r>
            <a:r>
              <a:rPr lang="en-US" altLang="zh-CN" sz="2400" i="1" dirty="0">
                <a:solidFill>
                  <a:schemeClr val="hlink"/>
                </a:solidFill>
                <a:sym typeface="+mn-ea"/>
              </a:rPr>
              <a:t>s</a:t>
            </a:r>
            <a:r>
              <a:rPr lang="en-US" altLang="zh-CN" sz="2400" baseline="-25000" dirty="0">
                <a:solidFill>
                  <a:schemeClr val="hlink"/>
                </a:solidFill>
                <a:sym typeface="+mn-ea"/>
              </a:rPr>
              <a:t>1</a:t>
            </a:r>
            <a:r>
              <a:rPr lang="en-US" altLang="zh-CN" sz="2400" dirty="0">
                <a:solidFill>
                  <a:schemeClr val="hlink"/>
                </a:solidFill>
                <a:sym typeface="+mn-ea"/>
              </a:rPr>
              <a:t>(</a:t>
            </a:r>
            <a:r>
              <a:rPr lang="en-US" altLang="zh-CN" sz="2400" i="1" dirty="0">
                <a:solidFill>
                  <a:schemeClr val="hlink"/>
                </a:solidFill>
                <a:sym typeface="+mn-ea"/>
              </a:rPr>
              <a:t>t</a:t>
            </a:r>
            <a:r>
              <a:rPr lang="en-US" altLang="zh-CN" sz="2400" dirty="0">
                <a:solidFill>
                  <a:schemeClr val="hlink"/>
                </a:solidFill>
                <a:sym typeface="+mn-ea"/>
              </a:rPr>
              <a:t>) = -</a:t>
            </a:r>
            <a:r>
              <a:rPr lang="en-US" altLang="zh-CN" sz="2400" i="1" dirty="0">
                <a:solidFill>
                  <a:schemeClr val="hlink"/>
                </a:solidFill>
                <a:sym typeface="+mn-ea"/>
              </a:rPr>
              <a:t>s</a:t>
            </a:r>
            <a:r>
              <a:rPr lang="en-US" altLang="zh-CN" sz="2400" baseline="-25000" dirty="0">
                <a:solidFill>
                  <a:schemeClr val="hlink"/>
                </a:solidFill>
                <a:sym typeface="+mn-ea"/>
              </a:rPr>
              <a:t>2</a:t>
            </a:r>
            <a:r>
              <a:rPr lang="en-US" altLang="zh-CN" sz="2400" dirty="0">
                <a:solidFill>
                  <a:schemeClr val="hlink"/>
                </a:solidFill>
                <a:sym typeface="+mn-ea"/>
              </a:rPr>
              <a:t>(</a:t>
            </a:r>
            <a:r>
              <a:rPr lang="en-US" altLang="zh-CN" sz="2400" i="1" dirty="0">
                <a:solidFill>
                  <a:schemeClr val="hlink"/>
                </a:solidFill>
                <a:sym typeface="+mn-ea"/>
              </a:rPr>
              <a:t>t</a:t>
            </a:r>
            <a:r>
              <a:rPr lang="en-US" altLang="zh-CN" sz="2400" dirty="0">
                <a:solidFill>
                  <a:schemeClr val="hlink"/>
                </a:solidFill>
                <a:sym typeface="+mn-ea"/>
              </a:rPr>
              <a:t>)</a:t>
            </a:r>
            <a:r>
              <a:rPr lang="zh-CN" altLang="en-US" sz="2400" dirty="0">
                <a:solidFill>
                  <a:schemeClr val="tx1"/>
                </a:solidFill>
                <a:sym typeface="+mn-ea"/>
              </a:rPr>
              <a:t>时，</a:t>
            </a:r>
            <a:r>
              <a:rPr lang="zh-CN" altLang="en-US" sz="2400" i="1">
                <a:effectLst/>
                <a:latin typeface="Arial" panose="020B0604020202020204" pitchFamily="34" charset="0"/>
                <a:ea typeface="宋体" panose="02010600030101010101" pitchFamily="2" charset="-122"/>
                <a:cs typeface="Arial" panose="020B0604020202020204" pitchFamily="34" charset="0"/>
                <a:sym typeface="+mn-ea"/>
              </a:rPr>
              <a:t>ρ</a:t>
            </a:r>
            <a:r>
              <a:rPr lang="en-US" altLang="zh-CN" sz="2400">
                <a:effectLst/>
                <a:latin typeface="Arial" panose="020B0604020202020204" pitchFamily="34" charset="0"/>
                <a:ea typeface="宋体" panose="02010600030101010101" pitchFamily="2" charset="-122"/>
                <a:cs typeface="Arial" panose="020B0604020202020204" pitchFamily="34" charset="0"/>
                <a:sym typeface="+mn-ea"/>
              </a:rPr>
              <a:t>=-1</a:t>
            </a:r>
            <a:r>
              <a:rPr lang="zh-CN" altLang="en-US" sz="2400">
                <a:effectLst/>
                <a:latin typeface="Arial" panose="020B0604020202020204" pitchFamily="34" charset="0"/>
                <a:ea typeface="宋体" panose="02010600030101010101" pitchFamily="2" charset="-122"/>
                <a:cs typeface="Arial" panose="020B0604020202020204" pitchFamily="34" charset="0"/>
                <a:sym typeface="+mn-ea"/>
              </a:rPr>
              <a:t>，误码率</a:t>
            </a:r>
            <a:r>
              <a:rPr lang="en-US" altLang="zh-CN" sz="2400" i="1">
                <a:effectLst/>
                <a:latin typeface="Times New Roman" panose="02020603050405020304" pitchFamily="18" charset="0"/>
                <a:ea typeface="宋体" panose="02010600030101010101" pitchFamily="2" charset="-122"/>
                <a:sym typeface="+mn-ea"/>
              </a:rPr>
              <a:t>P</a:t>
            </a:r>
            <a:r>
              <a:rPr lang="en-US" altLang="zh-CN" sz="2400" i="1" baseline="-25000">
                <a:effectLst/>
                <a:latin typeface="Times New Roman" panose="02020603050405020304" pitchFamily="18" charset="0"/>
                <a:ea typeface="宋体" panose="02010600030101010101" pitchFamily="2" charset="-122"/>
                <a:sym typeface="+mn-ea"/>
              </a:rPr>
              <a:t>e</a:t>
            </a:r>
            <a:r>
              <a:rPr lang="zh-CN" altLang="en-US" sz="2400">
                <a:effectLst/>
                <a:latin typeface="Times New Roman" panose="02020603050405020304" pitchFamily="18" charset="0"/>
                <a:ea typeface="宋体" panose="02010600030101010101" pitchFamily="2" charset="-122"/>
                <a:sym typeface="+mn-ea"/>
              </a:rPr>
              <a:t>将达到最小</a:t>
            </a:r>
            <a:endParaRPr lang="zh-CN" altLang="en-US" sz="2400">
              <a:effectLst/>
              <a:latin typeface="Times New Roman" panose="02020603050405020304" pitchFamily="18" charset="0"/>
              <a:ea typeface="宋体" panose="02010600030101010101" pitchFamily="2" charset="-122"/>
              <a:sym typeface="+mn-ea"/>
            </a:endParaRPr>
          </a:p>
          <a:p>
            <a:pPr marL="0" indent="0" algn="just">
              <a:lnSpc>
                <a:spcPct val="150000"/>
              </a:lnSpc>
              <a:spcBef>
                <a:spcPct val="50000"/>
              </a:spcBef>
              <a:buNone/>
            </a:pPr>
            <a:endParaRPr lang="zh-CN" altLang="en-US" sz="2400">
              <a:effectLst/>
              <a:latin typeface="Times New Roman" panose="02020603050405020304" pitchFamily="18" charset="0"/>
              <a:ea typeface="宋体" panose="02010600030101010101" pitchFamily="2" charset="-122"/>
              <a:sym typeface="+mn-ea"/>
            </a:endParaRPr>
          </a:p>
          <a:p>
            <a:pPr marL="0" indent="0" algn="just">
              <a:lnSpc>
                <a:spcPct val="115000"/>
              </a:lnSpc>
              <a:spcBef>
                <a:spcPct val="50000"/>
              </a:spcBef>
              <a:buNone/>
            </a:pPr>
            <a:endParaRPr lang="zh-CN" altLang="en-US" sz="2400">
              <a:effectLst/>
              <a:latin typeface="Times New Roman" panose="02020603050405020304" pitchFamily="18" charset="0"/>
              <a:ea typeface="宋体" panose="02010600030101010101" pitchFamily="2" charset="-122"/>
              <a:sym typeface="+mn-ea"/>
            </a:endParaRPr>
          </a:p>
        </p:txBody>
      </p:sp>
      <p:graphicFrame>
        <p:nvGraphicFramePr>
          <p:cNvPr id="4" name="对象 3"/>
          <p:cNvGraphicFramePr/>
          <p:nvPr/>
        </p:nvGraphicFramePr>
        <p:xfrm>
          <a:off x="2886075" y="1952625"/>
          <a:ext cx="2994660" cy="896620"/>
        </p:xfrm>
        <a:graphic>
          <a:graphicData uri="http://schemas.openxmlformats.org/presentationml/2006/ole">
            <mc:AlternateContent xmlns:mc="http://schemas.openxmlformats.org/markup-compatibility/2006">
              <mc:Choice xmlns:v="urn:schemas-microsoft-com:vml" Requires="v">
                <p:oleObj spid="_x0000_s5" name="" r:id="rId1" imgW="1524000" imgH="508000" progId="Equation.3">
                  <p:embed/>
                </p:oleObj>
              </mc:Choice>
              <mc:Fallback>
                <p:oleObj name="" r:id="rId1" imgW="1524000" imgH="508000" progId="Equation.3">
                  <p:embed/>
                  <p:pic>
                    <p:nvPicPr>
                      <p:cNvPr id="0" name="图片 3127"/>
                      <p:cNvPicPr/>
                      <p:nvPr/>
                    </p:nvPicPr>
                    <p:blipFill>
                      <a:blip r:embed="rId2"/>
                      <a:stretch>
                        <a:fillRect/>
                      </a:stretch>
                    </p:blipFill>
                    <p:spPr>
                      <a:xfrm>
                        <a:off x="2886075" y="1952625"/>
                        <a:ext cx="2994660" cy="896620"/>
                      </a:xfrm>
                      <a:prstGeom prst="rect">
                        <a:avLst/>
                      </a:prstGeom>
                      <a:noFill/>
                      <a:ln w="38100">
                        <a:noFill/>
                        <a:miter/>
                      </a:ln>
                    </p:spPr>
                  </p:pic>
                </p:oleObj>
              </mc:Fallback>
            </mc:AlternateContent>
          </a:graphicData>
        </a:graphic>
      </p:graphicFrame>
      <p:graphicFrame>
        <p:nvGraphicFramePr>
          <p:cNvPr id="2" name="Object 6"/>
          <p:cNvGraphicFramePr>
            <a:graphicFrameLocks noChangeAspect="1"/>
          </p:cNvGraphicFramePr>
          <p:nvPr/>
        </p:nvGraphicFramePr>
        <p:xfrm>
          <a:off x="6688456" y="4169412"/>
          <a:ext cx="1224915" cy="379730"/>
        </p:xfrm>
        <a:graphic>
          <a:graphicData uri="http://schemas.openxmlformats.org/presentationml/2006/ole">
            <mc:AlternateContent xmlns:mc="http://schemas.openxmlformats.org/markup-compatibility/2006">
              <mc:Choice xmlns:v="urn:schemas-microsoft-com:vml" Requires="v">
                <p:oleObj spid="_x0000_s3" name="" r:id="rId3" imgW="660400" imgH="203200" progId="Equation.3">
                  <p:embed/>
                </p:oleObj>
              </mc:Choice>
              <mc:Fallback>
                <p:oleObj name="" r:id="rId3" imgW="660400" imgH="203200" progId="Equation.3">
                  <p:embed/>
                  <p:pic>
                    <p:nvPicPr>
                      <p:cNvPr id="0" name="图片 3131"/>
                      <p:cNvPicPr/>
                      <p:nvPr/>
                    </p:nvPicPr>
                    <p:blipFill>
                      <a:blip r:embed="rId4"/>
                      <a:stretch>
                        <a:fillRect/>
                      </a:stretch>
                    </p:blipFill>
                    <p:spPr>
                      <a:xfrm>
                        <a:off x="6688456" y="4169412"/>
                        <a:ext cx="1224915" cy="379730"/>
                      </a:xfrm>
                      <a:prstGeom prst="rect">
                        <a:avLst/>
                      </a:prstGeom>
                      <a:solidFill>
                        <a:schemeClr val="accent1">
                          <a:alpha val="50000"/>
                        </a:schemeClr>
                      </a:solidFill>
                      <a:ln w="38100">
                        <a:noFill/>
                        <a:miter/>
                      </a:ln>
                    </p:spPr>
                  </p:pic>
                </p:oleObj>
              </mc:Fallback>
            </mc:AlternateContent>
          </a:graphicData>
        </a:graphic>
      </p:graphicFrame>
      <p:graphicFrame>
        <p:nvGraphicFramePr>
          <p:cNvPr id="6" name="对象 5"/>
          <p:cNvGraphicFramePr/>
          <p:nvPr/>
        </p:nvGraphicFramePr>
        <p:xfrm>
          <a:off x="3575050" y="5260975"/>
          <a:ext cx="2153920" cy="887730"/>
        </p:xfrm>
        <a:graphic>
          <a:graphicData uri="http://schemas.openxmlformats.org/presentationml/2006/ole">
            <mc:AlternateContent xmlns:mc="http://schemas.openxmlformats.org/markup-compatibility/2006">
              <mc:Choice xmlns:v="urn:schemas-microsoft-com:vml" Requires="v">
                <p:oleObj spid="_x0000_s7" name="" r:id="rId5" imgW="1143000" imgH="508000" progId="Equation.3">
                  <p:embed/>
                </p:oleObj>
              </mc:Choice>
              <mc:Fallback>
                <p:oleObj name="" r:id="rId5" imgW="1143000" imgH="508000" progId="Equation.3">
                  <p:embed/>
                  <p:pic>
                    <p:nvPicPr>
                      <p:cNvPr id="0" name="图片 3127"/>
                      <p:cNvPicPr/>
                      <p:nvPr/>
                    </p:nvPicPr>
                    <p:blipFill>
                      <a:blip r:embed="rId6"/>
                      <a:stretch>
                        <a:fillRect/>
                      </a:stretch>
                    </p:blipFill>
                    <p:spPr>
                      <a:xfrm>
                        <a:off x="3575050" y="5260975"/>
                        <a:ext cx="2153920" cy="887730"/>
                      </a:xfrm>
                      <a:prstGeom prst="rect">
                        <a:avLst/>
                      </a:prstGeom>
                      <a:solidFill>
                        <a:schemeClr val="accent2">
                          <a:alpha val="50000"/>
                        </a:schemeClr>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4</a:t>
            </a:r>
            <a:r>
              <a:rPr sz="4400" dirty="0" smtClean="0"/>
              <a:t> 最佳接收机的性能</a:t>
            </a:r>
            <a:endParaRPr sz="4400" dirty="0" smtClean="0"/>
          </a:p>
        </p:txBody>
      </p:sp>
      <p:sp>
        <p:nvSpPr>
          <p:cNvPr id="25603" name="Rectangle 3"/>
          <p:cNvSpPr>
            <a:spLocks noGrp="1" noChangeArrowheads="1"/>
          </p:cNvSpPr>
          <p:nvPr>
            <p:ph type="body" idx="1"/>
          </p:nvPr>
        </p:nvSpPr>
        <p:spPr>
          <a:xfrm>
            <a:off x="927100" y="1179830"/>
            <a:ext cx="80200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二进制确知信号的最佳形式</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algn="just">
              <a:lnSpc>
                <a:spcPct val="115000"/>
              </a:lnSpc>
              <a:spcBef>
                <a:spcPct val="50000"/>
              </a:spcBef>
              <a:buNone/>
            </a:pPr>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2PSK</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信号</a:t>
            </a:r>
            <a:r>
              <a:rPr lang="zh-CN" altLang="en-US" sz="2400" dirty="0">
                <a:solidFill>
                  <a:schemeClr val="tx1"/>
                </a:solidFill>
                <a:effectLst/>
                <a:latin typeface="Times New Roman" panose="02020603050405020304" pitchFamily="18" charset="0"/>
                <a:ea typeface="宋体" panose="02010600030101010101" pitchFamily="2" charset="-122"/>
                <a:sym typeface="+mn-ea"/>
              </a:rPr>
              <a:t>：</a:t>
            </a:r>
            <a:endParaRPr lang="zh-CN" altLang="en-US" sz="2400" dirty="0">
              <a:solidFill>
                <a:schemeClr val="tx1"/>
              </a:solidFill>
              <a:effectLst/>
              <a:latin typeface="Times New Roman" panose="02020603050405020304" pitchFamily="18" charset="0"/>
              <a:ea typeface="宋体" panose="02010600030101010101" pitchFamily="2" charset="-122"/>
              <a:sym typeface="+mn-ea"/>
            </a:endParaRPr>
          </a:p>
          <a:p>
            <a:pPr marL="0" indent="0" algn="just">
              <a:lnSpc>
                <a:spcPct val="115000"/>
              </a:lnSpc>
              <a:spcBef>
                <a:spcPct val="50000"/>
              </a:spcBef>
              <a:buNone/>
            </a:pPr>
            <a:endParaRPr lang="zh-CN" altLang="en-US" sz="2400">
              <a:effectLst/>
              <a:latin typeface="Times New Roman" panose="02020603050405020304" pitchFamily="18" charset="0"/>
              <a:ea typeface="宋体" panose="02010600030101010101" pitchFamily="2" charset="-122"/>
              <a:sym typeface="+mn-ea"/>
            </a:endParaRPr>
          </a:p>
          <a:p>
            <a:pPr marL="0" indent="0" algn="just">
              <a:lnSpc>
                <a:spcPct val="115000"/>
              </a:lnSpc>
              <a:spcBef>
                <a:spcPct val="50000"/>
              </a:spcBef>
              <a:buNone/>
            </a:pPr>
            <a:r>
              <a:rPr lang="zh-CN" altLang="en-US" sz="2400">
                <a:effectLst/>
                <a:latin typeface="Times New Roman" panose="02020603050405020304" pitchFamily="18" charset="0"/>
                <a:ea typeface="宋体" panose="02010600030101010101" pitchFamily="2" charset="-122"/>
                <a:sym typeface="+mn-ea"/>
              </a:rPr>
              <a:t>计算</a:t>
            </a:r>
            <a:r>
              <a:rPr lang="zh-CN" altLang="en-US" sz="2400" i="1">
                <a:effectLst/>
                <a:latin typeface="Arial" panose="020B0604020202020204" pitchFamily="34" charset="0"/>
                <a:ea typeface="宋体" panose="02010600030101010101" pitchFamily="2" charset="-122"/>
                <a:cs typeface="Arial" panose="020B0604020202020204" pitchFamily="34" charset="0"/>
                <a:sym typeface="+mn-ea"/>
              </a:rPr>
              <a:t>ρ</a:t>
            </a:r>
            <a:r>
              <a:rPr lang="zh-CN" altLang="en-US" sz="2400">
                <a:effectLst/>
                <a:latin typeface="Arial" panose="020B0604020202020204" pitchFamily="34" charset="0"/>
                <a:ea typeface="宋体" panose="02010600030101010101" pitchFamily="2" charset="-122"/>
                <a:cs typeface="Arial" panose="020B0604020202020204" pitchFamily="34" charset="0"/>
                <a:sym typeface="+mn-ea"/>
              </a:rPr>
              <a:t>值，则</a:t>
            </a:r>
            <a:r>
              <a:rPr lang="zh-CN" altLang="en-US" sz="2400" i="1">
                <a:effectLst/>
                <a:latin typeface="Arial" panose="020B0604020202020204" pitchFamily="34" charset="0"/>
                <a:ea typeface="宋体" panose="02010600030101010101" pitchFamily="2" charset="-122"/>
                <a:cs typeface="Arial" panose="020B0604020202020204" pitchFamily="34" charset="0"/>
                <a:sym typeface="+mn-ea"/>
              </a:rPr>
              <a:t>ρ</a:t>
            </a:r>
            <a:r>
              <a:rPr lang="en-US" altLang="zh-CN" sz="2400">
                <a:effectLst/>
                <a:latin typeface="Arial" panose="020B0604020202020204" pitchFamily="34" charset="0"/>
                <a:ea typeface="宋体" panose="02010600030101010101" pitchFamily="2" charset="-122"/>
                <a:cs typeface="Arial" panose="020B0604020202020204" pitchFamily="34" charset="0"/>
                <a:sym typeface="+mn-ea"/>
              </a:rPr>
              <a:t>=-1</a:t>
            </a:r>
            <a:endParaRPr lang="en-US" altLang="zh-CN" sz="2400">
              <a:effectLst/>
              <a:latin typeface="Arial" panose="020B0604020202020204" pitchFamily="34" charset="0"/>
              <a:ea typeface="宋体" panose="02010600030101010101" pitchFamily="2" charset="-122"/>
              <a:cs typeface="Arial" panose="020B0604020202020204" pitchFamily="34" charset="0"/>
              <a:sym typeface="+mn-ea"/>
            </a:endParaRPr>
          </a:p>
          <a:p>
            <a:pPr marL="0" indent="0" algn="just">
              <a:lnSpc>
                <a:spcPct val="115000"/>
              </a:lnSpc>
              <a:spcBef>
                <a:spcPct val="50000"/>
              </a:spcBef>
              <a:buNone/>
            </a:pPr>
            <a:endParaRPr lang="zh-CN" altLang="en-US" sz="2400">
              <a:effectLst/>
              <a:latin typeface="Times New Roman" panose="02020603050405020304" pitchFamily="18" charset="0"/>
              <a:ea typeface="宋体" panose="02010600030101010101" pitchFamily="2" charset="-122"/>
              <a:sym typeface="+mn-ea"/>
            </a:endParaRPr>
          </a:p>
          <a:p>
            <a:pPr marL="0" indent="0" algn="just">
              <a:lnSpc>
                <a:spcPct val="115000"/>
              </a:lnSpc>
              <a:spcBef>
                <a:spcPct val="50000"/>
              </a:spcBef>
              <a:buNone/>
            </a:pPr>
            <a:endParaRPr lang="zh-CN" altLang="en-US" sz="2400">
              <a:effectLst/>
              <a:latin typeface="Times New Roman" panose="02020603050405020304" pitchFamily="18" charset="0"/>
              <a:ea typeface="宋体" panose="02010600030101010101" pitchFamily="2" charset="-122"/>
              <a:sym typeface="+mn-ea"/>
            </a:endParaRPr>
          </a:p>
          <a:p>
            <a:pPr marL="0" indent="0" algn="just">
              <a:lnSpc>
                <a:spcPct val="115000"/>
              </a:lnSpc>
              <a:spcBef>
                <a:spcPct val="50000"/>
              </a:spcBef>
              <a:buNone/>
            </a:pPr>
            <a:endParaRPr lang="zh-CN" altLang="en-US" sz="2400">
              <a:effectLst/>
              <a:latin typeface="Times New Roman" panose="02020603050405020304" pitchFamily="18" charset="0"/>
              <a:ea typeface="宋体" panose="02010600030101010101" pitchFamily="2" charset="-122"/>
              <a:sym typeface="+mn-ea"/>
            </a:endParaRPr>
          </a:p>
          <a:p>
            <a:pPr marL="0" indent="0" algn="just">
              <a:lnSpc>
                <a:spcPct val="115000"/>
              </a:lnSpc>
              <a:spcBef>
                <a:spcPct val="50000"/>
              </a:spcBef>
              <a:buNone/>
            </a:pPr>
            <a:r>
              <a:rPr lang="en-US" altLang="zh-CN" sz="2400" dirty="0">
                <a:effectLst/>
                <a:latin typeface="Times New Roman" panose="02020603050405020304" pitchFamily="18" charset="0"/>
                <a:ea typeface="宋体" panose="02010600030101010101" pitchFamily="2" charset="-122"/>
                <a:sym typeface="+mn-ea"/>
              </a:rPr>
              <a:t>2PSK</a:t>
            </a:r>
            <a:r>
              <a:rPr lang="zh-CN" altLang="en-US" sz="2400" dirty="0">
                <a:effectLst/>
                <a:latin typeface="Times New Roman" panose="02020603050405020304" pitchFamily="18" charset="0"/>
                <a:ea typeface="宋体" panose="02010600030101010101" pitchFamily="2" charset="-122"/>
                <a:sym typeface="+mn-ea"/>
              </a:rPr>
              <a:t>的误码率的值：</a:t>
            </a:r>
            <a:endParaRPr lang="zh-CN" altLang="en-US" sz="2400" dirty="0">
              <a:effectLst/>
              <a:latin typeface="Times New Roman" panose="02020603050405020304" pitchFamily="18" charset="0"/>
              <a:ea typeface="宋体" panose="02010600030101010101" pitchFamily="2" charset="-122"/>
              <a:sym typeface="+mn-ea"/>
            </a:endParaRPr>
          </a:p>
        </p:txBody>
      </p:sp>
      <p:graphicFrame>
        <p:nvGraphicFramePr>
          <p:cNvPr id="6" name="对象 5"/>
          <p:cNvGraphicFramePr/>
          <p:nvPr/>
        </p:nvGraphicFramePr>
        <p:xfrm>
          <a:off x="4033203" y="5600700"/>
          <a:ext cx="2560955" cy="887730"/>
        </p:xfrm>
        <a:graphic>
          <a:graphicData uri="http://schemas.openxmlformats.org/presentationml/2006/ole">
            <mc:AlternateContent xmlns:mc="http://schemas.openxmlformats.org/markup-compatibility/2006">
              <mc:Choice xmlns:v="urn:schemas-microsoft-com:vml" Requires="v">
                <p:oleObj spid="_x0000_s7" name="" r:id="rId1" imgW="1358900" imgH="508000" progId="Equation.3">
                  <p:embed/>
                </p:oleObj>
              </mc:Choice>
              <mc:Fallback>
                <p:oleObj name="" r:id="rId1" imgW="1358900" imgH="508000" progId="Equation.3">
                  <p:embed/>
                  <p:pic>
                    <p:nvPicPr>
                      <p:cNvPr id="0" name="图片 3127"/>
                      <p:cNvPicPr/>
                      <p:nvPr/>
                    </p:nvPicPr>
                    <p:blipFill>
                      <a:blip r:embed="rId2"/>
                      <a:stretch>
                        <a:fillRect/>
                      </a:stretch>
                    </p:blipFill>
                    <p:spPr>
                      <a:xfrm>
                        <a:off x="4033203" y="5600700"/>
                        <a:ext cx="2560955" cy="887730"/>
                      </a:xfrm>
                      <a:prstGeom prst="rect">
                        <a:avLst/>
                      </a:prstGeom>
                      <a:solidFill>
                        <a:schemeClr val="accent2">
                          <a:alpha val="50000"/>
                        </a:schemeClr>
                      </a:solidFill>
                      <a:ln w="38100">
                        <a:noFill/>
                        <a:miter/>
                      </a:ln>
                    </p:spPr>
                  </p:pic>
                </p:oleObj>
              </mc:Fallback>
            </mc:AlternateContent>
          </a:graphicData>
        </a:graphic>
      </p:graphicFrame>
      <p:sp>
        <p:nvSpPr>
          <p:cNvPr id="8" name="左大括号 7"/>
          <p:cNvSpPr/>
          <p:nvPr/>
        </p:nvSpPr>
        <p:spPr>
          <a:xfrm>
            <a:off x="2628265" y="2089150"/>
            <a:ext cx="288290" cy="551180"/>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graphicFrame>
        <p:nvGraphicFramePr>
          <p:cNvPr id="9" name="Object 8"/>
          <p:cNvGraphicFramePr>
            <a:graphicFrameLocks noChangeAspect="1"/>
          </p:cNvGraphicFramePr>
          <p:nvPr/>
        </p:nvGraphicFramePr>
        <p:xfrm>
          <a:off x="2916555" y="1900555"/>
          <a:ext cx="1739900" cy="372745"/>
        </p:xfrm>
        <a:graphic>
          <a:graphicData uri="http://schemas.openxmlformats.org/presentationml/2006/ole">
            <mc:AlternateContent xmlns:mc="http://schemas.openxmlformats.org/markup-compatibility/2006">
              <mc:Choice xmlns:v="urn:schemas-microsoft-com:vml" Requires="v">
                <p:oleObj spid="_x0000_s10" name="公式" r:id="rId3" imgW="1079500" imgH="228600" progId="">
                  <p:embed/>
                </p:oleObj>
              </mc:Choice>
              <mc:Fallback>
                <p:oleObj name="公式" r:id="rId3" imgW="1079500" imgH="228600" progId="">
                  <p:embed/>
                  <p:pic>
                    <p:nvPicPr>
                      <p:cNvPr id="0" name="图片 21506"/>
                      <p:cNvPicPr>
                        <a:picLocks noChangeAspect="1"/>
                      </p:cNvPicPr>
                      <p:nvPr/>
                    </p:nvPicPr>
                    <p:blipFill>
                      <a:blip r:embed="rId4"/>
                      <a:stretch>
                        <a:fillRect/>
                      </a:stretch>
                    </p:blipFill>
                    <p:spPr>
                      <a:xfrm>
                        <a:off x="2916555" y="1900555"/>
                        <a:ext cx="1739900" cy="372745"/>
                      </a:xfrm>
                      <a:prstGeom prst="rect">
                        <a:avLst/>
                      </a:prstGeom>
                      <a:noFill/>
                      <a:ln w="9525">
                        <a:noFill/>
                      </a:ln>
                    </p:spPr>
                  </p:pic>
                </p:oleObj>
              </mc:Fallback>
            </mc:AlternateContent>
          </a:graphicData>
        </a:graphic>
      </p:graphicFrame>
      <p:graphicFrame>
        <p:nvGraphicFramePr>
          <p:cNvPr id="11" name="Object 8"/>
          <p:cNvGraphicFramePr>
            <a:graphicFrameLocks noChangeAspect="1"/>
          </p:cNvGraphicFramePr>
          <p:nvPr/>
        </p:nvGraphicFramePr>
        <p:xfrm>
          <a:off x="2906078" y="2428875"/>
          <a:ext cx="3664585" cy="372745"/>
        </p:xfrm>
        <a:graphic>
          <a:graphicData uri="http://schemas.openxmlformats.org/presentationml/2006/ole">
            <mc:AlternateContent xmlns:mc="http://schemas.openxmlformats.org/markup-compatibility/2006">
              <mc:Choice xmlns:v="urn:schemas-microsoft-com:vml" Requires="v">
                <p:oleObj spid="_x0000_s12" name="公式" r:id="rId5" imgW="2273300" imgH="228600" progId="">
                  <p:embed/>
                </p:oleObj>
              </mc:Choice>
              <mc:Fallback>
                <p:oleObj name="公式" r:id="rId5" imgW="2273300" imgH="228600" progId="">
                  <p:embed/>
                  <p:pic>
                    <p:nvPicPr>
                      <p:cNvPr id="0" name="图片 21506"/>
                      <p:cNvPicPr>
                        <a:picLocks noChangeAspect="1"/>
                      </p:cNvPicPr>
                      <p:nvPr/>
                    </p:nvPicPr>
                    <p:blipFill>
                      <a:blip r:embed="rId6"/>
                      <a:stretch>
                        <a:fillRect/>
                      </a:stretch>
                    </p:blipFill>
                    <p:spPr>
                      <a:xfrm>
                        <a:off x="2906078" y="2428875"/>
                        <a:ext cx="3664585" cy="372745"/>
                      </a:xfrm>
                      <a:prstGeom prst="rect">
                        <a:avLst/>
                      </a:prstGeom>
                      <a:noFill/>
                      <a:ln w="9525">
                        <a:noFill/>
                      </a:ln>
                    </p:spPr>
                  </p:pic>
                </p:oleObj>
              </mc:Fallback>
            </mc:AlternateContent>
          </a:graphicData>
        </a:graphic>
      </p:graphicFrame>
      <p:graphicFrame>
        <p:nvGraphicFramePr>
          <p:cNvPr id="16" name="Object 6"/>
          <p:cNvGraphicFramePr>
            <a:graphicFrameLocks noChangeAspect="1"/>
          </p:cNvGraphicFramePr>
          <p:nvPr/>
        </p:nvGraphicFramePr>
        <p:xfrm>
          <a:off x="2227581" y="3567749"/>
          <a:ext cx="4688205" cy="1564005"/>
        </p:xfrm>
        <a:graphic>
          <a:graphicData uri="http://schemas.openxmlformats.org/presentationml/2006/ole">
            <mc:AlternateContent xmlns:mc="http://schemas.openxmlformats.org/markup-compatibility/2006">
              <mc:Choice xmlns:v="urn:schemas-microsoft-com:vml" Requires="v">
                <p:oleObj spid="_x0000_s17" name="" r:id="rId7" imgW="2527300" imgH="838200" progId="Equation.3">
                  <p:embed/>
                </p:oleObj>
              </mc:Choice>
              <mc:Fallback>
                <p:oleObj name="" r:id="rId7" imgW="2527300" imgH="838200" progId="Equation.3">
                  <p:embed/>
                  <p:pic>
                    <p:nvPicPr>
                      <p:cNvPr id="0" name="图片 3131"/>
                      <p:cNvPicPr/>
                      <p:nvPr/>
                    </p:nvPicPr>
                    <p:blipFill>
                      <a:blip r:embed="rId8"/>
                      <a:stretch>
                        <a:fillRect/>
                      </a:stretch>
                    </p:blipFill>
                    <p:spPr>
                      <a:xfrm>
                        <a:off x="2227581" y="3567749"/>
                        <a:ext cx="4688205" cy="1564005"/>
                      </a:xfrm>
                      <a:prstGeom prst="rect">
                        <a:avLst/>
                      </a:prstGeom>
                      <a:solidFill>
                        <a:schemeClr val="accent1">
                          <a:alpha val="50000"/>
                        </a:schemeClr>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4</a:t>
            </a:r>
            <a:r>
              <a:rPr sz="4400" dirty="0" smtClean="0"/>
              <a:t> 最佳接收机的性能</a:t>
            </a:r>
            <a:endParaRPr sz="4400" dirty="0" smtClean="0"/>
          </a:p>
        </p:txBody>
      </p:sp>
      <p:sp>
        <p:nvSpPr>
          <p:cNvPr id="25603" name="Rectangle 3"/>
          <p:cNvSpPr>
            <a:spLocks noGrp="1" noChangeArrowheads="1"/>
          </p:cNvSpPr>
          <p:nvPr>
            <p:ph type="body" idx="1"/>
          </p:nvPr>
        </p:nvSpPr>
        <p:spPr>
          <a:xfrm>
            <a:off x="927100" y="1179830"/>
            <a:ext cx="76898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二进制确知信号的最佳形式</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algn="just">
              <a:lnSpc>
                <a:spcPct val="115000"/>
              </a:lnSpc>
              <a:spcBef>
                <a:spcPct val="50000"/>
              </a:spcBef>
              <a:buNone/>
            </a:pPr>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2FSK</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信号</a:t>
            </a:r>
            <a:r>
              <a:rPr lang="zh-CN" altLang="en-US" sz="2400" dirty="0">
                <a:solidFill>
                  <a:schemeClr val="tx1"/>
                </a:solidFill>
                <a:effectLst/>
                <a:latin typeface="Times New Roman" panose="02020603050405020304" pitchFamily="18" charset="0"/>
                <a:ea typeface="宋体" panose="02010600030101010101" pitchFamily="2" charset="-122"/>
                <a:sym typeface="+mn-ea"/>
              </a:rPr>
              <a:t>：</a:t>
            </a:r>
            <a:endParaRPr lang="zh-CN" altLang="en-US" sz="2400" dirty="0">
              <a:solidFill>
                <a:schemeClr val="tx1"/>
              </a:solidFill>
              <a:effectLst/>
              <a:latin typeface="Times New Roman" panose="02020603050405020304" pitchFamily="18" charset="0"/>
              <a:ea typeface="宋体" panose="02010600030101010101" pitchFamily="2" charset="-122"/>
              <a:sym typeface="+mn-ea"/>
            </a:endParaRPr>
          </a:p>
          <a:p>
            <a:pPr marL="0" indent="0" algn="just">
              <a:lnSpc>
                <a:spcPct val="115000"/>
              </a:lnSpc>
              <a:spcBef>
                <a:spcPct val="50000"/>
              </a:spcBef>
              <a:buNone/>
            </a:pPr>
            <a:endParaRPr lang="zh-CN" altLang="en-US" sz="2400">
              <a:effectLst/>
              <a:latin typeface="Times New Roman" panose="02020603050405020304" pitchFamily="18" charset="0"/>
              <a:ea typeface="宋体" panose="02010600030101010101" pitchFamily="2" charset="-122"/>
              <a:sym typeface="+mn-ea"/>
            </a:endParaRPr>
          </a:p>
          <a:p>
            <a:pPr marL="0" indent="0" algn="just">
              <a:lnSpc>
                <a:spcPct val="150000"/>
              </a:lnSpc>
              <a:spcBef>
                <a:spcPct val="50000"/>
              </a:spcBef>
              <a:buNone/>
            </a:pPr>
            <a:r>
              <a:rPr lang="zh-CN" altLang="en-US" sz="2400">
                <a:effectLst/>
                <a:latin typeface="Times New Roman" panose="02020603050405020304" pitchFamily="18" charset="0"/>
                <a:ea typeface="宋体" panose="02010600030101010101" pitchFamily="2" charset="-122"/>
                <a:sym typeface="+mn-ea"/>
              </a:rPr>
              <a:t>当选择</a:t>
            </a:r>
            <a:r>
              <a:rPr lang="en-US" altLang="zh-CN" sz="2400" i="1">
                <a:effectLst/>
                <a:latin typeface="Times New Roman" panose="02020603050405020304" pitchFamily="18" charset="0"/>
                <a:ea typeface="宋体" panose="02010600030101010101" pitchFamily="2" charset="-122"/>
                <a:sym typeface="+mn-ea"/>
              </a:rPr>
              <a:t>f</a:t>
            </a:r>
            <a:r>
              <a:rPr lang="en-US" altLang="zh-CN" sz="2400" baseline="-25000">
                <a:effectLst/>
                <a:latin typeface="Times New Roman" panose="02020603050405020304" pitchFamily="18" charset="0"/>
                <a:ea typeface="宋体" panose="02010600030101010101" pitchFamily="2" charset="-122"/>
                <a:sym typeface="+mn-ea"/>
              </a:rPr>
              <a:t>1</a:t>
            </a:r>
            <a:r>
              <a:rPr lang="zh-CN" altLang="en-US" sz="2400">
                <a:effectLst/>
                <a:latin typeface="Times New Roman" panose="02020603050405020304" pitchFamily="18" charset="0"/>
                <a:ea typeface="宋体" panose="02010600030101010101" pitchFamily="2" charset="-122"/>
                <a:sym typeface="+mn-ea"/>
              </a:rPr>
              <a:t>和</a:t>
            </a:r>
            <a:r>
              <a:rPr lang="en-US" altLang="zh-CN" sz="2400" i="1">
                <a:effectLst/>
                <a:latin typeface="Times New Roman" panose="02020603050405020304" pitchFamily="18" charset="0"/>
                <a:ea typeface="宋体" panose="02010600030101010101" pitchFamily="2" charset="-122"/>
                <a:sym typeface="+mn-ea"/>
              </a:rPr>
              <a:t>f</a:t>
            </a:r>
            <a:r>
              <a:rPr lang="en-US" altLang="zh-CN" sz="2400" baseline="-25000">
                <a:effectLst/>
                <a:latin typeface="Times New Roman" panose="02020603050405020304" pitchFamily="18" charset="0"/>
                <a:ea typeface="宋体" panose="02010600030101010101" pitchFamily="2" charset="-122"/>
                <a:sym typeface="+mn-ea"/>
              </a:rPr>
              <a:t>2</a:t>
            </a:r>
            <a:r>
              <a:rPr lang="zh-CN" altLang="en-US" sz="2400">
                <a:effectLst/>
                <a:latin typeface="Times New Roman" panose="02020603050405020304" pitchFamily="18" charset="0"/>
                <a:ea typeface="宋体" panose="02010600030101010101" pitchFamily="2" charset="-122"/>
                <a:sym typeface="+mn-ea"/>
              </a:rPr>
              <a:t>为</a:t>
            </a:r>
            <a:r>
              <a:rPr lang="en-US" altLang="zh-CN" sz="2400">
                <a:effectLst/>
                <a:latin typeface="Times New Roman" panose="02020603050405020304" pitchFamily="18" charset="0"/>
                <a:ea typeface="宋体" panose="02010600030101010101" pitchFamily="2" charset="-122"/>
                <a:sym typeface="+mn-ea"/>
              </a:rPr>
              <a:t>1/</a:t>
            </a:r>
            <a:r>
              <a:rPr lang="en-US" altLang="zh-CN" sz="2400" i="1">
                <a:effectLst/>
                <a:latin typeface="Times New Roman" panose="02020603050405020304" pitchFamily="18" charset="0"/>
                <a:ea typeface="宋体" panose="02010600030101010101" pitchFamily="2" charset="-122"/>
                <a:sym typeface="+mn-ea"/>
              </a:rPr>
              <a:t>T</a:t>
            </a:r>
            <a:r>
              <a:rPr lang="en-US" altLang="zh-CN" sz="2400" i="1" baseline="-25000">
                <a:effectLst/>
                <a:latin typeface="Times New Roman" panose="02020603050405020304" pitchFamily="18" charset="0"/>
                <a:ea typeface="宋体" panose="02010600030101010101" pitchFamily="2" charset="-122"/>
                <a:sym typeface="+mn-ea"/>
              </a:rPr>
              <a:t>B</a:t>
            </a:r>
            <a:r>
              <a:rPr lang="zh-CN" altLang="en-US" sz="2400">
                <a:effectLst/>
                <a:latin typeface="Times New Roman" panose="02020603050405020304" pitchFamily="18" charset="0"/>
                <a:ea typeface="宋体" panose="02010600030101010101" pitchFamily="2" charset="-122"/>
                <a:sym typeface="+mn-ea"/>
              </a:rPr>
              <a:t>的整数倍时，</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1</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t</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和</a:t>
            </a:r>
            <a:r>
              <a:rPr lang="en-US" altLang="zh-CN" sz="2400" i="1">
                <a:latin typeface="Times New Roman" panose="02020603050405020304" pitchFamily="18" charset="0"/>
                <a:ea typeface="宋体" panose="02010600030101010101" pitchFamily="2" charset="-122"/>
                <a:sym typeface="+mn-ea"/>
              </a:rPr>
              <a:t>s</a:t>
            </a:r>
            <a:r>
              <a:rPr lang="en-US" altLang="zh-CN" sz="2400" baseline="-25000">
                <a:latin typeface="Times New Roman" panose="02020603050405020304" pitchFamily="18" charset="0"/>
                <a:ea typeface="宋体" panose="02010600030101010101" pitchFamily="2" charset="-122"/>
                <a:sym typeface="+mn-ea"/>
              </a:rPr>
              <a:t>2</a:t>
            </a:r>
            <a:r>
              <a:rPr lang="en-US" altLang="zh-CN" sz="2400">
                <a:latin typeface="Times New Roman" panose="02020603050405020304" pitchFamily="18" charset="0"/>
                <a:ea typeface="宋体" panose="02010600030101010101" pitchFamily="2" charset="-122"/>
                <a:sym typeface="+mn-ea"/>
              </a:rPr>
              <a:t>(</a:t>
            </a:r>
            <a:r>
              <a:rPr lang="en-US" altLang="zh-CN" sz="2400" i="1">
                <a:latin typeface="Times New Roman" panose="02020603050405020304" pitchFamily="18" charset="0"/>
                <a:ea typeface="宋体" panose="02010600030101010101" pitchFamily="2" charset="-122"/>
                <a:sym typeface="+mn-ea"/>
              </a:rPr>
              <a:t>t</a:t>
            </a:r>
            <a:r>
              <a:rPr lang="en-US" altLang="zh-CN" sz="2400">
                <a:latin typeface="Times New Roman" panose="02020603050405020304" pitchFamily="18" charset="0"/>
                <a:ea typeface="宋体" panose="02010600030101010101" pitchFamily="2" charset="-122"/>
                <a:sym typeface="+mn-ea"/>
              </a:rPr>
              <a:t>)</a:t>
            </a:r>
            <a:r>
              <a:rPr lang="zh-CN" altLang="en-US" sz="2400">
                <a:latin typeface="Times New Roman" panose="02020603050405020304" pitchFamily="18" charset="0"/>
                <a:ea typeface="宋体" panose="02010600030101010101" pitchFamily="2" charset="-122"/>
                <a:sym typeface="+mn-ea"/>
              </a:rPr>
              <a:t>是正交的，即                             ，故互相关系数</a:t>
            </a:r>
            <a:r>
              <a:rPr lang="zh-CN" altLang="en-US" sz="2400" i="1">
                <a:effectLst/>
                <a:latin typeface="Arial" panose="020B0604020202020204" pitchFamily="34" charset="0"/>
                <a:ea typeface="宋体" panose="02010600030101010101" pitchFamily="2" charset="-122"/>
                <a:cs typeface="Arial" panose="020B0604020202020204" pitchFamily="34" charset="0"/>
                <a:sym typeface="+mn-ea"/>
              </a:rPr>
              <a:t>ρ</a:t>
            </a:r>
            <a:r>
              <a:rPr lang="en-US" altLang="zh-CN" sz="2400">
                <a:effectLst/>
                <a:latin typeface="Arial" panose="020B0604020202020204" pitchFamily="34" charset="0"/>
                <a:ea typeface="宋体" panose="02010600030101010101" pitchFamily="2" charset="-122"/>
                <a:cs typeface="Arial" panose="020B0604020202020204" pitchFamily="34" charset="0"/>
                <a:sym typeface="+mn-ea"/>
              </a:rPr>
              <a:t>=0</a:t>
            </a:r>
            <a:r>
              <a:rPr lang="zh-CN" altLang="en-US" sz="2400">
                <a:effectLst/>
                <a:latin typeface="Arial" panose="020B0604020202020204" pitchFamily="34" charset="0"/>
                <a:ea typeface="宋体" panose="02010600030101010101" pitchFamily="2" charset="-122"/>
                <a:cs typeface="Arial" panose="020B0604020202020204" pitchFamily="34" charset="0"/>
                <a:sym typeface="+mn-ea"/>
              </a:rPr>
              <a:t>，则得到</a:t>
            </a:r>
            <a:r>
              <a:rPr lang="en-US" altLang="zh-CN" sz="2400">
                <a:effectLst/>
                <a:latin typeface="Arial" panose="020B0604020202020204" pitchFamily="34" charset="0"/>
                <a:ea typeface="宋体" panose="02010600030101010101" pitchFamily="2" charset="-122"/>
                <a:cs typeface="Arial" panose="020B0604020202020204" pitchFamily="34" charset="0"/>
                <a:sym typeface="+mn-ea"/>
              </a:rPr>
              <a:t>2FSK</a:t>
            </a:r>
            <a:r>
              <a:rPr lang="zh-CN" altLang="en-US" sz="2400">
                <a:effectLst/>
                <a:latin typeface="Arial" panose="020B0604020202020204" pitchFamily="34" charset="0"/>
                <a:ea typeface="宋体" panose="02010600030101010101" pitchFamily="2" charset="-122"/>
                <a:cs typeface="Arial" panose="020B0604020202020204" pitchFamily="34" charset="0"/>
                <a:sym typeface="+mn-ea"/>
              </a:rPr>
              <a:t>的误码率的值：</a:t>
            </a:r>
            <a:endParaRPr lang="zh-CN" altLang="en-US" sz="2400" dirty="0">
              <a:effectLst/>
              <a:latin typeface="Times New Roman" panose="02020603050405020304" pitchFamily="18" charset="0"/>
              <a:ea typeface="宋体" panose="02010600030101010101" pitchFamily="2" charset="-122"/>
              <a:sym typeface="+mn-ea"/>
            </a:endParaRPr>
          </a:p>
        </p:txBody>
      </p:sp>
      <p:graphicFrame>
        <p:nvGraphicFramePr>
          <p:cNvPr id="6" name="对象 5"/>
          <p:cNvGraphicFramePr/>
          <p:nvPr/>
        </p:nvGraphicFramePr>
        <p:xfrm>
          <a:off x="3231516" y="4635500"/>
          <a:ext cx="2680970" cy="887730"/>
        </p:xfrm>
        <a:graphic>
          <a:graphicData uri="http://schemas.openxmlformats.org/presentationml/2006/ole">
            <mc:AlternateContent xmlns:mc="http://schemas.openxmlformats.org/markup-compatibility/2006">
              <mc:Choice xmlns:v="urn:schemas-microsoft-com:vml" Requires="v">
                <p:oleObj spid="_x0000_s7" name="" r:id="rId1" imgW="1422400" imgH="508000" progId="Equation.3">
                  <p:embed/>
                </p:oleObj>
              </mc:Choice>
              <mc:Fallback>
                <p:oleObj name="" r:id="rId1" imgW="1422400" imgH="508000" progId="Equation.3">
                  <p:embed/>
                  <p:pic>
                    <p:nvPicPr>
                      <p:cNvPr id="0" name="图片 3127"/>
                      <p:cNvPicPr/>
                      <p:nvPr/>
                    </p:nvPicPr>
                    <p:blipFill>
                      <a:blip r:embed="rId2"/>
                      <a:stretch>
                        <a:fillRect/>
                      </a:stretch>
                    </p:blipFill>
                    <p:spPr>
                      <a:xfrm>
                        <a:off x="3231516" y="4635500"/>
                        <a:ext cx="2680970" cy="887730"/>
                      </a:xfrm>
                      <a:prstGeom prst="rect">
                        <a:avLst/>
                      </a:prstGeom>
                      <a:solidFill>
                        <a:schemeClr val="accent2">
                          <a:alpha val="50000"/>
                        </a:schemeClr>
                      </a:solidFill>
                      <a:ln w="38100">
                        <a:noFill/>
                        <a:miter/>
                      </a:ln>
                    </p:spPr>
                  </p:pic>
                </p:oleObj>
              </mc:Fallback>
            </mc:AlternateContent>
          </a:graphicData>
        </a:graphic>
      </p:graphicFrame>
      <p:sp>
        <p:nvSpPr>
          <p:cNvPr id="8" name="左大括号 7"/>
          <p:cNvSpPr/>
          <p:nvPr/>
        </p:nvSpPr>
        <p:spPr>
          <a:xfrm>
            <a:off x="2628265" y="2089150"/>
            <a:ext cx="288290" cy="551180"/>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graphicFrame>
        <p:nvGraphicFramePr>
          <p:cNvPr id="9" name="Object 8"/>
          <p:cNvGraphicFramePr>
            <a:graphicFrameLocks noChangeAspect="1"/>
          </p:cNvGraphicFramePr>
          <p:nvPr/>
        </p:nvGraphicFramePr>
        <p:xfrm>
          <a:off x="2926715" y="1910715"/>
          <a:ext cx="1719580" cy="352425"/>
        </p:xfrm>
        <a:graphic>
          <a:graphicData uri="http://schemas.openxmlformats.org/presentationml/2006/ole">
            <mc:AlternateContent xmlns:mc="http://schemas.openxmlformats.org/markup-compatibility/2006">
              <mc:Choice xmlns:v="urn:schemas-microsoft-com:vml" Requires="v">
                <p:oleObj spid="_x0000_s10" name="公式" r:id="rId3" imgW="1066800" imgH="215900" progId="">
                  <p:embed/>
                </p:oleObj>
              </mc:Choice>
              <mc:Fallback>
                <p:oleObj name="公式" r:id="rId3" imgW="1066800" imgH="215900" progId="">
                  <p:embed/>
                  <p:pic>
                    <p:nvPicPr>
                      <p:cNvPr id="0" name="图片 21506"/>
                      <p:cNvPicPr>
                        <a:picLocks noChangeAspect="1"/>
                      </p:cNvPicPr>
                      <p:nvPr/>
                    </p:nvPicPr>
                    <p:blipFill>
                      <a:blip r:embed="rId4"/>
                      <a:stretch>
                        <a:fillRect/>
                      </a:stretch>
                    </p:blipFill>
                    <p:spPr>
                      <a:xfrm>
                        <a:off x="2926715" y="1910715"/>
                        <a:ext cx="1719580" cy="352425"/>
                      </a:xfrm>
                      <a:prstGeom prst="rect">
                        <a:avLst/>
                      </a:prstGeom>
                      <a:noFill/>
                      <a:ln w="9525">
                        <a:noFill/>
                      </a:ln>
                    </p:spPr>
                  </p:pic>
                </p:oleObj>
              </mc:Fallback>
            </mc:AlternateContent>
          </a:graphicData>
        </a:graphic>
      </p:graphicFrame>
      <p:graphicFrame>
        <p:nvGraphicFramePr>
          <p:cNvPr id="11" name="Object 8"/>
          <p:cNvGraphicFramePr>
            <a:graphicFrameLocks noChangeAspect="1"/>
          </p:cNvGraphicFramePr>
          <p:nvPr/>
        </p:nvGraphicFramePr>
        <p:xfrm>
          <a:off x="2926716" y="2447925"/>
          <a:ext cx="1760220" cy="352425"/>
        </p:xfrm>
        <a:graphic>
          <a:graphicData uri="http://schemas.openxmlformats.org/presentationml/2006/ole">
            <mc:AlternateContent xmlns:mc="http://schemas.openxmlformats.org/markup-compatibility/2006">
              <mc:Choice xmlns:v="urn:schemas-microsoft-com:vml" Requires="v">
                <p:oleObj spid="_x0000_s12" name="公式" r:id="rId5" imgW="1091565" imgH="215900" progId="">
                  <p:embed/>
                </p:oleObj>
              </mc:Choice>
              <mc:Fallback>
                <p:oleObj name="公式" r:id="rId5" imgW="1091565" imgH="215900" progId="">
                  <p:embed/>
                  <p:pic>
                    <p:nvPicPr>
                      <p:cNvPr id="0" name="图片 21506"/>
                      <p:cNvPicPr>
                        <a:picLocks noChangeAspect="1"/>
                      </p:cNvPicPr>
                      <p:nvPr/>
                    </p:nvPicPr>
                    <p:blipFill>
                      <a:blip r:embed="rId6"/>
                      <a:stretch>
                        <a:fillRect/>
                      </a:stretch>
                    </p:blipFill>
                    <p:spPr>
                      <a:xfrm>
                        <a:off x="2926716" y="2447925"/>
                        <a:ext cx="1760220" cy="352425"/>
                      </a:xfrm>
                      <a:prstGeom prst="rect">
                        <a:avLst/>
                      </a:prstGeom>
                      <a:noFill/>
                      <a:ln w="9525">
                        <a:noFill/>
                      </a:ln>
                    </p:spPr>
                  </p:pic>
                </p:oleObj>
              </mc:Fallback>
            </mc:AlternateContent>
          </a:graphicData>
        </a:graphic>
      </p:graphicFrame>
      <p:graphicFrame>
        <p:nvGraphicFramePr>
          <p:cNvPr id="16" name="Object 6"/>
          <p:cNvGraphicFramePr>
            <a:graphicFrameLocks noChangeAspect="1"/>
          </p:cNvGraphicFramePr>
          <p:nvPr/>
        </p:nvGraphicFramePr>
        <p:xfrm>
          <a:off x="1350963" y="3685224"/>
          <a:ext cx="2096770" cy="616585"/>
        </p:xfrm>
        <a:graphic>
          <a:graphicData uri="http://schemas.openxmlformats.org/presentationml/2006/ole">
            <mc:AlternateContent xmlns:mc="http://schemas.openxmlformats.org/markup-compatibility/2006">
              <mc:Choice xmlns:v="urn:schemas-microsoft-com:vml" Requires="v">
                <p:oleObj spid="_x0000_s17" name="" r:id="rId7" imgW="1130300" imgH="330200" progId="Equation.3">
                  <p:embed/>
                </p:oleObj>
              </mc:Choice>
              <mc:Fallback>
                <p:oleObj name="" r:id="rId7" imgW="1130300" imgH="330200" progId="Equation.3">
                  <p:embed/>
                  <p:pic>
                    <p:nvPicPr>
                      <p:cNvPr id="0" name="图片 3131"/>
                      <p:cNvPicPr/>
                      <p:nvPr/>
                    </p:nvPicPr>
                    <p:blipFill>
                      <a:blip r:embed="rId8"/>
                      <a:stretch>
                        <a:fillRect/>
                      </a:stretch>
                    </p:blipFill>
                    <p:spPr>
                      <a:xfrm>
                        <a:off x="1350963" y="3685224"/>
                        <a:ext cx="2096770" cy="61658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4</a:t>
            </a:r>
            <a:r>
              <a:rPr sz="4400" dirty="0" smtClean="0"/>
              <a:t> 最佳接收机的性能</a:t>
            </a:r>
            <a:endParaRPr sz="4400" dirty="0" smtClean="0"/>
          </a:p>
        </p:txBody>
      </p:sp>
      <p:sp>
        <p:nvSpPr>
          <p:cNvPr id="25603" name="Rectangle 3"/>
          <p:cNvSpPr>
            <a:spLocks noGrp="1" noChangeArrowheads="1"/>
          </p:cNvSpPr>
          <p:nvPr>
            <p:ph type="body" idx="1"/>
          </p:nvPr>
        </p:nvSpPr>
        <p:spPr>
          <a:xfrm>
            <a:off x="927100" y="1179830"/>
            <a:ext cx="76898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二进制确知信号的最佳形式</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algn="just">
              <a:lnSpc>
                <a:spcPct val="115000"/>
              </a:lnSpc>
              <a:spcBef>
                <a:spcPct val="50000"/>
              </a:spcBef>
              <a:buNone/>
            </a:pPr>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2ASK</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信号</a:t>
            </a:r>
            <a:r>
              <a:rPr lang="zh-CN" altLang="en-US" sz="2400" dirty="0">
                <a:solidFill>
                  <a:schemeClr val="tx1"/>
                </a:solidFill>
                <a:effectLst/>
                <a:latin typeface="Times New Roman" panose="02020603050405020304" pitchFamily="18" charset="0"/>
                <a:ea typeface="宋体" panose="02010600030101010101" pitchFamily="2" charset="-122"/>
                <a:sym typeface="+mn-ea"/>
              </a:rPr>
              <a:t>：</a:t>
            </a:r>
            <a:endParaRPr lang="zh-CN" altLang="en-US" sz="2400" dirty="0">
              <a:solidFill>
                <a:schemeClr val="tx1"/>
              </a:solidFill>
              <a:effectLst/>
              <a:latin typeface="Times New Roman" panose="02020603050405020304" pitchFamily="18" charset="0"/>
              <a:ea typeface="宋体" panose="02010600030101010101" pitchFamily="2" charset="-122"/>
              <a:sym typeface="+mn-ea"/>
            </a:endParaRPr>
          </a:p>
          <a:p>
            <a:pPr marL="0" indent="0" algn="just">
              <a:lnSpc>
                <a:spcPct val="115000"/>
              </a:lnSpc>
              <a:spcBef>
                <a:spcPct val="50000"/>
              </a:spcBef>
              <a:buNone/>
            </a:pPr>
            <a:endParaRPr lang="zh-CN" altLang="en-US" sz="2400">
              <a:effectLst/>
              <a:latin typeface="Times New Roman" panose="02020603050405020304" pitchFamily="18" charset="0"/>
              <a:ea typeface="宋体" panose="02010600030101010101" pitchFamily="2" charset="-122"/>
              <a:sym typeface="+mn-ea"/>
            </a:endParaRPr>
          </a:p>
          <a:p>
            <a:pPr marL="0" indent="0" algn="just">
              <a:lnSpc>
                <a:spcPct val="100000"/>
              </a:lnSpc>
              <a:spcBef>
                <a:spcPct val="50000"/>
              </a:spcBef>
              <a:buNone/>
            </a:pPr>
            <a:r>
              <a:rPr lang="zh-CN" altLang="en-US" sz="2400">
                <a:effectLst/>
                <a:latin typeface="Times New Roman" panose="02020603050405020304" pitchFamily="18" charset="0"/>
                <a:ea typeface="宋体" panose="02010600030101010101" pitchFamily="2" charset="-122"/>
                <a:sym typeface="+mn-ea"/>
              </a:rPr>
              <a:t>它不符合等能量的条件，不能直接利用简化式进行计算工，</a:t>
            </a:r>
            <a:r>
              <a:rPr lang="zh-CN" altLang="en-US" sz="2400">
                <a:latin typeface="Times New Roman" panose="02020603050405020304" pitchFamily="18" charset="0"/>
                <a:ea typeface="宋体" panose="02010600030101010101" pitchFamily="2" charset="-122"/>
                <a:sym typeface="+mn-ea"/>
              </a:rPr>
              <a:t>通过计算可得到：</a:t>
            </a:r>
            <a:endParaRPr lang="zh-CN" altLang="en-US" sz="2400">
              <a:latin typeface="Times New Roman" panose="02020603050405020304" pitchFamily="18" charset="0"/>
              <a:ea typeface="宋体" panose="02010600030101010101" pitchFamily="2" charset="-122"/>
              <a:sym typeface="+mn-ea"/>
            </a:endParaRPr>
          </a:p>
          <a:p>
            <a:pPr marL="0" indent="0" algn="just">
              <a:lnSpc>
                <a:spcPct val="100000"/>
              </a:lnSpc>
              <a:spcBef>
                <a:spcPct val="50000"/>
              </a:spcBef>
              <a:buNone/>
            </a:pPr>
            <a:endParaRPr lang="zh-CN" altLang="en-US" sz="2400" dirty="0">
              <a:effectLst/>
              <a:latin typeface="Times New Roman" panose="02020603050405020304" pitchFamily="18" charset="0"/>
              <a:ea typeface="宋体" panose="02010600030101010101" pitchFamily="2" charset="-122"/>
              <a:sym typeface="+mn-ea"/>
            </a:endParaRPr>
          </a:p>
          <a:p>
            <a:pPr marL="0" indent="0" algn="just">
              <a:lnSpc>
                <a:spcPct val="100000"/>
              </a:lnSpc>
              <a:spcBef>
                <a:spcPct val="50000"/>
              </a:spcBef>
              <a:buNone/>
            </a:pPr>
            <a:endParaRPr lang="zh-CN" altLang="en-US" sz="2400" dirty="0">
              <a:effectLst/>
              <a:latin typeface="Times New Roman" panose="02020603050405020304" pitchFamily="18" charset="0"/>
              <a:ea typeface="宋体" panose="02010600030101010101" pitchFamily="2" charset="-122"/>
              <a:sym typeface="+mn-ea"/>
            </a:endParaRPr>
          </a:p>
          <a:p>
            <a:pPr marL="0" indent="0" algn="just">
              <a:lnSpc>
                <a:spcPct val="100000"/>
              </a:lnSpc>
              <a:spcBef>
                <a:spcPct val="50000"/>
              </a:spcBef>
              <a:buNone/>
            </a:pPr>
            <a:r>
              <a:rPr lang="zh-CN" altLang="en-US" sz="2400" dirty="0">
                <a:effectLst/>
                <a:latin typeface="Times New Roman" panose="02020603050405020304" pitchFamily="18" charset="0"/>
                <a:ea typeface="宋体" panose="02010600030101010101" pitchFamily="2" charset="-122"/>
                <a:sym typeface="+mn-ea"/>
              </a:rPr>
              <a:t>由此可见，在二进制信号的通信中，</a:t>
            </a:r>
            <a:r>
              <a:rPr lang="en-US" altLang="zh-CN"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2PSK</a:t>
            </a:r>
            <a:r>
              <a:rPr lang="zh-CN" altLang="en-US" sz="240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sym typeface="+mn-ea"/>
              </a:rPr>
              <a:t>信号是最佳的信号形式之一</a:t>
            </a:r>
            <a:r>
              <a:rPr lang="zh-CN" altLang="en-US" sz="2400" dirty="0">
                <a:effectLst/>
                <a:latin typeface="Times New Roman" panose="02020603050405020304" pitchFamily="18" charset="0"/>
                <a:ea typeface="宋体" panose="02010600030101010101" pitchFamily="2" charset="-122"/>
                <a:sym typeface="+mn-ea"/>
              </a:rPr>
              <a:t>，而</a:t>
            </a:r>
            <a:r>
              <a:rPr lang="en-US" altLang="zh-CN" sz="2400" dirty="0">
                <a:effectLst/>
                <a:latin typeface="Times New Roman" panose="02020603050405020304" pitchFamily="18" charset="0"/>
                <a:ea typeface="宋体" panose="02010600030101010101" pitchFamily="2" charset="-122"/>
                <a:sym typeface="+mn-ea"/>
              </a:rPr>
              <a:t>2FSK</a:t>
            </a:r>
            <a:r>
              <a:rPr lang="zh-CN" altLang="en-US" sz="2400" dirty="0">
                <a:effectLst/>
                <a:latin typeface="Times New Roman" panose="02020603050405020304" pitchFamily="18" charset="0"/>
                <a:ea typeface="宋体" panose="02010600030101010101" pitchFamily="2" charset="-122"/>
                <a:sym typeface="+mn-ea"/>
              </a:rPr>
              <a:t>次之，用有、无表示的</a:t>
            </a:r>
            <a:r>
              <a:rPr lang="en-US" altLang="zh-CN" sz="2400" dirty="0">
                <a:effectLst/>
                <a:latin typeface="Times New Roman" panose="02020603050405020304" pitchFamily="18" charset="0"/>
                <a:ea typeface="宋体" panose="02010600030101010101" pitchFamily="2" charset="-122"/>
                <a:sym typeface="+mn-ea"/>
              </a:rPr>
              <a:t>2ASK</a:t>
            </a:r>
            <a:r>
              <a:rPr lang="zh-CN" altLang="en-US" sz="2400" dirty="0">
                <a:effectLst/>
                <a:latin typeface="Times New Roman" panose="02020603050405020304" pitchFamily="18" charset="0"/>
                <a:ea typeface="宋体" panose="02010600030101010101" pitchFamily="2" charset="-122"/>
                <a:sym typeface="+mn-ea"/>
              </a:rPr>
              <a:t>信号最差。</a:t>
            </a:r>
            <a:endParaRPr lang="zh-CN" altLang="en-US" sz="2400" dirty="0">
              <a:effectLst/>
              <a:latin typeface="Times New Roman" panose="02020603050405020304" pitchFamily="18" charset="0"/>
              <a:ea typeface="宋体" panose="02010600030101010101" pitchFamily="2" charset="-122"/>
              <a:sym typeface="+mn-ea"/>
            </a:endParaRPr>
          </a:p>
        </p:txBody>
      </p:sp>
      <p:graphicFrame>
        <p:nvGraphicFramePr>
          <p:cNvPr id="6" name="对象 5"/>
          <p:cNvGraphicFramePr/>
          <p:nvPr/>
        </p:nvGraphicFramePr>
        <p:xfrm>
          <a:off x="3231516" y="3884295"/>
          <a:ext cx="2680970" cy="887730"/>
        </p:xfrm>
        <a:graphic>
          <a:graphicData uri="http://schemas.openxmlformats.org/presentationml/2006/ole">
            <mc:AlternateContent xmlns:mc="http://schemas.openxmlformats.org/markup-compatibility/2006">
              <mc:Choice xmlns:v="urn:schemas-microsoft-com:vml" Requires="v">
                <p:oleObj spid="_x0000_s7" name="" r:id="rId1" imgW="1422400" imgH="508000" progId="Equation.3">
                  <p:embed/>
                </p:oleObj>
              </mc:Choice>
              <mc:Fallback>
                <p:oleObj name="" r:id="rId1" imgW="1422400" imgH="508000" progId="Equation.3">
                  <p:embed/>
                  <p:pic>
                    <p:nvPicPr>
                      <p:cNvPr id="0" name="图片 3127"/>
                      <p:cNvPicPr/>
                      <p:nvPr/>
                    </p:nvPicPr>
                    <p:blipFill>
                      <a:blip r:embed="rId2"/>
                      <a:stretch>
                        <a:fillRect/>
                      </a:stretch>
                    </p:blipFill>
                    <p:spPr>
                      <a:xfrm>
                        <a:off x="3231516" y="3884295"/>
                        <a:ext cx="2680970" cy="887730"/>
                      </a:xfrm>
                      <a:prstGeom prst="rect">
                        <a:avLst/>
                      </a:prstGeom>
                      <a:solidFill>
                        <a:schemeClr val="accent2">
                          <a:alpha val="50000"/>
                        </a:schemeClr>
                      </a:solidFill>
                      <a:ln w="38100">
                        <a:noFill/>
                        <a:miter/>
                      </a:ln>
                    </p:spPr>
                  </p:pic>
                </p:oleObj>
              </mc:Fallback>
            </mc:AlternateContent>
          </a:graphicData>
        </a:graphic>
      </p:graphicFrame>
      <p:sp>
        <p:nvSpPr>
          <p:cNvPr id="8" name="左大括号 7"/>
          <p:cNvSpPr/>
          <p:nvPr/>
        </p:nvSpPr>
        <p:spPr>
          <a:xfrm>
            <a:off x="2628265" y="2089150"/>
            <a:ext cx="288290" cy="551180"/>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graphicFrame>
        <p:nvGraphicFramePr>
          <p:cNvPr id="9" name="Object 8"/>
          <p:cNvGraphicFramePr>
            <a:graphicFrameLocks noChangeAspect="1"/>
          </p:cNvGraphicFramePr>
          <p:nvPr/>
        </p:nvGraphicFramePr>
        <p:xfrm>
          <a:off x="2916238" y="1900238"/>
          <a:ext cx="1740535" cy="373380"/>
        </p:xfrm>
        <a:graphic>
          <a:graphicData uri="http://schemas.openxmlformats.org/presentationml/2006/ole">
            <mc:AlternateContent xmlns:mc="http://schemas.openxmlformats.org/markup-compatibility/2006">
              <mc:Choice xmlns:v="urn:schemas-microsoft-com:vml" Requires="v">
                <p:oleObj spid="_x0000_s10" name="公式" r:id="rId3" imgW="1079500" imgH="228600" progId="">
                  <p:embed/>
                </p:oleObj>
              </mc:Choice>
              <mc:Fallback>
                <p:oleObj name="公式" r:id="rId3" imgW="1079500" imgH="228600" progId="">
                  <p:embed/>
                  <p:pic>
                    <p:nvPicPr>
                      <p:cNvPr id="0" name="图片 21506"/>
                      <p:cNvPicPr>
                        <a:picLocks noChangeAspect="1"/>
                      </p:cNvPicPr>
                      <p:nvPr/>
                    </p:nvPicPr>
                    <p:blipFill>
                      <a:blip r:embed="rId4"/>
                      <a:stretch>
                        <a:fillRect/>
                      </a:stretch>
                    </p:blipFill>
                    <p:spPr>
                      <a:xfrm>
                        <a:off x="2916238" y="1900238"/>
                        <a:ext cx="1740535" cy="373380"/>
                      </a:xfrm>
                      <a:prstGeom prst="rect">
                        <a:avLst/>
                      </a:prstGeom>
                      <a:noFill/>
                      <a:ln w="9525">
                        <a:noFill/>
                      </a:ln>
                    </p:spPr>
                  </p:pic>
                </p:oleObj>
              </mc:Fallback>
            </mc:AlternateContent>
          </a:graphicData>
        </a:graphic>
      </p:graphicFrame>
      <p:graphicFrame>
        <p:nvGraphicFramePr>
          <p:cNvPr id="11" name="Object 8"/>
          <p:cNvGraphicFramePr>
            <a:graphicFrameLocks noChangeAspect="1"/>
          </p:cNvGraphicFramePr>
          <p:nvPr/>
        </p:nvGraphicFramePr>
        <p:xfrm>
          <a:off x="2971166" y="2421255"/>
          <a:ext cx="901700" cy="352425"/>
        </p:xfrm>
        <a:graphic>
          <a:graphicData uri="http://schemas.openxmlformats.org/presentationml/2006/ole">
            <mc:AlternateContent xmlns:mc="http://schemas.openxmlformats.org/markup-compatibility/2006">
              <mc:Choice xmlns:v="urn:schemas-microsoft-com:vml" Requires="v">
                <p:oleObj spid="_x0000_s12" name="公式" r:id="rId5" imgW="558800" imgH="215900" progId="">
                  <p:embed/>
                </p:oleObj>
              </mc:Choice>
              <mc:Fallback>
                <p:oleObj name="公式" r:id="rId5" imgW="558800" imgH="215900" progId="">
                  <p:embed/>
                  <p:pic>
                    <p:nvPicPr>
                      <p:cNvPr id="0" name="图片 21506"/>
                      <p:cNvPicPr>
                        <a:picLocks noChangeAspect="1"/>
                      </p:cNvPicPr>
                      <p:nvPr/>
                    </p:nvPicPr>
                    <p:blipFill>
                      <a:blip r:embed="rId6"/>
                      <a:stretch>
                        <a:fillRect/>
                      </a:stretch>
                    </p:blipFill>
                    <p:spPr>
                      <a:xfrm>
                        <a:off x="2971166" y="2421255"/>
                        <a:ext cx="901700" cy="3524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3"/>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graphicFrame>
        <p:nvGraphicFramePr>
          <p:cNvPr id="122962" name="Group 82"/>
          <p:cNvGraphicFramePr>
            <a:graphicFrameLocks noGrp="1"/>
          </p:cNvGraphicFramePr>
          <p:nvPr/>
        </p:nvGraphicFramePr>
        <p:xfrm>
          <a:off x="1196975" y="1179513"/>
          <a:ext cx="7559675" cy="4049714"/>
        </p:xfrm>
        <a:graphic>
          <a:graphicData uri="http://schemas.openxmlformats.org/drawingml/2006/table">
            <a:tbl>
              <a:tblPr/>
              <a:tblGrid>
                <a:gridCol w="2159000"/>
                <a:gridCol w="1576388"/>
                <a:gridCol w="2070100"/>
                <a:gridCol w="1754187"/>
              </a:tblGrid>
              <a:tr h="663575">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两码元波形</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相关系数</a:t>
                      </a:r>
                      <a:r>
                        <a:rPr kumimoji="0" lang="zh-CN" altLang="en-US"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0" lang="zh-CN" altLang="en-US"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误码率</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e</a:t>
                      </a:r>
                      <a:endPar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举例</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tr>
              <a:tr h="663575">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hlink"/>
                          </a:solidFill>
                          <a:effectLst/>
                          <a:latin typeface="Times New Roman" panose="02020603050405020304" pitchFamily="18" charset="0"/>
                          <a:ea typeface="楷体_GB2312" pitchFamily="49" charset="-122"/>
                        </a:rPr>
                        <a:t>波形相同</a:t>
                      </a:r>
                      <a:endParaRPr kumimoji="0" lang="zh-CN" altLang="en-US" sz="2400" b="1" i="0" u="none" strike="noStrike" cap="none" normalizeH="0" baseline="0">
                        <a:ln>
                          <a:noFill/>
                        </a:ln>
                        <a:solidFill>
                          <a:schemeClr val="hlink"/>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1</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2"/>
                          </a:solidFill>
                          <a:effectLst/>
                          <a:latin typeface="Times New Roman" panose="02020603050405020304" pitchFamily="18" charset="0"/>
                          <a:ea typeface="楷体_GB2312" pitchFamily="49" charset="-122"/>
                        </a:rPr>
                        <a:t>1/2</a:t>
                      </a:r>
                      <a:endParaRPr kumimoji="0" lang="en-US" altLang="zh-CN" sz="2400" b="1" i="0" u="none" strike="noStrike" cap="none" normalizeH="0" baseline="0">
                        <a:ln>
                          <a:noFill/>
                        </a:ln>
                        <a:solidFill>
                          <a:schemeClr val="tx2"/>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2"/>
                          </a:solidFill>
                          <a:effectLst/>
                          <a:latin typeface="Times New Roman" panose="02020603050405020304" pitchFamily="18" charset="0"/>
                          <a:ea typeface="楷体_GB2312" pitchFamily="49" charset="-122"/>
                        </a:rPr>
                        <a:t> </a:t>
                      </a:r>
                      <a:endParaRPr kumimoji="0" lang="en-US" altLang="zh-CN" sz="2400" b="1" i="0" u="none" strike="noStrike" cap="none" normalizeH="0" baseline="0">
                        <a:ln>
                          <a:noFill/>
                        </a:ln>
                        <a:solidFill>
                          <a:schemeClr val="tx2"/>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22338">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hlink"/>
                          </a:solidFill>
                          <a:effectLst/>
                          <a:latin typeface="Arial" panose="020B0604020202020204" pitchFamily="34" charset="0"/>
                          <a:ea typeface="楷体_GB2312" pitchFamily="49" charset="-122"/>
                          <a:cs typeface="Times New Roman" panose="02020603050405020304" pitchFamily="18" charset="0"/>
                        </a:rPr>
                        <a:t>波形相反</a:t>
                      </a:r>
                      <a:endParaRPr kumimoji="0" lang="zh-CN" altLang="en-US" sz="2400" b="1" i="0" u="none" strike="noStrike" cap="none" normalizeH="0" baseline="0">
                        <a:ln>
                          <a:noFill/>
                        </a:ln>
                        <a:solidFill>
                          <a:schemeClr val="hlink"/>
                        </a:solidFill>
                        <a:effectLst/>
                        <a:latin typeface="Arial" panose="020B0604020202020204" pitchFamily="34" charset="0"/>
                        <a:ea typeface="楷体_GB2312" pitchFamily="49"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-1</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2PSK</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4563">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hlink"/>
                          </a:solidFill>
                          <a:effectLst/>
                          <a:latin typeface="Arial" panose="020B0604020202020204" pitchFamily="34" charset="0"/>
                          <a:ea typeface="楷体_GB2312" pitchFamily="49" charset="-122"/>
                          <a:cs typeface="Times New Roman" panose="02020603050405020304" pitchFamily="18" charset="0"/>
                        </a:rPr>
                        <a:t>波形正交</a:t>
                      </a:r>
                      <a:endParaRPr kumimoji="0" lang="zh-CN" altLang="en-US" sz="2400" b="1" i="0" u="none" strike="noStrike" cap="none" normalizeH="0" baseline="0">
                        <a:ln>
                          <a:noFill/>
                        </a:ln>
                        <a:solidFill>
                          <a:schemeClr val="hlink"/>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0</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2FSK/MFSK</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5663">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hlink"/>
                          </a:solidFill>
                          <a:effectLst/>
                          <a:latin typeface="Times New Roman" panose="02020603050405020304" pitchFamily="18" charset="0"/>
                          <a:ea typeface="楷体_GB2312" pitchFamily="49" charset="-122"/>
                        </a:rPr>
                        <a:t>两种码元中有一种的能量等于零</a:t>
                      </a:r>
                      <a:endParaRPr kumimoji="0" lang="zh-CN" altLang="en-US" sz="2400" b="1" i="0" u="none" strike="noStrike" cap="none" normalizeH="0" baseline="0">
                        <a:ln>
                          <a:noFill/>
                        </a:ln>
                        <a:solidFill>
                          <a:schemeClr val="hlink"/>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2ASK</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3587" name="Object 54"/>
          <p:cNvGraphicFramePr>
            <a:graphicFrameLocks noChangeAspect="1"/>
          </p:cNvGraphicFramePr>
          <p:nvPr/>
        </p:nvGraphicFramePr>
        <p:xfrm>
          <a:off x="5246688" y="2528888"/>
          <a:ext cx="1533525" cy="874712"/>
        </p:xfrm>
        <a:graphic>
          <a:graphicData uri="http://schemas.openxmlformats.org/presentationml/2006/ole">
            <mc:AlternateContent xmlns:mc="http://schemas.openxmlformats.org/markup-compatibility/2006">
              <mc:Choice xmlns:v="urn:schemas-microsoft-com:vml" Requires="v">
                <p:oleObj spid="_x0000_s3166" name="" r:id="rId1" imgW="889000" imgH="508000" progId="Equation.3">
                  <p:embed/>
                </p:oleObj>
              </mc:Choice>
              <mc:Fallback>
                <p:oleObj name="" r:id="rId1" imgW="889000" imgH="508000" progId="Equation.3">
                  <p:embed/>
                  <p:pic>
                    <p:nvPicPr>
                      <p:cNvPr id="0" name="图片 3165"/>
                      <p:cNvPicPr/>
                      <p:nvPr/>
                    </p:nvPicPr>
                    <p:blipFill>
                      <a:blip r:embed="rId2"/>
                      <a:stretch>
                        <a:fillRect/>
                      </a:stretch>
                    </p:blipFill>
                    <p:spPr>
                      <a:xfrm>
                        <a:off x="5246688" y="2528888"/>
                        <a:ext cx="1533525" cy="874712"/>
                      </a:xfrm>
                      <a:prstGeom prst="rect">
                        <a:avLst/>
                      </a:prstGeom>
                      <a:noFill/>
                      <a:ln w="38100">
                        <a:noFill/>
                        <a:miter/>
                      </a:ln>
                    </p:spPr>
                  </p:pic>
                </p:oleObj>
              </mc:Fallback>
            </mc:AlternateContent>
          </a:graphicData>
        </a:graphic>
      </p:graphicFrame>
      <p:graphicFrame>
        <p:nvGraphicFramePr>
          <p:cNvPr id="23588" name="Object 56"/>
          <p:cNvGraphicFramePr>
            <a:graphicFrameLocks noChangeAspect="1"/>
          </p:cNvGraphicFramePr>
          <p:nvPr/>
        </p:nvGraphicFramePr>
        <p:xfrm>
          <a:off x="5191125" y="3473450"/>
          <a:ext cx="1651000" cy="906463"/>
        </p:xfrm>
        <a:graphic>
          <a:graphicData uri="http://schemas.openxmlformats.org/presentationml/2006/ole">
            <mc:AlternateContent xmlns:mc="http://schemas.openxmlformats.org/markup-compatibility/2006">
              <mc:Choice xmlns:v="urn:schemas-microsoft-com:vml" Requires="v">
                <p:oleObj spid="_x0000_s3167" name="" r:id="rId3" imgW="927100" imgH="508000" progId="Equation.3">
                  <p:embed/>
                </p:oleObj>
              </mc:Choice>
              <mc:Fallback>
                <p:oleObj name="" r:id="rId3" imgW="927100" imgH="508000" progId="Equation.3">
                  <p:embed/>
                  <p:pic>
                    <p:nvPicPr>
                      <p:cNvPr id="0" name="图片 3166"/>
                      <p:cNvPicPr/>
                      <p:nvPr/>
                    </p:nvPicPr>
                    <p:blipFill>
                      <a:blip r:embed="rId4"/>
                      <a:stretch>
                        <a:fillRect/>
                      </a:stretch>
                    </p:blipFill>
                    <p:spPr>
                      <a:xfrm>
                        <a:off x="5191125" y="3473450"/>
                        <a:ext cx="1651000" cy="906463"/>
                      </a:xfrm>
                      <a:prstGeom prst="rect">
                        <a:avLst/>
                      </a:prstGeom>
                      <a:noFill/>
                      <a:ln w="38100">
                        <a:noFill/>
                        <a:miter/>
                      </a:ln>
                    </p:spPr>
                  </p:pic>
                </p:oleObj>
              </mc:Fallback>
            </mc:AlternateContent>
          </a:graphicData>
        </a:graphic>
      </p:graphicFrame>
      <p:graphicFrame>
        <p:nvGraphicFramePr>
          <p:cNvPr id="23589" name="Object 58"/>
          <p:cNvGraphicFramePr>
            <a:graphicFrameLocks noChangeAspect="1"/>
          </p:cNvGraphicFramePr>
          <p:nvPr/>
        </p:nvGraphicFramePr>
        <p:xfrm>
          <a:off x="5246688" y="4373563"/>
          <a:ext cx="1619250" cy="882650"/>
        </p:xfrm>
        <a:graphic>
          <a:graphicData uri="http://schemas.openxmlformats.org/presentationml/2006/ole">
            <mc:AlternateContent xmlns:mc="http://schemas.openxmlformats.org/markup-compatibility/2006">
              <mc:Choice xmlns:v="urn:schemas-microsoft-com:vml" Requires="v">
                <p:oleObj spid="_x0000_s3165" name="" r:id="rId5" imgW="927100" imgH="508000" progId="Equation.3">
                  <p:embed/>
                </p:oleObj>
              </mc:Choice>
              <mc:Fallback>
                <p:oleObj name="" r:id="rId5" imgW="927100" imgH="508000" progId="Equation.3">
                  <p:embed/>
                  <p:pic>
                    <p:nvPicPr>
                      <p:cNvPr id="0" name="图片 3164"/>
                      <p:cNvPicPr/>
                      <p:nvPr/>
                    </p:nvPicPr>
                    <p:blipFill>
                      <a:blip r:embed="rId6"/>
                      <a:stretch>
                        <a:fillRect/>
                      </a:stretch>
                    </p:blipFill>
                    <p:spPr>
                      <a:xfrm>
                        <a:off x="5246688" y="4373563"/>
                        <a:ext cx="1619250" cy="882650"/>
                      </a:xfrm>
                      <a:prstGeom prst="rect">
                        <a:avLst/>
                      </a:prstGeom>
                      <a:noFill/>
                      <a:ln w="38100">
                        <a:noFill/>
                        <a:miter/>
                      </a:ln>
                    </p:spPr>
                  </p:pic>
                </p:oleObj>
              </mc:Fallback>
            </mc:AlternateContent>
          </a:graphicData>
        </a:graphic>
      </p:graphicFrame>
      <p:sp>
        <p:nvSpPr>
          <p:cNvPr id="23590" name="Rectangle 83"/>
          <p:cNvSpPr/>
          <p:nvPr/>
        </p:nvSpPr>
        <p:spPr>
          <a:xfrm>
            <a:off x="1466850" y="368300"/>
            <a:ext cx="5949950" cy="519113"/>
          </a:xfrm>
          <a:prstGeom prst="rect">
            <a:avLst/>
          </a:prstGeom>
          <a:noFill/>
          <a:ln w="9525">
            <a:noFill/>
          </a:ln>
        </p:spPr>
        <p:txBody>
          <a:bodyPr>
            <a:spAutoFit/>
          </a:bodyPr>
          <a:p>
            <a:pPr eaLnBrk="1" hangingPunct="1"/>
            <a:r>
              <a:rPr lang="zh-CN" altLang="en-US" sz="2800" b="1" dirty="0">
                <a:solidFill>
                  <a:schemeClr val="tx2"/>
                </a:solidFill>
                <a:latin typeface="Times New Roman" panose="02020603050405020304" pitchFamily="18" charset="0"/>
                <a:ea typeface="楷体_GB2312" pitchFamily="49" charset="-122"/>
              </a:rPr>
              <a:t>相关系数 </a:t>
            </a:r>
            <a:r>
              <a:rPr lang="zh-CN" altLang="en-US" sz="2800" b="1" i="1" dirty="0">
                <a:solidFill>
                  <a:schemeClr val="tx2"/>
                </a:solidFill>
                <a:latin typeface="Times New Roman" panose="02020603050405020304" pitchFamily="18" charset="0"/>
                <a:ea typeface="楷体_GB2312" pitchFamily="49" charset="-122"/>
                <a:sym typeface="Symbol" panose="05050102010706020507" pitchFamily="18" charset="2"/>
              </a:rPr>
              <a:t></a:t>
            </a:r>
            <a:r>
              <a:rPr lang="zh-CN" altLang="en-US" sz="2800" b="1" i="1" dirty="0">
                <a:solidFill>
                  <a:schemeClr val="tx2"/>
                </a:solidFill>
                <a:latin typeface="Times New Roman" panose="02020603050405020304" pitchFamily="18" charset="0"/>
                <a:ea typeface="楷体_GB2312" pitchFamily="49" charset="-122"/>
              </a:rPr>
              <a:t> </a:t>
            </a:r>
            <a:r>
              <a:rPr lang="zh-CN" altLang="en-US" sz="2800" b="1" dirty="0">
                <a:solidFill>
                  <a:schemeClr val="tx2"/>
                </a:solidFill>
                <a:latin typeface="Times New Roman" panose="02020603050405020304" pitchFamily="18" charset="0"/>
                <a:ea typeface="楷体_GB2312" pitchFamily="49" charset="-122"/>
              </a:rPr>
              <a:t>对误码率的影响</a:t>
            </a:r>
            <a:endParaRPr lang="zh-CN" altLang="en-US" sz="2800" b="1" dirty="0">
              <a:solidFill>
                <a:schemeClr val="tx2"/>
              </a:solidFill>
              <a:latin typeface="Times New Roman" panose="02020603050405020304" pitchFamily="18" charset="0"/>
              <a:ea typeface="楷体_GB2312" pitchFamily="49" charset="-122"/>
            </a:endParaRPr>
          </a:p>
        </p:txBody>
      </p:sp>
      <p:sp>
        <p:nvSpPr>
          <p:cNvPr id="23591" name="Rectangle 84"/>
          <p:cNvSpPr/>
          <p:nvPr/>
        </p:nvSpPr>
        <p:spPr>
          <a:xfrm>
            <a:off x="341313" y="5273675"/>
            <a:ext cx="8802687" cy="1393825"/>
          </a:xfrm>
          <a:prstGeom prst="rect">
            <a:avLst/>
          </a:prstGeom>
          <a:noFill/>
          <a:ln w="9525">
            <a:noFill/>
          </a:ln>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l"/>
              <a:defRPr sz="3200" b="1"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u"/>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p"/>
              <a:defRPr sz="22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Ø"/>
              <a:defRPr sz="2200" kern="1200">
                <a:solidFill>
                  <a:schemeClr val="tx1"/>
                </a:solidFill>
                <a:latin typeface="+mn-lt"/>
                <a:ea typeface="+mn-ea"/>
                <a:cs typeface="+mn-cs"/>
              </a:defRPr>
            </a:lvl5pPr>
          </a:lstStyle>
          <a:p>
            <a:pPr marL="1143000" lvl="2" indent="-228600" eaLnBrk="1" hangingPunct="1">
              <a:lnSpc>
                <a:spcPct val="120000"/>
              </a:lnSpc>
            </a:pPr>
            <a:r>
              <a:rPr lang="en-US" altLang="zh-CN" b="1" dirty="0"/>
              <a:t>2ASK</a:t>
            </a:r>
            <a:r>
              <a:rPr lang="zh-CN" altLang="en-US" b="1" dirty="0"/>
              <a:t>信号的性能比</a:t>
            </a:r>
            <a:r>
              <a:rPr lang="en-US" altLang="zh-CN" b="1" dirty="0"/>
              <a:t>2FSK</a:t>
            </a:r>
            <a:r>
              <a:rPr lang="zh-CN" altLang="en-US" b="1" dirty="0"/>
              <a:t>信号的性能差</a:t>
            </a:r>
            <a:r>
              <a:rPr lang="en-US" altLang="zh-CN" b="1" dirty="0"/>
              <a:t>3dB</a:t>
            </a:r>
            <a:r>
              <a:rPr lang="zh-CN" altLang="en-US" b="1" dirty="0"/>
              <a:t>，</a:t>
            </a:r>
            <a:endParaRPr lang="zh-CN" altLang="en-US" b="1" dirty="0"/>
          </a:p>
          <a:p>
            <a:pPr marL="1143000" lvl="2" indent="-228600" eaLnBrk="1" hangingPunct="1">
              <a:lnSpc>
                <a:spcPct val="120000"/>
              </a:lnSpc>
            </a:pPr>
            <a:r>
              <a:rPr lang="en-US" altLang="zh-CN" b="1" dirty="0"/>
              <a:t>2FSK</a:t>
            </a:r>
            <a:r>
              <a:rPr lang="zh-CN" altLang="en-US" b="1" dirty="0"/>
              <a:t>信号的性能又比</a:t>
            </a:r>
            <a:r>
              <a:rPr lang="en-US" altLang="zh-CN" b="1" dirty="0"/>
              <a:t>2PSK</a:t>
            </a:r>
            <a:r>
              <a:rPr lang="zh-CN" altLang="en-US" b="1" dirty="0"/>
              <a:t>信号的性能差</a:t>
            </a:r>
            <a:r>
              <a:rPr lang="en-US" altLang="zh-CN" b="1" dirty="0"/>
              <a:t>3dB</a:t>
            </a:r>
            <a:r>
              <a:rPr lang="zh-CN" altLang="en-US" b="1" dirty="0"/>
              <a:t>。</a:t>
            </a:r>
            <a:endParaRPr lang="zh-CN" altLang="en-US"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graphicFrame>
        <p:nvGraphicFramePr>
          <p:cNvPr id="69825" name="Group 193"/>
          <p:cNvGraphicFramePr>
            <a:graphicFrameLocks noGrp="1"/>
          </p:cNvGraphicFramePr>
          <p:nvPr/>
        </p:nvGraphicFramePr>
        <p:xfrm>
          <a:off x="848995" y="2178050"/>
          <a:ext cx="7737475" cy="2869565"/>
        </p:xfrm>
        <a:graphic>
          <a:graphicData uri="http://schemas.openxmlformats.org/drawingml/2006/table">
            <a:tbl>
              <a:tblPr/>
              <a:tblGrid>
                <a:gridCol w="1093470"/>
                <a:gridCol w="2023745"/>
                <a:gridCol w="2040890"/>
                <a:gridCol w="2579370"/>
              </a:tblGrid>
              <a:tr h="523875">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zh-CN" altLang="en-US" sz="2000">
                          <a:ln>
                            <a:noFill/>
                          </a:ln>
                          <a:effectLst/>
                          <a:ea typeface="宋体" panose="02010600030101010101" pitchFamily="2" charset="-122"/>
                          <a:cs typeface="Times New Roman" panose="02020603050405020304" pitchFamily="18" charset="0"/>
                          <a:sym typeface="+mn-ea"/>
                        </a:rPr>
                        <a:t>接收方式</a:t>
                      </a:r>
                      <a:endParaRPr lang="zh-CN" altLang="en-US" sz="2000">
                        <a:ln>
                          <a:noFill/>
                        </a:ln>
                        <a:effectLst/>
                        <a:ea typeface="宋体" panose="02010600030101010101" pitchFamily="2" charset="-122"/>
                        <a:cs typeface="Times New Roman" panose="02020603050405020304" pitchFamily="18" charset="0"/>
                        <a:sym typeface="+mn-ea"/>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4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4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备注</a:t>
                      </a:r>
                      <a:endParaRPr kumimoji="0" lang="zh-CN"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9620">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相干</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2PSK</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4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4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1" u="none" strike="noStrike" cap="none" normalizeH="0" baseline="0">
                          <a:ln>
                            <a:noFill/>
                          </a:ln>
                          <a:solidFill>
                            <a:schemeClr val="tx1"/>
                          </a:solidFill>
                          <a:effectLst/>
                          <a:latin typeface="宋体" panose="02010600030101010101" pitchFamily="2" charset="-122"/>
                          <a:ea typeface="宋体" panose="02010600030101010101" pitchFamily="2" charset="-122"/>
                        </a:rPr>
                        <a:t>r</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既是</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码的信噪功率比，也是</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码的平均信噪功率比</a:t>
                      </a:r>
                      <a:endPar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36195" marR="3619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5650">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相干</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2FSK</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4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4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1" u="none" strike="noStrike" cap="none" normalizeH="0" baseline="0">
                          <a:ln>
                            <a:noFill/>
                          </a:ln>
                          <a:solidFill>
                            <a:schemeClr val="tx1"/>
                          </a:solidFill>
                          <a:effectLst/>
                          <a:latin typeface="宋体" panose="02010600030101010101" pitchFamily="2" charset="-122"/>
                          <a:ea typeface="宋体" panose="02010600030101010101" pitchFamily="2" charset="-122"/>
                        </a:rPr>
                        <a:t>E</a:t>
                      </a:r>
                      <a:r>
                        <a:rPr kumimoji="0" lang="en-US" altLang="zh-CN" sz="1800" b="1" i="1" u="none" strike="noStrike" cap="none" normalizeH="0" baseline="-25000">
                          <a:ln>
                            <a:noFill/>
                          </a:ln>
                          <a:solidFill>
                            <a:schemeClr val="tx1"/>
                          </a:solidFill>
                          <a:effectLst/>
                          <a:latin typeface="宋体" panose="02010600030101010101" pitchFamily="2" charset="-122"/>
                          <a:ea typeface="宋体" panose="02010600030101010101" pitchFamily="2" charset="-122"/>
                        </a:rPr>
                        <a:t>b</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既是</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码一个周期内的能量，也是</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码一个周期内的平均能量</a:t>
                      </a:r>
                      <a:endPar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36195" marR="3619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4695">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相干</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2ASK</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4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3pPr>
                      <a:lvl4pPr>
                        <a:spcBef>
                          <a:spcPct val="20000"/>
                        </a:spcBef>
                        <a:buClr>
                          <a:schemeClr val="accent2"/>
                        </a:buClr>
                        <a:buSzPct val="55000"/>
                        <a:buFont typeface="Wingdings" panose="05000000000000000000" pitchFamily="2" charset="2"/>
                        <a:defRPr sz="2000">
                          <a:solidFill>
                            <a:schemeClr val="tx1"/>
                          </a:solidFill>
                          <a:latin typeface="Times New Roman" panose="02020603050405020304" pitchFamily="18" charset="0"/>
                          <a:ea typeface="楷体_GB2312" pitchFamily="49" charset="-122"/>
                        </a:defRPr>
                      </a:lvl4pPr>
                      <a:lvl5pPr>
                        <a:spcBef>
                          <a:spcPct val="20000"/>
                        </a:spcBef>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sz="20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4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1" u="none" strike="noStrike" cap="none" normalizeH="0" baseline="0">
                          <a:ln>
                            <a:noFill/>
                          </a:ln>
                          <a:solidFill>
                            <a:schemeClr val="tx1"/>
                          </a:solidFill>
                          <a:effectLst/>
                          <a:latin typeface="宋体" panose="02010600030101010101" pitchFamily="2" charset="-122"/>
                          <a:ea typeface="宋体" panose="02010600030101010101" pitchFamily="2" charset="-122"/>
                        </a:rPr>
                        <a:t>r</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是</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码的信噪功率比，</a:t>
                      </a:r>
                      <a:r>
                        <a:rPr lang="en-US" altLang="zh-CN" sz="1800" b="1" i="1">
                          <a:ln>
                            <a:noFill/>
                          </a:ln>
                          <a:effectLst/>
                          <a:latin typeface="宋体" panose="02010600030101010101" pitchFamily="2" charset="-122"/>
                          <a:ea typeface="宋体" panose="02010600030101010101" pitchFamily="2" charset="-122"/>
                          <a:sym typeface="+mn-ea"/>
                        </a:rPr>
                        <a:t>E</a:t>
                      </a:r>
                      <a:r>
                        <a:rPr lang="en-US" altLang="zh-CN" sz="1800" b="1" i="1" baseline="-25000">
                          <a:ln>
                            <a:noFill/>
                          </a:ln>
                          <a:effectLst/>
                          <a:latin typeface="宋体" panose="02010600030101010101" pitchFamily="2" charset="-122"/>
                          <a:ea typeface="宋体" panose="02010600030101010101" pitchFamily="2" charset="-122"/>
                          <a:sym typeface="+mn-ea"/>
                        </a:rPr>
                        <a:t>b</a:t>
                      </a:r>
                      <a:r>
                        <a:rPr lang="zh-CN" altLang="en-US" sz="1800" b="1">
                          <a:ln>
                            <a:noFill/>
                          </a:ln>
                          <a:effectLst/>
                          <a:latin typeface="宋体" panose="02010600030101010101" pitchFamily="2" charset="-122"/>
                          <a:ea typeface="宋体" panose="02010600030101010101" pitchFamily="2" charset="-122"/>
                          <a:sym typeface="+mn-ea"/>
                        </a:rPr>
                        <a:t>是</a:t>
                      </a:r>
                      <a:r>
                        <a:rPr lang="en-US" altLang="zh-CN" sz="1800" b="1">
                          <a:ln>
                            <a:noFill/>
                          </a:ln>
                          <a:effectLst/>
                          <a:latin typeface="宋体" panose="02010600030101010101" pitchFamily="2" charset="-122"/>
                          <a:ea typeface="宋体" panose="02010600030101010101" pitchFamily="2" charset="-122"/>
                          <a:sym typeface="+mn-ea"/>
                        </a:rPr>
                        <a:t>1</a:t>
                      </a:r>
                      <a:r>
                        <a:rPr lang="zh-CN" altLang="en-US" sz="1800" b="1">
                          <a:ln>
                            <a:noFill/>
                          </a:ln>
                          <a:effectLst/>
                          <a:latin typeface="宋体" panose="02010600030101010101" pitchFamily="2" charset="-122"/>
                          <a:ea typeface="宋体" panose="02010600030101010101" pitchFamily="2" charset="-122"/>
                          <a:sym typeface="+mn-ea"/>
                        </a:rPr>
                        <a:t>码一个周期内的能量</a:t>
                      </a:r>
                      <a:endParaRPr lang="zh-CN" altLang="en-US" sz="1800" b="1">
                        <a:ln>
                          <a:noFill/>
                        </a:ln>
                        <a:effectLst/>
                        <a:latin typeface="宋体" panose="02010600030101010101" pitchFamily="2" charset="-122"/>
                        <a:ea typeface="宋体" panose="02010600030101010101" pitchFamily="2" charset="-122"/>
                        <a:sym typeface="+mn-ea"/>
                      </a:endParaRPr>
                    </a:p>
                  </a:txBody>
                  <a:tcPr marL="36195" marR="3619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4618" name="Object 17"/>
          <p:cNvGraphicFramePr>
            <a:graphicFrameLocks noChangeAspect="1"/>
          </p:cNvGraphicFramePr>
          <p:nvPr/>
        </p:nvGraphicFramePr>
        <p:xfrm>
          <a:off x="2316798" y="4402455"/>
          <a:ext cx="1349375" cy="698500"/>
        </p:xfrm>
        <a:graphic>
          <a:graphicData uri="http://schemas.openxmlformats.org/presentationml/2006/ole">
            <mc:AlternateContent xmlns:mc="http://schemas.openxmlformats.org/markup-compatibility/2006">
              <mc:Choice xmlns:v="urn:schemas-microsoft-com:vml" Requires="v">
                <p:oleObj spid="_x0000_s3168" name="" r:id="rId1" imgW="774065" imgH="406400" progId="Equation.3">
                  <p:embed/>
                </p:oleObj>
              </mc:Choice>
              <mc:Fallback>
                <p:oleObj name="" r:id="rId1" imgW="774065" imgH="406400" progId="Equation.3">
                  <p:embed/>
                  <p:pic>
                    <p:nvPicPr>
                      <p:cNvPr id="0" name="图片 3167"/>
                      <p:cNvPicPr/>
                      <p:nvPr/>
                    </p:nvPicPr>
                    <p:blipFill>
                      <a:blip r:embed="rId2"/>
                      <a:stretch>
                        <a:fillRect/>
                      </a:stretch>
                    </p:blipFill>
                    <p:spPr>
                      <a:xfrm>
                        <a:off x="2316798" y="4402455"/>
                        <a:ext cx="1349375" cy="698500"/>
                      </a:xfrm>
                      <a:prstGeom prst="rect">
                        <a:avLst/>
                      </a:prstGeom>
                      <a:noFill/>
                      <a:ln w="38100">
                        <a:noFill/>
                        <a:miter/>
                      </a:ln>
                    </p:spPr>
                  </p:pic>
                </p:oleObj>
              </mc:Fallback>
            </mc:AlternateContent>
          </a:graphicData>
        </a:graphic>
      </p:graphicFrame>
      <p:graphicFrame>
        <p:nvGraphicFramePr>
          <p:cNvPr id="24619" name="Object 16"/>
          <p:cNvGraphicFramePr>
            <a:graphicFrameLocks noChangeAspect="1"/>
          </p:cNvGraphicFramePr>
          <p:nvPr/>
        </p:nvGraphicFramePr>
        <p:xfrm>
          <a:off x="4073525" y="4413250"/>
          <a:ext cx="1754188" cy="687388"/>
        </p:xfrm>
        <a:graphic>
          <a:graphicData uri="http://schemas.openxmlformats.org/presentationml/2006/ole">
            <mc:AlternateContent xmlns:mc="http://schemas.openxmlformats.org/markup-compatibility/2006">
              <mc:Choice xmlns:v="urn:schemas-microsoft-com:vml" Requires="v">
                <p:oleObj spid="_x0000_s3176" name="" r:id="rId3" imgW="1028065" imgH="406400" progId="Equation.3">
                  <p:embed/>
                </p:oleObj>
              </mc:Choice>
              <mc:Fallback>
                <p:oleObj name="" r:id="rId3" imgW="1028065" imgH="406400" progId="Equation.3">
                  <p:embed/>
                  <p:pic>
                    <p:nvPicPr>
                      <p:cNvPr id="0" name="图片 3175"/>
                      <p:cNvPicPr/>
                      <p:nvPr/>
                    </p:nvPicPr>
                    <p:blipFill>
                      <a:blip r:embed="rId4"/>
                      <a:stretch>
                        <a:fillRect/>
                      </a:stretch>
                    </p:blipFill>
                    <p:spPr>
                      <a:xfrm>
                        <a:off x="4073525" y="4413250"/>
                        <a:ext cx="1754188" cy="687388"/>
                      </a:xfrm>
                      <a:prstGeom prst="rect">
                        <a:avLst/>
                      </a:prstGeom>
                      <a:noFill/>
                      <a:ln w="38100">
                        <a:noFill/>
                        <a:miter/>
                      </a:ln>
                    </p:spPr>
                  </p:pic>
                </p:oleObj>
              </mc:Fallback>
            </mc:AlternateContent>
          </a:graphicData>
        </a:graphic>
      </p:graphicFrame>
      <p:graphicFrame>
        <p:nvGraphicFramePr>
          <p:cNvPr id="24622" name="Object 13"/>
          <p:cNvGraphicFramePr>
            <a:graphicFrameLocks noChangeAspect="1"/>
          </p:cNvGraphicFramePr>
          <p:nvPr/>
        </p:nvGraphicFramePr>
        <p:xfrm>
          <a:off x="2316798" y="3678555"/>
          <a:ext cx="1395412" cy="723900"/>
        </p:xfrm>
        <a:graphic>
          <a:graphicData uri="http://schemas.openxmlformats.org/presentationml/2006/ole">
            <mc:AlternateContent xmlns:mc="http://schemas.openxmlformats.org/markup-compatibility/2006">
              <mc:Choice xmlns:v="urn:schemas-microsoft-com:vml" Requires="v">
                <p:oleObj spid="_x0000_s3177" name="" r:id="rId5" imgW="774065" imgH="406400" progId="Equation.3">
                  <p:embed/>
                </p:oleObj>
              </mc:Choice>
              <mc:Fallback>
                <p:oleObj name="" r:id="rId5" imgW="774065" imgH="406400" progId="Equation.3">
                  <p:embed/>
                  <p:pic>
                    <p:nvPicPr>
                      <p:cNvPr id="0" name="图片 3176"/>
                      <p:cNvPicPr/>
                      <p:nvPr/>
                    </p:nvPicPr>
                    <p:blipFill>
                      <a:blip r:embed="rId6"/>
                      <a:stretch>
                        <a:fillRect/>
                      </a:stretch>
                    </p:blipFill>
                    <p:spPr>
                      <a:xfrm>
                        <a:off x="2316798" y="3678555"/>
                        <a:ext cx="1395412" cy="723900"/>
                      </a:xfrm>
                      <a:prstGeom prst="rect">
                        <a:avLst/>
                      </a:prstGeom>
                      <a:noFill/>
                      <a:ln w="38100">
                        <a:noFill/>
                        <a:miter/>
                      </a:ln>
                    </p:spPr>
                  </p:pic>
                </p:oleObj>
              </mc:Fallback>
            </mc:AlternateContent>
          </a:graphicData>
        </a:graphic>
      </p:graphicFrame>
      <p:graphicFrame>
        <p:nvGraphicFramePr>
          <p:cNvPr id="24623" name="Object 12"/>
          <p:cNvGraphicFramePr>
            <a:graphicFrameLocks noChangeAspect="1"/>
          </p:cNvGraphicFramePr>
          <p:nvPr/>
        </p:nvGraphicFramePr>
        <p:xfrm>
          <a:off x="4100195" y="3711893"/>
          <a:ext cx="1754188" cy="690562"/>
        </p:xfrm>
        <a:graphic>
          <a:graphicData uri="http://schemas.openxmlformats.org/presentationml/2006/ole">
            <mc:AlternateContent xmlns:mc="http://schemas.openxmlformats.org/markup-compatibility/2006">
              <mc:Choice xmlns:v="urn:schemas-microsoft-com:vml" Requires="v">
                <p:oleObj spid="_x0000_s3172" name="" r:id="rId7" imgW="1028065" imgH="406400" progId="Equation.3">
                  <p:embed/>
                </p:oleObj>
              </mc:Choice>
              <mc:Fallback>
                <p:oleObj name="" r:id="rId7" imgW="1028065" imgH="406400" progId="Equation.3">
                  <p:embed/>
                  <p:pic>
                    <p:nvPicPr>
                      <p:cNvPr id="0" name="图片 3171"/>
                      <p:cNvPicPr/>
                      <p:nvPr/>
                    </p:nvPicPr>
                    <p:blipFill>
                      <a:blip r:embed="rId8"/>
                      <a:stretch>
                        <a:fillRect/>
                      </a:stretch>
                    </p:blipFill>
                    <p:spPr>
                      <a:xfrm>
                        <a:off x="4100195" y="3711893"/>
                        <a:ext cx="1754188" cy="690562"/>
                      </a:xfrm>
                      <a:prstGeom prst="rect">
                        <a:avLst/>
                      </a:prstGeom>
                      <a:noFill/>
                      <a:ln w="38100">
                        <a:noFill/>
                        <a:miter/>
                      </a:ln>
                    </p:spPr>
                  </p:pic>
                </p:oleObj>
              </mc:Fallback>
            </mc:AlternateContent>
          </a:graphicData>
        </a:graphic>
      </p:graphicFrame>
      <p:graphicFrame>
        <p:nvGraphicFramePr>
          <p:cNvPr id="24626" name="Object 9"/>
          <p:cNvGraphicFramePr>
            <a:graphicFrameLocks noChangeAspect="1"/>
          </p:cNvGraphicFramePr>
          <p:nvPr/>
        </p:nvGraphicFramePr>
        <p:xfrm>
          <a:off x="2452370" y="2835593"/>
          <a:ext cx="1079500" cy="717550"/>
        </p:xfrm>
        <a:graphic>
          <a:graphicData uri="http://schemas.openxmlformats.org/presentationml/2006/ole">
            <mc:AlternateContent xmlns:mc="http://schemas.openxmlformats.org/markup-compatibility/2006">
              <mc:Choice xmlns:v="urn:schemas-microsoft-com:vml" Requires="v">
                <p:oleObj spid="_x0000_s3175" name="" r:id="rId9" imgW="609600" imgH="406400" progId="Equation.3">
                  <p:embed/>
                </p:oleObj>
              </mc:Choice>
              <mc:Fallback>
                <p:oleObj name="" r:id="rId9" imgW="609600" imgH="406400" progId="Equation.3">
                  <p:embed/>
                  <p:pic>
                    <p:nvPicPr>
                      <p:cNvPr id="0" name="图片 3174"/>
                      <p:cNvPicPr/>
                      <p:nvPr/>
                    </p:nvPicPr>
                    <p:blipFill>
                      <a:blip r:embed="rId10"/>
                      <a:stretch>
                        <a:fillRect/>
                      </a:stretch>
                    </p:blipFill>
                    <p:spPr>
                      <a:xfrm>
                        <a:off x="2452370" y="2835593"/>
                        <a:ext cx="1079500" cy="717550"/>
                      </a:xfrm>
                      <a:prstGeom prst="rect">
                        <a:avLst/>
                      </a:prstGeom>
                      <a:noFill/>
                      <a:ln w="38100">
                        <a:noFill/>
                        <a:miter/>
                      </a:ln>
                    </p:spPr>
                  </p:pic>
                </p:oleObj>
              </mc:Fallback>
            </mc:AlternateContent>
          </a:graphicData>
        </a:graphic>
      </p:graphicFrame>
      <p:graphicFrame>
        <p:nvGraphicFramePr>
          <p:cNvPr id="24627" name="Object 8"/>
          <p:cNvGraphicFramePr>
            <a:graphicFrameLocks noChangeAspect="1"/>
          </p:cNvGraphicFramePr>
          <p:nvPr/>
        </p:nvGraphicFramePr>
        <p:xfrm>
          <a:off x="4073525" y="2835593"/>
          <a:ext cx="1781175" cy="696912"/>
        </p:xfrm>
        <a:graphic>
          <a:graphicData uri="http://schemas.openxmlformats.org/presentationml/2006/ole">
            <mc:AlternateContent xmlns:mc="http://schemas.openxmlformats.org/markup-compatibility/2006">
              <mc:Choice xmlns:v="urn:schemas-microsoft-com:vml" Requires="v">
                <p:oleObj spid="_x0000_s3170" name="" r:id="rId11" imgW="951865" imgH="406400" progId="Equation.3">
                  <p:embed/>
                </p:oleObj>
              </mc:Choice>
              <mc:Fallback>
                <p:oleObj name="" r:id="rId11" imgW="951865" imgH="406400" progId="Equation.3">
                  <p:embed/>
                  <p:pic>
                    <p:nvPicPr>
                      <p:cNvPr id="0" name="图片 3169"/>
                      <p:cNvPicPr/>
                      <p:nvPr/>
                    </p:nvPicPr>
                    <p:blipFill>
                      <a:blip r:embed="rId12"/>
                      <a:stretch>
                        <a:fillRect/>
                      </a:stretch>
                    </p:blipFill>
                    <p:spPr>
                      <a:xfrm>
                        <a:off x="4073525" y="2835593"/>
                        <a:ext cx="1781175" cy="696912"/>
                      </a:xfrm>
                      <a:prstGeom prst="rect">
                        <a:avLst/>
                      </a:prstGeom>
                      <a:noFill/>
                      <a:ln w="38100">
                        <a:noFill/>
                        <a:miter/>
                      </a:ln>
                    </p:spPr>
                  </p:pic>
                </p:oleObj>
              </mc:Fallback>
            </mc:AlternateContent>
          </a:graphicData>
        </a:graphic>
      </p:graphicFrame>
      <p:sp>
        <p:nvSpPr>
          <p:cNvPr id="24632" name="Rectangle 21"/>
          <p:cNvSpPr/>
          <p:nvPr/>
        </p:nvSpPr>
        <p:spPr>
          <a:xfrm>
            <a:off x="1957070" y="2291715"/>
            <a:ext cx="2116138" cy="396875"/>
          </a:xfrm>
          <a:prstGeom prst="rect">
            <a:avLst/>
          </a:prstGeom>
          <a:noFill/>
          <a:ln w="9525">
            <a:noFill/>
          </a:ln>
        </p:spPr>
        <p:txBody>
          <a:bodyPr>
            <a:spAutoFit/>
          </a:bodyPr>
          <a:p>
            <a:pPr algn="ctr" eaLnBrk="1" hangingPunct="1"/>
            <a:r>
              <a:rPr lang="zh-CN" altLang="en-US" sz="2000" b="1" dirty="0">
                <a:latin typeface="Times New Roman" panose="02020603050405020304" pitchFamily="18" charset="0"/>
                <a:cs typeface="Times New Roman" panose="02020603050405020304" pitchFamily="18" charset="0"/>
              </a:rPr>
              <a:t>实际接收机的</a:t>
            </a:r>
            <a:r>
              <a:rPr lang="en-US" altLang="zh-CN" sz="2000" b="1" i="1" dirty="0">
                <a:latin typeface="Times New Roman" panose="02020603050405020304" pitchFamily="18" charset="0"/>
                <a:cs typeface="Times New Roman" panose="02020603050405020304" pitchFamily="18" charset="0"/>
              </a:rPr>
              <a:t>P</a:t>
            </a:r>
            <a:r>
              <a:rPr lang="en-US" altLang="zh-CN" sz="2000" b="1" baseline="-25000" dirty="0">
                <a:latin typeface="Times New Roman" panose="02020603050405020304" pitchFamily="18" charset="0"/>
                <a:cs typeface="Times New Roman" panose="02020603050405020304" pitchFamily="18" charset="0"/>
              </a:rPr>
              <a:t>e</a:t>
            </a:r>
            <a:endParaRPr lang="en-US" altLang="zh-CN" sz="2000" b="1" baseline="-25000" dirty="0">
              <a:latin typeface="Arial" panose="020B0604020202020204" pitchFamily="34" charset="0"/>
            </a:endParaRPr>
          </a:p>
        </p:txBody>
      </p:sp>
      <p:sp>
        <p:nvSpPr>
          <p:cNvPr id="24633" name="Rectangle 23"/>
          <p:cNvSpPr/>
          <p:nvPr/>
        </p:nvSpPr>
        <p:spPr>
          <a:xfrm>
            <a:off x="3850640" y="2289810"/>
            <a:ext cx="2143760" cy="398780"/>
          </a:xfrm>
          <a:prstGeom prst="rect">
            <a:avLst/>
          </a:prstGeom>
          <a:noFill/>
          <a:ln w="9525">
            <a:noFill/>
          </a:ln>
        </p:spPr>
        <p:txBody>
          <a:bodyPr wrap="square">
            <a:spAutoFit/>
          </a:bodyPr>
          <a:p>
            <a:pPr algn="ctr" eaLnBrk="1" hangingPunct="1"/>
            <a:r>
              <a:rPr lang="zh-CN" altLang="en-US" sz="2000" b="1" dirty="0">
                <a:latin typeface="Times New Roman" panose="02020603050405020304" pitchFamily="18" charset="0"/>
                <a:cs typeface="Times New Roman" panose="02020603050405020304" pitchFamily="18" charset="0"/>
              </a:rPr>
              <a:t>最佳接收机的</a:t>
            </a:r>
            <a:r>
              <a:rPr lang="en-US" altLang="zh-CN" sz="2000" b="1" i="1" dirty="0">
                <a:latin typeface="Times New Roman" panose="02020603050405020304" pitchFamily="18" charset="0"/>
              </a:rPr>
              <a:t>P</a:t>
            </a:r>
            <a:r>
              <a:rPr lang="en-US" altLang="zh-CN" sz="2000" b="1" baseline="-25000" dirty="0">
                <a:latin typeface="Times New Roman" panose="02020603050405020304" pitchFamily="18" charset="0"/>
              </a:rPr>
              <a:t>e</a:t>
            </a:r>
            <a:endParaRPr lang="en-US" altLang="zh-CN" sz="2000" b="1" baseline="-25000" dirty="0">
              <a:latin typeface="Times New Roman" panose="02020603050405020304" pitchFamily="18" charset="0"/>
            </a:endParaRPr>
          </a:p>
        </p:txBody>
      </p:sp>
      <p:sp>
        <p:nvSpPr>
          <p:cNvPr id="24634" name="Rectangle 26"/>
          <p:cNvSpPr/>
          <p:nvPr/>
        </p:nvSpPr>
        <p:spPr>
          <a:xfrm>
            <a:off x="1865313" y="1861185"/>
            <a:ext cx="1609725" cy="0"/>
          </a:xfrm>
          <a:prstGeom prst="rect">
            <a:avLst/>
          </a:prstGeom>
          <a:noFill/>
          <a:ln w="9525">
            <a:noFill/>
          </a:ln>
        </p:spPr>
        <p:txBody>
          <a:bodyPr wrap="none">
            <a:spAutoFit/>
          </a:bodyPr>
          <a:p>
            <a:pPr eaLnBrk="1" hangingPunct="1"/>
            <a:endParaRPr lang="zh-CN" altLang="en-US" dirty="0">
              <a:latin typeface="Tahoma" panose="020B0604030504040204" pitchFamily="34" charset="0"/>
            </a:endParaRPr>
          </a:p>
        </p:txBody>
      </p:sp>
      <p:sp>
        <p:nvSpPr>
          <p:cNvPr id="24635" name="Rectangle 28"/>
          <p:cNvSpPr/>
          <p:nvPr/>
        </p:nvSpPr>
        <p:spPr>
          <a:xfrm>
            <a:off x="1865313" y="1861185"/>
            <a:ext cx="1876425" cy="0"/>
          </a:xfrm>
          <a:prstGeom prst="rect">
            <a:avLst/>
          </a:prstGeom>
          <a:noFill/>
          <a:ln w="9525">
            <a:noFill/>
          </a:ln>
        </p:spPr>
        <p:txBody>
          <a:bodyPr wrap="none">
            <a:spAutoFit/>
          </a:bodyPr>
          <a:p>
            <a:pPr eaLnBrk="1" hangingPunct="1"/>
            <a:endParaRPr lang="zh-CN" altLang="en-US" dirty="0">
              <a:latin typeface="Tahoma" panose="020B0604030504040204" pitchFamily="34" charset="0"/>
            </a:endParaRPr>
          </a:p>
        </p:txBody>
      </p:sp>
      <p:sp>
        <p:nvSpPr>
          <p:cNvPr id="24636" name="Rectangle 31"/>
          <p:cNvSpPr/>
          <p:nvPr/>
        </p:nvSpPr>
        <p:spPr>
          <a:xfrm>
            <a:off x="1865313" y="1861185"/>
            <a:ext cx="1609725" cy="0"/>
          </a:xfrm>
          <a:prstGeom prst="rect">
            <a:avLst/>
          </a:prstGeom>
          <a:noFill/>
          <a:ln w="9525">
            <a:noFill/>
          </a:ln>
        </p:spPr>
        <p:txBody>
          <a:bodyPr wrap="none">
            <a:spAutoFit/>
          </a:bodyPr>
          <a:p>
            <a:pPr eaLnBrk="1" hangingPunct="1"/>
            <a:endParaRPr lang="zh-CN" altLang="en-US" dirty="0">
              <a:latin typeface="Tahoma" panose="020B0604030504040204" pitchFamily="34" charset="0"/>
            </a:endParaRPr>
          </a:p>
        </p:txBody>
      </p:sp>
      <p:sp>
        <p:nvSpPr>
          <p:cNvPr id="24637" name="Rectangle 33"/>
          <p:cNvSpPr/>
          <p:nvPr/>
        </p:nvSpPr>
        <p:spPr>
          <a:xfrm>
            <a:off x="1865313" y="1861185"/>
            <a:ext cx="1876425" cy="0"/>
          </a:xfrm>
          <a:prstGeom prst="rect">
            <a:avLst/>
          </a:prstGeom>
          <a:noFill/>
          <a:ln w="9525">
            <a:noFill/>
          </a:ln>
        </p:spPr>
        <p:txBody>
          <a:bodyPr wrap="none">
            <a:spAutoFit/>
          </a:bodyPr>
          <a:p>
            <a:pPr eaLnBrk="1" hangingPunct="1"/>
            <a:endParaRPr lang="zh-CN" altLang="en-US" dirty="0">
              <a:latin typeface="Tahoma" panose="020B0604030504040204" pitchFamily="34" charset="0"/>
            </a:endParaRPr>
          </a:p>
        </p:txBody>
      </p:sp>
      <p:sp>
        <p:nvSpPr>
          <p:cNvPr id="24638" name="Rectangle 36"/>
          <p:cNvSpPr/>
          <p:nvPr/>
        </p:nvSpPr>
        <p:spPr>
          <a:xfrm>
            <a:off x="1865313" y="1861185"/>
            <a:ext cx="1609725" cy="0"/>
          </a:xfrm>
          <a:prstGeom prst="rect">
            <a:avLst/>
          </a:prstGeom>
          <a:noFill/>
          <a:ln w="9525">
            <a:noFill/>
          </a:ln>
        </p:spPr>
        <p:txBody>
          <a:bodyPr wrap="none">
            <a:spAutoFit/>
          </a:bodyPr>
          <a:p>
            <a:pPr eaLnBrk="1" hangingPunct="1"/>
            <a:endParaRPr lang="zh-CN" altLang="en-US" dirty="0">
              <a:latin typeface="Tahoma" panose="020B0604030504040204" pitchFamily="34" charset="0"/>
            </a:endParaRPr>
          </a:p>
        </p:txBody>
      </p:sp>
      <p:sp>
        <p:nvSpPr>
          <p:cNvPr id="24639" name="Rectangle 38"/>
          <p:cNvSpPr/>
          <p:nvPr/>
        </p:nvSpPr>
        <p:spPr>
          <a:xfrm>
            <a:off x="1865313" y="1861185"/>
            <a:ext cx="1876425" cy="0"/>
          </a:xfrm>
          <a:prstGeom prst="rect">
            <a:avLst/>
          </a:prstGeom>
          <a:noFill/>
          <a:ln w="9525">
            <a:noFill/>
          </a:ln>
        </p:spPr>
        <p:txBody>
          <a:bodyPr wrap="none">
            <a:spAutoFit/>
          </a:bodyPr>
          <a:p>
            <a:pPr eaLnBrk="1" hangingPunct="1"/>
            <a:endParaRPr lang="zh-CN" altLang="en-US" dirty="0">
              <a:latin typeface="Tahoma" panose="020B0604030504040204" pitchFamily="34" charset="0"/>
            </a:endParaRPr>
          </a:p>
        </p:txBody>
      </p:sp>
      <p:sp>
        <p:nvSpPr>
          <p:cNvPr id="24640" name="Rectangle 41"/>
          <p:cNvSpPr/>
          <p:nvPr/>
        </p:nvSpPr>
        <p:spPr>
          <a:xfrm>
            <a:off x="1865313" y="1861185"/>
            <a:ext cx="1609725" cy="0"/>
          </a:xfrm>
          <a:prstGeom prst="rect">
            <a:avLst/>
          </a:prstGeom>
          <a:noFill/>
          <a:ln w="9525">
            <a:noFill/>
          </a:ln>
        </p:spPr>
        <p:txBody>
          <a:bodyPr wrap="none">
            <a:spAutoFit/>
          </a:bodyPr>
          <a:p>
            <a:pPr eaLnBrk="1" hangingPunct="1"/>
            <a:endParaRPr lang="zh-CN" altLang="en-US" dirty="0">
              <a:latin typeface="Tahoma" panose="020B0604030504040204" pitchFamily="34" charset="0"/>
            </a:endParaRPr>
          </a:p>
        </p:txBody>
      </p:sp>
      <p:sp>
        <p:nvSpPr>
          <p:cNvPr id="24641" name="Rectangle 43"/>
          <p:cNvSpPr/>
          <p:nvPr/>
        </p:nvSpPr>
        <p:spPr>
          <a:xfrm>
            <a:off x="1865313" y="1861185"/>
            <a:ext cx="1876425" cy="0"/>
          </a:xfrm>
          <a:prstGeom prst="rect">
            <a:avLst/>
          </a:prstGeom>
          <a:noFill/>
          <a:ln w="9525">
            <a:noFill/>
          </a:ln>
        </p:spPr>
        <p:txBody>
          <a:bodyPr wrap="none">
            <a:spAutoFit/>
          </a:bodyPr>
          <a:p>
            <a:pPr eaLnBrk="1" hangingPunct="1"/>
            <a:endParaRPr lang="zh-CN" altLang="en-US" dirty="0">
              <a:latin typeface="Tahoma" panose="020B0604030504040204" pitchFamily="34" charset="0"/>
            </a:endParaRPr>
          </a:p>
        </p:txBody>
      </p:sp>
      <p:sp>
        <p:nvSpPr>
          <p:cNvPr id="24642" name="Rectangle 46"/>
          <p:cNvSpPr/>
          <p:nvPr/>
        </p:nvSpPr>
        <p:spPr>
          <a:xfrm>
            <a:off x="1865313" y="1861185"/>
            <a:ext cx="1609725" cy="0"/>
          </a:xfrm>
          <a:prstGeom prst="rect">
            <a:avLst/>
          </a:prstGeom>
          <a:noFill/>
          <a:ln w="9525">
            <a:noFill/>
          </a:ln>
        </p:spPr>
        <p:txBody>
          <a:bodyPr wrap="none">
            <a:spAutoFit/>
          </a:bodyPr>
          <a:p>
            <a:pPr eaLnBrk="1" hangingPunct="1"/>
            <a:endParaRPr lang="zh-CN" altLang="en-US" dirty="0">
              <a:latin typeface="Tahoma" panose="020B0604030504040204" pitchFamily="34" charset="0"/>
            </a:endParaRPr>
          </a:p>
        </p:txBody>
      </p:sp>
      <p:sp>
        <p:nvSpPr>
          <p:cNvPr id="24643" name="Rectangle 48"/>
          <p:cNvSpPr/>
          <p:nvPr/>
        </p:nvSpPr>
        <p:spPr>
          <a:xfrm>
            <a:off x="1865313" y="1861185"/>
            <a:ext cx="1876425" cy="0"/>
          </a:xfrm>
          <a:prstGeom prst="rect">
            <a:avLst/>
          </a:prstGeom>
          <a:noFill/>
          <a:ln w="9525">
            <a:noFill/>
          </a:ln>
        </p:spPr>
        <p:txBody>
          <a:bodyPr wrap="none">
            <a:spAutoFit/>
          </a:bodyPr>
          <a:p>
            <a:pPr eaLnBrk="1" hangingPunct="1"/>
            <a:endParaRPr lang="zh-CN" altLang="en-US" dirty="0">
              <a:latin typeface="Tahoma" panose="020B0604030504040204" pitchFamily="34" charset="0"/>
            </a:endParaRPr>
          </a:p>
        </p:txBody>
      </p:sp>
      <p:sp>
        <p:nvSpPr>
          <p:cNvPr id="24644" name="Rectangle 51"/>
          <p:cNvSpPr/>
          <p:nvPr/>
        </p:nvSpPr>
        <p:spPr>
          <a:xfrm>
            <a:off x="1865313" y="1861185"/>
            <a:ext cx="1609725" cy="0"/>
          </a:xfrm>
          <a:prstGeom prst="rect">
            <a:avLst/>
          </a:prstGeom>
          <a:noFill/>
          <a:ln w="9525">
            <a:noFill/>
          </a:ln>
        </p:spPr>
        <p:txBody>
          <a:bodyPr wrap="none">
            <a:spAutoFit/>
          </a:bodyPr>
          <a:p>
            <a:pPr eaLnBrk="1" hangingPunct="1"/>
            <a:endParaRPr lang="zh-CN" altLang="en-US" dirty="0">
              <a:latin typeface="Tahoma" panose="020B0604030504040204" pitchFamily="34" charset="0"/>
            </a:endParaRPr>
          </a:p>
        </p:txBody>
      </p:sp>
      <p:sp>
        <p:nvSpPr>
          <p:cNvPr id="24645" name="Rectangle 53"/>
          <p:cNvSpPr/>
          <p:nvPr/>
        </p:nvSpPr>
        <p:spPr>
          <a:xfrm>
            <a:off x="1865313" y="1861185"/>
            <a:ext cx="1876425" cy="0"/>
          </a:xfrm>
          <a:prstGeom prst="rect">
            <a:avLst/>
          </a:prstGeom>
          <a:noFill/>
          <a:ln w="9525">
            <a:noFill/>
          </a:ln>
        </p:spPr>
        <p:txBody>
          <a:bodyPr wrap="none">
            <a:spAutoFit/>
          </a:bodyPr>
          <a:p>
            <a:pPr eaLnBrk="1" hangingPunct="1"/>
            <a:endParaRPr lang="zh-CN" altLang="en-US" dirty="0">
              <a:latin typeface="Tahoma" panose="020B0604030504040204" pitchFamily="34" charset="0"/>
            </a:endParaRPr>
          </a:p>
        </p:txBody>
      </p:sp>
      <p:sp>
        <p:nvSpPr>
          <p:cNvPr id="312324" name="Rectangle 2"/>
          <p:cNvSpPr>
            <a:spLocks noGrp="1" noChangeArrowheads="1"/>
          </p:cNvSpPr>
          <p:nvPr>
            <p:ph type="title"/>
          </p:nvPr>
        </p:nvSpPr>
        <p:spPr>
          <a:xfrm>
            <a:off x="1109345" y="1385570"/>
            <a:ext cx="7973060" cy="534670"/>
          </a:xfrm>
        </p:spPr>
        <p:txBody>
          <a:bodyPr/>
          <a:p>
            <a:pPr marL="342900" indent="-342900" algn="l" eaLnBrk="1" hangingPunct="1">
              <a:spcBef>
                <a:spcPct val="20000"/>
              </a:spcBef>
              <a:buClr>
                <a:schemeClr val="folHlink"/>
              </a:buClr>
              <a:buSzPct val="60000"/>
              <a:buFont typeface="Wingdings" panose="05000000000000000000" pitchFamily="2" charset="2"/>
              <a:buChar char="l"/>
            </a:pPr>
            <a:r>
              <a:rPr lang="zh-CN" altLang="en-US" sz="3200" b="1" dirty="0" smtClean="0">
                <a:solidFill>
                  <a:schemeClr val="tx2">
                    <a:lumMod val="75000"/>
                  </a:schemeClr>
                </a:solidFill>
                <a:effectLst>
                  <a:outerShdw blurRad="38100" dist="38100" dir="2700000" algn="tl">
                    <a:srgbClr val="000000">
                      <a:alpha val="43137"/>
                    </a:srgbClr>
                  </a:outerShdw>
                </a:effectLst>
                <a:latin typeface="+mn-lt"/>
                <a:ea typeface="+mn-ea"/>
                <a:cs typeface="+mn-cs"/>
                <a:sym typeface="+mn-ea"/>
              </a:rPr>
              <a:t>实际接收机与最佳接收机的信能比较</a:t>
            </a:r>
            <a:endParaRPr lang="zh-CN" altLang="en-US" sz="3200" b="1" dirty="0" smtClean="0">
              <a:solidFill>
                <a:schemeClr val="tx2">
                  <a:lumMod val="75000"/>
                </a:schemeClr>
              </a:solidFill>
              <a:effectLst>
                <a:outerShdw blurRad="38100" dist="38100" dir="2700000" algn="tl">
                  <a:srgbClr val="000000">
                    <a:alpha val="43137"/>
                  </a:srgbClr>
                </a:outerShdw>
              </a:effectLst>
              <a:latin typeface="+mn-lt"/>
              <a:ea typeface="+mn-ea"/>
              <a:cs typeface="+mn-cs"/>
              <a:sym typeface="+mn-ea"/>
            </a:endParaRPr>
          </a:p>
        </p:txBody>
      </p:sp>
      <p:sp>
        <p:nvSpPr>
          <p:cNvPr id="23591" name="Rectangle 84"/>
          <p:cNvSpPr/>
          <p:nvPr/>
        </p:nvSpPr>
        <p:spPr>
          <a:xfrm>
            <a:off x="300355" y="5274310"/>
            <a:ext cx="8286115" cy="1426845"/>
          </a:xfrm>
          <a:prstGeom prst="rect">
            <a:avLst/>
          </a:prstGeom>
          <a:noFill/>
          <a:ln w="9525">
            <a:noFill/>
          </a:ln>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l"/>
              <a:defRPr sz="3200" b="1"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u"/>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p"/>
              <a:defRPr sz="22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Ø"/>
              <a:defRPr sz="2200" kern="1200">
                <a:solidFill>
                  <a:schemeClr val="tx1"/>
                </a:solidFill>
                <a:latin typeface="+mn-lt"/>
                <a:ea typeface="+mn-ea"/>
                <a:cs typeface="+mn-cs"/>
              </a:defRPr>
            </a:lvl5pPr>
          </a:lstStyle>
          <a:p>
            <a:pPr marL="914400" lvl="2" indent="0" eaLnBrk="1" hangingPunct="1">
              <a:lnSpc>
                <a:spcPct val="120000"/>
              </a:lnSpc>
              <a:buNone/>
            </a:pPr>
            <a:r>
              <a:rPr lang="zh-CN" altLang="en-US" b="1" dirty="0"/>
              <a:t>从表可见，实际接收机相干解调时的</a:t>
            </a:r>
            <a:r>
              <a:rPr lang="en-US" altLang="zh-CN" b="1" i="1" dirty="0"/>
              <a:t>r</a:t>
            </a:r>
            <a:r>
              <a:rPr lang="zh-CN" altLang="en-US" b="1" dirty="0"/>
              <a:t>与最佳接收机时的</a:t>
            </a:r>
            <a:r>
              <a:rPr lang="en-US" altLang="zh-CN" b="1" i="1" dirty="0"/>
              <a:t>E</a:t>
            </a:r>
            <a:r>
              <a:rPr lang="en-US" altLang="zh-CN" b="1" i="1" baseline="-25000" dirty="0"/>
              <a:t>b</a:t>
            </a:r>
            <a:r>
              <a:rPr lang="en-US" altLang="zh-CN" b="1" dirty="0"/>
              <a:t>/</a:t>
            </a:r>
            <a:r>
              <a:rPr lang="en-US" altLang="zh-CN" b="1" i="1" dirty="0"/>
              <a:t>n</a:t>
            </a:r>
            <a:r>
              <a:rPr lang="en-US" altLang="zh-CN" b="1" i="1" baseline="-25000" dirty="0"/>
              <a:t>o</a:t>
            </a:r>
            <a:r>
              <a:rPr lang="zh-CN" altLang="en-US" b="1" dirty="0"/>
              <a:t>相对应。因此两种接收机性能的比较主要看相同条件下</a:t>
            </a:r>
            <a:r>
              <a:rPr lang="en-US" altLang="zh-CN" b="1" i="1" dirty="0">
                <a:sym typeface="+mn-ea"/>
              </a:rPr>
              <a:t>r</a:t>
            </a:r>
            <a:r>
              <a:rPr lang="zh-CN" altLang="en-US" b="1" dirty="0"/>
              <a:t>与</a:t>
            </a:r>
            <a:r>
              <a:rPr lang="en-US" altLang="zh-CN" b="1" i="1" dirty="0">
                <a:sym typeface="+mn-ea"/>
              </a:rPr>
              <a:t>E</a:t>
            </a:r>
            <a:r>
              <a:rPr lang="en-US" altLang="zh-CN" b="1" i="1" baseline="-25000" dirty="0">
                <a:sym typeface="+mn-ea"/>
              </a:rPr>
              <a:t>b</a:t>
            </a:r>
            <a:r>
              <a:rPr lang="en-US" altLang="zh-CN" b="1" dirty="0">
                <a:sym typeface="+mn-ea"/>
              </a:rPr>
              <a:t>/</a:t>
            </a:r>
            <a:r>
              <a:rPr lang="en-US" altLang="zh-CN" b="1" i="1" dirty="0">
                <a:sym typeface="+mn-ea"/>
              </a:rPr>
              <a:t>n</a:t>
            </a:r>
            <a:r>
              <a:rPr lang="en-US" altLang="zh-CN" b="1" i="1" baseline="-25000" dirty="0">
                <a:sym typeface="+mn-ea"/>
              </a:rPr>
              <a:t>o</a:t>
            </a:r>
            <a:r>
              <a:rPr lang="zh-CN" altLang="en-US" b="1" dirty="0"/>
              <a:t>的相互关系。</a:t>
            </a:r>
            <a:endParaRPr lang="zh-CN" altLang="en-US" b="1" dirty="0"/>
          </a:p>
        </p:txBody>
      </p:sp>
      <p:sp>
        <p:nvSpPr>
          <p:cNvPr id="2" name="Rectangle 2"/>
          <p:cNvSpPr>
            <a:spLocks noGrp="1" noChangeArrowheads="1"/>
          </p:cNvSpPr>
          <p:nvPr/>
        </p:nvSpPr>
        <p:spPr>
          <a:xfrm>
            <a:off x="688975" y="214630"/>
            <a:ext cx="8393430"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eaLnBrk="1" hangingPunct="1"/>
            <a:r>
              <a:rPr sz="4400" dirty="0" smtClean="0"/>
              <a:t>8.</a:t>
            </a:r>
            <a:r>
              <a:rPr lang="en-US" sz="4400" dirty="0" smtClean="0"/>
              <a:t>4</a:t>
            </a:r>
            <a:r>
              <a:rPr sz="4400" dirty="0" smtClean="0"/>
              <a:t> 最佳接收机的性能</a:t>
            </a:r>
            <a:endParaRPr sz="4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7663180" cy="527240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数字信号接收的统计表述</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buNone/>
            </a:pPr>
            <a:r>
              <a:rPr lang="zh-CN" altLang="en-US" sz="2400" b="1" dirty="0" smtClean="0">
                <a:solidFill>
                  <a:schemeClr val="tx2"/>
                </a:solidFill>
                <a:effectLst>
                  <a:outerShdw blurRad="38100" dist="38100" dir="2700000" algn="tl">
                    <a:srgbClr val="000000">
                      <a:alpha val="43137"/>
                    </a:srgbClr>
                  </a:outerShdw>
                </a:effectLst>
              </a:rPr>
              <a:t>（</a:t>
            </a:r>
            <a:r>
              <a:rPr lang="en-US" altLang="zh-CN" sz="2400" b="1" dirty="0" smtClean="0">
                <a:solidFill>
                  <a:schemeClr val="tx2"/>
                </a:solidFill>
                <a:effectLst>
                  <a:outerShdw blurRad="38100" dist="38100" dir="2700000" algn="tl">
                    <a:srgbClr val="000000">
                      <a:alpha val="43137"/>
                    </a:srgbClr>
                  </a:outerShdw>
                </a:effectLst>
              </a:rPr>
              <a:t>1</a:t>
            </a:r>
            <a:r>
              <a:rPr lang="zh-CN" altLang="en-US" sz="2400" b="1" dirty="0" smtClean="0">
                <a:solidFill>
                  <a:schemeClr val="tx2"/>
                </a:solidFill>
                <a:effectLst>
                  <a:outerShdw blurRad="38100" dist="38100" dir="2700000" algn="tl">
                    <a:srgbClr val="000000">
                      <a:alpha val="43137"/>
                    </a:srgbClr>
                  </a:outerShdw>
                </a:effectLst>
              </a:rPr>
              <a:t>）消息空间的统计特性</a:t>
            </a:r>
            <a:endParaRPr lang="zh-CN" altLang="en-US" sz="2400" b="1" dirty="0" smtClean="0">
              <a:solidFill>
                <a:schemeClr val="tx2"/>
              </a:solidFill>
              <a:effectLst>
                <a:outerShdw blurRad="38100" dist="38100" dir="2700000" algn="tl">
                  <a:srgbClr val="000000">
                    <a:alpha val="43137"/>
                  </a:srgbClr>
                </a:outerShdw>
              </a:effectLst>
            </a:endParaRPr>
          </a:p>
          <a:p>
            <a:pPr marL="0" indent="0" eaLnBrk="1" hangingPunct="1">
              <a:buNone/>
            </a:pPr>
            <a:r>
              <a:rPr lang="zh-CN" altLang="en-US" sz="2400" b="1" dirty="0" smtClean="0">
                <a:solidFill>
                  <a:schemeClr val="tx1"/>
                </a:solidFill>
                <a:effectLst/>
              </a:rPr>
              <a:t>在数字通信系统中，消息是</a:t>
            </a:r>
            <a:r>
              <a:rPr lang="zh-CN" altLang="en-US" sz="2400" b="1" dirty="0" smtClean="0">
                <a:solidFill>
                  <a:srgbClr val="C00000"/>
                </a:solidFill>
                <a:effectLst/>
              </a:rPr>
              <a:t>离散的</a:t>
            </a:r>
            <a:r>
              <a:rPr lang="zh-CN" altLang="en-US" sz="2400" b="1" dirty="0" smtClean="0">
                <a:solidFill>
                  <a:schemeClr val="tx1"/>
                </a:solidFill>
                <a:effectLst/>
              </a:rPr>
              <a:t>状态，设消息的状态集合为：</a:t>
            </a: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outerShdw blurRad="38100" dist="38100" dir="2700000" algn="tl">
                  <a:srgbClr val="000000">
                    <a:alpha val="43137"/>
                  </a:srgbClr>
                </a:outerShdw>
              </a:effectLst>
            </a:endParaRPr>
          </a:p>
          <a:p>
            <a:pPr marL="0" indent="0" eaLnBrk="1" hangingPunct="1">
              <a:buNone/>
            </a:pPr>
            <a:endParaRPr lang="zh-CN" altLang="en-US" sz="2400" b="1" dirty="0" smtClean="0">
              <a:solidFill>
                <a:schemeClr val="tx1"/>
              </a:solidFill>
              <a:effectLst>
                <a:outerShdw blurRad="38100" dist="38100" dir="2700000" algn="tl">
                  <a:srgbClr val="000000">
                    <a:alpha val="43137"/>
                  </a:srgbClr>
                </a:outerShdw>
              </a:effectLst>
            </a:endParaRPr>
          </a:p>
          <a:p>
            <a:pPr marL="0" indent="0" eaLnBrk="1" hangingPunct="1">
              <a:buNone/>
            </a:pPr>
            <a:r>
              <a:rPr lang="zh-CN" altLang="en-US" sz="2400" b="1" dirty="0" smtClean="0">
                <a:solidFill>
                  <a:schemeClr val="tx1"/>
                </a:solidFill>
                <a:effectLst/>
              </a:rPr>
              <a:t>若消息中每一状态的发送是统计独立的，</a:t>
            </a:r>
            <a:r>
              <a:rPr lang="zh-CN" altLang="en-US" sz="2400" b="1" dirty="0" smtClean="0">
                <a:solidFill>
                  <a:schemeClr val="tx1"/>
                </a:solidFill>
                <a:effectLst/>
                <a:cs typeface="+mn-lt"/>
              </a:rPr>
              <a:t>第</a:t>
            </a:r>
            <a:r>
              <a:rPr lang="en-US" altLang="zh-CN" sz="2400" b="1" i="1" dirty="0" smtClean="0">
                <a:solidFill>
                  <a:schemeClr val="tx1"/>
                </a:solidFill>
                <a:effectLst/>
                <a:cs typeface="+mn-lt"/>
              </a:rPr>
              <a:t>i</a:t>
            </a:r>
            <a:r>
              <a:rPr lang="zh-CN" altLang="en-US" sz="2400" b="1" dirty="0" smtClean="0">
                <a:solidFill>
                  <a:schemeClr val="tx1"/>
                </a:solidFill>
                <a:effectLst/>
                <a:cs typeface="+mn-lt"/>
              </a:rPr>
              <a:t>个状态</a:t>
            </a:r>
            <a:r>
              <a:rPr lang="en-US" altLang="zh-CN" sz="2400" b="1" i="1" dirty="0" smtClean="0">
                <a:solidFill>
                  <a:schemeClr val="tx1"/>
                </a:solidFill>
                <a:effectLst/>
                <a:cs typeface="+mn-lt"/>
              </a:rPr>
              <a:t>x</a:t>
            </a:r>
            <a:r>
              <a:rPr lang="en-US" altLang="zh-CN" sz="2400" b="1" i="1" baseline="-25000" dirty="0" smtClean="0">
                <a:solidFill>
                  <a:schemeClr val="tx1"/>
                </a:solidFill>
                <a:effectLst/>
                <a:cs typeface="+mn-lt"/>
              </a:rPr>
              <a:t>i</a:t>
            </a:r>
            <a:r>
              <a:rPr lang="zh-CN" altLang="en-US" sz="2400" b="1" dirty="0" smtClean="0">
                <a:solidFill>
                  <a:schemeClr val="tx1"/>
                </a:solidFill>
                <a:effectLst/>
                <a:cs typeface="+mn-lt"/>
              </a:rPr>
              <a:t>的出现概率为</a:t>
            </a:r>
            <a:r>
              <a:rPr lang="en-US" altLang="zh-CN" sz="2400" b="1" i="1" dirty="0" smtClean="0">
                <a:solidFill>
                  <a:schemeClr val="tx1"/>
                </a:solidFill>
                <a:effectLst/>
                <a:cs typeface="+mn-lt"/>
              </a:rPr>
              <a:t>P</a:t>
            </a:r>
            <a:r>
              <a:rPr lang="en-US" altLang="zh-CN" sz="2400" b="1" dirty="0" smtClean="0">
                <a:solidFill>
                  <a:schemeClr val="tx1"/>
                </a:solidFill>
                <a:effectLst/>
                <a:cs typeface="+mn-lt"/>
              </a:rPr>
              <a:t>(</a:t>
            </a:r>
            <a:r>
              <a:rPr lang="en-US" altLang="zh-CN" sz="2400" b="1" i="1" dirty="0" smtClean="0">
                <a:solidFill>
                  <a:schemeClr val="tx1"/>
                </a:solidFill>
                <a:effectLst/>
                <a:cs typeface="+mn-lt"/>
              </a:rPr>
              <a:t>x</a:t>
            </a:r>
            <a:r>
              <a:rPr lang="en-US" altLang="zh-CN" sz="2400" b="1" i="1" baseline="-25000" dirty="0" smtClean="0">
                <a:solidFill>
                  <a:schemeClr val="tx1"/>
                </a:solidFill>
                <a:effectLst/>
                <a:cs typeface="+mn-lt"/>
              </a:rPr>
              <a:t>i</a:t>
            </a:r>
            <a:r>
              <a:rPr lang="en-US" altLang="zh-CN" sz="2400" b="1" dirty="0" smtClean="0">
                <a:solidFill>
                  <a:schemeClr val="tx1"/>
                </a:solidFill>
                <a:effectLst/>
                <a:cs typeface="+mn-lt"/>
              </a:rPr>
              <a:t>)</a:t>
            </a:r>
            <a:r>
              <a:rPr lang="zh-CN" altLang="en-US" sz="2400" b="1" dirty="0" smtClean="0">
                <a:solidFill>
                  <a:schemeClr val="tx1"/>
                </a:solidFill>
                <a:effectLst/>
                <a:cs typeface="+mn-lt"/>
              </a:rPr>
              <a:t>，则消息</a:t>
            </a:r>
            <a:r>
              <a:rPr lang="en-US" altLang="zh-CN" sz="2400" b="1" i="1" dirty="0" smtClean="0">
                <a:solidFill>
                  <a:schemeClr val="tx1"/>
                </a:solidFill>
                <a:effectLst/>
                <a:cs typeface="+mn-lt"/>
              </a:rPr>
              <a:t>x</a:t>
            </a:r>
            <a:r>
              <a:rPr lang="zh-CN" altLang="en-US" sz="2400" b="1" dirty="0" smtClean="0">
                <a:solidFill>
                  <a:schemeClr val="tx1"/>
                </a:solidFill>
                <a:effectLst/>
                <a:cs typeface="+mn-lt"/>
              </a:rPr>
              <a:t>的一维概率分布为：</a:t>
            </a: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endParaRPr>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graphicFrame>
        <p:nvGraphicFramePr>
          <p:cNvPr id="2" name="对象 1">
            <a:hlinkClick r:id="" action="ppaction://ole?verb="/>
          </p:cNvPr>
          <p:cNvGraphicFramePr>
            <a:graphicFrameLocks noChangeAspect="1"/>
          </p:cNvGraphicFramePr>
          <p:nvPr/>
        </p:nvGraphicFramePr>
        <p:xfrm>
          <a:off x="2716213" y="3098800"/>
          <a:ext cx="2784475" cy="563880"/>
        </p:xfrm>
        <a:graphic>
          <a:graphicData uri="http://schemas.openxmlformats.org/presentationml/2006/ole">
            <mc:AlternateContent xmlns:mc="http://schemas.openxmlformats.org/markup-compatibility/2006">
              <mc:Choice xmlns:v="urn:schemas-microsoft-com:vml" Requires="v">
                <p:oleObj spid="_x0000_s1025" name="" r:id="rId1" imgW="1130300" imgH="228600" progId="Equation.KSEE3">
                  <p:embed/>
                </p:oleObj>
              </mc:Choice>
              <mc:Fallback>
                <p:oleObj name="" r:id="rId1" imgW="1130300" imgH="228600" progId="Equation.KSEE3">
                  <p:embed/>
                  <p:pic>
                    <p:nvPicPr>
                      <p:cNvPr id="0" name="图片 1024"/>
                      <p:cNvPicPr/>
                      <p:nvPr/>
                    </p:nvPicPr>
                    <p:blipFill>
                      <a:blip r:embed="rId2"/>
                      <a:stretch>
                        <a:fillRect/>
                      </a:stretch>
                    </p:blipFill>
                    <p:spPr>
                      <a:xfrm>
                        <a:off x="2716213" y="3098800"/>
                        <a:ext cx="2784475" cy="56388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2449830" y="4806315"/>
          <a:ext cx="4364355" cy="1106170"/>
        </p:xfrm>
        <a:graphic>
          <a:graphicData uri="http://schemas.openxmlformats.org/presentationml/2006/ole">
            <mc:AlternateContent xmlns:mc="http://schemas.openxmlformats.org/markup-compatibility/2006">
              <mc:Choice xmlns:v="urn:schemas-microsoft-com:vml" Requires="v">
                <p:oleObj spid="_x0000_s4" name="" r:id="rId3" imgW="1905000" imgH="482600" progId="Equation.KSEE3">
                  <p:embed/>
                </p:oleObj>
              </mc:Choice>
              <mc:Fallback>
                <p:oleObj name="" r:id="rId3" imgW="1905000" imgH="482600" progId="Equation.KSEE3">
                  <p:embed/>
                  <p:pic>
                    <p:nvPicPr>
                      <p:cNvPr id="0" name="图片 1024"/>
                      <p:cNvPicPr/>
                      <p:nvPr/>
                    </p:nvPicPr>
                    <p:blipFill>
                      <a:blip r:embed="rId4"/>
                      <a:stretch>
                        <a:fillRect/>
                      </a:stretch>
                    </p:blipFill>
                    <p:spPr>
                      <a:xfrm>
                        <a:off x="2449830" y="4806315"/>
                        <a:ext cx="4364355" cy="110617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a:t>
            </a:r>
            <a:r>
              <a:rPr lang="en-US" sz="4400" dirty="0" smtClean="0"/>
              <a:t>4</a:t>
            </a:r>
            <a:r>
              <a:rPr sz="4400" dirty="0" smtClean="0"/>
              <a:t> 最佳接收机的性能</a:t>
            </a:r>
            <a:endParaRPr sz="4400" dirty="0" smtClean="0"/>
          </a:p>
        </p:txBody>
      </p:sp>
      <p:sp>
        <p:nvSpPr>
          <p:cNvPr id="25603" name="Rectangle 3"/>
          <p:cNvSpPr>
            <a:spLocks noGrp="1" noChangeArrowheads="1"/>
          </p:cNvSpPr>
          <p:nvPr>
            <p:ph type="body" idx="1"/>
          </p:nvPr>
        </p:nvSpPr>
        <p:spPr>
          <a:xfrm>
            <a:off x="927100" y="1179830"/>
            <a:ext cx="7689850" cy="552132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实际接收机与最佳接收机的信能比较</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buNone/>
            </a:pPr>
            <a:r>
              <a:rPr lang="zh-CN" altLang="en-US" sz="2400" dirty="0">
                <a:effectLst/>
                <a:latin typeface="Times New Roman" panose="02020603050405020304" pitchFamily="18" charset="0"/>
                <a:ea typeface="宋体" panose="02010600030101010101" pitchFamily="2" charset="-122"/>
                <a:sym typeface="+mn-ea"/>
              </a:rPr>
              <a:t>假设带通滤波器的带宽为</a:t>
            </a:r>
            <a:r>
              <a:rPr lang="en-US" altLang="zh-CN" sz="2400" i="1" dirty="0">
                <a:effectLst/>
                <a:latin typeface="Times New Roman" panose="02020603050405020304" pitchFamily="18" charset="0"/>
                <a:ea typeface="宋体" panose="02010600030101010101" pitchFamily="2" charset="-122"/>
                <a:sym typeface="+mn-ea"/>
              </a:rPr>
              <a:t>B</a:t>
            </a:r>
            <a:r>
              <a:rPr lang="zh-CN" altLang="en-US" sz="2400" dirty="0">
                <a:effectLst/>
                <a:latin typeface="Times New Roman" panose="02020603050405020304" pitchFamily="18" charset="0"/>
                <a:ea typeface="宋体" panose="02010600030101010101" pitchFamily="2" charset="-122"/>
                <a:sym typeface="+mn-ea"/>
              </a:rPr>
              <a:t>，则信噪比</a:t>
            </a:r>
            <a:r>
              <a:rPr lang="en-US" altLang="zh-CN" sz="2400" i="1" dirty="0">
                <a:effectLst/>
                <a:latin typeface="Times New Roman" panose="02020603050405020304" pitchFamily="18" charset="0"/>
                <a:ea typeface="宋体" panose="02010600030101010101" pitchFamily="2" charset="-122"/>
                <a:sym typeface="+mn-ea"/>
              </a:rPr>
              <a:t>r</a:t>
            </a:r>
            <a:r>
              <a:rPr lang="zh-CN" altLang="en-US" sz="2400" dirty="0">
                <a:effectLst/>
                <a:latin typeface="Times New Roman" panose="02020603050405020304" pitchFamily="18" charset="0"/>
                <a:ea typeface="宋体" panose="02010600030101010101" pitchFamily="2" charset="-122"/>
                <a:sym typeface="+mn-ea"/>
              </a:rPr>
              <a:t>可表示为：</a:t>
            </a:r>
            <a:endParaRPr lang="zh-CN" altLang="en-US" sz="2400" dirty="0">
              <a:effectLst/>
              <a:latin typeface="Times New Roman" panose="02020603050405020304" pitchFamily="18" charset="0"/>
              <a:ea typeface="宋体" panose="02010600030101010101" pitchFamily="2" charset="-122"/>
              <a:sym typeface="+mn-ea"/>
            </a:endParaRPr>
          </a:p>
          <a:p>
            <a:pPr marL="0" indent="0" algn="just">
              <a:lnSpc>
                <a:spcPct val="100000"/>
              </a:lnSpc>
              <a:spcBef>
                <a:spcPct val="50000"/>
              </a:spcBef>
              <a:buNone/>
            </a:pPr>
            <a:endParaRPr lang="zh-CN" altLang="en-US" sz="2400" dirty="0">
              <a:effectLst/>
              <a:latin typeface="Times New Roman" panose="02020603050405020304" pitchFamily="18" charset="0"/>
              <a:ea typeface="宋体" panose="02010600030101010101" pitchFamily="2" charset="-122"/>
              <a:sym typeface="+mn-ea"/>
            </a:endParaRPr>
          </a:p>
          <a:p>
            <a:pPr marL="0" indent="0" algn="just">
              <a:lnSpc>
                <a:spcPct val="150000"/>
              </a:lnSpc>
              <a:spcBef>
                <a:spcPct val="50000"/>
              </a:spcBef>
              <a:buNone/>
            </a:pPr>
            <a:r>
              <a:rPr lang="zh-CN" altLang="en-US" sz="2400" dirty="0">
                <a:effectLst/>
                <a:latin typeface="Times New Roman" panose="02020603050405020304" pitchFamily="18" charset="0"/>
                <a:ea typeface="宋体" panose="02010600030101010101" pitchFamily="2" charset="-122"/>
                <a:sym typeface="+mn-ea"/>
              </a:rPr>
              <a:t>对于最佳接收机，由于</a:t>
            </a:r>
            <a:r>
              <a:rPr lang="en-US" altLang="zh-CN" sz="2400" i="1" dirty="0">
                <a:effectLst/>
                <a:latin typeface="Times New Roman" panose="02020603050405020304" pitchFamily="18" charset="0"/>
                <a:ea typeface="宋体" panose="02010600030101010101" pitchFamily="2" charset="-122"/>
                <a:sym typeface="+mn-ea"/>
              </a:rPr>
              <a:t>E</a:t>
            </a:r>
            <a:r>
              <a:rPr lang="en-US" altLang="zh-CN" sz="2400" i="1" baseline="-25000" dirty="0">
                <a:effectLst/>
                <a:latin typeface="Times New Roman" panose="02020603050405020304" pitchFamily="18" charset="0"/>
                <a:ea typeface="宋体" panose="02010600030101010101" pitchFamily="2" charset="-122"/>
                <a:sym typeface="+mn-ea"/>
              </a:rPr>
              <a:t>b</a:t>
            </a:r>
            <a:r>
              <a:rPr lang="en-US" altLang="zh-CN" sz="2400" dirty="0">
                <a:effectLst/>
                <a:latin typeface="Times New Roman" panose="02020603050405020304" pitchFamily="18" charset="0"/>
                <a:ea typeface="宋体" panose="02010600030101010101" pitchFamily="2" charset="-122"/>
                <a:sym typeface="+mn-ea"/>
              </a:rPr>
              <a:t>=</a:t>
            </a:r>
            <a:r>
              <a:rPr lang="en-US" altLang="zh-CN" sz="2400" i="1" dirty="0">
                <a:effectLst/>
                <a:latin typeface="Times New Roman" panose="02020603050405020304" pitchFamily="18" charset="0"/>
                <a:ea typeface="宋体" panose="02010600030101010101" pitchFamily="2" charset="-122"/>
                <a:sym typeface="+mn-ea"/>
              </a:rPr>
              <a:t>ST</a:t>
            </a:r>
            <a:r>
              <a:rPr lang="en-US" altLang="zh-CN" sz="2400" i="1" baseline="-25000" dirty="0">
                <a:effectLst/>
                <a:latin typeface="Times New Roman" panose="02020603050405020304" pitchFamily="18" charset="0"/>
                <a:ea typeface="宋体" panose="02010600030101010101" pitchFamily="2" charset="-122"/>
                <a:sym typeface="+mn-ea"/>
              </a:rPr>
              <a:t>B</a:t>
            </a:r>
            <a:r>
              <a:rPr lang="zh-CN" altLang="en-US" sz="2400" dirty="0">
                <a:effectLst/>
                <a:latin typeface="Times New Roman" panose="02020603050405020304" pitchFamily="18" charset="0"/>
                <a:ea typeface="宋体" panose="02010600030101010101" pitchFamily="2" charset="-122"/>
                <a:sym typeface="+mn-ea"/>
              </a:rPr>
              <a:t>，因此</a:t>
            </a:r>
            <a:r>
              <a:rPr lang="en-US" altLang="zh-CN" sz="2400" i="1" dirty="0">
                <a:effectLst/>
                <a:latin typeface="Times New Roman" panose="02020603050405020304" pitchFamily="18" charset="0"/>
                <a:ea typeface="宋体" panose="02010600030101010101" pitchFamily="2" charset="-122"/>
                <a:sym typeface="+mn-ea"/>
              </a:rPr>
              <a:t>E</a:t>
            </a:r>
            <a:r>
              <a:rPr lang="en-US" altLang="zh-CN" sz="2400" i="1" baseline="-25000" dirty="0">
                <a:effectLst/>
                <a:latin typeface="Times New Roman" panose="02020603050405020304" pitchFamily="18" charset="0"/>
                <a:ea typeface="宋体" panose="02010600030101010101" pitchFamily="2" charset="-122"/>
                <a:sym typeface="+mn-ea"/>
              </a:rPr>
              <a:t>b</a:t>
            </a:r>
            <a:r>
              <a:rPr lang="en-US" altLang="zh-CN" sz="2400" dirty="0">
                <a:effectLst/>
                <a:latin typeface="Times New Roman" panose="02020603050405020304" pitchFamily="18" charset="0"/>
                <a:ea typeface="宋体" panose="02010600030101010101" pitchFamily="2" charset="-122"/>
                <a:sym typeface="+mn-ea"/>
              </a:rPr>
              <a:t>/</a:t>
            </a:r>
            <a:r>
              <a:rPr lang="en-US" altLang="zh-CN" sz="2400" i="1" dirty="0">
                <a:effectLst/>
                <a:latin typeface="Times New Roman" panose="02020603050405020304" pitchFamily="18" charset="0"/>
                <a:ea typeface="宋体" panose="02010600030101010101" pitchFamily="2" charset="-122"/>
                <a:sym typeface="+mn-ea"/>
              </a:rPr>
              <a:t>n</a:t>
            </a:r>
            <a:r>
              <a:rPr lang="en-US" altLang="zh-CN" sz="2400" baseline="-25000" dirty="0">
                <a:effectLst/>
                <a:latin typeface="Times New Roman" panose="02020603050405020304" pitchFamily="18" charset="0"/>
                <a:ea typeface="宋体" panose="02010600030101010101" pitchFamily="2" charset="-122"/>
                <a:sym typeface="+mn-ea"/>
              </a:rPr>
              <a:t>0</a:t>
            </a:r>
            <a:r>
              <a:rPr lang="zh-CN" altLang="en-US" sz="2400" dirty="0">
                <a:effectLst/>
                <a:latin typeface="Times New Roman" panose="02020603050405020304" pitchFamily="18" charset="0"/>
                <a:ea typeface="宋体" panose="02010600030101010101" pitchFamily="2" charset="-122"/>
                <a:sym typeface="+mn-ea"/>
              </a:rPr>
              <a:t>可表示为：</a:t>
            </a:r>
            <a:endParaRPr lang="zh-CN" altLang="en-US" sz="2400" dirty="0">
              <a:effectLst/>
              <a:latin typeface="Times New Roman" panose="02020603050405020304" pitchFamily="18" charset="0"/>
              <a:ea typeface="宋体" panose="02010600030101010101" pitchFamily="2" charset="-122"/>
              <a:sym typeface="+mn-ea"/>
            </a:endParaRPr>
          </a:p>
          <a:p>
            <a:pPr marL="0" indent="0" algn="just">
              <a:lnSpc>
                <a:spcPct val="100000"/>
              </a:lnSpc>
              <a:spcBef>
                <a:spcPct val="50000"/>
              </a:spcBef>
              <a:buNone/>
            </a:pPr>
            <a:endParaRPr lang="zh-CN" altLang="en-US" sz="2400" dirty="0">
              <a:effectLst/>
              <a:latin typeface="Times New Roman" panose="02020603050405020304" pitchFamily="18" charset="0"/>
              <a:ea typeface="宋体" panose="02010600030101010101" pitchFamily="2" charset="-122"/>
              <a:sym typeface="+mn-ea"/>
            </a:endParaRPr>
          </a:p>
          <a:p>
            <a:pPr marL="0" indent="0" algn="just">
              <a:lnSpc>
                <a:spcPct val="100000"/>
              </a:lnSpc>
              <a:spcBef>
                <a:spcPct val="50000"/>
              </a:spcBef>
              <a:buNone/>
            </a:pPr>
            <a:endParaRPr lang="zh-CN" altLang="en-US" sz="2400" dirty="0">
              <a:effectLst/>
              <a:latin typeface="Times New Roman" panose="02020603050405020304" pitchFamily="18" charset="0"/>
              <a:ea typeface="宋体" panose="02010600030101010101" pitchFamily="2" charset="-122"/>
              <a:sym typeface="+mn-ea"/>
            </a:endParaRPr>
          </a:p>
          <a:p>
            <a:pPr marL="0" indent="0" algn="just">
              <a:lnSpc>
                <a:spcPct val="100000"/>
              </a:lnSpc>
              <a:spcBef>
                <a:spcPct val="50000"/>
              </a:spcBef>
              <a:buNone/>
            </a:pPr>
            <a:r>
              <a:rPr lang="zh-CN" altLang="en-US" sz="2400" dirty="0">
                <a:effectLst/>
                <a:latin typeface="Times New Roman" panose="02020603050405020304" pitchFamily="18" charset="0"/>
                <a:ea typeface="宋体" panose="02010600030101010101" pitchFamily="2" charset="-122"/>
                <a:sym typeface="+mn-ea"/>
              </a:rPr>
              <a:t>由此可见，由于实际接收机的带通滤波器带宽</a:t>
            </a:r>
            <a:r>
              <a:rPr lang="en-US" altLang="zh-CN" sz="2400" dirty="0">
                <a:effectLst/>
                <a:latin typeface="Times New Roman" panose="02020603050405020304" pitchFamily="18" charset="0"/>
                <a:ea typeface="宋体" panose="02010600030101010101" pitchFamily="2" charset="-122"/>
                <a:sym typeface="+mn-ea"/>
              </a:rPr>
              <a:t>B</a:t>
            </a:r>
            <a:r>
              <a:rPr lang="zh-CN" altLang="en-US" sz="2400" dirty="0">
                <a:effectLst/>
                <a:latin typeface="Times New Roman" panose="02020603050405020304" pitchFamily="18" charset="0"/>
                <a:ea typeface="宋体" panose="02010600030101010101" pitchFamily="2" charset="-122"/>
                <a:sym typeface="+mn-ea"/>
              </a:rPr>
              <a:t>总是大于</a:t>
            </a:r>
            <a:r>
              <a:rPr lang="en-US" altLang="zh-CN" sz="2400" dirty="0">
                <a:effectLst/>
                <a:latin typeface="Times New Roman" panose="02020603050405020304" pitchFamily="18" charset="0"/>
                <a:ea typeface="宋体" panose="02010600030101010101" pitchFamily="2" charset="-122"/>
                <a:sym typeface="+mn-ea"/>
              </a:rPr>
              <a:t>1/</a:t>
            </a:r>
            <a:r>
              <a:rPr lang="en-US" altLang="zh-CN" sz="2400" i="1" dirty="0">
                <a:effectLst/>
                <a:latin typeface="Times New Roman" panose="02020603050405020304" pitchFamily="18" charset="0"/>
                <a:ea typeface="宋体" panose="02010600030101010101" pitchFamily="2" charset="-122"/>
                <a:sym typeface="+mn-ea"/>
              </a:rPr>
              <a:t>T</a:t>
            </a:r>
            <a:r>
              <a:rPr lang="en-US" altLang="zh-CN" sz="2400" i="1" baseline="-25000" dirty="0">
                <a:effectLst/>
                <a:latin typeface="Times New Roman" panose="02020603050405020304" pitchFamily="18" charset="0"/>
                <a:ea typeface="宋体" panose="02010600030101010101" pitchFamily="2" charset="-122"/>
                <a:sym typeface="+mn-ea"/>
              </a:rPr>
              <a:t>B</a:t>
            </a:r>
            <a:r>
              <a:rPr lang="zh-CN" altLang="en-US" sz="2400" dirty="0">
                <a:effectLst/>
                <a:latin typeface="Times New Roman" panose="02020603050405020304" pitchFamily="18" charset="0"/>
                <a:ea typeface="宋体" panose="02010600030101010101" pitchFamily="2" charset="-122"/>
                <a:sym typeface="+mn-ea"/>
              </a:rPr>
              <a:t>，因此在同样的输入条件下，最佳接收机性能一定优于实际接收机性能。</a:t>
            </a:r>
            <a:endParaRPr lang="zh-CN" altLang="en-US" sz="2400" dirty="0">
              <a:effectLst/>
              <a:latin typeface="Times New Roman" panose="02020603050405020304" pitchFamily="18" charset="0"/>
              <a:ea typeface="宋体" panose="02010600030101010101" pitchFamily="2" charset="-122"/>
              <a:sym typeface="+mn-ea"/>
            </a:endParaRPr>
          </a:p>
        </p:txBody>
      </p:sp>
      <p:graphicFrame>
        <p:nvGraphicFramePr>
          <p:cNvPr id="6" name="对象 5"/>
          <p:cNvGraphicFramePr/>
          <p:nvPr/>
        </p:nvGraphicFramePr>
        <p:xfrm>
          <a:off x="3660458" y="2212658"/>
          <a:ext cx="1556385" cy="755015"/>
        </p:xfrm>
        <a:graphic>
          <a:graphicData uri="http://schemas.openxmlformats.org/presentationml/2006/ole">
            <mc:AlternateContent xmlns:mc="http://schemas.openxmlformats.org/markup-compatibility/2006">
              <mc:Choice xmlns:v="urn:schemas-microsoft-com:vml" Requires="v">
                <p:oleObj spid="_x0000_s7" name="" r:id="rId1" imgW="825500" imgH="431800" progId="Equation.3">
                  <p:embed/>
                </p:oleObj>
              </mc:Choice>
              <mc:Fallback>
                <p:oleObj name="" r:id="rId1" imgW="825500" imgH="431800" progId="Equation.3">
                  <p:embed/>
                  <p:pic>
                    <p:nvPicPr>
                      <p:cNvPr id="0" name="图片 3127"/>
                      <p:cNvPicPr/>
                      <p:nvPr/>
                    </p:nvPicPr>
                    <p:blipFill>
                      <a:blip r:embed="rId2"/>
                      <a:stretch>
                        <a:fillRect/>
                      </a:stretch>
                    </p:blipFill>
                    <p:spPr>
                      <a:xfrm>
                        <a:off x="3660458" y="2212658"/>
                        <a:ext cx="1556385" cy="755015"/>
                      </a:xfrm>
                      <a:prstGeom prst="rect">
                        <a:avLst/>
                      </a:prstGeom>
                      <a:solidFill>
                        <a:schemeClr val="accent1">
                          <a:alpha val="50000"/>
                        </a:schemeClr>
                      </a:solidFill>
                      <a:ln w="38100">
                        <a:noFill/>
                        <a:miter/>
                      </a:ln>
                    </p:spPr>
                  </p:pic>
                </p:oleObj>
              </mc:Fallback>
            </mc:AlternateContent>
          </a:graphicData>
        </a:graphic>
      </p:graphicFrame>
      <p:graphicFrame>
        <p:nvGraphicFramePr>
          <p:cNvPr id="2" name="对象 1"/>
          <p:cNvGraphicFramePr/>
          <p:nvPr/>
        </p:nvGraphicFramePr>
        <p:xfrm>
          <a:off x="3181986" y="3562668"/>
          <a:ext cx="2514600" cy="755015"/>
        </p:xfrm>
        <a:graphic>
          <a:graphicData uri="http://schemas.openxmlformats.org/presentationml/2006/ole">
            <mc:AlternateContent xmlns:mc="http://schemas.openxmlformats.org/markup-compatibility/2006">
              <mc:Choice xmlns:v="urn:schemas-microsoft-com:vml" Requires="v">
                <p:oleObj spid="_x0000_s3" name="" r:id="rId3" imgW="1333500" imgH="431800" progId="Equation.3">
                  <p:embed/>
                </p:oleObj>
              </mc:Choice>
              <mc:Fallback>
                <p:oleObj name="" r:id="rId3" imgW="1333500" imgH="431800" progId="Equation.3">
                  <p:embed/>
                  <p:pic>
                    <p:nvPicPr>
                      <p:cNvPr id="0" name="图片 3127"/>
                      <p:cNvPicPr/>
                      <p:nvPr/>
                    </p:nvPicPr>
                    <p:blipFill>
                      <a:blip r:embed="rId4"/>
                      <a:stretch>
                        <a:fillRect/>
                      </a:stretch>
                    </p:blipFill>
                    <p:spPr>
                      <a:xfrm>
                        <a:off x="3181986" y="3562668"/>
                        <a:ext cx="2514600" cy="755015"/>
                      </a:xfrm>
                      <a:prstGeom prst="rect">
                        <a:avLst/>
                      </a:prstGeom>
                      <a:solidFill>
                        <a:schemeClr val="accent1">
                          <a:alpha val="50000"/>
                        </a:schemeClr>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7891" name="Rectangle 3"/>
          <p:cNvSpPr>
            <a:spLocks noGrp="1"/>
          </p:cNvSpPr>
          <p:nvPr>
            <p:ph idx="1"/>
          </p:nvPr>
        </p:nvSpPr>
        <p:spPr>
          <a:xfrm>
            <a:off x="746125" y="3024188"/>
            <a:ext cx="8216900" cy="3328987"/>
          </a:xfrm>
        </p:spPr>
        <p:txBody>
          <a:bodyPr vert="horz" wrap="square" lIns="91440" tIns="45720" rIns="91440" bIns="45720" anchor="t"/>
          <a:p>
            <a:pPr lvl="1" eaLnBrk="1" hangingPunct="1">
              <a:lnSpc>
                <a:spcPct val="120000"/>
              </a:lnSpc>
            </a:pPr>
            <a:r>
              <a:rPr lang="zh-CN" altLang="en-US" sz="2400" b="1" dirty="0"/>
              <a:t>基带总传输函数</a:t>
            </a:r>
            <a:r>
              <a:rPr lang="en-US" altLang="zh-CN" sz="2400" b="1" i="1" dirty="0"/>
              <a:t>H</a:t>
            </a:r>
            <a:r>
              <a:rPr lang="en-US" altLang="zh-CN" sz="2400" b="1" dirty="0"/>
              <a:t>(</a:t>
            </a:r>
            <a:r>
              <a:rPr lang="en-US" altLang="zh-CN" sz="2400" b="1" i="1" dirty="0"/>
              <a:t>f</a:t>
            </a:r>
            <a:r>
              <a:rPr lang="en-US" altLang="zh-CN" sz="2400" b="1" dirty="0"/>
              <a:t>)</a:t>
            </a:r>
            <a:r>
              <a:rPr lang="zh-CN" altLang="en-US" sz="2400" b="1" dirty="0"/>
              <a:t>：</a:t>
            </a:r>
            <a:r>
              <a:rPr lang="zh-CN" altLang="en-US" b="1" i="1" dirty="0"/>
              <a:t>  </a:t>
            </a:r>
            <a:r>
              <a:rPr lang="en-US" altLang="zh-CN" b="1" i="1" dirty="0">
                <a:solidFill>
                  <a:schemeClr val="hlink"/>
                </a:solidFill>
              </a:rPr>
              <a:t>H</a:t>
            </a:r>
            <a:r>
              <a:rPr lang="en-US" altLang="zh-CN" b="1" dirty="0">
                <a:solidFill>
                  <a:schemeClr val="hlink"/>
                </a:solidFill>
              </a:rPr>
              <a:t>(</a:t>
            </a:r>
            <a:r>
              <a:rPr lang="en-US" altLang="zh-CN" b="1" i="1" dirty="0">
                <a:solidFill>
                  <a:schemeClr val="hlink"/>
                </a:solidFill>
              </a:rPr>
              <a:t>f </a:t>
            </a:r>
            <a:r>
              <a:rPr lang="en-US" altLang="zh-CN" b="1" dirty="0">
                <a:solidFill>
                  <a:schemeClr val="hlink"/>
                </a:solidFill>
              </a:rPr>
              <a:t>) = </a:t>
            </a:r>
            <a:r>
              <a:rPr lang="en-US" altLang="zh-CN" b="1" i="1" dirty="0">
                <a:solidFill>
                  <a:schemeClr val="hlink"/>
                </a:solidFill>
              </a:rPr>
              <a:t>G</a:t>
            </a:r>
            <a:r>
              <a:rPr lang="en-US" altLang="zh-CN" b="1" i="1" baseline="-25000" dirty="0">
                <a:solidFill>
                  <a:schemeClr val="hlink"/>
                </a:solidFill>
              </a:rPr>
              <a:t>T</a:t>
            </a:r>
            <a:r>
              <a:rPr lang="en-US" altLang="zh-CN" b="1" dirty="0">
                <a:solidFill>
                  <a:schemeClr val="hlink"/>
                </a:solidFill>
              </a:rPr>
              <a:t>(</a:t>
            </a:r>
            <a:r>
              <a:rPr lang="en-US" altLang="zh-CN" b="1" i="1" dirty="0">
                <a:solidFill>
                  <a:schemeClr val="hlink"/>
                </a:solidFill>
              </a:rPr>
              <a:t>f </a:t>
            </a:r>
            <a:r>
              <a:rPr lang="en-US" altLang="zh-CN" b="1" dirty="0">
                <a:solidFill>
                  <a:schemeClr val="hlink"/>
                </a:solidFill>
              </a:rPr>
              <a:t>)</a:t>
            </a:r>
            <a:r>
              <a:rPr lang="en-US" altLang="zh-CN" b="1" dirty="0">
                <a:solidFill>
                  <a:schemeClr val="hlink"/>
                </a:solidFill>
                <a:sym typeface="Symbol" panose="05050102010706020507" pitchFamily="18" charset="2"/>
              </a:rPr>
              <a:t></a:t>
            </a:r>
            <a:r>
              <a:rPr lang="en-US" altLang="zh-CN" b="1" i="1" dirty="0">
                <a:solidFill>
                  <a:schemeClr val="hlink"/>
                </a:solidFill>
              </a:rPr>
              <a:t>C</a:t>
            </a:r>
            <a:r>
              <a:rPr lang="en-US" altLang="zh-CN" b="1" dirty="0">
                <a:solidFill>
                  <a:schemeClr val="hlink"/>
                </a:solidFill>
              </a:rPr>
              <a:t>(</a:t>
            </a:r>
            <a:r>
              <a:rPr lang="en-US" altLang="zh-CN" b="1" i="1" dirty="0">
                <a:solidFill>
                  <a:schemeClr val="hlink"/>
                </a:solidFill>
              </a:rPr>
              <a:t>f </a:t>
            </a:r>
            <a:r>
              <a:rPr lang="en-US" altLang="zh-CN" b="1" dirty="0">
                <a:solidFill>
                  <a:schemeClr val="hlink"/>
                </a:solidFill>
              </a:rPr>
              <a:t>)</a:t>
            </a:r>
            <a:r>
              <a:rPr lang="en-US" altLang="zh-CN" b="1" dirty="0">
                <a:solidFill>
                  <a:schemeClr val="hlink"/>
                </a:solidFill>
                <a:sym typeface="Symbol" panose="05050102010706020507" pitchFamily="18" charset="2"/>
              </a:rPr>
              <a:t></a:t>
            </a:r>
            <a:r>
              <a:rPr lang="en-US" altLang="zh-CN" b="1" i="1" dirty="0">
                <a:solidFill>
                  <a:schemeClr val="hlink"/>
                </a:solidFill>
              </a:rPr>
              <a:t>G</a:t>
            </a:r>
            <a:r>
              <a:rPr lang="en-US" altLang="zh-CN" b="1" i="1" baseline="-25000" dirty="0">
                <a:solidFill>
                  <a:schemeClr val="hlink"/>
                </a:solidFill>
              </a:rPr>
              <a:t>R</a:t>
            </a:r>
            <a:r>
              <a:rPr lang="en-US" altLang="zh-CN" b="1" dirty="0">
                <a:solidFill>
                  <a:schemeClr val="hlink"/>
                </a:solidFill>
              </a:rPr>
              <a:t>(</a:t>
            </a:r>
            <a:r>
              <a:rPr lang="en-US" altLang="zh-CN" b="1" i="1" dirty="0">
                <a:solidFill>
                  <a:schemeClr val="hlink"/>
                </a:solidFill>
              </a:rPr>
              <a:t>f </a:t>
            </a:r>
            <a:r>
              <a:rPr lang="en-US" altLang="zh-CN" b="1" dirty="0">
                <a:solidFill>
                  <a:schemeClr val="hlink"/>
                </a:solidFill>
              </a:rPr>
              <a:t>)</a:t>
            </a:r>
            <a:r>
              <a:rPr lang="en-US" altLang="zh-CN" b="1" dirty="0"/>
              <a:t> </a:t>
            </a:r>
            <a:endParaRPr lang="en-US" altLang="zh-CN" b="1" dirty="0"/>
          </a:p>
          <a:p>
            <a:pPr lvl="1" eaLnBrk="1" hangingPunct="1">
              <a:lnSpc>
                <a:spcPct val="120000"/>
              </a:lnSpc>
            </a:pPr>
            <a:r>
              <a:rPr lang="zh-CN" altLang="en-US" sz="2400" b="1" dirty="0"/>
              <a:t>分析在</a:t>
            </a:r>
            <a:r>
              <a:rPr lang="en-US" altLang="zh-CN" sz="2400" b="1" i="1" dirty="0"/>
              <a:t>H</a:t>
            </a:r>
            <a:r>
              <a:rPr lang="en-US" altLang="zh-CN" sz="2400" b="1" dirty="0"/>
              <a:t>(</a:t>
            </a:r>
            <a:r>
              <a:rPr lang="en-US" altLang="zh-CN" sz="2400" b="1" i="1" dirty="0"/>
              <a:t>f</a:t>
            </a:r>
            <a:r>
              <a:rPr lang="en-US" altLang="zh-CN" sz="2400" b="1" dirty="0"/>
              <a:t>)</a:t>
            </a:r>
            <a:r>
              <a:rPr lang="zh-CN" altLang="en-US" sz="2400" b="1" dirty="0"/>
              <a:t>满足消除码间串扰的条件之后，如何设计</a:t>
            </a:r>
            <a:r>
              <a:rPr lang="en-US" altLang="zh-CN" sz="2400" b="1" i="1" dirty="0"/>
              <a:t>G</a:t>
            </a:r>
            <a:r>
              <a:rPr lang="en-US" altLang="zh-CN" sz="2400" b="1" i="1" baseline="-25000" dirty="0"/>
              <a:t>T</a:t>
            </a:r>
            <a:r>
              <a:rPr lang="en-US" altLang="zh-CN" sz="2400" b="1" dirty="0"/>
              <a:t>(</a:t>
            </a:r>
            <a:r>
              <a:rPr lang="en-US" altLang="zh-CN" sz="2400" b="1" i="1" dirty="0"/>
              <a:t>f</a:t>
            </a:r>
            <a:r>
              <a:rPr lang="en-US" altLang="zh-CN" sz="2400" b="1" dirty="0"/>
              <a:t>)</a:t>
            </a:r>
            <a:r>
              <a:rPr lang="zh-CN" altLang="en-US" sz="2400" b="1" dirty="0"/>
              <a:t>、</a:t>
            </a:r>
            <a:r>
              <a:rPr lang="en-US" altLang="zh-CN" sz="2400" b="1" i="1" dirty="0"/>
              <a:t>C</a:t>
            </a:r>
            <a:r>
              <a:rPr lang="en-US" altLang="zh-CN" sz="2400" b="1" dirty="0"/>
              <a:t>(</a:t>
            </a:r>
            <a:r>
              <a:rPr lang="en-US" altLang="zh-CN" sz="2400" b="1" i="1" dirty="0"/>
              <a:t>f</a:t>
            </a:r>
            <a:r>
              <a:rPr lang="en-US" altLang="zh-CN" sz="2400" b="1" dirty="0"/>
              <a:t>)</a:t>
            </a:r>
            <a:r>
              <a:rPr lang="zh-CN" altLang="en-US" sz="2400" b="1" dirty="0"/>
              <a:t>和</a:t>
            </a:r>
            <a:r>
              <a:rPr lang="en-US" altLang="zh-CN" sz="2400" b="1" i="1" dirty="0"/>
              <a:t>G</a:t>
            </a:r>
            <a:r>
              <a:rPr lang="en-US" altLang="zh-CN" sz="2400" b="1" i="1" baseline="-25000" dirty="0"/>
              <a:t>R</a:t>
            </a:r>
            <a:r>
              <a:rPr lang="en-US" altLang="zh-CN" sz="2400" b="1" dirty="0"/>
              <a:t>(</a:t>
            </a:r>
            <a:r>
              <a:rPr lang="en-US" altLang="zh-CN" sz="2400" b="1" i="1" dirty="0"/>
              <a:t>f</a:t>
            </a:r>
            <a:r>
              <a:rPr lang="en-US" altLang="zh-CN" sz="2400" b="1" dirty="0"/>
              <a:t>)</a:t>
            </a:r>
            <a:r>
              <a:rPr lang="zh-CN" altLang="en-US" sz="2400" b="1" dirty="0"/>
              <a:t>，以使系统在加性高斯</a:t>
            </a:r>
            <a:r>
              <a:rPr lang="zh-CN" altLang="en-US" sz="2400" b="1" dirty="0">
                <a:sym typeface="+mn-ea"/>
              </a:rPr>
              <a:t>白</a:t>
            </a:r>
            <a:r>
              <a:rPr lang="zh-CN" altLang="en-US" sz="2400" b="1" dirty="0"/>
              <a:t>噪声条件下误码率最小。</a:t>
            </a:r>
            <a:endParaRPr lang="zh-CN" altLang="en-US" sz="2400" b="1" dirty="0"/>
          </a:p>
          <a:p>
            <a:pPr lvl="1" eaLnBrk="1" hangingPunct="1">
              <a:lnSpc>
                <a:spcPct val="120000"/>
              </a:lnSpc>
            </a:pPr>
            <a:r>
              <a:rPr lang="zh-CN" altLang="en-US" sz="2400" b="1" dirty="0"/>
              <a:t>将</a:t>
            </a:r>
            <a:r>
              <a:rPr lang="zh-CN" altLang="en-US" sz="2400" b="1" dirty="0">
                <a:solidFill>
                  <a:schemeClr val="tx2"/>
                </a:solidFill>
                <a:effectLst>
                  <a:outerShdw blurRad="38100" dist="38100" dir="2700000" algn="tl">
                    <a:srgbClr val="000000">
                      <a:alpha val="43137"/>
                    </a:srgbClr>
                  </a:outerShdw>
                </a:effectLst>
              </a:rPr>
              <a:t>消除了码间串扰</a:t>
            </a:r>
            <a:r>
              <a:rPr lang="zh-CN" altLang="en-US" sz="2400" b="1" dirty="0"/>
              <a:t>并且</a:t>
            </a:r>
            <a:r>
              <a:rPr lang="zh-CN" altLang="en-US" sz="2400" b="1" dirty="0">
                <a:solidFill>
                  <a:schemeClr val="tx2"/>
                </a:solidFill>
                <a:effectLst>
                  <a:outerShdw blurRad="38100" dist="38100" dir="2700000" algn="tl">
                    <a:srgbClr val="000000">
                      <a:alpha val="43137"/>
                    </a:srgbClr>
                  </a:outerShdw>
                </a:effectLst>
              </a:rPr>
              <a:t>噪声最小</a:t>
            </a:r>
            <a:r>
              <a:rPr lang="zh-CN" altLang="en-US" sz="2400" b="1" dirty="0"/>
              <a:t>的基带传输系统称为</a:t>
            </a:r>
            <a:r>
              <a:rPr lang="zh-CN" altLang="en-US" sz="2400" b="1" dirty="0">
                <a:solidFill>
                  <a:schemeClr val="hlink"/>
                </a:solidFill>
              </a:rPr>
              <a:t>最佳基带传输系统</a:t>
            </a:r>
            <a:r>
              <a:rPr lang="zh-CN" altLang="en-US" sz="2400" b="1" dirty="0"/>
              <a:t>。</a:t>
            </a:r>
            <a:endParaRPr lang="zh-CN" altLang="en-US" sz="2400" b="1" dirty="0"/>
          </a:p>
        </p:txBody>
      </p:sp>
      <p:grpSp>
        <p:nvGrpSpPr>
          <p:cNvPr id="37892" name="Group 6"/>
          <p:cNvGrpSpPr/>
          <p:nvPr/>
        </p:nvGrpSpPr>
        <p:grpSpPr>
          <a:xfrm>
            <a:off x="206375" y="1449388"/>
            <a:ext cx="8621713" cy="1484312"/>
            <a:chOff x="158" y="1905"/>
            <a:chExt cx="5431" cy="935"/>
          </a:xfrm>
        </p:grpSpPr>
        <p:pic>
          <p:nvPicPr>
            <p:cNvPr id="37894" name="Picture 4"/>
            <p:cNvPicPr>
              <a:picLocks noChangeAspect="1"/>
            </p:cNvPicPr>
            <p:nvPr/>
          </p:nvPicPr>
          <p:blipFill>
            <a:blip r:embed="rId1"/>
            <a:stretch>
              <a:fillRect/>
            </a:stretch>
          </p:blipFill>
          <p:spPr>
            <a:xfrm>
              <a:off x="158" y="1905"/>
              <a:ext cx="5431" cy="935"/>
            </a:xfrm>
            <a:prstGeom prst="rect">
              <a:avLst/>
            </a:prstGeom>
            <a:noFill/>
            <a:ln w="9525">
              <a:noFill/>
            </a:ln>
          </p:spPr>
        </p:pic>
        <p:sp>
          <p:nvSpPr>
            <p:cNvPr id="37895" name="Text Box 5"/>
            <p:cNvSpPr txBox="1"/>
            <p:nvPr/>
          </p:nvSpPr>
          <p:spPr>
            <a:xfrm>
              <a:off x="4581" y="2217"/>
              <a:ext cx="340" cy="359"/>
            </a:xfrm>
            <a:prstGeom prst="rect">
              <a:avLst/>
            </a:prstGeom>
            <a:solidFill>
              <a:schemeClr val="bg1"/>
            </a:solidFill>
            <a:ln w="9525">
              <a:noFill/>
            </a:ln>
          </p:spPr>
          <p:txBody>
            <a:bodyPr lIns="0" tIns="0" rIns="0" bIns="0"/>
            <a:p>
              <a:pPr algn="just" eaLnBrk="1" hangingPunct="1"/>
              <a:r>
                <a:rPr lang="zh-CN" altLang="en-US" dirty="0">
                  <a:latin typeface="Times New Roman" panose="02020603050405020304" pitchFamily="18" charset="0"/>
                </a:rPr>
                <a:t>抽样</a:t>
              </a:r>
              <a:endParaRPr lang="zh-CN" altLang="en-US" dirty="0">
                <a:latin typeface="Times New Roman" panose="02020603050405020304" pitchFamily="18" charset="0"/>
              </a:endParaRPr>
            </a:p>
            <a:p>
              <a:pPr algn="just" eaLnBrk="1" hangingPunct="1"/>
              <a:r>
                <a:rPr lang="zh-CN" altLang="en-US" dirty="0">
                  <a:latin typeface="Times New Roman" panose="02020603050405020304" pitchFamily="18" charset="0"/>
                </a:rPr>
                <a:t>判决</a:t>
              </a:r>
              <a:endParaRPr lang="zh-CN" altLang="en-US" sz="3600" dirty="0">
                <a:latin typeface="Tahoma" panose="020B0604030504040204" pitchFamily="34" charset="0"/>
              </a:endParaRPr>
            </a:p>
          </p:txBody>
        </p:sp>
      </p:grpSp>
      <p:sp>
        <p:nvSpPr>
          <p:cNvPr id="312324" name="Rectangle 2"/>
          <p:cNvSpPr>
            <a:spLocks noGrp="1" noChangeArrowheads="1"/>
          </p:cNvSpPr>
          <p:nvPr>
            <p:ph type="title"/>
          </p:nvPr>
        </p:nvSpPr>
        <p:spPr>
          <a:xfrm>
            <a:off x="688975" y="214630"/>
            <a:ext cx="8393430" cy="918845"/>
          </a:xfrm>
        </p:spPr>
        <p:txBody>
          <a:bodyPr/>
          <a:p>
            <a:pPr eaLnBrk="1" hangingPunct="1"/>
            <a:r>
              <a:rPr sz="4400" dirty="0" smtClean="0"/>
              <a:t>8.</a:t>
            </a:r>
            <a:r>
              <a:rPr lang="en-US" sz="4400" dirty="0" smtClean="0"/>
              <a:t>5</a:t>
            </a:r>
            <a:r>
              <a:rPr sz="4400" dirty="0" smtClean="0"/>
              <a:t> 最佳基带传输系统</a:t>
            </a:r>
            <a:endParaRPr sz="44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8915" name="Rectangle 3"/>
          <p:cNvSpPr>
            <a:spLocks noGrp="1"/>
          </p:cNvSpPr>
          <p:nvPr>
            <p:ph idx="1"/>
          </p:nvPr>
        </p:nvSpPr>
        <p:spPr>
          <a:xfrm>
            <a:off x="927100" y="1179513"/>
            <a:ext cx="8216900" cy="3284537"/>
          </a:xfrm>
        </p:spPr>
        <p:txBody>
          <a:bodyPr vert="horz" wrap="square" lIns="91440" tIns="45720" rIns="91440" bIns="45720" anchor="t"/>
          <a:p>
            <a:pPr lvl="1" eaLnBrk="1" hangingPunct="1"/>
            <a:r>
              <a:rPr lang="zh-CN" altLang="en-US" sz="2400" b="1" dirty="0"/>
              <a:t>假设信道传输函数 </a:t>
            </a:r>
            <a:r>
              <a:rPr lang="en-US" altLang="zh-CN" sz="2400" b="1" i="1" dirty="0">
                <a:solidFill>
                  <a:schemeClr val="hlink"/>
                </a:solidFill>
              </a:rPr>
              <a:t>C</a:t>
            </a:r>
            <a:r>
              <a:rPr lang="en-US" altLang="zh-CN" sz="2400" b="1" dirty="0">
                <a:solidFill>
                  <a:schemeClr val="hlink"/>
                </a:solidFill>
              </a:rPr>
              <a:t>(</a:t>
            </a:r>
            <a:r>
              <a:rPr lang="en-US" altLang="zh-CN" sz="2400" b="1" i="1" dirty="0">
                <a:solidFill>
                  <a:schemeClr val="hlink"/>
                </a:solidFill>
              </a:rPr>
              <a:t>f </a:t>
            </a:r>
            <a:r>
              <a:rPr lang="en-US" altLang="zh-CN" sz="2400" b="1" dirty="0">
                <a:solidFill>
                  <a:schemeClr val="hlink"/>
                </a:solidFill>
              </a:rPr>
              <a:t>) = 1</a:t>
            </a:r>
            <a:r>
              <a:rPr lang="zh-CN" altLang="en-US" sz="2400" b="1" dirty="0"/>
              <a:t>。</a:t>
            </a:r>
            <a:endParaRPr lang="zh-CN" altLang="en-US" sz="2400" b="1" dirty="0"/>
          </a:p>
          <a:p>
            <a:pPr lvl="1" eaLnBrk="1" hangingPunct="1"/>
            <a:r>
              <a:rPr lang="zh-CN" altLang="en-US" sz="2400" b="1" dirty="0"/>
              <a:t>基带系统的传输特性为 </a:t>
            </a:r>
            <a:r>
              <a:rPr lang="en-US" altLang="zh-CN" sz="2400" b="1" i="1" dirty="0">
                <a:solidFill>
                  <a:schemeClr val="hlink"/>
                </a:solidFill>
              </a:rPr>
              <a:t>H</a:t>
            </a:r>
            <a:r>
              <a:rPr lang="en-US" altLang="zh-CN" sz="2400" b="1" dirty="0">
                <a:solidFill>
                  <a:schemeClr val="hlink"/>
                </a:solidFill>
              </a:rPr>
              <a:t>(</a:t>
            </a:r>
            <a:r>
              <a:rPr lang="en-US" altLang="zh-CN" sz="2400" b="1" i="1" dirty="0">
                <a:solidFill>
                  <a:schemeClr val="hlink"/>
                </a:solidFill>
              </a:rPr>
              <a:t>f </a:t>
            </a:r>
            <a:r>
              <a:rPr lang="en-US" altLang="zh-CN" sz="2400" b="1" dirty="0">
                <a:solidFill>
                  <a:schemeClr val="hlink"/>
                </a:solidFill>
              </a:rPr>
              <a:t>) = </a:t>
            </a:r>
            <a:r>
              <a:rPr lang="en-US" altLang="zh-CN" sz="2400" b="1" i="1" dirty="0">
                <a:solidFill>
                  <a:schemeClr val="hlink"/>
                </a:solidFill>
              </a:rPr>
              <a:t>G</a:t>
            </a:r>
            <a:r>
              <a:rPr lang="en-US" altLang="zh-CN" sz="2400" b="1" i="1" baseline="-25000" dirty="0">
                <a:solidFill>
                  <a:schemeClr val="hlink"/>
                </a:solidFill>
              </a:rPr>
              <a:t>T</a:t>
            </a:r>
            <a:r>
              <a:rPr lang="en-US" altLang="zh-CN" sz="2400" b="1" dirty="0">
                <a:solidFill>
                  <a:schemeClr val="hlink"/>
                </a:solidFill>
              </a:rPr>
              <a:t>(</a:t>
            </a:r>
            <a:r>
              <a:rPr lang="en-US" altLang="zh-CN" sz="2400" b="1" i="1" dirty="0">
                <a:solidFill>
                  <a:schemeClr val="hlink"/>
                </a:solidFill>
              </a:rPr>
              <a:t>f </a:t>
            </a:r>
            <a:r>
              <a:rPr lang="en-US" altLang="zh-CN" sz="2400" b="1" dirty="0">
                <a:solidFill>
                  <a:schemeClr val="hlink"/>
                </a:solidFill>
              </a:rPr>
              <a:t>)</a:t>
            </a:r>
            <a:r>
              <a:rPr lang="en-US" altLang="zh-CN" sz="2400" b="1" dirty="0">
                <a:solidFill>
                  <a:schemeClr val="hlink"/>
                </a:solidFill>
                <a:sym typeface="Symbol" panose="05050102010706020507" pitchFamily="18" charset="2"/>
              </a:rPr>
              <a:t></a:t>
            </a:r>
            <a:r>
              <a:rPr lang="en-US" altLang="zh-CN" sz="2400" b="1" i="1" dirty="0">
                <a:solidFill>
                  <a:schemeClr val="hlink"/>
                </a:solidFill>
              </a:rPr>
              <a:t> G</a:t>
            </a:r>
            <a:r>
              <a:rPr lang="en-US" altLang="zh-CN" sz="2400" b="1" i="1" baseline="-25000" dirty="0">
                <a:solidFill>
                  <a:schemeClr val="hlink"/>
                </a:solidFill>
              </a:rPr>
              <a:t>R</a:t>
            </a:r>
            <a:r>
              <a:rPr lang="en-US" altLang="zh-CN" sz="2400" b="1" dirty="0">
                <a:solidFill>
                  <a:schemeClr val="hlink"/>
                </a:solidFill>
              </a:rPr>
              <a:t>(</a:t>
            </a:r>
            <a:r>
              <a:rPr lang="en-US" altLang="zh-CN" sz="2400" b="1" i="1" dirty="0">
                <a:solidFill>
                  <a:schemeClr val="hlink"/>
                </a:solidFill>
              </a:rPr>
              <a:t>f </a:t>
            </a:r>
            <a:r>
              <a:rPr lang="en-US" altLang="zh-CN" sz="2400" b="1" dirty="0">
                <a:solidFill>
                  <a:schemeClr val="hlink"/>
                </a:solidFill>
              </a:rPr>
              <a:t>)</a:t>
            </a:r>
            <a:r>
              <a:rPr lang="en-US" altLang="zh-CN" sz="2400" b="1" dirty="0"/>
              <a:t>				</a:t>
            </a:r>
            <a:endParaRPr lang="en-US" altLang="zh-CN" sz="2400" b="1" dirty="0"/>
          </a:p>
          <a:p>
            <a:pPr lvl="1" eaLnBrk="1" hangingPunct="1"/>
            <a:r>
              <a:rPr lang="zh-CN" altLang="en-US" sz="2400" b="1" dirty="0"/>
              <a:t>用</a:t>
            </a:r>
            <a:r>
              <a:rPr lang="zh-CN" altLang="en-US" sz="2400" b="1" dirty="0">
                <a:solidFill>
                  <a:schemeClr val="hlink"/>
                </a:solidFill>
              </a:rPr>
              <a:t>匹配滤波器</a:t>
            </a:r>
            <a:r>
              <a:rPr lang="zh-CN" altLang="en-US" sz="2400" b="1" dirty="0"/>
              <a:t>法接收时，匹配滤波器的传输函数为：</a:t>
            </a:r>
            <a:endParaRPr lang="zh-CN" altLang="en-US" sz="2400" b="1" dirty="0"/>
          </a:p>
          <a:p>
            <a:pPr lvl="1" eaLnBrk="1" hangingPunct="1">
              <a:buNone/>
            </a:pPr>
            <a:endParaRPr lang="zh-CN" altLang="en-US" sz="2400" b="1" dirty="0"/>
          </a:p>
          <a:p>
            <a:pPr lvl="1" eaLnBrk="1" hangingPunct="1">
              <a:buNone/>
            </a:pPr>
            <a:endParaRPr lang="zh-CN" altLang="en-US" sz="2400" b="1" dirty="0"/>
          </a:p>
          <a:p>
            <a:pPr lvl="1" eaLnBrk="1" hangingPunct="1">
              <a:buNone/>
            </a:pPr>
            <a:r>
              <a:rPr lang="zh-CN" altLang="en-US" sz="2400" b="1" dirty="0"/>
              <a:t>由 </a:t>
            </a:r>
            <a:r>
              <a:rPr lang="en-US" altLang="zh-CN" sz="2400" b="1" i="1" dirty="0"/>
              <a:t>H</a:t>
            </a:r>
            <a:r>
              <a:rPr lang="en-US" altLang="zh-CN" sz="2400" b="1" dirty="0"/>
              <a:t>(</a:t>
            </a:r>
            <a:r>
              <a:rPr lang="en-US" altLang="zh-CN" sz="2400" b="1" i="1" dirty="0"/>
              <a:t>f</a:t>
            </a:r>
            <a:r>
              <a:rPr lang="en-US" altLang="zh-CN" sz="2400" b="1" dirty="0"/>
              <a:t>) = </a:t>
            </a:r>
            <a:r>
              <a:rPr lang="en-US" altLang="zh-CN" sz="2400" b="1" i="1" dirty="0"/>
              <a:t>G</a:t>
            </a:r>
            <a:r>
              <a:rPr lang="en-US" altLang="zh-CN" sz="2400" b="1" i="1" baseline="-25000" dirty="0"/>
              <a:t>T</a:t>
            </a:r>
            <a:r>
              <a:rPr lang="en-US" altLang="zh-CN" sz="2400" b="1" dirty="0"/>
              <a:t>(</a:t>
            </a:r>
            <a:r>
              <a:rPr lang="en-US" altLang="zh-CN" sz="2400" b="1" i="1" dirty="0"/>
              <a:t>f</a:t>
            </a:r>
            <a:r>
              <a:rPr lang="en-US" altLang="zh-CN" sz="2400" b="1" dirty="0"/>
              <a:t>)</a:t>
            </a:r>
            <a:r>
              <a:rPr lang="en-US" altLang="zh-CN" sz="2400" b="1" dirty="0">
                <a:sym typeface="Symbol" panose="05050102010706020507" pitchFamily="18" charset="2"/>
              </a:rPr>
              <a:t></a:t>
            </a:r>
            <a:r>
              <a:rPr lang="en-US" altLang="zh-CN" sz="2400" b="1" i="1" dirty="0"/>
              <a:t> G</a:t>
            </a:r>
            <a:r>
              <a:rPr lang="en-US" altLang="zh-CN" sz="2400" b="1" i="1" baseline="-25000" dirty="0"/>
              <a:t>R</a:t>
            </a:r>
            <a:r>
              <a:rPr lang="en-US" altLang="zh-CN" sz="2400" b="1" dirty="0"/>
              <a:t>(</a:t>
            </a:r>
            <a:r>
              <a:rPr lang="en-US" altLang="zh-CN" sz="2400" b="1" i="1" dirty="0"/>
              <a:t>f</a:t>
            </a:r>
            <a:r>
              <a:rPr lang="en-US" altLang="zh-CN" sz="2400" b="1" dirty="0"/>
              <a:t>) </a:t>
            </a:r>
            <a:r>
              <a:rPr lang="zh-CN" altLang="en-US" sz="2400" b="1" dirty="0"/>
              <a:t>，有</a:t>
            </a:r>
            <a:endParaRPr lang="zh-CN" altLang="en-US" sz="2400" b="1" dirty="0"/>
          </a:p>
        </p:txBody>
      </p:sp>
      <p:sp>
        <p:nvSpPr>
          <p:cNvPr id="38916" name="Rectangle 5"/>
          <p:cNvSpPr/>
          <p:nvPr/>
        </p:nvSpPr>
        <p:spPr>
          <a:xfrm>
            <a:off x="0" y="3314700"/>
            <a:ext cx="9144000" cy="0"/>
          </a:xfrm>
          <a:prstGeom prst="rect">
            <a:avLst/>
          </a:prstGeom>
          <a:noFill/>
          <a:ln w="9525">
            <a:noFill/>
          </a:ln>
        </p:spPr>
        <p:txBody>
          <a:bodyPr wrap="none" anchor="ctr">
            <a:spAutoFit/>
          </a:bodyPr>
          <a:p>
            <a:pPr eaLnBrk="1" hangingPunct="1"/>
            <a:endParaRPr lang="zh-CN" altLang="en-US" dirty="0">
              <a:latin typeface="Tahoma" panose="020B0604030504040204" pitchFamily="34" charset="0"/>
            </a:endParaRPr>
          </a:p>
        </p:txBody>
      </p:sp>
      <p:graphicFrame>
        <p:nvGraphicFramePr>
          <p:cNvPr id="38917" name="Object 4"/>
          <p:cNvGraphicFramePr>
            <a:graphicFrameLocks noChangeAspect="1"/>
          </p:cNvGraphicFramePr>
          <p:nvPr/>
        </p:nvGraphicFramePr>
        <p:xfrm>
          <a:off x="2951163" y="3024188"/>
          <a:ext cx="2590800" cy="444500"/>
        </p:xfrm>
        <a:graphic>
          <a:graphicData uri="http://schemas.openxmlformats.org/presentationml/2006/ole">
            <mc:AlternateContent xmlns:mc="http://schemas.openxmlformats.org/markup-compatibility/2006">
              <mc:Choice xmlns:v="urn:schemas-microsoft-com:vml" Requires="v">
                <p:oleObj spid="_x0000_s3111" name="" r:id="rId1" imgW="1409065" imgH="241300" progId="Equation.3">
                  <p:embed/>
                </p:oleObj>
              </mc:Choice>
              <mc:Fallback>
                <p:oleObj name="" r:id="rId1" imgW="1409065" imgH="241300" progId="Equation.3">
                  <p:embed/>
                  <p:pic>
                    <p:nvPicPr>
                      <p:cNvPr id="0" name="图片 3110"/>
                      <p:cNvPicPr/>
                      <p:nvPr/>
                    </p:nvPicPr>
                    <p:blipFill>
                      <a:blip r:embed="rId2"/>
                      <a:stretch>
                        <a:fillRect/>
                      </a:stretch>
                    </p:blipFill>
                    <p:spPr>
                      <a:xfrm>
                        <a:off x="2951163" y="3024188"/>
                        <a:ext cx="2590800" cy="444500"/>
                      </a:xfrm>
                      <a:prstGeom prst="rect">
                        <a:avLst/>
                      </a:prstGeom>
                      <a:noFill/>
                      <a:ln w="38100">
                        <a:noFill/>
                        <a:miter/>
                      </a:ln>
                    </p:spPr>
                  </p:pic>
                </p:oleObj>
              </mc:Fallback>
            </mc:AlternateContent>
          </a:graphicData>
        </a:graphic>
      </p:graphicFrame>
      <p:graphicFrame>
        <p:nvGraphicFramePr>
          <p:cNvPr id="38919" name="Object 9"/>
          <p:cNvGraphicFramePr>
            <a:graphicFrameLocks noChangeAspect="1"/>
          </p:cNvGraphicFramePr>
          <p:nvPr/>
        </p:nvGraphicFramePr>
        <p:xfrm>
          <a:off x="5203508" y="3789521"/>
          <a:ext cx="2556510" cy="391795"/>
        </p:xfrm>
        <a:graphic>
          <a:graphicData uri="http://schemas.openxmlformats.org/presentationml/2006/ole">
            <mc:AlternateContent xmlns:mc="http://schemas.openxmlformats.org/markup-compatibility/2006">
              <mc:Choice xmlns:v="urn:schemas-microsoft-com:vml" Requires="v">
                <p:oleObj spid="_x0000_s3107" name="" r:id="rId3" imgW="1485900" imgH="228600" progId="Equation.3">
                  <p:embed/>
                </p:oleObj>
              </mc:Choice>
              <mc:Fallback>
                <p:oleObj name="" r:id="rId3" imgW="1485900" imgH="228600" progId="Equation.3">
                  <p:embed/>
                  <p:pic>
                    <p:nvPicPr>
                      <p:cNvPr id="0" name="图片 3106"/>
                      <p:cNvPicPr/>
                      <p:nvPr/>
                    </p:nvPicPr>
                    <p:blipFill>
                      <a:blip r:embed="rId4"/>
                      <a:stretch>
                        <a:fillRect/>
                      </a:stretch>
                    </p:blipFill>
                    <p:spPr>
                      <a:xfrm>
                        <a:off x="5203508" y="3789521"/>
                        <a:ext cx="2556510" cy="391795"/>
                      </a:xfrm>
                      <a:prstGeom prst="rect">
                        <a:avLst/>
                      </a:prstGeom>
                      <a:noFill/>
                      <a:ln w="38100">
                        <a:noFill/>
                        <a:miter/>
                      </a:ln>
                    </p:spPr>
                  </p:pic>
                </p:oleObj>
              </mc:Fallback>
            </mc:AlternateContent>
          </a:graphicData>
        </a:graphic>
      </p:graphicFrame>
      <p:graphicFrame>
        <p:nvGraphicFramePr>
          <p:cNvPr id="38920" name="Object 10"/>
          <p:cNvGraphicFramePr>
            <a:graphicFrameLocks noChangeAspect="1"/>
          </p:cNvGraphicFramePr>
          <p:nvPr/>
        </p:nvGraphicFramePr>
        <p:xfrm>
          <a:off x="2480310" y="4384358"/>
          <a:ext cx="3354388" cy="436562"/>
        </p:xfrm>
        <a:graphic>
          <a:graphicData uri="http://schemas.openxmlformats.org/presentationml/2006/ole">
            <mc:AlternateContent xmlns:mc="http://schemas.openxmlformats.org/markup-compatibility/2006">
              <mc:Choice xmlns:v="urn:schemas-microsoft-com:vml" Requires="v">
                <p:oleObj spid="_x0000_s3104" name="" r:id="rId5" imgW="1854200" imgH="241300" progId="Equation.3">
                  <p:embed/>
                </p:oleObj>
              </mc:Choice>
              <mc:Fallback>
                <p:oleObj name="" r:id="rId5" imgW="1854200" imgH="241300" progId="Equation.3">
                  <p:embed/>
                  <p:pic>
                    <p:nvPicPr>
                      <p:cNvPr id="0" name="图片 3103"/>
                      <p:cNvPicPr/>
                      <p:nvPr/>
                    </p:nvPicPr>
                    <p:blipFill>
                      <a:blip r:embed="rId6"/>
                      <a:stretch>
                        <a:fillRect/>
                      </a:stretch>
                    </p:blipFill>
                    <p:spPr>
                      <a:xfrm>
                        <a:off x="2480310" y="4384358"/>
                        <a:ext cx="3354388" cy="436562"/>
                      </a:xfrm>
                      <a:prstGeom prst="rect">
                        <a:avLst/>
                      </a:prstGeom>
                      <a:noFill/>
                      <a:ln w="38100">
                        <a:noFill/>
                        <a:miter/>
                      </a:ln>
                    </p:spPr>
                  </p:pic>
                </p:oleObj>
              </mc:Fallback>
            </mc:AlternateContent>
          </a:graphicData>
        </a:graphic>
      </p:graphicFrame>
      <p:graphicFrame>
        <p:nvGraphicFramePr>
          <p:cNvPr id="38921" name="Object 11"/>
          <p:cNvGraphicFramePr>
            <a:graphicFrameLocks noChangeAspect="1"/>
          </p:cNvGraphicFramePr>
          <p:nvPr/>
        </p:nvGraphicFramePr>
        <p:xfrm>
          <a:off x="2589213" y="4970463"/>
          <a:ext cx="2932112" cy="500062"/>
        </p:xfrm>
        <a:graphic>
          <a:graphicData uri="http://schemas.openxmlformats.org/presentationml/2006/ole">
            <mc:AlternateContent xmlns:mc="http://schemas.openxmlformats.org/markup-compatibility/2006">
              <mc:Choice xmlns:v="urn:schemas-microsoft-com:vml" Requires="v">
                <p:oleObj spid="_x0000_s3105" name="" r:id="rId7" imgW="1548765" imgH="266700" progId="Equation.3">
                  <p:embed/>
                </p:oleObj>
              </mc:Choice>
              <mc:Fallback>
                <p:oleObj name="" r:id="rId7" imgW="1548765" imgH="266700" progId="Equation.3">
                  <p:embed/>
                  <p:pic>
                    <p:nvPicPr>
                      <p:cNvPr id="0" name="图片 3104"/>
                      <p:cNvPicPr/>
                      <p:nvPr/>
                    </p:nvPicPr>
                    <p:blipFill>
                      <a:blip r:embed="rId8"/>
                      <a:stretch>
                        <a:fillRect/>
                      </a:stretch>
                    </p:blipFill>
                    <p:spPr>
                      <a:xfrm>
                        <a:off x="2589213" y="4970463"/>
                        <a:ext cx="2932112" cy="500062"/>
                      </a:xfrm>
                      <a:prstGeom prst="rect">
                        <a:avLst/>
                      </a:prstGeom>
                      <a:noFill/>
                      <a:ln w="38100">
                        <a:noFill/>
                        <a:miter/>
                      </a:ln>
                    </p:spPr>
                  </p:pic>
                </p:oleObj>
              </mc:Fallback>
            </mc:AlternateContent>
          </a:graphicData>
        </a:graphic>
      </p:graphicFrame>
      <p:graphicFrame>
        <p:nvGraphicFramePr>
          <p:cNvPr id="38922" name="Object 12"/>
          <p:cNvGraphicFramePr>
            <a:graphicFrameLocks noChangeAspect="1"/>
          </p:cNvGraphicFramePr>
          <p:nvPr/>
        </p:nvGraphicFramePr>
        <p:xfrm>
          <a:off x="1107123" y="5756593"/>
          <a:ext cx="2163762" cy="487362"/>
        </p:xfrm>
        <a:graphic>
          <a:graphicData uri="http://schemas.openxmlformats.org/presentationml/2006/ole">
            <mc:AlternateContent xmlns:mc="http://schemas.openxmlformats.org/markup-compatibility/2006">
              <mc:Choice xmlns:v="urn:schemas-microsoft-com:vml" Requires="v">
                <p:oleObj spid="_x0000_s3106" name="" r:id="rId9" imgW="1167765" imgH="266700" progId="Equation.3">
                  <p:embed/>
                </p:oleObj>
              </mc:Choice>
              <mc:Fallback>
                <p:oleObj name="" r:id="rId9" imgW="1167765" imgH="266700" progId="Equation.3">
                  <p:embed/>
                  <p:pic>
                    <p:nvPicPr>
                      <p:cNvPr id="0" name="图片 3105"/>
                      <p:cNvPicPr/>
                      <p:nvPr/>
                    </p:nvPicPr>
                    <p:blipFill>
                      <a:blip r:embed="rId10"/>
                      <a:stretch>
                        <a:fillRect/>
                      </a:stretch>
                    </p:blipFill>
                    <p:spPr>
                      <a:xfrm>
                        <a:off x="1107123" y="5756593"/>
                        <a:ext cx="2163762" cy="487362"/>
                      </a:xfrm>
                      <a:prstGeom prst="rect">
                        <a:avLst/>
                      </a:prstGeom>
                      <a:solidFill>
                        <a:schemeClr val="accent1">
                          <a:alpha val="50000"/>
                        </a:schemeClr>
                      </a:solidFill>
                      <a:ln w="38100">
                        <a:noFill/>
                        <a:miter/>
                      </a:ln>
                    </p:spPr>
                  </p:pic>
                </p:oleObj>
              </mc:Fallback>
            </mc:AlternateContent>
          </a:graphicData>
        </a:graphic>
      </p:graphicFrame>
      <p:graphicFrame>
        <p:nvGraphicFramePr>
          <p:cNvPr id="38923" name="Object 13"/>
          <p:cNvGraphicFramePr>
            <a:graphicFrameLocks noChangeAspect="1"/>
          </p:cNvGraphicFramePr>
          <p:nvPr/>
        </p:nvGraphicFramePr>
        <p:xfrm>
          <a:off x="6373178" y="5757069"/>
          <a:ext cx="2139315" cy="511175"/>
        </p:xfrm>
        <a:graphic>
          <a:graphicData uri="http://schemas.openxmlformats.org/presentationml/2006/ole">
            <mc:AlternateContent xmlns:mc="http://schemas.openxmlformats.org/markup-compatibility/2006">
              <mc:Choice xmlns:v="urn:schemas-microsoft-com:vml" Requires="v">
                <p:oleObj spid="_x0000_s3109" name="" r:id="rId11" imgW="1155700" imgH="279400" progId="Equation.3">
                  <p:embed/>
                </p:oleObj>
              </mc:Choice>
              <mc:Fallback>
                <p:oleObj name="" r:id="rId11" imgW="1155700" imgH="279400" progId="Equation.3">
                  <p:embed/>
                  <p:pic>
                    <p:nvPicPr>
                      <p:cNvPr id="0" name="图片 3108"/>
                      <p:cNvPicPr/>
                      <p:nvPr/>
                    </p:nvPicPr>
                    <p:blipFill>
                      <a:blip r:embed="rId12"/>
                      <a:stretch>
                        <a:fillRect/>
                      </a:stretch>
                    </p:blipFill>
                    <p:spPr>
                      <a:xfrm>
                        <a:off x="6373178" y="5757069"/>
                        <a:ext cx="2139315" cy="511175"/>
                      </a:xfrm>
                      <a:prstGeom prst="rect">
                        <a:avLst/>
                      </a:prstGeom>
                      <a:solidFill>
                        <a:schemeClr val="accent1">
                          <a:alpha val="50000"/>
                        </a:schemeClr>
                      </a:solidFill>
                      <a:ln w="38100">
                        <a:noFill/>
                        <a:miter/>
                      </a:ln>
                    </p:spPr>
                  </p:pic>
                </p:oleObj>
              </mc:Fallback>
            </mc:AlternateContent>
          </a:graphicData>
        </a:graphic>
      </p:graphicFrame>
      <p:sp>
        <p:nvSpPr>
          <p:cNvPr id="312324" name="Rectangle 2"/>
          <p:cNvSpPr>
            <a:spLocks noGrp="1" noChangeArrowheads="1"/>
          </p:cNvSpPr>
          <p:nvPr>
            <p:ph type="title"/>
          </p:nvPr>
        </p:nvSpPr>
        <p:spPr>
          <a:xfrm>
            <a:off x="688975" y="214630"/>
            <a:ext cx="8393430" cy="918845"/>
          </a:xfrm>
        </p:spPr>
        <p:txBody>
          <a:bodyPr/>
          <a:p>
            <a:pPr eaLnBrk="1" hangingPunct="1"/>
            <a:r>
              <a:rPr sz="4400" dirty="0" smtClean="0"/>
              <a:t>8.</a:t>
            </a:r>
            <a:r>
              <a:rPr lang="en-US" sz="4400" dirty="0" smtClean="0"/>
              <a:t>5</a:t>
            </a:r>
            <a:r>
              <a:rPr sz="4400" dirty="0" smtClean="0"/>
              <a:t> 最佳基带传输系统</a:t>
            </a:r>
            <a:endParaRPr sz="4400" dirty="0" smtClean="0"/>
          </a:p>
        </p:txBody>
      </p:sp>
      <p:graphicFrame>
        <p:nvGraphicFramePr>
          <p:cNvPr id="39944" name="Object 11"/>
          <p:cNvGraphicFramePr>
            <a:graphicFrameLocks noChangeAspect="1"/>
          </p:cNvGraphicFramePr>
          <p:nvPr/>
        </p:nvGraphicFramePr>
        <p:xfrm>
          <a:off x="3831908" y="5756593"/>
          <a:ext cx="2232025" cy="487362"/>
        </p:xfrm>
        <a:graphic>
          <a:graphicData uri="http://schemas.openxmlformats.org/presentationml/2006/ole">
            <mc:AlternateContent xmlns:mc="http://schemas.openxmlformats.org/markup-compatibility/2006">
              <mc:Choice xmlns:v="urn:schemas-microsoft-com:vml" Requires="v">
                <p:oleObj spid="_x0000_s3108" name="" r:id="rId13" imgW="1205865" imgH="266700" progId="Equation.3">
                  <p:embed/>
                </p:oleObj>
              </mc:Choice>
              <mc:Fallback>
                <p:oleObj name="" r:id="rId13" imgW="1205865" imgH="266700" progId="Equation.3">
                  <p:embed/>
                  <p:pic>
                    <p:nvPicPr>
                      <p:cNvPr id="0" name="图片 3107"/>
                      <p:cNvPicPr/>
                      <p:nvPr/>
                    </p:nvPicPr>
                    <p:blipFill>
                      <a:blip r:embed="rId14"/>
                      <a:stretch>
                        <a:fillRect/>
                      </a:stretch>
                    </p:blipFill>
                    <p:spPr>
                      <a:xfrm>
                        <a:off x="3831908" y="5756593"/>
                        <a:ext cx="2232025" cy="487362"/>
                      </a:xfrm>
                      <a:prstGeom prst="rect">
                        <a:avLst/>
                      </a:prstGeom>
                      <a:solidFill>
                        <a:schemeClr val="accent1">
                          <a:alpha val="50000"/>
                        </a:schemeClr>
                      </a:solidFill>
                      <a:ln w="38100">
                        <a:noFill/>
                        <a:miter/>
                      </a:ln>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39939" name="Rectangle 3"/>
          <p:cNvSpPr>
            <a:spLocks noGrp="1"/>
          </p:cNvSpPr>
          <p:nvPr>
            <p:ph idx="1"/>
          </p:nvPr>
        </p:nvSpPr>
        <p:spPr>
          <a:xfrm>
            <a:off x="0" y="1272223"/>
            <a:ext cx="9144000" cy="2563812"/>
          </a:xfrm>
        </p:spPr>
        <p:txBody>
          <a:bodyPr vert="horz" wrap="square" lIns="91440" tIns="45720" rIns="91440" bIns="45720" anchor="t"/>
          <a:p>
            <a:pPr lvl="3" eaLnBrk="1" hangingPunct="1">
              <a:buNone/>
            </a:pPr>
            <a:r>
              <a:rPr lang="en-US" altLang="zh-CN" dirty="0"/>
              <a:t>	</a:t>
            </a:r>
            <a:r>
              <a:rPr lang="zh-CN" altLang="en-US" sz="2400" b="1" dirty="0"/>
              <a:t>由于上式条件没有限定对接收滤波器的相位要求，所以可以选用</a:t>
            </a:r>
            <a:endParaRPr lang="zh-CN" altLang="en-US" sz="2400" b="1" dirty="0"/>
          </a:p>
          <a:p>
            <a:pPr lvl="3" eaLnBrk="1" hangingPunct="1">
              <a:buNone/>
            </a:pPr>
            <a:r>
              <a:rPr lang="zh-CN" altLang="en-US" sz="2400" b="1" dirty="0"/>
              <a:t>	由</a:t>
            </a:r>
            <a:r>
              <a:rPr lang="en-US" altLang="zh-CN" sz="2400" b="1" i="1" dirty="0"/>
              <a:t>H</a:t>
            </a:r>
            <a:r>
              <a:rPr lang="en-US" altLang="zh-CN" sz="2400" b="1" dirty="0"/>
              <a:t>(</a:t>
            </a:r>
            <a:r>
              <a:rPr lang="en-US" altLang="zh-CN" sz="2400" b="1" i="1" dirty="0"/>
              <a:t>f</a:t>
            </a:r>
            <a:r>
              <a:rPr lang="en-US" altLang="zh-CN" sz="2400" b="1" dirty="0"/>
              <a:t>) = </a:t>
            </a:r>
            <a:r>
              <a:rPr lang="en-US" altLang="zh-CN" sz="2400" b="1" i="1" dirty="0"/>
              <a:t>G</a:t>
            </a:r>
            <a:r>
              <a:rPr lang="en-US" altLang="zh-CN" sz="2400" b="1" i="1" baseline="-25000" dirty="0"/>
              <a:t>T</a:t>
            </a:r>
            <a:r>
              <a:rPr lang="en-US" altLang="zh-CN" sz="2400" b="1" dirty="0"/>
              <a:t>(</a:t>
            </a:r>
            <a:r>
              <a:rPr lang="en-US" altLang="zh-CN" sz="2400" b="1" i="1" dirty="0"/>
              <a:t>f</a:t>
            </a:r>
            <a:r>
              <a:rPr lang="en-US" altLang="zh-CN" sz="2400" b="1" dirty="0"/>
              <a:t>)</a:t>
            </a:r>
            <a:r>
              <a:rPr lang="en-US" altLang="zh-CN" sz="2400" b="1" dirty="0">
                <a:sym typeface="Symbol" panose="05050102010706020507" pitchFamily="18" charset="2"/>
              </a:rPr>
              <a:t></a:t>
            </a:r>
            <a:r>
              <a:rPr lang="en-US" altLang="zh-CN" sz="2400" b="1" i="1" dirty="0"/>
              <a:t> G</a:t>
            </a:r>
            <a:r>
              <a:rPr lang="en-US" altLang="zh-CN" sz="2400" b="1" i="1" baseline="-25000" dirty="0"/>
              <a:t>R</a:t>
            </a:r>
            <a:r>
              <a:rPr lang="en-US" altLang="zh-CN" sz="2400" b="1" dirty="0"/>
              <a:t>(</a:t>
            </a:r>
            <a:r>
              <a:rPr lang="en-US" altLang="zh-CN" sz="2400" b="1" i="1" dirty="0"/>
              <a:t>f</a:t>
            </a:r>
            <a:r>
              <a:rPr lang="en-US" altLang="zh-CN" sz="2400" b="1" dirty="0"/>
              <a:t>) </a:t>
            </a:r>
            <a:r>
              <a:rPr lang="zh-CN" altLang="en-US" sz="2400" b="1" dirty="0"/>
              <a:t>，得到</a:t>
            </a:r>
            <a:r>
              <a:rPr lang="zh-CN" altLang="en-US" sz="2400" b="1" dirty="0">
                <a:solidFill>
                  <a:schemeClr val="hlink"/>
                </a:solidFill>
              </a:rPr>
              <a:t>发送滤波器</a:t>
            </a:r>
            <a:r>
              <a:rPr lang="zh-CN" altLang="en-US" sz="2400" b="1" dirty="0"/>
              <a:t>的传输特性为</a:t>
            </a:r>
            <a:endParaRPr lang="zh-CN" altLang="en-US" sz="2400" b="1" dirty="0"/>
          </a:p>
          <a:p>
            <a:pPr lvl="3" eaLnBrk="1" hangingPunct="1">
              <a:buNone/>
            </a:pPr>
            <a:endParaRPr lang="zh-CN" altLang="en-US" sz="2400" b="1" dirty="0"/>
          </a:p>
          <a:p>
            <a:pPr lvl="3" eaLnBrk="1" hangingPunct="1">
              <a:buNone/>
            </a:pPr>
            <a:endParaRPr lang="zh-CN" altLang="en-US" sz="2400" b="1" dirty="0"/>
          </a:p>
          <a:p>
            <a:pPr lvl="3" eaLnBrk="1" hangingPunct="1">
              <a:buNone/>
            </a:pPr>
            <a:endParaRPr lang="zh-CN" altLang="en-US" sz="2400" b="1" dirty="0"/>
          </a:p>
          <a:p>
            <a:pPr lvl="3" eaLnBrk="1" hangingPunct="1">
              <a:buNone/>
            </a:pPr>
            <a:endParaRPr lang="zh-CN" altLang="en-US" sz="2400" b="1" dirty="0"/>
          </a:p>
          <a:p>
            <a:pPr lvl="3" eaLnBrk="1" hangingPunct="1">
              <a:buNone/>
            </a:pPr>
            <a:r>
              <a:rPr lang="zh-CN" altLang="en-US" sz="2400" b="1" dirty="0">
                <a:solidFill>
                  <a:srgbClr val="C00000"/>
                </a:solidFill>
                <a:effectLst>
                  <a:outerShdw blurRad="38100" dist="38100" dir="2700000" algn="tl">
                    <a:srgbClr val="000000">
                      <a:alpha val="43137"/>
                    </a:srgbClr>
                  </a:outerShdw>
                </a:effectLst>
              </a:rPr>
              <a:t>最佳基带传输系统设计</a:t>
            </a:r>
            <a:r>
              <a:rPr lang="zh-CN" altLang="en-US" sz="2400" b="1" dirty="0"/>
              <a:t>：</a:t>
            </a:r>
            <a:r>
              <a:rPr lang="zh-CN" altLang="en-US" sz="2400" b="1" dirty="0">
                <a:latin typeface="Times New Roman" panose="02020603050405020304" pitchFamily="18" charset="0"/>
                <a:ea typeface="宋体" panose="02010600030101010101" pitchFamily="2" charset="-122"/>
                <a:sym typeface="+mn-ea"/>
              </a:rPr>
              <a:t>首先选择一个无码间干扰的系统总的传输函数</a:t>
            </a:r>
            <a:r>
              <a:rPr lang="en-US" altLang="zh-CN" sz="2400" b="1" i="1" dirty="0">
                <a:latin typeface="Times New Roman" panose="02020603050405020304" pitchFamily="18" charset="0"/>
                <a:ea typeface="宋体" panose="02010600030101010101" pitchFamily="2" charset="-122"/>
                <a:sym typeface="+mn-ea"/>
              </a:rPr>
              <a:t>H</a:t>
            </a:r>
            <a:r>
              <a:rPr lang="en-US" altLang="zh-CN" sz="2400" b="1" dirty="0">
                <a:latin typeface="Times New Roman" panose="02020603050405020304" pitchFamily="18" charset="0"/>
                <a:ea typeface="宋体" panose="02010600030101010101" pitchFamily="2" charset="-122"/>
                <a:sym typeface="+mn-ea"/>
              </a:rPr>
              <a:t>(</a:t>
            </a:r>
            <a:r>
              <a:rPr lang="en-US" altLang="zh-CN" sz="2400" b="1" i="1" dirty="0">
                <a:latin typeface="Times New Roman" panose="02020603050405020304" pitchFamily="18" charset="0"/>
                <a:ea typeface="宋体" panose="02010600030101010101" pitchFamily="2" charset="-122"/>
                <a:sym typeface="+mn-ea"/>
              </a:rPr>
              <a:t>ω</a:t>
            </a:r>
            <a:r>
              <a:rPr lang="en-US" altLang="zh-CN" sz="2400" b="1" dirty="0">
                <a:latin typeface="Times New Roman" panose="02020603050405020304" pitchFamily="18" charset="0"/>
                <a:ea typeface="宋体" panose="02010600030101010101" pitchFamily="2" charset="-122"/>
                <a:sym typeface="+mn-ea"/>
              </a:rPr>
              <a:t>)</a:t>
            </a:r>
            <a:r>
              <a:rPr lang="zh-CN" altLang="en-US" sz="2400" b="1" dirty="0">
                <a:latin typeface="Times New Roman" panose="02020603050405020304" pitchFamily="18" charset="0"/>
                <a:ea typeface="宋体" panose="02010600030101010101" pitchFamily="2" charset="-122"/>
                <a:sym typeface="+mn-ea"/>
              </a:rPr>
              <a:t>，然后将</a:t>
            </a:r>
            <a:r>
              <a:rPr lang="en-US" altLang="zh-CN" sz="2400" b="1" i="1" dirty="0">
                <a:latin typeface="Times New Roman" panose="02020603050405020304" pitchFamily="18" charset="0"/>
                <a:ea typeface="宋体" panose="02010600030101010101" pitchFamily="2" charset="-122"/>
                <a:sym typeface="+mn-ea"/>
              </a:rPr>
              <a:t>H</a:t>
            </a:r>
            <a:r>
              <a:rPr lang="en-US" altLang="zh-CN" sz="2400" b="1" dirty="0">
                <a:latin typeface="Times New Roman" panose="02020603050405020304" pitchFamily="18" charset="0"/>
                <a:ea typeface="宋体" panose="02010600030101010101" pitchFamily="2" charset="-122"/>
                <a:sym typeface="+mn-ea"/>
              </a:rPr>
              <a:t>(</a:t>
            </a:r>
            <a:r>
              <a:rPr lang="en-US" altLang="zh-CN" sz="2400" b="1" i="1" dirty="0">
                <a:latin typeface="Times New Roman" panose="02020603050405020304" pitchFamily="18" charset="0"/>
                <a:ea typeface="宋体" panose="02010600030101010101" pitchFamily="2" charset="-122"/>
                <a:sym typeface="+mn-ea"/>
              </a:rPr>
              <a:t>ω</a:t>
            </a:r>
            <a:r>
              <a:rPr lang="en-US" altLang="zh-CN" sz="2400" b="1" dirty="0">
                <a:latin typeface="Times New Roman" panose="02020603050405020304" pitchFamily="18" charset="0"/>
                <a:ea typeface="宋体" panose="02010600030101010101" pitchFamily="2" charset="-122"/>
                <a:sym typeface="+mn-ea"/>
              </a:rPr>
              <a:t>)</a:t>
            </a:r>
            <a:r>
              <a:rPr lang="zh-CN" altLang="en-US" sz="2400" b="1" dirty="0">
                <a:latin typeface="Times New Roman" panose="02020603050405020304" pitchFamily="18" charset="0"/>
                <a:ea typeface="宋体" panose="02010600030101010101" pitchFamily="2" charset="-122"/>
                <a:sym typeface="+mn-ea"/>
              </a:rPr>
              <a:t>开平方一分为二，一半作为发送滤波器的传输函数</a:t>
            </a:r>
            <a:r>
              <a:rPr lang="en-US" altLang="zh-CN" sz="2400" b="1" i="1" dirty="0">
                <a:latin typeface="Times New Roman" panose="02020603050405020304" pitchFamily="18" charset="0"/>
                <a:ea typeface="宋体" panose="02010600030101010101" pitchFamily="2" charset="-122"/>
                <a:sym typeface="+mn-ea"/>
              </a:rPr>
              <a:t>G</a:t>
            </a:r>
            <a:r>
              <a:rPr lang="en-US" altLang="zh-CN" sz="2400" b="1" i="1" baseline="-25000" dirty="0">
                <a:latin typeface="Times New Roman" panose="02020603050405020304" pitchFamily="18" charset="0"/>
                <a:ea typeface="宋体" panose="02010600030101010101" pitchFamily="2" charset="-122"/>
                <a:sym typeface="+mn-ea"/>
              </a:rPr>
              <a:t>T</a:t>
            </a:r>
            <a:r>
              <a:rPr lang="en-US" altLang="zh-CN" sz="2400" b="1" dirty="0">
                <a:latin typeface="Times New Roman" panose="02020603050405020304" pitchFamily="18" charset="0"/>
                <a:ea typeface="宋体" panose="02010600030101010101" pitchFamily="2" charset="-122"/>
                <a:sym typeface="+mn-ea"/>
              </a:rPr>
              <a:t>(ω)=</a:t>
            </a:r>
            <a:r>
              <a:rPr lang="en-US" altLang="zh-CN" sz="2400" b="1" i="1" dirty="0">
                <a:latin typeface="Times New Roman" panose="02020603050405020304" pitchFamily="18" charset="0"/>
                <a:ea typeface="宋体" panose="02010600030101010101" pitchFamily="2" charset="-122"/>
                <a:sym typeface="+mn-ea"/>
              </a:rPr>
              <a:t>H</a:t>
            </a:r>
            <a:r>
              <a:rPr lang="en-US" altLang="zh-CN" sz="2400" b="1" dirty="0">
                <a:latin typeface="Times New Roman" panose="02020603050405020304" pitchFamily="18" charset="0"/>
                <a:ea typeface="宋体" panose="02010600030101010101" pitchFamily="2" charset="-122"/>
                <a:sym typeface="+mn-ea"/>
              </a:rPr>
              <a:t>(</a:t>
            </a:r>
            <a:r>
              <a:rPr lang="en-US" altLang="zh-CN" sz="2400" b="1" i="1" dirty="0">
                <a:latin typeface="Times New Roman" panose="02020603050405020304" pitchFamily="18" charset="0"/>
                <a:ea typeface="宋体" panose="02010600030101010101" pitchFamily="2" charset="-122"/>
                <a:sym typeface="+mn-ea"/>
              </a:rPr>
              <a:t>ω</a:t>
            </a:r>
            <a:r>
              <a:rPr lang="en-US" altLang="zh-CN" sz="2400" b="1" dirty="0">
                <a:latin typeface="Times New Roman" panose="02020603050405020304" pitchFamily="18" charset="0"/>
                <a:ea typeface="宋体" panose="02010600030101010101" pitchFamily="2" charset="-122"/>
                <a:sym typeface="+mn-ea"/>
              </a:rPr>
              <a:t>)</a:t>
            </a:r>
            <a:r>
              <a:rPr lang="en-US" altLang="zh-CN" sz="2400" b="1" baseline="30000" dirty="0">
                <a:latin typeface="Times New Roman" panose="02020603050405020304" pitchFamily="18" charset="0"/>
                <a:ea typeface="宋体" panose="02010600030101010101" pitchFamily="2" charset="-122"/>
                <a:sym typeface="+mn-ea"/>
              </a:rPr>
              <a:t>1/2</a:t>
            </a:r>
            <a:r>
              <a:rPr lang="zh-CN" altLang="en-US" sz="2400" b="1" dirty="0">
                <a:latin typeface="Times New Roman" panose="02020603050405020304" pitchFamily="18" charset="0"/>
                <a:ea typeface="宋体" panose="02010600030101010101" pitchFamily="2" charset="-122"/>
                <a:sym typeface="+mn-ea"/>
              </a:rPr>
              <a:t>， 另一半作为接收滤波器的传输函数</a:t>
            </a:r>
            <a:r>
              <a:rPr lang="en-US" altLang="zh-CN" sz="2400" b="1" i="1" dirty="0">
                <a:latin typeface="Times New Roman" panose="02020603050405020304" pitchFamily="18" charset="0"/>
                <a:ea typeface="宋体" panose="02010600030101010101" pitchFamily="2" charset="-122"/>
                <a:sym typeface="+mn-ea"/>
              </a:rPr>
              <a:t>G</a:t>
            </a:r>
            <a:r>
              <a:rPr lang="en-US" altLang="zh-CN" sz="2400" b="1" i="1" baseline="-25000" dirty="0">
                <a:latin typeface="Times New Roman" panose="02020603050405020304" pitchFamily="18" charset="0"/>
                <a:ea typeface="宋体" panose="02010600030101010101" pitchFamily="2" charset="-122"/>
                <a:sym typeface="+mn-ea"/>
              </a:rPr>
              <a:t>R</a:t>
            </a:r>
            <a:r>
              <a:rPr lang="en-US" altLang="zh-CN" sz="2400" b="1" dirty="0">
                <a:latin typeface="Times New Roman" panose="02020603050405020304" pitchFamily="18" charset="0"/>
                <a:ea typeface="宋体" panose="02010600030101010101" pitchFamily="2" charset="-122"/>
                <a:sym typeface="+mn-ea"/>
              </a:rPr>
              <a:t>(</a:t>
            </a:r>
            <a:r>
              <a:rPr lang="en-US" altLang="zh-CN" sz="2400" b="1" i="1" dirty="0">
                <a:latin typeface="Times New Roman" panose="02020603050405020304" pitchFamily="18" charset="0"/>
                <a:ea typeface="宋体" panose="02010600030101010101" pitchFamily="2" charset="-122"/>
                <a:sym typeface="+mn-ea"/>
              </a:rPr>
              <a:t>ω</a:t>
            </a:r>
            <a:r>
              <a:rPr lang="en-US" altLang="zh-CN" sz="2400" b="1" dirty="0">
                <a:latin typeface="Times New Roman" panose="02020603050405020304" pitchFamily="18" charset="0"/>
                <a:ea typeface="宋体" panose="02010600030101010101" pitchFamily="2" charset="-122"/>
                <a:sym typeface="+mn-ea"/>
              </a:rPr>
              <a:t>)=</a:t>
            </a:r>
            <a:r>
              <a:rPr lang="en-US" altLang="zh-CN" sz="2400" b="1" i="1" dirty="0">
                <a:latin typeface="Times New Roman" panose="02020603050405020304" pitchFamily="18" charset="0"/>
                <a:ea typeface="宋体" panose="02010600030101010101" pitchFamily="2" charset="-122"/>
                <a:sym typeface="+mn-ea"/>
              </a:rPr>
              <a:t>H</a:t>
            </a:r>
            <a:r>
              <a:rPr lang="en-US" altLang="zh-CN" sz="2400" b="1" dirty="0">
                <a:latin typeface="Times New Roman" panose="02020603050405020304" pitchFamily="18" charset="0"/>
                <a:ea typeface="宋体" panose="02010600030101010101" pitchFamily="2" charset="-122"/>
                <a:sym typeface="+mn-ea"/>
              </a:rPr>
              <a:t>(</a:t>
            </a:r>
            <a:r>
              <a:rPr lang="en-US" altLang="zh-CN" sz="2400" b="1" i="1" dirty="0">
                <a:latin typeface="Times New Roman" panose="02020603050405020304" pitchFamily="18" charset="0"/>
                <a:ea typeface="宋体" panose="02010600030101010101" pitchFamily="2" charset="-122"/>
                <a:sym typeface="+mn-ea"/>
              </a:rPr>
              <a:t>ω</a:t>
            </a:r>
            <a:r>
              <a:rPr lang="en-US" altLang="zh-CN" sz="2400" b="1" dirty="0">
                <a:latin typeface="Times New Roman" panose="02020603050405020304" pitchFamily="18" charset="0"/>
                <a:ea typeface="宋体" panose="02010600030101010101" pitchFamily="2" charset="-122"/>
                <a:sym typeface="+mn-ea"/>
              </a:rPr>
              <a:t>)</a:t>
            </a:r>
            <a:r>
              <a:rPr lang="en-US" altLang="zh-CN" sz="2400" b="1" baseline="30000" dirty="0">
                <a:latin typeface="Times New Roman" panose="02020603050405020304" pitchFamily="18" charset="0"/>
                <a:ea typeface="宋体" panose="02010600030101010101" pitchFamily="2" charset="-122"/>
                <a:sym typeface="+mn-ea"/>
              </a:rPr>
              <a:t>1/2</a:t>
            </a:r>
            <a:r>
              <a:rPr lang="zh-CN" altLang="en-US" sz="2400" b="1" dirty="0">
                <a:latin typeface="Times New Roman" panose="02020603050405020304" pitchFamily="18" charset="0"/>
                <a:ea typeface="宋体" panose="02010600030101010101" pitchFamily="2" charset="-122"/>
                <a:sym typeface="+mn-ea"/>
              </a:rPr>
              <a:t>。此时构成的基带系统就是一个在发送信号功率一定的约束条件下，误码率最小的最佳基带传输系统。 </a:t>
            </a:r>
            <a:endParaRPr lang="zh-CN" altLang="en-US" sz="2400" b="1" dirty="0"/>
          </a:p>
        </p:txBody>
      </p:sp>
      <p:graphicFrame>
        <p:nvGraphicFramePr>
          <p:cNvPr id="39940" name="Object 5"/>
          <p:cNvGraphicFramePr>
            <a:graphicFrameLocks noChangeAspect="1"/>
          </p:cNvGraphicFramePr>
          <p:nvPr/>
        </p:nvGraphicFramePr>
        <p:xfrm>
          <a:off x="3151823" y="1660208"/>
          <a:ext cx="2141537" cy="427037"/>
        </p:xfrm>
        <a:graphic>
          <a:graphicData uri="http://schemas.openxmlformats.org/presentationml/2006/ole">
            <mc:AlternateContent xmlns:mc="http://schemas.openxmlformats.org/markup-compatibility/2006">
              <mc:Choice xmlns:v="urn:schemas-microsoft-com:vml" Requires="v">
                <p:oleObj spid="_x0000_s3110" name="" r:id="rId1" imgW="1143000" imgH="228600" progId="Equation.3">
                  <p:embed/>
                </p:oleObj>
              </mc:Choice>
              <mc:Fallback>
                <p:oleObj name="" r:id="rId1" imgW="1143000" imgH="228600" progId="Equation.3">
                  <p:embed/>
                  <p:pic>
                    <p:nvPicPr>
                      <p:cNvPr id="0" name="图片 3109"/>
                      <p:cNvPicPr/>
                      <p:nvPr/>
                    </p:nvPicPr>
                    <p:blipFill>
                      <a:blip r:embed="rId2"/>
                      <a:stretch>
                        <a:fillRect/>
                      </a:stretch>
                    </p:blipFill>
                    <p:spPr>
                      <a:xfrm>
                        <a:off x="3151823" y="1660208"/>
                        <a:ext cx="2141537" cy="427037"/>
                      </a:xfrm>
                      <a:prstGeom prst="rect">
                        <a:avLst/>
                      </a:prstGeom>
                      <a:solidFill>
                        <a:schemeClr val="accent2">
                          <a:alpha val="50000"/>
                        </a:schemeClr>
                      </a:solidFill>
                      <a:ln w="15875" cap="flat" cmpd="sng">
                        <a:noFill/>
                        <a:prstDash val="solid"/>
                        <a:miter/>
                        <a:headEnd type="none" w="med" len="med"/>
                        <a:tailEnd type="none" w="med" len="med"/>
                      </a:ln>
                    </p:spPr>
                  </p:pic>
                </p:oleObj>
              </mc:Fallback>
            </mc:AlternateContent>
          </a:graphicData>
        </a:graphic>
      </p:graphicFrame>
      <p:graphicFrame>
        <p:nvGraphicFramePr>
          <p:cNvPr id="39942" name="Object 7"/>
          <p:cNvGraphicFramePr>
            <a:graphicFrameLocks noChangeAspect="1"/>
          </p:cNvGraphicFramePr>
          <p:nvPr/>
        </p:nvGraphicFramePr>
        <p:xfrm>
          <a:off x="3186748" y="2557463"/>
          <a:ext cx="2071687" cy="419100"/>
        </p:xfrm>
        <a:graphic>
          <a:graphicData uri="http://schemas.openxmlformats.org/presentationml/2006/ole">
            <mc:AlternateContent xmlns:mc="http://schemas.openxmlformats.org/markup-compatibility/2006">
              <mc:Choice xmlns:v="urn:schemas-microsoft-com:vml" Requires="v">
                <p:oleObj spid="_x0000_s3112" name="" r:id="rId3" imgW="1130300" imgH="228600" progId="Equation.3">
                  <p:embed/>
                </p:oleObj>
              </mc:Choice>
              <mc:Fallback>
                <p:oleObj name="" r:id="rId3" imgW="1130300" imgH="228600" progId="Equation.3">
                  <p:embed/>
                  <p:pic>
                    <p:nvPicPr>
                      <p:cNvPr id="0" name="图片 3111"/>
                      <p:cNvPicPr/>
                      <p:nvPr/>
                    </p:nvPicPr>
                    <p:blipFill>
                      <a:blip r:embed="rId4"/>
                      <a:stretch>
                        <a:fillRect/>
                      </a:stretch>
                    </p:blipFill>
                    <p:spPr>
                      <a:xfrm>
                        <a:off x="3186748" y="2557463"/>
                        <a:ext cx="2071687" cy="419100"/>
                      </a:xfrm>
                      <a:prstGeom prst="rect">
                        <a:avLst/>
                      </a:prstGeom>
                      <a:solidFill>
                        <a:schemeClr val="accent2">
                          <a:alpha val="50000"/>
                        </a:schemeClr>
                      </a:solidFill>
                      <a:ln w="15875" cap="flat" cmpd="sng">
                        <a:noFill/>
                        <a:prstDash val="solid"/>
                        <a:miter/>
                        <a:headEnd type="none" w="med" len="med"/>
                        <a:tailEnd type="none" w="med" len="med"/>
                      </a:ln>
                    </p:spPr>
                  </p:pic>
                </p:oleObj>
              </mc:Fallback>
            </mc:AlternateContent>
          </a:graphicData>
        </a:graphic>
      </p:graphicFrame>
      <p:pic>
        <p:nvPicPr>
          <p:cNvPr id="39943" name="Picture 10"/>
          <p:cNvPicPr>
            <a:picLocks noChangeAspect="1"/>
          </p:cNvPicPr>
          <p:nvPr/>
        </p:nvPicPr>
        <p:blipFill>
          <a:blip r:embed="rId5"/>
          <a:stretch>
            <a:fillRect/>
          </a:stretch>
        </p:blipFill>
        <p:spPr>
          <a:xfrm>
            <a:off x="261303" y="3030220"/>
            <a:ext cx="8621712" cy="1198563"/>
          </a:xfrm>
          <a:prstGeom prst="rect">
            <a:avLst/>
          </a:prstGeom>
          <a:noFill/>
          <a:ln w="9525">
            <a:noFill/>
          </a:ln>
        </p:spPr>
      </p:pic>
      <p:sp>
        <p:nvSpPr>
          <p:cNvPr id="312324" name="Rectangle 2"/>
          <p:cNvSpPr>
            <a:spLocks noGrp="1" noChangeArrowheads="1"/>
          </p:cNvSpPr>
          <p:nvPr>
            <p:ph type="title"/>
          </p:nvPr>
        </p:nvSpPr>
        <p:spPr>
          <a:xfrm>
            <a:off x="688975" y="214630"/>
            <a:ext cx="8393430" cy="918845"/>
          </a:xfrm>
        </p:spPr>
        <p:txBody>
          <a:bodyPr/>
          <a:p>
            <a:pPr eaLnBrk="1" hangingPunct="1"/>
            <a:r>
              <a:rPr sz="4400" dirty="0" smtClean="0"/>
              <a:t>8.</a:t>
            </a:r>
            <a:r>
              <a:rPr lang="en-US" sz="4400" dirty="0" smtClean="0"/>
              <a:t>5</a:t>
            </a:r>
            <a:r>
              <a:rPr sz="4400" dirty="0" smtClean="0"/>
              <a:t> 最佳基带传输系统</a:t>
            </a:r>
            <a:endParaRPr sz="4400"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914400" y="1154430"/>
            <a:ext cx="8228965" cy="147764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理想限带信道下的最佳基带传输要求在抽样点上（   ）。</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无</a:t>
            </a:r>
            <a:r>
              <a:rPr lang="en-US" altLang="zh-CN" sz="2600">
                <a:solidFill>
                  <a:srgbClr val="000000"/>
                </a:solidFill>
                <a:latin typeface="微软雅黑" panose="020B0503020204020204" charset="-122"/>
                <a:ea typeface="微软雅黑" panose="020B0503020204020204" charset="-122"/>
              </a:rPr>
              <a:t>ISI</a:t>
            </a:r>
            <a:r>
              <a:rPr lang="zh-CN" altLang="en-US" sz="2600">
                <a:solidFill>
                  <a:srgbClr val="000000"/>
                </a:solidFill>
                <a:latin typeface="微软雅黑" panose="020B0503020204020204" charset="-122"/>
                <a:ea typeface="微软雅黑" panose="020B0503020204020204" charset="-122"/>
              </a:rPr>
              <a:t>、无噪声</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无</a:t>
            </a:r>
            <a:r>
              <a:rPr lang="en-US" altLang="zh-CN" sz="2600">
                <a:solidFill>
                  <a:srgbClr val="000000"/>
                </a:solidFill>
                <a:latin typeface="微软雅黑" panose="020B0503020204020204" charset="-122"/>
                <a:ea typeface="微软雅黑" panose="020B0503020204020204" charset="-122"/>
              </a:rPr>
              <a:t>ISI</a:t>
            </a:r>
            <a:r>
              <a:rPr lang="zh-CN" altLang="en-US" sz="2600">
                <a:solidFill>
                  <a:srgbClr val="000000"/>
                </a:solidFill>
                <a:latin typeface="微软雅黑" panose="020B0503020204020204" charset="-122"/>
                <a:ea typeface="微软雅黑" panose="020B0503020204020204" charset="-122"/>
              </a:rPr>
              <a:t>且信噪比最大</a:t>
            </a:r>
            <a:endParaRPr lang="zh-CN" altLang="en-US" sz="2600">
              <a:solidFill>
                <a:srgbClr val="000000"/>
              </a:solidFill>
              <a:latin typeface="微软雅黑" panose="020B0503020204020204" charset="-122"/>
              <a:ea typeface="微软雅黑" panose="020B0503020204020204" charset="-122"/>
            </a:endParaRPr>
          </a:p>
        </p:txBody>
      </p:sp>
      <p:sp>
        <p:nvSpPr>
          <p:cNvPr id="8" name="文本框 7"/>
          <p:cNvSpPr txBox="1"/>
          <p:nvPr>
            <p:custDataLst>
              <p:tags r:id="rId4"/>
            </p:custDataLst>
          </p:nvPr>
        </p:nvSpPr>
        <p:spPr>
          <a:xfrm>
            <a:off x="1828800" y="45002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噪声功率小于</a:t>
            </a:r>
            <a:r>
              <a:rPr lang="en-US" altLang="zh-CN" sz="2600">
                <a:solidFill>
                  <a:srgbClr val="000000"/>
                </a:solidFill>
                <a:latin typeface="微软雅黑" panose="020B0503020204020204" charset="-122"/>
                <a:ea typeface="微软雅黑" panose="020B0503020204020204" charset="-122"/>
              </a:rPr>
              <a:t>ISI</a:t>
            </a:r>
            <a:r>
              <a:rPr lang="zh-CN" altLang="en-US" sz="2600">
                <a:solidFill>
                  <a:srgbClr val="000000"/>
                </a:solidFill>
                <a:latin typeface="微软雅黑" panose="020B0503020204020204" charset="-122"/>
                <a:ea typeface="微软雅黑" panose="020B0503020204020204" charset="-122"/>
              </a:rPr>
              <a:t>的功率</a:t>
            </a:r>
            <a:endParaRPr lang="zh-CN" altLang="en-US" sz="2600">
              <a:solidFill>
                <a:srgbClr val="000000"/>
              </a:solidFill>
              <a:latin typeface="微软雅黑" panose="020B0503020204020204" charset="-122"/>
              <a:ea typeface="微软雅黑" panose="020B0503020204020204" charset="-122"/>
            </a:endParaRPr>
          </a:p>
        </p:txBody>
      </p:sp>
      <p:sp>
        <p:nvSpPr>
          <p:cNvPr id="9" name="文本框 8"/>
          <p:cNvSpPr txBox="1"/>
          <p:nvPr>
            <p:custDataLst>
              <p:tags r:id="rId5"/>
            </p:custDataLst>
          </p:nvPr>
        </p:nvSpPr>
        <p:spPr>
          <a:xfrm>
            <a:off x="1828800" y="53574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噪声功率等于</a:t>
            </a:r>
            <a:r>
              <a:rPr lang="en-US" altLang="zh-CN" sz="2600">
                <a:solidFill>
                  <a:srgbClr val="000000"/>
                </a:solidFill>
                <a:latin typeface="微软雅黑" panose="020B0503020204020204" charset="-122"/>
                <a:ea typeface="微软雅黑" panose="020B0503020204020204" charset="-122"/>
              </a:rPr>
              <a:t>ISI</a:t>
            </a:r>
            <a:r>
              <a:rPr lang="zh-CN" altLang="en-US" sz="2600">
                <a:solidFill>
                  <a:srgbClr val="000000"/>
                </a:solidFill>
                <a:latin typeface="微软雅黑" panose="020B0503020204020204" charset="-122"/>
                <a:ea typeface="微软雅黑" panose="020B0503020204020204" charset="-122"/>
              </a:rPr>
              <a:t>的功率</a:t>
            </a:r>
            <a:endParaRPr lang="zh-CN" altLang="en-US" sz="2600">
              <a:solidFill>
                <a:srgbClr val="000000"/>
              </a:solidFill>
              <a:latin typeface="微软雅黑" panose="020B0503020204020204" charset="-122"/>
              <a:ea typeface="微软雅黑" panose="020B0503020204020204" charset="-122"/>
            </a:endParaRPr>
          </a:p>
        </p:txBody>
      </p:sp>
      <p:sp>
        <p:nvSpPr>
          <p:cNvPr id="10" name="椭圆 9"/>
          <p:cNvSpPr>
            <a:spLocks noChangeAspect="1"/>
          </p:cNvSpPr>
          <p:nvPr>
            <p:custDataLst>
              <p:tags r:id="rId6"/>
            </p:custDataLst>
          </p:nvPr>
        </p:nvSpPr>
        <p:spPr>
          <a:xfrm>
            <a:off x="1114425" y="28498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7"/>
            </p:custDataLst>
          </p:nvPr>
        </p:nvSpPr>
        <p:spPr>
          <a:xfrm>
            <a:off x="1114425" y="370713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椭圆 11"/>
          <p:cNvSpPr>
            <a:spLocks noChangeAspect="1"/>
          </p:cNvSpPr>
          <p:nvPr>
            <p:custDataLst>
              <p:tags r:id="rId8"/>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3" name="椭圆 12"/>
          <p:cNvSpPr>
            <a:spLocks noChangeAspect="1"/>
          </p:cNvSpPr>
          <p:nvPr>
            <p:custDataLst>
              <p:tags r:id="rId9"/>
            </p:custDataLst>
          </p:nvPr>
        </p:nvSpPr>
        <p:spPr>
          <a:xfrm>
            <a:off x="1114425" y="54216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4" name="圆角矩形 13"/>
          <p:cNvSpPr/>
          <p:nvPr>
            <p:custDataLst>
              <p:tags r:id="rId10"/>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9" name="组合 18"/>
          <p:cNvGrpSpPr/>
          <p:nvPr>
            <p:custDataLst>
              <p:tags r:id="rId11"/>
            </p:custDataLst>
          </p:nvPr>
        </p:nvGrpSpPr>
        <p:grpSpPr>
          <a:xfrm>
            <a:off x="0" y="0"/>
            <a:ext cx="9144000" cy="635000"/>
            <a:chOff x="0" y="0"/>
            <a:chExt cx="14400" cy="1000"/>
          </a:xfrm>
        </p:grpSpPr>
        <p:sp>
          <p:nvSpPr>
            <p:cNvPr id="15"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8"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4" name="图片 3" descr="tmpF167"/>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982345" y="1090295"/>
            <a:ext cx="7315200" cy="17595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设数字基带传输系统的发送、接收滤波器分别是</a:t>
            </a:r>
            <a:r>
              <a:rPr lang="en-US" altLang="zh-CN" sz="2600">
                <a:solidFill>
                  <a:srgbClr val="000000"/>
                </a:solidFill>
                <a:latin typeface="微软雅黑" panose="020B0503020204020204" charset="-122"/>
                <a:ea typeface="微软雅黑" panose="020B0503020204020204" charset="-122"/>
              </a:rPr>
              <a:t>G</a:t>
            </a:r>
            <a:r>
              <a:rPr lang="en-US" altLang="zh-CN" sz="2600" baseline="-25000">
                <a:solidFill>
                  <a:srgbClr val="000000"/>
                </a:solidFill>
                <a:latin typeface="微软雅黑" panose="020B0503020204020204" charset="-122"/>
                <a:ea typeface="微软雅黑" panose="020B0503020204020204" charset="-122"/>
              </a:rPr>
              <a:t>T</a:t>
            </a:r>
            <a:r>
              <a:rPr lang="en-US" altLang="zh-CN" sz="2600">
                <a:solidFill>
                  <a:srgbClr val="000000"/>
                </a:solidFill>
                <a:latin typeface="微软雅黑" panose="020B0503020204020204" charset="-122"/>
                <a:ea typeface="微软雅黑" panose="020B0503020204020204" charset="-122"/>
              </a:rPr>
              <a:t>(f)</a:t>
            </a:r>
            <a:r>
              <a:rPr lang="zh-CN" altLang="en-US" sz="2600">
                <a:solidFill>
                  <a:srgbClr val="000000"/>
                </a:solidFill>
                <a:latin typeface="微软雅黑" panose="020B0503020204020204" charset="-122"/>
                <a:ea typeface="微软雅黑" panose="020B0503020204020204" charset="-122"/>
              </a:rPr>
              <a:t>、</a:t>
            </a:r>
            <a:r>
              <a:rPr lang="en-US" altLang="zh-CN" sz="2600">
                <a:solidFill>
                  <a:srgbClr val="000000"/>
                </a:solidFill>
                <a:latin typeface="微软雅黑" panose="020B0503020204020204" charset="-122"/>
                <a:ea typeface="微软雅黑" panose="020B0503020204020204" charset="-122"/>
              </a:rPr>
              <a:t>G</a:t>
            </a:r>
            <a:r>
              <a:rPr lang="en-US" altLang="zh-CN" sz="2600" baseline="-25000">
                <a:solidFill>
                  <a:srgbClr val="000000"/>
                </a:solidFill>
                <a:latin typeface="微软雅黑" panose="020B0503020204020204" charset="-122"/>
                <a:ea typeface="微软雅黑" panose="020B0503020204020204" charset="-122"/>
              </a:rPr>
              <a:t>R</a:t>
            </a:r>
            <a:r>
              <a:rPr lang="en-US" altLang="zh-CN" sz="2600">
                <a:solidFill>
                  <a:srgbClr val="000000"/>
                </a:solidFill>
                <a:latin typeface="微软雅黑" panose="020B0503020204020204" charset="-122"/>
                <a:ea typeface="微软雅黑" panose="020B0503020204020204" charset="-122"/>
              </a:rPr>
              <a:t>(f)</a:t>
            </a:r>
            <a:r>
              <a:rPr lang="zh-CN" altLang="en-US" sz="2600">
                <a:solidFill>
                  <a:srgbClr val="000000"/>
                </a:solidFill>
                <a:latin typeface="微软雅黑" panose="020B0503020204020204" charset="-122"/>
                <a:ea typeface="微软雅黑" panose="020B0503020204020204" charset="-122"/>
              </a:rPr>
              <a:t>。下列设计中，（    ）能使系统在采样点无符号间干扰且具有最佳的抗噪声能力，其中的</a:t>
            </a:r>
            <a:r>
              <a:rPr lang="en-US" altLang="zh-CN" sz="2600">
                <a:solidFill>
                  <a:srgbClr val="000000"/>
                </a:solidFill>
                <a:latin typeface="微软雅黑" panose="020B0503020204020204" charset="-122"/>
                <a:ea typeface="微软雅黑" panose="020B0503020204020204" charset="-122"/>
              </a:rPr>
              <a:t>X(f)</a:t>
            </a:r>
            <a:r>
              <a:rPr lang="zh-CN" altLang="en-US" sz="2600">
                <a:solidFill>
                  <a:srgbClr val="000000"/>
                </a:solidFill>
                <a:latin typeface="微软雅黑" panose="020B0503020204020204" charset="-122"/>
                <a:ea typeface="微软雅黑" panose="020B0503020204020204" charset="-122"/>
              </a:rPr>
              <a:t>是升余弦滚降频谱特性。</a:t>
            </a:r>
            <a:endParaRPr lang="zh-CN" altLang="en-US" sz="2600">
              <a:solidFill>
                <a:srgbClr val="000000"/>
              </a:solidFill>
              <a:latin typeface="微软雅黑" panose="020B0503020204020204" charset="-122"/>
              <a:ea typeface="微软雅黑" panose="020B0503020204020204" charset="-122"/>
            </a:endParaRPr>
          </a:p>
        </p:txBody>
      </p:sp>
      <p:sp>
        <p:nvSpPr>
          <p:cNvPr id="10" name="椭圆 9"/>
          <p:cNvSpPr>
            <a:spLocks noChangeAspect="1"/>
          </p:cNvSpPr>
          <p:nvPr>
            <p:custDataLst>
              <p:tags r:id="rId2"/>
            </p:custDataLst>
          </p:nvPr>
        </p:nvSpPr>
        <p:spPr>
          <a:xfrm>
            <a:off x="1114425" y="313690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3"/>
            </p:custDataLst>
          </p:nvPr>
        </p:nvSpPr>
        <p:spPr>
          <a:xfrm>
            <a:off x="1114425" y="399415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椭圆 11"/>
          <p:cNvSpPr>
            <a:spLocks noChangeAspect="1"/>
          </p:cNvSpPr>
          <p:nvPr>
            <p:custDataLst>
              <p:tags r:id="rId4"/>
            </p:custDataLst>
          </p:nvPr>
        </p:nvSpPr>
        <p:spPr>
          <a:xfrm>
            <a:off x="1114425" y="485140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3" name="椭圆 12"/>
          <p:cNvSpPr>
            <a:spLocks noChangeAspect="1"/>
          </p:cNvSpPr>
          <p:nvPr>
            <p:custDataLst>
              <p:tags r:id="rId5"/>
            </p:custDataLst>
          </p:nvPr>
        </p:nvSpPr>
        <p:spPr>
          <a:xfrm>
            <a:off x="1114425" y="570865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4" name="圆角矩形 13"/>
          <p:cNvSpPr/>
          <p:nvPr>
            <p:custDataLst>
              <p:tags r:id="rId6"/>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pic>
        <p:nvPicPr>
          <p:cNvPr id="21" name="图片 20"/>
          <p:cNvPicPr>
            <a:picLocks noChangeAspect="1"/>
          </p:cNvPicPr>
          <p:nvPr/>
        </p:nvPicPr>
        <p:blipFill>
          <a:blip r:embed="rId7"/>
          <a:stretch>
            <a:fillRect/>
          </a:stretch>
        </p:blipFill>
        <p:spPr>
          <a:xfrm>
            <a:off x="1973580" y="3107690"/>
            <a:ext cx="3281045" cy="543560"/>
          </a:xfrm>
          <a:prstGeom prst="rect">
            <a:avLst/>
          </a:prstGeom>
        </p:spPr>
      </p:pic>
      <p:pic>
        <p:nvPicPr>
          <p:cNvPr id="22" name="图片 21"/>
          <p:cNvPicPr>
            <a:picLocks noChangeAspect="1"/>
          </p:cNvPicPr>
          <p:nvPr/>
        </p:nvPicPr>
        <p:blipFill>
          <a:blip r:embed="rId8"/>
          <a:stretch>
            <a:fillRect/>
          </a:stretch>
        </p:blipFill>
        <p:spPr>
          <a:xfrm>
            <a:off x="1973580" y="4041140"/>
            <a:ext cx="3057525" cy="467360"/>
          </a:xfrm>
          <a:prstGeom prst="rect">
            <a:avLst/>
          </a:prstGeom>
        </p:spPr>
      </p:pic>
      <p:pic>
        <p:nvPicPr>
          <p:cNvPr id="23" name="图片 22"/>
          <p:cNvPicPr>
            <a:picLocks noChangeAspect="1"/>
          </p:cNvPicPr>
          <p:nvPr/>
        </p:nvPicPr>
        <p:blipFill>
          <a:blip r:embed="rId9"/>
          <a:stretch>
            <a:fillRect/>
          </a:stretch>
        </p:blipFill>
        <p:spPr>
          <a:xfrm>
            <a:off x="1946275" y="4888230"/>
            <a:ext cx="3084830" cy="477520"/>
          </a:xfrm>
          <a:prstGeom prst="rect">
            <a:avLst/>
          </a:prstGeom>
        </p:spPr>
      </p:pic>
      <p:pic>
        <p:nvPicPr>
          <p:cNvPr id="24" name="图片 23"/>
          <p:cNvPicPr>
            <a:picLocks noChangeAspect="1"/>
          </p:cNvPicPr>
          <p:nvPr/>
        </p:nvPicPr>
        <p:blipFill>
          <a:blip r:embed="rId10"/>
          <a:stretch>
            <a:fillRect/>
          </a:stretch>
        </p:blipFill>
        <p:spPr>
          <a:xfrm>
            <a:off x="1946275" y="5708650"/>
            <a:ext cx="3105150" cy="514350"/>
          </a:xfrm>
          <a:prstGeom prst="rect">
            <a:avLst/>
          </a:prstGeom>
        </p:spPr>
      </p:pic>
      <p:grpSp>
        <p:nvGrpSpPr>
          <p:cNvPr id="19" name="组合 18"/>
          <p:cNvGrpSpPr/>
          <p:nvPr>
            <p:custDataLst>
              <p:tags r:id="rId11"/>
            </p:custDataLst>
          </p:nvPr>
        </p:nvGrpSpPr>
        <p:grpSpPr>
          <a:xfrm>
            <a:off x="0" y="0"/>
            <a:ext cx="9144000" cy="635000"/>
            <a:chOff x="0" y="0"/>
            <a:chExt cx="14400" cy="1000"/>
          </a:xfrm>
        </p:grpSpPr>
        <p:sp>
          <p:nvSpPr>
            <p:cNvPr id="15"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8"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4" name="图片 3" descr="tmpF167"/>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982345" y="1158875"/>
            <a:ext cx="7315200" cy="169100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设双极性</a:t>
            </a:r>
            <a:r>
              <a:rPr lang="en-US" altLang="zh-CN" sz="2600">
                <a:solidFill>
                  <a:srgbClr val="000000"/>
                </a:solidFill>
                <a:latin typeface="微软雅黑" panose="020B0503020204020204" charset="-122"/>
                <a:ea typeface="微软雅黑" panose="020B0503020204020204" charset="-122"/>
              </a:rPr>
              <a:t>PAM</a:t>
            </a:r>
            <a:r>
              <a:rPr lang="zh-CN" altLang="en-US" sz="2600">
                <a:solidFill>
                  <a:srgbClr val="000000"/>
                </a:solidFill>
                <a:latin typeface="微软雅黑" panose="020B0503020204020204" charset="-122"/>
                <a:ea typeface="微软雅黑" panose="020B0503020204020204" charset="-122"/>
              </a:rPr>
              <a:t>信号通过</a:t>
            </a:r>
            <a:r>
              <a:rPr lang="en-US" altLang="zh-CN" sz="2600">
                <a:solidFill>
                  <a:srgbClr val="000000"/>
                </a:solidFill>
                <a:latin typeface="微软雅黑" panose="020B0503020204020204" charset="-122"/>
                <a:ea typeface="微软雅黑" panose="020B0503020204020204" charset="-122"/>
              </a:rPr>
              <a:t>AWGN</a:t>
            </a:r>
            <a:r>
              <a:rPr lang="zh-CN" altLang="en-US" sz="2600">
                <a:solidFill>
                  <a:srgbClr val="000000"/>
                </a:solidFill>
                <a:latin typeface="微软雅黑" panose="020B0503020204020204" charset="-122"/>
                <a:ea typeface="微软雅黑" panose="020B0503020204020204" charset="-122"/>
              </a:rPr>
              <a:t>信道传输，若比特能量是</a:t>
            </a:r>
            <a:r>
              <a:rPr lang="en-US" altLang="zh-CN" sz="2600">
                <a:solidFill>
                  <a:srgbClr val="000000"/>
                </a:solidFill>
                <a:latin typeface="微软雅黑" panose="020B0503020204020204" charset="-122"/>
                <a:ea typeface="微软雅黑" panose="020B0503020204020204" charset="-122"/>
              </a:rPr>
              <a:t>E</a:t>
            </a:r>
            <a:r>
              <a:rPr lang="en-US" altLang="zh-CN" sz="2600" baseline="-25000">
                <a:solidFill>
                  <a:srgbClr val="000000"/>
                </a:solidFill>
                <a:latin typeface="微软雅黑" panose="020B0503020204020204" charset="-122"/>
                <a:ea typeface="微软雅黑" panose="020B0503020204020204" charset="-122"/>
              </a:rPr>
              <a:t>b</a:t>
            </a:r>
            <a:r>
              <a:rPr lang="zh-CN" altLang="en-US" sz="2600">
                <a:solidFill>
                  <a:srgbClr val="000000"/>
                </a:solidFill>
                <a:latin typeface="微软雅黑" panose="020B0503020204020204" charset="-122"/>
                <a:ea typeface="微软雅黑" panose="020B0503020204020204" charset="-122"/>
              </a:rPr>
              <a:t>，噪声的单边功率谱密度是</a:t>
            </a:r>
            <a:r>
              <a:rPr lang="en-US" altLang="zh-CN" sz="2600">
                <a:solidFill>
                  <a:srgbClr val="000000"/>
                </a:solidFill>
                <a:latin typeface="微软雅黑" panose="020B0503020204020204" charset="-122"/>
                <a:ea typeface="微软雅黑" panose="020B0503020204020204" charset="-122"/>
              </a:rPr>
              <a:t>n</a:t>
            </a:r>
            <a:r>
              <a:rPr lang="en-US" altLang="zh-CN" sz="2600" baseline="-25000">
                <a:solidFill>
                  <a:srgbClr val="000000"/>
                </a:solidFill>
                <a:latin typeface="微软雅黑" panose="020B0503020204020204" charset="-122"/>
                <a:ea typeface="微软雅黑" panose="020B0503020204020204" charset="-122"/>
              </a:rPr>
              <a:t>0</a:t>
            </a:r>
            <a:r>
              <a:rPr lang="zh-CN" altLang="en-US" sz="2600">
                <a:solidFill>
                  <a:srgbClr val="000000"/>
                </a:solidFill>
                <a:latin typeface="微软雅黑" panose="020B0503020204020204" charset="-122"/>
                <a:ea typeface="微软雅黑" panose="020B0503020204020204" charset="-122"/>
              </a:rPr>
              <a:t>，则最佳基带系统的误比特率是（     ）。</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2"/>
            </p:custDataLst>
          </p:nvPr>
        </p:nvSpPr>
        <p:spPr>
          <a:xfrm>
            <a:off x="1114425" y="28498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3"/>
            </p:custDataLst>
          </p:nvPr>
        </p:nvSpPr>
        <p:spPr>
          <a:xfrm>
            <a:off x="1114425" y="37071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4"/>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5"/>
            </p:custDataLst>
          </p:nvPr>
        </p:nvSpPr>
        <p:spPr>
          <a:xfrm>
            <a:off x="1114425" y="542163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6"/>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pic>
        <p:nvPicPr>
          <p:cNvPr id="21" name="图片 20"/>
          <p:cNvPicPr>
            <a:picLocks noChangeAspect="1"/>
          </p:cNvPicPr>
          <p:nvPr/>
        </p:nvPicPr>
        <p:blipFill>
          <a:blip r:embed="rId7"/>
          <a:stretch>
            <a:fillRect/>
          </a:stretch>
        </p:blipFill>
        <p:spPr>
          <a:xfrm>
            <a:off x="2011680" y="4317365"/>
            <a:ext cx="1471295" cy="839470"/>
          </a:xfrm>
          <a:prstGeom prst="rect">
            <a:avLst/>
          </a:prstGeom>
        </p:spPr>
      </p:pic>
      <p:pic>
        <p:nvPicPr>
          <p:cNvPr id="22" name="图片 21"/>
          <p:cNvPicPr>
            <a:picLocks noChangeAspect="1"/>
          </p:cNvPicPr>
          <p:nvPr/>
        </p:nvPicPr>
        <p:blipFill>
          <a:blip r:embed="rId8"/>
          <a:stretch>
            <a:fillRect/>
          </a:stretch>
        </p:blipFill>
        <p:spPr>
          <a:xfrm>
            <a:off x="1969770" y="2687320"/>
            <a:ext cx="1513205" cy="840105"/>
          </a:xfrm>
          <a:prstGeom prst="rect">
            <a:avLst/>
          </a:prstGeom>
        </p:spPr>
      </p:pic>
      <p:pic>
        <p:nvPicPr>
          <p:cNvPr id="23" name="图片 22"/>
          <p:cNvPicPr>
            <a:picLocks noChangeAspect="1"/>
          </p:cNvPicPr>
          <p:nvPr/>
        </p:nvPicPr>
        <p:blipFill>
          <a:blip r:embed="rId9"/>
          <a:stretch>
            <a:fillRect/>
          </a:stretch>
        </p:blipFill>
        <p:spPr>
          <a:xfrm>
            <a:off x="1969770" y="5258435"/>
            <a:ext cx="1390015" cy="840105"/>
          </a:xfrm>
          <a:prstGeom prst="rect">
            <a:avLst/>
          </a:prstGeom>
        </p:spPr>
      </p:pic>
      <p:pic>
        <p:nvPicPr>
          <p:cNvPr id="24" name="图片 23"/>
          <p:cNvPicPr>
            <a:picLocks noChangeAspect="1"/>
          </p:cNvPicPr>
          <p:nvPr/>
        </p:nvPicPr>
        <p:blipFill>
          <a:blip r:embed="rId10"/>
          <a:stretch>
            <a:fillRect/>
          </a:stretch>
        </p:blipFill>
        <p:spPr>
          <a:xfrm>
            <a:off x="1969770" y="3477895"/>
            <a:ext cx="1205865" cy="839470"/>
          </a:xfrm>
          <a:prstGeom prst="rect">
            <a:avLst/>
          </a:prstGeom>
        </p:spPr>
      </p:pic>
      <p:grpSp>
        <p:nvGrpSpPr>
          <p:cNvPr id="17" name="组合 16"/>
          <p:cNvGrpSpPr/>
          <p:nvPr>
            <p:custDataLst>
              <p:tags r:id="rId11"/>
            </p:custDataLst>
          </p:nvPr>
        </p:nvGrpSpPr>
        <p:grpSpPr>
          <a:xfrm>
            <a:off x="0" y="0"/>
            <a:ext cx="9144000" cy="635000"/>
            <a:chOff x="0" y="0"/>
            <a:chExt cx="14400" cy="1000"/>
          </a:xfrm>
        </p:grpSpPr>
        <p:sp>
          <p:nvSpPr>
            <p:cNvPr id="13"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F167"/>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1114425" y="1143635"/>
            <a:ext cx="7315200" cy="156337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某最佳基带系统的发送端采用了频谱为根号升余弦滚降的成形脉冲</a:t>
            </a:r>
            <a:r>
              <a:rPr lang="en-US" altLang="zh-CN" sz="2600">
                <a:solidFill>
                  <a:srgbClr val="000000"/>
                </a:solidFill>
                <a:latin typeface="微软雅黑" panose="020B0503020204020204" charset="-122"/>
                <a:ea typeface="微软雅黑" panose="020B0503020204020204" charset="-122"/>
              </a:rPr>
              <a:t>g</a:t>
            </a:r>
            <a:r>
              <a:rPr lang="en-US" altLang="zh-CN" sz="2600" baseline="-25000">
                <a:solidFill>
                  <a:srgbClr val="000000"/>
                </a:solidFill>
                <a:latin typeface="微软雅黑" panose="020B0503020204020204" charset="-122"/>
                <a:ea typeface="微软雅黑" panose="020B0503020204020204" charset="-122"/>
              </a:rPr>
              <a:t>T</a:t>
            </a:r>
            <a:r>
              <a:rPr lang="en-US" altLang="zh-CN" sz="2600">
                <a:solidFill>
                  <a:srgbClr val="000000"/>
                </a:solidFill>
                <a:latin typeface="微软雅黑" panose="020B0503020204020204" charset="-122"/>
                <a:ea typeface="微软雅黑" panose="020B0503020204020204" charset="-122"/>
              </a:rPr>
              <a:t>(f)</a:t>
            </a:r>
            <a:r>
              <a:rPr lang="zh-CN" altLang="en-US" sz="2600">
                <a:solidFill>
                  <a:srgbClr val="000000"/>
                </a:solidFill>
                <a:latin typeface="微软雅黑" panose="020B0503020204020204" charset="-122"/>
                <a:ea typeface="微软雅黑" panose="020B0503020204020204" charset="-122"/>
              </a:rPr>
              <a:t>。对</a:t>
            </a:r>
            <a:r>
              <a:rPr lang="en-US" altLang="zh-CN" sz="2600">
                <a:solidFill>
                  <a:srgbClr val="000000"/>
                </a:solidFill>
                <a:latin typeface="微软雅黑" panose="020B0503020204020204" charset="-122"/>
                <a:ea typeface="微软雅黑" panose="020B0503020204020204" charset="-122"/>
                <a:sym typeface="+mn-ea"/>
              </a:rPr>
              <a:t>g</a:t>
            </a:r>
            <a:r>
              <a:rPr lang="en-US" altLang="zh-CN" sz="2600" baseline="-25000">
                <a:solidFill>
                  <a:srgbClr val="000000"/>
                </a:solidFill>
                <a:latin typeface="微软雅黑" panose="020B0503020204020204" charset="-122"/>
                <a:ea typeface="微软雅黑" panose="020B0503020204020204" charset="-122"/>
                <a:sym typeface="+mn-ea"/>
              </a:rPr>
              <a:t>T</a:t>
            </a:r>
            <a:r>
              <a:rPr lang="en-US" altLang="zh-CN" sz="2600">
                <a:solidFill>
                  <a:srgbClr val="000000"/>
                </a:solidFill>
                <a:latin typeface="微软雅黑" panose="020B0503020204020204" charset="-122"/>
                <a:ea typeface="微软雅黑" panose="020B0503020204020204" charset="-122"/>
                <a:sym typeface="+mn-ea"/>
              </a:rPr>
              <a:t>(f)</a:t>
            </a:r>
            <a:r>
              <a:rPr lang="zh-CN" altLang="en-US" sz="2600">
                <a:solidFill>
                  <a:srgbClr val="000000"/>
                </a:solidFill>
                <a:latin typeface="微软雅黑" panose="020B0503020204020204" charset="-122"/>
                <a:ea typeface="微软雅黑" panose="020B0503020204020204" charset="-122"/>
                <a:sym typeface="+mn-ea"/>
              </a:rPr>
              <a:t>按符号间隔进行等间隔采样的结果中只有一个样值不是零。</a:t>
            </a:r>
            <a:endParaRPr lang="zh-CN" altLang="en-US" sz="2600">
              <a:solidFill>
                <a:srgbClr val="000000"/>
              </a:solidFill>
              <a:latin typeface="微软雅黑" panose="020B0503020204020204" charset="-122"/>
              <a:ea typeface="微软雅黑" panose="020B0503020204020204" charset="-122"/>
              <a:sym typeface="+mn-ea"/>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正确</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错误</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4"/>
            </p:custDataLst>
          </p:nvPr>
        </p:nvSpPr>
        <p:spPr>
          <a:xfrm>
            <a:off x="1114425" y="28498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5"/>
            </p:custDataLst>
          </p:nvPr>
        </p:nvSpPr>
        <p:spPr>
          <a:xfrm>
            <a:off x="1114425" y="370713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indent="0"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6"/>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7"/>
            </p:custDataLst>
          </p:nvPr>
        </p:nvGrpSpPr>
        <p:grpSpPr>
          <a:xfrm>
            <a:off x="0" y="0"/>
            <a:ext cx="9144000" cy="635000"/>
            <a:chOff x="0" y="0"/>
            <a:chExt cx="14400" cy="1000"/>
          </a:xfrm>
        </p:grpSpPr>
        <p:sp>
          <p:nvSpPr>
            <p:cNvPr id="13" name="TitleBackground"/>
            <p:cNvSpPr/>
            <p:nvPr>
              <p:custDataLst>
                <p:tags r:id="rId8"/>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9"/>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0"/>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1"/>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F167"/>
          <p:cNvPicPr>
            <a:picLocks noChangeAspect="1"/>
          </p:cNvPicPr>
          <p:nvPr>
            <p:custDataLst>
              <p:tags r:id="rId12"/>
            </p:custDataLst>
          </p:nvPr>
        </p:nvPicPr>
        <p:blipFill>
          <a:blip r:embed="rId13"/>
          <a:stretch>
            <a:fillRect/>
          </a:stretch>
        </p:blipFill>
        <p:spPr>
          <a:xfrm>
            <a:off x="7594600" y="63500"/>
            <a:ext cx="1422400" cy="508000"/>
          </a:xfrm>
          <a:prstGeom prst="rect">
            <a:avLst/>
          </a:prstGeom>
        </p:spPr>
      </p:pic>
    </p:spTree>
    <p:custDataLst>
      <p:tags r:id="rId14"/>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400" dirty="0"/>
            </a:fld>
            <a:endParaRPr lang="en-US" altLang="zh-CN" sz="1400" dirty="0"/>
          </a:p>
        </p:txBody>
      </p:sp>
      <p:sp>
        <p:nvSpPr>
          <p:cNvPr id="44035" name="Rectangle 3"/>
          <p:cNvSpPr>
            <a:spLocks noGrp="1"/>
          </p:cNvSpPr>
          <p:nvPr>
            <p:ph idx="1"/>
          </p:nvPr>
        </p:nvSpPr>
        <p:spPr>
          <a:xfrm>
            <a:off x="1376680" y="1347470"/>
            <a:ext cx="6659245" cy="4655185"/>
          </a:xfrm>
        </p:spPr>
        <p:txBody>
          <a:bodyPr vert="horz" wrap="square" lIns="91440" tIns="45720" rIns="91440" bIns="45720" anchor="t"/>
          <a:p>
            <a:pPr eaLnBrk="1" hangingPunct="1"/>
            <a:r>
              <a:rPr lang="en-US" altLang="zh-CN" dirty="0"/>
              <a:t>8-1</a:t>
            </a:r>
            <a:endParaRPr lang="en-US" altLang="zh-CN" dirty="0"/>
          </a:p>
          <a:p>
            <a:pPr eaLnBrk="1" hangingPunct="1"/>
            <a:r>
              <a:rPr lang="en-US" altLang="zh-CN" dirty="0"/>
              <a:t>8-4</a:t>
            </a:r>
            <a:endParaRPr lang="en-US" altLang="zh-CN" dirty="0"/>
          </a:p>
          <a:p>
            <a:pPr eaLnBrk="1" hangingPunct="1"/>
            <a:r>
              <a:rPr lang="en-US" altLang="zh-CN" dirty="0"/>
              <a:t>8-10</a:t>
            </a:r>
            <a:r>
              <a:rPr lang="zh-CN" altLang="en-US" dirty="0"/>
              <a:t>（不用画出各点时间波形）</a:t>
            </a:r>
            <a:endParaRPr lang="zh-CN" altLang="en-US" dirty="0"/>
          </a:p>
        </p:txBody>
      </p:sp>
      <p:sp>
        <p:nvSpPr>
          <p:cNvPr id="312324" name="Rectangle 2"/>
          <p:cNvSpPr>
            <a:spLocks noGrp="1" noChangeArrowheads="1"/>
          </p:cNvSpPr>
          <p:nvPr/>
        </p:nvSpPr>
        <p:spPr>
          <a:xfrm>
            <a:off x="1075690" y="214630"/>
            <a:ext cx="8006715" cy="918845"/>
          </a:xfrm>
          <a:prstGeom prst="rect">
            <a:avLst/>
          </a:prstGeom>
          <a:noFill/>
          <a:ln w="9525">
            <a:noFill/>
            <a:miter lim="800000"/>
          </a:ln>
        </p:spPr>
        <p:txBody>
          <a:bodyPr vert="horz" wrap="square" lIns="91440" tIns="45720" rIns="91440" bIns="45720" numCol="1" anchor="b" anchorCtr="0" compatLnSpc="1"/>
          <a:lstStyle>
            <a:lvl1pPr algn="ctr" rtl="0" eaLnBrk="1" fontAlgn="base" hangingPunct="1">
              <a:spcBef>
                <a:spcPct val="0"/>
              </a:spcBef>
              <a:spcAft>
                <a:spcPct val="0"/>
              </a:spcAft>
              <a:defRPr sz="6000">
                <a:solidFill>
                  <a:schemeClr val="tx2"/>
                </a:solidFill>
                <a:latin typeface="+mj-lt"/>
                <a:ea typeface="+mj-ea"/>
                <a:cs typeface="+mj-cs"/>
              </a:defRPr>
            </a:lvl1pPr>
            <a:lvl2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a:lstStyle>
          <a:p>
            <a:pPr algn="l" eaLnBrk="1" hangingPunct="1"/>
            <a:r>
              <a:rPr sz="4400" dirty="0" smtClean="0"/>
              <a:t>作业</a:t>
            </a:r>
            <a:endParaRPr sz="4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7663180" cy="527240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数字信号接收的统计表述</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buNone/>
            </a:pPr>
            <a:r>
              <a:rPr lang="zh-CN" altLang="en-US" sz="2400" b="1" dirty="0" smtClean="0">
                <a:solidFill>
                  <a:schemeClr val="tx1"/>
                </a:solidFill>
                <a:effectLst/>
              </a:rPr>
              <a:t>因为</a:t>
            </a:r>
            <a:r>
              <a:rPr lang="en-US" altLang="zh-CN" sz="2400" b="1" i="1" dirty="0" smtClean="0">
                <a:solidFill>
                  <a:schemeClr val="tx1"/>
                </a:solidFill>
                <a:effectLst/>
              </a:rPr>
              <a:t>m</a:t>
            </a:r>
            <a:r>
              <a:rPr lang="zh-CN" altLang="en-US" sz="2400" b="1" dirty="0" smtClean="0">
                <a:solidFill>
                  <a:schemeClr val="tx1"/>
                </a:solidFill>
                <a:effectLst/>
              </a:rPr>
              <a:t>个消息必定发送其一，故下式成立：</a:t>
            </a:r>
            <a:endParaRPr lang="zh-CN" altLang="en-US" sz="2400" b="1" dirty="0" smtClean="0">
              <a:solidFill>
                <a:schemeClr val="tx1"/>
              </a:solidFill>
              <a:effectLst>
                <a:outerShdw blurRad="38100" dist="38100" dir="2700000" algn="tl">
                  <a:srgbClr val="000000">
                    <a:alpha val="43137"/>
                  </a:srgbClr>
                </a:outerShdw>
              </a:effectLst>
            </a:endParaRPr>
          </a:p>
          <a:p>
            <a:pPr marL="0" indent="0" eaLnBrk="1" hangingPunct="1">
              <a:buNone/>
            </a:pPr>
            <a:endParaRPr lang="zh-CN" altLang="en-US" sz="2400" b="1" dirty="0" smtClean="0">
              <a:solidFill>
                <a:schemeClr val="tx1"/>
              </a:solidFill>
              <a:effectLst>
                <a:outerShdw blurRad="38100" dist="38100" dir="2700000" algn="tl">
                  <a:srgbClr val="000000">
                    <a:alpha val="43137"/>
                  </a:srgbClr>
                </a:outerShdw>
              </a:effectLst>
            </a:endParaRPr>
          </a:p>
          <a:p>
            <a:pPr marL="0" indent="0" eaLnBrk="1" hangingPunct="1">
              <a:buNone/>
            </a:pPr>
            <a:endParaRPr lang="zh-CN" altLang="en-US" sz="2400" b="1" dirty="0" smtClean="0">
              <a:solidFill>
                <a:schemeClr val="tx1"/>
              </a:solidFill>
              <a:effectLst>
                <a:outerShdw blurRad="38100" dist="38100" dir="2700000" algn="tl">
                  <a:srgbClr val="000000">
                    <a:alpha val="43137"/>
                  </a:srgbClr>
                </a:outerShdw>
              </a:effectLst>
            </a:endParaRPr>
          </a:p>
          <a:p>
            <a:pPr marL="0" indent="0" eaLnBrk="1" hangingPunct="1">
              <a:buNone/>
            </a:pPr>
            <a:r>
              <a:rPr lang="zh-CN" altLang="en-US" sz="2400" b="1" dirty="0" smtClean="0">
                <a:solidFill>
                  <a:schemeClr val="tx1"/>
                </a:solidFill>
                <a:effectLst/>
              </a:rPr>
              <a:t>若消息各状态出现的概率相等，则有</a:t>
            </a:r>
            <a:r>
              <a:rPr lang="zh-CN" altLang="en-US" sz="2400" b="1" dirty="0" smtClean="0">
                <a:solidFill>
                  <a:schemeClr val="tx1"/>
                </a:solidFill>
                <a:effectLst/>
                <a:cs typeface="+mn-lt"/>
              </a:rPr>
              <a:t>：</a:t>
            </a: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endParaRPr>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graphicFrame>
        <p:nvGraphicFramePr>
          <p:cNvPr id="2" name="对象 1">
            <a:hlinkClick r:id="" action="ppaction://ole?verb="/>
          </p:cNvPr>
          <p:cNvGraphicFramePr>
            <a:graphicFrameLocks noChangeAspect="1"/>
          </p:cNvGraphicFramePr>
          <p:nvPr/>
        </p:nvGraphicFramePr>
        <p:xfrm>
          <a:off x="3477895" y="2101850"/>
          <a:ext cx="2075180" cy="981075"/>
        </p:xfrm>
        <a:graphic>
          <a:graphicData uri="http://schemas.openxmlformats.org/presentationml/2006/ole">
            <mc:AlternateContent xmlns:mc="http://schemas.openxmlformats.org/markup-compatibility/2006">
              <mc:Choice xmlns:v="urn:schemas-microsoft-com:vml" Requires="v">
                <p:oleObj spid="_x0000_s1025" name="" r:id="rId1" imgW="762000" imgH="431800" progId="Equation.KSEE3">
                  <p:embed/>
                </p:oleObj>
              </mc:Choice>
              <mc:Fallback>
                <p:oleObj name="" r:id="rId1" imgW="762000" imgH="431800" progId="Equation.KSEE3">
                  <p:embed/>
                  <p:pic>
                    <p:nvPicPr>
                      <p:cNvPr id="0" name="图片 1024"/>
                      <p:cNvPicPr/>
                      <p:nvPr/>
                    </p:nvPicPr>
                    <p:blipFill>
                      <a:blip r:embed="rId2"/>
                      <a:stretch>
                        <a:fillRect/>
                      </a:stretch>
                    </p:blipFill>
                    <p:spPr>
                      <a:xfrm>
                        <a:off x="3477895" y="2101850"/>
                        <a:ext cx="2075180" cy="98107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2399665" y="3650615"/>
          <a:ext cx="4545965" cy="909320"/>
        </p:xfrm>
        <a:graphic>
          <a:graphicData uri="http://schemas.openxmlformats.org/presentationml/2006/ole">
            <mc:AlternateContent xmlns:mc="http://schemas.openxmlformats.org/markup-compatibility/2006">
              <mc:Choice xmlns:v="urn:schemas-microsoft-com:vml" Requires="v">
                <p:oleObj spid="_x0000_s4" name="" r:id="rId3" imgW="1968500" imgH="393700" progId="Equation.KSEE3">
                  <p:embed/>
                </p:oleObj>
              </mc:Choice>
              <mc:Fallback>
                <p:oleObj name="" r:id="rId3" imgW="1968500" imgH="393700" progId="Equation.KSEE3">
                  <p:embed/>
                  <p:pic>
                    <p:nvPicPr>
                      <p:cNvPr id="0" name="图片 1024"/>
                      <p:cNvPicPr/>
                      <p:nvPr/>
                    </p:nvPicPr>
                    <p:blipFill>
                      <a:blip r:embed="rId4"/>
                      <a:stretch>
                        <a:fillRect/>
                      </a:stretch>
                    </p:blipFill>
                    <p:spPr>
                      <a:xfrm>
                        <a:off x="2399665" y="3650615"/>
                        <a:ext cx="4545965" cy="90932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7663180" cy="527240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数字信号接收的统计表述</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buNone/>
            </a:pPr>
            <a:r>
              <a:rPr lang="zh-CN" altLang="en-US" sz="2400" b="1" dirty="0" smtClean="0">
                <a:solidFill>
                  <a:schemeClr val="tx2"/>
                </a:solidFill>
                <a:effectLst>
                  <a:outerShdw blurRad="38100" dist="38100" dir="2700000" algn="tl">
                    <a:srgbClr val="000000">
                      <a:alpha val="43137"/>
                    </a:srgbClr>
                  </a:outerShdw>
                </a:effectLst>
              </a:rPr>
              <a:t>（</a:t>
            </a:r>
            <a:r>
              <a:rPr lang="en-US" altLang="zh-CN" sz="2400" b="1" dirty="0" smtClean="0">
                <a:solidFill>
                  <a:schemeClr val="tx2"/>
                </a:solidFill>
                <a:effectLst>
                  <a:outerShdw blurRad="38100" dist="38100" dir="2700000" algn="tl">
                    <a:srgbClr val="000000">
                      <a:alpha val="43137"/>
                    </a:srgbClr>
                  </a:outerShdw>
                </a:effectLst>
              </a:rPr>
              <a:t>2</a:t>
            </a:r>
            <a:r>
              <a:rPr lang="zh-CN" altLang="en-US" sz="2400" b="1" dirty="0" smtClean="0">
                <a:solidFill>
                  <a:schemeClr val="tx2"/>
                </a:solidFill>
                <a:effectLst>
                  <a:outerShdw blurRad="38100" dist="38100" dir="2700000" algn="tl">
                    <a:srgbClr val="000000">
                      <a:alpha val="43137"/>
                    </a:srgbClr>
                  </a:outerShdw>
                </a:effectLst>
              </a:rPr>
              <a:t>）信号空间的统计特性</a:t>
            </a:r>
            <a:endParaRPr lang="zh-CN" altLang="en-US" sz="2400" b="1" dirty="0" smtClean="0">
              <a:solidFill>
                <a:schemeClr val="tx2"/>
              </a:solidFill>
              <a:effectLst>
                <a:outerShdw blurRad="38100" dist="38100" dir="2700000" algn="tl">
                  <a:srgbClr val="000000">
                    <a:alpha val="43137"/>
                  </a:srgbClr>
                </a:outerShdw>
              </a:effectLst>
            </a:endParaRPr>
          </a:p>
          <a:p>
            <a:pPr marL="0" indent="0" eaLnBrk="1" hangingPunct="1">
              <a:buNone/>
            </a:pPr>
            <a:r>
              <a:rPr lang="zh-CN" altLang="en-US" sz="2400" b="1" dirty="0" smtClean="0">
                <a:solidFill>
                  <a:schemeClr val="tx1"/>
                </a:solidFill>
                <a:effectLst/>
              </a:rPr>
              <a:t>消息变换为相应的电信号，消息与信号之间是一一对应的关系，因此信号集合</a:t>
            </a:r>
            <a:r>
              <a:rPr lang="en-US" altLang="zh-CN" sz="2400" b="1" i="1" dirty="0" smtClean="0">
                <a:solidFill>
                  <a:schemeClr val="tx1"/>
                </a:solidFill>
                <a:effectLst/>
              </a:rPr>
              <a:t>S</a:t>
            </a:r>
            <a:r>
              <a:rPr lang="zh-CN" altLang="en-US" sz="2400" b="1" dirty="0" smtClean="0">
                <a:solidFill>
                  <a:schemeClr val="tx1"/>
                </a:solidFill>
                <a:effectLst/>
              </a:rPr>
              <a:t>也由</a:t>
            </a:r>
            <a:r>
              <a:rPr lang="en-US" altLang="zh-CN" sz="2400" b="1" i="1" dirty="0" smtClean="0">
                <a:solidFill>
                  <a:schemeClr val="tx1"/>
                </a:solidFill>
                <a:effectLst/>
              </a:rPr>
              <a:t>m</a:t>
            </a:r>
            <a:r>
              <a:rPr lang="zh-CN" altLang="en-US" sz="2400" b="1" dirty="0" smtClean="0">
                <a:solidFill>
                  <a:schemeClr val="tx1"/>
                </a:solidFill>
                <a:effectLst/>
              </a:rPr>
              <a:t>个状态所组成，即：</a:t>
            </a: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outerShdw blurRad="38100" dist="38100" dir="2700000" algn="tl">
                  <a:srgbClr val="000000">
                    <a:alpha val="43137"/>
                  </a:srgbClr>
                </a:outerShdw>
              </a:effectLst>
            </a:endParaRPr>
          </a:p>
          <a:p>
            <a:pPr marL="0" indent="0" eaLnBrk="1" hangingPunct="1">
              <a:buNone/>
            </a:pPr>
            <a:endParaRPr lang="zh-CN" altLang="en-US" sz="2400" b="1" dirty="0" smtClean="0">
              <a:solidFill>
                <a:schemeClr val="tx1"/>
              </a:solidFill>
              <a:effectLst>
                <a:outerShdw blurRad="38100" dist="38100" dir="2700000" algn="tl">
                  <a:srgbClr val="000000">
                    <a:alpha val="43137"/>
                  </a:srgbClr>
                </a:outerShdw>
              </a:effectLst>
            </a:endParaRPr>
          </a:p>
          <a:p>
            <a:pPr marL="0" indent="0" eaLnBrk="1" hangingPunct="1">
              <a:buNone/>
            </a:pPr>
            <a:r>
              <a:rPr lang="zh-CN" altLang="en-US" sz="2400" b="1" dirty="0" smtClean="0">
                <a:solidFill>
                  <a:schemeClr val="tx1"/>
                </a:solidFill>
                <a:effectLst/>
              </a:rPr>
              <a:t>信号集合各状态出现概率与消息集合各状态出现概率相等，即：</a:t>
            </a: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endParaRPr>
          </a:p>
          <a:p>
            <a:pPr marL="0" indent="0" eaLnBrk="1" hangingPunct="1">
              <a:buNone/>
            </a:pPr>
            <a:r>
              <a:rPr lang="zh-CN" altLang="en-US" sz="2400" b="1" dirty="0" smtClean="0">
                <a:solidFill>
                  <a:schemeClr val="tx1"/>
                </a:solidFill>
                <a:effectLst/>
              </a:rPr>
              <a:t>同时有：</a:t>
            </a: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endParaRPr>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graphicFrame>
        <p:nvGraphicFramePr>
          <p:cNvPr id="2" name="对象 1">
            <a:hlinkClick r:id="" action="ppaction://ole?verb="/>
          </p:cNvPr>
          <p:cNvGraphicFramePr>
            <a:graphicFrameLocks noChangeAspect="1"/>
          </p:cNvGraphicFramePr>
          <p:nvPr/>
        </p:nvGraphicFramePr>
        <p:xfrm>
          <a:off x="2778760" y="3098800"/>
          <a:ext cx="2659380" cy="563880"/>
        </p:xfrm>
        <a:graphic>
          <a:graphicData uri="http://schemas.openxmlformats.org/presentationml/2006/ole">
            <mc:AlternateContent xmlns:mc="http://schemas.openxmlformats.org/markup-compatibility/2006">
              <mc:Choice xmlns:v="urn:schemas-microsoft-com:vml" Requires="v">
                <p:oleObj spid="_x0000_s1025" name="" r:id="rId1" imgW="1079500" imgH="228600" progId="Equation.KSEE3">
                  <p:embed/>
                </p:oleObj>
              </mc:Choice>
              <mc:Fallback>
                <p:oleObj name="" r:id="rId1" imgW="1079500" imgH="228600" progId="Equation.KSEE3">
                  <p:embed/>
                  <p:pic>
                    <p:nvPicPr>
                      <p:cNvPr id="0" name="图片 1024"/>
                      <p:cNvPicPr/>
                      <p:nvPr/>
                    </p:nvPicPr>
                    <p:blipFill>
                      <a:blip r:embed="rId2"/>
                      <a:stretch>
                        <a:fillRect/>
                      </a:stretch>
                    </p:blipFill>
                    <p:spPr>
                      <a:xfrm>
                        <a:off x="2778760" y="3098800"/>
                        <a:ext cx="2659380" cy="56388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443990" y="4809490"/>
          <a:ext cx="6630035" cy="528320"/>
        </p:xfrm>
        <a:graphic>
          <a:graphicData uri="http://schemas.openxmlformats.org/presentationml/2006/ole">
            <mc:AlternateContent xmlns:mc="http://schemas.openxmlformats.org/markup-compatibility/2006">
              <mc:Choice xmlns:v="urn:schemas-microsoft-com:vml" Requires="v">
                <p:oleObj spid="_x0000_s6" name="" r:id="rId3" imgW="2870200" imgH="228600" progId="Equation.KSEE3">
                  <p:embed/>
                </p:oleObj>
              </mc:Choice>
              <mc:Fallback>
                <p:oleObj name="" r:id="rId3" imgW="2870200" imgH="228600" progId="Equation.KSEE3">
                  <p:embed/>
                  <p:pic>
                    <p:nvPicPr>
                      <p:cNvPr id="0" name="图片 1024"/>
                      <p:cNvPicPr/>
                      <p:nvPr/>
                    </p:nvPicPr>
                    <p:blipFill>
                      <a:blip r:embed="rId4"/>
                      <a:stretch>
                        <a:fillRect/>
                      </a:stretch>
                    </p:blipFill>
                    <p:spPr>
                      <a:xfrm>
                        <a:off x="1443990" y="4809490"/>
                        <a:ext cx="6630035" cy="52832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693035" y="5471160"/>
          <a:ext cx="2040890" cy="981075"/>
        </p:xfrm>
        <a:graphic>
          <a:graphicData uri="http://schemas.openxmlformats.org/presentationml/2006/ole">
            <mc:AlternateContent xmlns:mc="http://schemas.openxmlformats.org/markup-compatibility/2006">
              <mc:Choice xmlns:v="urn:schemas-microsoft-com:vml" Requires="v">
                <p:oleObj spid="_x0000_s8" name="" r:id="rId5" imgW="749300" imgH="431800" progId="Equation.KSEE3">
                  <p:embed/>
                </p:oleObj>
              </mc:Choice>
              <mc:Fallback>
                <p:oleObj name="" r:id="rId5" imgW="749300" imgH="431800" progId="Equation.KSEE3">
                  <p:embed/>
                  <p:pic>
                    <p:nvPicPr>
                      <p:cNvPr id="0" name="图片 1024"/>
                      <p:cNvPicPr/>
                      <p:nvPr/>
                    </p:nvPicPr>
                    <p:blipFill>
                      <a:blip r:embed="rId6"/>
                      <a:stretch>
                        <a:fillRect/>
                      </a:stretch>
                    </p:blipFill>
                    <p:spPr>
                      <a:xfrm>
                        <a:off x="2693035" y="5471160"/>
                        <a:ext cx="2040890" cy="981075"/>
                      </a:xfrm>
                      <a:prstGeom prst="rect">
                        <a:avLst/>
                      </a:prstGeom>
                      <a:solidFill>
                        <a:schemeClr val="accent1">
                          <a:alpha val="50195"/>
                        </a:schemeClr>
                      </a:solidFill>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灯片编号占位符 5"/>
          <p:cNvSpPr>
            <a:spLocks noGrp="1"/>
          </p:cNvSpPr>
          <p:nvPr>
            <p:ph type="sldNum" sz="quarter" idx="12"/>
          </p:nvPr>
        </p:nvSpPr>
        <p:spPr>
          <a:noFill/>
        </p:spPr>
        <p:txBody>
          <a:bodyPr/>
          <a:lstStyle/>
          <a:p>
            <a:fld id="{2F96C6CB-28EE-41BE-8BE5-C5A5E8FE04D5}" type="slidenum">
              <a:rPr lang="en-US" altLang="zh-CN" smtClean="0"/>
            </a:fld>
            <a:endParaRPr lang="en-US" altLang="zh-CN" smtClean="0"/>
          </a:p>
        </p:txBody>
      </p:sp>
      <p:sp>
        <p:nvSpPr>
          <p:cNvPr id="312324" name="Rectangle 2"/>
          <p:cNvSpPr>
            <a:spLocks noGrp="1" noChangeArrowheads="1"/>
          </p:cNvSpPr>
          <p:nvPr>
            <p:ph type="title"/>
          </p:nvPr>
        </p:nvSpPr>
        <p:spPr>
          <a:xfrm>
            <a:off x="688975" y="214630"/>
            <a:ext cx="8393430" cy="918845"/>
          </a:xfrm>
        </p:spPr>
        <p:txBody>
          <a:bodyPr/>
          <a:lstStyle/>
          <a:p>
            <a:pPr eaLnBrk="1" hangingPunct="1"/>
            <a:r>
              <a:rPr sz="4400" dirty="0" smtClean="0"/>
              <a:t>8.1 数字信号最佳接收的基本概念</a:t>
            </a:r>
            <a:endParaRPr sz="4400" dirty="0" smtClean="0"/>
          </a:p>
        </p:txBody>
      </p:sp>
      <p:sp>
        <p:nvSpPr>
          <p:cNvPr id="25603" name="Rectangle 3"/>
          <p:cNvSpPr>
            <a:spLocks noGrp="1" noChangeArrowheads="1"/>
          </p:cNvSpPr>
          <p:nvPr>
            <p:ph type="body" idx="1"/>
          </p:nvPr>
        </p:nvSpPr>
        <p:spPr>
          <a:xfrm>
            <a:off x="927100" y="1179830"/>
            <a:ext cx="7663180" cy="5272405"/>
          </a:xfrm>
        </p:spPr>
        <p:txBody>
          <a:bodyPr/>
          <a:lstStyle/>
          <a:p>
            <a:pPr eaLnBrk="1" hangingPunct="1"/>
            <a:r>
              <a:rPr lang="zh-CN" altLang="en-US" dirty="0" smtClean="0">
                <a:solidFill>
                  <a:schemeClr val="tx2">
                    <a:lumMod val="75000"/>
                  </a:schemeClr>
                </a:solidFill>
                <a:effectLst>
                  <a:outerShdw blurRad="38100" dist="38100" dir="2700000" algn="tl">
                    <a:srgbClr val="000000">
                      <a:alpha val="43137"/>
                    </a:srgbClr>
                  </a:outerShdw>
                </a:effectLst>
              </a:rPr>
              <a:t>数字信号接收的统计表述</a:t>
            </a:r>
            <a:endParaRPr lang="zh-CN" altLang="en-US" dirty="0" smtClean="0">
              <a:solidFill>
                <a:schemeClr val="tx2">
                  <a:lumMod val="75000"/>
                </a:schemeClr>
              </a:solidFill>
              <a:effectLst>
                <a:outerShdw blurRad="38100" dist="38100" dir="2700000" algn="tl">
                  <a:srgbClr val="000000">
                    <a:alpha val="43137"/>
                  </a:srgbClr>
                </a:outerShdw>
              </a:effectLst>
            </a:endParaRPr>
          </a:p>
          <a:p>
            <a:pPr marL="0" indent="0" eaLnBrk="1" hangingPunct="1">
              <a:buNone/>
            </a:pPr>
            <a:r>
              <a:rPr lang="zh-CN" altLang="en-US" sz="2400" b="1" dirty="0" smtClean="0">
                <a:solidFill>
                  <a:schemeClr val="tx1"/>
                </a:solidFill>
                <a:effectLst/>
              </a:rPr>
              <a:t>若消息各状态出现的概率相等，则有：</a:t>
            </a: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endParaRPr>
          </a:p>
          <a:p>
            <a:pPr marL="0" indent="0" eaLnBrk="1" hangingPunct="1">
              <a:buNone/>
            </a:pPr>
            <a:r>
              <a:rPr lang="en-US" altLang="zh-CN" sz="2400" b="1" i="1" dirty="0" smtClean="0">
                <a:solidFill>
                  <a:schemeClr val="tx1"/>
                </a:solidFill>
                <a:effectLst/>
              </a:rPr>
              <a:t>P</a:t>
            </a:r>
            <a:r>
              <a:rPr lang="en-US" altLang="zh-CN" sz="2400" b="1" dirty="0" smtClean="0">
                <a:solidFill>
                  <a:schemeClr val="tx1"/>
                </a:solidFill>
                <a:effectLst/>
              </a:rPr>
              <a:t>(</a:t>
            </a:r>
            <a:r>
              <a:rPr lang="en-US" altLang="zh-CN" sz="2400" b="1" i="1" dirty="0" smtClean="0">
                <a:solidFill>
                  <a:schemeClr val="tx1"/>
                </a:solidFill>
                <a:effectLst/>
              </a:rPr>
              <a:t>s</a:t>
            </a:r>
            <a:r>
              <a:rPr lang="en-US" altLang="zh-CN" sz="2400" b="1" i="1" baseline="-25000" dirty="0" smtClean="0">
                <a:solidFill>
                  <a:schemeClr val="tx1"/>
                </a:solidFill>
                <a:effectLst/>
              </a:rPr>
              <a:t>i</a:t>
            </a:r>
            <a:r>
              <a:rPr lang="en-US" altLang="zh-CN" sz="2400" b="1" dirty="0" smtClean="0">
                <a:solidFill>
                  <a:schemeClr val="tx1"/>
                </a:solidFill>
                <a:effectLst/>
              </a:rPr>
              <a:t>)</a:t>
            </a:r>
            <a:r>
              <a:rPr lang="zh-CN" altLang="en-US" sz="2400" b="1" dirty="0" smtClean="0">
                <a:solidFill>
                  <a:schemeClr val="tx1"/>
                </a:solidFill>
                <a:effectLst/>
              </a:rPr>
              <a:t>是描述信号发送概率的参数，通常称为</a:t>
            </a:r>
            <a:r>
              <a:rPr lang="zh-CN" altLang="en-US" sz="2400" b="1" dirty="0" smtClean="0">
                <a:solidFill>
                  <a:srgbClr val="C00000"/>
                </a:solidFill>
                <a:effectLst>
                  <a:outerShdw blurRad="38100" dist="38100" dir="2700000" algn="tl">
                    <a:srgbClr val="000000">
                      <a:alpha val="43137"/>
                    </a:srgbClr>
                  </a:outerShdw>
                </a:effectLst>
              </a:rPr>
              <a:t>先验概率</a:t>
            </a:r>
            <a:r>
              <a:rPr lang="zh-CN" altLang="en-US" sz="2400" b="1" dirty="0" smtClean="0">
                <a:solidFill>
                  <a:schemeClr val="tx1"/>
                </a:solidFill>
                <a:effectLst/>
              </a:rPr>
              <a:t>，它是</a:t>
            </a:r>
            <a:r>
              <a:rPr lang="zh-CN" altLang="en-US" sz="2400" b="1" dirty="0" smtClean="0">
                <a:solidFill>
                  <a:srgbClr val="C00000"/>
                </a:solidFill>
                <a:effectLst>
                  <a:outerShdw blurRad="38100" dist="38100" dir="2700000" algn="tl">
                    <a:srgbClr val="000000">
                      <a:alpha val="43137"/>
                    </a:srgbClr>
                  </a:outerShdw>
                </a:effectLst>
              </a:rPr>
              <a:t>信号统计检测的第一数据</a:t>
            </a:r>
            <a:r>
              <a:rPr lang="zh-CN" altLang="en-US" sz="2400" b="1" dirty="0" smtClean="0">
                <a:solidFill>
                  <a:schemeClr val="tx1"/>
                </a:solidFill>
                <a:effectLst/>
              </a:rPr>
              <a:t>。</a:t>
            </a:r>
            <a:endParaRPr lang="zh-CN" altLang="en-US" sz="2400" b="1" dirty="0" smtClean="0">
              <a:solidFill>
                <a:schemeClr val="tx1"/>
              </a:solidFill>
              <a:effectLst/>
            </a:endParaRPr>
          </a:p>
          <a:p>
            <a:pPr marL="0" indent="0" eaLnBrk="1" hangingPunct="1">
              <a:buNone/>
            </a:pPr>
            <a:endParaRPr lang="zh-CN" altLang="en-US" sz="2400" b="1" dirty="0" smtClean="0">
              <a:solidFill>
                <a:schemeClr val="tx1"/>
              </a:solidFill>
              <a:effectLst>
                <a:outerShdw blurRad="38100" dist="38100" dir="2700000" algn="tl">
                  <a:srgbClr val="000000">
                    <a:alpha val="43137"/>
                  </a:srgbClr>
                </a:outerShdw>
              </a:effectLst>
            </a:endParaRPr>
          </a:p>
          <a:p>
            <a:pPr marL="0" indent="0" eaLnBrk="1" hangingPunct="1">
              <a:buNone/>
            </a:pPr>
            <a:endParaRPr lang="zh-CN" altLang="en-US" sz="2400" b="1" dirty="0" smtClean="0">
              <a:solidFill>
                <a:schemeClr val="tx1"/>
              </a:solidFill>
              <a:effectLst>
                <a:outerShdw blurRad="38100" dist="38100" dir="2700000" algn="tl">
                  <a:srgbClr val="000000">
                    <a:alpha val="43137"/>
                  </a:srgbClr>
                </a:outerShdw>
              </a:effectLst>
            </a:endParaRPr>
          </a:p>
          <a:p>
            <a:pPr marL="0" indent="0" eaLnBrk="1" hangingPunct="1">
              <a:buNone/>
            </a:pPr>
            <a:endParaRPr lang="zh-CN" altLang="en-US" sz="2400" b="1" dirty="0" smtClean="0">
              <a:solidFill>
                <a:schemeClr val="tx1"/>
              </a:solidFill>
              <a:effectLst/>
            </a:endParaRPr>
          </a:p>
        </p:txBody>
      </p:sp>
      <p:sp>
        <p:nvSpPr>
          <p:cNvPr id="312326" name="Rectangle 5"/>
          <p:cNvSpPr>
            <a:spLocks noChangeArrowheads="1"/>
          </p:cNvSpPr>
          <p:nvPr/>
        </p:nvSpPr>
        <p:spPr bwMode="auto">
          <a:xfrm>
            <a:off x="0" y="2981325"/>
            <a:ext cx="9144000" cy="0"/>
          </a:xfrm>
          <a:prstGeom prst="rect">
            <a:avLst/>
          </a:prstGeom>
          <a:noFill/>
          <a:ln w="9525">
            <a:noFill/>
            <a:miter lim="800000"/>
          </a:ln>
        </p:spPr>
        <p:txBody>
          <a:bodyPr wrap="none" anchor="ctr">
            <a:spAutoFit/>
          </a:bodyPr>
          <a:lstStyle/>
          <a:p>
            <a:endParaRPr lang="zh-CN" altLang="en-US"/>
          </a:p>
        </p:txBody>
      </p:sp>
      <p:graphicFrame>
        <p:nvGraphicFramePr>
          <p:cNvPr id="5" name="对象 4">
            <a:hlinkClick r:id="" action="ppaction://ole?verb="/>
          </p:cNvPr>
          <p:cNvGraphicFramePr>
            <a:graphicFrameLocks noChangeAspect="1"/>
          </p:cNvGraphicFramePr>
          <p:nvPr/>
        </p:nvGraphicFramePr>
        <p:xfrm>
          <a:off x="2655888" y="2193925"/>
          <a:ext cx="4460240" cy="910590"/>
        </p:xfrm>
        <a:graphic>
          <a:graphicData uri="http://schemas.openxmlformats.org/presentationml/2006/ole">
            <mc:AlternateContent xmlns:mc="http://schemas.openxmlformats.org/markup-compatibility/2006">
              <mc:Choice xmlns:v="urn:schemas-microsoft-com:vml" Requires="v">
                <p:oleObj spid="_x0000_s6" name="" r:id="rId1" imgW="1930400" imgH="393700" progId="Equation.KSEE3">
                  <p:embed/>
                </p:oleObj>
              </mc:Choice>
              <mc:Fallback>
                <p:oleObj name="" r:id="rId1" imgW="1930400" imgH="393700" progId="Equation.KSEE3">
                  <p:embed/>
                  <p:pic>
                    <p:nvPicPr>
                      <p:cNvPr id="0" name="图片 1024"/>
                      <p:cNvPicPr/>
                      <p:nvPr/>
                    </p:nvPicPr>
                    <p:blipFill>
                      <a:blip r:embed="rId2"/>
                      <a:stretch>
                        <a:fillRect/>
                      </a:stretch>
                    </p:blipFill>
                    <p:spPr>
                      <a:xfrm>
                        <a:off x="2655888" y="2193925"/>
                        <a:ext cx="4460240" cy="91059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TYPE" val="ProblemTypeMarker"/>
</p:tagLst>
</file>

<file path=ppt/tags/tag100.xml><?xml version="1.0" encoding="utf-8"?>
<p:tagLst xmlns:p="http://schemas.openxmlformats.org/presentationml/2006/main">
  <p:tag name="RAINPROBLEM" val="ProblemBullet"/>
  <p:tag name="RAINPROBLEMTYPE" val="MultipleChoice"/>
  <p:tag name="RAINBULLET" val="Wrong"/>
</p:tagLst>
</file>

<file path=ppt/tags/tag101.xml><?xml version="1.0" encoding="utf-8"?>
<p:tagLst xmlns:p="http://schemas.openxmlformats.org/presentationml/2006/main">
  <p:tag name="RAINPROBLEM" val="ProblemBullet"/>
  <p:tag name="RAINPROBLEMTYPE" val="MultipleChoice"/>
  <p:tag name="RAINBULLET" val="Correct"/>
</p:tagLst>
</file>

<file path=ppt/tags/tag102.xml><?xml version="1.0" encoding="utf-8"?>
<p:tagLst xmlns:p="http://schemas.openxmlformats.org/presentationml/2006/main">
  <p:tag name="RAINPROBLEM" val="ProblemSubmit"/>
  <p:tag name="RAINPROBLEMTYPE" val="MultipleChoice"/>
</p:tagLst>
</file>

<file path=ppt/tags/tag103.xml><?xml version="1.0" encoding="utf-8"?>
<p:tagLst xmlns:p="http://schemas.openxmlformats.org/presentationml/2006/main">
  <p:tag name="RAINPROBLEMTYPE" val="ProblemTypeMarker"/>
</p:tagLst>
</file>

<file path=ppt/tags/tag104.xml><?xml version="1.0" encoding="utf-8"?>
<p:tagLst xmlns:p="http://schemas.openxmlformats.org/presentationml/2006/main">
  <p:tag name="RAINPROBLEMTYPE" val="ProblemTypeMarker"/>
</p:tagLst>
</file>

<file path=ppt/tags/tag105.xml><?xml version="1.0" encoding="utf-8"?>
<p:tagLst xmlns:p="http://schemas.openxmlformats.org/presentationml/2006/main">
  <p:tag name="RAINPROBLEMTYPE" val="ProblemTypeMarker"/>
</p:tagLst>
</file>

<file path=ppt/tags/tag106.xml><?xml version="1.0" encoding="utf-8"?>
<p:tagLst xmlns:p="http://schemas.openxmlformats.org/presentationml/2006/main">
  <p:tag name="RAINPROBLEMTYPE" val="ProblemTypeMarker"/>
</p:tagLst>
</file>

<file path=ppt/tags/tag107.xml><?xml version="1.0" encoding="utf-8"?>
<p:tagLst xmlns:p="http://schemas.openxmlformats.org/presentationml/2006/main">
  <p:tag name="RAINPROBLEMTYPE" val="ProblemTypeMarker"/>
</p:tagLst>
</file>

<file path=ppt/tags/tag108.xml><?xml version="1.0" encoding="utf-8"?>
<p:tagLst xmlns:p="http://schemas.openxmlformats.org/presentationml/2006/main">
  <p:tag name="RAINPROBLEM" val="ProblemSetting"/>
  <p:tag name="RAINPROBLEMTYPE" val="MultipleChoice"/>
</p:tagLst>
</file>

<file path=ppt/tags/tag109.xml><?xml version="1.0" encoding="utf-8"?>
<p:tagLst xmlns:p="http://schemas.openxmlformats.org/presentationml/2006/main">
  <p:tag name="RAINPROBLEM" val="MultipleChoice"/>
  <p:tag name="PROBLEMSCORE" val="1.0"/>
</p:tagLst>
</file>

<file path=ppt/tags/tag11.xml><?xml version="1.0" encoding="utf-8"?>
<p:tagLst xmlns:p="http://schemas.openxmlformats.org/presentationml/2006/main">
  <p:tag name="RAINPROBLEMTYPE" val="ProblemTypeMarker"/>
</p:tagLst>
</file>

<file path=ppt/tags/tag110.xml><?xml version="1.0" encoding="utf-8"?>
<p:tagLst xmlns:p="http://schemas.openxmlformats.org/presentationml/2006/main">
  <p:tag name="RAINPROBLEM" val="ProblemBody"/>
</p:tagLst>
</file>

<file path=ppt/tags/tag111.xml><?xml version="1.0" encoding="utf-8"?>
<p:tagLst xmlns:p="http://schemas.openxmlformats.org/presentationml/2006/main">
  <p:tag name="RAINPROBLEM" val="ProblemItem"/>
</p:tagLst>
</file>

<file path=ppt/tags/tag112.xml><?xml version="1.0" encoding="utf-8"?>
<p:tagLst xmlns:p="http://schemas.openxmlformats.org/presentationml/2006/main">
  <p:tag name="RAINPROBLEM" val="ProblemItem"/>
</p:tagLst>
</file>

<file path=ppt/tags/tag113.xml><?xml version="1.0" encoding="utf-8"?>
<p:tagLst xmlns:p="http://schemas.openxmlformats.org/presentationml/2006/main">
  <p:tag name="RAINPROBLEM" val="ProblemBullet"/>
  <p:tag name="RAINPROBLEMTYPE" val="MultipleChoice"/>
  <p:tag name="RAINBULLET" val="Wrong"/>
</p:tagLst>
</file>

<file path=ppt/tags/tag114.xml><?xml version="1.0" encoding="utf-8"?>
<p:tagLst xmlns:p="http://schemas.openxmlformats.org/presentationml/2006/main">
  <p:tag name="RAINPROBLEM" val="ProblemBullet"/>
  <p:tag name="RAINPROBLEMTYPE" val="MultipleChoice"/>
  <p:tag name="RAINBULLET" val="Correct"/>
</p:tagLst>
</file>

<file path=ppt/tags/tag115.xml><?xml version="1.0" encoding="utf-8"?>
<p:tagLst xmlns:p="http://schemas.openxmlformats.org/presentationml/2006/main">
  <p:tag name="RAINPROBLEM" val="ProblemSubmit"/>
  <p:tag name="RAINPROBLEMTYPE" val="MultipleChoice"/>
</p:tagLst>
</file>

<file path=ppt/tags/tag116.xml><?xml version="1.0" encoding="utf-8"?>
<p:tagLst xmlns:p="http://schemas.openxmlformats.org/presentationml/2006/main">
  <p:tag name="RAINPROBLEMTYPE" val="ProblemTypeMarker"/>
</p:tagLst>
</file>

<file path=ppt/tags/tag117.xml><?xml version="1.0" encoding="utf-8"?>
<p:tagLst xmlns:p="http://schemas.openxmlformats.org/presentationml/2006/main">
  <p:tag name="RAINPROBLEMTYPE" val="ProblemTypeMarker"/>
</p:tagLst>
</file>

<file path=ppt/tags/tag118.xml><?xml version="1.0" encoding="utf-8"?>
<p:tagLst xmlns:p="http://schemas.openxmlformats.org/presentationml/2006/main">
  <p:tag name="RAINPROBLEMTYPE" val="ProblemTypeMarker"/>
</p:tagLst>
</file>

<file path=ppt/tags/tag119.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20.xml><?xml version="1.0" encoding="utf-8"?>
<p:tagLst xmlns:p="http://schemas.openxmlformats.org/presentationml/2006/main">
  <p:tag name="RAINPROBLEMTYPE" val="ProblemTypeMarker"/>
</p:tagLst>
</file>

<file path=ppt/tags/tag121.xml><?xml version="1.0" encoding="utf-8"?>
<p:tagLst xmlns:p="http://schemas.openxmlformats.org/presentationml/2006/main">
  <p:tag name="RAINPROBLEM" val="ProblemSetting"/>
  <p:tag name="RAINPROBLEMTYPE" val="MultipleChoice"/>
</p:tagLst>
</file>

<file path=ppt/tags/tag122.xml><?xml version="1.0" encoding="utf-8"?>
<p:tagLst xmlns:p="http://schemas.openxmlformats.org/presentationml/2006/main">
  <p:tag name="RAINPROBLEM" val="MultipleChoice"/>
  <p:tag name="PROBLEMSCORE" val="1.0"/>
</p:tagLst>
</file>

<file path=ppt/tags/tag123.xml><?xml version="1.0" encoding="utf-8"?>
<p:tagLst xmlns:p="http://schemas.openxmlformats.org/presentationml/2006/main">
  <p:tag name="commondata" val="eyJoZGlkIjoiYmU5MDdiOTBhN2IyODQ4Y2NkZDU4MGU1NmNlMWM1YTEifQ=="/>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 val="ProblemSetting"/>
  <p:tag name="RAINPROBLEMTYPE" val="MultipleChoice"/>
</p:tagLst>
</file>

<file path=ppt/tags/tag15.xml><?xml version="1.0" encoding="utf-8"?>
<p:tagLst xmlns:p="http://schemas.openxmlformats.org/presentationml/2006/main">
  <p:tag name="RAINPROBLEM" val="MultipleChoice"/>
  <p:tag name="PROBLEMSCORE" val="1.0"/>
</p:tagLst>
</file>

<file path=ppt/tags/tag16.xml><?xml version="1.0" encoding="utf-8"?>
<p:tagLst xmlns:p="http://schemas.openxmlformats.org/presentationml/2006/main">
  <p:tag name="RAINPROBLEM" val="ProblemBody"/>
</p:tagLst>
</file>

<file path=ppt/tags/tag17.xml><?xml version="1.0" encoding="utf-8"?>
<p:tagLst xmlns:p="http://schemas.openxmlformats.org/presentationml/2006/main">
  <p:tag name="RAINPROBLEM" val="ProblemItem"/>
</p:tagLst>
</file>

<file path=ppt/tags/tag18.xml><?xml version="1.0" encoding="utf-8"?>
<p:tagLst xmlns:p="http://schemas.openxmlformats.org/presentationml/2006/main">
  <p:tag name="RAINPROBLEM" val="ProblemItem"/>
</p:tagLst>
</file>

<file path=ppt/tags/tag19.xml><?xml version="1.0" encoding="utf-8"?>
<p:tagLst xmlns:p="http://schemas.openxmlformats.org/presentationml/2006/main">
  <p:tag name="RAINPROBLEM" val="ProblemItem"/>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ProblemItem"/>
</p:tagLst>
</file>

<file path=ppt/tags/tag21.xml><?xml version="1.0" encoding="utf-8"?>
<p:tagLst xmlns:p="http://schemas.openxmlformats.org/presentationml/2006/main">
  <p:tag name="RAINPROBLEM" val="ProblemBullet"/>
  <p:tag name="RAINPROBLEMTYPE" val="MultipleChoice"/>
  <p:tag name="RAINBULLET" val="Wrong"/>
</p:tagLst>
</file>

<file path=ppt/tags/tag22.xml><?xml version="1.0" encoding="utf-8"?>
<p:tagLst xmlns:p="http://schemas.openxmlformats.org/presentationml/2006/main">
  <p:tag name="RAINPROBLEM" val="ProblemBullet"/>
  <p:tag name="RAINPROBLEMTYPE" val="MultipleChoice"/>
  <p:tag name="RAINBULLET" val="Correct"/>
</p:tagLst>
</file>

<file path=ppt/tags/tag23.xml><?xml version="1.0" encoding="utf-8"?>
<p:tagLst xmlns:p="http://schemas.openxmlformats.org/presentationml/2006/main">
  <p:tag name="RAINPROBLEM" val="ProblemBullet"/>
  <p:tag name="RAINPROBLEMTYPE" val="MultipleChoice"/>
  <p:tag name="RAINBULLET" val="Wrong"/>
</p:tagLst>
</file>

<file path=ppt/tags/tag24.xml><?xml version="1.0" encoding="utf-8"?>
<p:tagLst xmlns:p="http://schemas.openxmlformats.org/presentationml/2006/main">
  <p:tag name="RAINPROBLEM" val="ProblemBullet"/>
  <p:tag name="RAINPROBLEMTYPE" val="MultipleChoice"/>
  <p:tag name="RAINBULLET" val="Wrong"/>
</p:tagLst>
</file>

<file path=ppt/tags/tag25.xml><?xml version="1.0" encoding="utf-8"?>
<p:tagLst xmlns:p="http://schemas.openxmlformats.org/presentationml/2006/main">
  <p:tag name="RAINPROBLEM" val="ProblemSubmit"/>
  <p:tag name="RAINPROBLEMTYPE" val="MultipleChoice"/>
</p:tagLst>
</file>

<file path=ppt/tags/tag26.xml><?xml version="1.0" encoding="utf-8"?>
<p:tagLst xmlns:p="http://schemas.openxmlformats.org/presentationml/2006/main">
  <p:tag name="RAINPROBLEMTYPE" val="ProblemTypeMarker"/>
</p:tagLst>
</file>

<file path=ppt/tags/tag27.xml><?xml version="1.0" encoding="utf-8"?>
<p:tagLst xmlns:p="http://schemas.openxmlformats.org/presentationml/2006/main">
  <p:tag name="RAINPROBLEMTYPE" val="ProblemTypeMarker"/>
</p:tagLst>
</file>

<file path=ppt/tags/tag28.xml><?xml version="1.0" encoding="utf-8"?>
<p:tagLst xmlns:p="http://schemas.openxmlformats.org/presentationml/2006/main">
  <p:tag name="RAINPROBLEMTYPE" val="ProblemTypeMarker"/>
</p:tagLst>
</file>

<file path=ppt/tags/tag29.xml><?xml version="1.0" encoding="utf-8"?>
<p:tagLst xmlns:p="http://schemas.openxmlformats.org/presentationml/2006/main">
  <p:tag name="RAINPROBLEMTYPE" val="ProblemTypeMarker"/>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TYPE" val="ProblemTypeMarker"/>
</p:tagLst>
</file>

<file path=ppt/tags/tag31.xml><?xml version="1.0" encoding="utf-8"?>
<p:tagLst xmlns:p="http://schemas.openxmlformats.org/presentationml/2006/main">
  <p:tag name="RAINPROBLEM" val="ProblemSetting"/>
  <p:tag name="RAINPROBLEMTYPE" val="MultipleChoice"/>
</p:tagLst>
</file>

<file path=ppt/tags/tag32.xml><?xml version="1.0" encoding="utf-8"?>
<p:tagLst xmlns:p="http://schemas.openxmlformats.org/presentationml/2006/main">
  <p:tag name="RAINPROBLEM" val="MultipleChoice"/>
  <p:tag name="PROBLEMSCORE" val="1.0"/>
</p:tagLst>
</file>

<file path=ppt/tags/tag33.xml><?xml version="1.0" encoding="utf-8"?>
<p:tagLst xmlns:p="http://schemas.openxmlformats.org/presentationml/2006/main">
  <p:tag name="RAINPROBLEM" val="ProblemBody"/>
</p:tagLst>
</file>

<file path=ppt/tags/tag34.xml><?xml version="1.0" encoding="utf-8"?>
<p:tagLst xmlns:p="http://schemas.openxmlformats.org/presentationml/2006/main">
  <p:tag name="RAINPROBLEM" val="ProblemItem"/>
</p:tagLst>
</file>

<file path=ppt/tags/tag35.xml><?xml version="1.0" encoding="utf-8"?>
<p:tagLst xmlns:p="http://schemas.openxmlformats.org/presentationml/2006/main">
  <p:tag name="RAINPROBLEM" val="ProblemItem"/>
</p:tagLst>
</file>

<file path=ppt/tags/tag36.xml><?xml version="1.0" encoding="utf-8"?>
<p:tagLst xmlns:p="http://schemas.openxmlformats.org/presentationml/2006/main">
  <p:tag name="RAINPROBLEM" val="ProblemItem"/>
</p:tagLst>
</file>

<file path=ppt/tags/tag37.xml><?xml version="1.0" encoding="utf-8"?>
<p:tagLst xmlns:p="http://schemas.openxmlformats.org/presentationml/2006/main">
  <p:tag name="RAINPROBLEM" val="ProblemItem"/>
</p:tagLst>
</file>

<file path=ppt/tags/tag38.xml><?xml version="1.0" encoding="utf-8"?>
<p:tagLst xmlns:p="http://schemas.openxmlformats.org/presentationml/2006/main">
  <p:tag name="RAINPROBLEM" val="ProblemBullet"/>
  <p:tag name="RAINPROBLEMTYPE" val="MultipleChoice"/>
  <p:tag name="RAINBULLET" val="Correct"/>
</p:tagLst>
</file>

<file path=ppt/tags/tag39.xml><?xml version="1.0" encoding="utf-8"?>
<p:tagLst xmlns:p="http://schemas.openxmlformats.org/presentationml/2006/main">
  <p:tag name="RAINPROBLEM" val="ProblemBullet"/>
  <p:tag name="RAINPROBLEMTYPE" val="MultipleChoice"/>
  <p:tag name="RAINBULLET" val="Wrong"/>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Bullet"/>
  <p:tag name="RAINPROBLEMTYPE" val="MultipleChoice"/>
  <p:tag name="RAINBULLET" val="Wrong"/>
</p:tagLst>
</file>

<file path=ppt/tags/tag41.xml><?xml version="1.0" encoding="utf-8"?>
<p:tagLst xmlns:p="http://schemas.openxmlformats.org/presentationml/2006/main">
  <p:tag name="RAINPROBLEM" val="ProblemBullet"/>
  <p:tag name="RAINPROBLEMTYPE" val="MultipleChoice"/>
  <p:tag name="RAINBULLET" val="Wrong"/>
</p:tagLst>
</file>

<file path=ppt/tags/tag42.xml><?xml version="1.0" encoding="utf-8"?>
<p:tagLst xmlns:p="http://schemas.openxmlformats.org/presentationml/2006/main">
  <p:tag name="RAINPROBLEM" val="ProblemSubmit"/>
  <p:tag name="RAINPROBLEMTYPE" val="MultipleChoice"/>
</p:tagLst>
</file>

<file path=ppt/tags/tag43.xml><?xml version="1.0" encoding="utf-8"?>
<p:tagLst xmlns:p="http://schemas.openxmlformats.org/presentationml/2006/main">
  <p:tag name="RAINPROBLEMTYPE" val="ProblemTypeMarker"/>
</p:tagLst>
</file>

<file path=ppt/tags/tag44.xml><?xml version="1.0" encoding="utf-8"?>
<p:tagLst xmlns:p="http://schemas.openxmlformats.org/presentationml/2006/main">
  <p:tag name="RAINPROBLEMTYPE" val="ProblemTypeMarker"/>
</p:tagLst>
</file>

<file path=ppt/tags/tag45.xml><?xml version="1.0" encoding="utf-8"?>
<p:tagLst xmlns:p="http://schemas.openxmlformats.org/presentationml/2006/main">
  <p:tag name="RAINPROBLEMTYPE" val="ProblemTypeMarker"/>
</p:tagLst>
</file>

<file path=ppt/tags/tag46.xml><?xml version="1.0" encoding="utf-8"?>
<p:tagLst xmlns:p="http://schemas.openxmlformats.org/presentationml/2006/main">
  <p:tag name="RAINPROBLEMTYPE" val="ProblemTypeMarker"/>
</p:tagLst>
</file>

<file path=ppt/tags/tag47.xml><?xml version="1.0" encoding="utf-8"?>
<p:tagLst xmlns:p="http://schemas.openxmlformats.org/presentationml/2006/main">
  <p:tag name="RAINPROBLEMTYPE" val="ProblemTypeMarker"/>
</p:tagLst>
</file>

<file path=ppt/tags/tag48.xml><?xml version="1.0" encoding="utf-8"?>
<p:tagLst xmlns:p="http://schemas.openxmlformats.org/presentationml/2006/main">
  <p:tag name="RAINPROBLEM" val="ProblemSetting"/>
  <p:tag name="RAINPROBLEMTYPE" val="MultipleChoice"/>
</p:tagLst>
</file>

<file path=ppt/tags/tag49.xml><?xml version="1.0" encoding="utf-8"?>
<p:tagLst xmlns:p="http://schemas.openxmlformats.org/presentationml/2006/main">
  <p:tag name="RAINPROBLEM" val="MultipleChoice"/>
  <p:tag name="PROBLEMSCORE" val="1.0"/>
</p:tagLst>
</file>

<file path=ppt/tags/tag5.xml><?xml version="1.0" encoding="utf-8"?>
<p:tagLst xmlns:p="http://schemas.openxmlformats.org/presentationml/2006/main">
  <p:tag name="RAINPROBLEM" val="ProblemBullet"/>
  <p:tag name="RAINPROBLEMTYPE" val="MultipleChoice"/>
  <p:tag name="RAINBULLET" val="Wrong"/>
</p:tagLst>
</file>

<file path=ppt/tags/tag50.xml><?xml version="1.0" encoding="utf-8"?>
<p:tagLst xmlns:p="http://schemas.openxmlformats.org/presentationml/2006/main">
  <p:tag name="RAINPROBLEM" val="ProblemBody"/>
</p:tagLst>
</file>

<file path=ppt/tags/tag51.xml><?xml version="1.0" encoding="utf-8"?>
<p:tagLst xmlns:p="http://schemas.openxmlformats.org/presentationml/2006/main">
  <p:tag name="RAINPROBLEM" val="ProblemItem"/>
</p:tagLst>
</file>

<file path=ppt/tags/tag52.xml><?xml version="1.0" encoding="utf-8"?>
<p:tagLst xmlns:p="http://schemas.openxmlformats.org/presentationml/2006/main">
  <p:tag name="RAINPROBLEM" val="ProblemItem"/>
</p:tagLst>
</file>

<file path=ppt/tags/tag53.xml><?xml version="1.0" encoding="utf-8"?>
<p:tagLst xmlns:p="http://schemas.openxmlformats.org/presentationml/2006/main">
  <p:tag name="RAINPROBLEM" val="ProblemItem"/>
</p:tagLst>
</file>

<file path=ppt/tags/tag54.xml><?xml version="1.0" encoding="utf-8"?>
<p:tagLst xmlns:p="http://schemas.openxmlformats.org/presentationml/2006/main">
  <p:tag name="RAINPROBLEM" val="ProblemItem"/>
</p:tagLst>
</file>

<file path=ppt/tags/tag55.xml><?xml version="1.0" encoding="utf-8"?>
<p:tagLst xmlns:p="http://schemas.openxmlformats.org/presentationml/2006/main">
  <p:tag name="RAINPROBLEM" val="ProblemBullet"/>
  <p:tag name="RAINPROBLEMTYPE" val="MultipleChoice"/>
  <p:tag name="RAINBULLET" val="Wrong"/>
</p:tagLst>
</file>

<file path=ppt/tags/tag56.xml><?xml version="1.0" encoding="utf-8"?>
<p:tagLst xmlns:p="http://schemas.openxmlformats.org/presentationml/2006/main">
  <p:tag name="RAINPROBLEM" val="ProblemBullet"/>
  <p:tag name="RAINPROBLEMTYPE" val="MultipleChoice"/>
  <p:tag name="RAINBULLET" val="Wrong"/>
</p:tagLst>
</file>

<file path=ppt/tags/tag57.xml><?xml version="1.0" encoding="utf-8"?>
<p:tagLst xmlns:p="http://schemas.openxmlformats.org/presentationml/2006/main">
  <p:tag name="RAINPROBLEM" val="ProblemBullet"/>
  <p:tag name="RAINPROBLEMTYPE" val="MultipleChoice"/>
  <p:tag name="RAINBULLET" val="Correct"/>
</p:tagLst>
</file>

<file path=ppt/tags/tag58.xml><?xml version="1.0" encoding="utf-8"?>
<p:tagLst xmlns:p="http://schemas.openxmlformats.org/presentationml/2006/main">
  <p:tag name="RAINPROBLEM" val="ProblemBullet"/>
  <p:tag name="RAINPROBLEMTYPE" val="MultipleChoice"/>
  <p:tag name="RAINBULLET" val="Wrong"/>
</p:tagLst>
</file>

<file path=ppt/tags/tag59.xml><?xml version="1.0" encoding="utf-8"?>
<p:tagLst xmlns:p="http://schemas.openxmlformats.org/presentationml/2006/main">
  <p:tag name="RAINPROBLEM" val="ProblemSubmit"/>
  <p:tag name="RAINPROBLEMTYPE" val="MultipleChoice"/>
</p:tagLst>
</file>

<file path=ppt/tags/tag6.xml><?xml version="1.0" encoding="utf-8"?>
<p:tagLst xmlns:p="http://schemas.openxmlformats.org/presentationml/2006/main">
  <p:tag name="RAINPROBLEM" val="ProblemBullet"/>
  <p:tag name="RAINPROBLEMTYPE" val="MultipleChoice"/>
  <p:tag name="RAINBULLET" val="Correct"/>
</p:tagLst>
</file>

<file path=ppt/tags/tag60.xml><?xml version="1.0" encoding="utf-8"?>
<p:tagLst xmlns:p="http://schemas.openxmlformats.org/presentationml/2006/main">
  <p:tag name="RAINPROBLEMTYPE" val="ProblemTypeMarker"/>
</p:tagLst>
</file>

<file path=ppt/tags/tag61.xml><?xml version="1.0" encoding="utf-8"?>
<p:tagLst xmlns:p="http://schemas.openxmlformats.org/presentationml/2006/main">
  <p:tag name="RAINPROBLEMTYPE" val="ProblemTypeMarker"/>
</p:tagLst>
</file>

<file path=ppt/tags/tag62.xml><?xml version="1.0" encoding="utf-8"?>
<p:tagLst xmlns:p="http://schemas.openxmlformats.org/presentationml/2006/main">
  <p:tag name="RAINPROBLEMTYPE" val="ProblemTypeMarker"/>
</p:tagLst>
</file>

<file path=ppt/tags/tag63.xml><?xml version="1.0" encoding="utf-8"?>
<p:tagLst xmlns:p="http://schemas.openxmlformats.org/presentationml/2006/main">
  <p:tag name="RAINPROBLEMTYPE" val="ProblemTypeMarker"/>
</p:tagLst>
</file>

<file path=ppt/tags/tag64.xml><?xml version="1.0" encoding="utf-8"?>
<p:tagLst xmlns:p="http://schemas.openxmlformats.org/presentationml/2006/main">
  <p:tag name="RAINPROBLEMTYPE" val="ProblemTypeMarker"/>
</p:tagLst>
</file>

<file path=ppt/tags/tag65.xml><?xml version="1.0" encoding="utf-8"?>
<p:tagLst xmlns:p="http://schemas.openxmlformats.org/presentationml/2006/main">
  <p:tag name="RAINPROBLEM" val="ProblemSetting"/>
  <p:tag name="RAINPROBLEMTYPE" val="MultipleChoice"/>
</p:tagLst>
</file>

<file path=ppt/tags/tag66.xml><?xml version="1.0" encoding="utf-8"?>
<p:tagLst xmlns:p="http://schemas.openxmlformats.org/presentationml/2006/main">
  <p:tag name="RAINPROBLEM" val="MultipleChoice"/>
  <p:tag name="PROBLEMSCORE" val="1.0"/>
</p:tagLst>
</file>

<file path=ppt/tags/tag67.xml><?xml version="1.0" encoding="utf-8"?>
<p:tagLst xmlns:p="http://schemas.openxmlformats.org/presentationml/2006/main">
  <p:tag name="RAINPROBLEM" val="ProblemBody"/>
</p:tagLst>
</file>

<file path=ppt/tags/tag68.xml><?xml version="1.0" encoding="utf-8"?>
<p:tagLst xmlns:p="http://schemas.openxmlformats.org/presentationml/2006/main">
  <p:tag name="RAINPROBLEM" val="ProblemItem"/>
</p:tagLst>
</file>

<file path=ppt/tags/tag69.xml><?xml version="1.0" encoding="utf-8"?>
<p:tagLst xmlns:p="http://schemas.openxmlformats.org/presentationml/2006/main">
  <p:tag name="RAINPROBLEM" val="ProblemItem"/>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RAINPROBLEM" val="ProblemItem"/>
</p:tagLst>
</file>

<file path=ppt/tags/tag71.xml><?xml version="1.0" encoding="utf-8"?>
<p:tagLst xmlns:p="http://schemas.openxmlformats.org/presentationml/2006/main">
  <p:tag name="RAINPROBLEM" val="ProblemItem"/>
</p:tagLst>
</file>

<file path=ppt/tags/tag72.xml><?xml version="1.0" encoding="utf-8"?>
<p:tagLst xmlns:p="http://schemas.openxmlformats.org/presentationml/2006/main">
  <p:tag name="RAINPROBLEM" val="ProblemBullet"/>
  <p:tag name="RAINPROBLEMTYPE" val="MultipleChoice"/>
  <p:tag name="RAINBULLET" val="Wrong"/>
</p:tagLst>
</file>

<file path=ppt/tags/tag73.xml><?xml version="1.0" encoding="utf-8"?>
<p:tagLst xmlns:p="http://schemas.openxmlformats.org/presentationml/2006/main">
  <p:tag name="RAINPROBLEM" val="ProblemBullet"/>
  <p:tag name="RAINPROBLEMTYPE" val="MultipleChoice"/>
  <p:tag name="RAINBULLET" val="Correct"/>
</p:tagLst>
</file>

<file path=ppt/tags/tag74.xml><?xml version="1.0" encoding="utf-8"?>
<p:tagLst xmlns:p="http://schemas.openxmlformats.org/presentationml/2006/main">
  <p:tag name="RAINPROBLEM" val="ProblemBullet"/>
  <p:tag name="RAINPROBLEMTYPE" val="MultipleChoice"/>
  <p:tag name="RAINBULLET" val="Wrong"/>
</p:tagLst>
</file>

<file path=ppt/tags/tag75.xml><?xml version="1.0" encoding="utf-8"?>
<p:tagLst xmlns:p="http://schemas.openxmlformats.org/presentationml/2006/main">
  <p:tag name="RAINPROBLEM" val="ProblemBullet"/>
  <p:tag name="RAINPROBLEMTYPE" val="MultipleChoice"/>
  <p:tag name="RAINBULLET" val="Wrong"/>
</p:tagLst>
</file>

<file path=ppt/tags/tag76.xml><?xml version="1.0" encoding="utf-8"?>
<p:tagLst xmlns:p="http://schemas.openxmlformats.org/presentationml/2006/main">
  <p:tag name="RAINPROBLEM" val="ProblemSubmit"/>
  <p:tag name="RAINPROBLEMTYPE" val="MultipleChoice"/>
</p:tagLst>
</file>

<file path=ppt/tags/tag77.xml><?xml version="1.0" encoding="utf-8"?>
<p:tagLst xmlns:p="http://schemas.openxmlformats.org/presentationml/2006/main">
  <p:tag name="RAINPROBLEMTYPE" val="ProblemTypeMarker"/>
</p:tagLst>
</file>

<file path=ppt/tags/tag78.xml><?xml version="1.0" encoding="utf-8"?>
<p:tagLst xmlns:p="http://schemas.openxmlformats.org/presentationml/2006/main">
  <p:tag name="RAINPROBLEMTYPE" val="ProblemTypeMarker"/>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 val="ProblemSubmit"/>
  <p:tag name="RAINPROBLEMTYPE" val="MultipleChoice"/>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 val="ProblemSetting"/>
  <p:tag name="RAINPROBLEMTYPE" val="MultipleChoice"/>
</p:tagLst>
</file>

<file path=ppt/tags/tag83.xml><?xml version="1.0" encoding="utf-8"?>
<p:tagLst xmlns:p="http://schemas.openxmlformats.org/presentationml/2006/main">
  <p:tag name="RAINPROBLEM" val="MultipleChoice"/>
  <p:tag name="PROBLEMSCORE" val="1.0"/>
</p:tagLst>
</file>

<file path=ppt/tags/tag84.xml><?xml version="1.0" encoding="utf-8"?>
<p:tagLst xmlns:p="http://schemas.openxmlformats.org/presentationml/2006/main">
  <p:tag name="RAINPROBLEM" val="ProblemBody"/>
</p:tagLst>
</file>

<file path=ppt/tags/tag85.xml><?xml version="1.0" encoding="utf-8"?>
<p:tagLst xmlns:p="http://schemas.openxmlformats.org/presentationml/2006/main">
  <p:tag name="RAINPROBLEM" val="ProblemBullet"/>
  <p:tag name="RAINPROBLEMTYPE" val="MultipleChoice"/>
  <p:tag name="RAINBULLET" val="Correct"/>
</p:tagLst>
</file>

<file path=ppt/tags/tag86.xml><?xml version="1.0" encoding="utf-8"?>
<p:tagLst xmlns:p="http://schemas.openxmlformats.org/presentationml/2006/main">
  <p:tag name="RAINPROBLEM" val="ProblemBullet"/>
  <p:tag name="RAINPROBLEMTYPE" val="MultipleChoice"/>
  <p:tag name="RAINBULLET" val="Wrong"/>
</p:tagLst>
</file>

<file path=ppt/tags/tag87.xml><?xml version="1.0" encoding="utf-8"?>
<p:tagLst xmlns:p="http://schemas.openxmlformats.org/presentationml/2006/main">
  <p:tag name="RAINPROBLEM" val="ProblemBullet"/>
  <p:tag name="RAINPROBLEMTYPE" val="MultipleChoice"/>
  <p:tag name="RAINBULLET" val="Wrong"/>
</p:tagLst>
</file>

<file path=ppt/tags/tag88.xml><?xml version="1.0" encoding="utf-8"?>
<p:tagLst xmlns:p="http://schemas.openxmlformats.org/presentationml/2006/main">
  <p:tag name="RAINPROBLEM" val="ProblemBullet"/>
  <p:tag name="RAINPROBLEMTYPE" val="MultipleChoice"/>
  <p:tag name="RAINBULLET" val="Wrong"/>
</p:tagLst>
</file>

<file path=ppt/tags/tag89.xml><?xml version="1.0" encoding="utf-8"?>
<p:tagLst xmlns:p="http://schemas.openxmlformats.org/presentationml/2006/main">
  <p:tag name="RAINPROBLEM" val="ProblemSubmit"/>
  <p:tag name="RAINPROBLEMTYPE" val="MultipleChoice"/>
</p:tagLst>
</file>

<file path=ppt/tags/tag9.xml><?xml version="1.0" encoding="utf-8"?>
<p:tagLst xmlns:p="http://schemas.openxmlformats.org/presentationml/2006/main">
  <p:tag name="RAINPROBLEMTYPE" val="ProblemTypeMarker"/>
</p:tagLst>
</file>

<file path=ppt/tags/tag90.xml><?xml version="1.0" encoding="utf-8"?>
<p:tagLst xmlns:p="http://schemas.openxmlformats.org/presentationml/2006/main">
  <p:tag name="RAINPROBLEMTYPE" val="ProblemTypeMarker"/>
</p:tagLst>
</file>

<file path=ppt/tags/tag91.xml><?xml version="1.0" encoding="utf-8"?>
<p:tagLst xmlns:p="http://schemas.openxmlformats.org/presentationml/2006/main">
  <p:tag name="RAINPROBLEMTYPE" val="ProblemTypeMarker"/>
</p:tagLst>
</file>

<file path=ppt/tags/tag92.xml><?xml version="1.0" encoding="utf-8"?>
<p:tagLst xmlns:p="http://schemas.openxmlformats.org/presentationml/2006/main">
  <p:tag name="RAINPROBLEMTYPE" val="ProblemTypeMarker"/>
</p:tagLst>
</file>

<file path=ppt/tags/tag93.xml><?xml version="1.0" encoding="utf-8"?>
<p:tagLst xmlns:p="http://schemas.openxmlformats.org/presentationml/2006/main">
  <p:tag name="RAINPROBLEMTYPE" val="ProblemTypeMarker"/>
</p:tagLst>
</file>

<file path=ppt/tags/tag94.xml><?xml version="1.0" encoding="utf-8"?>
<p:tagLst xmlns:p="http://schemas.openxmlformats.org/presentationml/2006/main">
  <p:tag name="RAINPROBLEMTYPE" val="ProblemTypeMarker"/>
</p:tagLst>
</file>

<file path=ppt/tags/tag95.xml><?xml version="1.0" encoding="utf-8"?>
<p:tagLst xmlns:p="http://schemas.openxmlformats.org/presentationml/2006/main">
  <p:tag name="RAINPROBLEM" val="ProblemSetting"/>
  <p:tag name="RAINPROBLEMTYPE" val="MultipleChoice"/>
</p:tagLst>
</file>

<file path=ppt/tags/tag96.xml><?xml version="1.0" encoding="utf-8"?>
<p:tagLst xmlns:p="http://schemas.openxmlformats.org/presentationml/2006/main">
  <p:tag name="RAINPROBLEM" val="MultipleChoice"/>
  <p:tag name="PROBLEMSCORE" val="1.0"/>
</p:tagLst>
</file>

<file path=ppt/tags/tag97.xml><?xml version="1.0" encoding="utf-8"?>
<p:tagLst xmlns:p="http://schemas.openxmlformats.org/presentationml/2006/main">
  <p:tag name="RAINPROBLEM" val="ProblemBody"/>
</p:tagLst>
</file>

<file path=ppt/tags/tag98.xml><?xml version="1.0" encoding="utf-8"?>
<p:tagLst xmlns:p="http://schemas.openxmlformats.org/presentationml/2006/main">
  <p:tag name="RAINPROBLEM" val="ProblemBullet"/>
  <p:tag name="RAINPROBLEMTYPE" val="MultipleChoice"/>
  <p:tag name="RAINBULLET" val="Wrong"/>
</p:tagLst>
</file>

<file path=ppt/tags/tag99.xml><?xml version="1.0" encoding="utf-8"?>
<p:tagLst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主题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7687</Words>
  <Application>WPS 演示</Application>
  <PresentationFormat>全屏显示(4:3)</PresentationFormat>
  <Paragraphs>1016</Paragraphs>
  <Slides>68</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124</vt:i4>
      </vt:variant>
      <vt:variant>
        <vt:lpstr>幻灯片标题</vt:lpstr>
      </vt:variant>
      <vt:variant>
        <vt:i4>68</vt:i4>
      </vt:variant>
    </vt:vector>
  </HeadingPairs>
  <TitlesOfParts>
    <vt:vector size="207" baseType="lpstr">
      <vt:lpstr>Arial</vt:lpstr>
      <vt:lpstr>宋体</vt:lpstr>
      <vt:lpstr>Wingdings</vt:lpstr>
      <vt:lpstr>Times New Roman</vt:lpstr>
      <vt:lpstr>隶书</vt:lpstr>
      <vt:lpstr>楷体_GB2312</vt:lpstr>
      <vt:lpstr>新宋体</vt:lpstr>
      <vt:lpstr>微软雅黑</vt:lpstr>
      <vt:lpstr>Arial Unicode MS</vt:lpstr>
      <vt:lpstr>Calibri</vt:lpstr>
      <vt:lpstr>Wingdings</vt:lpstr>
      <vt:lpstr>Symbol</vt:lpstr>
      <vt:lpstr>Tahoma</vt:lpstr>
      <vt:lpstr>楷体_GB2312</vt:lpstr>
      <vt:lpstr>主题1</vt:lpstr>
      <vt:lpstr>Visio.Drawing.11</vt:lpstr>
      <vt:lpstr>Equation.KSEE3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Equation.KSEE3</vt:lpstr>
      <vt:lpstr>Equation.KSEE3</vt:lpstr>
      <vt:lpstr>Equation.3</vt:lpstr>
      <vt:lpstr>Paint.Picture</vt:lpstr>
      <vt:lpstr>Equation.3</vt:lpstr>
      <vt:lpstr>Equation.KSEE3</vt:lpstr>
      <vt:lpstr>Equation.3</vt:lpstr>
      <vt:lpstr>Equation.3</vt:lpstr>
      <vt:lpstr>Paint.Picture</vt:lpstr>
      <vt:lpstr>Equation.3</vt:lpstr>
      <vt:lpstr>Equation.3</vt:lpstr>
      <vt:lpstr>Equation.3</vt:lpstr>
      <vt:lpstr>Equation.3</vt:lpstr>
      <vt:lpstr>Paint.Picture</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Paint.Picture</vt:lpstr>
      <vt:lpstr>Equation.KSEE3</vt:lpstr>
      <vt:lpstr>Equation.3</vt:lpstr>
      <vt:lpstr>Equation.3</vt:lpstr>
      <vt:lpstr>Equation.3</vt:lpstr>
      <vt:lpstr>Equation.3</vt:lpstr>
      <vt:lpstr>Paint.Picture</vt:lpstr>
      <vt:lpstr>Equation.3</vt:lpstr>
      <vt:lpstr>Equation.3</vt:lpstr>
      <vt:lpstr>Paint.Picture</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8.1 数字信号最佳接收的基本概念</vt:lpstr>
      <vt:lpstr>8.1 数字信号最佳接收的基本概念</vt:lpstr>
      <vt:lpstr>8.1 数字信号最佳接收的基本概念</vt:lpstr>
      <vt:lpstr>8.1 数字信号最佳接收的基本概念</vt:lpstr>
      <vt:lpstr>8.1 数字信号最佳接收的基本概念</vt:lpstr>
      <vt:lpstr>8.1 数字信号最佳接收的基本概念</vt:lpstr>
      <vt:lpstr>8.1 数字信号最佳接收的基本概念</vt:lpstr>
      <vt:lpstr>8.1 数字信号最佳接收的基本概念</vt:lpstr>
      <vt:lpstr>8.1 数字信号最佳接收的基本概念</vt:lpstr>
      <vt:lpstr>8.1 数字信号最佳接收的基本概念</vt:lpstr>
      <vt:lpstr>8.1 数字信号最佳接收的基本概念</vt:lpstr>
      <vt:lpstr>8.1 数字信号最佳接收的基本概念</vt:lpstr>
      <vt:lpstr>8.1 数字信号最佳接收的基本概念</vt:lpstr>
      <vt:lpstr>8.1 数字信号最佳接收的基本概念</vt:lpstr>
      <vt:lpstr>8.1 数字信号最佳接收的基本概念</vt:lpstr>
      <vt:lpstr>8.1 数字信号最佳接收的基本概念</vt:lpstr>
      <vt:lpstr>8.1 数字信号最佳接收的基本概念</vt:lpstr>
      <vt:lpstr>8.1 数字信号最佳接收的基本概念</vt:lpstr>
      <vt:lpstr>8.2 最小差错概率接收机</vt:lpstr>
      <vt:lpstr>8.2 最小差错概率接收机</vt:lpstr>
      <vt:lpstr>8.2 最小差错概率接收机</vt:lpstr>
      <vt:lpstr>8.2 最小差错概率接收机</vt:lpstr>
      <vt:lpstr>8.2 最小差错概率接收机</vt:lpstr>
      <vt:lpstr>8.2 最小差错概率接收机</vt:lpstr>
      <vt:lpstr>8.2 最小差错概率接收机</vt:lpstr>
      <vt:lpstr>8.3 最大输出信噪比接收机</vt:lpstr>
      <vt:lpstr>8.3 最大输出信噪比接收机</vt:lpstr>
      <vt:lpstr>8.3 最大输出信噪比接收机</vt:lpstr>
      <vt:lpstr>8.3 最大输出信噪比接收机</vt:lpstr>
      <vt:lpstr>8.3 最大输出信噪比接收机</vt:lpstr>
      <vt:lpstr>8.3 最大输出信噪比接收机</vt:lpstr>
      <vt:lpstr>8.3 最大输出信噪比接收机</vt:lpstr>
      <vt:lpstr>8.3 最大输出信噪比接收机</vt:lpstr>
      <vt:lpstr>8.3 最大输出信噪比接收机</vt:lpstr>
      <vt:lpstr>8.3 最大输出信噪比接收机</vt:lpstr>
      <vt:lpstr>8.3 最大输出信噪比接收机</vt:lpstr>
      <vt:lpstr>8.3 最大输出信噪比接收机</vt:lpstr>
      <vt:lpstr>8.3 最大输出信噪比接收机</vt:lpstr>
      <vt:lpstr>8.3 最大输出信噪比接收机</vt:lpstr>
      <vt:lpstr>8.3 最大输出信噪比接收机</vt:lpstr>
      <vt:lpstr>PowerPoint 演示文稿</vt:lpstr>
      <vt:lpstr>PowerPoint 演示文稿</vt:lpstr>
      <vt:lpstr>PowerPoint 演示文稿</vt:lpstr>
      <vt:lpstr>PowerPoint 演示文稿</vt:lpstr>
      <vt:lpstr>8.4 最佳接收机的性能</vt:lpstr>
      <vt:lpstr>8.4 最佳接收机的性能</vt:lpstr>
      <vt:lpstr>8.4 最佳接收机的性能</vt:lpstr>
      <vt:lpstr>8.4 最佳接收机的性能</vt:lpstr>
      <vt:lpstr>8.4 最佳接收机的性能</vt:lpstr>
      <vt:lpstr>8.4 最佳接收机的性能</vt:lpstr>
      <vt:lpstr>8.4 最佳接收机的性能</vt:lpstr>
      <vt:lpstr>8.4 最佳接收机的性能</vt:lpstr>
      <vt:lpstr>8.4 最佳接收机的性能</vt:lpstr>
      <vt:lpstr>8.4 最佳接收机的性能</vt:lpstr>
      <vt:lpstr>8.4 最佳接收机的性能</vt:lpstr>
      <vt:lpstr>8.4 最佳接收机的性能</vt:lpstr>
      <vt:lpstr>PowerPoint 演示文稿</vt:lpstr>
      <vt:lpstr>实际接收机与最佳接收机的信能比较</vt:lpstr>
      <vt:lpstr>8.4 最佳接收机的性能</vt:lpstr>
      <vt:lpstr>8.5 最佳基带传输系统</vt:lpstr>
      <vt:lpstr>8.5 最佳基带传输系统</vt:lpstr>
      <vt:lpstr>8.5 最佳基带传输系统</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通信原理</dc:title>
  <dc:creator/>
  <cp:lastModifiedBy>周登义</cp:lastModifiedBy>
  <cp:revision>192</cp:revision>
  <dcterms:created xsi:type="dcterms:W3CDTF">2021-10-13T15:39:00Z</dcterms:created>
  <dcterms:modified xsi:type="dcterms:W3CDTF">2023-11-16T01:43:04Z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A38F8CE1A8A64999AAE1651CDC106653_12</vt:lpwstr>
  </property>
</Properties>
</file>