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10" r:id="rId7"/>
    <p:sldId id="323" r:id="rId8"/>
    <p:sldId id="325" r:id="rId9"/>
    <p:sldId id="326" r:id="rId10"/>
    <p:sldId id="324" r:id="rId11"/>
    <p:sldId id="331" r:id="rId12"/>
    <p:sldId id="332" r:id="rId13"/>
    <p:sldId id="334" r:id="rId14"/>
    <p:sldId id="336" r:id="rId15"/>
    <p:sldId id="30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245"/>
        <p:guide pos="39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0" y="-63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15607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644064779或者 1051546329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276475" y="1402080"/>
            <a:ext cx="8020685" cy="922020"/>
          </a:xfrm>
          <a:prstGeom prst="rect">
            <a:avLst/>
          </a:prstGeom>
          <a:noFill/>
        </p:spPr>
        <p:txBody>
          <a:bodyPr wrap="none" rtlCol="0">
            <a:spAutoFit/>
          </a:bodyPr>
          <a:p>
            <a:pPr algn="l"/>
            <a:r>
              <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Dubbo负载均衡原理分析</a:t>
            </a:r>
            <a:endPar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22" name="文本框 21"/>
          <p:cNvSpPr txBox="1"/>
          <p:nvPr/>
        </p:nvSpPr>
        <p:spPr>
          <a:xfrm>
            <a:off x="693420" y="1193800"/>
            <a:ext cx="8728710" cy="3744595"/>
          </a:xfrm>
          <a:prstGeom prst="rect">
            <a:avLst/>
          </a:prstGeom>
          <a:noFill/>
        </p:spPr>
        <p:txBody>
          <a:bodyPr wrap="square" rtlCol="0">
            <a:spAutoFit/>
          </a:bodyPr>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软负载</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软件负载均衡通过</a:t>
            </a:r>
            <a:r>
              <a:rPr lang="zh-CN" altLang="en-US">
                <a:latin typeface="微软雅黑" panose="020B0503020204020204" pitchFamily="34" charset="-122"/>
                <a:ea typeface="微软雅黑" panose="020B0503020204020204" pitchFamily="34" charset="-122"/>
                <a:cs typeface="微软雅黑" panose="020B0503020204020204" pitchFamily="34" charset="-122"/>
              </a:rPr>
              <a:t>服务器端上安装的负载均软件或者使用本地负载算法实现负载均衡功能。</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例如</a:t>
            </a:r>
            <a:r>
              <a:rPr lang="en-US" altLang="zh-CN">
                <a:latin typeface="微软雅黑" panose="020B0503020204020204" pitchFamily="34" charset="-122"/>
                <a:ea typeface="微软雅黑" panose="020B0503020204020204" pitchFamily="34" charset="-122"/>
                <a:cs typeface="微软雅黑" panose="020B0503020204020204" pitchFamily="34" charset="-122"/>
              </a:rPr>
              <a:t>:LVS</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 Nginx VS Haproxy</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硬负载</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F5负载均衡是硬件负载均衡的一种。硬件负载均衡，顾名思义，在服务器节点之间安装专门的硬件进行负载均衡的工作。</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横卷形 31"/>
          <p:cNvSpPr/>
          <p:nvPr/>
        </p:nvSpPr>
        <p:spPr>
          <a:xfrm>
            <a:off x="1534795" y="240665"/>
            <a:ext cx="420624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004060" y="240665"/>
            <a:ext cx="4396740" cy="953135"/>
          </a:xfrm>
          <a:prstGeom prst="rect">
            <a:avLst/>
          </a:prstGeom>
          <a:noFill/>
        </p:spPr>
        <p:txBody>
          <a:bodyPr wrap="square" rtlCol="0">
            <a:spAutoFit/>
          </a:bodyPr>
          <a:p>
            <a:pPr algn="l">
              <a:lnSpc>
                <a:spcPct val="140000"/>
              </a:lnSpc>
            </a:pP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软负载与硬负载之间的区别</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22" name="文本框 21"/>
          <p:cNvSpPr txBox="1"/>
          <p:nvPr/>
        </p:nvSpPr>
        <p:spPr>
          <a:xfrm>
            <a:off x="693420" y="1193800"/>
            <a:ext cx="9377045" cy="5073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服务器端</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启动的服务</a:t>
            </a:r>
            <a:r>
              <a:rPr lang="zh-CN" altLang="en-US">
                <a:latin typeface="微软雅黑" panose="020B0503020204020204" pitchFamily="34" charset="-122"/>
                <a:ea typeface="微软雅黑" panose="020B0503020204020204" pitchFamily="34" charset="-122"/>
                <a:cs typeface="微软雅黑" panose="020B0503020204020204" pitchFamily="34" charset="-122"/>
              </a:rPr>
              <a:t>的时候</a:t>
            </a:r>
            <a:r>
              <a:rPr lang="en-US" altLang="zh-CN">
                <a:latin typeface="微软雅黑" panose="020B0503020204020204" pitchFamily="34" charset="-122"/>
                <a:ea typeface="微软雅黑" panose="020B0503020204020204" pitchFamily="34" charset="-122"/>
                <a:cs typeface="微软雅黑" panose="020B0503020204020204" pitchFamily="34" charset="-122"/>
              </a:rPr>
              <a:t>注册到，</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Zookeeper</a:t>
            </a:r>
            <a:r>
              <a:rPr lang="en-US" altLang="zh-CN">
                <a:latin typeface="微软雅黑" panose="020B0503020204020204" pitchFamily="34" charset="-122"/>
                <a:ea typeface="微软雅黑" panose="020B0503020204020204" pitchFamily="34" charset="-122"/>
                <a:cs typeface="微软雅黑" panose="020B0503020204020204" pitchFamily="34" charset="-122"/>
              </a:rPr>
              <a:t>注册中心上，</a:t>
            </a:r>
            <a:r>
              <a:rPr lang="zh-CN" altLang="en-US">
                <a:latin typeface="微软雅黑" panose="020B0503020204020204" pitchFamily="34" charset="-122"/>
                <a:ea typeface="微软雅黑" panose="020B0503020204020204" pitchFamily="34" charset="-122"/>
                <a:cs typeface="微软雅黑" panose="020B0503020204020204" pitchFamily="34" charset="-122"/>
              </a:rPr>
              <a:t>创建一个持久节点为</a:t>
            </a:r>
            <a:r>
              <a:rPr lang="en-US" altLang="zh-CN">
                <a:latin typeface="微软雅黑" panose="020B0503020204020204" pitchFamily="34" charset="-122"/>
                <a:ea typeface="微软雅黑" panose="020B0503020204020204" pitchFamily="34" charset="-122"/>
                <a:cs typeface="微软雅黑" panose="020B0503020204020204" pitchFamily="34" charset="-122"/>
              </a:rPr>
              <a:t>service,</a:t>
            </a:r>
            <a:r>
              <a:rPr lang="zh-CN" altLang="en-US">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a:latin typeface="微软雅黑" panose="020B0503020204020204" pitchFamily="34" charset="-122"/>
                <a:ea typeface="微软雅黑" panose="020B0503020204020204" pitchFamily="34" charset="-122"/>
                <a:cs typeface="微软雅黑" panose="020B0503020204020204" pitchFamily="34" charset="-122"/>
              </a:rPr>
              <a:t>service</a:t>
            </a:r>
            <a:r>
              <a:rPr lang="zh-CN" altLang="en-US">
                <a:latin typeface="微软雅黑" panose="020B0503020204020204" pitchFamily="34" charset="-122"/>
                <a:ea typeface="微软雅黑" panose="020B0503020204020204" pitchFamily="34" charset="-122"/>
                <a:cs typeface="微软雅黑" panose="020B0503020204020204" pitchFamily="34" charset="-122"/>
              </a:rPr>
              <a:t>持久节点下面创建多个不同的临时节点存放服务列表信息，临时节点内容存放</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服务调用地址。</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客 户  端</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从</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Zookeeper</a:t>
            </a:r>
            <a:r>
              <a:rPr lang="en-US" altLang="zh-CN">
                <a:latin typeface="微软雅黑" panose="020B0503020204020204" pitchFamily="34" charset="-122"/>
                <a:ea typeface="微软雅黑" panose="020B0503020204020204" pitchFamily="34" charset="-122"/>
                <a:cs typeface="微软雅黑" panose="020B0503020204020204" pitchFamily="34" charset="-122"/>
              </a:rPr>
              <a:t>节点上获取最新</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service</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持久节点下面</a:t>
            </a:r>
            <a:r>
              <a:rPr lang="en-US" altLang="zh-CN">
                <a:latin typeface="微软雅黑" panose="020B0503020204020204" pitchFamily="34" charset="-122"/>
                <a:ea typeface="微软雅黑" panose="020B0503020204020204" pitchFamily="34" charset="-122"/>
                <a:cs typeface="微软雅黑" panose="020B0503020204020204" pitchFamily="34" charset="-122"/>
              </a:rPr>
              <a:t>服务节点信息，</a:t>
            </a:r>
            <a:r>
              <a:rPr lang="zh-CN" altLang="en-US">
                <a:latin typeface="微软雅黑" panose="020B0503020204020204" pitchFamily="34" charset="-122"/>
                <a:ea typeface="微软雅黑" panose="020B0503020204020204" pitchFamily="34" charset="-122"/>
                <a:cs typeface="微软雅黑" panose="020B0503020204020204" pitchFamily="34" charset="-122"/>
              </a:rPr>
              <a:t>让后在</a:t>
            </a:r>
            <a:r>
              <a:rPr lang="en-US" altLang="zh-CN">
                <a:latin typeface="微软雅黑" panose="020B0503020204020204" pitchFamily="34" charset="-122"/>
                <a:ea typeface="微软雅黑" panose="020B0503020204020204" pitchFamily="34" charset="-122"/>
                <a:cs typeface="微软雅黑" panose="020B0503020204020204" pitchFamily="34" charset="-122"/>
              </a:rPr>
              <a:t>本地使用负载均衡算法，随机分配</a:t>
            </a:r>
            <a:r>
              <a:rPr lang="zh-CN" altLang="en-US">
                <a:latin typeface="微软雅黑" panose="020B0503020204020204" pitchFamily="34" charset="-122"/>
                <a:ea typeface="微软雅黑" panose="020B0503020204020204" pitchFamily="34" charset="-122"/>
                <a:cs typeface="微软雅黑" panose="020B0503020204020204" pitchFamily="34" charset="-122"/>
              </a:rPr>
              <a:t>调用远程服务。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如何实现动态负载均衡？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客户端采用事件监听</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service</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持久节下面节点是否发生变化，如果发生变化</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Zookeeper</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服务器端会及时的将最新的数据推送给</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Zookeeper</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客户端。</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横卷形 31"/>
          <p:cNvSpPr/>
          <p:nvPr/>
        </p:nvSpPr>
        <p:spPr>
          <a:xfrm>
            <a:off x="1534795" y="240665"/>
            <a:ext cx="57035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012950" y="240665"/>
            <a:ext cx="5163820" cy="1383665"/>
          </a:xfrm>
          <a:prstGeom prst="rect">
            <a:avLst/>
          </a:prstGeom>
          <a:noFill/>
        </p:spPr>
        <p:txBody>
          <a:bodyPr wrap="square" rtlCol="0">
            <a:spAutoFit/>
          </a:bodyPr>
          <a:p>
            <a:pPr algn="l">
              <a:lnSpc>
                <a:spcPct val="140000"/>
              </a:lnSpc>
            </a:pPr>
            <a:r>
              <a:rPr lang="zh-CN" altLang="en-US" sz="2000">
                <a:solidFill>
                  <a:schemeClr val="bg1">
                    <a:lumMod val="95000"/>
                  </a:schemeClr>
                </a:solidFill>
                <a:latin typeface="微软雅黑" panose="020B0503020204020204" pitchFamily="34" charset="-122"/>
                <a:ea typeface="微软雅黑" panose="020B0503020204020204" pitchFamily="34" charset="-122"/>
                <a:sym typeface="+mn-ea"/>
              </a:rPr>
              <a:t>基于</a:t>
            </a:r>
            <a:r>
              <a:rPr lang="en-US" altLang="zh-CN" sz="2000">
                <a:solidFill>
                  <a:schemeClr val="bg1">
                    <a:lumMod val="95000"/>
                  </a:schemeClr>
                </a:solidFill>
                <a:latin typeface="微软雅黑" panose="020B0503020204020204" pitchFamily="34" charset="-122"/>
                <a:ea typeface="微软雅黑" panose="020B0503020204020204" pitchFamily="34" charset="-122"/>
                <a:sym typeface="+mn-ea"/>
              </a:rPr>
              <a:t>Zookeeper</a:t>
            </a:r>
            <a:r>
              <a:rPr lang="zh-CN" altLang="en-US" sz="2000">
                <a:solidFill>
                  <a:schemeClr val="bg1">
                    <a:lumMod val="95000"/>
                  </a:schemeClr>
                </a:solidFill>
                <a:latin typeface="微软雅黑" panose="020B0503020204020204" pitchFamily="34" charset="-122"/>
                <a:ea typeface="微软雅黑" panose="020B0503020204020204" pitchFamily="34" charset="-122"/>
                <a:sym typeface="+mn-ea"/>
              </a:rPr>
              <a:t>实现</a:t>
            </a:r>
            <a:r>
              <a:rPr lang="en-US" altLang="zh-CN" sz="2000">
                <a:solidFill>
                  <a:schemeClr val="bg1">
                    <a:lumMod val="95000"/>
                  </a:schemeClr>
                </a:solidFill>
                <a:latin typeface="微软雅黑" panose="020B0503020204020204" pitchFamily="34" charset="-122"/>
                <a:ea typeface="微软雅黑" panose="020B0503020204020204" pitchFamily="34" charset="-122"/>
                <a:sym typeface="+mn-ea"/>
              </a:rPr>
              <a:t>Dubbo</a:t>
            </a:r>
            <a:r>
              <a:rPr lang="zh-CN" altLang="en-US" sz="2000">
                <a:solidFill>
                  <a:schemeClr val="bg1">
                    <a:lumMod val="95000"/>
                  </a:schemeClr>
                </a:solidFill>
                <a:latin typeface="微软雅黑" panose="020B0503020204020204" pitchFamily="34" charset="-122"/>
                <a:ea typeface="微软雅黑" panose="020B0503020204020204" pitchFamily="34" charset="-122"/>
                <a:sym typeface="+mn-ea"/>
              </a:rPr>
              <a:t>动态负载均衡</a:t>
            </a:r>
            <a:endParaRPr lang="zh-CN" altLang="en-US" sz="2000">
              <a:latin typeface="微软雅黑" panose="020B0503020204020204" pitchFamily="34" charset="-122"/>
              <a:ea typeface="微软雅黑" panose="020B0503020204020204" pitchFamily="34" charset="-122"/>
            </a:endParaRPr>
          </a:p>
          <a:p>
            <a:pPr algn="l">
              <a:lnSpc>
                <a:spcPct val="140000"/>
              </a:lnSpc>
            </a:pP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22" name="文本框 21"/>
          <p:cNvSpPr txBox="1"/>
          <p:nvPr/>
        </p:nvSpPr>
        <p:spPr>
          <a:xfrm>
            <a:off x="693420" y="1193800"/>
            <a:ext cx="9377045" cy="341249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a:latin typeface="微软雅黑" panose="020B0503020204020204" pitchFamily="34" charset="-122"/>
                <a:ea typeface="微软雅黑" panose="020B0503020204020204" pitchFamily="34" charset="-122"/>
                <a:cs typeface="微软雅黑" panose="020B0503020204020204" pitchFamily="34" charset="-122"/>
              </a:rPr>
              <a:t>蚂蚁课堂永久会员用户，报名可以抽取1200-1600不等的优惠券 直接抵扣学费，非会员可以抽取500-800元不等的优惠券哦！</a:t>
            </a:r>
            <a:endParaRPr>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a:latin typeface="微软雅黑" panose="020B0503020204020204" pitchFamily="34" charset="-122"/>
                <a:ea typeface="微软雅黑" panose="020B0503020204020204" pitchFamily="34" charset="-122"/>
                <a:cs typeface="微软雅黑" panose="020B0503020204020204" pitchFamily="34" charset="-122"/>
              </a:rPr>
              <a:t>购买蚂蚁课堂永久会员加余老师QQ644064779,可以优惠100元哦！</a:t>
            </a:r>
            <a:endParaRPr>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a:latin typeface="微软雅黑" panose="020B0503020204020204" pitchFamily="34" charset="-122"/>
                <a:ea typeface="微软雅黑" panose="020B0503020204020204" pitchFamily="34" charset="-122"/>
                <a:cs typeface="微软雅黑" panose="020B0503020204020204" pitchFamily="34" charset="-122"/>
              </a:rPr>
              <a:t>报名咨询加余老师QQ644064779、小薇老师QQ483966038</a:t>
            </a:r>
            <a:endParaRPr>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a:latin typeface="微软雅黑" panose="020B0503020204020204" pitchFamily="34" charset="-122"/>
                <a:ea typeface="微软雅黑" panose="020B0503020204020204" pitchFamily="34" charset="-122"/>
                <a:cs typeface="微软雅黑" panose="020B0503020204020204" pitchFamily="34" charset="-122"/>
              </a:rPr>
              <a:t>提示：抽奖系统仅限于PC端抽取，拿起你的电脑，一起摇摆吧！</a:t>
            </a:r>
            <a:endParaRPr>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横卷形 31"/>
          <p:cNvSpPr/>
          <p:nvPr/>
        </p:nvSpPr>
        <p:spPr>
          <a:xfrm>
            <a:off x="1437005" y="240665"/>
            <a:ext cx="389255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33625" y="240665"/>
            <a:ext cx="2021205" cy="138366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rPr>
              <a:t>中秋节报名咨询</a:t>
            </a:r>
            <a:endParaRPr lang="zh-CN" altLang="en-US" sz="2000">
              <a:solidFill>
                <a:schemeClr val="bg1"/>
              </a:solidFill>
              <a:latin typeface="微软雅黑" panose="020B0503020204020204" pitchFamily="34" charset="-122"/>
              <a:ea typeface="微软雅黑" panose="020B0503020204020204" pitchFamily="34" charset="-122"/>
            </a:endParaRPr>
          </a:p>
          <a:p>
            <a:pPr algn="l">
              <a:lnSpc>
                <a:spcPct val="140000"/>
              </a:lnSpc>
            </a:pP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a:effectLst>
            <a:outerShdw blurRad="50800" dist="50800" dir="5400000" sx="1000" sy="1000" algn="ctr" rotWithShape="0">
              <a:srgbClr val="000000">
                <a:alpha val="100000"/>
              </a:srgbClr>
            </a:outerShdw>
          </a:effectLst>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课程咨询</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26490" y="1049655"/>
            <a:ext cx="8143875" cy="4394835"/>
          </a:xfrm>
          <a:prstGeom prst="rect">
            <a:avLst/>
          </a:prstGeom>
          <a:noFill/>
          <a:effectLst>
            <a:outerShdw blurRad="292100" dist="254000" dir="5400000" sx="116000" sy="116000" algn="ctr" rotWithShape="0">
              <a:schemeClr val="tx1">
                <a:lumMod val="95000"/>
                <a:lumOff val="5000"/>
                <a:alpha val="43000"/>
              </a:schemeClr>
            </a:outerShdw>
          </a:effectLst>
        </p:spPr>
        <p:txBody>
          <a:bodyPr wrap="square" rtlCol="0">
            <a:spAutoFit/>
          </a:bodyPr>
          <a:p>
            <a:pPr algn="l">
              <a:lnSpc>
                <a:spcPct val="140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资 料 联  系</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小微老师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QQ:483966038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报 名  咨   询：</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QQ:2721395193</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                       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有任何疑问</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可以加余老师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QQ:644064779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 特 官 方 粉 丝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每周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1 2 4 6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晚上</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20:30-22:30</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内部课现在学费</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5399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抽取优惠券可以优惠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500-1600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元不等</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支持蚂蚁课堂花呗、信用卡、京东白条 </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终生免费学习</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今天花呗报名培训可以优惠</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菱形 22"/>
          <p:cNvSpPr/>
          <p:nvPr/>
        </p:nvSpPr>
        <p:spPr>
          <a:xfrm>
            <a:off x="940435" y="1276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940435" y="16592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940435" y="200723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940435" y="23958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940435" y="278511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菱形 28"/>
          <p:cNvSpPr/>
          <p:nvPr/>
        </p:nvSpPr>
        <p:spPr>
          <a:xfrm>
            <a:off x="940435" y="356806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菱形 29"/>
          <p:cNvSpPr/>
          <p:nvPr/>
        </p:nvSpPr>
        <p:spPr>
          <a:xfrm>
            <a:off x="940435" y="395732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菱形 30"/>
          <p:cNvSpPr/>
          <p:nvPr/>
        </p:nvSpPr>
        <p:spPr>
          <a:xfrm>
            <a:off x="940435" y="4324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菱形 31"/>
          <p:cNvSpPr/>
          <p:nvPr/>
        </p:nvSpPr>
        <p:spPr>
          <a:xfrm>
            <a:off x="940435" y="469138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菱形 32"/>
          <p:cNvSpPr/>
          <p:nvPr/>
        </p:nvSpPr>
        <p:spPr>
          <a:xfrm>
            <a:off x="940435" y="51136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30" name="图片 29" descr="masaike"/>
          <p:cNvPicPr>
            <a:picLocks noChangeAspect="1"/>
          </p:cNvPicPr>
          <p:nvPr/>
        </p:nvPicPr>
        <p:blipFill>
          <a:blip r:embed="rId2"/>
          <a:stretch>
            <a:fillRect/>
          </a:stretch>
        </p:blipFill>
        <p:spPr>
          <a:xfrm>
            <a:off x="1211580" y="1049655"/>
            <a:ext cx="3130550" cy="4170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4925" y="6985"/>
            <a:ext cx="12200255" cy="6862445"/>
          </a:xfrm>
          <a:prstGeom prst="rect">
            <a:avLst/>
          </a:prstGeom>
        </p:spPr>
      </p:pic>
      <p:sp>
        <p:nvSpPr>
          <p:cNvPr id="17" name="文本框 16"/>
          <p:cNvSpPr txBox="1"/>
          <p:nvPr/>
        </p:nvSpPr>
        <p:spPr>
          <a:xfrm>
            <a:off x="1336040" y="1022350"/>
            <a:ext cx="8054340" cy="3696335"/>
          </a:xfrm>
          <a:prstGeom prst="rect">
            <a:avLst/>
          </a:prstGeom>
          <a:noFill/>
        </p:spPr>
        <p:txBody>
          <a:bodyPr wrap="square" rtlCol="0">
            <a:spAutoFit/>
          </a:bodyPr>
          <a:p>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pPr>
              <a:lnSpc>
                <a:spcPct val="180000"/>
              </a:lnSpc>
            </a:pPr>
            <a:r>
              <a:rPr lang="zh-CN" altLang="en-US">
                <a:latin typeface="微软雅黑" panose="020B0503020204020204" pitchFamily="34" charset="-122"/>
                <a:ea typeface="微软雅黑" panose="020B0503020204020204" pitchFamily="34" charset="-122"/>
              </a:rPr>
              <a:t>1.什么是</a:t>
            </a:r>
            <a:r>
              <a:rPr lang="en-US" altLang="zh-CN">
                <a:latin typeface="微软雅黑" panose="020B0503020204020204" pitchFamily="34" charset="-122"/>
                <a:ea typeface="微软雅黑" panose="020B0503020204020204" pitchFamily="34" charset="-122"/>
              </a:rPr>
              <a:t>Dubbo</a:t>
            </a:r>
            <a:r>
              <a:rPr lang="zh-CN" altLang="en-US">
                <a:latin typeface="微软雅黑" panose="020B0503020204020204" pitchFamily="34" charset="-122"/>
                <a:ea typeface="微软雅黑" panose="020B0503020204020204" pitchFamily="34" charset="-122"/>
              </a:rPr>
              <a:t>服务框架</a:t>
            </a:r>
            <a:endParaRPr lang="zh-CN" altLang="en-US">
              <a:latin typeface="微软雅黑" panose="020B0503020204020204" pitchFamily="34" charset="-122"/>
              <a:ea typeface="微软雅黑" panose="020B0503020204020204" pitchFamily="34" charset="-122"/>
            </a:endParaRPr>
          </a:p>
          <a:p>
            <a:pPr>
              <a:lnSpc>
                <a:spcPct val="180000"/>
              </a:lnSpc>
            </a:pPr>
            <a:r>
              <a:rPr lang="zh-CN" altLang="en-US">
                <a:latin typeface="微软雅黑" panose="020B0503020204020204" pitchFamily="34" charset="-122"/>
                <a:ea typeface="微软雅黑" panose="020B0503020204020204" pitchFamily="34" charset="-122"/>
              </a:rPr>
              <a:t>2. 画图分析</a:t>
            </a:r>
            <a:r>
              <a:rPr lang="en-US" altLang="zh-CN">
                <a:latin typeface="微软雅黑" panose="020B0503020204020204" pitchFamily="34" charset="-122"/>
                <a:ea typeface="微软雅黑" panose="020B0503020204020204" pitchFamily="34" charset="-122"/>
              </a:rPr>
              <a:t>Dubbo</a:t>
            </a:r>
            <a:r>
              <a:rPr lang="zh-CN" altLang="en-US">
                <a:latin typeface="微软雅黑" panose="020B0503020204020204" pitchFamily="34" charset="-122"/>
                <a:ea typeface="微软雅黑" panose="020B0503020204020204" pitchFamily="34" charset="-122"/>
              </a:rPr>
              <a:t>架构原理</a:t>
            </a:r>
            <a:endParaRPr lang="zh-CN" altLang="en-US">
              <a:latin typeface="微软雅黑" panose="020B0503020204020204" pitchFamily="34" charset="-122"/>
              <a:ea typeface="微软雅黑" panose="020B0503020204020204" pitchFamily="34" charset="-122"/>
            </a:endParaRPr>
          </a:p>
          <a:p>
            <a:pPr>
              <a:lnSpc>
                <a:spcPct val="180000"/>
              </a:lnSpc>
            </a:pPr>
            <a:r>
              <a:rPr lang="en-US" altLang="zh-CN">
                <a:latin typeface="微软雅黑" panose="020B0503020204020204" pitchFamily="34" charset="-122"/>
                <a:ea typeface="微软雅黑" panose="020B0503020204020204" pitchFamily="34" charset="-122"/>
              </a:rPr>
              <a:t>3.RPC</a:t>
            </a:r>
            <a:r>
              <a:rPr lang="zh-CN" altLang="en-US">
                <a:latin typeface="微软雅黑" panose="020B0503020204020204" pitchFamily="34" charset="-122"/>
                <a:ea typeface="微软雅黑" panose="020B0503020204020204" pitchFamily="34" charset="-122"/>
              </a:rPr>
              <a:t>框架中</a:t>
            </a:r>
            <a:r>
              <a:rPr lang="zh-CN" altLang="en-US">
                <a:latin typeface="微软雅黑" panose="020B0503020204020204" pitchFamily="34" charset="-122"/>
                <a:ea typeface="微软雅黑" panose="020B0503020204020204" pitchFamily="34" charset="-122"/>
              </a:rPr>
              <a:t>负载均衡是如何设计的</a:t>
            </a:r>
            <a:endParaRPr lang="zh-CN" altLang="en-US">
              <a:latin typeface="微软雅黑" panose="020B0503020204020204" pitchFamily="34" charset="-122"/>
              <a:ea typeface="微软雅黑" panose="020B0503020204020204" pitchFamily="34" charset="-122"/>
            </a:endParaRPr>
          </a:p>
          <a:p>
            <a:pPr>
              <a:lnSpc>
                <a:spcPct val="180000"/>
              </a:lnSpc>
            </a:pP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软负载与硬件负载均衡之间的区别</a:t>
            </a:r>
            <a:endParaRPr lang="zh-CN" altLang="en-US">
              <a:latin typeface="微软雅黑" panose="020B0503020204020204" pitchFamily="34" charset="-122"/>
              <a:ea typeface="微软雅黑" panose="020B0503020204020204" pitchFamily="34" charset="-122"/>
            </a:endParaRPr>
          </a:p>
          <a:p>
            <a:pPr>
              <a:lnSpc>
                <a:spcPct val="180000"/>
              </a:lnSpc>
            </a:pPr>
            <a:r>
              <a:rPr lang="en-US" altLang="zh-CN">
                <a:latin typeface="微软雅黑" panose="020B0503020204020204" pitchFamily="34" charset="-122"/>
                <a:ea typeface="微软雅黑" panose="020B0503020204020204" pitchFamily="34" charset="-122"/>
              </a:rPr>
              <a:t>5.Dubbo</a:t>
            </a:r>
            <a:r>
              <a:rPr lang="zh-CN" altLang="en-US">
                <a:latin typeface="微软雅黑" panose="020B0503020204020204" pitchFamily="34" charset="-122"/>
                <a:ea typeface="微软雅黑" panose="020B0503020204020204" pitchFamily="34" charset="-122"/>
              </a:rPr>
              <a:t>负载均衡与</a:t>
            </a:r>
            <a:r>
              <a:rPr lang="en-US" altLang="zh-CN">
                <a:latin typeface="微软雅黑" panose="020B0503020204020204" pitchFamily="34" charset="-122"/>
                <a:ea typeface="微软雅黑" panose="020B0503020204020204" pitchFamily="34" charset="-122"/>
              </a:rPr>
              <a:t>Nginx</a:t>
            </a:r>
            <a:r>
              <a:rPr lang="zh-CN" altLang="en-US">
                <a:latin typeface="微软雅黑" panose="020B0503020204020204" pitchFamily="34" charset="-122"/>
                <a:ea typeface="微软雅黑" panose="020B0503020204020204" pitchFamily="34" charset="-122"/>
              </a:rPr>
              <a:t>负载均衡区别</a:t>
            </a:r>
            <a:endParaRPr lang="zh-CN" altLang="en-US">
              <a:latin typeface="微软雅黑" panose="020B0503020204020204" pitchFamily="34" charset="-122"/>
              <a:ea typeface="微软雅黑" panose="020B0503020204020204" pitchFamily="34" charset="-122"/>
            </a:endParaRPr>
          </a:p>
          <a:p>
            <a:pPr>
              <a:lnSpc>
                <a:spcPct val="180000"/>
              </a:lnSpc>
            </a:pP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基于</a:t>
            </a:r>
            <a:r>
              <a:rPr lang="en-US" altLang="zh-CN">
                <a:latin typeface="微软雅黑" panose="020B0503020204020204" pitchFamily="34" charset="-122"/>
                <a:ea typeface="微软雅黑" panose="020B0503020204020204" pitchFamily="34" charset="-122"/>
              </a:rPr>
              <a:t>Zookeeper</a:t>
            </a:r>
            <a:r>
              <a:rPr lang="zh-CN" altLang="en-US">
                <a:latin typeface="微软雅黑" panose="020B0503020204020204" pitchFamily="34" charset="-122"/>
                <a:ea typeface="微软雅黑" panose="020B0503020204020204" pitchFamily="34" charset="-122"/>
              </a:rPr>
              <a:t>实现</a:t>
            </a:r>
            <a:r>
              <a:rPr lang="en-US" altLang="zh-CN">
                <a:latin typeface="微软雅黑" panose="020B0503020204020204" pitchFamily="34" charset="-122"/>
                <a:ea typeface="微软雅黑" panose="020B0503020204020204" pitchFamily="34" charset="-122"/>
              </a:rPr>
              <a:t>Dubbo</a:t>
            </a:r>
            <a:r>
              <a:rPr lang="zh-CN" altLang="en-US">
                <a:latin typeface="微软雅黑" panose="020B0503020204020204" pitchFamily="34" charset="-122"/>
                <a:ea typeface="微软雅黑" panose="020B0503020204020204" pitchFamily="34" charset="-122"/>
              </a:rPr>
              <a:t>动态负载均衡</a:t>
            </a:r>
            <a:endParaRPr lang="zh-CN" altLang="en-US">
              <a:latin typeface="微软雅黑" panose="020B0503020204020204" pitchFamily="34" charset="-122"/>
              <a:ea typeface="微软雅黑" panose="020B0503020204020204" pitchFamily="34" charset="-122"/>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87325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237299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293052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33585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 24"/>
          <p:cNvSpPr/>
          <p:nvPr/>
        </p:nvSpPr>
        <p:spPr bwMode="auto">
          <a:xfrm>
            <a:off x="850900" y="387794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43973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5715" y="-14605"/>
            <a:ext cx="12200255" cy="6862445"/>
          </a:xfrm>
          <a:prstGeom prst="rect">
            <a:avLst/>
          </a:prstGeom>
        </p:spPr>
      </p:pic>
      <p:sp>
        <p:nvSpPr>
          <p:cNvPr id="22" name="文本框 21"/>
          <p:cNvSpPr txBox="1"/>
          <p:nvPr/>
        </p:nvSpPr>
        <p:spPr>
          <a:xfrm>
            <a:off x="1813560" y="1796415"/>
            <a:ext cx="9337040" cy="2084070"/>
          </a:xfrm>
          <a:prstGeom prst="rect">
            <a:avLst/>
          </a:prstGeom>
          <a:noFill/>
        </p:spPr>
        <p:txBody>
          <a:bodyPr wrap="square" rtlCol="0">
            <a:spAutoFit/>
          </a:bodyPr>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一款分布式服务框架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高性能和透明化的RPC远程服务调用方案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3.</a:t>
            </a:r>
            <a:r>
              <a:rPr lang="zh-CN" altLang="en-US">
                <a:latin typeface="微软雅黑" panose="020B0503020204020204" pitchFamily="34" charset="-122"/>
                <a:ea typeface="微软雅黑" panose="020B0503020204020204" pitchFamily="34" charset="-122"/>
                <a:cs typeface="微软雅黑" panose="020B0503020204020204" pitchFamily="34" charset="-122"/>
              </a:rPr>
              <a:t>SOA服务治理方案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菱形 23"/>
          <p:cNvSpPr/>
          <p:nvPr/>
        </p:nvSpPr>
        <p:spPr>
          <a:xfrm>
            <a:off x="1348740" y="196850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1348740" y="253619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1348740" y="32480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横卷形 31"/>
          <p:cNvSpPr/>
          <p:nvPr/>
        </p:nvSpPr>
        <p:spPr>
          <a:xfrm>
            <a:off x="1534795" y="240665"/>
            <a:ext cx="25920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13560" y="240665"/>
            <a:ext cx="1779905" cy="953135"/>
          </a:xfrm>
          <a:prstGeom prst="rect">
            <a:avLst/>
          </a:prstGeom>
          <a:noFill/>
        </p:spPr>
        <p:txBody>
          <a:bodyPr wrap="non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什么是</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Dubbo</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03675"/>
            <a:ext cx="9337040" cy="1087755"/>
          </a:xfrm>
          <a:prstGeom prst="rect">
            <a:avLst/>
          </a:prstGeom>
          <a:noFill/>
        </p:spPr>
        <p:txBody>
          <a:bodyPr wrap="square" rtlCol="0">
            <a:spAutoFit/>
          </a:bodyPr>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每天为2千多个服务提供大于30亿次访问量支持，并被广泛应用于阿里巴巴集团的各成员站点以及别的公司的业务中。</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22" name="文本框 21"/>
          <p:cNvSpPr txBox="1"/>
          <p:nvPr/>
        </p:nvSpPr>
        <p:spPr>
          <a:xfrm>
            <a:off x="693420" y="1479550"/>
            <a:ext cx="9337040" cy="2084070"/>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Dubbo提供的注册中心有如下几种类型可供选择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Multicast注册中心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Zookeeper注册中心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3.</a:t>
            </a:r>
            <a:r>
              <a:rPr lang="zh-CN" altLang="en-US">
                <a:latin typeface="微软雅黑" panose="020B0503020204020204" pitchFamily="34" charset="-122"/>
                <a:ea typeface="微软雅黑" panose="020B0503020204020204" pitchFamily="34" charset="-122"/>
                <a:cs typeface="微软雅黑" panose="020B0503020204020204" pitchFamily="34" charset="-122"/>
              </a:rPr>
              <a:t>Redis注册中心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4.</a:t>
            </a:r>
            <a:r>
              <a:rPr lang="zh-CN" altLang="en-US">
                <a:latin typeface="微软雅黑" panose="020B0503020204020204" pitchFamily="34" charset="-122"/>
                <a:ea typeface="微软雅黑" panose="020B0503020204020204" pitchFamily="34" charset="-122"/>
                <a:cs typeface="微软雅黑" panose="020B0503020204020204" pitchFamily="34" charset="-122"/>
              </a:rPr>
              <a:t>Simple注册中心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横卷形 31"/>
          <p:cNvSpPr/>
          <p:nvPr/>
        </p:nvSpPr>
        <p:spPr>
          <a:xfrm>
            <a:off x="1534795" y="240665"/>
            <a:ext cx="25920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13560" y="240665"/>
            <a:ext cx="2033905" cy="953135"/>
          </a:xfrm>
          <a:prstGeom prst="rect">
            <a:avLst/>
          </a:prstGeom>
          <a:noFill/>
        </p:spPr>
        <p:txBody>
          <a:bodyPr wrap="none" rtlCol="0">
            <a:spAutoFit/>
          </a:bodyPr>
          <a:p>
            <a:pPr algn="l">
              <a:lnSpc>
                <a:spcPct val="140000"/>
              </a:lnSpc>
            </a:pP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Dubbo注册中心</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22" name="文本框 21"/>
          <p:cNvSpPr txBox="1"/>
          <p:nvPr/>
        </p:nvSpPr>
        <p:spPr>
          <a:xfrm>
            <a:off x="693420" y="1193800"/>
            <a:ext cx="10936605"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优点</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①透明化的远程方法调用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像调用本地方法一样调用远程方法；只需简单配置，没有任何API侵入。</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②软负载均衡及容错机制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可在内网替代nginx lvs等硬件负载均衡器。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③服务注册中心自动注册 &amp; 配置管理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不需要写死服务提供者地址，注册中心基于接口名自动查询提供者ip。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使用类似zookeeper等分布式协调服务作为服务注册中心，可以将绝大部分项目配置移入zookeeper集群。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④服务接口监控与治理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-Dubbo-admin与Dubbo-monitor提供了完善的服务接口管理与监控功能，针对不同应用的不同接口，可以进行 多版本，多协议，多注册中心管理。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缺点</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只支持</a:t>
            </a:r>
            <a:r>
              <a:rPr lang="en-US" altLang="zh-CN">
                <a:latin typeface="微软雅黑" panose="020B0503020204020204" pitchFamily="34" charset="-122"/>
                <a:ea typeface="微软雅黑" panose="020B0503020204020204" pitchFamily="34" charset="-122"/>
                <a:cs typeface="微软雅黑" panose="020B0503020204020204" pitchFamily="34" charset="-122"/>
              </a:rPr>
              <a:t>Java</a:t>
            </a:r>
            <a:r>
              <a:rPr lang="zh-CN" altLang="en-US">
                <a:latin typeface="微软雅黑" panose="020B0503020204020204" pitchFamily="34" charset="-122"/>
                <a:ea typeface="微软雅黑" panose="020B0503020204020204" pitchFamily="34" charset="-122"/>
                <a:cs typeface="微软雅黑" panose="020B0503020204020204" pitchFamily="34" charset="-122"/>
              </a:rPr>
              <a:t>语言</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横卷形 31"/>
          <p:cNvSpPr/>
          <p:nvPr/>
        </p:nvSpPr>
        <p:spPr>
          <a:xfrm>
            <a:off x="1534795" y="240665"/>
            <a:ext cx="25920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13560" y="240665"/>
            <a:ext cx="1779905" cy="953135"/>
          </a:xfrm>
          <a:prstGeom prst="rect">
            <a:avLst/>
          </a:prstGeom>
          <a:noFill/>
        </p:spPr>
        <p:txBody>
          <a:bodyPr wrap="none" rtlCol="0">
            <a:spAutoFit/>
          </a:bodyPr>
          <a:p>
            <a:pPr algn="l">
              <a:lnSpc>
                <a:spcPct val="140000"/>
              </a:lnSpc>
            </a:pPr>
            <a:r>
              <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Dubbo</a:t>
            </a:r>
            <a:r>
              <a:rPr 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优缺点</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5715" y="-14605"/>
            <a:ext cx="12200255" cy="6862445"/>
          </a:xfrm>
          <a:prstGeom prst="rect">
            <a:avLst/>
          </a:prstGeom>
        </p:spPr>
      </p:pic>
      <p:sp>
        <p:nvSpPr>
          <p:cNvPr id="32" name="横卷形 31"/>
          <p:cNvSpPr/>
          <p:nvPr/>
        </p:nvSpPr>
        <p:spPr>
          <a:xfrm>
            <a:off x="1534795" y="240665"/>
            <a:ext cx="25920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2033905" cy="953135"/>
          </a:xfrm>
          <a:prstGeom prst="rect">
            <a:avLst/>
          </a:prstGeom>
          <a:noFill/>
        </p:spPr>
        <p:txBody>
          <a:bodyPr wrap="none" rtlCol="0">
            <a:spAutoFit/>
          </a:bodyPr>
          <a:p>
            <a:pPr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Dubbo</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架构原理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8" name="图片 17"/>
          <p:cNvPicPr>
            <a:picLocks noChangeAspect="1"/>
          </p:cNvPicPr>
          <p:nvPr/>
        </p:nvPicPr>
        <p:blipFill>
          <a:blip r:embed="rId2"/>
          <a:stretch>
            <a:fillRect/>
          </a:stretch>
        </p:blipFill>
        <p:spPr>
          <a:xfrm>
            <a:off x="7620000" y="1021080"/>
            <a:ext cx="4131310" cy="2726690"/>
          </a:xfrm>
          <a:prstGeom prst="rect">
            <a:avLst/>
          </a:prstGeom>
        </p:spPr>
      </p:pic>
      <p:sp>
        <p:nvSpPr>
          <p:cNvPr id="19" name="文本框 18"/>
          <p:cNvSpPr txBox="1"/>
          <p:nvPr/>
        </p:nvSpPr>
        <p:spPr>
          <a:xfrm>
            <a:off x="855345" y="1021080"/>
            <a:ext cx="5803900" cy="2416175"/>
          </a:xfrm>
          <a:prstGeom prst="rect">
            <a:avLst/>
          </a:prstGeom>
          <a:noFill/>
        </p:spPr>
        <p:txBody>
          <a:bodyPr wrap="square" rtlCol="0">
            <a:spAutoFit/>
          </a:bodyPr>
          <a:p>
            <a:pPr>
              <a:lnSpc>
                <a:spcPct val="120000"/>
              </a:lnSpc>
            </a:pPr>
            <a:r>
              <a:rPr lang="zh-CN">
                <a:latin typeface="楷体" panose="02010609060101010101" charset="-122"/>
                <a:ea typeface="楷体" panose="02010609060101010101" charset="-122"/>
                <a:cs typeface="楷体" panose="02010609060101010101" charset="-122"/>
              </a:rPr>
              <a:t>角色区分</a:t>
            </a:r>
            <a:r>
              <a:rPr lang="en-US" altLang="zh-CN">
                <a:latin typeface="楷体" panose="02010609060101010101" charset="-122"/>
                <a:ea typeface="楷体" panose="02010609060101010101" charset="-122"/>
                <a:cs typeface="楷体" panose="02010609060101010101" charset="-122"/>
              </a:rPr>
              <a:t>:</a:t>
            </a:r>
            <a:endParaRPr>
              <a:latin typeface="楷体" panose="02010609060101010101" charset="-122"/>
              <a:ea typeface="楷体" panose="02010609060101010101" charset="-122"/>
              <a:cs typeface="楷体" panose="02010609060101010101" charset="-122"/>
            </a:endParaRPr>
          </a:p>
          <a:p>
            <a:pPr>
              <a:lnSpc>
                <a:spcPct val="120000"/>
              </a:lnSpc>
            </a:pPr>
            <a:r>
              <a:rPr lang="en-US">
                <a:latin typeface="楷体" panose="02010609060101010101" charset="-122"/>
                <a:ea typeface="楷体" panose="02010609060101010101" charset="-122"/>
                <a:cs typeface="楷体" panose="02010609060101010101" charset="-122"/>
              </a:rPr>
              <a:t>1.</a:t>
            </a:r>
            <a:r>
              <a:rPr>
                <a:latin typeface="楷体" panose="02010609060101010101" charset="-122"/>
                <a:ea typeface="楷体" panose="02010609060101010101" charset="-122"/>
                <a:cs typeface="楷体" panose="02010609060101010101" charset="-122"/>
              </a:rPr>
              <a:t>Provider: 暴露服务的服务提供方</a:t>
            </a:r>
            <a:r>
              <a:rPr lang="zh-CN">
                <a:latin typeface="楷体" panose="02010609060101010101" charset="-122"/>
                <a:ea typeface="楷体" panose="02010609060101010101" charset="-122"/>
                <a:cs typeface="楷体" panose="02010609060101010101" charset="-122"/>
              </a:rPr>
              <a:t>（生产者）</a:t>
            </a:r>
            <a:r>
              <a:rPr>
                <a:latin typeface="楷体" panose="02010609060101010101" charset="-122"/>
                <a:ea typeface="楷体" panose="02010609060101010101" charset="-122"/>
                <a:cs typeface="楷体" panose="02010609060101010101" charset="-122"/>
              </a:rPr>
              <a:t>。 </a:t>
            </a:r>
            <a:endParaRPr>
              <a:latin typeface="楷体" panose="02010609060101010101" charset="-122"/>
              <a:ea typeface="楷体" panose="02010609060101010101" charset="-122"/>
              <a:cs typeface="楷体" panose="02010609060101010101" charset="-122"/>
            </a:endParaRPr>
          </a:p>
          <a:p>
            <a:pPr>
              <a:lnSpc>
                <a:spcPct val="120000"/>
              </a:lnSpc>
            </a:pPr>
            <a:r>
              <a:rPr lang="en-US">
                <a:latin typeface="楷体" panose="02010609060101010101" charset="-122"/>
                <a:ea typeface="楷体" panose="02010609060101010101" charset="-122"/>
                <a:cs typeface="楷体" panose="02010609060101010101" charset="-122"/>
              </a:rPr>
              <a:t>2.</a:t>
            </a:r>
            <a:r>
              <a:rPr>
                <a:latin typeface="楷体" panose="02010609060101010101" charset="-122"/>
                <a:ea typeface="楷体" panose="02010609060101010101" charset="-122"/>
                <a:cs typeface="楷体" panose="02010609060101010101" charset="-122"/>
              </a:rPr>
              <a:t>Consumer: 调用远程服务的服务消费方</a:t>
            </a:r>
            <a:r>
              <a:rPr lang="zh-CN">
                <a:latin typeface="楷体" panose="02010609060101010101" charset="-122"/>
                <a:ea typeface="楷体" panose="02010609060101010101" charset="-122"/>
                <a:cs typeface="楷体" panose="02010609060101010101" charset="-122"/>
              </a:rPr>
              <a:t>（消费者）</a:t>
            </a:r>
            <a:r>
              <a:rPr>
                <a:latin typeface="楷体" panose="02010609060101010101" charset="-122"/>
                <a:ea typeface="楷体" panose="02010609060101010101" charset="-122"/>
                <a:cs typeface="楷体" panose="02010609060101010101" charset="-122"/>
              </a:rPr>
              <a:t>。 </a:t>
            </a:r>
            <a:endParaRPr>
              <a:latin typeface="楷体" panose="02010609060101010101" charset="-122"/>
              <a:ea typeface="楷体" panose="02010609060101010101" charset="-122"/>
              <a:cs typeface="楷体" panose="02010609060101010101" charset="-122"/>
            </a:endParaRPr>
          </a:p>
          <a:p>
            <a:pPr>
              <a:lnSpc>
                <a:spcPct val="120000"/>
              </a:lnSpc>
            </a:pPr>
            <a:r>
              <a:rPr lang="en-US">
                <a:latin typeface="楷体" panose="02010609060101010101" charset="-122"/>
                <a:ea typeface="楷体" panose="02010609060101010101" charset="-122"/>
                <a:cs typeface="楷体" panose="02010609060101010101" charset="-122"/>
              </a:rPr>
              <a:t>3.</a:t>
            </a:r>
            <a:r>
              <a:rPr>
                <a:latin typeface="楷体" panose="02010609060101010101" charset="-122"/>
                <a:ea typeface="楷体" panose="02010609060101010101" charset="-122"/>
                <a:cs typeface="楷体" panose="02010609060101010101" charset="-122"/>
              </a:rPr>
              <a:t>Registry: 服务注册与发现的注册中心。 </a:t>
            </a:r>
            <a:endParaRPr>
              <a:latin typeface="楷体" panose="02010609060101010101" charset="-122"/>
              <a:ea typeface="楷体" panose="02010609060101010101" charset="-122"/>
              <a:cs typeface="楷体" panose="02010609060101010101" charset="-122"/>
            </a:endParaRPr>
          </a:p>
          <a:p>
            <a:pPr>
              <a:lnSpc>
                <a:spcPct val="120000"/>
              </a:lnSpc>
            </a:pPr>
            <a:r>
              <a:rPr lang="en-US">
                <a:latin typeface="楷体" panose="02010609060101010101" charset="-122"/>
                <a:ea typeface="楷体" panose="02010609060101010101" charset="-122"/>
                <a:cs typeface="楷体" panose="02010609060101010101" charset="-122"/>
              </a:rPr>
              <a:t>4.</a:t>
            </a:r>
            <a:r>
              <a:rPr>
                <a:latin typeface="楷体" panose="02010609060101010101" charset="-122"/>
                <a:ea typeface="楷体" panose="02010609060101010101" charset="-122"/>
                <a:cs typeface="楷体" panose="02010609060101010101" charset="-122"/>
              </a:rPr>
              <a:t>Monitor: 统计服务的调用次数和调用时间的监控中心</a:t>
            </a:r>
            <a:r>
              <a:rPr>
                <a:latin typeface="微软雅黑" panose="020B0503020204020204" pitchFamily="34" charset="-122"/>
                <a:ea typeface="微软雅黑" panose="020B0503020204020204" pitchFamily="34" charset="-122"/>
                <a:cs typeface="微软雅黑" panose="020B0503020204020204" pitchFamily="34" charset="-122"/>
              </a:rPr>
              <a:t>。</a:t>
            </a:r>
            <a:endParaRPr>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855345" y="2771140"/>
            <a:ext cx="9337040" cy="4076700"/>
          </a:xfrm>
          <a:prstGeom prst="rect">
            <a:avLst/>
          </a:prstGeom>
          <a:noFill/>
        </p:spPr>
        <p:txBody>
          <a:bodyPr wrap="square" rtlCol="0">
            <a:spAutoFit/>
          </a:bodyPr>
          <a:p>
            <a:pPr>
              <a:lnSpc>
                <a:spcPct val="120000"/>
              </a:lnSpc>
            </a:pPr>
            <a:r>
              <a:rPr lang="zh-CN">
                <a:latin typeface="楷体" panose="02010609060101010101" charset="-122"/>
                <a:ea typeface="楷体" panose="02010609060101010101" charset="-122"/>
                <a:cs typeface="楷体" panose="02010609060101010101" charset="-122"/>
              </a:rPr>
              <a:t>调用流程</a:t>
            </a:r>
            <a:r>
              <a:rPr lang="en-US" altLang="zh-CN">
                <a:latin typeface="楷体" panose="02010609060101010101" charset="-122"/>
                <a:ea typeface="楷体" panose="02010609060101010101" charset="-122"/>
                <a:cs typeface="楷体" panose="02010609060101010101" charset="-122"/>
              </a:rPr>
              <a:t>:</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0.服务容器负责启动，加载，运行服务提供者。 </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1.服务提供者在启动时，向注册中心注册自己提供的服务。 </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2.服务消费者在启动时，向注册中心订阅自己所需的服务。 </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3.注册中心返回服务提供者地址列表给消费者，如果有变更，注册中心将基于长连接推送变更数据给消费者。 </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4.服务消费者，从提供者地址列表中，基于软负载均衡算法，选一台提供者进行调用，如果调用失败，再选另一台调用。 </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5.服务消费者和提供者，在内存中累计调用次数和调用时间，定时每分钟发送一次统计数据到监控中心</a:t>
            </a:r>
            <a:endParaRPr>
              <a:latin typeface="楷体" panose="02010609060101010101" charset="-122"/>
              <a:ea typeface="楷体" panose="02010609060101010101" charset="-122"/>
              <a:cs typeface="楷体" panose="02010609060101010101" charset="-122"/>
            </a:endParaRPr>
          </a:p>
          <a:p>
            <a:pPr>
              <a:lnSpc>
                <a:spcPct val="120000"/>
              </a:lnSpc>
            </a:pPr>
            <a:r>
              <a:rPr>
                <a:latin typeface="楷体" panose="02010609060101010101" charset="-122"/>
                <a:ea typeface="楷体" panose="02010609060101010101" charset="-122"/>
                <a:cs typeface="楷体" panose="02010609060101010101" charset="-122"/>
              </a:rPr>
              <a:t>     </a:t>
            </a:r>
            <a:r>
              <a:rPr lang="zh-CN" b="1">
                <a:solidFill>
                  <a:srgbClr val="FF0000"/>
                </a:solidFill>
                <a:latin typeface="楷体" panose="02010609060101010101" charset="-122"/>
                <a:ea typeface="楷体" panose="02010609060101010101" charset="-122"/>
                <a:cs typeface="楷体" panose="02010609060101010101" charset="-122"/>
              </a:rPr>
              <a:t>注意：老师必须画图演示该流程</a:t>
            </a:r>
            <a:endParaRPr>
              <a:latin typeface="楷体" panose="02010609060101010101" charset="-122"/>
              <a:ea typeface="楷体" panose="02010609060101010101" charset="-122"/>
              <a:cs typeface="楷体" panose="02010609060101010101" charset="-122"/>
            </a:endParaRPr>
          </a:p>
          <a:p>
            <a:pPr>
              <a:lnSpc>
                <a:spcPct val="120000"/>
              </a:lnSpc>
            </a:pP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22" name="文本框 21"/>
          <p:cNvSpPr txBox="1"/>
          <p:nvPr/>
        </p:nvSpPr>
        <p:spPr>
          <a:xfrm>
            <a:off x="693420" y="1193800"/>
            <a:ext cx="4517390" cy="4076700"/>
          </a:xfrm>
          <a:prstGeom prst="rect">
            <a:avLst/>
          </a:prstGeom>
          <a:noFill/>
        </p:spPr>
        <p:txBody>
          <a:bodyPr wrap="square" rtlCol="0">
            <a:spAutoFit/>
          </a:bodyPr>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a:latin typeface="微软雅黑" panose="020B0503020204020204" pitchFamily="34" charset="-122"/>
                <a:ea typeface="微软雅黑" panose="020B0503020204020204" pitchFamily="34" charset="-122"/>
                <a:cs typeface="微软雅黑" panose="020B0503020204020204" pitchFamily="34" charset="-122"/>
              </a:rPr>
              <a:t>RPC</a:t>
            </a:r>
            <a:r>
              <a:rPr lang="zh-CN" altLang="en-US">
                <a:latin typeface="微软雅黑" panose="020B0503020204020204" pitchFamily="34" charset="-122"/>
                <a:ea typeface="微软雅黑" panose="020B0503020204020204" pitchFamily="34" charset="-122"/>
                <a:cs typeface="微软雅黑" panose="020B0503020204020204" pitchFamily="34" charset="-122"/>
              </a:rPr>
              <a:t>远程调用框架中负载均衡大多数都采用本地负载均衡器，比如</a:t>
            </a:r>
            <a:r>
              <a:rPr lang="en-US" altLang="zh-CN">
                <a:latin typeface="微软雅黑" panose="020B0503020204020204" pitchFamily="34" charset="-122"/>
                <a:ea typeface="微软雅黑" panose="020B0503020204020204" pitchFamily="34" charset="-122"/>
                <a:cs typeface="微软雅黑" panose="020B0503020204020204" pitchFamily="34" charset="-122"/>
              </a:rPr>
              <a:t>SpringCloud</a:t>
            </a:r>
            <a:r>
              <a:rPr lang="zh-CN" altLang="en-US">
                <a:latin typeface="微软雅黑" panose="020B0503020204020204" pitchFamily="34" charset="-122"/>
                <a:ea typeface="微软雅黑" panose="020B0503020204020204" pitchFamily="34" charset="-122"/>
                <a:cs typeface="微软雅黑" panose="020B0503020204020204" pitchFamily="34" charset="-122"/>
              </a:rPr>
              <a:t>中</a:t>
            </a:r>
            <a:r>
              <a:rPr lang="en-US" altLang="zh-CN">
                <a:latin typeface="微软雅黑" panose="020B0503020204020204" pitchFamily="34" charset="-122"/>
                <a:ea typeface="微软雅黑" panose="020B0503020204020204" pitchFamily="34" charset="-122"/>
                <a:cs typeface="微软雅黑" panose="020B0503020204020204" pitchFamily="34" charset="-122"/>
              </a:rPr>
              <a:t>Ribbon</a:t>
            </a:r>
            <a:r>
              <a:rPr lang="zh-CN" altLang="en-US">
                <a:latin typeface="微软雅黑" panose="020B0503020204020204" pitchFamily="34" charset="-122"/>
                <a:ea typeface="微软雅黑" panose="020B0503020204020204" pitchFamily="34" charset="-122"/>
                <a:cs typeface="微软雅黑" panose="020B0503020204020204" pitchFamily="34" charset="-122"/>
              </a:rPr>
              <a:t>组件直接从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注册中心上获取 服务列表信息，让后在本地实现</a:t>
            </a:r>
            <a:r>
              <a:rPr lang="en-US" altLang="zh-CN">
                <a:latin typeface="微软雅黑" panose="020B0503020204020204" pitchFamily="34" charset="-122"/>
                <a:ea typeface="微软雅黑" panose="020B0503020204020204" pitchFamily="34" charset="-122"/>
                <a:cs typeface="微软雅黑" panose="020B0503020204020204" pitchFamily="34" charset="-122"/>
              </a:rPr>
              <a:t>RPC</a:t>
            </a:r>
            <a:r>
              <a:rPr lang="zh-CN" altLang="en-US">
                <a:latin typeface="微软雅黑" panose="020B0503020204020204" pitchFamily="34" charset="-122"/>
                <a:ea typeface="微软雅黑" panose="020B0503020204020204" pitchFamily="34" charset="-122"/>
                <a:cs typeface="微软雅黑" panose="020B0503020204020204" pitchFamily="34" charset="-122"/>
              </a:rPr>
              <a:t>远程调用，同样的到底</a:t>
            </a:r>
            <a:r>
              <a:rPr lang="en-US" altLang="zh-CN">
                <a:latin typeface="微软雅黑" panose="020B0503020204020204" pitchFamily="34" charset="-122"/>
                <a:ea typeface="微软雅黑" panose="020B0503020204020204" pitchFamily="34" charset="-122"/>
                <a:cs typeface="微软雅黑" panose="020B0503020204020204" pitchFamily="34" charset="-122"/>
              </a:rPr>
              <a:t>Dubbo</a:t>
            </a:r>
            <a:r>
              <a:rPr lang="zh-CN" altLang="en-US">
                <a:latin typeface="微软雅黑" panose="020B0503020204020204" pitchFamily="34" charset="-122"/>
                <a:ea typeface="微软雅黑" panose="020B0503020204020204" pitchFamily="34" charset="-122"/>
                <a:cs typeface="微软雅黑" panose="020B0503020204020204" pitchFamily="34" charset="-122"/>
              </a:rPr>
              <a:t>框架中的负载均衡也是采用本地负载均衡器。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横卷形 31"/>
          <p:cNvSpPr/>
          <p:nvPr/>
        </p:nvSpPr>
        <p:spPr>
          <a:xfrm>
            <a:off x="1534795" y="240665"/>
            <a:ext cx="420624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692910" y="240665"/>
            <a:ext cx="4396740" cy="953135"/>
          </a:xfrm>
          <a:prstGeom prst="rect">
            <a:avLst/>
          </a:prstGeom>
          <a:noFill/>
        </p:spPr>
        <p:txBody>
          <a:bodyPr wrap="square" rtlCol="0">
            <a:spAutoFit/>
          </a:bodyPr>
          <a:p>
            <a:pPr algn="l">
              <a:lnSpc>
                <a:spcPct val="140000"/>
              </a:lnSpc>
            </a:pPr>
            <a:r>
              <a:rPr lang="en-US" altLang="zh-CN" sz="2000">
                <a:solidFill>
                  <a:schemeClr val="bg1"/>
                </a:solidFill>
                <a:latin typeface="微软雅黑" panose="020B0503020204020204" pitchFamily="34" charset="-122"/>
                <a:ea typeface="微软雅黑" panose="020B0503020204020204" pitchFamily="34" charset="-122"/>
                <a:sym typeface="+mn-ea"/>
              </a:rPr>
              <a:t>RPC</a:t>
            </a:r>
            <a:r>
              <a:rPr lang="zh-CN" altLang="en-US" sz="2000">
                <a:solidFill>
                  <a:schemeClr val="bg1"/>
                </a:solidFill>
                <a:latin typeface="微软雅黑" panose="020B0503020204020204" pitchFamily="34" charset="-122"/>
                <a:ea typeface="微软雅黑" panose="020B0503020204020204" pitchFamily="34" charset="-122"/>
                <a:sym typeface="+mn-ea"/>
              </a:rPr>
              <a:t>框架中负载均衡是如何设计的</a:t>
            </a:r>
            <a:endParaRPr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8" name="图片 17"/>
          <p:cNvPicPr>
            <a:picLocks noChangeAspect="1"/>
          </p:cNvPicPr>
          <p:nvPr/>
        </p:nvPicPr>
        <p:blipFill>
          <a:blip r:embed="rId2"/>
          <a:stretch>
            <a:fillRect/>
          </a:stretch>
        </p:blipFill>
        <p:spPr>
          <a:xfrm>
            <a:off x="5741670" y="1804035"/>
            <a:ext cx="4131310" cy="27266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5375</Words>
  <Application>WPS 演示</Application>
  <PresentationFormat>宽屏</PresentationFormat>
  <Paragraphs>309</Paragraphs>
  <Slides>13</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宋体</vt:lpstr>
      <vt:lpstr>Wingdings</vt:lpstr>
      <vt:lpstr>微软雅黑</vt:lpstr>
      <vt:lpstr>Segoe UI</vt:lpstr>
      <vt:lpstr>最像素EX2</vt:lpstr>
      <vt:lpstr>汉仪小隶书简</vt:lpstr>
      <vt:lpstr>Calibri</vt:lpstr>
      <vt:lpstr>楷体</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Administrator</cp:lastModifiedBy>
  <cp:revision>213</cp:revision>
  <dcterms:created xsi:type="dcterms:W3CDTF">2017-04-26T08:43:00Z</dcterms:created>
  <dcterms:modified xsi:type="dcterms:W3CDTF">2018-09-19T12:25:44Z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