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06" r:id="rId5"/>
    <p:sldId id="304" r:id="rId6"/>
    <p:sldId id="310" r:id="rId7"/>
    <p:sldId id="426" r:id="rId8"/>
    <p:sldId id="362" r:id="rId9"/>
    <p:sldId id="412" r:id="rId10"/>
    <p:sldId id="413" r:id="rId11"/>
    <p:sldId id="409" r:id="rId12"/>
    <p:sldId id="410" r:id="rId13"/>
    <p:sldId id="414" r:id="rId14"/>
    <p:sldId id="418" r:id="rId15"/>
    <p:sldId id="427" r:id="rId16"/>
    <p:sldId id="425" r:id="rId17"/>
    <p:sldId id="419" r:id="rId18"/>
    <p:sldId id="421" r:id="rId19"/>
    <p:sldId id="420" r:id="rId20"/>
    <p:sldId id="424" r:id="rId21"/>
    <p:sldId id="428" r:id="rId22"/>
    <p:sldId id="429" r:id="rId23"/>
    <p:sldId id="444" r:id="rId24"/>
    <p:sldId id="447" r:id="rId25"/>
    <p:sldId id="309" r:id="rId26"/>
    <p:sldId id="43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FA"/>
    <a:srgbClr val="12B29A"/>
    <a:srgbClr val="2B579A"/>
    <a:srgbClr val="6B89B6"/>
    <a:srgbClr val="F0F0F0"/>
    <a:srgbClr val="FA6B00"/>
    <a:srgbClr val="BB2B2A"/>
    <a:srgbClr val="FA6B04"/>
    <a:srgbClr val="FC8604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011" autoAdjust="0"/>
  </p:normalViewPr>
  <p:slideViewPr>
    <p:cSldViewPr snapToGrid="0">
      <p:cViewPr>
        <p:scale>
          <a:sx n="50" d="100"/>
          <a:sy n="50" d="100"/>
        </p:scale>
        <p:origin x="1404" y="480"/>
      </p:cViewPr>
      <p:guideLst>
        <p:guide orient="horz" pos="231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2646680" y="3716020"/>
            <a:ext cx="8509000" cy="34925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31240" y="2307590"/>
            <a:ext cx="1961515" cy="1961515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308100" y="2584450"/>
            <a:ext cx="1419225" cy="1419225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4800" dirty="0">
                <a:latin typeface="Segoe UI" panose="020B0502040204020203" pitchFamily="34" charset="0"/>
                <a:cs typeface="Segoe UI" panose="020B0502040204020203" pitchFamily="34" charset="0"/>
              </a:rPr>
              <a:t>课题</a:t>
            </a:r>
            <a:endParaRPr lang="zh-C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2830" y="55979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82" y="51038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1024" y="66546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13894" y="62627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1815" y="46148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070" y="269240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66695" y="378183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0" y="25971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4665" y="25971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37540" y="25971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19800000">
            <a:off x="11047327" y="5737767"/>
            <a:ext cx="1430938" cy="1085390"/>
            <a:chOff x="46587" y="5707287"/>
            <a:chExt cx="1430938" cy="1085390"/>
          </a:xfrm>
        </p:grpSpPr>
        <p:sp>
          <p:nvSpPr>
            <p:cNvPr id="29" name="椭圆 28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rgbClr val="2B579A">
                <a:alpha val="6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rgbClr val="2B579A">
                <a:alpha val="75000"/>
              </a:srgb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72590" y="2219960"/>
            <a:ext cx="827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27" name="图片 26" descr="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"/>
            <a:ext cx="12224385" cy="68764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905" y="3306445"/>
            <a:ext cx="886777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每特教育|蚂蚁课堂Java高端分布式、微服务IT培训。</a:t>
            </a:r>
            <a:b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培训内容: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分布式、微服务、高可用、高并发、并发编程、JVM、性能调优、真实企业实际项目等。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6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97后Java架构师-蚂蚁课堂创始人-余胜军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905" y="4215765"/>
            <a:ext cx="8867775" cy="138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余老师微信号: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   QQ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644064779或者 1051546329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官方粉丝群: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29890" y="1385570"/>
            <a:ext cx="911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高性能RabbitM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</a:t>
            </a:r>
            <a:endParaRPr lang="en-US" altLang="zh-CN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RabbitMQ管理平台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管理平台地址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http://127.0.0.1:15672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默认账号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:guest/guest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用户可以自己创建新的账号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Virtual Hosts: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像mysql有数据库的概念并且可以指定用户对库和表等操作的权限。那RabbitMQ呢？RabbitMQ也有类似的权限管理。在RabbitMQ中可以虚拟消息服务器VirtualHost，每个VirtualHost相当月一个相对独立的RabbitMQ服务器，每个VirtualHost之间是相互隔离的。exchange、queue、message不能互通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的五种形式队列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7905" y="170815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1.点对点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简单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工作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公平性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发布订阅模式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(f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anout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4.路由模式Routing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5.通配符模式Topics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详细网址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:http://www.rabbitmq.com/getstarted.html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关键名词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000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（高级消息队列协议）是一个异步消息传递所使用应用层协议规范，为面向消息中间件设计，基于此协议的客户端与消息中间件可以无视消息来源传递消息，不受客户端、消息中间件、不同的开发语言环境等条件的限制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涉及概念解释：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Server(Broker):接收客户端连接，实现AMQP协议的消息队列和路由功能的进程；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Virtual Host：虚拟主机的概念，类似权限控制组，一个Virtual Host里可以有多个Exchange和Queue。  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Exchange:交换机，接收生产者发送的消息，并根据Routing Key将消息路由到服务器中的队列Queue。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ExchangeType:交换机类型决定了路由消息行为，RabbitMQ中有三种类型Exchange，分别是fanout、direct、topic；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 Queue：消息队列，用于存储还未被消费者消费的消息；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Message：由Header和body组成，Header是由生产者添加的各种属性的集合，包括Message是否被持久化、优先级是多少、由哪个Message Queue接收等；body是真正需要发送的数据内容；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BindingKey：绑定关键字，将一个特定的Exchange和一个特定的Queue绑定起来。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36296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40665"/>
            <a:ext cx="28644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RabbitMQ交换机的作用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745" y="875030"/>
            <a:ext cx="117322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生产者发送消息不会向传统方式直接将消息投递到队列中，而是先将消息投递到交换机中，在由交换机转发到具体的队列，队列在将消息以推送或者拉取方式给消费者进行消费，这和我们之前学习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有点类似。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交换机的作用根据具体的路由策略分发到不同的队列中，交换机有四种类型。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Direct exchange（直连交换机）是根据消息携带的路由键（routing key）将消息投递给对应队列的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Fanout exchange（扇型交换机）将消息路由给绑定到它身上的所有队列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Topic exchange（主题交换机）队列通过路由键绑定到交换机上，然后，交换机根据消息里的路由值，将消息路由给一个或多个绑定队列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Headers exchange（头交换机）类似主题交换机，但是头交换机使用多个消息属性来代替路由键建立路由规则。通过判断消息头的值能否与指定的绑定相匹配来确立路由规则。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4012565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608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为了确保消息不会丢失，RabbitMQ支持消息应答。消费者发送一个消息应答，告诉RabbitMQ这个消息已经接收并且处理完毕了。RabbitMQ就可以删除它了。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如果一个消费者挂掉却没有发送应答，RabbitMQ会理解为这个消息没有处理完全，然后交给另一个消费者去重新处理。这样，你就可以确认即使消费者偶尔挂掉也不会丢失任何消息了。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没有任何消息超时限制；只有当消费者挂掉时，RabbitMQ才会重新投递。即使处理一条消息会花费很长的时间。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息应答是默认打开的。我们通过显示的设置autoAsk=true关闭这种机制。现即自动应答开，一旦我们完成任务，消费者会自动发送应答。通知RabbitMQ消息已被处理，可以从内存删除。如果消费者因宕机或链接失败等原因没有发送ACK（不同于ActiveMQ，在RabbitMQ里，消息没有过期的概念），则RabbitMQ会将消息重新发送给其他监听在队列的下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RabbitMQ的公平转发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目前消息转发机制是平均分配，这样就会出现俩个消费者，奇数的任务很耗时，偶数的任何工作量很小，造成的原因就是近当消息到达队列进行转发消息。并不在乎有多少任务消费者并未传递一个应答给RabbitMQ。仅仅盲目转发所有的奇数给一个消费者，偶数给另一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为了解决这样的问题，我们可以使用basicQos方法，传递参数为prefetchCount= 1。这样告诉RabbitMQ不要在同一时间给一个消费者超过一条消息。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换句话说，只有在消费者空闲的时候会发送下一条信息。调度分发消息的方式，也就是告诉RabbitMQ每次只给消费者处理一条消息，也就是等待消费者处理完毕并自己对刚刚处理的消息进行确认之后，才发送下一条消息，防止消费者太过于忙碌，也防止它太过去清闲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 设置channel.basicQos(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);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523557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消息队列RabbitM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应答模式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021080"/>
            <a:ext cx="898207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生产者端代码不变，消费者端代码这部分就是用于开启手动应答模式的。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channel.basicConsume(QUEUE_NAME, false, defaultConsumer);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注：第二个参数值为false代表关闭RabbitMQ的自动应答机制，改为手动应答。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在处理完消息时，返回应答状态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true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表示为自动应答模式。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channel.basicAck(envelope.getDeliveryTag(), false);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发布/订阅模式Publish/Subscribe</a:t>
            </a:r>
            <a:endParaRPr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这个可能是消息队列中最重要的队列了，其他的都是在它的基础上进行了扩展。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功能实现：一个生产者发送消息，多个消费者获取消息（同样的消息），包括一个生产者，一个交换机，多个队列，多个消费者。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思路解读（重点理解）： 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（1）一个生产者，多个消费者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（2）每一个消费者都有自己的一个队列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（3）生产者没有直接发消息到队列中，而是发送到交换机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（4）每个消费者的队列都绑定到交换机上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（5）消息通过交换机到达每个消费者的队列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该模式就是Fanout 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xchange（扇型交换机）将消息路由给绑定到它身上的所有队列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以用户发邮件案例讲解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注意：交换机没有存储消息功能，如果消息发送到没有绑定消费队列的交换机，消息则丢失。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2037080"/>
            <a:ext cx="4399915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路由模式RoutingKey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生产者发送消息到交换机并指定一个路由key，消费者队列绑定到交换机时要制定路由key（key匹配就能接受消息，key不匹配就不能接受消息）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例如：我们可以把路由key设置为insert ，那么消费者队列key指定包含insert才可以接收消息，消费者队列key定义为update或者delete就不能接收消息。很好的控制了更新，插入和删除的操作。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采用交换机direct模式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652270"/>
            <a:ext cx="4028440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品牌模版  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培训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1905"/>
            <a:ext cx="12194540" cy="68599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品牌模版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培2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-1905"/>
            <a:ext cx="12185650" cy="685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通配符模式Topics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说明：此模式实在路由key模式的基础上，使用了通配符来管理消费者接收消息。生产者P发送消息到交换机X，type=topic，交换机根据绑定队列的routing key的值进行通配符匹配；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符号#：匹配一个或者多个词lazy.# 可以匹配lazy.irs或者lazy.irs.cor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符号*：只能匹配一个词lazy.* 可以匹配lazy.irs或者lazy.cor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812415"/>
            <a:ext cx="402844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通配符模式Topics</a:t>
            </a:r>
            <a:endParaRPr lang="en-US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5590" y="1049655"/>
            <a:ext cx="1164526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说明：此模式实在路由key模式的基础上，使用了通配符来管理消费者接收消息。生产者P发送消息到交换机X，type=topic，交换机根据绑定队列的routing key的值进行通配符匹配；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符号#：匹配一个或者多个词lazy.# 可以匹配lazy.irs或者lazy.irs.cor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符号*：只能匹配一个词lazy.* 可以匹配lazy.irs或者lazy.cor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812415"/>
            <a:ext cx="402844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15185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RabbitMQ消息确认机制</a:t>
            </a:r>
            <a:endParaRPr lang="zh-CN" altLang="zh-CN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3685" y="1021080"/>
            <a:ext cx="1164526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问题产生背景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生产者发送消息出去之后，不知道到底有没有发送到RabbitMQ服务器， 默认是不知道的。而且有的时候我们在发送消息之后，后面的逻辑出问题了，我们不想要发送之前的消息了，需要撤回该怎么做。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解决方案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 事务机制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2.</a:t>
            </a:r>
            <a:r>
              <a:rPr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Confirm 模式</a:t>
            </a: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事务模式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txSelect  将当前channel设置为transaction模式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txCommit  提交当前事务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txRollback  事务回滚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26490" y="1049655"/>
            <a:ext cx="8143875" cy="4394835"/>
          </a:xfrm>
          <a:prstGeom prst="rect">
            <a:avLst/>
          </a:prstGeom>
          <a:noFill/>
          <a:effectLst>
            <a:outerShdw blurRad="292100" dist="254000" dir="5400000" sx="116000" sy="116000" algn="ctr" rotWithShape="0">
              <a:schemeClr val="tx1">
                <a:lumMod val="95000"/>
                <a:lumOff val="5000"/>
                <a:alpha val="43000"/>
              </a:scheme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资 料 联  系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QQ:483966038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课 程  报 名  咨   询：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安妮老师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QQ:2721395193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                       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yushengjun644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有任何疑问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可以加余老师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QQ:644064779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微信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:yushengjun644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 特 官 方 粉 丝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群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193086273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每周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1 2 4 6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晚上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20:30-22:30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内部课现在学费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5399 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抽取优惠券可以优惠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500-1600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元不等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支持蚂蚁课堂花呗、信用卡、京东白条 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终生免费学习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报名的每位学员会指导学习路线，学习过程中少走弯路。</a:t>
            </a:r>
            <a:endParaRPr lang="zh-CN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940435" y="1276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940435" y="16592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40435" y="200723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940435" y="23958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40435" y="278511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40435" y="356806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菱形 29"/>
          <p:cNvSpPr/>
          <p:nvPr/>
        </p:nvSpPr>
        <p:spPr>
          <a:xfrm>
            <a:off x="940435" y="395732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940435" y="432435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0435" y="469138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940435" y="511365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57835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03400" y="240665"/>
            <a:ext cx="469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课程疑问</a:t>
            </a:r>
            <a:endParaRPr lang="zh-CN" altLang="en-US" sz="2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22655" y="1350010"/>
            <a:ext cx="11645265" cy="370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1.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学习新的技术，不知道怎么学习？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不知道如何提高编程能力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职场人生规划很迷茫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如果写一个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20k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薪资简历</a:t>
            </a:r>
            <a:endParaRPr lang="zh-CN" altLang="en-US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5.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整套课程培训后预计薪资</a:t>
            </a:r>
            <a:r>
              <a:rPr lang="en-US" altLang="zh-CN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18</a:t>
            </a:r>
            <a:r>
              <a:rPr lang="zh-CN" altLang="en-US" sz="32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起步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540"/>
            <a:ext cx="12200255" cy="68624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2845" y="930910"/>
            <a:ext cx="659384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余胜军，男，1997年出生，蚂蚁课堂创始人&amp;97后互联网创业者，创办了上海每特教育科技有限公司，其公司产品是主要培训Java架构师培训。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18岁的时候担任主力Java研发、项目Leader、年薪税后高达22万左右，同年18岁创办了蚂蚁课堂-在线教育平台。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18岁的时候通过自己第一桶金，给自己父母在武汉市买了一套数百万的房子。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19岁的时候创办了-上海每特教育科技有限公司 定位软件行业分布式微服务培训。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20岁的时候在线直播Java分布式和微服务培训课程，年收入300万元。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20岁的时候创办了人生第二家公司-苏州特每信息科技有限公司，其注册资本1000万元。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4796790" y="20415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4796790" y="2715260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4796790" y="334708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4796790" y="399859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4796790" y="4683125"/>
            <a:ext cx="186055" cy="1860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0" y="5339715"/>
            <a:ext cx="632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余老师联系方式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QQ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644064779   微信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: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汉仪小隶书简" panose="02010600000101010101" charset="-122"/>
                <a:ea typeface="汉仪小隶书简" panose="02010600000101010101" charset="-122"/>
                <a:cs typeface="汉仪小隶书简" panose="02010600000101010101" charset="-122"/>
              </a:rPr>
              <a:t>yushengjun644</a:t>
            </a:r>
            <a:endParaRPr lang="zh-CN" altLang="en-US" sz="2000" b="1">
              <a:solidFill>
                <a:schemeClr val="accent1">
                  <a:lumMod val="75000"/>
                </a:schemeClr>
              </a:solidFill>
              <a:latin typeface="汉仪小隶书简" panose="02010600000101010101" charset="-122"/>
              <a:ea typeface="汉仪小隶书简" panose="02010600000101010101" charset="-122"/>
              <a:cs typeface="汉仪小隶书简" panose="02010600000101010101" charset="-122"/>
            </a:endParaRPr>
          </a:p>
        </p:txBody>
      </p:sp>
      <p:pic>
        <p:nvPicPr>
          <p:cNvPr id="30" name="图片 29" descr="masa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049655"/>
            <a:ext cx="3130550" cy="4170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4770" y="1021080"/>
            <a:ext cx="80543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RabbitMQ课程介绍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3.Windows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环境搭建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RabbitMQ管理平台介绍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VirtualHost与权限管理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6.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RabbitMQ简单与工作队列</a:t>
            </a:r>
            <a:r>
              <a:rPr lang="zh-CN" altLang="en-US" sz="2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zh-CN" altLang="en-US" sz="2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RabbitMQ消息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Ack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应答模式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RabbitMQ持久化机制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RabbitMQ订阅模式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10.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RabbitMQ路由模式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11.SpringBoot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整合RabbitMQ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RabbitMQ幂等性解决方案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 descr="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5405" y="1176020"/>
            <a:ext cx="80543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1、RabbitMQ六种队列模式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2、AMQP（高级消息队列协议）原理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3、RabbitMQ交换机的作用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4、RabbitMQ四种交换机类型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5、采用发布订阅异步实现发送邮件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6、Routing路由与通配符Topics模式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7、SpringBoot整合RabbitMQ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5240" y="-1905"/>
            <a:ext cx="184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lang="zh-CN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2308225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2291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百度百科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amqp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协议介绍https://baike.baidu.com/item/AMQP/8354716?fr=aladdin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402717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827530" y="267335"/>
            <a:ext cx="3624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RabbitMQ与其他</a:t>
            </a:r>
            <a:r>
              <a:rPr lang="en-US" alt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MQ</a:t>
            </a:r>
            <a:r>
              <a:rPr lang="zh-CN" altLang="en-US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有什么不同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RabbitMQ是一个由erlang开发的AMQP（Advanced Message Queue ）的开源实现。AMQP 的出现其实也是应了广大人民群众的需求，虽然在同步消息通讯的世界里有很多公开标准（如 COBAR的 IIOP ，或者是 SOAP 等），但是在异步消息处理中却不是这样，只有大企业有一些商业实现（如微软的 MSMQ ，IBM 的 Websphere MQ 等），因此，在 2006 年的 6 月，Cisco 、Redhat、iMatix 等联合制定了 AMQP 的公开标准。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RabbitMQ是由RabbitMQ Technologies Ltd开发并且提供商业支持的。该公司在2010年4月被SpringSource（VMWare的一个部门）收购。在2013年5月被并入Pivotal。其实VMWare，Pivotal和EMC本质上是一家的。不同的是VMWare是独立上市子公司，而Pivotal是整合了EMC的某些资源，现在并没有上市。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RabbitMQ的官网是http://www.rabbitmq.com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r>
              <a:rPr 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RabbitMQ是采用erlang语言开发的，所以必须有erlang环境才可以运行</a:t>
            </a: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8" name="图片 17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6985"/>
            <a:ext cx="12199620" cy="686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3771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sz="2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erlang语言简介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10186035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rlang编程语言最初目的是进行大型电信交换设备的软件开发，是一种适用于大规模并行处理环境的高可靠性编程语言。随着多核处理器技术的日渐普及，以及互联网、云计算等技术的发展，该语言的应用范围也有逐渐扩大之势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百度百科介绍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:https://baike.baidu.com/item/Erlang%E8%AF%AD%E8%A8%80/20864044?fr=aladdin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初衷理念实现抗高并发语言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1534858" y="1479571"/>
            <a:ext cx="9122285" cy="4378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1.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2.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3.</a:t>
            </a:r>
            <a:r>
              <a:rPr lang="zh-CN" altLang="en-US" sz="1600" b="1" dirty="0">
                <a:solidFill>
                  <a:srgbClr val="2B579A"/>
                </a:solidFill>
                <a:latin typeface="最像素EX2" panose="02000000000000000000" pitchFamily="2" charset="-122"/>
                <a:ea typeface="最像素EX2" panose="02000000000000000000" pitchFamily="2" charset="-122"/>
              </a:rPr>
              <a:t>提炼小标题</a:t>
            </a:r>
            <a:endParaRPr lang="en-US" altLang="zh-CN" sz="1600" b="1" dirty="0">
              <a:solidFill>
                <a:srgbClr val="2B579A"/>
              </a:solidFill>
              <a:latin typeface="最像素EX2" panose="02000000000000000000" pitchFamily="2" charset="-122"/>
              <a:ea typeface="最像素EX2" panose="02000000000000000000" pitchFamily="2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点击此处输入文本内容。击此处输入文本内容。点击此处输入文本内容。击此处输入文本内容。点击此处输入文本内容。击此处输入文本内容。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5"/>
          <p:cNvSpPr txBox="1"/>
          <p:nvPr/>
        </p:nvSpPr>
        <p:spPr>
          <a:xfrm>
            <a:off x="2513762" y="1021187"/>
            <a:ext cx="7164475" cy="458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内容页</a:t>
            </a:r>
            <a:endParaRPr lang="zh-CN" altLang="en-US" sz="2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624762">
            <a:off x="164885" y="-161620"/>
            <a:ext cx="1729406" cy="987687"/>
            <a:chOff x="173892" y="5784505"/>
            <a:chExt cx="1729406" cy="987687"/>
          </a:xfrm>
        </p:grpSpPr>
        <p:sp>
          <p:nvSpPr>
            <p:cNvPr id="7" name="椭圆 6"/>
            <p:cNvSpPr/>
            <p:nvPr/>
          </p:nvSpPr>
          <p:spPr>
            <a:xfrm>
              <a:off x="1682234" y="6420966"/>
              <a:ext cx="221064" cy="221064"/>
            </a:xfrm>
            <a:prstGeom prst="ellipse">
              <a:avLst/>
            </a:prstGeom>
            <a:solidFill>
              <a:srgbClr val="2B579A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3892" y="6462369"/>
              <a:ext cx="309823" cy="309823"/>
            </a:xfrm>
            <a:prstGeom prst="ellipse">
              <a:avLst/>
            </a:prstGeom>
            <a:solidFill>
              <a:srgbClr val="2B57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91579" y="6199902"/>
              <a:ext cx="221064" cy="2210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534858" y="5784505"/>
              <a:ext cx="147376" cy="147376"/>
            </a:xfrm>
            <a:prstGeom prst="ellipse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015990" y="6373495"/>
            <a:ext cx="69481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每特教育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蚂蚁教育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上海每特教育科技有限公司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1310" y="6373495"/>
            <a:ext cx="43307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30025" y="6373495"/>
            <a:ext cx="76200" cy="398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11494135" y="6373495"/>
            <a:ext cx="76200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72285" y="6482438"/>
            <a:ext cx="743880" cy="180635"/>
            <a:chOff x="461645" y="1546225"/>
            <a:chExt cx="743880" cy="180635"/>
          </a:xfrm>
        </p:grpSpPr>
        <p:sp>
          <p:nvSpPr>
            <p:cNvPr id="14" name="十字星 13"/>
            <p:cNvSpPr/>
            <p:nvPr/>
          </p:nvSpPr>
          <p:spPr>
            <a:xfrm>
              <a:off x="46164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十字星 14"/>
            <p:cNvSpPr/>
            <p:nvPr/>
          </p:nvSpPr>
          <p:spPr>
            <a:xfrm>
              <a:off x="751205" y="1546225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十字星 15"/>
            <p:cNvSpPr/>
            <p:nvPr/>
          </p:nvSpPr>
          <p:spPr>
            <a:xfrm>
              <a:off x="1025525" y="1546860"/>
              <a:ext cx="180000" cy="180000"/>
            </a:xfrm>
            <a:prstGeom prst="star4">
              <a:avLst/>
            </a:prstGeom>
            <a:solidFill>
              <a:srgbClr val="2B5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905"/>
            <a:ext cx="12200255" cy="6862445"/>
          </a:xfrm>
          <a:prstGeom prst="rect">
            <a:avLst/>
          </a:prstGeom>
        </p:spPr>
      </p:pic>
      <p:sp>
        <p:nvSpPr>
          <p:cNvPr id="32" name="横卷形 31"/>
          <p:cNvSpPr/>
          <p:nvPr/>
        </p:nvSpPr>
        <p:spPr>
          <a:xfrm>
            <a:off x="1534795" y="240665"/>
            <a:ext cx="3093720" cy="634365"/>
          </a:xfrm>
          <a:prstGeom prst="horizontalScroll">
            <a:avLst/>
          </a:prstGeom>
          <a:solidFill>
            <a:srgbClr val="10A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4185" y="240665"/>
            <a:ext cx="30861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RabbitMQ环境安装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7300" y="4012565"/>
            <a:ext cx="93370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3110" y="1193800"/>
            <a:ext cx="898207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1.下载并安装erlang,下载地址：http://www.erlang.org/download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配置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erlang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环境变量信息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新增环境变量ERLANG_HOME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=erlang的安装地址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将%ERLANG_HOME%\bin加入到path中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3.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下载并安装RabbitMQ，下载地址：http://www.rabbitmq.com/download.html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 RabbitMQ 它依赖于Erlang,需要先安装Erlang。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endParaRPr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40000"/>
          </a:lnSpc>
          <a:defRPr lang="zh-CN" altLang="en-US" sz="2000" b="1" dirty="0">
            <a:solidFill>
              <a:schemeClr val="accent1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12010</Words>
  <Application>WPS 演示</Application>
  <PresentationFormat>宽屏</PresentationFormat>
  <Paragraphs>596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Segoe UI</vt:lpstr>
      <vt:lpstr>最像素EX2</vt:lpstr>
      <vt:lpstr>汉仪小隶书简</vt:lpstr>
      <vt:lpstr>楷体</vt:lpstr>
      <vt:lpstr>Calibri</vt:lpstr>
      <vt:lpstr>Arial Unicode MS</vt:lpstr>
      <vt:lpstr>Calibri Light</vt:lpstr>
      <vt:lpstr>隶书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Administrator</cp:lastModifiedBy>
  <cp:revision>676</cp:revision>
  <dcterms:created xsi:type="dcterms:W3CDTF">2017-04-26T08:43:00Z</dcterms:created>
  <dcterms:modified xsi:type="dcterms:W3CDTF">2018-10-23T13:39:37Z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