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2" r:id="rId4"/>
    <p:sldId id="263" r:id="rId5"/>
    <p:sldId id="271" r:id="rId6"/>
    <p:sldId id="273" r:id="rId7"/>
    <p:sldId id="275" r:id="rId8"/>
    <p:sldId id="274" r:id="rId9"/>
    <p:sldId id="272" r:id="rId10"/>
    <p:sldId id="270" r:id="rId11"/>
    <p:sldId id="265" r:id="rId12"/>
    <p:sldId id="266" r:id="rId13"/>
    <p:sldId id="268" r:id="rId14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.bl.com/?bl_ad=644_-_366041_-_1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PPT模板1.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130" y="-26670"/>
            <a:ext cx="12240260" cy="68846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963734" y="537419"/>
            <a:ext cx="10709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bg1"/>
                </a:solidFill>
              </a:rPr>
              <a:t>Java</a:t>
            </a:r>
            <a:r>
              <a:rPr lang="zh-CN" altLang="en-US" sz="4000" b="1" dirty="0" smtClean="0">
                <a:solidFill>
                  <a:schemeClr val="bg1"/>
                </a:solidFill>
              </a:rPr>
              <a:t>实现微服务秒杀抢购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61678" y="1246505"/>
            <a:ext cx="56686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bg1">
                    <a:alpha val="36000"/>
                  </a:schemeClr>
                </a:solidFill>
                <a:latin typeface="微软雅黑" panose="020B0502040204020203" charset="-122"/>
                <a:ea typeface="微软雅黑" panose="020B0502040204020203" charset="-122"/>
              </a:rPr>
              <a:t>COMMODITY DESIGN OF LARGE-SCALE E-COMMERCE SYSTEM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2700" y="-7620"/>
            <a:ext cx="12217400" cy="68732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22422" y="481330"/>
            <a:ext cx="11195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sym typeface="+mn-ea"/>
              </a:rPr>
              <a:t>第五期计划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sym typeface="+mn-ea"/>
              </a:rPr>
              <a:t>2019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sym typeface="+mn-ea"/>
              </a:rPr>
              <a:t>年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sym typeface="+mn-ea"/>
              </a:rPr>
              <a:t>5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sym typeface="+mn-ea"/>
              </a:rPr>
              <a:t>月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sym typeface="+mn-ea"/>
              </a:rPr>
              <a:t>5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sym typeface="+mn-ea"/>
              </a:rPr>
              <a:t>日正式开班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989198" y="2179638"/>
            <a:ext cx="732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黑体" panose="0201060906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-12700" y="2063433"/>
            <a:ext cx="123806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今晚公开课限时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【5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名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】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学员，在原优惠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1500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元的基础上，“补贴”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300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元，限额优惠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4399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报名。</a:t>
            </a:r>
          </a:p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一次报名，终身学习</a:t>
            </a:r>
          </a:p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送蚂蚁课堂</a:t>
            </a:r>
            <a:r>
              <a:rPr lang="en-US" altLang="zh-CN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vip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第五期计划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2019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日正式开班，完全是从基础开始到分布式解决方案、</a:t>
            </a:r>
            <a:r>
              <a:rPr lang="en-US" altLang="zh-CN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vue+springcloud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构建微服务电商项目。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新增数据结构与算法课程、大数据课程等，课程体系更加完善、更加底层，目标实现第五期培训后，月薪</a:t>
            </a:r>
            <a:r>
              <a:rPr lang="en-US" altLang="zh-CN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万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</a:p>
          <a:p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2.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现在报名第五期，组团报名价格优惠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1500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元学费，且享受终生免费学习。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i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报名咨询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QQ644064065 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或者小薇老师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QQ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483966038</a:t>
            </a:r>
          </a:p>
          <a:p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同时：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2019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日之后 蚂蚁课堂不在对外出售永久会员 实现年费制度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1000/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年  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1399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6204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PPT模板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540" y="-11430"/>
            <a:ext cx="12223115" cy="68764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 descr="PPT模板9.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2860" y="-7620"/>
            <a:ext cx="12218670" cy="68738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PPT模板10.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6126" y="-162251"/>
            <a:ext cx="12206605" cy="68668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12012" y="3724327"/>
            <a:ext cx="39808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3600" b="1" dirty="0">
                <a:solidFill>
                  <a:schemeClr val="accent2"/>
                </a:solidFill>
                <a:latin typeface="微软雅黑" panose="020B0502040204020203" charset="-122"/>
                <a:ea typeface="微软雅黑" panose="020B0502040204020203" charset="-122"/>
              </a:rPr>
              <a:t>QQ：483966038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PPT模板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3335" y="-2540"/>
            <a:ext cx="12223115" cy="68764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047" y="877156"/>
            <a:ext cx="10515600" cy="1325563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5" name="图片 4" descr="PPT模板5.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4757" y="-125695"/>
            <a:ext cx="12206605" cy="686562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1064982" y="2782156"/>
            <a:ext cx="488315" cy="488315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26260" y="2827241"/>
            <a:ext cx="365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667597" y="2579690"/>
            <a:ext cx="5883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黑体" panose="02010609060101010101" charset="-122"/>
              <a:sym typeface="+mn-ea"/>
            </a:endParaRPr>
          </a:p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黑体" panose="02010609060101010101" charset="-122"/>
                <a:sym typeface="+mn-ea"/>
              </a:rPr>
              <a:t>为什么我们需要学习设计模式？</a:t>
            </a:r>
          </a:p>
        </p:txBody>
      </p:sp>
      <p:sp>
        <p:nvSpPr>
          <p:cNvPr id="11" name="椭圆 10"/>
          <p:cNvSpPr/>
          <p:nvPr/>
        </p:nvSpPr>
        <p:spPr>
          <a:xfrm>
            <a:off x="1064982" y="3347306"/>
            <a:ext cx="488315" cy="488315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126260" y="3391756"/>
            <a:ext cx="365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</a:rPr>
              <a:t>2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667597" y="3391756"/>
            <a:ext cx="4749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黑体" panose="02010609060101010101" charset="-122"/>
                <a:sym typeface="+mn-ea"/>
              </a:rPr>
              <a:t>重构代码使用设计模式有那些思想？</a:t>
            </a:r>
          </a:p>
        </p:txBody>
      </p:sp>
      <p:sp>
        <p:nvSpPr>
          <p:cNvPr id="14" name="椭圆 13"/>
          <p:cNvSpPr/>
          <p:nvPr/>
        </p:nvSpPr>
        <p:spPr>
          <a:xfrm>
            <a:off x="1064982" y="3902639"/>
            <a:ext cx="488315" cy="488315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134498" y="3956356"/>
            <a:ext cx="365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</a:rPr>
              <a:t>3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126260" y="4562061"/>
            <a:ext cx="365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</a:rPr>
              <a:t>4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667597" y="3962647"/>
            <a:ext cx="4749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黑体" panose="02010609060101010101" charset="-122"/>
                <a:sym typeface="+mn-ea"/>
              </a:rPr>
              <a:t>如何巧用设计模式重构代码？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667597" y="4584415"/>
            <a:ext cx="4749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黑体" panose="02010609060101010101" charset="-122"/>
                <a:sym typeface="+mn-ea"/>
              </a:rPr>
              <a:t>基于责任链实现网关权限控制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黑体" panose="02010609060101010101" charset="-122"/>
              <a:sym typeface="+mn-ea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064982" y="4565200"/>
            <a:ext cx="488315" cy="488315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134498" y="4618917"/>
            <a:ext cx="365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</a:rPr>
              <a:t>4</a:t>
            </a:r>
            <a:endParaRPr lang="en-US" altLang="zh-CN" sz="2000" b="1" dirty="0">
              <a:solidFill>
                <a:schemeClr val="bg1"/>
              </a:solidFill>
              <a:latin typeface="微软雅黑" panose="020B0502040204020203" charset="-122"/>
              <a:ea typeface="微软雅黑" panose="020B0502040204020203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2700" y="-7620"/>
            <a:ext cx="12217400" cy="68732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22422" y="481330"/>
            <a:ext cx="11195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黑体" panose="02010609060101010101" charset="-122"/>
                <a:sym typeface="+mn-ea"/>
              </a:rPr>
              <a:t>秒</a:t>
            </a:r>
            <a:r>
              <a:rPr lang="zh-CN" altLang="en-US" sz="28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黑体" panose="02010609060101010101" charset="-122"/>
                <a:sym typeface="+mn-ea"/>
              </a:rPr>
              <a:t>杀系统介绍</a:t>
            </a:r>
            <a:endParaRPr lang="zh-CN" altLang="en-US" sz="28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黑体" panose="0201060906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89198" y="2179638"/>
            <a:ext cx="732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黑体" panose="0201060906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2423" y="2063433"/>
            <a:ext cx="80008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网上竞拍的一种新方式。所谓“秒杀”，就是网络卖家发布一些</a:t>
            </a: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超低价格的商品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，所有买家在同一时间网上抢购的一种销售方式。由于商品价格低廉，往往一上架就被抢购一空，</a:t>
            </a: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有时只用一秒钟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---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摘自百度百科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相关秒杀网址：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hlinkClick r:id="rId3"/>
              </a:rPr>
              <a:t>http://s.bl.com/?bl_ad=644_-_366041_-_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  <a:hlinkClick r:id="rId3"/>
              </a:rPr>
              <a:t>1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12306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抢票就是一个秒杀案例 分段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秒杀抢购有什么样的特征：短时间并发量非常大、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高并发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804" y="2179638"/>
            <a:ext cx="3171568" cy="31715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2700" y="-7620"/>
            <a:ext cx="12217400" cy="68732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22422" y="481330"/>
            <a:ext cx="11195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黑体" panose="02010609060101010101" charset="-122"/>
                <a:sym typeface="+mn-ea"/>
              </a:rPr>
              <a:t>秒</a:t>
            </a:r>
            <a:r>
              <a:rPr lang="zh-CN" altLang="en-US" sz="28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黑体" panose="02010609060101010101" charset="-122"/>
                <a:sym typeface="+mn-ea"/>
              </a:rPr>
              <a:t>杀常见的方式</a:t>
            </a:r>
            <a:endParaRPr lang="zh-CN" altLang="en-US" sz="28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黑体" panose="0201060906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89198" y="2179638"/>
            <a:ext cx="732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黑体" panose="0201060906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5924" y="1827342"/>
            <a:ext cx="1165654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、一元秒杀</a:t>
            </a: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此种秒杀一般都是限量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件或者几件，秒杀价格绝对低到令人无法相信也无法抗拒而不去参与，此种秒杀一般在开始之后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1-3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秒之内就会秒杀完毕，抢购速度相当之快，有意参与此种秒杀的秒客电脑配置一定要好，而且网速上一定要比其它的秒客占据更大的优势，才能够提高秒中概率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、低价限量秒杀</a:t>
            </a: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此种形式也可以理解为低折扣秒杀，限量不限时，秒完即止，此种秒杀形式商家提供一定数量的商品，直至秒完即止，对于秒客来说在时间的把握上要求没有那么苛刻，能够秒中的概率相对来说是很大的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小米手机、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12306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、低价限时限量秒杀</a:t>
            </a: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此种形式也可以理解为低折扣秒杀，限时限量，在规定的时间内，无论商品是否秒杀完毕，该场秒杀都会结束，对于秒客来说在时间的把握上要求没有那么苛刻，但是下手一定要及时，过了规定的秒杀时间就不能够参与，秒中的概率一般都会很大，但是时间上一定要把握好；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768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2700" y="-7620"/>
            <a:ext cx="12217400" cy="68732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22422" y="481330"/>
            <a:ext cx="11195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黑体" panose="02010609060101010101" charset="-122"/>
                <a:sym typeface="+mn-ea"/>
              </a:rPr>
              <a:t>秒</a:t>
            </a:r>
            <a:r>
              <a:rPr lang="zh-CN" altLang="en-US" sz="28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黑体" panose="02010609060101010101" charset="-122"/>
                <a:sym typeface="+mn-ea"/>
              </a:rPr>
              <a:t>杀抢购实现遇到的问题</a:t>
            </a:r>
            <a:endParaRPr lang="zh-CN" altLang="en-US" sz="28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黑体" panose="0201060906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89198" y="2179638"/>
            <a:ext cx="732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黑体" panose="0201060906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1211" y="1820853"/>
            <a:ext cx="1165654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前端层面</a:t>
            </a:r>
            <a:endParaRPr lang="en-US" altLang="zh-CN" sz="20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1.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突然增加的网络及服务器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带宽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2.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用户实现重复提交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业务层面</a:t>
            </a:r>
            <a:endParaRPr lang="en-US" altLang="zh-CN" sz="20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1.</a:t>
            </a:r>
            <a:r>
              <a:rPr lang="zh-CN" altLang="en-US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如何防止商品超卖问题</a:t>
            </a:r>
            <a:endParaRPr lang="en-US" altLang="zh-CN" b="1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2.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服务器单台机器承受不了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3.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如何限制用户操作频率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4.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如何防止用户作弊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行为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秒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杀本质也属于高并发优化方案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5313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2700" y="-7620"/>
            <a:ext cx="12217400" cy="68732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22422" y="481330"/>
            <a:ext cx="11195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黑体" panose="02010609060101010101" charset="-122"/>
                <a:sym typeface="+mn-ea"/>
              </a:rPr>
              <a:t>秒杀页面前端优化方案</a:t>
            </a:r>
            <a:endParaRPr lang="zh-CN" altLang="en-US" sz="28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黑体" panose="0201060906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89198" y="2179638"/>
            <a:ext cx="732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黑体" panose="0201060906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1211" y="1820853"/>
            <a:ext cx="116565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在一个网站中，大部分的服务器请求带宽资源都被</a:t>
            </a:r>
            <a:r>
              <a:rPr lang="zh-CN" altLang="en-US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静态资源占用了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，静态资源包含（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CSS/IMG/JS/MP4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）等，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Http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协议接口占用带宽资源非常小。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2.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想让用户的请求及时的发送到服务器端上，服务器带宽一定足够，所以这时候网站一定要实现动静分离架构模式，将静态资源与动态资源分开，静态资源放入到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CDN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服务器端上。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1M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宽带等于多少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Kbps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 等于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128KB/S ，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如果加载一个网页含静态资源需要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640/KB ，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那么就需要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秒时间加载整个网页。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静态资源优化方案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1.js/</a:t>
            </a:r>
            <a:r>
              <a:rPr lang="en-US" altLang="zh-CN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css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en-US" altLang="zh-CN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img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实现压缩减少带宽的传输、将静态资源放入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第三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方资源服务器中（七牛云、阿里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ONS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）等。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2.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商品详情页面使用</a:t>
            </a:r>
            <a:r>
              <a:rPr lang="en-US" altLang="zh-CN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Nginx+Lua+OpenResty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实现商品详情页面的优化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3.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提交后按钮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disabled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，禁止用户重复提交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6766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2700" y="-7620"/>
            <a:ext cx="12217400" cy="68732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22422" y="481330"/>
            <a:ext cx="11195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黑体" panose="02010609060101010101" charset="-122"/>
                <a:sym typeface="+mn-ea"/>
              </a:rPr>
              <a:t>秒</a:t>
            </a:r>
            <a:r>
              <a:rPr lang="zh-CN" altLang="en-US" sz="28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黑体" panose="02010609060101010101" charset="-122"/>
                <a:sym typeface="+mn-ea"/>
              </a:rPr>
              <a:t>杀抢购数据与缓存层面需要优化的问题</a:t>
            </a:r>
            <a:endParaRPr lang="zh-CN" altLang="en-US" sz="28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黑体" panose="0201060906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89198" y="2179638"/>
            <a:ext cx="732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黑体" panose="0201060906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5924" y="1827342"/>
            <a:ext cx="116565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1：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用户量逐渐增多，并发量随着增高，超出了</a:t>
            </a:r>
            <a:r>
              <a:rPr lang="en-US" altLang="zh-CN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Redis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吞吐量如何解决？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答案：采用</a:t>
            </a:r>
            <a:r>
              <a:rPr lang="en-US" altLang="zh-CN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Redis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集群和高可用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2：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当修改商品库存的请求增多，数据库访问压力增大，如何解决？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答案：通过消息中间间异步形式执行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SQL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语句或者数据库采用分表分库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3:  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秒杀系统如果在高并发情况下，造成宕机呢？如何不影响到其他系统？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答案：  秒杀采用微服务架构，独立域名部署，使用</a:t>
            </a:r>
            <a:r>
              <a:rPr lang="en-US" altLang="zh-CN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docker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虚拟化技术实现快速扩容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7721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2700" y="-7620"/>
            <a:ext cx="12217400" cy="68732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22422" y="481330"/>
            <a:ext cx="11195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黑体" panose="02010609060101010101" charset="-122"/>
                <a:sym typeface="+mn-ea"/>
              </a:rPr>
              <a:t>秒</a:t>
            </a:r>
            <a:r>
              <a:rPr lang="zh-CN" altLang="en-US" sz="28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黑体" panose="02010609060101010101" charset="-122"/>
                <a:sym typeface="+mn-ea"/>
              </a:rPr>
              <a:t>杀业务分析</a:t>
            </a:r>
            <a:endParaRPr lang="zh-CN" altLang="en-US" sz="28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黑体" panose="0201060906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89198" y="2179638"/>
            <a:ext cx="732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黑体" panose="0201060906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5924" y="1827342"/>
            <a:ext cx="116565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正常电子商务流程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）查询商品；（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）创建订单；（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）扣减库存；（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）更新订单；（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）付款；（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）卖家发货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2.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秒杀业务特性流程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（ 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）低廉价格；（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）大幅推广；（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）瞬时售空；（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）一般是定时上架；（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）时间短、瞬时并发量高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3.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秒杀实现技术挑战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秒杀技术挑战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假设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某网站秒杀活动只推出一件商品，预计会吸引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万人参加活动，也就说最大并发请求数是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10000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，秒杀系统需要面对的技术挑战有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）对现有网站业务造成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冲击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秒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杀活动只是网站营销的一个附加活动，这个活动具有时间短，并发访问量大的特点，如果和网站原有应用部署在一起，必然会对现有业务造成冲击，稍有不慎可能导致整个网站瘫痪。</a:t>
            </a: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zh-CN" altLang="en-US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解决</a:t>
            </a: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方案：将秒杀系统独立部署，甚至使用独立域名，使其与网站完全隔离。</a:t>
            </a:r>
          </a:p>
        </p:txBody>
      </p:sp>
    </p:spTree>
    <p:extLst>
      <p:ext uri="{BB962C8B-B14F-4D97-AF65-F5344CB8AC3E}">
        <p14:creationId xmlns:p14="http://schemas.microsoft.com/office/powerpoint/2010/main" val="1638293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16253</TotalTime>
  <Words>1185</Words>
  <Application>Microsoft Office PowerPoint</Application>
  <PresentationFormat>宽屏</PresentationFormat>
  <Paragraphs>99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黑体</vt:lpstr>
      <vt:lpstr>华文楷体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ruanying</dc:creator>
  <cp:lastModifiedBy>Administrator</cp:lastModifiedBy>
  <cp:revision>127</cp:revision>
  <dcterms:created xsi:type="dcterms:W3CDTF">2019-03-13T09:38:33Z</dcterms:created>
  <dcterms:modified xsi:type="dcterms:W3CDTF">2019-04-16T13:19:37Z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2052-1.0.0.1113</vt:lpwstr>
  </property>
</Properties>
</file>