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06" r:id="rId5"/>
    <p:sldId id="304" r:id="rId6"/>
    <p:sldId id="310" r:id="rId7"/>
    <p:sldId id="323" r:id="rId8"/>
    <p:sldId id="340" r:id="rId9"/>
    <p:sldId id="341" r:id="rId10"/>
    <p:sldId id="342" r:id="rId11"/>
    <p:sldId id="343" r:id="rId12"/>
    <p:sldId id="344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0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FA"/>
    <a:srgbClr val="12B29A"/>
    <a:srgbClr val="2B579A"/>
    <a:srgbClr val="6B89B6"/>
    <a:srgbClr val="F0F0F0"/>
    <a:srgbClr val="FA6B00"/>
    <a:srgbClr val="BB2B2A"/>
    <a:srgbClr val="FA6B04"/>
    <a:srgbClr val="FC8604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>
        <p:scale>
          <a:sx n="50" d="100"/>
          <a:sy n="50" d="100"/>
        </p:scale>
        <p:origin x="1404" y="480"/>
      </p:cViewPr>
      <p:guideLst>
        <p:guide orient="horz" pos="2310"/>
        <p:guide pos="3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2646680" y="3716020"/>
            <a:ext cx="8509000" cy="34925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31240" y="2307590"/>
            <a:ext cx="1961515" cy="1961515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308100" y="2584450"/>
            <a:ext cx="1419225" cy="141922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4800" dirty="0">
                <a:latin typeface="Segoe UI" panose="020B0502040204020203" pitchFamily="34" charset="0"/>
                <a:cs typeface="Segoe UI" panose="020B0502040204020203" pitchFamily="34" charset="0"/>
              </a:rPr>
              <a:t>课题</a:t>
            </a:r>
            <a:endParaRPr lang="zh-C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2830" y="55979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82" y="51038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1024" y="66546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13894" y="62627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815" y="46148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7070" y="269240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66695" y="378183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25971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4665" y="25971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637540" y="25971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9800000">
            <a:off x="11047327" y="5737767"/>
            <a:ext cx="1430938" cy="1085390"/>
            <a:chOff x="46587" y="5707287"/>
            <a:chExt cx="1430938" cy="1085390"/>
          </a:xfrm>
        </p:grpSpPr>
        <p:sp>
          <p:nvSpPr>
            <p:cNvPr id="29" name="椭圆 28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72590" y="2219960"/>
            <a:ext cx="827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7" name="图片 26" descr="3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"/>
            <a:ext cx="12224385" cy="68764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7905" y="3306445"/>
            <a:ext cx="886777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每特教育|蚂蚁课堂Java高端分布式、微服务IT培训。</a:t>
            </a:r>
            <a:b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培训内容: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分布式、微服务、高可用、高并发、并发编程、JVM、性能调优、真实企业实际项目等。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主讲老师: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97后Java架构师-蚂蚁课堂创始人-余胜军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7905" y="4156075"/>
            <a:ext cx="8867775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余老师微信号: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   QQ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644064779或者 1051546329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官方粉丝群: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53335" y="1385570"/>
            <a:ext cx="911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ActiveMQ消息中间件</a:t>
            </a:r>
            <a:endParaRPr lang="zh-CN" altLang="en-US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95475" y="297180"/>
            <a:ext cx="311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消息中间件应用场景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85545"/>
            <a:ext cx="89820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085" y="1606550"/>
            <a:ext cx="489902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发布者发送到topic的消息，只有订阅了topic的订阅者才会收到消息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客户端包括发布者和订阅者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主题中的消息被所有订阅者消息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消费者不能消费订阅之前就发送到主题中的消息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发布订阅与点对点通讯方式区别：</a:t>
            </a:r>
            <a:b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点对点 只能保证一个消费者进行消费 一对一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发布订阅 只要集群服务订阅该主题都会受收到消息 一对多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90" y="1253490"/>
            <a:ext cx="5553075" cy="400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95475" y="296545"/>
            <a:ext cx="311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endParaRPr lang="en-US" altLang="zh-CN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85545"/>
            <a:ext cx="89820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085" y="1606550"/>
            <a:ext cx="934783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以下介绍消息队列在实际应用中常用的使用场景。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异步处理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应用解耦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流量削锋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消息通讯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异步处理上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85545"/>
            <a:ext cx="89820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5630" y="944245"/>
            <a:ext cx="1066038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异步处理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场景说明：用户注册后，需要发注册邮件和注册短信。传统的做法有两种 1.串行的方式2.并行方式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a、串行方式：将注册信息写入数据库成功后，发送注册邮件，再发送注册短信。以上三个任务全部完成后，返回给客户端。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2376170"/>
            <a:ext cx="4942840" cy="12573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95630" y="3713480"/>
            <a:ext cx="106603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并行方式：将注册信息写入数据库成功后，发送注册邮件的同时，发送注册短信。以上三个任务完成后，返回给客户端。与串行的差别是，并行的方式可以提高处理的时间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" y="4434840"/>
            <a:ext cx="3394710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异步处理下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5630" y="944245"/>
            <a:ext cx="106603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引入消息队列，将不是必须的业务逻辑，异步处理。改造后的架构如下：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1419860"/>
            <a:ext cx="5428615" cy="18002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26440" y="3439795"/>
            <a:ext cx="1066038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按照以上约定，用户的响应时间相当于是注册信息写入数据库的时间，也就是50毫秒。注册邮件，发送短信写入消息队列后，直接返回，因此写入消息队列的速度很快，基本可以忽略，因此用户的响应时间可能是50毫秒。因此架构改变后，系统的吞吐量提高到每秒20 QPS。比串行提高了3倍，比并行提高了两倍。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应用解耦上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5630" y="1648460"/>
            <a:ext cx="106603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场景说明：用户下单后，订单系统需要通知库存系统。传统的做法是，订单系统调用库存系统的接口。如下图：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502535"/>
            <a:ext cx="2723515" cy="1038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96265" y="3829050"/>
            <a:ext cx="106603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传统模式的缺点：假如库存系统无法访问，则订单减库存将失败，从而导致订单失败，订单系统与库存系统耦合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耗时时间接口 统一采用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MQ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推送 不建议才同步方式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应用解耦下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310" y="1233805"/>
            <a:ext cx="1066038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如何解决以上问题呢？引入应用消息队列后的方案，如下图：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1832610"/>
            <a:ext cx="3295015" cy="17049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02310" y="3858260"/>
            <a:ext cx="106603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订单系统：用户下单后，订单系统完成持久化处理，将消息写入消息队列，返回用户订单下单成功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库存系统：订阅下单的消息，采用拉/推的方式，获取下单信息，库存系统根据下单信息，进行库存操作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假如：在下单时库存系统不能正常使用。也不影响正常下单，因为下单后，订单系统写入消息队列就不再关心其他的后续操作了。实现订单系统与库存系统的应用解耦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消息队列应用场景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流量削峰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310" y="1233805"/>
            <a:ext cx="1066038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流量削锋也是消息队列中的常用场景，一般在秒杀或团抢活动中使用广泛。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应用场景：秒杀活动，一般会因为流量过大，导致流量暴增，应用挂掉。为解决这个问题，一般需要在应用前端加入消息队列。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a、可以控制活动的人数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b、可以缓解短时间内高流量压垮应用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3130550"/>
            <a:ext cx="4152265" cy="10763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65810" y="4206875"/>
            <a:ext cx="106603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用户的请求，服务器接收后，首先写入消息队列。假如消息队列长度超过最大数量，则直接抛弃用户请求或跳转到错误页面。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秒杀业务根据消息队列中的请求信息，再做后续处理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秒杀如何实现核心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Redis+MQ+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服务保护机制（服务降级、隔离、熔断）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服务限流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图形验证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+token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6985"/>
            <a:ext cx="12200255" cy="6862445"/>
          </a:xfrm>
          <a:prstGeom prst="rect">
            <a:avLst/>
          </a:prstGeom>
        </p:spPr>
      </p:pic>
      <p:pic>
        <p:nvPicPr>
          <p:cNvPr id="18" name="图片 17" descr="培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6985"/>
            <a:ext cx="12199620" cy="686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90065" y="31686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window下 ActiveMQ安装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310" y="1233805"/>
            <a:ext cx="1066038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1.下载ActiveMQ 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去官方网站下载：http://activemq.apache.org/activemq-5152-release.html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2.运行ActiveMQ 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解压缩apache-activemq-5.5.1-bin.zip到C盘，然后双击C:\apache-activemq-5.15.2\bin\win64\activemq.bat运行ActiveMQ程序。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启动ActiveMQ以后，登陆：http://localhost:8161/admin/，进入管理界面。 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用户名与密码均为：admin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点对点方式中 消费者集群默认采用均摊方式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发布订阅模式 需要先订阅，才能获取消息（实时模式）分组模式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629410" y="29654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JMS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可靠消息机制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消息确认机制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310" y="1233805"/>
            <a:ext cx="1066038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　　JMS消息只有在被确认之后，才认为已经被成功的消费了，消息的成功消费通常包含三个阶段：客户接收消息，客户处理消息和消息被确认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在事务性会话中，当一个事务被提交的时候，确认自动发生。在非事务性会话中，消息何时被确认取决于创建会话时的应答模式。改参数有三个可选值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① Session.AUTO_ACKNOWLEDGE：当客户成功的从receive方法返回的时候，或者从MessageListener.onMessage方法成功返回的时候，会话自动确认客户收到的消息。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②Session.CLIENT_ACKNOWLEDGE:客户通过调用消息的acknowledge方法确认消息。需要注意的是，在这种模式中，确认是在会话层上进行，确认一个被消费的消息，将自动确认所有已被会话消费的消息。例如，如果一个消息消费者消费了10个消息，然后确认第5个消息，那么所有10个消息都被确认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③Session.DUPS_ACKNOWLEDGE:该选择只是会话迟钝的确认消息的提交。如果JMS Provider失败，那么可能会导致一些重复的消息。如果是重复的消息，那么JMS provider必须把消息头的JMSRedelivered字段设置为true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品牌模版 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培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905"/>
            <a:ext cx="12194540" cy="68599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品牌模版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培2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-1905"/>
            <a:ext cx="12185650" cy="685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10210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629410" y="29654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JMS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可靠消息机制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持久话机制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2120" y="1851025"/>
            <a:ext cx="1066038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PERSISTENT：指示JMS provider持久保存消息，以保证消息不会因为JMS provider的失败而丢失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NON_PERSISTENT:不要求JMS provider持久保存消息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// 设置消息持久化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producer.setDeliveryMode(DeliveryMode.PERSISTENT);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26490" y="1049655"/>
            <a:ext cx="8143875" cy="4394835"/>
          </a:xfrm>
          <a:prstGeom prst="rect">
            <a:avLst/>
          </a:prstGeom>
          <a:noFill/>
          <a:effectLst>
            <a:outerShdw blurRad="292100" dist="254000" dir="5400000" sx="116000" sy="116000" algn="ctr" rotWithShape="0">
              <a:schemeClr val="tx1">
                <a:lumMod val="95000"/>
                <a:lumOff val="5000"/>
                <a:alpha val="43000"/>
              </a:scheme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资 料 联  系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QQ:483966038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 报 名  咨   询：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QQ:2721395193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                       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有任何疑问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可以加余老师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QQ:644064779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:yushengjun644 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 特 官 方 粉 丝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群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每周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1 2 4 6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晚上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20:30-22:30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内部课现在学费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5399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抽取优惠券可以优惠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500-1600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元不等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支持蚂蚁课堂花呗、信用卡、京东白条 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终生免费学习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今天花呗报名培训可以优惠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940435" y="1276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940435" y="16592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940435" y="200723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940435" y="23958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940435" y="278511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940435" y="356806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940435" y="395732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940435" y="4324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0435" y="469138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940435" y="51136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1905"/>
            <a:ext cx="12200255" cy="68624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2845" y="930910"/>
            <a:ext cx="659384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余胜军，男，1997年出生，蚂蚁课堂创始人&amp;97后互联网创业者，创办了上海每特教育科技有限公司，其公司产品是主要培训Java架构师培训。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18岁的时候担任主力Java研发、项目Leader、年薪税后高达22万左右，同年18岁创办了蚂蚁课堂-在线教育平台。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18岁的时候通过自己第一桶金，给自己父母在武汉市买了一套数百万的房子。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19岁的时候创办了-上海每特教育科技有限公司 定位软件行业分布式微服务培训。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20岁的时候在线直播Java分布式和微服务培训课程，年收入300万元。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20岁的时候创办了人生第二家公司-苏州特每信息科技有限公司，其注册资本1000万元。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4796790" y="20415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4796790" y="271526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4796790" y="334708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4796790" y="399859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4796790" y="46831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0" y="5339715"/>
            <a:ext cx="6328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余老师联系方式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QQ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644064779   微信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yushengjun644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汉仪小隶书简" panose="02010600000101010101" charset="-122"/>
              <a:ea typeface="汉仪小隶书简" panose="02010600000101010101" charset="-122"/>
              <a:cs typeface="汉仪小隶书简" panose="02010600000101010101" charset="-122"/>
            </a:endParaRPr>
          </a:p>
        </p:txBody>
      </p:sp>
      <p:pic>
        <p:nvPicPr>
          <p:cNvPr id="30" name="图片 29" descr="masai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1049655"/>
            <a:ext cx="3130550" cy="417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1905"/>
            <a:ext cx="12200255" cy="6862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5405" y="537845"/>
            <a:ext cx="8054340" cy="4692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消息中间件产生的背景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消息中间件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点对点与发布订阅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消息中间件应用场景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市面上消息中间件 产品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window下 ActiveMQ安装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8.JMS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可靠消息机制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9.SpringBoot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ActiveMQ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 24"/>
          <p:cNvSpPr/>
          <p:nvPr/>
        </p:nvSpPr>
        <p:spPr bwMode="auto">
          <a:xfrm>
            <a:off x="970915" y="132905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 24"/>
          <p:cNvSpPr/>
          <p:nvPr/>
        </p:nvSpPr>
        <p:spPr bwMode="auto">
          <a:xfrm>
            <a:off x="974090" y="182118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 24"/>
          <p:cNvSpPr/>
          <p:nvPr/>
        </p:nvSpPr>
        <p:spPr bwMode="auto">
          <a:xfrm>
            <a:off x="1045845" y="235267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 24"/>
          <p:cNvSpPr/>
          <p:nvPr/>
        </p:nvSpPr>
        <p:spPr bwMode="auto">
          <a:xfrm>
            <a:off x="1045845" y="281051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 24"/>
          <p:cNvSpPr/>
          <p:nvPr/>
        </p:nvSpPr>
        <p:spPr bwMode="auto">
          <a:xfrm>
            <a:off x="1045845" y="330009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24"/>
          <p:cNvSpPr/>
          <p:nvPr/>
        </p:nvSpPr>
        <p:spPr bwMode="auto">
          <a:xfrm>
            <a:off x="1045845" y="380492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24"/>
          <p:cNvSpPr/>
          <p:nvPr/>
        </p:nvSpPr>
        <p:spPr bwMode="auto">
          <a:xfrm>
            <a:off x="1045845" y="4285615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24"/>
          <p:cNvSpPr/>
          <p:nvPr/>
        </p:nvSpPr>
        <p:spPr bwMode="auto">
          <a:xfrm>
            <a:off x="1045845" y="4766310"/>
            <a:ext cx="289560" cy="28956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-14605"/>
            <a:ext cx="12200255" cy="68624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21690" y="1402080"/>
            <a:ext cx="933704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在网络通讯中，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请求默认采用同步请求方式，基于请求与响应模式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在客户端与服务器进行通讯时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客户端调用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服务端接口后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，必须等待服务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端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完成处理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后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返回结果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给客户端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才能继续执行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，这种情况属于同步调用方式。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如果服务器端发生网络延迟、不可达的情况，可能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客户端也会受到影响。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画图演示该场景。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13560" y="240665"/>
            <a:ext cx="3110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消息中间件产生的背景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88515" y="240665"/>
            <a:ext cx="3110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消息中间件</a:t>
            </a:r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85" y="1193800"/>
            <a:ext cx="4718050" cy="267589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53110" y="1193800"/>
            <a:ext cx="578167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队列中间件是分布式系统中重要的组件，主要解决应用解耦，异步消息，流量削锋等问题，实现高性能，高可用，可伸缩和最终一致性架构。目前使用较多的消息队列有ActiveMQ，RabbitMQ，ZeroMQ，Kafka，MetaMQ，RocketMQ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88515" y="240665"/>
            <a:ext cx="31108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JMS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什么是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JMS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规范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Java消息服务（Java Message Service），是一个Java平台中面向消息中间件的API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角色划分</a:t>
            </a:r>
            <a:endParaRPr 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提供者： 实现JMS规范的消息中间件服务器 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存放消息容器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客户端：发送或接收消息的应用程序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生产者/发布者： 创建并发送消息的客户端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（向消息容器存放消息）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消费者/订阅者：接收并处理消息的客户端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消息：应用程序之间传递的数据内容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消息模式：在客户端之间传递消息的方式，JMS中定义了主题和队列两种模式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点对点与发布订阅模式。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88515" y="240665"/>
            <a:ext cx="311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点对点通讯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85545"/>
            <a:ext cx="89820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80" y="1133475"/>
            <a:ext cx="6175375" cy="31940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3085" y="1606550"/>
            <a:ext cx="412559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生产者发送一条消息到queue，只有一个消费者能收到。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生产者和消费者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队列中的消息只能被一个消息费者消息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消费者可以随时消费队列中的消息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一对一 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p2p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点对点模式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23278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88515" y="240665"/>
            <a:ext cx="3110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发布与订阅</a:t>
            </a:r>
            <a:endParaRPr lang="zh-CN" altLang="en-US" sz="2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85545"/>
            <a:ext cx="898207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085" y="1606550"/>
            <a:ext cx="412559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发布者发送到topic的消息，只有订阅了topic的订阅者才会收到消息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客户端包括发布者和订阅者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主题中的消息被所有订阅者消息 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消费者不能消费订阅之前就发送到主题中的消息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90" y="1253490"/>
            <a:ext cx="5553075" cy="400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40000"/>
          </a:lnSpc>
          <a:defRPr lang="zh-CN" altLang="en-US" sz="2000" b="1" dirty="0">
            <a:solidFill>
              <a:schemeClr val="accent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8597</Words>
  <Application>WPS 演示</Application>
  <PresentationFormat>宽屏</PresentationFormat>
  <Paragraphs>484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Segoe UI</vt:lpstr>
      <vt:lpstr>最像素EX2</vt:lpstr>
      <vt:lpstr>汉仪小隶书简</vt:lpstr>
      <vt:lpstr>Calibri</vt:lpstr>
      <vt:lpstr>楷体</vt:lpstr>
      <vt:lpstr>Arial Unicode MS</vt:lpstr>
      <vt:lpstr>Calibri Light</vt:lpstr>
      <vt:lpstr>隶书</vt:lpstr>
      <vt:lpstr>华文中宋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Administrator</cp:lastModifiedBy>
  <cp:revision>346</cp:revision>
  <dcterms:created xsi:type="dcterms:W3CDTF">2017-04-26T08:43:00Z</dcterms:created>
  <dcterms:modified xsi:type="dcterms:W3CDTF">2018-09-25T14:43:02Z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