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2" r:id="rId4"/>
    <p:sldId id="263" r:id="rId5"/>
    <p:sldId id="271" r:id="rId6"/>
    <p:sldId id="273" r:id="rId7"/>
    <p:sldId id="275" r:id="rId8"/>
    <p:sldId id="274" r:id="rId9"/>
    <p:sldId id="272" r:id="rId10"/>
    <p:sldId id="276" r:id="rId11"/>
    <p:sldId id="277" r:id="rId12"/>
    <p:sldId id="278" r:id="rId13"/>
    <p:sldId id="279" r:id="rId14"/>
    <p:sldId id="280" r:id="rId15"/>
    <p:sldId id="281" r:id="rId16"/>
    <p:sldId id="282" r:id="rId17"/>
    <p:sldId id="270" r:id="rId18"/>
    <p:sldId id="265" r:id="rId19"/>
    <p:sldId id="266" r:id="rId20"/>
    <p:sldId id="268"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com/?bl_ad=644_-_366041_-_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descr="PPT模板1.3"/>
          <p:cNvPicPr>
            <a:picLocks noChangeAspect="1"/>
          </p:cNvPicPr>
          <p:nvPr/>
        </p:nvPicPr>
        <p:blipFill>
          <a:blip r:embed="rId2"/>
          <a:stretch>
            <a:fillRect/>
          </a:stretch>
        </p:blipFill>
        <p:spPr>
          <a:xfrm>
            <a:off x="-24130" y="-26670"/>
            <a:ext cx="12240260" cy="6884670"/>
          </a:xfrm>
          <a:prstGeom prst="rect">
            <a:avLst/>
          </a:prstGeom>
        </p:spPr>
      </p:pic>
      <p:sp>
        <p:nvSpPr>
          <p:cNvPr id="7" name="文本框 6"/>
          <p:cNvSpPr txBox="1"/>
          <p:nvPr/>
        </p:nvSpPr>
        <p:spPr>
          <a:xfrm>
            <a:off x="2141613" y="538619"/>
            <a:ext cx="10709189" cy="707886"/>
          </a:xfrm>
          <a:prstGeom prst="rect">
            <a:avLst/>
          </a:prstGeom>
          <a:noFill/>
        </p:spPr>
        <p:txBody>
          <a:bodyPr wrap="square" rtlCol="0">
            <a:spAutoFit/>
          </a:bodyPr>
          <a:lstStyle/>
          <a:p>
            <a:r>
              <a:rPr lang="zh-CN" altLang="en-US" sz="4000" b="1" dirty="0">
                <a:solidFill>
                  <a:schemeClr val="bg1"/>
                </a:solidFill>
              </a:rPr>
              <a:t>基于</a:t>
            </a:r>
            <a:r>
              <a:rPr lang="en-US" altLang="zh-CN" sz="4000" b="1" dirty="0" err="1">
                <a:solidFill>
                  <a:schemeClr val="bg1"/>
                </a:solidFill>
              </a:rPr>
              <a:t>Docker+Jenkins</a:t>
            </a:r>
            <a:r>
              <a:rPr lang="zh-CN" altLang="en-US" sz="4000" b="1" dirty="0">
                <a:solidFill>
                  <a:schemeClr val="bg1"/>
                </a:solidFill>
              </a:rPr>
              <a:t>实现自动化部署</a:t>
            </a:r>
            <a:endParaRPr lang="zh-CN" altLang="en-US" sz="4000" b="1" dirty="0">
              <a:solidFill>
                <a:schemeClr val="bg1"/>
              </a:solidFill>
            </a:endParaRPr>
          </a:p>
        </p:txBody>
      </p:sp>
      <p:sp>
        <p:nvSpPr>
          <p:cNvPr id="8" name="文本框 7"/>
          <p:cNvSpPr txBox="1"/>
          <p:nvPr/>
        </p:nvSpPr>
        <p:spPr>
          <a:xfrm>
            <a:off x="3261678" y="1246505"/>
            <a:ext cx="5668645" cy="306705"/>
          </a:xfrm>
          <a:prstGeom prst="rect">
            <a:avLst/>
          </a:prstGeom>
          <a:noFill/>
        </p:spPr>
        <p:txBody>
          <a:bodyPr wrap="square" rtlCol="0">
            <a:spAutoFit/>
          </a:bodyPr>
          <a:lstStyle/>
          <a:p>
            <a:r>
              <a:rPr lang="en-US" altLang="zh-CN" sz="1400" dirty="0">
                <a:solidFill>
                  <a:schemeClr val="bg1">
                    <a:alpha val="36000"/>
                  </a:schemeClr>
                </a:solidFill>
                <a:latin typeface="微软雅黑" panose="020B0503020204020204" charset="-122"/>
                <a:ea typeface="微软雅黑" panose="020B0503020204020204" charset="-122"/>
              </a:rPr>
              <a:t>COMMODITY DESIGN OF LARGE-SCALE E-COMMERCE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rPr>
              <a:t>秒杀抢购修改库存如何减少数据库</a:t>
            </a:r>
            <a:r>
              <a:rPr lang="en-US" altLang="zh-CN" sz="2800" b="1" dirty="0">
                <a:solidFill>
                  <a:schemeClr val="bg1"/>
                </a:solidFill>
                <a:latin typeface="华文楷体" panose="02010600040101010101" pitchFamily="2" charset="-122"/>
                <a:ea typeface="华文楷体" panose="02010600040101010101" pitchFamily="2" charset="-122"/>
              </a:rPr>
              <a:t>IO</a:t>
            </a:r>
            <a:r>
              <a:rPr lang="zh-CN" altLang="en-US" sz="2800" b="1" dirty="0">
                <a:solidFill>
                  <a:schemeClr val="bg1"/>
                </a:solidFill>
                <a:latin typeface="华文楷体" panose="02010600040101010101" pitchFamily="2" charset="-122"/>
                <a:ea typeface="华文楷体" panose="02010600040101010101" pitchFamily="2" charset="-122"/>
              </a:rPr>
              <a:t>操作</a:t>
            </a:r>
            <a:endParaRPr lang="en-US" altLang="zh-CN" sz="2800" b="1" dirty="0">
              <a:solidFill>
                <a:schemeClr val="bg1"/>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4247317"/>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在高并发情况下，如果突然有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万个不同用户的请求进行秒杀，但是商品的库存数量只有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个，那么这时候可能会出现</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个请求执行修改秒杀库存</a:t>
            </a:r>
            <a:r>
              <a:rPr lang="en-US" altLang="zh-CN" b="1" dirty="0" err="1"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语句，这时候可能会出现数据库访问压力承受不了？ </a:t>
            </a:r>
            <a:r>
              <a:rPr lang="en-US" altLang="zh-CN" b="1" dirty="0" smtClean="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秒杀抢购修改库存如何减少数据库</a:t>
            </a:r>
            <a:r>
              <a:rPr lang="en-US" altLang="zh-CN" b="1" dirty="0">
                <a:latin typeface="华文楷体" panose="02010600040101010101" pitchFamily="2" charset="-122"/>
                <a:ea typeface="华文楷体" panose="02010600040101010101" pitchFamily="2" charset="-122"/>
              </a:rPr>
              <a:t>IO</a:t>
            </a:r>
            <a:r>
              <a:rPr lang="zh-CN" altLang="en-US" b="1" dirty="0">
                <a:latin typeface="华文楷体" panose="02010600040101010101" pitchFamily="2" charset="-122"/>
                <a:ea typeface="华文楷体" panose="02010600040101010101" pitchFamily="2" charset="-122"/>
              </a:rPr>
              <a:t>操作</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数据库分表分库、读写分离、使用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缓存减去数据库访问压力</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非常靠谱的秒杀方案 基于</a:t>
            </a:r>
            <a:r>
              <a:rPr lang="en-US" altLang="zh-CN" b="1" dirty="0"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库存令牌桶实现</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万个请求实现秒杀、商品库存只有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 实现只需要修改库存</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次就可以了</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方案实现流程：提前对应的商品库存生成好对应令牌（</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个令牌），在</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万个请求中，只要谁能够获取到令牌谁就能够秒杀成功， 获取到秒杀令牌后，在使用</a:t>
            </a:r>
            <a:r>
              <a:rPr lang="en-US" altLang="zh-CN" b="1" dirty="0" err="1"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异步实现修改减去库存。</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779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rPr>
              <a:t>秒杀抢购修改库存如何减少数据库</a:t>
            </a:r>
            <a:r>
              <a:rPr lang="en-US" altLang="zh-CN" sz="2800" b="1" dirty="0">
                <a:solidFill>
                  <a:schemeClr val="bg1"/>
                </a:solidFill>
                <a:latin typeface="华文楷体" panose="02010600040101010101" pitchFamily="2" charset="-122"/>
                <a:ea typeface="华文楷体" panose="02010600040101010101" pitchFamily="2" charset="-122"/>
              </a:rPr>
              <a:t>IO</a:t>
            </a:r>
            <a:r>
              <a:rPr lang="zh-CN" altLang="en-US" sz="2800" b="1" dirty="0">
                <a:solidFill>
                  <a:schemeClr val="bg1"/>
                </a:solidFill>
                <a:latin typeface="华文楷体" panose="02010600040101010101" pitchFamily="2" charset="-122"/>
                <a:ea typeface="华文楷体" panose="02010600040101010101" pitchFamily="2" charset="-122"/>
              </a:rPr>
              <a:t>操作</a:t>
            </a:r>
            <a:endParaRPr lang="en-US" altLang="zh-CN" sz="2800" b="1" dirty="0">
              <a:solidFill>
                <a:schemeClr val="bg1"/>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4247317"/>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在高并发情况下，如果突然有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万个不同用户的请求进行秒杀，但是商品的库存数量只有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个，那么这时候可能会出现</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个请求执行修改秒杀库存</a:t>
            </a:r>
            <a:r>
              <a:rPr lang="en-US" altLang="zh-CN" b="1" dirty="0" err="1"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语句，这时候可能会出现数据库访问压力承受不了？ </a:t>
            </a:r>
            <a:r>
              <a:rPr lang="en-US" altLang="zh-CN" b="1" dirty="0" smtClean="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秒杀抢购修改库存如何减少数据库</a:t>
            </a:r>
            <a:r>
              <a:rPr lang="en-US" altLang="zh-CN" b="1" dirty="0">
                <a:latin typeface="华文楷体" panose="02010600040101010101" pitchFamily="2" charset="-122"/>
                <a:ea typeface="华文楷体" panose="02010600040101010101" pitchFamily="2" charset="-122"/>
              </a:rPr>
              <a:t>IO</a:t>
            </a:r>
            <a:r>
              <a:rPr lang="zh-CN" altLang="en-US" b="1" dirty="0">
                <a:latin typeface="华文楷体" panose="02010600040101010101" pitchFamily="2" charset="-122"/>
                <a:ea typeface="华文楷体" panose="02010600040101010101" pitchFamily="2" charset="-122"/>
              </a:rPr>
              <a:t>操作</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数据库分表分库、读写分离、使用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缓存减去数据库访问压力</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非常靠谱的秒杀方案 基于</a:t>
            </a:r>
            <a:r>
              <a:rPr lang="en-US" altLang="zh-CN" b="1" dirty="0"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库存令牌桶实现</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同时有</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万个请求实现秒杀、商品库存只有</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 实现只需要修改库存</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次就可以了</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方案实现流程：提前对应的商品库存生成好对应令牌（</a:t>
            </a:r>
            <a:r>
              <a:rPr lang="en-US" altLang="zh-CN" b="1" dirty="0" smtClean="0">
                <a:latin typeface="华文楷体" panose="02010600040101010101" pitchFamily="2" charset="-122"/>
                <a:ea typeface="华文楷体" panose="02010600040101010101" pitchFamily="2" charset="-122"/>
              </a:rPr>
              <a:t>100</a:t>
            </a:r>
            <a:r>
              <a:rPr lang="zh-CN" altLang="en-US" b="1" dirty="0" smtClean="0">
                <a:latin typeface="华文楷体" panose="02010600040101010101" pitchFamily="2" charset="-122"/>
                <a:ea typeface="华文楷体" panose="02010600040101010101" pitchFamily="2" charset="-122"/>
              </a:rPr>
              <a:t>个令牌），在</a:t>
            </a:r>
            <a:r>
              <a:rPr lang="en-US" altLang="zh-CN" b="1" dirty="0" smtClean="0">
                <a:latin typeface="华文楷体" panose="02010600040101010101" pitchFamily="2" charset="-122"/>
                <a:ea typeface="华文楷体" panose="02010600040101010101" pitchFamily="2" charset="-122"/>
              </a:rPr>
              <a:t>10</a:t>
            </a:r>
            <a:r>
              <a:rPr lang="zh-CN" altLang="en-US" b="1" dirty="0" smtClean="0">
                <a:latin typeface="华文楷体" panose="02010600040101010101" pitchFamily="2" charset="-122"/>
                <a:ea typeface="华文楷体" panose="02010600040101010101" pitchFamily="2" charset="-122"/>
              </a:rPr>
              <a:t>万个请求中，只要谁能够获取到令牌谁就能够秒杀成功， 获取到秒杀令牌后，在使用</a:t>
            </a:r>
            <a:r>
              <a:rPr lang="en-US" altLang="zh-CN" b="1" dirty="0" err="1" smtClean="0">
                <a:latin typeface="华文楷体" panose="02010600040101010101" pitchFamily="2" charset="-122"/>
                <a:ea typeface="华文楷体" panose="02010600040101010101" pitchFamily="2" charset="-122"/>
              </a:rPr>
              <a:t>mq</a:t>
            </a:r>
            <a:r>
              <a:rPr lang="zh-CN" altLang="en-US" b="1" dirty="0" smtClean="0">
                <a:latin typeface="华文楷体" panose="02010600040101010101" pitchFamily="2" charset="-122"/>
                <a:ea typeface="华文楷体" panose="02010600040101010101" pitchFamily="2" charset="-122"/>
              </a:rPr>
              <a:t>异步实现修改减去库存。</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9419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en-US" altLang="zh-CN" sz="2800" b="1" dirty="0">
                <a:solidFill>
                  <a:schemeClr val="bg1">
                    <a:lumMod val="95000"/>
                  </a:schemeClr>
                </a:solidFill>
              </a:rPr>
              <a:t>Java</a:t>
            </a:r>
            <a:r>
              <a:rPr lang="zh-CN" altLang="zh-CN" sz="2800" b="1" dirty="0">
                <a:solidFill>
                  <a:schemeClr val="bg1">
                    <a:lumMod val="95000"/>
                  </a:schemeClr>
                </a:solidFill>
              </a:rPr>
              <a:t>高并发实现限流算法</a:t>
            </a: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2092881"/>
          </a:xfrm>
          <a:prstGeom prst="rect">
            <a:avLst/>
          </a:prstGeom>
          <a:noFill/>
        </p:spPr>
        <p:txBody>
          <a:bodyPr wrap="square" rtlCol="0">
            <a:spAutoFit/>
          </a:bodyPr>
          <a:lstStyle/>
          <a:p>
            <a:r>
              <a:rPr lang="en-US" altLang="zh-CN" sz="2000" b="1" dirty="0" smtClean="0"/>
              <a:t>1.</a:t>
            </a:r>
            <a:r>
              <a:rPr lang="zh-CN" altLang="en-US" sz="2000" b="1" dirty="0" smtClean="0"/>
              <a:t>常</a:t>
            </a:r>
            <a:r>
              <a:rPr lang="zh-CN" altLang="zh-CN" sz="2000" b="1" dirty="0" smtClean="0"/>
              <a:t>见</a:t>
            </a:r>
            <a:r>
              <a:rPr lang="zh-CN" altLang="zh-CN" sz="2000" b="1" dirty="0"/>
              <a:t>限流算法常用的限流算法有：</a:t>
            </a:r>
            <a:r>
              <a:rPr lang="zh-CN" altLang="zh-CN" sz="2000" b="1" dirty="0">
                <a:solidFill>
                  <a:srgbClr val="FF0000"/>
                </a:solidFill>
              </a:rPr>
              <a:t>令牌桶，漏</a:t>
            </a:r>
            <a:r>
              <a:rPr lang="zh-CN" altLang="zh-CN" sz="2000" b="1" dirty="0" smtClean="0">
                <a:solidFill>
                  <a:srgbClr val="FF0000"/>
                </a:solidFill>
              </a:rPr>
              <a:t>桶</a:t>
            </a:r>
            <a:r>
              <a:rPr lang="zh-CN" altLang="en-US" sz="2000" b="1" dirty="0" smtClean="0">
                <a:solidFill>
                  <a:srgbClr val="FF0000"/>
                </a:solidFill>
              </a:rPr>
              <a:t>、滑动窗口算法</a:t>
            </a:r>
            <a:r>
              <a:rPr lang="zh-CN" altLang="zh-CN" sz="2000" b="1" dirty="0" smtClean="0"/>
              <a:t>。</a:t>
            </a:r>
            <a:endParaRPr lang="en-US" altLang="zh-CN" sz="2000" b="1" dirty="0" smtClean="0"/>
          </a:p>
          <a:p>
            <a:endParaRPr lang="zh-CN" altLang="zh-CN" sz="2000" b="1" dirty="0"/>
          </a:p>
          <a:p>
            <a:r>
              <a:rPr lang="en-US" altLang="zh-CN" b="1" dirty="0" smtClean="0"/>
              <a:t>2.</a:t>
            </a:r>
            <a:r>
              <a:rPr lang="zh-CN" altLang="zh-CN" b="1" dirty="0" smtClean="0"/>
              <a:t>市面</a:t>
            </a:r>
            <a:r>
              <a:rPr lang="zh-CN" altLang="zh-CN" b="1" dirty="0"/>
              <a:t>上常用实现限流</a:t>
            </a:r>
            <a:r>
              <a:rPr lang="zh-CN" altLang="zh-CN" b="1" dirty="0" smtClean="0"/>
              <a:t>框架</a:t>
            </a:r>
            <a:r>
              <a:rPr lang="en-US" altLang="zh-CN" b="1" dirty="0" smtClean="0"/>
              <a:t> </a:t>
            </a:r>
            <a:r>
              <a:rPr lang="zh-CN" altLang="en-US" b="1" dirty="0" smtClean="0"/>
              <a:t>有</a:t>
            </a:r>
            <a:r>
              <a:rPr lang="en-US" altLang="zh-CN" dirty="0" err="1">
                <a:solidFill>
                  <a:srgbClr val="FF0000"/>
                </a:solidFill>
              </a:rPr>
              <a:t>Nginx+Lua</a:t>
            </a:r>
            <a:r>
              <a:rPr lang="zh-CN" altLang="zh-CN" dirty="0">
                <a:solidFill>
                  <a:srgbClr val="FF0000"/>
                </a:solidFill>
              </a:rPr>
              <a:t>、</a:t>
            </a:r>
            <a:r>
              <a:rPr lang="en-US" altLang="zh-CN" dirty="0" smtClean="0">
                <a:solidFill>
                  <a:srgbClr val="FF0000"/>
                </a:solidFill>
              </a:rPr>
              <a:t>Guava</a:t>
            </a:r>
            <a:r>
              <a:rPr lang="zh-CN" altLang="en-US" dirty="0" smtClean="0">
                <a:solidFill>
                  <a:srgbClr val="FF0000"/>
                </a:solidFill>
              </a:rPr>
              <a:t>、</a:t>
            </a:r>
            <a:r>
              <a:rPr lang="en-US" altLang="zh-CN" dirty="0" err="1">
                <a:solidFill>
                  <a:srgbClr val="FF0000"/>
                </a:solidFill>
              </a:rPr>
              <a:t>H</a:t>
            </a:r>
            <a:r>
              <a:rPr lang="en-US" altLang="zh-CN" dirty="0" err="1" smtClean="0">
                <a:solidFill>
                  <a:srgbClr val="FF0000"/>
                </a:solidFill>
              </a:rPr>
              <a:t>ystrix</a:t>
            </a:r>
            <a:r>
              <a:rPr lang="zh-CN" altLang="zh-CN" dirty="0"/>
              <a:t>等</a:t>
            </a:r>
            <a:endParaRPr lang="zh-CN" altLang="zh-CN" b="1" dirty="0"/>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500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zh-CN" sz="2800" b="1" dirty="0">
                <a:solidFill>
                  <a:schemeClr val="bg1"/>
                </a:solidFill>
              </a:rPr>
              <a:t>令牌桶</a:t>
            </a:r>
            <a:r>
              <a:rPr lang="zh-CN" altLang="zh-CN" sz="2800" b="1" dirty="0" smtClean="0">
                <a:solidFill>
                  <a:schemeClr val="bg1"/>
                </a:solidFill>
              </a:rPr>
              <a:t>算法</a:t>
            </a:r>
            <a:r>
              <a:rPr lang="zh-CN" altLang="en-US" sz="2800" b="1" dirty="0" smtClean="0">
                <a:solidFill>
                  <a:schemeClr val="bg1"/>
                </a:solidFill>
              </a:rPr>
              <a:t>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267730" y="1767633"/>
            <a:ext cx="11656540" cy="3139321"/>
          </a:xfrm>
          <a:prstGeom prst="rect">
            <a:avLst/>
          </a:prstGeom>
          <a:noFill/>
        </p:spPr>
        <p:txBody>
          <a:bodyPr wrap="square" rtlCol="0">
            <a:spAutoFit/>
          </a:bodyPr>
          <a:lstStyle/>
          <a:p>
            <a:r>
              <a:rPr lang="zh-CN" altLang="en-US" b="1" dirty="0" smtClean="0">
                <a:latin typeface="华文楷体" panose="02010600040101010101" pitchFamily="2" charset="-122"/>
                <a:ea typeface="华文楷体" panose="02010600040101010101" pitchFamily="2" charset="-122"/>
              </a:rPr>
              <a:t>令牌桶实现原理：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以规定的速率往令牌桶中存入</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用户请求必须获取到令牌中的</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才可以处理</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请求，如果没有从令牌桶中获取到令牌则丢失该请求。</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例如：令牌桶中最多只能存放</a:t>
            </a:r>
            <a:r>
              <a:rPr lang="en-US" altLang="zh-CN" b="1" dirty="0" smtClean="0">
                <a:latin typeface="华文楷体" panose="02010600040101010101" pitchFamily="2" charset="-122"/>
                <a:ea typeface="华文楷体" panose="02010600040101010101" pitchFamily="2" charset="-122"/>
              </a:rPr>
              <a:t>20</a:t>
            </a:r>
            <a:r>
              <a:rPr lang="zh-CN" altLang="en-US" b="1" dirty="0" smtClean="0">
                <a:latin typeface="华文楷体" panose="02010600040101010101" pitchFamily="2" charset="-122"/>
                <a:ea typeface="华文楷体" panose="02010600040101010101" pitchFamily="2" charset="-122"/>
              </a:rPr>
              <a:t>个</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以规定速率存入</a:t>
            </a:r>
            <a:r>
              <a:rPr lang="en-US" altLang="zh-CN" b="1" dirty="0" smtClean="0">
                <a:latin typeface="华文楷体" panose="02010600040101010101" pitchFamily="2" charset="-122"/>
                <a:ea typeface="华文楷体" panose="02010600040101010101" pitchFamily="2" charset="-122"/>
              </a:rPr>
              <a:t>Token</a:t>
            </a:r>
            <a:r>
              <a:rPr lang="zh-CN" altLang="en-US" b="1" dirty="0" smtClean="0">
                <a:latin typeface="华文楷体" panose="02010600040101010101" pitchFamily="2" charset="-122"/>
                <a:ea typeface="华文楷体" panose="02010600040101010101" pitchFamily="2" charset="-122"/>
              </a:rPr>
              <a:t>实现在高并发情况下</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限流</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优势：控制请求的速率匀速相等的  </a:t>
            </a:r>
            <a:r>
              <a:rPr lang="en-US" altLang="zh-CN" b="1" dirty="0" smtClean="0">
                <a:latin typeface="华文楷体" panose="02010600040101010101" pitchFamily="2" charset="-122"/>
                <a:ea typeface="华文楷体" panose="02010600040101010101" pitchFamily="2" charset="-122"/>
              </a:rPr>
              <a:t>1s/10r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979" y="2548970"/>
            <a:ext cx="3546291" cy="3349275"/>
          </a:xfrm>
          <a:prstGeom prst="rect">
            <a:avLst/>
          </a:prstGeom>
        </p:spPr>
      </p:pic>
    </p:spTree>
    <p:extLst>
      <p:ext uri="{BB962C8B-B14F-4D97-AF65-F5344CB8AC3E}">
        <p14:creationId xmlns:p14="http://schemas.microsoft.com/office/powerpoint/2010/main" val="40234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0" y="-1524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1477328"/>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漏桶</a:t>
            </a:r>
            <a:r>
              <a:rPr lang="zh-CN" altLang="en-US" b="1" dirty="0" smtClean="0">
                <a:latin typeface="华文楷体" panose="02010600040101010101" pitchFamily="2" charset="-122"/>
                <a:ea typeface="华文楷体" panose="02010600040101010101" pitchFamily="2" charset="-122"/>
              </a:rPr>
              <a:t>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漏桶算法思路很简单，水（请求）先进入到漏桶里，漏桶以一定的速度出水，当水流入速度过大会直接溢出，可以看出漏桶算法能强行限制数据的传输速率。</a:t>
            </a:r>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406" y="2909503"/>
            <a:ext cx="3564470" cy="3116011"/>
          </a:xfrm>
          <a:prstGeom prst="rect">
            <a:avLst/>
          </a:prstGeom>
        </p:spPr>
      </p:pic>
    </p:spTree>
    <p:extLst>
      <p:ext uri="{BB962C8B-B14F-4D97-AF65-F5344CB8AC3E}">
        <p14:creationId xmlns:p14="http://schemas.microsoft.com/office/powerpoint/2010/main" val="199251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漏洞算法原理</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1477328"/>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漏桶</a:t>
            </a:r>
            <a:r>
              <a:rPr lang="zh-CN" altLang="en-US" b="1" dirty="0" smtClean="0">
                <a:latin typeface="华文楷体" panose="02010600040101010101" pitchFamily="2" charset="-122"/>
                <a:ea typeface="华文楷体" panose="02010600040101010101" pitchFamily="2" charset="-122"/>
              </a:rPr>
              <a:t>实现原理：</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漏桶算法思路很简单，水（请求）先进入到漏桶里，漏桶以一定的速度出水，当水流入速度过大会直接溢出，可以看出漏桶算法能强行限制数据的传输速率。</a:t>
            </a:r>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406" y="2909503"/>
            <a:ext cx="3564470" cy="3116011"/>
          </a:xfrm>
          <a:prstGeom prst="rect">
            <a:avLst/>
          </a:prstGeom>
        </p:spPr>
      </p:pic>
    </p:spTree>
    <p:extLst>
      <p:ext uri="{BB962C8B-B14F-4D97-AF65-F5344CB8AC3E}">
        <p14:creationId xmlns:p14="http://schemas.microsoft.com/office/powerpoint/2010/main" val="64347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158579" y="463866"/>
            <a:ext cx="11195221" cy="523220"/>
          </a:xfrm>
          <a:prstGeom prst="rect">
            <a:avLst/>
          </a:prstGeom>
          <a:noFill/>
        </p:spPr>
        <p:txBody>
          <a:bodyPr wrap="square" rtlCol="0">
            <a:spAutoFit/>
          </a:bodyPr>
          <a:lstStyle/>
          <a:p>
            <a:r>
              <a:rPr lang="zh-CN" altLang="en-US" sz="2800" b="1" dirty="0" smtClean="0">
                <a:solidFill>
                  <a:schemeClr val="bg1"/>
                </a:solidFill>
              </a:rPr>
              <a:t>漏洞算法与令牌桶算法区别</a:t>
            </a:r>
            <a:endParaRPr lang="zh-CN" altLang="zh-CN" sz="2800" b="1" dirty="0">
              <a:solidFill>
                <a:schemeClr val="bg1"/>
              </a:solidFill>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19105"/>
            <a:ext cx="11656540"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漏桶算法与令牌桶算法在表面看起来类似，很容易将两者混淆。但事实上，这两者具有截然不同的特性，且为不同的目的而使用。</a:t>
            </a:r>
          </a:p>
          <a:p>
            <a:r>
              <a:rPr lang="zh-CN" altLang="en-US" dirty="0">
                <a:latin typeface="华文楷体" panose="02010600040101010101" pitchFamily="2" charset="-122"/>
                <a:ea typeface="华文楷体" panose="02010600040101010101" pitchFamily="2" charset="-122"/>
              </a:rPr>
              <a:t>漏桶算法与令牌桶算法的区别在于，漏桶算法能够强行限制数据的传输速率，令牌桶算法能够在限制数据的平均传输速率的同时还允许某种程度的突发传输。</a:t>
            </a:r>
          </a:p>
          <a:p>
            <a:r>
              <a:rPr lang="zh-CN" altLang="en-US" dirty="0">
                <a:latin typeface="华文楷体" panose="02010600040101010101" pitchFamily="2" charset="-122"/>
                <a:ea typeface="华文楷体" panose="02010600040101010101" pitchFamily="2" charset="-122"/>
              </a:rPr>
              <a:t>需要注意的是，在某些情况下，漏桶算法不能够有效地使用网络资源，因为漏桶的漏出速率是固定的，所以即使网络中没有发生拥塞，漏桶算法也不能使某一个单独的数据流达到端口速率。因此，漏桶算法对于存在突发特性的流量来说缺乏效率。而令牌桶算法则能够满足这些具有突发特性的流量。通常，漏桶算法与令牌桶算法结合起来为网络流量提供更高效的控制。</a:t>
            </a:r>
          </a:p>
          <a:p>
            <a:r>
              <a:rPr lang="zh-CN" altLang="en-US" dirty="0"/>
              <a:t/>
            </a:r>
            <a:br>
              <a:rPr lang="zh-CN" altLang="en-US" dirty="0"/>
            </a:br>
            <a:r>
              <a:rPr lang="zh-CN" altLang="en-US" dirty="0" smtClean="0"/>
              <a:t>。</a:t>
            </a:r>
            <a:endParaRPr lang="zh-CN" altLang="en-US" dirty="0"/>
          </a:p>
          <a:p>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334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charset="-122"/>
                <a:ea typeface="微软雅黑" panose="020B0503020204020204" charset="-122"/>
                <a:sym typeface="+mn-ea"/>
              </a:rPr>
              <a:t>第五期计划</a:t>
            </a:r>
            <a:r>
              <a:rPr lang="en-US" altLang="zh-CN" sz="2800" b="1" dirty="0" smtClean="0">
                <a:solidFill>
                  <a:schemeClr val="bg1"/>
                </a:solidFill>
                <a:latin typeface="微软雅黑" panose="020B0503020204020204" charset="-122"/>
                <a:ea typeface="微软雅黑" panose="020B0503020204020204" charset="-122"/>
                <a:sym typeface="+mn-ea"/>
              </a:rPr>
              <a:t>2019</a:t>
            </a:r>
            <a:r>
              <a:rPr lang="zh-CN" altLang="en-US" sz="2800" b="1" dirty="0" smtClean="0">
                <a:solidFill>
                  <a:schemeClr val="bg1"/>
                </a:solidFill>
                <a:latin typeface="微软雅黑" panose="020B0503020204020204" charset="-122"/>
                <a:ea typeface="微软雅黑" panose="020B0503020204020204" charset="-122"/>
                <a:sym typeface="+mn-ea"/>
              </a:rPr>
              <a:t>年</a:t>
            </a:r>
            <a:r>
              <a:rPr lang="en-US" altLang="zh-CN" sz="2800" b="1" dirty="0" smtClean="0">
                <a:solidFill>
                  <a:schemeClr val="bg1"/>
                </a:solidFill>
                <a:latin typeface="微软雅黑" panose="020B0503020204020204" charset="-122"/>
                <a:ea typeface="微软雅黑" panose="020B0503020204020204" charset="-122"/>
                <a:sym typeface="+mn-ea"/>
              </a:rPr>
              <a:t>5</a:t>
            </a:r>
            <a:r>
              <a:rPr lang="zh-CN" altLang="en-US" sz="2800" b="1" dirty="0" smtClean="0">
                <a:solidFill>
                  <a:schemeClr val="bg1"/>
                </a:solidFill>
                <a:latin typeface="微软雅黑" panose="020B0503020204020204" charset="-122"/>
                <a:ea typeface="微软雅黑" panose="020B0503020204020204" charset="-122"/>
                <a:sym typeface="+mn-ea"/>
              </a:rPr>
              <a:t>月</a:t>
            </a:r>
            <a:r>
              <a:rPr lang="en-US" altLang="zh-CN" sz="2800" b="1" dirty="0" smtClean="0">
                <a:solidFill>
                  <a:schemeClr val="bg1"/>
                </a:solidFill>
                <a:latin typeface="微软雅黑" panose="020B0503020204020204" charset="-122"/>
                <a:ea typeface="微软雅黑" panose="020B0503020204020204" charset="-122"/>
                <a:sym typeface="+mn-ea"/>
              </a:rPr>
              <a:t>5</a:t>
            </a:r>
            <a:r>
              <a:rPr lang="zh-CN" altLang="en-US" sz="2800" b="1" dirty="0" smtClean="0">
                <a:solidFill>
                  <a:schemeClr val="bg1"/>
                </a:solidFill>
                <a:latin typeface="微软雅黑" panose="020B0503020204020204" charset="-122"/>
                <a:ea typeface="微软雅黑" panose="020B0503020204020204" charset="-122"/>
                <a:sym typeface="+mn-ea"/>
              </a:rPr>
              <a:t>日正式开班</a:t>
            </a: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2700" y="2063433"/>
            <a:ext cx="12380633" cy="3970318"/>
          </a:xfrm>
          <a:prstGeom prst="rect">
            <a:avLst/>
          </a:prstGeom>
          <a:noFill/>
        </p:spPr>
        <p:txBody>
          <a:bodyPr wrap="square" rtlCol="0">
            <a:spAutoFit/>
          </a:bodyPr>
          <a:lstStyle/>
          <a:p>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今晚公开课限时</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名</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学员，在原优惠</a:t>
            </a:r>
            <a:r>
              <a:rPr lang="en-US" altLang="zh-CN" b="1" dirty="0">
                <a:latin typeface="华文楷体" panose="02010600040101010101" pitchFamily="2" charset="-122"/>
                <a:ea typeface="华文楷体" panose="02010600040101010101" pitchFamily="2" charset="-122"/>
              </a:rPr>
              <a:t>1500</a:t>
            </a:r>
            <a:r>
              <a:rPr lang="zh-CN" altLang="en-US" b="1" dirty="0">
                <a:latin typeface="华文楷体" panose="02010600040101010101" pitchFamily="2" charset="-122"/>
                <a:ea typeface="华文楷体" panose="02010600040101010101" pitchFamily="2" charset="-122"/>
              </a:rPr>
              <a:t>元的基础上，“补贴”</a:t>
            </a:r>
            <a:r>
              <a:rPr lang="en-US" altLang="zh-CN" b="1" dirty="0">
                <a:latin typeface="华文楷体" panose="02010600040101010101" pitchFamily="2" charset="-122"/>
                <a:ea typeface="华文楷体" panose="02010600040101010101" pitchFamily="2" charset="-122"/>
              </a:rPr>
              <a:t>300</a:t>
            </a:r>
            <a:r>
              <a:rPr lang="zh-CN" altLang="en-US" b="1" dirty="0">
                <a:latin typeface="华文楷体" panose="02010600040101010101" pitchFamily="2" charset="-122"/>
                <a:ea typeface="华文楷体" panose="02010600040101010101" pitchFamily="2" charset="-122"/>
              </a:rPr>
              <a:t>元，限额优惠</a:t>
            </a:r>
            <a:r>
              <a:rPr lang="en-US" altLang="zh-CN" b="1" dirty="0">
                <a:latin typeface="华文楷体" panose="02010600040101010101" pitchFamily="2" charset="-122"/>
                <a:ea typeface="华文楷体" panose="02010600040101010101" pitchFamily="2" charset="-122"/>
              </a:rPr>
              <a:t>4399</a:t>
            </a:r>
            <a:r>
              <a:rPr lang="zh-CN" altLang="en-US" b="1" dirty="0">
                <a:latin typeface="华文楷体" panose="02010600040101010101" pitchFamily="2" charset="-122"/>
                <a:ea typeface="华文楷体" panose="02010600040101010101" pitchFamily="2" charset="-122"/>
              </a:rPr>
              <a:t>报名。</a:t>
            </a:r>
          </a:p>
          <a:p>
            <a:r>
              <a:rPr lang="zh-CN" altLang="en-US" b="1" dirty="0">
                <a:latin typeface="华文楷体" panose="02010600040101010101" pitchFamily="2" charset="-122"/>
                <a:ea typeface="华文楷体" panose="02010600040101010101" pitchFamily="2" charset="-122"/>
              </a:rPr>
              <a:t>一次报名，终身学习</a:t>
            </a:r>
          </a:p>
          <a:p>
            <a:r>
              <a:rPr lang="zh-CN" altLang="en-US" b="1" dirty="0">
                <a:latin typeface="华文楷体" panose="02010600040101010101" pitchFamily="2" charset="-122"/>
                <a:ea typeface="华文楷体" panose="02010600040101010101" pitchFamily="2" charset="-122"/>
              </a:rPr>
              <a:t>送蚂蚁课堂</a:t>
            </a:r>
            <a:r>
              <a:rPr lang="en-US" altLang="zh-CN" b="1" dirty="0" err="1">
                <a:latin typeface="华文楷体" panose="02010600040101010101" pitchFamily="2" charset="-122"/>
                <a:ea typeface="华文楷体" panose="02010600040101010101" pitchFamily="2" charset="-122"/>
              </a:rPr>
              <a:t>vip</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第五期计划</a:t>
            </a:r>
            <a:r>
              <a:rPr lang="en-US" altLang="zh-CN" b="1" dirty="0" smtClean="0">
                <a:latin typeface="华文楷体" panose="02010600040101010101" pitchFamily="2" charset="-122"/>
                <a:ea typeface="华文楷体" panose="02010600040101010101" pitchFamily="2" charset="-122"/>
              </a:rPr>
              <a:t>2019</a:t>
            </a:r>
            <a:r>
              <a:rPr lang="zh-CN" altLang="en-US" b="1" dirty="0" smtClean="0">
                <a:latin typeface="华文楷体" panose="02010600040101010101" pitchFamily="2" charset="-122"/>
                <a:ea typeface="华文楷体" panose="02010600040101010101" pitchFamily="2" charset="-122"/>
              </a:rPr>
              <a:t>年</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月</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日正式开班，完全是从基础开始到分布式解决方案、</a:t>
            </a:r>
            <a:r>
              <a:rPr lang="en-US" altLang="zh-CN" b="1" dirty="0" err="1" smtClean="0">
                <a:latin typeface="华文楷体" panose="02010600040101010101" pitchFamily="2" charset="-122"/>
                <a:ea typeface="华文楷体" panose="02010600040101010101" pitchFamily="2" charset="-122"/>
              </a:rPr>
              <a:t>vue+springcloud</a:t>
            </a:r>
            <a:r>
              <a:rPr lang="zh-CN" altLang="en-US" b="1" dirty="0" smtClean="0">
                <a:latin typeface="华文楷体" panose="02010600040101010101" pitchFamily="2" charset="-122"/>
                <a:ea typeface="华文楷体" panose="02010600040101010101" pitchFamily="2" charset="-122"/>
              </a:rPr>
              <a:t>构建微服务电商项目。</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新增数据结构与算法课程、大数据课程等，课程体系更加完善、更加底层，目标实现第五期培训后，月薪</a:t>
            </a:r>
            <a:r>
              <a:rPr lang="en-US" altLang="zh-CN" b="1" dirty="0" smtClean="0">
                <a:solidFill>
                  <a:srgbClr val="FF0000"/>
                </a:solidFill>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万</a:t>
            </a:r>
            <a:r>
              <a:rPr lang="en-US" altLang="zh-CN" b="1" dirty="0" smtClean="0">
                <a:latin typeface="华文楷体" panose="02010600040101010101" pitchFamily="2" charset="-122"/>
                <a:ea typeface="华文楷体" panose="02010600040101010101" pitchFamily="2" charset="-122"/>
              </a:rPr>
              <a:t>+</a:t>
            </a: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现在报名第五期，组团报名价格优惠</a:t>
            </a:r>
            <a:r>
              <a:rPr lang="en-US" altLang="zh-CN" b="1" dirty="0" smtClean="0">
                <a:latin typeface="华文楷体" panose="02010600040101010101" pitchFamily="2" charset="-122"/>
                <a:ea typeface="华文楷体" panose="02010600040101010101" pitchFamily="2" charset="-122"/>
              </a:rPr>
              <a:t>1500</a:t>
            </a:r>
            <a:r>
              <a:rPr lang="zh-CN" altLang="en-US" b="1" dirty="0" smtClean="0">
                <a:latin typeface="华文楷体" panose="02010600040101010101" pitchFamily="2" charset="-122"/>
                <a:ea typeface="华文楷体" panose="02010600040101010101" pitchFamily="2" charset="-122"/>
              </a:rPr>
              <a:t>元学费，且享受终生免费学习。</a:t>
            </a:r>
            <a:endParaRPr lang="en-US" altLang="zh-CN" b="1" dirty="0" smtClean="0">
              <a:latin typeface="华文楷体" panose="02010600040101010101" pitchFamily="2" charset="-122"/>
              <a:ea typeface="华文楷体" panose="02010600040101010101" pitchFamily="2" charset="-122"/>
            </a:endParaRPr>
          </a:p>
          <a:p>
            <a:endParaRPr lang="en-US" altLang="zh-CN" b="1" i="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报名咨询</a:t>
            </a:r>
            <a:r>
              <a:rPr lang="en-US" altLang="zh-CN" b="1" dirty="0" smtClean="0">
                <a:latin typeface="华文楷体" panose="02010600040101010101" pitchFamily="2" charset="-122"/>
                <a:ea typeface="华文楷体" panose="02010600040101010101" pitchFamily="2" charset="-122"/>
              </a:rPr>
              <a:t>QQ644064065 </a:t>
            </a:r>
            <a:r>
              <a:rPr lang="zh-CN" altLang="en-US" b="1" dirty="0" smtClean="0">
                <a:latin typeface="华文楷体" panose="02010600040101010101" pitchFamily="2" charset="-122"/>
                <a:ea typeface="华文楷体" panose="02010600040101010101" pitchFamily="2" charset="-122"/>
              </a:rPr>
              <a:t>或者小薇老师</a:t>
            </a:r>
            <a:r>
              <a:rPr lang="en-US" altLang="zh-CN" b="1" dirty="0" smtClean="0">
                <a:latin typeface="华文楷体" panose="02010600040101010101" pitchFamily="2" charset="-122"/>
                <a:ea typeface="华文楷体" panose="02010600040101010101" pitchFamily="2" charset="-122"/>
              </a:rPr>
              <a:t>QQ</a:t>
            </a:r>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483966038</a:t>
            </a:r>
          </a:p>
          <a:p>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同时：</a:t>
            </a:r>
            <a:r>
              <a:rPr lang="en-US" altLang="zh-CN" b="1" dirty="0" smtClean="0">
                <a:latin typeface="华文楷体" panose="02010600040101010101" pitchFamily="2" charset="-122"/>
                <a:ea typeface="华文楷体" panose="02010600040101010101" pitchFamily="2" charset="-122"/>
              </a:rPr>
              <a:t>2019</a:t>
            </a:r>
            <a:r>
              <a:rPr lang="zh-CN" altLang="en-US" b="1" dirty="0" smtClean="0">
                <a:latin typeface="华文楷体" panose="02010600040101010101" pitchFamily="2" charset="-122"/>
                <a:ea typeface="华文楷体" panose="02010600040101010101" pitchFamily="2" charset="-122"/>
              </a:rPr>
              <a:t>年</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月</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日之后 蚂蚁课堂不在对外出售永久会员 实现年费制度</a:t>
            </a:r>
            <a:r>
              <a:rPr lang="en-US" altLang="zh-CN" b="1" dirty="0" smtClean="0">
                <a:latin typeface="华文楷体" panose="02010600040101010101" pitchFamily="2" charset="-122"/>
                <a:ea typeface="华文楷体" panose="02010600040101010101" pitchFamily="2" charset="-122"/>
              </a:rPr>
              <a:t>1000/</a:t>
            </a:r>
            <a:r>
              <a:rPr lang="zh-CN" altLang="en-US" b="1" dirty="0" smtClean="0">
                <a:latin typeface="华文楷体" panose="02010600040101010101" pitchFamily="2" charset="-122"/>
                <a:ea typeface="华文楷体" panose="02010600040101010101" pitchFamily="2" charset="-122"/>
              </a:rPr>
              <a:t>年  </a:t>
            </a:r>
            <a:r>
              <a:rPr lang="en-US" altLang="zh-CN" b="1" dirty="0" smtClean="0">
                <a:latin typeface="华文楷体" panose="02010600040101010101" pitchFamily="2" charset="-122"/>
                <a:ea typeface="华文楷体" panose="02010600040101010101" pitchFamily="2" charset="-122"/>
              </a:rPr>
              <a:t>1399</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8"/>
          <p:cNvPicPr>
            <a:picLocks noGrp="1" noChangeAspect="1"/>
          </p:cNvPicPr>
          <p:nvPr>
            <p:ph idx="1"/>
          </p:nvPr>
        </p:nvPicPr>
        <p:blipFill>
          <a:blip r:embed="rId2"/>
          <a:stretch>
            <a:fillRect/>
          </a:stretch>
        </p:blipFill>
        <p:spPr>
          <a:xfrm>
            <a:off x="-2540" y="-11430"/>
            <a:ext cx="12223115" cy="6876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descr="PPT模板9.1"/>
          <p:cNvPicPr>
            <a:picLocks noGrp="1" noChangeAspect="1"/>
          </p:cNvPicPr>
          <p:nvPr>
            <p:ph idx="1"/>
          </p:nvPr>
        </p:nvPicPr>
        <p:blipFill>
          <a:blip r:embed="rId2"/>
          <a:stretch>
            <a:fillRect/>
          </a:stretch>
        </p:blipFill>
        <p:spPr>
          <a:xfrm>
            <a:off x="-22860" y="-7620"/>
            <a:ext cx="12218670" cy="6873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4"/>
          <p:cNvPicPr>
            <a:picLocks noGrp="1" noChangeAspect="1"/>
          </p:cNvPicPr>
          <p:nvPr>
            <p:ph idx="1"/>
          </p:nvPr>
        </p:nvPicPr>
        <p:blipFill>
          <a:blip r:embed="rId2"/>
          <a:stretch>
            <a:fillRect/>
          </a:stretch>
        </p:blipFill>
        <p:spPr>
          <a:xfrm>
            <a:off x="-13335" y="-2540"/>
            <a:ext cx="12223115" cy="68764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PPT模板10.1"/>
          <p:cNvPicPr>
            <a:picLocks noGrp="1" noChangeAspect="1"/>
          </p:cNvPicPr>
          <p:nvPr>
            <p:ph idx="1"/>
          </p:nvPr>
        </p:nvPicPr>
        <p:blipFill>
          <a:blip r:embed="rId2"/>
          <a:stretch>
            <a:fillRect/>
          </a:stretch>
        </p:blipFill>
        <p:spPr>
          <a:xfrm>
            <a:off x="-36126" y="-162251"/>
            <a:ext cx="12206605" cy="6866890"/>
          </a:xfrm>
          <a:prstGeom prst="rect">
            <a:avLst/>
          </a:prstGeom>
        </p:spPr>
      </p:pic>
      <p:sp>
        <p:nvSpPr>
          <p:cNvPr id="5" name="文本框 4"/>
          <p:cNvSpPr txBox="1"/>
          <p:nvPr/>
        </p:nvSpPr>
        <p:spPr>
          <a:xfrm>
            <a:off x="3912012" y="3724327"/>
            <a:ext cx="3980815" cy="645160"/>
          </a:xfrm>
          <a:prstGeom prst="rect">
            <a:avLst/>
          </a:prstGeom>
          <a:noFill/>
        </p:spPr>
        <p:txBody>
          <a:bodyPr wrap="square" rtlCol="0">
            <a:spAutoFit/>
          </a:bodyPr>
          <a:lstStyle/>
          <a:p>
            <a:r>
              <a:rPr sz="3600" b="1" dirty="0">
                <a:solidFill>
                  <a:schemeClr val="accent2"/>
                </a:solidFill>
                <a:latin typeface="微软雅黑" panose="020B0503020204020204" charset="-122"/>
                <a:ea typeface="微软雅黑" panose="020B0503020204020204" charset="-122"/>
              </a:rPr>
              <a:t>QQ：483966038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47" y="127513"/>
            <a:ext cx="10515600" cy="1325563"/>
          </a:xfrm>
        </p:spPr>
        <p:txBody>
          <a:bodyPr/>
          <a:lstStyle/>
          <a:p>
            <a:endParaRPr lang="zh-CN" altLang="en-US"/>
          </a:p>
        </p:txBody>
      </p:sp>
      <p:pic>
        <p:nvPicPr>
          <p:cNvPr id="5" name="图片 4" descr="PPT模板5.2"/>
          <p:cNvPicPr>
            <a:picLocks noChangeAspect="1"/>
          </p:cNvPicPr>
          <p:nvPr/>
        </p:nvPicPr>
        <p:blipFill>
          <a:blip r:embed="rId2"/>
          <a:stretch>
            <a:fillRect/>
          </a:stretch>
        </p:blipFill>
        <p:spPr>
          <a:xfrm>
            <a:off x="-164757" y="-125695"/>
            <a:ext cx="12206605" cy="6865620"/>
          </a:xfrm>
          <a:prstGeom prst="rect">
            <a:avLst/>
          </a:prstGeom>
        </p:spPr>
      </p:pic>
      <p:sp>
        <p:nvSpPr>
          <p:cNvPr id="7" name="椭圆 6"/>
          <p:cNvSpPr/>
          <p:nvPr/>
        </p:nvSpPr>
        <p:spPr>
          <a:xfrm>
            <a:off x="1073220" y="1815082"/>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文本框 7"/>
          <p:cNvSpPr txBox="1"/>
          <p:nvPr/>
        </p:nvSpPr>
        <p:spPr>
          <a:xfrm>
            <a:off x="1134498" y="1860167"/>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1</a:t>
            </a:r>
          </a:p>
        </p:txBody>
      </p:sp>
      <p:sp>
        <p:nvSpPr>
          <p:cNvPr id="9" name="文本框 8"/>
          <p:cNvSpPr txBox="1"/>
          <p:nvPr/>
        </p:nvSpPr>
        <p:spPr>
          <a:xfrm>
            <a:off x="1667597" y="1830047"/>
            <a:ext cx="5883704" cy="369332"/>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传统部署与自动化部署有啥区别？</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1" name="椭圆 10"/>
          <p:cNvSpPr/>
          <p:nvPr/>
        </p:nvSpPr>
        <p:spPr>
          <a:xfrm>
            <a:off x="1064664" y="2440859"/>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p:cNvSpPr txBox="1"/>
          <p:nvPr/>
        </p:nvSpPr>
        <p:spPr>
          <a:xfrm>
            <a:off x="1134498" y="2497011"/>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2</a:t>
            </a:r>
          </a:p>
        </p:txBody>
      </p:sp>
      <p:sp>
        <p:nvSpPr>
          <p:cNvPr id="13" name="文本框 12"/>
          <p:cNvSpPr txBox="1"/>
          <p:nvPr/>
        </p:nvSpPr>
        <p:spPr>
          <a:xfrm>
            <a:off x="1667597" y="2466701"/>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使用</a:t>
            </a:r>
            <a:r>
              <a:rPr lang="en-US" altLang="zh-CN"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Jenkins</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与</a:t>
            </a:r>
            <a:r>
              <a:rPr lang="en-US" altLang="zh-CN" b="1" dirty="0" err="1">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Git</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自动化部署原理</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4" name="椭圆 13"/>
          <p:cNvSpPr/>
          <p:nvPr/>
        </p:nvSpPr>
        <p:spPr>
          <a:xfrm>
            <a:off x="1064982" y="3152996"/>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文本框 14"/>
          <p:cNvSpPr txBox="1"/>
          <p:nvPr/>
        </p:nvSpPr>
        <p:spPr>
          <a:xfrm>
            <a:off x="1134498" y="3206713"/>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3</a:t>
            </a:r>
          </a:p>
        </p:txBody>
      </p:sp>
      <p:sp>
        <p:nvSpPr>
          <p:cNvPr id="17" name="文本框 16"/>
          <p:cNvSpPr txBox="1"/>
          <p:nvPr/>
        </p:nvSpPr>
        <p:spPr>
          <a:xfrm>
            <a:off x="1126260" y="3812418"/>
            <a:ext cx="365125" cy="398780"/>
          </a:xfrm>
          <a:prstGeom prst="rect">
            <a:avLst/>
          </a:prstGeom>
          <a:noFill/>
        </p:spPr>
        <p:txBody>
          <a:bodyPr wrap="square" rtlCol="0">
            <a:spAutoFit/>
          </a:bodyPr>
          <a:lstStyle/>
          <a:p>
            <a:r>
              <a:rPr lang="en-US" altLang="zh-CN" sz="2000" b="1">
                <a:solidFill>
                  <a:schemeClr val="bg1"/>
                </a:solidFill>
                <a:latin typeface="微软雅黑" panose="020B0503020204020204" charset="-122"/>
                <a:ea typeface="微软雅黑" panose="020B0503020204020204" charset="-122"/>
              </a:rPr>
              <a:t>4</a:t>
            </a:r>
          </a:p>
        </p:txBody>
      </p:sp>
      <p:sp>
        <p:nvSpPr>
          <p:cNvPr id="18" name="文本框 17"/>
          <p:cNvSpPr txBox="1"/>
          <p:nvPr/>
        </p:nvSpPr>
        <p:spPr>
          <a:xfrm>
            <a:off x="1667597" y="3213004"/>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使用码云搭建</a:t>
            </a:r>
            <a:r>
              <a:rPr lang="en-US" altLang="zh-CN" b="1" dirty="0" err="1">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Git</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代码存储仓库</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6" name="文本框 15"/>
          <p:cNvSpPr txBox="1"/>
          <p:nvPr/>
        </p:nvSpPr>
        <p:spPr>
          <a:xfrm>
            <a:off x="1667597" y="3842898"/>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基于</a:t>
            </a:r>
            <a:r>
              <a:rPr lang="en-US" altLang="zh-CN"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Docker</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安装</a:t>
            </a:r>
            <a:r>
              <a:rPr lang="en-US" altLang="zh-CN"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Jenkins</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环境</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19" name="椭圆 18"/>
          <p:cNvSpPr/>
          <p:nvPr/>
        </p:nvSpPr>
        <p:spPr>
          <a:xfrm>
            <a:off x="1064982" y="3815557"/>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134498" y="3869274"/>
            <a:ext cx="365125" cy="398780"/>
          </a:xfrm>
          <a:prstGeom prst="rect">
            <a:avLst/>
          </a:prstGeom>
          <a:noFill/>
        </p:spPr>
        <p:txBody>
          <a:bodyPr wrap="square" rtlCol="0">
            <a:spAutoFit/>
          </a:bodyPr>
          <a:lstStyle/>
          <a:p>
            <a:r>
              <a:rPr lang="en-US" altLang="zh-CN" sz="2000" b="1" dirty="0" smtClean="0">
                <a:solidFill>
                  <a:schemeClr val="bg1"/>
                </a:solidFill>
                <a:latin typeface="微软雅黑" panose="020B0503020204020204" charset="-122"/>
                <a:ea typeface="微软雅黑" panose="020B0503020204020204" charset="-122"/>
              </a:rPr>
              <a:t>4</a:t>
            </a:r>
            <a:endParaRPr lang="en-US" altLang="zh-CN" sz="2000" b="1"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1667597" y="4441945"/>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基于</a:t>
            </a:r>
            <a:r>
              <a:rPr lang="en-US" altLang="zh-CN"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Docker</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安装</a:t>
            </a:r>
            <a:r>
              <a:rPr lang="en-US" altLang="zh-CN"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Jenkins</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环境</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22" name="椭圆 21"/>
          <p:cNvSpPr/>
          <p:nvPr/>
        </p:nvSpPr>
        <p:spPr>
          <a:xfrm>
            <a:off x="1064982" y="4414604"/>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文本框 22"/>
          <p:cNvSpPr txBox="1"/>
          <p:nvPr/>
        </p:nvSpPr>
        <p:spPr>
          <a:xfrm>
            <a:off x="1134498" y="4468321"/>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5</a:t>
            </a:r>
            <a:endParaRPr lang="en-US" altLang="zh-CN" sz="2000" b="1" dirty="0">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1667597" y="5018293"/>
            <a:ext cx="4749800"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用</a:t>
            </a:r>
            <a:r>
              <a:rPr lang="en-US" altLang="zh-CN" b="1" dirty="0" err="1">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Jenkins+Docker</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和</a:t>
            </a:r>
            <a:r>
              <a:rPr lang="en-US" altLang="zh-CN" b="1" dirty="0" err="1">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Git</a:t>
            </a:r>
            <a:r>
              <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rPr>
              <a:t>实现自动化部署</a:t>
            </a:r>
            <a:endParaRPr lang="zh-CN" altLang="en-US" b="1" dirty="0">
              <a:solidFill>
                <a:schemeClr val="tx1">
                  <a:lumMod val="85000"/>
                  <a:lumOff val="15000"/>
                </a:schemeClr>
              </a:solidFill>
              <a:latin typeface="微软雅黑" panose="020B0503020204020204" charset="-122"/>
              <a:ea typeface="微软雅黑" panose="020B0503020204020204" charset="-122"/>
              <a:cs typeface="黑体" panose="02010609060101010101" charset="-122"/>
              <a:sym typeface="+mn-ea"/>
            </a:endParaRPr>
          </a:p>
        </p:txBody>
      </p:sp>
      <p:sp>
        <p:nvSpPr>
          <p:cNvPr id="25" name="椭圆 24"/>
          <p:cNvSpPr/>
          <p:nvPr/>
        </p:nvSpPr>
        <p:spPr>
          <a:xfrm>
            <a:off x="1064982" y="4990952"/>
            <a:ext cx="488315" cy="488315"/>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文本框 25"/>
          <p:cNvSpPr txBox="1"/>
          <p:nvPr/>
        </p:nvSpPr>
        <p:spPr>
          <a:xfrm>
            <a:off x="1134498" y="5044669"/>
            <a:ext cx="365125" cy="398780"/>
          </a:xfrm>
          <a:prstGeom prst="rect">
            <a:avLst/>
          </a:prstGeom>
          <a:noFill/>
        </p:spPr>
        <p:txBody>
          <a:bodyPr wrap="square" rtlCol="0">
            <a:spAutoFit/>
          </a:bodyPr>
          <a:lstStyle/>
          <a:p>
            <a:r>
              <a:rPr lang="en-US" altLang="zh-CN" sz="2000" b="1" dirty="0">
                <a:solidFill>
                  <a:schemeClr val="bg1"/>
                </a:solidFill>
                <a:latin typeface="微软雅黑" panose="020B0503020204020204" charset="-122"/>
                <a:ea typeface="微软雅黑" panose="020B0503020204020204" charset="-122"/>
              </a:rPr>
              <a:t>6</a:t>
            </a:r>
            <a:endParaRPr lang="en-US"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杀系统介绍</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222423" y="2063433"/>
            <a:ext cx="8000828"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网上竞拍的一种新方式。所谓“秒杀”，就是网络卖家发布一些</a:t>
            </a:r>
            <a:r>
              <a:rPr lang="zh-CN" altLang="en-US" b="1" dirty="0">
                <a:solidFill>
                  <a:srgbClr val="FF0000"/>
                </a:solidFill>
                <a:latin typeface="华文楷体" panose="02010600040101010101" pitchFamily="2" charset="-122"/>
                <a:ea typeface="华文楷体" panose="02010600040101010101" pitchFamily="2" charset="-122"/>
              </a:rPr>
              <a:t>超低价格的商品</a:t>
            </a:r>
            <a:r>
              <a:rPr lang="zh-CN" altLang="en-US" dirty="0">
                <a:latin typeface="华文楷体" panose="02010600040101010101" pitchFamily="2" charset="-122"/>
                <a:ea typeface="华文楷体" panose="02010600040101010101" pitchFamily="2" charset="-122"/>
              </a:rPr>
              <a:t>，所有买家在同一时间网上抢购的一种销售方式。由于商品价格低廉，往往一上架就被抢购一空，</a:t>
            </a:r>
            <a:r>
              <a:rPr lang="zh-CN" altLang="en-US" b="1" dirty="0">
                <a:solidFill>
                  <a:srgbClr val="FF0000"/>
                </a:solidFill>
                <a:latin typeface="华文楷体" panose="02010600040101010101" pitchFamily="2" charset="-122"/>
                <a:ea typeface="华文楷体" panose="02010600040101010101" pitchFamily="2" charset="-122"/>
              </a:rPr>
              <a:t>有时只用一秒钟</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摘自百度百科</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相关秒杀网址：</a:t>
            </a:r>
            <a:r>
              <a:rPr lang="en-US" altLang="zh-CN" dirty="0">
                <a:latin typeface="华文楷体" panose="02010600040101010101" pitchFamily="2" charset="-122"/>
                <a:ea typeface="华文楷体" panose="02010600040101010101" pitchFamily="2" charset="-122"/>
                <a:hlinkClick r:id="rId3"/>
              </a:rPr>
              <a:t>http://s.bl.com/?bl_ad=644_-_366041_-_</a:t>
            </a:r>
            <a:r>
              <a:rPr lang="en-US" altLang="zh-CN" dirty="0" smtClean="0">
                <a:latin typeface="华文楷体" panose="02010600040101010101" pitchFamily="2" charset="-122"/>
                <a:ea typeface="华文楷体" panose="02010600040101010101" pitchFamily="2" charset="-122"/>
                <a:hlinkClick r:id="rId3"/>
              </a:rPr>
              <a:t>1</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12306</a:t>
            </a:r>
            <a:r>
              <a:rPr lang="zh-CN" altLang="en-US" dirty="0" smtClean="0">
                <a:latin typeface="华文楷体" panose="02010600040101010101" pitchFamily="2" charset="-122"/>
                <a:ea typeface="华文楷体" panose="02010600040101010101" pitchFamily="2" charset="-122"/>
              </a:rPr>
              <a:t>抢票就是一个秒杀案例 分段</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秒杀抢购有什么样的特征：短时间并发量非常大、</a:t>
            </a:r>
            <a:r>
              <a:rPr lang="zh-CN" altLang="en-US" b="1" dirty="0" smtClean="0">
                <a:latin typeface="华文楷体" panose="02010600040101010101" pitchFamily="2" charset="-122"/>
                <a:ea typeface="华文楷体" panose="02010600040101010101" pitchFamily="2" charset="-122"/>
              </a:rPr>
              <a:t>高并发</a:t>
            </a:r>
            <a:endParaRPr lang="en-US" altLang="zh-CN" b="1" dirty="0" smtClean="0">
              <a:latin typeface="华文楷体" panose="02010600040101010101" pitchFamily="2" charset="-122"/>
              <a:ea typeface="华文楷体" panose="02010600040101010101" pitchFamily="2" charset="-122"/>
            </a:endParaRPr>
          </a:p>
          <a:p>
            <a:endParaRPr lang="zh-CN" altLang="en-US"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804" y="2179638"/>
            <a:ext cx="3171568" cy="31715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杀常见的方式</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35924" y="1827342"/>
            <a:ext cx="11656540" cy="4062651"/>
          </a:xfrm>
          <a:prstGeom prst="rect">
            <a:avLst/>
          </a:prstGeom>
          <a:noFill/>
        </p:spPr>
        <p:txBody>
          <a:bodyPr wrap="square" rtlCol="0">
            <a:spAutoFit/>
          </a:bodyPr>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、一元秒杀</a:t>
            </a:r>
          </a:p>
          <a:p>
            <a:r>
              <a:rPr lang="zh-CN" altLang="en-US" dirty="0">
                <a:latin typeface="华文楷体" panose="02010600040101010101" pitchFamily="2" charset="-122"/>
                <a:ea typeface="华文楷体" panose="02010600040101010101" pitchFamily="2" charset="-122"/>
              </a:rPr>
              <a:t>此种秒杀一般都是限量</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件或者几件，秒杀价格绝对低到令人无法相信也无法抗拒而不去参与，此种秒杀一般在开始之后</a:t>
            </a:r>
            <a:r>
              <a:rPr lang="en-US" altLang="zh-CN" dirty="0">
                <a:latin typeface="华文楷体" panose="02010600040101010101" pitchFamily="2" charset="-122"/>
                <a:ea typeface="华文楷体" panose="02010600040101010101" pitchFamily="2" charset="-122"/>
              </a:rPr>
              <a:t>1-3</a:t>
            </a:r>
            <a:r>
              <a:rPr lang="zh-CN" altLang="en-US" dirty="0">
                <a:latin typeface="华文楷体" panose="02010600040101010101" pitchFamily="2" charset="-122"/>
                <a:ea typeface="华文楷体" panose="02010600040101010101" pitchFamily="2" charset="-122"/>
              </a:rPr>
              <a:t>秒之内就会秒杀完毕，抢购速度相当之快，有意参与此种秒杀的秒客电脑配置一定要好，而且网速上一定要比其它的秒客占据更大的优势，才能够提高秒中概率</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、低价限量秒杀</a:t>
            </a:r>
          </a:p>
          <a:p>
            <a:r>
              <a:rPr lang="zh-CN" altLang="en-US" dirty="0">
                <a:latin typeface="华文楷体" panose="02010600040101010101" pitchFamily="2" charset="-122"/>
                <a:ea typeface="华文楷体" panose="02010600040101010101" pitchFamily="2" charset="-122"/>
              </a:rPr>
              <a:t>此种形式也可以理解为低折扣秒杀，限量不限时，秒完即止，此种秒杀形式商家提供一定数量的商品，直至秒完即止，对于秒客来说在时间的把握上要求没有那么苛刻，能够秒中的概率相对来说是很大的</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小米手机、</a:t>
            </a:r>
            <a:r>
              <a:rPr lang="en-US" altLang="zh-CN" dirty="0" smtClean="0">
                <a:latin typeface="华文楷体" panose="02010600040101010101" pitchFamily="2" charset="-122"/>
                <a:ea typeface="华文楷体" panose="02010600040101010101" pitchFamily="2" charset="-122"/>
              </a:rPr>
              <a:t>12306</a:t>
            </a:r>
          </a:p>
          <a:p>
            <a:endParaRPr lang="zh-CN" altLang="en-US"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、低价限时限量秒杀</a:t>
            </a:r>
          </a:p>
          <a:p>
            <a:r>
              <a:rPr lang="zh-CN" altLang="en-US" dirty="0">
                <a:latin typeface="华文楷体" panose="02010600040101010101" pitchFamily="2" charset="-122"/>
                <a:ea typeface="华文楷体" panose="02010600040101010101" pitchFamily="2" charset="-122"/>
              </a:rPr>
              <a:t>此种形式也可以理解为低折扣秒杀，限时限量，在规定的时间内，无论商品是否秒杀完毕，该场秒杀都会结束，对于秒客来说在时间的把握上要求没有那么苛刻，但是下手一定要及时，过了规定的秒杀时间就不能够参与，秒中的概率一般都会很大，但是时间上一定要把握好；</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杀抢购实现遇到的问题</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11211" y="1820853"/>
            <a:ext cx="11656540" cy="4308872"/>
          </a:xfrm>
          <a:prstGeom prst="rect">
            <a:avLst/>
          </a:prstGeom>
          <a:noFill/>
        </p:spPr>
        <p:txBody>
          <a:bodyPr wrap="square" rtlCol="0">
            <a:spAutoFit/>
          </a:bodyPr>
          <a:lstStyle/>
          <a:p>
            <a:r>
              <a:rPr lang="zh-CN" altLang="en-US" sz="2000" b="1" dirty="0" smtClean="0">
                <a:latin typeface="华文楷体" panose="02010600040101010101" pitchFamily="2" charset="-122"/>
                <a:ea typeface="华文楷体" panose="02010600040101010101" pitchFamily="2" charset="-122"/>
              </a:rPr>
              <a:t>前端层面</a:t>
            </a:r>
            <a:endParaRPr lang="en-US" altLang="zh-CN" sz="2000"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1.</a:t>
            </a:r>
            <a:r>
              <a:rPr lang="zh-CN" altLang="en-US" b="1" dirty="0">
                <a:latin typeface="华文楷体" panose="02010600040101010101" pitchFamily="2" charset="-122"/>
                <a:ea typeface="华文楷体" panose="02010600040101010101" pitchFamily="2" charset="-122"/>
              </a:rPr>
              <a:t>突然增加的网络及服务器</a:t>
            </a:r>
            <a:r>
              <a:rPr lang="zh-CN" altLang="en-US" b="1" dirty="0" smtClean="0">
                <a:latin typeface="华文楷体" panose="02010600040101010101" pitchFamily="2" charset="-122"/>
                <a:ea typeface="华文楷体" panose="02010600040101010101" pitchFamily="2" charset="-122"/>
              </a:rPr>
              <a:t>带宽</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2.</a:t>
            </a:r>
            <a:r>
              <a:rPr lang="zh-CN" altLang="en-US" b="1" dirty="0" smtClean="0">
                <a:latin typeface="华文楷体" panose="02010600040101010101" pitchFamily="2" charset="-122"/>
                <a:ea typeface="华文楷体" panose="02010600040101010101" pitchFamily="2" charset="-122"/>
              </a:rPr>
              <a:t>用户实现重复提交</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业务层面</a:t>
            </a:r>
            <a:endParaRPr lang="en-US" altLang="zh-CN" sz="2000"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smtClean="0">
                <a:solidFill>
                  <a:srgbClr val="FF0000"/>
                </a:solidFill>
                <a:latin typeface="华文楷体" panose="02010600040101010101" pitchFamily="2" charset="-122"/>
                <a:ea typeface="华文楷体" panose="02010600040101010101" pitchFamily="2" charset="-122"/>
              </a:rPr>
              <a:t>  1.</a:t>
            </a:r>
            <a:r>
              <a:rPr lang="zh-CN" altLang="en-US" b="1" dirty="0" smtClean="0">
                <a:solidFill>
                  <a:srgbClr val="FF0000"/>
                </a:solidFill>
                <a:latin typeface="华文楷体" panose="02010600040101010101" pitchFamily="2" charset="-122"/>
                <a:ea typeface="华文楷体" panose="02010600040101010101" pitchFamily="2" charset="-122"/>
              </a:rPr>
              <a:t>如何防止商品超卖问题</a:t>
            </a:r>
            <a:endParaRPr lang="en-US" altLang="zh-CN" b="1" dirty="0" smtClean="0">
              <a:solidFill>
                <a:srgbClr val="FF0000"/>
              </a:solidFill>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2.</a:t>
            </a:r>
            <a:r>
              <a:rPr lang="zh-CN" altLang="en-US" b="1" dirty="0" smtClean="0">
                <a:latin typeface="华文楷体" panose="02010600040101010101" pitchFamily="2" charset="-122"/>
                <a:ea typeface="华文楷体" panose="02010600040101010101" pitchFamily="2" charset="-122"/>
              </a:rPr>
              <a:t>服务器单台机器承受不了</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3.</a:t>
            </a:r>
            <a:r>
              <a:rPr lang="zh-CN" altLang="en-US" b="1" dirty="0" smtClean="0">
                <a:latin typeface="华文楷体" panose="02010600040101010101" pitchFamily="2" charset="-122"/>
                <a:ea typeface="华文楷体" panose="02010600040101010101" pitchFamily="2" charset="-122"/>
              </a:rPr>
              <a:t>如何限制用户操作频率</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4.</a:t>
            </a:r>
            <a:r>
              <a:rPr lang="zh-CN" altLang="en-US" b="1" dirty="0" smtClean="0">
                <a:latin typeface="华文楷体" panose="02010600040101010101" pitchFamily="2" charset="-122"/>
                <a:ea typeface="华文楷体" panose="02010600040101010101" pitchFamily="2" charset="-122"/>
              </a:rPr>
              <a:t>如何防止用户作弊行为</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秒</a:t>
            </a:r>
            <a:r>
              <a:rPr lang="zh-CN" altLang="en-US" b="1" dirty="0" smtClean="0">
                <a:latin typeface="华文楷体" panose="02010600040101010101" pitchFamily="2" charset="-122"/>
                <a:ea typeface="华文楷体" panose="02010600040101010101" pitchFamily="2" charset="-122"/>
              </a:rPr>
              <a:t>杀本质也属于高并发优化方案</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秒杀页面前端优化方案</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11211" y="1820853"/>
            <a:ext cx="11656540" cy="5355312"/>
          </a:xfrm>
          <a:prstGeom prst="rect">
            <a:avLst/>
          </a:prstGeom>
          <a:noFill/>
        </p:spPr>
        <p:txBody>
          <a:bodyPr wrap="square" rtlCol="0">
            <a:spAutoFit/>
          </a:bodyPr>
          <a:lstStyle/>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在一个网站中，大部分的服务器请求带宽资源都被</a:t>
            </a:r>
            <a:r>
              <a:rPr lang="zh-CN" altLang="en-US" b="1" dirty="0" smtClean="0">
                <a:solidFill>
                  <a:srgbClr val="FF0000"/>
                </a:solidFill>
                <a:latin typeface="华文楷体" panose="02010600040101010101" pitchFamily="2" charset="-122"/>
                <a:ea typeface="华文楷体" panose="02010600040101010101" pitchFamily="2" charset="-122"/>
              </a:rPr>
              <a:t>静态资源占用了</a:t>
            </a:r>
            <a:r>
              <a:rPr lang="zh-CN" altLang="en-US" b="1" dirty="0" smtClean="0">
                <a:latin typeface="华文楷体" panose="02010600040101010101" pitchFamily="2" charset="-122"/>
                <a:ea typeface="华文楷体" panose="02010600040101010101" pitchFamily="2" charset="-122"/>
              </a:rPr>
              <a:t>，静态资源包含（</a:t>
            </a:r>
            <a:r>
              <a:rPr lang="en-US" altLang="zh-CN" b="1" dirty="0" smtClean="0">
                <a:latin typeface="华文楷体" panose="02010600040101010101" pitchFamily="2" charset="-122"/>
                <a:ea typeface="华文楷体" panose="02010600040101010101" pitchFamily="2" charset="-122"/>
              </a:rPr>
              <a:t>CSS/IMG/JS/MP4</a:t>
            </a:r>
            <a:r>
              <a:rPr lang="zh-CN" altLang="en-US" b="1" dirty="0" smtClean="0">
                <a:latin typeface="华文楷体" panose="02010600040101010101" pitchFamily="2" charset="-122"/>
                <a:ea typeface="华文楷体" panose="02010600040101010101" pitchFamily="2" charset="-122"/>
              </a:rPr>
              <a:t>）等，</a:t>
            </a:r>
            <a:r>
              <a:rPr lang="en-US" altLang="zh-CN" b="1" dirty="0" smtClean="0">
                <a:latin typeface="华文楷体" panose="02010600040101010101" pitchFamily="2" charset="-122"/>
                <a:ea typeface="华文楷体" panose="02010600040101010101" pitchFamily="2" charset="-122"/>
              </a:rPr>
              <a:t>Http</a:t>
            </a:r>
            <a:r>
              <a:rPr lang="zh-CN" altLang="en-US" b="1" dirty="0" smtClean="0">
                <a:latin typeface="华文楷体" panose="02010600040101010101" pitchFamily="2" charset="-122"/>
                <a:ea typeface="华文楷体" panose="02010600040101010101" pitchFamily="2" charset="-122"/>
              </a:rPr>
              <a:t>协议接口占用带宽资源非常小。</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想让用户的请求及时的发送到服务器端上，服务器带宽一定足够，所以这时候网站一定要实现动静分离架构模式，将静态资源与动态资源分开，静态资源放入到</a:t>
            </a:r>
            <a:r>
              <a:rPr lang="en-US" altLang="zh-CN" b="1" dirty="0" smtClean="0">
                <a:latin typeface="华文楷体" panose="02010600040101010101" pitchFamily="2" charset="-122"/>
                <a:ea typeface="华文楷体" panose="02010600040101010101" pitchFamily="2" charset="-122"/>
              </a:rPr>
              <a:t>CDN</a:t>
            </a:r>
            <a:r>
              <a:rPr lang="zh-CN" altLang="en-US" b="1" dirty="0" smtClean="0">
                <a:latin typeface="华文楷体" panose="02010600040101010101" pitchFamily="2" charset="-122"/>
                <a:ea typeface="华文楷体" panose="02010600040101010101" pitchFamily="2" charset="-122"/>
              </a:rPr>
              <a:t>服务器端上。</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1M</a:t>
            </a:r>
            <a:r>
              <a:rPr lang="zh-CN" altLang="en-US" b="1" dirty="0">
                <a:latin typeface="华文楷体" panose="02010600040101010101" pitchFamily="2" charset="-122"/>
                <a:ea typeface="华文楷体" panose="02010600040101010101" pitchFamily="2" charset="-122"/>
              </a:rPr>
              <a:t>宽带等于多少</a:t>
            </a:r>
            <a:r>
              <a:rPr lang="en-US" altLang="zh-CN" b="1" dirty="0">
                <a:latin typeface="华文楷体" panose="02010600040101010101" pitchFamily="2" charset="-122"/>
                <a:ea typeface="华文楷体" panose="02010600040101010101" pitchFamily="2" charset="-122"/>
              </a:rPr>
              <a:t>Kbps</a:t>
            </a:r>
            <a:r>
              <a:rPr lang="zh-CN" altLang="en-US" b="1" dirty="0" smtClean="0">
                <a:latin typeface="华文楷体" panose="02010600040101010101" pitchFamily="2" charset="-122"/>
                <a:ea typeface="华文楷体" panose="02010600040101010101" pitchFamily="2" charset="-122"/>
              </a:rPr>
              <a:t>？ 等于</a:t>
            </a:r>
            <a:r>
              <a:rPr lang="en-US" altLang="zh-CN" b="1" dirty="0" smtClean="0">
                <a:latin typeface="华文楷体" panose="02010600040101010101" pitchFamily="2" charset="-122"/>
                <a:ea typeface="华文楷体" panose="02010600040101010101" pitchFamily="2" charset="-122"/>
              </a:rPr>
              <a:t>128KB/S ，</a:t>
            </a:r>
            <a:r>
              <a:rPr lang="zh-CN" altLang="en-US" b="1" dirty="0" smtClean="0">
                <a:latin typeface="华文楷体" panose="02010600040101010101" pitchFamily="2" charset="-122"/>
                <a:ea typeface="华文楷体" panose="02010600040101010101" pitchFamily="2" charset="-122"/>
              </a:rPr>
              <a:t>如果加载一个网页含静态资源需要</a:t>
            </a:r>
            <a:r>
              <a:rPr lang="en-US" altLang="zh-CN" b="1" dirty="0" smtClean="0">
                <a:latin typeface="华文楷体" panose="02010600040101010101" pitchFamily="2" charset="-122"/>
                <a:ea typeface="华文楷体" panose="02010600040101010101" pitchFamily="2" charset="-122"/>
              </a:rPr>
              <a:t>640/KB ，</a:t>
            </a:r>
            <a:r>
              <a:rPr lang="zh-CN" altLang="en-US" b="1" dirty="0" smtClean="0">
                <a:latin typeface="华文楷体" panose="02010600040101010101" pitchFamily="2" charset="-122"/>
                <a:ea typeface="华文楷体" panose="02010600040101010101" pitchFamily="2" charset="-122"/>
              </a:rPr>
              <a:t>那么就需要</a:t>
            </a:r>
            <a:r>
              <a:rPr lang="en-US" altLang="zh-CN" b="1" dirty="0" smtClean="0">
                <a:latin typeface="华文楷体" panose="02010600040101010101" pitchFamily="2" charset="-122"/>
                <a:ea typeface="华文楷体" panose="02010600040101010101" pitchFamily="2" charset="-122"/>
              </a:rPr>
              <a:t>5</a:t>
            </a:r>
            <a:r>
              <a:rPr lang="zh-CN" altLang="en-US" b="1" dirty="0" smtClean="0">
                <a:latin typeface="华文楷体" panose="02010600040101010101" pitchFamily="2" charset="-122"/>
                <a:ea typeface="华文楷体" panose="02010600040101010101" pitchFamily="2" charset="-122"/>
              </a:rPr>
              <a:t>秒时间加载整个网页。</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静态资源优化方案</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1.js/</a:t>
            </a:r>
            <a:r>
              <a:rPr lang="en-US" altLang="zh-CN" b="1" dirty="0" err="1" smtClean="0">
                <a:latin typeface="华文楷体" panose="02010600040101010101" pitchFamily="2" charset="-122"/>
                <a:ea typeface="华文楷体" panose="02010600040101010101" pitchFamily="2" charset="-122"/>
              </a:rPr>
              <a:t>css</a:t>
            </a:r>
            <a:r>
              <a:rPr lang="en-US" altLang="zh-CN" b="1" dirty="0" smtClean="0">
                <a:latin typeface="华文楷体" panose="02010600040101010101" pitchFamily="2" charset="-122"/>
                <a:ea typeface="华文楷体" panose="02010600040101010101" pitchFamily="2" charset="-122"/>
              </a:rPr>
              <a:t>/</a:t>
            </a:r>
            <a:r>
              <a:rPr lang="en-US" altLang="zh-CN" b="1" dirty="0" err="1" smtClean="0">
                <a:latin typeface="华文楷体" panose="02010600040101010101" pitchFamily="2" charset="-122"/>
                <a:ea typeface="华文楷体" panose="02010600040101010101" pitchFamily="2" charset="-122"/>
              </a:rPr>
              <a:t>img</a:t>
            </a:r>
            <a:r>
              <a:rPr lang="zh-CN" altLang="en-US" b="1" dirty="0" smtClean="0">
                <a:latin typeface="华文楷体" panose="02010600040101010101" pitchFamily="2" charset="-122"/>
                <a:ea typeface="华文楷体" panose="02010600040101010101" pitchFamily="2" charset="-122"/>
              </a:rPr>
              <a:t>实现压缩减少带宽的传输、将静态资源放入</a:t>
            </a:r>
            <a:r>
              <a:rPr lang="zh-CN" altLang="en-US" b="1" dirty="0">
                <a:latin typeface="华文楷体" panose="02010600040101010101" pitchFamily="2" charset="-122"/>
                <a:ea typeface="华文楷体" panose="02010600040101010101" pitchFamily="2" charset="-122"/>
              </a:rPr>
              <a:t>第三</a:t>
            </a:r>
            <a:r>
              <a:rPr lang="zh-CN" altLang="en-US" b="1" dirty="0" smtClean="0">
                <a:latin typeface="华文楷体" panose="02010600040101010101" pitchFamily="2" charset="-122"/>
                <a:ea typeface="华文楷体" panose="02010600040101010101" pitchFamily="2" charset="-122"/>
              </a:rPr>
              <a:t>方资源服务器中（七牛云、阿里</a:t>
            </a:r>
            <a:r>
              <a:rPr lang="en-US" altLang="zh-CN" b="1" dirty="0" smtClean="0">
                <a:latin typeface="华文楷体" panose="02010600040101010101" pitchFamily="2" charset="-122"/>
                <a:ea typeface="华文楷体" panose="02010600040101010101" pitchFamily="2" charset="-122"/>
              </a:rPr>
              <a:t>ONS</a:t>
            </a:r>
            <a:r>
              <a:rPr lang="zh-CN" altLang="en-US" b="1" dirty="0" smtClean="0">
                <a:latin typeface="华文楷体" panose="02010600040101010101" pitchFamily="2" charset="-122"/>
                <a:ea typeface="华文楷体" panose="02010600040101010101" pitchFamily="2" charset="-122"/>
              </a:rPr>
              <a:t>）等。</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商品详情页面使用</a:t>
            </a:r>
            <a:r>
              <a:rPr lang="en-US" altLang="zh-CN" b="1" dirty="0" err="1" smtClean="0">
                <a:latin typeface="华文楷体" panose="02010600040101010101" pitchFamily="2" charset="-122"/>
                <a:ea typeface="华文楷体" panose="02010600040101010101" pitchFamily="2" charset="-122"/>
              </a:rPr>
              <a:t>Nginx+Lua+OpenResty</a:t>
            </a:r>
            <a:r>
              <a:rPr lang="zh-CN" altLang="en-US" b="1" dirty="0" smtClean="0">
                <a:latin typeface="华文楷体" panose="02010600040101010101" pitchFamily="2" charset="-122"/>
                <a:ea typeface="华文楷体" panose="02010600040101010101" pitchFamily="2" charset="-122"/>
              </a:rPr>
              <a:t>实现商品详情页面的优化</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提交后按钮</a:t>
            </a:r>
            <a:r>
              <a:rPr lang="en-US" altLang="zh-CN" b="1" dirty="0">
                <a:latin typeface="华文楷体" panose="02010600040101010101" pitchFamily="2" charset="-122"/>
                <a:ea typeface="华文楷体" panose="02010600040101010101" pitchFamily="2" charset="-122"/>
              </a:rPr>
              <a:t>disabled</a:t>
            </a:r>
            <a:r>
              <a:rPr lang="zh-CN" altLang="en-US" b="1" dirty="0">
                <a:latin typeface="华文楷体" panose="02010600040101010101" pitchFamily="2" charset="-122"/>
                <a:ea typeface="华文楷体" panose="02010600040101010101" pitchFamily="2" charset="-122"/>
              </a:rPr>
              <a:t>，禁止用户重复</a:t>
            </a:r>
            <a:r>
              <a:rPr lang="zh-CN" altLang="en-US" b="1" dirty="0" smtClean="0">
                <a:latin typeface="华文楷体" panose="02010600040101010101" pitchFamily="2" charset="-122"/>
                <a:ea typeface="华文楷体" panose="02010600040101010101" pitchFamily="2" charset="-122"/>
              </a:rPr>
              <a:t>提交</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CDN</a:t>
            </a:r>
            <a:r>
              <a:rPr lang="zh-CN" altLang="en-US" b="1" dirty="0" smtClean="0">
                <a:latin typeface="华文楷体" panose="02010600040101010101" pitchFamily="2" charset="-122"/>
                <a:ea typeface="华文楷体" panose="02010600040101010101" pitchFamily="2" charset="-122"/>
              </a:rPr>
              <a:t>好处可以实现减少客户端与服务端带宽传输</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杀抢购数据与缓存层面需要优化的问题</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1" name="文本框 10"/>
          <p:cNvSpPr txBox="1"/>
          <p:nvPr/>
        </p:nvSpPr>
        <p:spPr>
          <a:xfrm>
            <a:off x="135924" y="1827342"/>
            <a:ext cx="11656540" cy="3416320"/>
          </a:xfrm>
          <a:prstGeom prst="rect">
            <a:avLst/>
          </a:prstGeom>
          <a:noFill/>
        </p:spPr>
        <p:txBody>
          <a:bodyPr wrap="square" rtlCol="0">
            <a:spAutoFit/>
          </a:bodyPr>
          <a:lstStyle/>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用户量逐渐增多，并发量随着增高，超出了</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吞吐量如何解决？</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答案：采用</a:t>
            </a:r>
            <a:r>
              <a:rPr lang="en-US" altLang="zh-CN" b="1" dirty="0" err="1" smtClean="0">
                <a:latin typeface="华文楷体" panose="02010600040101010101" pitchFamily="2" charset="-122"/>
                <a:ea typeface="华文楷体" panose="02010600040101010101" pitchFamily="2" charset="-122"/>
              </a:rPr>
              <a:t>Redis</a:t>
            </a:r>
            <a:r>
              <a:rPr lang="zh-CN" altLang="en-US" b="1" dirty="0" smtClean="0">
                <a:latin typeface="华文楷体" panose="02010600040101010101" pitchFamily="2" charset="-122"/>
                <a:ea typeface="华文楷体" panose="02010600040101010101" pitchFamily="2" charset="-122"/>
              </a:rPr>
              <a:t>集群和高可用</a:t>
            </a:r>
            <a:endParaRPr lang="en-US" altLang="zh-CN" b="1" dirty="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当修改商品库存的请求增多，数据库访问压力增大，如何解决？</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答案：通过消息中间间异步形式执行</a:t>
            </a:r>
            <a:r>
              <a:rPr lang="en-US" altLang="zh-CN" b="1" dirty="0" smtClean="0">
                <a:latin typeface="华文楷体" panose="02010600040101010101" pitchFamily="2" charset="-122"/>
                <a:ea typeface="华文楷体" panose="02010600040101010101" pitchFamily="2" charset="-122"/>
              </a:rPr>
              <a:t>SQL</a:t>
            </a:r>
            <a:r>
              <a:rPr lang="zh-CN" altLang="en-US" b="1" dirty="0" smtClean="0">
                <a:latin typeface="华文楷体" panose="02010600040101010101" pitchFamily="2" charset="-122"/>
                <a:ea typeface="华文楷体" panose="02010600040101010101" pitchFamily="2" charset="-122"/>
              </a:rPr>
              <a:t>语句或者数据库采用分表分库</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问题</a:t>
            </a:r>
            <a:r>
              <a:rPr lang="en-US" altLang="zh-CN" b="1" dirty="0" smtClean="0">
                <a:latin typeface="华文楷体" panose="02010600040101010101" pitchFamily="2" charset="-122"/>
                <a:ea typeface="华文楷体" panose="02010600040101010101" pitchFamily="2" charset="-122"/>
              </a:rPr>
              <a:t>3:  </a:t>
            </a:r>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秒杀系统如果在高并发情况下，造成宕机呢？如何不影响到其他系统？</a:t>
            </a:r>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答案：  秒杀采用微服务架构，独立域名部署，使用</a:t>
            </a:r>
            <a:r>
              <a:rPr lang="en-US" altLang="zh-CN" b="1" dirty="0" err="1" smtClean="0">
                <a:latin typeface="华文楷体" panose="02010600040101010101" pitchFamily="2" charset="-122"/>
                <a:ea typeface="华文楷体" panose="02010600040101010101" pitchFamily="2" charset="-122"/>
              </a:rPr>
              <a:t>docker</a:t>
            </a:r>
            <a:r>
              <a:rPr lang="zh-CN" altLang="en-US" b="1" dirty="0" smtClean="0">
                <a:latin typeface="华文楷体" panose="02010600040101010101" pitchFamily="2" charset="-122"/>
                <a:ea typeface="华文楷体" panose="02010600040101010101" pitchFamily="2" charset="-122"/>
              </a:rPr>
              <a:t>虚拟化技术实现快速扩容</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 </a:t>
            </a:r>
          </a:p>
          <a:p>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6"/>
          <p:cNvPicPr>
            <a:picLocks noGrp="1" noChangeAspect="1"/>
          </p:cNvPicPr>
          <p:nvPr>
            <p:ph idx="1"/>
          </p:nvPr>
        </p:nvPicPr>
        <p:blipFill>
          <a:blip r:embed="rId2"/>
          <a:stretch>
            <a:fillRect/>
          </a:stretch>
        </p:blipFill>
        <p:spPr>
          <a:xfrm>
            <a:off x="-12700" y="-7620"/>
            <a:ext cx="12217400" cy="6873240"/>
          </a:xfrm>
          <a:prstGeom prst="rect">
            <a:avLst/>
          </a:prstGeom>
        </p:spPr>
      </p:pic>
      <p:sp>
        <p:nvSpPr>
          <p:cNvPr id="8" name="文本框 7"/>
          <p:cNvSpPr txBox="1"/>
          <p:nvPr/>
        </p:nvSpPr>
        <p:spPr>
          <a:xfrm>
            <a:off x="222422" y="481330"/>
            <a:ext cx="11195221" cy="523220"/>
          </a:xfrm>
          <a:prstGeom prst="rect">
            <a:avLst/>
          </a:prstGeom>
          <a:noFill/>
        </p:spPr>
        <p:txBody>
          <a:bodyPr wrap="square" rtlCol="0">
            <a:spAutoFit/>
          </a:bodyPr>
          <a:lstStyle/>
          <a:p>
            <a:r>
              <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rPr>
              <a:t>秒</a:t>
            </a:r>
            <a:r>
              <a:rPr lang="zh-CN" altLang="en-US" sz="2800" b="1" dirty="0" smtClean="0">
                <a:solidFill>
                  <a:schemeClr val="bg1"/>
                </a:solidFill>
                <a:latin typeface="华文楷体" panose="02010600040101010101" pitchFamily="2" charset="-122"/>
                <a:ea typeface="华文楷体" panose="02010600040101010101" pitchFamily="2" charset="-122"/>
                <a:cs typeface="黑体" panose="02010609060101010101" charset="-122"/>
                <a:sym typeface="+mn-ea"/>
              </a:rPr>
              <a:t>杀业务分析</a:t>
            </a:r>
            <a:endParaRPr lang="zh-CN" altLang="en-US" sz="2800" b="1" dirty="0">
              <a:solidFill>
                <a:schemeClr val="bg1"/>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9" name="文本框 8"/>
          <p:cNvSpPr txBox="1"/>
          <p:nvPr/>
        </p:nvSpPr>
        <p:spPr>
          <a:xfrm>
            <a:off x="4989198" y="2179638"/>
            <a:ext cx="7327055" cy="369332"/>
          </a:xfrm>
          <a:prstGeom prst="rect">
            <a:avLst/>
          </a:prstGeom>
          <a:noFill/>
        </p:spPr>
        <p:txBody>
          <a:bodyPr wrap="square" rtlCol="0">
            <a:spAutoFit/>
          </a:bodyPr>
          <a:lstStyle/>
          <a:p>
            <a:endParaRPr lang="zh-CN" altLang="en-US" b="1" dirty="0">
              <a:solidFill>
                <a:schemeClr val="tx1">
                  <a:lumMod val="85000"/>
                  <a:lumOff val="15000"/>
                </a:schemeClr>
              </a:solidFill>
              <a:latin typeface="华文楷体" panose="02010600040101010101" pitchFamily="2" charset="-122"/>
              <a:ea typeface="华文楷体" panose="02010600040101010101" pitchFamily="2" charset="-122"/>
              <a:cs typeface="黑体" panose="02010609060101010101" charset="-122"/>
              <a:sym typeface="+mn-ea"/>
            </a:endParaRPr>
          </a:p>
        </p:txBody>
      </p:sp>
      <p:sp>
        <p:nvSpPr>
          <p:cNvPr id="10" name="文本框 9"/>
          <p:cNvSpPr txBox="1"/>
          <p:nvPr/>
        </p:nvSpPr>
        <p:spPr>
          <a:xfrm>
            <a:off x="135924" y="1827342"/>
            <a:ext cx="11656540" cy="4247317"/>
          </a:xfrm>
          <a:prstGeom prst="rect">
            <a:avLst/>
          </a:prstGeom>
          <a:noFill/>
        </p:spPr>
        <p:txBody>
          <a:bodyPr wrap="square" rtlCol="0">
            <a:spAutoFit/>
          </a:bodyPr>
          <a:lstStyle/>
          <a:p>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正常电子商务流程</a:t>
            </a:r>
            <a:endParaRPr lang="en-US" altLang="zh-CN" b="1" dirty="0" smtClean="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）查询商品；（</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）创建订单；（</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）扣减库存；（</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）更新订单；（</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）付款；（</a:t>
            </a:r>
            <a:r>
              <a:rPr lang="en-US" altLang="zh-CN" b="1"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）卖家发货</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秒杀业务特性流程</a:t>
            </a:r>
            <a:endParaRPr lang="en-US" altLang="zh-CN" b="1" dirty="0" smtClean="0">
              <a:latin typeface="华文楷体" panose="02010600040101010101" pitchFamily="2" charset="-122"/>
              <a:ea typeface="华文楷体" panose="02010600040101010101" pitchFamily="2" charset="-122"/>
            </a:endParaRPr>
          </a:p>
          <a:p>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）低廉价格；（</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）大幅推广；（</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）瞬时售空；（</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）一般是定时上架；（</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）时间短、瞬时并发量高</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endParaRPr lang="en-US" altLang="zh-CN" b="1" dirty="0" smtClean="0">
              <a:latin typeface="华文楷体" panose="02010600040101010101" pitchFamily="2" charset="-122"/>
              <a:ea typeface="华文楷体" panose="02010600040101010101" pitchFamily="2" charset="-122"/>
            </a:endParaRPr>
          </a:p>
          <a:p>
            <a:r>
              <a:rPr lang="en-US" altLang="zh-CN" b="1" dirty="0" smtClean="0">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秒杀实现技术挑战</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秒杀技术挑战</a:t>
            </a:r>
            <a:endParaRPr lang="en-US" altLang="zh-CN" b="1" dirty="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    假设</a:t>
            </a:r>
            <a:r>
              <a:rPr lang="zh-CN" altLang="en-US" b="1" dirty="0">
                <a:latin typeface="华文楷体" panose="02010600040101010101" pitchFamily="2" charset="-122"/>
                <a:ea typeface="华文楷体" panose="02010600040101010101" pitchFamily="2" charset="-122"/>
              </a:rPr>
              <a:t>某网站秒杀活动只推出一件商品，预计会吸引</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万人参加活动，也就说最大并发请求数是</a:t>
            </a:r>
            <a:r>
              <a:rPr lang="en-US" altLang="zh-CN" b="1" dirty="0">
                <a:latin typeface="华文楷体" panose="02010600040101010101" pitchFamily="2" charset="-122"/>
                <a:ea typeface="华文楷体" panose="02010600040101010101" pitchFamily="2" charset="-122"/>
              </a:rPr>
              <a:t>10000</a:t>
            </a:r>
            <a:r>
              <a:rPr lang="zh-CN" altLang="en-US" b="1" dirty="0">
                <a:latin typeface="华文楷体" panose="02010600040101010101" pitchFamily="2" charset="-122"/>
                <a:ea typeface="华文楷体" panose="02010600040101010101" pitchFamily="2" charset="-122"/>
              </a:rPr>
              <a:t>，秒杀系统需要面对的技术挑战有</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）对现有网站业务造成</a:t>
            </a:r>
            <a:r>
              <a:rPr lang="zh-CN" altLang="en-US" b="1" dirty="0" smtClean="0">
                <a:latin typeface="华文楷体" panose="02010600040101010101" pitchFamily="2" charset="-122"/>
                <a:ea typeface="华文楷体" panose="02010600040101010101" pitchFamily="2" charset="-122"/>
              </a:rPr>
              <a:t>冲击</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    秒</a:t>
            </a:r>
            <a:r>
              <a:rPr lang="zh-CN" altLang="en-US" b="1" dirty="0">
                <a:latin typeface="华文楷体" panose="02010600040101010101" pitchFamily="2" charset="-122"/>
                <a:ea typeface="华文楷体" panose="02010600040101010101" pitchFamily="2" charset="-122"/>
              </a:rPr>
              <a:t>杀活动只是网站营销的一个附加活动，这个活动具有时间短，并发访问量大的特点，如果和网站原有应用部署在一起，必然会对现有业务造成冲击，稍有不慎可能导致整个网站瘫痪。</a:t>
            </a:r>
          </a:p>
          <a:p>
            <a:r>
              <a:rPr lang="zh-CN" altLang="en-US" b="1" dirty="0" smtClean="0">
                <a:latin typeface="华文楷体" panose="02010600040101010101" pitchFamily="2" charset="-122"/>
                <a:ea typeface="华文楷体" panose="02010600040101010101" pitchFamily="2" charset="-122"/>
              </a:rPr>
              <a:t>   </a:t>
            </a:r>
            <a:r>
              <a:rPr lang="zh-CN" altLang="en-US" b="1" dirty="0" smtClean="0">
                <a:solidFill>
                  <a:srgbClr val="FF0000"/>
                </a:solidFill>
                <a:latin typeface="华文楷体" panose="02010600040101010101" pitchFamily="2" charset="-122"/>
                <a:ea typeface="华文楷体" panose="02010600040101010101" pitchFamily="2" charset="-122"/>
              </a:rPr>
              <a:t>解决</a:t>
            </a:r>
            <a:r>
              <a:rPr lang="zh-CN" altLang="en-US" b="1" dirty="0">
                <a:solidFill>
                  <a:srgbClr val="FF0000"/>
                </a:solidFill>
                <a:latin typeface="华文楷体" panose="02010600040101010101" pitchFamily="2" charset="-122"/>
                <a:ea typeface="华文楷体" panose="02010600040101010101" pitchFamily="2" charset="-122"/>
              </a:rPr>
              <a:t>方案：将秒杀系统独立部署，甚至使用独立域名，使其与网站完全隔离。</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2605</TotalTime>
  <Words>2007</Words>
  <Application>Microsoft Office PowerPoint</Application>
  <PresentationFormat>宽屏</PresentationFormat>
  <Paragraphs>159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华文楷体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ruanying</dc:creator>
  <cp:lastModifiedBy>Administrator</cp:lastModifiedBy>
  <cp:revision>153</cp:revision>
  <dcterms:created xsi:type="dcterms:W3CDTF">2019-03-13T09:38:00Z</dcterms:created>
  <dcterms:modified xsi:type="dcterms:W3CDTF">2019-04-25T12:04:59Z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2052-11.1.0.8642</vt:lpwstr>
  </property>
</Properties>
</file>