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23"/>
  </p:handoutMasterIdLst>
  <p:sldIdLst>
    <p:sldId id="257" r:id="rId4"/>
    <p:sldId id="258" r:id="rId5"/>
    <p:sldId id="266" r:id="rId7"/>
    <p:sldId id="260" r:id="rId8"/>
    <p:sldId id="272" r:id="rId9"/>
    <p:sldId id="330" r:id="rId10"/>
    <p:sldId id="331" r:id="rId11"/>
    <p:sldId id="332" r:id="rId12"/>
    <p:sldId id="339" r:id="rId13"/>
    <p:sldId id="333" r:id="rId14"/>
    <p:sldId id="303" r:id="rId15"/>
    <p:sldId id="334" r:id="rId16"/>
    <p:sldId id="335" r:id="rId17"/>
    <p:sldId id="336" r:id="rId18"/>
    <p:sldId id="337" r:id="rId19"/>
    <p:sldId id="310" r:id="rId20"/>
    <p:sldId id="340" r:id="rId21"/>
    <p:sldId id="33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7" autoAdjust="0"/>
    <p:restoredTop sz="92759" autoAdjust="0"/>
  </p:normalViewPr>
  <p:slideViewPr>
    <p:cSldViewPr snapToGrid="0">
      <p:cViewPr varScale="1">
        <p:scale>
          <a:sx n="73" d="100"/>
          <a:sy n="73" d="100"/>
        </p:scale>
        <p:origin x="86" y="216"/>
      </p:cViewPr>
      <p:guideLst/>
    </p:cSldViewPr>
  </p:slideViewPr>
  <p:outlineViewPr>
    <p:cViewPr>
      <p:scale>
        <a:sx n="33" d="100"/>
        <a:sy n="33" d="100"/>
      </p:scale>
      <p:origin x="0" y="-869"/>
    </p:cViewPr>
  </p:outlineViewPr>
  <p:notesTextViewPr>
    <p:cViewPr>
      <p:scale>
        <a:sx n="1" d="1"/>
        <a:sy n="1" d="1"/>
      </p:scale>
      <p:origin x="0" y="0"/>
    </p:cViewPr>
  </p:notesTextViewPr>
  <p:notesViewPr>
    <p:cSldViewPr snapToGrid="0">
      <p:cViewPr>
        <p:scale>
          <a:sx n="140" d="100"/>
          <a:sy n="140" d="100"/>
        </p:scale>
        <p:origin x="1536" y="8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D4AED9-BA56-4652-925A-E44C85D1563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A323E8-F757-4E79-BEAE-6D7CE730302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39AF2-D2F8-4D4F-86D0-A3C617CEBE7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4B6D2-6CF6-41D2-83DF-DF202F23F70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5ACF5E0-7370-4BC6-BB57-C3AD1013DD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Arial" panose="020B0604020202020204"/>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6523400-4DC7-4ED4-A8E7-26B3BB12C9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523400-4DC7-4ED4-A8E7-26B3BB12C9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523400-4DC7-4ED4-A8E7-26B3BB12C9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BECDB19-6391-491A-8C2D-CA5B0342F4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787A24-34AF-461D-B830-CADE83DDDC3A}"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BECDB19-6391-491A-8C2D-CA5B0342F4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787A24-34AF-461D-B830-CADE83DDDC3A}"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BECDB19-6391-491A-8C2D-CA5B0342F4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787A24-34AF-461D-B830-CADE83DDDC3A}"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BECDB19-6391-491A-8C2D-CA5B0342F4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787A24-34AF-461D-B830-CADE83DDDC3A}"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BECDB19-6391-491A-8C2D-CA5B0342F4B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787A24-34AF-461D-B830-CADE83DDDC3A}"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BECDB19-6391-491A-8C2D-CA5B0342F4B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787A24-34AF-461D-B830-CADE83DDDC3A}"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ECDB19-6391-491A-8C2D-CA5B0342F4B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787A24-34AF-461D-B830-CADE83DDDC3A}"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BECDB19-6391-491A-8C2D-CA5B0342F4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787A24-34AF-461D-B830-CADE83DDDC3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D6523400-4DC7-4ED4-A8E7-26B3BB12C9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fld>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BECDB19-6391-491A-8C2D-CA5B0342F4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787A24-34AF-461D-B830-CADE83DDDC3A}"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BECDB19-6391-491A-8C2D-CA5B0342F4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787A24-34AF-461D-B830-CADE83DDDC3A}"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BECDB19-6391-491A-8C2D-CA5B0342F4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787A24-34AF-461D-B830-CADE83DDDC3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6523400-4DC7-4ED4-A8E7-26B3BB12C9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6523400-4DC7-4ED4-A8E7-26B3BB12C9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60111D-4909-41E1-9B46-42B1B490B589}"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6523400-4DC7-4ED4-A8E7-26B3BB12C9C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60111D-4909-41E1-9B46-42B1B490B589}"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523400-4DC7-4ED4-A8E7-26B3BB12C9C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60111D-4909-41E1-9B46-42B1B490B589}"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523400-4DC7-4ED4-A8E7-26B3BB12C9C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60111D-4909-41E1-9B46-42B1B490B589}"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6523400-4DC7-4ED4-A8E7-26B3BB12C9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60111D-4909-41E1-9B46-42B1B490B589}"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6523400-4DC7-4ED4-A8E7-26B3BB12C9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60111D-4909-41E1-9B46-42B1B490B589}"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23400-4DC7-4ED4-A8E7-26B3BB12C9C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0111D-4909-41E1-9B46-42B1B490B589}" type="slidenum">
              <a:rPr lang="zh-CN" altLang="en-US" smtClean="0"/>
            </a:fld>
            <a:endParaRPr lang="zh-CN" altLang="en-US"/>
          </a:p>
        </p:txBody>
      </p:sp>
      <p:sp>
        <p:nvSpPr>
          <p:cNvPr id="7" name="矩形 6"/>
          <p:cNvSpPr/>
          <p:nvPr userDrawn="1"/>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C:\Documents and Settings\Administrator\桌面\新建文件夹\封面\复件 (38) 新建文件夹\dc6e24016985a28b4144.jpg"/>
          <p:cNvPicPr>
            <a:picLocks noChangeAspect="1" noChangeArrowheads="1"/>
          </p:cNvPicPr>
          <p:nvPr userDrawn="1"/>
        </p:nvPicPr>
        <p:blipFill>
          <a:blip r:embed="rId12">
            <a:extLst>
              <a:ext uri="{28A0092B-C50C-407E-A947-70E740481C1C}">
                <a14:useLocalDpi xmlns:a14="http://schemas.microsoft.com/office/drawing/2010/main" val="0"/>
              </a:ext>
            </a:extLst>
          </a:blip>
          <a:srcRect l="21648" r="50476"/>
          <a:stretch>
            <a:fillRect/>
          </a:stretch>
        </p:blipFill>
        <p:spPr bwMode="auto">
          <a:xfrm rot="5400000" flipV="1">
            <a:off x="4144364" y="-1715717"/>
            <a:ext cx="3409946" cy="6879489"/>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552450"/>
            <a:ext cx="12192000" cy="630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CDB19-6391-491A-8C2D-CA5B0342F4B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87A24-34AF-461D-B830-CADE83DDDC3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1.sv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1.sv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4" name="Picture 2" descr="C:\Documents and Settings\Administrator\桌面\新建文件夹\封面\复件 (38) 新建文件夹\dc6e24016985a28b4144.jpg"/>
          <p:cNvPicPr>
            <a:picLocks noChangeAspect="1" noChangeArrowheads="1"/>
          </p:cNvPicPr>
          <p:nvPr/>
        </p:nvPicPr>
        <p:blipFill>
          <a:blip r:embed="rId1">
            <a:extLst>
              <a:ext uri="{28A0092B-C50C-407E-A947-70E740481C1C}">
                <a14:useLocalDpi xmlns:a14="http://schemas.microsoft.com/office/drawing/2010/main" val="0"/>
              </a:ext>
            </a:extLst>
          </a:blip>
          <a:srcRect r="50476"/>
          <a:stretch>
            <a:fillRect/>
          </a:stretch>
        </p:blipFill>
        <p:spPr bwMode="auto">
          <a:xfrm rot="4230223">
            <a:off x="-23995" y="-1146324"/>
            <a:ext cx="4671350" cy="53048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Documents and Settings\Administrator\桌面\新建文件夹\封面\复件 (38) 新建文件夹\dc6e24016985a28b4144.jpg"/>
          <p:cNvPicPr>
            <a:picLocks noChangeAspect="1" noChangeArrowheads="1"/>
          </p:cNvPicPr>
          <p:nvPr/>
        </p:nvPicPr>
        <p:blipFill>
          <a:blip r:embed="rId1">
            <a:extLst>
              <a:ext uri="{28A0092B-C50C-407E-A947-70E740481C1C}">
                <a14:useLocalDpi xmlns:a14="http://schemas.microsoft.com/office/drawing/2010/main" val="0"/>
              </a:ext>
            </a:extLst>
          </a:blip>
          <a:srcRect r="50476"/>
          <a:stretch>
            <a:fillRect/>
          </a:stretch>
        </p:blipFill>
        <p:spPr bwMode="auto">
          <a:xfrm rot="15030223">
            <a:off x="8319902" y="2699432"/>
            <a:ext cx="4671350" cy="53048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8"/>
          <p:cNvSpPr txBox="1">
            <a:spLocks noChangeArrowheads="1"/>
          </p:cNvSpPr>
          <p:nvPr/>
        </p:nvSpPr>
        <p:spPr bwMode="auto">
          <a:xfrm>
            <a:off x="4730180" y="4120416"/>
            <a:ext cx="306698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0" cap="none" spc="-150" normalizeH="0" baseline="0" noProof="0" dirty="0">
                <a:ln>
                  <a:noFill/>
                </a:ln>
                <a:solidFill>
                  <a:prstClr val="white"/>
                </a:solidFill>
                <a:effectLst/>
                <a:uLnTx/>
                <a:uFillTx/>
                <a:latin typeface="+mn-lt"/>
                <a:ea typeface="+mn-ea"/>
                <a:cs typeface="+mn-ea"/>
                <a:sym typeface="+mn-lt"/>
              </a:rPr>
              <a:t>1.1 </a:t>
            </a:r>
            <a:r>
              <a:rPr kumimoji="0" lang="zh-CN" altLang="en-US" sz="6000" b="1" i="0" u="none" strike="noStrike" kern="0" cap="none" spc="-150" normalizeH="0" baseline="0" noProof="0" dirty="0">
                <a:ln>
                  <a:noFill/>
                </a:ln>
                <a:solidFill>
                  <a:prstClr val="white"/>
                </a:solidFill>
                <a:effectLst/>
                <a:uLnTx/>
                <a:uFillTx/>
                <a:latin typeface="+mn-lt"/>
                <a:ea typeface="+mn-ea"/>
                <a:cs typeface="+mn-ea"/>
                <a:sym typeface="+mn-lt"/>
              </a:rPr>
              <a:t>绪论</a:t>
            </a:r>
            <a:endParaRPr kumimoji="0" lang="zh-CN" altLang="en-US" sz="6000" b="1" i="0" u="none" strike="noStrike" kern="0" cap="none" spc="-150" normalizeH="0" baseline="0" noProof="0" dirty="0">
              <a:ln>
                <a:noFill/>
              </a:ln>
              <a:solidFill>
                <a:prstClr val="white"/>
              </a:solidFill>
              <a:effectLst/>
              <a:uLnTx/>
              <a:uFillTx/>
              <a:latin typeface="+mn-lt"/>
              <a:ea typeface="+mn-ea"/>
              <a:cs typeface="+mn-ea"/>
              <a:sym typeface="+mn-lt"/>
            </a:endParaRPr>
          </a:p>
        </p:txBody>
      </p:sp>
      <p:sp>
        <p:nvSpPr>
          <p:cNvPr id="15" name="矩形 10"/>
          <p:cNvSpPr>
            <a:spLocks noChangeAspect="1"/>
          </p:cNvSpPr>
          <p:nvPr/>
        </p:nvSpPr>
        <p:spPr>
          <a:xfrm>
            <a:off x="5349612" y="1030638"/>
            <a:ext cx="1492773" cy="1627413"/>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white"/>
              </a:solidFill>
              <a:effectLst/>
              <a:uLnTx/>
              <a:uFillTx/>
              <a:cs typeface="+mn-ea"/>
              <a:sym typeface="+mn-lt"/>
            </a:endParaRPr>
          </a:p>
        </p:txBody>
      </p:sp>
      <p:grpSp>
        <p:nvGrpSpPr>
          <p:cNvPr id="16" name="组合 15"/>
          <p:cNvGrpSpPr/>
          <p:nvPr/>
        </p:nvGrpSpPr>
        <p:grpSpPr>
          <a:xfrm>
            <a:off x="4496007" y="5689457"/>
            <a:ext cx="3170326" cy="494954"/>
            <a:chOff x="4277877" y="4518596"/>
            <a:chExt cx="3611218" cy="563787"/>
          </a:xfrm>
        </p:grpSpPr>
        <p:grpSp>
          <p:nvGrpSpPr>
            <p:cNvPr id="17" name="组合 16"/>
            <p:cNvGrpSpPr/>
            <p:nvPr/>
          </p:nvGrpSpPr>
          <p:grpSpPr>
            <a:xfrm>
              <a:off x="4277877" y="4518596"/>
              <a:ext cx="563786" cy="563787"/>
              <a:chOff x="2766872" y="3684983"/>
              <a:chExt cx="563884" cy="563961"/>
            </a:xfrm>
          </p:grpSpPr>
          <p:sp>
            <p:nvSpPr>
              <p:cNvPr id="35" name="椭圆 34"/>
              <p:cNvSpPr/>
              <p:nvPr/>
            </p:nvSpPr>
            <p:spPr>
              <a:xfrm>
                <a:off x="2766872" y="3684983"/>
                <a:ext cx="563884" cy="563961"/>
              </a:xfrm>
              <a:prstGeom prst="ellipse">
                <a:avLst/>
              </a:prstGeom>
              <a:solidFill>
                <a:srgbClr val="000D20"/>
              </a:solidFill>
              <a:ln w="44450">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36" name="组合 35"/>
              <p:cNvGrpSpPr/>
              <p:nvPr/>
            </p:nvGrpSpPr>
            <p:grpSpPr>
              <a:xfrm>
                <a:off x="2923439" y="3799245"/>
                <a:ext cx="270585" cy="272453"/>
                <a:chOff x="5042691" y="2273920"/>
                <a:chExt cx="702937" cy="707692"/>
              </a:xfrm>
              <a:solidFill>
                <a:schemeClr val="bg1"/>
              </a:solidFill>
            </p:grpSpPr>
            <p:sp>
              <p:nvSpPr>
                <p:cNvPr id="37" name="Freeform 12"/>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1">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8" name="Freeform 13"/>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grpSp>
        </p:grpSp>
        <p:grpSp>
          <p:nvGrpSpPr>
            <p:cNvPr id="18" name="组合 17"/>
            <p:cNvGrpSpPr/>
            <p:nvPr/>
          </p:nvGrpSpPr>
          <p:grpSpPr>
            <a:xfrm>
              <a:off x="5293687" y="4518596"/>
              <a:ext cx="563786" cy="563787"/>
              <a:chOff x="3782859" y="3684983"/>
              <a:chExt cx="563884" cy="563961"/>
            </a:xfrm>
          </p:grpSpPr>
          <p:sp>
            <p:nvSpPr>
              <p:cNvPr id="31" name="椭圆 30"/>
              <p:cNvSpPr/>
              <p:nvPr/>
            </p:nvSpPr>
            <p:spPr>
              <a:xfrm>
                <a:off x="3782859" y="3684983"/>
                <a:ext cx="563884" cy="563961"/>
              </a:xfrm>
              <a:prstGeom prst="ellipse">
                <a:avLst/>
              </a:prstGeom>
              <a:solidFill>
                <a:srgbClr val="000D20"/>
              </a:solidFill>
              <a:ln w="44450">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32" name="组合 31"/>
              <p:cNvGrpSpPr/>
              <p:nvPr/>
            </p:nvGrpSpPr>
            <p:grpSpPr>
              <a:xfrm>
                <a:off x="3936848" y="3834339"/>
                <a:ext cx="282468" cy="240378"/>
                <a:chOff x="7909299" y="3772690"/>
                <a:chExt cx="667095" cy="567616"/>
              </a:xfrm>
              <a:solidFill>
                <a:schemeClr val="bg1"/>
              </a:solidFill>
            </p:grpSpPr>
            <p:sp>
              <p:nvSpPr>
                <p:cNvPr id="33" name="Freeform 16"/>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4" name="Freeform 17"/>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grpSp>
        </p:grpSp>
        <p:grpSp>
          <p:nvGrpSpPr>
            <p:cNvPr id="19" name="组合 18"/>
            <p:cNvGrpSpPr/>
            <p:nvPr/>
          </p:nvGrpSpPr>
          <p:grpSpPr>
            <a:xfrm>
              <a:off x="6309498" y="4518596"/>
              <a:ext cx="563786" cy="563787"/>
              <a:chOff x="4798846" y="3684983"/>
              <a:chExt cx="563884" cy="563961"/>
            </a:xfrm>
          </p:grpSpPr>
          <p:sp>
            <p:nvSpPr>
              <p:cNvPr id="27" name="椭圆 26"/>
              <p:cNvSpPr/>
              <p:nvPr/>
            </p:nvSpPr>
            <p:spPr>
              <a:xfrm>
                <a:off x="4798846" y="3684983"/>
                <a:ext cx="563884" cy="563961"/>
              </a:xfrm>
              <a:prstGeom prst="ellipse">
                <a:avLst/>
              </a:prstGeom>
              <a:solidFill>
                <a:srgbClr val="000D20"/>
              </a:solidFill>
              <a:ln w="44450">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8" name="组合 27"/>
              <p:cNvGrpSpPr/>
              <p:nvPr/>
            </p:nvGrpSpPr>
            <p:grpSpPr>
              <a:xfrm>
                <a:off x="4986263" y="3800231"/>
                <a:ext cx="203290" cy="270481"/>
                <a:chOff x="7976594" y="2279040"/>
                <a:chExt cx="528116" cy="702571"/>
              </a:xfrm>
              <a:solidFill>
                <a:schemeClr val="bg1"/>
              </a:solidFill>
            </p:grpSpPr>
            <p:sp>
              <p:nvSpPr>
                <p:cNvPr id="29" name="Freeform 23"/>
                <p:cNvSpPr>
                  <a:spLocks noEditPoints="1"/>
                </p:cNvSpPr>
                <p:nvPr/>
              </p:nvSpPr>
              <p:spPr bwMode="auto">
                <a:xfrm>
                  <a:off x="7976594" y="2279040"/>
                  <a:ext cx="519705" cy="702571"/>
                </a:xfrm>
                <a:custGeom>
                  <a:avLst/>
                  <a:gdLst>
                    <a:gd name="T0" fmla="*/ 592 w 601"/>
                    <a:gd name="T1" fmla="*/ 600 h 813"/>
                    <a:gd name="T2" fmla="*/ 374 w 601"/>
                    <a:gd name="T3" fmla="*/ 589 h 813"/>
                    <a:gd name="T4" fmla="*/ 374 w 601"/>
                    <a:gd name="T5" fmla="*/ 423 h 813"/>
                    <a:gd name="T6" fmla="*/ 601 w 601"/>
                    <a:gd name="T7" fmla="*/ 435 h 813"/>
                    <a:gd name="T8" fmla="*/ 533 w 601"/>
                    <a:gd name="T9" fmla="*/ 514 h 813"/>
                    <a:gd name="T10" fmla="*/ 592 w 601"/>
                    <a:gd name="T11" fmla="*/ 600 h 813"/>
                    <a:gd name="T12" fmla="*/ 253 w 601"/>
                    <a:gd name="T13" fmla="*/ 44 h 813"/>
                    <a:gd name="T14" fmla="*/ 298 w 601"/>
                    <a:gd name="T15" fmla="*/ 0 h 813"/>
                    <a:gd name="T16" fmla="*/ 342 w 601"/>
                    <a:gd name="T17" fmla="*/ 44 h 813"/>
                    <a:gd name="T18" fmla="*/ 342 w 601"/>
                    <a:gd name="T19" fmla="*/ 103 h 813"/>
                    <a:gd name="T20" fmla="*/ 253 w 601"/>
                    <a:gd name="T21" fmla="*/ 108 h 813"/>
                    <a:gd name="T22" fmla="*/ 253 w 601"/>
                    <a:gd name="T23" fmla="*/ 44 h 813"/>
                    <a:gd name="T24" fmla="*/ 342 w 601"/>
                    <a:gd name="T25" fmla="*/ 332 h 813"/>
                    <a:gd name="T26" fmla="*/ 342 w 601"/>
                    <a:gd name="T27" fmla="*/ 737 h 813"/>
                    <a:gd name="T28" fmla="*/ 355 w 601"/>
                    <a:gd name="T29" fmla="*/ 750 h 813"/>
                    <a:gd name="T30" fmla="*/ 380 w 601"/>
                    <a:gd name="T31" fmla="*/ 750 h 813"/>
                    <a:gd name="T32" fmla="*/ 415 w 601"/>
                    <a:gd name="T33" fmla="*/ 786 h 813"/>
                    <a:gd name="T34" fmla="*/ 415 w 601"/>
                    <a:gd name="T35" fmla="*/ 813 h 813"/>
                    <a:gd name="T36" fmla="*/ 180 w 601"/>
                    <a:gd name="T37" fmla="*/ 813 h 813"/>
                    <a:gd name="T38" fmla="*/ 180 w 601"/>
                    <a:gd name="T39" fmla="*/ 786 h 813"/>
                    <a:gd name="T40" fmla="*/ 216 w 601"/>
                    <a:gd name="T41" fmla="*/ 750 h 813"/>
                    <a:gd name="T42" fmla="*/ 240 w 601"/>
                    <a:gd name="T43" fmla="*/ 750 h 813"/>
                    <a:gd name="T44" fmla="*/ 253 w 601"/>
                    <a:gd name="T45" fmla="*/ 737 h 813"/>
                    <a:gd name="T46" fmla="*/ 253 w 601"/>
                    <a:gd name="T47" fmla="*/ 337 h 813"/>
                    <a:gd name="T48" fmla="*/ 342 w 601"/>
                    <a:gd name="T49" fmla="*/ 332 h 813"/>
                    <a:gd name="T50" fmla="*/ 221 w 601"/>
                    <a:gd name="T51" fmla="*/ 581 h 813"/>
                    <a:gd name="T52" fmla="*/ 59 w 601"/>
                    <a:gd name="T53" fmla="*/ 572 h 813"/>
                    <a:gd name="T54" fmla="*/ 0 w 601"/>
                    <a:gd name="T55" fmla="*/ 486 h 813"/>
                    <a:gd name="T56" fmla="*/ 68 w 601"/>
                    <a:gd name="T57" fmla="*/ 407 h 813"/>
                    <a:gd name="T58" fmla="*/ 221 w 601"/>
                    <a:gd name="T59" fmla="*/ 415 h 813"/>
                    <a:gd name="T60" fmla="*/ 221 w 601"/>
                    <a:gd name="T61" fmla="*/ 58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1" h="813">
                      <a:moveTo>
                        <a:pt x="592" y="600"/>
                      </a:moveTo>
                      <a:cubicBezTo>
                        <a:pt x="374" y="589"/>
                        <a:pt x="374" y="589"/>
                        <a:pt x="374" y="589"/>
                      </a:cubicBezTo>
                      <a:cubicBezTo>
                        <a:pt x="374" y="423"/>
                        <a:pt x="374" y="423"/>
                        <a:pt x="374" y="423"/>
                      </a:cubicBezTo>
                      <a:cubicBezTo>
                        <a:pt x="601" y="435"/>
                        <a:pt x="601" y="435"/>
                        <a:pt x="601" y="435"/>
                      </a:cubicBezTo>
                      <a:cubicBezTo>
                        <a:pt x="533" y="514"/>
                        <a:pt x="533" y="514"/>
                        <a:pt x="533" y="514"/>
                      </a:cubicBezTo>
                      <a:cubicBezTo>
                        <a:pt x="592" y="600"/>
                        <a:pt x="592" y="600"/>
                        <a:pt x="592" y="600"/>
                      </a:cubicBezTo>
                      <a:close/>
                      <a:moveTo>
                        <a:pt x="253" y="44"/>
                      </a:moveTo>
                      <a:cubicBezTo>
                        <a:pt x="253" y="20"/>
                        <a:pt x="273" y="0"/>
                        <a:pt x="298" y="0"/>
                      </a:cubicBezTo>
                      <a:cubicBezTo>
                        <a:pt x="322" y="0"/>
                        <a:pt x="342" y="20"/>
                        <a:pt x="342" y="44"/>
                      </a:cubicBezTo>
                      <a:cubicBezTo>
                        <a:pt x="342" y="103"/>
                        <a:pt x="342" y="103"/>
                        <a:pt x="342" y="103"/>
                      </a:cubicBezTo>
                      <a:cubicBezTo>
                        <a:pt x="253" y="108"/>
                        <a:pt x="253" y="108"/>
                        <a:pt x="253" y="108"/>
                      </a:cubicBezTo>
                      <a:cubicBezTo>
                        <a:pt x="253" y="44"/>
                        <a:pt x="253" y="44"/>
                        <a:pt x="253" y="44"/>
                      </a:cubicBezTo>
                      <a:close/>
                      <a:moveTo>
                        <a:pt x="342" y="332"/>
                      </a:moveTo>
                      <a:cubicBezTo>
                        <a:pt x="342" y="737"/>
                        <a:pt x="342" y="737"/>
                        <a:pt x="342" y="737"/>
                      </a:cubicBezTo>
                      <a:cubicBezTo>
                        <a:pt x="342" y="744"/>
                        <a:pt x="348" y="750"/>
                        <a:pt x="355" y="750"/>
                      </a:cubicBezTo>
                      <a:cubicBezTo>
                        <a:pt x="380" y="750"/>
                        <a:pt x="380" y="750"/>
                        <a:pt x="380" y="750"/>
                      </a:cubicBezTo>
                      <a:cubicBezTo>
                        <a:pt x="399" y="750"/>
                        <a:pt x="415" y="766"/>
                        <a:pt x="415" y="786"/>
                      </a:cubicBezTo>
                      <a:cubicBezTo>
                        <a:pt x="415" y="813"/>
                        <a:pt x="415" y="813"/>
                        <a:pt x="415" y="813"/>
                      </a:cubicBezTo>
                      <a:cubicBezTo>
                        <a:pt x="180" y="813"/>
                        <a:pt x="180" y="813"/>
                        <a:pt x="180" y="813"/>
                      </a:cubicBezTo>
                      <a:cubicBezTo>
                        <a:pt x="180" y="786"/>
                        <a:pt x="180" y="786"/>
                        <a:pt x="180" y="786"/>
                      </a:cubicBezTo>
                      <a:cubicBezTo>
                        <a:pt x="180" y="766"/>
                        <a:pt x="196" y="750"/>
                        <a:pt x="216" y="750"/>
                      </a:cubicBezTo>
                      <a:cubicBezTo>
                        <a:pt x="240" y="750"/>
                        <a:pt x="240" y="750"/>
                        <a:pt x="240" y="750"/>
                      </a:cubicBezTo>
                      <a:cubicBezTo>
                        <a:pt x="247" y="750"/>
                        <a:pt x="253" y="744"/>
                        <a:pt x="253" y="737"/>
                      </a:cubicBezTo>
                      <a:cubicBezTo>
                        <a:pt x="253" y="337"/>
                        <a:pt x="253" y="337"/>
                        <a:pt x="253" y="337"/>
                      </a:cubicBezTo>
                      <a:cubicBezTo>
                        <a:pt x="342" y="332"/>
                        <a:pt x="342" y="332"/>
                        <a:pt x="342" y="332"/>
                      </a:cubicBezTo>
                      <a:close/>
                      <a:moveTo>
                        <a:pt x="221" y="581"/>
                      </a:moveTo>
                      <a:cubicBezTo>
                        <a:pt x="59" y="572"/>
                        <a:pt x="59" y="572"/>
                        <a:pt x="59" y="572"/>
                      </a:cubicBezTo>
                      <a:cubicBezTo>
                        <a:pt x="0" y="486"/>
                        <a:pt x="0" y="486"/>
                        <a:pt x="0" y="486"/>
                      </a:cubicBezTo>
                      <a:cubicBezTo>
                        <a:pt x="68" y="407"/>
                        <a:pt x="68" y="407"/>
                        <a:pt x="68" y="407"/>
                      </a:cubicBezTo>
                      <a:cubicBezTo>
                        <a:pt x="221" y="415"/>
                        <a:pt x="221" y="415"/>
                        <a:pt x="221" y="415"/>
                      </a:cubicBezTo>
                      <a:cubicBezTo>
                        <a:pt x="221" y="581"/>
                        <a:pt x="221" y="581"/>
                        <a:pt x="221" y="5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0" name="Freeform 24"/>
                <p:cNvSpPr/>
                <p:nvPr/>
              </p:nvSpPr>
              <p:spPr bwMode="auto">
                <a:xfrm>
                  <a:off x="7985371" y="2386200"/>
                  <a:ext cx="519339" cy="166774"/>
                </a:xfrm>
                <a:custGeom>
                  <a:avLst/>
                  <a:gdLst>
                    <a:gd name="T0" fmla="*/ 0 w 1420"/>
                    <a:gd name="T1" fmla="*/ 66 h 456"/>
                    <a:gd name="T2" fmla="*/ 631 w 1420"/>
                    <a:gd name="T3" fmla="*/ 33 h 456"/>
                    <a:gd name="T4" fmla="*/ 1259 w 1420"/>
                    <a:gd name="T5" fmla="*/ 0 h 456"/>
                    <a:gd name="T6" fmla="*/ 1420 w 1420"/>
                    <a:gd name="T7" fmla="*/ 189 h 456"/>
                    <a:gd name="T8" fmla="*/ 1281 w 1420"/>
                    <a:gd name="T9" fmla="*/ 390 h 456"/>
                    <a:gd name="T10" fmla="*/ 650 w 1420"/>
                    <a:gd name="T11" fmla="*/ 423 h 456"/>
                    <a:gd name="T12" fmla="*/ 21 w 1420"/>
                    <a:gd name="T13" fmla="*/ 456 h 456"/>
                    <a:gd name="T14" fmla="*/ 160 w 1420"/>
                    <a:gd name="T15" fmla="*/ 253 h 456"/>
                    <a:gd name="T16" fmla="*/ 0 w 1420"/>
                    <a:gd name="T17" fmla="*/ 66 h 456"/>
                    <a:gd name="T18" fmla="*/ 0 w 1420"/>
                    <a:gd name="T19" fmla="*/ 6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0" h="456">
                      <a:moveTo>
                        <a:pt x="0" y="66"/>
                      </a:moveTo>
                      <a:lnTo>
                        <a:pt x="631" y="33"/>
                      </a:lnTo>
                      <a:lnTo>
                        <a:pt x="1259" y="0"/>
                      </a:lnTo>
                      <a:lnTo>
                        <a:pt x="1420" y="189"/>
                      </a:lnTo>
                      <a:lnTo>
                        <a:pt x="1281" y="390"/>
                      </a:lnTo>
                      <a:lnTo>
                        <a:pt x="650" y="423"/>
                      </a:lnTo>
                      <a:lnTo>
                        <a:pt x="21" y="456"/>
                      </a:lnTo>
                      <a:lnTo>
                        <a:pt x="160" y="253"/>
                      </a:lnTo>
                      <a:lnTo>
                        <a:pt x="0" y="66"/>
                      </a:lnTo>
                      <a:lnTo>
                        <a:pt x="0"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grpSp>
        </p:grpSp>
        <p:grpSp>
          <p:nvGrpSpPr>
            <p:cNvPr id="20" name="组合 19"/>
            <p:cNvGrpSpPr/>
            <p:nvPr/>
          </p:nvGrpSpPr>
          <p:grpSpPr>
            <a:xfrm>
              <a:off x="7325309" y="4518596"/>
              <a:ext cx="563786" cy="563787"/>
              <a:chOff x="5814834" y="3684983"/>
              <a:chExt cx="563884" cy="563961"/>
            </a:xfrm>
          </p:grpSpPr>
          <p:sp>
            <p:nvSpPr>
              <p:cNvPr id="21" name="椭圆 20"/>
              <p:cNvSpPr/>
              <p:nvPr/>
            </p:nvSpPr>
            <p:spPr>
              <a:xfrm>
                <a:off x="5814834" y="3684983"/>
                <a:ext cx="563884" cy="563961"/>
              </a:xfrm>
              <a:prstGeom prst="ellipse">
                <a:avLst/>
              </a:prstGeom>
              <a:solidFill>
                <a:srgbClr val="000D20"/>
              </a:solidFill>
              <a:ln w="44450">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2" name="组合 21"/>
              <p:cNvGrpSpPr/>
              <p:nvPr/>
            </p:nvGrpSpPr>
            <p:grpSpPr>
              <a:xfrm>
                <a:off x="5961456" y="3800091"/>
                <a:ext cx="272556" cy="270762"/>
                <a:chOff x="6463926" y="2278309"/>
                <a:chExt cx="708057" cy="703302"/>
              </a:xfrm>
              <a:solidFill>
                <a:schemeClr val="bg1"/>
              </a:solidFill>
            </p:grpSpPr>
            <p:sp>
              <p:nvSpPr>
                <p:cNvPr id="23" name="Freeform 30"/>
                <p:cNvSpPr>
                  <a:spLocks noEditPoints="1"/>
                </p:cNvSpPr>
                <p:nvPr/>
              </p:nvSpPr>
              <p:spPr bwMode="auto">
                <a:xfrm>
                  <a:off x="6687023" y="2278309"/>
                  <a:ext cx="261864" cy="305752"/>
                </a:xfrm>
                <a:custGeom>
                  <a:avLst/>
                  <a:gdLst>
                    <a:gd name="T0" fmla="*/ 150 w 303"/>
                    <a:gd name="T1" fmla="*/ 1 h 354"/>
                    <a:gd name="T2" fmla="*/ 81 w 303"/>
                    <a:gd name="T3" fmla="*/ 76 h 354"/>
                    <a:gd name="T4" fmla="*/ 153 w 303"/>
                    <a:gd name="T5" fmla="*/ 165 h 354"/>
                    <a:gd name="T6" fmla="*/ 222 w 303"/>
                    <a:gd name="T7" fmla="*/ 74 h 354"/>
                    <a:gd name="T8" fmla="*/ 150 w 303"/>
                    <a:gd name="T9" fmla="*/ 1 h 354"/>
                    <a:gd name="T10" fmla="*/ 151 w 303"/>
                    <a:gd name="T11" fmla="*/ 261 h 354"/>
                    <a:gd name="T12" fmla="*/ 198 w 303"/>
                    <a:gd name="T13" fmla="*/ 196 h 354"/>
                    <a:gd name="T14" fmla="*/ 210 w 303"/>
                    <a:gd name="T15" fmla="*/ 190 h 354"/>
                    <a:gd name="T16" fmla="*/ 260 w 303"/>
                    <a:gd name="T17" fmla="*/ 199 h 354"/>
                    <a:gd name="T18" fmla="*/ 290 w 303"/>
                    <a:gd name="T19" fmla="*/ 225 h 354"/>
                    <a:gd name="T20" fmla="*/ 303 w 303"/>
                    <a:gd name="T21" fmla="*/ 330 h 354"/>
                    <a:gd name="T22" fmla="*/ 297 w 303"/>
                    <a:gd name="T23" fmla="*/ 347 h 354"/>
                    <a:gd name="T24" fmla="*/ 280 w 303"/>
                    <a:gd name="T25" fmla="*/ 354 h 354"/>
                    <a:gd name="T26" fmla="*/ 23 w 303"/>
                    <a:gd name="T27" fmla="*/ 354 h 354"/>
                    <a:gd name="T28" fmla="*/ 6 w 303"/>
                    <a:gd name="T29" fmla="*/ 347 h 354"/>
                    <a:gd name="T30" fmla="*/ 0 w 303"/>
                    <a:gd name="T31" fmla="*/ 330 h 354"/>
                    <a:gd name="T32" fmla="*/ 13 w 303"/>
                    <a:gd name="T33" fmla="*/ 225 h 354"/>
                    <a:gd name="T34" fmla="*/ 43 w 303"/>
                    <a:gd name="T35" fmla="*/ 199 h 354"/>
                    <a:gd name="T36" fmla="*/ 93 w 303"/>
                    <a:gd name="T37" fmla="*/ 190 h 354"/>
                    <a:gd name="T38" fmla="*/ 105 w 303"/>
                    <a:gd name="T39" fmla="*/ 196 h 354"/>
                    <a:gd name="T40" fmla="*/ 151 w 303"/>
                    <a:gd name="T41" fmla="*/ 26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354">
                      <a:moveTo>
                        <a:pt x="150" y="1"/>
                      </a:moveTo>
                      <a:cubicBezTo>
                        <a:pt x="111" y="2"/>
                        <a:pt x="80" y="36"/>
                        <a:pt x="81" y="76"/>
                      </a:cubicBezTo>
                      <a:cubicBezTo>
                        <a:pt x="82" y="117"/>
                        <a:pt x="114" y="166"/>
                        <a:pt x="153" y="165"/>
                      </a:cubicBezTo>
                      <a:cubicBezTo>
                        <a:pt x="192" y="165"/>
                        <a:pt x="223" y="114"/>
                        <a:pt x="222" y="74"/>
                      </a:cubicBezTo>
                      <a:cubicBezTo>
                        <a:pt x="221" y="33"/>
                        <a:pt x="189" y="0"/>
                        <a:pt x="150" y="1"/>
                      </a:cubicBezTo>
                      <a:close/>
                      <a:moveTo>
                        <a:pt x="151" y="261"/>
                      </a:moveTo>
                      <a:cubicBezTo>
                        <a:pt x="198" y="196"/>
                        <a:pt x="198" y="196"/>
                        <a:pt x="198" y="196"/>
                      </a:cubicBezTo>
                      <a:cubicBezTo>
                        <a:pt x="201" y="192"/>
                        <a:pt x="206" y="190"/>
                        <a:pt x="210" y="190"/>
                      </a:cubicBezTo>
                      <a:cubicBezTo>
                        <a:pt x="260" y="199"/>
                        <a:pt x="260" y="199"/>
                        <a:pt x="260" y="199"/>
                      </a:cubicBezTo>
                      <a:cubicBezTo>
                        <a:pt x="278" y="202"/>
                        <a:pt x="288" y="217"/>
                        <a:pt x="290" y="225"/>
                      </a:cubicBezTo>
                      <a:cubicBezTo>
                        <a:pt x="297" y="274"/>
                        <a:pt x="301" y="304"/>
                        <a:pt x="303" y="330"/>
                      </a:cubicBezTo>
                      <a:cubicBezTo>
                        <a:pt x="303" y="336"/>
                        <a:pt x="301" y="342"/>
                        <a:pt x="297" y="347"/>
                      </a:cubicBezTo>
                      <a:cubicBezTo>
                        <a:pt x="292" y="351"/>
                        <a:pt x="287" y="354"/>
                        <a:pt x="280" y="354"/>
                      </a:cubicBezTo>
                      <a:cubicBezTo>
                        <a:pt x="23" y="354"/>
                        <a:pt x="23" y="354"/>
                        <a:pt x="23" y="354"/>
                      </a:cubicBezTo>
                      <a:cubicBezTo>
                        <a:pt x="16" y="354"/>
                        <a:pt x="11" y="351"/>
                        <a:pt x="6" y="347"/>
                      </a:cubicBezTo>
                      <a:cubicBezTo>
                        <a:pt x="2" y="342"/>
                        <a:pt x="0" y="336"/>
                        <a:pt x="0" y="330"/>
                      </a:cubicBezTo>
                      <a:cubicBezTo>
                        <a:pt x="2" y="304"/>
                        <a:pt x="6" y="274"/>
                        <a:pt x="13" y="225"/>
                      </a:cubicBezTo>
                      <a:cubicBezTo>
                        <a:pt x="15" y="217"/>
                        <a:pt x="25" y="202"/>
                        <a:pt x="43" y="199"/>
                      </a:cubicBezTo>
                      <a:cubicBezTo>
                        <a:pt x="93" y="190"/>
                        <a:pt x="93" y="190"/>
                        <a:pt x="93" y="190"/>
                      </a:cubicBezTo>
                      <a:cubicBezTo>
                        <a:pt x="97" y="190"/>
                        <a:pt x="102" y="192"/>
                        <a:pt x="105" y="196"/>
                      </a:cubicBezTo>
                      <a:cubicBezTo>
                        <a:pt x="151" y="261"/>
                        <a:pt x="151" y="261"/>
                        <a:pt x="151"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4" name="Freeform 31"/>
                <p:cNvSpPr>
                  <a:spLocks noEditPoints="1"/>
                </p:cNvSpPr>
                <p:nvPr/>
              </p:nvSpPr>
              <p:spPr bwMode="auto">
                <a:xfrm>
                  <a:off x="6463926" y="2632337"/>
                  <a:ext cx="268082" cy="34927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3">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5" name="Freeform 32"/>
                <p:cNvSpPr/>
                <p:nvPr/>
              </p:nvSpPr>
              <p:spPr bwMode="auto">
                <a:xfrm>
                  <a:off x="6727619" y="2616977"/>
                  <a:ext cx="180672" cy="154705"/>
                </a:xfrm>
                <a:custGeom>
                  <a:avLst/>
                  <a:gdLst>
                    <a:gd name="T0" fmla="*/ 85 w 209"/>
                    <a:gd name="T1" fmla="*/ 19 h 179"/>
                    <a:gd name="T2" fmla="*/ 104 w 209"/>
                    <a:gd name="T3" fmla="*/ 0 h 179"/>
                    <a:gd name="T4" fmla="*/ 124 w 209"/>
                    <a:gd name="T5" fmla="*/ 19 h 179"/>
                    <a:gd name="T6" fmla="*/ 124 w 209"/>
                    <a:gd name="T7" fmla="*/ 98 h 179"/>
                    <a:gd name="T8" fmla="*/ 197 w 209"/>
                    <a:gd name="T9" fmla="*/ 141 h 179"/>
                    <a:gd name="T10" fmla="*/ 204 w 209"/>
                    <a:gd name="T11" fmla="*/ 167 h 179"/>
                    <a:gd name="T12" fmla="*/ 178 w 209"/>
                    <a:gd name="T13" fmla="*/ 174 h 179"/>
                    <a:gd name="T14" fmla="*/ 104 w 209"/>
                    <a:gd name="T15" fmla="*/ 131 h 179"/>
                    <a:gd name="T16" fmla="*/ 31 w 209"/>
                    <a:gd name="T17" fmla="*/ 174 h 179"/>
                    <a:gd name="T18" fmla="*/ 5 w 209"/>
                    <a:gd name="T19" fmla="*/ 167 h 179"/>
                    <a:gd name="T20" fmla="*/ 12 w 209"/>
                    <a:gd name="T21" fmla="*/ 141 h 179"/>
                    <a:gd name="T22" fmla="*/ 85 w 209"/>
                    <a:gd name="T23" fmla="*/ 98 h 179"/>
                    <a:gd name="T24" fmla="*/ 85 w 209"/>
                    <a:gd name="T25" fmla="*/ 1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79">
                      <a:moveTo>
                        <a:pt x="85" y="19"/>
                      </a:moveTo>
                      <a:cubicBezTo>
                        <a:pt x="85" y="8"/>
                        <a:pt x="94" y="0"/>
                        <a:pt x="104" y="0"/>
                      </a:cubicBezTo>
                      <a:cubicBezTo>
                        <a:pt x="115" y="0"/>
                        <a:pt x="124" y="8"/>
                        <a:pt x="124" y="19"/>
                      </a:cubicBezTo>
                      <a:cubicBezTo>
                        <a:pt x="124" y="98"/>
                        <a:pt x="124" y="98"/>
                        <a:pt x="124" y="98"/>
                      </a:cubicBezTo>
                      <a:cubicBezTo>
                        <a:pt x="197" y="141"/>
                        <a:pt x="197" y="141"/>
                        <a:pt x="197" y="141"/>
                      </a:cubicBezTo>
                      <a:cubicBezTo>
                        <a:pt x="206" y="146"/>
                        <a:pt x="209" y="158"/>
                        <a:pt x="204" y="167"/>
                      </a:cubicBezTo>
                      <a:cubicBezTo>
                        <a:pt x="198" y="176"/>
                        <a:pt x="187" y="179"/>
                        <a:pt x="178" y="174"/>
                      </a:cubicBezTo>
                      <a:cubicBezTo>
                        <a:pt x="104" y="131"/>
                        <a:pt x="104" y="131"/>
                        <a:pt x="104" y="131"/>
                      </a:cubicBezTo>
                      <a:cubicBezTo>
                        <a:pt x="31" y="174"/>
                        <a:pt x="31" y="174"/>
                        <a:pt x="31" y="174"/>
                      </a:cubicBezTo>
                      <a:cubicBezTo>
                        <a:pt x="22" y="179"/>
                        <a:pt x="11" y="176"/>
                        <a:pt x="5" y="167"/>
                      </a:cubicBezTo>
                      <a:cubicBezTo>
                        <a:pt x="0" y="158"/>
                        <a:pt x="3" y="146"/>
                        <a:pt x="12" y="141"/>
                      </a:cubicBezTo>
                      <a:cubicBezTo>
                        <a:pt x="85" y="98"/>
                        <a:pt x="85" y="98"/>
                        <a:pt x="85" y="98"/>
                      </a:cubicBezTo>
                      <a:cubicBezTo>
                        <a:pt x="85" y="19"/>
                        <a:pt x="85" y="19"/>
                        <a:pt x="8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6" name="Freeform 33"/>
                <p:cNvSpPr>
                  <a:spLocks noEditPoints="1"/>
                </p:cNvSpPr>
                <p:nvPr/>
              </p:nvSpPr>
              <p:spPr bwMode="auto">
                <a:xfrm>
                  <a:off x="6903901" y="2632337"/>
                  <a:ext cx="268082" cy="349274"/>
                </a:xfrm>
                <a:custGeom>
                  <a:avLst/>
                  <a:gdLst>
                    <a:gd name="T0" fmla="*/ 154 w 310"/>
                    <a:gd name="T1" fmla="*/ 1 h 404"/>
                    <a:gd name="T2" fmla="*/ 85 w 310"/>
                    <a:gd name="T3" fmla="*/ 76 h 404"/>
                    <a:gd name="T4" fmla="*/ 157 w 310"/>
                    <a:gd name="T5" fmla="*/ 165 h 404"/>
                    <a:gd name="T6" fmla="*/ 226 w 310"/>
                    <a:gd name="T7" fmla="*/ 73 h 404"/>
                    <a:gd name="T8" fmla="*/ 154 w 310"/>
                    <a:gd name="T9" fmla="*/ 1 h 404"/>
                    <a:gd name="T10" fmla="*/ 155 w 310"/>
                    <a:gd name="T11" fmla="*/ 261 h 404"/>
                    <a:gd name="T12" fmla="*/ 202 w 310"/>
                    <a:gd name="T13" fmla="*/ 195 h 404"/>
                    <a:gd name="T14" fmla="*/ 214 w 310"/>
                    <a:gd name="T15" fmla="*/ 190 h 404"/>
                    <a:gd name="T16" fmla="*/ 264 w 310"/>
                    <a:gd name="T17" fmla="*/ 199 h 404"/>
                    <a:gd name="T18" fmla="*/ 294 w 310"/>
                    <a:gd name="T19" fmla="*/ 225 h 404"/>
                    <a:gd name="T20" fmla="*/ 305 w 310"/>
                    <a:gd name="T21" fmla="*/ 385 h 404"/>
                    <a:gd name="T22" fmla="*/ 283 w 310"/>
                    <a:gd name="T23" fmla="*/ 404 h 404"/>
                    <a:gd name="T24" fmla="*/ 28 w 310"/>
                    <a:gd name="T25" fmla="*/ 404 h 404"/>
                    <a:gd name="T26" fmla="*/ 6 w 310"/>
                    <a:gd name="T27" fmla="*/ 385 h 404"/>
                    <a:gd name="T28" fmla="*/ 17 w 310"/>
                    <a:gd name="T29" fmla="*/ 225 h 404"/>
                    <a:gd name="T30" fmla="*/ 47 w 310"/>
                    <a:gd name="T31" fmla="*/ 199 h 404"/>
                    <a:gd name="T32" fmla="*/ 97 w 310"/>
                    <a:gd name="T33" fmla="*/ 190 h 404"/>
                    <a:gd name="T34" fmla="*/ 109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3">
                      <a:moveTo>
                        <a:pt x="154" y="1"/>
                      </a:moveTo>
                      <a:cubicBezTo>
                        <a:pt x="115" y="1"/>
                        <a:pt x="84" y="35"/>
                        <a:pt x="85" y="76"/>
                      </a:cubicBezTo>
                      <a:cubicBezTo>
                        <a:pt x="86" y="117"/>
                        <a:pt x="118" y="166"/>
                        <a:pt x="157" y="165"/>
                      </a:cubicBezTo>
                      <a:cubicBezTo>
                        <a:pt x="196" y="164"/>
                        <a:pt x="227" y="114"/>
                        <a:pt x="226" y="73"/>
                      </a:cubicBezTo>
                      <a:cubicBezTo>
                        <a:pt x="225" y="32"/>
                        <a:pt x="193" y="0"/>
                        <a:pt x="154" y="1"/>
                      </a:cubicBezTo>
                      <a:close/>
                      <a:moveTo>
                        <a:pt x="155" y="261"/>
                      </a:moveTo>
                      <a:cubicBezTo>
                        <a:pt x="202" y="195"/>
                        <a:pt x="202" y="195"/>
                        <a:pt x="202" y="195"/>
                      </a:cubicBezTo>
                      <a:cubicBezTo>
                        <a:pt x="205" y="191"/>
                        <a:pt x="209" y="189"/>
                        <a:pt x="214" y="190"/>
                      </a:cubicBezTo>
                      <a:cubicBezTo>
                        <a:pt x="264" y="199"/>
                        <a:pt x="264" y="199"/>
                        <a:pt x="264" y="199"/>
                      </a:cubicBezTo>
                      <a:cubicBezTo>
                        <a:pt x="282" y="202"/>
                        <a:pt x="292" y="216"/>
                        <a:pt x="294" y="225"/>
                      </a:cubicBezTo>
                      <a:cubicBezTo>
                        <a:pt x="305" y="309"/>
                        <a:pt x="310" y="336"/>
                        <a:pt x="305" y="385"/>
                      </a:cubicBezTo>
                      <a:cubicBezTo>
                        <a:pt x="304" y="396"/>
                        <a:pt x="295" y="404"/>
                        <a:pt x="283" y="404"/>
                      </a:cubicBezTo>
                      <a:cubicBezTo>
                        <a:pt x="28" y="404"/>
                        <a:pt x="28" y="404"/>
                        <a:pt x="28" y="404"/>
                      </a:cubicBezTo>
                      <a:cubicBezTo>
                        <a:pt x="16" y="404"/>
                        <a:pt x="7" y="396"/>
                        <a:pt x="6" y="385"/>
                      </a:cubicBezTo>
                      <a:cubicBezTo>
                        <a:pt x="0" y="336"/>
                        <a:pt x="6" y="309"/>
                        <a:pt x="17" y="225"/>
                      </a:cubicBezTo>
                      <a:cubicBezTo>
                        <a:pt x="19" y="216"/>
                        <a:pt x="29" y="202"/>
                        <a:pt x="47" y="199"/>
                      </a:cubicBezTo>
                      <a:cubicBezTo>
                        <a:pt x="97" y="190"/>
                        <a:pt x="97" y="190"/>
                        <a:pt x="97" y="190"/>
                      </a:cubicBezTo>
                      <a:cubicBezTo>
                        <a:pt x="101" y="189"/>
                        <a:pt x="106" y="191"/>
                        <a:pt x="109"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grpSp>
        </p:grpSp>
      </p:grpSp>
      <p:sp>
        <p:nvSpPr>
          <p:cNvPr id="39" name="KSO_Shape"/>
          <p:cNvSpPr>
            <a:spLocks noChangeAspect="1"/>
          </p:cNvSpPr>
          <p:nvPr/>
        </p:nvSpPr>
        <p:spPr bwMode="auto">
          <a:xfrm>
            <a:off x="5690175" y="1362319"/>
            <a:ext cx="800943" cy="93132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8">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0D2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0" name="TextBox 18"/>
          <p:cNvSpPr txBox="1">
            <a:spLocks noChangeArrowheads="1"/>
          </p:cNvSpPr>
          <p:nvPr/>
        </p:nvSpPr>
        <p:spPr bwMode="auto">
          <a:xfrm>
            <a:off x="3198225" y="2858860"/>
            <a:ext cx="553639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6000" b="1" kern="0" spc="-150" dirty="0">
                <a:solidFill>
                  <a:prstClr val="white"/>
                </a:solidFill>
                <a:latin typeface="+mn-lt"/>
                <a:ea typeface="+mn-ea"/>
                <a:cs typeface="+mn-ea"/>
                <a:sym typeface="+mn-lt"/>
              </a:rPr>
              <a:t>机器学习基础</a:t>
            </a:r>
            <a:endParaRPr kumimoji="0" lang="zh-CN" altLang="en-US" sz="6000" b="1" i="0" u="none" strike="noStrike" kern="0" cap="none" spc="-150" normalizeH="0" baseline="0" noProof="0" dirty="0">
              <a:ln>
                <a:noFill/>
              </a:ln>
              <a:solidFill>
                <a:prstClr val="white"/>
              </a:solidFill>
              <a:effectLst/>
              <a:uLnTx/>
              <a:uFillTx/>
              <a:latin typeface="+mn-lt"/>
              <a:ea typeface="+mn-ea"/>
              <a:cs typeface="+mn-ea"/>
              <a:sym typeface="+mn-lt"/>
            </a:endParaRPr>
          </a:p>
        </p:txBody>
      </p:sp>
    </p:spTree>
  </p:cSld>
  <p:clrMapOvr>
    <a:masterClrMapping/>
  </p:clrMapOvr>
  <p:transition advTm="2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5638" y="372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3" name="TextBox 3"/>
          <p:cNvSpPr txBox="1"/>
          <p:nvPr/>
        </p:nvSpPr>
        <p:spPr>
          <a:xfrm>
            <a:off x="771508" y="567890"/>
            <a:ext cx="3552841"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cs typeface="+mn-ea"/>
                <a:sym typeface="+mn-lt"/>
              </a:rPr>
              <a:t>机器学习分类</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sp>
        <p:nvSpPr>
          <p:cNvPr id="344" name="iconfont-1191-801510"/>
          <p:cNvSpPr/>
          <p:nvPr/>
        </p:nvSpPr>
        <p:spPr>
          <a:xfrm>
            <a:off x="206807" y="691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B050"/>
              </a:solidFill>
              <a:effectLst/>
              <a:uLnTx/>
              <a:uFillTx/>
              <a:cs typeface="+mn-ea"/>
              <a:sym typeface="+mn-lt"/>
            </a:endParaRPr>
          </a:p>
        </p:txBody>
      </p:sp>
      <p:sp>
        <p:nvSpPr>
          <p:cNvPr id="29" name="圆角矩形 4"/>
          <p:cNvSpPr/>
          <p:nvPr/>
        </p:nvSpPr>
        <p:spPr>
          <a:xfrm>
            <a:off x="4053125" y="2297826"/>
            <a:ext cx="2213078" cy="595901"/>
          </a:xfrm>
          <a:prstGeom prst="roundRect">
            <a:avLst/>
          </a:prstGeom>
          <a:solidFill>
            <a:sysClr val="window" lastClr="FFFFFF"/>
          </a:solidFill>
          <a:ln w="1905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200" kern="0" dirty="0">
                <a:solidFill>
                  <a:prstClr val="black"/>
                </a:solidFill>
                <a:cs typeface="+mn-ea"/>
                <a:sym typeface="+mn-lt"/>
              </a:rPr>
              <a:t>监督学习</a:t>
            </a:r>
            <a:endParaRPr kumimoji="1" lang="zh-CN" altLang="en-US" sz="2200" b="0" i="0" u="none" strike="noStrike" kern="0" cap="none" spc="0" normalizeH="0" baseline="0" noProof="0" dirty="0">
              <a:ln>
                <a:noFill/>
              </a:ln>
              <a:solidFill>
                <a:prstClr val="black"/>
              </a:solidFill>
              <a:effectLst/>
              <a:uLnTx/>
              <a:uFillTx/>
              <a:cs typeface="+mn-ea"/>
              <a:sym typeface="+mn-lt"/>
            </a:endParaRPr>
          </a:p>
        </p:txBody>
      </p:sp>
      <p:sp>
        <p:nvSpPr>
          <p:cNvPr id="31" name="圆角矩形 8"/>
          <p:cNvSpPr/>
          <p:nvPr/>
        </p:nvSpPr>
        <p:spPr>
          <a:xfrm>
            <a:off x="771508" y="3809328"/>
            <a:ext cx="1756881" cy="595901"/>
          </a:xfrm>
          <a:prstGeom prst="roundRect">
            <a:avLst/>
          </a:prstGeom>
          <a:solidFill>
            <a:sysClr val="window" lastClr="FFFFFF"/>
          </a:solidFill>
          <a:ln w="1905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200" b="1" kern="0" dirty="0">
                <a:solidFill>
                  <a:prstClr val="black"/>
                </a:solidFill>
                <a:cs typeface="+mn-ea"/>
                <a:sym typeface="+mn-lt"/>
              </a:rPr>
              <a:t>机器学习</a:t>
            </a:r>
            <a:endParaRPr kumimoji="1" lang="zh-CN" altLang="en-US" sz="2200" b="1" i="0" u="none" strike="noStrike" kern="0" cap="none" spc="0" normalizeH="0" baseline="0" noProof="0" dirty="0">
              <a:ln>
                <a:noFill/>
              </a:ln>
              <a:solidFill>
                <a:prstClr val="black"/>
              </a:solidFill>
              <a:effectLst/>
              <a:uLnTx/>
              <a:uFillTx/>
              <a:cs typeface="+mn-ea"/>
              <a:sym typeface="+mn-lt"/>
            </a:endParaRPr>
          </a:p>
        </p:txBody>
      </p:sp>
      <p:sp>
        <p:nvSpPr>
          <p:cNvPr id="33" name="圆角矩形 11"/>
          <p:cNvSpPr/>
          <p:nvPr/>
        </p:nvSpPr>
        <p:spPr>
          <a:xfrm>
            <a:off x="4058096" y="3429752"/>
            <a:ext cx="2213079" cy="595901"/>
          </a:xfrm>
          <a:prstGeom prst="roundRect">
            <a:avLst/>
          </a:prstGeom>
          <a:solidFill>
            <a:sysClr val="window" lastClr="FFFFFF"/>
          </a:solidFill>
          <a:ln w="1905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200" kern="0" dirty="0">
                <a:solidFill>
                  <a:prstClr val="black"/>
                </a:solidFill>
                <a:cs typeface="+mn-ea"/>
                <a:sym typeface="+mn-lt"/>
              </a:rPr>
              <a:t>无监督学习</a:t>
            </a:r>
            <a:endParaRPr kumimoji="1" lang="zh-CN" altLang="en-US" sz="2200" b="0" i="0" u="none" strike="noStrike" kern="0" cap="none" spc="0" normalizeH="0" baseline="0" noProof="0" dirty="0">
              <a:ln>
                <a:noFill/>
              </a:ln>
              <a:solidFill>
                <a:prstClr val="black"/>
              </a:solidFill>
              <a:effectLst/>
              <a:uLnTx/>
              <a:uFillTx/>
              <a:cs typeface="+mn-ea"/>
              <a:sym typeface="+mn-lt"/>
            </a:endParaRPr>
          </a:p>
        </p:txBody>
      </p:sp>
      <p:cxnSp>
        <p:nvCxnSpPr>
          <p:cNvPr id="34" name="直线箭头连接符 9"/>
          <p:cNvCxnSpPr>
            <a:stCxn id="31" idx="3"/>
            <a:endCxn id="29" idx="1"/>
          </p:cNvCxnSpPr>
          <p:nvPr/>
        </p:nvCxnSpPr>
        <p:spPr>
          <a:xfrm flipV="1">
            <a:off x="2528389" y="2595777"/>
            <a:ext cx="1524736" cy="1511502"/>
          </a:xfrm>
          <a:prstGeom prst="straightConnector1">
            <a:avLst/>
          </a:prstGeom>
          <a:solidFill>
            <a:sysClr val="window" lastClr="FFFFFF"/>
          </a:solidFill>
          <a:ln w="19050" cap="flat" cmpd="sng" algn="ctr">
            <a:solidFill>
              <a:srgbClr val="4472C4">
                <a:lumMod val="75000"/>
              </a:srgbClr>
            </a:solidFill>
            <a:prstDash val="solid"/>
            <a:miter lim="800000"/>
            <a:tailEnd type="triangle"/>
          </a:ln>
          <a:effectLst/>
        </p:spPr>
      </p:cxnSp>
      <p:cxnSp>
        <p:nvCxnSpPr>
          <p:cNvPr id="35" name="直线箭头连接符 11"/>
          <p:cNvCxnSpPr>
            <a:stCxn id="31" idx="3"/>
            <a:endCxn id="33" idx="1"/>
          </p:cNvCxnSpPr>
          <p:nvPr/>
        </p:nvCxnSpPr>
        <p:spPr>
          <a:xfrm flipV="1">
            <a:off x="2528389" y="3727703"/>
            <a:ext cx="1529707" cy="379576"/>
          </a:xfrm>
          <a:prstGeom prst="straightConnector1">
            <a:avLst/>
          </a:prstGeom>
          <a:solidFill>
            <a:sysClr val="window" lastClr="FFFFFF"/>
          </a:solidFill>
          <a:ln w="19050" cap="flat" cmpd="sng" algn="ctr">
            <a:solidFill>
              <a:srgbClr val="4472C4">
                <a:lumMod val="75000"/>
              </a:srgbClr>
            </a:solidFill>
            <a:prstDash val="solid"/>
            <a:miter lim="800000"/>
            <a:tailEnd type="triangle"/>
          </a:ln>
          <a:effectLst/>
        </p:spPr>
      </p:cxnSp>
      <p:sp>
        <p:nvSpPr>
          <p:cNvPr id="36" name="圆角矩形 17"/>
          <p:cNvSpPr/>
          <p:nvPr/>
        </p:nvSpPr>
        <p:spPr>
          <a:xfrm>
            <a:off x="7716399" y="1202393"/>
            <a:ext cx="2213078" cy="595901"/>
          </a:xfrm>
          <a:prstGeom prst="roundRect">
            <a:avLst/>
          </a:prstGeom>
          <a:solidFill>
            <a:sysClr val="window" lastClr="FFFFFF"/>
          </a:solidFill>
          <a:ln w="1905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200" kern="0" dirty="0">
                <a:solidFill>
                  <a:prstClr val="black"/>
                </a:solidFill>
                <a:cs typeface="+mn-ea"/>
                <a:sym typeface="+mn-lt"/>
              </a:rPr>
              <a:t>分类</a:t>
            </a:r>
            <a:endParaRPr kumimoji="1" lang="zh-CN" altLang="en-US" sz="2200" b="0" i="0" u="none" strike="noStrike" kern="0" cap="none" spc="0" normalizeH="0" baseline="0" noProof="0" dirty="0">
              <a:ln>
                <a:noFill/>
              </a:ln>
              <a:solidFill>
                <a:prstClr val="black"/>
              </a:solidFill>
              <a:effectLst/>
              <a:uLnTx/>
              <a:uFillTx/>
              <a:cs typeface="+mn-ea"/>
              <a:sym typeface="+mn-lt"/>
            </a:endParaRPr>
          </a:p>
        </p:txBody>
      </p:sp>
      <p:sp>
        <p:nvSpPr>
          <p:cNvPr id="37" name="圆角矩形 18"/>
          <p:cNvSpPr/>
          <p:nvPr/>
        </p:nvSpPr>
        <p:spPr>
          <a:xfrm>
            <a:off x="7716399" y="2197645"/>
            <a:ext cx="2213078" cy="595901"/>
          </a:xfrm>
          <a:prstGeom prst="roundRect">
            <a:avLst/>
          </a:prstGeom>
          <a:solidFill>
            <a:sysClr val="window" lastClr="FFFFFF"/>
          </a:solidFill>
          <a:ln w="1905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200" b="0" i="0" u="none" strike="noStrike" kern="0" cap="none" spc="0" normalizeH="0" baseline="0" noProof="0" dirty="0">
                <a:ln>
                  <a:noFill/>
                </a:ln>
                <a:solidFill>
                  <a:prstClr val="black"/>
                </a:solidFill>
                <a:effectLst/>
                <a:uLnTx/>
                <a:uFillTx/>
                <a:cs typeface="+mn-ea"/>
                <a:sym typeface="+mn-lt"/>
              </a:rPr>
              <a:t>回归</a:t>
            </a:r>
            <a:endParaRPr kumimoji="1" lang="zh-CN" altLang="en-US" sz="2200" b="0" i="0" u="none" strike="noStrike" kern="0" cap="none" spc="0" normalizeH="0" baseline="0" noProof="0" dirty="0">
              <a:ln>
                <a:noFill/>
              </a:ln>
              <a:solidFill>
                <a:prstClr val="black"/>
              </a:solidFill>
              <a:effectLst/>
              <a:uLnTx/>
              <a:uFillTx/>
              <a:cs typeface="+mn-ea"/>
              <a:sym typeface="+mn-lt"/>
            </a:endParaRPr>
          </a:p>
        </p:txBody>
      </p:sp>
      <p:cxnSp>
        <p:nvCxnSpPr>
          <p:cNvPr id="38" name="直线箭头连接符 15"/>
          <p:cNvCxnSpPr>
            <a:stCxn id="29" idx="3"/>
            <a:endCxn id="36" idx="1"/>
          </p:cNvCxnSpPr>
          <p:nvPr/>
        </p:nvCxnSpPr>
        <p:spPr>
          <a:xfrm flipV="1">
            <a:off x="6266203" y="1500344"/>
            <a:ext cx="1450196" cy="1095433"/>
          </a:xfrm>
          <a:prstGeom prst="straightConnector1">
            <a:avLst/>
          </a:prstGeom>
          <a:solidFill>
            <a:sysClr val="window" lastClr="FFFFFF"/>
          </a:solidFill>
          <a:ln w="19050" cap="flat" cmpd="sng" algn="ctr">
            <a:solidFill>
              <a:srgbClr val="4472C4">
                <a:lumMod val="75000"/>
              </a:srgbClr>
            </a:solidFill>
            <a:prstDash val="solid"/>
            <a:miter lim="800000"/>
            <a:tailEnd type="triangle"/>
          </a:ln>
          <a:effectLst/>
        </p:spPr>
      </p:cxnSp>
      <p:cxnSp>
        <p:nvCxnSpPr>
          <p:cNvPr id="39" name="直线箭头连接符 17"/>
          <p:cNvCxnSpPr>
            <a:stCxn id="29" idx="3"/>
            <a:endCxn id="37" idx="1"/>
          </p:cNvCxnSpPr>
          <p:nvPr/>
        </p:nvCxnSpPr>
        <p:spPr>
          <a:xfrm flipV="1">
            <a:off x="6266203" y="2495596"/>
            <a:ext cx="1450196" cy="100181"/>
          </a:xfrm>
          <a:prstGeom prst="straightConnector1">
            <a:avLst/>
          </a:prstGeom>
          <a:solidFill>
            <a:sysClr val="window" lastClr="FFFFFF"/>
          </a:solidFill>
          <a:ln w="19050" cap="flat" cmpd="sng" algn="ctr">
            <a:solidFill>
              <a:srgbClr val="4472C4">
                <a:lumMod val="75000"/>
              </a:srgbClr>
            </a:solidFill>
            <a:prstDash val="solid"/>
            <a:miter lim="800000"/>
            <a:tailEnd type="triangle"/>
          </a:ln>
          <a:effectLst/>
        </p:spPr>
      </p:cxnSp>
      <p:sp>
        <p:nvSpPr>
          <p:cNvPr id="40" name="圆角矩形 17"/>
          <p:cNvSpPr/>
          <p:nvPr/>
        </p:nvSpPr>
        <p:spPr>
          <a:xfrm>
            <a:off x="7716399" y="3087470"/>
            <a:ext cx="2213078" cy="595901"/>
          </a:xfrm>
          <a:prstGeom prst="roundRect">
            <a:avLst/>
          </a:prstGeom>
          <a:solidFill>
            <a:sysClr val="window" lastClr="FFFFFF"/>
          </a:solidFill>
          <a:ln w="1905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200" kern="0" noProof="0" dirty="0">
                <a:solidFill>
                  <a:prstClr val="black"/>
                </a:solidFill>
                <a:cs typeface="+mn-ea"/>
                <a:sym typeface="+mn-lt"/>
              </a:rPr>
              <a:t>聚类</a:t>
            </a:r>
            <a:endParaRPr kumimoji="1" lang="zh-CN" altLang="en-US" sz="2200" b="0" i="0" u="none" strike="noStrike" kern="0" cap="none" spc="0" normalizeH="0" baseline="0" noProof="0" dirty="0">
              <a:ln>
                <a:noFill/>
              </a:ln>
              <a:solidFill>
                <a:prstClr val="black"/>
              </a:solidFill>
              <a:effectLst/>
              <a:uLnTx/>
              <a:uFillTx/>
              <a:cs typeface="+mn-ea"/>
              <a:sym typeface="+mn-lt"/>
            </a:endParaRPr>
          </a:p>
        </p:txBody>
      </p:sp>
      <p:sp>
        <p:nvSpPr>
          <p:cNvPr id="41" name="圆角矩形 18"/>
          <p:cNvSpPr/>
          <p:nvPr/>
        </p:nvSpPr>
        <p:spPr>
          <a:xfrm>
            <a:off x="7716399" y="4107279"/>
            <a:ext cx="2213078" cy="595901"/>
          </a:xfrm>
          <a:prstGeom prst="roundRect">
            <a:avLst/>
          </a:prstGeom>
          <a:solidFill>
            <a:sysClr val="window" lastClr="FFFFFF"/>
          </a:solidFill>
          <a:ln w="1905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200" kern="0" dirty="0">
                <a:solidFill>
                  <a:prstClr val="black"/>
                </a:solidFill>
                <a:cs typeface="+mn-ea"/>
                <a:sym typeface="+mn-lt"/>
              </a:rPr>
              <a:t>降维</a:t>
            </a:r>
            <a:endParaRPr kumimoji="1" lang="zh-CN" altLang="en-US" sz="2200" b="0" i="0" u="none" strike="noStrike" kern="0" cap="none" spc="0" normalizeH="0" baseline="0" noProof="0" dirty="0">
              <a:ln>
                <a:noFill/>
              </a:ln>
              <a:solidFill>
                <a:prstClr val="black"/>
              </a:solidFill>
              <a:effectLst/>
              <a:uLnTx/>
              <a:uFillTx/>
              <a:cs typeface="+mn-ea"/>
              <a:sym typeface="+mn-lt"/>
            </a:endParaRPr>
          </a:p>
        </p:txBody>
      </p:sp>
      <p:cxnSp>
        <p:nvCxnSpPr>
          <p:cNvPr id="42" name="直线箭头连接符 15"/>
          <p:cNvCxnSpPr>
            <a:endCxn id="40" idx="1"/>
          </p:cNvCxnSpPr>
          <p:nvPr/>
        </p:nvCxnSpPr>
        <p:spPr>
          <a:xfrm flipV="1">
            <a:off x="6266203" y="3385421"/>
            <a:ext cx="1450196" cy="319422"/>
          </a:xfrm>
          <a:prstGeom prst="straightConnector1">
            <a:avLst/>
          </a:prstGeom>
          <a:solidFill>
            <a:sysClr val="window" lastClr="FFFFFF"/>
          </a:solidFill>
          <a:ln w="19050" cap="flat" cmpd="sng" algn="ctr">
            <a:solidFill>
              <a:srgbClr val="4472C4">
                <a:lumMod val="75000"/>
              </a:srgbClr>
            </a:solidFill>
            <a:prstDash val="solid"/>
            <a:miter lim="800000"/>
            <a:tailEnd type="triangle"/>
          </a:ln>
          <a:effectLst/>
        </p:spPr>
      </p:cxnSp>
      <p:cxnSp>
        <p:nvCxnSpPr>
          <p:cNvPr id="43" name="直线箭头连接符 17"/>
          <p:cNvCxnSpPr>
            <a:stCxn id="33" idx="3"/>
            <a:endCxn id="41" idx="1"/>
          </p:cNvCxnSpPr>
          <p:nvPr/>
        </p:nvCxnSpPr>
        <p:spPr>
          <a:xfrm>
            <a:off x="6271175" y="3727703"/>
            <a:ext cx="1445224" cy="677527"/>
          </a:xfrm>
          <a:prstGeom prst="straightConnector1">
            <a:avLst/>
          </a:prstGeom>
          <a:solidFill>
            <a:sysClr val="window" lastClr="FFFFFF"/>
          </a:solidFill>
          <a:ln w="19050" cap="flat" cmpd="sng" algn="ctr">
            <a:solidFill>
              <a:srgbClr val="4472C4">
                <a:lumMod val="75000"/>
              </a:srgbClr>
            </a:solidFill>
            <a:prstDash val="solid"/>
            <a:miter lim="800000"/>
            <a:tailEnd type="triangle"/>
          </a:ln>
          <a:effectLst/>
        </p:spPr>
      </p:cxnSp>
      <p:sp>
        <p:nvSpPr>
          <p:cNvPr id="18" name="圆角矩形 4"/>
          <p:cNvSpPr/>
          <p:nvPr/>
        </p:nvSpPr>
        <p:spPr>
          <a:xfrm>
            <a:off x="4053125" y="4528278"/>
            <a:ext cx="2213078" cy="595901"/>
          </a:xfrm>
          <a:prstGeom prst="roundRect">
            <a:avLst/>
          </a:prstGeom>
          <a:solidFill>
            <a:sysClr val="window" lastClr="FFFFFF"/>
          </a:solidFill>
          <a:ln w="1905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200" kern="0" dirty="0">
                <a:solidFill>
                  <a:prstClr val="black"/>
                </a:solidFill>
                <a:cs typeface="+mn-ea"/>
                <a:sym typeface="+mn-lt"/>
              </a:rPr>
              <a:t>半监督学习</a:t>
            </a:r>
            <a:endParaRPr kumimoji="1" lang="zh-CN" altLang="en-US" sz="2200" b="0" i="0" u="none" strike="noStrike" kern="0" cap="none" spc="0" normalizeH="0" baseline="0" noProof="0" dirty="0">
              <a:ln>
                <a:noFill/>
              </a:ln>
              <a:solidFill>
                <a:prstClr val="black"/>
              </a:solidFill>
              <a:effectLst/>
              <a:uLnTx/>
              <a:uFillTx/>
              <a:cs typeface="+mn-ea"/>
              <a:sym typeface="+mn-lt"/>
            </a:endParaRPr>
          </a:p>
        </p:txBody>
      </p:sp>
      <p:sp>
        <p:nvSpPr>
          <p:cNvPr id="19" name="圆角矩形 4"/>
          <p:cNvSpPr/>
          <p:nvPr/>
        </p:nvSpPr>
        <p:spPr>
          <a:xfrm>
            <a:off x="4053125" y="5515179"/>
            <a:ext cx="2213078" cy="595901"/>
          </a:xfrm>
          <a:prstGeom prst="roundRect">
            <a:avLst/>
          </a:prstGeom>
          <a:solidFill>
            <a:sysClr val="window" lastClr="FFFFFF"/>
          </a:solidFill>
          <a:ln w="1905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200" kern="0" dirty="0">
                <a:solidFill>
                  <a:prstClr val="black"/>
                </a:solidFill>
                <a:cs typeface="+mn-ea"/>
                <a:sym typeface="+mn-lt"/>
              </a:rPr>
              <a:t>强化学习</a:t>
            </a:r>
            <a:endParaRPr kumimoji="1" lang="zh-CN" altLang="en-US" sz="2200" b="0" i="0" u="none" strike="noStrike" kern="0" cap="none" spc="0" normalizeH="0" baseline="0" noProof="0" dirty="0">
              <a:ln>
                <a:noFill/>
              </a:ln>
              <a:solidFill>
                <a:prstClr val="black"/>
              </a:solidFill>
              <a:effectLst/>
              <a:uLnTx/>
              <a:uFillTx/>
              <a:cs typeface="+mn-ea"/>
              <a:sym typeface="+mn-lt"/>
            </a:endParaRPr>
          </a:p>
        </p:txBody>
      </p:sp>
      <p:cxnSp>
        <p:nvCxnSpPr>
          <p:cNvPr id="8" name="直接箭头连接符 7"/>
          <p:cNvCxnSpPr>
            <a:stCxn id="31" idx="3"/>
            <a:endCxn id="18" idx="1"/>
          </p:cNvCxnSpPr>
          <p:nvPr/>
        </p:nvCxnSpPr>
        <p:spPr>
          <a:xfrm>
            <a:off x="2528389" y="4107279"/>
            <a:ext cx="1524736" cy="71895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31" idx="3"/>
            <a:endCxn id="19" idx="1"/>
          </p:cNvCxnSpPr>
          <p:nvPr/>
        </p:nvCxnSpPr>
        <p:spPr>
          <a:xfrm>
            <a:off x="2528389" y="4107279"/>
            <a:ext cx="1524736" cy="1705851"/>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par>
                                <p:cTn id="41" presetID="10"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par>
                                <p:cTn id="53" presetID="10"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P spid="36" grpId="0" animBg="1"/>
      <p:bldP spid="37" grpId="0" animBg="1"/>
      <p:bldP spid="40" grpId="0" animBg="1"/>
      <p:bldP spid="41"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5322" y="330753"/>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3" name="TextBox 3"/>
          <p:cNvSpPr txBox="1"/>
          <p:nvPr/>
        </p:nvSpPr>
        <p:spPr>
          <a:xfrm>
            <a:off x="831193" y="526017"/>
            <a:ext cx="3751318"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dirty="0">
                <a:solidFill>
                  <a:prstClr val="black"/>
                </a:solidFill>
                <a:cs typeface="+mn-ea"/>
                <a:sym typeface="+mn-lt"/>
              </a:rPr>
              <a:t>监督学习</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sp>
        <p:nvSpPr>
          <p:cNvPr id="344" name="iconfont-1191-801510"/>
          <p:cNvSpPr/>
          <p:nvPr/>
        </p:nvSpPr>
        <p:spPr>
          <a:xfrm>
            <a:off x="266491" y="649374"/>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B050"/>
              </a:solidFill>
              <a:effectLst/>
              <a:uLnTx/>
              <a:uFillTx/>
              <a:cs typeface="+mn-ea"/>
              <a:sym typeface="+mn-lt"/>
            </a:endParaRPr>
          </a:p>
        </p:txBody>
      </p:sp>
      <p:sp>
        <p:nvSpPr>
          <p:cNvPr id="3" name="文本框 2"/>
          <p:cNvSpPr txBox="1"/>
          <p:nvPr/>
        </p:nvSpPr>
        <p:spPr>
          <a:xfrm>
            <a:off x="904875" y="1952625"/>
            <a:ext cx="9105900" cy="1107996"/>
          </a:xfrm>
          <a:prstGeom prst="rect">
            <a:avLst/>
          </a:prstGeom>
          <a:noFill/>
        </p:spPr>
        <p:txBody>
          <a:bodyPr wrap="square" rtlCol="0">
            <a:spAutoFit/>
          </a:bodyPr>
          <a:lstStyle/>
          <a:p>
            <a:r>
              <a:rPr lang="zh-CN" altLang="en-US" sz="2200" dirty="0">
                <a:cs typeface="+mn-ea"/>
                <a:sym typeface="+mn-lt"/>
              </a:rPr>
              <a:t>监督学习</a:t>
            </a:r>
            <a:r>
              <a:rPr lang="en-US" altLang="zh-CN" sz="2200" dirty="0">
                <a:cs typeface="+mn-ea"/>
                <a:sym typeface="+mn-lt"/>
              </a:rPr>
              <a:t>(Supervised Learning</a:t>
            </a:r>
            <a:r>
              <a:rPr lang="zh-CN" altLang="en-US" sz="2200" dirty="0">
                <a:cs typeface="+mn-ea"/>
                <a:sym typeface="+mn-lt"/>
              </a:rPr>
              <a:t>）表示机器学习的数据是带标记的，这些标记可以包括数据类别、数据属性及特征点位置等。这些标记作为预期效果，不断修正机器的预测结果。</a:t>
            </a:r>
            <a:endParaRPr lang="en-US" altLang="zh-CN" sz="2200" dirty="0">
              <a:cs typeface="+mn-ea"/>
              <a:sym typeface="+mn-lt"/>
            </a:endParaRPr>
          </a:p>
        </p:txBody>
      </p:sp>
      <p:sp>
        <p:nvSpPr>
          <p:cNvPr id="13" name="文本框 12"/>
          <p:cNvSpPr txBox="1"/>
          <p:nvPr/>
        </p:nvSpPr>
        <p:spPr>
          <a:xfrm>
            <a:off x="952500" y="3840898"/>
            <a:ext cx="9105900" cy="1446550"/>
          </a:xfrm>
          <a:prstGeom prst="rect">
            <a:avLst/>
          </a:prstGeom>
          <a:noFill/>
        </p:spPr>
        <p:txBody>
          <a:bodyPr wrap="square" rtlCol="0">
            <a:spAutoFit/>
          </a:bodyPr>
          <a:lstStyle/>
          <a:p>
            <a:r>
              <a:rPr lang="zh-CN" altLang="en-US" sz="2200" dirty="0">
                <a:cs typeface="+mn-ea"/>
                <a:sym typeface="+mn-lt"/>
              </a:rPr>
              <a:t>通过大量带有标记的数据来训练机器，机器将预测结果与期望结果进行比对</a:t>
            </a:r>
            <a:r>
              <a:rPr lang="en-US" altLang="zh-CN" sz="2200" dirty="0">
                <a:cs typeface="+mn-ea"/>
                <a:sym typeface="+mn-lt"/>
              </a:rPr>
              <a:t>;</a:t>
            </a:r>
            <a:r>
              <a:rPr lang="zh-CN" altLang="en-US" sz="2200" dirty="0">
                <a:cs typeface="+mn-ea"/>
                <a:sym typeface="+mn-lt"/>
              </a:rPr>
              <a:t>之后根据比对结果来修改模型中的参数，再一次输出预测结果</a:t>
            </a:r>
            <a:r>
              <a:rPr lang="en-US" altLang="zh-CN" sz="2200" dirty="0">
                <a:cs typeface="+mn-ea"/>
                <a:sym typeface="+mn-lt"/>
              </a:rPr>
              <a:t>;</a:t>
            </a:r>
            <a:r>
              <a:rPr lang="zh-CN" altLang="en-US" sz="2200" dirty="0">
                <a:cs typeface="+mn-ea"/>
                <a:sym typeface="+mn-lt"/>
              </a:rPr>
              <a:t>然后将预测结果与期望结果进行比对，重复多次直至收敛，最终生成具有一定鲁棒性的模型来达到智能决策的能力。</a:t>
            </a:r>
            <a:endParaRPr lang="en-US" altLang="zh-CN" sz="2200" dirty="0">
              <a:cs typeface="+mn-ea"/>
              <a:sym typeface="+mn-lt"/>
            </a:endParaRPr>
          </a:p>
        </p:txBody>
      </p:sp>
      <p:sp>
        <p:nvSpPr>
          <p:cNvPr id="6" name="文本框 5"/>
          <p:cNvSpPr txBox="1"/>
          <p:nvPr/>
        </p:nvSpPr>
        <p:spPr>
          <a:xfrm>
            <a:off x="904875" y="1367612"/>
            <a:ext cx="2076450" cy="461665"/>
          </a:xfrm>
          <a:prstGeom prst="rect">
            <a:avLst/>
          </a:prstGeom>
          <a:noFill/>
        </p:spPr>
        <p:txBody>
          <a:bodyPr wrap="square" rtlCol="0">
            <a:spAutoFit/>
          </a:bodyPr>
          <a:lstStyle/>
          <a:p>
            <a:r>
              <a:rPr lang="zh-CN" altLang="en-US" sz="2400" b="1" dirty="0">
                <a:solidFill>
                  <a:schemeClr val="accent5">
                    <a:lumMod val="75000"/>
                  </a:schemeClr>
                </a:solidFill>
                <a:cs typeface="+mn-ea"/>
                <a:sym typeface="+mn-lt"/>
              </a:rPr>
              <a:t>定义：</a:t>
            </a:r>
            <a:endParaRPr lang="zh-CN" altLang="en-US" sz="2400" b="1" dirty="0">
              <a:solidFill>
                <a:schemeClr val="accent5">
                  <a:lumMod val="75000"/>
                </a:schemeClr>
              </a:solidFill>
              <a:cs typeface="+mn-ea"/>
              <a:sym typeface="+mn-lt"/>
            </a:endParaRPr>
          </a:p>
        </p:txBody>
      </p:sp>
      <p:sp>
        <p:nvSpPr>
          <p:cNvPr id="8" name="文本框 7"/>
          <p:cNvSpPr txBox="1"/>
          <p:nvPr/>
        </p:nvSpPr>
        <p:spPr>
          <a:xfrm>
            <a:off x="952500" y="3200877"/>
            <a:ext cx="2524125" cy="461665"/>
          </a:xfrm>
          <a:prstGeom prst="rect">
            <a:avLst/>
          </a:prstGeom>
          <a:noFill/>
        </p:spPr>
        <p:txBody>
          <a:bodyPr wrap="square" rtlCol="0">
            <a:spAutoFit/>
          </a:bodyPr>
          <a:lstStyle/>
          <a:p>
            <a:r>
              <a:rPr lang="zh-CN" altLang="en-US" sz="2400" b="1" dirty="0">
                <a:solidFill>
                  <a:schemeClr val="accent5">
                    <a:lumMod val="75000"/>
                  </a:schemeClr>
                </a:solidFill>
                <a:cs typeface="+mn-ea"/>
                <a:sym typeface="+mn-lt"/>
              </a:rPr>
              <a:t>具体实现过程</a:t>
            </a:r>
            <a:r>
              <a:rPr lang="en-US" altLang="zh-CN" sz="2400" b="1" dirty="0">
                <a:solidFill>
                  <a:schemeClr val="accent5">
                    <a:lumMod val="75000"/>
                  </a:schemeClr>
                </a:solidFill>
                <a:cs typeface="+mn-ea"/>
                <a:sym typeface="+mn-lt"/>
              </a:rPr>
              <a:t>:</a:t>
            </a:r>
            <a:endParaRPr lang="en-US" altLang="zh-CN" sz="2400" b="1" dirty="0">
              <a:solidFill>
                <a:schemeClr val="accent5">
                  <a:lumMod val="75000"/>
                </a:schemeClr>
              </a:solidFill>
              <a:cs typeface="+mn-ea"/>
              <a:sym typeface="+mn-lt"/>
            </a:endParaRPr>
          </a:p>
        </p:txBody>
      </p:sp>
    </p:spTree>
    <p:custDataLst>
      <p:tags r:id="rId1"/>
    </p:custData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5322" y="330753"/>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3" name="TextBox 3"/>
          <p:cNvSpPr txBox="1"/>
          <p:nvPr/>
        </p:nvSpPr>
        <p:spPr>
          <a:xfrm>
            <a:off x="831193" y="526017"/>
            <a:ext cx="3751318"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dirty="0">
                <a:solidFill>
                  <a:prstClr val="black"/>
                </a:solidFill>
                <a:cs typeface="+mn-ea"/>
                <a:sym typeface="+mn-lt"/>
              </a:rPr>
              <a:t>监督学习</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sp>
        <p:nvSpPr>
          <p:cNvPr id="344" name="iconfont-1191-801510"/>
          <p:cNvSpPr/>
          <p:nvPr/>
        </p:nvSpPr>
        <p:spPr>
          <a:xfrm>
            <a:off x="266491" y="649374"/>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B050"/>
              </a:solidFill>
              <a:effectLst/>
              <a:uLnTx/>
              <a:uFillTx/>
              <a:cs typeface="+mn-ea"/>
              <a:sym typeface="+mn-lt"/>
            </a:endParaRPr>
          </a:p>
        </p:txBody>
      </p:sp>
      <p:sp>
        <p:nvSpPr>
          <p:cNvPr id="15" name="文本框 14"/>
          <p:cNvSpPr txBox="1"/>
          <p:nvPr/>
        </p:nvSpPr>
        <p:spPr>
          <a:xfrm>
            <a:off x="7267575" y="1821556"/>
            <a:ext cx="3924300" cy="430887"/>
          </a:xfrm>
          <a:prstGeom prst="rect">
            <a:avLst/>
          </a:prstGeom>
          <a:noFill/>
        </p:spPr>
        <p:txBody>
          <a:bodyPr wrap="square" rtlCol="0">
            <a:spAutoFit/>
          </a:bodyPr>
          <a:lstStyle/>
          <a:p>
            <a:r>
              <a:rPr lang="zh-CN" altLang="en-US" sz="2200" dirty="0">
                <a:cs typeface="+mn-ea"/>
                <a:sym typeface="+mn-lt"/>
              </a:rPr>
              <a:t>常见的监督学习有分类和回归。</a:t>
            </a:r>
            <a:endParaRPr lang="zh-CN" altLang="en-US" sz="2200" dirty="0">
              <a:cs typeface="+mn-ea"/>
              <a:sym typeface="+mn-lt"/>
            </a:endParaRPr>
          </a:p>
        </p:txBody>
      </p:sp>
      <p:sp>
        <p:nvSpPr>
          <p:cNvPr id="8" name="圆角矩形 4"/>
          <p:cNvSpPr/>
          <p:nvPr/>
        </p:nvSpPr>
        <p:spPr>
          <a:xfrm>
            <a:off x="940466" y="3131049"/>
            <a:ext cx="2213078" cy="595901"/>
          </a:xfrm>
          <a:prstGeom prst="roundRect">
            <a:avLst/>
          </a:prstGeom>
          <a:solidFill>
            <a:sysClr val="window" lastClr="FFFFFF"/>
          </a:solidFill>
          <a:ln w="1905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200" kern="0" dirty="0">
                <a:solidFill>
                  <a:prstClr val="black"/>
                </a:solidFill>
                <a:cs typeface="+mn-ea"/>
                <a:sym typeface="+mn-lt"/>
              </a:rPr>
              <a:t>监督学习</a:t>
            </a:r>
            <a:endParaRPr kumimoji="1" lang="zh-CN" altLang="en-US" sz="2200" b="0" i="0" u="none" strike="noStrike" kern="0" cap="none" spc="0" normalizeH="0" baseline="0" noProof="0" dirty="0">
              <a:ln>
                <a:noFill/>
              </a:ln>
              <a:solidFill>
                <a:prstClr val="black"/>
              </a:solidFill>
              <a:effectLst/>
              <a:uLnTx/>
              <a:uFillTx/>
              <a:cs typeface="+mn-ea"/>
              <a:sym typeface="+mn-lt"/>
            </a:endParaRPr>
          </a:p>
        </p:txBody>
      </p:sp>
      <p:sp>
        <p:nvSpPr>
          <p:cNvPr id="9" name="圆角矩形 17"/>
          <p:cNvSpPr/>
          <p:nvPr/>
        </p:nvSpPr>
        <p:spPr>
          <a:xfrm>
            <a:off x="4582511" y="2233601"/>
            <a:ext cx="2213078" cy="595901"/>
          </a:xfrm>
          <a:prstGeom prst="roundRect">
            <a:avLst/>
          </a:prstGeom>
          <a:solidFill>
            <a:sysClr val="window" lastClr="FFFFFF"/>
          </a:solidFill>
          <a:ln w="1905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200" kern="0" dirty="0">
                <a:solidFill>
                  <a:prstClr val="black"/>
                </a:solidFill>
                <a:cs typeface="+mn-ea"/>
                <a:sym typeface="+mn-lt"/>
              </a:rPr>
              <a:t>分类</a:t>
            </a:r>
            <a:endParaRPr kumimoji="1" lang="zh-CN" altLang="en-US" sz="2200" b="0" i="0" u="none" strike="noStrike" kern="0" cap="none" spc="0" normalizeH="0" baseline="0" noProof="0" dirty="0">
              <a:ln>
                <a:noFill/>
              </a:ln>
              <a:solidFill>
                <a:prstClr val="black"/>
              </a:solidFill>
              <a:effectLst/>
              <a:uLnTx/>
              <a:uFillTx/>
              <a:cs typeface="+mn-ea"/>
              <a:sym typeface="+mn-lt"/>
            </a:endParaRPr>
          </a:p>
        </p:txBody>
      </p:sp>
      <p:sp>
        <p:nvSpPr>
          <p:cNvPr id="10" name="圆角矩形 18"/>
          <p:cNvSpPr/>
          <p:nvPr/>
        </p:nvSpPr>
        <p:spPr>
          <a:xfrm>
            <a:off x="4603740" y="3421377"/>
            <a:ext cx="2213078" cy="595901"/>
          </a:xfrm>
          <a:prstGeom prst="roundRect">
            <a:avLst/>
          </a:prstGeom>
          <a:solidFill>
            <a:sysClr val="window" lastClr="FFFFFF"/>
          </a:solidFill>
          <a:ln w="1905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200" b="0" i="0" u="none" strike="noStrike" kern="0" cap="none" spc="0" normalizeH="0" baseline="0" noProof="0" dirty="0">
                <a:ln>
                  <a:noFill/>
                </a:ln>
                <a:solidFill>
                  <a:prstClr val="black"/>
                </a:solidFill>
                <a:effectLst/>
                <a:uLnTx/>
                <a:uFillTx/>
                <a:cs typeface="+mn-ea"/>
                <a:sym typeface="+mn-lt"/>
              </a:rPr>
              <a:t>回归</a:t>
            </a:r>
            <a:endParaRPr kumimoji="1" lang="zh-CN" altLang="en-US" sz="2200" b="0" i="0" u="none" strike="noStrike" kern="0" cap="none" spc="0" normalizeH="0" baseline="0" noProof="0" dirty="0">
              <a:ln>
                <a:noFill/>
              </a:ln>
              <a:solidFill>
                <a:prstClr val="black"/>
              </a:solidFill>
              <a:effectLst/>
              <a:uLnTx/>
              <a:uFillTx/>
              <a:cs typeface="+mn-ea"/>
              <a:sym typeface="+mn-lt"/>
            </a:endParaRPr>
          </a:p>
        </p:txBody>
      </p:sp>
      <p:cxnSp>
        <p:nvCxnSpPr>
          <p:cNvPr id="11" name="直线箭头连接符 15"/>
          <p:cNvCxnSpPr>
            <a:stCxn id="8" idx="3"/>
            <a:endCxn id="9" idx="1"/>
          </p:cNvCxnSpPr>
          <p:nvPr/>
        </p:nvCxnSpPr>
        <p:spPr>
          <a:xfrm flipV="1">
            <a:off x="3153544" y="2531552"/>
            <a:ext cx="1428967" cy="897448"/>
          </a:xfrm>
          <a:prstGeom prst="straightConnector1">
            <a:avLst/>
          </a:prstGeom>
          <a:solidFill>
            <a:sysClr val="window" lastClr="FFFFFF"/>
          </a:solidFill>
          <a:ln w="19050" cap="flat" cmpd="sng" algn="ctr">
            <a:solidFill>
              <a:srgbClr val="4472C4">
                <a:lumMod val="75000"/>
              </a:srgbClr>
            </a:solidFill>
            <a:prstDash val="solid"/>
            <a:miter lim="800000"/>
            <a:tailEnd type="triangle"/>
          </a:ln>
          <a:effectLst/>
        </p:spPr>
      </p:cxnSp>
      <p:cxnSp>
        <p:nvCxnSpPr>
          <p:cNvPr id="12" name="直线箭头连接符 17"/>
          <p:cNvCxnSpPr>
            <a:stCxn id="8" idx="3"/>
            <a:endCxn id="10" idx="1"/>
          </p:cNvCxnSpPr>
          <p:nvPr/>
        </p:nvCxnSpPr>
        <p:spPr>
          <a:xfrm>
            <a:off x="3153544" y="3429000"/>
            <a:ext cx="1450196" cy="290328"/>
          </a:xfrm>
          <a:prstGeom prst="straightConnector1">
            <a:avLst/>
          </a:prstGeom>
          <a:solidFill>
            <a:sysClr val="window" lastClr="FFFFFF"/>
          </a:solidFill>
          <a:ln w="19050" cap="flat" cmpd="sng" algn="ctr">
            <a:solidFill>
              <a:srgbClr val="4472C4">
                <a:lumMod val="75000"/>
              </a:srgbClr>
            </a:solidFill>
            <a:prstDash val="solid"/>
            <a:miter lim="800000"/>
            <a:tailEnd type="triangle"/>
          </a:ln>
          <a:effectLst/>
        </p:spPr>
      </p:cxnSp>
      <p:sp>
        <p:nvSpPr>
          <p:cNvPr id="14" name="文本框 13"/>
          <p:cNvSpPr txBox="1"/>
          <p:nvPr/>
        </p:nvSpPr>
        <p:spPr>
          <a:xfrm>
            <a:off x="7267575" y="3726949"/>
            <a:ext cx="3809999" cy="1446550"/>
          </a:xfrm>
          <a:prstGeom prst="rect">
            <a:avLst/>
          </a:prstGeom>
          <a:noFill/>
        </p:spPr>
        <p:txBody>
          <a:bodyPr wrap="square" rtlCol="0">
            <a:spAutoFit/>
          </a:bodyPr>
          <a:lstStyle/>
          <a:p>
            <a:r>
              <a:rPr lang="zh-CN" altLang="en-US" sz="2200" b="1" dirty="0">
                <a:solidFill>
                  <a:schemeClr val="accent5">
                    <a:lumMod val="75000"/>
                  </a:schemeClr>
                </a:solidFill>
                <a:cs typeface="+mn-ea"/>
                <a:sym typeface="+mn-lt"/>
              </a:rPr>
              <a:t>回归</a:t>
            </a:r>
            <a:r>
              <a:rPr lang="en-US" altLang="zh-CN" sz="2200" b="1" dirty="0">
                <a:solidFill>
                  <a:schemeClr val="accent5">
                    <a:lumMod val="75000"/>
                  </a:schemeClr>
                </a:solidFill>
                <a:cs typeface="+mn-ea"/>
                <a:sym typeface="+mn-lt"/>
              </a:rPr>
              <a:t>(Regression</a:t>
            </a:r>
            <a:r>
              <a:rPr lang="zh-CN" altLang="en-US" sz="2200" b="1" dirty="0">
                <a:solidFill>
                  <a:schemeClr val="accent5">
                    <a:lumMod val="75000"/>
                  </a:schemeClr>
                </a:solidFill>
                <a:cs typeface="+mn-ea"/>
                <a:sym typeface="+mn-lt"/>
              </a:rPr>
              <a:t>）</a:t>
            </a:r>
            <a:r>
              <a:rPr lang="zh-CN" altLang="en-US" sz="2200" dirty="0">
                <a:cs typeface="+mn-ea"/>
                <a:sym typeface="+mn-lt"/>
              </a:rPr>
              <a:t>是将数据归到一条“线”上，即为离散数据生产拟合曲线，因此其预测结果是连续的。</a:t>
            </a:r>
            <a:endParaRPr lang="zh-CN" altLang="en-US" sz="2200" dirty="0">
              <a:cs typeface="+mn-ea"/>
              <a:sym typeface="+mn-lt"/>
            </a:endParaRPr>
          </a:p>
        </p:txBody>
      </p:sp>
      <p:sp>
        <p:nvSpPr>
          <p:cNvPr id="16" name="文本框 15"/>
          <p:cNvSpPr txBox="1"/>
          <p:nvPr/>
        </p:nvSpPr>
        <p:spPr>
          <a:xfrm>
            <a:off x="7267575" y="2435698"/>
            <a:ext cx="3810000" cy="1107996"/>
          </a:xfrm>
          <a:prstGeom prst="rect">
            <a:avLst/>
          </a:prstGeom>
          <a:noFill/>
        </p:spPr>
        <p:txBody>
          <a:bodyPr wrap="square" rtlCol="0">
            <a:spAutoFit/>
          </a:bodyPr>
          <a:lstStyle/>
          <a:p>
            <a:r>
              <a:rPr lang="zh-CN" altLang="en-US" sz="2200" b="1" dirty="0">
                <a:solidFill>
                  <a:schemeClr val="accent5">
                    <a:lumMod val="75000"/>
                  </a:schemeClr>
                </a:solidFill>
                <a:cs typeface="+mn-ea"/>
                <a:sym typeface="+mn-lt"/>
              </a:rPr>
              <a:t>分类</a:t>
            </a:r>
            <a:r>
              <a:rPr lang="en-US" altLang="zh-CN" sz="2200" b="1" dirty="0">
                <a:solidFill>
                  <a:schemeClr val="accent5">
                    <a:lumMod val="75000"/>
                  </a:schemeClr>
                </a:solidFill>
                <a:cs typeface="+mn-ea"/>
                <a:sym typeface="+mn-lt"/>
              </a:rPr>
              <a:t>(Classification</a:t>
            </a:r>
            <a:r>
              <a:rPr lang="zh-CN" altLang="en-US" sz="2200" b="1" dirty="0">
                <a:solidFill>
                  <a:schemeClr val="accent5">
                    <a:lumMod val="75000"/>
                  </a:schemeClr>
                </a:solidFill>
                <a:cs typeface="+mn-ea"/>
                <a:sym typeface="+mn-lt"/>
              </a:rPr>
              <a:t>）</a:t>
            </a:r>
            <a:r>
              <a:rPr lang="zh-CN" altLang="en-US" sz="2200" dirty="0">
                <a:cs typeface="+mn-ea"/>
                <a:sym typeface="+mn-lt"/>
              </a:rPr>
              <a:t>是将一些实例数据分到合适的类别中，它的预测结果是离散的。</a:t>
            </a:r>
            <a:endParaRPr lang="zh-CN" altLang="en-US" sz="2200" dirty="0">
              <a:cs typeface="+mn-ea"/>
              <a:sym typeface="+mn-lt"/>
            </a:endParaRPr>
          </a:p>
        </p:txBody>
      </p:sp>
    </p:spTree>
    <p:custDataLst>
      <p:tags r:id="rId1"/>
    </p:custData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animBg="1"/>
      <p:bldP spid="9" grpId="0" animBg="1"/>
      <p:bldP spid="10" grpId="0" animBg="1"/>
      <p:bldP spid="14"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5322" y="330753"/>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3" name="TextBox 3"/>
          <p:cNvSpPr txBox="1"/>
          <p:nvPr/>
        </p:nvSpPr>
        <p:spPr>
          <a:xfrm>
            <a:off x="831193" y="526017"/>
            <a:ext cx="3751318"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dirty="0">
                <a:solidFill>
                  <a:prstClr val="black"/>
                </a:solidFill>
                <a:cs typeface="+mn-ea"/>
                <a:sym typeface="+mn-lt"/>
              </a:rPr>
              <a:t>无监督学习</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sp>
        <p:nvSpPr>
          <p:cNvPr id="344" name="iconfont-1191-801510"/>
          <p:cNvSpPr/>
          <p:nvPr/>
        </p:nvSpPr>
        <p:spPr>
          <a:xfrm>
            <a:off x="266491" y="649374"/>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B050"/>
              </a:solidFill>
              <a:effectLst/>
              <a:uLnTx/>
              <a:uFillTx/>
              <a:cs typeface="+mn-ea"/>
              <a:sym typeface="+mn-lt"/>
            </a:endParaRPr>
          </a:p>
        </p:txBody>
      </p:sp>
      <p:sp>
        <p:nvSpPr>
          <p:cNvPr id="3" name="文本框 2"/>
          <p:cNvSpPr txBox="1"/>
          <p:nvPr/>
        </p:nvSpPr>
        <p:spPr>
          <a:xfrm>
            <a:off x="981075" y="2014750"/>
            <a:ext cx="9105900" cy="769441"/>
          </a:xfrm>
          <a:prstGeom prst="rect">
            <a:avLst/>
          </a:prstGeom>
          <a:noFill/>
        </p:spPr>
        <p:txBody>
          <a:bodyPr wrap="square" rtlCol="0">
            <a:spAutoFit/>
          </a:bodyPr>
          <a:lstStyle/>
          <a:p>
            <a:r>
              <a:rPr lang="zh-CN" altLang="en-US" sz="2200" b="1" dirty="0">
                <a:solidFill>
                  <a:schemeClr val="accent5">
                    <a:lumMod val="75000"/>
                  </a:schemeClr>
                </a:solidFill>
                <a:cs typeface="+mn-ea"/>
                <a:sym typeface="+mn-lt"/>
              </a:rPr>
              <a:t>无监督学习</a:t>
            </a:r>
            <a:r>
              <a:rPr lang="en-US" altLang="zh-CN" sz="2200" b="1" dirty="0">
                <a:solidFill>
                  <a:schemeClr val="accent5">
                    <a:lumMod val="75000"/>
                  </a:schemeClr>
                </a:solidFill>
                <a:cs typeface="+mn-ea"/>
                <a:sym typeface="+mn-lt"/>
              </a:rPr>
              <a:t>(Unsupervised Learning</a:t>
            </a:r>
            <a:r>
              <a:rPr lang="zh-CN" altLang="en-US" sz="2200" b="1" dirty="0">
                <a:solidFill>
                  <a:schemeClr val="accent5">
                    <a:lumMod val="75000"/>
                  </a:schemeClr>
                </a:solidFill>
                <a:cs typeface="+mn-ea"/>
                <a:sym typeface="+mn-lt"/>
              </a:rPr>
              <a:t>）</a:t>
            </a:r>
            <a:r>
              <a:rPr lang="zh-CN" altLang="en-US" sz="2200" dirty="0">
                <a:cs typeface="+mn-ea"/>
                <a:sym typeface="+mn-lt"/>
              </a:rPr>
              <a:t>表示机器学习的数据是没有标记的。机器从无标记的数据中探索并推断出潜在的联系。</a:t>
            </a:r>
            <a:endParaRPr lang="en-US" altLang="zh-CN" sz="2200" dirty="0">
              <a:cs typeface="+mn-ea"/>
              <a:sym typeface="+mn-lt"/>
            </a:endParaRPr>
          </a:p>
        </p:txBody>
      </p:sp>
      <p:sp>
        <p:nvSpPr>
          <p:cNvPr id="6" name="文本框 5"/>
          <p:cNvSpPr txBox="1"/>
          <p:nvPr/>
        </p:nvSpPr>
        <p:spPr>
          <a:xfrm>
            <a:off x="981075" y="1367612"/>
            <a:ext cx="2076450" cy="461665"/>
          </a:xfrm>
          <a:prstGeom prst="rect">
            <a:avLst/>
          </a:prstGeom>
          <a:noFill/>
        </p:spPr>
        <p:txBody>
          <a:bodyPr wrap="square" rtlCol="0">
            <a:spAutoFit/>
          </a:bodyPr>
          <a:lstStyle/>
          <a:p>
            <a:r>
              <a:rPr lang="zh-CN" altLang="en-US" sz="2400" b="1" dirty="0">
                <a:solidFill>
                  <a:schemeClr val="accent5">
                    <a:lumMod val="75000"/>
                  </a:schemeClr>
                </a:solidFill>
                <a:cs typeface="+mn-ea"/>
                <a:sym typeface="+mn-lt"/>
              </a:rPr>
              <a:t>定义：</a:t>
            </a:r>
            <a:endParaRPr lang="zh-CN" altLang="en-US" sz="2400" b="1" dirty="0">
              <a:solidFill>
                <a:schemeClr val="accent5">
                  <a:lumMod val="75000"/>
                </a:schemeClr>
              </a:solidFill>
              <a:cs typeface="+mn-ea"/>
              <a:sym typeface="+mn-lt"/>
            </a:endParaRPr>
          </a:p>
        </p:txBody>
      </p:sp>
      <p:sp>
        <p:nvSpPr>
          <p:cNvPr id="9" name="圆角矩形 11"/>
          <p:cNvSpPr/>
          <p:nvPr/>
        </p:nvSpPr>
        <p:spPr>
          <a:xfrm>
            <a:off x="1172764" y="4216960"/>
            <a:ext cx="2213079" cy="595901"/>
          </a:xfrm>
          <a:prstGeom prst="roundRect">
            <a:avLst/>
          </a:prstGeom>
          <a:solidFill>
            <a:sysClr val="window" lastClr="FFFFFF"/>
          </a:solidFill>
          <a:ln w="1905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200" kern="0" dirty="0">
                <a:solidFill>
                  <a:prstClr val="black"/>
                </a:solidFill>
                <a:cs typeface="+mn-ea"/>
                <a:sym typeface="+mn-lt"/>
              </a:rPr>
              <a:t>无监督学习</a:t>
            </a:r>
            <a:endParaRPr kumimoji="1" lang="zh-CN" altLang="en-US" sz="2200" b="0" i="0" u="none" strike="noStrike" kern="0" cap="none" spc="0" normalizeH="0" baseline="0" noProof="0" dirty="0">
              <a:ln>
                <a:noFill/>
              </a:ln>
              <a:solidFill>
                <a:prstClr val="black"/>
              </a:solidFill>
              <a:effectLst/>
              <a:uLnTx/>
              <a:uFillTx/>
              <a:cs typeface="+mn-ea"/>
              <a:sym typeface="+mn-lt"/>
            </a:endParaRPr>
          </a:p>
        </p:txBody>
      </p:sp>
      <p:sp>
        <p:nvSpPr>
          <p:cNvPr id="10" name="圆角矩形 17"/>
          <p:cNvSpPr/>
          <p:nvPr/>
        </p:nvSpPr>
        <p:spPr>
          <a:xfrm>
            <a:off x="4831067" y="3874678"/>
            <a:ext cx="2213078" cy="595901"/>
          </a:xfrm>
          <a:prstGeom prst="roundRect">
            <a:avLst/>
          </a:prstGeom>
          <a:solidFill>
            <a:sysClr val="window" lastClr="FFFFFF"/>
          </a:solidFill>
          <a:ln w="1905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200" kern="0" noProof="0" dirty="0">
                <a:solidFill>
                  <a:prstClr val="black"/>
                </a:solidFill>
                <a:cs typeface="+mn-ea"/>
                <a:sym typeface="+mn-lt"/>
              </a:rPr>
              <a:t>聚类</a:t>
            </a:r>
            <a:endParaRPr kumimoji="1" lang="zh-CN" altLang="en-US" sz="2200" b="0" i="0" u="none" strike="noStrike" kern="0" cap="none" spc="0" normalizeH="0" baseline="0" noProof="0" dirty="0">
              <a:ln>
                <a:noFill/>
              </a:ln>
              <a:solidFill>
                <a:prstClr val="black"/>
              </a:solidFill>
              <a:effectLst/>
              <a:uLnTx/>
              <a:uFillTx/>
              <a:cs typeface="+mn-ea"/>
              <a:sym typeface="+mn-lt"/>
            </a:endParaRPr>
          </a:p>
        </p:txBody>
      </p:sp>
      <p:sp>
        <p:nvSpPr>
          <p:cNvPr id="11" name="圆角矩形 18"/>
          <p:cNvSpPr/>
          <p:nvPr/>
        </p:nvSpPr>
        <p:spPr>
          <a:xfrm>
            <a:off x="4831067" y="4894487"/>
            <a:ext cx="2213078" cy="595901"/>
          </a:xfrm>
          <a:prstGeom prst="roundRect">
            <a:avLst/>
          </a:prstGeom>
          <a:solidFill>
            <a:sysClr val="window" lastClr="FFFFFF"/>
          </a:solidFill>
          <a:ln w="19050" cap="flat" cmpd="sng" algn="ctr">
            <a:solidFill>
              <a:srgbClr val="4472C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200" kern="0" dirty="0">
                <a:solidFill>
                  <a:prstClr val="black"/>
                </a:solidFill>
                <a:cs typeface="+mn-ea"/>
                <a:sym typeface="+mn-lt"/>
              </a:rPr>
              <a:t>降维</a:t>
            </a:r>
            <a:endParaRPr kumimoji="1" lang="zh-CN" altLang="en-US" sz="2200" b="0" i="0" u="none" strike="noStrike" kern="0" cap="none" spc="0" normalizeH="0" baseline="0" noProof="0" dirty="0">
              <a:ln>
                <a:noFill/>
              </a:ln>
              <a:solidFill>
                <a:prstClr val="black"/>
              </a:solidFill>
              <a:effectLst/>
              <a:uLnTx/>
              <a:uFillTx/>
              <a:cs typeface="+mn-ea"/>
              <a:sym typeface="+mn-lt"/>
            </a:endParaRPr>
          </a:p>
        </p:txBody>
      </p:sp>
      <p:cxnSp>
        <p:nvCxnSpPr>
          <p:cNvPr id="12" name="直线箭头连接符 15"/>
          <p:cNvCxnSpPr>
            <a:endCxn id="10" idx="1"/>
          </p:cNvCxnSpPr>
          <p:nvPr/>
        </p:nvCxnSpPr>
        <p:spPr>
          <a:xfrm flipV="1">
            <a:off x="3380871" y="4172629"/>
            <a:ext cx="1450196" cy="319422"/>
          </a:xfrm>
          <a:prstGeom prst="straightConnector1">
            <a:avLst/>
          </a:prstGeom>
          <a:solidFill>
            <a:sysClr val="window" lastClr="FFFFFF"/>
          </a:solidFill>
          <a:ln w="19050" cap="flat" cmpd="sng" algn="ctr">
            <a:solidFill>
              <a:srgbClr val="4472C4">
                <a:lumMod val="75000"/>
              </a:srgbClr>
            </a:solidFill>
            <a:prstDash val="solid"/>
            <a:miter lim="800000"/>
            <a:tailEnd type="triangle"/>
          </a:ln>
          <a:effectLst/>
        </p:spPr>
      </p:cxnSp>
      <p:cxnSp>
        <p:nvCxnSpPr>
          <p:cNvPr id="14" name="直线箭头连接符 17"/>
          <p:cNvCxnSpPr>
            <a:stCxn id="9" idx="3"/>
            <a:endCxn id="11" idx="1"/>
          </p:cNvCxnSpPr>
          <p:nvPr/>
        </p:nvCxnSpPr>
        <p:spPr>
          <a:xfrm>
            <a:off x="3385843" y="4514911"/>
            <a:ext cx="1445224" cy="677527"/>
          </a:xfrm>
          <a:prstGeom prst="straightConnector1">
            <a:avLst/>
          </a:prstGeom>
          <a:solidFill>
            <a:sysClr val="window" lastClr="FFFFFF"/>
          </a:solidFill>
          <a:ln w="19050" cap="flat" cmpd="sng" algn="ctr">
            <a:solidFill>
              <a:srgbClr val="4472C4">
                <a:lumMod val="75000"/>
              </a:srgbClr>
            </a:solidFill>
            <a:prstDash val="solid"/>
            <a:miter lim="800000"/>
            <a:tailEnd type="triangle"/>
          </a:ln>
          <a:effectLst/>
        </p:spPr>
      </p:cxnSp>
      <p:sp>
        <p:nvSpPr>
          <p:cNvPr id="4" name="文本框 3"/>
          <p:cNvSpPr txBox="1"/>
          <p:nvPr/>
        </p:nvSpPr>
        <p:spPr>
          <a:xfrm>
            <a:off x="981075" y="2969664"/>
            <a:ext cx="4695825" cy="430887"/>
          </a:xfrm>
          <a:prstGeom prst="rect">
            <a:avLst/>
          </a:prstGeom>
          <a:noFill/>
        </p:spPr>
        <p:txBody>
          <a:bodyPr wrap="square" rtlCol="0">
            <a:spAutoFit/>
          </a:bodyPr>
          <a:lstStyle/>
          <a:p>
            <a:pPr lvl="0"/>
            <a:r>
              <a:rPr lang="zh-CN" altLang="en-US" sz="2200" dirty="0">
                <a:solidFill>
                  <a:prstClr val="black"/>
                </a:solidFill>
                <a:cs typeface="+mn-ea"/>
                <a:sym typeface="+mn-lt"/>
              </a:rPr>
              <a:t>常见的无监督学习有聚类和降维。</a:t>
            </a:r>
            <a:endParaRPr lang="en-US" altLang="zh-CN" sz="2200" dirty="0">
              <a:solidFill>
                <a:prstClr val="black"/>
              </a:solidFill>
              <a:cs typeface="+mn-ea"/>
              <a:sym typeface="+mn-lt"/>
            </a:endParaRPr>
          </a:p>
        </p:txBody>
      </p:sp>
    </p:spTree>
    <p:custDataLst>
      <p:tags r:id="rId1"/>
    </p:custData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animBg="1"/>
      <p:bldP spid="10" grpId="0" animBg="1"/>
      <p:bldP spid="11"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5322" y="330753"/>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3" name="TextBox 3"/>
          <p:cNvSpPr txBox="1"/>
          <p:nvPr/>
        </p:nvSpPr>
        <p:spPr>
          <a:xfrm>
            <a:off x="831193" y="526017"/>
            <a:ext cx="3751318"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dirty="0">
                <a:solidFill>
                  <a:prstClr val="black"/>
                </a:solidFill>
                <a:cs typeface="+mn-ea"/>
                <a:sym typeface="+mn-lt"/>
              </a:rPr>
              <a:t>无监督学习</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sp>
        <p:nvSpPr>
          <p:cNvPr id="344" name="iconfont-1191-801510"/>
          <p:cNvSpPr/>
          <p:nvPr/>
        </p:nvSpPr>
        <p:spPr>
          <a:xfrm>
            <a:off x="266491" y="649374"/>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B050"/>
              </a:solidFill>
              <a:effectLst/>
              <a:uLnTx/>
              <a:uFillTx/>
              <a:cs typeface="+mn-ea"/>
              <a:sym typeface="+mn-lt"/>
            </a:endParaRPr>
          </a:p>
        </p:txBody>
      </p:sp>
      <p:sp>
        <p:nvSpPr>
          <p:cNvPr id="13" name="文本框 12"/>
          <p:cNvSpPr txBox="1"/>
          <p:nvPr/>
        </p:nvSpPr>
        <p:spPr>
          <a:xfrm>
            <a:off x="6819900" y="2458280"/>
            <a:ext cx="4340518" cy="2588401"/>
          </a:xfrm>
          <a:prstGeom prst="rect">
            <a:avLst/>
          </a:prstGeom>
          <a:noFill/>
        </p:spPr>
        <p:txBody>
          <a:bodyPr wrap="square" rtlCol="0">
            <a:spAutoFit/>
          </a:bodyPr>
          <a:lstStyle/>
          <a:p>
            <a:pPr>
              <a:lnSpc>
                <a:spcPct val="125000"/>
              </a:lnSpc>
            </a:pPr>
            <a:r>
              <a:rPr lang="zh-CN" altLang="en-US" sz="2200" dirty="0">
                <a:cs typeface="+mn-ea"/>
                <a:sym typeface="+mn-lt"/>
              </a:rPr>
              <a:t>在</a:t>
            </a:r>
            <a:r>
              <a:rPr lang="zh-CN" altLang="en-US" sz="2200" b="1" dirty="0">
                <a:solidFill>
                  <a:schemeClr val="accent5">
                    <a:lumMod val="75000"/>
                  </a:schemeClr>
                </a:solidFill>
                <a:cs typeface="+mn-ea"/>
                <a:sym typeface="+mn-lt"/>
              </a:rPr>
              <a:t>聚类</a:t>
            </a:r>
            <a:r>
              <a:rPr lang="en-US" altLang="zh-CN" sz="2200" b="1" dirty="0">
                <a:solidFill>
                  <a:schemeClr val="accent5">
                    <a:lumMod val="75000"/>
                  </a:schemeClr>
                </a:solidFill>
                <a:cs typeface="+mn-ea"/>
                <a:sym typeface="+mn-lt"/>
              </a:rPr>
              <a:t>(Clustering)</a:t>
            </a:r>
            <a:r>
              <a:rPr lang="zh-CN" altLang="en-US" sz="2200" dirty="0">
                <a:cs typeface="+mn-ea"/>
                <a:sym typeface="+mn-lt"/>
              </a:rPr>
              <a:t>工作中，由于事先不知道数据类别，因此只能通过分析数据样本在特征空间中的分布，例如基于密度或基于统计学概率模型等，从而将不同数据分开，把相似数据聚为一类。</a:t>
            </a:r>
            <a:endParaRPr lang="en-US" altLang="zh-CN" sz="2200" dirty="0">
              <a:cs typeface="+mn-ea"/>
              <a:sym typeface="+mn-lt"/>
            </a:endParaRPr>
          </a:p>
        </p:txBody>
      </p:sp>
      <p:pic>
        <p:nvPicPr>
          <p:cNvPr id="11" name="图片 10"/>
          <p:cNvPicPr>
            <a:picLocks noChangeAspect="1"/>
          </p:cNvPicPr>
          <p:nvPr/>
        </p:nvPicPr>
        <p:blipFill>
          <a:blip r:embed="rId1"/>
          <a:stretch>
            <a:fillRect/>
          </a:stretch>
        </p:blipFill>
        <p:spPr>
          <a:xfrm>
            <a:off x="1031582" y="1924880"/>
            <a:ext cx="2135260" cy="18521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图片 11"/>
          <p:cNvPicPr>
            <a:picLocks noChangeAspect="1"/>
          </p:cNvPicPr>
          <p:nvPr/>
        </p:nvPicPr>
        <p:blipFill>
          <a:blip r:embed="rId2"/>
          <a:stretch>
            <a:fillRect/>
          </a:stretch>
        </p:blipFill>
        <p:spPr>
          <a:xfrm>
            <a:off x="3814914" y="1894484"/>
            <a:ext cx="2054926" cy="18770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图片 13"/>
          <p:cNvPicPr>
            <a:picLocks noChangeAspect="1"/>
          </p:cNvPicPr>
          <p:nvPr/>
        </p:nvPicPr>
        <p:blipFill>
          <a:blip r:embed="rId3"/>
          <a:stretch>
            <a:fillRect/>
          </a:stretch>
        </p:blipFill>
        <p:spPr>
          <a:xfrm>
            <a:off x="1031582" y="3914766"/>
            <a:ext cx="2135260" cy="18195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图片 14"/>
          <p:cNvPicPr>
            <a:picLocks noChangeAspect="1"/>
          </p:cNvPicPr>
          <p:nvPr/>
        </p:nvPicPr>
        <p:blipFill>
          <a:blip r:embed="rId4"/>
          <a:stretch>
            <a:fillRect/>
          </a:stretch>
        </p:blipFill>
        <p:spPr>
          <a:xfrm>
            <a:off x="3814914" y="3904123"/>
            <a:ext cx="2054927" cy="18301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5"/>
    </p:custData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5322" y="330753"/>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3" name="TextBox 3"/>
          <p:cNvSpPr txBox="1"/>
          <p:nvPr/>
        </p:nvSpPr>
        <p:spPr>
          <a:xfrm>
            <a:off x="831193" y="526017"/>
            <a:ext cx="3751318"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dirty="0">
                <a:solidFill>
                  <a:prstClr val="black"/>
                </a:solidFill>
                <a:cs typeface="+mn-ea"/>
                <a:sym typeface="+mn-lt"/>
              </a:rPr>
              <a:t>无监督学习</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sp>
        <p:nvSpPr>
          <p:cNvPr id="344" name="iconfont-1191-801510"/>
          <p:cNvSpPr/>
          <p:nvPr/>
        </p:nvSpPr>
        <p:spPr>
          <a:xfrm>
            <a:off x="266491" y="649374"/>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B050"/>
              </a:solidFill>
              <a:effectLst/>
              <a:uLnTx/>
              <a:uFillTx/>
              <a:cs typeface="+mn-ea"/>
              <a:sym typeface="+mn-lt"/>
            </a:endParaRPr>
          </a:p>
        </p:txBody>
      </p:sp>
      <p:sp>
        <p:nvSpPr>
          <p:cNvPr id="10" name="文本框 9"/>
          <p:cNvSpPr txBox="1"/>
          <p:nvPr/>
        </p:nvSpPr>
        <p:spPr>
          <a:xfrm>
            <a:off x="867631" y="1918334"/>
            <a:ext cx="9362089" cy="430887"/>
          </a:xfrm>
          <a:prstGeom prst="rect">
            <a:avLst/>
          </a:prstGeom>
          <a:noFill/>
        </p:spPr>
        <p:txBody>
          <a:bodyPr wrap="square" rtlCol="0">
            <a:spAutoFit/>
          </a:bodyPr>
          <a:lstStyle/>
          <a:p>
            <a:r>
              <a:rPr lang="zh-CN" altLang="en-US" sz="2200" b="1" dirty="0">
                <a:solidFill>
                  <a:schemeClr val="accent5">
                    <a:lumMod val="75000"/>
                  </a:schemeClr>
                </a:solidFill>
                <a:cs typeface="+mn-ea"/>
                <a:sym typeface="+mn-lt"/>
              </a:rPr>
              <a:t>降维（</a:t>
            </a:r>
            <a:r>
              <a:rPr lang="en-US" altLang="zh-CN" sz="2200" b="1" dirty="0">
                <a:solidFill>
                  <a:schemeClr val="accent5">
                    <a:lumMod val="75000"/>
                  </a:schemeClr>
                </a:solidFill>
                <a:cs typeface="+mn-ea"/>
                <a:sym typeface="+mn-lt"/>
              </a:rPr>
              <a:t>Dimensionality Reduction</a:t>
            </a:r>
            <a:r>
              <a:rPr lang="zh-CN" altLang="en-US" sz="2200" b="1" dirty="0">
                <a:solidFill>
                  <a:schemeClr val="accent5">
                    <a:lumMod val="75000"/>
                  </a:schemeClr>
                </a:solidFill>
                <a:cs typeface="+mn-ea"/>
                <a:sym typeface="+mn-lt"/>
              </a:rPr>
              <a:t>）</a:t>
            </a:r>
            <a:r>
              <a:rPr lang="zh-CN" altLang="en-US" sz="2200" dirty="0">
                <a:solidFill>
                  <a:prstClr val="black"/>
                </a:solidFill>
                <a:cs typeface="+mn-ea"/>
                <a:sym typeface="+mn-lt"/>
              </a:rPr>
              <a:t>是将数据的维度降低。</a:t>
            </a:r>
            <a:endParaRPr lang="en-US" altLang="zh-CN" sz="2200" dirty="0">
              <a:solidFill>
                <a:prstClr val="black"/>
              </a:solidFill>
              <a:cs typeface="+mn-ea"/>
              <a:sym typeface="+mn-lt"/>
            </a:endParaRPr>
          </a:p>
        </p:txBody>
      </p:sp>
      <p:sp>
        <p:nvSpPr>
          <p:cNvPr id="7" name="文本框 6"/>
          <p:cNvSpPr txBox="1"/>
          <p:nvPr/>
        </p:nvSpPr>
        <p:spPr>
          <a:xfrm>
            <a:off x="831193" y="2536448"/>
            <a:ext cx="9362089" cy="2165208"/>
          </a:xfrm>
          <a:prstGeom prst="rect">
            <a:avLst/>
          </a:prstGeom>
          <a:noFill/>
        </p:spPr>
        <p:txBody>
          <a:bodyPr wrap="square" rtlCol="0">
            <a:spAutoFit/>
          </a:bodyPr>
          <a:lstStyle/>
          <a:p>
            <a:pPr>
              <a:lnSpc>
                <a:spcPct val="125000"/>
              </a:lnSpc>
            </a:pPr>
            <a:r>
              <a:rPr lang="zh-CN" altLang="en-US" sz="2200" dirty="0">
                <a:solidFill>
                  <a:prstClr val="black"/>
                </a:solidFill>
                <a:cs typeface="+mn-ea"/>
                <a:sym typeface="+mn-lt"/>
              </a:rPr>
              <a:t>例如描述一个西瓜，若只考虑外皮颜色、根蒂、敲声、纹理、大小及含糖率这</a:t>
            </a:r>
            <a:r>
              <a:rPr lang="en-US" altLang="zh-CN" sz="2200" dirty="0">
                <a:solidFill>
                  <a:prstClr val="black"/>
                </a:solidFill>
                <a:cs typeface="+mn-ea"/>
                <a:sym typeface="+mn-lt"/>
              </a:rPr>
              <a:t>6</a:t>
            </a:r>
            <a:r>
              <a:rPr lang="zh-CN" altLang="en-US" sz="2200" dirty="0">
                <a:solidFill>
                  <a:prstClr val="black"/>
                </a:solidFill>
                <a:cs typeface="+mn-ea"/>
                <a:sym typeface="+mn-lt"/>
              </a:rPr>
              <a:t>个属性，则这</a:t>
            </a:r>
            <a:r>
              <a:rPr lang="en-US" altLang="zh-CN" sz="2200" dirty="0">
                <a:solidFill>
                  <a:prstClr val="black"/>
                </a:solidFill>
                <a:cs typeface="+mn-ea"/>
                <a:sym typeface="+mn-lt"/>
              </a:rPr>
              <a:t>6</a:t>
            </a:r>
            <a:r>
              <a:rPr lang="zh-CN" altLang="en-US" sz="2200" dirty="0">
                <a:solidFill>
                  <a:prstClr val="black"/>
                </a:solidFill>
                <a:cs typeface="+mn-ea"/>
                <a:sym typeface="+mn-lt"/>
              </a:rPr>
              <a:t>个属性代表了西瓜数据的维度为</a:t>
            </a:r>
            <a:r>
              <a:rPr lang="en-US" altLang="zh-CN" sz="2200" dirty="0">
                <a:solidFill>
                  <a:prstClr val="black"/>
                </a:solidFill>
                <a:cs typeface="+mn-ea"/>
                <a:sym typeface="+mn-lt"/>
              </a:rPr>
              <a:t>6</a:t>
            </a:r>
            <a:r>
              <a:rPr lang="zh-CN" altLang="en-US" sz="2200" dirty="0">
                <a:solidFill>
                  <a:prstClr val="black"/>
                </a:solidFill>
                <a:cs typeface="+mn-ea"/>
                <a:sym typeface="+mn-lt"/>
              </a:rPr>
              <a:t>。进一步考虑降维的工作，由于数据本身具有庞大的数量和各种属性特征，若对全部数据信息进行分析，将会增加训练的负担和存储空间。因此可以通过主成分分析等其他方法，考虑主要影响因素，舍弃次要因素，从而平衡准确度与效率。</a:t>
            </a:r>
            <a:endParaRPr lang="zh-CN" altLang="en-US" dirty="0">
              <a:cs typeface="+mn-ea"/>
              <a:sym typeface="+mn-lt"/>
            </a:endParaRPr>
          </a:p>
        </p:txBody>
      </p:sp>
    </p:spTree>
    <p:custDataLst>
      <p:tags r:id="rId1"/>
    </p:custData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3" name="TextBox 3"/>
          <p:cNvSpPr txBox="1"/>
          <p:nvPr/>
        </p:nvSpPr>
        <p:spPr>
          <a:xfrm>
            <a:off x="978336" y="948890"/>
            <a:ext cx="6603564"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dirty="0">
                <a:solidFill>
                  <a:prstClr val="black"/>
                </a:solidFill>
                <a:cs typeface="+mn-ea"/>
                <a:sym typeface="+mn-lt"/>
              </a:rPr>
              <a:t>监督学习与无监督学习的区别</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sp>
        <p:nvSpPr>
          <p:cNvPr id="344" name="iconfont-1191-801510"/>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B050"/>
              </a:solidFill>
              <a:effectLst/>
              <a:uLnTx/>
              <a:uFillTx/>
              <a:cs typeface="+mn-ea"/>
              <a:sym typeface="+mn-lt"/>
            </a:endParaRPr>
          </a:p>
        </p:txBody>
      </p:sp>
      <p:grpSp>
        <p:nvGrpSpPr>
          <p:cNvPr id="6" name="îŝļiḓ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282251" y="2247335"/>
            <a:ext cx="6300842" cy="2420560"/>
            <a:chOff x="1524658" y="2057023"/>
            <a:chExt cx="6300842" cy="2420560"/>
          </a:xfrm>
        </p:grpSpPr>
        <p:grpSp>
          <p:nvGrpSpPr>
            <p:cNvPr id="7" name="íšḷiḋé"/>
            <p:cNvGrpSpPr/>
            <p:nvPr/>
          </p:nvGrpSpPr>
          <p:grpSpPr>
            <a:xfrm>
              <a:off x="4206000" y="2380421"/>
              <a:ext cx="3619500" cy="2097162"/>
              <a:chOff x="3913069" y="2164197"/>
              <a:chExt cx="4365862" cy="2529609"/>
            </a:xfrm>
          </p:grpSpPr>
          <p:sp>
            <p:nvSpPr>
              <p:cNvPr id="14" name="ïsḻiḓè"/>
              <p:cNvSpPr/>
              <p:nvPr/>
            </p:nvSpPr>
            <p:spPr>
              <a:xfrm>
                <a:off x="6234188" y="2164197"/>
                <a:ext cx="2044743" cy="2529609"/>
              </a:xfrm>
              <a:custGeom>
                <a:avLst/>
                <a:gdLst>
                  <a:gd name="connsiteX0" fmla="*/ 0 w 2044743"/>
                  <a:gd name="connsiteY0" fmla="*/ 0 h 2529609"/>
                  <a:gd name="connsiteX1" fmla="*/ 1428764 w 2044743"/>
                  <a:gd name="connsiteY1" fmla="*/ 0 h 2529609"/>
                  <a:gd name="connsiteX2" fmla="*/ 2044743 w 2044743"/>
                  <a:gd name="connsiteY2" fmla="*/ 1264805 h 2529609"/>
                  <a:gd name="connsiteX3" fmla="*/ 1428764 w 2044743"/>
                  <a:gd name="connsiteY3" fmla="*/ 2529609 h 2529609"/>
                  <a:gd name="connsiteX4" fmla="*/ 0 w 2044743"/>
                  <a:gd name="connsiteY4" fmla="*/ 2529609 h 2529609"/>
                  <a:gd name="connsiteX5" fmla="*/ 0 w 2044743"/>
                  <a:gd name="connsiteY5" fmla="*/ 0 h 2529609"/>
                  <a:gd name="connsiteX6" fmla="*/ 1741055 w 2044743"/>
                  <a:gd name="connsiteY6" fmla="*/ 1158586 h 2529609"/>
                  <a:gd name="connsiteX7" fmla="*/ 1634837 w 2044743"/>
                  <a:gd name="connsiteY7" fmla="*/ 1264804 h 2529609"/>
                  <a:gd name="connsiteX8" fmla="*/ 1741055 w 2044743"/>
                  <a:gd name="connsiteY8" fmla="*/ 1371022 h 2529609"/>
                  <a:gd name="connsiteX9" fmla="*/ 1847273 w 2044743"/>
                  <a:gd name="connsiteY9" fmla="*/ 1264804 h 2529609"/>
                  <a:gd name="connsiteX10" fmla="*/ 1741055 w 2044743"/>
                  <a:gd name="connsiteY10" fmla="*/ 1158586 h 252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4743" h="2529609">
                    <a:moveTo>
                      <a:pt x="0" y="0"/>
                    </a:moveTo>
                    <a:lnTo>
                      <a:pt x="1428764" y="0"/>
                    </a:lnTo>
                    <a:lnTo>
                      <a:pt x="2044743" y="1264805"/>
                    </a:lnTo>
                    <a:lnTo>
                      <a:pt x="1428764" y="2529609"/>
                    </a:lnTo>
                    <a:lnTo>
                      <a:pt x="0" y="2529609"/>
                    </a:lnTo>
                    <a:lnTo>
                      <a:pt x="0" y="0"/>
                    </a:lnTo>
                    <a:close/>
                    <a:moveTo>
                      <a:pt x="1741055" y="1158586"/>
                    </a:moveTo>
                    <a:cubicBezTo>
                      <a:pt x="1682392" y="1158586"/>
                      <a:pt x="1634837" y="1206141"/>
                      <a:pt x="1634837" y="1264804"/>
                    </a:cubicBezTo>
                    <a:cubicBezTo>
                      <a:pt x="1634837" y="1323467"/>
                      <a:pt x="1682392" y="1371022"/>
                      <a:pt x="1741055" y="1371022"/>
                    </a:cubicBezTo>
                    <a:cubicBezTo>
                      <a:pt x="1799718" y="1371022"/>
                      <a:pt x="1847273" y="1323467"/>
                      <a:pt x="1847273" y="1264804"/>
                    </a:cubicBezTo>
                    <a:cubicBezTo>
                      <a:pt x="1847273" y="1206141"/>
                      <a:pt x="1799718" y="1158586"/>
                      <a:pt x="1741055" y="1158586"/>
                    </a:cubicBezTo>
                    <a:close/>
                  </a:path>
                </a:pathLst>
              </a:cu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ïšḻiḍê"/>
              <p:cNvSpPr/>
              <p:nvPr/>
            </p:nvSpPr>
            <p:spPr>
              <a:xfrm flipH="1">
                <a:off x="3913069" y="2164197"/>
                <a:ext cx="2044743" cy="2529609"/>
              </a:xfrm>
              <a:custGeom>
                <a:avLst/>
                <a:gdLst>
                  <a:gd name="connsiteX0" fmla="*/ 0 w 2044743"/>
                  <a:gd name="connsiteY0" fmla="*/ 0 h 2529609"/>
                  <a:gd name="connsiteX1" fmla="*/ 1428764 w 2044743"/>
                  <a:gd name="connsiteY1" fmla="*/ 0 h 2529609"/>
                  <a:gd name="connsiteX2" fmla="*/ 2044743 w 2044743"/>
                  <a:gd name="connsiteY2" fmla="*/ 1264805 h 2529609"/>
                  <a:gd name="connsiteX3" fmla="*/ 1428764 w 2044743"/>
                  <a:gd name="connsiteY3" fmla="*/ 2529609 h 2529609"/>
                  <a:gd name="connsiteX4" fmla="*/ 0 w 2044743"/>
                  <a:gd name="connsiteY4" fmla="*/ 2529609 h 2529609"/>
                  <a:gd name="connsiteX5" fmla="*/ 0 w 2044743"/>
                  <a:gd name="connsiteY5" fmla="*/ 0 h 2529609"/>
                  <a:gd name="connsiteX6" fmla="*/ 1741055 w 2044743"/>
                  <a:gd name="connsiteY6" fmla="*/ 1158586 h 2529609"/>
                  <a:gd name="connsiteX7" fmla="*/ 1634837 w 2044743"/>
                  <a:gd name="connsiteY7" fmla="*/ 1264804 h 2529609"/>
                  <a:gd name="connsiteX8" fmla="*/ 1741055 w 2044743"/>
                  <a:gd name="connsiteY8" fmla="*/ 1371022 h 2529609"/>
                  <a:gd name="connsiteX9" fmla="*/ 1847273 w 2044743"/>
                  <a:gd name="connsiteY9" fmla="*/ 1264804 h 2529609"/>
                  <a:gd name="connsiteX10" fmla="*/ 1741055 w 2044743"/>
                  <a:gd name="connsiteY10" fmla="*/ 1158586 h 252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4743" h="2529609">
                    <a:moveTo>
                      <a:pt x="0" y="0"/>
                    </a:moveTo>
                    <a:lnTo>
                      <a:pt x="1428764" y="0"/>
                    </a:lnTo>
                    <a:lnTo>
                      <a:pt x="2044743" y="1264805"/>
                    </a:lnTo>
                    <a:lnTo>
                      <a:pt x="1428764" y="2529609"/>
                    </a:lnTo>
                    <a:lnTo>
                      <a:pt x="0" y="2529609"/>
                    </a:lnTo>
                    <a:lnTo>
                      <a:pt x="0" y="0"/>
                    </a:lnTo>
                    <a:close/>
                    <a:moveTo>
                      <a:pt x="1741055" y="1158586"/>
                    </a:moveTo>
                    <a:cubicBezTo>
                      <a:pt x="1682392" y="1158586"/>
                      <a:pt x="1634837" y="1206141"/>
                      <a:pt x="1634837" y="1264804"/>
                    </a:cubicBezTo>
                    <a:cubicBezTo>
                      <a:pt x="1634837" y="1323467"/>
                      <a:pt x="1682392" y="1371022"/>
                      <a:pt x="1741055" y="1371022"/>
                    </a:cubicBezTo>
                    <a:cubicBezTo>
                      <a:pt x="1799718" y="1371022"/>
                      <a:pt x="1847273" y="1323467"/>
                      <a:pt x="1847273" y="1264804"/>
                    </a:cubicBezTo>
                    <a:cubicBezTo>
                      <a:pt x="1847273" y="1206141"/>
                      <a:pt x="1799718" y="1158586"/>
                      <a:pt x="1741055" y="1158586"/>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îSlîḍè"/>
              <p:cNvSpPr/>
              <p:nvPr/>
            </p:nvSpPr>
            <p:spPr bwMode="auto">
              <a:xfrm>
                <a:off x="6716291" y="2972064"/>
                <a:ext cx="705843" cy="770997"/>
              </a:xfrm>
              <a:custGeom>
                <a:avLst/>
                <a:gdLst>
                  <a:gd name="connsiteX0" fmla="*/ 96838 w 309563"/>
                  <a:gd name="connsiteY0" fmla="*/ 300038 h 338138"/>
                  <a:gd name="connsiteX1" fmla="*/ 85725 w 309563"/>
                  <a:gd name="connsiteY1" fmla="*/ 310357 h 338138"/>
                  <a:gd name="connsiteX2" fmla="*/ 96838 w 309563"/>
                  <a:gd name="connsiteY2" fmla="*/ 320676 h 338138"/>
                  <a:gd name="connsiteX3" fmla="*/ 107951 w 309563"/>
                  <a:gd name="connsiteY3" fmla="*/ 310357 h 338138"/>
                  <a:gd name="connsiteX4" fmla="*/ 96838 w 309563"/>
                  <a:gd name="connsiteY4" fmla="*/ 300038 h 338138"/>
                  <a:gd name="connsiteX5" fmla="*/ 206375 w 309563"/>
                  <a:gd name="connsiteY5" fmla="*/ 68263 h 338138"/>
                  <a:gd name="connsiteX6" fmla="*/ 206375 w 309563"/>
                  <a:gd name="connsiteY6" fmla="*/ 112713 h 338138"/>
                  <a:gd name="connsiteX7" fmla="*/ 214312 w 309563"/>
                  <a:gd name="connsiteY7" fmla="*/ 112713 h 338138"/>
                  <a:gd name="connsiteX8" fmla="*/ 214312 w 309563"/>
                  <a:gd name="connsiteY8" fmla="*/ 85726 h 338138"/>
                  <a:gd name="connsiteX9" fmla="*/ 225425 w 309563"/>
                  <a:gd name="connsiteY9" fmla="*/ 107951 h 338138"/>
                  <a:gd name="connsiteX10" fmla="*/ 230188 w 309563"/>
                  <a:gd name="connsiteY10" fmla="*/ 107951 h 338138"/>
                  <a:gd name="connsiteX11" fmla="*/ 241300 w 309563"/>
                  <a:gd name="connsiteY11" fmla="*/ 85726 h 338138"/>
                  <a:gd name="connsiteX12" fmla="*/ 241300 w 309563"/>
                  <a:gd name="connsiteY12" fmla="*/ 112713 h 338138"/>
                  <a:gd name="connsiteX13" fmla="*/ 249238 w 309563"/>
                  <a:gd name="connsiteY13" fmla="*/ 112713 h 338138"/>
                  <a:gd name="connsiteX14" fmla="*/ 249238 w 309563"/>
                  <a:gd name="connsiteY14" fmla="*/ 103562 h 338138"/>
                  <a:gd name="connsiteX15" fmla="*/ 251925 w 309563"/>
                  <a:gd name="connsiteY15" fmla="*/ 106176 h 338138"/>
                  <a:gd name="connsiteX16" fmla="*/ 266701 w 309563"/>
                  <a:gd name="connsiteY16" fmla="*/ 112713 h 338138"/>
                  <a:gd name="connsiteX17" fmla="*/ 284163 w 309563"/>
                  <a:gd name="connsiteY17" fmla="*/ 99640 h 338138"/>
                  <a:gd name="connsiteX18" fmla="*/ 269387 w 309563"/>
                  <a:gd name="connsiteY18" fmla="*/ 85259 h 338138"/>
                  <a:gd name="connsiteX19" fmla="*/ 261328 w 309563"/>
                  <a:gd name="connsiteY19" fmla="*/ 80029 h 338138"/>
                  <a:gd name="connsiteX20" fmla="*/ 268044 w 309563"/>
                  <a:gd name="connsiteY20" fmla="*/ 76107 h 338138"/>
                  <a:gd name="connsiteX21" fmla="*/ 276104 w 309563"/>
                  <a:gd name="connsiteY21" fmla="*/ 77415 h 338138"/>
                  <a:gd name="connsiteX22" fmla="*/ 278790 w 309563"/>
                  <a:gd name="connsiteY22" fmla="*/ 80029 h 338138"/>
                  <a:gd name="connsiteX23" fmla="*/ 284163 w 309563"/>
                  <a:gd name="connsiteY23" fmla="*/ 73493 h 338138"/>
                  <a:gd name="connsiteX24" fmla="*/ 280133 w 309563"/>
                  <a:gd name="connsiteY24" fmla="*/ 70878 h 338138"/>
                  <a:gd name="connsiteX25" fmla="*/ 268044 w 309563"/>
                  <a:gd name="connsiteY25" fmla="*/ 68263 h 338138"/>
                  <a:gd name="connsiteX26" fmla="*/ 251925 w 309563"/>
                  <a:gd name="connsiteY26" fmla="*/ 80029 h 338138"/>
                  <a:gd name="connsiteX27" fmla="*/ 266701 w 309563"/>
                  <a:gd name="connsiteY27" fmla="*/ 93103 h 338138"/>
                  <a:gd name="connsiteX28" fmla="*/ 276104 w 309563"/>
                  <a:gd name="connsiteY28" fmla="*/ 99640 h 338138"/>
                  <a:gd name="connsiteX29" fmla="*/ 266701 w 309563"/>
                  <a:gd name="connsiteY29" fmla="*/ 103562 h 338138"/>
                  <a:gd name="connsiteX30" fmla="*/ 257298 w 309563"/>
                  <a:gd name="connsiteY30" fmla="*/ 100947 h 338138"/>
                  <a:gd name="connsiteX31" fmla="*/ 254611 w 309563"/>
                  <a:gd name="connsiteY31" fmla="*/ 97025 h 338138"/>
                  <a:gd name="connsiteX32" fmla="*/ 249238 w 309563"/>
                  <a:gd name="connsiteY32" fmla="*/ 103562 h 338138"/>
                  <a:gd name="connsiteX33" fmla="*/ 249238 w 309563"/>
                  <a:gd name="connsiteY33" fmla="*/ 68263 h 338138"/>
                  <a:gd name="connsiteX34" fmla="*/ 241300 w 309563"/>
                  <a:gd name="connsiteY34" fmla="*/ 68263 h 338138"/>
                  <a:gd name="connsiteX35" fmla="*/ 227012 w 309563"/>
                  <a:gd name="connsiteY35" fmla="*/ 93663 h 338138"/>
                  <a:gd name="connsiteX36" fmla="*/ 214312 w 309563"/>
                  <a:gd name="connsiteY36" fmla="*/ 68263 h 338138"/>
                  <a:gd name="connsiteX37" fmla="*/ 157163 w 309563"/>
                  <a:gd name="connsiteY37" fmla="*/ 68263 h 338138"/>
                  <a:gd name="connsiteX38" fmla="*/ 157163 w 309563"/>
                  <a:gd name="connsiteY38" fmla="*/ 112713 h 338138"/>
                  <a:gd name="connsiteX39" fmla="*/ 165100 w 309563"/>
                  <a:gd name="connsiteY39" fmla="*/ 112713 h 338138"/>
                  <a:gd name="connsiteX40" fmla="*/ 165100 w 309563"/>
                  <a:gd name="connsiteY40" fmla="*/ 85726 h 338138"/>
                  <a:gd name="connsiteX41" fmla="*/ 176213 w 309563"/>
                  <a:gd name="connsiteY41" fmla="*/ 107951 h 338138"/>
                  <a:gd name="connsiteX42" fmla="*/ 180976 w 309563"/>
                  <a:gd name="connsiteY42" fmla="*/ 107951 h 338138"/>
                  <a:gd name="connsiteX43" fmla="*/ 192088 w 309563"/>
                  <a:gd name="connsiteY43" fmla="*/ 85726 h 338138"/>
                  <a:gd name="connsiteX44" fmla="*/ 192088 w 309563"/>
                  <a:gd name="connsiteY44" fmla="*/ 112713 h 338138"/>
                  <a:gd name="connsiteX45" fmla="*/ 200026 w 309563"/>
                  <a:gd name="connsiteY45" fmla="*/ 112713 h 338138"/>
                  <a:gd name="connsiteX46" fmla="*/ 200026 w 309563"/>
                  <a:gd name="connsiteY46" fmla="*/ 68263 h 338138"/>
                  <a:gd name="connsiteX47" fmla="*/ 192088 w 309563"/>
                  <a:gd name="connsiteY47" fmla="*/ 68263 h 338138"/>
                  <a:gd name="connsiteX48" fmla="*/ 179388 w 309563"/>
                  <a:gd name="connsiteY48" fmla="*/ 93663 h 338138"/>
                  <a:gd name="connsiteX49" fmla="*/ 163513 w 309563"/>
                  <a:gd name="connsiteY49" fmla="*/ 68263 h 338138"/>
                  <a:gd name="connsiteX50" fmla="*/ 221456 w 309563"/>
                  <a:gd name="connsiteY50" fmla="*/ 20638 h 338138"/>
                  <a:gd name="connsiteX51" fmla="*/ 309563 w 309563"/>
                  <a:gd name="connsiteY51" fmla="*/ 89928 h 338138"/>
                  <a:gd name="connsiteX52" fmla="*/ 221456 w 309563"/>
                  <a:gd name="connsiteY52" fmla="*/ 160525 h 338138"/>
                  <a:gd name="connsiteX53" fmla="*/ 216196 w 309563"/>
                  <a:gd name="connsiteY53" fmla="*/ 160525 h 338138"/>
                  <a:gd name="connsiteX54" fmla="*/ 159650 w 309563"/>
                  <a:gd name="connsiteY54" fmla="*/ 176213 h 338138"/>
                  <a:gd name="connsiteX55" fmla="*/ 153075 w 309563"/>
                  <a:gd name="connsiteY55" fmla="*/ 174906 h 338138"/>
                  <a:gd name="connsiteX56" fmla="*/ 150445 w 309563"/>
                  <a:gd name="connsiteY56" fmla="*/ 172291 h 338138"/>
                  <a:gd name="connsiteX57" fmla="*/ 151760 w 309563"/>
                  <a:gd name="connsiteY57" fmla="*/ 168369 h 338138"/>
                  <a:gd name="connsiteX58" fmla="*/ 167540 w 309563"/>
                  <a:gd name="connsiteY58" fmla="*/ 146144 h 338138"/>
                  <a:gd name="connsiteX59" fmla="*/ 133350 w 309563"/>
                  <a:gd name="connsiteY59" fmla="*/ 89928 h 338138"/>
                  <a:gd name="connsiteX60" fmla="*/ 221456 w 309563"/>
                  <a:gd name="connsiteY60" fmla="*/ 20638 h 338138"/>
                  <a:gd name="connsiteX61" fmla="*/ 66675 w 309563"/>
                  <a:gd name="connsiteY61" fmla="*/ 19050 h 338138"/>
                  <a:gd name="connsiteX62" fmla="*/ 66675 w 309563"/>
                  <a:gd name="connsiteY62" fmla="*/ 30163 h 338138"/>
                  <a:gd name="connsiteX63" fmla="*/ 127000 w 309563"/>
                  <a:gd name="connsiteY63" fmla="*/ 30163 h 338138"/>
                  <a:gd name="connsiteX64" fmla="*/ 127000 w 309563"/>
                  <a:gd name="connsiteY64" fmla="*/ 19050 h 338138"/>
                  <a:gd name="connsiteX65" fmla="*/ 26531 w 309563"/>
                  <a:gd name="connsiteY65" fmla="*/ 0 h 338138"/>
                  <a:gd name="connsiteX66" fmla="*/ 45102 w 309563"/>
                  <a:gd name="connsiteY66" fmla="*/ 0 h 338138"/>
                  <a:gd name="connsiteX67" fmla="*/ 50408 w 309563"/>
                  <a:gd name="connsiteY67" fmla="*/ 5283 h 338138"/>
                  <a:gd name="connsiteX68" fmla="*/ 184389 w 309563"/>
                  <a:gd name="connsiteY68" fmla="*/ 5283 h 338138"/>
                  <a:gd name="connsiteX69" fmla="*/ 193675 w 309563"/>
                  <a:gd name="connsiteY69" fmla="*/ 13208 h 338138"/>
                  <a:gd name="connsiteX70" fmla="*/ 148572 w 309563"/>
                  <a:gd name="connsiteY70" fmla="*/ 33021 h 338138"/>
                  <a:gd name="connsiteX71" fmla="*/ 135307 w 309563"/>
                  <a:gd name="connsiteY71" fmla="*/ 44909 h 338138"/>
                  <a:gd name="connsiteX72" fmla="*/ 30510 w 309563"/>
                  <a:gd name="connsiteY72" fmla="*/ 44909 h 338138"/>
                  <a:gd name="connsiteX73" fmla="*/ 30510 w 309563"/>
                  <a:gd name="connsiteY73" fmla="*/ 283983 h 338138"/>
                  <a:gd name="connsiteX74" fmla="*/ 163164 w 309563"/>
                  <a:gd name="connsiteY74" fmla="*/ 283983 h 338138"/>
                  <a:gd name="connsiteX75" fmla="*/ 163164 w 309563"/>
                  <a:gd name="connsiteY75" fmla="*/ 187561 h 338138"/>
                  <a:gd name="connsiteX76" fmla="*/ 193675 w 309563"/>
                  <a:gd name="connsiteY76" fmla="*/ 180957 h 338138"/>
                  <a:gd name="connsiteX77" fmla="*/ 193675 w 309563"/>
                  <a:gd name="connsiteY77" fmla="*/ 328892 h 338138"/>
                  <a:gd name="connsiteX78" fmla="*/ 184389 w 309563"/>
                  <a:gd name="connsiteY78" fmla="*/ 338138 h 338138"/>
                  <a:gd name="connsiteX79" fmla="*/ 9286 w 309563"/>
                  <a:gd name="connsiteY79" fmla="*/ 338138 h 338138"/>
                  <a:gd name="connsiteX80" fmla="*/ 0 w 309563"/>
                  <a:gd name="connsiteY80" fmla="*/ 328892 h 338138"/>
                  <a:gd name="connsiteX81" fmla="*/ 0 w 309563"/>
                  <a:gd name="connsiteY81" fmla="*/ 14529 h 338138"/>
                  <a:gd name="connsiteX82" fmla="*/ 9286 w 309563"/>
                  <a:gd name="connsiteY82" fmla="*/ 5283 h 338138"/>
                  <a:gd name="connsiteX83" fmla="*/ 21224 w 309563"/>
                  <a:gd name="connsiteY83" fmla="*/ 5283 h 338138"/>
                  <a:gd name="connsiteX84" fmla="*/ 26531 w 309563"/>
                  <a:gd name="connsiteY8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09563" h="338138">
                    <a:moveTo>
                      <a:pt x="96838" y="300038"/>
                    </a:moveTo>
                    <a:cubicBezTo>
                      <a:pt x="90700" y="300038"/>
                      <a:pt x="85725" y="304658"/>
                      <a:pt x="85725" y="310357"/>
                    </a:cubicBezTo>
                    <a:cubicBezTo>
                      <a:pt x="85725" y="316056"/>
                      <a:pt x="90700" y="320676"/>
                      <a:pt x="96838" y="320676"/>
                    </a:cubicBezTo>
                    <a:cubicBezTo>
                      <a:pt x="102976" y="320676"/>
                      <a:pt x="107951" y="316056"/>
                      <a:pt x="107951" y="310357"/>
                    </a:cubicBezTo>
                    <a:cubicBezTo>
                      <a:pt x="107951" y="304658"/>
                      <a:pt x="102976" y="300038"/>
                      <a:pt x="96838" y="300038"/>
                    </a:cubicBezTo>
                    <a:close/>
                    <a:moveTo>
                      <a:pt x="206375" y="68263"/>
                    </a:moveTo>
                    <a:lnTo>
                      <a:pt x="206375" y="112713"/>
                    </a:lnTo>
                    <a:lnTo>
                      <a:pt x="214312" y="112713"/>
                    </a:lnTo>
                    <a:lnTo>
                      <a:pt x="214312" y="85726"/>
                    </a:lnTo>
                    <a:lnTo>
                      <a:pt x="225425" y="107951"/>
                    </a:lnTo>
                    <a:lnTo>
                      <a:pt x="230188" y="107951"/>
                    </a:lnTo>
                    <a:lnTo>
                      <a:pt x="241300" y="85726"/>
                    </a:lnTo>
                    <a:lnTo>
                      <a:pt x="241300" y="112713"/>
                    </a:lnTo>
                    <a:lnTo>
                      <a:pt x="249238" y="112713"/>
                    </a:lnTo>
                    <a:lnTo>
                      <a:pt x="249238" y="103562"/>
                    </a:lnTo>
                    <a:cubicBezTo>
                      <a:pt x="249238" y="103562"/>
                      <a:pt x="249238" y="103562"/>
                      <a:pt x="251925" y="106176"/>
                    </a:cubicBezTo>
                    <a:cubicBezTo>
                      <a:pt x="255955" y="110099"/>
                      <a:pt x="261328" y="112713"/>
                      <a:pt x="266701" y="112713"/>
                    </a:cubicBezTo>
                    <a:cubicBezTo>
                      <a:pt x="277447" y="112713"/>
                      <a:pt x="284163" y="107484"/>
                      <a:pt x="284163" y="99640"/>
                    </a:cubicBezTo>
                    <a:cubicBezTo>
                      <a:pt x="284163" y="90488"/>
                      <a:pt x="276104" y="87874"/>
                      <a:pt x="269387" y="85259"/>
                    </a:cubicBezTo>
                    <a:cubicBezTo>
                      <a:pt x="262671" y="83951"/>
                      <a:pt x="261328" y="82644"/>
                      <a:pt x="261328" y="80029"/>
                    </a:cubicBezTo>
                    <a:cubicBezTo>
                      <a:pt x="261328" y="77415"/>
                      <a:pt x="265357" y="76107"/>
                      <a:pt x="268044" y="76107"/>
                    </a:cubicBezTo>
                    <a:cubicBezTo>
                      <a:pt x="270731" y="76107"/>
                      <a:pt x="274760" y="76107"/>
                      <a:pt x="276104" y="77415"/>
                    </a:cubicBezTo>
                    <a:cubicBezTo>
                      <a:pt x="276104" y="77415"/>
                      <a:pt x="276104" y="77415"/>
                      <a:pt x="278790" y="80029"/>
                    </a:cubicBezTo>
                    <a:cubicBezTo>
                      <a:pt x="278790" y="80029"/>
                      <a:pt x="278790" y="80029"/>
                      <a:pt x="284163" y="73493"/>
                    </a:cubicBezTo>
                    <a:cubicBezTo>
                      <a:pt x="284163" y="73493"/>
                      <a:pt x="284163" y="73493"/>
                      <a:pt x="280133" y="70878"/>
                    </a:cubicBezTo>
                    <a:cubicBezTo>
                      <a:pt x="277447" y="69571"/>
                      <a:pt x="273417" y="68263"/>
                      <a:pt x="268044" y="68263"/>
                    </a:cubicBezTo>
                    <a:cubicBezTo>
                      <a:pt x="258641" y="68263"/>
                      <a:pt x="251925" y="72185"/>
                      <a:pt x="251925" y="80029"/>
                    </a:cubicBezTo>
                    <a:cubicBezTo>
                      <a:pt x="251925" y="89181"/>
                      <a:pt x="261328" y="91796"/>
                      <a:pt x="266701" y="93103"/>
                    </a:cubicBezTo>
                    <a:cubicBezTo>
                      <a:pt x="273417" y="95718"/>
                      <a:pt x="276104" y="97025"/>
                      <a:pt x="276104" y="99640"/>
                    </a:cubicBezTo>
                    <a:cubicBezTo>
                      <a:pt x="276104" y="103562"/>
                      <a:pt x="270731" y="103562"/>
                      <a:pt x="266701" y="103562"/>
                    </a:cubicBezTo>
                    <a:cubicBezTo>
                      <a:pt x="264014" y="103562"/>
                      <a:pt x="259984" y="102254"/>
                      <a:pt x="257298" y="100947"/>
                    </a:cubicBezTo>
                    <a:cubicBezTo>
                      <a:pt x="257298" y="100947"/>
                      <a:pt x="257298" y="100947"/>
                      <a:pt x="254611" y="97025"/>
                    </a:cubicBezTo>
                    <a:cubicBezTo>
                      <a:pt x="254611" y="97025"/>
                      <a:pt x="254611" y="97025"/>
                      <a:pt x="249238" y="103562"/>
                    </a:cubicBezTo>
                    <a:lnTo>
                      <a:pt x="249238" y="68263"/>
                    </a:lnTo>
                    <a:lnTo>
                      <a:pt x="241300" y="68263"/>
                    </a:lnTo>
                    <a:lnTo>
                      <a:pt x="227012" y="93663"/>
                    </a:lnTo>
                    <a:lnTo>
                      <a:pt x="214312" y="68263"/>
                    </a:lnTo>
                    <a:close/>
                    <a:moveTo>
                      <a:pt x="157163" y="68263"/>
                    </a:moveTo>
                    <a:lnTo>
                      <a:pt x="157163" y="112713"/>
                    </a:lnTo>
                    <a:lnTo>
                      <a:pt x="165100" y="112713"/>
                    </a:lnTo>
                    <a:lnTo>
                      <a:pt x="165100" y="85726"/>
                    </a:lnTo>
                    <a:lnTo>
                      <a:pt x="176213" y="107951"/>
                    </a:lnTo>
                    <a:lnTo>
                      <a:pt x="180976" y="107951"/>
                    </a:lnTo>
                    <a:lnTo>
                      <a:pt x="192088" y="85726"/>
                    </a:lnTo>
                    <a:lnTo>
                      <a:pt x="192088" y="112713"/>
                    </a:lnTo>
                    <a:lnTo>
                      <a:pt x="200026" y="112713"/>
                    </a:lnTo>
                    <a:lnTo>
                      <a:pt x="200026" y="68263"/>
                    </a:lnTo>
                    <a:lnTo>
                      <a:pt x="192088" y="68263"/>
                    </a:lnTo>
                    <a:lnTo>
                      <a:pt x="179388" y="93663"/>
                    </a:lnTo>
                    <a:lnTo>
                      <a:pt x="163513" y="68263"/>
                    </a:lnTo>
                    <a:close/>
                    <a:moveTo>
                      <a:pt x="221456" y="20638"/>
                    </a:moveTo>
                    <a:cubicBezTo>
                      <a:pt x="270113" y="20638"/>
                      <a:pt x="309563" y="52014"/>
                      <a:pt x="309563" y="89928"/>
                    </a:cubicBezTo>
                    <a:cubicBezTo>
                      <a:pt x="309563" y="129149"/>
                      <a:pt x="270113" y="160525"/>
                      <a:pt x="221456" y="160525"/>
                    </a:cubicBezTo>
                    <a:cubicBezTo>
                      <a:pt x="218826" y="160525"/>
                      <a:pt x="217511" y="160525"/>
                      <a:pt x="216196" y="160525"/>
                    </a:cubicBezTo>
                    <a:cubicBezTo>
                      <a:pt x="189896" y="173599"/>
                      <a:pt x="170170" y="176213"/>
                      <a:pt x="159650" y="176213"/>
                    </a:cubicBezTo>
                    <a:cubicBezTo>
                      <a:pt x="155705" y="176213"/>
                      <a:pt x="154390" y="174906"/>
                      <a:pt x="153075" y="174906"/>
                    </a:cubicBezTo>
                    <a:cubicBezTo>
                      <a:pt x="151760" y="174906"/>
                      <a:pt x="150445" y="173599"/>
                      <a:pt x="150445" y="172291"/>
                    </a:cubicBezTo>
                    <a:cubicBezTo>
                      <a:pt x="149130" y="170984"/>
                      <a:pt x="150445" y="169676"/>
                      <a:pt x="151760" y="168369"/>
                    </a:cubicBezTo>
                    <a:cubicBezTo>
                      <a:pt x="163595" y="157910"/>
                      <a:pt x="166225" y="150066"/>
                      <a:pt x="167540" y="146144"/>
                    </a:cubicBezTo>
                    <a:cubicBezTo>
                      <a:pt x="145185" y="133071"/>
                      <a:pt x="133350" y="112153"/>
                      <a:pt x="133350" y="89928"/>
                    </a:cubicBezTo>
                    <a:cubicBezTo>
                      <a:pt x="133350" y="52014"/>
                      <a:pt x="172800" y="20638"/>
                      <a:pt x="221456" y="20638"/>
                    </a:cubicBezTo>
                    <a:close/>
                    <a:moveTo>
                      <a:pt x="66675" y="19050"/>
                    </a:moveTo>
                    <a:lnTo>
                      <a:pt x="66675" y="30163"/>
                    </a:lnTo>
                    <a:lnTo>
                      <a:pt x="127000" y="30163"/>
                    </a:lnTo>
                    <a:lnTo>
                      <a:pt x="127000" y="19050"/>
                    </a:lnTo>
                    <a:close/>
                    <a:moveTo>
                      <a:pt x="26531" y="0"/>
                    </a:moveTo>
                    <a:cubicBezTo>
                      <a:pt x="26531" y="0"/>
                      <a:pt x="26531" y="0"/>
                      <a:pt x="45102" y="0"/>
                    </a:cubicBezTo>
                    <a:cubicBezTo>
                      <a:pt x="47755" y="0"/>
                      <a:pt x="50408" y="2641"/>
                      <a:pt x="50408" y="5283"/>
                    </a:cubicBezTo>
                    <a:cubicBezTo>
                      <a:pt x="50408" y="5283"/>
                      <a:pt x="50408" y="5283"/>
                      <a:pt x="184389" y="5283"/>
                    </a:cubicBezTo>
                    <a:cubicBezTo>
                      <a:pt x="188369" y="5283"/>
                      <a:pt x="192348" y="9246"/>
                      <a:pt x="193675" y="13208"/>
                    </a:cubicBezTo>
                    <a:cubicBezTo>
                      <a:pt x="176430" y="17171"/>
                      <a:pt x="160511" y="23775"/>
                      <a:pt x="148572" y="33021"/>
                    </a:cubicBezTo>
                    <a:cubicBezTo>
                      <a:pt x="143266" y="36984"/>
                      <a:pt x="139287" y="40946"/>
                      <a:pt x="135307" y="44909"/>
                    </a:cubicBezTo>
                    <a:cubicBezTo>
                      <a:pt x="135307" y="44909"/>
                      <a:pt x="135307" y="44909"/>
                      <a:pt x="30510" y="44909"/>
                    </a:cubicBezTo>
                    <a:cubicBezTo>
                      <a:pt x="30510" y="44909"/>
                      <a:pt x="30510" y="44909"/>
                      <a:pt x="30510" y="283983"/>
                    </a:cubicBezTo>
                    <a:cubicBezTo>
                      <a:pt x="30510" y="283983"/>
                      <a:pt x="30510" y="283983"/>
                      <a:pt x="163164" y="283983"/>
                    </a:cubicBezTo>
                    <a:lnTo>
                      <a:pt x="163164" y="187561"/>
                    </a:lnTo>
                    <a:cubicBezTo>
                      <a:pt x="172450" y="187561"/>
                      <a:pt x="181736" y="184919"/>
                      <a:pt x="193675" y="180957"/>
                    </a:cubicBezTo>
                    <a:cubicBezTo>
                      <a:pt x="193675" y="180957"/>
                      <a:pt x="193675" y="180957"/>
                      <a:pt x="193675" y="328892"/>
                    </a:cubicBezTo>
                    <a:cubicBezTo>
                      <a:pt x="193675" y="334176"/>
                      <a:pt x="189695" y="338138"/>
                      <a:pt x="184389" y="338138"/>
                    </a:cubicBezTo>
                    <a:cubicBezTo>
                      <a:pt x="184389" y="338138"/>
                      <a:pt x="184389" y="338138"/>
                      <a:pt x="9286" y="338138"/>
                    </a:cubicBezTo>
                    <a:cubicBezTo>
                      <a:pt x="3979" y="338138"/>
                      <a:pt x="0" y="334176"/>
                      <a:pt x="0" y="328892"/>
                    </a:cubicBezTo>
                    <a:cubicBezTo>
                      <a:pt x="0" y="328892"/>
                      <a:pt x="0" y="328892"/>
                      <a:pt x="0" y="14529"/>
                    </a:cubicBezTo>
                    <a:cubicBezTo>
                      <a:pt x="0" y="9246"/>
                      <a:pt x="3979" y="5283"/>
                      <a:pt x="9286" y="5283"/>
                    </a:cubicBezTo>
                    <a:cubicBezTo>
                      <a:pt x="9286" y="5283"/>
                      <a:pt x="9286" y="5283"/>
                      <a:pt x="21224" y="5283"/>
                    </a:cubicBezTo>
                    <a:cubicBezTo>
                      <a:pt x="21224" y="2641"/>
                      <a:pt x="23877" y="0"/>
                      <a:pt x="26531" y="0"/>
                    </a:cubicBezTo>
                    <a:close/>
                  </a:path>
                </a:pathLst>
              </a:custGeom>
              <a:solidFill>
                <a:schemeClr val="accent1"/>
              </a:solidFill>
              <a:ln>
                <a:noFill/>
              </a:ln>
            </p:spPr>
            <p:txBody>
              <a:bodyPr anchor="ctr"/>
              <a:lstStyle/>
              <a:p>
                <a:pPr algn="ctr"/>
                <a:endParaRPr>
                  <a:cs typeface="+mn-ea"/>
                  <a:sym typeface="+mn-lt"/>
                </a:endParaRPr>
              </a:p>
            </p:txBody>
          </p:sp>
          <p:sp>
            <p:nvSpPr>
              <p:cNvPr id="18" name="iṣliḋe"/>
              <p:cNvSpPr/>
              <p:nvPr/>
            </p:nvSpPr>
            <p:spPr bwMode="auto">
              <a:xfrm>
                <a:off x="4824594" y="2909192"/>
                <a:ext cx="719919" cy="896744"/>
              </a:xfrm>
              <a:custGeom>
                <a:avLst/>
                <a:gdLst>
                  <a:gd name="connsiteX0" fmla="*/ 79065 w 271462"/>
                  <a:gd name="connsiteY0" fmla="*/ 301625 h 338138"/>
                  <a:gd name="connsiteX1" fmla="*/ 69850 w 271462"/>
                  <a:gd name="connsiteY1" fmla="*/ 312632 h 338138"/>
                  <a:gd name="connsiteX2" fmla="*/ 79065 w 271462"/>
                  <a:gd name="connsiteY2" fmla="*/ 322263 h 338138"/>
                  <a:gd name="connsiteX3" fmla="*/ 114610 w 271462"/>
                  <a:gd name="connsiteY3" fmla="*/ 322263 h 338138"/>
                  <a:gd name="connsiteX4" fmla="*/ 123825 w 271462"/>
                  <a:gd name="connsiteY4" fmla="*/ 312632 h 338138"/>
                  <a:gd name="connsiteX5" fmla="*/ 114610 w 271462"/>
                  <a:gd name="connsiteY5" fmla="*/ 301625 h 338138"/>
                  <a:gd name="connsiteX6" fmla="*/ 79065 w 271462"/>
                  <a:gd name="connsiteY6" fmla="*/ 301625 h 338138"/>
                  <a:gd name="connsiteX7" fmla="*/ 166687 w 271462"/>
                  <a:gd name="connsiteY7" fmla="*/ 152400 h 338138"/>
                  <a:gd name="connsiteX8" fmla="*/ 166687 w 271462"/>
                  <a:gd name="connsiteY8" fmla="*/ 166688 h 338138"/>
                  <a:gd name="connsiteX9" fmla="*/ 171450 w 271462"/>
                  <a:gd name="connsiteY9" fmla="*/ 166688 h 338138"/>
                  <a:gd name="connsiteX10" fmla="*/ 171450 w 271462"/>
                  <a:gd name="connsiteY10" fmla="*/ 193676 h 338138"/>
                  <a:gd name="connsiteX11" fmla="*/ 166687 w 271462"/>
                  <a:gd name="connsiteY11" fmla="*/ 193676 h 338138"/>
                  <a:gd name="connsiteX12" fmla="*/ 166687 w 271462"/>
                  <a:gd name="connsiteY12" fmla="*/ 207963 h 338138"/>
                  <a:gd name="connsiteX13" fmla="*/ 193675 w 271462"/>
                  <a:gd name="connsiteY13" fmla="*/ 207963 h 338138"/>
                  <a:gd name="connsiteX14" fmla="*/ 193675 w 271462"/>
                  <a:gd name="connsiteY14" fmla="*/ 193676 h 338138"/>
                  <a:gd name="connsiteX15" fmla="*/ 190500 w 271462"/>
                  <a:gd name="connsiteY15" fmla="*/ 193676 h 338138"/>
                  <a:gd name="connsiteX16" fmla="*/ 190500 w 271462"/>
                  <a:gd name="connsiteY16" fmla="*/ 152400 h 338138"/>
                  <a:gd name="connsiteX17" fmla="*/ 179388 w 271462"/>
                  <a:gd name="connsiteY17" fmla="*/ 125413 h 338138"/>
                  <a:gd name="connsiteX18" fmla="*/ 168275 w 271462"/>
                  <a:gd name="connsiteY18" fmla="*/ 135732 h 338138"/>
                  <a:gd name="connsiteX19" fmla="*/ 179388 w 271462"/>
                  <a:gd name="connsiteY19" fmla="*/ 146051 h 338138"/>
                  <a:gd name="connsiteX20" fmla="*/ 190501 w 271462"/>
                  <a:gd name="connsiteY20" fmla="*/ 135732 h 338138"/>
                  <a:gd name="connsiteX21" fmla="*/ 179388 w 271462"/>
                  <a:gd name="connsiteY21" fmla="*/ 125413 h 338138"/>
                  <a:gd name="connsiteX22" fmla="*/ 180975 w 271462"/>
                  <a:gd name="connsiteY22" fmla="*/ 88900 h 338138"/>
                  <a:gd name="connsiteX23" fmla="*/ 271462 w 271462"/>
                  <a:gd name="connsiteY23" fmla="*/ 169069 h 338138"/>
                  <a:gd name="connsiteX24" fmla="*/ 180975 w 271462"/>
                  <a:gd name="connsiteY24" fmla="*/ 249238 h 338138"/>
                  <a:gd name="connsiteX25" fmla="*/ 131141 w 271462"/>
                  <a:gd name="connsiteY25" fmla="*/ 236096 h 338138"/>
                  <a:gd name="connsiteX26" fmla="*/ 97044 w 271462"/>
                  <a:gd name="connsiteY26" fmla="*/ 242667 h 338138"/>
                  <a:gd name="connsiteX27" fmla="*/ 95732 w 271462"/>
                  <a:gd name="connsiteY27" fmla="*/ 237410 h 338138"/>
                  <a:gd name="connsiteX28" fmla="*/ 110158 w 271462"/>
                  <a:gd name="connsiteY28" fmla="*/ 219011 h 338138"/>
                  <a:gd name="connsiteX29" fmla="*/ 90487 w 271462"/>
                  <a:gd name="connsiteY29" fmla="*/ 169069 h 338138"/>
                  <a:gd name="connsiteX30" fmla="*/ 180975 w 271462"/>
                  <a:gd name="connsiteY30" fmla="*/ 88900 h 338138"/>
                  <a:gd name="connsiteX31" fmla="*/ 37042 w 271462"/>
                  <a:gd name="connsiteY31" fmla="*/ 0 h 338138"/>
                  <a:gd name="connsiteX32" fmla="*/ 162719 w 271462"/>
                  <a:gd name="connsiteY32" fmla="*/ 0 h 338138"/>
                  <a:gd name="connsiteX33" fmla="*/ 198438 w 271462"/>
                  <a:gd name="connsiteY33" fmla="*/ 38304 h 338138"/>
                  <a:gd name="connsiteX34" fmla="*/ 198438 w 271462"/>
                  <a:gd name="connsiteY34" fmla="*/ 67363 h 338138"/>
                  <a:gd name="connsiteX35" fmla="*/ 181240 w 271462"/>
                  <a:gd name="connsiteY35" fmla="*/ 66042 h 338138"/>
                  <a:gd name="connsiteX36" fmla="*/ 165365 w 271462"/>
                  <a:gd name="connsiteY36" fmla="*/ 67363 h 338138"/>
                  <a:gd name="connsiteX37" fmla="*/ 165365 w 271462"/>
                  <a:gd name="connsiteY37" fmla="*/ 51513 h 338138"/>
                  <a:gd name="connsiteX38" fmla="*/ 34396 w 271462"/>
                  <a:gd name="connsiteY38" fmla="*/ 51513 h 338138"/>
                  <a:gd name="connsiteX39" fmla="*/ 33073 w 271462"/>
                  <a:gd name="connsiteY39" fmla="*/ 51513 h 338138"/>
                  <a:gd name="connsiteX40" fmla="*/ 33073 w 271462"/>
                  <a:gd name="connsiteY40" fmla="*/ 286625 h 338138"/>
                  <a:gd name="connsiteX41" fmla="*/ 34396 w 271462"/>
                  <a:gd name="connsiteY41" fmla="*/ 286625 h 338138"/>
                  <a:gd name="connsiteX42" fmla="*/ 165365 w 271462"/>
                  <a:gd name="connsiteY42" fmla="*/ 286625 h 338138"/>
                  <a:gd name="connsiteX43" fmla="*/ 165365 w 271462"/>
                  <a:gd name="connsiteY43" fmla="*/ 270775 h 338138"/>
                  <a:gd name="connsiteX44" fmla="*/ 181240 w 271462"/>
                  <a:gd name="connsiteY44" fmla="*/ 272096 h 338138"/>
                  <a:gd name="connsiteX45" fmla="*/ 198438 w 271462"/>
                  <a:gd name="connsiteY45" fmla="*/ 270775 h 338138"/>
                  <a:gd name="connsiteX46" fmla="*/ 198438 w 271462"/>
                  <a:gd name="connsiteY46" fmla="*/ 299834 h 338138"/>
                  <a:gd name="connsiteX47" fmla="*/ 162719 w 271462"/>
                  <a:gd name="connsiteY47" fmla="*/ 338138 h 338138"/>
                  <a:gd name="connsiteX48" fmla="*/ 37042 w 271462"/>
                  <a:gd name="connsiteY48" fmla="*/ 338138 h 338138"/>
                  <a:gd name="connsiteX49" fmla="*/ 0 w 271462"/>
                  <a:gd name="connsiteY49" fmla="*/ 299834 h 338138"/>
                  <a:gd name="connsiteX50" fmla="*/ 0 w 271462"/>
                  <a:gd name="connsiteY50" fmla="*/ 38304 h 338138"/>
                  <a:gd name="connsiteX51" fmla="*/ 37042 w 271462"/>
                  <a:gd name="connsiteY51"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462" h="338138">
                    <a:moveTo>
                      <a:pt x="79065" y="301625"/>
                    </a:moveTo>
                    <a:cubicBezTo>
                      <a:pt x="73799" y="301625"/>
                      <a:pt x="69850" y="305753"/>
                      <a:pt x="69850" y="312632"/>
                    </a:cubicBezTo>
                    <a:cubicBezTo>
                      <a:pt x="69850" y="318136"/>
                      <a:pt x="73799" y="322263"/>
                      <a:pt x="79065" y="322263"/>
                    </a:cubicBezTo>
                    <a:cubicBezTo>
                      <a:pt x="79065" y="322263"/>
                      <a:pt x="79065" y="322263"/>
                      <a:pt x="114610" y="322263"/>
                    </a:cubicBezTo>
                    <a:cubicBezTo>
                      <a:pt x="119875" y="322263"/>
                      <a:pt x="123825" y="318136"/>
                      <a:pt x="123825" y="312632"/>
                    </a:cubicBezTo>
                    <a:cubicBezTo>
                      <a:pt x="123825" y="305753"/>
                      <a:pt x="119875" y="301625"/>
                      <a:pt x="114610" y="301625"/>
                    </a:cubicBezTo>
                    <a:cubicBezTo>
                      <a:pt x="114610" y="301625"/>
                      <a:pt x="114610" y="301625"/>
                      <a:pt x="79065" y="301625"/>
                    </a:cubicBezTo>
                    <a:close/>
                    <a:moveTo>
                      <a:pt x="166687" y="152400"/>
                    </a:moveTo>
                    <a:lnTo>
                      <a:pt x="166687" y="166688"/>
                    </a:lnTo>
                    <a:lnTo>
                      <a:pt x="171450" y="166688"/>
                    </a:lnTo>
                    <a:lnTo>
                      <a:pt x="171450" y="193676"/>
                    </a:lnTo>
                    <a:lnTo>
                      <a:pt x="166687" y="193676"/>
                    </a:lnTo>
                    <a:lnTo>
                      <a:pt x="166687" y="207963"/>
                    </a:lnTo>
                    <a:lnTo>
                      <a:pt x="193675" y="207963"/>
                    </a:lnTo>
                    <a:lnTo>
                      <a:pt x="193675" y="193676"/>
                    </a:lnTo>
                    <a:lnTo>
                      <a:pt x="190500" y="193676"/>
                    </a:lnTo>
                    <a:lnTo>
                      <a:pt x="190500" y="152400"/>
                    </a:lnTo>
                    <a:close/>
                    <a:moveTo>
                      <a:pt x="179388" y="125413"/>
                    </a:moveTo>
                    <a:cubicBezTo>
                      <a:pt x="173250" y="125413"/>
                      <a:pt x="168275" y="130033"/>
                      <a:pt x="168275" y="135732"/>
                    </a:cubicBezTo>
                    <a:cubicBezTo>
                      <a:pt x="168275" y="141431"/>
                      <a:pt x="173250" y="146051"/>
                      <a:pt x="179388" y="146051"/>
                    </a:cubicBezTo>
                    <a:cubicBezTo>
                      <a:pt x="185526" y="146051"/>
                      <a:pt x="190501" y="141431"/>
                      <a:pt x="190501" y="135732"/>
                    </a:cubicBezTo>
                    <a:cubicBezTo>
                      <a:pt x="190501" y="130033"/>
                      <a:pt x="185526" y="125413"/>
                      <a:pt x="179388" y="125413"/>
                    </a:cubicBezTo>
                    <a:close/>
                    <a:moveTo>
                      <a:pt x="180975" y="88900"/>
                    </a:moveTo>
                    <a:cubicBezTo>
                      <a:pt x="230808" y="88900"/>
                      <a:pt x="271462" y="124384"/>
                      <a:pt x="271462" y="169069"/>
                    </a:cubicBezTo>
                    <a:cubicBezTo>
                      <a:pt x="271462" y="212439"/>
                      <a:pt x="230808" y="249238"/>
                      <a:pt x="180975" y="249238"/>
                    </a:cubicBezTo>
                    <a:cubicBezTo>
                      <a:pt x="162614" y="249238"/>
                      <a:pt x="145566" y="243981"/>
                      <a:pt x="131141" y="236096"/>
                    </a:cubicBezTo>
                    <a:cubicBezTo>
                      <a:pt x="119338" y="243981"/>
                      <a:pt x="104912" y="242667"/>
                      <a:pt x="97044" y="242667"/>
                    </a:cubicBezTo>
                    <a:cubicBezTo>
                      <a:pt x="94421" y="241353"/>
                      <a:pt x="94421" y="238724"/>
                      <a:pt x="95732" y="237410"/>
                    </a:cubicBezTo>
                    <a:cubicBezTo>
                      <a:pt x="103601" y="232153"/>
                      <a:pt x="107535" y="225582"/>
                      <a:pt x="110158" y="219011"/>
                    </a:cubicBezTo>
                    <a:cubicBezTo>
                      <a:pt x="97044" y="205868"/>
                      <a:pt x="90487" y="187469"/>
                      <a:pt x="90487" y="169069"/>
                    </a:cubicBezTo>
                    <a:cubicBezTo>
                      <a:pt x="90487" y="124384"/>
                      <a:pt x="131141" y="88900"/>
                      <a:pt x="180975" y="88900"/>
                    </a:cubicBezTo>
                    <a:close/>
                    <a:moveTo>
                      <a:pt x="37042" y="0"/>
                    </a:moveTo>
                    <a:cubicBezTo>
                      <a:pt x="37042" y="0"/>
                      <a:pt x="37042" y="0"/>
                      <a:pt x="162719" y="0"/>
                    </a:cubicBezTo>
                    <a:cubicBezTo>
                      <a:pt x="182563" y="0"/>
                      <a:pt x="198438" y="17171"/>
                      <a:pt x="198438" y="38304"/>
                    </a:cubicBezTo>
                    <a:cubicBezTo>
                      <a:pt x="198438" y="38304"/>
                      <a:pt x="198438" y="38304"/>
                      <a:pt x="198438" y="67363"/>
                    </a:cubicBezTo>
                    <a:cubicBezTo>
                      <a:pt x="193147" y="67363"/>
                      <a:pt x="186532" y="66042"/>
                      <a:pt x="181240" y="66042"/>
                    </a:cubicBezTo>
                    <a:cubicBezTo>
                      <a:pt x="175949" y="66042"/>
                      <a:pt x="170657" y="67363"/>
                      <a:pt x="165365" y="67363"/>
                    </a:cubicBezTo>
                    <a:cubicBezTo>
                      <a:pt x="165365" y="67363"/>
                      <a:pt x="165365" y="67363"/>
                      <a:pt x="165365" y="51513"/>
                    </a:cubicBezTo>
                    <a:cubicBezTo>
                      <a:pt x="165365" y="51513"/>
                      <a:pt x="165365" y="51513"/>
                      <a:pt x="34396" y="51513"/>
                    </a:cubicBezTo>
                    <a:cubicBezTo>
                      <a:pt x="34396" y="51513"/>
                      <a:pt x="33073" y="51513"/>
                      <a:pt x="33073" y="51513"/>
                    </a:cubicBezTo>
                    <a:cubicBezTo>
                      <a:pt x="33073" y="51513"/>
                      <a:pt x="33073" y="51513"/>
                      <a:pt x="33073" y="286625"/>
                    </a:cubicBezTo>
                    <a:cubicBezTo>
                      <a:pt x="33073" y="286625"/>
                      <a:pt x="34396" y="286625"/>
                      <a:pt x="34396" y="286625"/>
                    </a:cubicBezTo>
                    <a:cubicBezTo>
                      <a:pt x="34396" y="286625"/>
                      <a:pt x="34396" y="286625"/>
                      <a:pt x="165365" y="286625"/>
                    </a:cubicBezTo>
                    <a:cubicBezTo>
                      <a:pt x="165365" y="286625"/>
                      <a:pt x="165365" y="286625"/>
                      <a:pt x="165365" y="270775"/>
                    </a:cubicBezTo>
                    <a:cubicBezTo>
                      <a:pt x="170657" y="270775"/>
                      <a:pt x="175949" y="272096"/>
                      <a:pt x="181240" y="272096"/>
                    </a:cubicBezTo>
                    <a:cubicBezTo>
                      <a:pt x="186532" y="272096"/>
                      <a:pt x="193147" y="270775"/>
                      <a:pt x="198438" y="270775"/>
                    </a:cubicBezTo>
                    <a:cubicBezTo>
                      <a:pt x="198438" y="270775"/>
                      <a:pt x="198438" y="270775"/>
                      <a:pt x="198438" y="299834"/>
                    </a:cubicBezTo>
                    <a:cubicBezTo>
                      <a:pt x="198438" y="320967"/>
                      <a:pt x="182563" y="338138"/>
                      <a:pt x="162719" y="338138"/>
                    </a:cubicBezTo>
                    <a:cubicBezTo>
                      <a:pt x="162719" y="338138"/>
                      <a:pt x="162719" y="338138"/>
                      <a:pt x="37042" y="338138"/>
                    </a:cubicBezTo>
                    <a:cubicBezTo>
                      <a:pt x="17198" y="338138"/>
                      <a:pt x="0" y="320967"/>
                      <a:pt x="0" y="299834"/>
                    </a:cubicBezTo>
                    <a:cubicBezTo>
                      <a:pt x="0" y="299834"/>
                      <a:pt x="0" y="299834"/>
                      <a:pt x="0" y="38304"/>
                    </a:cubicBezTo>
                    <a:cubicBezTo>
                      <a:pt x="0" y="17171"/>
                      <a:pt x="17198" y="0"/>
                      <a:pt x="37042" y="0"/>
                    </a:cubicBezTo>
                    <a:close/>
                  </a:path>
                </a:pathLst>
              </a:custGeom>
              <a:solidFill>
                <a:schemeClr val="bg1"/>
              </a:solidFill>
              <a:ln>
                <a:noFill/>
              </a:ln>
            </p:spPr>
            <p:txBody>
              <a:bodyPr anchor="ctr"/>
              <a:lstStyle/>
              <a:p>
                <a:pPr algn="ctr"/>
                <a:endParaRPr>
                  <a:cs typeface="+mn-ea"/>
                  <a:sym typeface="+mn-lt"/>
                </a:endParaRPr>
              </a:p>
            </p:txBody>
          </p:sp>
        </p:grpSp>
        <p:grpSp>
          <p:nvGrpSpPr>
            <p:cNvPr id="8" name="iŝḻiḋè"/>
            <p:cNvGrpSpPr/>
            <p:nvPr/>
          </p:nvGrpSpPr>
          <p:grpSpPr>
            <a:xfrm>
              <a:off x="1524658" y="2057023"/>
              <a:ext cx="3518721" cy="1031783"/>
              <a:chOff x="1526098" y="1976375"/>
              <a:chExt cx="3524773" cy="1031783"/>
            </a:xfrm>
          </p:grpSpPr>
          <p:sp>
            <p:nvSpPr>
              <p:cNvPr id="12" name="îṩḻïḓè"/>
              <p:cNvSpPr/>
              <p:nvPr/>
            </p:nvSpPr>
            <p:spPr>
              <a:xfrm>
                <a:off x="1875118" y="2456806"/>
                <a:ext cx="1026191" cy="55135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zh-CN" altLang="en-US" sz="2000" b="1" dirty="0">
                    <a:cs typeface="+mn-ea"/>
                    <a:sym typeface="+mn-lt"/>
                  </a:rPr>
                  <a:t>有标签</a:t>
                </a:r>
                <a:endParaRPr lang="en-US" altLang="zh-CN" sz="2000" dirty="0">
                  <a:cs typeface="+mn-ea"/>
                  <a:sym typeface="+mn-lt"/>
                </a:endParaRPr>
              </a:p>
            </p:txBody>
          </p:sp>
          <p:sp>
            <p:nvSpPr>
              <p:cNvPr id="13" name="ïšļiḑè"/>
              <p:cNvSpPr txBox="1"/>
              <p:nvPr/>
            </p:nvSpPr>
            <p:spPr bwMode="auto">
              <a:xfrm>
                <a:off x="1526098" y="1976375"/>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eaLnBrk="1" hangingPunct="1">
                  <a:lnSpc>
                    <a:spcPct val="100000"/>
                  </a:lnSpc>
                  <a:spcBef>
                    <a:spcPct val="0"/>
                  </a:spcBef>
                  <a:buFont typeface="Wingdings" panose="05000000000000000000" pitchFamily="2" charset="2"/>
                  <a:buChar char="u"/>
                </a:pPr>
                <a:r>
                  <a:rPr lang="zh-CN" altLang="en-US" sz="2200" b="1" dirty="0">
                    <a:solidFill>
                      <a:schemeClr val="accent5">
                        <a:lumMod val="75000"/>
                      </a:schemeClr>
                    </a:solidFill>
                    <a:cs typeface="+mn-ea"/>
                    <a:sym typeface="+mn-lt"/>
                  </a:rPr>
                  <a:t>监督学习：</a:t>
                </a:r>
                <a:endParaRPr lang="en-US" altLang="zh-CN" sz="2200" b="1" dirty="0">
                  <a:solidFill>
                    <a:schemeClr val="accent5">
                      <a:lumMod val="75000"/>
                    </a:schemeClr>
                  </a:solidFill>
                  <a:cs typeface="+mn-ea"/>
                  <a:sym typeface="+mn-lt"/>
                </a:endParaRPr>
              </a:p>
            </p:txBody>
          </p:sp>
        </p:grpSp>
      </p:grpSp>
      <p:sp>
        <p:nvSpPr>
          <p:cNvPr id="19" name="îṩḻïḓè"/>
          <p:cNvSpPr/>
          <p:nvPr/>
        </p:nvSpPr>
        <p:spPr>
          <a:xfrm>
            <a:off x="1660500" y="3270747"/>
            <a:ext cx="810234" cy="55135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zh-CN" altLang="en-US" sz="2000" b="1" dirty="0">
                <a:cs typeface="+mn-ea"/>
                <a:sym typeface="+mn-lt"/>
              </a:rPr>
              <a:t>分类</a:t>
            </a:r>
            <a:endParaRPr lang="en-US" altLang="zh-CN" sz="2000" dirty="0">
              <a:cs typeface="+mn-ea"/>
              <a:sym typeface="+mn-lt"/>
            </a:endParaRPr>
          </a:p>
        </p:txBody>
      </p:sp>
      <p:sp>
        <p:nvSpPr>
          <p:cNvPr id="20" name="îṩḻïḓè"/>
          <p:cNvSpPr/>
          <p:nvPr/>
        </p:nvSpPr>
        <p:spPr>
          <a:xfrm>
            <a:off x="1655725" y="4263740"/>
            <a:ext cx="3837954" cy="55135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zh-CN" altLang="en-US" sz="2000" b="1" dirty="0">
                <a:cs typeface="+mn-ea"/>
                <a:sym typeface="+mn-lt"/>
              </a:rPr>
              <a:t>分类同时定性</a:t>
            </a:r>
            <a:endParaRPr lang="en-US" altLang="zh-CN" sz="2000" b="1" dirty="0">
              <a:cs typeface="+mn-ea"/>
              <a:sym typeface="+mn-lt"/>
            </a:endParaRPr>
          </a:p>
        </p:txBody>
      </p:sp>
      <p:pic>
        <p:nvPicPr>
          <p:cNvPr id="21" name="图形 20" descr="警笛"/>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2920" y="2861900"/>
            <a:ext cx="307580" cy="307580"/>
          </a:xfrm>
          <a:prstGeom prst="rect">
            <a:avLst/>
          </a:prstGeom>
        </p:spPr>
      </p:pic>
      <p:pic>
        <p:nvPicPr>
          <p:cNvPr id="22" name="图形 21" descr="警笛"/>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33343" y="3399012"/>
            <a:ext cx="307580" cy="307580"/>
          </a:xfrm>
          <a:prstGeom prst="rect">
            <a:avLst/>
          </a:prstGeom>
        </p:spPr>
      </p:pic>
      <p:pic>
        <p:nvPicPr>
          <p:cNvPr id="23" name="图形 22" descr="警笛"/>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34718" y="4385626"/>
            <a:ext cx="307580" cy="307580"/>
          </a:xfrm>
          <a:prstGeom prst="rect">
            <a:avLst/>
          </a:prstGeom>
        </p:spPr>
      </p:pic>
      <p:sp>
        <p:nvSpPr>
          <p:cNvPr id="24" name="ïšļiḑè"/>
          <p:cNvSpPr txBox="1"/>
          <p:nvPr/>
        </p:nvSpPr>
        <p:spPr bwMode="auto">
          <a:xfrm>
            <a:off x="8160815" y="2315529"/>
            <a:ext cx="351872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eaLnBrk="1" hangingPunct="1">
              <a:lnSpc>
                <a:spcPct val="100000"/>
              </a:lnSpc>
              <a:spcBef>
                <a:spcPct val="0"/>
              </a:spcBef>
              <a:buFont typeface="Wingdings" panose="05000000000000000000" pitchFamily="2" charset="2"/>
              <a:buChar char="u"/>
            </a:pPr>
            <a:r>
              <a:rPr lang="zh-CN" altLang="en-US" sz="2200" b="1" dirty="0">
                <a:solidFill>
                  <a:schemeClr val="accent5">
                    <a:lumMod val="75000"/>
                  </a:schemeClr>
                </a:solidFill>
                <a:cs typeface="+mn-ea"/>
                <a:sym typeface="+mn-lt"/>
              </a:rPr>
              <a:t>无监督学习：</a:t>
            </a:r>
            <a:endParaRPr lang="en-US" altLang="zh-CN" sz="2200" b="1" dirty="0">
              <a:solidFill>
                <a:schemeClr val="accent5">
                  <a:lumMod val="75000"/>
                </a:schemeClr>
              </a:solidFill>
              <a:cs typeface="+mn-ea"/>
              <a:sym typeface="+mn-lt"/>
            </a:endParaRPr>
          </a:p>
        </p:txBody>
      </p:sp>
      <p:sp>
        <p:nvSpPr>
          <p:cNvPr id="3" name="文本框 2"/>
          <p:cNvSpPr txBox="1"/>
          <p:nvPr/>
        </p:nvSpPr>
        <p:spPr>
          <a:xfrm>
            <a:off x="8559611" y="2828121"/>
            <a:ext cx="2893490" cy="498663"/>
          </a:xfrm>
          <a:prstGeom prst="rect">
            <a:avLst/>
          </a:prstGeom>
          <a:noFill/>
        </p:spPr>
        <p:txBody>
          <a:bodyPr wrap="square" rtlCol="0">
            <a:spAutoFit/>
          </a:bodyPr>
          <a:lstStyle/>
          <a:p>
            <a:pPr>
              <a:lnSpc>
                <a:spcPct val="150000"/>
              </a:lnSpc>
            </a:pPr>
            <a:r>
              <a:rPr lang="zh-CN" altLang="en-US" sz="2000" b="1" dirty="0">
                <a:cs typeface="+mn-ea"/>
                <a:sym typeface="+mn-lt"/>
              </a:rPr>
              <a:t>无标签</a:t>
            </a:r>
            <a:endParaRPr lang="zh-CN" altLang="en-US" sz="2000" b="1" dirty="0">
              <a:cs typeface="+mn-ea"/>
              <a:sym typeface="+mn-lt"/>
            </a:endParaRPr>
          </a:p>
        </p:txBody>
      </p:sp>
      <p:pic>
        <p:nvPicPr>
          <p:cNvPr id="25" name="图形 24" descr="警笛"/>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243272" y="2979276"/>
            <a:ext cx="307580" cy="307580"/>
          </a:xfrm>
          <a:prstGeom prst="rect">
            <a:avLst/>
          </a:prstGeom>
        </p:spPr>
      </p:pic>
      <p:sp>
        <p:nvSpPr>
          <p:cNvPr id="26" name="îṩḻïḓè"/>
          <p:cNvSpPr/>
          <p:nvPr/>
        </p:nvSpPr>
        <p:spPr>
          <a:xfrm>
            <a:off x="1649539" y="3719949"/>
            <a:ext cx="810234" cy="55135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zh-CN" altLang="en-US" sz="2000" b="1" dirty="0">
                <a:cs typeface="+mn-ea"/>
                <a:sym typeface="+mn-lt"/>
              </a:rPr>
              <a:t>同维</a:t>
            </a:r>
            <a:endParaRPr lang="en-US" altLang="zh-CN" sz="2000" dirty="0">
              <a:cs typeface="+mn-ea"/>
              <a:sym typeface="+mn-lt"/>
            </a:endParaRPr>
          </a:p>
        </p:txBody>
      </p:sp>
      <p:pic>
        <p:nvPicPr>
          <p:cNvPr id="27" name="图形 26" descr="警笛"/>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33343" y="3849396"/>
            <a:ext cx="307580" cy="307580"/>
          </a:xfrm>
          <a:prstGeom prst="rect">
            <a:avLst/>
          </a:prstGeom>
        </p:spPr>
      </p:pic>
      <p:sp>
        <p:nvSpPr>
          <p:cNvPr id="32" name="îṩḻïḓè"/>
          <p:cNvSpPr/>
          <p:nvPr/>
        </p:nvSpPr>
        <p:spPr>
          <a:xfrm>
            <a:off x="8550852" y="3397571"/>
            <a:ext cx="810234" cy="55135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zh-CN" altLang="en-US" sz="2000" b="1" dirty="0">
                <a:cs typeface="+mn-ea"/>
                <a:sym typeface="+mn-lt"/>
              </a:rPr>
              <a:t>聚类</a:t>
            </a:r>
            <a:endParaRPr lang="en-US" altLang="zh-CN" sz="2000" dirty="0">
              <a:cs typeface="+mn-ea"/>
              <a:sym typeface="+mn-lt"/>
            </a:endParaRPr>
          </a:p>
        </p:txBody>
      </p:sp>
      <p:pic>
        <p:nvPicPr>
          <p:cNvPr id="33" name="图形 32" descr="警笛"/>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252031" y="3527018"/>
            <a:ext cx="307580" cy="307580"/>
          </a:xfrm>
          <a:prstGeom prst="rect">
            <a:avLst/>
          </a:prstGeom>
        </p:spPr>
      </p:pic>
      <p:sp>
        <p:nvSpPr>
          <p:cNvPr id="34" name="îṩḻïḓè"/>
          <p:cNvSpPr/>
          <p:nvPr/>
        </p:nvSpPr>
        <p:spPr>
          <a:xfrm>
            <a:off x="8550852" y="3959493"/>
            <a:ext cx="810234" cy="55135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zh-CN" altLang="en-US" sz="2000" b="1" dirty="0">
                <a:cs typeface="+mn-ea"/>
                <a:sym typeface="+mn-lt"/>
              </a:rPr>
              <a:t>降维</a:t>
            </a:r>
            <a:endParaRPr lang="en-US" altLang="zh-CN" sz="2000" dirty="0">
              <a:cs typeface="+mn-ea"/>
              <a:sym typeface="+mn-lt"/>
            </a:endParaRPr>
          </a:p>
        </p:txBody>
      </p:sp>
      <p:pic>
        <p:nvPicPr>
          <p:cNvPr id="35" name="图形 34" descr="警笛"/>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252031" y="4088447"/>
            <a:ext cx="307580" cy="307580"/>
          </a:xfrm>
          <a:prstGeom prst="rect">
            <a:avLst/>
          </a:prstGeom>
        </p:spPr>
      </p:pic>
      <p:sp>
        <p:nvSpPr>
          <p:cNvPr id="36" name="îṩḻïḓè"/>
          <p:cNvSpPr/>
          <p:nvPr/>
        </p:nvSpPr>
        <p:spPr>
          <a:xfrm>
            <a:off x="8568354" y="4573427"/>
            <a:ext cx="3837954" cy="55135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zh-CN" altLang="en-US" sz="2000" b="1" dirty="0">
                <a:cs typeface="+mn-ea"/>
                <a:sym typeface="+mn-lt"/>
              </a:rPr>
              <a:t>先聚类后定性</a:t>
            </a:r>
            <a:endParaRPr lang="en-US" altLang="zh-CN" sz="2000" b="1" dirty="0">
              <a:cs typeface="+mn-ea"/>
              <a:sym typeface="+mn-lt"/>
            </a:endParaRPr>
          </a:p>
        </p:txBody>
      </p:sp>
      <p:pic>
        <p:nvPicPr>
          <p:cNvPr id="37" name="图形 36" descr="警笛"/>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252031" y="4695313"/>
            <a:ext cx="307580" cy="307580"/>
          </a:xfrm>
          <a:prstGeom prst="rect">
            <a:avLst/>
          </a:prstGeom>
        </p:spPr>
      </p:pic>
      <p:sp>
        <p:nvSpPr>
          <p:cNvPr id="38" name="îṩḻïḓè"/>
          <p:cNvSpPr/>
          <p:nvPr/>
        </p:nvSpPr>
        <p:spPr>
          <a:xfrm>
            <a:off x="1669152" y="4807531"/>
            <a:ext cx="3837954" cy="55135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zh-CN" altLang="en-US" sz="2000" b="1" dirty="0">
                <a:cs typeface="+mn-ea"/>
                <a:sym typeface="+mn-lt"/>
              </a:rPr>
              <a:t>独立</a:t>
            </a:r>
            <a:endParaRPr lang="en-US" altLang="zh-CN" sz="2000" b="1" dirty="0">
              <a:cs typeface="+mn-ea"/>
              <a:sym typeface="+mn-lt"/>
            </a:endParaRPr>
          </a:p>
        </p:txBody>
      </p:sp>
      <p:pic>
        <p:nvPicPr>
          <p:cNvPr id="39" name="图形 38" descr="警笛"/>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34718" y="4929417"/>
            <a:ext cx="307580" cy="307580"/>
          </a:xfrm>
          <a:prstGeom prst="rect">
            <a:avLst/>
          </a:prstGeom>
        </p:spPr>
      </p:pic>
      <p:sp>
        <p:nvSpPr>
          <p:cNvPr id="40" name="îṩḻïḓè"/>
          <p:cNvSpPr/>
          <p:nvPr/>
        </p:nvSpPr>
        <p:spPr>
          <a:xfrm>
            <a:off x="8603871" y="5148389"/>
            <a:ext cx="3837954" cy="55135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zh-CN" altLang="en-US" sz="2000" b="1" dirty="0">
                <a:cs typeface="+mn-ea"/>
                <a:sym typeface="+mn-lt"/>
              </a:rPr>
              <a:t>非独立</a:t>
            </a:r>
            <a:endParaRPr lang="en-US" altLang="zh-CN" sz="2000" b="1" dirty="0">
              <a:cs typeface="+mn-ea"/>
              <a:sym typeface="+mn-lt"/>
            </a:endParaRPr>
          </a:p>
        </p:txBody>
      </p:sp>
      <p:pic>
        <p:nvPicPr>
          <p:cNvPr id="41" name="图形 40" descr="警笛"/>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243272" y="5270275"/>
            <a:ext cx="307580" cy="307580"/>
          </a:xfrm>
          <a:prstGeom prst="rect">
            <a:avLst/>
          </a:prstGeom>
        </p:spPr>
      </p:pic>
    </p:spTree>
    <p:custDataLst>
      <p:tags r:id="rId3"/>
    </p:custData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par>
                                <p:cTn id="53" presetID="10"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par>
                                <p:cTn id="65" presetID="10" presetClass="entr" presetSubtype="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4" grpId="0"/>
      <p:bldP spid="3" grpId="0"/>
      <p:bldP spid="26" grpId="0"/>
      <p:bldP spid="32" grpId="0"/>
      <p:bldP spid="34" grpId="0"/>
      <p:bldP spid="36" grpId="0"/>
      <p:bldP spid="38"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5" name="Picture 2" descr="C:\Documents and Settings\Administrator\桌面\新建文件夹\封面\复件 (38) 新建文件夹\dc6e24016985a28b4144.jpg"/>
          <p:cNvPicPr>
            <a:picLocks noChangeAspect="1" noChangeArrowheads="1"/>
          </p:cNvPicPr>
          <p:nvPr/>
        </p:nvPicPr>
        <p:blipFill>
          <a:blip r:embed="rId1">
            <a:extLst>
              <a:ext uri="{28A0092B-C50C-407E-A947-70E740481C1C}">
                <a14:useLocalDpi xmlns:a14="http://schemas.microsoft.com/office/drawing/2010/main" val="0"/>
              </a:ext>
            </a:extLst>
          </a:blip>
          <a:srcRect l="21648" r="50476"/>
          <a:stretch>
            <a:fillRect/>
          </a:stretch>
        </p:blipFill>
        <p:spPr bwMode="auto">
          <a:xfrm rot="5400000" flipV="1">
            <a:off x="4144364" y="-1715717"/>
            <a:ext cx="3409946" cy="68794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Documents and Settings\Administrator\桌面\新建文件夹\封面\复件 (38) 新建文件夹\dc6e24016985a28b4144.jpg"/>
          <p:cNvPicPr>
            <a:picLocks noChangeAspect="1" noChangeArrowheads="1"/>
          </p:cNvPicPr>
          <p:nvPr/>
        </p:nvPicPr>
        <p:blipFill>
          <a:blip r:embed="rId1">
            <a:extLst>
              <a:ext uri="{28A0092B-C50C-407E-A947-70E740481C1C}">
                <a14:useLocalDpi xmlns:a14="http://schemas.microsoft.com/office/drawing/2010/main" val="0"/>
              </a:ext>
            </a:extLst>
          </a:blip>
          <a:srcRect l="21648" r="50476"/>
          <a:stretch>
            <a:fillRect/>
          </a:stretch>
        </p:blipFill>
        <p:spPr bwMode="auto">
          <a:xfrm rot="5400000" flipH="1">
            <a:off x="4144362" y="1694229"/>
            <a:ext cx="3409946" cy="687948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0" y="1314450"/>
            <a:ext cx="12192000"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矩形 5"/>
          <p:cNvSpPr/>
          <p:nvPr/>
        </p:nvSpPr>
        <p:spPr>
          <a:xfrm>
            <a:off x="4023161" y="3815651"/>
            <a:ext cx="4145687" cy="769441"/>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400" b="1" dirty="0">
                <a:solidFill>
                  <a:sysClr val="windowText" lastClr="000000"/>
                </a:solidFill>
                <a:cs typeface="+mn-ea"/>
                <a:sym typeface="+mn-lt"/>
              </a:rPr>
              <a:t>机器学习的应用</a:t>
            </a:r>
            <a:endParaRPr kumimoji="0" lang="zh-CN" altLang="en-US" sz="3200" b="1" i="0" u="none" strike="noStrike" kern="1200" cap="none" spc="0" normalizeH="0" baseline="0" noProof="0" dirty="0">
              <a:ln>
                <a:noFill/>
              </a:ln>
              <a:solidFill>
                <a:sysClr val="windowText" lastClr="000000"/>
              </a:solidFill>
              <a:effectLst/>
              <a:uLnTx/>
              <a:uFillTx/>
              <a:cs typeface="+mn-ea"/>
              <a:sym typeface="+mn-lt"/>
            </a:endParaRPr>
          </a:p>
        </p:txBody>
      </p:sp>
      <p:grpSp>
        <p:nvGrpSpPr>
          <p:cNvPr id="8" name="组合 7"/>
          <p:cNvGrpSpPr/>
          <p:nvPr/>
        </p:nvGrpSpPr>
        <p:grpSpPr>
          <a:xfrm>
            <a:off x="4948595" y="1618712"/>
            <a:ext cx="2294807" cy="1954107"/>
            <a:chOff x="4555228" y="658068"/>
            <a:chExt cx="3141149" cy="2674796"/>
          </a:xfrm>
        </p:grpSpPr>
        <p:sp>
          <p:nvSpPr>
            <p:cNvPr id="9" name="矩形 10"/>
            <p:cNvSpPr>
              <a:spLocks noChangeAspect="1"/>
            </p:cNvSpPr>
            <p:nvPr/>
          </p:nvSpPr>
          <p:spPr>
            <a:xfrm>
              <a:off x="4821709" y="1129483"/>
              <a:ext cx="1940540" cy="2113804"/>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chemeClr val="bg1">
                <a:lumMod val="85000"/>
              </a:schemeClr>
            </a:solidFill>
            <a:ln>
              <a:noFill/>
            </a:ln>
            <a:effectLst>
              <a:innerShdw blurRad="152400" dist="50800" dir="189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white"/>
                </a:solidFill>
                <a:effectLst/>
                <a:uLnTx/>
                <a:uFillTx/>
                <a:cs typeface="+mn-ea"/>
                <a:sym typeface="+mn-lt"/>
              </a:endParaRPr>
            </a:p>
          </p:txBody>
        </p:sp>
        <p:grpSp>
          <p:nvGrpSpPr>
            <p:cNvPr id="10" name="组合 9"/>
            <p:cNvGrpSpPr/>
            <p:nvPr/>
          </p:nvGrpSpPr>
          <p:grpSpPr>
            <a:xfrm>
              <a:off x="5459649" y="894400"/>
              <a:ext cx="2236728" cy="2438464"/>
              <a:chOff x="1249459" y="2668927"/>
              <a:chExt cx="1099775" cy="1198967"/>
            </a:xfrm>
          </p:grpSpPr>
          <p:sp>
            <p:nvSpPr>
              <p:cNvPr id="12" name="矩形 10"/>
              <p:cNvSpPr>
                <a:spLocks noChangeAspect="1"/>
              </p:cNvSpPr>
              <p:nvPr/>
            </p:nvSpPr>
            <p:spPr>
              <a:xfrm>
                <a:off x="1249459" y="2668927"/>
                <a:ext cx="1099775" cy="1198967"/>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white"/>
                  </a:solidFill>
                  <a:effectLst/>
                  <a:uLnTx/>
                  <a:uFillTx/>
                  <a:cs typeface="+mn-ea"/>
                  <a:sym typeface="+mn-lt"/>
                </a:endParaRPr>
              </a:p>
            </p:txBody>
          </p:sp>
          <p:sp>
            <p:nvSpPr>
              <p:cNvPr id="13" name="KSO_Shape"/>
              <p:cNvSpPr>
                <a:spLocks noChangeAspect="1"/>
              </p:cNvSpPr>
              <p:nvPr/>
            </p:nvSpPr>
            <p:spPr bwMode="auto">
              <a:xfrm>
                <a:off x="1510253" y="2927674"/>
                <a:ext cx="539057" cy="626810"/>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8">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0D2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ysClr val="windowText" lastClr="000000"/>
                  </a:solidFill>
                  <a:effectLst/>
                  <a:uLnTx/>
                  <a:uFillTx/>
                  <a:latin typeface="+mn-lt"/>
                  <a:ea typeface="+mn-ea"/>
                  <a:cs typeface="+mn-ea"/>
                  <a:sym typeface="+mn-lt"/>
                </a:endParaRPr>
              </a:p>
            </p:txBody>
          </p:sp>
        </p:grpSp>
        <p:sp>
          <p:nvSpPr>
            <p:cNvPr id="11" name="矩形 10"/>
            <p:cNvSpPr/>
            <p:nvPr/>
          </p:nvSpPr>
          <p:spPr>
            <a:xfrm>
              <a:off x="4555228" y="658068"/>
              <a:ext cx="1232944" cy="1344149"/>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rgbClr val="000D20"/>
            </a:solidFill>
            <a:ln w="15875">
              <a:solidFill>
                <a:srgbClr val="000D20"/>
              </a:solidFill>
            </a:ln>
            <a:effectLst>
              <a:innerShdw blurRad="266700" dist="203200" dir="189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prstClr val="white"/>
                  </a:solidFill>
                  <a:effectLst/>
                  <a:uLnTx/>
                  <a:uFillTx/>
                  <a:cs typeface="+mn-ea"/>
                  <a:sym typeface="+mn-lt"/>
                </a:rPr>
                <a:t>04</a:t>
              </a:r>
              <a:endParaRPr kumimoji="0" lang="zh-CN" altLang="en-US" sz="3735" b="0"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p:transition advTm="2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5322" y="330753"/>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3" name="TextBox 3"/>
          <p:cNvSpPr txBox="1"/>
          <p:nvPr/>
        </p:nvSpPr>
        <p:spPr>
          <a:xfrm>
            <a:off x="831193" y="526017"/>
            <a:ext cx="3751318"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dirty="0">
                <a:solidFill>
                  <a:prstClr val="black"/>
                </a:solidFill>
                <a:cs typeface="+mn-ea"/>
                <a:sym typeface="+mn-lt"/>
              </a:rPr>
              <a:t>机器学习的应用</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sp>
        <p:nvSpPr>
          <p:cNvPr id="344" name="iconfont-1191-801510"/>
          <p:cNvSpPr/>
          <p:nvPr/>
        </p:nvSpPr>
        <p:spPr>
          <a:xfrm>
            <a:off x="266491" y="649374"/>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B050"/>
              </a:solidFill>
              <a:effectLst/>
              <a:uLnTx/>
              <a:uFillTx/>
              <a:cs typeface="+mn-ea"/>
              <a:sym typeface="+mn-lt"/>
            </a:endParaRPr>
          </a:p>
        </p:txBody>
      </p:sp>
      <p:sp>
        <p:nvSpPr>
          <p:cNvPr id="4" name="文本框 3"/>
          <p:cNvSpPr txBox="1"/>
          <p:nvPr/>
        </p:nvSpPr>
        <p:spPr>
          <a:xfrm>
            <a:off x="983593" y="1401607"/>
            <a:ext cx="8753475" cy="1107996"/>
          </a:xfrm>
          <a:prstGeom prst="rect">
            <a:avLst/>
          </a:prstGeom>
          <a:noFill/>
        </p:spPr>
        <p:txBody>
          <a:bodyPr wrap="square" rtlCol="0">
            <a:spAutoFit/>
          </a:bodyPr>
          <a:lstStyle/>
          <a:p>
            <a:r>
              <a:rPr lang="zh-CN" altLang="en-US" sz="2200" dirty="0"/>
              <a:t>机器学习已广泛应用于数据挖掘、计算机视觉、自然语言处理、生物特征识别、搜索引擎、医学诊断、检测信用卡欺诈、证券市场分析、</a:t>
            </a:r>
            <a:r>
              <a:rPr lang="en-US" altLang="zh-CN" sz="2200" dirty="0"/>
              <a:t>DNA</a:t>
            </a:r>
            <a:r>
              <a:rPr lang="zh-CN" altLang="en-US" sz="2200" dirty="0"/>
              <a:t>序列测序、语音和手写识别、战略游戏和机器人等领域。</a:t>
            </a:r>
            <a:endParaRPr lang="zh-CN" altLang="en-US" sz="2200" dirty="0"/>
          </a:p>
        </p:txBody>
      </p:sp>
      <p:pic>
        <p:nvPicPr>
          <p:cNvPr id="11" name="图片 8"/>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43076" y="2738862"/>
            <a:ext cx="6657974" cy="3788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 name="Picture 2" descr="C:\Documents and Settings\Administrator\桌面\新建文件夹\封面\复件 (38) 新建文件夹\dc6e24016985a28b4144.jpg"/>
          <p:cNvPicPr>
            <a:picLocks noChangeAspect="1" noChangeArrowheads="1"/>
          </p:cNvPicPr>
          <p:nvPr/>
        </p:nvPicPr>
        <p:blipFill>
          <a:blip r:embed="rId1">
            <a:extLst>
              <a:ext uri="{28A0092B-C50C-407E-A947-70E740481C1C}">
                <a14:useLocalDpi xmlns:a14="http://schemas.microsoft.com/office/drawing/2010/main" val="0"/>
              </a:ext>
            </a:extLst>
          </a:blip>
          <a:srcRect r="50476"/>
          <a:stretch>
            <a:fillRect/>
          </a:stretch>
        </p:blipFill>
        <p:spPr bwMode="auto">
          <a:xfrm flipV="1">
            <a:off x="0" y="0"/>
            <a:ext cx="6057900" cy="687948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1720843" y="2120893"/>
            <a:ext cx="2616214" cy="2616214"/>
            <a:chOff x="1518309" y="2028319"/>
            <a:chExt cx="2249911" cy="2249911"/>
          </a:xfrm>
        </p:grpSpPr>
        <p:sp>
          <p:nvSpPr>
            <p:cNvPr id="8" name="椭圆 7"/>
            <p:cNvSpPr/>
            <p:nvPr/>
          </p:nvSpPr>
          <p:spPr>
            <a:xfrm>
              <a:off x="1518309" y="2028319"/>
              <a:ext cx="2249911" cy="2249911"/>
            </a:xfrm>
            <a:prstGeom prst="ellipse">
              <a:avLst/>
            </a:prstGeom>
            <a:gradFill flip="none" rotWithShape="1">
              <a:gsLst>
                <a:gs pos="50000">
                  <a:schemeClr val="bg1">
                    <a:lumMod val="95000"/>
                  </a:schemeClr>
                </a:gs>
                <a:gs pos="100000">
                  <a:schemeClr val="bg1">
                    <a:lumMod val="75000"/>
                  </a:schemeClr>
                </a:gs>
                <a:gs pos="0">
                  <a:schemeClr val="bg1"/>
                </a:gs>
              </a:gsLst>
              <a:lin ang="18900000" scaled="0"/>
            </a:gradFill>
            <a:ln w="285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white"/>
                </a:solidFill>
                <a:effectLst/>
                <a:uLnTx/>
                <a:uFillTx/>
                <a:cs typeface="+mn-ea"/>
                <a:sym typeface="+mn-lt"/>
              </a:endParaRPr>
            </a:p>
          </p:txBody>
        </p:sp>
        <p:sp>
          <p:nvSpPr>
            <p:cNvPr id="9" name="TextBox 23"/>
            <p:cNvSpPr txBox="1"/>
            <p:nvPr/>
          </p:nvSpPr>
          <p:spPr>
            <a:xfrm>
              <a:off x="1920763" y="2609295"/>
              <a:ext cx="1416593" cy="794052"/>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a:ln>
                    <a:noFill/>
                  </a:ln>
                  <a:solidFill>
                    <a:srgbClr val="000D20"/>
                  </a:solidFill>
                  <a:effectLst/>
                  <a:uLnTx/>
                  <a:uFillTx/>
                  <a:cs typeface="+mn-ea"/>
                  <a:sym typeface="+mn-lt"/>
                </a:rPr>
                <a:t>目 录</a:t>
              </a:r>
              <a:endParaRPr kumimoji="0" lang="zh-CN" altLang="en-US" sz="5400" b="1" i="0" u="none" strike="noStrike" kern="1200" cap="none" spc="0" normalizeH="0" baseline="0" noProof="0">
                <a:ln>
                  <a:noFill/>
                </a:ln>
                <a:solidFill>
                  <a:srgbClr val="000D20"/>
                </a:solidFill>
                <a:effectLst/>
                <a:uLnTx/>
                <a:uFillTx/>
                <a:cs typeface="+mn-ea"/>
                <a:sym typeface="+mn-lt"/>
              </a:endParaRPr>
            </a:p>
          </p:txBody>
        </p:sp>
        <p:sp>
          <p:nvSpPr>
            <p:cNvPr id="10" name="TextBox 24"/>
            <p:cNvSpPr txBox="1"/>
            <p:nvPr/>
          </p:nvSpPr>
          <p:spPr>
            <a:xfrm>
              <a:off x="2007303" y="3384250"/>
              <a:ext cx="1248139" cy="2735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65" b="1" i="0" u="none" strike="noStrike" kern="1200" cap="none" spc="0" normalizeH="0" baseline="0" noProof="0">
                  <a:ln>
                    <a:noFill/>
                  </a:ln>
                  <a:solidFill>
                    <a:prstClr val="black">
                      <a:lumMod val="95000"/>
                      <a:lumOff val="5000"/>
                    </a:prstClr>
                  </a:solidFill>
                  <a:effectLst/>
                  <a:uLnTx/>
                  <a:uFillTx/>
                  <a:cs typeface="+mn-ea"/>
                  <a:sym typeface="+mn-lt"/>
                </a:rPr>
                <a:t>CATALOG</a:t>
              </a:r>
              <a:endParaRPr kumimoji="0" lang="zh-CN" altLang="en-US" sz="1465" b="1" i="0" u="none" strike="noStrike" kern="1200" cap="none" spc="0" normalizeH="0" baseline="0" noProof="0">
                <a:ln>
                  <a:noFill/>
                </a:ln>
                <a:solidFill>
                  <a:prstClr val="black">
                    <a:lumMod val="95000"/>
                    <a:lumOff val="5000"/>
                  </a:prstClr>
                </a:solidFill>
                <a:effectLst/>
                <a:uLnTx/>
                <a:uFillTx/>
                <a:cs typeface="+mn-ea"/>
                <a:sym typeface="+mn-lt"/>
              </a:endParaRPr>
            </a:p>
          </p:txBody>
        </p:sp>
      </p:grpSp>
      <p:grpSp>
        <p:nvGrpSpPr>
          <p:cNvPr id="11" name="组合 10"/>
          <p:cNvGrpSpPr/>
          <p:nvPr/>
        </p:nvGrpSpPr>
        <p:grpSpPr>
          <a:xfrm>
            <a:off x="5834916" y="884424"/>
            <a:ext cx="5838092" cy="2835362"/>
            <a:chOff x="6559118" y="1574428"/>
            <a:chExt cx="4529094" cy="2038047"/>
          </a:xfrm>
        </p:grpSpPr>
        <p:sp>
          <p:nvSpPr>
            <p:cNvPr id="12" name="圆角矩形 34"/>
            <p:cNvSpPr/>
            <p:nvPr/>
          </p:nvSpPr>
          <p:spPr>
            <a:xfrm>
              <a:off x="6559118" y="1574428"/>
              <a:ext cx="466535" cy="463427"/>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D20"/>
                </a:solidFill>
                <a:effectLst/>
                <a:uLnTx/>
                <a:uFillTx/>
                <a:cs typeface="+mn-ea"/>
                <a:sym typeface="+mn-lt"/>
              </a:endParaRPr>
            </a:p>
          </p:txBody>
        </p:sp>
        <p:sp>
          <p:nvSpPr>
            <p:cNvPr id="13" name="文本框 12"/>
            <p:cNvSpPr txBox="1"/>
            <p:nvPr/>
          </p:nvSpPr>
          <p:spPr>
            <a:xfrm>
              <a:off x="6645034" y="1589507"/>
              <a:ext cx="282542" cy="37608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D20"/>
                  </a:solidFill>
                  <a:effectLst/>
                  <a:uLnTx/>
                  <a:uFillTx/>
                  <a:cs typeface="+mn-ea"/>
                  <a:sym typeface="+mn-lt"/>
                </a:rPr>
                <a:t>1</a:t>
              </a:r>
              <a:endParaRPr kumimoji="0" lang="zh-CN" altLang="en-US" sz="2800" b="1" i="0" u="none" strike="noStrike" kern="1200" cap="none" spc="0" normalizeH="0" baseline="0" noProof="0" dirty="0">
                <a:ln>
                  <a:noFill/>
                </a:ln>
                <a:solidFill>
                  <a:srgbClr val="000D20"/>
                </a:solidFill>
                <a:effectLst/>
                <a:uLnTx/>
                <a:uFillTx/>
                <a:cs typeface="+mn-ea"/>
                <a:sym typeface="+mn-lt"/>
              </a:endParaRPr>
            </a:p>
          </p:txBody>
        </p:sp>
        <p:sp>
          <p:nvSpPr>
            <p:cNvPr id="14" name="圆角矩形 37"/>
            <p:cNvSpPr/>
            <p:nvPr/>
          </p:nvSpPr>
          <p:spPr>
            <a:xfrm>
              <a:off x="6559118" y="2385856"/>
              <a:ext cx="466535" cy="46342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D20"/>
                </a:solidFill>
                <a:effectLst/>
                <a:uLnTx/>
                <a:uFillTx/>
                <a:cs typeface="+mn-ea"/>
                <a:sym typeface="+mn-lt"/>
              </a:endParaRPr>
            </a:p>
          </p:txBody>
        </p:sp>
        <p:sp>
          <p:nvSpPr>
            <p:cNvPr id="15" name="文本框 14"/>
            <p:cNvSpPr txBox="1"/>
            <p:nvPr/>
          </p:nvSpPr>
          <p:spPr>
            <a:xfrm>
              <a:off x="6645034" y="2400936"/>
              <a:ext cx="282542" cy="37608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D20"/>
                  </a:solidFill>
                  <a:effectLst/>
                  <a:uLnTx/>
                  <a:uFillTx/>
                  <a:cs typeface="+mn-ea"/>
                  <a:sym typeface="+mn-lt"/>
                </a:rPr>
                <a:t>2</a:t>
              </a:r>
              <a:endParaRPr kumimoji="0" lang="zh-CN" altLang="en-US" sz="2800" b="1" i="0" u="none" strike="noStrike" kern="1200" cap="none" spc="0" normalizeH="0" baseline="0" noProof="0" dirty="0">
                <a:ln>
                  <a:noFill/>
                </a:ln>
                <a:solidFill>
                  <a:srgbClr val="000D20"/>
                </a:solidFill>
                <a:effectLst/>
                <a:uLnTx/>
                <a:uFillTx/>
                <a:cs typeface="+mn-ea"/>
                <a:sym typeface="+mn-lt"/>
              </a:endParaRPr>
            </a:p>
          </p:txBody>
        </p:sp>
        <p:sp>
          <p:nvSpPr>
            <p:cNvPr id="22" name="圆角矩形 49"/>
            <p:cNvSpPr/>
            <p:nvPr/>
          </p:nvSpPr>
          <p:spPr>
            <a:xfrm>
              <a:off x="7408283" y="1574428"/>
              <a:ext cx="3679929" cy="463428"/>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D20"/>
                </a:solidFill>
                <a:effectLst/>
                <a:uLnTx/>
                <a:uFillTx/>
                <a:cs typeface="+mn-ea"/>
                <a:sym typeface="+mn-lt"/>
              </a:endParaRPr>
            </a:p>
          </p:txBody>
        </p:sp>
        <p:sp>
          <p:nvSpPr>
            <p:cNvPr id="23" name="矩形 22"/>
            <p:cNvSpPr/>
            <p:nvPr/>
          </p:nvSpPr>
          <p:spPr>
            <a:xfrm>
              <a:off x="8148626" y="1627159"/>
              <a:ext cx="2093199" cy="376088"/>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b="1" dirty="0">
                  <a:solidFill>
                    <a:srgbClr val="000D20"/>
                  </a:solidFill>
                  <a:cs typeface="+mn-ea"/>
                  <a:sym typeface="+mn-lt"/>
                </a:rPr>
                <a:t>什么是机器学习</a:t>
              </a:r>
              <a:endParaRPr kumimoji="0" lang="zh-CN" altLang="en-US" sz="2800" b="1" i="0" u="none" strike="noStrike" kern="1200" cap="none" spc="0" normalizeH="0" baseline="0" noProof="0" dirty="0">
                <a:ln>
                  <a:noFill/>
                </a:ln>
                <a:solidFill>
                  <a:srgbClr val="000D20"/>
                </a:solidFill>
                <a:effectLst/>
                <a:uLnTx/>
                <a:uFillTx/>
                <a:cs typeface="+mn-ea"/>
                <a:sym typeface="+mn-lt"/>
              </a:endParaRPr>
            </a:p>
          </p:txBody>
        </p:sp>
        <p:sp>
          <p:nvSpPr>
            <p:cNvPr id="24" name="圆角矩形 52"/>
            <p:cNvSpPr/>
            <p:nvPr/>
          </p:nvSpPr>
          <p:spPr>
            <a:xfrm>
              <a:off x="7408283" y="2385857"/>
              <a:ext cx="3679929" cy="46342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D20"/>
                </a:solidFill>
                <a:effectLst/>
                <a:uLnTx/>
                <a:uFillTx/>
                <a:cs typeface="+mn-ea"/>
                <a:sym typeface="+mn-lt"/>
              </a:endParaRPr>
            </a:p>
          </p:txBody>
        </p:sp>
        <p:sp>
          <p:nvSpPr>
            <p:cNvPr id="27" name="矩形 26"/>
            <p:cNvSpPr/>
            <p:nvPr/>
          </p:nvSpPr>
          <p:spPr>
            <a:xfrm>
              <a:off x="8566200" y="3236386"/>
              <a:ext cx="1257511" cy="37608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00D20"/>
                  </a:solidFill>
                  <a:effectLst/>
                  <a:uLnTx/>
                  <a:uFillTx/>
                  <a:cs typeface="+mn-ea"/>
                  <a:sym typeface="+mn-lt"/>
                </a:rPr>
                <a:t>逻辑回归</a:t>
              </a:r>
              <a:endParaRPr kumimoji="0" lang="zh-CN" altLang="en-US" sz="2800" b="1" i="0" u="none" strike="noStrike" kern="1200" cap="none" spc="0" normalizeH="0" baseline="0" noProof="0" dirty="0">
                <a:ln>
                  <a:noFill/>
                </a:ln>
                <a:solidFill>
                  <a:srgbClr val="000D20"/>
                </a:solidFill>
                <a:effectLst/>
                <a:uLnTx/>
                <a:uFillTx/>
                <a:cs typeface="+mn-ea"/>
                <a:sym typeface="+mn-lt"/>
              </a:endParaRPr>
            </a:p>
          </p:txBody>
        </p:sp>
      </p:grpSp>
      <p:sp>
        <p:nvSpPr>
          <p:cNvPr id="21" name="矩形 20"/>
          <p:cNvSpPr/>
          <p:nvPr/>
        </p:nvSpPr>
        <p:spPr>
          <a:xfrm>
            <a:off x="7517195" y="2067693"/>
            <a:ext cx="3430747" cy="523220"/>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00D20"/>
                </a:solidFill>
                <a:effectLst/>
                <a:uLnTx/>
                <a:uFillTx/>
                <a:cs typeface="+mn-ea"/>
                <a:sym typeface="+mn-lt"/>
              </a:rPr>
              <a:t>机器学习的发展历程</a:t>
            </a:r>
            <a:endParaRPr kumimoji="0" lang="zh-CN" altLang="en-US" sz="2800" b="1" i="0" u="none" strike="noStrike" kern="1200" cap="none" spc="0" normalizeH="0" baseline="0" noProof="0" dirty="0">
              <a:ln>
                <a:noFill/>
              </a:ln>
              <a:solidFill>
                <a:srgbClr val="000D20"/>
              </a:solidFill>
              <a:effectLst/>
              <a:uLnTx/>
              <a:uFillTx/>
              <a:cs typeface="+mn-ea"/>
              <a:sym typeface="+mn-lt"/>
            </a:endParaRPr>
          </a:p>
        </p:txBody>
      </p:sp>
      <p:grpSp>
        <p:nvGrpSpPr>
          <p:cNvPr id="18" name="组合 17"/>
          <p:cNvGrpSpPr/>
          <p:nvPr/>
        </p:nvGrpSpPr>
        <p:grpSpPr>
          <a:xfrm>
            <a:off x="5834916" y="3196565"/>
            <a:ext cx="5838092" cy="2835362"/>
            <a:chOff x="6559118" y="1574428"/>
            <a:chExt cx="4529094" cy="2038047"/>
          </a:xfrm>
        </p:grpSpPr>
        <p:sp>
          <p:nvSpPr>
            <p:cNvPr id="19" name="圆角矩形 34"/>
            <p:cNvSpPr/>
            <p:nvPr/>
          </p:nvSpPr>
          <p:spPr>
            <a:xfrm>
              <a:off x="6559118" y="1574428"/>
              <a:ext cx="466535" cy="463427"/>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D20"/>
                </a:solidFill>
                <a:effectLst/>
                <a:uLnTx/>
                <a:uFillTx/>
                <a:cs typeface="+mn-ea"/>
                <a:sym typeface="+mn-lt"/>
              </a:endParaRPr>
            </a:p>
          </p:txBody>
        </p:sp>
        <p:sp>
          <p:nvSpPr>
            <p:cNvPr id="20" name="文本框 19"/>
            <p:cNvSpPr txBox="1"/>
            <p:nvPr/>
          </p:nvSpPr>
          <p:spPr>
            <a:xfrm>
              <a:off x="6645034" y="1589507"/>
              <a:ext cx="282542" cy="37608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D20"/>
                  </a:solidFill>
                  <a:effectLst/>
                  <a:uLnTx/>
                  <a:uFillTx/>
                  <a:cs typeface="+mn-ea"/>
                  <a:sym typeface="+mn-lt"/>
                </a:rPr>
                <a:t>3</a:t>
              </a:r>
              <a:endParaRPr kumimoji="0" lang="zh-CN" altLang="en-US" sz="2800" b="1" i="0" u="none" strike="noStrike" kern="1200" cap="none" spc="0" normalizeH="0" baseline="0" noProof="0" dirty="0">
                <a:ln>
                  <a:noFill/>
                </a:ln>
                <a:solidFill>
                  <a:srgbClr val="000D20"/>
                </a:solidFill>
                <a:effectLst/>
                <a:uLnTx/>
                <a:uFillTx/>
                <a:cs typeface="+mn-ea"/>
                <a:sym typeface="+mn-lt"/>
              </a:endParaRPr>
            </a:p>
          </p:txBody>
        </p:sp>
        <p:sp>
          <p:nvSpPr>
            <p:cNvPr id="25" name="圆角矩形 37"/>
            <p:cNvSpPr/>
            <p:nvPr/>
          </p:nvSpPr>
          <p:spPr>
            <a:xfrm>
              <a:off x="6559118" y="2385856"/>
              <a:ext cx="466535" cy="46342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D20"/>
                </a:solidFill>
                <a:effectLst/>
                <a:uLnTx/>
                <a:uFillTx/>
                <a:cs typeface="+mn-ea"/>
                <a:sym typeface="+mn-lt"/>
              </a:endParaRPr>
            </a:p>
          </p:txBody>
        </p:sp>
        <p:sp>
          <p:nvSpPr>
            <p:cNvPr id="26" name="文本框 25"/>
            <p:cNvSpPr txBox="1"/>
            <p:nvPr/>
          </p:nvSpPr>
          <p:spPr>
            <a:xfrm>
              <a:off x="6645033" y="2400936"/>
              <a:ext cx="282543" cy="37608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rgbClr val="000D20"/>
                  </a:solidFill>
                  <a:cs typeface="+mn-ea"/>
                  <a:sym typeface="+mn-lt"/>
                </a:rPr>
                <a:t>4</a:t>
              </a:r>
              <a:endParaRPr kumimoji="0" lang="zh-CN" altLang="en-US" sz="2800" b="1" i="0" u="none" strike="noStrike" kern="1200" cap="none" spc="0" normalizeH="0" baseline="0" noProof="0" dirty="0">
                <a:ln>
                  <a:noFill/>
                </a:ln>
                <a:solidFill>
                  <a:srgbClr val="000D20"/>
                </a:solidFill>
                <a:effectLst/>
                <a:uLnTx/>
                <a:uFillTx/>
                <a:cs typeface="+mn-ea"/>
                <a:sym typeface="+mn-lt"/>
              </a:endParaRPr>
            </a:p>
          </p:txBody>
        </p:sp>
        <p:sp>
          <p:nvSpPr>
            <p:cNvPr id="28" name="圆角矩形 49"/>
            <p:cNvSpPr/>
            <p:nvPr/>
          </p:nvSpPr>
          <p:spPr>
            <a:xfrm>
              <a:off x="7408283" y="1574428"/>
              <a:ext cx="3679929" cy="463428"/>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D20"/>
                </a:solidFill>
                <a:effectLst/>
                <a:uLnTx/>
                <a:uFillTx/>
                <a:cs typeface="+mn-ea"/>
                <a:sym typeface="+mn-lt"/>
              </a:endParaRPr>
            </a:p>
          </p:txBody>
        </p:sp>
        <p:sp>
          <p:nvSpPr>
            <p:cNvPr id="29" name="矩形 28"/>
            <p:cNvSpPr/>
            <p:nvPr/>
          </p:nvSpPr>
          <p:spPr>
            <a:xfrm>
              <a:off x="8284175" y="1627159"/>
              <a:ext cx="1822098" cy="376088"/>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b="1" dirty="0">
                  <a:solidFill>
                    <a:srgbClr val="000D20"/>
                  </a:solidFill>
                  <a:cs typeface="+mn-ea"/>
                  <a:sym typeface="+mn-lt"/>
                </a:rPr>
                <a:t>机器学习分类</a:t>
              </a:r>
              <a:endParaRPr kumimoji="0" lang="zh-CN" altLang="en-US" sz="2800" b="1" i="0" u="none" strike="noStrike" kern="1200" cap="none" spc="0" normalizeH="0" baseline="0" noProof="0" dirty="0">
                <a:ln>
                  <a:noFill/>
                </a:ln>
                <a:solidFill>
                  <a:srgbClr val="000D20"/>
                </a:solidFill>
                <a:effectLst/>
                <a:uLnTx/>
                <a:uFillTx/>
                <a:cs typeface="+mn-ea"/>
                <a:sym typeface="+mn-lt"/>
              </a:endParaRPr>
            </a:p>
          </p:txBody>
        </p:sp>
        <p:sp>
          <p:nvSpPr>
            <p:cNvPr id="30" name="圆角矩形 52"/>
            <p:cNvSpPr/>
            <p:nvPr/>
          </p:nvSpPr>
          <p:spPr>
            <a:xfrm>
              <a:off x="7408283" y="2385857"/>
              <a:ext cx="3679929" cy="46342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00D20"/>
                  </a:solidFill>
                  <a:effectLst/>
                  <a:uLnTx/>
                  <a:uFillTx/>
                  <a:cs typeface="+mn-ea"/>
                  <a:sym typeface="+mn-lt"/>
                </a:rPr>
                <a:t>机器学习的应用</a:t>
              </a:r>
              <a:endParaRPr kumimoji="0" lang="zh-CN" altLang="en-US" sz="2800" b="1" i="0" u="none" strike="noStrike" kern="1200" cap="none" spc="0" normalizeH="0" baseline="0" noProof="0" dirty="0">
                <a:ln>
                  <a:noFill/>
                </a:ln>
                <a:solidFill>
                  <a:srgbClr val="000D20"/>
                </a:solidFill>
                <a:effectLst/>
                <a:uLnTx/>
                <a:uFillTx/>
                <a:cs typeface="+mn-ea"/>
                <a:sym typeface="+mn-lt"/>
              </a:endParaRPr>
            </a:p>
          </p:txBody>
        </p:sp>
        <p:sp>
          <p:nvSpPr>
            <p:cNvPr id="31" name="矩形 30"/>
            <p:cNvSpPr/>
            <p:nvPr/>
          </p:nvSpPr>
          <p:spPr>
            <a:xfrm>
              <a:off x="8566200" y="3236386"/>
              <a:ext cx="1257511" cy="37608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00D20"/>
                  </a:solidFill>
                  <a:effectLst/>
                  <a:uLnTx/>
                  <a:uFillTx/>
                  <a:cs typeface="+mn-ea"/>
                  <a:sym typeface="+mn-lt"/>
                </a:rPr>
                <a:t>逻辑回归</a:t>
              </a:r>
              <a:endParaRPr kumimoji="0" lang="zh-CN" altLang="en-US" sz="2800" b="1" i="0" u="none" strike="noStrike" kern="1200" cap="none" spc="0" normalizeH="0" baseline="0" noProof="0" dirty="0">
                <a:ln>
                  <a:noFill/>
                </a:ln>
                <a:solidFill>
                  <a:srgbClr val="000D20"/>
                </a:solidFill>
                <a:effectLst/>
                <a:uLnTx/>
                <a:uFillTx/>
                <a:cs typeface="+mn-ea"/>
                <a:sym typeface="+mn-lt"/>
              </a:endParaRPr>
            </a:p>
          </p:txBody>
        </p:sp>
      </p:grpSp>
    </p:spTree>
  </p:cSld>
  <p:clrMapOvr>
    <a:masterClrMapping/>
  </p:clrMapOvr>
  <p:transition advTm="2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5" name="Picture 2" descr="C:\Documents and Settings\Administrator\桌面\新建文件夹\封面\复件 (38) 新建文件夹\dc6e24016985a28b4144.jpg"/>
          <p:cNvPicPr>
            <a:picLocks noChangeAspect="1" noChangeArrowheads="1"/>
          </p:cNvPicPr>
          <p:nvPr/>
        </p:nvPicPr>
        <p:blipFill>
          <a:blip r:embed="rId1">
            <a:extLst>
              <a:ext uri="{28A0092B-C50C-407E-A947-70E740481C1C}">
                <a14:useLocalDpi xmlns:a14="http://schemas.microsoft.com/office/drawing/2010/main" val="0"/>
              </a:ext>
            </a:extLst>
          </a:blip>
          <a:srcRect l="21648" r="50476"/>
          <a:stretch>
            <a:fillRect/>
          </a:stretch>
        </p:blipFill>
        <p:spPr bwMode="auto">
          <a:xfrm rot="5400000" flipV="1">
            <a:off x="4144364" y="-1715717"/>
            <a:ext cx="3409946" cy="68794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Documents and Settings\Administrator\桌面\新建文件夹\封面\复件 (38) 新建文件夹\dc6e24016985a28b4144.jpg"/>
          <p:cNvPicPr>
            <a:picLocks noChangeAspect="1" noChangeArrowheads="1"/>
          </p:cNvPicPr>
          <p:nvPr/>
        </p:nvPicPr>
        <p:blipFill>
          <a:blip r:embed="rId1">
            <a:extLst>
              <a:ext uri="{28A0092B-C50C-407E-A947-70E740481C1C}">
                <a14:useLocalDpi xmlns:a14="http://schemas.microsoft.com/office/drawing/2010/main" val="0"/>
              </a:ext>
            </a:extLst>
          </a:blip>
          <a:srcRect l="21648" r="50476"/>
          <a:stretch>
            <a:fillRect/>
          </a:stretch>
        </p:blipFill>
        <p:spPr bwMode="auto">
          <a:xfrm rot="5400000" flipH="1">
            <a:off x="4144362" y="1694229"/>
            <a:ext cx="3409946" cy="687948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0" y="1314450"/>
            <a:ext cx="12192000"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矩形 5"/>
          <p:cNvSpPr/>
          <p:nvPr/>
        </p:nvSpPr>
        <p:spPr>
          <a:xfrm>
            <a:off x="4028772" y="3815651"/>
            <a:ext cx="4134465" cy="769441"/>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sysClr val="windowText" lastClr="000000"/>
                </a:solidFill>
                <a:effectLst/>
                <a:uLnTx/>
                <a:uFillTx/>
                <a:cs typeface="+mn-ea"/>
                <a:sym typeface="+mn-lt"/>
              </a:rPr>
              <a:t>什么是机器学习</a:t>
            </a:r>
            <a:endParaRPr kumimoji="0" lang="zh-CN" altLang="en-US" sz="3200" b="1" i="0" u="none" strike="noStrike" kern="1200" cap="none" spc="0" normalizeH="0" baseline="0" noProof="0" dirty="0">
              <a:ln>
                <a:noFill/>
              </a:ln>
              <a:solidFill>
                <a:sysClr val="windowText" lastClr="000000"/>
              </a:solidFill>
              <a:effectLst/>
              <a:uLnTx/>
              <a:uFillTx/>
              <a:cs typeface="+mn-ea"/>
              <a:sym typeface="+mn-lt"/>
            </a:endParaRPr>
          </a:p>
        </p:txBody>
      </p:sp>
      <p:grpSp>
        <p:nvGrpSpPr>
          <p:cNvPr id="8" name="组合 7"/>
          <p:cNvGrpSpPr/>
          <p:nvPr/>
        </p:nvGrpSpPr>
        <p:grpSpPr>
          <a:xfrm>
            <a:off x="4948595" y="1618712"/>
            <a:ext cx="2294807" cy="1954107"/>
            <a:chOff x="4555228" y="658068"/>
            <a:chExt cx="3141149" cy="2674796"/>
          </a:xfrm>
        </p:grpSpPr>
        <p:sp>
          <p:nvSpPr>
            <p:cNvPr id="9" name="矩形 10"/>
            <p:cNvSpPr>
              <a:spLocks noChangeAspect="1"/>
            </p:cNvSpPr>
            <p:nvPr/>
          </p:nvSpPr>
          <p:spPr>
            <a:xfrm>
              <a:off x="4821709" y="1129483"/>
              <a:ext cx="1940540" cy="2113804"/>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chemeClr val="bg1">
                <a:lumMod val="85000"/>
              </a:schemeClr>
            </a:solidFill>
            <a:ln>
              <a:noFill/>
            </a:ln>
            <a:effectLst>
              <a:innerShdw blurRad="152400" dist="50800" dir="189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white"/>
                </a:solidFill>
                <a:effectLst/>
                <a:uLnTx/>
                <a:uFillTx/>
                <a:cs typeface="+mn-ea"/>
                <a:sym typeface="+mn-lt"/>
              </a:endParaRPr>
            </a:p>
          </p:txBody>
        </p:sp>
        <p:grpSp>
          <p:nvGrpSpPr>
            <p:cNvPr id="10" name="组合 9"/>
            <p:cNvGrpSpPr/>
            <p:nvPr/>
          </p:nvGrpSpPr>
          <p:grpSpPr>
            <a:xfrm>
              <a:off x="5459649" y="894400"/>
              <a:ext cx="2236728" cy="2438464"/>
              <a:chOff x="1249459" y="2668927"/>
              <a:chExt cx="1099775" cy="1198967"/>
            </a:xfrm>
          </p:grpSpPr>
          <p:sp>
            <p:nvSpPr>
              <p:cNvPr id="12" name="矩形 10"/>
              <p:cNvSpPr>
                <a:spLocks noChangeAspect="1"/>
              </p:cNvSpPr>
              <p:nvPr/>
            </p:nvSpPr>
            <p:spPr>
              <a:xfrm>
                <a:off x="1249459" y="2668927"/>
                <a:ext cx="1099775" cy="1198967"/>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white"/>
                  </a:solidFill>
                  <a:effectLst/>
                  <a:uLnTx/>
                  <a:uFillTx/>
                  <a:cs typeface="+mn-ea"/>
                  <a:sym typeface="+mn-lt"/>
                </a:endParaRPr>
              </a:p>
            </p:txBody>
          </p:sp>
          <p:sp>
            <p:nvSpPr>
              <p:cNvPr id="13" name="KSO_Shape"/>
              <p:cNvSpPr>
                <a:spLocks noChangeAspect="1"/>
              </p:cNvSpPr>
              <p:nvPr/>
            </p:nvSpPr>
            <p:spPr bwMode="auto">
              <a:xfrm>
                <a:off x="1510253" y="2927674"/>
                <a:ext cx="539057" cy="626810"/>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8">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0D2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ysClr val="windowText" lastClr="000000"/>
                  </a:solidFill>
                  <a:effectLst/>
                  <a:uLnTx/>
                  <a:uFillTx/>
                  <a:latin typeface="+mn-lt"/>
                  <a:ea typeface="+mn-ea"/>
                  <a:cs typeface="+mn-ea"/>
                  <a:sym typeface="+mn-lt"/>
                </a:endParaRPr>
              </a:p>
            </p:txBody>
          </p:sp>
        </p:grpSp>
        <p:sp>
          <p:nvSpPr>
            <p:cNvPr id="11" name="矩形 10"/>
            <p:cNvSpPr/>
            <p:nvPr/>
          </p:nvSpPr>
          <p:spPr>
            <a:xfrm>
              <a:off x="4555228" y="658068"/>
              <a:ext cx="1232944" cy="1344149"/>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rgbClr val="000D20"/>
            </a:solidFill>
            <a:ln w="15875">
              <a:solidFill>
                <a:srgbClr val="000D20"/>
              </a:solidFill>
            </a:ln>
            <a:effectLst>
              <a:innerShdw blurRad="266700" dist="203200" dir="189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prstClr val="white"/>
                  </a:solidFill>
                  <a:effectLst/>
                  <a:uLnTx/>
                  <a:uFillTx/>
                  <a:cs typeface="+mn-ea"/>
                  <a:sym typeface="+mn-lt"/>
                </a:rPr>
                <a:t>01</a:t>
              </a:r>
              <a:endParaRPr kumimoji="0" lang="zh-CN" altLang="en-US" sz="3735" b="0"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p:transition advTm="2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7216" y="382151"/>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3" name="TextBox 3"/>
          <p:cNvSpPr txBox="1"/>
          <p:nvPr/>
        </p:nvSpPr>
        <p:spPr>
          <a:xfrm>
            <a:off x="883087" y="577415"/>
            <a:ext cx="3812738"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dirty="0">
                <a:solidFill>
                  <a:prstClr val="black"/>
                </a:solidFill>
                <a:cs typeface="+mn-ea"/>
                <a:sym typeface="+mn-lt"/>
              </a:rPr>
              <a:t>什么是机器学习</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sp>
        <p:nvSpPr>
          <p:cNvPr id="344" name="iconfont-1191-801510"/>
          <p:cNvSpPr/>
          <p:nvPr/>
        </p:nvSpPr>
        <p:spPr>
          <a:xfrm>
            <a:off x="318385" y="700772"/>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B050"/>
              </a:solidFill>
              <a:effectLst/>
              <a:uLnTx/>
              <a:uFillTx/>
              <a:cs typeface="+mn-ea"/>
              <a:sym typeface="+mn-lt"/>
            </a:endParaRPr>
          </a:p>
        </p:txBody>
      </p:sp>
      <p:sp>
        <p:nvSpPr>
          <p:cNvPr id="3" name="文本框 2"/>
          <p:cNvSpPr txBox="1"/>
          <p:nvPr/>
        </p:nvSpPr>
        <p:spPr>
          <a:xfrm>
            <a:off x="1666975" y="1993861"/>
            <a:ext cx="8913869" cy="1785104"/>
          </a:xfrm>
          <a:prstGeom prst="rect">
            <a:avLst/>
          </a:prstGeom>
          <a:noFill/>
        </p:spPr>
        <p:txBody>
          <a:bodyPr wrap="square" rtlCol="0">
            <a:spAutoFit/>
          </a:bodyPr>
          <a:lstStyle/>
          <a:p>
            <a:r>
              <a:rPr lang="zh-CN" altLang="en-US" sz="2200" b="1" dirty="0">
                <a:solidFill>
                  <a:srgbClr val="4472C4">
                    <a:lumMod val="75000"/>
                  </a:srgbClr>
                </a:solidFill>
                <a:cs typeface="+mn-ea"/>
                <a:sym typeface="+mn-lt"/>
              </a:rPr>
              <a:t>机器学习</a:t>
            </a:r>
            <a:r>
              <a:rPr lang="en-US" altLang="zh-CN" sz="2200" b="1" dirty="0">
                <a:solidFill>
                  <a:srgbClr val="4472C4">
                    <a:lumMod val="75000"/>
                  </a:srgbClr>
                </a:solidFill>
                <a:cs typeface="+mn-ea"/>
                <a:sym typeface="+mn-lt"/>
              </a:rPr>
              <a:t>(Machine Learning, ML)</a:t>
            </a:r>
            <a:r>
              <a:rPr lang="zh-CN" altLang="en-US" sz="2200" dirty="0">
                <a:cs typeface="+mn-ea"/>
                <a:sym typeface="+mn-lt"/>
              </a:rPr>
              <a:t>是近</a:t>
            </a:r>
            <a:r>
              <a:rPr lang="en-US" altLang="zh-CN" sz="2200" dirty="0">
                <a:cs typeface="+mn-ea"/>
                <a:sym typeface="+mn-lt"/>
              </a:rPr>
              <a:t>20</a:t>
            </a:r>
            <a:r>
              <a:rPr lang="zh-CN" altLang="en-US" sz="2200" dirty="0">
                <a:cs typeface="+mn-ea"/>
                <a:sym typeface="+mn-lt"/>
              </a:rPr>
              <a:t>多年兴起的一门多领域交叉学科</a:t>
            </a:r>
            <a:r>
              <a:rPr lang="en-US" altLang="zh-CN" sz="2200" dirty="0">
                <a:cs typeface="+mn-ea"/>
                <a:sym typeface="+mn-lt"/>
              </a:rPr>
              <a:t>,</a:t>
            </a:r>
            <a:r>
              <a:rPr lang="zh-CN" altLang="en-US" sz="2200" dirty="0">
                <a:cs typeface="+mn-ea"/>
                <a:sym typeface="+mn-lt"/>
              </a:rPr>
              <a:t>涉及概率论、统计学、逼近论、凸分析、算法复杂度理论等多门学科。机器学习理论主要是设计和分析一些让计算机可以自动“学习”的算法。即从数据中自动分析获得规律，并利用规律对未知数据进行预测的算法。</a:t>
            </a:r>
            <a:endParaRPr lang="zh-CN" altLang="en-US" sz="2200" dirty="0">
              <a:cs typeface="+mn-ea"/>
              <a:sym typeface="+mn-lt"/>
            </a:endParaRPr>
          </a:p>
        </p:txBody>
      </p:sp>
      <p:sp>
        <p:nvSpPr>
          <p:cNvPr id="4" name="文本框 3"/>
          <p:cNvSpPr txBox="1"/>
          <p:nvPr/>
        </p:nvSpPr>
        <p:spPr>
          <a:xfrm>
            <a:off x="1639066" y="4107295"/>
            <a:ext cx="8493455" cy="430887"/>
          </a:xfrm>
          <a:prstGeom prst="rect">
            <a:avLst/>
          </a:prstGeom>
          <a:noFill/>
        </p:spPr>
        <p:txBody>
          <a:bodyPr wrap="square" rtlCol="0">
            <a:spAutoFit/>
          </a:bodyPr>
          <a:lstStyle/>
          <a:p>
            <a:r>
              <a:rPr lang="zh-CN" altLang="en-US" sz="2200" dirty="0">
                <a:solidFill>
                  <a:prstClr val="black"/>
                </a:solidFill>
                <a:cs typeface="+mn-ea"/>
                <a:sym typeface="+mn-lt"/>
              </a:rPr>
              <a:t>定义</a:t>
            </a:r>
            <a:r>
              <a:rPr lang="en-US" altLang="zh-CN" sz="2200" dirty="0">
                <a:solidFill>
                  <a:prstClr val="black"/>
                </a:solidFill>
                <a:cs typeface="+mn-ea"/>
                <a:sym typeface="+mn-lt"/>
              </a:rPr>
              <a:t>︰“</a:t>
            </a:r>
            <a:r>
              <a:rPr lang="zh-CN" altLang="en-US" sz="2200" dirty="0">
                <a:solidFill>
                  <a:prstClr val="black"/>
                </a:solidFill>
                <a:cs typeface="+mn-ea"/>
                <a:sym typeface="+mn-lt"/>
              </a:rPr>
              <a:t>机器学习是对能通过经验自动改进的计算机算法的研究”。</a:t>
            </a:r>
            <a:endParaRPr lang="zh-CN" altLang="en-US" dirty="0">
              <a:cs typeface="+mn-ea"/>
              <a:sym typeface="+mn-lt"/>
            </a:endParaRPr>
          </a:p>
        </p:txBody>
      </p:sp>
      <p:sp>
        <p:nvSpPr>
          <p:cNvPr id="9" name="文本框 8"/>
          <p:cNvSpPr txBox="1"/>
          <p:nvPr/>
        </p:nvSpPr>
        <p:spPr>
          <a:xfrm>
            <a:off x="1639065" y="4829504"/>
            <a:ext cx="8913869" cy="769441"/>
          </a:xfrm>
          <a:prstGeom prst="rect">
            <a:avLst/>
          </a:prstGeom>
          <a:noFill/>
        </p:spPr>
        <p:txBody>
          <a:bodyPr wrap="square" rtlCol="0">
            <a:spAutoFit/>
          </a:bodyPr>
          <a:lstStyle/>
          <a:p>
            <a:r>
              <a:rPr lang="zh-CN" altLang="en-US" sz="2200" dirty="0">
                <a:cs typeface="+mn-ea"/>
                <a:sym typeface="+mn-lt"/>
              </a:rPr>
              <a:t>定义</a:t>
            </a:r>
            <a:r>
              <a:rPr lang="en-US" altLang="zh-CN" sz="2200" dirty="0">
                <a:cs typeface="+mn-ea"/>
                <a:sym typeface="+mn-lt"/>
              </a:rPr>
              <a:t>︰“</a:t>
            </a:r>
            <a:r>
              <a:rPr lang="zh-CN" altLang="en-US" sz="2200" dirty="0">
                <a:cs typeface="+mn-ea"/>
                <a:sym typeface="+mn-lt"/>
              </a:rPr>
              <a:t>机器学习是一种让计算机在没有事先明确地编程的情况下做出正确反应的科学”。</a:t>
            </a:r>
            <a:endParaRPr lang="zh-CN" altLang="en-US" sz="2200" dirty="0">
              <a:cs typeface="+mn-ea"/>
              <a:sym typeface="+mn-lt"/>
            </a:endParaRPr>
          </a:p>
        </p:txBody>
      </p:sp>
      <p:pic>
        <p:nvPicPr>
          <p:cNvPr id="10" name="图形 9" descr="警笛"/>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9395" y="4168948"/>
            <a:ext cx="307580" cy="307580"/>
          </a:xfrm>
          <a:prstGeom prst="rect">
            <a:avLst/>
          </a:prstGeom>
        </p:spPr>
      </p:pic>
      <p:pic>
        <p:nvPicPr>
          <p:cNvPr id="11" name="图形 10" descr="警笛"/>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9395" y="4906644"/>
            <a:ext cx="307580" cy="307580"/>
          </a:xfrm>
          <a:prstGeom prst="rect">
            <a:avLst/>
          </a:prstGeom>
        </p:spPr>
      </p:pic>
    </p:spTree>
    <p:custDataLst>
      <p:tags r:id="rId3"/>
    </p:custData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5" name="Picture 2" descr="C:\Documents and Settings\Administrator\桌面\新建文件夹\封面\复件 (38) 新建文件夹\dc6e24016985a28b4144.jpg"/>
          <p:cNvPicPr>
            <a:picLocks noChangeAspect="1" noChangeArrowheads="1"/>
          </p:cNvPicPr>
          <p:nvPr/>
        </p:nvPicPr>
        <p:blipFill>
          <a:blip r:embed="rId1">
            <a:extLst>
              <a:ext uri="{28A0092B-C50C-407E-A947-70E740481C1C}">
                <a14:useLocalDpi xmlns:a14="http://schemas.microsoft.com/office/drawing/2010/main" val="0"/>
              </a:ext>
            </a:extLst>
          </a:blip>
          <a:srcRect l="21648" r="50476"/>
          <a:stretch>
            <a:fillRect/>
          </a:stretch>
        </p:blipFill>
        <p:spPr bwMode="auto">
          <a:xfrm rot="5400000" flipV="1">
            <a:off x="4144364" y="-1715717"/>
            <a:ext cx="3409946" cy="68794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Documents and Settings\Administrator\桌面\新建文件夹\封面\复件 (38) 新建文件夹\dc6e24016985a28b4144.jpg"/>
          <p:cNvPicPr>
            <a:picLocks noChangeAspect="1" noChangeArrowheads="1"/>
          </p:cNvPicPr>
          <p:nvPr/>
        </p:nvPicPr>
        <p:blipFill>
          <a:blip r:embed="rId1">
            <a:extLst>
              <a:ext uri="{28A0092B-C50C-407E-A947-70E740481C1C}">
                <a14:useLocalDpi xmlns:a14="http://schemas.microsoft.com/office/drawing/2010/main" val="0"/>
              </a:ext>
            </a:extLst>
          </a:blip>
          <a:srcRect l="21648" r="50476"/>
          <a:stretch>
            <a:fillRect/>
          </a:stretch>
        </p:blipFill>
        <p:spPr bwMode="auto">
          <a:xfrm rot="5400000" flipH="1">
            <a:off x="4144362" y="1694229"/>
            <a:ext cx="3409946" cy="687948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0" y="1314450"/>
            <a:ext cx="12192000"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矩形 5"/>
          <p:cNvSpPr/>
          <p:nvPr/>
        </p:nvSpPr>
        <p:spPr>
          <a:xfrm>
            <a:off x="3457302" y="3815651"/>
            <a:ext cx="5277407" cy="769441"/>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400" b="1" dirty="0">
                <a:solidFill>
                  <a:sysClr val="windowText" lastClr="000000"/>
                </a:solidFill>
                <a:cs typeface="+mn-ea"/>
                <a:sym typeface="+mn-lt"/>
              </a:rPr>
              <a:t>机器学习的发展历程</a:t>
            </a:r>
            <a:endParaRPr kumimoji="0" lang="zh-CN" altLang="en-US" sz="3200" b="1" i="0" u="none" strike="noStrike" kern="1200" cap="none" spc="0" normalizeH="0" baseline="0" noProof="0" dirty="0">
              <a:ln>
                <a:noFill/>
              </a:ln>
              <a:solidFill>
                <a:sysClr val="windowText" lastClr="000000"/>
              </a:solidFill>
              <a:effectLst/>
              <a:uLnTx/>
              <a:uFillTx/>
              <a:cs typeface="+mn-ea"/>
              <a:sym typeface="+mn-lt"/>
            </a:endParaRPr>
          </a:p>
        </p:txBody>
      </p:sp>
      <p:grpSp>
        <p:nvGrpSpPr>
          <p:cNvPr id="8" name="组合 7"/>
          <p:cNvGrpSpPr/>
          <p:nvPr/>
        </p:nvGrpSpPr>
        <p:grpSpPr>
          <a:xfrm>
            <a:off x="4948595" y="1618712"/>
            <a:ext cx="2294807" cy="1954107"/>
            <a:chOff x="4555228" y="658068"/>
            <a:chExt cx="3141149" cy="2674796"/>
          </a:xfrm>
        </p:grpSpPr>
        <p:sp>
          <p:nvSpPr>
            <p:cNvPr id="9" name="矩形 10"/>
            <p:cNvSpPr>
              <a:spLocks noChangeAspect="1"/>
            </p:cNvSpPr>
            <p:nvPr/>
          </p:nvSpPr>
          <p:spPr>
            <a:xfrm>
              <a:off x="4821709" y="1129483"/>
              <a:ext cx="1940540" cy="2113804"/>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chemeClr val="bg1">
                <a:lumMod val="85000"/>
              </a:schemeClr>
            </a:solidFill>
            <a:ln>
              <a:noFill/>
            </a:ln>
            <a:effectLst>
              <a:innerShdw blurRad="152400" dist="50800" dir="189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white"/>
                </a:solidFill>
                <a:effectLst/>
                <a:uLnTx/>
                <a:uFillTx/>
                <a:cs typeface="+mn-ea"/>
                <a:sym typeface="+mn-lt"/>
              </a:endParaRPr>
            </a:p>
          </p:txBody>
        </p:sp>
        <p:grpSp>
          <p:nvGrpSpPr>
            <p:cNvPr id="10" name="组合 9"/>
            <p:cNvGrpSpPr/>
            <p:nvPr/>
          </p:nvGrpSpPr>
          <p:grpSpPr>
            <a:xfrm>
              <a:off x="5459649" y="894400"/>
              <a:ext cx="2236728" cy="2438464"/>
              <a:chOff x="1249459" y="2668927"/>
              <a:chExt cx="1099775" cy="1198967"/>
            </a:xfrm>
          </p:grpSpPr>
          <p:sp>
            <p:nvSpPr>
              <p:cNvPr id="12" name="矩形 10"/>
              <p:cNvSpPr>
                <a:spLocks noChangeAspect="1"/>
              </p:cNvSpPr>
              <p:nvPr/>
            </p:nvSpPr>
            <p:spPr>
              <a:xfrm>
                <a:off x="1249459" y="2668927"/>
                <a:ext cx="1099775" cy="1198967"/>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white"/>
                  </a:solidFill>
                  <a:effectLst/>
                  <a:uLnTx/>
                  <a:uFillTx/>
                  <a:cs typeface="+mn-ea"/>
                  <a:sym typeface="+mn-lt"/>
                </a:endParaRPr>
              </a:p>
            </p:txBody>
          </p:sp>
          <p:sp>
            <p:nvSpPr>
              <p:cNvPr id="13" name="KSO_Shape"/>
              <p:cNvSpPr>
                <a:spLocks noChangeAspect="1"/>
              </p:cNvSpPr>
              <p:nvPr/>
            </p:nvSpPr>
            <p:spPr bwMode="auto">
              <a:xfrm>
                <a:off x="1510253" y="2927674"/>
                <a:ext cx="539057" cy="626810"/>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8">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0D2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ysClr val="windowText" lastClr="000000"/>
                  </a:solidFill>
                  <a:effectLst/>
                  <a:uLnTx/>
                  <a:uFillTx/>
                  <a:latin typeface="+mn-lt"/>
                  <a:ea typeface="+mn-ea"/>
                  <a:cs typeface="+mn-ea"/>
                  <a:sym typeface="+mn-lt"/>
                </a:endParaRPr>
              </a:p>
            </p:txBody>
          </p:sp>
        </p:grpSp>
        <p:sp>
          <p:nvSpPr>
            <p:cNvPr id="11" name="矩形 10"/>
            <p:cNvSpPr/>
            <p:nvPr/>
          </p:nvSpPr>
          <p:spPr>
            <a:xfrm>
              <a:off x="4555228" y="658068"/>
              <a:ext cx="1232944" cy="1344149"/>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rgbClr val="000D20"/>
            </a:solidFill>
            <a:ln w="15875">
              <a:solidFill>
                <a:srgbClr val="000D20"/>
              </a:solidFill>
            </a:ln>
            <a:effectLst>
              <a:innerShdw blurRad="266700" dist="203200" dir="189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prstClr val="white"/>
                  </a:solidFill>
                  <a:effectLst/>
                  <a:uLnTx/>
                  <a:uFillTx/>
                  <a:cs typeface="+mn-ea"/>
                  <a:sym typeface="+mn-lt"/>
                </a:rPr>
                <a:t>02</a:t>
              </a:r>
              <a:endParaRPr kumimoji="0" lang="zh-CN" altLang="en-US" sz="3735" b="0"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p:transition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5638" y="372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3" name="TextBox 3"/>
          <p:cNvSpPr txBox="1"/>
          <p:nvPr/>
        </p:nvSpPr>
        <p:spPr>
          <a:xfrm>
            <a:off x="771509" y="567890"/>
            <a:ext cx="2617094"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dirty="0">
                <a:solidFill>
                  <a:prstClr val="black"/>
                </a:solidFill>
                <a:cs typeface="+mn-ea"/>
                <a:sym typeface="+mn-lt"/>
              </a:rPr>
              <a:t>发展历程</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sp>
        <p:nvSpPr>
          <p:cNvPr id="344" name="iconfont-1191-801510"/>
          <p:cNvSpPr/>
          <p:nvPr/>
        </p:nvSpPr>
        <p:spPr>
          <a:xfrm>
            <a:off x="206807" y="691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B050"/>
              </a:solidFill>
              <a:effectLst/>
              <a:uLnTx/>
              <a:uFillTx/>
              <a:cs typeface="+mn-ea"/>
              <a:sym typeface="+mn-lt"/>
            </a:endParaRPr>
          </a:p>
        </p:txBody>
      </p:sp>
      <p:sp>
        <p:nvSpPr>
          <p:cNvPr id="345" name="矩形 344"/>
          <p:cNvSpPr/>
          <p:nvPr/>
        </p:nvSpPr>
        <p:spPr>
          <a:xfrm>
            <a:off x="771509" y="1163080"/>
            <a:ext cx="9721194"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5">
                    <a:lumMod val="75000"/>
                  </a:schemeClr>
                </a:solidFill>
                <a:effectLst/>
                <a:uLnTx/>
                <a:uFillTx/>
                <a:cs typeface="+mn-ea"/>
                <a:sym typeface="+mn-lt"/>
              </a:rPr>
              <a:t>第一阶段：推理期</a:t>
            </a:r>
            <a:endParaRPr kumimoji="0" sz="2400" b="1" i="0" u="none" strike="noStrike" kern="1200" cap="none" spc="0" normalizeH="0" baseline="0" noProof="0" dirty="0">
              <a:ln>
                <a:noFill/>
              </a:ln>
              <a:solidFill>
                <a:schemeClr val="accent5">
                  <a:lumMod val="75000"/>
                </a:schemeClr>
              </a:solidFill>
              <a:effectLst/>
              <a:uLnTx/>
              <a:uFillTx/>
              <a:cs typeface="+mn-ea"/>
              <a:sym typeface="+mn-lt"/>
            </a:endParaRPr>
          </a:p>
        </p:txBody>
      </p:sp>
      <p:sp>
        <p:nvSpPr>
          <p:cNvPr id="3" name="文本框 2"/>
          <p:cNvSpPr txBox="1"/>
          <p:nvPr/>
        </p:nvSpPr>
        <p:spPr>
          <a:xfrm>
            <a:off x="808880" y="1765483"/>
            <a:ext cx="4963885" cy="461665"/>
          </a:xfrm>
          <a:prstGeom prst="rect">
            <a:avLst/>
          </a:prstGeom>
          <a:noFill/>
        </p:spPr>
        <p:txBody>
          <a:bodyPr wrap="square" rtlCol="0">
            <a:spAutoFit/>
          </a:bodyPr>
          <a:lstStyle/>
          <a:p>
            <a:r>
              <a:rPr lang="en-US" altLang="zh-CN" sz="2400" b="1" dirty="0">
                <a:cs typeface="+mn-ea"/>
                <a:sym typeface="+mn-lt"/>
              </a:rPr>
              <a:t>1956-1960</a:t>
            </a:r>
            <a:r>
              <a:rPr lang="en-US" altLang="zh-CN" sz="2400" b="1" dirty="0">
                <a:solidFill>
                  <a:srgbClr val="000000"/>
                </a:solidFill>
                <a:cs typeface="+mn-ea"/>
                <a:sym typeface="+mn-lt"/>
              </a:rPr>
              <a:t>s:Logic Reasoning</a:t>
            </a:r>
            <a:endParaRPr lang="zh-CN" altLang="en-US" sz="2400" dirty="0">
              <a:cs typeface="+mn-ea"/>
              <a:sym typeface="+mn-lt"/>
            </a:endParaRPr>
          </a:p>
        </p:txBody>
      </p:sp>
      <p:pic>
        <p:nvPicPr>
          <p:cNvPr id="25" name="图片 24" descr="ws_AC6E.tmp"/>
          <p:cNvPicPr/>
          <p:nvPr/>
        </p:nvPicPr>
        <p:blipFill>
          <a:blip r:embed="rId1" cstate="print"/>
          <a:stretch>
            <a:fillRect/>
          </a:stretch>
        </p:blipFill>
        <p:spPr>
          <a:xfrm>
            <a:off x="8131175" y="3817360"/>
            <a:ext cx="1676400" cy="1854200"/>
          </a:xfrm>
          <a:prstGeom prst="rect">
            <a:avLst/>
          </a:prstGeom>
        </p:spPr>
      </p:pic>
      <p:sp>
        <p:nvSpPr>
          <p:cNvPr id="26" name="TextBox 25"/>
          <p:cNvSpPr txBox="1"/>
          <p:nvPr/>
        </p:nvSpPr>
        <p:spPr>
          <a:xfrm>
            <a:off x="8414511" y="3049684"/>
            <a:ext cx="1147750" cy="192360"/>
          </a:xfrm>
          <a:prstGeom prst="rect">
            <a:avLst/>
          </a:prstGeom>
          <a:noFill/>
        </p:spPr>
        <p:txBody>
          <a:bodyPr vert="horz" wrap="none" lIns="0" tIns="0" rIns="0" bIns="0" rtlCol="0">
            <a:spAutoFit/>
          </a:bodyPr>
          <a:lstStyle/>
          <a:p>
            <a:pPr>
              <a:lnSpc>
                <a:spcPts val="1535"/>
              </a:lnSpc>
            </a:pPr>
            <a:r>
              <a:rPr lang="zh-CN" altLang="en-US" sz="1600" dirty="0">
                <a:solidFill>
                  <a:srgbClr val="000000"/>
                </a:solidFill>
                <a:cs typeface="+mn-ea"/>
                <a:sym typeface="+mn-lt"/>
              </a:rPr>
              <a:t>赫伯特  西蒙</a:t>
            </a:r>
            <a:endParaRPr lang="zh-CN" altLang="en-US" sz="1600" dirty="0">
              <a:solidFill>
                <a:srgbClr val="000000"/>
              </a:solidFill>
              <a:cs typeface="+mn-ea"/>
              <a:sym typeface="+mn-lt"/>
            </a:endParaRPr>
          </a:p>
        </p:txBody>
      </p:sp>
      <p:sp>
        <p:nvSpPr>
          <p:cNvPr id="27" name="TextBox 26"/>
          <p:cNvSpPr txBox="1"/>
          <p:nvPr/>
        </p:nvSpPr>
        <p:spPr>
          <a:xfrm>
            <a:off x="8364219" y="3294155"/>
            <a:ext cx="1231106" cy="436017"/>
          </a:xfrm>
          <a:prstGeom prst="rect">
            <a:avLst/>
          </a:prstGeom>
          <a:noFill/>
        </p:spPr>
        <p:txBody>
          <a:bodyPr vert="horz" wrap="none" lIns="0" tIns="0" rIns="0" bIns="0" rtlCol="0">
            <a:spAutoFit/>
          </a:bodyPr>
          <a:lstStyle/>
          <a:p>
            <a:pPr>
              <a:lnSpc>
                <a:spcPts val="1535"/>
              </a:lnSpc>
              <a:tabLst>
                <a:tab pos="50800" algn="l"/>
              </a:tabLst>
              <a:defRPr/>
            </a:pPr>
            <a:r>
              <a:rPr lang="zh-CN" altLang="en-US" dirty="0">
                <a:solidFill>
                  <a:prstClr val="black"/>
                </a:solidFill>
                <a:cs typeface="+mn-ea"/>
                <a:sym typeface="+mn-lt"/>
              </a:rPr>
              <a:t>	</a:t>
            </a:r>
            <a:r>
              <a:rPr lang="en-US" altLang="zh-CN" sz="1595" dirty="0">
                <a:solidFill>
                  <a:srgbClr val="000000"/>
                </a:solidFill>
                <a:cs typeface="+mn-ea"/>
                <a:sym typeface="+mn-lt"/>
              </a:rPr>
              <a:t>(1916-2001)</a:t>
            </a:r>
            <a:endParaRPr lang="en-US" altLang="zh-CN" sz="1595" dirty="0">
              <a:solidFill>
                <a:srgbClr val="000000"/>
              </a:solidFill>
              <a:cs typeface="+mn-ea"/>
              <a:sym typeface="+mn-lt"/>
            </a:endParaRPr>
          </a:p>
          <a:p>
            <a:pPr>
              <a:lnSpc>
                <a:spcPts val="1920"/>
              </a:lnSpc>
              <a:tabLst>
                <a:tab pos="50800" algn="l"/>
              </a:tabLst>
              <a:defRPr/>
            </a:pPr>
            <a:r>
              <a:rPr lang="en-US" altLang="zh-CN" sz="1595" dirty="0">
                <a:solidFill>
                  <a:srgbClr val="000000"/>
                </a:solidFill>
                <a:cs typeface="+mn-ea"/>
                <a:sym typeface="+mn-lt"/>
              </a:rPr>
              <a:t>1975</a:t>
            </a:r>
            <a:r>
              <a:rPr lang="zh-CN" altLang="en-US" sz="1595" dirty="0">
                <a:solidFill>
                  <a:srgbClr val="000000"/>
                </a:solidFill>
                <a:cs typeface="+mn-ea"/>
                <a:sym typeface="+mn-lt"/>
              </a:rPr>
              <a:t>年图灵奖</a:t>
            </a:r>
            <a:endParaRPr lang="zh-CN" altLang="en-US" sz="1595" dirty="0">
              <a:solidFill>
                <a:srgbClr val="000000"/>
              </a:solidFill>
              <a:cs typeface="+mn-ea"/>
              <a:sym typeface="+mn-lt"/>
            </a:endParaRPr>
          </a:p>
        </p:txBody>
      </p:sp>
      <p:sp>
        <p:nvSpPr>
          <p:cNvPr id="28" name="TextBox 28"/>
          <p:cNvSpPr txBox="1"/>
          <p:nvPr/>
        </p:nvSpPr>
        <p:spPr>
          <a:xfrm>
            <a:off x="1461744" y="2526074"/>
            <a:ext cx="1160574" cy="320537"/>
          </a:xfrm>
          <a:prstGeom prst="rect">
            <a:avLst/>
          </a:prstGeom>
          <a:noFill/>
        </p:spPr>
        <p:txBody>
          <a:bodyPr vert="horz" wrap="none" lIns="0" tIns="0" rIns="0" bIns="0" rtlCol="0">
            <a:spAutoFit/>
          </a:bodyPr>
          <a:lstStyle/>
          <a:p>
            <a:pPr>
              <a:lnSpc>
                <a:spcPts val="2650"/>
              </a:lnSpc>
            </a:pPr>
            <a:r>
              <a:rPr lang="zh-CN" altLang="en-US" sz="2000" dirty="0">
                <a:solidFill>
                  <a:srgbClr val="000000"/>
                </a:solidFill>
                <a:cs typeface="+mn-ea"/>
                <a:sym typeface="+mn-lt"/>
              </a:rPr>
              <a:t> 出发点</a:t>
            </a:r>
            <a:r>
              <a:rPr lang="en-US" altLang="zh-CN" sz="2000" dirty="0">
                <a:solidFill>
                  <a:srgbClr val="000000"/>
                </a:solidFill>
                <a:cs typeface="+mn-ea"/>
                <a:sym typeface="+mn-lt"/>
              </a:rPr>
              <a:t>:</a:t>
            </a:r>
            <a:endParaRPr lang="zh-CN" altLang="en-US" sz="2000" dirty="0">
              <a:solidFill>
                <a:srgbClr val="000000"/>
              </a:solidFill>
              <a:cs typeface="+mn-ea"/>
              <a:sym typeface="+mn-lt"/>
            </a:endParaRPr>
          </a:p>
        </p:txBody>
      </p:sp>
      <p:sp>
        <p:nvSpPr>
          <p:cNvPr id="29" name="TextBox 29"/>
          <p:cNvSpPr txBox="1"/>
          <p:nvPr/>
        </p:nvSpPr>
        <p:spPr>
          <a:xfrm>
            <a:off x="3290823" y="2550154"/>
            <a:ext cx="2308324" cy="294953"/>
          </a:xfrm>
          <a:prstGeom prst="rect">
            <a:avLst/>
          </a:prstGeom>
          <a:noFill/>
        </p:spPr>
        <p:txBody>
          <a:bodyPr vert="horz" wrap="none" lIns="0" tIns="0" rIns="0" bIns="0" rtlCol="0">
            <a:spAutoFit/>
          </a:bodyPr>
          <a:lstStyle/>
          <a:p>
            <a:pPr>
              <a:lnSpc>
                <a:spcPts val="2305"/>
              </a:lnSpc>
            </a:pPr>
            <a:r>
              <a:rPr lang="zh-CN" altLang="en-US" sz="2000" dirty="0">
                <a:solidFill>
                  <a:srgbClr val="000000"/>
                </a:solidFill>
                <a:cs typeface="+mn-ea"/>
                <a:sym typeface="+mn-lt"/>
              </a:rPr>
              <a:t>“数学家真聪明！”</a:t>
            </a:r>
            <a:endParaRPr lang="zh-CN" altLang="en-US" sz="2000" dirty="0">
              <a:solidFill>
                <a:srgbClr val="000000"/>
              </a:solidFill>
              <a:cs typeface="+mn-ea"/>
              <a:sym typeface="+mn-lt"/>
            </a:endParaRPr>
          </a:p>
        </p:txBody>
      </p:sp>
      <p:sp>
        <p:nvSpPr>
          <p:cNvPr id="30" name="TextBox 30"/>
          <p:cNvSpPr txBox="1"/>
          <p:nvPr/>
        </p:nvSpPr>
        <p:spPr>
          <a:xfrm>
            <a:off x="1461744" y="3257320"/>
            <a:ext cx="4451540" cy="666786"/>
          </a:xfrm>
          <a:prstGeom prst="rect">
            <a:avLst/>
          </a:prstGeom>
          <a:noFill/>
        </p:spPr>
        <p:txBody>
          <a:bodyPr vert="horz" wrap="none" lIns="0" tIns="0" rIns="0" bIns="0" rtlCol="0">
            <a:spAutoFit/>
          </a:bodyPr>
          <a:lstStyle/>
          <a:p>
            <a:pPr>
              <a:lnSpc>
                <a:spcPts val="2650"/>
              </a:lnSpc>
              <a:tabLst>
                <a:tab pos="457200" algn="l"/>
              </a:tabLst>
              <a:defRPr/>
            </a:pPr>
            <a:r>
              <a:rPr lang="zh-CN" altLang="en-US" sz="2000" dirty="0">
                <a:solidFill>
                  <a:srgbClr val="000000"/>
                </a:solidFill>
                <a:cs typeface="+mn-ea"/>
                <a:sym typeface="+mn-lt"/>
              </a:rPr>
              <a:t> 主要成就</a:t>
            </a:r>
            <a:r>
              <a:rPr lang="en-US" altLang="zh-CN" sz="2000" dirty="0">
                <a:solidFill>
                  <a:srgbClr val="000000"/>
                </a:solidFill>
                <a:cs typeface="+mn-ea"/>
                <a:sym typeface="+mn-lt"/>
              </a:rPr>
              <a:t>: </a:t>
            </a:r>
            <a:r>
              <a:rPr lang="zh-CN" altLang="en-US" sz="2000" dirty="0">
                <a:solidFill>
                  <a:srgbClr val="000000"/>
                </a:solidFill>
                <a:cs typeface="+mn-ea"/>
                <a:sym typeface="+mn-lt"/>
              </a:rPr>
              <a:t>自动定理证明系统 </a:t>
            </a:r>
            <a:r>
              <a:rPr lang="en-US" altLang="zh-CN" sz="2000" dirty="0">
                <a:solidFill>
                  <a:srgbClr val="000000"/>
                </a:solidFill>
                <a:cs typeface="+mn-ea"/>
                <a:sym typeface="+mn-lt"/>
              </a:rPr>
              <a:t>(</a:t>
            </a:r>
            <a:r>
              <a:rPr lang="zh-CN" altLang="en-US" sz="2000" dirty="0">
                <a:solidFill>
                  <a:srgbClr val="000000"/>
                </a:solidFill>
                <a:cs typeface="+mn-ea"/>
                <a:sym typeface="+mn-lt"/>
              </a:rPr>
              <a:t>例如，</a:t>
            </a:r>
            <a:endParaRPr lang="zh-CN" altLang="en-US" sz="2000" dirty="0">
              <a:solidFill>
                <a:srgbClr val="000000"/>
              </a:solidFill>
              <a:cs typeface="+mn-ea"/>
              <a:sym typeface="+mn-lt"/>
            </a:endParaRPr>
          </a:p>
          <a:p>
            <a:pPr>
              <a:lnSpc>
                <a:spcPts val="2730"/>
              </a:lnSpc>
              <a:tabLst>
                <a:tab pos="457200" algn="l"/>
              </a:tabLst>
              <a:defRPr/>
            </a:pPr>
            <a:r>
              <a:rPr lang="zh-CN" altLang="en-US" sz="2000" dirty="0">
                <a:solidFill>
                  <a:srgbClr val="000000"/>
                </a:solidFill>
                <a:cs typeface="+mn-ea"/>
                <a:sym typeface="+mn-lt"/>
              </a:rPr>
              <a:t>	西蒙与纽厄尔的“</a:t>
            </a:r>
            <a:r>
              <a:rPr lang="en-US" altLang="zh-CN" sz="2000" dirty="0">
                <a:solidFill>
                  <a:srgbClr val="000000"/>
                </a:solidFill>
                <a:cs typeface="+mn-ea"/>
                <a:sym typeface="+mn-lt"/>
              </a:rPr>
              <a:t>Logic Theorist”</a:t>
            </a:r>
            <a:endParaRPr lang="zh-CN" altLang="en-US" sz="2000" dirty="0">
              <a:solidFill>
                <a:srgbClr val="000000"/>
              </a:solidFill>
              <a:cs typeface="+mn-ea"/>
              <a:sym typeface="+mn-lt"/>
            </a:endParaRPr>
          </a:p>
        </p:txBody>
      </p:sp>
      <p:sp>
        <p:nvSpPr>
          <p:cNvPr id="31" name="TextBox 31"/>
          <p:cNvSpPr txBox="1"/>
          <p:nvPr/>
        </p:nvSpPr>
        <p:spPr>
          <a:xfrm>
            <a:off x="1498015" y="4013575"/>
            <a:ext cx="8175315" cy="2513509"/>
          </a:xfrm>
          <a:prstGeom prst="rect">
            <a:avLst/>
          </a:prstGeom>
          <a:noFill/>
        </p:spPr>
        <p:txBody>
          <a:bodyPr vert="horz" wrap="square" lIns="0" tIns="0" rIns="0" bIns="0" rtlCol="0">
            <a:spAutoFit/>
          </a:bodyPr>
          <a:lstStyle/>
          <a:p>
            <a:pPr>
              <a:lnSpc>
                <a:spcPts val="2305"/>
              </a:lnSpc>
              <a:tabLst>
                <a:tab pos="419100" algn="l"/>
                <a:tab pos="6870700" algn="l"/>
                <a:tab pos="6921500" algn="l"/>
              </a:tabLst>
              <a:defRPr/>
            </a:pPr>
            <a:r>
              <a:rPr lang="zh-CN" altLang="en-US" dirty="0">
                <a:solidFill>
                  <a:prstClr val="black"/>
                </a:solidFill>
                <a:cs typeface="+mn-ea"/>
                <a:sym typeface="+mn-lt"/>
              </a:rPr>
              <a:t>	</a:t>
            </a:r>
            <a:r>
              <a:rPr lang="zh-CN" altLang="en-US" sz="2400" dirty="0">
                <a:solidFill>
                  <a:srgbClr val="000000"/>
                </a:solidFill>
                <a:cs typeface="+mn-ea"/>
                <a:sym typeface="+mn-lt"/>
              </a:rPr>
              <a:t>系统</a:t>
            </a:r>
            <a:r>
              <a:rPr lang="en-US" altLang="zh-CN" sz="2400" dirty="0">
                <a:solidFill>
                  <a:srgbClr val="000000"/>
                </a:solidFill>
                <a:cs typeface="+mn-ea"/>
                <a:sym typeface="+mn-lt"/>
              </a:rPr>
              <a:t>)</a:t>
            </a:r>
            <a:endParaRPr lang="en-US" altLang="zh-CN" sz="2400" dirty="0">
              <a:solidFill>
                <a:srgbClr val="000000"/>
              </a:solidFill>
              <a:cs typeface="+mn-ea"/>
              <a:sym typeface="+mn-lt"/>
            </a:endParaRPr>
          </a:p>
          <a:p>
            <a:pPr>
              <a:lnSpc>
                <a:spcPts val="1000"/>
              </a:lnSpc>
              <a:tabLst>
                <a:tab pos="419100" algn="l"/>
                <a:tab pos="6870700" algn="l"/>
                <a:tab pos="6921500" algn="l"/>
              </a:tabLst>
              <a:defRPr/>
            </a:pPr>
            <a:endParaRPr lang="en-US" altLang="zh-CN" sz="2400" dirty="0">
              <a:solidFill>
                <a:srgbClr val="000000"/>
              </a:solidFill>
              <a:cs typeface="+mn-ea"/>
              <a:sym typeface="+mn-lt"/>
            </a:endParaRPr>
          </a:p>
          <a:p>
            <a:pPr>
              <a:lnSpc>
                <a:spcPts val="1000"/>
              </a:lnSpc>
              <a:tabLst>
                <a:tab pos="419100" algn="l"/>
                <a:tab pos="6870700" algn="l"/>
                <a:tab pos="6921500" algn="l"/>
              </a:tabLst>
              <a:defRPr/>
            </a:pPr>
            <a:endParaRPr lang="en-US" altLang="zh-CN" sz="2400" dirty="0">
              <a:solidFill>
                <a:srgbClr val="000000"/>
              </a:solidFill>
              <a:cs typeface="+mn-ea"/>
              <a:sym typeface="+mn-lt"/>
            </a:endParaRPr>
          </a:p>
          <a:p>
            <a:pPr>
              <a:lnSpc>
                <a:spcPts val="1000"/>
              </a:lnSpc>
              <a:tabLst>
                <a:tab pos="419100" algn="l"/>
                <a:tab pos="6870700" algn="l"/>
                <a:tab pos="6921500" algn="l"/>
              </a:tabLst>
              <a:defRPr/>
            </a:pPr>
            <a:endParaRPr lang="en-US" altLang="zh-CN" sz="2400" dirty="0">
              <a:solidFill>
                <a:srgbClr val="000000"/>
              </a:solidFill>
              <a:cs typeface="+mn-ea"/>
              <a:sym typeface="+mn-lt"/>
            </a:endParaRPr>
          </a:p>
          <a:p>
            <a:pPr>
              <a:lnSpc>
                <a:spcPts val="1000"/>
              </a:lnSpc>
              <a:tabLst>
                <a:tab pos="419100" algn="l"/>
                <a:tab pos="6870700" algn="l"/>
                <a:tab pos="6921500" algn="l"/>
              </a:tabLst>
              <a:defRPr/>
            </a:pPr>
            <a:endParaRPr lang="en-US" altLang="zh-CN" sz="2400" dirty="0">
              <a:solidFill>
                <a:srgbClr val="000000"/>
              </a:solidFill>
              <a:cs typeface="+mn-ea"/>
              <a:sym typeface="+mn-lt"/>
            </a:endParaRPr>
          </a:p>
          <a:p>
            <a:pPr>
              <a:lnSpc>
                <a:spcPts val="3510"/>
              </a:lnSpc>
              <a:tabLst>
                <a:tab pos="419100" algn="l"/>
                <a:tab pos="6870700" algn="l"/>
                <a:tab pos="6921500" algn="l"/>
              </a:tabLst>
              <a:defRPr/>
            </a:pPr>
            <a:r>
              <a:rPr lang="zh-CN" altLang="en-US" sz="2400" dirty="0">
                <a:solidFill>
                  <a:srgbClr val="3333FF"/>
                </a:solidFill>
                <a:cs typeface="+mn-ea"/>
                <a:sym typeface="+mn-lt"/>
              </a:rPr>
              <a:t>渐渐地，研究者们意识到，仅有逻辑</a:t>
            </a:r>
            <a:endParaRPr lang="zh-CN" altLang="en-US" sz="2400" dirty="0">
              <a:solidFill>
                <a:srgbClr val="3333FF"/>
              </a:solidFill>
              <a:cs typeface="+mn-ea"/>
              <a:sym typeface="+mn-lt"/>
            </a:endParaRPr>
          </a:p>
          <a:p>
            <a:pPr>
              <a:lnSpc>
                <a:spcPts val="3360"/>
              </a:lnSpc>
              <a:tabLst>
                <a:tab pos="419100" algn="l"/>
                <a:tab pos="6870700" algn="l"/>
                <a:tab pos="6921500" algn="l"/>
              </a:tabLst>
              <a:defRPr/>
            </a:pPr>
            <a:r>
              <a:rPr lang="zh-CN" altLang="en-US" sz="2400" dirty="0">
                <a:solidFill>
                  <a:srgbClr val="3333FF"/>
                </a:solidFill>
                <a:cs typeface="+mn-ea"/>
                <a:sym typeface="+mn-lt"/>
              </a:rPr>
              <a:t>推理能力是不够的 </a:t>
            </a:r>
            <a:r>
              <a:rPr lang="en-US" altLang="zh-CN" sz="2400" dirty="0">
                <a:solidFill>
                  <a:srgbClr val="3333FF"/>
                </a:solidFill>
                <a:cs typeface="+mn-ea"/>
                <a:sym typeface="+mn-lt"/>
              </a:rPr>
              <a:t>…</a:t>
            </a:r>
            <a:endParaRPr lang="en-US" altLang="zh-CN" sz="2400" dirty="0">
              <a:solidFill>
                <a:srgbClr val="3333FF"/>
              </a:solidFill>
              <a:cs typeface="+mn-ea"/>
              <a:sym typeface="+mn-lt"/>
            </a:endParaRPr>
          </a:p>
          <a:p>
            <a:pPr>
              <a:lnSpc>
                <a:spcPts val="1000"/>
              </a:lnSpc>
              <a:tabLst>
                <a:tab pos="419100" algn="l"/>
                <a:tab pos="6870700" algn="l"/>
                <a:tab pos="6921500" algn="l"/>
              </a:tabLst>
              <a:defRPr/>
            </a:pPr>
            <a:endParaRPr lang="en-US" altLang="zh-CN" sz="2800" dirty="0">
              <a:solidFill>
                <a:srgbClr val="3333FF"/>
              </a:solidFill>
              <a:cs typeface="+mn-ea"/>
              <a:sym typeface="+mn-lt"/>
            </a:endParaRPr>
          </a:p>
          <a:p>
            <a:pPr>
              <a:lnSpc>
                <a:spcPts val="1605"/>
              </a:lnSpc>
              <a:tabLst>
                <a:tab pos="419100" algn="l"/>
                <a:tab pos="6870700" algn="l"/>
                <a:tab pos="6921500" algn="l"/>
              </a:tabLst>
              <a:defRPr/>
            </a:pPr>
            <a:r>
              <a:rPr lang="en-US" altLang="zh-CN" sz="2800" dirty="0">
                <a:solidFill>
                  <a:srgbClr val="3333FF"/>
                </a:solidFill>
                <a:cs typeface="+mn-ea"/>
                <a:sym typeface="+mn-lt"/>
              </a:rPr>
              <a:t>			</a:t>
            </a:r>
            <a:r>
              <a:rPr lang="zh-CN" altLang="en-US" sz="1595" dirty="0">
                <a:solidFill>
                  <a:srgbClr val="000000"/>
                </a:solidFill>
                <a:cs typeface="+mn-ea"/>
                <a:sym typeface="+mn-lt"/>
              </a:rPr>
              <a:t>阿伦  纽厄尔</a:t>
            </a:r>
            <a:endParaRPr lang="zh-CN" altLang="en-US" sz="1595" dirty="0">
              <a:solidFill>
                <a:srgbClr val="000000"/>
              </a:solidFill>
              <a:cs typeface="+mn-ea"/>
              <a:sym typeface="+mn-lt"/>
            </a:endParaRPr>
          </a:p>
          <a:p>
            <a:pPr>
              <a:lnSpc>
                <a:spcPts val="1920"/>
              </a:lnSpc>
              <a:tabLst>
                <a:tab pos="419100" algn="l"/>
                <a:tab pos="6870700" algn="l"/>
                <a:tab pos="6921500" algn="l"/>
              </a:tabLst>
              <a:defRPr/>
            </a:pPr>
            <a:r>
              <a:rPr lang="zh-CN" altLang="en-US" sz="1595" dirty="0">
                <a:solidFill>
                  <a:srgbClr val="000000"/>
                </a:solidFill>
                <a:cs typeface="+mn-ea"/>
                <a:sym typeface="+mn-lt"/>
              </a:rPr>
              <a:t>			</a:t>
            </a:r>
            <a:r>
              <a:rPr lang="en-US" altLang="zh-CN" sz="1595" dirty="0">
                <a:solidFill>
                  <a:srgbClr val="000000"/>
                </a:solidFill>
                <a:cs typeface="+mn-ea"/>
                <a:sym typeface="+mn-lt"/>
              </a:rPr>
              <a:t>(1927-1992)</a:t>
            </a:r>
            <a:endParaRPr lang="en-US" altLang="zh-CN" sz="1595" dirty="0">
              <a:solidFill>
                <a:srgbClr val="000000"/>
              </a:solidFill>
              <a:cs typeface="+mn-ea"/>
              <a:sym typeface="+mn-lt"/>
            </a:endParaRPr>
          </a:p>
          <a:p>
            <a:pPr>
              <a:lnSpc>
                <a:spcPts val="1920"/>
              </a:lnSpc>
              <a:tabLst>
                <a:tab pos="419100" algn="l"/>
                <a:tab pos="6870700" algn="l"/>
                <a:tab pos="6921500" algn="l"/>
              </a:tabLst>
              <a:defRPr/>
            </a:pPr>
            <a:r>
              <a:rPr lang="en-US" altLang="zh-CN" sz="1595" dirty="0">
                <a:solidFill>
                  <a:srgbClr val="000000"/>
                </a:solidFill>
                <a:cs typeface="+mn-ea"/>
                <a:sym typeface="+mn-lt"/>
              </a:rPr>
              <a:t>		1975</a:t>
            </a:r>
            <a:r>
              <a:rPr lang="zh-CN" altLang="en-US" sz="1595" dirty="0">
                <a:solidFill>
                  <a:srgbClr val="000000"/>
                </a:solidFill>
                <a:cs typeface="+mn-ea"/>
                <a:sym typeface="+mn-lt"/>
              </a:rPr>
              <a:t>年图灵奖</a:t>
            </a:r>
            <a:endParaRPr lang="zh-CN" altLang="en-US" sz="1595" dirty="0">
              <a:solidFill>
                <a:srgbClr val="000000"/>
              </a:solidFill>
              <a:cs typeface="+mn-ea"/>
              <a:sym typeface="+mn-lt"/>
            </a:endParaRPr>
          </a:p>
        </p:txBody>
      </p:sp>
      <p:pic>
        <p:nvPicPr>
          <p:cNvPr id="32" name="图片 31"/>
          <p:cNvPicPr/>
          <p:nvPr/>
        </p:nvPicPr>
        <p:blipFill>
          <a:blip r:embed="rId2" cstate="print"/>
          <a:stretch>
            <a:fillRect/>
          </a:stretch>
        </p:blipFill>
        <p:spPr>
          <a:xfrm>
            <a:off x="8131175" y="1009868"/>
            <a:ext cx="1676400" cy="1944189"/>
          </a:xfrm>
          <a:prstGeom prst="rect">
            <a:avLst/>
          </a:prstGeom>
        </p:spPr>
      </p:pic>
    </p:spTree>
    <p:custDataLst>
      <p:tags r:id="rId3"/>
    </p:custData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500"/>
                                        <p:tgtEl>
                                          <p:spTgt spid="3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P spid="3" grpId="0"/>
      <p:bldP spid="26" grpId="0"/>
      <p:bldP spid="27" grpId="0"/>
      <p:bldP spid="28" grpId="0"/>
      <p:bldP spid="29" grpId="0"/>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5638" y="372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3" name="TextBox 3"/>
          <p:cNvSpPr txBox="1"/>
          <p:nvPr/>
        </p:nvSpPr>
        <p:spPr>
          <a:xfrm>
            <a:off x="771509" y="567890"/>
            <a:ext cx="2617094"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dirty="0">
                <a:solidFill>
                  <a:prstClr val="black"/>
                </a:solidFill>
                <a:cs typeface="+mn-ea"/>
                <a:sym typeface="+mn-lt"/>
              </a:rPr>
              <a:t>发展历程</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sp>
        <p:nvSpPr>
          <p:cNvPr id="344" name="iconfont-1191-801510"/>
          <p:cNvSpPr/>
          <p:nvPr/>
        </p:nvSpPr>
        <p:spPr>
          <a:xfrm>
            <a:off x="206807" y="691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B050"/>
              </a:solidFill>
              <a:effectLst/>
              <a:uLnTx/>
              <a:uFillTx/>
              <a:cs typeface="+mn-ea"/>
              <a:sym typeface="+mn-lt"/>
            </a:endParaRPr>
          </a:p>
        </p:txBody>
      </p:sp>
      <p:sp>
        <p:nvSpPr>
          <p:cNvPr id="345" name="矩形 344"/>
          <p:cNvSpPr/>
          <p:nvPr/>
        </p:nvSpPr>
        <p:spPr>
          <a:xfrm>
            <a:off x="771509" y="1163080"/>
            <a:ext cx="9721194"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5">
                    <a:lumMod val="75000"/>
                  </a:schemeClr>
                </a:solidFill>
                <a:effectLst/>
                <a:uLnTx/>
                <a:uFillTx/>
                <a:cs typeface="+mn-ea"/>
                <a:sym typeface="+mn-lt"/>
              </a:rPr>
              <a:t>第</a:t>
            </a:r>
            <a:r>
              <a:rPr lang="zh-CN" altLang="en-US" sz="2400" b="1" dirty="0">
                <a:solidFill>
                  <a:schemeClr val="accent5">
                    <a:lumMod val="75000"/>
                  </a:schemeClr>
                </a:solidFill>
                <a:cs typeface="+mn-ea"/>
                <a:sym typeface="+mn-lt"/>
              </a:rPr>
              <a:t>二</a:t>
            </a:r>
            <a:r>
              <a:rPr kumimoji="0" lang="zh-CN" altLang="en-US" sz="2400" b="1" i="0" u="none" strike="noStrike" kern="1200" cap="none" spc="0" normalizeH="0" baseline="0" noProof="0" dirty="0">
                <a:ln>
                  <a:noFill/>
                </a:ln>
                <a:solidFill>
                  <a:schemeClr val="accent5">
                    <a:lumMod val="75000"/>
                  </a:schemeClr>
                </a:solidFill>
                <a:effectLst/>
                <a:uLnTx/>
                <a:uFillTx/>
                <a:cs typeface="+mn-ea"/>
                <a:sym typeface="+mn-lt"/>
              </a:rPr>
              <a:t>阶段：知识期</a:t>
            </a:r>
            <a:endParaRPr kumimoji="0" sz="2400" b="1" i="0" u="none" strike="noStrike" kern="1200" cap="none" spc="0" normalizeH="0" baseline="0" noProof="0" dirty="0">
              <a:ln>
                <a:noFill/>
              </a:ln>
              <a:solidFill>
                <a:schemeClr val="accent5">
                  <a:lumMod val="75000"/>
                </a:schemeClr>
              </a:solidFill>
              <a:effectLst/>
              <a:uLnTx/>
              <a:uFillTx/>
              <a:cs typeface="+mn-ea"/>
              <a:sym typeface="+mn-lt"/>
            </a:endParaRPr>
          </a:p>
        </p:txBody>
      </p:sp>
      <p:pic>
        <p:nvPicPr>
          <p:cNvPr id="15" name="图片 14" descr="ws_B130.tmp"/>
          <p:cNvPicPr/>
          <p:nvPr/>
        </p:nvPicPr>
        <p:blipFill>
          <a:blip r:embed="rId1" cstate="print"/>
          <a:stretch>
            <a:fillRect/>
          </a:stretch>
        </p:blipFill>
        <p:spPr>
          <a:xfrm>
            <a:off x="8353647" y="1194002"/>
            <a:ext cx="1790700" cy="2006600"/>
          </a:xfrm>
          <a:prstGeom prst="rect">
            <a:avLst/>
          </a:prstGeom>
        </p:spPr>
      </p:pic>
      <p:sp>
        <p:nvSpPr>
          <p:cNvPr id="16" name="TextBox 24"/>
          <p:cNvSpPr txBox="1"/>
          <p:nvPr/>
        </p:nvSpPr>
        <p:spPr>
          <a:xfrm>
            <a:off x="1646116" y="2506708"/>
            <a:ext cx="1160574" cy="320537"/>
          </a:xfrm>
          <a:prstGeom prst="rect">
            <a:avLst/>
          </a:prstGeom>
          <a:noFill/>
        </p:spPr>
        <p:txBody>
          <a:bodyPr vert="horz" wrap="none" lIns="0" tIns="0" rIns="0" bIns="0" rtlCol="0">
            <a:spAutoFit/>
          </a:bodyPr>
          <a:lstStyle/>
          <a:p>
            <a:pPr>
              <a:lnSpc>
                <a:spcPts val="2650"/>
              </a:lnSpc>
            </a:pPr>
            <a:r>
              <a:rPr lang="zh-CN" altLang="en-US" sz="2000" dirty="0">
                <a:solidFill>
                  <a:srgbClr val="000000"/>
                </a:solidFill>
                <a:cs typeface="+mn-ea"/>
                <a:sym typeface="+mn-lt"/>
              </a:rPr>
              <a:t> 出发点</a:t>
            </a:r>
            <a:r>
              <a:rPr lang="en-US" altLang="zh-CN" sz="2000" dirty="0">
                <a:solidFill>
                  <a:srgbClr val="000000"/>
                </a:solidFill>
                <a:cs typeface="+mn-ea"/>
                <a:sym typeface="+mn-lt"/>
              </a:rPr>
              <a:t>:</a:t>
            </a:r>
            <a:endParaRPr lang="zh-CN" altLang="en-US" sz="2000" dirty="0">
              <a:solidFill>
                <a:srgbClr val="000000"/>
              </a:solidFill>
              <a:cs typeface="+mn-ea"/>
              <a:sym typeface="+mn-lt"/>
            </a:endParaRPr>
          </a:p>
        </p:txBody>
      </p:sp>
      <p:sp>
        <p:nvSpPr>
          <p:cNvPr id="17" name="TextBox 25"/>
          <p:cNvSpPr txBox="1"/>
          <p:nvPr/>
        </p:nvSpPr>
        <p:spPr>
          <a:xfrm>
            <a:off x="3475195" y="2530788"/>
            <a:ext cx="2308324" cy="294953"/>
          </a:xfrm>
          <a:prstGeom prst="rect">
            <a:avLst/>
          </a:prstGeom>
          <a:noFill/>
        </p:spPr>
        <p:txBody>
          <a:bodyPr vert="horz" wrap="none" lIns="0" tIns="0" rIns="0" bIns="0" rtlCol="0">
            <a:spAutoFit/>
          </a:bodyPr>
          <a:lstStyle/>
          <a:p>
            <a:pPr>
              <a:lnSpc>
                <a:spcPts val="2305"/>
              </a:lnSpc>
            </a:pPr>
            <a:r>
              <a:rPr lang="zh-CN" altLang="en-US" sz="2000">
                <a:solidFill>
                  <a:srgbClr val="000000"/>
                </a:solidFill>
                <a:cs typeface="+mn-ea"/>
                <a:sym typeface="+mn-lt"/>
              </a:rPr>
              <a:t>“知识就是力量！”</a:t>
            </a:r>
            <a:endParaRPr lang="zh-CN" altLang="en-US" sz="2000">
              <a:solidFill>
                <a:srgbClr val="000000"/>
              </a:solidFill>
              <a:cs typeface="+mn-ea"/>
              <a:sym typeface="+mn-lt"/>
            </a:endParaRPr>
          </a:p>
        </p:txBody>
      </p:sp>
      <p:sp>
        <p:nvSpPr>
          <p:cNvPr id="18" name="TextBox 26"/>
          <p:cNvSpPr txBox="1"/>
          <p:nvPr/>
        </p:nvSpPr>
        <p:spPr>
          <a:xfrm>
            <a:off x="8384889" y="3315572"/>
            <a:ext cx="1843453" cy="436017"/>
          </a:xfrm>
          <a:prstGeom prst="rect">
            <a:avLst/>
          </a:prstGeom>
          <a:noFill/>
        </p:spPr>
        <p:txBody>
          <a:bodyPr vert="horz" wrap="none" lIns="0" tIns="0" rIns="0" bIns="0" rtlCol="0">
            <a:spAutoFit/>
          </a:bodyPr>
          <a:lstStyle/>
          <a:p>
            <a:pPr marL="0" marR="0" lvl="0" indent="0" defTabSz="914400" eaLnBrk="1" fontAlgn="auto" latinLnBrk="0" hangingPunct="1">
              <a:lnSpc>
                <a:spcPts val="1535"/>
              </a:lnSpc>
              <a:buClrTx/>
              <a:buSzTx/>
              <a:buNone/>
              <a:tabLst>
                <a:tab pos="304800" algn="l"/>
              </a:tabLst>
              <a:defRPr/>
            </a:pPr>
            <a:r>
              <a:rPr lang="zh-CN" altLang="en-US" sz="1595" dirty="0">
                <a:solidFill>
                  <a:srgbClr val="000000"/>
                </a:solidFill>
                <a:cs typeface="+mn-ea"/>
                <a:sym typeface="+mn-lt"/>
              </a:rPr>
              <a:t>  爱德华  费根鲍姆</a:t>
            </a:r>
            <a:endParaRPr lang="zh-CN" altLang="en-US" sz="1595" dirty="0">
              <a:solidFill>
                <a:srgbClr val="000000"/>
              </a:solidFill>
              <a:cs typeface="+mn-ea"/>
              <a:sym typeface="+mn-lt"/>
            </a:endParaRPr>
          </a:p>
          <a:p>
            <a:pPr marL="0" marR="0" lvl="0" indent="0" defTabSz="914400" eaLnBrk="1" fontAlgn="auto" latinLnBrk="0" hangingPunct="1">
              <a:lnSpc>
                <a:spcPts val="1920"/>
              </a:lnSpc>
              <a:buClrTx/>
              <a:buSzTx/>
              <a:buNone/>
              <a:tabLst>
                <a:tab pos="304800" algn="l"/>
              </a:tabLst>
              <a:defRPr/>
            </a:pPr>
            <a:r>
              <a:rPr lang="en-US" altLang="zh-CN" sz="1595" dirty="0">
                <a:solidFill>
                  <a:srgbClr val="000000"/>
                </a:solidFill>
                <a:cs typeface="+mn-ea"/>
                <a:sym typeface="+mn-lt"/>
              </a:rPr>
              <a:t>(1936-1994</a:t>
            </a:r>
            <a:r>
              <a:rPr lang="zh-CN" altLang="en-US" sz="1595" dirty="0">
                <a:solidFill>
                  <a:srgbClr val="000000"/>
                </a:solidFill>
                <a:cs typeface="+mn-ea"/>
                <a:sym typeface="+mn-lt"/>
              </a:rPr>
              <a:t>年图灵奖</a:t>
            </a:r>
            <a:r>
              <a:rPr lang="en-US" altLang="zh-CN" sz="1595" dirty="0">
                <a:solidFill>
                  <a:srgbClr val="000000"/>
                </a:solidFill>
                <a:cs typeface="+mn-ea"/>
                <a:sym typeface="+mn-lt"/>
              </a:rPr>
              <a:t>)</a:t>
            </a:r>
            <a:endParaRPr lang="zh-CN" altLang="en-US" sz="1595" dirty="0">
              <a:solidFill>
                <a:srgbClr val="000000"/>
              </a:solidFill>
              <a:cs typeface="+mn-ea"/>
              <a:sym typeface="+mn-lt"/>
            </a:endParaRPr>
          </a:p>
        </p:txBody>
      </p:sp>
      <p:sp>
        <p:nvSpPr>
          <p:cNvPr id="19" name="TextBox 27"/>
          <p:cNvSpPr txBox="1"/>
          <p:nvPr/>
        </p:nvSpPr>
        <p:spPr>
          <a:xfrm>
            <a:off x="1646116" y="2827279"/>
            <a:ext cx="6078659" cy="2230098"/>
          </a:xfrm>
          <a:prstGeom prst="rect">
            <a:avLst/>
          </a:prstGeom>
          <a:noFill/>
        </p:spPr>
        <p:txBody>
          <a:bodyPr vert="horz" wrap="square" lIns="0" tIns="0" rIns="0" bIns="0" rtlCol="0">
            <a:spAutoFit/>
          </a:bodyPr>
          <a:lstStyle/>
          <a:p>
            <a:pPr marL="0" marR="0" lvl="0" indent="0" defTabSz="914400" eaLnBrk="1" fontAlgn="auto" latinLnBrk="0" hangingPunct="1">
              <a:lnSpc>
                <a:spcPts val="1535"/>
              </a:lnSpc>
              <a:buClrTx/>
              <a:buSzTx/>
              <a:buNone/>
              <a:tabLst>
                <a:tab pos="38100" algn="l"/>
                <a:tab pos="457200" algn="l"/>
                <a:tab pos="6896100" algn="l"/>
              </a:tabLst>
              <a:defRPr/>
            </a:pPr>
            <a:r>
              <a:rPr lang="zh-CN" altLang="en-US" sz="2000" dirty="0">
                <a:cs typeface="+mn-ea"/>
                <a:sym typeface="+mn-lt"/>
              </a:rPr>
              <a:t>			</a:t>
            </a:r>
            <a:endParaRPr lang="zh-CN" altLang="en-US" sz="2000" dirty="0">
              <a:solidFill>
                <a:srgbClr val="000000"/>
              </a:solidFill>
              <a:cs typeface="+mn-ea"/>
              <a:sym typeface="+mn-lt"/>
            </a:endParaRPr>
          </a:p>
          <a:p>
            <a:pPr marL="0" marR="0" lvl="0" indent="0" defTabSz="914400" eaLnBrk="1" fontAlgn="auto" latinLnBrk="0" hangingPunct="1">
              <a:lnSpc>
                <a:spcPts val="3160"/>
              </a:lnSpc>
              <a:buClrTx/>
              <a:buSzTx/>
              <a:buNone/>
              <a:tabLst>
                <a:tab pos="38100" algn="l"/>
                <a:tab pos="457200" algn="l"/>
                <a:tab pos="6896100" algn="l"/>
              </a:tabLst>
              <a:defRPr/>
            </a:pPr>
            <a:r>
              <a:rPr lang="zh-CN" altLang="en-US" sz="2000" dirty="0">
                <a:solidFill>
                  <a:srgbClr val="000000"/>
                </a:solidFill>
                <a:cs typeface="+mn-ea"/>
                <a:sym typeface="+mn-lt"/>
              </a:rPr>
              <a:t> 主要成就</a:t>
            </a:r>
            <a:r>
              <a:rPr lang="en-US" altLang="zh-CN" sz="2000" dirty="0">
                <a:solidFill>
                  <a:srgbClr val="000000"/>
                </a:solidFill>
                <a:cs typeface="+mn-ea"/>
                <a:sym typeface="+mn-lt"/>
              </a:rPr>
              <a:t>: </a:t>
            </a:r>
            <a:r>
              <a:rPr lang="zh-CN" altLang="en-US" sz="2000" dirty="0">
                <a:solidFill>
                  <a:srgbClr val="000000"/>
                </a:solidFill>
                <a:cs typeface="+mn-ea"/>
                <a:sym typeface="+mn-lt"/>
              </a:rPr>
              <a:t>专家系统 </a:t>
            </a:r>
            <a:r>
              <a:rPr lang="en-US" altLang="zh-CN" sz="2000" dirty="0">
                <a:solidFill>
                  <a:srgbClr val="000000"/>
                </a:solidFill>
                <a:cs typeface="+mn-ea"/>
                <a:sym typeface="+mn-lt"/>
              </a:rPr>
              <a:t>(</a:t>
            </a:r>
            <a:r>
              <a:rPr lang="zh-CN" altLang="en-US" sz="2000" dirty="0">
                <a:solidFill>
                  <a:srgbClr val="000000"/>
                </a:solidFill>
                <a:cs typeface="+mn-ea"/>
                <a:sym typeface="+mn-lt"/>
              </a:rPr>
              <a:t>例如，费根鲍</a:t>
            </a:r>
            <a:endParaRPr lang="zh-CN" altLang="en-US" sz="2000" dirty="0">
              <a:solidFill>
                <a:srgbClr val="000000"/>
              </a:solidFill>
              <a:cs typeface="+mn-ea"/>
              <a:sym typeface="+mn-lt"/>
            </a:endParaRPr>
          </a:p>
          <a:p>
            <a:pPr marL="0" marR="0" lvl="0" indent="0" defTabSz="914400" eaLnBrk="1" fontAlgn="auto" latinLnBrk="0" hangingPunct="1">
              <a:lnSpc>
                <a:spcPts val="2730"/>
              </a:lnSpc>
              <a:buClrTx/>
              <a:buSzTx/>
              <a:buNone/>
              <a:tabLst>
                <a:tab pos="38100" algn="l"/>
                <a:tab pos="457200" algn="l"/>
                <a:tab pos="6896100" algn="l"/>
              </a:tabLst>
              <a:defRPr/>
            </a:pPr>
            <a:r>
              <a:rPr lang="zh-CN" altLang="en-US" sz="2000" dirty="0">
                <a:solidFill>
                  <a:srgbClr val="000000"/>
                </a:solidFill>
                <a:cs typeface="+mn-ea"/>
                <a:sym typeface="+mn-lt"/>
              </a:rPr>
              <a:t>		姆等人的“</a:t>
            </a:r>
            <a:r>
              <a:rPr lang="en-US" altLang="zh-CN" sz="2000" dirty="0">
                <a:solidFill>
                  <a:srgbClr val="000000"/>
                </a:solidFill>
                <a:cs typeface="+mn-ea"/>
                <a:sym typeface="+mn-lt"/>
              </a:rPr>
              <a:t>DENDRAL”</a:t>
            </a:r>
            <a:r>
              <a:rPr lang="zh-CN" altLang="en-US" sz="2000" dirty="0">
                <a:solidFill>
                  <a:srgbClr val="000000"/>
                </a:solidFill>
                <a:cs typeface="+mn-ea"/>
                <a:sym typeface="+mn-lt"/>
              </a:rPr>
              <a:t>系统</a:t>
            </a:r>
            <a:r>
              <a:rPr lang="en-US" altLang="zh-CN" sz="2000" dirty="0">
                <a:solidFill>
                  <a:srgbClr val="000000"/>
                </a:solidFill>
                <a:cs typeface="+mn-ea"/>
                <a:sym typeface="+mn-lt"/>
              </a:rPr>
              <a:t>)</a:t>
            </a:r>
            <a:endParaRPr lang="en-US" altLang="zh-CN" sz="2000" dirty="0">
              <a:solidFill>
                <a:srgbClr val="000000"/>
              </a:solidFill>
              <a:cs typeface="+mn-ea"/>
              <a:sym typeface="+mn-lt"/>
            </a:endParaRPr>
          </a:p>
          <a:p>
            <a:pPr marL="0" marR="0" lvl="0" indent="0" defTabSz="914400" eaLnBrk="1" fontAlgn="auto" latinLnBrk="0" hangingPunct="1">
              <a:lnSpc>
                <a:spcPts val="1000"/>
              </a:lnSpc>
              <a:buClrTx/>
              <a:buSzTx/>
              <a:buNone/>
              <a:tabLst>
                <a:tab pos="38100" algn="l"/>
                <a:tab pos="457200" algn="l"/>
                <a:tab pos="6896100" algn="l"/>
              </a:tabLst>
              <a:defRPr/>
            </a:pPr>
            <a:endParaRPr lang="en-US" altLang="zh-CN" sz="2000" dirty="0">
              <a:solidFill>
                <a:srgbClr val="000000"/>
              </a:solidFill>
              <a:cs typeface="+mn-ea"/>
              <a:sym typeface="+mn-lt"/>
            </a:endParaRPr>
          </a:p>
          <a:p>
            <a:pPr marL="0" marR="0" lvl="0" indent="0" defTabSz="914400" eaLnBrk="1" fontAlgn="auto" latinLnBrk="0" hangingPunct="1">
              <a:lnSpc>
                <a:spcPts val="1000"/>
              </a:lnSpc>
              <a:buClrTx/>
              <a:buSzTx/>
              <a:buNone/>
              <a:tabLst>
                <a:tab pos="38100" algn="l"/>
                <a:tab pos="457200" algn="l"/>
                <a:tab pos="6896100" algn="l"/>
              </a:tabLst>
              <a:defRPr/>
            </a:pPr>
            <a:endParaRPr lang="en-US" altLang="zh-CN" sz="2000" dirty="0">
              <a:solidFill>
                <a:srgbClr val="000000"/>
              </a:solidFill>
              <a:cs typeface="+mn-ea"/>
              <a:sym typeface="+mn-lt"/>
            </a:endParaRPr>
          </a:p>
          <a:p>
            <a:pPr marL="0" marR="0" lvl="0" indent="0" defTabSz="914400" eaLnBrk="1" fontAlgn="auto" latinLnBrk="0" hangingPunct="1">
              <a:lnSpc>
                <a:spcPts val="3390"/>
              </a:lnSpc>
              <a:buClrTx/>
              <a:buSzTx/>
              <a:buNone/>
              <a:tabLst>
                <a:tab pos="38100" algn="l"/>
                <a:tab pos="457200" algn="l"/>
                <a:tab pos="6896100" algn="l"/>
              </a:tabLst>
              <a:defRPr/>
            </a:pPr>
            <a:r>
              <a:rPr lang="en-US" altLang="zh-CN" sz="2000" dirty="0">
                <a:solidFill>
                  <a:srgbClr val="000000"/>
                </a:solidFill>
                <a:cs typeface="+mn-ea"/>
                <a:sym typeface="+mn-lt"/>
              </a:rPr>
              <a:t>	     </a:t>
            </a:r>
            <a:r>
              <a:rPr lang="zh-CN" altLang="en-US" sz="2400" dirty="0">
                <a:solidFill>
                  <a:srgbClr val="3333FF"/>
                </a:solidFill>
                <a:cs typeface="+mn-ea"/>
                <a:sym typeface="+mn-lt"/>
              </a:rPr>
              <a:t>渐渐地，研究者们发现，要总结出知识再“教”给系统，实在太难了 </a:t>
            </a:r>
            <a:r>
              <a:rPr lang="en-US" altLang="zh-CN" sz="2400" dirty="0">
                <a:solidFill>
                  <a:srgbClr val="3333FF"/>
                </a:solidFill>
                <a:cs typeface="+mn-ea"/>
                <a:sym typeface="+mn-lt"/>
              </a:rPr>
              <a:t>…</a:t>
            </a:r>
            <a:endParaRPr lang="zh-CN" altLang="en-US" sz="2400" dirty="0">
              <a:solidFill>
                <a:srgbClr val="3333FF"/>
              </a:solidFill>
              <a:cs typeface="+mn-ea"/>
              <a:sym typeface="+mn-lt"/>
            </a:endParaRPr>
          </a:p>
        </p:txBody>
      </p:sp>
      <p:sp>
        <p:nvSpPr>
          <p:cNvPr id="20" name="TextBox 28"/>
          <p:cNvSpPr txBox="1"/>
          <p:nvPr/>
        </p:nvSpPr>
        <p:spPr>
          <a:xfrm>
            <a:off x="839804" y="1759682"/>
            <a:ext cx="4983737" cy="437620"/>
          </a:xfrm>
          <a:prstGeom prst="rect">
            <a:avLst/>
          </a:prstGeom>
          <a:noFill/>
        </p:spPr>
        <p:txBody>
          <a:bodyPr vert="horz" wrap="none" lIns="0" tIns="0" rIns="0" bIns="0" rtlCol="0">
            <a:spAutoFit/>
          </a:bodyPr>
          <a:lstStyle/>
          <a:p>
            <a:pPr marL="0" marR="0" lvl="0" indent="0" defTabSz="914400" eaLnBrk="1" fontAlgn="auto" latinLnBrk="0" hangingPunct="1">
              <a:lnSpc>
                <a:spcPts val="3795"/>
              </a:lnSpc>
              <a:buClrTx/>
              <a:buSzTx/>
              <a:buNone/>
              <a:tabLst>
                <a:tab pos="292100" algn="l"/>
              </a:tabLst>
              <a:defRPr/>
            </a:pPr>
            <a:r>
              <a:rPr lang="en-US" altLang="zh-CN" sz="2400" b="1" dirty="0">
                <a:solidFill>
                  <a:srgbClr val="000000"/>
                </a:solidFill>
                <a:cs typeface="+mn-ea"/>
                <a:sym typeface="+mn-lt"/>
              </a:rPr>
              <a:t>1970s -1980s: Knowledge Engineering</a:t>
            </a:r>
            <a:endParaRPr lang="zh-CN" altLang="en-US" sz="2400" b="1" dirty="0">
              <a:solidFill>
                <a:srgbClr val="000000"/>
              </a:solidFill>
              <a:cs typeface="+mn-ea"/>
              <a:sym typeface="+mn-lt"/>
            </a:endParaRPr>
          </a:p>
        </p:txBody>
      </p:sp>
    </p:spTree>
    <p:custDataLst>
      <p:tags r:id="rId2"/>
    </p:custData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500"/>
                                        <p:tgtEl>
                                          <p:spTgt spid="345"/>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P spid="16" grpId="0"/>
      <p:bldP spid="17" grpId="0"/>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705104" y="3354475"/>
            <a:ext cx="8620735" cy="1497911"/>
          </a:xfrm>
          <a:prstGeom prst="rect">
            <a:avLst/>
          </a:prstGeom>
          <a:noFill/>
        </p:spPr>
        <p:txBody>
          <a:bodyPr vert="horz" wrap="square" lIns="0" tIns="0" rIns="0" bIns="0" rtlCol="0">
            <a:spAutoFit/>
          </a:bodyPr>
          <a:lstStyle/>
          <a:p>
            <a:pPr lvl="0">
              <a:lnSpc>
                <a:spcPct val="120000"/>
              </a:lnSpc>
              <a:tabLst>
                <a:tab pos="254000" algn="l"/>
                <a:tab pos="685800" algn="l"/>
                <a:tab pos="3594100" algn="l"/>
              </a:tabLst>
              <a:defRPr/>
            </a:pPr>
            <a:r>
              <a:rPr lang="zh-CN" altLang="en-US" dirty="0">
                <a:cs typeface="+mn-ea"/>
                <a:sym typeface="+mn-lt"/>
              </a:rPr>
              <a:t>	</a:t>
            </a:r>
            <a:r>
              <a:rPr lang="zh-CN" altLang="en-US" sz="2400" dirty="0">
                <a:solidFill>
                  <a:srgbClr val="000000"/>
                </a:solidFill>
                <a:cs typeface="+mn-ea"/>
                <a:sym typeface="+mn-lt"/>
              </a:rPr>
              <a:t> 主要成就</a:t>
            </a:r>
            <a:r>
              <a:rPr lang="en-US" altLang="zh-CN" sz="2400" dirty="0">
                <a:solidFill>
                  <a:srgbClr val="000000"/>
                </a:solidFill>
                <a:cs typeface="+mn-ea"/>
                <a:sym typeface="+mn-lt"/>
              </a:rPr>
              <a:t>:</a:t>
            </a:r>
            <a:r>
              <a:rPr lang="zh-CN" altLang="en-US" sz="2400" dirty="0">
                <a:solidFill>
                  <a:srgbClr val="000000"/>
                </a:solidFill>
                <a:cs typeface="+mn-ea"/>
                <a:sym typeface="+mn-lt"/>
              </a:rPr>
              <a:t>支持向量机（</a:t>
            </a:r>
            <a:r>
              <a:rPr lang="en-US" altLang="zh-CN" sz="2400" dirty="0">
                <a:solidFill>
                  <a:srgbClr val="000000"/>
                </a:solidFill>
                <a:cs typeface="+mn-ea"/>
                <a:sym typeface="+mn-lt"/>
              </a:rPr>
              <a:t>Support Vector Machine</a:t>
            </a:r>
            <a:r>
              <a:rPr lang="zh-CN" altLang="en-US" sz="2400" dirty="0">
                <a:solidFill>
                  <a:srgbClr val="000000"/>
                </a:solidFill>
                <a:cs typeface="+mn-ea"/>
                <a:sym typeface="+mn-lt"/>
              </a:rPr>
              <a:t>，</a:t>
            </a:r>
            <a:r>
              <a:rPr lang="en-US" altLang="zh-CN" sz="2400" dirty="0">
                <a:solidFill>
                  <a:srgbClr val="000000"/>
                </a:solidFill>
                <a:cs typeface="+mn-ea"/>
                <a:sym typeface="+mn-lt"/>
              </a:rPr>
              <a:t>SVM</a:t>
            </a:r>
            <a:r>
              <a:rPr lang="zh-CN" altLang="en-US" sz="2400" dirty="0">
                <a:solidFill>
                  <a:srgbClr val="000000"/>
                </a:solidFill>
                <a:cs typeface="+mn-ea"/>
                <a:sym typeface="+mn-lt"/>
              </a:rPr>
              <a:t>），核方法（</a:t>
            </a:r>
            <a:r>
              <a:rPr lang="en-US" altLang="zh-CN" sz="2400" dirty="0">
                <a:solidFill>
                  <a:srgbClr val="000000"/>
                </a:solidFill>
                <a:cs typeface="+mn-ea"/>
                <a:sym typeface="+mn-lt"/>
              </a:rPr>
              <a:t>Kernel Methods</a:t>
            </a:r>
            <a:r>
              <a:rPr lang="zh-CN" altLang="en-US" sz="2400" dirty="0">
                <a:solidFill>
                  <a:srgbClr val="000000"/>
                </a:solidFill>
                <a:cs typeface="+mn-ea"/>
                <a:sym typeface="+mn-lt"/>
              </a:rPr>
              <a:t>）。</a:t>
            </a:r>
            <a:endParaRPr lang="en-US" altLang="zh-CN" sz="2400" dirty="0">
              <a:solidFill>
                <a:srgbClr val="000000"/>
              </a:solidFill>
              <a:cs typeface="+mn-ea"/>
              <a:sym typeface="+mn-lt"/>
            </a:endParaRPr>
          </a:p>
          <a:p>
            <a:pPr marL="0" marR="0" lvl="0" indent="0" defTabSz="914400" eaLnBrk="1" fontAlgn="auto" latinLnBrk="0" hangingPunct="1">
              <a:lnSpc>
                <a:spcPct val="120000"/>
              </a:lnSpc>
              <a:buClrTx/>
              <a:buSzTx/>
              <a:buNone/>
              <a:tabLst>
                <a:tab pos="254000" algn="l"/>
                <a:tab pos="685800" algn="l"/>
                <a:tab pos="3594100" algn="l"/>
              </a:tabLst>
              <a:defRPr/>
            </a:pPr>
            <a:r>
              <a:rPr lang="en-US" altLang="zh-CN" sz="2400" dirty="0">
                <a:solidFill>
                  <a:srgbClr val="000000"/>
                </a:solidFill>
                <a:cs typeface="+mn-ea"/>
                <a:sym typeface="+mn-lt"/>
              </a:rPr>
              <a:t>		  </a:t>
            </a:r>
            <a:r>
              <a:rPr lang="zh-CN" altLang="en-US" sz="2400" dirty="0">
                <a:solidFill>
                  <a:srgbClr val="CC0000"/>
                </a:solidFill>
                <a:cs typeface="+mn-ea"/>
                <a:sym typeface="+mn-lt"/>
              </a:rPr>
              <a:t>机器学习是作为“突破知识工程瓶颈”之利器而出现的</a:t>
            </a:r>
            <a:endParaRPr lang="zh-CN" altLang="en-US" sz="2400" dirty="0">
              <a:solidFill>
                <a:srgbClr val="CC0000"/>
              </a:solidFill>
              <a:cs typeface="+mn-ea"/>
              <a:sym typeface="+mn-lt"/>
            </a:endParaRPr>
          </a:p>
          <a:p>
            <a:pPr marL="0" marR="0" lvl="0" indent="0" defTabSz="914400" eaLnBrk="1" fontAlgn="auto" latinLnBrk="0" hangingPunct="1">
              <a:lnSpc>
                <a:spcPts val="1000"/>
              </a:lnSpc>
              <a:buClrTx/>
              <a:buSzTx/>
              <a:buNone/>
              <a:tabLst>
                <a:tab pos="254000" algn="l"/>
                <a:tab pos="685800" algn="l"/>
                <a:tab pos="3594100" algn="l"/>
              </a:tabLst>
              <a:defRPr/>
            </a:pPr>
            <a:endParaRPr lang="zh-CN" altLang="en-US" sz="2400" dirty="0">
              <a:solidFill>
                <a:srgbClr val="CC0000"/>
              </a:solidFill>
              <a:cs typeface="+mn-ea"/>
              <a:sym typeface="+mn-lt"/>
            </a:endParaRPr>
          </a:p>
        </p:txBody>
      </p:sp>
      <p:sp>
        <p:nvSpPr>
          <p:cNvPr id="2" name="矩形 1"/>
          <p:cNvSpPr/>
          <p:nvPr/>
        </p:nvSpPr>
        <p:spPr>
          <a:xfrm>
            <a:off x="305638" y="372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3" name="TextBox 3"/>
          <p:cNvSpPr txBox="1"/>
          <p:nvPr/>
        </p:nvSpPr>
        <p:spPr>
          <a:xfrm>
            <a:off x="771509" y="567890"/>
            <a:ext cx="2617094"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dirty="0">
                <a:solidFill>
                  <a:prstClr val="black"/>
                </a:solidFill>
                <a:cs typeface="+mn-ea"/>
                <a:sym typeface="+mn-lt"/>
              </a:rPr>
              <a:t>发展历程</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sp>
        <p:nvSpPr>
          <p:cNvPr id="344" name="iconfont-1191-801510"/>
          <p:cNvSpPr/>
          <p:nvPr/>
        </p:nvSpPr>
        <p:spPr>
          <a:xfrm>
            <a:off x="206807" y="691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B050"/>
              </a:solidFill>
              <a:effectLst/>
              <a:uLnTx/>
              <a:uFillTx/>
              <a:cs typeface="+mn-ea"/>
              <a:sym typeface="+mn-lt"/>
            </a:endParaRPr>
          </a:p>
        </p:txBody>
      </p:sp>
      <p:sp>
        <p:nvSpPr>
          <p:cNvPr id="345" name="矩形 344"/>
          <p:cNvSpPr/>
          <p:nvPr/>
        </p:nvSpPr>
        <p:spPr>
          <a:xfrm>
            <a:off x="771509" y="1163080"/>
            <a:ext cx="9721194"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5">
                    <a:lumMod val="75000"/>
                  </a:schemeClr>
                </a:solidFill>
                <a:effectLst/>
                <a:uLnTx/>
                <a:uFillTx/>
                <a:cs typeface="+mn-ea"/>
                <a:sym typeface="+mn-lt"/>
              </a:rPr>
              <a:t>第</a:t>
            </a:r>
            <a:r>
              <a:rPr lang="zh-CN" altLang="en-US" sz="2400" b="1" noProof="0" dirty="0">
                <a:solidFill>
                  <a:schemeClr val="accent5">
                    <a:lumMod val="75000"/>
                  </a:schemeClr>
                </a:solidFill>
                <a:cs typeface="+mn-ea"/>
                <a:sym typeface="+mn-lt"/>
              </a:rPr>
              <a:t>三</a:t>
            </a:r>
            <a:r>
              <a:rPr kumimoji="0" lang="zh-CN" altLang="en-US" sz="2400" b="1" i="0" u="none" strike="noStrike" kern="1200" cap="none" spc="0" normalizeH="0" baseline="0" noProof="0" dirty="0">
                <a:ln>
                  <a:noFill/>
                </a:ln>
                <a:solidFill>
                  <a:schemeClr val="accent5">
                    <a:lumMod val="75000"/>
                  </a:schemeClr>
                </a:solidFill>
                <a:effectLst/>
                <a:uLnTx/>
                <a:uFillTx/>
                <a:cs typeface="+mn-ea"/>
                <a:sym typeface="+mn-lt"/>
              </a:rPr>
              <a:t>阶段：学习期</a:t>
            </a:r>
            <a:endParaRPr kumimoji="0" sz="2400" b="1" i="0" u="none" strike="noStrike" kern="1200" cap="none" spc="0" normalizeH="0" baseline="0" noProof="0" dirty="0">
              <a:ln>
                <a:noFill/>
              </a:ln>
              <a:solidFill>
                <a:schemeClr val="accent5">
                  <a:lumMod val="75000"/>
                </a:schemeClr>
              </a:solidFill>
              <a:effectLst/>
              <a:uLnTx/>
              <a:uFillTx/>
              <a:cs typeface="+mn-ea"/>
              <a:sym typeface="+mn-lt"/>
            </a:endParaRPr>
          </a:p>
        </p:txBody>
      </p:sp>
      <p:pic>
        <p:nvPicPr>
          <p:cNvPr id="23" name="图片 22" descr="ws_B5B5.tmp"/>
          <p:cNvPicPr/>
          <p:nvPr/>
        </p:nvPicPr>
        <p:blipFill>
          <a:blip r:embed="rId1" cstate="print"/>
          <a:stretch>
            <a:fillRect/>
          </a:stretch>
        </p:blipFill>
        <p:spPr>
          <a:xfrm>
            <a:off x="7610475" y="1650514"/>
            <a:ext cx="2768600" cy="1511300"/>
          </a:xfrm>
          <a:prstGeom prst="rect">
            <a:avLst/>
          </a:prstGeom>
        </p:spPr>
      </p:pic>
      <p:sp>
        <p:nvSpPr>
          <p:cNvPr id="24" name="TextBox 24"/>
          <p:cNvSpPr txBox="1"/>
          <p:nvPr/>
        </p:nvSpPr>
        <p:spPr>
          <a:xfrm>
            <a:off x="975969" y="2613478"/>
            <a:ext cx="1393010" cy="346249"/>
          </a:xfrm>
          <a:prstGeom prst="rect">
            <a:avLst/>
          </a:prstGeom>
          <a:noFill/>
        </p:spPr>
        <p:txBody>
          <a:bodyPr vert="horz" wrap="none" lIns="0" tIns="0" rIns="0" bIns="0" rtlCol="0">
            <a:spAutoFit/>
          </a:bodyPr>
          <a:lstStyle/>
          <a:p>
            <a:pPr>
              <a:lnSpc>
                <a:spcPts val="2650"/>
              </a:lnSpc>
            </a:pPr>
            <a:r>
              <a:rPr lang="zh-CN" altLang="en-US" sz="2400">
                <a:solidFill>
                  <a:srgbClr val="000000"/>
                </a:solidFill>
                <a:cs typeface="+mn-ea"/>
                <a:sym typeface="+mn-lt"/>
              </a:rPr>
              <a:t> 出发点</a:t>
            </a:r>
            <a:r>
              <a:rPr lang="en-US" altLang="zh-CN" sz="2400">
                <a:solidFill>
                  <a:srgbClr val="000000"/>
                </a:solidFill>
                <a:cs typeface="+mn-ea"/>
                <a:sym typeface="+mn-lt"/>
              </a:rPr>
              <a:t>:</a:t>
            </a:r>
            <a:endParaRPr lang="zh-CN" altLang="en-US" sz="2400">
              <a:solidFill>
                <a:srgbClr val="000000"/>
              </a:solidFill>
              <a:cs typeface="+mn-ea"/>
              <a:sym typeface="+mn-lt"/>
            </a:endParaRPr>
          </a:p>
        </p:txBody>
      </p:sp>
      <p:sp>
        <p:nvSpPr>
          <p:cNvPr id="25" name="TextBox 25"/>
          <p:cNvSpPr txBox="1"/>
          <p:nvPr/>
        </p:nvSpPr>
        <p:spPr>
          <a:xfrm>
            <a:off x="2805048" y="2637558"/>
            <a:ext cx="2769989" cy="296491"/>
          </a:xfrm>
          <a:prstGeom prst="rect">
            <a:avLst/>
          </a:prstGeom>
          <a:noFill/>
        </p:spPr>
        <p:txBody>
          <a:bodyPr vert="horz" wrap="none" lIns="0" tIns="0" rIns="0" bIns="0" rtlCol="0">
            <a:spAutoFit/>
          </a:bodyPr>
          <a:lstStyle/>
          <a:p>
            <a:pPr>
              <a:lnSpc>
                <a:spcPts val="2305"/>
              </a:lnSpc>
            </a:pPr>
            <a:r>
              <a:rPr lang="zh-CN" altLang="en-US" sz="2400">
                <a:solidFill>
                  <a:srgbClr val="000000"/>
                </a:solidFill>
                <a:cs typeface="+mn-ea"/>
                <a:sym typeface="+mn-lt"/>
              </a:rPr>
              <a:t>“让系统自己学！”</a:t>
            </a:r>
            <a:endParaRPr lang="zh-CN" altLang="en-US" sz="2400">
              <a:solidFill>
                <a:srgbClr val="000000"/>
              </a:solidFill>
              <a:cs typeface="+mn-ea"/>
              <a:sym typeface="+mn-lt"/>
            </a:endParaRPr>
          </a:p>
        </p:txBody>
      </p:sp>
      <p:sp>
        <p:nvSpPr>
          <p:cNvPr id="26" name="TextBox 26"/>
          <p:cNvSpPr txBox="1"/>
          <p:nvPr/>
        </p:nvSpPr>
        <p:spPr>
          <a:xfrm>
            <a:off x="544982" y="1804213"/>
            <a:ext cx="4372992" cy="487313"/>
          </a:xfrm>
          <a:prstGeom prst="rect">
            <a:avLst/>
          </a:prstGeom>
          <a:noFill/>
        </p:spPr>
        <p:txBody>
          <a:bodyPr vert="horz" wrap="none" lIns="0" tIns="0" rIns="0" bIns="0" rtlCol="0">
            <a:spAutoFit/>
          </a:bodyPr>
          <a:lstStyle/>
          <a:p>
            <a:pPr marL="0" marR="0" lvl="0" indent="0" defTabSz="914400" eaLnBrk="1" fontAlgn="auto" latinLnBrk="0" hangingPunct="1">
              <a:lnSpc>
                <a:spcPts val="3795"/>
              </a:lnSpc>
              <a:buClrTx/>
              <a:buSzTx/>
              <a:buNone/>
              <a:tabLst>
                <a:tab pos="292100" algn="l"/>
              </a:tabLst>
              <a:defRPr/>
            </a:pPr>
            <a:r>
              <a:rPr lang="zh-CN" altLang="en-US" sz="3205" dirty="0">
                <a:solidFill>
                  <a:srgbClr val="000000"/>
                </a:solidFill>
                <a:cs typeface="+mn-ea"/>
                <a:sym typeface="+mn-lt"/>
              </a:rPr>
              <a:t>	</a:t>
            </a:r>
            <a:r>
              <a:rPr lang="en-US" altLang="zh-CN" sz="2400" b="1" dirty="0">
                <a:solidFill>
                  <a:srgbClr val="000000"/>
                </a:solidFill>
                <a:cs typeface="+mn-ea"/>
                <a:sym typeface="+mn-lt"/>
              </a:rPr>
              <a:t>1990s -now: Machine Learning</a:t>
            </a:r>
            <a:endParaRPr lang="zh-CN" altLang="en-US" sz="2400" b="1" dirty="0">
              <a:solidFill>
                <a:srgbClr val="000000"/>
              </a:solidFill>
              <a:cs typeface="+mn-ea"/>
              <a:sym typeface="+mn-lt"/>
            </a:endParaRPr>
          </a:p>
        </p:txBody>
      </p:sp>
      <p:sp>
        <p:nvSpPr>
          <p:cNvPr id="3" name="文本框 2"/>
          <p:cNvSpPr txBox="1"/>
          <p:nvPr/>
        </p:nvSpPr>
        <p:spPr>
          <a:xfrm>
            <a:off x="1433512" y="4935987"/>
            <a:ext cx="9324975" cy="1087477"/>
          </a:xfrm>
          <a:prstGeom prst="rect">
            <a:avLst/>
          </a:prstGeom>
          <a:noFill/>
        </p:spPr>
        <p:txBody>
          <a:bodyPr wrap="square" rtlCol="0">
            <a:spAutoFit/>
          </a:bodyPr>
          <a:lstStyle/>
          <a:p>
            <a:pPr lvl="0">
              <a:lnSpc>
                <a:spcPts val="2730"/>
              </a:lnSpc>
              <a:tabLst>
                <a:tab pos="254000" algn="l"/>
                <a:tab pos="685800" algn="l"/>
                <a:tab pos="3594100" algn="l"/>
              </a:tabLst>
              <a:defRPr/>
            </a:pPr>
            <a:r>
              <a:rPr lang="zh-CN" altLang="en-US" sz="2530" dirty="0">
                <a:solidFill>
                  <a:srgbClr val="0000FF"/>
                </a:solidFill>
                <a:cs typeface="+mn-ea"/>
                <a:sym typeface="+mn-lt"/>
              </a:rPr>
              <a:t>恰好在</a:t>
            </a:r>
            <a:r>
              <a:rPr lang="en-US" altLang="zh-CN" sz="2530" dirty="0">
                <a:solidFill>
                  <a:srgbClr val="0000FF"/>
                </a:solidFill>
                <a:cs typeface="+mn-ea"/>
                <a:sym typeface="+mn-lt"/>
              </a:rPr>
              <a:t>20</a:t>
            </a:r>
            <a:r>
              <a:rPr lang="zh-CN" altLang="en-US" sz="2530" dirty="0">
                <a:solidFill>
                  <a:srgbClr val="0000FF"/>
                </a:solidFill>
                <a:cs typeface="+mn-ea"/>
                <a:sym typeface="+mn-lt"/>
              </a:rPr>
              <a:t>世纪</a:t>
            </a:r>
            <a:r>
              <a:rPr lang="en-US" altLang="zh-CN" sz="2530" dirty="0">
                <a:solidFill>
                  <a:srgbClr val="0000FF"/>
                </a:solidFill>
                <a:cs typeface="+mn-ea"/>
                <a:sym typeface="+mn-lt"/>
              </a:rPr>
              <a:t>90</a:t>
            </a:r>
            <a:r>
              <a:rPr lang="zh-CN" altLang="en-US" sz="2530" dirty="0">
                <a:solidFill>
                  <a:srgbClr val="0000FF"/>
                </a:solidFill>
                <a:cs typeface="+mn-ea"/>
                <a:sym typeface="+mn-lt"/>
              </a:rPr>
              <a:t>年代中后期，人类发现自己淹没在数据的汪洋</a:t>
            </a:r>
            <a:endParaRPr lang="zh-CN" altLang="en-US" sz="2530" dirty="0">
              <a:solidFill>
                <a:srgbClr val="0000FF"/>
              </a:solidFill>
              <a:cs typeface="+mn-ea"/>
              <a:sym typeface="+mn-lt"/>
            </a:endParaRPr>
          </a:p>
          <a:p>
            <a:pPr lvl="0">
              <a:lnSpc>
                <a:spcPts val="2880"/>
              </a:lnSpc>
              <a:tabLst>
                <a:tab pos="254000" algn="l"/>
                <a:tab pos="685800" algn="l"/>
                <a:tab pos="3594100" algn="l"/>
              </a:tabLst>
              <a:defRPr/>
            </a:pPr>
            <a:r>
              <a:rPr lang="zh-CN" altLang="en-US" sz="2530" dirty="0">
                <a:solidFill>
                  <a:srgbClr val="0000FF"/>
                </a:solidFill>
                <a:cs typeface="+mn-ea"/>
                <a:sym typeface="+mn-lt"/>
              </a:rPr>
              <a:t>中，对自动数据分析技术</a:t>
            </a:r>
            <a:r>
              <a:rPr lang="en-US" altLang="zh-CN" sz="2530" dirty="0">
                <a:solidFill>
                  <a:srgbClr val="0000FF"/>
                </a:solidFill>
                <a:cs typeface="+mn-ea"/>
                <a:sym typeface="+mn-lt"/>
              </a:rPr>
              <a:t>——</a:t>
            </a:r>
            <a:r>
              <a:rPr lang="zh-CN" altLang="en-US" sz="2530" dirty="0">
                <a:solidFill>
                  <a:srgbClr val="0000FF"/>
                </a:solidFill>
                <a:cs typeface="+mn-ea"/>
                <a:sym typeface="+mn-lt"/>
              </a:rPr>
              <a:t>机器学习的需求日益迫切</a:t>
            </a:r>
            <a:endParaRPr lang="zh-CN" altLang="en-US" sz="2530" dirty="0">
              <a:solidFill>
                <a:srgbClr val="0000FF"/>
              </a:solidFill>
              <a:cs typeface="+mn-ea"/>
              <a:sym typeface="+mn-lt"/>
            </a:endParaRPr>
          </a:p>
          <a:p>
            <a:endParaRPr lang="zh-CN" altLang="en-US" dirty="0">
              <a:cs typeface="+mn-ea"/>
              <a:sym typeface="+mn-lt"/>
            </a:endParaRPr>
          </a:p>
        </p:txBody>
      </p:sp>
    </p:spTree>
    <p:custDataLst>
      <p:tags r:id="rId2"/>
    </p:custData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5"/>
                                        </p:tgtEl>
                                        <p:attrNameLst>
                                          <p:attrName>style.visibility</p:attrName>
                                        </p:attrNameLst>
                                      </p:cBhvr>
                                      <p:to>
                                        <p:strVal val="visible"/>
                                      </p:to>
                                    </p:set>
                                    <p:animEffect transition="in" filter="fade">
                                      <p:cBhvr>
                                        <p:cTn id="10" dur="500"/>
                                        <p:tgtEl>
                                          <p:spTgt spid="345"/>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45" grpId="0"/>
      <p:bldP spid="24" grpId="0"/>
      <p:bldP spid="25" grpId="0"/>
      <p:bldP spid="26"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5" name="Picture 2" descr="C:\Documents and Settings\Administrator\桌面\新建文件夹\封面\复件 (38) 新建文件夹\dc6e24016985a28b4144.jpg"/>
          <p:cNvPicPr>
            <a:picLocks noChangeAspect="1" noChangeArrowheads="1"/>
          </p:cNvPicPr>
          <p:nvPr/>
        </p:nvPicPr>
        <p:blipFill>
          <a:blip r:embed="rId1">
            <a:extLst>
              <a:ext uri="{28A0092B-C50C-407E-A947-70E740481C1C}">
                <a14:useLocalDpi xmlns:a14="http://schemas.microsoft.com/office/drawing/2010/main" val="0"/>
              </a:ext>
            </a:extLst>
          </a:blip>
          <a:srcRect l="21648" r="50476"/>
          <a:stretch>
            <a:fillRect/>
          </a:stretch>
        </p:blipFill>
        <p:spPr bwMode="auto">
          <a:xfrm rot="5400000" flipV="1">
            <a:off x="4144364" y="-1715717"/>
            <a:ext cx="3409946" cy="68794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Documents and Settings\Administrator\桌面\新建文件夹\封面\复件 (38) 新建文件夹\dc6e24016985a28b4144.jpg"/>
          <p:cNvPicPr>
            <a:picLocks noChangeAspect="1" noChangeArrowheads="1"/>
          </p:cNvPicPr>
          <p:nvPr/>
        </p:nvPicPr>
        <p:blipFill>
          <a:blip r:embed="rId1">
            <a:extLst>
              <a:ext uri="{28A0092B-C50C-407E-A947-70E740481C1C}">
                <a14:useLocalDpi xmlns:a14="http://schemas.microsoft.com/office/drawing/2010/main" val="0"/>
              </a:ext>
            </a:extLst>
          </a:blip>
          <a:srcRect l="21648" r="50476"/>
          <a:stretch>
            <a:fillRect/>
          </a:stretch>
        </p:blipFill>
        <p:spPr bwMode="auto">
          <a:xfrm rot="5400000" flipH="1">
            <a:off x="4144362" y="1694229"/>
            <a:ext cx="3409946" cy="687948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0" y="1314450"/>
            <a:ext cx="12192000"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矩形 5"/>
          <p:cNvSpPr/>
          <p:nvPr/>
        </p:nvSpPr>
        <p:spPr>
          <a:xfrm>
            <a:off x="4306091" y="3815651"/>
            <a:ext cx="3579826" cy="769441"/>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400" b="1" dirty="0">
                <a:solidFill>
                  <a:sysClr val="windowText" lastClr="000000"/>
                </a:solidFill>
                <a:cs typeface="+mn-ea"/>
                <a:sym typeface="+mn-lt"/>
              </a:rPr>
              <a:t>机器学习分类</a:t>
            </a:r>
            <a:endParaRPr kumimoji="0" lang="zh-CN" altLang="en-US" sz="3200" b="1" i="0" u="none" strike="noStrike" kern="1200" cap="none" spc="0" normalizeH="0" baseline="0" noProof="0" dirty="0">
              <a:ln>
                <a:noFill/>
              </a:ln>
              <a:solidFill>
                <a:sysClr val="windowText" lastClr="000000"/>
              </a:solidFill>
              <a:effectLst/>
              <a:uLnTx/>
              <a:uFillTx/>
              <a:cs typeface="+mn-ea"/>
              <a:sym typeface="+mn-lt"/>
            </a:endParaRPr>
          </a:p>
        </p:txBody>
      </p:sp>
      <p:grpSp>
        <p:nvGrpSpPr>
          <p:cNvPr id="8" name="组合 7"/>
          <p:cNvGrpSpPr/>
          <p:nvPr/>
        </p:nvGrpSpPr>
        <p:grpSpPr>
          <a:xfrm>
            <a:off x="4948595" y="1618712"/>
            <a:ext cx="2294807" cy="1954107"/>
            <a:chOff x="4555228" y="658068"/>
            <a:chExt cx="3141149" cy="2674796"/>
          </a:xfrm>
        </p:grpSpPr>
        <p:sp>
          <p:nvSpPr>
            <p:cNvPr id="9" name="矩形 10"/>
            <p:cNvSpPr>
              <a:spLocks noChangeAspect="1"/>
            </p:cNvSpPr>
            <p:nvPr/>
          </p:nvSpPr>
          <p:spPr>
            <a:xfrm>
              <a:off x="4821709" y="1129483"/>
              <a:ext cx="1940540" cy="2113804"/>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chemeClr val="bg1">
                <a:lumMod val="85000"/>
              </a:schemeClr>
            </a:solidFill>
            <a:ln>
              <a:noFill/>
            </a:ln>
            <a:effectLst>
              <a:innerShdw blurRad="152400" dist="50800" dir="189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white"/>
                </a:solidFill>
                <a:effectLst/>
                <a:uLnTx/>
                <a:uFillTx/>
                <a:cs typeface="+mn-ea"/>
                <a:sym typeface="+mn-lt"/>
              </a:endParaRPr>
            </a:p>
          </p:txBody>
        </p:sp>
        <p:grpSp>
          <p:nvGrpSpPr>
            <p:cNvPr id="10" name="组合 9"/>
            <p:cNvGrpSpPr/>
            <p:nvPr/>
          </p:nvGrpSpPr>
          <p:grpSpPr>
            <a:xfrm>
              <a:off x="5459649" y="894400"/>
              <a:ext cx="2236728" cy="2438464"/>
              <a:chOff x="1249459" y="2668927"/>
              <a:chExt cx="1099775" cy="1198967"/>
            </a:xfrm>
          </p:grpSpPr>
          <p:sp>
            <p:nvSpPr>
              <p:cNvPr id="12" name="矩形 10"/>
              <p:cNvSpPr>
                <a:spLocks noChangeAspect="1"/>
              </p:cNvSpPr>
              <p:nvPr/>
            </p:nvSpPr>
            <p:spPr>
              <a:xfrm>
                <a:off x="1249459" y="2668927"/>
                <a:ext cx="1099775" cy="1198967"/>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white"/>
                  </a:solidFill>
                  <a:effectLst/>
                  <a:uLnTx/>
                  <a:uFillTx/>
                  <a:cs typeface="+mn-ea"/>
                  <a:sym typeface="+mn-lt"/>
                </a:endParaRPr>
              </a:p>
            </p:txBody>
          </p:sp>
          <p:sp>
            <p:nvSpPr>
              <p:cNvPr id="13" name="KSO_Shape"/>
              <p:cNvSpPr>
                <a:spLocks noChangeAspect="1"/>
              </p:cNvSpPr>
              <p:nvPr/>
            </p:nvSpPr>
            <p:spPr bwMode="auto">
              <a:xfrm>
                <a:off x="1510253" y="2927674"/>
                <a:ext cx="539057" cy="626810"/>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8">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0D2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ysClr val="windowText" lastClr="000000"/>
                  </a:solidFill>
                  <a:effectLst/>
                  <a:uLnTx/>
                  <a:uFillTx/>
                  <a:latin typeface="+mn-lt"/>
                  <a:ea typeface="+mn-ea"/>
                  <a:cs typeface="+mn-ea"/>
                  <a:sym typeface="+mn-lt"/>
                </a:endParaRPr>
              </a:p>
            </p:txBody>
          </p:sp>
        </p:grpSp>
        <p:sp>
          <p:nvSpPr>
            <p:cNvPr id="11" name="矩形 10"/>
            <p:cNvSpPr/>
            <p:nvPr/>
          </p:nvSpPr>
          <p:spPr>
            <a:xfrm>
              <a:off x="4555228" y="658068"/>
              <a:ext cx="1232944" cy="1344149"/>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rgbClr val="000D20"/>
            </a:solidFill>
            <a:ln w="15875">
              <a:solidFill>
                <a:srgbClr val="000D20"/>
              </a:solidFill>
            </a:ln>
            <a:effectLst>
              <a:innerShdw blurRad="266700" dist="203200" dir="189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prstClr val="white"/>
                  </a:solidFill>
                  <a:effectLst/>
                  <a:uLnTx/>
                  <a:uFillTx/>
                  <a:cs typeface="+mn-ea"/>
                  <a:sym typeface="+mn-lt"/>
                </a:rPr>
                <a:t>03</a:t>
              </a:r>
              <a:endParaRPr kumimoji="0" lang="zh-CN" altLang="en-US" sz="3735" b="0"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p:transition advTm="2000"/>
</p:sld>
</file>

<file path=ppt/tags/tag1.xml><?xml version="1.0" encoding="utf-8"?>
<p:tagLst xmlns:p="http://schemas.openxmlformats.org/presentationml/2006/main">
  <p:tag name="ISLIDE.ICON" val="#407147;#407147;"/>
</p:tagLst>
</file>

<file path=ppt/tags/tag10.xml><?xml version="1.0" encoding="utf-8"?>
<p:tagLst xmlns:p="http://schemas.openxmlformats.org/presentationml/2006/main">
  <p:tag name="ISLIDE.ICON" val="#407147;#407147;"/>
</p:tagLst>
</file>

<file path=ppt/tags/tag11.xml><?xml version="1.0" encoding="utf-8"?>
<p:tagLst xmlns:p="http://schemas.openxmlformats.org/presentationml/2006/main">
  <p:tag name="ISLIDE.ICON" val="#407147;#407147;"/>
</p:tagLst>
</file>

<file path=ppt/tags/tag12.xml><?xml version="1.0" encoding="utf-8"?>
<p:tagLst xmlns:p="http://schemas.openxmlformats.org/presentationml/2006/main">
  <p:tag name="ISLIDE.ICON" val="#407147;#407147;"/>
</p:tagLst>
</file>

<file path=ppt/tags/tag2.xml><?xml version="1.0" encoding="utf-8"?>
<p:tagLst xmlns:p="http://schemas.openxmlformats.org/presentationml/2006/main">
  <p:tag name="ISLIDE.ICON" val="#407147;#407147;"/>
</p:tagLst>
</file>

<file path=ppt/tags/tag3.xml><?xml version="1.0" encoding="utf-8"?>
<p:tagLst xmlns:p="http://schemas.openxmlformats.org/presentationml/2006/main">
  <p:tag name="ISLIDE.ICON" val="#407147;#407147;"/>
</p:tagLst>
</file>

<file path=ppt/tags/tag4.xml><?xml version="1.0" encoding="utf-8"?>
<p:tagLst xmlns:p="http://schemas.openxmlformats.org/presentationml/2006/main">
  <p:tag name="ISLIDE.ICON" val="#407147;#407147;"/>
</p:tagLst>
</file>

<file path=ppt/tags/tag5.xml><?xml version="1.0" encoding="utf-8"?>
<p:tagLst xmlns:p="http://schemas.openxmlformats.org/presentationml/2006/main">
  <p:tag name="ISLIDE.ICON" val="#407147;#407147;"/>
</p:tagLst>
</file>

<file path=ppt/tags/tag6.xml><?xml version="1.0" encoding="utf-8"?>
<p:tagLst xmlns:p="http://schemas.openxmlformats.org/presentationml/2006/main">
  <p:tag name="ISLIDE.ICON" val="#407147;#407147;"/>
</p:tagLst>
</file>

<file path=ppt/tags/tag7.xml><?xml version="1.0" encoding="utf-8"?>
<p:tagLst xmlns:p="http://schemas.openxmlformats.org/presentationml/2006/main">
  <p:tag name="ISLIDE.ICON" val="#407147;#407147;"/>
</p:tagLst>
</file>

<file path=ppt/tags/tag8.xml><?xml version="1.0" encoding="utf-8"?>
<p:tagLst xmlns:p="http://schemas.openxmlformats.org/presentationml/2006/main">
  <p:tag name="ISLIDE.ICON" val="#407147;#407147;"/>
</p:tagLst>
</file>

<file path=ppt/tags/tag9.xml><?xml version="1.0" encoding="utf-8"?>
<p:tagLst xmlns:p="http://schemas.openxmlformats.org/presentationml/2006/main">
  <p:tag name="ISLIDE.ICON" val="#407147;#4071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us0dfjl">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us0dfjl">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1796</Words>
  <Application>WPS 演示</Application>
  <PresentationFormat>宽屏</PresentationFormat>
  <Paragraphs>218</Paragraphs>
  <Slides>18</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18</vt:i4>
      </vt:variant>
    </vt:vector>
  </HeadingPairs>
  <TitlesOfParts>
    <vt:vector size="30" baseType="lpstr">
      <vt:lpstr>Arial</vt:lpstr>
      <vt:lpstr>宋体</vt:lpstr>
      <vt:lpstr>Wingdings</vt:lpstr>
      <vt:lpstr>Calibri</vt:lpstr>
      <vt:lpstr>Calibri</vt:lpstr>
      <vt:lpstr>Arial</vt:lpstr>
      <vt:lpstr>Times New Roman</vt:lpstr>
      <vt:lpstr>微软雅黑</vt:lpstr>
      <vt:lpstr>Arial Unicode MS</vt:lpstr>
      <vt:lpstr>等线</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嘉怡 吴</dc:creator>
  <cp:lastModifiedBy>我括弧你</cp:lastModifiedBy>
  <cp:revision>58</cp:revision>
  <dcterms:created xsi:type="dcterms:W3CDTF">2021-04-25T14:55:00Z</dcterms:created>
  <dcterms:modified xsi:type="dcterms:W3CDTF">2021-06-23T03:00:43Z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39E49015877D4C958BC2E6AC1991CD36</vt:lpwstr>
  </property>
  <property fmtid="{D5CDD505-2E9C-101B-9397-08002B2CF9AE}" pid="3" name="KSOProductBuildVer">
    <vt:lpwstr>2052-11.1.0.10577</vt:lpwstr>
  </property>
</Properties>
</file>