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58" r:id="rId3"/>
    <p:sldId id="266" r:id="rId4"/>
    <p:sldId id="260" r:id="rId5"/>
    <p:sldId id="330" r:id="rId6"/>
    <p:sldId id="303" r:id="rId7"/>
    <p:sldId id="290" r:id="rId8"/>
    <p:sldId id="328" r:id="rId9"/>
    <p:sldId id="329" r:id="rId10"/>
    <p:sldId id="272" r:id="rId11"/>
    <p:sldId id="309" r:id="rId12"/>
    <p:sldId id="310" r:id="rId13"/>
    <p:sldId id="317" r:id="rId14"/>
    <p:sldId id="319" r:id="rId15"/>
    <p:sldId id="320" r:id="rId16"/>
    <p:sldId id="321" r:id="rId17"/>
    <p:sldId id="32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7" autoAdjust="0"/>
    <p:restoredTop sz="89362" autoAdjust="0"/>
  </p:normalViewPr>
  <p:slideViewPr>
    <p:cSldViewPr snapToGrid="0">
      <p:cViewPr varScale="1">
        <p:scale>
          <a:sx n="66" d="100"/>
          <a:sy n="66"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39AF2-D2F8-4D4F-86D0-A3C617CEBE7C}" type="datetimeFigureOut">
              <a:rPr lang="zh-CN" altLang="en-US" smtClean="0"/>
              <a:t>2021/6/22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4B6D2-6CF6-41D2-83DF-DF202F23F705}" type="slidenum">
              <a:rPr lang="zh-CN" altLang="en-US" smtClean="0"/>
              <a:t>‹#›</a:t>
            </a:fld>
            <a:endParaRPr lang="zh-CN" altLang="en-US"/>
          </a:p>
        </p:txBody>
      </p:sp>
    </p:spTree>
    <p:extLst>
      <p:ext uri="{BB962C8B-B14F-4D97-AF65-F5344CB8AC3E}">
        <p14:creationId xmlns:p14="http://schemas.microsoft.com/office/powerpoint/2010/main" val="1936164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ACF5E0-7370-4BC6-BB57-C3AD1013DDE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Arial"/>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spTree>
    <p:extLst>
      <p:ext uri="{BB962C8B-B14F-4D97-AF65-F5344CB8AC3E}">
        <p14:creationId xmlns:p14="http://schemas.microsoft.com/office/powerpoint/2010/main" val="1679313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6523400-4DC7-4ED4-A8E7-26B3BB12C9CC}"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224535471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523400-4DC7-4ED4-A8E7-26B3BB12C9CC}"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22948078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523400-4DC7-4ED4-A8E7-26B3BB12C9CC}"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24509673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523400-4DC7-4ED4-A8E7-26B3BB12C9CC}"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24145014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6523400-4DC7-4ED4-A8E7-26B3BB12C9CC}" type="datetimeFigureOut">
              <a:rPr lang="zh-CN" altLang="en-US" smtClean="0"/>
              <a:t>2021/6/22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315821173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6523400-4DC7-4ED4-A8E7-26B3BB12C9CC}" type="datetimeFigureOut">
              <a:rPr lang="zh-CN" altLang="en-US" smtClean="0"/>
              <a:t>2021/6/22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381133775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6523400-4DC7-4ED4-A8E7-26B3BB12C9CC}" type="datetimeFigureOut">
              <a:rPr lang="zh-CN" altLang="en-US" smtClean="0"/>
              <a:t>2021/6/22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200511879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6523400-4DC7-4ED4-A8E7-26B3BB12C9CC}" type="datetimeFigureOut">
              <a:rPr lang="zh-CN" altLang="en-US" smtClean="0"/>
              <a:t>2021/6/22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27753554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523400-4DC7-4ED4-A8E7-26B3BB12C9CC}" type="datetimeFigureOut">
              <a:rPr lang="zh-CN" altLang="en-US" smtClean="0"/>
              <a:t>2021/6/22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332734801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6523400-4DC7-4ED4-A8E7-26B3BB12C9CC}" type="datetimeFigureOut">
              <a:rPr lang="zh-CN" altLang="en-US" smtClean="0"/>
              <a:t>2021/6/22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175253038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6523400-4DC7-4ED4-A8E7-26B3BB12C9CC}" type="datetimeFigureOut">
              <a:rPr lang="zh-CN" altLang="en-US" smtClean="0"/>
              <a:t>2021/6/22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60111D-4909-41E1-9B46-42B1B490B589}" type="slidenum">
              <a:rPr lang="zh-CN" altLang="en-US" smtClean="0"/>
              <a:t>‹#›</a:t>
            </a:fld>
            <a:endParaRPr lang="zh-CN" altLang="en-US"/>
          </a:p>
        </p:txBody>
      </p:sp>
    </p:spTree>
    <p:extLst>
      <p:ext uri="{BB962C8B-B14F-4D97-AF65-F5344CB8AC3E}">
        <p14:creationId xmlns:p14="http://schemas.microsoft.com/office/powerpoint/2010/main" val="369971566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23400-4DC7-4ED4-A8E7-26B3BB12C9CC}" type="datetimeFigureOut">
              <a:rPr lang="zh-CN" altLang="en-US" smtClean="0"/>
              <a:t>2021/6/22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0111D-4909-41E1-9B46-42B1B490B589}" type="slidenum">
              <a:rPr lang="zh-CN" altLang="en-US" smtClean="0"/>
              <a:t>‹#›</a:t>
            </a:fld>
            <a:endParaRPr lang="zh-CN" altLang="en-US"/>
          </a:p>
        </p:txBody>
      </p:sp>
      <p:sp>
        <p:nvSpPr>
          <p:cNvPr id="7" name="矩形 6"/>
          <p:cNvSpPr/>
          <p:nvPr userDrawn="1"/>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C:\Documents and Settings\Administrator\桌面\新建文件夹\封面\复件 (38) 新建文件夹\dc6e24016985a28b4144.jpg"/>
          <p:cNvPicPr>
            <a:picLocks noChangeAspect="1" noChangeArrowheads="1"/>
          </p:cNvPicPr>
          <p:nvPr userDrawn="1"/>
        </p:nvPicPr>
        <p:blipFill>
          <a:blip r:embed="rId13">
            <a:extLst>
              <a:ext uri="{28A0092B-C50C-407E-A947-70E740481C1C}">
                <a14:useLocalDpi xmlns:a14="http://schemas.microsoft.com/office/drawing/2010/main" val="0"/>
              </a:ext>
            </a:extLst>
          </a:blip>
          <a:srcRect l="21648" r="50476"/>
          <a:stretch>
            <a:fillRect/>
          </a:stretch>
        </p:blipFill>
        <p:spPr bwMode="auto">
          <a:xfrm rot="5400000" flipV="1">
            <a:off x="4144364" y="-1715717"/>
            <a:ext cx="3409946" cy="6879489"/>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userDrawn="1"/>
        </p:nvSpPr>
        <p:spPr>
          <a:xfrm>
            <a:off x="0" y="552450"/>
            <a:ext cx="12192000" cy="630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7951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80.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pic>
        <p:nvPicPr>
          <p:cNvPr id="4" name="Picture 2" descr="C:\Documents and Settings\Administrator\桌面\新建文件夹\封面\复件 (38) 新建文件夹\dc6e24016985a28b4144.jpg"/>
          <p:cNvPicPr>
            <a:picLocks noChangeAspect="1" noChangeArrowheads="1"/>
          </p:cNvPicPr>
          <p:nvPr/>
        </p:nvPicPr>
        <p:blipFill>
          <a:blip r:embed="rId2">
            <a:extLst>
              <a:ext uri="{28A0092B-C50C-407E-A947-70E740481C1C}">
                <a14:useLocalDpi xmlns:a14="http://schemas.microsoft.com/office/drawing/2010/main" val="0"/>
              </a:ext>
            </a:extLst>
          </a:blip>
          <a:srcRect r="50476"/>
          <a:stretch>
            <a:fillRect/>
          </a:stretch>
        </p:blipFill>
        <p:spPr bwMode="auto">
          <a:xfrm rot="4230223">
            <a:off x="-23995" y="-1146324"/>
            <a:ext cx="4671350" cy="53048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Documents and Settings\Administrator\桌面\新建文件夹\封面\复件 (38) 新建文件夹\dc6e24016985a28b4144.jpg"/>
          <p:cNvPicPr>
            <a:picLocks noChangeAspect="1" noChangeArrowheads="1"/>
          </p:cNvPicPr>
          <p:nvPr/>
        </p:nvPicPr>
        <p:blipFill>
          <a:blip r:embed="rId2">
            <a:extLst>
              <a:ext uri="{28A0092B-C50C-407E-A947-70E740481C1C}">
                <a14:useLocalDpi xmlns:a14="http://schemas.microsoft.com/office/drawing/2010/main" val="0"/>
              </a:ext>
            </a:extLst>
          </a:blip>
          <a:srcRect r="50476"/>
          <a:stretch>
            <a:fillRect/>
          </a:stretch>
        </p:blipFill>
        <p:spPr bwMode="auto">
          <a:xfrm rot="15030223">
            <a:off x="8319902" y="2699432"/>
            <a:ext cx="4671350" cy="530489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18"/>
          <p:cNvSpPr txBox="1">
            <a:spLocks noChangeArrowheads="1"/>
          </p:cNvSpPr>
          <p:nvPr/>
        </p:nvSpPr>
        <p:spPr bwMode="auto">
          <a:xfrm>
            <a:off x="1953632" y="3004122"/>
            <a:ext cx="828473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0" cap="none" spc="-15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a:rPr>
              <a:t>回归分析</a:t>
            </a:r>
          </a:p>
        </p:txBody>
      </p:sp>
      <p:sp>
        <p:nvSpPr>
          <p:cNvPr id="15" name="矩形 10"/>
          <p:cNvSpPr>
            <a:spLocks noChangeAspect="1"/>
          </p:cNvSpPr>
          <p:nvPr/>
        </p:nvSpPr>
        <p:spPr>
          <a:xfrm>
            <a:off x="5349612" y="1030638"/>
            <a:ext cx="1492773" cy="1627413"/>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flip="none" rotWithShape="1">
            <a:gsLst>
              <a:gs pos="50000">
                <a:schemeClr val="bg1">
                  <a:lumMod val="95000"/>
                </a:schemeClr>
              </a:gs>
              <a:gs pos="100000">
                <a:schemeClr val="bg1">
                  <a:lumMod val="75000"/>
                </a:schemeClr>
              </a:gs>
              <a:gs pos="0">
                <a:schemeClr val="bg1"/>
              </a:gs>
            </a:gsLst>
            <a:lin ang="18900000" scaled="0"/>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grpSp>
        <p:nvGrpSpPr>
          <p:cNvPr id="16" name="组合 15"/>
          <p:cNvGrpSpPr/>
          <p:nvPr/>
        </p:nvGrpSpPr>
        <p:grpSpPr>
          <a:xfrm>
            <a:off x="4496007" y="5689457"/>
            <a:ext cx="3170326" cy="494954"/>
            <a:chOff x="4277877" y="4518596"/>
            <a:chExt cx="3611218" cy="563787"/>
          </a:xfrm>
        </p:grpSpPr>
        <p:grpSp>
          <p:nvGrpSpPr>
            <p:cNvPr id="17" name="组合 16"/>
            <p:cNvGrpSpPr/>
            <p:nvPr/>
          </p:nvGrpSpPr>
          <p:grpSpPr>
            <a:xfrm>
              <a:off x="4277877" y="4518596"/>
              <a:ext cx="563786" cy="563787"/>
              <a:chOff x="2766872" y="3684983"/>
              <a:chExt cx="563884" cy="563961"/>
            </a:xfrm>
          </p:grpSpPr>
          <p:sp>
            <p:nvSpPr>
              <p:cNvPr id="35" name="椭圆 34"/>
              <p:cNvSpPr/>
              <p:nvPr/>
            </p:nvSpPr>
            <p:spPr>
              <a:xfrm>
                <a:off x="2766872" y="3684983"/>
                <a:ext cx="563884" cy="563961"/>
              </a:xfrm>
              <a:prstGeom prst="ellipse">
                <a:avLst/>
              </a:prstGeom>
              <a:solidFill>
                <a:srgbClr val="000D20"/>
              </a:solidFill>
              <a:ln w="44450">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grpSp>
            <p:nvGrpSpPr>
              <p:cNvPr id="36" name="组合 35"/>
              <p:cNvGrpSpPr/>
              <p:nvPr/>
            </p:nvGrpSpPr>
            <p:grpSpPr>
              <a:xfrm>
                <a:off x="2923439" y="3799245"/>
                <a:ext cx="270585" cy="272453"/>
                <a:chOff x="5042691" y="2273920"/>
                <a:chExt cx="702937" cy="707692"/>
              </a:xfrm>
              <a:solidFill>
                <a:schemeClr val="bg1"/>
              </a:solidFill>
            </p:grpSpPr>
            <p:sp>
              <p:nvSpPr>
                <p:cNvPr id="37" name="Freeform 12"/>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1">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sp>
              <p:nvSpPr>
                <p:cNvPr id="38" name="Freeform 13"/>
                <p:cNvSpPr>
                  <a:spLocks noEditPoints="1"/>
                </p:cNvSpPr>
                <p:nvPr/>
              </p:nvSpPr>
              <p:spPr bwMode="auto">
                <a:xfrm>
                  <a:off x="5042691" y="227392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grpSp>
        </p:grpSp>
        <p:grpSp>
          <p:nvGrpSpPr>
            <p:cNvPr id="18" name="组合 17"/>
            <p:cNvGrpSpPr/>
            <p:nvPr/>
          </p:nvGrpSpPr>
          <p:grpSpPr>
            <a:xfrm>
              <a:off x="5293687" y="4518596"/>
              <a:ext cx="563786" cy="563787"/>
              <a:chOff x="3782859" y="3684983"/>
              <a:chExt cx="563884" cy="563961"/>
            </a:xfrm>
          </p:grpSpPr>
          <p:sp>
            <p:nvSpPr>
              <p:cNvPr id="31" name="椭圆 30"/>
              <p:cNvSpPr/>
              <p:nvPr/>
            </p:nvSpPr>
            <p:spPr>
              <a:xfrm>
                <a:off x="3782859" y="3684983"/>
                <a:ext cx="563884" cy="563961"/>
              </a:xfrm>
              <a:prstGeom prst="ellipse">
                <a:avLst/>
              </a:prstGeom>
              <a:solidFill>
                <a:srgbClr val="000D20"/>
              </a:solidFill>
              <a:ln w="44450">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grpSp>
            <p:nvGrpSpPr>
              <p:cNvPr id="32" name="组合 31"/>
              <p:cNvGrpSpPr/>
              <p:nvPr/>
            </p:nvGrpSpPr>
            <p:grpSpPr>
              <a:xfrm>
                <a:off x="3936848" y="3834339"/>
                <a:ext cx="282468" cy="240378"/>
                <a:chOff x="7909299" y="3772690"/>
                <a:chExt cx="667095" cy="567616"/>
              </a:xfrm>
              <a:solidFill>
                <a:schemeClr val="bg1"/>
              </a:solidFill>
            </p:grpSpPr>
            <p:sp>
              <p:nvSpPr>
                <p:cNvPr id="33" name="Freeform 16"/>
                <p:cNvSpPr>
                  <a:spLocks noEditPoints="1"/>
                </p:cNvSpPr>
                <p:nvPr/>
              </p:nvSpPr>
              <p:spPr bwMode="auto">
                <a:xfrm>
                  <a:off x="7909299" y="3772690"/>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sp>
              <p:nvSpPr>
                <p:cNvPr id="34" name="Freeform 17"/>
                <p:cNvSpPr>
                  <a:spLocks noEditPoints="1"/>
                </p:cNvSpPr>
                <p:nvPr/>
              </p:nvSpPr>
              <p:spPr bwMode="auto">
                <a:xfrm>
                  <a:off x="7980982" y="377269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grpSp>
        </p:grpSp>
        <p:grpSp>
          <p:nvGrpSpPr>
            <p:cNvPr id="19" name="组合 18"/>
            <p:cNvGrpSpPr/>
            <p:nvPr/>
          </p:nvGrpSpPr>
          <p:grpSpPr>
            <a:xfrm>
              <a:off x="6309498" y="4518596"/>
              <a:ext cx="563786" cy="563787"/>
              <a:chOff x="4798846" y="3684983"/>
              <a:chExt cx="563884" cy="563961"/>
            </a:xfrm>
          </p:grpSpPr>
          <p:sp>
            <p:nvSpPr>
              <p:cNvPr id="27" name="椭圆 26"/>
              <p:cNvSpPr/>
              <p:nvPr/>
            </p:nvSpPr>
            <p:spPr>
              <a:xfrm>
                <a:off x="4798846" y="3684983"/>
                <a:ext cx="563884" cy="563961"/>
              </a:xfrm>
              <a:prstGeom prst="ellipse">
                <a:avLst/>
              </a:prstGeom>
              <a:solidFill>
                <a:srgbClr val="000D20"/>
              </a:solidFill>
              <a:ln w="44450">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grpSp>
            <p:nvGrpSpPr>
              <p:cNvPr id="28" name="组合 27"/>
              <p:cNvGrpSpPr/>
              <p:nvPr/>
            </p:nvGrpSpPr>
            <p:grpSpPr>
              <a:xfrm>
                <a:off x="4986263" y="3800231"/>
                <a:ext cx="203290" cy="270481"/>
                <a:chOff x="7976594" y="2279040"/>
                <a:chExt cx="528116" cy="702571"/>
              </a:xfrm>
              <a:solidFill>
                <a:schemeClr val="bg1"/>
              </a:solidFill>
            </p:grpSpPr>
            <p:sp>
              <p:nvSpPr>
                <p:cNvPr id="29" name="Freeform 23"/>
                <p:cNvSpPr>
                  <a:spLocks noEditPoints="1"/>
                </p:cNvSpPr>
                <p:nvPr/>
              </p:nvSpPr>
              <p:spPr bwMode="auto">
                <a:xfrm>
                  <a:off x="7976594" y="2279040"/>
                  <a:ext cx="519705" cy="702571"/>
                </a:xfrm>
                <a:custGeom>
                  <a:avLst/>
                  <a:gdLst>
                    <a:gd name="T0" fmla="*/ 592 w 601"/>
                    <a:gd name="T1" fmla="*/ 600 h 813"/>
                    <a:gd name="T2" fmla="*/ 374 w 601"/>
                    <a:gd name="T3" fmla="*/ 589 h 813"/>
                    <a:gd name="T4" fmla="*/ 374 w 601"/>
                    <a:gd name="T5" fmla="*/ 423 h 813"/>
                    <a:gd name="T6" fmla="*/ 601 w 601"/>
                    <a:gd name="T7" fmla="*/ 435 h 813"/>
                    <a:gd name="T8" fmla="*/ 533 w 601"/>
                    <a:gd name="T9" fmla="*/ 514 h 813"/>
                    <a:gd name="T10" fmla="*/ 592 w 601"/>
                    <a:gd name="T11" fmla="*/ 600 h 813"/>
                    <a:gd name="T12" fmla="*/ 253 w 601"/>
                    <a:gd name="T13" fmla="*/ 44 h 813"/>
                    <a:gd name="T14" fmla="*/ 298 w 601"/>
                    <a:gd name="T15" fmla="*/ 0 h 813"/>
                    <a:gd name="T16" fmla="*/ 342 w 601"/>
                    <a:gd name="T17" fmla="*/ 44 h 813"/>
                    <a:gd name="T18" fmla="*/ 342 w 601"/>
                    <a:gd name="T19" fmla="*/ 103 h 813"/>
                    <a:gd name="T20" fmla="*/ 253 w 601"/>
                    <a:gd name="T21" fmla="*/ 108 h 813"/>
                    <a:gd name="T22" fmla="*/ 253 w 601"/>
                    <a:gd name="T23" fmla="*/ 44 h 813"/>
                    <a:gd name="T24" fmla="*/ 342 w 601"/>
                    <a:gd name="T25" fmla="*/ 332 h 813"/>
                    <a:gd name="T26" fmla="*/ 342 w 601"/>
                    <a:gd name="T27" fmla="*/ 737 h 813"/>
                    <a:gd name="T28" fmla="*/ 355 w 601"/>
                    <a:gd name="T29" fmla="*/ 750 h 813"/>
                    <a:gd name="T30" fmla="*/ 380 w 601"/>
                    <a:gd name="T31" fmla="*/ 750 h 813"/>
                    <a:gd name="T32" fmla="*/ 415 w 601"/>
                    <a:gd name="T33" fmla="*/ 786 h 813"/>
                    <a:gd name="T34" fmla="*/ 415 w 601"/>
                    <a:gd name="T35" fmla="*/ 813 h 813"/>
                    <a:gd name="T36" fmla="*/ 180 w 601"/>
                    <a:gd name="T37" fmla="*/ 813 h 813"/>
                    <a:gd name="T38" fmla="*/ 180 w 601"/>
                    <a:gd name="T39" fmla="*/ 786 h 813"/>
                    <a:gd name="T40" fmla="*/ 216 w 601"/>
                    <a:gd name="T41" fmla="*/ 750 h 813"/>
                    <a:gd name="T42" fmla="*/ 240 w 601"/>
                    <a:gd name="T43" fmla="*/ 750 h 813"/>
                    <a:gd name="T44" fmla="*/ 253 w 601"/>
                    <a:gd name="T45" fmla="*/ 737 h 813"/>
                    <a:gd name="T46" fmla="*/ 253 w 601"/>
                    <a:gd name="T47" fmla="*/ 337 h 813"/>
                    <a:gd name="T48" fmla="*/ 342 w 601"/>
                    <a:gd name="T49" fmla="*/ 332 h 813"/>
                    <a:gd name="T50" fmla="*/ 221 w 601"/>
                    <a:gd name="T51" fmla="*/ 581 h 813"/>
                    <a:gd name="T52" fmla="*/ 59 w 601"/>
                    <a:gd name="T53" fmla="*/ 572 h 813"/>
                    <a:gd name="T54" fmla="*/ 0 w 601"/>
                    <a:gd name="T55" fmla="*/ 486 h 813"/>
                    <a:gd name="T56" fmla="*/ 68 w 601"/>
                    <a:gd name="T57" fmla="*/ 407 h 813"/>
                    <a:gd name="T58" fmla="*/ 221 w 601"/>
                    <a:gd name="T59" fmla="*/ 415 h 813"/>
                    <a:gd name="T60" fmla="*/ 221 w 601"/>
                    <a:gd name="T61" fmla="*/ 58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1" h="813">
                      <a:moveTo>
                        <a:pt x="592" y="600"/>
                      </a:moveTo>
                      <a:cubicBezTo>
                        <a:pt x="374" y="589"/>
                        <a:pt x="374" y="589"/>
                        <a:pt x="374" y="589"/>
                      </a:cubicBezTo>
                      <a:cubicBezTo>
                        <a:pt x="374" y="423"/>
                        <a:pt x="374" y="423"/>
                        <a:pt x="374" y="423"/>
                      </a:cubicBezTo>
                      <a:cubicBezTo>
                        <a:pt x="601" y="435"/>
                        <a:pt x="601" y="435"/>
                        <a:pt x="601" y="435"/>
                      </a:cubicBezTo>
                      <a:cubicBezTo>
                        <a:pt x="533" y="514"/>
                        <a:pt x="533" y="514"/>
                        <a:pt x="533" y="514"/>
                      </a:cubicBezTo>
                      <a:cubicBezTo>
                        <a:pt x="592" y="600"/>
                        <a:pt x="592" y="600"/>
                        <a:pt x="592" y="600"/>
                      </a:cubicBezTo>
                      <a:close/>
                      <a:moveTo>
                        <a:pt x="253" y="44"/>
                      </a:moveTo>
                      <a:cubicBezTo>
                        <a:pt x="253" y="20"/>
                        <a:pt x="273" y="0"/>
                        <a:pt x="298" y="0"/>
                      </a:cubicBezTo>
                      <a:cubicBezTo>
                        <a:pt x="322" y="0"/>
                        <a:pt x="342" y="20"/>
                        <a:pt x="342" y="44"/>
                      </a:cubicBezTo>
                      <a:cubicBezTo>
                        <a:pt x="342" y="103"/>
                        <a:pt x="342" y="103"/>
                        <a:pt x="342" y="103"/>
                      </a:cubicBezTo>
                      <a:cubicBezTo>
                        <a:pt x="253" y="108"/>
                        <a:pt x="253" y="108"/>
                        <a:pt x="253" y="108"/>
                      </a:cubicBezTo>
                      <a:cubicBezTo>
                        <a:pt x="253" y="44"/>
                        <a:pt x="253" y="44"/>
                        <a:pt x="253" y="44"/>
                      </a:cubicBezTo>
                      <a:close/>
                      <a:moveTo>
                        <a:pt x="342" y="332"/>
                      </a:moveTo>
                      <a:cubicBezTo>
                        <a:pt x="342" y="737"/>
                        <a:pt x="342" y="737"/>
                        <a:pt x="342" y="737"/>
                      </a:cubicBezTo>
                      <a:cubicBezTo>
                        <a:pt x="342" y="744"/>
                        <a:pt x="348" y="750"/>
                        <a:pt x="355" y="750"/>
                      </a:cubicBezTo>
                      <a:cubicBezTo>
                        <a:pt x="380" y="750"/>
                        <a:pt x="380" y="750"/>
                        <a:pt x="380" y="750"/>
                      </a:cubicBezTo>
                      <a:cubicBezTo>
                        <a:pt x="399" y="750"/>
                        <a:pt x="415" y="766"/>
                        <a:pt x="415" y="786"/>
                      </a:cubicBezTo>
                      <a:cubicBezTo>
                        <a:pt x="415" y="813"/>
                        <a:pt x="415" y="813"/>
                        <a:pt x="415" y="813"/>
                      </a:cubicBezTo>
                      <a:cubicBezTo>
                        <a:pt x="180" y="813"/>
                        <a:pt x="180" y="813"/>
                        <a:pt x="180" y="813"/>
                      </a:cubicBezTo>
                      <a:cubicBezTo>
                        <a:pt x="180" y="786"/>
                        <a:pt x="180" y="786"/>
                        <a:pt x="180" y="786"/>
                      </a:cubicBezTo>
                      <a:cubicBezTo>
                        <a:pt x="180" y="766"/>
                        <a:pt x="196" y="750"/>
                        <a:pt x="216" y="750"/>
                      </a:cubicBezTo>
                      <a:cubicBezTo>
                        <a:pt x="240" y="750"/>
                        <a:pt x="240" y="750"/>
                        <a:pt x="240" y="750"/>
                      </a:cubicBezTo>
                      <a:cubicBezTo>
                        <a:pt x="247" y="750"/>
                        <a:pt x="253" y="744"/>
                        <a:pt x="253" y="737"/>
                      </a:cubicBezTo>
                      <a:cubicBezTo>
                        <a:pt x="253" y="337"/>
                        <a:pt x="253" y="337"/>
                        <a:pt x="253" y="337"/>
                      </a:cubicBezTo>
                      <a:cubicBezTo>
                        <a:pt x="342" y="332"/>
                        <a:pt x="342" y="332"/>
                        <a:pt x="342" y="332"/>
                      </a:cubicBezTo>
                      <a:close/>
                      <a:moveTo>
                        <a:pt x="221" y="581"/>
                      </a:moveTo>
                      <a:cubicBezTo>
                        <a:pt x="59" y="572"/>
                        <a:pt x="59" y="572"/>
                        <a:pt x="59" y="572"/>
                      </a:cubicBezTo>
                      <a:cubicBezTo>
                        <a:pt x="0" y="486"/>
                        <a:pt x="0" y="486"/>
                        <a:pt x="0" y="486"/>
                      </a:cubicBezTo>
                      <a:cubicBezTo>
                        <a:pt x="68" y="407"/>
                        <a:pt x="68" y="407"/>
                        <a:pt x="68" y="407"/>
                      </a:cubicBezTo>
                      <a:cubicBezTo>
                        <a:pt x="221" y="415"/>
                        <a:pt x="221" y="415"/>
                        <a:pt x="221" y="415"/>
                      </a:cubicBezTo>
                      <a:cubicBezTo>
                        <a:pt x="221" y="581"/>
                        <a:pt x="221" y="581"/>
                        <a:pt x="221" y="5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sp>
              <p:nvSpPr>
                <p:cNvPr id="30" name="Freeform 24"/>
                <p:cNvSpPr/>
                <p:nvPr/>
              </p:nvSpPr>
              <p:spPr bwMode="auto">
                <a:xfrm>
                  <a:off x="7985371" y="2386200"/>
                  <a:ext cx="519339" cy="166774"/>
                </a:xfrm>
                <a:custGeom>
                  <a:avLst/>
                  <a:gdLst>
                    <a:gd name="T0" fmla="*/ 0 w 1420"/>
                    <a:gd name="T1" fmla="*/ 66 h 456"/>
                    <a:gd name="T2" fmla="*/ 631 w 1420"/>
                    <a:gd name="T3" fmla="*/ 33 h 456"/>
                    <a:gd name="T4" fmla="*/ 1259 w 1420"/>
                    <a:gd name="T5" fmla="*/ 0 h 456"/>
                    <a:gd name="T6" fmla="*/ 1420 w 1420"/>
                    <a:gd name="T7" fmla="*/ 189 h 456"/>
                    <a:gd name="T8" fmla="*/ 1281 w 1420"/>
                    <a:gd name="T9" fmla="*/ 390 h 456"/>
                    <a:gd name="T10" fmla="*/ 650 w 1420"/>
                    <a:gd name="T11" fmla="*/ 423 h 456"/>
                    <a:gd name="T12" fmla="*/ 21 w 1420"/>
                    <a:gd name="T13" fmla="*/ 456 h 456"/>
                    <a:gd name="T14" fmla="*/ 160 w 1420"/>
                    <a:gd name="T15" fmla="*/ 253 h 456"/>
                    <a:gd name="T16" fmla="*/ 0 w 1420"/>
                    <a:gd name="T17" fmla="*/ 66 h 456"/>
                    <a:gd name="T18" fmla="*/ 0 w 1420"/>
                    <a:gd name="T19" fmla="*/ 6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0" h="456">
                      <a:moveTo>
                        <a:pt x="0" y="66"/>
                      </a:moveTo>
                      <a:lnTo>
                        <a:pt x="631" y="33"/>
                      </a:lnTo>
                      <a:lnTo>
                        <a:pt x="1259" y="0"/>
                      </a:lnTo>
                      <a:lnTo>
                        <a:pt x="1420" y="189"/>
                      </a:lnTo>
                      <a:lnTo>
                        <a:pt x="1281" y="390"/>
                      </a:lnTo>
                      <a:lnTo>
                        <a:pt x="650" y="423"/>
                      </a:lnTo>
                      <a:lnTo>
                        <a:pt x="21" y="456"/>
                      </a:lnTo>
                      <a:lnTo>
                        <a:pt x="160" y="253"/>
                      </a:lnTo>
                      <a:lnTo>
                        <a:pt x="0" y="66"/>
                      </a:lnTo>
                      <a:lnTo>
                        <a:pt x="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grpSp>
        </p:grpSp>
        <p:grpSp>
          <p:nvGrpSpPr>
            <p:cNvPr id="20" name="组合 19"/>
            <p:cNvGrpSpPr/>
            <p:nvPr/>
          </p:nvGrpSpPr>
          <p:grpSpPr>
            <a:xfrm>
              <a:off x="7325309" y="4518596"/>
              <a:ext cx="563786" cy="563787"/>
              <a:chOff x="5814834" y="3684983"/>
              <a:chExt cx="563884" cy="563961"/>
            </a:xfrm>
          </p:grpSpPr>
          <p:sp>
            <p:nvSpPr>
              <p:cNvPr id="21" name="椭圆 20"/>
              <p:cNvSpPr/>
              <p:nvPr/>
            </p:nvSpPr>
            <p:spPr>
              <a:xfrm>
                <a:off x="5814834" y="3684983"/>
                <a:ext cx="563884" cy="563961"/>
              </a:xfrm>
              <a:prstGeom prst="ellipse">
                <a:avLst/>
              </a:prstGeom>
              <a:solidFill>
                <a:srgbClr val="000D20"/>
              </a:solidFill>
              <a:ln w="44450">
                <a:solidFill>
                  <a:schemeClr val="bg1"/>
                </a:solidFill>
              </a:ln>
              <a:effectLst>
                <a:outerShdw blurRad="88900"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grpSp>
            <p:nvGrpSpPr>
              <p:cNvPr id="22" name="组合 21"/>
              <p:cNvGrpSpPr/>
              <p:nvPr/>
            </p:nvGrpSpPr>
            <p:grpSpPr>
              <a:xfrm>
                <a:off x="5961456" y="3800091"/>
                <a:ext cx="272556" cy="270762"/>
                <a:chOff x="6463926" y="2278309"/>
                <a:chExt cx="708057" cy="703302"/>
              </a:xfrm>
              <a:solidFill>
                <a:schemeClr val="bg1"/>
              </a:solidFill>
            </p:grpSpPr>
            <p:sp>
              <p:nvSpPr>
                <p:cNvPr id="23" name="Freeform 30"/>
                <p:cNvSpPr>
                  <a:spLocks noEditPoints="1"/>
                </p:cNvSpPr>
                <p:nvPr/>
              </p:nvSpPr>
              <p:spPr bwMode="auto">
                <a:xfrm>
                  <a:off x="6687023" y="2278309"/>
                  <a:ext cx="261864" cy="305752"/>
                </a:xfrm>
                <a:custGeom>
                  <a:avLst/>
                  <a:gdLst>
                    <a:gd name="T0" fmla="*/ 150 w 303"/>
                    <a:gd name="T1" fmla="*/ 1 h 354"/>
                    <a:gd name="T2" fmla="*/ 81 w 303"/>
                    <a:gd name="T3" fmla="*/ 76 h 354"/>
                    <a:gd name="T4" fmla="*/ 153 w 303"/>
                    <a:gd name="T5" fmla="*/ 165 h 354"/>
                    <a:gd name="T6" fmla="*/ 222 w 303"/>
                    <a:gd name="T7" fmla="*/ 74 h 354"/>
                    <a:gd name="T8" fmla="*/ 150 w 303"/>
                    <a:gd name="T9" fmla="*/ 1 h 354"/>
                    <a:gd name="T10" fmla="*/ 151 w 303"/>
                    <a:gd name="T11" fmla="*/ 261 h 354"/>
                    <a:gd name="T12" fmla="*/ 198 w 303"/>
                    <a:gd name="T13" fmla="*/ 196 h 354"/>
                    <a:gd name="T14" fmla="*/ 210 w 303"/>
                    <a:gd name="T15" fmla="*/ 190 h 354"/>
                    <a:gd name="T16" fmla="*/ 260 w 303"/>
                    <a:gd name="T17" fmla="*/ 199 h 354"/>
                    <a:gd name="T18" fmla="*/ 290 w 303"/>
                    <a:gd name="T19" fmla="*/ 225 h 354"/>
                    <a:gd name="T20" fmla="*/ 303 w 303"/>
                    <a:gd name="T21" fmla="*/ 330 h 354"/>
                    <a:gd name="T22" fmla="*/ 297 w 303"/>
                    <a:gd name="T23" fmla="*/ 347 h 354"/>
                    <a:gd name="T24" fmla="*/ 280 w 303"/>
                    <a:gd name="T25" fmla="*/ 354 h 354"/>
                    <a:gd name="T26" fmla="*/ 23 w 303"/>
                    <a:gd name="T27" fmla="*/ 354 h 354"/>
                    <a:gd name="T28" fmla="*/ 6 w 303"/>
                    <a:gd name="T29" fmla="*/ 347 h 354"/>
                    <a:gd name="T30" fmla="*/ 0 w 303"/>
                    <a:gd name="T31" fmla="*/ 330 h 354"/>
                    <a:gd name="T32" fmla="*/ 13 w 303"/>
                    <a:gd name="T33" fmla="*/ 225 h 354"/>
                    <a:gd name="T34" fmla="*/ 43 w 303"/>
                    <a:gd name="T35" fmla="*/ 199 h 354"/>
                    <a:gd name="T36" fmla="*/ 93 w 303"/>
                    <a:gd name="T37" fmla="*/ 190 h 354"/>
                    <a:gd name="T38" fmla="*/ 105 w 303"/>
                    <a:gd name="T39" fmla="*/ 196 h 354"/>
                    <a:gd name="T40" fmla="*/ 151 w 303"/>
                    <a:gd name="T41" fmla="*/ 26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354">
                      <a:moveTo>
                        <a:pt x="150" y="1"/>
                      </a:moveTo>
                      <a:cubicBezTo>
                        <a:pt x="111" y="2"/>
                        <a:pt x="80" y="36"/>
                        <a:pt x="81" y="76"/>
                      </a:cubicBezTo>
                      <a:cubicBezTo>
                        <a:pt x="82" y="117"/>
                        <a:pt x="114" y="166"/>
                        <a:pt x="153" y="165"/>
                      </a:cubicBezTo>
                      <a:cubicBezTo>
                        <a:pt x="192" y="165"/>
                        <a:pt x="223" y="114"/>
                        <a:pt x="222" y="74"/>
                      </a:cubicBezTo>
                      <a:cubicBezTo>
                        <a:pt x="221" y="33"/>
                        <a:pt x="189" y="0"/>
                        <a:pt x="150" y="1"/>
                      </a:cubicBezTo>
                      <a:close/>
                      <a:moveTo>
                        <a:pt x="151" y="261"/>
                      </a:moveTo>
                      <a:cubicBezTo>
                        <a:pt x="198" y="196"/>
                        <a:pt x="198" y="196"/>
                        <a:pt x="198" y="196"/>
                      </a:cubicBezTo>
                      <a:cubicBezTo>
                        <a:pt x="201" y="192"/>
                        <a:pt x="206" y="190"/>
                        <a:pt x="210" y="190"/>
                      </a:cubicBezTo>
                      <a:cubicBezTo>
                        <a:pt x="260" y="199"/>
                        <a:pt x="260" y="199"/>
                        <a:pt x="260" y="199"/>
                      </a:cubicBezTo>
                      <a:cubicBezTo>
                        <a:pt x="278" y="202"/>
                        <a:pt x="288" y="217"/>
                        <a:pt x="290" y="225"/>
                      </a:cubicBezTo>
                      <a:cubicBezTo>
                        <a:pt x="297" y="274"/>
                        <a:pt x="301" y="304"/>
                        <a:pt x="303" y="330"/>
                      </a:cubicBezTo>
                      <a:cubicBezTo>
                        <a:pt x="303" y="336"/>
                        <a:pt x="301" y="342"/>
                        <a:pt x="297" y="347"/>
                      </a:cubicBezTo>
                      <a:cubicBezTo>
                        <a:pt x="292" y="351"/>
                        <a:pt x="287" y="354"/>
                        <a:pt x="280" y="354"/>
                      </a:cubicBezTo>
                      <a:cubicBezTo>
                        <a:pt x="23" y="354"/>
                        <a:pt x="23" y="354"/>
                        <a:pt x="23" y="354"/>
                      </a:cubicBezTo>
                      <a:cubicBezTo>
                        <a:pt x="16" y="354"/>
                        <a:pt x="11" y="351"/>
                        <a:pt x="6" y="347"/>
                      </a:cubicBezTo>
                      <a:cubicBezTo>
                        <a:pt x="2" y="342"/>
                        <a:pt x="0" y="336"/>
                        <a:pt x="0" y="330"/>
                      </a:cubicBezTo>
                      <a:cubicBezTo>
                        <a:pt x="2" y="304"/>
                        <a:pt x="6" y="274"/>
                        <a:pt x="13" y="225"/>
                      </a:cubicBezTo>
                      <a:cubicBezTo>
                        <a:pt x="15" y="217"/>
                        <a:pt x="25" y="202"/>
                        <a:pt x="43" y="199"/>
                      </a:cubicBezTo>
                      <a:cubicBezTo>
                        <a:pt x="93" y="190"/>
                        <a:pt x="93" y="190"/>
                        <a:pt x="93" y="190"/>
                      </a:cubicBezTo>
                      <a:cubicBezTo>
                        <a:pt x="97" y="190"/>
                        <a:pt x="102" y="192"/>
                        <a:pt x="105" y="196"/>
                      </a:cubicBezTo>
                      <a:cubicBezTo>
                        <a:pt x="151" y="261"/>
                        <a:pt x="151" y="261"/>
                        <a:pt x="151"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sp>
              <p:nvSpPr>
                <p:cNvPr id="24" name="Freeform 31"/>
                <p:cNvSpPr>
                  <a:spLocks noEditPoints="1"/>
                </p:cNvSpPr>
                <p:nvPr/>
              </p:nvSpPr>
              <p:spPr bwMode="auto">
                <a:xfrm>
                  <a:off x="6463926" y="2632337"/>
                  <a:ext cx="268082" cy="349274"/>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3">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sp>
              <p:nvSpPr>
                <p:cNvPr id="25" name="Freeform 32"/>
                <p:cNvSpPr/>
                <p:nvPr/>
              </p:nvSpPr>
              <p:spPr bwMode="auto">
                <a:xfrm>
                  <a:off x="6727619" y="2616977"/>
                  <a:ext cx="180672" cy="154705"/>
                </a:xfrm>
                <a:custGeom>
                  <a:avLst/>
                  <a:gdLst>
                    <a:gd name="T0" fmla="*/ 85 w 209"/>
                    <a:gd name="T1" fmla="*/ 19 h 179"/>
                    <a:gd name="T2" fmla="*/ 104 w 209"/>
                    <a:gd name="T3" fmla="*/ 0 h 179"/>
                    <a:gd name="T4" fmla="*/ 124 w 209"/>
                    <a:gd name="T5" fmla="*/ 19 h 179"/>
                    <a:gd name="T6" fmla="*/ 124 w 209"/>
                    <a:gd name="T7" fmla="*/ 98 h 179"/>
                    <a:gd name="T8" fmla="*/ 197 w 209"/>
                    <a:gd name="T9" fmla="*/ 141 h 179"/>
                    <a:gd name="T10" fmla="*/ 204 w 209"/>
                    <a:gd name="T11" fmla="*/ 167 h 179"/>
                    <a:gd name="T12" fmla="*/ 178 w 209"/>
                    <a:gd name="T13" fmla="*/ 174 h 179"/>
                    <a:gd name="T14" fmla="*/ 104 w 209"/>
                    <a:gd name="T15" fmla="*/ 131 h 179"/>
                    <a:gd name="T16" fmla="*/ 31 w 209"/>
                    <a:gd name="T17" fmla="*/ 174 h 179"/>
                    <a:gd name="T18" fmla="*/ 5 w 209"/>
                    <a:gd name="T19" fmla="*/ 167 h 179"/>
                    <a:gd name="T20" fmla="*/ 12 w 209"/>
                    <a:gd name="T21" fmla="*/ 141 h 179"/>
                    <a:gd name="T22" fmla="*/ 85 w 209"/>
                    <a:gd name="T23" fmla="*/ 98 h 179"/>
                    <a:gd name="T24" fmla="*/ 85 w 209"/>
                    <a:gd name="T25" fmla="*/ 1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179">
                      <a:moveTo>
                        <a:pt x="85" y="19"/>
                      </a:moveTo>
                      <a:cubicBezTo>
                        <a:pt x="85" y="8"/>
                        <a:pt x="94" y="0"/>
                        <a:pt x="104" y="0"/>
                      </a:cubicBezTo>
                      <a:cubicBezTo>
                        <a:pt x="115" y="0"/>
                        <a:pt x="124" y="8"/>
                        <a:pt x="124" y="19"/>
                      </a:cubicBezTo>
                      <a:cubicBezTo>
                        <a:pt x="124" y="98"/>
                        <a:pt x="124" y="98"/>
                        <a:pt x="124" y="98"/>
                      </a:cubicBezTo>
                      <a:cubicBezTo>
                        <a:pt x="197" y="141"/>
                        <a:pt x="197" y="141"/>
                        <a:pt x="197" y="141"/>
                      </a:cubicBezTo>
                      <a:cubicBezTo>
                        <a:pt x="206" y="146"/>
                        <a:pt x="209" y="158"/>
                        <a:pt x="204" y="167"/>
                      </a:cubicBezTo>
                      <a:cubicBezTo>
                        <a:pt x="198" y="176"/>
                        <a:pt x="187" y="179"/>
                        <a:pt x="178" y="174"/>
                      </a:cubicBezTo>
                      <a:cubicBezTo>
                        <a:pt x="104" y="131"/>
                        <a:pt x="104" y="131"/>
                        <a:pt x="104" y="131"/>
                      </a:cubicBezTo>
                      <a:cubicBezTo>
                        <a:pt x="31" y="174"/>
                        <a:pt x="31" y="174"/>
                        <a:pt x="31" y="174"/>
                      </a:cubicBezTo>
                      <a:cubicBezTo>
                        <a:pt x="22" y="179"/>
                        <a:pt x="11" y="176"/>
                        <a:pt x="5" y="167"/>
                      </a:cubicBezTo>
                      <a:cubicBezTo>
                        <a:pt x="0" y="158"/>
                        <a:pt x="3" y="146"/>
                        <a:pt x="12" y="141"/>
                      </a:cubicBezTo>
                      <a:cubicBezTo>
                        <a:pt x="85" y="98"/>
                        <a:pt x="85" y="98"/>
                        <a:pt x="85" y="98"/>
                      </a:cubicBezTo>
                      <a:cubicBezTo>
                        <a:pt x="85" y="19"/>
                        <a:pt x="85" y="19"/>
                        <a:pt x="8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sp>
              <p:nvSpPr>
                <p:cNvPr id="26" name="Freeform 33"/>
                <p:cNvSpPr>
                  <a:spLocks noEditPoints="1"/>
                </p:cNvSpPr>
                <p:nvPr/>
              </p:nvSpPr>
              <p:spPr bwMode="auto">
                <a:xfrm>
                  <a:off x="6903901" y="2632337"/>
                  <a:ext cx="268082" cy="349274"/>
                </a:xfrm>
                <a:custGeom>
                  <a:avLst/>
                  <a:gdLst>
                    <a:gd name="T0" fmla="*/ 154 w 310"/>
                    <a:gd name="T1" fmla="*/ 1 h 404"/>
                    <a:gd name="T2" fmla="*/ 85 w 310"/>
                    <a:gd name="T3" fmla="*/ 76 h 404"/>
                    <a:gd name="T4" fmla="*/ 157 w 310"/>
                    <a:gd name="T5" fmla="*/ 165 h 404"/>
                    <a:gd name="T6" fmla="*/ 226 w 310"/>
                    <a:gd name="T7" fmla="*/ 73 h 404"/>
                    <a:gd name="T8" fmla="*/ 154 w 310"/>
                    <a:gd name="T9" fmla="*/ 1 h 404"/>
                    <a:gd name="T10" fmla="*/ 155 w 310"/>
                    <a:gd name="T11" fmla="*/ 261 h 404"/>
                    <a:gd name="T12" fmla="*/ 202 w 310"/>
                    <a:gd name="T13" fmla="*/ 195 h 404"/>
                    <a:gd name="T14" fmla="*/ 214 w 310"/>
                    <a:gd name="T15" fmla="*/ 190 h 404"/>
                    <a:gd name="T16" fmla="*/ 264 w 310"/>
                    <a:gd name="T17" fmla="*/ 199 h 404"/>
                    <a:gd name="T18" fmla="*/ 294 w 310"/>
                    <a:gd name="T19" fmla="*/ 225 h 404"/>
                    <a:gd name="T20" fmla="*/ 305 w 310"/>
                    <a:gd name="T21" fmla="*/ 385 h 404"/>
                    <a:gd name="T22" fmla="*/ 283 w 310"/>
                    <a:gd name="T23" fmla="*/ 404 h 404"/>
                    <a:gd name="T24" fmla="*/ 28 w 310"/>
                    <a:gd name="T25" fmla="*/ 404 h 404"/>
                    <a:gd name="T26" fmla="*/ 6 w 310"/>
                    <a:gd name="T27" fmla="*/ 385 h 404"/>
                    <a:gd name="T28" fmla="*/ 17 w 310"/>
                    <a:gd name="T29" fmla="*/ 225 h 404"/>
                    <a:gd name="T30" fmla="*/ 47 w 310"/>
                    <a:gd name="T31" fmla="*/ 199 h 404"/>
                    <a:gd name="T32" fmla="*/ 97 w 310"/>
                    <a:gd name="T33" fmla="*/ 190 h 404"/>
                    <a:gd name="T34" fmla="*/ 109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3">
                      <a:moveTo>
                        <a:pt x="154" y="1"/>
                      </a:moveTo>
                      <a:cubicBezTo>
                        <a:pt x="115" y="1"/>
                        <a:pt x="84" y="35"/>
                        <a:pt x="85" y="76"/>
                      </a:cubicBezTo>
                      <a:cubicBezTo>
                        <a:pt x="86" y="117"/>
                        <a:pt x="118" y="166"/>
                        <a:pt x="157" y="165"/>
                      </a:cubicBezTo>
                      <a:cubicBezTo>
                        <a:pt x="196" y="164"/>
                        <a:pt x="227" y="114"/>
                        <a:pt x="226" y="73"/>
                      </a:cubicBezTo>
                      <a:cubicBezTo>
                        <a:pt x="225" y="32"/>
                        <a:pt x="193" y="0"/>
                        <a:pt x="154" y="1"/>
                      </a:cubicBezTo>
                      <a:close/>
                      <a:moveTo>
                        <a:pt x="155" y="261"/>
                      </a:moveTo>
                      <a:cubicBezTo>
                        <a:pt x="202" y="195"/>
                        <a:pt x="202" y="195"/>
                        <a:pt x="202" y="195"/>
                      </a:cubicBezTo>
                      <a:cubicBezTo>
                        <a:pt x="205" y="191"/>
                        <a:pt x="209" y="189"/>
                        <a:pt x="214" y="190"/>
                      </a:cubicBezTo>
                      <a:cubicBezTo>
                        <a:pt x="264" y="199"/>
                        <a:pt x="264" y="199"/>
                        <a:pt x="264" y="199"/>
                      </a:cubicBezTo>
                      <a:cubicBezTo>
                        <a:pt x="282" y="202"/>
                        <a:pt x="292" y="216"/>
                        <a:pt x="294" y="225"/>
                      </a:cubicBezTo>
                      <a:cubicBezTo>
                        <a:pt x="305" y="309"/>
                        <a:pt x="310" y="336"/>
                        <a:pt x="305" y="385"/>
                      </a:cubicBezTo>
                      <a:cubicBezTo>
                        <a:pt x="304" y="396"/>
                        <a:pt x="295" y="404"/>
                        <a:pt x="283" y="404"/>
                      </a:cubicBezTo>
                      <a:cubicBezTo>
                        <a:pt x="28" y="404"/>
                        <a:pt x="28" y="404"/>
                        <a:pt x="28" y="404"/>
                      </a:cubicBezTo>
                      <a:cubicBezTo>
                        <a:pt x="16" y="404"/>
                        <a:pt x="7" y="396"/>
                        <a:pt x="6" y="385"/>
                      </a:cubicBezTo>
                      <a:cubicBezTo>
                        <a:pt x="0" y="336"/>
                        <a:pt x="6" y="309"/>
                        <a:pt x="17" y="225"/>
                      </a:cubicBezTo>
                      <a:cubicBezTo>
                        <a:pt x="19" y="216"/>
                        <a:pt x="29" y="202"/>
                        <a:pt x="47" y="199"/>
                      </a:cubicBezTo>
                      <a:cubicBezTo>
                        <a:pt x="97" y="190"/>
                        <a:pt x="97" y="190"/>
                        <a:pt x="97" y="190"/>
                      </a:cubicBezTo>
                      <a:cubicBezTo>
                        <a:pt x="101" y="189"/>
                        <a:pt x="106" y="191"/>
                        <a:pt x="109" y="195"/>
                      </a:cubicBezTo>
                      <a:cubicBezTo>
                        <a:pt x="155" y="261"/>
                        <a:pt x="155" y="261"/>
                        <a:pt x="155"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Arial"/>
                  </a:endParaRPr>
                </a:p>
              </p:txBody>
            </p:sp>
          </p:grpSp>
        </p:grpSp>
      </p:grpSp>
      <p:sp>
        <p:nvSpPr>
          <p:cNvPr id="39" name="KSO_Shape">
            <a:extLst>
              <a:ext uri="{FF2B5EF4-FFF2-40B4-BE49-F238E27FC236}">
                <a16:creationId xmlns:a16="http://schemas.microsoft.com/office/drawing/2014/main" id="{D0AC8CC8-2041-455F-8873-699A60DD1D5D}"/>
              </a:ext>
            </a:extLst>
          </p:cNvPr>
          <p:cNvSpPr>
            <a:spLocks noChangeAspect="1"/>
          </p:cNvSpPr>
          <p:nvPr/>
        </p:nvSpPr>
        <p:spPr bwMode="auto">
          <a:xfrm>
            <a:off x="5690175" y="1362319"/>
            <a:ext cx="800943" cy="931328"/>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8">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000D2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200" b="0" i="0" u="none" strike="noStrike" kern="1200" cap="none" spc="0" normalizeH="0" baseline="0" noProof="0" dirty="0">
              <a:ln>
                <a:noFill/>
              </a:ln>
              <a:solidFill>
                <a:sysClr val="windowText" lastClr="000000"/>
              </a:solidFill>
              <a:effectLst/>
              <a:uLnTx/>
              <a:uFillTx/>
              <a:latin typeface="Calibri" panose="020F0502020204030204" pitchFamily="34" charset="0"/>
              <a:ea typeface="宋体" panose="02010600030101010101" pitchFamily="2" charset="-122"/>
              <a:cs typeface="Arial"/>
            </a:endParaRPr>
          </a:p>
        </p:txBody>
      </p:sp>
    </p:spTree>
    <p:extLst>
      <p:ext uri="{BB962C8B-B14F-4D97-AF65-F5344CB8AC3E}">
        <p14:creationId xmlns:p14="http://schemas.microsoft.com/office/powerpoint/2010/main" val="1611205340"/>
      </p:ext>
    </p:extLst>
  </p:cSld>
  <p:clrMapOvr>
    <a:masterClrMapping/>
  </p:clrMapOvr>
  <p:transition advTm="2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pic>
        <p:nvPicPr>
          <p:cNvPr id="5" name="Picture 2" descr="C:\Documents and Settings\Administrator\桌面\新建文件夹\封面\复件 (38) 新建文件夹\dc6e24016985a28b4144.jpg"/>
          <p:cNvPicPr>
            <a:picLocks noChangeAspect="1" noChangeArrowheads="1"/>
          </p:cNvPicPr>
          <p:nvPr/>
        </p:nvPicPr>
        <p:blipFill>
          <a:blip r:embed="rId2">
            <a:extLst>
              <a:ext uri="{28A0092B-C50C-407E-A947-70E740481C1C}">
                <a14:useLocalDpi xmlns:a14="http://schemas.microsoft.com/office/drawing/2010/main" val="0"/>
              </a:ext>
            </a:extLst>
          </a:blip>
          <a:srcRect l="21648" r="50476"/>
          <a:stretch>
            <a:fillRect/>
          </a:stretch>
        </p:blipFill>
        <p:spPr bwMode="auto">
          <a:xfrm rot="5400000" flipV="1">
            <a:off x="4144364" y="-1715717"/>
            <a:ext cx="3409946" cy="68794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Documents and Settings\Administrator\桌面\新建文件夹\封面\复件 (38) 新建文件夹\dc6e24016985a28b4144.jpg"/>
          <p:cNvPicPr>
            <a:picLocks noChangeAspect="1" noChangeArrowheads="1"/>
          </p:cNvPicPr>
          <p:nvPr/>
        </p:nvPicPr>
        <p:blipFill>
          <a:blip r:embed="rId2">
            <a:extLst>
              <a:ext uri="{28A0092B-C50C-407E-A947-70E740481C1C}">
                <a14:useLocalDpi xmlns:a14="http://schemas.microsoft.com/office/drawing/2010/main" val="0"/>
              </a:ext>
            </a:extLst>
          </a:blip>
          <a:srcRect l="21648" r="50476"/>
          <a:stretch>
            <a:fillRect/>
          </a:stretch>
        </p:blipFill>
        <p:spPr bwMode="auto">
          <a:xfrm rot="5400000" flipH="1">
            <a:off x="4144362" y="1694229"/>
            <a:ext cx="3409946" cy="6879489"/>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0" y="1314450"/>
            <a:ext cx="12192000" cy="426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6" name="矩形 5"/>
          <p:cNvSpPr/>
          <p:nvPr/>
        </p:nvSpPr>
        <p:spPr>
          <a:xfrm>
            <a:off x="2900262" y="3815651"/>
            <a:ext cx="6391493" cy="769441"/>
          </a:xfrm>
          <a:prstGeom prst="rect">
            <a:avLst/>
          </a:prstGeom>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基于线性回归的股票预测</a:t>
            </a:r>
            <a:endParaRPr kumimoji="0" lang="zh-CN" altLang="en-US" sz="32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endParaRPr>
          </a:p>
        </p:txBody>
      </p:sp>
      <p:grpSp>
        <p:nvGrpSpPr>
          <p:cNvPr id="8" name="组合 7"/>
          <p:cNvGrpSpPr/>
          <p:nvPr/>
        </p:nvGrpSpPr>
        <p:grpSpPr>
          <a:xfrm>
            <a:off x="4948595" y="1618712"/>
            <a:ext cx="2294807" cy="1954107"/>
            <a:chOff x="4555228" y="658068"/>
            <a:chExt cx="3141149" cy="2674796"/>
          </a:xfrm>
        </p:grpSpPr>
        <p:sp>
          <p:nvSpPr>
            <p:cNvPr id="9" name="矩形 10"/>
            <p:cNvSpPr>
              <a:spLocks noChangeAspect="1"/>
            </p:cNvSpPr>
            <p:nvPr/>
          </p:nvSpPr>
          <p:spPr>
            <a:xfrm>
              <a:off x="4821709" y="1129483"/>
              <a:ext cx="1940540" cy="2113804"/>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chemeClr val="bg1">
                <a:lumMod val="85000"/>
              </a:schemeClr>
            </a:solidFill>
            <a:ln>
              <a:noFill/>
            </a:ln>
            <a:effectLst>
              <a:innerShdw blurRad="152400" dist="50800" dir="189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Arial"/>
              </a:endParaRPr>
            </a:p>
          </p:txBody>
        </p:sp>
        <p:grpSp>
          <p:nvGrpSpPr>
            <p:cNvPr id="10" name="组合 9"/>
            <p:cNvGrpSpPr/>
            <p:nvPr/>
          </p:nvGrpSpPr>
          <p:grpSpPr>
            <a:xfrm>
              <a:off x="5459649" y="894400"/>
              <a:ext cx="2236728" cy="2438464"/>
              <a:chOff x="1249459" y="2668927"/>
              <a:chExt cx="1099775" cy="1198967"/>
            </a:xfrm>
          </p:grpSpPr>
          <p:sp>
            <p:nvSpPr>
              <p:cNvPr id="12" name="矩形 10"/>
              <p:cNvSpPr>
                <a:spLocks noChangeAspect="1"/>
              </p:cNvSpPr>
              <p:nvPr/>
            </p:nvSpPr>
            <p:spPr>
              <a:xfrm>
                <a:off x="1249459" y="2668927"/>
                <a:ext cx="1099775" cy="1198967"/>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flip="none" rotWithShape="1">
                <a:gsLst>
                  <a:gs pos="50000">
                    <a:schemeClr val="bg1">
                      <a:lumMod val="95000"/>
                    </a:schemeClr>
                  </a:gs>
                  <a:gs pos="100000">
                    <a:schemeClr val="bg1">
                      <a:lumMod val="75000"/>
                    </a:schemeClr>
                  </a:gs>
                  <a:gs pos="0">
                    <a:schemeClr val="bg1"/>
                  </a:gs>
                </a:gsLst>
                <a:lin ang="18900000" scaled="0"/>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13" name="KSO_Shape"/>
              <p:cNvSpPr>
                <a:spLocks noChangeAspect="1"/>
              </p:cNvSpPr>
              <p:nvPr/>
            </p:nvSpPr>
            <p:spPr bwMode="auto">
              <a:xfrm>
                <a:off x="1510253" y="2927674"/>
                <a:ext cx="539057" cy="626810"/>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8">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000D2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200" b="0" i="0" u="none" strike="noStrike" kern="1200" cap="none" spc="0" normalizeH="0" baseline="0" noProof="0">
                  <a:ln>
                    <a:noFill/>
                  </a:ln>
                  <a:solidFill>
                    <a:sysClr val="windowText" lastClr="000000"/>
                  </a:solidFill>
                  <a:effectLst/>
                  <a:uLnTx/>
                  <a:uFillTx/>
                  <a:latin typeface="Calibri" panose="020F0502020204030204" pitchFamily="34" charset="0"/>
                  <a:ea typeface="宋体" panose="02010600030101010101" pitchFamily="2" charset="-122"/>
                  <a:cs typeface="Arial"/>
                </a:endParaRPr>
              </a:p>
            </p:txBody>
          </p:sp>
        </p:grpSp>
        <p:sp>
          <p:nvSpPr>
            <p:cNvPr id="11" name="矩形 10"/>
            <p:cNvSpPr/>
            <p:nvPr/>
          </p:nvSpPr>
          <p:spPr>
            <a:xfrm>
              <a:off x="4555228" y="658068"/>
              <a:ext cx="1232944" cy="1344149"/>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rgbClr val="000D20"/>
            </a:solidFill>
            <a:ln w="15875">
              <a:solidFill>
                <a:srgbClr val="000D20"/>
              </a:solidFill>
            </a:ln>
            <a:effectLst>
              <a:innerShdw blurRad="266700" dist="203200" dir="189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Arial"/>
                </a:rPr>
                <a:t>02</a:t>
              </a:r>
              <a:endParaRPr kumimoji="0" lang="zh-CN" altLang="en-US" sz="3733"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Arial"/>
              </a:endParaRPr>
            </a:p>
          </p:txBody>
        </p:sp>
      </p:grpSp>
    </p:spTree>
    <p:extLst>
      <p:ext uri="{BB962C8B-B14F-4D97-AF65-F5344CB8AC3E}">
        <p14:creationId xmlns:p14="http://schemas.microsoft.com/office/powerpoint/2010/main" val="4119574905"/>
      </p:ext>
    </p:extLst>
  </p:cSld>
  <p:clrMapOvr>
    <a:masterClrMapping/>
  </p:clrMapOvr>
  <p:transition advTm="2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4159720"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微软雅黑" panose="020B0503020204020204" pitchFamily="34" charset="-122"/>
                <a:ea typeface="微软雅黑" panose="020B0503020204020204" pitchFamily="34" charset="-122"/>
                <a:cs typeface="Arial"/>
              </a:rPr>
              <a:t>数据来源和数据集</a:t>
            </a:r>
            <a:endPar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endParaRP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17" name="矩形 16">
            <a:extLst>
              <a:ext uri="{FF2B5EF4-FFF2-40B4-BE49-F238E27FC236}">
                <a16:creationId xmlns:a16="http://schemas.microsoft.com/office/drawing/2014/main" id="{ACF75E4E-E10C-476C-AAAC-9909EFDAE0A8}"/>
              </a:ext>
            </a:extLst>
          </p:cNvPr>
          <p:cNvSpPr/>
          <p:nvPr/>
        </p:nvSpPr>
        <p:spPr>
          <a:xfrm>
            <a:off x="633045" y="1913842"/>
            <a:ext cx="9700260" cy="539378"/>
          </a:xfrm>
          <a:prstGeom prst="rect">
            <a:avLst/>
          </a:prstGeom>
        </p:spPr>
        <p:txBody>
          <a:bodyPr wrap="square">
            <a:spAutoFit/>
          </a:bodyPr>
          <a:lstStyle/>
          <a:p>
            <a:pPr indent="457200">
              <a:lnSpc>
                <a:spcPct val="150000"/>
              </a:lnSpc>
              <a:extLst>
                <a:ext uri="{35155182-B16C-46BC-9424-99874614C6A1}">
                  <wpsdc:indentchars xmlns:wpsdc="http://www.wps.cn/officeDocument/2017/drawingmlCustomData" xmlns="" val="200" checksum="59296752"/>
                </a:ext>
              </a:extLst>
            </a:pPr>
            <a:r>
              <a:rPr lang="en-US" altLang="zh-CN" sz="2200" dirty="0">
                <a:solidFill>
                  <a:srgbClr val="000000"/>
                </a:solidFill>
                <a:latin typeface="Times New Roman" panose="02020603050405020304" pitchFamily="18" charset="0"/>
                <a:cs typeface="Times New Roman" panose="02020603050405020304" pitchFamily="18" charset="0"/>
              </a:rPr>
              <a:t>www.quandl.com</a:t>
            </a:r>
            <a:endParaRPr lang="zh-CN" altLang="en-US" sz="22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B8CE3D39-04FB-4331-BA5E-D87E1F59F500}"/>
              </a:ext>
            </a:extLst>
          </p:cNvPr>
          <p:cNvPicPr>
            <a:picLocks noChangeAspect="1"/>
          </p:cNvPicPr>
          <p:nvPr/>
        </p:nvPicPr>
        <p:blipFill>
          <a:blip r:embed="rId3"/>
          <a:stretch>
            <a:fillRect/>
          </a:stretch>
        </p:blipFill>
        <p:spPr>
          <a:xfrm>
            <a:off x="0" y="2579724"/>
            <a:ext cx="12192000" cy="3299464"/>
          </a:xfrm>
          <a:prstGeom prst="rect">
            <a:avLst/>
          </a:prstGeom>
        </p:spPr>
      </p:pic>
    </p:spTree>
    <p:custDataLst>
      <p:tags r:id="rId1"/>
    </p:custDataLst>
    <p:extLst>
      <p:ext uri="{BB962C8B-B14F-4D97-AF65-F5344CB8AC3E}">
        <p14:creationId xmlns:p14="http://schemas.microsoft.com/office/powerpoint/2010/main" val="3272949969"/>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4182242"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微软雅黑" panose="020B0503020204020204" pitchFamily="34" charset="-122"/>
                <a:ea typeface="微软雅黑" panose="020B0503020204020204" pitchFamily="34" charset="-122"/>
                <a:cs typeface="Arial"/>
              </a:rPr>
              <a:t>获取数据</a:t>
            </a:r>
            <a:endPar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endParaRP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pic>
        <p:nvPicPr>
          <p:cNvPr id="26" name="图片 25">
            <a:extLst>
              <a:ext uri="{FF2B5EF4-FFF2-40B4-BE49-F238E27FC236}">
                <a16:creationId xmlns:a16="http://schemas.microsoft.com/office/drawing/2014/main" id="{15ADBAA5-CCC4-42C1-A77F-467FB55FD160}"/>
              </a:ext>
            </a:extLst>
          </p:cNvPr>
          <p:cNvPicPr>
            <a:picLocks noChangeAspect="1"/>
          </p:cNvPicPr>
          <p:nvPr/>
        </p:nvPicPr>
        <p:blipFill>
          <a:blip r:embed="rId3"/>
          <a:stretch>
            <a:fillRect/>
          </a:stretch>
        </p:blipFill>
        <p:spPr>
          <a:xfrm>
            <a:off x="1047449" y="2406422"/>
            <a:ext cx="10919789" cy="697370"/>
          </a:xfrm>
          <a:prstGeom prst="rect">
            <a:avLst/>
          </a:prstGeom>
        </p:spPr>
      </p:pic>
      <p:sp>
        <p:nvSpPr>
          <p:cNvPr id="4" name="矩形 3">
            <a:extLst>
              <a:ext uri="{FF2B5EF4-FFF2-40B4-BE49-F238E27FC236}">
                <a16:creationId xmlns:a16="http://schemas.microsoft.com/office/drawing/2014/main" id="{C88B72F2-6BDA-4514-9B5D-F9DA57705AC1}"/>
              </a:ext>
            </a:extLst>
          </p:cNvPr>
          <p:cNvSpPr/>
          <p:nvPr/>
        </p:nvSpPr>
        <p:spPr>
          <a:xfrm>
            <a:off x="1154224" y="3530600"/>
            <a:ext cx="7902690" cy="2123658"/>
          </a:xfrm>
          <a:prstGeom prst="rect">
            <a:avLst/>
          </a:prstGeom>
        </p:spPr>
        <p:txBody>
          <a:bodyPr wrap="square">
            <a:spAutoFit/>
          </a:bodyPr>
          <a:lstStyle/>
          <a:p>
            <a:pPr lvl="0" eaLnBrk="0" fontAlgn="base" hangingPunct="0">
              <a:spcBef>
                <a:spcPct val="0"/>
              </a:spcBef>
              <a:spcAft>
                <a:spcPct val="0"/>
              </a:spcAft>
            </a:pPr>
            <a:r>
              <a:rPr lang="zh-CN" altLang="zh-CN" sz="2200" dirty="0">
                <a:solidFill>
                  <a:srgbClr val="000000"/>
                </a:solidFill>
                <a:latin typeface="Times New Roman" panose="02020603050405020304" pitchFamily="18" charset="0"/>
                <a:cs typeface="Times New Roman" panose="02020603050405020304" pitchFamily="18" charset="0"/>
              </a:rPr>
              <a:t>其中WIKI/GOOGL是数据集的ID，可以在网站查询到。</a:t>
            </a:r>
            <a:endParaRPr lang="en-US" altLang="zh-CN" sz="2200" dirty="0">
              <a:solidFill>
                <a:srgbClr val="00000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altLang="zh-CN" sz="2200" dirty="0">
              <a:solidFill>
                <a:srgbClr val="00000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zh-CN" altLang="zh-CN" sz="2200" dirty="0">
                <a:solidFill>
                  <a:srgbClr val="000000"/>
                </a:solidFill>
                <a:latin typeface="Times New Roman" panose="02020603050405020304" pitchFamily="18" charset="0"/>
                <a:cs typeface="Times New Roman" panose="02020603050405020304" pitchFamily="18" charset="0"/>
              </a:rPr>
              <a:t>通过上面代码，我们把数据获取到，并存放在df变量中。</a:t>
            </a:r>
            <a:endParaRPr lang="en-US" altLang="zh-CN" sz="2200" dirty="0">
              <a:solidFill>
                <a:srgbClr val="00000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altLang="zh-CN" sz="2200" dirty="0">
              <a:solidFill>
                <a:srgbClr val="00000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zh-CN" altLang="zh-CN" sz="2200" dirty="0">
                <a:solidFill>
                  <a:srgbClr val="000000"/>
                </a:solidFill>
                <a:latin typeface="Times New Roman" panose="02020603050405020304" pitchFamily="18" charset="0"/>
                <a:cs typeface="Times New Roman" panose="02020603050405020304" pitchFamily="18" charset="0"/>
              </a:rPr>
              <a:t>默认地，Quandl获取到的数据以Pandas的DataFrame存储。因此可以通过DataFrame的相关函数查看数据内容。</a:t>
            </a:r>
            <a:endParaRPr lang="zh-CN" altLang="zh-CN" sz="22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82803428"/>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4447992"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微软雅黑" panose="020B0503020204020204" pitchFamily="34" charset="-122"/>
                <a:ea typeface="微软雅黑" panose="020B0503020204020204" pitchFamily="34" charset="-122"/>
                <a:cs typeface="Arial"/>
              </a:rPr>
              <a:t>查看数据集和数据</a:t>
            </a:r>
            <a:endPar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endParaRP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pic>
        <p:nvPicPr>
          <p:cNvPr id="20" name="图片 19">
            <a:extLst>
              <a:ext uri="{FF2B5EF4-FFF2-40B4-BE49-F238E27FC236}">
                <a16:creationId xmlns:a16="http://schemas.microsoft.com/office/drawing/2014/main" id="{4F006198-B555-4A18-A917-BE23709D83E3}"/>
              </a:ext>
            </a:extLst>
          </p:cNvPr>
          <p:cNvPicPr>
            <a:picLocks noChangeAspect="1"/>
          </p:cNvPicPr>
          <p:nvPr/>
        </p:nvPicPr>
        <p:blipFill>
          <a:blip r:embed="rId3"/>
          <a:stretch>
            <a:fillRect/>
          </a:stretch>
        </p:blipFill>
        <p:spPr>
          <a:xfrm>
            <a:off x="4044545" y="1790485"/>
            <a:ext cx="7765409" cy="2042882"/>
          </a:xfrm>
          <a:prstGeom prst="rect">
            <a:avLst/>
          </a:prstGeom>
        </p:spPr>
      </p:pic>
      <p:pic>
        <p:nvPicPr>
          <p:cNvPr id="21" name="图片 20">
            <a:extLst>
              <a:ext uri="{FF2B5EF4-FFF2-40B4-BE49-F238E27FC236}">
                <a16:creationId xmlns:a16="http://schemas.microsoft.com/office/drawing/2014/main" id="{CC7E477C-F1BC-460C-940C-09FD7B7468C2}"/>
              </a:ext>
            </a:extLst>
          </p:cNvPr>
          <p:cNvPicPr>
            <a:picLocks noChangeAspect="1"/>
          </p:cNvPicPr>
          <p:nvPr/>
        </p:nvPicPr>
        <p:blipFill>
          <a:blip r:embed="rId4"/>
          <a:stretch>
            <a:fillRect/>
          </a:stretch>
        </p:blipFill>
        <p:spPr>
          <a:xfrm>
            <a:off x="4044545" y="4452875"/>
            <a:ext cx="7669317" cy="2219326"/>
          </a:xfrm>
          <a:prstGeom prst="rect">
            <a:avLst/>
          </a:prstGeom>
        </p:spPr>
      </p:pic>
      <p:pic>
        <p:nvPicPr>
          <p:cNvPr id="22" name="图片 21">
            <a:extLst>
              <a:ext uri="{FF2B5EF4-FFF2-40B4-BE49-F238E27FC236}">
                <a16:creationId xmlns:a16="http://schemas.microsoft.com/office/drawing/2014/main" id="{2BA6189A-5C38-4DED-A15D-8EA72B8D9D91}"/>
              </a:ext>
            </a:extLst>
          </p:cNvPr>
          <p:cNvPicPr>
            <a:picLocks noChangeAspect="1"/>
          </p:cNvPicPr>
          <p:nvPr/>
        </p:nvPicPr>
        <p:blipFill>
          <a:blip r:embed="rId5"/>
          <a:stretch>
            <a:fillRect/>
          </a:stretch>
        </p:blipFill>
        <p:spPr>
          <a:xfrm>
            <a:off x="1244688" y="2567706"/>
            <a:ext cx="2344510" cy="488440"/>
          </a:xfrm>
          <a:prstGeom prst="rect">
            <a:avLst/>
          </a:prstGeom>
        </p:spPr>
      </p:pic>
      <p:sp>
        <p:nvSpPr>
          <p:cNvPr id="29" name="文本框 28">
            <a:extLst>
              <a:ext uri="{FF2B5EF4-FFF2-40B4-BE49-F238E27FC236}">
                <a16:creationId xmlns:a16="http://schemas.microsoft.com/office/drawing/2014/main" id="{60B09A14-91D9-4D35-AFE8-1177CDF05F83}"/>
              </a:ext>
            </a:extLst>
          </p:cNvPr>
          <p:cNvSpPr txBox="1"/>
          <p:nvPr/>
        </p:nvSpPr>
        <p:spPr>
          <a:xfrm>
            <a:off x="1074839" y="3405970"/>
            <a:ext cx="2684207" cy="2585323"/>
          </a:xfrm>
          <a:prstGeom prst="rect">
            <a:avLst/>
          </a:prstGeom>
          <a:noFill/>
        </p:spPr>
        <p:txBody>
          <a:bodyPr wrap="square" rtlCol="0">
            <a:spAutoFit/>
          </a:bodyPr>
          <a:lstStyle/>
          <a:p>
            <a:r>
              <a:rPr lang="en-US" altLang="zh-CN" dirty="0">
                <a:solidFill>
                  <a:prstClr val="black"/>
                </a:solidFill>
                <a:latin typeface="Times New Roman" panose="02020603050405020304" pitchFamily="18" charset="0"/>
                <a:cs typeface="Times New Roman" panose="02020603050405020304" pitchFamily="18" charset="0"/>
              </a:rPr>
              <a:t>Open      </a:t>
            </a:r>
            <a:r>
              <a:rPr lang="zh-CN" altLang="en-US" dirty="0">
                <a:solidFill>
                  <a:prstClr val="black"/>
                </a:solidFill>
                <a:latin typeface="Times New Roman" panose="02020603050405020304" pitchFamily="18" charset="0"/>
                <a:cs typeface="Times New Roman" panose="02020603050405020304" pitchFamily="18" charset="0"/>
              </a:rPr>
              <a:t>开盘价</a:t>
            </a:r>
            <a:endParaRPr lang="en-US" altLang="zh-CN" dirty="0">
              <a:solidFill>
                <a:prstClr val="black"/>
              </a:solidFill>
              <a:latin typeface="Times New Roman" panose="02020603050405020304" pitchFamily="18" charset="0"/>
              <a:cs typeface="Times New Roman" panose="02020603050405020304" pitchFamily="18" charset="0"/>
            </a:endParaRPr>
          </a:p>
          <a:p>
            <a:endParaRPr lang="en-US" altLang="zh-CN" dirty="0">
              <a:solidFill>
                <a:prstClr val="black"/>
              </a:solidFill>
              <a:latin typeface="Times New Roman" panose="02020603050405020304" pitchFamily="18" charset="0"/>
              <a:cs typeface="Times New Roman" panose="02020603050405020304" pitchFamily="18" charset="0"/>
            </a:endParaRPr>
          </a:p>
          <a:p>
            <a:r>
              <a:rPr lang="en-US" altLang="zh-CN" dirty="0">
                <a:solidFill>
                  <a:prstClr val="black"/>
                </a:solidFill>
                <a:latin typeface="Times New Roman" panose="02020603050405020304" pitchFamily="18" charset="0"/>
                <a:cs typeface="Times New Roman" panose="02020603050405020304" pitchFamily="18" charset="0"/>
              </a:rPr>
              <a:t>High       </a:t>
            </a:r>
            <a:r>
              <a:rPr lang="zh-CN" altLang="en-US" dirty="0">
                <a:solidFill>
                  <a:prstClr val="black"/>
                </a:solidFill>
                <a:latin typeface="Times New Roman" panose="02020603050405020304" pitchFamily="18" charset="0"/>
                <a:cs typeface="Times New Roman" panose="02020603050405020304" pitchFamily="18" charset="0"/>
              </a:rPr>
              <a:t>当日最高价</a:t>
            </a:r>
            <a:endParaRPr lang="en-US" altLang="zh-CN" dirty="0">
              <a:solidFill>
                <a:prstClr val="black"/>
              </a:solidFill>
              <a:latin typeface="Times New Roman" panose="02020603050405020304" pitchFamily="18" charset="0"/>
              <a:cs typeface="Times New Roman" panose="02020603050405020304" pitchFamily="18" charset="0"/>
            </a:endParaRPr>
          </a:p>
          <a:p>
            <a:endParaRPr lang="en-US" altLang="zh-CN" dirty="0">
              <a:solidFill>
                <a:prstClr val="black"/>
              </a:solidFill>
              <a:latin typeface="Times New Roman" panose="02020603050405020304" pitchFamily="18" charset="0"/>
              <a:cs typeface="Times New Roman" panose="02020603050405020304" pitchFamily="18" charset="0"/>
            </a:endParaRPr>
          </a:p>
          <a:p>
            <a:r>
              <a:rPr lang="en-US" altLang="zh-CN" dirty="0">
                <a:solidFill>
                  <a:prstClr val="black"/>
                </a:solidFill>
                <a:latin typeface="Times New Roman" panose="02020603050405020304" pitchFamily="18" charset="0"/>
                <a:cs typeface="Times New Roman" panose="02020603050405020304" pitchFamily="18" charset="0"/>
              </a:rPr>
              <a:t>Low        </a:t>
            </a:r>
            <a:r>
              <a:rPr lang="zh-CN" altLang="en-US" dirty="0">
                <a:solidFill>
                  <a:prstClr val="black"/>
                </a:solidFill>
                <a:latin typeface="Times New Roman" panose="02020603050405020304" pitchFamily="18" charset="0"/>
                <a:cs typeface="Times New Roman" panose="02020603050405020304" pitchFamily="18" charset="0"/>
              </a:rPr>
              <a:t>当日最低价</a:t>
            </a:r>
            <a:endParaRPr lang="en-US" altLang="zh-CN" dirty="0">
              <a:solidFill>
                <a:prstClr val="black"/>
              </a:solidFill>
              <a:latin typeface="Times New Roman" panose="02020603050405020304" pitchFamily="18" charset="0"/>
              <a:cs typeface="Times New Roman" panose="02020603050405020304" pitchFamily="18" charset="0"/>
            </a:endParaRPr>
          </a:p>
          <a:p>
            <a:endParaRPr lang="en-US" altLang="zh-CN" dirty="0">
              <a:solidFill>
                <a:prstClr val="black"/>
              </a:solidFill>
              <a:latin typeface="Times New Roman" panose="02020603050405020304" pitchFamily="18" charset="0"/>
              <a:cs typeface="Times New Roman" panose="02020603050405020304" pitchFamily="18" charset="0"/>
            </a:endParaRPr>
          </a:p>
          <a:p>
            <a:r>
              <a:rPr lang="en-US" altLang="zh-CN" dirty="0">
                <a:solidFill>
                  <a:prstClr val="black"/>
                </a:solidFill>
                <a:latin typeface="Times New Roman" panose="02020603050405020304" pitchFamily="18" charset="0"/>
                <a:cs typeface="Times New Roman" panose="02020603050405020304" pitchFamily="18" charset="0"/>
              </a:rPr>
              <a:t>Close      </a:t>
            </a:r>
            <a:r>
              <a:rPr lang="zh-CN" altLang="en-US" dirty="0">
                <a:solidFill>
                  <a:prstClr val="black"/>
                </a:solidFill>
                <a:latin typeface="Times New Roman" panose="02020603050405020304" pitchFamily="18" charset="0"/>
                <a:cs typeface="Times New Roman" panose="02020603050405020304" pitchFamily="18" charset="0"/>
              </a:rPr>
              <a:t>收盘价</a:t>
            </a:r>
            <a:endParaRPr lang="en-US" altLang="zh-CN" dirty="0">
              <a:solidFill>
                <a:prstClr val="black"/>
              </a:solidFill>
              <a:latin typeface="Times New Roman" panose="02020603050405020304" pitchFamily="18" charset="0"/>
              <a:cs typeface="Times New Roman" panose="02020603050405020304" pitchFamily="18" charset="0"/>
            </a:endParaRPr>
          </a:p>
          <a:p>
            <a:endParaRPr lang="en-US" altLang="zh-CN" dirty="0">
              <a:solidFill>
                <a:prstClr val="black"/>
              </a:solidFill>
              <a:latin typeface="Times New Roman" panose="02020603050405020304" pitchFamily="18" charset="0"/>
              <a:cs typeface="Times New Roman" panose="02020603050405020304" pitchFamily="18" charset="0"/>
            </a:endParaRPr>
          </a:p>
          <a:p>
            <a:r>
              <a:rPr lang="en-US" altLang="zh-CN" dirty="0" err="1">
                <a:solidFill>
                  <a:prstClr val="black"/>
                </a:solidFill>
                <a:latin typeface="Times New Roman" panose="02020603050405020304" pitchFamily="18" charset="0"/>
                <a:cs typeface="Times New Roman" panose="02020603050405020304" pitchFamily="18" charset="0"/>
              </a:rPr>
              <a:t>Adj</a:t>
            </a:r>
            <a:r>
              <a:rPr lang="en-US" altLang="zh-CN" dirty="0">
                <a:solidFill>
                  <a:prstClr val="black"/>
                </a:solidFill>
                <a:latin typeface="Times New Roman" panose="02020603050405020304" pitchFamily="18" charset="0"/>
                <a:cs typeface="Times New Roman" panose="02020603050405020304" pitchFamily="18" charset="0"/>
              </a:rPr>
              <a:t>         Adjusted</a:t>
            </a:r>
            <a:endParaRPr lang="zh-CN" altLang="en-US" dirty="0">
              <a:solidFill>
                <a:prstClr val="black"/>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646223537"/>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51286" y="749080"/>
            <a:ext cx="3301399"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股票特征提取</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403125" y="851858"/>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6" name="内容占位符 2">
            <a:extLst>
              <a:ext uri="{FF2B5EF4-FFF2-40B4-BE49-F238E27FC236}">
                <a16:creationId xmlns:a16="http://schemas.microsoft.com/office/drawing/2014/main" id="{E160A31D-8AA3-4195-8544-9EF100FE44E7}"/>
              </a:ext>
            </a:extLst>
          </p:cNvPr>
          <p:cNvSpPr>
            <a:spLocks noGrp="1"/>
          </p:cNvSpPr>
          <p:nvPr/>
        </p:nvSpPr>
        <p:spPr>
          <a:xfrm>
            <a:off x="951286" y="2172655"/>
            <a:ext cx="9121628" cy="4423410"/>
          </a:xfrm>
          <a:prstGeom prst="rect">
            <a:avLst/>
          </a:prstGeom>
        </p:spPr>
        <p:txBody>
          <a:bodyPr vert="horz" lIns="0" tIns="45720" rIns="0" bIns="45720" rtlCol="0">
            <a:noAutofit/>
          </a:bodyPr>
          <a:lstStyle>
            <a:lvl1pPr marL="91440" indent="-91440" algn="l" defTabSz="913765"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3765"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buNone/>
            </a:pPr>
            <a:r>
              <a:rPr lang="zh-CN" altLang="en-US" dirty="0">
                <a:latin typeface="宋体" panose="02010600030101010101" pitchFamily="2" charset="-122"/>
              </a:rPr>
              <a:t>由于带</a:t>
            </a:r>
            <a:r>
              <a:rPr lang="en-US" altLang="zh-CN" dirty="0">
                <a:latin typeface="宋体" panose="02010600030101010101" pitchFamily="2" charset="-122"/>
              </a:rPr>
              <a:t>Adj.</a:t>
            </a:r>
            <a:r>
              <a:rPr lang="zh-CN" altLang="en-US" dirty="0">
                <a:latin typeface="宋体" panose="02010600030101010101" pitchFamily="2" charset="-122"/>
              </a:rPr>
              <a:t>的属性是除权后的数据，是抛去稀释等因素的准确的历史价格，所以选取以下属性作为股票特性数据。</a:t>
            </a:r>
            <a:r>
              <a:rPr lang="en-US" altLang="zh-CN" dirty="0">
                <a:latin typeface="宋体" panose="02010600030101010101" pitchFamily="2" charset="-122"/>
              </a:rPr>
              <a:t>  </a:t>
            </a:r>
          </a:p>
          <a:p>
            <a:pPr marL="285750" indent="-285750">
              <a:buFont typeface="Arial" panose="020B0604020202020204" pitchFamily="34" charset="0"/>
              <a:buChar char="•"/>
            </a:pPr>
            <a:r>
              <a:rPr lang="en-US" altLang="zh-CN" dirty="0" err="1">
                <a:latin typeface="宋体" panose="02010600030101010101" pitchFamily="2" charset="-122"/>
              </a:rPr>
              <a:t>Adj.Open</a:t>
            </a:r>
            <a:r>
              <a:rPr lang="en-US" altLang="zh-CN" dirty="0">
                <a:latin typeface="宋体" panose="02010600030101010101" pitchFamily="2" charset="-122"/>
              </a:rPr>
              <a:t>   </a:t>
            </a:r>
            <a:r>
              <a:rPr lang="zh-CN" altLang="en-US" dirty="0">
                <a:latin typeface="宋体" panose="02010600030101010101" pitchFamily="2" charset="-122"/>
              </a:rPr>
              <a:t>调整后的开盘价格</a:t>
            </a:r>
            <a:endParaRPr lang="en-US" altLang="zh-CN" dirty="0">
              <a:latin typeface="宋体" panose="02010600030101010101" pitchFamily="2" charset="-122"/>
            </a:endParaRPr>
          </a:p>
          <a:p>
            <a:pPr marL="285750" indent="-285750">
              <a:buFont typeface="Arial" panose="020B0604020202020204" pitchFamily="34" charset="0"/>
              <a:buChar char="•"/>
            </a:pPr>
            <a:r>
              <a:rPr lang="en-US" altLang="zh-CN" dirty="0" err="1">
                <a:latin typeface="宋体" panose="02010600030101010101" pitchFamily="2" charset="-122"/>
              </a:rPr>
              <a:t>Adj.High</a:t>
            </a:r>
            <a:r>
              <a:rPr lang="en-US" altLang="zh-CN" dirty="0">
                <a:latin typeface="宋体" panose="02010600030101010101" pitchFamily="2" charset="-122"/>
              </a:rPr>
              <a:t>   </a:t>
            </a:r>
            <a:r>
              <a:rPr lang="zh-CN" altLang="en-US" dirty="0">
                <a:latin typeface="宋体" panose="02010600030101010101" pitchFamily="2" charset="-122"/>
              </a:rPr>
              <a:t>调整后的最高价格</a:t>
            </a:r>
            <a:endParaRPr lang="en-US" altLang="zh-CN" dirty="0">
              <a:latin typeface="宋体" panose="02010600030101010101" pitchFamily="2" charset="-122"/>
            </a:endParaRPr>
          </a:p>
          <a:p>
            <a:pPr marL="285750" indent="-285750">
              <a:buFont typeface="Arial" panose="020B0604020202020204" pitchFamily="34" charset="0"/>
              <a:buChar char="•"/>
            </a:pPr>
            <a:r>
              <a:rPr lang="en-US" altLang="zh-CN" dirty="0" err="1">
                <a:latin typeface="宋体" panose="02010600030101010101" pitchFamily="2" charset="-122"/>
              </a:rPr>
              <a:t>Adj.Low</a:t>
            </a:r>
            <a:r>
              <a:rPr lang="en-US" altLang="zh-CN" dirty="0">
                <a:latin typeface="宋体" panose="02010600030101010101" pitchFamily="2" charset="-122"/>
              </a:rPr>
              <a:t>    </a:t>
            </a:r>
            <a:r>
              <a:rPr lang="zh-CN" altLang="en-US" dirty="0">
                <a:latin typeface="宋体" panose="02010600030101010101" pitchFamily="2" charset="-122"/>
              </a:rPr>
              <a:t>调整后的最低价格</a:t>
            </a:r>
            <a:endParaRPr lang="en-US" altLang="zh-CN" dirty="0">
              <a:latin typeface="宋体" panose="02010600030101010101" pitchFamily="2" charset="-122"/>
            </a:endParaRPr>
          </a:p>
          <a:p>
            <a:pPr marL="285750" indent="-285750">
              <a:buFont typeface="Arial" panose="020B0604020202020204" pitchFamily="34" charset="0"/>
              <a:buChar char="•"/>
            </a:pPr>
            <a:r>
              <a:rPr lang="en-US" altLang="zh-CN" dirty="0" err="1">
                <a:latin typeface="宋体" panose="02010600030101010101" pitchFamily="2" charset="-122"/>
              </a:rPr>
              <a:t>Adj.Close</a:t>
            </a:r>
            <a:r>
              <a:rPr lang="en-US" altLang="zh-CN" dirty="0">
                <a:latin typeface="宋体" panose="02010600030101010101" pitchFamily="2" charset="-122"/>
              </a:rPr>
              <a:t>  </a:t>
            </a:r>
            <a:r>
              <a:rPr lang="zh-CN" altLang="en-US" dirty="0">
                <a:latin typeface="宋体" panose="02010600030101010101" pitchFamily="2" charset="-122"/>
              </a:rPr>
              <a:t>调整后的闭盘价格</a:t>
            </a:r>
            <a:endParaRPr lang="en-US" altLang="zh-CN" dirty="0">
              <a:latin typeface="宋体" panose="02010600030101010101" pitchFamily="2" charset="-122"/>
            </a:endParaRPr>
          </a:p>
          <a:p>
            <a:pPr marL="285750" indent="-285750">
              <a:buFont typeface="Arial" panose="020B0604020202020204" pitchFamily="34" charset="0"/>
              <a:buChar char="•"/>
            </a:pPr>
            <a:r>
              <a:rPr lang="en-US" altLang="zh-CN" dirty="0" err="1">
                <a:latin typeface="宋体" panose="02010600030101010101" pitchFamily="2" charset="-122"/>
              </a:rPr>
              <a:t>Adj.Volume</a:t>
            </a:r>
            <a:r>
              <a:rPr lang="en-US" altLang="zh-CN" dirty="0">
                <a:latin typeface="宋体" panose="02010600030101010101" pitchFamily="2" charset="-122"/>
              </a:rPr>
              <a:t> </a:t>
            </a:r>
            <a:r>
              <a:rPr lang="zh-CN" altLang="en-US" dirty="0">
                <a:latin typeface="宋体" panose="02010600030101010101" pitchFamily="2" charset="-122"/>
              </a:rPr>
              <a:t>调整后的成交量</a:t>
            </a:r>
          </a:p>
          <a:p>
            <a:pPr>
              <a:lnSpc>
                <a:spcPct val="150000"/>
              </a:lnSpc>
              <a:buClr>
                <a:srgbClr val="4472C4"/>
              </a:buClr>
            </a:pPr>
            <a:endParaRPr kumimoji="1" lang="zh-CN" altLang="en-US" dirty="0">
              <a:solidFill>
                <a:srgbClr val="BB5832"/>
              </a:solidFill>
              <a:latin typeface="微软雅黑" panose="020B0503020204020204" charset="-122"/>
              <a:ea typeface="微软雅黑" panose="020B0503020204020204" charset="-122"/>
            </a:endParaRPr>
          </a:p>
        </p:txBody>
      </p:sp>
      <p:sp>
        <p:nvSpPr>
          <p:cNvPr id="10" name="文本框 9">
            <a:extLst>
              <a:ext uri="{FF2B5EF4-FFF2-40B4-BE49-F238E27FC236}">
                <a16:creationId xmlns:a16="http://schemas.microsoft.com/office/drawing/2014/main" id="{43D60F7C-3D39-4748-B450-BC137673C373}"/>
              </a:ext>
            </a:extLst>
          </p:cNvPr>
          <p:cNvSpPr txBox="1"/>
          <p:nvPr/>
        </p:nvSpPr>
        <p:spPr>
          <a:xfrm>
            <a:off x="978337" y="1425195"/>
            <a:ext cx="1883849" cy="430887"/>
          </a:xfrm>
          <a:prstGeom prst="rect">
            <a:avLst/>
          </a:prstGeom>
          <a:noFill/>
        </p:spPr>
        <p:txBody>
          <a:bodyPr wrap="none" rtlCol="0">
            <a:spAutoFit/>
          </a:bodyPr>
          <a:lstStyle/>
          <a:p>
            <a:pPr marL="285750" indent="-285750">
              <a:buFont typeface="Wingdings" panose="05000000000000000000" pitchFamily="2" charset="2"/>
              <a:buChar char="l"/>
            </a:pPr>
            <a:r>
              <a:rPr lang="zh-CN" altLang="en-US" sz="2200" dirty="0">
                <a:solidFill>
                  <a:prstClr val="black"/>
                </a:solidFill>
                <a:latin typeface="宋体" panose="02010600030101010101" pitchFamily="2" charset="-122"/>
              </a:rPr>
              <a:t>用到的字段</a:t>
            </a:r>
          </a:p>
        </p:txBody>
      </p:sp>
    </p:spTree>
    <p:custDataLst>
      <p:tags r:id="rId1"/>
    </p:custDataLst>
    <p:extLst>
      <p:ext uri="{BB962C8B-B14F-4D97-AF65-F5344CB8AC3E}">
        <p14:creationId xmlns:p14="http://schemas.microsoft.com/office/powerpoint/2010/main" val="3506357963"/>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19585" y="706903"/>
            <a:ext cx="3730297"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数据预处理</a:t>
            </a:r>
            <a:endParaRPr kumimoji="0" lang="zh-CN" altLang="en-US" sz="3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4" name="iconfont-1191-801510">
            <a:extLst>
              <a:ext uri="{FF2B5EF4-FFF2-40B4-BE49-F238E27FC236}">
                <a16:creationId xmlns:a16="http://schemas.microsoft.com/office/drawing/2014/main" id="{40FCBC9A-563D-492B-A2DA-80405A37844F}"/>
              </a:ext>
            </a:extLst>
          </p:cNvPr>
          <p:cNvSpPr/>
          <p:nvPr/>
        </p:nvSpPr>
        <p:spPr>
          <a:xfrm>
            <a:off x="306580" y="809681"/>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grpSp>
        <p:nvGrpSpPr>
          <p:cNvPr id="8" name="组合 7">
            <a:extLst>
              <a:ext uri="{FF2B5EF4-FFF2-40B4-BE49-F238E27FC236}">
                <a16:creationId xmlns:a16="http://schemas.microsoft.com/office/drawing/2014/main" id="{ABB84C72-61CD-4CDC-B741-1BC4935F086B}"/>
              </a:ext>
            </a:extLst>
          </p:cNvPr>
          <p:cNvGrpSpPr/>
          <p:nvPr/>
        </p:nvGrpSpPr>
        <p:grpSpPr>
          <a:xfrm>
            <a:off x="919585" y="1711844"/>
            <a:ext cx="7791484" cy="3811683"/>
            <a:chOff x="1154224" y="1803908"/>
            <a:chExt cx="7791484" cy="3811683"/>
          </a:xfrm>
        </p:grpSpPr>
        <p:sp>
          <p:nvSpPr>
            <p:cNvPr id="9" name="矩形 8">
              <a:extLst>
                <a:ext uri="{FF2B5EF4-FFF2-40B4-BE49-F238E27FC236}">
                  <a16:creationId xmlns:a16="http://schemas.microsoft.com/office/drawing/2014/main" id="{8A43C104-5AFF-41ED-A6AF-1415B429E1B4}"/>
                </a:ext>
              </a:extLst>
            </p:cNvPr>
            <p:cNvSpPr/>
            <p:nvPr/>
          </p:nvSpPr>
          <p:spPr>
            <a:xfrm>
              <a:off x="1154224" y="1803908"/>
              <a:ext cx="2012089" cy="461665"/>
            </a:xfrm>
            <a:prstGeom prst="rect">
              <a:avLst/>
            </a:prstGeom>
          </p:spPr>
          <p:txBody>
            <a:bodyPr wrap="none">
              <a:spAutoFit/>
            </a:bodyPr>
            <a:lstStyle/>
            <a:p>
              <a:pPr marL="285750" indent="-285750">
                <a:buFont typeface="Wingdings" panose="05000000000000000000" pitchFamily="2" charset="2"/>
                <a:buChar char="l"/>
              </a:pPr>
              <a:r>
                <a:rPr lang="zh-CN" altLang="en-US" sz="24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数据预处理</a:t>
              </a:r>
              <a:endParaRPr lang="zh-CN" altLang="en-US" sz="2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314633A9-14FF-4C54-A254-D5A769CF4CCE}"/>
                </a:ext>
              </a:extLst>
            </p:cNvPr>
            <p:cNvSpPr txBox="1"/>
            <p:nvPr/>
          </p:nvSpPr>
          <p:spPr>
            <a:xfrm>
              <a:off x="1933283" y="2623337"/>
              <a:ext cx="5546903" cy="400110"/>
            </a:xfrm>
            <a:prstGeom prst="rect">
              <a:avLst/>
            </a:prstGeom>
            <a:noFill/>
          </p:spPr>
          <p:txBody>
            <a:bodyPr wrap="none" rtlCol="0">
              <a:spAutoFit/>
            </a:bodyPr>
            <a:lstStyle/>
            <a:p>
              <a:r>
                <a:rPr lang="en-US" altLang="zh-CN" sz="2000" dirty="0">
                  <a:solidFill>
                    <a:prstClr val="black"/>
                  </a:solidFill>
                  <a:latin typeface="Times New Roman" panose="02020603050405020304" pitchFamily="18" charset="0"/>
                  <a:cs typeface="Times New Roman" panose="02020603050405020304" pitchFamily="18" charset="0"/>
                </a:rPr>
                <a:t>HL_PCT </a:t>
              </a:r>
              <a:r>
                <a:rPr lang="zh-CN" altLang="en-US" sz="2000" dirty="0">
                  <a:solidFill>
                    <a:prstClr val="black"/>
                  </a:solidFill>
                  <a:latin typeface="Times New Roman" panose="02020603050405020304" pitchFamily="18" charset="0"/>
                  <a:cs typeface="Times New Roman" panose="02020603050405020304" pitchFamily="18" charset="0"/>
                </a:rPr>
                <a:t>（股票最高价与最低价的变化百分比）</a:t>
              </a:r>
              <a:endParaRPr lang="en-US" altLang="zh-CN" sz="2000" dirty="0">
                <a:solidFill>
                  <a:prstClr val="black"/>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8A65B3F9-4BE2-4882-B951-B501824F4CE2}"/>
                </a:ext>
              </a:extLst>
            </p:cNvPr>
            <p:cNvSpPr txBox="1"/>
            <p:nvPr/>
          </p:nvSpPr>
          <p:spPr>
            <a:xfrm>
              <a:off x="1933283" y="4272800"/>
              <a:ext cx="5934638" cy="400110"/>
            </a:xfrm>
            <a:prstGeom prst="rect">
              <a:avLst/>
            </a:prstGeom>
            <a:noFill/>
          </p:spPr>
          <p:txBody>
            <a:bodyPr wrap="none" rtlCol="0">
              <a:spAutoFit/>
            </a:bodyPr>
            <a:lstStyle/>
            <a:p>
              <a:r>
                <a:rPr lang="en-US" altLang="zh-CN" sz="2000" dirty="0" err="1">
                  <a:solidFill>
                    <a:prstClr val="black"/>
                  </a:solidFill>
                  <a:latin typeface="Times New Roman" panose="02020603050405020304" pitchFamily="18" charset="0"/>
                  <a:cs typeface="Times New Roman" panose="02020603050405020304" pitchFamily="18" charset="0"/>
                </a:rPr>
                <a:t>PCT_change</a:t>
              </a:r>
              <a:r>
                <a:rPr lang="en-US" altLang="zh-CN" sz="2000" dirty="0">
                  <a:solidFill>
                    <a:prstClr val="black"/>
                  </a:solidFill>
                  <a:latin typeface="Times New Roman" panose="02020603050405020304" pitchFamily="18" charset="0"/>
                  <a:cs typeface="Times New Roman" panose="02020603050405020304" pitchFamily="18" charset="0"/>
                </a:rPr>
                <a:t> </a:t>
              </a:r>
              <a:r>
                <a:rPr lang="zh-CN" altLang="en-US" sz="2000" dirty="0">
                  <a:solidFill>
                    <a:prstClr val="black"/>
                  </a:solidFill>
                  <a:latin typeface="Times New Roman" panose="02020603050405020304" pitchFamily="18" charset="0"/>
                  <a:cs typeface="Times New Roman" panose="02020603050405020304" pitchFamily="18" charset="0"/>
                </a:rPr>
                <a:t>（股票收盘价与开盘价的变化百分比）</a:t>
              </a: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DBD63574-398F-41ED-86F0-AEF055C092BC}"/>
                    </a:ext>
                  </a:extLst>
                </p:cNvPr>
                <p:cNvSpPr/>
                <p:nvPr/>
              </p:nvSpPr>
              <p:spPr>
                <a:xfrm>
                  <a:off x="4029106" y="3299341"/>
                  <a:ext cx="4438587" cy="66678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a:solidFill>
                              <a:prstClr val="black"/>
                            </a:solidFill>
                            <a:latin typeface="Cambria Math" panose="02040503050406030204" pitchFamily="18" charset="0"/>
                          </a:rPr>
                          <m:t>𝐻𝐿</m:t>
                        </m:r>
                        <m:r>
                          <m:rPr>
                            <m:lit/>
                          </m:rPr>
                          <a:rPr lang="zh-CN" altLang="en-US">
                            <a:solidFill>
                              <a:prstClr val="black"/>
                            </a:solidFill>
                            <a:latin typeface="Cambria Math" panose="02040503050406030204" pitchFamily="18" charset="0"/>
                          </a:rPr>
                          <m:t>_</m:t>
                        </m:r>
                        <m:r>
                          <a:rPr lang="zh-CN" altLang="en-US" i="1">
                            <a:solidFill>
                              <a:prstClr val="black"/>
                            </a:solidFill>
                            <a:latin typeface="Cambria Math" panose="02040503050406030204" pitchFamily="18" charset="0"/>
                          </a:rPr>
                          <m:t>𝑃𝐶𝑇</m:t>
                        </m:r>
                        <m:r>
                          <a:rPr lang="zh-CN" altLang="en-US">
                            <a:solidFill>
                              <a:prstClr val="black"/>
                            </a:solidFill>
                            <a:latin typeface="Cambria Math" panose="02040503050406030204" pitchFamily="18" charset="0"/>
                          </a:rPr>
                          <m:t>=</m:t>
                        </m:r>
                        <m:f>
                          <m:fPr>
                            <m:ctrlPr>
                              <a:rPr lang="zh-CN" altLang="en-US" i="1">
                                <a:solidFill>
                                  <a:prstClr val="black"/>
                                </a:solidFill>
                                <a:latin typeface="Cambria Math" panose="02040503050406030204" pitchFamily="18" charset="0"/>
                              </a:rPr>
                            </m:ctrlPr>
                          </m:fPr>
                          <m:num>
                            <m:r>
                              <a:rPr lang="zh-CN" altLang="en-US" i="1">
                                <a:solidFill>
                                  <a:prstClr val="black"/>
                                </a:solidFill>
                                <a:latin typeface="Cambria Math" panose="02040503050406030204" pitchFamily="18" charset="0"/>
                              </a:rPr>
                              <m:t>𝐴𝑑𝑗</m:t>
                            </m:r>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𝐻𝑖𝑔h</m:t>
                            </m:r>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𝐴𝑑𝑗</m:t>
                            </m:r>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𝐶𝑙𝑜𝑠𝑒</m:t>
                            </m:r>
                          </m:num>
                          <m:den>
                            <m:r>
                              <a:rPr lang="zh-CN" altLang="en-US" i="1">
                                <a:solidFill>
                                  <a:prstClr val="black"/>
                                </a:solidFill>
                                <a:latin typeface="Cambria Math" panose="02040503050406030204" pitchFamily="18" charset="0"/>
                              </a:rPr>
                              <m:t>𝐴𝑑𝑗</m:t>
                            </m:r>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𝐶𝑙𝑜𝑠𝑒</m:t>
                            </m:r>
                          </m:den>
                        </m:f>
                        <m:r>
                          <a:rPr lang="zh-CN" altLang="en-US">
                            <a:solidFill>
                              <a:prstClr val="black"/>
                            </a:solidFill>
                            <a:latin typeface="Cambria Math" panose="02040503050406030204" pitchFamily="18" charset="0"/>
                          </a:rPr>
                          <m:t>×100.0</m:t>
                        </m:r>
                      </m:oMath>
                    </m:oMathPara>
                  </a14:m>
                  <a:endParaRPr lang="zh-CN" altLang="en-US" dirty="0">
                    <a:solidFill>
                      <a:prstClr val="black"/>
                    </a:solidFill>
                    <a:latin typeface="等线"/>
                    <a:ea typeface="等线" panose="02010600030101010101" pitchFamily="2"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4029106" y="3299341"/>
                  <a:ext cx="4438587" cy="666786"/>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A2E9AB02-1F06-4922-B38D-AEE59A807253}"/>
                    </a:ext>
                  </a:extLst>
                </p:cNvPr>
                <p:cNvSpPr/>
                <p:nvPr/>
              </p:nvSpPr>
              <p:spPr>
                <a:xfrm>
                  <a:off x="4029106" y="4948805"/>
                  <a:ext cx="4916602" cy="66678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a:solidFill>
                              <a:prstClr val="black"/>
                            </a:solidFill>
                            <a:latin typeface="Cambria Math" panose="02040503050406030204" pitchFamily="18" charset="0"/>
                          </a:rPr>
                          <m:t>𝑃𝐶𝑇</m:t>
                        </m:r>
                        <m:r>
                          <m:rPr>
                            <m:lit/>
                          </m:rPr>
                          <a:rPr lang="zh-CN" altLang="en-US">
                            <a:solidFill>
                              <a:prstClr val="black"/>
                            </a:solidFill>
                            <a:latin typeface="Cambria Math" panose="02040503050406030204" pitchFamily="18" charset="0"/>
                          </a:rPr>
                          <m:t>_</m:t>
                        </m:r>
                        <m:r>
                          <a:rPr lang="zh-CN" altLang="en-US" i="1">
                            <a:solidFill>
                              <a:prstClr val="black"/>
                            </a:solidFill>
                            <a:latin typeface="Cambria Math" panose="02040503050406030204" pitchFamily="18" charset="0"/>
                          </a:rPr>
                          <m:t>𝑐h𝑎𝑛𝑔𝑒</m:t>
                        </m:r>
                        <m:r>
                          <a:rPr lang="zh-CN" altLang="en-US">
                            <a:solidFill>
                              <a:prstClr val="black"/>
                            </a:solidFill>
                            <a:latin typeface="Cambria Math" panose="02040503050406030204" pitchFamily="18" charset="0"/>
                          </a:rPr>
                          <m:t>=</m:t>
                        </m:r>
                        <m:f>
                          <m:fPr>
                            <m:ctrlPr>
                              <a:rPr lang="zh-CN" altLang="en-US" i="1">
                                <a:solidFill>
                                  <a:prstClr val="black"/>
                                </a:solidFill>
                                <a:latin typeface="Cambria Math" panose="02040503050406030204" pitchFamily="18" charset="0"/>
                              </a:rPr>
                            </m:ctrlPr>
                          </m:fPr>
                          <m:num>
                            <m:r>
                              <a:rPr lang="zh-CN" altLang="en-US" i="1">
                                <a:solidFill>
                                  <a:prstClr val="black"/>
                                </a:solidFill>
                                <a:latin typeface="Cambria Math" panose="02040503050406030204" pitchFamily="18" charset="0"/>
                              </a:rPr>
                              <m:t>𝐴𝑑𝑗</m:t>
                            </m:r>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𝐶𝑙𝑜𝑠𝑒</m:t>
                            </m:r>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𝐴𝑑𝑗</m:t>
                            </m:r>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𝑂𝑝𝑒𝑛</m:t>
                            </m:r>
                          </m:num>
                          <m:den>
                            <m:r>
                              <a:rPr lang="zh-CN" altLang="en-US" i="1">
                                <a:solidFill>
                                  <a:prstClr val="black"/>
                                </a:solidFill>
                                <a:latin typeface="Cambria Math" panose="02040503050406030204" pitchFamily="18" charset="0"/>
                              </a:rPr>
                              <m:t>𝐴𝑑𝑗</m:t>
                            </m:r>
                            <m:r>
                              <a:rPr lang="zh-CN" altLang="en-US">
                                <a:solidFill>
                                  <a:prstClr val="black"/>
                                </a:solidFill>
                                <a:latin typeface="Cambria Math" panose="02040503050406030204" pitchFamily="18" charset="0"/>
                              </a:rPr>
                              <m:t>.</m:t>
                            </m:r>
                            <m:r>
                              <a:rPr lang="zh-CN" altLang="en-US" i="1">
                                <a:solidFill>
                                  <a:prstClr val="black"/>
                                </a:solidFill>
                                <a:latin typeface="Cambria Math" panose="02040503050406030204" pitchFamily="18" charset="0"/>
                              </a:rPr>
                              <m:t>𝑂𝑝𝑒𝑛</m:t>
                            </m:r>
                          </m:den>
                        </m:f>
                        <m:r>
                          <a:rPr lang="zh-CN" altLang="en-US">
                            <a:solidFill>
                              <a:prstClr val="black"/>
                            </a:solidFill>
                            <a:latin typeface="Cambria Math" panose="02040503050406030204" pitchFamily="18" charset="0"/>
                          </a:rPr>
                          <m:t>×100.0</m:t>
                        </m:r>
                      </m:oMath>
                    </m:oMathPara>
                  </a14:m>
                  <a:endParaRPr lang="zh-CN" altLang="en-US" dirty="0">
                    <a:solidFill>
                      <a:prstClr val="black"/>
                    </a:solidFill>
                    <a:latin typeface="等线"/>
                    <a:ea typeface="等线" panose="02010600030101010101" pitchFamily="2"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4029106" y="4948805"/>
                  <a:ext cx="4916602" cy="666786"/>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grpSp>
    </p:spTree>
    <p:custDataLst>
      <p:tags r:id="rId1"/>
    </p:custDataLst>
    <p:extLst>
      <p:ext uri="{BB962C8B-B14F-4D97-AF65-F5344CB8AC3E}">
        <p14:creationId xmlns:p14="http://schemas.microsoft.com/office/powerpoint/2010/main" val="2346516667"/>
      </p:ext>
    </p:extLst>
  </p:cSld>
  <p:clrMapOvr>
    <a:masterClrMapping/>
  </p:clrMapOvr>
  <p:transition advTm="2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19585" y="706903"/>
            <a:ext cx="3730297"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数据特征</a:t>
            </a:r>
            <a:endParaRPr kumimoji="0" lang="zh-CN" altLang="en-US" sz="3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4" name="iconfont-1191-801510">
            <a:extLst>
              <a:ext uri="{FF2B5EF4-FFF2-40B4-BE49-F238E27FC236}">
                <a16:creationId xmlns:a16="http://schemas.microsoft.com/office/drawing/2014/main" id="{40FCBC9A-563D-492B-A2DA-80405A37844F}"/>
              </a:ext>
            </a:extLst>
          </p:cNvPr>
          <p:cNvSpPr/>
          <p:nvPr/>
        </p:nvSpPr>
        <p:spPr>
          <a:xfrm>
            <a:off x="306580" y="809681"/>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pic>
        <p:nvPicPr>
          <p:cNvPr id="13" name="图片 12">
            <a:extLst>
              <a:ext uri="{FF2B5EF4-FFF2-40B4-BE49-F238E27FC236}">
                <a16:creationId xmlns:a16="http://schemas.microsoft.com/office/drawing/2014/main" id="{4B39EED6-2614-4E0D-8855-17BC72F7CB6D}"/>
              </a:ext>
            </a:extLst>
          </p:cNvPr>
          <p:cNvPicPr>
            <a:picLocks noChangeAspect="1"/>
          </p:cNvPicPr>
          <p:nvPr/>
        </p:nvPicPr>
        <p:blipFill>
          <a:blip r:embed="rId3"/>
          <a:stretch>
            <a:fillRect/>
          </a:stretch>
        </p:blipFill>
        <p:spPr>
          <a:xfrm>
            <a:off x="1805417" y="2362071"/>
            <a:ext cx="8029621" cy="680195"/>
          </a:xfrm>
          <a:prstGeom prst="rect">
            <a:avLst/>
          </a:prstGeom>
        </p:spPr>
      </p:pic>
      <p:sp>
        <p:nvSpPr>
          <p:cNvPr id="14" name="箭头: 下 13">
            <a:extLst>
              <a:ext uri="{FF2B5EF4-FFF2-40B4-BE49-F238E27FC236}">
                <a16:creationId xmlns:a16="http://schemas.microsoft.com/office/drawing/2014/main" id="{17324916-866B-4A18-84B5-B3D7B64AB7DD}"/>
              </a:ext>
            </a:extLst>
          </p:cNvPr>
          <p:cNvSpPr/>
          <p:nvPr/>
        </p:nvSpPr>
        <p:spPr>
          <a:xfrm rot="2372761">
            <a:off x="4050098" y="3186369"/>
            <a:ext cx="327991" cy="765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a:extLst>
              <a:ext uri="{FF2B5EF4-FFF2-40B4-BE49-F238E27FC236}">
                <a16:creationId xmlns:a16="http://schemas.microsoft.com/office/drawing/2014/main" id="{8B86CB29-BA55-4A20-95DB-89F61282AF13}"/>
              </a:ext>
            </a:extLst>
          </p:cNvPr>
          <p:cNvSpPr/>
          <p:nvPr/>
        </p:nvSpPr>
        <p:spPr>
          <a:xfrm>
            <a:off x="8694984" y="3288318"/>
            <a:ext cx="327991" cy="765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D42D1EB0-8946-4612-B994-7F416DAE4176}"/>
              </a:ext>
            </a:extLst>
          </p:cNvPr>
          <p:cNvSpPr txBox="1"/>
          <p:nvPr/>
        </p:nvSpPr>
        <p:spPr>
          <a:xfrm>
            <a:off x="3685139" y="4172412"/>
            <a:ext cx="481222" cy="584775"/>
          </a:xfrm>
          <a:prstGeom prst="rect">
            <a:avLst/>
          </a:prstGeom>
          <a:noFill/>
        </p:spPr>
        <p:txBody>
          <a:bodyPr wrap="none" rtlCol="0">
            <a:spAutoFit/>
          </a:bodyPr>
          <a:lstStyle/>
          <a:p>
            <a:r>
              <a:rPr lang="en-US" altLang="zh-CN" sz="3200" dirty="0">
                <a:latin typeface="Times New Roman" panose="02020603050405020304" pitchFamily="18" charset="0"/>
                <a:cs typeface="Times New Roman" panose="02020603050405020304" pitchFamily="18" charset="0"/>
              </a:rPr>
              <a:t>X</a:t>
            </a:r>
            <a:endParaRPr lang="zh-CN" altLang="en-US" sz="32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AAB1EDA6-CA53-4A25-AC50-216254709484}"/>
              </a:ext>
            </a:extLst>
          </p:cNvPr>
          <p:cNvSpPr txBox="1"/>
          <p:nvPr/>
        </p:nvSpPr>
        <p:spPr>
          <a:xfrm>
            <a:off x="8694984" y="4172412"/>
            <a:ext cx="389850" cy="584775"/>
          </a:xfrm>
          <a:prstGeom prst="rect">
            <a:avLst/>
          </a:prstGeom>
          <a:noFill/>
        </p:spPr>
        <p:txBody>
          <a:bodyPr wrap="none" rtlCol="0">
            <a:spAutoFit/>
          </a:bodyPr>
          <a:lstStyle/>
          <a:p>
            <a:r>
              <a:rPr lang="en-US" altLang="zh-CN" sz="3200" dirty="0">
                <a:latin typeface="Times New Roman" panose="02020603050405020304" pitchFamily="18" charset="0"/>
                <a:cs typeface="Times New Roman" panose="02020603050405020304" pitchFamily="18" charset="0"/>
              </a:rPr>
              <a:t>y</a:t>
            </a:r>
            <a:endParaRPr lang="zh-CN" altLang="en-US" sz="32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67183952"/>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19585" y="706903"/>
            <a:ext cx="3730297"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股票预测方法</a:t>
            </a:r>
            <a:endParaRPr kumimoji="0" lang="en-US" altLang="zh-CN"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endParaRPr>
          </a:p>
        </p:txBody>
      </p:sp>
      <p:sp>
        <p:nvSpPr>
          <p:cNvPr id="344" name="iconfont-1191-801510">
            <a:extLst>
              <a:ext uri="{FF2B5EF4-FFF2-40B4-BE49-F238E27FC236}">
                <a16:creationId xmlns:a16="http://schemas.microsoft.com/office/drawing/2014/main" id="{40FCBC9A-563D-492B-A2DA-80405A37844F}"/>
              </a:ext>
            </a:extLst>
          </p:cNvPr>
          <p:cNvSpPr/>
          <p:nvPr/>
        </p:nvSpPr>
        <p:spPr>
          <a:xfrm>
            <a:off x="306580" y="809681"/>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8" name="文本框 7">
            <a:extLst>
              <a:ext uri="{FF2B5EF4-FFF2-40B4-BE49-F238E27FC236}">
                <a16:creationId xmlns:a16="http://schemas.microsoft.com/office/drawing/2014/main" id="{70F9B890-93F7-41E7-93D1-BC1DED105345}"/>
              </a:ext>
            </a:extLst>
          </p:cNvPr>
          <p:cNvSpPr txBox="1"/>
          <p:nvPr/>
        </p:nvSpPr>
        <p:spPr>
          <a:xfrm>
            <a:off x="969226" y="1744870"/>
            <a:ext cx="7361311" cy="4708981"/>
          </a:xfrm>
          <a:prstGeom prst="rect">
            <a:avLst/>
          </a:prstGeom>
          <a:noFill/>
        </p:spPr>
        <p:txBody>
          <a:bodyPr wrap="none" rtlCol="0">
            <a:spAutoFit/>
          </a:bodyPr>
          <a:lstStyle/>
          <a:p>
            <a:pPr marL="285750" indent="-285750">
              <a:buFont typeface="Wingdings" panose="05000000000000000000" pitchFamily="2" charset="2"/>
              <a:buChar char="l"/>
            </a:pPr>
            <a:r>
              <a:rPr lang="zh-CN" altLang="en-US" sz="2000" dirty="0">
                <a:solidFill>
                  <a:schemeClr val="tx1"/>
                </a:solidFill>
                <a:latin typeface="Times New Roman" panose="02020603050405020304" pitchFamily="18" charset="0"/>
                <a:cs typeface="Times New Roman" panose="02020603050405020304" pitchFamily="18" charset="0"/>
              </a:rPr>
              <a:t>使用</a:t>
            </a:r>
            <a:r>
              <a:rPr lang="en-US" altLang="zh-CN" sz="2000" dirty="0" err="1">
                <a:solidFill>
                  <a:schemeClr val="tx1"/>
                </a:solidFill>
                <a:latin typeface="Times New Roman" panose="02020603050405020304" pitchFamily="18" charset="0"/>
                <a:cs typeface="Times New Roman" panose="02020603050405020304" pitchFamily="18" charset="0"/>
              </a:rPr>
              <a:t>sklearn</a:t>
            </a:r>
            <a:r>
              <a:rPr lang="zh-CN" altLang="en-US" sz="2000" dirty="0">
                <a:solidFill>
                  <a:schemeClr val="tx1"/>
                </a:solidFill>
                <a:latin typeface="Times New Roman" panose="02020603050405020304" pitchFamily="18" charset="0"/>
                <a:cs typeface="Times New Roman" panose="02020603050405020304" pitchFamily="18" charset="0"/>
              </a:rPr>
              <a:t>做线型回归</a:t>
            </a:r>
            <a:endParaRPr lang="en-US" altLang="zh-CN" sz="2000" dirty="0">
              <a:solidFill>
                <a:schemeClr val="tx1"/>
              </a:solidFill>
              <a:latin typeface="Times New Roman" panose="02020603050405020304" pitchFamily="18" charset="0"/>
              <a:cs typeface="Times New Roman" panose="02020603050405020304" pitchFamily="18" charset="0"/>
            </a:endParaRPr>
          </a:p>
          <a:p>
            <a:endParaRPr lang="en-US" altLang="zh-CN" sz="2000" dirty="0">
              <a:solidFill>
                <a:schemeClr val="tx1"/>
              </a:solidFill>
              <a:latin typeface="Times New Roman" panose="02020603050405020304" pitchFamily="18" charset="0"/>
              <a:cs typeface="Times New Roman" panose="02020603050405020304" pitchFamily="18" charset="0"/>
            </a:endParaRPr>
          </a:p>
          <a:p>
            <a:r>
              <a:rPr lang="en-US" altLang="zh-CN" sz="2000" dirty="0">
                <a:solidFill>
                  <a:schemeClr val="tx1"/>
                </a:solidFill>
                <a:latin typeface="Times New Roman" panose="02020603050405020304" pitchFamily="18" charset="0"/>
                <a:cs typeface="Times New Roman" panose="02020603050405020304" pitchFamily="18" charset="0"/>
              </a:rPr>
              <a:t>     </a:t>
            </a:r>
            <a:r>
              <a:rPr lang="zh-CN" altLang="en-US" sz="2000" dirty="0">
                <a:solidFill>
                  <a:schemeClr val="tx1"/>
                </a:solidFill>
                <a:latin typeface="Times New Roman" panose="02020603050405020304" pitchFamily="18" charset="0"/>
                <a:cs typeface="Times New Roman" panose="02020603050405020304" pitchFamily="18" charset="0"/>
              </a:rPr>
              <a:t>首先，导入相关函数</a:t>
            </a:r>
            <a:endParaRPr lang="en-US" altLang="zh-CN" sz="2000" dirty="0">
              <a:solidFill>
                <a:schemeClr val="tx1"/>
              </a:solidFill>
              <a:latin typeface="Times New Roman" panose="02020603050405020304" pitchFamily="18" charset="0"/>
              <a:cs typeface="Times New Roman" panose="02020603050405020304" pitchFamily="18" charset="0"/>
            </a:endParaRPr>
          </a:p>
          <a:p>
            <a:r>
              <a:rPr lang="en-US" altLang="zh-CN" sz="2000" dirty="0">
                <a:solidFill>
                  <a:schemeClr val="tx1"/>
                </a:solidFill>
                <a:latin typeface="Times New Roman" panose="02020603050405020304" pitchFamily="18" charset="0"/>
                <a:cs typeface="Times New Roman" panose="02020603050405020304" pitchFamily="18" charset="0"/>
              </a:rPr>
              <a:t>		</a:t>
            </a:r>
          </a:p>
          <a:p>
            <a:r>
              <a:rPr lang="en-US" altLang="zh-CN" sz="2000" dirty="0">
                <a:solidFill>
                  <a:schemeClr val="tx1"/>
                </a:solidFill>
                <a:latin typeface="Times New Roman" panose="02020603050405020304" pitchFamily="18" charset="0"/>
                <a:cs typeface="Times New Roman" panose="02020603050405020304" pitchFamily="18" charset="0"/>
              </a:rPr>
              <a:t>		</a:t>
            </a:r>
            <a:r>
              <a:rPr lang="zh-CN" altLang="zh-CN" sz="2000" dirty="0">
                <a:solidFill>
                  <a:schemeClr val="tx1"/>
                </a:solidFill>
                <a:latin typeface="Times New Roman" panose="02020603050405020304" pitchFamily="18" charset="0"/>
                <a:cs typeface="Times New Roman" panose="02020603050405020304" pitchFamily="18" charset="0"/>
              </a:rPr>
              <a:t>from sklearn.linear_model import LinearRegression</a:t>
            </a:r>
            <a:endParaRPr lang="en-US" altLang="zh-CN" sz="2000" dirty="0">
              <a:solidFill>
                <a:schemeClr val="tx1"/>
              </a:solidFill>
              <a:latin typeface="Times New Roman" panose="02020603050405020304" pitchFamily="18" charset="0"/>
              <a:cs typeface="Times New Roman" panose="02020603050405020304" pitchFamily="18" charset="0"/>
            </a:endParaRPr>
          </a:p>
          <a:p>
            <a:endParaRPr lang="en-US" altLang="zh-CN" sz="2000" dirty="0">
              <a:solidFill>
                <a:schemeClr val="tx1"/>
              </a:solidFill>
              <a:latin typeface="Times New Roman" panose="02020603050405020304" pitchFamily="18" charset="0"/>
              <a:cs typeface="Times New Roman" panose="02020603050405020304" pitchFamily="18" charset="0"/>
            </a:endParaRPr>
          </a:p>
          <a:p>
            <a:r>
              <a:rPr lang="en-US" altLang="zh-CN" sz="2000" dirty="0">
                <a:solidFill>
                  <a:schemeClr val="tx1"/>
                </a:solidFill>
                <a:latin typeface="Times New Roman" panose="02020603050405020304" pitchFamily="18" charset="0"/>
                <a:cs typeface="Times New Roman" panose="02020603050405020304" pitchFamily="18" charset="0"/>
              </a:rPr>
              <a:t>     </a:t>
            </a:r>
            <a:r>
              <a:rPr lang="zh-CN" altLang="en-US" sz="2000" dirty="0">
                <a:solidFill>
                  <a:schemeClr val="tx1"/>
                </a:solidFill>
                <a:latin typeface="Times New Roman" panose="02020603050405020304" pitchFamily="18" charset="0"/>
                <a:cs typeface="Times New Roman" panose="02020603050405020304" pitchFamily="18" charset="0"/>
              </a:rPr>
              <a:t>线型回归模型</a:t>
            </a:r>
            <a:endParaRPr lang="en-US" altLang="zh-CN" sz="2000" dirty="0">
              <a:solidFill>
                <a:schemeClr val="tx1"/>
              </a:solidFill>
              <a:latin typeface="Times New Roman" panose="02020603050405020304" pitchFamily="18" charset="0"/>
              <a:cs typeface="Times New Roman" panose="02020603050405020304" pitchFamily="18" charset="0"/>
            </a:endParaRPr>
          </a:p>
          <a:p>
            <a:endParaRPr lang="en-US" altLang="zh-CN" sz="2000" dirty="0">
              <a:solidFill>
                <a:schemeClr val="tx1"/>
              </a:solidFill>
              <a:latin typeface="Times New Roman" panose="02020603050405020304" pitchFamily="18" charset="0"/>
              <a:cs typeface="Times New Roman" panose="02020603050405020304" pitchFamily="18" charset="0"/>
            </a:endParaRPr>
          </a:p>
          <a:p>
            <a:r>
              <a:rPr lang="en-US" altLang="zh-CN" sz="2000" dirty="0">
                <a:solidFill>
                  <a:schemeClr val="tx1"/>
                </a:solidFill>
                <a:latin typeface="Times New Roman" panose="02020603050405020304" pitchFamily="18" charset="0"/>
                <a:cs typeface="Times New Roman" panose="02020603050405020304" pitchFamily="18" charset="0"/>
              </a:rPr>
              <a:t>		</a:t>
            </a:r>
            <a:r>
              <a:rPr lang="zh-CN" altLang="zh-CN" sz="2000" dirty="0">
                <a:solidFill>
                  <a:schemeClr val="tx1"/>
                </a:solidFill>
                <a:latin typeface="Times New Roman" panose="02020603050405020304" pitchFamily="18" charset="0"/>
                <a:cs typeface="Times New Roman" panose="02020603050405020304" pitchFamily="18" charset="0"/>
              </a:rPr>
              <a:t>clf = LinearRegression(n_jobs=-1)</a:t>
            </a:r>
          </a:p>
          <a:p>
            <a:endParaRPr lang="en-US" altLang="zh-CN" sz="2000" dirty="0">
              <a:solidFill>
                <a:schemeClr val="tx1"/>
              </a:solidFill>
              <a:latin typeface="Times New Roman" panose="02020603050405020304" pitchFamily="18" charset="0"/>
              <a:cs typeface="Times New Roman" panose="02020603050405020304" pitchFamily="18" charset="0"/>
            </a:endParaRPr>
          </a:p>
          <a:p>
            <a:r>
              <a:rPr lang="en-US" altLang="zh-CN" sz="2000" dirty="0">
                <a:solidFill>
                  <a:schemeClr val="tx1"/>
                </a:solidFill>
                <a:latin typeface="Times New Roman" panose="02020603050405020304" pitchFamily="18" charset="0"/>
                <a:cs typeface="Times New Roman" panose="02020603050405020304" pitchFamily="18" charset="0"/>
              </a:rPr>
              <a:t>     </a:t>
            </a:r>
            <a:r>
              <a:rPr lang="zh-CN" altLang="en-US" sz="2000" dirty="0">
                <a:solidFill>
                  <a:schemeClr val="tx1"/>
                </a:solidFill>
                <a:latin typeface="Times New Roman" panose="02020603050405020304" pitchFamily="18" charset="0"/>
                <a:cs typeface="Times New Roman" panose="02020603050405020304" pitchFamily="18" charset="0"/>
              </a:rPr>
              <a:t>线型模拟</a:t>
            </a:r>
            <a:endParaRPr lang="en-US" altLang="zh-CN" sz="2000" dirty="0">
              <a:solidFill>
                <a:schemeClr val="tx1"/>
              </a:solidFill>
              <a:latin typeface="Times New Roman" panose="02020603050405020304" pitchFamily="18" charset="0"/>
              <a:cs typeface="Times New Roman" panose="02020603050405020304" pitchFamily="18" charset="0"/>
            </a:endParaRPr>
          </a:p>
          <a:p>
            <a:endParaRPr lang="en-US" altLang="zh-CN" sz="2000" dirty="0">
              <a:solidFill>
                <a:schemeClr val="tx1"/>
              </a:solidFill>
              <a:latin typeface="Times New Roman" panose="02020603050405020304" pitchFamily="18" charset="0"/>
              <a:cs typeface="Times New Roman" panose="02020603050405020304" pitchFamily="18" charset="0"/>
            </a:endParaRPr>
          </a:p>
          <a:p>
            <a:r>
              <a:rPr lang="en-US" altLang="zh-CN" sz="2000" dirty="0">
                <a:solidFill>
                  <a:schemeClr val="tx1"/>
                </a:solidFill>
                <a:latin typeface="Times New Roman" panose="02020603050405020304" pitchFamily="18" charset="0"/>
                <a:cs typeface="Times New Roman" panose="02020603050405020304" pitchFamily="18" charset="0"/>
              </a:rPr>
              <a:t>		</a:t>
            </a:r>
            <a:r>
              <a:rPr lang="zh-CN" altLang="zh-CN" sz="2000" dirty="0">
                <a:solidFill>
                  <a:schemeClr val="tx1"/>
                </a:solidFill>
                <a:latin typeface="Times New Roman" panose="02020603050405020304" pitchFamily="18" charset="0"/>
                <a:cs typeface="Times New Roman" panose="02020603050405020304" pitchFamily="18" charset="0"/>
              </a:rPr>
              <a:t>clf.fit(X_train, y_train)</a:t>
            </a:r>
            <a:endParaRPr lang="zh-CN" altLang="zh-CN" sz="2000" dirty="0">
              <a:latin typeface="Times New Roman" panose="02020603050405020304" pitchFamily="18" charset="0"/>
              <a:cs typeface="Times New Roman" panose="02020603050405020304" pitchFamily="18" charset="0"/>
            </a:endParaRPr>
          </a:p>
          <a:p>
            <a:endParaRPr lang="zh-CN" altLang="zh-CN" sz="2000" dirty="0">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429439025"/>
      </p:ext>
    </p:extLst>
  </p:cSld>
  <p:clrMapOvr>
    <a:masterClrMapping/>
  </p:clrMapOvr>
  <p:transition advTm="2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Arial"/>
            </a:endParaRPr>
          </a:p>
        </p:txBody>
      </p:sp>
      <p:pic>
        <p:nvPicPr>
          <p:cNvPr id="5" name="Picture 2" descr="C:\Documents and Settings\Administrator\桌面\新建文件夹\封面\复件 (38) 新建文件夹\dc6e24016985a28b4144.jpg"/>
          <p:cNvPicPr>
            <a:picLocks noChangeAspect="1" noChangeArrowheads="1"/>
          </p:cNvPicPr>
          <p:nvPr/>
        </p:nvPicPr>
        <p:blipFill>
          <a:blip r:embed="rId3">
            <a:extLst>
              <a:ext uri="{28A0092B-C50C-407E-A947-70E740481C1C}">
                <a14:useLocalDpi xmlns:a14="http://schemas.microsoft.com/office/drawing/2010/main" val="0"/>
              </a:ext>
            </a:extLst>
          </a:blip>
          <a:srcRect r="50476"/>
          <a:stretch>
            <a:fillRect/>
          </a:stretch>
        </p:blipFill>
        <p:spPr bwMode="auto">
          <a:xfrm flipV="1">
            <a:off x="0" y="0"/>
            <a:ext cx="6057900" cy="687948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1720843" y="2120893"/>
            <a:ext cx="2616214" cy="2616214"/>
            <a:chOff x="1518309" y="2028319"/>
            <a:chExt cx="2249911" cy="2249911"/>
          </a:xfrm>
        </p:grpSpPr>
        <p:sp>
          <p:nvSpPr>
            <p:cNvPr id="8" name="椭圆 7"/>
            <p:cNvSpPr/>
            <p:nvPr/>
          </p:nvSpPr>
          <p:spPr>
            <a:xfrm>
              <a:off x="1518309" y="2028319"/>
              <a:ext cx="2249911" cy="2249911"/>
            </a:xfrm>
            <a:prstGeom prst="ellipse">
              <a:avLst/>
            </a:prstGeom>
            <a:gradFill flip="none" rotWithShape="1">
              <a:gsLst>
                <a:gs pos="50000">
                  <a:schemeClr val="bg1">
                    <a:lumMod val="95000"/>
                  </a:schemeClr>
                </a:gs>
                <a:gs pos="100000">
                  <a:schemeClr val="bg1">
                    <a:lumMod val="75000"/>
                  </a:schemeClr>
                </a:gs>
                <a:gs pos="0">
                  <a:schemeClr val="bg1"/>
                </a:gs>
              </a:gsLst>
              <a:lin ang="18900000" scaled="0"/>
            </a:gradFill>
            <a:ln w="285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9" name="TextBox 23"/>
            <p:cNvSpPr txBox="1"/>
            <p:nvPr/>
          </p:nvSpPr>
          <p:spPr>
            <a:xfrm>
              <a:off x="1920763" y="2609295"/>
              <a:ext cx="1416593" cy="794052"/>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a:ln>
                    <a:noFill/>
                  </a:ln>
                  <a:solidFill>
                    <a:srgbClr val="000D20"/>
                  </a:solidFill>
                  <a:effectLst/>
                  <a:uLnTx/>
                  <a:uFillTx/>
                  <a:latin typeface="微软雅黑" panose="020B0503020204020204" pitchFamily="34" charset="-122"/>
                  <a:ea typeface="微软雅黑" panose="020B0503020204020204" pitchFamily="34" charset="-122"/>
                  <a:cs typeface="Arial"/>
                </a:rPr>
                <a:t>目 录</a:t>
              </a:r>
            </a:p>
          </p:txBody>
        </p:sp>
        <p:sp>
          <p:nvSpPr>
            <p:cNvPr id="10" name="TextBox 24"/>
            <p:cNvSpPr txBox="1"/>
            <p:nvPr/>
          </p:nvSpPr>
          <p:spPr>
            <a:xfrm>
              <a:off x="2007303" y="3384250"/>
              <a:ext cx="1248139" cy="3181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67" b="1" i="0" u="none" strike="noStrike" kern="1200" cap="none" spc="0" normalizeH="0" baseline="0" noProof="0" dirty="0">
                  <a:ln>
                    <a:noFill/>
                  </a:ln>
                  <a:solidFill>
                    <a:prstClr val="black">
                      <a:lumMod val="95000"/>
                      <a:lumOff val="5000"/>
                    </a:prstClr>
                  </a:solidFill>
                  <a:effectLst/>
                  <a:uLnTx/>
                  <a:uFillTx/>
                  <a:latin typeface="Calibri"/>
                  <a:ea typeface="宋体" panose="02010600030101010101" pitchFamily="2" charset="-122"/>
                  <a:cs typeface="Arial"/>
                </a:rPr>
                <a:t>CATALOG</a:t>
              </a:r>
              <a:endParaRPr kumimoji="0" lang="zh-CN" altLang="en-US" sz="1467" b="1" i="0" u="none" strike="noStrike" kern="1200" cap="none" spc="0" normalizeH="0" baseline="0" noProof="0">
                <a:ln>
                  <a:noFill/>
                </a:ln>
                <a:solidFill>
                  <a:prstClr val="black">
                    <a:lumMod val="95000"/>
                    <a:lumOff val="5000"/>
                  </a:prstClr>
                </a:solidFill>
                <a:effectLst/>
                <a:uLnTx/>
                <a:uFillTx/>
                <a:latin typeface="Calibri"/>
                <a:ea typeface="宋体" panose="02010600030101010101" pitchFamily="2" charset="-122"/>
                <a:cs typeface="Arial"/>
              </a:endParaRPr>
            </a:p>
          </p:txBody>
        </p:sp>
      </p:grpSp>
      <p:grpSp>
        <p:nvGrpSpPr>
          <p:cNvPr id="11" name="组合 10"/>
          <p:cNvGrpSpPr/>
          <p:nvPr/>
        </p:nvGrpSpPr>
        <p:grpSpPr>
          <a:xfrm>
            <a:off x="5377716" y="2649788"/>
            <a:ext cx="5838092" cy="2835362"/>
            <a:chOff x="6559118" y="1574428"/>
            <a:chExt cx="4529094" cy="2038047"/>
          </a:xfrm>
        </p:grpSpPr>
        <p:sp>
          <p:nvSpPr>
            <p:cNvPr id="12" name="圆角矩形 34"/>
            <p:cNvSpPr/>
            <p:nvPr/>
          </p:nvSpPr>
          <p:spPr>
            <a:xfrm>
              <a:off x="6559118" y="1574428"/>
              <a:ext cx="466535" cy="463427"/>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D20"/>
                </a:solidFill>
                <a:effectLst/>
                <a:uLnTx/>
                <a:uFillTx/>
                <a:latin typeface="Calibri"/>
                <a:ea typeface="宋体" panose="02010600030101010101" pitchFamily="2" charset="-122"/>
                <a:cs typeface="Arial"/>
              </a:endParaRPr>
            </a:p>
          </p:txBody>
        </p:sp>
        <p:sp>
          <p:nvSpPr>
            <p:cNvPr id="13" name="文本框 12"/>
            <p:cNvSpPr txBox="1"/>
            <p:nvPr/>
          </p:nvSpPr>
          <p:spPr>
            <a:xfrm>
              <a:off x="6636951" y="1589507"/>
              <a:ext cx="298709" cy="37608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D20"/>
                  </a:solidFill>
                  <a:effectLst/>
                  <a:uLnTx/>
                  <a:uFillTx/>
                  <a:latin typeface="Arial" panose="020B0604020202020204" pitchFamily="34" charset="0"/>
                  <a:ea typeface="MS PMincho" panose="02020600040205080304" pitchFamily="18" charset="-128"/>
                  <a:cs typeface="Arial" panose="020B0604020202020204" pitchFamily="34" charset="0"/>
                </a:rPr>
                <a:t>1</a:t>
              </a:r>
              <a:endParaRPr kumimoji="0" lang="zh-CN" altLang="en-US" sz="2800" b="1" i="0" u="none" strike="noStrike" kern="1200" cap="none" spc="0" normalizeH="0" baseline="0" noProof="0" dirty="0">
                <a:ln>
                  <a:noFill/>
                </a:ln>
                <a:solidFill>
                  <a:srgbClr val="000D20"/>
                </a:solidFill>
                <a:effectLst/>
                <a:uLnTx/>
                <a:uFillTx/>
                <a:latin typeface="Arial" panose="020B0604020202020204" pitchFamily="34" charset="0"/>
                <a:ea typeface="MS PMincho" panose="02020600040205080304" pitchFamily="18" charset="-128"/>
                <a:cs typeface="Arial" panose="020B0604020202020204" pitchFamily="34" charset="0"/>
              </a:endParaRPr>
            </a:p>
          </p:txBody>
        </p:sp>
        <p:sp>
          <p:nvSpPr>
            <p:cNvPr id="14" name="圆角矩形 37"/>
            <p:cNvSpPr/>
            <p:nvPr/>
          </p:nvSpPr>
          <p:spPr>
            <a:xfrm>
              <a:off x="6559118" y="2385856"/>
              <a:ext cx="466535" cy="46342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D20"/>
                </a:solidFill>
                <a:effectLst/>
                <a:uLnTx/>
                <a:uFillTx/>
                <a:latin typeface="Calibri"/>
                <a:ea typeface="宋体" panose="02010600030101010101" pitchFamily="2" charset="-122"/>
                <a:cs typeface="Arial"/>
              </a:endParaRPr>
            </a:p>
          </p:txBody>
        </p:sp>
        <p:sp>
          <p:nvSpPr>
            <p:cNvPr id="15" name="文本框 14"/>
            <p:cNvSpPr txBox="1"/>
            <p:nvPr/>
          </p:nvSpPr>
          <p:spPr>
            <a:xfrm>
              <a:off x="6636951" y="2400936"/>
              <a:ext cx="298709" cy="37608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D20"/>
                  </a:solidFill>
                  <a:effectLst/>
                  <a:uLnTx/>
                  <a:uFillTx/>
                  <a:latin typeface="Arial" panose="020B0604020202020204" pitchFamily="34" charset="0"/>
                  <a:ea typeface="MS PMincho" panose="02020600040205080304" pitchFamily="18" charset="-128"/>
                  <a:cs typeface="Arial" panose="020B0604020202020204" pitchFamily="34" charset="0"/>
                </a:rPr>
                <a:t>2</a:t>
              </a:r>
              <a:endParaRPr kumimoji="0" lang="zh-CN" altLang="en-US" sz="2800" b="1" i="0" u="none" strike="noStrike" kern="1200" cap="none" spc="0" normalizeH="0" baseline="0" noProof="0" dirty="0">
                <a:ln>
                  <a:noFill/>
                </a:ln>
                <a:solidFill>
                  <a:srgbClr val="000D20"/>
                </a:solidFill>
                <a:effectLst/>
                <a:uLnTx/>
                <a:uFillTx/>
                <a:latin typeface="Arial" panose="020B0604020202020204" pitchFamily="34" charset="0"/>
                <a:ea typeface="MS PMincho" panose="02020600040205080304" pitchFamily="18" charset="-128"/>
                <a:cs typeface="Arial" panose="020B0604020202020204" pitchFamily="34" charset="0"/>
              </a:endParaRPr>
            </a:p>
          </p:txBody>
        </p:sp>
        <p:sp>
          <p:nvSpPr>
            <p:cNvPr id="22" name="圆角矩形 49"/>
            <p:cNvSpPr/>
            <p:nvPr/>
          </p:nvSpPr>
          <p:spPr>
            <a:xfrm>
              <a:off x="7408283" y="1574428"/>
              <a:ext cx="3679929" cy="463428"/>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D20"/>
                </a:solidFill>
                <a:effectLst/>
                <a:uLnTx/>
                <a:uFillTx/>
                <a:latin typeface="Calibri"/>
                <a:ea typeface="宋体" panose="02010600030101010101" pitchFamily="2" charset="-122"/>
                <a:cs typeface="Arial"/>
              </a:endParaRPr>
            </a:p>
          </p:txBody>
        </p:sp>
        <p:sp>
          <p:nvSpPr>
            <p:cNvPr id="23" name="矩形 22"/>
            <p:cNvSpPr/>
            <p:nvPr/>
          </p:nvSpPr>
          <p:spPr>
            <a:xfrm>
              <a:off x="8566468" y="1627159"/>
              <a:ext cx="1257511" cy="376089"/>
            </a:xfrm>
            <a:prstGeom prst="rect">
              <a:avLst/>
            </a:prstGeom>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000D20"/>
                  </a:solidFill>
                  <a:latin typeface="微软雅黑" panose="020B0503020204020204" pitchFamily="34" charset="-122"/>
                  <a:ea typeface="微软雅黑" panose="020B0503020204020204" pitchFamily="34" charset="-122"/>
                  <a:cs typeface="Arial"/>
                </a:rPr>
                <a:t>线性回归</a:t>
              </a:r>
              <a:endParaRPr kumimoji="0" lang="zh-CN" altLang="en-US" sz="2800" b="1" i="0" u="none" strike="noStrike" kern="1200" cap="none" spc="0" normalizeH="0" baseline="0" noProof="0" dirty="0">
                <a:ln>
                  <a:noFill/>
                </a:ln>
                <a:solidFill>
                  <a:srgbClr val="000D20"/>
                </a:solidFill>
                <a:effectLst/>
                <a:uLnTx/>
                <a:uFillTx/>
                <a:latin typeface="微软雅黑" panose="020B0503020204020204" pitchFamily="34" charset="-122"/>
                <a:ea typeface="微软雅黑" panose="020B0503020204020204" pitchFamily="34" charset="-122"/>
                <a:cs typeface="Arial"/>
              </a:endParaRPr>
            </a:p>
          </p:txBody>
        </p:sp>
        <p:sp>
          <p:nvSpPr>
            <p:cNvPr id="24" name="圆角矩形 52"/>
            <p:cNvSpPr/>
            <p:nvPr/>
          </p:nvSpPr>
          <p:spPr>
            <a:xfrm>
              <a:off x="7408283" y="2385857"/>
              <a:ext cx="3679929" cy="46342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D20"/>
                </a:solidFill>
                <a:effectLst/>
                <a:uLnTx/>
                <a:uFillTx/>
                <a:latin typeface="Calibri"/>
                <a:ea typeface="宋体" panose="02010600030101010101" pitchFamily="2" charset="-122"/>
                <a:cs typeface="Arial"/>
              </a:endParaRPr>
            </a:p>
          </p:txBody>
        </p:sp>
        <p:sp>
          <p:nvSpPr>
            <p:cNvPr id="27" name="矩形 26"/>
            <p:cNvSpPr/>
            <p:nvPr/>
          </p:nvSpPr>
          <p:spPr>
            <a:xfrm>
              <a:off x="8566200" y="3236386"/>
              <a:ext cx="1257511" cy="37608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0D20"/>
                  </a:solidFill>
                  <a:effectLst/>
                  <a:uLnTx/>
                  <a:uFillTx/>
                  <a:latin typeface="微软雅黑" panose="020B0503020204020204" pitchFamily="34" charset="-122"/>
                  <a:ea typeface="微软雅黑" panose="020B0503020204020204" pitchFamily="34" charset="-122"/>
                  <a:cs typeface="Arial"/>
                </a:rPr>
                <a:t>逻辑回归</a:t>
              </a:r>
            </a:p>
          </p:txBody>
        </p:sp>
      </p:grpSp>
      <p:sp>
        <p:nvSpPr>
          <p:cNvPr id="21" name="矩形 20">
            <a:extLst>
              <a:ext uri="{FF2B5EF4-FFF2-40B4-BE49-F238E27FC236}">
                <a16:creationId xmlns:a16="http://schemas.microsoft.com/office/drawing/2014/main" id="{96293DE9-10B0-4E1A-9E0E-E0EA5A1688BD}"/>
              </a:ext>
            </a:extLst>
          </p:cNvPr>
          <p:cNvSpPr/>
          <p:nvPr/>
        </p:nvSpPr>
        <p:spPr>
          <a:xfrm>
            <a:off x="6708135" y="3833057"/>
            <a:ext cx="4134465" cy="523220"/>
          </a:xfrm>
          <a:prstGeom prst="rect">
            <a:avLst/>
          </a:prstGeom>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000D20"/>
                </a:solidFill>
                <a:latin typeface="微软雅黑" panose="020B0503020204020204" pitchFamily="34" charset="-122"/>
                <a:ea typeface="微软雅黑" panose="020B0503020204020204" pitchFamily="34" charset="-122"/>
                <a:cs typeface="Arial"/>
              </a:rPr>
              <a:t>基于线性回归的股票预测</a:t>
            </a:r>
            <a:endParaRPr lang="en-US" altLang="zh-CN" sz="2800" b="1" dirty="0">
              <a:solidFill>
                <a:srgbClr val="000D20"/>
              </a:solidFill>
              <a:latin typeface="微软雅黑" panose="020B0503020204020204" pitchFamily="34" charset="-122"/>
              <a:ea typeface="微软雅黑" panose="020B0503020204020204" pitchFamily="34" charset="-122"/>
              <a:cs typeface="Arial"/>
            </a:endParaRPr>
          </a:p>
        </p:txBody>
      </p:sp>
    </p:spTree>
    <p:extLst>
      <p:ext uri="{BB962C8B-B14F-4D97-AF65-F5344CB8AC3E}">
        <p14:creationId xmlns:p14="http://schemas.microsoft.com/office/powerpoint/2010/main" val="1082416113"/>
      </p:ext>
    </p:extLst>
  </p:cSld>
  <p:clrMapOvr>
    <a:masterClrMapping/>
  </p:clrMapOvr>
  <p:transition advTm="2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00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pic>
        <p:nvPicPr>
          <p:cNvPr id="5" name="Picture 2" descr="C:\Documents and Settings\Administrator\桌面\新建文件夹\封面\复件 (38) 新建文件夹\dc6e24016985a28b4144.jpg"/>
          <p:cNvPicPr>
            <a:picLocks noChangeAspect="1" noChangeArrowheads="1"/>
          </p:cNvPicPr>
          <p:nvPr/>
        </p:nvPicPr>
        <p:blipFill>
          <a:blip r:embed="rId2">
            <a:extLst>
              <a:ext uri="{28A0092B-C50C-407E-A947-70E740481C1C}">
                <a14:useLocalDpi xmlns:a14="http://schemas.microsoft.com/office/drawing/2010/main" val="0"/>
              </a:ext>
            </a:extLst>
          </a:blip>
          <a:srcRect l="21648" r="50476"/>
          <a:stretch>
            <a:fillRect/>
          </a:stretch>
        </p:blipFill>
        <p:spPr bwMode="auto">
          <a:xfrm rot="5400000" flipV="1">
            <a:off x="4144364" y="-1715717"/>
            <a:ext cx="3409946" cy="68794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Documents and Settings\Administrator\桌面\新建文件夹\封面\复件 (38) 新建文件夹\dc6e24016985a28b4144.jpg"/>
          <p:cNvPicPr>
            <a:picLocks noChangeAspect="1" noChangeArrowheads="1"/>
          </p:cNvPicPr>
          <p:nvPr/>
        </p:nvPicPr>
        <p:blipFill>
          <a:blip r:embed="rId2">
            <a:extLst>
              <a:ext uri="{28A0092B-C50C-407E-A947-70E740481C1C}">
                <a14:useLocalDpi xmlns:a14="http://schemas.microsoft.com/office/drawing/2010/main" val="0"/>
              </a:ext>
            </a:extLst>
          </a:blip>
          <a:srcRect l="21648" r="50476"/>
          <a:stretch>
            <a:fillRect/>
          </a:stretch>
        </p:blipFill>
        <p:spPr bwMode="auto">
          <a:xfrm rot="5400000" flipH="1">
            <a:off x="4144362" y="1694229"/>
            <a:ext cx="3409946" cy="6879489"/>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0" y="1314450"/>
            <a:ext cx="12192000" cy="426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6" name="矩形 5"/>
          <p:cNvSpPr/>
          <p:nvPr/>
        </p:nvSpPr>
        <p:spPr>
          <a:xfrm>
            <a:off x="4875154" y="3815651"/>
            <a:ext cx="2441694" cy="769441"/>
          </a:xfrm>
          <a:prstGeom prst="rect">
            <a:avLst/>
          </a:prstGeom>
        </p:spPr>
        <p:txBody>
          <a:bodyPr wrap="non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rPr>
              <a:t>线性回归</a:t>
            </a:r>
            <a:endParaRPr kumimoji="0" lang="zh-CN" altLang="en-US" sz="32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Arial"/>
            </a:endParaRPr>
          </a:p>
        </p:txBody>
      </p:sp>
      <p:grpSp>
        <p:nvGrpSpPr>
          <p:cNvPr id="8" name="组合 7"/>
          <p:cNvGrpSpPr/>
          <p:nvPr/>
        </p:nvGrpSpPr>
        <p:grpSpPr>
          <a:xfrm>
            <a:off x="4948595" y="1618712"/>
            <a:ext cx="2294807" cy="1954107"/>
            <a:chOff x="4555228" y="658068"/>
            <a:chExt cx="3141149" cy="2674796"/>
          </a:xfrm>
        </p:grpSpPr>
        <p:sp>
          <p:nvSpPr>
            <p:cNvPr id="9" name="矩形 10"/>
            <p:cNvSpPr>
              <a:spLocks noChangeAspect="1"/>
            </p:cNvSpPr>
            <p:nvPr/>
          </p:nvSpPr>
          <p:spPr>
            <a:xfrm>
              <a:off x="4821709" y="1129483"/>
              <a:ext cx="1940540" cy="2113804"/>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chemeClr val="bg1">
                <a:lumMod val="85000"/>
              </a:schemeClr>
            </a:solidFill>
            <a:ln>
              <a:noFill/>
            </a:ln>
            <a:effectLst>
              <a:innerShdw blurRad="152400" dist="50800" dir="189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Arial"/>
              </a:endParaRPr>
            </a:p>
          </p:txBody>
        </p:sp>
        <p:grpSp>
          <p:nvGrpSpPr>
            <p:cNvPr id="10" name="组合 9"/>
            <p:cNvGrpSpPr/>
            <p:nvPr/>
          </p:nvGrpSpPr>
          <p:grpSpPr>
            <a:xfrm>
              <a:off x="5459649" y="894400"/>
              <a:ext cx="2236728" cy="2438464"/>
              <a:chOff x="1249459" y="2668927"/>
              <a:chExt cx="1099775" cy="1198967"/>
            </a:xfrm>
          </p:grpSpPr>
          <p:sp>
            <p:nvSpPr>
              <p:cNvPr id="12" name="矩形 10"/>
              <p:cNvSpPr>
                <a:spLocks noChangeAspect="1"/>
              </p:cNvSpPr>
              <p:nvPr/>
            </p:nvSpPr>
            <p:spPr>
              <a:xfrm>
                <a:off x="1249459" y="2668927"/>
                <a:ext cx="1099775" cy="1198967"/>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flip="none" rotWithShape="1">
                <a:gsLst>
                  <a:gs pos="50000">
                    <a:schemeClr val="bg1">
                      <a:lumMod val="95000"/>
                    </a:schemeClr>
                  </a:gs>
                  <a:gs pos="100000">
                    <a:schemeClr val="bg1">
                      <a:lumMod val="75000"/>
                    </a:schemeClr>
                  </a:gs>
                  <a:gs pos="0">
                    <a:schemeClr val="bg1"/>
                  </a:gs>
                </a:gsLst>
                <a:lin ang="18900000" scaled="0"/>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13" name="KSO_Shape"/>
              <p:cNvSpPr>
                <a:spLocks noChangeAspect="1"/>
              </p:cNvSpPr>
              <p:nvPr/>
            </p:nvSpPr>
            <p:spPr bwMode="auto">
              <a:xfrm>
                <a:off x="1510253" y="2927674"/>
                <a:ext cx="539057" cy="626810"/>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8">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000D2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3200" b="0" i="0" u="none" strike="noStrike" kern="1200" cap="none" spc="0" normalizeH="0" baseline="0" noProof="0">
                  <a:ln>
                    <a:noFill/>
                  </a:ln>
                  <a:solidFill>
                    <a:sysClr val="windowText" lastClr="000000"/>
                  </a:solidFill>
                  <a:effectLst/>
                  <a:uLnTx/>
                  <a:uFillTx/>
                  <a:latin typeface="Calibri" panose="020F0502020204030204" pitchFamily="34" charset="0"/>
                  <a:ea typeface="宋体" panose="02010600030101010101" pitchFamily="2" charset="-122"/>
                  <a:cs typeface="Arial"/>
                </a:endParaRPr>
              </a:p>
            </p:txBody>
          </p:sp>
        </p:grpSp>
        <p:sp>
          <p:nvSpPr>
            <p:cNvPr id="11" name="矩形 10"/>
            <p:cNvSpPr/>
            <p:nvPr/>
          </p:nvSpPr>
          <p:spPr>
            <a:xfrm>
              <a:off x="4555228" y="658068"/>
              <a:ext cx="1232944" cy="1344149"/>
            </a:xfrm>
            <a:custGeom>
              <a:avLst/>
              <a:gdLst>
                <a:gd name="connsiteX0" fmla="*/ 653528 w 1305814"/>
                <a:gd name="connsiteY0" fmla="*/ 0 h 1423589"/>
                <a:gd name="connsiteX1" fmla="*/ 757287 w 1305814"/>
                <a:gd name="connsiteY1" fmla="*/ 32444 h 1423589"/>
                <a:gd name="connsiteX2" fmla="*/ 1206876 w 1305814"/>
                <a:gd name="connsiteY2" fmla="*/ 284945 h 1423589"/>
                <a:gd name="connsiteX3" fmla="*/ 1237706 w 1305814"/>
                <a:gd name="connsiteY3" fmla="*/ 306775 h 1423589"/>
                <a:gd name="connsiteX4" fmla="*/ 1304420 w 1305814"/>
                <a:gd name="connsiteY4" fmla="*/ 434263 h 1423589"/>
                <a:gd name="connsiteX5" fmla="*/ 1305806 w 1305814"/>
                <a:gd name="connsiteY5" fmla="*/ 519922 h 1423589"/>
                <a:gd name="connsiteX6" fmla="*/ 1301746 w 1305814"/>
                <a:gd name="connsiteY6" fmla="*/ 953747 h 1423589"/>
                <a:gd name="connsiteX7" fmla="*/ 1302599 w 1305814"/>
                <a:gd name="connsiteY7" fmla="*/ 1003650 h 1423589"/>
                <a:gd name="connsiteX8" fmla="*/ 1227376 w 1305814"/>
                <a:gd name="connsiteY8" fmla="*/ 1152027 h 1423589"/>
                <a:gd name="connsiteX9" fmla="*/ 1174235 w 1305814"/>
                <a:gd name="connsiteY9" fmla="*/ 1184756 h 1423589"/>
                <a:gd name="connsiteX10" fmla="*/ 792288 w 1305814"/>
                <a:gd name="connsiteY10" fmla="*/ 1385653 h 1423589"/>
                <a:gd name="connsiteX11" fmla="*/ 502818 w 1305814"/>
                <a:gd name="connsiteY11" fmla="*/ 1379955 h 1423589"/>
                <a:gd name="connsiteX12" fmla="*/ 94302 w 1305814"/>
                <a:gd name="connsiteY12" fmla="*/ 1158755 h 1423589"/>
                <a:gd name="connsiteX13" fmla="*/ 39429 w 1305814"/>
                <a:gd name="connsiteY13" fmla="*/ 1117635 h 1423589"/>
                <a:gd name="connsiteX14" fmla="*/ 667 w 1305814"/>
                <a:gd name="connsiteY14" fmla="*/ 999105 h 1423589"/>
                <a:gd name="connsiteX15" fmla="*/ 0 w 1305814"/>
                <a:gd name="connsiteY15" fmla="*/ 972364 h 1423589"/>
                <a:gd name="connsiteX16" fmla="*/ 2496 w 1305814"/>
                <a:gd name="connsiteY16" fmla="*/ 463106 h 1423589"/>
                <a:gd name="connsiteX17" fmla="*/ 2458 w 1305814"/>
                <a:gd name="connsiteY17" fmla="*/ 429563 h 1423589"/>
                <a:gd name="connsiteX18" fmla="*/ 75248 w 1305814"/>
                <a:gd name="connsiteY18" fmla="*/ 303202 h 1423589"/>
                <a:gd name="connsiteX19" fmla="*/ 106293 w 1305814"/>
                <a:gd name="connsiteY19" fmla="*/ 282597 h 1423589"/>
                <a:gd name="connsiteX20" fmla="*/ 541533 w 1305814"/>
                <a:gd name="connsiteY20" fmla="*/ 38110 h 1423589"/>
                <a:gd name="connsiteX21" fmla="*/ 653528 w 1305814"/>
                <a:gd name="connsiteY21" fmla="*/ 0 h 142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solidFill>
              <a:srgbClr val="000D20"/>
            </a:solidFill>
            <a:ln w="15875">
              <a:solidFill>
                <a:srgbClr val="000D20"/>
              </a:solidFill>
            </a:ln>
            <a:effectLst>
              <a:innerShdw blurRad="266700" dist="203200" dir="189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Arial"/>
                </a:rPr>
                <a:t>01</a:t>
              </a:r>
              <a:endParaRPr kumimoji="0" lang="zh-CN" altLang="en-US" sz="3733"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Arial"/>
              </a:endParaRPr>
            </a:p>
          </p:txBody>
        </p:sp>
      </p:grpSp>
    </p:spTree>
    <p:extLst>
      <p:ext uri="{BB962C8B-B14F-4D97-AF65-F5344CB8AC3E}">
        <p14:creationId xmlns:p14="http://schemas.microsoft.com/office/powerpoint/2010/main" val="814284444"/>
      </p:ext>
    </p:extLst>
  </p:cSld>
  <p:clrMapOvr>
    <a:masterClrMapping/>
  </p:clrMapOvr>
  <p:transition advTm="2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圆角矩形 4">
            <a:extLst>
              <a:ext uri="{FF2B5EF4-FFF2-40B4-BE49-F238E27FC236}">
                <a16:creationId xmlns:a16="http://schemas.microsoft.com/office/drawing/2014/main" id="{2AF26007-BC94-40E9-AF26-534A59AC9DFA}"/>
              </a:ext>
            </a:extLst>
          </p:cNvPr>
          <p:cNvSpPr/>
          <p:nvPr/>
        </p:nvSpPr>
        <p:spPr>
          <a:xfrm>
            <a:off x="4278157" y="1897827"/>
            <a:ext cx="2213078" cy="595901"/>
          </a:xfrm>
          <a:prstGeom prst="roundRect">
            <a:avLst/>
          </a:prstGeom>
          <a:ln w="19050">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a:rPr>
              <a:t>一元线性回归</a:t>
            </a:r>
          </a:p>
        </p:txBody>
      </p:sp>
      <p:sp>
        <p:nvSpPr>
          <p:cNvPr id="317" name="圆角矩形 7">
            <a:extLst>
              <a:ext uri="{FF2B5EF4-FFF2-40B4-BE49-F238E27FC236}">
                <a16:creationId xmlns:a16="http://schemas.microsoft.com/office/drawing/2014/main" id="{F4C8302F-1984-48EC-99EB-88B0C17C311A}"/>
              </a:ext>
            </a:extLst>
          </p:cNvPr>
          <p:cNvSpPr/>
          <p:nvPr/>
        </p:nvSpPr>
        <p:spPr>
          <a:xfrm>
            <a:off x="1097281" y="3772423"/>
            <a:ext cx="1756881" cy="595901"/>
          </a:xfrm>
          <a:prstGeom prst="roundRect">
            <a:avLst/>
          </a:prstGeom>
          <a:ln w="19050">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2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a:rPr>
              <a:t>逻辑回归</a:t>
            </a:r>
          </a:p>
        </p:txBody>
      </p:sp>
      <p:sp>
        <p:nvSpPr>
          <p:cNvPr id="318" name="圆角矩形 8">
            <a:extLst>
              <a:ext uri="{FF2B5EF4-FFF2-40B4-BE49-F238E27FC236}">
                <a16:creationId xmlns:a16="http://schemas.microsoft.com/office/drawing/2014/main" id="{A508F6DB-1D44-466D-9BB2-08E4CE923E88}"/>
              </a:ext>
            </a:extLst>
          </p:cNvPr>
          <p:cNvSpPr/>
          <p:nvPr/>
        </p:nvSpPr>
        <p:spPr>
          <a:xfrm>
            <a:off x="1102253" y="2659202"/>
            <a:ext cx="1756881" cy="595901"/>
          </a:xfrm>
          <a:prstGeom prst="roundRect">
            <a:avLst/>
          </a:prstGeom>
          <a:ln w="19050">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2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a:rPr>
              <a:t>线性回归</a:t>
            </a:r>
          </a:p>
        </p:txBody>
      </p:sp>
      <p:sp>
        <p:nvSpPr>
          <p:cNvPr id="319" name="圆角矩形 9">
            <a:extLst>
              <a:ext uri="{FF2B5EF4-FFF2-40B4-BE49-F238E27FC236}">
                <a16:creationId xmlns:a16="http://schemas.microsoft.com/office/drawing/2014/main" id="{16D59BB4-CE62-4FDE-9FE2-124D848C3ACA}"/>
              </a:ext>
            </a:extLst>
          </p:cNvPr>
          <p:cNvSpPr/>
          <p:nvPr/>
        </p:nvSpPr>
        <p:spPr>
          <a:xfrm>
            <a:off x="1097281" y="4914662"/>
            <a:ext cx="1756881" cy="595901"/>
          </a:xfrm>
          <a:prstGeom prst="roundRect">
            <a:avLst/>
          </a:prstGeom>
          <a:ln w="19050">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2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a:rPr>
              <a:t>其他回归</a:t>
            </a:r>
          </a:p>
        </p:txBody>
      </p:sp>
      <p:sp>
        <p:nvSpPr>
          <p:cNvPr id="336" name="圆角矩形 11">
            <a:extLst>
              <a:ext uri="{FF2B5EF4-FFF2-40B4-BE49-F238E27FC236}">
                <a16:creationId xmlns:a16="http://schemas.microsoft.com/office/drawing/2014/main" id="{D90396AD-72A8-4ACF-91C3-59E47415E3B6}"/>
              </a:ext>
            </a:extLst>
          </p:cNvPr>
          <p:cNvSpPr/>
          <p:nvPr/>
        </p:nvSpPr>
        <p:spPr>
          <a:xfrm>
            <a:off x="4278156" y="2944707"/>
            <a:ext cx="2213079" cy="595901"/>
          </a:xfrm>
          <a:prstGeom prst="roundRect">
            <a:avLst/>
          </a:prstGeom>
          <a:ln w="19050">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a:rPr>
              <a:t>多元线性回归</a:t>
            </a:r>
          </a:p>
        </p:txBody>
      </p:sp>
      <p:cxnSp>
        <p:nvCxnSpPr>
          <p:cNvPr id="337" name="直线箭头连接符 9">
            <a:extLst>
              <a:ext uri="{FF2B5EF4-FFF2-40B4-BE49-F238E27FC236}">
                <a16:creationId xmlns:a16="http://schemas.microsoft.com/office/drawing/2014/main" id="{A641EBD8-00FE-4C7B-869B-C7A4FC1A67BA}"/>
              </a:ext>
            </a:extLst>
          </p:cNvPr>
          <p:cNvCxnSpPr>
            <a:cxnSpLocks/>
            <a:stCxn id="318" idx="3"/>
            <a:endCxn id="316" idx="1"/>
          </p:cNvCxnSpPr>
          <p:nvPr/>
        </p:nvCxnSpPr>
        <p:spPr>
          <a:xfrm flipV="1">
            <a:off x="2859134" y="2195778"/>
            <a:ext cx="1419023" cy="761375"/>
          </a:xfrm>
          <a:prstGeom prst="straightConnector1">
            <a:avLst/>
          </a:prstGeom>
          <a:ln w="19050">
            <a:solidFill>
              <a:schemeClr val="accent5">
                <a:lumMod val="75000"/>
              </a:schemeClr>
            </a:solidFill>
            <a:tailEnd type="triangle"/>
          </a:ln>
        </p:spPr>
        <p:style>
          <a:lnRef idx="2">
            <a:schemeClr val="accent5"/>
          </a:lnRef>
          <a:fillRef idx="1">
            <a:schemeClr val="lt1"/>
          </a:fillRef>
          <a:effectRef idx="0">
            <a:schemeClr val="accent5"/>
          </a:effectRef>
          <a:fontRef idx="minor">
            <a:schemeClr val="dk1"/>
          </a:fontRef>
        </p:style>
      </p:cxnSp>
      <p:cxnSp>
        <p:nvCxnSpPr>
          <p:cNvPr id="338" name="直线箭头连接符 11">
            <a:extLst>
              <a:ext uri="{FF2B5EF4-FFF2-40B4-BE49-F238E27FC236}">
                <a16:creationId xmlns:a16="http://schemas.microsoft.com/office/drawing/2014/main" id="{334C1FD4-8F88-4A1B-A173-DBAC559246BC}"/>
              </a:ext>
            </a:extLst>
          </p:cNvPr>
          <p:cNvCxnSpPr>
            <a:cxnSpLocks/>
            <a:stCxn id="318" idx="3"/>
            <a:endCxn id="336" idx="1"/>
          </p:cNvCxnSpPr>
          <p:nvPr/>
        </p:nvCxnSpPr>
        <p:spPr>
          <a:xfrm>
            <a:off x="2859134" y="2957153"/>
            <a:ext cx="1419022" cy="285505"/>
          </a:xfrm>
          <a:prstGeom prst="straightConnector1">
            <a:avLst/>
          </a:prstGeom>
          <a:ln w="19050">
            <a:solidFill>
              <a:schemeClr val="accent5">
                <a:lumMod val="75000"/>
              </a:schemeClr>
            </a:solidFill>
            <a:tailEnd type="triangle"/>
          </a:ln>
        </p:spPr>
        <p:style>
          <a:lnRef idx="2">
            <a:schemeClr val="accent5"/>
          </a:lnRef>
          <a:fillRef idx="1">
            <a:schemeClr val="lt1"/>
          </a:fillRef>
          <a:effectRef idx="0">
            <a:schemeClr val="accent5"/>
          </a:effectRef>
          <a:fontRef idx="minor">
            <a:schemeClr val="dk1"/>
          </a:fontRef>
        </p:style>
      </p:cxnSp>
      <p:sp>
        <p:nvSpPr>
          <p:cNvPr id="339" name="圆角矩形 17">
            <a:extLst>
              <a:ext uri="{FF2B5EF4-FFF2-40B4-BE49-F238E27FC236}">
                <a16:creationId xmlns:a16="http://schemas.microsoft.com/office/drawing/2014/main" id="{5E07B9C7-71C9-4CC0-A859-64DBF5B54521}"/>
              </a:ext>
            </a:extLst>
          </p:cNvPr>
          <p:cNvSpPr/>
          <p:nvPr/>
        </p:nvSpPr>
        <p:spPr>
          <a:xfrm>
            <a:off x="4278157" y="3975471"/>
            <a:ext cx="2213078" cy="595901"/>
          </a:xfrm>
          <a:prstGeom prst="roundRect">
            <a:avLst/>
          </a:prstGeom>
          <a:ln w="19050">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a:rPr>
              <a:t>岭回归</a:t>
            </a:r>
          </a:p>
        </p:txBody>
      </p:sp>
      <p:sp>
        <p:nvSpPr>
          <p:cNvPr id="340" name="圆角矩形 18">
            <a:extLst>
              <a:ext uri="{FF2B5EF4-FFF2-40B4-BE49-F238E27FC236}">
                <a16:creationId xmlns:a16="http://schemas.microsoft.com/office/drawing/2014/main" id="{22F4FE00-AAAE-481A-AB2A-88EDA257C6CA}"/>
              </a:ext>
            </a:extLst>
          </p:cNvPr>
          <p:cNvSpPr/>
          <p:nvPr/>
        </p:nvSpPr>
        <p:spPr>
          <a:xfrm>
            <a:off x="4278157" y="5039550"/>
            <a:ext cx="2213078" cy="595901"/>
          </a:xfrm>
          <a:prstGeom prst="roundRect">
            <a:avLst/>
          </a:prstGeom>
          <a:ln w="19050">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a:rPr>
              <a:t>套索回归</a:t>
            </a:r>
          </a:p>
        </p:txBody>
      </p:sp>
      <p:cxnSp>
        <p:nvCxnSpPr>
          <p:cNvPr id="341" name="直线箭头连接符 15">
            <a:extLst>
              <a:ext uri="{FF2B5EF4-FFF2-40B4-BE49-F238E27FC236}">
                <a16:creationId xmlns:a16="http://schemas.microsoft.com/office/drawing/2014/main" id="{52A91299-E295-4EA9-AEEB-CA6DB18B24CF}"/>
              </a:ext>
            </a:extLst>
          </p:cNvPr>
          <p:cNvCxnSpPr>
            <a:cxnSpLocks/>
            <a:stCxn id="319" idx="3"/>
            <a:endCxn id="339" idx="1"/>
          </p:cNvCxnSpPr>
          <p:nvPr/>
        </p:nvCxnSpPr>
        <p:spPr>
          <a:xfrm flipV="1">
            <a:off x="2854162" y="4273422"/>
            <a:ext cx="1423995" cy="939191"/>
          </a:xfrm>
          <a:prstGeom prst="straightConnector1">
            <a:avLst/>
          </a:prstGeom>
          <a:ln w="19050">
            <a:solidFill>
              <a:schemeClr val="accent5">
                <a:lumMod val="75000"/>
              </a:schemeClr>
            </a:solidFill>
            <a:tailEnd type="triangle"/>
          </a:ln>
        </p:spPr>
        <p:style>
          <a:lnRef idx="2">
            <a:schemeClr val="accent5"/>
          </a:lnRef>
          <a:fillRef idx="1">
            <a:schemeClr val="lt1"/>
          </a:fillRef>
          <a:effectRef idx="0">
            <a:schemeClr val="accent5"/>
          </a:effectRef>
          <a:fontRef idx="minor">
            <a:schemeClr val="dk1"/>
          </a:fontRef>
        </p:style>
      </p:cxnSp>
      <p:cxnSp>
        <p:nvCxnSpPr>
          <p:cNvPr id="342" name="直线箭头连接符 17">
            <a:extLst>
              <a:ext uri="{FF2B5EF4-FFF2-40B4-BE49-F238E27FC236}">
                <a16:creationId xmlns:a16="http://schemas.microsoft.com/office/drawing/2014/main" id="{2395EB9E-E08B-454E-A8D0-F495DD336904}"/>
              </a:ext>
            </a:extLst>
          </p:cNvPr>
          <p:cNvCxnSpPr>
            <a:cxnSpLocks/>
            <a:stCxn id="319" idx="3"/>
            <a:endCxn id="340" idx="1"/>
          </p:cNvCxnSpPr>
          <p:nvPr/>
        </p:nvCxnSpPr>
        <p:spPr>
          <a:xfrm>
            <a:off x="2854162" y="5212613"/>
            <a:ext cx="1423995" cy="124888"/>
          </a:xfrm>
          <a:prstGeom prst="straightConnector1">
            <a:avLst/>
          </a:prstGeom>
          <a:ln w="19050">
            <a:solidFill>
              <a:schemeClr val="accent5">
                <a:lumMod val="75000"/>
              </a:schemeClr>
            </a:solidFill>
            <a:tailEnd type="triangle"/>
          </a:ln>
        </p:spPr>
        <p:style>
          <a:lnRef idx="2">
            <a:schemeClr val="accent5"/>
          </a:lnRef>
          <a:fillRef idx="1">
            <a:schemeClr val="lt1"/>
          </a:fillRef>
          <a:effectRef idx="0">
            <a:schemeClr val="accent5"/>
          </a:effectRef>
          <a:fontRef idx="minor">
            <a:schemeClr val="dk1"/>
          </a:fontRef>
        </p:style>
      </p:cxnSp>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2617094"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基础概念</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345" name="矩形 344">
            <a:extLst>
              <a:ext uri="{FF2B5EF4-FFF2-40B4-BE49-F238E27FC236}">
                <a16:creationId xmlns:a16="http://schemas.microsoft.com/office/drawing/2014/main" id="{D2ADE7D4-0A2F-4A2F-ADDF-BF58D2B0B3AB}"/>
              </a:ext>
            </a:extLst>
          </p:cNvPr>
          <p:cNvSpPr/>
          <p:nvPr/>
        </p:nvSpPr>
        <p:spPr>
          <a:xfrm>
            <a:off x="7215074" y="2706734"/>
            <a:ext cx="4587235" cy="206383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sz="2200" b="1" i="0" u="none" strike="noStrike" kern="1200" cap="none" spc="0" normalizeH="0" baseline="0" noProof="0" dirty="0">
                <a:ln>
                  <a:noFill/>
                </a:ln>
                <a:solidFill>
                  <a:srgbClr val="4472C4">
                    <a:lumMod val="75000"/>
                  </a:srgbClr>
                </a:solidFill>
                <a:effectLst/>
                <a:uLnTx/>
                <a:uFillTx/>
                <a:latin typeface="宋体" panose="02010600030101010101" pitchFamily="2" charset="-122"/>
                <a:ea typeface="宋体" panose="02010600030101010101" pitchFamily="2" charset="-122"/>
                <a:cs typeface="Times New Roman" panose="02020603050405020304" pitchFamily="18" charset="0"/>
              </a:rPr>
              <a:t>回归分析（Regression Analysis)</a:t>
            </a:r>
            <a:r>
              <a:rPr kumimoji="0" sz="2200" b="0" i="0" u="none" strike="noStrike" kern="1200" cap="none" spc="0" normalizeH="0" baseline="0" noProof="0" dirty="0">
                <a:ln>
                  <a:noFill/>
                </a:ln>
                <a:solidFill>
                  <a:srgbClr val="333333"/>
                </a:solidFill>
                <a:effectLst/>
                <a:uLnTx/>
                <a:uFillTx/>
                <a:latin typeface="宋体" panose="02010600030101010101" pitchFamily="2" charset="-122"/>
                <a:ea typeface="宋体" panose="02010600030101010101" pitchFamily="2" charset="-122"/>
                <a:cs typeface="Times New Roman" panose="02020603050405020304" pitchFamily="18" charset="0"/>
              </a:rPr>
              <a:t>是确定两种或两种以上变量间相互依赖的定量关系的一种统计分析方法 ，是一种预测性的建模技术。</a:t>
            </a:r>
          </a:p>
        </p:txBody>
      </p:sp>
    </p:spTree>
    <p:custDataLst>
      <p:tags r:id="rId1"/>
    </p:custDataLst>
    <p:extLst>
      <p:ext uri="{BB962C8B-B14F-4D97-AF65-F5344CB8AC3E}">
        <p14:creationId xmlns:p14="http://schemas.microsoft.com/office/powerpoint/2010/main" val="2617463620"/>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500"/>
                                        <p:tgtEl>
                                          <p:spTgt spid="3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7"/>
                                        </p:tgtEl>
                                        <p:attrNameLst>
                                          <p:attrName>style.visibility</p:attrName>
                                        </p:attrNameLst>
                                      </p:cBhvr>
                                      <p:to>
                                        <p:strVal val="visible"/>
                                      </p:to>
                                    </p:set>
                                    <p:animEffect transition="in" filter="fade">
                                      <p:cBhvr>
                                        <p:cTn id="10" dur="500"/>
                                        <p:tgtEl>
                                          <p:spTgt spid="3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8"/>
                                        </p:tgtEl>
                                        <p:attrNameLst>
                                          <p:attrName>style.visibility</p:attrName>
                                        </p:attrNameLst>
                                      </p:cBhvr>
                                      <p:to>
                                        <p:strVal val="visible"/>
                                      </p:to>
                                    </p:set>
                                    <p:animEffect transition="in" filter="fade">
                                      <p:cBhvr>
                                        <p:cTn id="13" dur="500"/>
                                        <p:tgtEl>
                                          <p:spTgt spid="3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9"/>
                                        </p:tgtEl>
                                        <p:attrNameLst>
                                          <p:attrName>style.visibility</p:attrName>
                                        </p:attrNameLst>
                                      </p:cBhvr>
                                      <p:to>
                                        <p:strVal val="visible"/>
                                      </p:to>
                                    </p:set>
                                    <p:animEffect transition="in" filter="fade">
                                      <p:cBhvr>
                                        <p:cTn id="16" dur="500"/>
                                        <p:tgtEl>
                                          <p:spTgt spid="3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6"/>
                                        </p:tgtEl>
                                        <p:attrNameLst>
                                          <p:attrName>style.visibility</p:attrName>
                                        </p:attrNameLst>
                                      </p:cBhvr>
                                      <p:to>
                                        <p:strVal val="visible"/>
                                      </p:to>
                                    </p:set>
                                    <p:animEffect transition="in" filter="fade">
                                      <p:cBhvr>
                                        <p:cTn id="19" dur="500"/>
                                        <p:tgtEl>
                                          <p:spTgt spid="336"/>
                                        </p:tgtEl>
                                      </p:cBhvr>
                                    </p:animEffect>
                                  </p:childTnLst>
                                </p:cTn>
                              </p:par>
                              <p:par>
                                <p:cTn id="20" presetID="10" presetClass="entr" presetSubtype="0" fill="hold" nodeType="withEffect">
                                  <p:stCondLst>
                                    <p:cond delay="0"/>
                                  </p:stCondLst>
                                  <p:childTnLst>
                                    <p:set>
                                      <p:cBhvr>
                                        <p:cTn id="21" dur="1" fill="hold">
                                          <p:stCondLst>
                                            <p:cond delay="0"/>
                                          </p:stCondLst>
                                        </p:cTn>
                                        <p:tgtEl>
                                          <p:spTgt spid="337"/>
                                        </p:tgtEl>
                                        <p:attrNameLst>
                                          <p:attrName>style.visibility</p:attrName>
                                        </p:attrNameLst>
                                      </p:cBhvr>
                                      <p:to>
                                        <p:strVal val="visible"/>
                                      </p:to>
                                    </p:set>
                                    <p:animEffect transition="in" filter="fade">
                                      <p:cBhvr>
                                        <p:cTn id="22" dur="500"/>
                                        <p:tgtEl>
                                          <p:spTgt spid="337"/>
                                        </p:tgtEl>
                                      </p:cBhvr>
                                    </p:animEffect>
                                  </p:childTnLst>
                                </p:cTn>
                              </p:par>
                              <p:par>
                                <p:cTn id="23" presetID="10" presetClass="entr" presetSubtype="0" fill="hold" nodeType="withEffect">
                                  <p:stCondLst>
                                    <p:cond delay="0"/>
                                  </p:stCondLst>
                                  <p:childTnLst>
                                    <p:set>
                                      <p:cBhvr>
                                        <p:cTn id="24" dur="1" fill="hold">
                                          <p:stCondLst>
                                            <p:cond delay="0"/>
                                          </p:stCondLst>
                                        </p:cTn>
                                        <p:tgtEl>
                                          <p:spTgt spid="338"/>
                                        </p:tgtEl>
                                        <p:attrNameLst>
                                          <p:attrName>style.visibility</p:attrName>
                                        </p:attrNameLst>
                                      </p:cBhvr>
                                      <p:to>
                                        <p:strVal val="visible"/>
                                      </p:to>
                                    </p:set>
                                    <p:animEffect transition="in" filter="fade">
                                      <p:cBhvr>
                                        <p:cTn id="25" dur="500"/>
                                        <p:tgtEl>
                                          <p:spTgt spid="3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9"/>
                                        </p:tgtEl>
                                        <p:attrNameLst>
                                          <p:attrName>style.visibility</p:attrName>
                                        </p:attrNameLst>
                                      </p:cBhvr>
                                      <p:to>
                                        <p:strVal val="visible"/>
                                      </p:to>
                                    </p:set>
                                    <p:animEffect transition="in" filter="fade">
                                      <p:cBhvr>
                                        <p:cTn id="28" dur="500"/>
                                        <p:tgtEl>
                                          <p:spTgt spid="33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0"/>
                                        </p:tgtEl>
                                        <p:attrNameLst>
                                          <p:attrName>style.visibility</p:attrName>
                                        </p:attrNameLst>
                                      </p:cBhvr>
                                      <p:to>
                                        <p:strVal val="visible"/>
                                      </p:to>
                                    </p:set>
                                    <p:animEffect transition="in" filter="fade">
                                      <p:cBhvr>
                                        <p:cTn id="31" dur="500"/>
                                        <p:tgtEl>
                                          <p:spTgt spid="340"/>
                                        </p:tgtEl>
                                      </p:cBhvr>
                                    </p:animEffect>
                                  </p:childTnLst>
                                </p:cTn>
                              </p:par>
                              <p:par>
                                <p:cTn id="32" presetID="10" presetClass="entr" presetSubtype="0" fill="hold" nodeType="withEffect">
                                  <p:stCondLst>
                                    <p:cond delay="0"/>
                                  </p:stCondLst>
                                  <p:childTnLst>
                                    <p:set>
                                      <p:cBhvr>
                                        <p:cTn id="33" dur="1" fill="hold">
                                          <p:stCondLst>
                                            <p:cond delay="0"/>
                                          </p:stCondLst>
                                        </p:cTn>
                                        <p:tgtEl>
                                          <p:spTgt spid="341"/>
                                        </p:tgtEl>
                                        <p:attrNameLst>
                                          <p:attrName>style.visibility</p:attrName>
                                        </p:attrNameLst>
                                      </p:cBhvr>
                                      <p:to>
                                        <p:strVal val="visible"/>
                                      </p:to>
                                    </p:set>
                                    <p:animEffect transition="in" filter="fade">
                                      <p:cBhvr>
                                        <p:cTn id="34" dur="500"/>
                                        <p:tgtEl>
                                          <p:spTgt spid="341"/>
                                        </p:tgtEl>
                                      </p:cBhvr>
                                    </p:animEffect>
                                  </p:childTnLst>
                                </p:cTn>
                              </p:par>
                              <p:par>
                                <p:cTn id="35" presetID="10" presetClass="entr" presetSubtype="0" fill="hold" nodeType="withEffect">
                                  <p:stCondLst>
                                    <p:cond delay="0"/>
                                  </p:stCondLst>
                                  <p:childTnLst>
                                    <p:set>
                                      <p:cBhvr>
                                        <p:cTn id="36" dur="1" fill="hold">
                                          <p:stCondLst>
                                            <p:cond delay="0"/>
                                          </p:stCondLst>
                                        </p:cTn>
                                        <p:tgtEl>
                                          <p:spTgt spid="342"/>
                                        </p:tgtEl>
                                        <p:attrNameLst>
                                          <p:attrName>style.visibility</p:attrName>
                                        </p:attrNameLst>
                                      </p:cBhvr>
                                      <p:to>
                                        <p:strVal val="visible"/>
                                      </p:to>
                                    </p:set>
                                    <p:animEffect transition="in" filter="fade">
                                      <p:cBhvr>
                                        <p:cTn id="37" dur="500"/>
                                        <p:tgtEl>
                                          <p:spTgt spid="3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45"/>
                                        </p:tgtEl>
                                        <p:attrNameLst>
                                          <p:attrName>style.visibility</p:attrName>
                                        </p:attrNameLst>
                                      </p:cBhvr>
                                      <p:to>
                                        <p:strVal val="visible"/>
                                      </p:to>
                                    </p:set>
                                    <p:animEffect transition="in" filter="fade">
                                      <p:cBhvr>
                                        <p:cTn id="40" dur="5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0" animBg="1"/>
      <p:bldP spid="317" grpId="0" animBg="1"/>
      <p:bldP spid="318" grpId="0" animBg="1"/>
      <p:bldP spid="319" grpId="0" animBg="1"/>
      <p:bldP spid="336" grpId="0" animBg="1"/>
      <p:bldP spid="339" grpId="0" animBg="1"/>
      <p:bldP spid="340" grpId="0" animBg="1"/>
      <p:bldP spid="3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圆角矩形 4">
            <a:extLst>
              <a:ext uri="{FF2B5EF4-FFF2-40B4-BE49-F238E27FC236}">
                <a16:creationId xmlns:a16="http://schemas.microsoft.com/office/drawing/2014/main" id="{2AF26007-BC94-40E9-AF26-534A59AC9DFA}"/>
              </a:ext>
            </a:extLst>
          </p:cNvPr>
          <p:cNvSpPr/>
          <p:nvPr/>
        </p:nvSpPr>
        <p:spPr>
          <a:xfrm>
            <a:off x="4154241" y="2706734"/>
            <a:ext cx="2213078" cy="595901"/>
          </a:xfrm>
          <a:prstGeom prst="roundRect">
            <a:avLst/>
          </a:prstGeom>
          <a:ln w="19050">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a:rPr>
              <a:t>一元线性回归</a:t>
            </a:r>
          </a:p>
        </p:txBody>
      </p:sp>
      <p:sp>
        <p:nvSpPr>
          <p:cNvPr id="318" name="圆角矩形 8">
            <a:extLst>
              <a:ext uri="{FF2B5EF4-FFF2-40B4-BE49-F238E27FC236}">
                <a16:creationId xmlns:a16="http://schemas.microsoft.com/office/drawing/2014/main" id="{A508F6DB-1D44-466D-9BB2-08E4CE923E88}"/>
              </a:ext>
            </a:extLst>
          </p:cNvPr>
          <p:cNvSpPr/>
          <p:nvPr/>
        </p:nvSpPr>
        <p:spPr>
          <a:xfrm>
            <a:off x="978337" y="3468109"/>
            <a:ext cx="1756881" cy="595901"/>
          </a:xfrm>
          <a:prstGeom prst="roundRect">
            <a:avLst/>
          </a:prstGeom>
          <a:ln w="19050">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2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a:rPr>
              <a:t>线性回归</a:t>
            </a:r>
          </a:p>
        </p:txBody>
      </p:sp>
      <p:sp>
        <p:nvSpPr>
          <p:cNvPr id="336" name="圆角矩形 11">
            <a:extLst>
              <a:ext uri="{FF2B5EF4-FFF2-40B4-BE49-F238E27FC236}">
                <a16:creationId xmlns:a16="http://schemas.microsoft.com/office/drawing/2014/main" id="{D90396AD-72A8-4ACF-91C3-59E47415E3B6}"/>
              </a:ext>
            </a:extLst>
          </p:cNvPr>
          <p:cNvSpPr/>
          <p:nvPr/>
        </p:nvSpPr>
        <p:spPr>
          <a:xfrm>
            <a:off x="4154240" y="3753614"/>
            <a:ext cx="2213079" cy="595901"/>
          </a:xfrm>
          <a:prstGeom prst="roundRect">
            <a:avLst/>
          </a:prstGeom>
          <a:ln w="19050">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a:rPr>
              <a:t>多元线性回归</a:t>
            </a:r>
          </a:p>
        </p:txBody>
      </p:sp>
      <p:cxnSp>
        <p:nvCxnSpPr>
          <p:cNvPr id="337" name="直线箭头连接符 9">
            <a:extLst>
              <a:ext uri="{FF2B5EF4-FFF2-40B4-BE49-F238E27FC236}">
                <a16:creationId xmlns:a16="http://schemas.microsoft.com/office/drawing/2014/main" id="{A641EBD8-00FE-4C7B-869B-C7A4FC1A67BA}"/>
              </a:ext>
            </a:extLst>
          </p:cNvPr>
          <p:cNvCxnSpPr>
            <a:cxnSpLocks/>
            <a:stCxn id="318" idx="3"/>
            <a:endCxn id="316" idx="1"/>
          </p:cNvCxnSpPr>
          <p:nvPr/>
        </p:nvCxnSpPr>
        <p:spPr>
          <a:xfrm flipV="1">
            <a:off x="2735218" y="3004685"/>
            <a:ext cx="1419023" cy="761375"/>
          </a:xfrm>
          <a:prstGeom prst="straightConnector1">
            <a:avLst/>
          </a:prstGeom>
          <a:ln w="19050">
            <a:solidFill>
              <a:schemeClr val="accent5">
                <a:lumMod val="75000"/>
              </a:schemeClr>
            </a:solidFill>
            <a:tailEnd type="triangle"/>
          </a:ln>
        </p:spPr>
        <p:style>
          <a:lnRef idx="2">
            <a:schemeClr val="accent5"/>
          </a:lnRef>
          <a:fillRef idx="1">
            <a:schemeClr val="lt1"/>
          </a:fillRef>
          <a:effectRef idx="0">
            <a:schemeClr val="accent5"/>
          </a:effectRef>
          <a:fontRef idx="minor">
            <a:schemeClr val="dk1"/>
          </a:fontRef>
        </p:style>
      </p:cxnSp>
      <p:cxnSp>
        <p:nvCxnSpPr>
          <p:cNvPr id="338" name="直线箭头连接符 11">
            <a:extLst>
              <a:ext uri="{FF2B5EF4-FFF2-40B4-BE49-F238E27FC236}">
                <a16:creationId xmlns:a16="http://schemas.microsoft.com/office/drawing/2014/main" id="{334C1FD4-8F88-4A1B-A173-DBAC559246BC}"/>
              </a:ext>
            </a:extLst>
          </p:cNvPr>
          <p:cNvCxnSpPr>
            <a:cxnSpLocks/>
            <a:stCxn id="318" idx="3"/>
            <a:endCxn id="336" idx="1"/>
          </p:cNvCxnSpPr>
          <p:nvPr/>
        </p:nvCxnSpPr>
        <p:spPr>
          <a:xfrm>
            <a:off x="2735218" y="3766060"/>
            <a:ext cx="1419022" cy="285505"/>
          </a:xfrm>
          <a:prstGeom prst="straightConnector1">
            <a:avLst/>
          </a:prstGeom>
          <a:ln w="19050">
            <a:solidFill>
              <a:schemeClr val="accent5">
                <a:lumMod val="75000"/>
              </a:schemeClr>
            </a:solidFill>
            <a:tailEnd type="triangle"/>
          </a:ln>
        </p:spPr>
        <p:style>
          <a:lnRef idx="2">
            <a:schemeClr val="accent5"/>
          </a:lnRef>
          <a:fillRef idx="1">
            <a:schemeClr val="lt1"/>
          </a:fillRef>
          <a:effectRef idx="0">
            <a:schemeClr val="accent5"/>
          </a:effectRef>
          <a:fontRef idx="minor">
            <a:schemeClr val="dk1"/>
          </a:fontRef>
        </p:style>
      </p:cxnSp>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7" y="948890"/>
            <a:ext cx="2617094"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基础概念</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413635" y="1072247"/>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sp>
        <p:nvSpPr>
          <p:cNvPr id="345" name="矩形 344">
            <a:extLst>
              <a:ext uri="{FF2B5EF4-FFF2-40B4-BE49-F238E27FC236}">
                <a16:creationId xmlns:a16="http://schemas.microsoft.com/office/drawing/2014/main" id="{D2ADE7D4-0A2F-4A2F-ADDF-BF58D2B0B3AB}"/>
              </a:ext>
            </a:extLst>
          </p:cNvPr>
          <p:cNvSpPr/>
          <p:nvPr/>
        </p:nvSpPr>
        <p:spPr>
          <a:xfrm>
            <a:off x="7215074" y="2706734"/>
            <a:ext cx="4587235" cy="2221762"/>
          </a:xfrm>
          <a:prstGeom prst="rect">
            <a:avLst/>
          </a:prstGeom>
        </p:spPr>
        <p:txBody>
          <a:bodyPr wrap="square">
            <a:spAutoFit/>
          </a:bodyPr>
          <a:lstStyle/>
          <a:p>
            <a:pPr lvl="0">
              <a:lnSpc>
                <a:spcPct val="150000"/>
              </a:lnSpc>
              <a:defRPr/>
            </a:pPr>
            <a:r>
              <a:rPr kumimoji="0" lang="zh-CN" altLang="en-US" sz="2200" b="1" i="0" u="none" strike="noStrike" kern="1200" cap="none" spc="0" normalizeH="0" baseline="0" noProof="0" dirty="0">
                <a:ln>
                  <a:noFill/>
                </a:ln>
                <a:solidFill>
                  <a:srgbClr val="4472C4">
                    <a:lumMod val="75000"/>
                  </a:srgbClr>
                </a:solidFill>
                <a:effectLst/>
                <a:uLnTx/>
                <a:uFillTx/>
                <a:latin typeface="宋体" panose="02010600030101010101" pitchFamily="2" charset="-122"/>
                <a:ea typeface="宋体" panose="02010600030101010101" pitchFamily="2" charset="-122"/>
                <a:cs typeface="Times New Roman" panose="02020603050405020304" pitchFamily="18" charset="0"/>
              </a:rPr>
              <a:t>线性回归</a:t>
            </a:r>
            <a:r>
              <a:rPr lang="zh-CN" altLang="en-US" sz="2400" dirty="0">
                <a:solidFill>
                  <a:srgbClr val="333333"/>
                </a:solidFill>
                <a:latin typeface="宋体" panose="02010600030101010101" pitchFamily="2" charset="-122"/>
              </a:rPr>
              <a:t>，简单而言，就是将输入项分别乘以一些常量，再将结果加起来得到输出。线性回归包括一元线性回归和多元线性回归。</a:t>
            </a:r>
            <a:endParaRPr kumimoji="0" sz="2200" b="0" i="0" u="none" strike="noStrike" kern="1200" cap="none" spc="0" normalizeH="0" baseline="0" noProof="0" dirty="0">
              <a:ln>
                <a:noFill/>
              </a:ln>
              <a:solidFill>
                <a:srgbClr val="333333"/>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663547585"/>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500"/>
                                        <p:tgtEl>
                                          <p:spTgt spid="3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8"/>
                                        </p:tgtEl>
                                        <p:attrNameLst>
                                          <p:attrName>style.visibility</p:attrName>
                                        </p:attrNameLst>
                                      </p:cBhvr>
                                      <p:to>
                                        <p:strVal val="visible"/>
                                      </p:to>
                                    </p:set>
                                    <p:animEffect transition="in" filter="fade">
                                      <p:cBhvr>
                                        <p:cTn id="10" dur="500"/>
                                        <p:tgtEl>
                                          <p:spTgt spid="3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6"/>
                                        </p:tgtEl>
                                        <p:attrNameLst>
                                          <p:attrName>style.visibility</p:attrName>
                                        </p:attrNameLst>
                                      </p:cBhvr>
                                      <p:to>
                                        <p:strVal val="visible"/>
                                      </p:to>
                                    </p:set>
                                    <p:animEffect transition="in" filter="fade">
                                      <p:cBhvr>
                                        <p:cTn id="13" dur="500"/>
                                        <p:tgtEl>
                                          <p:spTgt spid="336"/>
                                        </p:tgtEl>
                                      </p:cBhvr>
                                    </p:animEffect>
                                  </p:childTnLst>
                                </p:cTn>
                              </p:par>
                              <p:par>
                                <p:cTn id="14" presetID="10" presetClass="entr" presetSubtype="0" fill="hold" nodeType="withEffect">
                                  <p:stCondLst>
                                    <p:cond delay="0"/>
                                  </p:stCondLst>
                                  <p:childTnLst>
                                    <p:set>
                                      <p:cBhvr>
                                        <p:cTn id="15" dur="1" fill="hold">
                                          <p:stCondLst>
                                            <p:cond delay="0"/>
                                          </p:stCondLst>
                                        </p:cTn>
                                        <p:tgtEl>
                                          <p:spTgt spid="337"/>
                                        </p:tgtEl>
                                        <p:attrNameLst>
                                          <p:attrName>style.visibility</p:attrName>
                                        </p:attrNameLst>
                                      </p:cBhvr>
                                      <p:to>
                                        <p:strVal val="visible"/>
                                      </p:to>
                                    </p:set>
                                    <p:animEffect transition="in" filter="fade">
                                      <p:cBhvr>
                                        <p:cTn id="16" dur="500"/>
                                        <p:tgtEl>
                                          <p:spTgt spid="337"/>
                                        </p:tgtEl>
                                      </p:cBhvr>
                                    </p:animEffect>
                                  </p:childTnLst>
                                </p:cTn>
                              </p:par>
                              <p:par>
                                <p:cTn id="17" presetID="10" presetClass="entr" presetSubtype="0" fill="hold" nodeType="withEffect">
                                  <p:stCondLst>
                                    <p:cond delay="0"/>
                                  </p:stCondLst>
                                  <p:childTnLst>
                                    <p:set>
                                      <p:cBhvr>
                                        <p:cTn id="18" dur="1" fill="hold">
                                          <p:stCondLst>
                                            <p:cond delay="0"/>
                                          </p:stCondLst>
                                        </p:cTn>
                                        <p:tgtEl>
                                          <p:spTgt spid="338"/>
                                        </p:tgtEl>
                                        <p:attrNameLst>
                                          <p:attrName>style.visibility</p:attrName>
                                        </p:attrNameLst>
                                      </p:cBhvr>
                                      <p:to>
                                        <p:strVal val="visible"/>
                                      </p:to>
                                    </p:set>
                                    <p:animEffect transition="in" filter="fade">
                                      <p:cBhvr>
                                        <p:cTn id="19" dur="500"/>
                                        <p:tgtEl>
                                          <p:spTgt spid="3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5"/>
                                        </p:tgtEl>
                                        <p:attrNameLst>
                                          <p:attrName>style.visibility</p:attrName>
                                        </p:attrNameLst>
                                      </p:cBhvr>
                                      <p:to>
                                        <p:strVal val="visible"/>
                                      </p:to>
                                    </p:set>
                                    <p:animEffect transition="in" filter="fade">
                                      <p:cBhvr>
                                        <p:cTn id="22" dur="5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0" animBg="1"/>
      <p:bldP spid="318" grpId="0" animBg="1"/>
      <p:bldP spid="336" grpId="0" animBg="1"/>
      <p:bldP spid="3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365322" y="330753"/>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831193" y="526017"/>
            <a:ext cx="3751318"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问题导入</a:t>
            </a:r>
          </a:p>
        </p:txBody>
      </p:sp>
      <p:sp>
        <p:nvSpPr>
          <p:cNvPr id="344" name="iconfont-1191-801510">
            <a:extLst>
              <a:ext uri="{FF2B5EF4-FFF2-40B4-BE49-F238E27FC236}">
                <a16:creationId xmlns:a16="http://schemas.microsoft.com/office/drawing/2014/main" id="{40FCBC9A-563D-492B-A2DA-80405A37844F}"/>
              </a:ext>
            </a:extLst>
          </p:cNvPr>
          <p:cNvSpPr/>
          <p:nvPr/>
        </p:nvSpPr>
        <p:spPr>
          <a:xfrm>
            <a:off x="266491" y="649374"/>
            <a:ext cx="438821" cy="440777"/>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50"/>
              </a:solidFill>
              <a:effectLst/>
              <a:uLnTx/>
              <a:uFillTx/>
              <a:latin typeface="Calibri"/>
              <a:cs typeface="Arial"/>
            </a:endParaRPr>
          </a:p>
        </p:txBody>
      </p:sp>
      <p:pic>
        <p:nvPicPr>
          <p:cNvPr id="5" name="图片 4">
            <a:extLst>
              <a:ext uri="{FF2B5EF4-FFF2-40B4-BE49-F238E27FC236}">
                <a16:creationId xmlns:a16="http://schemas.microsoft.com/office/drawing/2014/main" id="{9B6CFF5E-8ED5-4351-95AF-C2E638304423}"/>
              </a:ext>
            </a:extLst>
          </p:cNvPr>
          <p:cNvPicPr>
            <a:picLocks noChangeAspect="1"/>
          </p:cNvPicPr>
          <p:nvPr/>
        </p:nvPicPr>
        <p:blipFill rotWithShape="1">
          <a:blip r:embed="rId3"/>
          <a:srcRect t="3005" r="2542"/>
          <a:stretch/>
        </p:blipFill>
        <p:spPr>
          <a:xfrm>
            <a:off x="2501930" y="2005300"/>
            <a:ext cx="1876597" cy="2185784"/>
          </a:xfrm>
          <a:prstGeom prst="rect">
            <a:avLst/>
          </a:prstGeom>
        </p:spPr>
      </p:pic>
      <p:sp>
        <p:nvSpPr>
          <p:cNvPr id="7" name="文本框 6">
            <a:extLst>
              <a:ext uri="{FF2B5EF4-FFF2-40B4-BE49-F238E27FC236}">
                <a16:creationId xmlns:a16="http://schemas.microsoft.com/office/drawing/2014/main" id="{A9CBFF0C-0D84-4DEB-A646-C2DBAD8D8890}"/>
              </a:ext>
            </a:extLst>
          </p:cNvPr>
          <p:cNvSpPr txBox="1"/>
          <p:nvPr/>
        </p:nvSpPr>
        <p:spPr>
          <a:xfrm>
            <a:off x="288460" y="1280609"/>
            <a:ext cx="2960186"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dirty="0"/>
              <a:t>   </a:t>
            </a:r>
            <a:r>
              <a:rPr lang="zh-CN" altLang="en-US" sz="2400" dirty="0">
                <a:solidFill>
                  <a:schemeClr val="accent5">
                    <a:lumMod val="75000"/>
                  </a:schemeClr>
                </a:solidFill>
                <a:latin typeface="黑体" panose="02010609060101010101" pitchFamily="49" charset="-122"/>
                <a:ea typeface="黑体" panose="02010609060101010101" pitchFamily="49" charset="-122"/>
              </a:rPr>
              <a:t>案例：房屋预测</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FC9DB4F-7623-4FF7-A9AA-55837196A6CD}"/>
                  </a:ext>
                </a:extLst>
              </p:cNvPr>
              <p:cNvSpPr txBox="1"/>
              <p:nvPr/>
            </p:nvSpPr>
            <p:spPr>
              <a:xfrm>
                <a:off x="1145628" y="4454111"/>
                <a:ext cx="8565931" cy="1557927"/>
              </a:xfrm>
              <a:prstGeom prst="rect">
                <a:avLst/>
              </a:prstGeom>
              <a:noFill/>
            </p:spPr>
            <p:txBody>
              <a:bodyPr wrap="square" rtlCol="0">
                <a:spAutoFit/>
              </a:bodyPr>
              <a:lstStyle/>
              <a:p>
                <a:pPr lvl="0">
                  <a:lnSpc>
                    <a:spcPct val="150000"/>
                  </a:lnSpc>
                  <a:defRPr/>
                </a:pPr>
                <a:r>
                  <a:rPr lang="zh-CN" altLang="en-US" sz="2200" dirty="0"/>
                  <a:t>因此，</a:t>
                </a:r>
                <a:r>
                  <a:rPr lang="zh-CN" altLang="en-US" sz="2200" b="1" dirty="0">
                    <a:solidFill>
                      <a:srgbClr val="333333"/>
                    </a:solidFill>
                    <a:latin typeface="Times New Roman" panose="02020603050405020304" pitchFamily="18" charset="0"/>
                    <a:cs typeface="Times New Roman" panose="02020603050405020304" pitchFamily="18" charset="0"/>
                  </a:rPr>
                  <a:t>简单回归分析</a:t>
                </a:r>
                <a:r>
                  <a:rPr lang="zh-CN" altLang="en-US" sz="2200" dirty="0">
                    <a:solidFill>
                      <a:srgbClr val="333333"/>
                    </a:solidFill>
                    <a:latin typeface="Times New Roman" panose="02020603050405020304" pitchFamily="18" charset="0"/>
                    <a:cs typeface="Times New Roman" panose="02020603050405020304" pitchFamily="18" charset="0"/>
                  </a:rPr>
                  <a:t>的模型可以用以下方程表示：</a:t>
                </a:r>
              </a:p>
              <a:p>
                <a:pPr lvl="0" algn="ctr">
                  <a:lnSpc>
                    <a:spcPct val="150000"/>
                  </a:lnSpc>
                  <a:defRPr/>
                </a:pPr>
                <a14:m>
                  <m:oMathPara xmlns:m="http://schemas.openxmlformats.org/officeDocument/2006/math">
                    <m:oMathParaPr>
                      <m:jc m:val="centerGroup"/>
                    </m:oMathParaPr>
                    <m:oMath xmlns:m="http://schemas.openxmlformats.org/officeDocument/2006/math">
                      <m:r>
                        <a:rPr lang="en-US" altLang="zh-CN" sz="2200" b="1" i="1" dirty="0" smtClean="0">
                          <a:solidFill>
                            <a:srgbClr val="4472C4">
                              <a:lumMod val="75000"/>
                            </a:srgbClr>
                          </a:solidFill>
                          <a:latin typeface="Cambria Math" panose="02040503050406030204" pitchFamily="18" charset="0"/>
                        </a:rPr>
                        <m:t>𝑌</m:t>
                      </m:r>
                      <m:r>
                        <a:rPr lang="en-US" altLang="zh-CN" sz="2200" b="1" i="0" dirty="0" err="1" smtClean="0">
                          <a:solidFill>
                            <a:srgbClr val="4472C4">
                              <a:lumMod val="75000"/>
                            </a:srgbClr>
                          </a:solidFill>
                          <a:latin typeface="Cambria Math" panose="02040503050406030204" pitchFamily="18" charset="0"/>
                        </a:rPr>
                        <m:t>=</m:t>
                      </m:r>
                      <m:r>
                        <a:rPr lang="en-US" altLang="zh-CN" sz="2200" b="1" i="1" dirty="0" err="1" smtClean="0">
                          <a:solidFill>
                            <a:srgbClr val="4472C4">
                              <a:lumMod val="75000"/>
                            </a:srgbClr>
                          </a:solidFill>
                          <a:latin typeface="Cambria Math" panose="02040503050406030204" pitchFamily="18" charset="0"/>
                        </a:rPr>
                        <m:t>𝑎</m:t>
                      </m:r>
                      <m:r>
                        <a:rPr lang="en-US" altLang="zh-CN" sz="2200" b="1" i="0" dirty="0" err="1" smtClean="0">
                          <a:solidFill>
                            <a:srgbClr val="4472C4">
                              <a:lumMod val="75000"/>
                            </a:srgbClr>
                          </a:solidFill>
                          <a:latin typeface="Cambria Math" panose="02040503050406030204" pitchFamily="18" charset="0"/>
                        </a:rPr>
                        <m:t>+</m:t>
                      </m:r>
                      <m:r>
                        <a:rPr lang="en-US" altLang="zh-CN" sz="2200" b="1" i="1" dirty="0" err="1" smtClean="0">
                          <a:solidFill>
                            <a:srgbClr val="4472C4">
                              <a:lumMod val="75000"/>
                            </a:srgbClr>
                          </a:solidFill>
                          <a:latin typeface="Cambria Math" panose="02040503050406030204" pitchFamily="18" charset="0"/>
                        </a:rPr>
                        <m:t>𝑏𝑥</m:t>
                      </m:r>
                    </m:oMath>
                  </m:oMathPara>
                </a14:m>
                <a:endParaRPr lang="zh-CN" altLang="en-US" sz="2200" b="1" dirty="0">
                  <a:solidFill>
                    <a:srgbClr val="4472C4">
                      <a:lumMod val="75000"/>
                    </a:srgbClr>
                  </a:solidFill>
                  <a:latin typeface="Times New Roman" panose="02020603050405020304" pitchFamily="18" charset="0"/>
                  <a:cs typeface="Times New Roman" panose="02020603050405020304" pitchFamily="18" charset="0"/>
                </a:endParaRPr>
              </a:p>
              <a:p>
                <a:pPr lvl="0">
                  <a:lnSpc>
                    <a:spcPct val="150000"/>
                  </a:lnSpc>
                  <a:defRPr/>
                </a:pPr>
                <a:r>
                  <a:rPr lang="zh-CN" altLang="en-US" sz="2200" dirty="0">
                    <a:solidFill>
                      <a:srgbClr val="333333"/>
                    </a:solidFill>
                    <a:latin typeface="Times New Roman" panose="02020603050405020304" pitchFamily="18" charset="0"/>
                    <a:cs typeface="Times New Roman" panose="02020603050405020304" pitchFamily="18" charset="0"/>
                  </a:rPr>
                  <a:t>        其中：</a:t>
                </a:r>
                <a:r>
                  <a:rPr lang="en-US" altLang="zh-CN" sz="2200" dirty="0">
                    <a:solidFill>
                      <a:srgbClr val="333333"/>
                    </a:solidFill>
                    <a:latin typeface="Times New Roman" panose="02020603050405020304" pitchFamily="18" charset="0"/>
                    <a:cs typeface="Times New Roman" panose="02020603050405020304" pitchFamily="18" charset="0"/>
                  </a:rPr>
                  <a:t>Y</a:t>
                </a:r>
                <a:r>
                  <a:rPr lang="zh-CN" altLang="en-US" sz="2200" dirty="0">
                    <a:solidFill>
                      <a:srgbClr val="333333"/>
                    </a:solidFill>
                    <a:latin typeface="Times New Roman" panose="02020603050405020304" pitchFamily="18" charset="0"/>
                    <a:cs typeface="Times New Roman" panose="02020603050405020304" pitchFamily="18" charset="0"/>
                  </a:rPr>
                  <a:t>为因变量，</a:t>
                </a:r>
                <a:r>
                  <a:rPr lang="en-US" altLang="zh-CN" sz="2200" dirty="0">
                    <a:solidFill>
                      <a:srgbClr val="333333"/>
                    </a:solidFill>
                    <a:latin typeface="Times New Roman" panose="02020603050405020304" pitchFamily="18" charset="0"/>
                    <a:cs typeface="Times New Roman" panose="02020603050405020304" pitchFamily="18" charset="0"/>
                  </a:rPr>
                  <a:t>a</a:t>
                </a:r>
                <a:r>
                  <a:rPr lang="zh-CN" altLang="en-US" sz="2200" dirty="0">
                    <a:solidFill>
                      <a:srgbClr val="333333"/>
                    </a:solidFill>
                    <a:latin typeface="Times New Roman" panose="02020603050405020304" pitchFamily="18" charset="0"/>
                    <a:cs typeface="Times New Roman" panose="02020603050405020304" pitchFamily="18" charset="0"/>
                  </a:rPr>
                  <a:t>为截距，</a:t>
                </a:r>
                <a:r>
                  <a:rPr lang="en-US" altLang="zh-CN" sz="2200" dirty="0">
                    <a:solidFill>
                      <a:srgbClr val="333333"/>
                    </a:solidFill>
                    <a:latin typeface="Times New Roman" panose="02020603050405020304" pitchFamily="18" charset="0"/>
                    <a:cs typeface="Times New Roman" panose="02020603050405020304" pitchFamily="18" charset="0"/>
                  </a:rPr>
                  <a:t>b</a:t>
                </a:r>
                <a:r>
                  <a:rPr lang="zh-CN" altLang="en-US" sz="2200" dirty="0">
                    <a:solidFill>
                      <a:srgbClr val="333333"/>
                    </a:solidFill>
                    <a:latin typeface="Times New Roman" panose="02020603050405020304" pitchFamily="18" charset="0"/>
                    <a:cs typeface="Times New Roman" panose="02020603050405020304" pitchFamily="18" charset="0"/>
                  </a:rPr>
                  <a:t>为相关系数，</a:t>
                </a:r>
                <a:r>
                  <a:rPr lang="en-US" altLang="zh-CN" sz="2200" dirty="0">
                    <a:solidFill>
                      <a:srgbClr val="333333"/>
                    </a:solidFill>
                    <a:latin typeface="Times New Roman" panose="02020603050405020304" pitchFamily="18" charset="0"/>
                    <a:cs typeface="Times New Roman" panose="02020603050405020304" pitchFamily="18" charset="0"/>
                  </a:rPr>
                  <a:t>x</a:t>
                </a:r>
                <a:r>
                  <a:rPr lang="zh-CN" altLang="en-US" sz="2200" dirty="0">
                    <a:solidFill>
                      <a:srgbClr val="333333"/>
                    </a:solidFill>
                    <a:latin typeface="Times New Roman" panose="02020603050405020304" pitchFamily="18" charset="0"/>
                    <a:cs typeface="Times New Roman" panose="02020603050405020304" pitchFamily="18" charset="0"/>
                  </a:rPr>
                  <a:t>为自变量。</a:t>
                </a:r>
                <a:endParaRPr lang="zh-CN" altLang="en-US" sz="2200" dirty="0"/>
              </a:p>
            </p:txBody>
          </p:sp>
        </mc:Choice>
        <mc:Fallback xmlns="">
          <p:sp>
            <p:nvSpPr>
              <p:cNvPr id="9" name="文本框 8">
                <a:extLst>
                  <a:ext uri="{FF2B5EF4-FFF2-40B4-BE49-F238E27FC236}">
                    <a16:creationId xmlns:a16="http://schemas.microsoft.com/office/drawing/2014/main" id="{BFC9DB4F-7623-4FF7-A9AA-55837196A6CD}"/>
                  </a:ext>
                </a:extLst>
              </p:cNvPr>
              <p:cNvSpPr txBox="1">
                <a:spLocks noRot="1" noChangeAspect="1" noMove="1" noResize="1" noEditPoints="1" noAdjustHandles="1" noChangeArrowheads="1" noChangeShapeType="1" noTextEdit="1"/>
              </p:cNvSpPr>
              <p:nvPr/>
            </p:nvSpPr>
            <p:spPr>
              <a:xfrm>
                <a:off x="1145628" y="4454111"/>
                <a:ext cx="8565931" cy="1557927"/>
              </a:xfrm>
              <a:prstGeom prst="rect">
                <a:avLst/>
              </a:prstGeom>
              <a:blipFill>
                <a:blip r:embed="rId4"/>
                <a:stretch>
                  <a:fillRect l="-925" b="-7059"/>
                </a:stretch>
              </a:blipFill>
            </p:spPr>
            <p:txBody>
              <a:bodyPr/>
              <a:lstStyle/>
              <a:p>
                <a:r>
                  <a:rPr lang="zh-CN" altLang="en-US">
                    <a:noFill/>
                  </a:rPr>
                  <a:t> </a:t>
                </a:r>
              </a:p>
            </p:txBody>
          </p:sp>
        </mc:Fallback>
      </mc:AlternateContent>
      <p:pic>
        <p:nvPicPr>
          <p:cNvPr id="10" name="图形 9" descr="箭头轻微弯曲">
            <a:extLst>
              <a:ext uri="{FF2B5EF4-FFF2-40B4-BE49-F238E27FC236}">
                <a16:creationId xmlns:a16="http://schemas.microsoft.com/office/drawing/2014/main" id="{340386F0-9E7A-4A5C-80D3-B86C3352F44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29200" y="2667487"/>
            <a:ext cx="1066800" cy="1066800"/>
          </a:xfrm>
          <a:prstGeom prst="rect">
            <a:avLst/>
          </a:prstGeom>
        </p:spPr>
      </p:pic>
      <p:pic>
        <p:nvPicPr>
          <p:cNvPr id="12" name="图片 11" descr="图表, 散点图&#10;&#10;已生成极高可信度的说明">
            <a:extLst>
              <a:ext uri="{FF2B5EF4-FFF2-40B4-BE49-F238E27FC236}">
                <a16:creationId xmlns:a16="http://schemas.microsoft.com/office/drawing/2014/main" id="{78966EE9-1957-4B24-9ABB-F4BCC0881C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23862" y="1876457"/>
            <a:ext cx="3882226" cy="2426391"/>
          </a:xfrm>
          <a:prstGeom prst="rect">
            <a:avLst/>
          </a:prstGeom>
        </p:spPr>
      </p:pic>
    </p:spTree>
    <p:custDataLst>
      <p:tags r:id="rId1"/>
    </p:custDataLst>
    <p:extLst>
      <p:ext uri="{BB962C8B-B14F-4D97-AF65-F5344CB8AC3E}">
        <p14:creationId xmlns:p14="http://schemas.microsoft.com/office/powerpoint/2010/main" val="3155174556"/>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6" y="948890"/>
            <a:ext cx="4176467"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多元线性回归</a:t>
            </a:r>
          </a:p>
        </p:txBody>
      </p:sp>
      <p:sp>
        <p:nvSpPr>
          <p:cNvPr id="7" name="矩形 6">
            <a:extLst>
              <a:ext uri="{FF2B5EF4-FFF2-40B4-BE49-F238E27FC236}">
                <a16:creationId xmlns:a16="http://schemas.microsoft.com/office/drawing/2014/main" id="{C54069D5-79B6-4B48-82A5-2A505F69DAE6}"/>
              </a:ext>
            </a:extLst>
          </p:cNvPr>
          <p:cNvSpPr/>
          <p:nvPr/>
        </p:nvSpPr>
        <p:spPr>
          <a:xfrm>
            <a:off x="1818752" y="2338158"/>
            <a:ext cx="9264580" cy="306000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333333"/>
                </a:solidFill>
                <a:effectLst/>
                <a:uLnTx/>
                <a:uFillTx/>
                <a:latin typeface="宋体" panose="02010600030101010101" pitchFamily="2" charset="-122"/>
                <a:ea typeface="宋体" panose="02010600030101010101" pitchFamily="2" charset="-122"/>
                <a:cs typeface="宋体" panose="02010600030101010101" pitchFamily="2" charset="-122"/>
              </a:rPr>
              <a:t>    </a:t>
            </a:r>
            <a:r>
              <a:rPr kumimoji="0" sz="2200" b="1" i="0" u="none" strike="noStrike" kern="1200" cap="none" spc="0" normalizeH="0" baseline="0" noProof="0" dirty="0">
                <a:ln>
                  <a:noFill/>
                </a:ln>
                <a:solidFill>
                  <a:srgbClr val="333333"/>
                </a:solidFill>
                <a:effectLst/>
                <a:uLnTx/>
                <a:uFillTx/>
                <a:latin typeface="宋体" panose="02010600030101010101" pitchFamily="2" charset="-122"/>
                <a:ea typeface="宋体" panose="02010600030101010101" pitchFamily="2" charset="-122"/>
                <a:cs typeface="宋体" panose="02010600030101010101" pitchFamily="2" charset="-122"/>
              </a:rPr>
              <a:t>多元线性回归</a:t>
            </a:r>
            <a:r>
              <a:rPr kumimoji="0" sz="2200" b="0" i="0" u="none" strike="noStrike" kern="1200" cap="none" spc="0" normalizeH="0" baseline="0" noProof="0" dirty="0">
                <a:ln>
                  <a:noFill/>
                </a:ln>
                <a:solidFill>
                  <a:srgbClr val="333333"/>
                </a:solidFill>
                <a:effectLst/>
                <a:uLnTx/>
                <a:uFillTx/>
                <a:latin typeface="宋体" panose="02010600030101010101" pitchFamily="2" charset="-122"/>
                <a:ea typeface="宋体" panose="02010600030101010101" pitchFamily="2" charset="-122"/>
                <a:cs typeface="宋体" panose="02010600030101010101" pitchFamily="2" charset="-122"/>
              </a:rPr>
              <a:t>是简单线性回归的推广，指的是多个因变量对多个自变量的回归。其中最常用的是只限于一个因变量但有多个自变量的情况，也叫</a:t>
            </a:r>
            <a:r>
              <a:rPr kumimoji="0" sz="2200" b="1" i="0" u="none" strike="noStrike" kern="1200" cap="none" spc="0" normalizeH="0" baseline="0" noProof="0" dirty="0">
                <a:ln>
                  <a:noFill/>
                </a:ln>
                <a:solidFill>
                  <a:srgbClr val="4472C4">
                    <a:lumMod val="75000"/>
                  </a:srgbClr>
                </a:solidFill>
                <a:effectLst/>
                <a:uLnTx/>
                <a:uFillTx/>
                <a:latin typeface="宋体" panose="02010600030101010101" pitchFamily="2" charset="-122"/>
                <a:ea typeface="宋体" panose="02010600030101010101" pitchFamily="2" charset="-122"/>
                <a:cs typeface="宋体" panose="02010600030101010101" pitchFamily="2" charset="-122"/>
              </a:rPr>
              <a:t>多重回归</a:t>
            </a:r>
            <a:r>
              <a:rPr kumimoji="0" sz="2200" b="0" i="0" u="none" strike="noStrike" kern="1200" cap="none" spc="0" normalizeH="0" baseline="0" noProof="0" dirty="0">
                <a:ln>
                  <a:noFill/>
                </a:ln>
                <a:solidFill>
                  <a:srgbClr val="333333"/>
                </a:solidFill>
                <a:effectLst/>
                <a:uLnTx/>
                <a:uFillTx/>
                <a:latin typeface="宋体" panose="02010600030101010101" pitchFamily="2" charset="-122"/>
                <a:ea typeface="宋体" panose="02010600030101010101" pitchFamily="2" charset="-122"/>
                <a:cs typeface="宋体" panose="02010600030101010101" pitchFamily="2" charset="-122"/>
              </a:rPr>
              <a:t>。多重回归的一般形式如下：</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sz="2200" b="0" i="0" u="none" strike="noStrike" kern="1200" cap="none" spc="0" normalizeH="0" baseline="0" noProof="0" dirty="0">
              <a:ln>
                <a:noFill/>
              </a:ln>
              <a:solidFill>
                <a:srgbClr val="333333"/>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333333"/>
                </a:solidFill>
                <a:effectLst/>
                <a:uLnTx/>
                <a:uFillTx/>
                <a:latin typeface="宋体" panose="02010600030101010101" pitchFamily="2" charset="-122"/>
                <a:ea typeface="宋体" panose="02010600030101010101" pitchFamily="2" charset="-122"/>
                <a:cs typeface="宋体" panose="02010600030101010101" pitchFamily="2" charset="-122"/>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333333"/>
                </a:solidFill>
                <a:effectLst/>
                <a:uLnTx/>
                <a:uFillTx/>
                <a:latin typeface="宋体" panose="02010600030101010101" pitchFamily="2" charset="-122"/>
                <a:ea typeface="宋体" panose="02010600030101010101" pitchFamily="2" charset="-122"/>
                <a:cs typeface="宋体" panose="02010600030101010101" pitchFamily="2" charset="-122"/>
              </a:rPr>
              <a:t>     a</a:t>
            </a:r>
            <a:r>
              <a:rPr kumimoji="0" sz="2200" b="0" i="0" u="none" strike="noStrike" kern="1200" cap="none" spc="0" normalizeH="0" baseline="0" noProof="0" dirty="0">
                <a:ln>
                  <a:noFill/>
                </a:ln>
                <a:solidFill>
                  <a:srgbClr val="333333"/>
                </a:solidFill>
                <a:effectLst/>
                <a:uLnTx/>
                <a:uFillTx/>
                <a:latin typeface="宋体" panose="02010600030101010101" pitchFamily="2" charset="-122"/>
                <a:ea typeface="宋体" panose="02010600030101010101" pitchFamily="2" charset="-122"/>
                <a:cs typeface="宋体" panose="02010600030101010101" pitchFamily="2" charset="-122"/>
              </a:rPr>
              <a:t>代表截距，</a:t>
            </a:r>
            <a:r>
              <a:rPr kumimoji="0" lang="en-US" sz="2200" b="0" i="0" u="none" strike="noStrike" kern="1200" cap="none" spc="0" normalizeH="0" baseline="0" noProof="0" dirty="0">
                <a:ln>
                  <a:noFill/>
                </a:ln>
                <a:solidFill>
                  <a:srgbClr val="333333"/>
                </a:solidFill>
                <a:effectLst/>
                <a:uLnTx/>
                <a:uFillTx/>
                <a:latin typeface="宋体" panose="02010600030101010101" pitchFamily="2" charset="-122"/>
                <a:ea typeface="宋体" panose="02010600030101010101" pitchFamily="2" charset="-122"/>
                <a:cs typeface="宋体" panose="02010600030101010101" pitchFamily="2" charset="-122"/>
              </a:rPr>
              <a:t>b</a:t>
            </a:r>
            <a:r>
              <a:rPr kumimoji="0" lang="en-US" sz="2200" b="0" i="0" u="none" strike="noStrike" kern="1200" cap="none" spc="0" normalizeH="0" baseline="-25000" noProof="0" dirty="0">
                <a:ln>
                  <a:noFill/>
                </a:ln>
                <a:solidFill>
                  <a:srgbClr val="333333"/>
                </a:solidFill>
                <a:effectLst/>
                <a:uLnTx/>
                <a:uFillTx/>
                <a:latin typeface="宋体" panose="02010600030101010101" pitchFamily="2" charset="-122"/>
                <a:ea typeface="宋体" panose="02010600030101010101" pitchFamily="2" charset="-122"/>
                <a:cs typeface="宋体" panose="02010600030101010101" pitchFamily="2" charset="-122"/>
              </a:rPr>
              <a:t>1</a:t>
            </a:r>
            <a:r>
              <a:rPr kumimoji="0" lang="zh-CN" altLang="en-US" sz="2200" b="0" i="0" u="none" strike="noStrike" kern="1200" cap="none" spc="0" normalizeH="0" baseline="0" noProof="0" dirty="0">
                <a:ln>
                  <a:noFill/>
                </a:ln>
                <a:solidFill>
                  <a:srgbClr val="333333"/>
                </a:solidFill>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kumimoji="0" lang="en-US" altLang="zh-CN" sz="2200" b="0" i="0" u="none" strike="noStrike" kern="1200" cap="none" spc="0" normalizeH="0" baseline="0" noProof="0" dirty="0">
                <a:ln>
                  <a:noFill/>
                </a:ln>
                <a:solidFill>
                  <a:srgbClr val="333333"/>
                </a:solidFill>
                <a:effectLst/>
                <a:uLnTx/>
                <a:uFillTx/>
                <a:latin typeface="宋体" panose="02010600030101010101" pitchFamily="2" charset="-122"/>
                <a:ea typeface="宋体" panose="02010600030101010101" pitchFamily="2" charset="-122"/>
                <a:cs typeface="宋体" panose="02010600030101010101" pitchFamily="2" charset="-122"/>
                <a:sym typeface="+mn-ea"/>
              </a:rPr>
              <a:t>b</a:t>
            </a:r>
            <a:r>
              <a:rPr kumimoji="0" lang="en-US" altLang="zh-CN" sz="2200" b="0" i="0" u="none" strike="noStrike" kern="1200" cap="none" spc="0" normalizeH="0" baseline="-25000" noProof="0" dirty="0">
                <a:ln>
                  <a:noFill/>
                </a:ln>
                <a:solidFill>
                  <a:srgbClr val="333333"/>
                </a:solidFill>
                <a:effectLst/>
                <a:uLnTx/>
                <a:uFillTx/>
                <a:latin typeface="宋体" panose="02010600030101010101" pitchFamily="2" charset="-122"/>
                <a:ea typeface="宋体" panose="02010600030101010101" pitchFamily="2" charset="-122"/>
                <a:cs typeface="宋体" panose="02010600030101010101" pitchFamily="2" charset="-122"/>
                <a:sym typeface="+mn-ea"/>
              </a:rPr>
              <a:t>2</a:t>
            </a:r>
            <a:r>
              <a:rPr kumimoji="0" lang="zh-CN" altLang="en-US" sz="2200" b="0" i="0" u="none" strike="noStrike" kern="1200" cap="none" spc="0" normalizeH="0" baseline="0" noProof="0" dirty="0">
                <a:ln>
                  <a:noFill/>
                </a:ln>
                <a:solidFill>
                  <a:srgbClr val="333333"/>
                </a:solidFill>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kumimoji="0" lang="en-US" altLang="zh-CN" sz="2200" b="0" i="0" u="none" strike="noStrike" kern="1200" cap="none" spc="0" normalizeH="0" baseline="0" noProof="0" dirty="0">
                <a:ln>
                  <a:noFill/>
                </a:ln>
                <a:solidFill>
                  <a:srgbClr val="333333"/>
                </a:solidFill>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kumimoji="0" lang="zh-CN" altLang="en-US" sz="2200" b="0" i="0" u="none" strike="noStrike" kern="1200" cap="none" spc="0" normalizeH="0" baseline="0" noProof="0" dirty="0">
                <a:ln>
                  <a:noFill/>
                </a:ln>
                <a:solidFill>
                  <a:srgbClr val="333333"/>
                </a:solidFill>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kumimoji="0" lang="en-US" altLang="zh-CN" sz="2200" b="0" i="0" u="none" strike="noStrike" kern="1200" cap="none" spc="0" normalizeH="0" baseline="0" noProof="0" dirty="0">
                <a:ln>
                  <a:noFill/>
                </a:ln>
                <a:solidFill>
                  <a:srgbClr val="333333"/>
                </a:solidFill>
                <a:effectLst/>
                <a:uLnTx/>
                <a:uFillTx/>
                <a:latin typeface="宋体" panose="02010600030101010101" pitchFamily="2" charset="-122"/>
                <a:ea typeface="宋体" panose="02010600030101010101" pitchFamily="2" charset="-122"/>
                <a:cs typeface="宋体" panose="02010600030101010101" pitchFamily="2" charset="-122"/>
                <a:sym typeface="+mn-ea"/>
              </a:rPr>
              <a:t>b</a:t>
            </a:r>
            <a:r>
              <a:rPr kumimoji="0" lang="en-US" altLang="zh-CN" sz="2200" b="0" i="0" u="none" strike="noStrike" kern="1200" cap="none" spc="0" normalizeH="0" baseline="-25000" noProof="0" dirty="0">
                <a:ln>
                  <a:noFill/>
                </a:ln>
                <a:solidFill>
                  <a:srgbClr val="333333"/>
                </a:solidFill>
                <a:effectLst/>
                <a:uLnTx/>
                <a:uFillTx/>
                <a:latin typeface="宋体" panose="02010600030101010101" pitchFamily="2" charset="-122"/>
                <a:ea typeface="宋体" panose="02010600030101010101" pitchFamily="2" charset="-122"/>
                <a:cs typeface="宋体" panose="02010600030101010101" pitchFamily="2" charset="-122"/>
                <a:sym typeface="+mn-ea"/>
              </a:rPr>
              <a:t>k</a:t>
            </a:r>
            <a:r>
              <a:rPr kumimoji="0" sz="2200" b="0" i="0" u="none" strike="noStrike" kern="1200" cap="none" spc="0" normalizeH="0" baseline="0" noProof="0" dirty="0">
                <a:ln>
                  <a:noFill/>
                </a:ln>
                <a:solidFill>
                  <a:srgbClr val="333333"/>
                </a:solidFill>
                <a:effectLst/>
                <a:uLnTx/>
                <a:uFillTx/>
                <a:latin typeface="宋体" panose="02010600030101010101" pitchFamily="2" charset="-122"/>
                <a:ea typeface="宋体" panose="02010600030101010101" pitchFamily="2" charset="-122"/>
                <a:cs typeface="宋体" panose="02010600030101010101" pitchFamily="2" charset="-122"/>
              </a:rPr>
              <a:t>为回归系数。</a:t>
            </a:r>
          </a:p>
        </p:txBody>
      </p:sp>
      <p:pic>
        <p:nvPicPr>
          <p:cNvPr id="8" name="图片 7">
            <a:extLst>
              <a:ext uri="{FF2B5EF4-FFF2-40B4-BE49-F238E27FC236}">
                <a16:creationId xmlns:a16="http://schemas.microsoft.com/office/drawing/2014/main" id="{A6773178-E7C2-4A90-AA0C-A0D1EF8FEF69}"/>
              </a:ext>
            </a:extLst>
          </p:cNvPr>
          <p:cNvPicPr>
            <a:picLocks noChangeAspect="1"/>
          </p:cNvPicPr>
          <p:nvPr/>
        </p:nvPicPr>
        <p:blipFill>
          <a:blip r:embed="rId3"/>
          <a:stretch>
            <a:fillRect/>
          </a:stretch>
        </p:blipFill>
        <p:spPr>
          <a:xfrm>
            <a:off x="3065500" y="3966434"/>
            <a:ext cx="4816223" cy="826629"/>
          </a:xfrm>
          <a:prstGeom prst="rect">
            <a:avLst/>
          </a:prstGeom>
        </p:spPr>
      </p:pic>
      <p:sp>
        <p:nvSpPr>
          <p:cNvPr id="12" name="iconfont-1191-870141">
            <a:extLst>
              <a:ext uri="{FF2B5EF4-FFF2-40B4-BE49-F238E27FC236}">
                <a16:creationId xmlns:a16="http://schemas.microsoft.com/office/drawing/2014/main" id="{EBC2B9BF-EAD3-44A2-BDA2-0AD56B3FA94D}"/>
              </a:ext>
            </a:extLst>
          </p:cNvPr>
          <p:cNvSpPr/>
          <p:nvPr/>
        </p:nvSpPr>
        <p:spPr>
          <a:xfrm>
            <a:off x="207623" y="948890"/>
            <a:ext cx="609685" cy="609685"/>
          </a:xfrm>
          <a:custGeom>
            <a:avLst/>
            <a:gdLst>
              <a:gd name="T0" fmla="*/ 3884 w 7768"/>
              <a:gd name="T1" fmla="*/ 0 h 7768"/>
              <a:gd name="T2" fmla="*/ 0 w 7768"/>
              <a:gd name="T3" fmla="*/ 3884 h 7768"/>
              <a:gd name="T4" fmla="*/ 3884 w 7768"/>
              <a:gd name="T5" fmla="*/ 7768 h 7768"/>
              <a:gd name="T6" fmla="*/ 7768 w 7768"/>
              <a:gd name="T7" fmla="*/ 3884 h 7768"/>
              <a:gd name="T8" fmla="*/ 3884 w 7768"/>
              <a:gd name="T9" fmla="*/ 0 h 7768"/>
              <a:gd name="T10" fmla="*/ 3884 w 7768"/>
              <a:gd name="T11" fmla="*/ 7298 h 7768"/>
              <a:gd name="T12" fmla="*/ 470 w 7768"/>
              <a:gd name="T13" fmla="*/ 3884 h 7768"/>
              <a:gd name="T14" fmla="*/ 3884 w 7768"/>
              <a:gd name="T15" fmla="*/ 470 h 7768"/>
              <a:gd name="T16" fmla="*/ 7298 w 7768"/>
              <a:gd name="T17" fmla="*/ 3884 h 7768"/>
              <a:gd name="T18" fmla="*/ 3884 w 7768"/>
              <a:gd name="T19" fmla="*/ 7298 h 7768"/>
              <a:gd name="T20" fmla="*/ 3217 w 7768"/>
              <a:gd name="T21" fmla="*/ 2714 h 7768"/>
              <a:gd name="T22" fmla="*/ 4182 w 7768"/>
              <a:gd name="T23" fmla="*/ 3884 h 7768"/>
              <a:gd name="T24" fmla="*/ 3217 w 7768"/>
              <a:gd name="T25" fmla="*/ 5054 h 7768"/>
              <a:gd name="T26" fmla="*/ 3580 w 7768"/>
              <a:gd name="T27" fmla="*/ 5353 h 7768"/>
              <a:gd name="T28" fmla="*/ 4791 w 7768"/>
              <a:gd name="T29" fmla="*/ 3884 h 7768"/>
              <a:gd name="T30" fmla="*/ 3580 w 7768"/>
              <a:gd name="T31" fmla="*/ 2415 h 7768"/>
              <a:gd name="T32" fmla="*/ 3217 w 7768"/>
              <a:gd name="T33" fmla="*/ 2714 h 7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68" h="7768">
                <a:moveTo>
                  <a:pt x="3884" y="0"/>
                </a:moveTo>
                <a:cubicBezTo>
                  <a:pt x="1743" y="0"/>
                  <a:pt x="0" y="1743"/>
                  <a:pt x="0" y="3884"/>
                </a:cubicBezTo>
                <a:cubicBezTo>
                  <a:pt x="0" y="6025"/>
                  <a:pt x="1743" y="7768"/>
                  <a:pt x="3884" y="7768"/>
                </a:cubicBezTo>
                <a:cubicBezTo>
                  <a:pt x="6025" y="7768"/>
                  <a:pt x="7768" y="6025"/>
                  <a:pt x="7768" y="3884"/>
                </a:cubicBezTo>
                <a:cubicBezTo>
                  <a:pt x="7768" y="1743"/>
                  <a:pt x="6025" y="0"/>
                  <a:pt x="3884" y="0"/>
                </a:cubicBezTo>
                <a:close/>
                <a:moveTo>
                  <a:pt x="3884" y="7298"/>
                </a:moveTo>
                <a:cubicBezTo>
                  <a:pt x="2001" y="7298"/>
                  <a:pt x="470" y="5766"/>
                  <a:pt x="470" y="3884"/>
                </a:cubicBezTo>
                <a:cubicBezTo>
                  <a:pt x="470" y="2002"/>
                  <a:pt x="2001" y="470"/>
                  <a:pt x="3884" y="470"/>
                </a:cubicBezTo>
                <a:cubicBezTo>
                  <a:pt x="5766" y="470"/>
                  <a:pt x="7298" y="2002"/>
                  <a:pt x="7298" y="3884"/>
                </a:cubicBezTo>
                <a:cubicBezTo>
                  <a:pt x="7298" y="5766"/>
                  <a:pt x="5766" y="7298"/>
                  <a:pt x="3884" y="7298"/>
                </a:cubicBezTo>
                <a:close/>
                <a:moveTo>
                  <a:pt x="3217" y="2714"/>
                </a:moveTo>
                <a:lnTo>
                  <a:pt x="4182" y="3884"/>
                </a:lnTo>
                <a:lnTo>
                  <a:pt x="3217" y="5054"/>
                </a:lnTo>
                <a:lnTo>
                  <a:pt x="3580" y="5353"/>
                </a:lnTo>
                <a:lnTo>
                  <a:pt x="4791" y="3884"/>
                </a:lnTo>
                <a:lnTo>
                  <a:pt x="3580" y="2415"/>
                </a:lnTo>
                <a:lnTo>
                  <a:pt x="3217" y="2714"/>
                </a:lnTo>
                <a:close/>
              </a:path>
            </a:pathLst>
          </a:custGeom>
          <a:solidFill>
            <a:srgbClr val="017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28BA5"/>
              </a:solidFill>
              <a:effectLst/>
              <a:uLnTx/>
              <a:uFillTx/>
              <a:latin typeface="Calibri"/>
              <a:cs typeface="Arial"/>
            </a:endParaRPr>
          </a:p>
        </p:txBody>
      </p:sp>
    </p:spTree>
    <p:custDataLst>
      <p:tags r:id="rId1"/>
    </p:custDataLst>
    <p:extLst>
      <p:ext uri="{BB962C8B-B14F-4D97-AF65-F5344CB8AC3E}">
        <p14:creationId xmlns:p14="http://schemas.microsoft.com/office/powerpoint/2010/main" val="1353800862"/>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417873" y="474125"/>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883743" y="669389"/>
            <a:ext cx="4176467"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线性回归模型建立</a:t>
            </a:r>
          </a:p>
        </p:txBody>
      </p:sp>
      <p:sp>
        <p:nvSpPr>
          <p:cNvPr id="12" name="iconfont-1191-870141">
            <a:extLst>
              <a:ext uri="{FF2B5EF4-FFF2-40B4-BE49-F238E27FC236}">
                <a16:creationId xmlns:a16="http://schemas.microsoft.com/office/drawing/2014/main" id="{EBC2B9BF-EAD3-44A2-BDA2-0AD56B3FA94D}"/>
              </a:ext>
            </a:extLst>
          </p:cNvPr>
          <p:cNvSpPr/>
          <p:nvPr/>
        </p:nvSpPr>
        <p:spPr>
          <a:xfrm>
            <a:off x="113030" y="669389"/>
            <a:ext cx="609685" cy="609685"/>
          </a:xfrm>
          <a:custGeom>
            <a:avLst/>
            <a:gdLst>
              <a:gd name="T0" fmla="*/ 3884 w 7768"/>
              <a:gd name="T1" fmla="*/ 0 h 7768"/>
              <a:gd name="T2" fmla="*/ 0 w 7768"/>
              <a:gd name="T3" fmla="*/ 3884 h 7768"/>
              <a:gd name="T4" fmla="*/ 3884 w 7768"/>
              <a:gd name="T5" fmla="*/ 7768 h 7768"/>
              <a:gd name="T6" fmla="*/ 7768 w 7768"/>
              <a:gd name="T7" fmla="*/ 3884 h 7768"/>
              <a:gd name="T8" fmla="*/ 3884 w 7768"/>
              <a:gd name="T9" fmla="*/ 0 h 7768"/>
              <a:gd name="T10" fmla="*/ 3884 w 7768"/>
              <a:gd name="T11" fmla="*/ 7298 h 7768"/>
              <a:gd name="T12" fmla="*/ 470 w 7768"/>
              <a:gd name="T13" fmla="*/ 3884 h 7768"/>
              <a:gd name="T14" fmla="*/ 3884 w 7768"/>
              <a:gd name="T15" fmla="*/ 470 h 7768"/>
              <a:gd name="T16" fmla="*/ 7298 w 7768"/>
              <a:gd name="T17" fmla="*/ 3884 h 7768"/>
              <a:gd name="T18" fmla="*/ 3884 w 7768"/>
              <a:gd name="T19" fmla="*/ 7298 h 7768"/>
              <a:gd name="T20" fmla="*/ 3217 w 7768"/>
              <a:gd name="T21" fmla="*/ 2714 h 7768"/>
              <a:gd name="T22" fmla="*/ 4182 w 7768"/>
              <a:gd name="T23" fmla="*/ 3884 h 7768"/>
              <a:gd name="T24" fmla="*/ 3217 w 7768"/>
              <a:gd name="T25" fmla="*/ 5054 h 7768"/>
              <a:gd name="T26" fmla="*/ 3580 w 7768"/>
              <a:gd name="T27" fmla="*/ 5353 h 7768"/>
              <a:gd name="T28" fmla="*/ 4791 w 7768"/>
              <a:gd name="T29" fmla="*/ 3884 h 7768"/>
              <a:gd name="T30" fmla="*/ 3580 w 7768"/>
              <a:gd name="T31" fmla="*/ 2415 h 7768"/>
              <a:gd name="T32" fmla="*/ 3217 w 7768"/>
              <a:gd name="T33" fmla="*/ 2714 h 7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68" h="7768">
                <a:moveTo>
                  <a:pt x="3884" y="0"/>
                </a:moveTo>
                <a:cubicBezTo>
                  <a:pt x="1743" y="0"/>
                  <a:pt x="0" y="1743"/>
                  <a:pt x="0" y="3884"/>
                </a:cubicBezTo>
                <a:cubicBezTo>
                  <a:pt x="0" y="6025"/>
                  <a:pt x="1743" y="7768"/>
                  <a:pt x="3884" y="7768"/>
                </a:cubicBezTo>
                <a:cubicBezTo>
                  <a:pt x="6025" y="7768"/>
                  <a:pt x="7768" y="6025"/>
                  <a:pt x="7768" y="3884"/>
                </a:cubicBezTo>
                <a:cubicBezTo>
                  <a:pt x="7768" y="1743"/>
                  <a:pt x="6025" y="0"/>
                  <a:pt x="3884" y="0"/>
                </a:cubicBezTo>
                <a:close/>
                <a:moveTo>
                  <a:pt x="3884" y="7298"/>
                </a:moveTo>
                <a:cubicBezTo>
                  <a:pt x="2001" y="7298"/>
                  <a:pt x="470" y="5766"/>
                  <a:pt x="470" y="3884"/>
                </a:cubicBezTo>
                <a:cubicBezTo>
                  <a:pt x="470" y="2002"/>
                  <a:pt x="2001" y="470"/>
                  <a:pt x="3884" y="470"/>
                </a:cubicBezTo>
                <a:cubicBezTo>
                  <a:pt x="5766" y="470"/>
                  <a:pt x="7298" y="2002"/>
                  <a:pt x="7298" y="3884"/>
                </a:cubicBezTo>
                <a:cubicBezTo>
                  <a:pt x="7298" y="5766"/>
                  <a:pt x="5766" y="7298"/>
                  <a:pt x="3884" y="7298"/>
                </a:cubicBezTo>
                <a:close/>
                <a:moveTo>
                  <a:pt x="3217" y="2714"/>
                </a:moveTo>
                <a:lnTo>
                  <a:pt x="4182" y="3884"/>
                </a:lnTo>
                <a:lnTo>
                  <a:pt x="3217" y="5054"/>
                </a:lnTo>
                <a:lnTo>
                  <a:pt x="3580" y="5353"/>
                </a:lnTo>
                <a:lnTo>
                  <a:pt x="4791" y="3884"/>
                </a:lnTo>
                <a:lnTo>
                  <a:pt x="3580" y="2415"/>
                </a:lnTo>
                <a:lnTo>
                  <a:pt x="3217" y="2714"/>
                </a:lnTo>
                <a:close/>
              </a:path>
            </a:pathLst>
          </a:custGeom>
          <a:solidFill>
            <a:srgbClr val="017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28BA5"/>
              </a:solidFill>
              <a:effectLst/>
              <a:uLnTx/>
              <a:uFillTx/>
              <a:latin typeface="Calibri"/>
              <a:cs typeface="Arial"/>
            </a:endParaRPr>
          </a:p>
        </p:txBody>
      </p:sp>
      <p:sp>
        <p:nvSpPr>
          <p:cNvPr id="3" name="文本框 2">
            <a:extLst>
              <a:ext uri="{FF2B5EF4-FFF2-40B4-BE49-F238E27FC236}">
                <a16:creationId xmlns:a16="http://schemas.microsoft.com/office/drawing/2014/main" id="{EFF4C384-AF3C-47DF-B9FA-8816196682E1}"/>
              </a:ext>
            </a:extLst>
          </p:cNvPr>
          <p:cNvSpPr txBox="1"/>
          <p:nvPr/>
        </p:nvSpPr>
        <p:spPr>
          <a:xfrm>
            <a:off x="1072055" y="1447221"/>
            <a:ext cx="8902263" cy="1365374"/>
          </a:xfrm>
          <a:prstGeom prst="rect">
            <a:avLst/>
          </a:prstGeom>
          <a:noFill/>
        </p:spPr>
        <p:txBody>
          <a:bodyPr wrap="square" rtlCol="0">
            <a:spAutoFit/>
          </a:bodyPr>
          <a:lstStyle/>
          <a:p>
            <a:pPr indent="457200">
              <a:lnSpc>
                <a:spcPct val="130000"/>
              </a:lnSpc>
            </a:pPr>
            <a:r>
              <a:rPr lang="en-US" altLang="zh-CN" sz="2200" b="1" dirty="0">
                <a:latin typeface="Times New Roman" panose="02020603050405020304" pitchFamily="18" charset="0"/>
                <a:cs typeface="Times New Roman" panose="02020603050405020304" pitchFamily="18" charset="0"/>
              </a:rPr>
              <a:t>Sklearn</a:t>
            </a: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全称 </a:t>
            </a:r>
            <a:r>
              <a:rPr lang="en-US" altLang="zh-CN" sz="2200" dirty="0">
                <a:latin typeface="Times New Roman" panose="02020603050405020304" pitchFamily="18" charset="0"/>
                <a:cs typeface="Times New Roman" panose="02020603050405020304" pitchFamily="18" charset="0"/>
              </a:rPr>
              <a:t>Scikit-Learn) </a:t>
            </a:r>
            <a:r>
              <a:rPr lang="zh-CN" altLang="en-US" sz="2200" dirty="0">
                <a:latin typeface="Times New Roman" panose="02020603050405020304" pitchFamily="18" charset="0"/>
                <a:cs typeface="Times New Roman" panose="02020603050405020304" pitchFamily="18" charset="0"/>
              </a:rPr>
              <a:t>是基于 </a:t>
            </a:r>
            <a:r>
              <a:rPr lang="en-US" altLang="zh-CN" sz="2200" dirty="0">
                <a:latin typeface="Times New Roman" panose="02020603050405020304" pitchFamily="18" charset="0"/>
                <a:cs typeface="Times New Roman" panose="02020603050405020304" pitchFamily="18" charset="0"/>
              </a:rPr>
              <a:t>Python </a:t>
            </a:r>
            <a:r>
              <a:rPr lang="zh-CN" altLang="en-US" sz="2200" dirty="0">
                <a:latin typeface="Times New Roman" panose="02020603050405020304" pitchFamily="18" charset="0"/>
                <a:cs typeface="Times New Roman" panose="02020603050405020304" pitchFamily="18" charset="0"/>
              </a:rPr>
              <a:t>语言的机器学习工具。它建立在 </a:t>
            </a:r>
            <a:r>
              <a:rPr lang="en-US" altLang="zh-CN" sz="2200" dirty="0">
                <a:latin typeface="Times New Roman" panose="02020603050405020304" pitchFamily="18" charset="0"/>
                <a:cs typeface="Times New Roman" panose="02020603050405020304" pitchFamily="18" charset="0"/>
              </a:rPr>
              <a:t>NumPy, SciPy, Pandas </a:t>
            </a:r>
            <a:r>
              <a:rPr lang="zh-CN" altLang="en-US" sz="2200" dirty="0">
                <a:latin typeface="Times New Roman" panose="02020603050405020304" pitchFamily="18" charset="0"/>
                <a:cs typeface="Times New Roman" panose="02020603050405020304" pitchFamily="18" charset="0"/>
              </a:rPr>
              <a:t>和 </a:t>
            </a:r>
            <a:r>
              <a:rPr lang="en-US" altLang="zh-CN" sz="2200" dirty="0">
                <a:latin typeface="Times New Roman" panose="02020603050405020304" pitchFamily="18" charset="0"/>
                <a:cs typeface="Times New Roman" panose="02020603050405020304" pitchFamily="18" charset="0"/>
              </a:rPr>
              <a:t>Matplotlib </a:t>
            </a:r>
            <a:r>
              <a:rPr lang="zh-CN" altLang="en-US" sz="2200" dirty="0">
                <a:latin typeface="Times New Roman" panose="02020603050405020304" pitchFamily="18" charset="0"/>
                <a:cs typeface="Times New Roman" panose="02020603050405020304" pitchFamily="18" charset="0"/>
              </a:rPr>
              <a:t>之上，里面的 </a:t>
            </a:r>
            <a:r>
              <a:rPr lang="en-US" altLang="zh-CN" sz="2200" dirty="0">
                <a:latin typeface="Times New Roman" panose="02020603050405020304" pitchFamily="18" charset="0"/>
                <a:cs typeface="Times New Roman" panose="02020603050405020304" pitchFamily="18" charset="0"/>
              </a:rPr>
              <a:t>API </a:t>
            </a:r>
            <a:r>
              <a:rPr lang="zh-CN" altLang="en-US" sz="2200" dirty="0">
                <a:latin typeface="Times New Roman" panose="02020603050405020304" pitchFamily="18" charset="0"/>
                <a:cs typeface="Times New Roman" panose="02020603050405020304" pitchFamily="18" charset="0"/>
              </a:rPr>
              <a:t>的设计非常好，所有对象的接口简单。</a:t>
            </a:r>
          </a:p>
        </p:txBody>
      </p:sp>
      <p:grpSp>
        <p:nvGrpSpPr>
          <p:cNvPr id="8" name="组合 7">
            <a:extLst>
              <a:ext uri="{FF2B5EF4-FFF2-40B4-BE49-F238E27FC236}">
                <a16:creationId xmlns:a16="http://schemas.microsoft.com/office/drawing/2014/main" id="{36060B27-3035-4520-842A-764FA990D1E6}"/>
              </a:ext>
            </a:extLst>
          </p:cNvPr>
          <p:cNvGrpSpPr/>
          <p:nvPr/>
        </p:nvGrpSpPr>
        <p:grpSpPr>
          <a:xfrm>
            <a:off x="2328010" y="3614519"/>
            <a:ext cx="6390349" cy="2495436"/>
            <a:chOff x="2699728" y="2079346"/>
            <a:chExt cx="6390349" cy="2495436"/>
          </a:xfrm>
        </p:grpSpPr>
        <p:grpSp>
          <p:nvGrpSpPr>
            <p:cNvPr id="11" name="组合 10">
              <a:extLst>
                <a:ext uri="{FF2B5EF4-FFF2-40B4-BE49-F238E27FC236}">
                  <a16:creationId xmlns:a16="http://schemas.microsoft.com/office/drawing/2014/main" id="{74F68E6B-5D89-4B46-ABF6-AFB6E5167551}"/>
                </a:ext>
              </a:extLst>
            </p:cNvPr>
            <p:cNvGrpSpPr/>
            <p:nvPr/>
          </p:nvGrpSpPr>
          <p:grpSpPr>
            <a:xfrm>
              <a:off x="2699728" y="2125952"/>
              <a:ext cx="1914731" cy="1042523"/>
              <a:chOff x="1543662" y="1880471"/>
              <a:chExt cx="1914731" cy="1042523"/>
            </a:xfrm>
          </p:grpSpPr>
          <p:sp>
            <p:nvSpPr>
              <p:cNvPr id="46" name="椭圆 45">
                <a:extLst>
                  <a:ext uri="{FF2B5EF4-FFF2-40B4-BE49-F238E27FC236}">
                    <a16:creationId xmlns:a16="http://schemas.microsoft.com/office/drawing/2014/main" id="{4EFBDD62-30C7-4BA9-A419-D36A31843543}"/>
                  </a:ext>
                </a:extLst>
              </p:cNvPr>
              <p:cNvSpPr/>
              <p:nvPr/>
            </p:nvSpPr>
            <p:spPr>
              <a:xfrm>
                <a:off x="1948312" y="1880471"/>
                <a:ext cx="1105429" cy="1042523"/>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44" name="文本框 43">
                <a:extLst>
                  <a:ext uri="{FF2B5EF4-FFF2-40B4-BE49-F238E27FC236}">
                    <a16:creationId xmlns:a16="http://schemas.microsoft.com/office/drawing/2014/main" id="{DACE8640-4132-4449-9F7C-1449F183A7C5}"/>
                  </a:ext>
                </a:extLst>
              </p:cNvPr>
              <p:cNvSpPr txBox="1"/>
              <p:nvPr/>
            </p:nvSpPr>
            <p:spPr>
              <a:xfrm>
                <a:off x="1543662" y="2178979"/>
                <a:ext cx="1914731" cy="430887"/>
              </a:xfrm>
              <a:prstGeom prst="rect">
                <a:avLst/>
              </a:prstGeom>
              <a:noFill/>
            </p:spPr>
            <p:txBody>
              <a:bodyPr wrap="square" rtlCol="0">
                <a:spAutoFit/>
              </a:bodyPr>
              <a:lstStyle/>
              <a:p>
                <a:pPr algn="ctr"/>
                <a:r>
                  <a:rPr lang="zh-CN" altLang="en-US" sz="2200" b="1" dirty="0">
                    <a:solidFill>
                      <a:schemeClr val="bg1"/>
                    </a:solidFill>
                  </a:rPr>
                  <a:t>分类</a:t>
                </a:r>
                <a:endParaRPr lang="en-US" altLang="zh-CN" sz="2200" b="1" dirty="0">
                  <a:solidFill>
                    <a:schemeClr val="bg1"/>
                  </a:solidFill>
                </a:endParaRPr>
              </a:p>
            </p:txBody>
          </p:sp>
        </p:grpSp>
        <p:grpSp>
          <p:nvGrpSpPr>
            <p:cNvPr id="13" name="组合 12">
              <a:extLst>
                <a:ext uri="{FF2B5EF4-FFF2-40B4-BE49-F238E27FC236}">
                  <a16:creationId xmlns:a16="http://schemas.microsoft.com/office/drawing/2014/main" id="{4C62F185-992E-4F33-9020-A0744D45A9CC}"/>
                </a:ext>
              </a:extLst>
            </p:cNvPr>
            <p:cNvGrpSpPr/>
            <p:nvPr/>
          </p:nvGrpSpPr>
          <p:grpSpPr>
            <a:xfrm>
              <a:off x="2732395" y="3448401"/>
              <a:ext cx="1914731" cy="1042301"/>
              <a:chOff x="2119715" y="3259214"/>
              <a:chExt cx="1914731" cy="1042301"/>
            </a:xfrm>
          </p:grpSpPr>
          <p:sp>
            <p:nvSpPr>
              <p:cNvPr id="41" name="椭圆 40">
                <a:extLst>
                  <a:ext uri="{FF2B5EF4-FFF2-40B4-BE49-F238E27FC236}">
                    <a16:creationId xmlns:a16="http://schemas.microsoft.com/office/drawing/2014/main" id="{E68B0B16-B33F-4D08-B44D-9F0121EB05DD}"/>
                  </a:ext>
                </a:extLst>
              </p:cNvPr>
              <p:cNvSpPr/>
              <p:nvPr/>
            </p:nvSpPr>
            <p:spPr>
              <a:xfrm>
                <a:off x="2491698" y="3259214"/>
                <a:ext cx="1105429" cy="1042301"/>
              </a:xfrm>
              <a:prstGeom prst="ellipse">
                <a:avLst/>
              </a:prstGeom>
              <a:solidFill>
                <a:schemeClr val="accent4"/>
              </a:solidFill>
              <a:ln w="12700" cap="rnd">
                <a:noFill/>
                <a:prstDash val="solid"/>
                <a:round/>
                <a:headEnd/>
                <a:tailEnd/>
              </a:ln>
              <a:effectLst>
                <a:outerShdw blurRad="254000" dist="127000" algn="ctr" rotWithShape="0">
                  <a:schemeClr val="accent4">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39" name="文本框 38">
                <a:extLst>
                  <a:ext uri="{FF2B5EF4-FFF2-40B4-BE49-F238E27FC236}">
                    <a16:creationId xmlns:a16="http://schemas.microsoft.com/office/drawing/2014/main" id="{4A32C19C-66EC-429B-94CD-F8E5AAAB7A60}"/>
                  </a:ext>
                </a:extLst>
              </p:cNvPr>
              <p:cNvSpPr txBox="1"/>
              <p:nvPr/>
            </p:nvSpPr>
            <p:spPr>
              <a:xfrm>
                <a:off x="2119715" y="3564920"/>
                <a:ext cx="1914731" cy="430887"/>
              </a:xfrm>
              <a:prstGeom prst="rect">
                <a:avLst/>
              </a:prstGeom>
              <a:noFill/>
            </p:spPr>
            <p:txBody>
              <a:bodyPr wrap="square" rtlCol="0">
                <a:spAutoFit/>
              </a:bodyPr>
              <a:lstStyle/>
              <a:p>
                <a:pPr algn="ctr"/>
                <a:r>
                  <a:rPr lang="zh-CN" altLang="en-US" sz="2200" b="1" dirty="0">
                    <a:solidFill>
                      <a:schemeClr val="bg1"/>
                    </a:solidFill>
                  </a:rPr>
                  <a:t>降维</a:t>
                </a:r>
                <a:endParaRPr lang="en-US" altLang="zh-CN" sz="2200" b="1" dirty="0">
                  <a:solidFill>
                    <a:schemeClr val="bg1"/>
                  </a:solidFill>
                </a:endParaRPr>
              </a:p>
            </p:txBody>
          </p:sp>
        </p:grpSp>
        <p:grpSp>
          <p:nvGrpSpPr>
            <p:cNvPr id="14" name="组合 13">
              <a:extLst>
                <a:ext uri="{FF2B5EF4-FFF2-40B4-BE49-F238E27FC236}">
                  <a16:creationId xmlns:a16="http://schemas.microsoft.com/office/drawing/2014/main" id="{0E4565DA-F4A7-42D2-8BBC-C27D1D968884}"/>
                </a:ext>
              </a:extLst>
            </p:cNvPr>
            <p:cNvGrpSpPr/>
            <p:nvPr/>
          </p:nvGrpSpPr>
          <p:grpSpPr>
            <a:xfrm>
              <a:off x="5023942" y="2087257"/>
              <a:ext cx="1914731" cy="1091858"/>
              <a:chOff x="5143514" y="1898070"/>
              <a:chExt cx="1914731" cy="1091858"/>
            </a:xfrm>
          </p:grpSpPr>
          <p:sp>
            <p:nvSpPr>
              <p:cNvPr id="36" name="椭圆 35">
                <a:extLst>
                  <a:ext uri="{FF2B5EF4-FFF2-40B4-BE49-F238E27FC236}">
                    <a16:creationId xmlns:a16="http://schemas.microsoft.com/office/drawing/2014/main" id="{EEC084DF-60CF-4A84-9EE4-9520F8196933}"/>
                  </a:ext>
                </a:extLst>
              </p:cNvPr>
              <p:cNvSpPr/>
              <p:nvPr/>
            </p:nvSpPr>
            <p:spPr>
              <a:xfrm>
                <a:off x="5548166" y="1898070"/>
                <a:ext cx="1105429" cy="1091858"/>
              </a:xfrm>
              <a:prstGeom prst="ellipse">
                <a:avLst/>
              </a:prstGeom>
              <a:solidFill>
                <a:schemeClr val="accent2"/>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34" name="文本框 33">
                <a:extLst>
                  <a:ext uri="{FF2B5EF4-FFF2-40B4-BE49-F238E27FC236}">
                    <a16:creationId xmlns:a16="http://schemas.microsoft.com/office/drawing/2014/main" id="{74B060DC-3656-4EA0-965C-29A10FC0991F}"/>
                  </a:ext>
                </a:extLst>
              </p:cNvPr>
              <p:cNvSpPr txBox="1"/>
              <p:nvPr/>
            </p:nvSpPr>
            <p:spPr>
              <a:xfrm>
                <a:off x="5143514" y="2242584"/>
                <a:ext cx="1914731" cy="430887"/>
              </a:xfrm>
              <a:prstGeom prst="rect">
                <a:avLst/>
              </a:prstGeom>
              <a:noFill/>
            </p:spPr>
            <p:txBody>
              <a:bodyPr wrap="square" rtlCol="0">
                <a:spAutoFit/>
              </a:bodyPr>
              <a:lstStyle/>
              <a:p>
                <a:pPr algn="ctr"/>
                <a:r>
                  <a:rPr lang="zh-CN" altLang="en-US" sz="2200" b="1" dirty="0">
                    <a:solidFill>
                      <a:schemeClr val="bg1"/>
                    </a:solidFill>
                  </a:rPr>
                  <a:t>回归</a:t>
                </a:r>
                <a:endParaRPr lang="en-US" altLang="zh-CN" sz="2200" b="1" dirty="0">
                  <a:solidFill>
                    <a:schemeClr val="bg1"/>
                  </a:solidFill>
                </a:endParaRPr>
              </a:p>
            </p:txBody>
          </p:sp>
        </p:grpSp>
        <p:grpSp>
          <p:nvGrpSpPr>
            <p:cNvPr id="15" name="组合 14">
              <a:extLst>
                <a:ext uri="{FF2B5EF4-FFF2-40B4-BE49-F238E27FC236}">
                  <a16:creationId xmlns:a16="http://schemas.microsoft.com/office/drawing/2014/main" id="{CE6A4ED0-A651-4EFF-B5BD-6E3C6775E290}"/>
                </a:ext>
              </a:extLst>
            </p:cNvPr>
            <p:cNvGrpSpPr/>
            <p:nvPr/>
          </p:nvGrpSpPr>
          <p:grpSpPr>
            <a:xfrm>
              <a:off x="5034452" y="3482924"/>
              <a:ext cx="1904221" cy="1091858"/>
              <a:chOff x="5154025" y="3293737"/>
              <a:chExt cx="1904221" cy="1091858"/>
            </a:xfrm>
          </p:grpSpPr>
          <p:sp>
            <p:nvSpPr>
              <p:cNvPr id="31" name="椭圆 30">
                <a:extLst>
                  <a:ext uri="{FF2B5EF4-FFF2-40B4-BE49-F238E27FC236}">
                    <a16:creationId xmlns:a16="http://schemas.microsoft.com/office/drawing/2014/main" id="{8576B19C-1635-4E8E-BCF5-2CC333505B09}"/>
                  </a:ext>
                </a:extLst>
              </p:cNvPr>
              <p:cNvSpPr/>
              <p:nvPr/>
            </p:nvSpPr>
            <p:spPr>
              <a:xfrm>
                <a:off x="5548167" y="3293737"/>
                <a:ext cx="1105429" cy="1091858"/>
              </a:xfrm>
              <a:prstGeom prst="ellipse">
                <a:avLst/>
              </a:prstGeom>
              <a:solidFill>
                <a:schemeClr val="accent5"/>
              </a:solidFill>
              <a:ln w="12700" cap="rnd">
                <a:noFill/>
                <a:prstDash val="solid"/>
                <a:round/>
                <a:headEnd/>
                <a:tailEnd/>
              </a:ln>
              <a:effectLst>
                <a:outerShdw blurRad="254000" dist="127000" algn="ctr" rotWithShape="0">
                  <a:schemeClr val="accent5">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29" name="文本框 28">
                <a:extLst>
                  <a:ext uri="{FF2B5EF4-FFF2-40B4-BE49-F238E27FC236}">
                    <a16:creationId xmlns:a16="http://schemas.microsoft.com/office/drawing/2014/main" id="{C518BFD3-4BE7-44F7-9C00-A2D3FCA9AC60}"/>
                  </a:ext>
                </a:extLst>
              </p:cNvPr>
              <p:cNvSpPr txBox="1"/>
              <p:nvPr/>
            </p:nvSpPr>
            <p:spPr>
              <a:xfrm>
                <a:off x="5154025" y="3454945"/>
                <a:ext cx="1904221" cy="769441"/>
              </a:xfrm>
              <a:prstGeom prst="rect">
                <a:avLst/>
              </a:prstGeom>
              <a:noFill/>
            </p:spPr>
            <p:txBody>
              <a:bodyPr wrap="square" rtlCol="0">
                <a:spAutoFit/>
              </a:bodyPr>
              <a:lstStyle/>
              <a:p>
                <a:pPr algn="ctr"/>
                <a:r>
                  <a:rPr lang="zh-CN" altLang="en-US" sz="2200" b="1" dirty="0">
                    <a:solidFill>
                      <a:schemeClr val="bg1"/>
                    </a:solidFill>
                  </a:rPr>
                  <a:t>模型</a:t>
                </a:r>
                <a:endParaRPr lang="en-US" altLang="zh-CN" sz="2200" b="1" dirty="0">
                  <a:solidFill>
                    <a:schemeClr val="bg1"/>
                  </a:solidFill>
                </a:endParaRPr>
              </a:p>
              <a:p>
                <a:pPr algn="ctr"/>
                <a:r>
                  <a:rPr lang="zh-CN" altLang="en-US" sz="2200" b="1" dirty="0">
                    <a:solidFill>
                      <a:schemeClr val="bg1"/>
                    </a:solidFill>
                  </a:rPr>
                  <a:t>选择</a:t>
                </a:r>
                <a:endParaRPr lang="en-US" altLang="zh-CN" sz="2200" b="1" dirty="0">
                  <a:solidFill>
                    <a:schemeClr val="bg1"/>
                  </a:solidFill>
                </a:endParaRPr>
              </a:p>
            </p:txBody>
          </p:sp>
        </p:grpSp>
        <p:grpSp>
          <p:nvGrpSpPr>
            <p:cNvPr id="16" name="组合 15">
              <a:extLst>
                <a:ext uri="{FF2B5EF4-FFF2-40B4-BE49-F238E27FC236}">
                  <a16:creationId xmlns:a16="http://schemas.microsoft.com/office/drawing/2014/main" id="{6634A102-D161-4335-8D25-39F04ABE109E}"/>
                </a:ext>
              </a:extLst>
            </p:cNvPr>
            <p:cNvGrpSpPr/>
            <p:nvPr/>
          </p:nvGrpSpPr>
          <p:grpSpPr>
            <a:xfrm>
              <a:off x="7175346" y="2079346"/>
              <a:ext cx="1914731" cy="1135733"/>
              <a:chOff x="7175346" y="2130718"/>
              <a:chExt cx="1914731" cy="1135733"/>
            </a:xfrm>
          </p:grpSpPr>
          <p:sp>
            <p:nvSpPr>
              <p:cNvPr id="26" name="椭圆 25">
                <a:extLst>
                  <a:ext uri="{FF2B5EF4-FFF2-40B4-BE49-F238E27FC236}">
                    <a16:creationId xmlns:a16="http://schemas.microsoft.com/office/drawing/2014/main" id="{0FE2D8D1-D363-4A4B-BD73-D351B01B7A7E}"/>
                  </a:ext>
                </a:extLst>
              </p:cNvPr>
              <p:cNvSpPr/>
              <p:nvPr/>
            </p:nvSpPr>
            <p:spPr>
              <a:xfrm rot="2891616">
                <a:off x="7564846" y="2147420"/>
                <a:ext cx="1135733" cy="1102330"/>
              </a:xfrm>
              <a:prstGeom prst="ellipse">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24" name="文本框 23">
                <a:extLst>
                  <a:ext uri="{FF2B5EF4-FFF2-40B4-BE49-F238E27FC236}">
                    <a16:creationId xmlns:a16="http://schemas.microsoft.com/office/drawing/2014/main" id="{09BC9E32-3BCD-4781-A37E-A020B58D8955}"/>
                  </a:ext>
                </a:extLst>
              </p:cNvPr>
              <p:cNvSpPr txBox="1"/>
              <p:nvPr/>
            </p:nvSpPr>
            <p:spPr>
              <a:xfrm>
                <a:off x="7175346" y="2475831"/>
                <a:ext cx="1914731" cy="430887"/>
              </a:xfrm>
              <a:prstGeom prst="rect">
                <a:avLst/>
              </a:prstGeom>
              <a:noFill/>
            </p:spPr>
            <p:txBody>
              <a:bodyPr wrap="square" rtlCol="0">
                <a:spAutoFit/>
              </a:bodyPr>
              <a:lstStyle/>
              <a:p>
                <a:pPr algn="ctr"/>
                <a:r>
                  <a:rPr lang="zh-CN" altLang="en-US" sz="2200" b="1" dirty="0">
                    <a:solidFill>
                      <a:schemeClr val="bg1"/>
                    </a:solidFill>
                  </a:rPr>
                  <a:t>聚类</a:t>
                </a:r>
                <a:endParaRPr lang="en-US" altLang="zh-CN" sz="2200" b="1" dirty="0">
                  <a:solidFill>
                    <a:schemeClr val="bg1"/>
                  </a:solidFill>
                </a:endParaRPr>
              </a:p>
            </p:txBody>
          </p:sp>
        </p:grpSp>
        <p:grpSp>
          <p:nvGrpSpPr>
            <p:cNvPr id="17" name="组合 16">
              <a:extLst>
                <a:ext uri="{FF2B5EF4-FFF2-40B4-BE49-F238E27FC236}">
                  <a16:creationId xmlns:a16="http://schemas.microsoft.com/office/drawing/2014/main" id="{7284E00B-C337-4DB8-8E88-15968139DA86}"/>
                </a:ext>
              </a:extLst>
            </p:cNvPr>
            <p:cNvGrpSpPr/>
            <p:nvPr/>
          </p:nvGrpSpPr>
          <p:grpSpPr>
            <a:xfrm>
              <a:off x="7175346" y="3423296"/>
              <a:ext cx="1914731" cy="1137413"/>
              <a:chOff x="8027171" y="3234109"/>
              <a:chExt cx="1914731" cy="1137413"/>
            </a:xfrm>
          </p:grpSpPr>
          <p:sp>
            <p:nvSpPr>
              <p:cNvPr id="21" name="椭圆 20">
                <a:extLst>
                  <a:ext uri="{FF2B5EF4-FFF2-40B4-BE49-F238E27FC236}">
                    <a16:creationId xmlns:a16="http://schemas.microsoft.com/office/drawing/2014/main" id="{BEA16E82-BC38-4CD7-8F30-A78180CE6019}"/>
                  </a:ext>
                </a:extLst>
              </p:cNvPr>
              <p:cNvSpPr/>
              <p:nvPr/>
            </p:nvSpPr>
            <p:spPr>
              <a:xfrm>
                <a:off x="8410750" y="3234109"/>
                <a:ext cx="1147572" cy="1137413"/>
              </a:xfrm>
              <a:prstGeom prst="ellipse">
                <a:avLst/>
              </a:prstGeom>
              <a:solidFill>
                <a:schemeClr val="accent6"/>
              </a:solidFill>
              <a:ln w="12700" cap="rnd">
                <a:noFill/>
                <a:prstDash val="solid"/>
                <a:round/>
                <a:headEnd/>
                <a:tailEnd/>
              </a:ln>
              <a:effectLst>
                <a:outerShdw blurRad="254000" dist="127000" algn="ctr" rotWithShape="0">
                  <a:schemeClr val="accent6">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19" name="文本框 18">
                <a:extLst>
                  <a:ext uri="{FF2B5EF4-FFF2-40B4-BE49-F238E27FC236}">
                    <a16:creationId xmlns:a16="http://schemas.microsoft.com/office/drawing/2014/main" id="{27ACDADE-E9D0-4845-A201-2213311498C8}"/>
                  </a:ext>
                </a:extLst>
              </p:cNvPr>
              <p:cNvSpPr txBox="1"/>
              <p:nvPr/>
            </p:nvSpPr>
            <p:spPr>
              <a:xfrm>
                <a:off x="8027171" y="3587371"/>
                <a:ext cx="1914731" cy="430887"/>
              </a:xfrm>
              <a:prstGeom prst="rect">
                <a:avLst/>
              </a:prstGeom>
              <a:noFill/>
            </p:spPr>
            <p:txBody>
              <a:bodyPr wrap="square" rtlCol="0">
                <a:spAutoFit/>
              </a:bodyPr>
              <a:lstStyle/>
              <a:p>
                <a:pPr algn="ctr"/>
                <a:r>
                  <a:rPr lang="zh-CN" altLang="en-US" sz="2200" b="1" dirty="0">
                    <a:solidFill>
                      <a:schemeClr val="bg1"/>
                    </a:solidFill>
                  </a:rPr>
                  <a:t>预处理</a:t>
                </a:r>
                <a:endParaRPr lang="en-US" altLang="zh-CN" sz="2200" b="1" dirty="0">
                  <a:solidFill>
                    <a:schemeClr val="bg1"/>
                  </a:solidFill>
                </a:endParaRPr>
              </a:p>
            </p:txBody>
          </p:sp>
        </p:grpSp>
      </p:grpSp>
      <p:sp>
        <p:nvSpPr>
          <p:cNvPr id="5" name="文本框 4">
            <a:extLst>
              <a:ext uri="{FF2B5EF4-FFF2-40B4-BE49-F238E27FC236}">
                <a16:creationId xmlns:a16="http://schemas.microsoft.com/office/drawing/2014/main" id="{AB11AAB6-92DC-4DC8-8669-2DF5304422F7}"/>
              </a:ext>
            </a:extLst>
          </p:cNvPr>
          <p:cNvSpPr txBox="1"/>
          <p:nvPr/>
        </p:nvSpPr>
        <p:spPr>
          <a:xfrm>
            <a:off x="1576551" y="2812595"/>
            <a:ext cx="7893269" cy="430887"/>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Sklearn</a:t>
            </a:r>
            <a:r>
              <a:rPr lang="zh-CN" altLang="en-US" sz="2200" dirty="0">
                <a:latin typeface="Times New Roman" panose="02020603050405020304" pitchFamily="18" charset="0"/>
                <a:cs typeface="Times New Roman" panose="02020603050405020304" pitchFamily="18" charset="0"/>
              </a:rPr>
              <a:t>中的六大任务模块：</a:t>
            </a:r>
          </a:p>
        </p:txBody>
      </p:sp>
    </p:spTree>
    <p:custDataLst>
      <p:tags r:id="rId1"/>
    </p:custDataLst>
    <p:extLst>
      <p:ext uri="{BB962C8B-B14F-4D97-AF65-F5344CB8AC3E}">
        <p14:creationId xmlns:p14="http://schemas.microsoft.com/office/powerpoint/2010/main" val="799152467"/>
      </p:ext>
    </p:extLst>
  </p:cSld>
  <p:clrMapOvr>
    <a:masterClrMapping/>
  </p:clrMapOvr>
  <p:transition advTm="2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A2447E-AFD1-43B0-AEEE-78C4B98E9F95}"/>
              </a:ext>
            </a:extLst>
          </p:cNvPr>
          <p:cNvSpPr/>
          <p:nvPr/>
        </p:nvSpPr>
        <p:spPr>
          <a:xfrm>
            <a:off x="512466" y="753626"/>
            <a:ext cx="2066382" cy="637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Arial"/>
            </a:endParaRPr>
          </a:p>
        </p:txBody>
      </p:sp>
      <p:sp>
        <p:nvSpPr>
          <p:cNvPr id="343" name="TextBox 3">
            <a:extLst>
              <a:ext uri="{FF2B5EF4-FFF2-40B4-BE49-F238E27FC236}">
                <a16:creationId xmlns:a16="http://schemas.microsoft.com/office/drawing/2014/main" id="{60CB43B0-2A48-4AE3-9E61-80253A8DD5E7}"/>
              </a:ext>
            </a:extLst>
          </p:cNvPr>
          <p:cNvSpPr txBox="1"/>
          <p:nvPr/>
        </p:nvSpPr>
        <p:spPr>
          <a:xfrm>
            <a:off x="978336" y="948890"/>
            <a:ext cx="4176467" cy="646331"/>
          </a:xfrm>
          <a:custGeom>
            <a:avLst/>
            <a:gdLst>
              <a:gd name="T0" fmla="*/ 7727 w 8478"/>
              <a:gd name="T1" fmla="*/ 1215 h 7536"/>
              <a:gd name="T2" fmla="*/ 727 w 8478"/>
              <a:gd name="T3" fmla="*/ 1215 h 7536"/>
              <a:gd name="T4" fmla="*/ 0 w 8478"/>
              <a:gd name="T5" fmla="*/ 3124 h 7536"/>
              <a:gd name="T6" fmla="*/ 1054 w 8478"/>
              <a:gd name="T7" fmla="*/ 4169 h 7536"/>
              <a:gd name="T8" fmla="*/ 2119 w 8478"/>
              <a:gd name="T9" fmla="*/ 3124 h 7536"/>
              <a:gd name="T10" fmla="*/ 3173 w 8478"/>
              <a:gd name="T11" fmla="*/ 4169 h 7536"/>
              <a:gd name="T12" fmla="*/ 4239 w 8478"/>
              <a:gd name="T13" fmla="*/ 3124 h 7536"/>
              <a:gd name="T14" fmla="*/ 5293 w 8478"/>
              <a:gd name="T15" fmla="*/ 4169 h 7536"/>
              <a:gd name="T16" fmla="*/ 6346 w 8478"/>
              <a:gd name="T17" fmla="*/ 3124 h 7536"/>
              <a:gd name="T18" fmla="*/ 7412 w 8478"/>
              <a:gd name="T19" fmla="*/ 4169 h 7536"/>
              <a:gd name="T20" fmla="*/ 8478 w 8478"/>
              <a:gd name="T21" fmla="*/ 3124 h 7536"/>
              <a:gd name="T22" fmla="*/ 7727 w 8478"/>
              <a:gd name="T23" fmla="*/ 1215 h 7536"/>
              <a:gd name="T24" fmla="*/ 7146 w 8478"/>
              <a:gd name="T25" fmla="*/ 4497 h 7536"/>
              <a:gd name="T26" fmla="*/ 7146 w 8478"/>
              <a:gd name="T27" fmla="*/ 6928 h 7536"/>
              <a:gd name="T28" fmla="*/ 1332 w 8478"/>
              <a:gd name="T29" fmla="*/ 6928 h 7536"/>
              <a:gd name="T30" fmla="*/ 1332 w 8478"/>
              <a:gd name="T31" fmla="*/ 4497 h 7536"/>
              <a:gd name="T32" fmla="*/ 727 w 8478"/>
              <a:gd name="T33" fmla="*/ 4497 h 7536"/>
              <a:gd name="T34" fmla="*/ 727 w 8478"/>
              <a:gd name="T35" fmla="*/ 7050 h 7536"/>
              <a:gd name="T36" fmla="*/ 1187 w 8478"/>
              <a:gd name="T37" fmla="*/ 7536 h 7536"/>
              <a:gd name="T38" fmla="*/ 7279 w 8478"/>
              <a:gd name="T39" fmla="*/ 7536 h 7536"/>
              <a:gd name="T40" fmla="*/ 7739 w 8478"/>
              <a:gd name="T41" fmla="*/ 7050 h 7536"/>
              <a:gd name="T42" fmla="*/ 7739 w 8478"/>
              <a:gd name="T43" fmla="*/ 4497 h 7536"/>
              <a:gd name="T44" fmla="*/ 7146 w 8478"/>
              <a:gd name="T45" fmla="*/ 4497 h 7536"/>
              <a:gd name="T46" fmla="*/ 7727 w 8478"/>
              <a:gd name="T47" fmla="*/ 1203 h 7536"/>
              <a:gd name="T48" fmla="*/ 1211 w 8478"/>
              <a:gd name="T49" fmla="*/ 729 h 7536"/>
              <a:gd name="T50" fmla="*/ 7267 w 8478"/>
              <a:gd name="T51" fmla="*/ 729 h 7536"/>
              <a:gd name="T52" fmla="*/ 7630 w 8478"/>
              <a:gd name="T53" fmla="*/ 365 h 7536"/>
              <a:gd name="T54" fmla="*/ 7267 w 8478"/>
              <a:gd name="T55" fmla="*/ 0 h 7536"/>
              <a:gd name="T56" fmla="*/ 1211 w 8478"/>
              <a:gd name="T57" fmla="*/ 0 h 7536"/>
              <a:gd name="T58" fmla="*/ 848 w 8478"/>
              <a:gd name="T59" fmla="*/ 365 h 7536"/>
              <a:gd name="T60" fmla="*/ 1211 w 8478"/>
              <a:gd name="T61" fmla="*/ 729 h 7536"/>
              <a:gd name="T62" fmla="*/ 1211 w 8478"/>
              <a:gd name="T63" fmla="*/ 729 h 7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8" h="7536">
                <a:moveTo>
                  <a:pt x="7727" y="1215"/>
                </a:moveTo>
                <a:lnTo>
                  <a:pt x="727" y="1215"/>
                </a:lnTo>
                <a:lnTo>
                  <a:pt x="0" y="3124"/>
                </a:lnTo>
                <a:cubicBezTo>
                  <a:pt x="0" y="3695"/>
                  <a:pt x="472" y="4169"/>
                  <a:pt x="1054" y="4169"/>
                </a:cubicBezTo>
                <a:cubicBezTo>
                  <a:pt x="1635" y="4169"/>
                  <a:pt x="2119" y="3707"/>
                  <a:pt x="2119" y="3124"/>
                </a:cubicBezTo>
                <a:cubicBezTo>
                  <a:pt x="2119" y="3695"/>
                  <a:pt x="2592" y="4169"/>
                  <a:pt x="3173" y="4169"/>
                </a:cubicBezTo>
                <a:cubicBezTo>
                  <a:pt x="3755" y="4169"/>
                  <a:pt x="4239" y="3707"/>
                  <a:pt x="4239" y="3124"/>
                </a:cubicBezTo>
                <a:cubicBezTo>
                  <a:pt x="4239" y="3695"/>
                  <a:pt x="4711" y="4169"/>
                  <a:pt x="5293" y="4169"/>
                </a:cubicBezTo>
                <a:cubicBezTo>
                  <a:pt x="5874" y="4169"/>
                  <a:pt x="6346" y="3707"/>
                  <a:pt x="6346" y="3124"/>
                </a:cubicBezTo>
                <a:cubicBezTo>
                  <a:pt x="6346" y="3695"/>
                  <a:pt x="6819" y="4169"/>
                  <a:pt x="7412" y="4169"/>
                </a:cubicBezTo>
                <a:cubicBezTo>
                  <a:pt x="7994" y="4169"/>
                  <a:pt x="8478" y="3707"/>
                  <a:pt x="8478" y="3124"/>
                </a:cubicBezTo>
                <a:lnTo>
                  <a:pt x="7727" y="1215"/>
                </a:lnTo>
                <a:close/>
                <a:moveTo>
                  <a:pt x="7146" y="4497"/>
                </a:moveTo>
                <a:lnTo>
                  <a:pt x="7146" y="6928"/>
                </a:lnTo>
                <a:lnTo>
                  <a:pt x="1332" y="6928"/>
                </a:lnTo>
                <a:lnTo>
                  <a:pt x="1332" y="4497"/>
                </a:lnTo>
                <a:lnTo>
                  <a:pt x="727" y="4497"/>
                </a:lnTo>
                <a:lnTo>
                  <a:pt x="727" y="7050"/>
                </a:lnTo>
                <a:cubicBezTo>
                  <a:pt x="727" y="7269"/>
                  <a:pt x="969" y="7536"/>
                  <a:pt x="1187" y="7536"/>
                </a:cubicBezTo>
                <a:lnTo>
                  <a:pt x="7279" y="7536"/>
                </a:lnTo>
                <a:cubicBezTo>
                  <a:pt x="7497" y="7536"/>
                  <a:pt x="7739" y="7269"/>
                  <a:pt x="7739" y="7050"/>
                </a:cubicBezTo>
                <a:lnTo>
                  <a:pt x="7739" y="4497"/>
                </a:lnTo>
                <a:lnTo>
                  <a:pt x="7146" y="4497"/>
                </a:lnTo>
                <a:close/>
                <a:moveTo>
                  <a:pt x="7727" y="1203"/>
                </a:moveTo>
                <a:close/>
                <a:moveTo>
                  <a:pt x="1211" y="729"/>
                </a:moveTo>
                <a:lnTo>
                  <a:pt x="7267" y="729"/>
                </a:lnTo>
                <a:cubicBezTo>
                  <a:pt x="7473" y="729"/>
                  <a:pt x="7630" y="571"/>
                  <a:pt x="7630" y="365"/>
                </a:cubicBezTo>
                <a:cubicBezTo>
                  <a:pt x="7630" y="158"/>
                  <a:pt x="7473" y="0"/>
                  <a:pt x="7267" y="0"/>
                </a:cubicBezTo>
                <a:lnTo>
                  <a:pt x="1211" y="0"/>
                </a:lnTo>
                <a:cubicBezTo>
                  <a:pt x="1005" y="0"/>
                  <a:pt x="848" y="158"/>
                  <a:pt x="848" y="365"/>
                </a:cubicBezTo>
                <a:cubicBezTo>
                  <a:pt x="848" y="571"/>
                  <a:pt x="1005" y="729"/>
                  <a:pt x="1211" y="729"/>
                </a:cubicBezTo>
                <a:close/>
                <a:moveTo>
                  <a:pt x="1211" y="729"/>
                </a:moveTo>
                <a:close/>
              </a:path>
            </a:pathLst>
          </a:cu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线性回归模型建立</a:t>
            </a:r>
          </a:p>
        </p:txBody>
      </p:sp>
      <p:sp>
        <p:nvSpPr>
          <p:cNvPr id="12" name="iconfont-1191-870141">
            <a:extLst>
              <a:ext uri="{FF2B5EF4-FFF2-40B4-BE49-F238E27FC236}">
                <a16:creationId xmlns:a16="http://schemas.microsoft.com/office/drawing/2014/main" id="{EBC2B9BF-EAD3-44A2-BDA2-0AD56B3FA94D}"/>
              </a:ext>
            </a:extLst>
          </p:cNvPr>
          <p:cNvSpPr/>
          <p:nvPr/>
        </p:nvSpPr>
        <p:spPr>
          <a:xfrm>
            <a:off x="207623" y="948890"/>
            <a:ext cx="609685" cy="609685"/>
          </a:xfrm>
          <a:custGeom>
            <a:avLst/>
            <a:gdLst>
              <a:gd name="T0" fmla="*/ 3884 w 7768"/>
              <a:gd name="T1" fmla="*/ 0 h 7768"/>
              <a:gd name="T2" fmla="*/ 0 w 7768"/>
              <a:gd name="T3" fmla="*/ 3884 h 7768"/>
              <a:gd name="T4" fmla="*/ 3884 w 7768"/>
              <a:gd name="T5" fmla="*/ 7768 h 7768"/>
              <a:gd name="T6" fmla="*/ 7768 w 7768"/>
              <a:gd name="T7" fmla="*/ 3884 h 7768"/>
              <a:gd name="T8" fmla="*/ 3884 w 7768"/>
              <a:gd name="T9" fmla="*/ 0 h 7768"/>
              <a:gd name="T10" fmla="*/ 3884 w 7768"/>
              <a:gd name="T11" fmla="*/ 7298 h 7768"/>
              <a:gd name="T12" fmla="*/ 470 w 7768"/>
              <a:gd name="T13" fmla="*/ 3884 h 7768"/>
              <a:gd name="T14" fmla="*/ 3884 w 7768"/>
              <a:gd name="T15" fmla="*/ 470 h 7768"/>
              <a:gd name="T16" fmla="*/ 7298 w 7768"/>
              <a:gd name="T17" fmla="*/ 3884 h 7768"/>
              <a:gd name="T18" fmla="*/ 3884 w 7768"/>
              <a:gd name="T19" fmla="*/ 7298 h 7768"/>
              <a:gd name="T20" fmla="*/ 3217 w 7768"/>
              <a:gd name="T21" fmla="*/ 2714 h 7768"/>
              <a:gd name="T22" fmla="*/ 4182 w 7768"/>
              <a:gd name="T23" fmla="*/ 3884 h 7768"/>
              <a:gd name="T24" fmla="*/ 3217 w 7768"/>
              <a:gd name="T25" fmla="*/ 5054 h 7768"/>
              <a:gd name="T26" fmla="*/ 3580 w 7768"/>
              <a:gd name="T27" fmla="*/ 5353 h 7768"/>
              <a:gd name="T28" fmla="*/ 4791 w 7768"/>
              <a:gd name="T29" fmla="*/ 3884 h 7768"/>
              <a:gd name="T30" fmla="*/ 3580 w 7768"/>
              <a:gd name="T31" fmla="*/ 2415 h 7768"/>
              <a:gd name="T32" fmla="*/ 3217 w 7768"/>
              <a:gd name="T33" fmla="*/ 2714 h 7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68" h="7768">
                <a:moveTo>
                  <a:pt x="3884" y="0"/>
                </a:moveTo>
                <a:cubicBezTo>
                  <a:pt x="1743" y="0"/>
                  <a:pt x="0" y="1743"/>
                  <a:pt x="0" y="3884"/>
                </a:cubicBezTo>
                <a:cubicBezTo>
                  <a:pt x="0" y="6025"/>
                  <a:pt x="1743" y="7768"/>
                  <a:pt x="3884" y="7768"/>
                </a:cubicBezTo>
                <a:cubicBezTo>
                  <a:pt x="6025" y="7768"/>
                  <a:pt x="7768" y="6025"/>
                  <a:pt x="7768" y="3884"/>
                </a:cubicBezTo>
                <a:cubicBezTo>
                  <a:pt x="7768" y="1743"/>
                  <a:pt x="6025" y="0"/>
                  <a:pt x="3884" y="0"/>
                </a:cubicBezTo>
                <a:close/>
                <a:moveTo>
                  <a:pt x="3884" y="7298"/>
                </a:moveTo>
                <a:cubicBezTo>
                  <a:pt x="2001" y="7298"/>
                  <a:pt x="470" y="5766"/>
                  <a:pt x="470" y="3884"/>
                </a:cubicBezTo>
                <a:cubicBezTo>
                  <a:pt x="470" y="2002"/>
                  <a:pt x="2001" y="470"/>
                  <a:pt x="3884" y="470"/>
                </a:cubicBezTo>
                <a:cubicBezTo>
                  <a:pt x="5766" y="470"/>
                  <a:pt x="7298" y="2002"/>
                  <a:pt x="7298" y="3884"/>
                </a:cubicBezTo>
                <a:cubicBezTo>
                  <a:pt x="7298" y="5766"/>
                  <a:pt x="5766" y="7298"/>
                  <a:pt x="3884" y="7298"/>
                </a:cubicBezTo>
                <a:close/>
                <a:moveTo>
                  <a:pt x="3217" y="2714"/>
                </a:moveTo>
                <a:lnTo>
                  <a:pt x="4182" y="3884"/>
                </a:lnTo>
                <a:lnTo>
                  <a:pt x="3217" y="5054"/>
                </a:lnTo>
                <a:lnTo>
                  <a:pt x="3580" y="5353"/>
                </a:lnTo>
                <a:lnTo>
                  <a:pt x="4791" y="3884"/>
                </a:lnTo>
                <a:lnTo>
                  <a:pt x="3580" y="2415"/>
                </a:lnTo>
                <a:lnTo>
                  <a:pt x="3217" y="2714"/>
                </a:lnTo>
                <a:close/>
              </a:path>
            </a:pathLst>
          </a:custGeom>
          <a:solidFill>
            <a:srgbClr val="017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28BA5"/>
              </a:solidFill>
              <a:effectLst/>
              <a:uLnTx/>
              <a:uFillTx/>
              <a:latin typeface="Calibri"/>
              <a:cs typeface="Arial"/>
            </a:endParaRPr>
          </a:p>
        </p:txBody>
      </p:sp>
      <p:sp>
        <p:nvSpPr>
          <p:cNvPr id="9" name="文本框 8">
            <a:extLst>
              <a:ext uri="{FF2B5EF4-FFF2-40B4-BE49-F238E27FC236}">
                <a16:creationId xmlns:a16="http://schemas.microsoft.com/office/drawing/2014/main" id="{0DD5F353-093A-4EEF-BD73-4287B3024797}"/>
              </a:ext>
            </a:extLst>
          </p:cNvPr>
          <p:cNvSpPr txBox="1"/>
          <p:nvPr/>
        </p:nvSpPr>
        <p:spPr>
          <a:xfrm>
            <a:off x="512466" y="1875051"/>
            <a:ext cx="9259613" cy="1649747"/>
          </a:xfrm>
          <a:prstGeom prst="rect">
            <a:avLst/>
          </a:prstGeom>
          <a:noFill/>
        </p:spPr>
        <p:txBody>
          <a:bodyPr wrap="square" rtlCol="0">
            <a:spAutoFit/>
          </a:bodyPr>
          <a:lstStyle/>
          <a:p>
            <a:pPr indent="457200">
              <a:lnSpc>
                <a:spcPct val="130000"/>
              </a:lnSpc>
            </a:pPr>
            <a:r>
              <a:rPr lang="en-US" altLang="zh-CN" sz="2000" dirty="0">
                <a:latin typeface="Times New Roman" panose="02020603050405020304" pitchFamily="18" charset="0"/>
                <a:cs typeface="Times New Roman" panose="02020603050405020304" pitchFamily="18" charset="0"/>
              </a:rPr>
              <a:t>import numpy as np</a:t>
            </a:r>
          </a:p>
          <a:p>
            <a:pPr indent="457200">
              <a:lnSpc>
                <a:spcPct val="130000"/>
              </a:lnSpc>
            </a:pPr>
            <a:r>
              <a:rPr lang="en-US" altLang="zh-CN" sz="2000" dirty="0">
                <a:latin typeface="Times New Roman" panose="02020603050405020304" pitchFamily="18" charset="0"/>
                <a:cs typeface="Times New Roman" panose="02020603050405020304" pitchFamily="18" charset="0"/>
              </a:rPr>
              <a:t>from sklearn import datasets, linear_model #</a:t>
            </a:r>
            <a:r>
              <a:rPr lang="zh-CN" altLang="en-US" sz="2000" dirty="0">
                <a:latin typeface="Times New Roman" panose="02020603050405020304" pitchFamily="18" charset="0"/>
                <a:cs typeface="Times New Roman" panose="02020603050405020304" pitchFamily="18" charset="0"/>
              </a:rPr>
              <a:t>从</a:t>
            </a:r>
            <a:r>
              <a:rPr lang="en-US" altLang="zh-CN" sz="2000" dirty="0">
                <a:latin typeface="Times New Roman" panose="02020603050405020304" pitchFamily="18" charset="0"/>
                <a:cs typeface="Times New Roman" panose="02020603050405020304" pitchFamily="18" charset="0"/>
              </a:rPr>
              <a:t>sklearn</a:t>
            </a:r>
            <a:r>
              <a:rPr lang="zh-CN" altLang="en-US" sz="2000" dirty="0">
                <a:latin typeface="Times New Roman" panose="02020603050405020304" pitchFamily="18" charset="0"/>
                <a:cs typeface="Times New Roman" panose="02020603050405020304" pitchFamily="18" charset="0"/>
              </a:rPr>
              <a:t>中导入线性回归模型</a:t>
            </a:r>
          </a:p>
          <a:p>
            <a:pPr indent="457200">
              <a:lnSpc>
                <a:spcPct val="130000"/>
              </a:lnSpc>
            </a:pPr>
            <a:r>
              <a:rPr lang="en-US" altLang="zh-CN" sz="2000" dirty="0">
                <a:latin typeface="Times New Roman" panose="02020603050405020304" pitchFamily="18" charset="0"/>
                <a:cs typeface="Times New Roman" panose="02020603050405020304" pitchFamily="18" charset="0"/>
              </a:rPr>
              <a:t>regr = linear_model.LinearRegression()#</a:t>
            </a:r>
            <a:r>
              <a:rPr lang="zh-CN" altLang="en-US" sz="2000" dirty="0">
                <a:latin typeface="Times New Roman" panose="02020603050405020304" pitchFamily="18" charset="0"/>
                <a:cs typeface="Times New Roman" panose="02020603050405020304" pitchFamily="18" charset="0"/>
              </a:rPr>
              <a:t>创建线性回归对象</a:t>
            </a:r>
          </a:p>
          <a:p>
            <a:pPr indent="457200">
              <a:lnSpc>
                <a:spcPct val="130000"/>
              </a:lnSpc>
            </a:pPr>
            <a:r>
              <a:rPr lang="en-US" altLang="zh-CN" sz="2000" dirty="0">
                <a:latin typeface="Times New Roman" panose="02020603050405020304" pitchFamily="18" charset="0"/>
                <a:cs typeface="Times New Roman" panose="02020603050405020304" pitchFamily="18" charset="0"/>
              </a:rPr>
              <a:t>regr.fit(X_parameter, Y_parameter)#</a:t>
            </a:r>
            <a:r>
              <a:rPr lang="zh-CN" altLang="en-US" sz="2000" dirty="0">
                <a:latin typeface="Times New Roman" panose="02020603050405020304" pitchFamily="18" charset="0"/>
                <a:cs typeface="Times New Roman" panose="02020603050405020304" pitchFamily="18" charset="0"/>
              </a:rPr>
              <a:t>训练模型 </a:t>
            </a:r>
          </a:p>
        </p:txBody>
      </p:sp>
      <p:sp>
        <p:nvSpPr>
          <p:cNvPr id="4" name="文本框 3">
            <a:extLst>
              <a:ext uri="{FF2B5EF4-FFF2-40B4-BE49-F238E27FC236}">
                <a16:creationId xmlns:a16="http://schemas.microsoft.com/office/drawing/2014/main" id="{8075550F-0B73-4D89-9E08-793C31822F5F}"/>
              </a:ext>
            </a:extLst>
          </p:cNvPr>
          <p:cNvSpPr txBox="1"/>
          <p:nvPr/>
        </p:nvSpPr>
        <p:spPr>
          <a:xfrm>
            <a:off x="957315" y="3883632"/>
            <a:ext cx="9589817" cy="70788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predict_value=700  #</a:t>
            </a:r>
            <a:r>
              <a:rPr lang="zh-CN" altLang="en-US" sz="2000" dirty="0">
                <a:latin typeface="Times New Roman" panose="02020603050405020304" pitchFamily="18" charset="0"/>
                <a:cs typeface="Times New Roman" panose="02020603050405020304" pitchFamily="18" charset="0"/>
              </a:rPr>
              <a:t>设定一个面积预测值</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predict_outcome = regr.predict(predict_value)  #</a:t>
            </a:r>
            <a:r>
              <a:rPr lang="zh-CN" altLang="en-US" sz="2000" dirty="0">
                <a:latin typeface="Times New Roman" panose="02020603050405020304" pitchFamily="18" charset="0"/>
                <a:cs typeface="Times New Roman" panose="02020603050405020304" pitchFamily="18" charset="0"/>
              </a:rPr>
              <a:t>进行预测，得到面积为</a:t>
            </a:r>
            <a:r>
              <a:rPr lang="en-US" altLang="zh-CN" sz="2000" dirty="0">
                <a:latin typeface="Times New Roman" panose="02020603050405020304" pitchFamily="18" charset="0"/>
                <a:cs typeface="Times New Roman" panose="02020603050405020304" pitchFamily="18" charset="0"/>
              </a:rPr>
              <a:t>700</a:t>
            </a:r>
            <a:r>
              <a:rPr lang="zh-CN" altLang="en-US" sz="2000" dirty="0">
                <a:latin typeface="Times New Roman" panose="02020603050405020304" pitchFamily="18" charset="0"/>
                <a:cs typeface="Times New Roman" panose="02020603050405020304" pitchFamily="18" charset="0"/>
              </a:rPr>
              <a:t>的房价预测值</a:t>
            </a:r>
          </a:p>
        </p:txBody>
      </p:sp>
      <p:pic>
        <p:nvPicPr>
          <p:cNvPr id="6" name="图形 5" descr="云">
            <a:extLst>
              <a:ext uri="{FF2B5EF4-FFF2-40B4-BE49-F238E27FC236}">
                <a16:creationId xmlns:a16="http://schemas.microsoft.com/office/drawing/2014/main" id="{E00C965E-84EE-4A0A-8983-0E02D0DFE2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13753" y="501049"/>
            <a:ext cx="4397750" cy="4397750"/>
          </a:xfrm>
          <a:prstGeom prst="rect">
            <a:avLst/>
          </a:prstGeom>
        </p:spPr>
      </p:pic>
      <p:sp>
        <p:nvSpPr>
          <p:cNvPr id="7" name="文本框 6">
            <a:extLst>
              <a:ext uri="{FF2B5EF4-FFF2-40B4-BE49-F238E27FC236}">
                <a16:creationId xmlns:a16="http://schemas.microsoft.com/office/drawing/2014/main" id="{33C148DA-A08A-477F-BC1C-45E49B395D1B}"/>
              </a:ext>
            </a:extLst>
          </p:cNvPr>
          <p:cNvSpPr txBox="1"/>
          <p:nvPr/>
        </p:nvSpPr>
        <p:spPr>
          <a:xfrm>
            <a:off x="9963807" y="2067951"/>
            <a:ext cx="2228193" cy="1631216"/>
          </a:xfrm>
          <a:prstGeom prst="rect">
            <a:avLst/>
          </a:prstGeom>
          <a:noFill/>
        </p:spPr>
        <p:txBody>
          <a:bodyPr wrap="square" rtlCol="0">
            <a:spAutoFit/>
          </a:bodyPr>
          <a:lstStyle/>
          <a:p>
            <a:r>
              <a:rPr lang="en-US" altLang="zh-CN" sz="2000" dirty="0">
                <a:solidFill>
                  <a:schemeClr val="bg1"/>
                </a:solidFill>
                <a:latin typeface="Times New Roman" panose="02020603050405020304" pitchFamily="18" charset="0"/>
                <a:cs typeface="Times New Roman" panose="02020603050405020304" pitchFamily="18" charset="0"/>
              </a:rPr>
              <a:t>fit():</a:t>
            </a:r>
            <a:r>
              <a:rPr lang="zh-CN" altLang="en-US" sz="2000" dirty="0">
                <a:solidFill>
                  <a:schemeClr val="bg1"/>
                </a:solidFill>
                <a:latin typeface="Times New Roman" panose="02020603050405020304" pitchFamily="18" charset="0"/>
                <a:cs typeface="Times New Roman" panose="02020603050405020304" pitchFamily="18" charset="0"/>
              </a:rPr>
              <a:t>简单来说，</a:t>
            </a:r>
            <a:r>
              <a:rPr lang="zh-CN" altLang="zh-CN" sz="2000" dirty="0">
                <a:solidFill>
                  <a:schemeClr val="bg1"/>
                </a:solidFill>
                <a:latin typeface="Times New Roman" panose="02020603050405020304" pitchFamily="18" charset="0"/>
                <a:cs typeface="Times New Roman" panose="02020603050405020304" pitchFamily="18" charset="0"/>
              </a:rPr>
              <a:t>是求得训练集</a:t>
            </a:r>
            <a:r>
              <a:rPr lang="en-US" altLang="zh-CN" sz="2000" dirty="0">
                <a:solidFill>
                  <a:schemeClr val="bg1"/>
                </a:solidFill>
                <a:latin typeface="Times New Roman" panose="02020603050405020304" pitchFamily="18" charset="0"/>
                <a:cs typeface="Times New Roman" panose="02020603050405020304" pitchFamily="18" charset="0"/>
              </a:rPr>
              <a:t>X</a:t>
            </a:r>
            <a:r>
              <a:rPr lang="zh-CN" altLang="zh-CN" sz="2000" dirty="0">
                <a:solidFill>
                  <a:schemeClr val="bg1"/>
                </a:solidFill>
                <a:latin typeface="Times New Roman" panose="02020603050405020304" pitchFamily="18" charset="0"/>
                <a:cs typeface="Times New Roman" panose="02020603050405020304" pitchFamily="18" charset="0"/>
              </a:rPr>
              <a:t>的均值，方差，最大值，最小值</a:t>
            </a:r>
            <a:r>
              <a:rPr lang="en-US" altLang="zh-CN" sz="2000" dirty="0">
                <a:solidFill>
                  <a:schemeClr val="bg1"/>
                </a:solidFill>
                <a:latin typeface="Times New Roman" panose="02020603050405020304" pitchFamily="18" charset="0"/>
                <a:cs typeface="Times New Roman" panose="02020603050405020304" pitchFamily="18" charset="0"/>
              </a:rPr>
              <a:t>,</a:t>
            </a:r>
            <a:r>
              <a:rPr lang="zh-CN" altLang="zh-CN" sz="2000" dirty="0">
                <a:solidFill>
                  <a:schemeClr val="bg1"/>
                </a:solidFill>
                <a:latin typeface="Times New Roman" panose="02020603050405020304" pitchFamily="18" charset="0"/>
                <a:cs typeface="Times New Roman" panose="02020603050405020304" pitchFamily="18" charset="0"/>
              </a:rPr>
              <a:t>这些训练集</a:t>
            </a:r>
            <a:r>
              <a:rPr lang="en-US" altLang="zh-CN" sz="2000" dirty="0">
                <a:solidFill>
                  <a:schemeClr val="bg1"/>
                </a:solidFill>
                <a:latin typeface="Times New Roman" panose="02020603050405020304" pitchFamily="18" charset="0"/>
                <a:cs typeface="Times New Roman" panose="02020603050405020304" pitchFamily="18" charset="0"/>
              </a:rPr>
              <a:t>X</a:t>
            </a:r>
            <a:r>
              <a:rPr lang="zh-CN" altLang="zh-CN" sz="2000" dirty="0">
                <a:solidFill>
                  <a:schemeClr val="bg1"/>
                </a:solidFill>
                <a:latin typeface="Times New Roman" panose="02020603050405020304" pitchFamily="18" charset="0"/>
                <a:cs typeface="Times New Roman" panose="02020603050405020304" pitchFamily="18" charset="0"/>
              </a:rPr>
              <a:t>固有的属性</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pic>
        <p:nvPicPr>
          <p:cNvPr id="10" name="图形 9" descr="云">
            <a:extLst>
              <a:ext uri="{FF2B5EF4-FFF2-40B4-BE49-F238E27FC236}">
                <a16:creationId xmlns:a16="http://schemas.microsoft.com/office/drawing/2014/main" id="{994FC37B-0CDF-4A2B-AB4F-D8C4C37BCB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8336" y="3746564"/>
            <a:ext cx="3589284" cy="3589284"/>
          </a:xfrm>
          <a:prstGeom prst="rect">
            <a:avLst/>
          </a:prstGeom>
        </p:spPr>
      </p:pic>
      <p:sp>
        <p:nvSpPr>
          <p:cNvPr id="13" name="文本框 12">
            <a:extLst>
              <a:ext uri="{FF2B5EF4-FFF2-40B4-BE49-F238E27FC236}">
                <a16:creationId xmlns:a16="http://schemas.microsoft.com/office/drawing/2014/main" id="{A65FE9FE-AD31-4B70-929C-0F45C5EC0229}"/>
              </a:ext>
            </a:extLst>
          </p:cNvPr>
          <p:cNvSpPr txBox="1"/>
          <p:nvPr/>
        </p:nvSpPr>
        <p:spPr>
          <a:xfrm>
            <a:off x="1658881" y="5220312"/>
            <a:ext cx="2228193" cy="1015663"/>
          </a:xfrm>
          <a:prstGeom prst="rect">
            <a:avLst/>
          </a:prstGeom>
          <a:noFill/>
        </p:spPr>
        <p:txBody>
          <a:bodyPr wrap="square" rtlCol="0">
            <a:spAutoFit/>
          </a:bodyPr>
          <a:lstStyle/>
          <a:p>
            <a:r>
              <a:rPr lang="en-US" altLang="zh-CN" sz="2000" dirty="0">
                <a:solidFill>
                  <a:schemeClr val="bg1"/>
                </a:solidFill>
                <a:latin typeface="Times New Roman" panose="02020603050405020304" pitchFamily="18" charset="0"/>
                <a:cs typeface="Times New Roman" panose="02020603050405020304" pitchFamily="18" charset="0"/>
              </a:rPr>
              <a:t>predict</a:t>
            </a:r>
            <a:r>
              <a:rPr lang="zh-CN" altLang="en-US" sz="2000" dirty="0">
                <a:solidFill>
                  <a:schemeClr val="bg1"/>
                </a:solidFill>
                <a:latin typeface="Times New Roman" panose="02020603050405020304" pitchFamily="18" charset="0"/>
                <a:cs typeface="Times New Roman" panose="02020603050405020304" pitchFamily="18" charset="0"/>
              </a:rPr>
              <a:t>是训练后返回预测结果的标签值的函数</a:t>
            </a:r>
          </a:p>
        </p:txBody>
      </p:sp>
    </p:spTree>
    <p:custDataLst>
      <p:tags r:id="rId1"/>
    </p:custDataLst>
    <p:extLst>
      <p:ext uri="{BB962C8B-B14F-4D97-AF65-F5344CB8AC3E}">
        <p14:creationId xmlns:p14="http://schemas.microsoft.com/office/powerpoint/2010/main" val="292156919"/>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10.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11.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12.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13.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2.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3.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4.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5.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6.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7.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8.xml><?xml version="1.0" encoding="utf-8"?>
<p:tagLst xmlns:a="http://schemas.openxmlformats.org/drawingml/2006/main" xmlns:r="http://schemas.openxmlformats.org/officeDocument/2006/relationships" xmlns:p="http://schemas.openxmlformats.org/presentationml/2006/main">
  <p:tag name="ISLIDE.ICON" val="#407147;#407147;"/>
</p:tagLst>
</file>

<file path=ppt/tags/tag9.xml><?xml version="1.0" encoding="utf-8"?>
<p:tagLst xmlns:a="http://schemas.openxmlformats.org/drawingml/2006/main" xmlns:r="http://schemas.openxmlformats.org/officeDocument/2006/relationships" xmlns:p="http://schemas.openxmlformats.org/presentationml/2006/main">
  <p:tag name="ISLIDE.ICON" val="#407147;#4071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1436</TotalTime>
  <Words>567</Words>
  <Application>Microsoft Office PowerPoint</Application>
  <PresentationFormat>宽屏</PresentationFormat>
  <Paragraphs>105</Paragraphs>
  <Slides>17</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MS PMincho</vt:lpstr>
      <vt:lpstr>等线</vt:lpstr>
      <vt:lpstr>黑体</vt:lpstr>
      <vt:lpstr>宋体</vt:lpstr>
      <vt:lpstr>微软雅黑</vt:lpstr>
      <vt:lpstr>Arial</vt:lpstr>
      <vt:lpstr>Calibri</vt:lpstr>
      <vt:lpstr>Calibri Light</vt:lpstr>
      <vt:lpstr>Cambria Math</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嘉怡 吴</dc:creator>
  <cp:lastModifiedBy>651872765@qq.com</cp:lastModifiedBy>
  <cp:revision>36</cp:revision>
  <dcterms:created xsi:type="dcterms:W3CDTF">2021-04-25T14:55:51Z</dcterms:created>
  <dcterms:modified xsi:type="dcterms:W3CDTF">2021-06-22T12:20:24Z</dcterms:modified>
</cp:coreProperties>
</file>