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72" r:id="rId4"/>
    <p:sldId id="309" r:id="rId5"/>
    <p:sldId id="310" r:id="rId6"/>
    <p:sldId id="317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266" r:id="rId17"/>
    <p:sldId id="260" r:id="rId18"/>
    <p:sldId id="330" r:id="rId19"/>
    <p:sldId id="331" r:id="rId20"/>
    <p:sldId id="30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89362" autoAdjust="0"/>
  </p:normalViewPr>
  <p:slideViewPr>
    <p:cSldViewPr snapToGrid="0">
      <p:cViewPr varScale="1">
        <p:scale>
          <a:sx n="52" d="100"/>
          <a:sy n="52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39AF2-D2F8-4D4F-86D0-A3C617CEBE7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B6D2-6CF6-41D2-83DF-DF202F23F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6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ACF5E0-7370-4BC6-BB57-C3AD1013D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3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547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807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673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014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117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377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187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554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80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3038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156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23400-4DC7-4ED4-A8E7-26B3BB12C9CC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111D-4909-41E1-9B46-42B1B490B5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552450"/>
            <a:ext cx="12192000" cy="630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5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w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w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wmf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4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4230223">
            <a:off x="-23995" y="-1146324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rot="15030223">
            <a:off x="8319902" y="2699432"/>
            <a:ext cx="4671350" cy="53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1953632" y="3004122"/>
            <a:ext cx="82847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逻辑回归与岭回归</a:t>
            </a:r>
            <a:endParaRPr kumimoji="0" lang="zh-CN" altLang="en-US" sz="60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5" name="矩形 10"/>
          <p:cNvSpPr>
            <a:spLocks noChangeAspect="1"/>
          </p:cNvSpPr>
          <p:nvPr/>
        </p:nvSpPr>
        <p:spPr>
          <a:xfrm>
            <a:off x="5349612" y="1030638"/>
            <a:ext cx="1492773" cy="1627413"/>
          </a:xfrm>
          <a:custGeom>
            <a:avLst/>
            <a:gdLst>
              <a:gd name="connsiteX0" fmla="*/ 653528 w 1305814"/>
              <a:gd name="connsiteY0" fmla="*/ 0 h 1423589"/>
              <a:gd name="connsiteX1" fmla="*/ 757287 w 1305814"/>
              <a:gd name="connsiteY1" fmla="*/ 32444 h 1423589"/>
              <a:gd name="connsiteX2" fmla="*/ 1206876 w 1305814"/>
              <a:gd name="connsiteY2" fmla="*/ 284945 h 1423589"/>
              <a:gd name="connsiteX3" fmla="*/ 1237706 w 1305814"/>
              <a:gd name="connsiteY3" fmla="*/ 306775 h 1423589"/>
              <a:gd name="connsiteX4" fmla="*/ 1304420 w 1305814"/>
              <a:gd name="connsiteY4" fmla="*/ 434263 h 1423589"/>
              <a:gd name="connsiteX5" fmla="*/ 1305806 w 1305814"/>
              <a:gd name="connsiteY5" fmla="*/ 519922 h 1423589"/>
              <a:gd name="connsiteX6" fmla="*/ 1301746 w 1305814"/>
              <a:gd name="connsiteY6" fmla="*/ 953747 h 1423589"/>
              <a:gd name="connsiteX7" fmla="*/ 1302599 w 1305814"/>
              <a:gd name="connsiteY7" fmla="*/ 1003650 h 1423589"/>
              <a:gd name="connsiteX8" fmla="*/ 1227376 w 1305814"/>
              <a:gd name="connsiteY8" fmla="*/ 1152027 h 1423589"/>
              <a:gd name="connsiteX9" fmla="*/ 1174235 w 1305814"/>
              <a:gd name="connsiteY9" fmla="*/ 1184756 h 1423589"/>
              <a:gd name="connsiteX10" fmla="*/ 792288 w 1305814"/>
              <a:gd name="connsiteY10" fmla="*/ 1385653 h 1423589"/>
              <a:gd name="connsiteX11" fmla="*/ 502818 w 1305814"/>
              <a:gd name="connsiteY11" fmla="*/ 1379955 h 1423589"/>
              <a:gd name="connsiteX12" fmla="*/ 94302 w 1305814"/>
              <a:gd name="connsiteY12" fmla="*/ 1158755 h 1423589"/>
              <a:gd name="connsiteX13" fmla="*/ 39429 w 1305814"/>
              <a:gd name="connsiteY13" fmla="*/ 1117635 h 1423589"/>
              <a:gd name="connsiteX14" fmla="*/ 667 w 1305814"/>
              <a:gd name="connsiteY14" fmla="*/ 999105 h 1423589"/>
              <a:gd name="connsiteX15" fmla="*/ 0 w 1305814"/>
              <a:gd name="connsiteY15" fmla="*/ 972364 h 1423589"/>
              <a:gd name="connsiteX16" fmla="*/ 2496 w 1305814"/>
              <a:gd name="connsiteY16" fmla="*/ 463106 h 1423589"/>
              <a:gd name="connsiteX17" fmla="*/ 2458 w 1305814"/>
              <a:gd name="connsiteY17" fmla="*/ 429563 h 1423589"/>
              <a:gd name="connsiteX18" fmla="*/ 75248 w 1305814"/>
              <a:gd name="connsiteY18" fmla="*/ 303202 h 1423589"/>
              <a:gd name="connsiteX19" fmla="*/ 106293 w 1305814"/>
              <a:gd name="connsiteY19" fmla="*/ 282597 h 1423589"/>
              <a:gd name="connsiteX20" fmla="*/ 541533 w 1305814"/>
              <a:gd name="connsiteY20" fmla="*/ 38110 h 1423589"/>
              <a:gd name="connsiteX21" fmla="*/ 653528 w 1305814"/>
              <a:gd name="connsiteY21" fmla="*/ 0 h 142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96007" y="5689457"/>
            <a:ext cx="3170326" cy="494954"/>
            <a:chOff x="4277877" y="4518596"/>
            <a:chExt cx="3611218" cy="563787"/>
          </a:xfrm>
        </p:grpSpPr>
        <p:grpSp>
          <p:nvGrpSpPr>
            <p:cNvPr id="17" name="组合 16"/>
            <p:cNvGrpSpPr/>
            <p:nvPr/>
          </p:nvGrpSpPr>
          <p:grpSpPr>
            <a:xfrm>
              <a:off x="4277877" y="4518596"/>
              <a:ext cx="563786" cy="563787"/>
              <a:chOff x="2766872" y="3684983"/>
              <a:chExt cx="563884" cy="563961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766872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923439" y="3799245"/>
                <a:ext cx="270585" cy="272453"/>
                <a:chOff x="5042691" y="2273920"/>
                <a:chExt cx="702937" cy="707692"/>
              </a:xfrm>
              <a:solidFill>
                <a:schemeClr val="bg1"/>
              </a:soli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284806" y="2789968"/>
                  <a:ext cx="460822" cy="191644"/>
                </a:xfrm>
                <a:custGeom>
                  <a:avLst/>
                  <a:gdLst>
                    <a:gd name="T0" fmla="*/ 25 w 533"/>
                    <a:gd name="T1" fmla="*/ 165 h 222"/>
                    <a:gd name="T2" fmla="*/ 158 w 533"/>
                    <a:gd name="T3" fmla="*/ 165 h 222"/>
                    <a:gd name="T4" fmla="*/ 158 w 533"/>
                    <a:gd name="T5" fmla="*/ 108 h 222"/>
                    <a:gd name="T6" fmla="*/ 184 w 533"/>
                    <a:gd name="T7" fmla="*/ 83 h 222"/>
                    <a:gd name="T8" fmla="*/ 317 w 533"/>
                    <a:gd name="T9" fmla="*/ 83 h 222"/>
                    <a:gd name="T10" fmla="*/ 317 w 533"/>
                    <a:gd name="T11" fmla="*/ 25 h 222"/>
                    <a:gd name="T12" fmla="*/ 343 w 533"/>
                    <a:gd name="T13" fmla="*/ 0 h 222"/>
                    <a:gd name="T14" fmla="*/ 533 w 533"/>
                    <a:gd name="T15" fmla="*/ 0 h 222"/>
                    <a:gd name="T16" fmla="*/ 533 w 533"/>
                    <a:gd name="T17" fmla="*/ 32 h 222"/>
                    <a:gd name="T18" fmla="*/ 508 w 533"/>
                    <a:gd name="T19" fmla="*/ 57 h 222"/>
                    <a:gd name="T20" fmla="*/ 375 w 533"/>
                    <a:gd name="T21" fmla="*/ 57 h 222"/>
                    <a:gd name="T22" fmla="*/ 375 w 533"/>
                    <a:gd name="T23" fmla="*/ 114 h 222"/>
                    <a:gd name="T24" fmla="*/ 349 w 533"/>
                    <a:gd name="T25" fmla="*/ 140 h 222"/>
                    <a:gd name="T26" fmla="*/ 216 w 533"/>
                    <a:gd name="T27" fmla="*/ 140 h 222"/>
                    <a:gd name="T28" fmla="*/ 216 w 533"/>
                    <a:gd name="T29" fmla="*/ 197 h 222"/>
                    <a:gd name="T30" fmla="*/ 190 w 533"/>
                    <a:gd name="T31" fmla="*/ 222 h 222"/>
                    <a:gd name="T32" fmla="*/ 0 w 533"/>
                    <a:gd name="T33" fmla="*/ 222 h 222"/>
                    <a:gd name="T34" fmla="*/ 0 w 533"/>
                    <a:gd name="T35" fmla="*/ 191 h 222"/>
                    <a:gd name="T36" fmla="*/ 25 w 533"/>
                    <a:gd name="T37" fmla="*/ 165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3" h="221">
                      <a:moveTo>
                        <a:pt x="25" y="165"/>
                      </a:moveTo>
                      <a:cubicBezTo>
                        <a:pt x="158" y="165"/>
                        <a:pt x="158" y="165"/>
                        <a:pt x="158" y="165"/>
                      </a:cubicBezTo>
                      <a:cubicBezTo>
                        <a:pt x="158" y="108"/>
                        <a:pt x="158" y="108"/>
                        <a:pt x="158" y="108"/>
                      </a:cubicBezTo>
                      <a:cubicBezTo>
                        <a:pt x="158" y="94"/>
                        <a:pt x="170" y="83"/>
                        <a:pt x="184" y="83"/>
                      </a:cubicBezTo>
                      <a:cubicBezTo>
                        <a:pt x="317" y="83"/>
                        <a:pt x="317" y="83"/>
                        <a:pt x="317" y="83"/>
                      </a:cubicBezTo>
                      <a:cubicBezTo>
                        <a:pt x="317" y="25"/>
                        <a:pt x="317" y="25"/>
                        <a:pt x="317" y="25"/>
                      </a:cubicBezTo>
                      <a:cubicBezTo>
                        <a:pt x="317" y="11"/>
                        <a:pt x="329" y="0"/>
                        <a:pt x="343" y="0"/>
                      </a:cubicBezTo>
                      <a:cubicBezTo>
                        <a:pt x="533" y="0"/>
                        <a:pt x="533" y="0"/>
                        <a:pt x="533" y="0"/>
                      </a:cubicBezTo>
                      <a:cubicBezTo>
                        <a:pt x="533" y="32"/>
                        <a:pt x="533" y="32"/>
                        <a:pt x="533" y="32"/>
                      </a:cubicBezTo>
                      <a:cubicBezTo>
                        <a:pt x="533" y="46"/>
                        <a:pt x="522" y="57"/>
                        <a:pt x="508" y="57"/>
                      </a:cubicBezTo>
                      <a:cubicBezTo>
                        <a:pt x="375" y="57"/>
                        <a:pt x="375" y="57"/>
                        <a:pt x="375" y="57"/>
                      </a:cubicBezTo>
                      <a:cubicBezTo>
                        <a:pt x="375" y="114"/>
                        <a:pt x="375" y="114"/>
                        <a:pt x="375" y="114"/>
                      </a:cubicBezTo>
                      <a:cubicBezTo>
                        <a:pt x="375" y="128"/>
                        <a:pt x="363" y="140"/>
                        <a:pt x="349" y="140"/>
                      </a:cubicBezTo>
                      <a:cubicBezTo>
                        <a:pt x="216" y="140"/>
                        <a:pt x="216" y="140"/>
                        <a:pt x="216" y="140"/>
                      </a:cubicBezTo>
                      <a:cubicBezTo>
                        <a:pt x="216" y="197"/>
                        <a:pt x="216" y="197"/>
                        <a:pt x="216" y="197"/>
                      </a:cubicBezTo>
                      <a:cubicBezTo>
                        <a:pt x="216" y="211"/>
                        <a:pt x="204" y="222"/>
                        <a:pt x="190" y="222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77"/>
                        <a:pt x="11" y="165"/>
                        <a:pt x="25" y="1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8" name="Freeform 13"/>
                <p:cNvSpPr>
                  <a:spLocks noEditPoints="1"/>
                </p:cNvSpPr>
                <p:nvPr/>
              </p:nvSpPr>
              <p:spPr bwMode="auto">
                <a:xfrm>
                  <a:off x="5042691" y="2273920"/>
                  <a:ext cx="529214" cy="655758"/>
                </a:xfrm>
                <a:custGeom>
                  <a:avLst/>
                  <a:gdLst>
                    <a:gd name="T0" fmla="*/ 28 w 612"/>
                    <a:gd name="T1" fmla="*/ 504 h 759"/>
                    <a:gd name="T2" fmla="*/ 148 w 612"/>
                    <a:gd name="T3" fmla="*/ 514 h 759"/>
                    <a:gd name="T4" fmla="*/ 179 w 612"/>
                    <a:gd name="T5" fmla="*/ 488 h 759"/>
                    <a:gd name="T6" fmla="*/ 184 w 612"/>
                    <a:gd name="T7" fmla="*/ 423 h 759"/>
                    <a:gd name="T8" fmla="*/ 158 w 612"/>
                    <a:gd name="T9" fmla="*/ 392 h 759"/>
                    <a:gd name="T10" fmla="*/ 38 w 612"/>
                    <a:gd name="T11" fmla="*/ 381 h 759"/>
                    <a:gd name="T12" fmla="*/ 7 w 612"/>
                    <a:gd name="T13" fmla="*/ 407 h 759"/>
                    <a:gd name="T14" fmla="*/ 2 w 612"/>
                    <a:gd name="T15" fmla="*/ 473 h 759"/>
                    <a:gd name="T16" fmla="*/ 28 w 612"/>
                    <a:gd name="T17" fmla="*/ 504 h 759"/>
                    <a:gd name="T18" fmla="*/ 157 w 612"/>
                    <a:gd name="T19" fmla="*/ 669 h 759"/>
                    <a:gd name="T20" fmla="*/ 254 w 612"/>
                    <a:gd name="T21" fmla="*/ 487 h 759"/>
                    <a:gd name="T22" fmla="*/ 334 w 612"/>
                    <a:gd name="T23" fmla="*/ 512 h 759"/>
                    <a:gd name="T24" fmla="*/ 342 w 612"/>
                    <a:gd name="T25" fmla="*/ 515 h 759"/>
                    <a:gd name="T26" fmla="*/ 216 w 612"/>
                    <a:gd name="T27" fmla="*/ 722 h 759"/>
                    <a:gd name="T28" fmla="*/ 157 w 612"/>
                    <a:gd name="T29" fmla="*/ 669 h 759"/>
                    <a:gd name="T30" fmla="*/ 379 w 612"/>
                    <a:gd name="T31" fmla="*/ 7 h 759"/>
                    <a:gd name="T32" fmla="*/ 426 w 612"/>
                    <a:gd name="T33" fmla="*/ 84 h 759"/>
                    <a:gd name="T34" fmla="*/ 349 w 612"/>
                    <a:gd name="T35" fmla="*/ 150 h 759"/>
                    <a:gd name="T36" fmla="*/ 304 w 612"/>
                    <a:gd name="T37" fmla="*/ 59 h 759"/>
                    <a:gd name="T38" fmla="*/ 379 w 612"/>
                    <a:gd name="T39" fmla="*/ 7 h 759"/>
                    <a:gd name="T40" fmla="*/ 371 w 612"/>
                    <a:gd name="T41" fmla="*/ 183 h 759"/>
                    <a:gd name="T42" fmla="*/ 403 w 612"/>
                    <a:gd name="T43" fmla="*/ 199 h 759"/>
                    <a:gd name="T44" fmla="*/ 574 w 612"/>
                    <a:gd name="T45" fmla="*/ 278 h 759"/>
                    <a:gd name="T46" fmla="*/ 579 w 612"/>
                    <a:gd name="T47" fmla="*/ 341 h 759"/>
                    <a:gd name="T48" fmla="*/ 398 w 612"/>
                    <a:gd name="T49" fmla="*/ 296 h 759"/>
                    <a:gd name="T50" fmla="*/ 381 w 612"/>
                    <a:gd name="T51" fmla="*/ 385 h 759"/>
                    <a:gd name="T52" fmla="*/ 390 w 612"/>
                    <a:gd name="T53" fmla="*/ 402 h 759"/>
                    <a:gd name="T54" fmla="*/ 561 w 612"/>
                    <a:gd name="T55" fmla="*/ 593 h 759"/>
                    <a:gd name="T56" fmla="*/ 489 w 612"/>
                    <a:gd name="T57" fmla="*/ 626 h 759"/>
                    <a:gd name="T58" fmla="*/ 233 w 612"/>
                    <a:gd name="T59" fmla="*/ 447 h 759"/>
                    <a:gd name="T60" fmla="*/ 203 w 612"/>
                    <a:gd name="T61" fmla="*/ 392 h 759"/>
                    <a:gd name="T62" fmla="*/ 231 w 612"/>
                    <a:gd name="T63" fmla="*/ 239 h 759"/>
                    <a:gd name="T64" fmla="*/ 157 w 612"/>
                    <a:gd name="T65" fmla="*/ 344 h 759"/>
                    <a:gd name="T66" fmla="*/ 95 w 612"/>
                    <a:gd name="T67" fmla="*/ 332 h 759"/>
                    <a:gd name="T68" fmla="*/ 247 w 612"/>
                    <a:gd name="T69" fmla="*/ 155 h 759"/>
                    <a:gd name="T70" fmla="*/ 313 w 612"/>
                    <a:gd name="T71" fmla="*/ 163 h 759"/>
                    <a:gd name="T72" fmla="*/ 349 w 612"/>
                    <a:gd name="T73" fmla="*/ 227 h 759"/>
                    <a:gd name="T74" fmla="*/ 371 w 612"/>
                    <a:gd name="T75" fmla="*/ 183 h 7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2" h="759">
                      <a:moveTo>
                        <a:pt x="28" y="504"/>
                      </a:moveTo>
                      <a:cubicBezTo>
                        <a:pt x="148" y="514"/>
                        <a:pt x="148" y="514"/>
                        <a:pt x="148" y="514"/>
                      </a:cubicBezTo>
                      <a:cubicBezTo>
                        <a:pt x="164" y="516"/>
                        <a:pt x="177" y="504"/>
                        <a:pt x="179" y="488"/>
                      </a:cubicBezTo>
                      <a:cubicBezTo>
                        <a:pt x="184" y="423"/>
                        <a:pt x="184" y="423"/>
                        <a:pt x="184" y="423"/>
                      </a:cubicBezTo>
                      <a:cubicBezTo>
                        <a:pt x="186" y="407"/>
                        <a:pt x="174" y="393"/>
                        <a:pt x="158" y="392"/>
                      </a:cubicBezTo>
                      <a:cubicBezTo>
                        <a:pt x="38" y="381"/>
                        <a:pt x="38" y="381"/>
                        <a:pt x="38" y="381"/>
                      </a:cubicBezTo>
                      <a:cubicBezTo>
                        <a:pt x="23" y="380"/>
                        <a:pt x="9" y="392"/>
                        <a:pt x="7" y="407"/>
                      </a:cubicBezTo>
                      <a:cubicBezTo>
                        <a:pt x="2" y="473"/>
                        <a:pt x="2" y="473"/>
                        <a:pt x="2" y="473"/>
                      </a:cubicBezTo>
                      <a:cubicBezTo>
                        <a:pt x="0" y="489"/>
                        <a:pt x="12" y="503"/>
                        <a:pt x="28" y="504"/>
                      </a:cubicBezTo>
                      <a:close/>
                      <a:moveTo>
                        <a:pt x="157" y="669"/>
                      </a:moveTo>
                      <a:cubicBezTo>
                        <a:pt x="220" y="595"/>
                        <a:pt x="230" y="592"/>
                        <a:pt x="254" y="487"/>
                      </a:cubicBezTo>
                      <a:cubicBezTo>
                        <a:pt x="280" y="496"/>
                        <a:pt x="307" y="504"/>
                        <a:pt x="334" y="512"/>
                      </a:cubicBezTo>
                      <a:cubicBezTo>
                        <a:pt x="337" y="513"/>
                        <a:pt x="339" y="514"/>
                        <a:pt x="342" y="515"/>
                      </a:cubicBezTo>
                      <a:cubicBezTo>
                        <a:pt x="303" y="633"/>
                        <a:pt x="296" y="637"/>
                        <a:pt x="216" y="722"/>
                      </a:cubicBezTo>
                      <a:cubicBezTo>
                        <a:pt x="180" y="759"/>
                        <a:pt x="122" y="709"/>
                        <a:pt x="157" y="669"/>
                      </a:cubicBezTo>
                      <a:close/>
                      <a:moveTo>
                        <a:pt x="379" y="7"/>
                      </a:moveTo>
                      <a:cubicBezTo>
                        <a:pt x="413" y="15"/>
                        <a:pt x="434" y="49"/>
                        <a:pt x="426" y="84"/>
                      </a:cubicBezTo>
                      <a:cubicBezTo>
                        <a:pt x="419" y="120"/>
                        <a:pt x="383" y="157"/>
                        <a:pt x="349" y="150"/>
                      </a:cubicBezTo>
                      <a:cubicBezTo>
                        <a:pt x="315" y="143"/>
                        <a:pt x="297" y="94"/>
                        <a:pt x="304" y="59"/>
                      </a:cubicBezTo>
                      <a:cubicBezTo>
                        <a:pt x="312" y="23"/>
                        <a:pt x="345" y="0"/>
                        <a:pt x="379" y="7"/>
                      </a:cubicBezTo>
                      <a:close/>
                      <a:moveTo>
                        <a:pt x="371" y="183"/>
                      </a:moveTo>
                      <a:cubicBezTo>
                        <a:pt x="378" y="185"/>
                        <a:pt x="393" y="190"/>
                        <a:pt x="403" y="199"/>
                      </a:cubicBezTo>
                      <a:cubicBezTo>
                        <a:pt x="494" y="286"/>
                        <a:pt x="474" y="282"/>
                        <a:pt x="574" y="278"/>
                      </a:cubicBezTo>
                      <a:cubicBezTo>
                        <a:pt x="612" y="277"/>
                        <a:pt x="611" y="338"/>
                        <a:pt x="579" y="341"/>
                      </a:cubicBezTo>
                      <a:cubicBezTo>
                        <a:pt x="477" y="350"/>
                        <a:pt x="470" y="358"/>
                        <a:pt x="398" y="296"/>
                      </a:cubicBezTo>
                      <a:cubicBezTo>
                        <a:pt x="381" y="385"/>
                        <a:pt x="381" y="385"/>
                        <a:pt x="381" y="385"/>
                      </a:cubicBezTo>
                      <a:cubicBezTo>
                        <a:pt x="380" y="392"/>
                        <a:pt x="383" y="399"/>
                        <a:pt x="390" y="402"/>
                      </a:cubicBezTo>
                      <a:cubicBezTo>
                        <a:pt x="494" y="448"/>
                        <a:pt x="515" y="448"/>
                        <a:pt x="561" y="593"/>
                      </a:cubicBezTo>
                      <a:cubicBezTo>
                        <a:pt x="578" y="638"/>
                        <a:pt x="510" y="668"/>
                        <a:pt x="489" y="626"/>
                      </a:cubicBezTo>
                      <a:cubicBezTo>
                        <a:pt x="417" y="484"/>
                        <a:pt x="405" y="506"/>
                        <a:pt x="233" y="447"/>
                      </a:cubicBezTo>
                      <a:cubicBezTo>
                        <a:pt x="211" y="435"/>
                        <a:pt x="203" y="416"/>
                        <a:pt x="203" y="392"/>
                      </a:cubicBezTo>
                      <a:cubicBezTo>
                        <a:pt x="231" y="239"/>
                        <a:pt x="231" y="239"/>
                        <a:pt x="231" y="239"/>
                      </a:cubicBezTo>
                      <a:cubicBezTo>
                        <a:pt x="164" y="260"/>
                        <a:pt x="171" y="259"/>
                        <a:pt x="157" y="344"/>
                      </a:cubicBezTo>
                      <a:cubicBezTo>
                        <a:pt x="151" y="376"/>
                        <a:pt x="91" y="372"/>
                        <a:pt x="95" y="332"/>
                      </a:cubicBezTo>
                      <a:cubicBezTo>
                        <a:pt x="107" y="207"/>
                        <a:pt x="126" y="199"/>
                        <a:pt x="247" y="155"/>
                      </a:cubicBezTo>
                      <a:cubicBezTo>
                        <a:pt x="264" y="149"/>
                        <a:pt x="304" y="160"/>
                        <a:pt x="313" y="163"/>
                      </a:cubicBezTo>
                      <a:cubicBezTo>
                        <a:pt x="349" y="227"/>
                        <a:pt x="349" y="227"/>
                        <a:pt x="349" y="227"/>
                      </a:cubicBezTo>
                      <a:cubicBezTo>
                        <a:pt x="371" y="183"/>
                        <a:pt x="371" y="183"/>
                        <a:pt x="371" y="1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5293687" y="4518596"/>
              <a:ext cx="563786" cy="563787"/>
              <a:chOff x="3782859" y="3684983"/>
              <a:chExt cx="563884" cy="563961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782859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3936848" y="3834339"/>
                <a:ext cx="282468" cy="240378"/>
                <a:chOff x="7909299" y="3772690"/>
                <a:chExt cx="667095" cy="567616"/>
              </a:xfrm>
              <a:solidFill>
                <a:schemeClr val="bg1"/>
              </a:solidFill>
            </p:grpSpPr>
            <p:sp>
              <p:nvSpPr>
                <p:cNvPr id="33" name="Freeform 16"/>
                <p:cNvSpPr>
                  <a:spLocks noEditPoints="1"/>
                </p:cNvSpPr>
                <p:nvPr/>
              </p:nvSpPr>
              <p:spPr bwMode="auto">
                <a:xfrm>
                  <a:off x="7909299" y="3772690"/>
                  <a:ext cx="623207" cy="567616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4" name="Freeform 17"/>
                <p:cNvSpPr>
                  <a:spLocks noEditPoints="1"/>
                </p:cNvSpPr>
                <p:nvPr/>
              </p:nvSpPr>
              <p:spPr bwMode="auto">
                <a:xfrm>
                  <a:off x="7980982" y="3772690"/>
                  <a:ext cx="595412" cy="551158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6309498" y="4518596"/>
              <a:ext cx="563786" cy="563787"/>
              <a:chOff x="4798846" y="3684983"/>
              <a:chExt cx="563884" cy="56396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798846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4986263" y="3800231"/>
                <a:ext cx="203290" cy="270481"/>
                <a:chOff x="7976594" y="2279040"/>
                <a:chExt cx="528116" cy="702571"/>
              </a:xfrm>
              <a:solidFill>
                <a:schemeClr val="bg1"/>
              </a:solidFill>
            </p:grpSpPr>
            <p:sp>
              <p:nvSpPr>
                <p:cNvPr id="29" name="Freeform 23"/>
                <p:cNvSpPr>
                  <a:spLocks noEditPoints="1"/>
                </p:cNvSpPr>
                <p:nvPr/>
              </p:nvSpPr>
              <p:spPr bwMode="auto">
                <a:xfrm>
                  <a:off x="7976594" y="2279040"/>
                  <a:ext cx="519705" cy="702571"/>
                </a:xfrm>
                <a:custGeom>
                  <a:avLst/>
                  <a:gdLst>
                    <a:gd name="T0" fmla="*/ 592 w 601"/>
                    <a:gd name="T1" fmla="*/ 600 h 813"/>
                    <a:gd name="T2" fmla="*/ 374 w 601"/>
                    <a:gd name="T3" fmla="*/ 589 h 813"/>
                    <a:gd name="T4" fmla="*/ 374 w 601"/>
                    <a:gd name="T5" fmla="*/ 423 h 813"/>
                    <a:gd name="T6" fmla="*/ 601 w 601"/>
                    <a:gd name="T7" fmla="*/ 435 h 813"/>
                    <a:gd name="T8" fmla="*/ 533 w 601"/>
                    <a:gd name="T9" fmla="*/ 514 h 813"/>
                    <a:gd name="T10" fmla="*/ 592 w 601"/>
                    <a:gd name="T11" fmla="*/ 600 h 813"/>
                    <a:gd name="T12" fmla="*/ 253 w 601"/>
                    <a:gd name="T13" fmla="*/ 44 h 813"/>
                    <a:gd name="T14" fmla="*/ 298 w 601"/>
                    <a:gd name="T15" fmla="*/ 0 h 813"/>
                    <a:gd name="T16" fmla="*/ 342 w 601"/>
                    <a:gd name="T17" fmla="*/ 44 h 813"/>
                    <a:gd name="T18" fmla="*/ 342 w 601"/>
                    <a:gd name="T19" fmla="*/ 103 h 813"/>
                    <a:gd name="T20" fmla="*/ 253 w 601"/>
                    <a:gd name="T21" fmla="*/ 108 h 813"/>
                    <a:gd name="T22" fmla="*/ 253 w 601"/>
                    <a:gd name="T23" fmla="*/ 44 h 813"/>
                    <a:gd name="T24" fmla="*/ 342 w 601"/>
                    <a:gd name="T25" fmla="*/ 332 h 813"/>
                    <a:gd name="T26" fmla="*/ 342 w 601"/>
                    <a:gd name="T27" fmla="*/ 737 h 813"/>
                    <a:gd name="T28" fmla="*/ 355 w 601"/>
                    <a:gd name="T29" fmla="*/ 750 h 813"/>
                    <a:gd name="T30" fmla="*/ 380 w 601"/>
                    <a:gd name="T31" fmla="*/ 750 h 813"/>
                    <a:gd name="T32" fmla="*/ 415 w 601"/>
                    <a:gd name="T33" fmla="*/ 786 h 813"/>
                    <a:gd name="T34" fmla="*/ 415 w 601"/>
                    <a:gd name="T35" fmla="*/ 813 h 813"/>
                    <a:gd name="T36" fmla="*/ 180 w 601"/>
                    <a:gd name="T37" fmla="*/ 813 h 813"/>
                    <a:gd name="T38" fmla="*/ 180 w 601"/>
                    <a:gd name="T39" fmla="*/ 786 h 813"/>
                    <a:gd name="T40" fmla="*/ 216 w 601"/>
                    <a:gd name="T41" fmla="*/ 750 h 813"/>
                    <a:gd name="T42" fmla="*/ 240 w 601"/>
                    <a:gd name="T43" fmla="*/ 750 h 813"/>
                    <a:gd name="T44" fmla="*/ 253 w 601"/>
                    <a:gd name="T45" fmla="*/ 737 h 813"/>
                    <a:gd name="T46" fmla="*/ 253 w 601"/>
                    <a:gd name="T47" fmla="*/ 337 h 813"/>
                    <a:gd name="T48" fmla="*/ 342 w 601"/>
                    <a:gd name="T49" fmla="*/ 332 h 813"/>
                    <a:gd name="T50" fmla="*/ 221 w 601"/>
                    <a:gd name="T51" fmla="*/ 581 h 813"/>
                    <a:gd name="T52" fmla="*/ 59 w 601"/>
                    <a:gd name="T53" fmla="*/ 572 h 813"/>
                    <a:gd name="T54" fmla="*/ 0 w 601"/>
                    <a:gd name="T55" fmla="*/ 486 h 813"/>
                    <a:gd name="T56" fmla="*/ 68 w 601"/>
                    <a:gd name="T57" fmla="*/ 407 h 813"/>
                    <a:gd name="T58" fmla="*/ 221 w 601"/>
                    <a:gd name="T59" fmla="*/ 415 h 813"/>
                    <a:gd name="T60" fmla="*/ 221 w 601"/>
                    <a:gd name="T61" fmla="*/ 581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01" h="813">
                      <a:moveTo>
                        <a:pt x="592" y="600"/>
                      </a:moveTo>
                      <a:cubicBezTo>
                        <a:pt x="374" y="589"/>
                        <a:pt x="374" y="589"/>
                        <a:pt x="374" y="589"/>
                      </a:cubicBezTo>
                      <a:cubicBezTo>
                        <a:pt x="374" y="423"/>
                        <a:pt x="374" y="423"/>
                        <a:pt x="374" y="423"/>
                      </a:cubicBezTo>
                      <a:cubicBezTo>
                        <a:pt x="601" y="435"/>
                        <a:pt x="601" y="435"/>
                        <a:pt x="601" y="435"/>
                      </a:cubicBezTo>
                      <a:cubicBezTo>
                        <a:pt x="533" y="514"/>
                        <a:pt x="533" y="514"/>
                        <a:pt x="533" y="514"/>
                      </a:cubicBezTo>
                      <a:cubicBezTo>
                        <a:pt x="592" y="600"/>
                        <a:pt x="592" y="600"/>
                        <a:pt x="592" y="600"/>
                      </a:cubicBezTo>
                      <a:close/>
                      <a:moveTo>
                        <a:pt x="253" y="44"/>
                      </a:moveTo>
                      <a:cubicBezTo>
                        <a:pt x="253" y="20"/>
                        <a:pt x="273" y="0"/>
                        <a:pt x="298" y="0"/>
                      </a:cubicBezTo>
                      <a:cubicBezTo>
                        <a:pt x="322" y="0"/>
                        <a:pt x="342" y="20"/>
                        <a:pt x="342" y="44"/>
                      </a:cubicBezTo>
                      <a:cubicBezTo>
                        <a:pt x="342" y="103"/>
                        <a:pt x="342" y="103"/>
                        <a:pt x="342" y="103"/>
                      </a:cubicBezTo>
                      <a:cubicBezTo>
                        <a:pt x="253" y="108"/>
                        <a:pt x="253" y="108"/>
                        <a:pt x="253" y="108"/>
                      </a:cubicBezTo>
                      <a:cubicBezTo>
                        <a:pt x="253" y="44"/>
                        <a:pt x="253" y="44"/>
                        <a:pt x="253" y="44"/>
                      </a:cubicBezTo>
                      <a:close/>
                      <a:moveTo>
                        <a:pt x="342" y="332"/>
                      </a:moveTo>
                      <a:cubicBezTo>
                        <a:pt x="342" y="737"/>
                        <a:pt x="342" y="737"/>
                        <a:pt x="342" y="737"/>
                      </a:cubicBezTo>
                      <a:cubicBezTo>
                        <a:pt x="342" y="744"/>
                        <a:pt x="348" y="750"/>
                        <a:pt x="355" y="750"/>
                      </a:cubicBezTo>
                      <a:cubicBezTo>
                        <a:pt x="380" y="750"/>
                        <a:pt x="380" y="750"/>
                        <a:pt x="380" y="750"/>
                      </a:cubicBezTo>
                      <a:cubicBezTo>
                        <a:pt x="399" y="750"/>
                        <a:pt x="415" y="766"/>
                        <a:pt x="415" y="786"/>
                      </a:cubicBezTo>
                      <a:cubicBezTo>
                        <a:pt x="415" y="813"/>
                        <a:pt x="415" y="813"/>
                        <a:pt x="415" y="813"/>
                      </a:cubicBezTo>
                      <a:cubicBezTo>
                        <a:pt x="180" y="813"/>
                        <a:pt x="180" y="813"/>
                        <a:pt x="180" y="813"/>
                      </a:cubicBezTo>
                      <a:cubicBezTo>
                        <a:pt x="180" y="786"/>
                        <a:pt x="180" y="786"/>
                        <a:pt x="180" y="786"/>
                      </a:cubicBezTo>
                      <a:cubicBezTo>
                        <a:pt x="180" y="766"/>
                        <a:pt x="196" y="750"/>
                        <a:pt x="216" y="750"/>
                      </a:cubicBezTo>
                      <a:cubicBezTo>
                        <a:pt x="240" y="750"/>
                        <a:pt x="240" y="750"/>
                        <a:pt x="240" y="750"/>
                      </a:cubicBezTo>
                      <a:cubicBezTo>
                        <a:pt x="247" y="750"/>
                        <a:pt x="253" y="744"/>
                        <a:pt x="253" y="737"/>
                      </a:cubicBezTo>
                      <a:cubicBezTo>
                        <a:pt x="253" y="337"/>
                        <a:pt x="253" y="337"/>
                        <a:pt x="253" y="337"/>
                      </a:cubicBezTo>
                      <a:cubicBezTo>
                        <a:pt x="342" y="332"/>
                        <a:pt x="342" y="332"/>
                        <a:pt x="342" y="332"/>
                      </a:cubicBezTo>
                      <a:close/>
                      <a:moveTo>
                        <a:pt x="221" y="581"/>
                      </a:moveTo>
                      <a:cubicBezTo>
                        <a:pt x="59" y="572"/>
                        <a:pt x="59" y="572"/>
                        <a:pt x="59" y="572"/>
                      </a:cubicBezTo>
                      <a:cubicBezTo>
                        <a:pt x="0" y="486"/>
                        <a:pt x="0" y="486"/>
                        <a:pt x="0" y="486"/>
                      </a:cubicBezTo>
                      <a:cubicBezTo>
                        <a:pt x="68" y="407"/>
                        <a:pt x="68" y="407"/>
                        <a:pt x="68" y="407"/>
                      </a:cubicBezTo>
                      <a:cubicBezTo>
                        <a:pt x="221" y="415"/>
                        <a:pt x="221" y="415"/>
                        <a:pt x="221" y="415"/>
                      </a:cubicBezTo>
                      <a:cubicBezTo>
                        <a:pt x="221" y="581"/>
                        <a:pt x="221" y="581"/>
                        <a:pt x="221" y="5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30" name="Freeform 24"/>
                <p:cNvSpPr/>
                <p:nvPr/>
              </p:nvSpPr>
              <p:spPr bwMode="auto">
                <a:xfrm>
                  <a:off x="7985371" y="2386200"/>
                  <a:ext cx="519339" cy="166774"/>
                </a:xfrm>
                <a:custGeom>
                  <a:avLst/>
                  <a:gdLst>
                    <a:gd name="T0" fmla="*/ 0 w 1420"/>
                    <a:gd name="T1" fmla="*/ 66 h 456"/>
                    <a:gd name="T2" fmla="*/ 631 w 1420"/>
                    <a:gd name="T3" fmla="*/ 33 h 456"/>
                    <a:gd name="T4" fmla="*/ 1259 w 1420"/>
                    <a:gd name="T5" fmla="*/ 0 h 456"/>
                    <a:gd name="T6" fmla="*/ 1420 w 1420"/>
                    <a:gd name="T7" fmla="*/ 189 h 456"/>
                    <a:gd name="T8" fmla="*/ 1281 w 1420"/>
                    <a:gd name="T9" fmla="*/ 390 h 456"/>
                    <a:gd name="T10" fmla="*/ 650 w 1420"/>
                    <a:gd name="T11" fmla="*/ 423 h 456"/>
                    <a:gd name="T12" fmla="*/ 21 w 1420"/>
                    <a:gd name="T13" fmla="*/ 456 h 456"/>
                    <a:gd name="T14" fmla="*/ 160 w 1420"/>
                    <a:gd name="T15" fmla="*/ 253 h 456"/>
                    <a:gd name="T16" fmla="*/ 0 w 1420"/>
                    <a:gd name="T17" fmla="*/ 66 h 456"/>
                    <a:gd name="T18" fmla="*/ 0 w 1420"/>
                    <a:gd name="T19" fmla="*/ 6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20" h="456">
                      <a:moveTo>
                        <a:pt x="0" y="66"/>
                      </a:moveTo>
                      <a:lnTo>
                        <a:pt x="631" y="33"/>
                      </a:lnTo>
                      <a:lnTo>
                        <a:pt x="1259" y="0"/>
                      </a:lnTo>
                      <a:lnTo>
                        <a:pt x="1420" y="189"/>
                      </a:lnTo>
                      <a:lnTo>
                        <a:pt x="1281" y="390"/>
                      </a:lnTo>
                      <a:lnTo>
                        <a:pt x="650" y="423"/>
                      </a:lnTo>
                      <a:lnTo>
                        <a:pt x="21" y="456"/>
                      </a:lnTo>
                      <a:lnTo>
                        <a:pt x="160" y="253"/>
                      </a:lnTo>
                      <a:lnTo>
                        <a:pt x="0" y="66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325309" y="4518596"/>
              <a:ext cx="563786" cy="563787"/>
              <a:chOff x="5814834" y="3684983"/>
              <a:chExt cx="563884" cy="56396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814834" y="3684983"/>
                <a:ext cx="563884" cy="563961"/>
              </a:xfrm>
              <a:prstGeom prst="ellipse">
                <a:avLst/>
              </a:prstGeom>
              <a:solidFill>
                <a:srgbClr val="000D20"/>
              </a:solidFill>
              <a:ln w="44450">
                <a:solidFill>
                  <a:schemeClr val="bg1"/>
                </a:solidFill>
              </a:ln>
              <a:effectLst>
                <a:outerShdw blurRad="88900" dist="635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961456" y="3800091"/>
                <a:ext cx="272556" cy="270762"/>
                <a:chOff x="6463926" y="2278309"/>
                <a:chExt cx="708057" cy="703302"/>
              </a:xfrm>
              <a:solidFill>
                <a:schemeClr val="bg1"/>
              </a:solidFill>
            </p:grpSpPr>
            <p:sp>
              <p:nvSpPr>
                <p:cNvPr id="23" name="Freeform 30"/>
                <p:cNvSpPr>
                  <a:spLocks noEditPoints="1"/>
                </p:cNvSpPr>
                <p:nvPr/>
              </p:nvSpPr>
              <p:spPr bwMode="auto">
                <a:xfrm>
                  <a:off x="6687023" y="2278309"/>
                  <a:ext cx="261864" cy="305752"/>
                </a:xfrm>
                <a:custGeom>
                  <a:avLst/>
                  <a:gdLst>
                    <a:gd name="T0" fmla="*/ 150 w 303"/>
                    <a:gd name="T1" fmla="*/ 1 h 354"/>
                    <a:gd name="T2" fmla="*/ 81 w 303"/>
                    <a:gd name="T3" fmla="*/ 76 h 354"/>
                    <a:gd name="T4" fmla="*/ 153 w 303"/>
                    <a:gd name="T5" fmla="*/ 165 h 354"/>
                    <a:gd name="T6" fmla="*/ 222 w 303"/>
                    <a:gd name="T7" fmla="*/ 74 h 354"/>
                    <a:gd name="T8" fmla="*/ 150 w 303"/>
                    <a:gd name="T9" fmla="*/ 1 h 354"/>
                    <a:gd name="T10" fmla="*/ 151 w 303"/>
                    <a:gd name="T11" fmla="*/ 261 h 354"/>
                    <a:gd name="T12" fmla="*/ 198 w 303"/>
                    <a:gd name="T13" fmla="*/ 196 h 354"/>
                    <a:gd name="T14" fmla="*/ 210 w 303"/>
                    <a:gd name="T15" fmla="*/ 190 h 354"/>
                    <a:gd name="T16" fmla="*/ 260 w 303"/>
                    <a:gd name="T17" fmla="*/ 199 h 354"/>
                    <a:gd name="T18" fmla="*/ 290 w 303"/>
                    <a:gd name="T19" fmla="*/ 225 h 354"/>
                    <a:gd name="T20" fmla="*/ 303 w 303"/>
                    <a:gd name="T21" fmla="*/ 330 h 354"/>
                    <a:gd name="T22" fmla="*/ 297 w 303"/>
                    <a:gd name="T23" fmla="*/ 347 h 354"/>
                    <a:gd name="T24" fmla="*/ 280 w 303"/>
                    <a:gd name="T25" fmla="*/ 354 h 354"/>
                    <a:gd name="T26" fmla="*/ 23 w 303"/>
                    <a:gd name="T27" fmla="*/ 354 h 354"/>
                    <a:gd name="T28" fmla="*/ 6 w 303"/>
                    <a:gd name="T29" fmla="*/ 347 h 354"/>
                    <a:gd name="T30" fmla="*/ 0 w 303"/>
                    <a:gd name="T31" fmla="*/ 330 h 354"/>
                    <a:gd name="T32" fmla="*/ 13 w 303"/>
                    <a:gd name="T33" fmla="*/ 225 h 354"/>
                    <a:gd name="T34" fmla="*/ 43 w 303"/>
                    <a:gd name="T35" fmla="*/ 199 h 354"/>
                    <a:gd name="T36" fmla="*/ 93 w 303"/>
                    <a:gd name="T37" fmla="*/ 190 h 354"/>
                    <a:gd name="T38" fmla="*/ 105 w 303"/>
                    <a:gd name="T39" fmla="*/ 196 h 354"/>
                    <a:gd name="T40" fmla="*/ 151 w 303"/>
                    <a:gd name="T41" fmla="*/ 261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3" h="354">
                      <a:moveTo>
                        <a:pt x="150" y="1"/>
                      </a:moveTo>
                      <a:cubicBezTo>
                        <a:pt x="111" y="2"/>
                        <a:pt x="80" y="36"/>
                        <a:pt x="81" y="76"/>
                      </a:cubicBezTo>
                      <a:cubicBezTo>
                        <a:pt x="82" y="117"/>
                        <a:pt x="114" y="166"/>
                        <a:pt x="153" y="165"/>
                      </a:cubicBezTo>
                      <a:cubicBezTo>
                        <a:pt x="192" y="165"/>
                        <a:pt x="223" y="114"/>
                        <a:pt x="222" y="74"/>
                      </a:cubicBezTo>
                      <a:cubicBezTo>
                        <a:pt x="221" y="33"/>
                        <a:pt x="189" y="0"/>
                        <a:pt x="150" y="1"/>
                      </a:cubicBezTo>
                      <a:close/>
                      <a:moveTo>
                        <a:pt x="151" y="261"/>
                      </a:moveTo>
                      <a:cubicBezTo>
                        <a:pt x="198" y="196"/>
                        <a:pt x="198" y="196"/>
                        <a:pt x="198" y="196"/>
                      </a:cubicBezTo>
                      <a:cubicBezTo>
                        <a:pt x="201" y="192"/>
                        <a:pt x="206" y="190"/>
                        <a:pt x="210" y="190"/>
                      </a:cubicBezTo>
                      <a:cubicBezTo>
                        <a:pt x="260" y="199"/>
                        <a:pt x="260" y="199"/>
                        <a:pt x="260" y="199"/>
                      </a:cubicBezTo>
                      <a:cubicBezTo>
                        <a:pt x="278" y="202"/>
                        <a:pt x="288" y="217"/>
                        <a:pt x="290" y="225"/>
                      </a:cubicBezTo>
                      <a:cubicBezTo>
                        <a:pt x="297" y="274"/>
                        <a:pt x="301" y="304"/>
                        <a:pt x="303" y="330"/>
                      </a:cubicBezTo>
                      <a:cubicBezTo>
                        <a:pt x="303" y="336"/>
                        <a:pt x="301" y="342"/>
                        <a:pt x="297" y="347"/>
                      </a:cubicBezTo>
                      <a:cubicBezTo>
                        <a:pt x="292" y="351"/>
                        <a:pt x="287" y="354"/>
                        <a:pt x="280" y="354"/>
                      </a:cubicBezTo>
                      <a:cubicBezTo>
                        <a:pt x="23" y="354"/>
                        <a:pt x="23" y="354"/>
                        <a:pt x="23" y="354"/>
                      </a:cubicBezTo>
                      <a:cubicBezTo>
                        <a:pt x="16" y="354"/>
                        <a:pt x="11" y="351"/>
                        <a:pt x="6" y="347"/>
                      </a:cubicBezTo>
                      <a:cubicBezTo>
                        <a:pt x="2" y="342"/>
                        <a:pt x="0" y="336"/>
                        <a:pt x="0" y="330"/>
                      </a:cubicBezTo>
                      <a:cubicBezTo>
                        <a:pt x="2" y="304"/>
                        <a:pt x="6" y="274"/>
                        <a:pt x="13" y="225"/>
                      </a:cubicBezTo>
                      <a:cubicBezTo>
                        <a:pt x="15" y="217"/>
                        <a:pt x="25" y="202"/>
                        <a:pt x="43" y="199"/>
                      </a:cubicBezTo>
                      <a:cubicBezTo>
                        <a:pt x="93" y="190"/>
                        <a:pt x="93" y="190"/>
                        <a:pt x="93" y="190"/>
                      </a:cubicBezTo>
                      <a:cubicBezTo>
                        <a:pt x="97" y="190"/>
                        <a:pt x="102" y="192"/>
                        <a:pt x="105" y="196"/>
                      </a:cubicBezTo>
                      <a:cubicBezTo>
                        <a:pt x="151" y="261"/>
                        <a:pt x="151" y="261"/>
                        <a:pt x="151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4" name="Freeform 31"/>
                <p:cNvSpPr>
                  <a:spLocks noEditPoints="1"/>
                </p:cNvSpPr>
                <p:nvPr/>
              </p:nvSpPr>
              <p:spPr bwMode="auto">
                <a:xfrm>
                  <a:off x="6463926" y="2632337"/>
                  <a:ext cx="268082" cy="349274"/>
                </a:xfrm>
                <a:custGeom>
                  <a:avLst/>
                  <a:gdLst>
                    <a:gd name="T0" fmla="*/ 153 w 310"/>
                    <a:gd name="T1" fmla="*/ 1 h 404"/>
                    <a:gd name="T2" fmla="*/ 84 w 310"/>
                    <a:gd name="T3" fmla="*/ 76 h 404"/>
                    <a:gd name="T4" fmla="*/ 156 w 310"/>
                    <a:gd name="T5" fmla="*/ 165 h 404"/>
                    <a:gd name="T6" fmla="*/ 225 w 310"/>
                    <a:gd name="T7" fmla="*/ 73 h 404"/>
                    <a:gd name="T8" fmla="*/ 153 w 310"/>
                    <a:gd name="T9" fmla="*/ 1 h 404"/>
                    <a:gd name="T10" fmla="*/ 155 w 310"/>
                    <a:gd name="T11" fmla="*/ 261 h 404"/>
                    <a:gd name="T12" fmla="*/ 201 w 310"/>
                    <a:gd name="T13" fmla="*/ 195 h 404"/>
                    <a:gd name="T14" fmla="*/ 213 w 310"/>
                    <a:gd name="T15" fmla="*/ 190 h 404"/>
                    <a:gd name="T16" fmla="*/ 263 w 310"/>
                    <a:gd name="T17" fmla="*/ 199 h 404"/>
                    <a:gd name="T18" fmla="*/ 293 w 310"/>
                    <a:gd name="T19" fmla="*/ 225 h 404"/>
                    <a:gd name="T20" fmla="*/ 304 w 310"/>
                    <a:gd name="T21" fmla="*/ 385 h 404"/>
                    <a:gd name="T22" fmla="*/ 282 w 310"/>
                    <a:gd name="T23" fmla="*/ 404 h 404"/>
                    <a:gd name="T24" fmla="*/ 27 w 310"/>
                    <a:gd name="T25" fmla="*/ 404 h 404"/>
                    <a:gd name="T26" fmla="*/ 5 w 310"/>
                    <a:gd name="T27" fmla="*/ 385 h 404"/>
                    <a:gd name="T28" fmla="*/ 16 w 310"/>
                    <a:gd name="T29" fmla="*/ 225 h 404"/>
                    <a:gd name="T30" fmla="*/ 46 w 310"/>
                    <a:gd name="T31" fmla="*/ 199 h 404"/>
                    <a:gd name="T32" fmla="*/ 96 w 310"/>
                    <a:gd name="T33" fmla="*/ 190 h 404"/>
                    <a:gd name="T34" fmla="*/ 108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3" y="1"/>
                      </a:moveTo>
                      <a:cubicBezTo>
                        <a:pt x="114" y="1"/>
                        <a:pt x="83" y="35"/>
                        <a:pt x="84" y="76"/>
                      </a:cubicBezTo>
                      <a:cubicBezTo>
                        <a:pt x="85" y="117"/>
                        <a:pt x="117" y="166"/>
                        <a:pt x="156" y="165"/>
                      </a:cubicBezTo>
                      <a:cubicBezTo>
                        <a:pt x="195" y="164"/>
                        <a:pt x="226" y="114"/>
                        <a:pt x="225" y="73"/>
                      </a:cubicBezTo>
                      <a:cubicBezTo>
                        <a:pt x="224" y="32"/>
                        <a:pt x="192" y="0"/>
                        <a:pt x="153" y="1"/>
                      </a:cubicBezTo>
                      <a:close/>
                      <a:moveTo>
                        <a:pt x="155" y="261"/>
                      </a:moveTo>
                      <a:cubicBezTo>
                        <a:pt x="201" y="195"/>
                        <a:pt x="201" y="195"/>
                        <a:pt x="201" y="195"/>
                      </a:cubicBezTo>
                      <a:cubicBezTo>
                        <a:pt x="204" y="191"/>
                        <a:pt x="209" y="189"/>
                        <a:pt x="213" y="190"/>
                      </a:cubicBezTo>
                      <a:cubicBezTo>
                        <a:pt x="263" y="199"/>
                        <a:pt x="263" y="199"/>
                        <a:pt x="263" y="199"/>
                      </a:cubicBezTo>
                      <a:cubicBezTo>
                        <a:pt x="281" y="202"/>
                        <a:pt x="291" y="216"/>
                        <a:pt x="293" y="225"/>
                      </a:cubicBezTo>
                      <a:cubicBezTo>
                        <a:pt x="304" y="309"/>
                        <a:pt x="310" y="336"/>
                        <a:pt x="304" y="385"/>
                      </a:cubicBezTo>
                      <a:cubicBezTo>
                        <a:pt x="303" y="396"/>
                        <a:pt x="294" y="404"/>
                        <a:pt x="282" y="404"/>
                      </a:cubicBezTo>
                      <a:cubicBezTo>
                        <a:pt x="27" y="404"/>
                        <a:pt x="27" y="404"/>
                        <a:pt x="27" y="404"/>
                      </a:cubicBezTo>
                      <a:cubicBezTo>
                        <a:pt x="15" y="404"/>
                        <a:pt x="6" y="396"/>
                        <a:pt x="5" y="385"/>
                      </a:cubicBezTo>
                      <a:cubicBezTo>
                        <a:pt x="0" y="336"/>
                        <a:pt x="5" y="309"/>
                        <a:pt x="16" y="225"/>
                      </a:cubicBezTo>
                      <a:cubicBezTo>
                        <a:pt x="18" y="216"/>
                        <a:pt x="28" y="202"/>
                        <a:pt x="46" y="199"/>
                      </a:cubicBezTo>
                      <a:cubicBezTo>
                        <a:pt x="96" y="190"/>
                        <a:pt x="96" y="190"/>
                        <a:pt x="96" y="190"/>
                      </a:cubicBezTo>
                      <a:cubicBezTo>
                        <a:pt x="100" y="189"/>
                        <a:pt x="105" y="191"/>
                        <a:pt x="108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5" name="Freeform 32"/>
                <p:cNvSpPr/>
                <p:nvPr/>
              </p:nvSpPr>
              <p:spPr bwMode="auto">
                <a:xfrm>
                  <a:off x="6727619" y="2616977"/>
                  <a:ext cx="180672" cy="154705"/>
                </a:xfrm>
                <a:custGeom>
                  <a:avLst/>
                  <a:gdLst>
                    <a:gd name="T0" fmla="*/ 85 w 209"/>
                    <a:gd name="T1" fmla="*/ 19 h 179"/>
                    <a:gd name="T2" fmla="*/ 104 w 209"/>
                    <a:gd name="T3" fmla="*/ 0 h 179"/>
                    <a:gd name="T4" fmla="*/ 124 w 209"/>
                    <a:gd name="T5" fmla="*/ 19 h 179"/>
                    <a:gd name="T6" fmla="*/ 124 w 209"/>
                    <a:gd name="T7" fmla="*/ 98 h 179"/>
                    <a:gd name="T8" fmla="*/ 197 w 209"/>
                    <a:gd name="T9" fmla="*/ 141 h 179"/>
                    <a:gd name="T10" fmla="*/ 204 w 209"/>
                    <a:gd name="T11" fmla="*/ 167 h 179"/>
                    <a:gd name="T12" fmla="*/ 178 w 209"/>
                    <a:gd name="T13" fmla="*/ 174 h 179"/>
                    <a:gd name="T14" fmla="*/ 104 w 209"/>
                    <a:gd name="T15" fmla="*/ 131 h 179"/>
                    <a:gd name="T16" fmla="*/ 31 w 209"/>
                    <a:gd name="T17" fmla="*/ 174 h 179"/>
                    <a:gd name="T18" fmla="*/ 5 w 209"/>
                    <a:gd name="T19" fmla="*/ 167 h 179"/>
                    <a:gd name="T20" fmla="*/ 12 w 209"/>
                    <a:gd name="T21" fmla="*/ 141 h 179"/>
                    <a:gd name="T22" fmla="*/ 85 w 209"/>
                    <a:gd name="T23" fmla="*/ 98 h 179"/>
                    <a:gd name="T24" fmla="*/ 85 w 209"/>
                    <a:gd name="T25" fmla="*/ 1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9" h="179">
                      <a:moveTo>
                        <a:pt x="85" y="19"/>
                      </a:moveTo>
                      <a:cubicBezTo>
                        <a:pt x="85" y="8"/>
                        <a:pt x="94" y="0"/>
                        <a:pt x="104" y="0"/>
                      </a:cubicBezTo>
                      <a:cubicBezTo>
                        <a:pt x="115" y="0"/>
                        <a:pt x="124" y="8"/>
                        <a:pt x="124" y="19"/>
                      </a:cubicBezTo>
                      <a:cubicBezTo>
                        <a:pt x="124" y="98"/>
                        <a:pt x="124" y="98"/>
                        <a:pt x="124" y="98"/>
                      </a:cubicBezTo>
                      <a:cubicBezTo>
                        <a:pt x="197" y="141"/>
                        <a:pt x="197" y="141"/>
                        <a:pt x="197" y="141"/>
                      </a:cubicBezTo>
                      <a:cubicBezTo>
                        <a:pt x="206" y="146"/>
                        <a:pt x="209" y="158"/>
                        <a:pt x="204" y="167"/>
                      </a:cubicBezTo>
                      <a:cubicBezTo>
                        <a:pt x="198" y="176"/>
                        <a:pt x="187" y="179"/>
                        <a:pt x="178" y="174"/>
                      </a:cubicBezTo>
                      <a:cubicBezTo>
                        <a:pt x="104" y="131"/>
                        <a:pt x="104" y="131"/>
                        <a:pt x="104" y="131"/>
                      </a:cubicBezTo>
                      <a:cubicBezTo>
                        <a:pt x="31" y="174"/>
                        <a:pt x="31" y="174"/>
                        <a:pt x="31" y="174"/>
                      </a:cubicBezTo>
                      <a:cubicBezTo>
                        <a:pt x="22" y="179"/>
                        <a:pt x="11" y="176"/>
                        <a:pt x="5" y="167"/>
                      </a:cubicBezTo>
                      <a:cubicBezTo>
                        <a:pt x="0" y="158"/>
                        <a:pt x="3" y="146"/>
                        <a:pt x="12" y="141"/>
                      </a:cubicBezTo>
                      <a:cubicBezTo>
                        <a:pt x="85" y="98"/>
                        <a:pt x="85" y="98"/>
                        <a:pt x="85" y="98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  <p:sp>
              <p:nvSpPr>
                <p:cNvPr id="26" name="Freeform 33"/>
                <p:cNvSpPr>
                  <a:spLocks noEditPoints="1"/>
                </p:cNvSpPr>
                <p:nvPr/>
              </p:nvSpPr>
              <p:spPr bwMode="auto">
                <a:xfrm>
                  <a:off x="6903901" y="2632337"/>
                  <a:ext cx="268082" cy="349274"/>
                </a:xfrm>
                <a:custGeom>
                  <a:avLst/>
                  <a:gdLst>
                    <a:gd name="T0" fmla="*/ 154 w 310"/>
                    <a:gd name="T1" fmla="*/ 1 h 404"/>
                    <a:gd name="T2" fmla="*/ 85 w 310"/>
                    <a:gd name="T3" fmla="*/ 76 h 404"/>
                    <a:gd name="T4" fmla="*/ 157 w 310"/>
                    <a:gd name="T5" fmla="*/ 165 h 404"/>
                    <a:gd name="T6" fmla="*/ 226 w 310"/>
                    <a:gd name="T7" fmla="*/ 73 h 404"/>
                    <a:gd name="T8" fmla="*/ 154 w 310"/>
                    <a:gd name="T9" fmla="*/ 1 h 404"/>
                    <a:gd name="T10" fmla="*/ 155 w 310"/>
                    <a:gd name="T11" fmla="*/ 261 h 404"/>
                    <a:gd name="T12" fmla="*/ 202 w 310"/>
                    <a:gd name="T13" fmla="*/ 195 h 404"/>
                    <a:gd name="T14" fmla="*/ 214 w 310"/>
                    <a:gd name="T15" fmla="*/ 190 h 404"/>
                    <a:gd name="T16" fmla="*/ 264 w 310"/>
                    <a:gd name="T17" fmla="*/ 199 h 404"/>
                    <a:gd name="T18" fmla="*/ 294 w 310"/>
                    <a:gd name="T19" fmla="*/ 225 h 404"/>
                    <a:gd name="T20" fmla="*/ 305 w 310"/>
                    <a:gd name="T21" fmla="*/ 385 h 404"/>
                    <a:gd name="T22" fmla="*/ 283 w 310"/>
                    <a:gd name="T23" fmla="*/ 404 h 404"/>
                    <a:gd name="T24" fmla="*/ 28 w 310"/>
                    <a:gd name="T25" fmla="*/ 404 h 404"/>
                    <a:gd name="T26" fmla="*/ 6 w 310"/>
                    <a:gd name="T27" fmla="*/ 385 h 404"/>
                    <a:gd name="T28" fmla="*/ 17 w 310"/>
                    <a:gd name="T29" fmla="*/ 225 h 404"/>
                    <a:gd name="T30" fmla="*/ 47 w 310"/>
                    <a:gd name="T31" fmla="*/ 199 h 404"/>
                    <a:gd name="T32" fmla="*/ 97 w 310"/>
                    <a:gd name="T33" fmla="*/ 190 h 404"/>
                    <a:gd name="T34" fmla="*/ 109 w 310"/>
                    <a:gd name="T35" fmla="*/ 195 h 404"/>
                    <a:gd name="T36" fmla="*/ 155 w 310"/>
                    <a:gd name="T37" fmla="*/ 261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10" h="403">
                      <a:moveTo>
                        <a:pt x="154" y="1"/>
                      </a:moveTo>
                      <a:cubicBezTo>
                        <a:pt x="115" y="1"/>
                        <a:pt x="84" y="35"/>
                        <a:pt x="85" y="76"/>
                      </a:cubicBezTo>
                      <a:cubicBezTo>
                        <a:pt x="86" y="117"/>
                        <a:pt x="118" y="166"/>
                        <a:pt x="157" y="165"/>
                      </a:cubicBezTo>
                      <a:cubicBezTo>
                        <a:pt x="196" y="164"/>
                        <a:pt x="227" y="114"/>
                        <a:pt x="226" y="73"/>
                      </a:cubicBezTo>
                      <a:cubicBezTo>
                        <a:pt x="225" y="32"/>
                        <a:pt x="193" y="0"/>
                        <a:pt x="154" y="1"/>
                      </a:cubicBezTo>
                      <a:close/>
                      <a:moveTo>
                        <a:pt x="155" y="261"/>
                      </a:moveTo>
                      <a:cubicBezTo>
                        <a:pt x="202" y="195"/>
                        <a:pt x="202" y="195"/>
                        <a:pt x="202" y="195"/>
                      </a:cubicBezTo>
                      <a:cubicBezTo>
                        <a:pt x="205" y="191"/>
                        <a:pt x="209" y="189"/>
                        <a:pt x="214" y="190"/>
                      </a:cubicBezTo>
                      <a:cubicBezTo>
                        <a:pt x="264" y="199"/>
                        <a:pt x="264" y="199"/>
                        <a:pt x="264" y="199"/>
                      </a:cubicBezTo>
                      <a:cubicBezTo>
                        <a:pt x="282" y="202"/>
                        <a:pt x="292" y="216"/>
                        <a:pt x="294" y="225"/>
                      </a:cubicBezTo>
                      <a:cubicBezTo>
                        <a:pt x="305" y="309"/>
                        <a:pt x="310" y="336"/>
                        <a:pt x="305" y="385"/>
                      </a:cubicBezTo>
                      <a:cubicBezTo>
                        <a:pt x="304" y="396"/>
                        <a:pt x="295" y="404"/>
                        <a:pt x="283" y="404"/>
                      </a:cubicBezTo>
                      <a:cubicBezTo>
                        <a:pt x="28" y="404"/>
                        <a:pt x="28" y="404"/>
                        <a:pt x="28" y="404"/>
                      </a:cubicBezTo>
                      <a:cubicBezTo>
                        <a:pt x="16" y="404"/>
                        <a:pt x="7" y="396"/>
                        <a:pt x="6" y="385"/>
                      </a:cubicBezTo>
                      <a:cubicBezTo>
                        <a:pt x="0" y="336"/>
                        <a:pt x="6" y="309"/>
                        <a:pt x="17" y="225"/>
                      </a:cubicBezTo>
                      <a:cubicBezTo>
                        <a:pt x="19" y="216"/>
                        <a:pt x="29" y="202"/>
                        <a:pt x="47" y="199"/>
                      </a:cubicBezTo>
                      <a:cubicBezTo>
                        <a:pt x="97" y="190"/>
                        <a:pt x="97" y="190"/>
                        <a:pt x="97" y="190"/>
                      </a:cubicBezTo>
                      <a:cubicBezTo>
                        <a:pt x="101" y="189"/>
                        <a:pt x="106" y="191"/>
                        <a:pt x="109" y="195"/>
                      </a:cubicBezTo>
                      <a:cubicBezTo>
                        <a:pt x="155" y="261"/>
                        <a:pt x="155" y="261"/>
                        <a:pt x="155" y="2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"/>
                  </a:endParaRPr>
                </a:p>
              </p:txBody>
            </p:sp>
          </p:grpSp>
        </p:grpSp>
      </p:grpSp>
      <p:sp>
        <p:nvSpPr>
          <p:cNvPr id="39" name="KSO_Shape">
            <a:extLst>
              <a:ext uri="{FF2B5EF4-FFF2-40B4-BE49-F238E27FC236}">
                <a16:creationId xmlns:a16="http://schemas.microsoft.com/office/drawing/2014/main" id="{D0AC8CC8-2041-455F-8873-699A60DD1D5D}"/>
              </a:ext>
            </a:extLst>
          </p:cNvPr>
          <p:cNvSpPr>
            <a:spLocks noChangeAspect="1"/>
          </p:cNvSpPr>
          <p:nvPr/>
        </p:nvSpPr>
        <p:spPr bwMode="auto">
          <a:xfrm>
            <a:off x="5690175" y="1362319"/>
            <a:ext cx="800943" cy="93132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8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rgbClr val="000D2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205340"/>
      </p:ext>
    </p:extLst>
  </p:cSld>
  <p:clrMapOvr>
    <a:masterClrMapping/>
  </p:clrMapOvr>
  <p:transition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19585" y="706903"/>
            <a:ext cx="373029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构造损失函数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306580" y="809681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894F4E18-A259-40C9-9D44-D654D467FE36}"/>
              </a:ext>
            </a:extLst>
          </p:cNvPr>
          <p:cNvSpPr>
            <a:spLocks noGrp="1"/>
          </p:cNvSpPr>
          <p:nvPr/>
        </p:nvSpPr>
        <p:spPr>
          <a:xfrm>
            <a:off x="1097280" y="1445895"/>
            <a:ext cx="10345420" cy="44234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376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472C4"/>
              </a:buClr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基于最大似然估计推导得到</a:t>
            </a:r>
            <a:r>
              <a:rPr sz="22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Cost函数</a:t>
            </a:r>
            <a:r>
              <a:rPr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sz="22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J函数</a:t>
            </a:r>
            <a:r>
              <a:rPr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</p:txBody>
      </p:sp>
      <p:graphicFrame>
        <p:nvGraphicFramePr>
          <p:cNvPr id="17" name="对象 -2147482598">
            <a:extLst>
              <a:ext uri="{FF2B5EF4-FFF2-40B4-BE49-F238E27FC236}">
                <a16:creationId xmlns:a16="http://schemas.microsoft.com/office/drawing/2014/main" id="{96DFA2DB-D992-4734-874D-3C2BB1498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98334"/>
              </p:ext>
            </p:extLst>
          </p:nvPr>
        </p:nvGraphicFramePr>
        <p:xfrm>
          <a:off x="3581257" y="2846282"/>
          <a:ext cx="4589863" cy="87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4" imgW="2921000" imgH="558800" progId="Equation.DSMT4">
                  <p:embed/>
                </p:oleObj>
              </mc:Choice>
              <mc:Fallback>
                <p:oleObj r:id="rId4" imgW="2921000" imgH="558800" progId="Equation.DSMT4">
                  <p:embed/>
                  <p:pic>
                    <p:nvPicPr>
                      <p:cNvPr id="2" name="对象 -21474825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1257" y="2846282"/>
                        <a:ext cx="4589863" cy="876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-2147482597">
            <a:extLst>
              <a:ext uri="{FF2B5EF4-FFF2-40B4-BE49-F238E27FC236}">
                <a16:creationId xmlns:a16="http://schemas.microsoft.com/office/drawing/2014/main" id="{2AC9DEC8-942B-469A-86F5-A81CBC08F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13459"/>
              </p:ext>
            </p:extLst>
          </p:nvPr>
        </p:nvGraphicFramePr>
        <p:xfrm>
          <a:off x="1814081" y="4182636"/>
          <a:ext cx="8162609" cy="75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6" imgW="4965700" imgH="457200" progId="Equation.DSMT4">
                  <p:embed/>
                </p:oleObj>
              </mc:Choice>
              <mc:Fallback>
                <p:oleObj r:id="rId6" imgW="4965700" imgH="457200" progId="Equation.DSMT4">
                  <p:embed/>
                  <p:pic>
                    <p:nvPicPr>
                      <p:cNvPr id="5" name="对象 -21474825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4081" y="4182636"/>
                        <a:ext cx="8162609" cy="7572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29439025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19585" y="706903"/>
            <a:ext cx="4692939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梯度下降法求最小值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306580" y="809681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52FB84C-83DC-4B86-88C6-3D0225A0FA49}"/>
              </a:ext>
            </a:extLst>
          </p:cNvPr>
          <p:cNvSpPr>
            <a:spLocks noGrp="1"/>
          </p:cNvSpPr>
          <p:nvPr/>
        </p:nvSpPr>
        <p:spPr>
          <a:xfrm>
            <a:off x="1097280" y="1445895"/>
            <a:ext cx="9563100" cy="44234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376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472C4"/>
              </a:buClr>
            </a:pPr>
            <a:r>
              <a:rPr lang="zh-CN" alt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sz="22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θ更新过程</a:t>
            </a:r>
            <a:r>
              <a:rPr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lang="en-US" altLang="zh-CN"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更新过程可以写成：</a:t>
            </a:r>
            <a:endParaRPr sz="22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-2147482596">
            <a:extLst>
              <a:ext uri="{FF2B5EF4-FFF2-40B4-BE49-F238E27FC236}">
                <a16:creationId xmlns:a16="http://schemas.microsoft.com/office/drawing/2014/main" id="{9D71DE3C-4CC6-424C-BB53-1C14D6D08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08363"/>
              </p:ext>
            </p:extLst>
          </p:nvPr>
        </p:nvGraphicFramePr>
        <p:xfrm>
          <a:off x="4575689" y="1897062"/>
          <a:ext cx="2081157" cy="77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4" imgW="1282700" imgH="469900" progId="Equation.DSMT4">
                  <p:embed/>
                </p:oleObj>
              </mc:Choice>
              <mc:Fallback>
                <p:oleObj r:id="rId4" imgW="1282700" imgH="469900" progId="Equation.DSMT4">
                  <p:embed/>
                  <p:pic>
                    <p:nvPicPr>
                      <p:cNvPr id="2" name="对象 -21474825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5689" y="1897062"/>
                        <a:ext cx="2081157" cy="770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595">
            <a:extLst>
              <a:ext uri="{FF2B5EF4-FFF2-40B4-BE49-F238E27FC236}">
                <a16:creationId xmlns:a16="http://schemas.microsoft.com/office/drawing/2014/main" id="{B4A2C023-22A0-4F34-841B-10FE43208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7120"/>
              </p:ext>
            </p:extLst>
          </p:nvPr>
        </p:nvGraphicFramePr>
        <p:xfrm>
          <a:off x="3319779" y="2760028"/>
          <a:ext cx="6029193" cy="78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6" imgW="4292600" imgH="558800" progId="Equation.DSMT4">
                  <p:embed/>
                </p:oleObj>
              </mc:Choice>
              <mc:Fallback>
                <p:oleObj r:id="rId6" imgW="4292600" imgH="558800" progId="Equation.DSMT4">
                  <p:embed/>
                  <p:pic>
                    <p:nvPicPr>
                      <p:cNvPr id="5" name="对象 -21474825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9779" y="2760028"/>
                        <a:ext cx="6029193" cy="78195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590">
            <a:extLst>
              <a:ext uri="{FF2B5EF4-FFF2-40B4-BE49-F238E27FC236}">
                <a16:creationId xmlns:a16="http://schemas.microsoft.com/office/drawing/2014/main" id="{C59A25C6-5536-4D5F-9385-2B2B58BBF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80844"/>
              </p:ext>
            </p:extLst>
          </p:nvPr>
        </p:nvGraphicFramePr>
        <p:xfrm>
          <a:off x="4078639" y="3634647"/>
          <a:ext cx="2343785" cy="67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8" imgW="1485900" imgH="431800" progId="Equation.DSMT4">
                  <p:embed/>
                </p:oleObj>
              </mc:Choice>
              <mc:Fallback>
                <p:oleObj r:id="rId8" imgW="1485900" imgH="431800" progId="Equation.DSMT4">
                  <p:embed/>
                  <p:pic>
                    <p:nvPicPr>
                      <p:cNvPr id="6" name="对象 -21474825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8639" y="3634647"/>
                        <a:ext cx="2343785" cy="676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-2147482589">
            <a:extLst>
              <a:ext uri="{FF2B5EF4-FFF2-40B4-BE49-F238E27FC236}">
                <a16:creationId xmlns:a16="http://schemas.microsoft.com/office/drawing/2014/main" id="{839566CB-342B-4AEE-BB18-1F370C967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14768"/>
              </p:ext>
            </p:extLst>
          </p:nvPr>
        </p:nvGraphicFramePr>
        <p:xfrm>
          <a:off x="3970555" y="5218235"/>
          <a:ext cx="2990492" cy="65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10" imgW="1968500" imgH="431800" progId="Equation.DSMT4">
                  <p:embed/>
                </p:oleObj>
              </mc:Choice>
              <mc:Fallback>
                <p:oleObj r:id="rId10" imgW="1968500" imgH="431800" progId="Equation.DSMT4">
                  <p:embed/>
                  <p:pic>
                    <p:nvPicPr>
                      <p:cNvPr id="10" name="对象 -21474825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0555" y="5218235"/>
                        <a:ext cx="2990492" cy="651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07702442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19585" y="706903"/>
            <a:ext cx="4692939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梯度下降法求最小值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306580" y="809681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80E60A8-BA5C-447B-A674-86D0F910E5C7}"/>
              </a:ext>
            </a:extLst>
          </p:cNvPr>
          <p:cNvSpPr>
            <a:spLocks noGrp="1"/>
          </p:cNvSpPr>
          <p:nvPr/>
        </p:nvSpPr>
        <p:spPr>
          <a:xfrm>
            <a:off x="745401" y="1390869"/>
            <a:ext cx="10715367" cy="44234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376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472C4"/>
              </a:buClr>
            </a:pPr>
            <a:r>
              <a:rPr sz="22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（2）</a:t>
            </a:r>
            <a:r>
              <a:rPr sz="22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向量化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约定训练数据的矩阵形式如下，x的每一行为一条训练样本，而每一列为不同的特称取值：</a:t>
            </a:r>
          </a:p>
          <a:p>
            <a:pPr marL="0" indent="0">
              <a:lnSpc>
                <a:spcPct val="150000"/>
              </a:lnSpc>
              <a:buClr>
                <a:srgbClr val="4472C4"/>
              </a:buClr>
              <a:buFont typeface="Calibri" panose="020F0502020204030204" pitchFamily="34" charset="0"/>
              <a:buNone/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-2147482588">
            <a:extLst>
              <a:ext uri="{FF2B5EF4-FFF2-40B4-BE49-F238E27FC236}">
                <a16:creationId xmlns:a16="http://schemas.microsoft.com/office/drawing/2014/main" id="{948E7C58-2B52-4A3D-8A4B-C392E1636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12982"/>
              </p:ext>
            </p:extLst>
          </p:nvPr>
        </p:nvGraphicFramePr>
        <p:xfrm>
          <a:off x="1334122" y="2713703"/>
          <a:ext cx="4481469" cy="113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4" imgW="2743200" imgH="711200" progId="Equation.DSMT4">
                  <p:embed/>
                </p:oleObj>
              </mc:Choice>
              <mc:Fallback>
                <p:oleObj r:id="rId4" imgW="2743200" imgH="711200" progId="Equation.DSMT4">
                  <p:embed/>
                  <p:pic>
                    <p:nvPicPr>
                      <p:cNvPr id="2" name="对象 -21474825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4122" y="2713703"/>
                        <a:ext cx="4481469" cy="11348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-2147482587">
            <a:extLst>
              <a:ext uri="{FF2B5EF4-FFF2-40B4-BE49-F238E27FC236}">
                <a16:creationId xmlns:a16="http://schemas.microsoft.com/office/drawing/2014/main" id="{2329ADFA-1F5F-42A2-8D4A-FC447A487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73690"/>
              </p:ext>
            </p:extLst>
          </p:nvPr>
        </p:nvGraphicFramePr>
        <p:xfrm>
          <a:off x="1309632" y="3957578"/>
          <a:ext cx="6256993" cy="1180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6" imgW="3683000" imgH="711200" progId="Equation.DSMT4">
                  <p:embed/>
                </p:oleObj>
              </mc:Choice>
              <mc:Fallback>
                <p:oleObj r:id="rId6" imgW="3683000" imgH="711200" progId="Equation.DSMT4">
                  <p:embed/>
                  <p:pic>
                    <p:nvPicPr>
                      <p:cNvPr id="5" name="对象 -21474825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9632" y="3957578"/>
                        <a:ext cx="6256993" cy="118025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-2147482586">
            <a:extLst>
              <a:ext uri="{FF2B5EF4-FFF2-40B4-BE49-F238E27FC236}">
                <a16:creationId xmlns:a16="http://schemas.microsoft.com/office/drawing/2014/main" id="{27EAE9FE-0EA4-469C-BBAE-44D992E37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982006"/>
              </p:ext>
            </p:extLst>
          </p:nvPr>
        </p:nvGraphicFramePr>
        <p:xfrm>
          <a:off x="1334122" y="5280412"/>
          <a:ext cx="4564179" cy="1134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8" imgW="3009900" imgH="762000" progId="Equation.DSMT4">
                  <p:embed/>
                </p:oleObj>
              </mc:Choice>
              <mc:Fallback>
                <p:oleObj r:id="rId8" imgW="3009900" imgH="762000" progId="Equation.DSMT4">
                  <p:embed/>
                  <p:pic>
                    <p:nvPicPr>
                      <p:cNvPr id="6" name="对象 -214748258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4122" y="5280412"/>
                        <a:ext cx="4564179" cy="11348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47503605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19585" y="706903"/>
            <a:ext cx="4692939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梯度下降法求最小值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306580" y="809681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30052A3-61DC-4B94-9048-6BA470C19A03}"/>
              </a:ext>
            </a:extLst>
          </p:cNvPr>
          <p:cNvSpPr>
            <a:spLocks noGrp="1"/>
          </p:cNvSpPr>
          <p:nvPr/>
        </p:nvSpPr>
        <p:spPr>
          <a:xfrm>
            <a:off x="1097280" y="1445895"/>
            <a:ext cx="9563100" cy="44234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376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4472C4"/>
              </a:buClr>
            </a:pP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g(A)的参数A为一列向量，所以实现g函数时要支持列向量作为参数，并返回列向量。θ更新过程可以改为：</a:t>
            </a:r>
          </a:p>
          <a:p>
            <a:pPr>
              <a:lnSpc>
                <a:spcPct val="125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4472C4"/>
              </a:buClr>
            </a:pP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（3）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正则化</a:t>
            </a:r>
          </a:p>
          <a:p>
            <a:pPr>
              <a:lnSpc>
                <a:spcPct val="125000"/>
              </a:lnSpc>
              <a:buClr>
                <a:srgbClr val="4472C4"/>
              </a:buClr>
            </a:pP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过拟合即是过分拟合了训练数据，使得模型的复杂度提高，繁华能力较差（对未知数据的预测能力）</a:t>
            </a:r>
            <a:endParaRPr lang="en-US" altLang="zh-CN"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4472C4"/>
              </a:buClr>
            </a:pP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左图即为欠拟合，中图为合适的拟合，右图为过拟合。</a:t>
            </a:r>
          </a:p>
          <a:p>
            <a:pPr marL="0" indent="0">
              <a:lnSpc>
                <a:spcPct val="125000"/>
              </a:lnSpc>
              <a:buClr>
                <a:srgbClr val="4472C4"/>
              </a:buClr>
              <a:buFont typeface="Calibri" panose="020F0502020204030204" pitchFamily="34" charset="0"/>
              <a:buNone/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-2147482585">
            <a:extLst>
              <a:ext uri="{FF2B5EF4-FFF2-40B4-BE49-F238E27FC236}">
                <a16:creationId xmlns:a16="http://schemas.microsoft.com/office/drawing/2014/main" id="{D86ABAFA-D4BA-46F9-B675-85149000A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88543"/>
              </p:ext>
            </p:extLst>
          </p:nvPr>
        </p:nvGraphicFramePr>
        <p:xfrm>
          <a:off x="2829878" y="2432630"/>
          <a:ext cx="6097572" cy="6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4" imgW="4038600" imgH="431800" progId="Equation.DSMT4">
                  <p:embed/>
                </p:oleObj>
              </mc:Choice>
              <mc:Fallback>
                <p:oleObj r:id="rId4" imgW="4038600" imgH="431800" progId="Equation.DSMT4">
                  <p:embed/>
                  <p:pic>
                    <p:nvPicPr>
                      <p:cNvPr id="2" name="对象 -21474825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9878" y="2432630"/>
                        <a:ext cx="6097572" cy="648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27" descr="&#10;">
            <a:extLst>
              <a:ext uri="{FF2B5EF4-FFF2-40B4-BE49-F238E27FC236}">
                <a16:creationId xmlns:a16="http://schemas.microsoft.com/office/drawing/2014/main" id="{9A1CAAFD-1C64-4773-99A0-07695FBC0B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349" b="4791"/>
          <a:stretch>
            <a:fillRect/>
          </a:stretch>
        </p:blipFill>
        <p:spPr>
          <a:xfrm>
            <a:off x="2829878" y="4788493"/>
            <a:ext cx="4992370" cy="1565275"/>
          </a:xfrm>
          <a:prstGeom prst="rect">
            <a:avLst/>
          </a:prstGeom>
          <a:ln>
            <a:noFill/>
          </a:ln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19658879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19585" y="706903"/>
            <a:ext cx="4692939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梯度下降法求最小值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306580" y="809681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E226BA-07FC-4645-A282-FF837B59A3D3}"/>
              </a:ext>
            </a:extLst>
          </p:cNvPr>
          <p:cNvSpPr>
            <a:spLocks noGrp="1"/>
          </p:cNvSpPr>
          <p:nvPr/>
        </p:nvSpPr>
        <p:spPr>
          <a:xfrm>
            <a:off x="1097279" y="1790700"/>
            <a:ext cx="9885459" cy="407860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376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正则化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是结构风险最小化策略的实现，是在经验风险上加一个正则化项或惩罚项。正则化项一般是模型复杂度的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单调递增函数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，模型越复杂，正则化项就越大。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正则项可以取不同的形式，在回归问题中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取平方损失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，就是参数的L2范数，也可以取L1范数。取平方损失时，模型的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损失函数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变为：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正则化后的梯度下降算法θ的更新变为：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-2147482584">
            <a:extLst>
              <a:ext uri="{FF2B5EF4-FFF2-40B4-BE49-F238E27FC236}">
                <a16:creationId xmlns:a16="http://schemas.microsoft.com/office/drawing/2014/main" id="{C7ED5B8B-6B0C-49A9-98A5-D78AC9980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48021"/>
              </p:ext>
            </p:extLst>
          </p:nvPr>
        </p:nvGraphicFramePr>
        <p:xfrm>
          <a:off x="4144866" y="3794452"/>
          <a:ext cx="3630624" cy="74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4" imgW="2324100" imgH="469900" progId="Equation.DSMT4">
                  <p:embed/>
                </p:oleObj>
              </mc:Choice>
              <mc:Fallback>
                <p:oleObj r:id="rId4" imgW="2324100" imgH="469900" progId="Equation.DSMT4">
                  <p:embed/>
                  <p:pic>
                    <p:nvPicPr>
                      <p:cNvPr id="2" name="对象 -21474825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4866" y="3794452"/>
                        <a:ext cx="3630624" cy="7438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583">
            <a:extLst>
              <a:ext uri="{FF2B5EF4-FFF2-40B4-BE49-F238E27FC236}">
                <a16:creationId xmlns:a16="http://schemas.microsoft.com/office/drawing/2014/main" id="{D6054835-403E-4C3D-BA4E-885B4F1DB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39199"/>
              </p:ext>
            </p:extLst>
          </p:nvPr>
        </p:nvGraphicFramePr>
        <p:xfrm>
          <a:off x="4039375" y="5135438"/>
          <a:ext cx="3860398" cy="73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r:id="rId6" imgW="2260600" imgH="431800" progId="Equation.DSMT4">
                  <p:embed/>
                </p:oleObj>
              </mc:Choice>
              <mc:Fallback>
                <p:oleObj r:id="rId6" imgW="2260600" imgH="431800" progId="Equation.DSMT4">
                  <p:embed/>
                  <p:pic>
                    <p:nvPicPr>
                      <p:cNvPr id="5" name="对象 -21474825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39375" y="5135438"/>
                        <a:ext cx="3860398" cy="73386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32821523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3751318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可以解决的问题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C0C7B6-D209-4F4D-89E5-7FD489DC39A8}"/>
              </a:ext>
            </a:extLst>
          </p:cNvPr>
          <p:cNvSpPr/>
          <p:nvPr/>
        </p:nvSpPr>
        <p:spPr>
          <a:xfrm>
            <a:off x="1508765" y="2022487"/>
            <a:ext cx="4587235" cy="52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回归分析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可以解决以下问题：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形 3" descr="警笛">
            <a:extLst>
              <a:ext uri="{FF2B5EF4-FFF2-40B4-BE49-F238E27FC236}">
                <a16:creationId xmlns:a16="http://schemas.microsoft.com/office/drawing/2014/main" id="{D0F3D901-5BB3-488E-B566-9275D6356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077" y="2970601"/>
            <a:ext cx="307580" cy="30758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568E4EE-795C-4F69-BFDA-BAF1318D07E8}"/>
              </a:ext>
            </a:extLst>
          </p:cNvPr>
          <p:cNvSpPr/>
          <p:nvPr/>
        </p:nvSpPr>
        <p:spPr>
          <a:xfrm>
            <a:off x="1545657" y="2822230"/>
            <a:ext cx="6862619" cy="520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建立变量间的数学表达式，通常称为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经验公式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E46AC1-F327-4363-A6C4-3141570262F9}"/>
              </a:ext>
            </a:extLst>
          </p:cNvPr>
          <p:cNvSpPr/>
          <p:nvPr/>
        </p:nvSpPr>
        <p:spPr>
          <a:xfrm>
            <a:off x="1545658" y="3509920"/>
            <a:ext cx="6662922" cy="102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利用概率统计基础知识进行分析，从而判断所建立的经验公式的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有效性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图形 22" descr="警笛">
            <a:extLst>
              <a:ext uri="{FF2B5EF4-FFF2-40B4-BE49-F238E27FC236}">
                <a16:creationId xmlns:a16="http://schemas.microsoft.com/office/drawing/2014/main" id="{12EAB0ED-32CA-466C-9D2B-3AD66F505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077" y="3621973"/>
            <a:ext cx="307580" cy="30758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45E3077-CC5D-48A8-AAE8-A3847854C45C}"/>
              </a:ext>
            </a:extLst>
          </p:cNvPr>
          <p:cNvSpPr/>
          <p:nvPr/>
        </p:nvSpPr>
        <p:spPr>
          <a:xfrm>
            <a:off x="1545658" y="4650653"/>
            <a:ext cx="6747004" cy="102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因素分析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，确定影响某一变量的若干变量（因素）中，何者为主要，何者为次要，以及它们之间的关系。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图形 24" descr="警笛">
            <a:extLst>
              <a:ext uri="{FF2B5EF4-FFF2-40B4-BE49-F238E27FC236}">
                <a16:creationId xmlns:a16="http://schemas.microsoft.com/office/drawing/2014/main" id="{C2E46585-1680-4F83-8B35-0E776597C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8077" y="4816179"/>
            <a:ext cx="307580" cy="307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6310627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57283" y="3815651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岭回归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02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284444"/>
      </p:ext>
    </p:extLst>
  </p:cSld>
  <p:clrMapOvr>
    <a:masterClrMapping/>
  </p:clrMapOvr>
  <p:transition advTm="2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基础概念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2ADE7D4-0A2F-4A2F-ADDF-BF58D2B0B3AB}"/>
              </a:ext>
            </a:extLst>
          </p:cNvPr>
          <p:cNvSpPr/>
          <p:nvPr/>
        </p:nvSpPr>
        <p:spPr>
          <a:xfrm>
            <a:off x="1087543" y="2002541"/>
            <a:ext cx="7961864" cy="153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岭回归</a:t>
            </a:r>
            <a:r>
              <a:rPr lang="zh-CN" altLang="en-US" sz="2200" dirty="0"/>
              <a:t>即我们所说的</a:t>
            </a:r>
            <a:r>
              <a:rPr lang="en-US" altLang="zh-CN" sz="2200" dirty="0"/>
              <a:t>L2</a:t>
            </a:r>
            <a:r>
              <a:rPr lang="zh-CN" altLang="en-US" sz="2200" dirty="0"/>
              <a:t>正则线性回归，在一般的线性回归最小化均方误差的基础上增加了一个参数</a:t>
            </a:r>
            <a:r>
              <a:rPr lang="en-US" altLang="zh-CN" sz="2200" dirty="0"/>
              <a:t>w</a:t>
            </a:r>
            <a:r>
              <a:rPr lang="zh-CN" altLang="en-US" sz="2200" dirty="0"/>
              <a:t>的</a:t>
            </a:r>
            <a:r>
              <a:rPr lang="en-US" altLang="zh-CN" sz="2200" dirty="0"/>
              <a:t>L2</a:t>
            </a:r>
            <a:r>
              <a:rPr lang="zh-CN" altLang="en-US" sz="2200" dirty="0"/>
              <a:t>范数的罚项，从而最小化罚项残差平方和：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jupyter">
            <a:extLst>
              <a:ext uri="{FF2B5EF4-FFF2-40B4-BE49-F238E27FC236}">
                <a16:creationId xmlns:a16="http://schemas.microsoft.com/office/drawing/2014/main" id="{382D1852-0464-4FF6-85D5-FA98A70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37" y="3790080"/>
            <a:ext cx="4155504" cy="98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7463620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基础概念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2ADE7D4-0A2F-4A2F-ADDF-BF58D2B0B3AB}"/>
              </a:ext>
            </a:extLst>
          </p:cNvPr>
          <p:cNvSpPr/>
          <p:nvPr/>
        </p:nvSpPr>
        <p:spPr>
          <a:xfrm>
            <a:off x="1087542" y="2002541"/>
            <a:ext cx="9275657" cy="3229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简单说来，岭回归就是在普通线性回归的基础上引入单位矩阵。回归系数的计算公式变形如下：</a:t>
            </a:r>
            <a:endParaRPr lang="en-US" altLang="zh-CN" sz="2200" dirty="0">
              <a:solidFill>
                <a:srgbClr val="00000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2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  </a:t>
            </a:r>
            <a:endParaRPr lang="zh-CN" altLang="zh-CN" sz="22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200" dirty="0">
              <a:solidFill>
                <a:srgbClr val="00000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200" dirty="0">
              <a:solidFill>
                <a:srgbClr val="000000"/>
              </a:solidFill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0000"/>
                </a:solidFill>
                <a:latin typeface="+mn-ea"/>
              </a:rPr>
              <a:t>式中，矩阵I是一个mxm的单位矩阵，加上一个λI从而使得矩阵非奇异，进而能对矩阵求逆。</a:t>
            </a:r>
          </a:p>
          <a:p>
            <a:pPr lvl="0">
              <a:lnSpc>
                <a:spcPct val="150000"/>
              </a:lnSpc>
              <a:defRPr/>
            </a:pP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2" name="Picture 4" descr="jupyter">
            <a:extLst>
              <a:ext uri="{FF2B5EF4-FFF2-40B4-BE49-F238E27FC236}">
                <a16:creationId xmlns:a16="http://schemas.microsoft.com/office/drawing/2014/main" id="{836FB12A-787D-461A-9D9C-EF39F635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04" y="3200400"/>
            <a:ext cx="3002966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2800379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基础概念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2ADE7D4-0A2F-4A2F-ADDF-BF58D2B0B3AB}"/>
              </a:ext>
            </a:extLst>
          </p:cNvPr>
          <p:cNvSpPr/>
          <p:nvPr/>
        </p:nvSpPr>
        <p:spPr>
          <a:xfrm>
            <a:off x="1119073" y="2328362"/>
            <a:ext cx="94333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岭回归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(ridge regression)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是一种专用于共线性数据分析的有偏估计回归方法，是一种改良的最小二乘估计法，对某些数据的拟合要强于最小二乘法。</a:t>
            </a:r>
            <a:endParaRPr lang="zh-C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岭回归最先用来处理特征数多于样本数的情况，现在也用于在估计中加入偏差，从而得到更好的估计。这里通过引入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来限制了所有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之和，通过引入该惩罚项，能够减少不重要的参数，这个技术在统计学中也可以叫做缩减（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shrinkage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022517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76"/>
          <a:stretch>
            <a:fillRect/>
          </a:stretch>
        </p:blipFill>
        <p:spPr bwMode="auto">
          <a:xfrm flipV="1">
            <a:off x="0" y="0"/>
            <a:ext cx="6057900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720843" y="2120893"/>
            <a:ext cx="2616214" cy="2616214"/>
            <a:chOff x="1518309" y="2028319"/>
            <a:chExt cx="2249911" cy="2249911"/>
          </a:xfrm>
        </p:grpSpPr>
        <p:sp>
          <p:nvSpPr>
            <p:cNvPr id="8" name="椭圆 7"/>
            <p:cNvSpPr/>
            <p:nvPr/>
          </p:nvSpPr>
          <p:spPr>
            <a:xfrm>
              <a:off x="1518309" y="2028319"/>
              <a:ext cx="2249911" cy="2249911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 w="285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9" name="TextBox 23"/>
            <p:cNvSpPr txBox="1"/>
            <p:nvPr/>
          </p:nvSpPr>
          <p:spPr>
            <a:xfrm>
              <a:off x="1920763" y="2609295"/>
              <a:ext cx="1416593" cy="79405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目 录</a:t>
              </a:r>
            </a:p>
          </p:txBody>
        </p:sp>
        <p:sp>
          <p:nvSpPr>
            <p:cNvPr id="10" name="TextBox 24"/>
            <p:cNvSpPr txBox="1"/>
            <p:nvPr/>
          </p:nvSpPr>
          <p:spPr>
            <a:xfrm>
              <a:off x="2007303" y="3384250"/>
              <a:ext cx="1248139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67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rPr>
                <a:t>CATALOG</a:t>
              </a:r>
              <a:endParaRPr kumimoji="0" lang="zh-CN" altLang="en-US" sz="1467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77716" y="2649788"/>
            <a:ext cx="5838092" cy="2835362"/>
            <a:chOff x="6559118" y="1574428"/>
            <a:chExt cx="4529094" cy="2038047"/>
          </a:xfrm>
        </p:grpSpPr>
        <p:sp>
          <p:nvSpPr>
            <p:cNvPr id="12" name="圆角矩形 34"/>
            <p:cNvSpPr/>
            <p:nvPr/>
          </p:nvSpPr>
          <p:spPr>
            <a:xfrm>
              <a:off x="6559118" y="1574428"/>
              <a:ext cx="466535" cy="46342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6951" y="1589507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14" name="圆角矩形 37"/>
            <p:cNvSpPr/>
            <p:nvPr/>
          </p:nvSpPr>
          <p:spPr>
            <a:xfrm>
              <a:off x="6559118" y="2385856"/>
              <a:ext cx="466535" cy="4634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36951" y="2400936"/>
              <a:ext cx="298709" cy="376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Arial" panose="020B0604020202020204" pitchFamily="34" charset="0"/>
                  <a:ea typeface="MS PMincho" panose="02020600040205080304" pitchFamily="18" charset="-128"/>
                  <a:cs typeface="Arial" panose="020B0604020202020204" pitchFamily="34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Arial" panose="020B0604020202020204" pitchFamily="34" charset="0"/>
                <a:ea typeface="MS PMincho" panose="02020600040205080304" pitchFamily="18" charset="-128"/>
                <a:cs typeface="Arial" panose="020B0604020202020204" pitchFamily="34" charset="0"/>
              </a:endParaRPr>
            </a:p>
          </p:txBody>
        </p:sp>
        <p:sp>
          <p:nvSpPr>
            <p:cNvPr id="22" name="圆角矩形 49"/>
            <p:cNvSpPr/>
            <p:nvPr/>
          </p:nvSpPr>
          <p:spPr>
            <a:xfrm>
              <a:off x="7408283" y="1574428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566469" y="1627159"/>
              <a:ext cx="1257511" cy="376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srgbClr val="000D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逻辑回归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endParaRPr>
            </a:p>
          </p:txBody>
        </p:sp>
        <p:sp>
          <p:nvSpPr>
            <p:cNvPr id="24" name="圆角矩形 52"/>
            <p:cNvSpPr/>
            <p:nvPr/>
          </p:nvSpPr>
          <p:spPr>
            <a:xfrm>
              <a:off x="7408283" y="2385857"/>
              <a:ext cx="3679929" cy="4634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566200" y="3236386"/>
              <a:ext cx="1257511" cy="3760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D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/>
                </a:rPr>
                <a:t>逻辑回归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6293DE9-10B0-4E1A-9E0E-E0EA5A1688BD}"/>
              </a:ext>
            </a:extLst>
          </p:cNvPr>
          <p:cNvSpPr/>
          <p:nvPr/>
        </p:nvSpPr>
        <p:spPr>
          <a:xfrm>
            <a:off x="8144422" y="383305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D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D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回归</a:t>
            </a:r>
          </a:p>
        </p:txBody>
      </p:sp>
    </p:spTree>
    <p:extLst>
      <p:ext uri="{BB962C8B-B14F-4D97-AF65-F5344CB8AC3E}">
        <p14:creationId xmlns:p14="http://schemas.microsoft.com/office/powerpoint/2010/main" val="1082416113"/>
      </p:ext>
    </p:extLst>
  </p:cSld>
  <p:clrMapOvr>
    <a:masterClrMapping/>
  </p:clrMapOvr>
  <p:transition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365322" y="330753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820681" y="829756"/>
            <a:ext cx="419800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Sklearn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中的岭回归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255980" y="953113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C9DB4F-7623-4FF7-A9AA-55837196A6CD}"/>
              </a:ext>
            </a:extLst>
          </p:cNvPr>
          <p:cNvSpPr txBox="1"/>
          <p:nvPr/>
        </p:nvSpPr>
        <p:spPr>
          <a:xfrm>
            <a:off x="1145628" y="1984179"/>
            <a:ext cx="8565931" cy="257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200" dirty="0"/>
              <a:t>在</a:t>
            </a:r>
            <a:r>
              <a:rPr lang="en-US" altLang="zh-CN" sz="2200" dirty="0" err="1"/>
              <a:t>sklearn</a:t>
            </a:r>
            <a:r>
              <a:rPr lang="zh-CN" altLang="en-US" sz="2200" dirty="0"/>
              <a:t>库中，可以使用</a:t>
            </a:r>
            <a:r>
              <a:rPr lang="en-US" altLang="zh-CN" sz="2200" dirty="0" err="1"/>
              <a:t>sklearn.linear_model.Ridge</a:t>
            </a:r>
            <a:r>
              <a:rPr lang="zh-CN" altLang="en-US" sz="2200" dirty="0"/>
              <a:t>调用岭回归模型，其主要参数有：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200" dirty="0"/>
              <a:t>alpha</a:t>
            </a:r>
            <a:r>
              <a:rPr lang="zh-CN" altLang="en-US" sz="2200" dirty="0"/>
              <a:t>：正则化因子，对应于损失函数中的𝛼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200" dirty="0" err="1"/>
              <a:t>fit_intercept</a:t>
            </a:r>
            <a:r>
              <a:rPr lang="zh-CN" altLang="en-US" sz="2200" dirty="0"/>
              <a:t>：表示是否计算截距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200" dirty="0"/>
              <a:t>solver</a:t>
            </a:r>
            <a:r>
              <a:rPr lang="zh-CN" altLang="en-US" sz="2200" dirty="0"/>
              <a:t>：设置计算参数的方法，可选参数</a:t>
            </a:r>
            <a:r>
              <a:rPr lang="en-US" altLang="zh-CN" sz="2200" dirty="0"/>
              <a:t>'auto'</a:t>
            </a:r>
            <a:r>
              <a:rPr lang="zh-CN" altLang="en-US" sz="2200" dirty="0"/>
              <a:t>、</a:t>
            </a:r>
            <a:r>
              <a:rPr lang="en-US" altLang="zh-CN" sz="2200" dirty="0"/>
              <a:t>'</a:t>
            </a:r>
            <a:r>
              <a:rPr lang="en-US" altLang="zh-CN" sz="2200" dirty="0" err="1"/>
              <a:t>svd</a:t>
            </a:r>
            <a:r>
              <a:rPr lang="en-US" altLang="zh-CN" sz="2200" dirty="0"/>
              <a:t>'</a:t>
            </a:r>
            <a:r>
              <a:rPr lang="zh-CN" altLang="en-US" sz="2200" dirty="0"/>
              <a:t>、</a:t>
            </a:r>
            <a:r>
              <a:rPr lang="en-US" altLang="zh-CN" sz="2200" dirty="0"/>
              <a:t>'sag'</a:t>
            </a:r>
            <a:r>
              <a:rPr lang="zh-CN" altLang="en-US" sz="2200" dirty="0"/>
              <a:t>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174556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pic>
        <p:nvPicPr>
          <p:cNvPr id="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V="1">
            <a:off x="4144364" y="-1715717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Documents and Settings\Administrator\桌面\新建文件夹\封面\复件 (38) 新建文件夹\dc6e24016985a28b4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8" r="50476"/>
          <a:stretch>
            <a:fillRect/>
          </a:stretch>
        </p:blipFill>
        <p:spPr bwMode="auto">
          <a:xfrm rot="5400000" flipH="1">
            <a:off x="4144362" y="1694229"/>
            <a:ext cx="3409946" cy="6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1314450"/>
            <a:ext cx="1219200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5154" y="3815651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逻辑回归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48595" y="1618712"/>
            <a:ext cx="2294807" cy="1954107"/>
            <a:chOff x="4555228" y="658068"/>
            <a:chExt cx="3141149" cy="2674796"/>
          </a:xfrm>
        </p:grpSpPr>
        <p:sp>
          <p:nvSpPr>
            <p:cNvPr id="9" name="矩形 10"/>
            <p:cNvSpPr>
              <a:spLocks noChangeAspect="1"/>
            </p:cNvSpPr>
            <p:nvPr/>
          </p:nvSpPr>
          <p:spPr>
            <a:xfrm>
              <a:off x="4821709" y="1129483"/>
              <a:ext cx="1940540" cy="2113804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1524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459649" y="894400"/>
              <a:ext cx="2236728" cy="2438464"/>
              <a:chOff x="1249459" y="2668927"/>
              <a:chExt cx="1099775" cy="1198967"/>
            </a:xfrm>
          </p:grpSpPr>
          <p:sp>
            <p:nvSpPr>
              <p:cNvPr id="12" name="矩形 10"/>
              <p:cNvSpPr>
                <a:spLocks noChangeAspect="1"/>
              </p:cNvSpPr>
              <p:nvPr/>
            </p:nvSpPr>
            <p:spPr>
              <a:xfrm>
                <a:off x="1249459" y="2668927"/>
                <a:ext cx="1099775" cy="1198967"/>
              </a:xfrm>
              <a:custGeom>
                <a:avLst/>
                <a:gdLst>
                  <a:gd name="connsiteX0" fmla="*/ 653528 w 1305814"/>
                  <a:gd name="connsiteY0" fmla="*/ 0 h 1423589"/>
                  <a:gd name="connsiteX1" fmla="*/ 757287 w 1305814"/>
                  <a:gd name="connsiteY1" fmla="*/ 32444 h 1423589"/>
                  <a:gd name="connsiteX2" fmla="*/ 1206876 w 1305814"/>
                  <a:gd name="connsiteY2" fmla="*/ 284945 h 1423589"/>
                  <a:gd name="connsiteX3" fmla="*/ 1237706 w 1305814"/>
                  <a:gd name="connsiteY3" fmla="*/ 306775 h 1423589"/>
                  <a:gd name="connsiteX4" fmla="*/ 1304420 w 1305814"/>
                  <a:gd name="connsiteY4" fmla="*/ 434263 h 1423589"/>
                  <a:gd name="connsiteX5" fmla="*/ 1305806 w 1305814"/>
                  <a:gd name="connsiteY5" fmla="*/ 519922 h 1423589"/>
                  <a:gd name="connsiteX6" fmla="*/ 1301746 w 1305814"/>
                  <a:gd name="connsiteY6" fmla="*/ 953747 h 1423589"/>
                  <a:gd name="connsiteX7" fmla="*/ 1302599 w 1305814"/>
                  <a:gd name="connsiteY7" fmla="*/ 1003650 h 1423589"/>
                  <a:gd name="connsiteX8" fmla="*/ 1227376 w 1305814"/>
                  <a:gd name="connsiteY8" fmla="*/ 1152027 h 1423589"/>
                  <a:gd name="connsiteX9" fmla="*/ 1174235 w 1305814"/>
                  <a:gd name="connsiteY9" fmla="*/ 1184756 h 1423589"/>
                  <a:gd name="connsiteX10" fmla="*/ 792288 w 1305814"/>
                  <a:gd name="connsiteY10" fmla="*/ 1385653 h 1423589"/>
                  <a:gd name="connsiteX11" fmla="*/ 502818 w 1305814"/>
                  <a:gd name="connsiteY11" fmla="*/ 1379955 h 1423589"/>
                  <a:gd name="connsiteX12" fmla="*/ 94302 w 1305814"/>
                  <a:gd name="connsiteY12" fmla="*/ 1158755 h 1423589"/>
                  <a:gd name="connsiteX13" fmla="*/ 39429 w 1305814"/>
                  <a:gd name="connsiteY13" fmla="*/ 1117635 h 1423589"/>
                  <a:gd name="connsiteX14" fmla="*/ 667 w 1305814"/>
                  <a:gd name="connsiteY14" fmla="*/ 999105 h 1423589"/>
                  <a:gd name="connsiteX15" fmla="*/ 0 w 1305814"/>
                  <a:gd name="connsiteY15" fmla="*/ 972364 h 1423589"/>
                  <a:gd name="connsiteX16" fmla="*/ 2496 w 1305814"/>
                  <a:gd name="connsiteY16" fmla="*/ 463106 h 1423589"/>
                  <a:gd name="connsiteX17" fmla="*/ 2458 w 1305814"/>
                  <a:gd name="connsiteY17" fmla="*/ 429563 h 1423589"/>
                  <a:gd name="connsiteX18" fmla="*/ 75248 w 1305814"/>
                  <a:gd name="connsiteY18" fmla="*/ 303202 h 1423589"/>
                  <a:gd name="connsiteX19" fmla="*/ 106293 w 1305814"/>
                  <a:gd name="connsiteY19" fmla="*/ 282597 h 1423589"/>
                  <a:gd name="connsiteX20" fmla="*/ 541533 w 1305814"/>
                  <a:gd name="connsiteY20" fmla="*/ 38110 h 1423589"/>
                  <a:gd name="connsiteX21" fmla="*/ 653528 w 1305814"/>
                  <a:gd name="connsiteY21" fmla="*/ 0 h 142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05814" h="1423589">
                    <a:moveTo>
                      <a:pt x="653528" y="0"/>
                    </a:moveTo>
                    <a:cubicBezTo>
                      <a:pt x="684553" y="-1"/>
                      <a:pt x="736057" y="24011"/>
                      <a:pt x="757287" y="32444"/>
                    </a:cubicBezTo>
                    <a:lnTo>
                      <a:pt x="1206876" y="284945"/>
                    </a:lnTo>
                    <a:cubicBezTo>
                      <a:pt x="1213399" y="291230"/>
                      <a:pt x="1233090" y="301119"/>
                      <a:pt x="1237706" y="306775"/>
                    </a:cubicBezTo>
                    <a:cubicBezTo>
                      <a:pt x="1285405" y="341141"/>
                      <a:pt x="1301367" y="360355"/>
                      <a:pt x="1304420" y="434263"/>
                    </a:cubicBezTo>
                    <a:cubicBezTo>
                      <a:pt x="1306256" y="435452"/>
                      <a:pt x="1303756" y="518852"/>
                      <a:pt x="1305806" y="519922"/>
                    </a:cubicBezTo>
                    <a:cubicBezTo>
                      <a:pt x="1306028" y="563787"/>
                      <a:pt x="1301771" y="907207"/>
                      <a:pt x="1301746" y="953747"/>
                    </a:cubicBezTo>
                    <a:cubicBezTo>
                      <a:pt x="1301579" y="970833"/>
                      <a:pt x="1302766" y="986564"/>
                      <a:pt x="1302599" y="1003650"/>
                    </a:cubicBezTo>
                    <a:cubicBezTo>
                      <a:pt x="1298075" y="1097264"/>
                      <a:pt x="1299308" y="1117497"/>
                      <a:pt x="1227376" y="1152027"/>
                    </a:cubicBezTo>
                    <a:cubicBezTo>
                      <a:pt x="1229069" y="1151612"/>
                      <a:pt x="1262992" y="1133636"/>
                      <a:pt x="1174235" y="1184756"/>
                    </a:cubicBezTo>
                    <a:cubicBezTo>
                      <a:pt x="1102911" y="1225835"/>
                      <a:pt x="986013" y="1283805"/>
                      <a:pt x="792288" y="1385653"/>
                    </a:cubicBezTo>
                    <a:cubicBezTo>
                      <a:pt x="702978" y="1424034"/>
                      <a:pt x="634560" y="1449454"/>
                      <a:pt x="502818" y="1379955"/>
                    </a:cubicBezTo>
                    <a:cubicBezTo>
                      <a:pt x="358670" y="1301859"/>
                      <a:pt x="241278" y="1242506"/>
                      <a:pt x="94302" y="1158755"/>
                    </a:cubicBezTo>
                    <a:cubicBezTo>
                      <a:pt x="64301" y="1138833"/>
                      <a:pt x="61069" y="1137739"/>
                      <a:pt x="39429" y="1117635"/>
                    </a:cubicBezTo>
                    <a:cubicBezTo>
                      <a:pt x="9399" y="1091481"/>
                      <a:pt x="81" y="1056313"/>
                      <a:pt x="667" y="999105"/>
                    </a:cubicBezTo>
                    <a:cubicBezTo>
                      <a:pt x="445" y="990191"/>
                      <a:pt x="222" y="981278"/>
                      <a:pt x="0" y="972364"/>
                    </a:cubicBezTo>
                    <a:lnTo>
                      <a:pt x="2496" y="463106"/>
                    </a:lnTo>
                    <a:cubicBezTo>
                      <a:pt x="2483" y="451925"/>
                      <a:pt x="2471" y="440744"/>
                      <a:pt x="2458" y="429563"/>
                    </a:cubicBezTo>
                    <a:cubicBezTo>
                      <a:pt x="2770" y="365277"/>
                      <a:pt x="14732" y="348090"/>
                      <a:pt x="75248" y="303202"/>
                    </a:cubicBezTo>
                    <a:lnTo>
                      <a:pt x="106293" y="282597"/>
                    </a:lnTo>
                    <a:lnTo>
                      <a:pt x="541533" y="38110"/>
                    </a:lnTo>
                    <a:cubicBezTo>
                      <a:pt x="582751" y="12487"/>
                      <a:pt x="613897" y="0"/>
                      <a:pt x="653528" y="0"/>
                    </a:cubicBezTo>
                    <a:close/>
                  </a:path>
                </a:pathLst>
              </a:cu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 w="1587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"/>
                </a:endParaRPr>
              </a:p>
            </p:txBody>
          </p:sp>
          <p:sp>
            <p:nvSpPr>
              <p:cNvPr id="13" name="KSO_Shape"/>
              <p:cNvSpPr>
                <a:spLocks noChangeAspect="1"/>
              </p:cNvSpPr>
              <p:nvPr/>
            </p:nvSpPr>
            <p:spPr bwMode="auto">
              <a:xfrm>
                <a:off x="1510253" y="2927674"/>
                <a:ext cx="539057" cy="626810"/>
              </a:xfrm>
              <a:custGeom>
                <a:avLst/>
                <a:gdLst>
                  <a:gd name="T0" fmla="*/ 2147483646 w 5822"/>
                  <a:gd name="T1" fmla="*/ 2147483646 h 6759"/>
                  <a:gd name="T2" fmla="*/ 2147483646 w 5822"/>
                  <a:gd name="T3" fmla="*/ 2147483646 h 6759"/>
                  <a:gd name="T4" fmla="*/ 2147483646 w 5822"/>
                  <a:gd name="T5" fmla="*/ 2147483646 h 6759"/>
                  <a:gd name="T6" fmla="*/ 2147483646 w 5822"/>
                  <a:gd name="T7" fmla="*/ 2147483646 h 6759"/>
                  <a:gd name="T8" fmla="*/ 2147483646 w 5822"/>
                  <a:gd name="T9" fmla="*/ 2147483646 h 6759"/>
                  <a:gd name="T10" fmla="*/ 2147483646 w 5822"/>
                  <a:gd name="T11" fmla="*/ 1253760573 h 6759"/>
                  <a:gd name="T12" fmla="*/ 2147483646 w 5822"/>
                  <a:gd name="T13" fmla="*/ 2147483646 h 6759"/>
                  <a:gd name="T14" fmla="*/ 2147483646 w 5822"/>
                  <a:gd name="T15" fmla="*/ 2147483646 h 6759"/>
                  <a:gd name="T16" fmla="*/ 2147483646 w 5822"/>
                  <a:gd name="T17" fmla="*/ 2147483646 h 6759"/>
                  <a:gd name="T18" fmla="*/ 2147483646 w 5822"/>
                  <a:gd name="T19" fmla="*/ 2147483646 h 6759"/>
                  <a:gd name="T20" fmla="*/ 2147483646 w 5822"/>
                  <a:gd name="T21" fmla="*/ 2147483646 h 6759"/>
                  <a:gd name="T22" fmla="*/ 2147483646 w 5822"/>
                  <a:gd name="T23" fmla="*/ 2147483646 h 6759"/>
                  <a:gd name="T24" fmla="*/ 2147483646 w 5822"/>
                  <a:gd name="T25" fmla="*/ 2147483646 h 6759"/>
                  <a:gd name="T26" fmla="*/ 2147483646 w 5822"/>
                  <a:gd name="T27" fmla="*/ 2147483646 h 6759"/>
                  <a:gd name="T28" fmla="*/ 2147483646 w 5822"/>
                  <a:gd name="T29" fmla="*/ 2147483646 h 6759"/>
                  <a:gd name="T30" fmla="*/ 2147483646 w 5822"/>
                  <a:gd name="T31" fmla="*/ 2147483646 h 6759"/>
                  <a:gd name="T32" fmla="*/ 2147483646 w 5822"/>
                  <a:gd name="T33" fmla="*/ 2147483646 h 6759"/>
                  <a:gd name="T34" fmla="*/ 2147483646 w 5822"/>
                  <a:gd name="T35" fmla="*/ 2147483646 h 6759"/>
                  <a:gd name="T36" fmla="*/ 2147483646 w 5822"/>
                  <a:gd name="T37" fmla="*/ 2147483646 h 6759"/>
                  <a:gd name="T38" fmla="*/ 2147483646 w 5822"/>
                  <a:gd name="T39" fmla="*/ 2147483646 h 6759"/>
                  <a:gd name="T40" fmla="*/ 0 w 5822"/>
                  <a:gd name="T41" fmla="*/ 2147483646 h 6759"/>
                  <a:gd name="T42" fmla="*/ 2147483646 w 5822"/>
                  <a:gd name="T43" fmla="*/ 2147483646 h 6759"/>
                  <a:gd name="T44" fmla="*/ 2147483646 w 5822"/>
                  <a:gd name="T45" fmla="*/ 2147483646 h 6759"/>
                  <a:gd name="T46" fmla="*/ 2147483646 w 5822"/>
                  <a:gd name="T47" fmla="*/ 2147483646 h 6759"/>
                  <a:gd name="T48" fmla="*/ 2147483646 w 5822"/>
                  <a:gd name="T49" fmla="*/ 2147483646 h 6759"/>
                  <a:gd name="T50" fmla="*/ 2147483646 w 5822"/>
                  <a:gd name="T51" fmla="*/ 2147483646 h 6759"/>
                  <a:gd name="T52" fmla="*/ 2147483646 w 5822"/>
                  <a:gd name="T53" fmla="*/ 2147483646 h 6759"/>
                  <a:gd name="T54" fmla="*/ 2147483646 w 5822"/>
                  <a:gd name="T55" fmla="*/ 2147483646 h 6759"/>
                  <a:gd name="T56" fmla="*/ 2147483646 w 5822"/>
                  <a:gd name="T57" fmla="*/ 2147483646 h 6759"/>
                  <a:gd name="T58" fmla="*/ 2147483646 w 5822"/>
                  <a:gd name="T59" fmla="*/ 2147483646 h 6759"/>
                  <a:gd name="T60" fmla="*/ 2147483646 w 5822"/>
                  <a:gd name="T61" fmla="*/ 2147483646 h 6759"/>
                  <a:gd name="T62" fmla="*/ 2147483646 w 5822"/>
                  <a:gd name="T63" fmla="*/ 2147483646 h 6759"/>
                  <a:gd name="T64" fmla="*/ 2147483646 w 5822"/>
                  <a:gd name="T65" fmla="*/ 2147483646 h 6759"/>
                  <a:gd name="T66" fmla="*/ 2147483646 w 5822"/>
                  <a:gd name="T67" fmla="*/ 2147483646 h 6759"/>
                  <a:gd name="T68" fmla="*/ 2147483646 w 5822"/>
                  <a:gd name="T69" fmla="*/ 2147483646 h 6759"/>
                  <a:gd name="T70" fmla="*/ 2147483646 w 5822"/>
                  <a:gd name="T71" fmla="*/ 2147483646 h 6759"/>
                  <a:gd name="T72" fmla="*/ 2147483646 w 5822"/>
                  <a:gd name="T73" fmla="*/ 2147483646 h 6759"/>
                  <a:gd name="T74" fmla="*/ 2147483646 w 5822"/>
                  <a:gd name="T75" fmla="*/ 2147483646 h 6759"/>
                  <a:gd name="T76" fmla="*/ 2147483646 w 5822"/>
                  <a:gd name="T77" fmla="*/ 2147483646 h 6759"/>
                  <a:gd name="T78" fmla="*/ 2147483646 w 5822"/>
                  <a:gd name="T79" fmla="*/ 2147483646 h 6759"/>
                  <a:gd name="T80" fmla="*/ 2147483646 w 5822"/>
                  <a:gd name="T81" fmla="*/ 2147483646 h 6759"/>
                  <a:gd name="T82" fmla="*/ 2147483646 w 5822"/>
                  <a:gd name="T83" fmla="*/ 2147483646 h 6759"/>
                  <a:gd name="T84" fmla="*/ 2147483646 w 5822"/>
                  <a:gd name="T85" fmla="*/ 2147483646 h 6759"/>
                  <a:gd name="T86" fmla="*/ 2147483646 w 5822"/>
                  <a:gd name="T87" fmla="*/ 2147483646 h 6759"/>
                  <a:gd name="T88" fmla="*/ 2147483646 w 5822"/>
                  <a:gd name="T89" fmla="*/ 2147483646 h 6759"/>
                  <a:gd name="T90" fmla="*/ 2147483646 w 5822"/>
                  <a:gd name="T91" fmla="*/ 2147483646 h 6759"/>
                  <a:gd name="T92" fmla="*/ 2147483646 w 5822"/>
                  <a:gd name="T93" fmla="*/ 2147483646 h 6759"/>
                  <a:gd name="T94" fmla="*/ 2147483646 w 5822"/>
                  <a:gd name="T95" fmla="*/ 2147483646 h 6759"/>
                  <a:gd name="T96" fmla="*/ 2147483646 w 5822"/>
                  <a:gd name="T97" fmla="*/ 2147483646 h 675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822" h="6758">
                    <a:moveTo>
                      <a:pt x="0" y="6351"/>
                    </a:moveTo>
                    <a:lnTo>
                      <a:pt x="129" y="6351"/>
                    </a:lnTo>
                    <a:lnTo>
                      <a:pt x="129" y="3057"/>
                    </a:lnTo>
                    <a:lnTo>
                      <a:pt x="129" y="2914"/>
                    </a:lnTo>
                    <a:lnTo>
                      <a:pt x="266" y="2865"/>
                    </a:lnTo>
                    <a:lnTo>
                      <a:pt x="1775" y="2337"/>
                    </a:lnTo>
                    <a:lnTo>
                      <a:pt x="1775" y="1515"/>
                    </a:lnTo>
                    <a:lnTo>
                      <a:pt x="1775" y="1386"/>
                    </a:lnTo>
                    <a:lnTo>
                      <a:pt x="1892" y="1331"/>
                    </a:lnTo>
                    <a:lnTo>
                      <a:pt x="4422" y="137"/>
                    </a:lnTo>
                    <a:lnTo>
                      <a:pt x="4714" y="0"/>
                    </a:lnTo>
                    <a:lnTo>
                      <a:pt x="4714" y="56"/>
                    </a:lnTo>
                    <a:lnTo>
                      <a:pt x="5511" y="532"/>
                    </a:lnTo>
                    <a:lnTo>
                      <a:pt x="5511" y="6326"/>
                    </a:lnTo>
                    <a:lnTo>
                      <a:pt x="5822" y="6326"/>
                    </a:lnTo>
                    <a:lnTo>
                      <a:pt x="5822" y="6734"/>
                    </a:lnTo>
                    <a:lnTo>
                      <a:pt x="4510" y="6734"/>
                    </a:lnTo>
                    <a:lnTo>
                      <a:pt x="4305" y="6734"/>
                    </a:lnTo>
                    <a:lnTo>
                      <a:pt x="4305" y="6529"/>
                    </a:lnTo>
                    <a:lnTo>
                      <a:pt x="4305" y="643"/>
                    </a:lnTo>
                    <a:lnTo>
                      <a:pt x="2183" y="1644"/>
                    </a:lnTo>
                    <a:lnTo>
                      <a:pt x="2183" y="2194"/>
                    </a:lnTo>
                    <a:lnTo>
                      <a:pt x="2798" y="1979"/>
                    </a:lnTo>
                    <a:lnTo>
                      <a:pt x="3035" y="1895"/>
                    </a:lnTo>
                    <a:lnTo>
                      <a:pt x="3035" y="1889"/>
                    </a:lnTo>
                    <a:lnTo>
                      <a:pt x="3042" y="1892"/>
                    </a:lnTo>
                    <a:lnTo>
                      <a:pt x="3068" y="1884"/>
                    </a:lnTo>
                    <a:lnTo>
                      <a:pt x="3068" y="1909"/>
                    </a:lnTo>
                    <a:lnTo>
                      <a:pt x="3862" y="2381"/>
                    </a:lnTo>
                    <a:lnTo>
                      <a:pt x="3862" y="6313"/>
                    </a:lnTo>
                    <a:lnTo>
                      <a:pt x="4177" y="6313"/>
                    </a:lnTo>
                    <a:lnTo>
                      <a:pt x="4177" y="6722"/>
                    </a:lnTo>
                    <a:lnTo>
                      <a:pt x="2865" y="6722"/>
                    </a:lnTo>
                    <a:lnTo>
                      <a:pt x="2661" y="6722"/>
                    </a:lnTo>
                    <a:lnTo>
                      <a:pt x="2661" y="6517"/>
                    </a:lnTo>
                    <a:lnTo>
                      <a:pt x="2661" y="2458"/>
                    </a:lnTo>
                    <a:lnTo>
                      <a:pt x="538" y="3202"/>
                    </a:lnTo>
                    <a:lnTo>
                      <a:pt x="538" y="6556"/>
                    </a:lnTo>
                    <a:lnTo>
                      <a:pt x="538" y="6759"/>
                    </a:lnTo>
                    <a:lnTo>
                      <a:pt x="334" y="6759"/>
                    </a:lnTo>
                    <a:lnTo>
                      <a:pt x="0" y="6759"/>
                    </a:lnTo>
                    <a:lnTo>
                      <a:pt x="0" y="6351"/>
                    </a:lnTo>
                    <a:close/>
                    <a:moveTo>
                      <a:pt x="776" y="6707"/>
                    </a:moveTo>
                    <a:lnTo>
                      <a:pt x="776" y="6707"/>
                    </a:lnTo>
                    <a:lnTo>
                      <a:pt x="1501" y="6707"/>
                    </a:lnTo>
                    <a:lnTo>
                      <a:pt x="2348" y="6707"/>
                    </a:lnTo>
                    <a:lnTo>
                      <a:pt x="2348" y="5989"/>
                    </a:lnTo>
                    <a:lnTo>
                      <a:pt x="1501" y="6044"/>
                    </a:lnTo>
                    <a:lnTo>
                      <a:pt x="776" y="6092"/>
                    </a:lnTo>
                    <a:lnTo>
                      <a:pt x="776" y="6707"/>
                    </a:lnTo>
                    <a:close/>
                    <a:moveTo>
                      <a:pt x="776" y="4048"/>
                    </a:moveTo>
                    <a:lnTo>
                      <a:pt x="776" y="4048"/>
                    </a:lnTo>
                    <a:lnTo>
                      <a:pt x="1501" y="3842"/>
                    </a:lnTo>
                    <a:lnTo>
                      <a:pt x="2348" y="3604"/>
                    </a:lnTo>
                    <a:lnTo>
                      <a:pt x="2348" y="2883"/>
                    </a:lnTo>
                    <a:lnTo>
                      <a:pt x="1501" y="3178"/>
                    </a:lnTo>
                    <a:lnTo>
                      <a:pt x="776" y="3431"/>
                    </a:lnTo>
                    <a:lnTo>
                      <a:pt x="776" y="4048"/>
                    </a:lnTo>
                    <a:close/>
                    <a:moveTo>
                      <a:pt x="776" y="4926"/>
                    </a:moveTo>
                    <a:lnTo>
                      <a:pt x="776" y="4926"/>
                    </a:lnTo>
                    <a:lnTo>
                      <a:pt x="1501" y="4788"/>
                    </a:lnTo>
                    <a:lnTo>
                      <a:pt x="2348" y="4628"/>
                    </a:lnTo>
                    <a:lnTo>
                      <a:pt x="2348" y="3909"/>
                    </a:lnTo>
                    <a:lnTo>
                      <a:pt x="1501" y="4124"/>
                    </a:lnTo>
                    <a:lnTo>
                      <a:pt x="776" y="4310"/>
                    </a:lnTo>
                    <a:lnTo>
                      <a:pt x="776" y="4926"/>
                    </a:lnTo>
                    <a:close/>
                    <a:moveTo>
                      <a:pt x="776" y="5811"/>
                    </a:moveTo>
                    <a:lnTo>
                      <a:pt x="776" y="5811"/>
                    </a:lnTo>
                    <a:lnTo>
                      <a:pt x="1501" y="5741"/>
                    </a:lnTo>
                    <a:lnTo>
                      <a:pt x="2348" y="5661"/>
                    </a:lnTo>
                    <a:lnTo>
                      <a:pt x="2348" y="4942"/>
                    </a:lnTo>
                    <a:lnTo>
                      <a:pt x="1501" y="5078"/>
                    </a:lnTo>
                    <a:lnTo>
                      <a:pt x="776" y="5194"/>
                    </a:lnTo>
                    <a:lnTo>
                      <a:pt x="776" y="5811"/>
                    </a:ln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555228" y="658068"/>
              <a:ext cx="1232944" cy="1344149"/>
            </a:xfrm>
            <a:custGeom>
              <a:avLst/>
              <a:gdLst>
                <a:gd name="connsiteX0" fmla="*/ 653528 w 1305814"/>
                <a:gd name="connsiteY0" fmla="*/ 0 h 1423589"/>
                <a:gd name="connsiteX1" fmla="*/ 757287 w 1305814"/>
                <a:gd name="connsiteY1" fmla="*/ 32444 h 1423589"/>
                <a:gd name="connsiteX2" fmla="*/ 1206876 w 1305814"/>
                <a:gd name="connsiteY2" fmla="*/ 284945 h 1423589"/>
                <a:gd name="connsiteX3" fmla="*/ 1237706 w 1305814"/>
                <a:gd name="connsiteY3" fmla="*/ 306775 h 1423589"/>
                <a:gd name="connsiteX4" fmla="*/ 1304420 w 1305814"/>
                <a:gd name="connsiteY4" fmla="*/ 434263 h 1423589"/>
                <a:gd name="connsiteX5" fmla="*/ 1305806 w 1305814"/>
                <a:gd name="connsiteY5" fmla="*/ 519922 h 1423589"/>
                <a:gd name="connsiteX6" fmla="*/ 1301746 w 1305814"/>
                <a:gd name="connsiteY6" fmla="*/ 953747 h 1423589"/>
                <a:gd name="connsiteX7" fmla="*/ 1302599 w 1305814"/>
                <a:gd name="connsiteY7" fmla="*/ 1003650 h 1423589"/>
                <a:gd name="connsiteX8" fmla="*/ 1227376 w 1305814"/>
                <a:gd name="connsiteY8" fmla="*/ 1152027 h 1423589"/>
                <a:gd name="connsiteX9" fmla="*/ 1174235 w 1305814"/>
                <a:gd name="connsiteY9" fmla="*/ 1184756 h 1423589"/>
                <a:gd name="connsiteX10" fmla="*/ 792288 w 1305814"/>
                <a:gd name="connsiteY10" fmla="*/ 1385653 h 1423589"/>
                <a:gd name="connsiteX11" fmla="*/ 502818 w 1305814"/>
                <a:gd name="connsiteY11" fmla="*/ 1379955 h 1423589"/>
                <a:gd name="connsiteX12" fmla="*/ 94302 w 1305814"/>
                <a:gd name="connsiteY12" fmla="*/ 1158755 h 1423589"/>
                <a:gd name="connsiteX13" fmla="*/ 39429 w 1305814"/>
                <a:gd name="connsiteY13" fmla="*/ 1117635 h 1423589"/>
                <a:gd name="connsiteX14" fmla="*/ 667 w 1305814"/>
                <a:gd name="connsiteY14" fmla="*/ 999105 h 1423589"/>
                <a:gd name="connsiteX15" fmla="*/ 0 w 1305814"/>
                <a:gd name="connsiteY15" fmla="*/ 972364 h 1423589"/>
                <a:gd name="connsiteX16" fmla="*/ 2496 w 1305814"/>
                <a:gd name="connsiteY16" fmla="*/ 463106 h 1423589"/>
                <a:gd name="connsiteX17" fmla="*/ 2458 w 1305814"/>
                <a:gd name="connsiteY17" fmla="*/ 429563 h 1423589"/>
                <a:gd name="connsiteX18" fmla="*/ 75248 w 1305814"/>
                <a:gd name="connsiteY18" fmla="*/ 303202 h 1423589"/>
                <a:gd name="connsiteX19" fmla="*/ 106293 w 1305814"/>
                <a:gd name="connsiteY19" fmla="*/ 282597 h 1423589"/>
                <a:gd name="connsiteX20" fmla="*/ 541533 w 1305814"/>
                <a:gd name="connsiteY20" fmla="*/ 38110 h 1423589"/>
                <a:gd name="connsiteX21" fmla="*/ 653528 w 1305814"/>
                <a:gd name="connsiteY21" fmla="*/ 0 h 142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solidFill>
              <a:srgbClr val="000D20"/>
            </a:solidFill>
            <a:ln w="15875">
              <a:solidFill>
                <a:srgbClr val="000D20"/>
              </a:solidFill>
            </a:ln>
            <a:effectLst>
              <a:innerShdw blurRad="266700" dist="203200" dir="189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Arial"/>
                </a:rPr>
                <a:t>01</a:t>
              </a:r>
              <a:endParaRPr kumimoji="0" lang="zh-CN" altLang="en-US" sz="37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574905"/>
      </p:ext>
    </p:extLst>
  </p:cSld>
  <p:clrMapOvr>
    <a:masterClrMapping/>
  </p:clrMapOvr>
  <p:transition advTm="2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基础概念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F75E4E-E10C-476C-AAAC-9909EFDAE0A8}"/>
              </a:ext>
            </a:extLst>
          </p:cNvPr>
          <p:cNvSpPr/>
          <p:nvPr/>
        </p:nvSpPr>
        <p:spPr>
          <a:xfrm>
            <a:off x="978337" y="2231412"/>
            <a:ext cx="9700260" cy="3251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逻辑回归</a:t>
            </a:r>
            <a:r>
              <a:rPr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也被称为</a:t>
            </a:r>
            <a:r>
              <a:rPr sz="20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广义线性回归模型</a:t>
            </a:r>
            <a:r>
              <a:rPr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，它与线性回归模型的形式基本上相同，最大的区别就在于它们的因变量不同，如果是连续的，就是</a:t>
            </a:r>
            <a:r>
              <a:rPr sz="20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多重线性回归</a:t>
            </a:r>
            <a:r>
              <a:rPr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；如果是二项分布，就是</a:t>
            </a:r>
            <a:r>
              <a:rPr lang="zh-CN" altLang="en-US" sz="20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逻辑</a:t>
            </a:r>
            <a:r>
              <a:rPr sz="20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回归</a:t>
            </a:r>
            <a:r>
              <a:rPr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457200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sz="20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</a:t>
            </a:r>
            <a:r>
              <a:rPr sz="20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回归</a:t>
            </a:r>
            <a:r>
              <a:rPr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虽然名字里带“回归”，但是它实际上是一种</a:t>
            </a:r>
            <a:r>
              <a:rPr sz="20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分类方法</a:t>
            </a:r>
            <a:r>
              <a:rPr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，主要用于两</a:t>
            </a:r>
            <a:r>
              <a:rPr lang="zh-CN" altLang="en-US"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分类问题（即输出只有两种，分别代表两个类别）。逻辑回归就是这样的一个</a:t>
            </a:r>
            <a:r>
              <a:rPr sz="20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过程</a:t>
            </a:r>
            <a:r>
              <a:rPr sz="20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：面对一个回归或者分类问题，建立代价函数，然后通过优化方法迭代求解出最优的模型参数，然后测试验证我们这个求解的模型的好坏。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949969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4182242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逻辑回归的优缺点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grpSp>
        <p:nvGrpSpPr>
          <p:cNvPr id="6" name="îŝļiḓ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0B61AB9-15D6-46A6-A7F7-9E755E5EFBF7}"/>
              </a:ext>
            </a:extLst>
          </p:cNvPr>
          <p:cNvGrpSpPr>
            <a:grpSpLocks noChangeAspect="1"/>
          </p:cNvGrpSpPr>
          <p:nvPr/>
        </p:nvGrpSpPr>
        <p:grpSpPr>
          <a:xfrm>
            <a:off x="512466" y="2507373"/>
            <a:ext cx="7548124" cy="2211946"/>
            <a:chOff x="277376" y="2265637"/>
            <a:chExt cx="7548124" cy="2211946"/>
          </a:xfrm>
        </p:grpSpPr>
        <p:grpSp>
          <p:nvGrpSpPr>
            <p:cNvPr id="7" name="íšḷiḋé">
              <a:extLst>
                <a:ext uri="{FF2B5EF4-FFF2-40B4-BE49-F238E27FC236}">
                  <a16:creationId xmlns:a16="http://schemas.microsoft.com/office/drawing/2014/main" id="{31F1EAE2-0142-4AA4-B0E6-CA772C05955B}"/>
                </a:ext>
              </a:extLst>
            </p:cNvPr>
            <p:cNvGrpSpPr/>
            <p:nvPr/>
          </p:nvGrpSpPr>
          <p:grpSpPr>
            <a:xfrm>
              <a:off x="4206000" y="2380421"/>
              <a:ext cx="3619500" cy="2097162"/>
              <a:chOff x="3913069" y="2164197"/>
              <a:chExt cx="4365862" cy="2529609"/>
            </a:xfrm>
          </p:grpSpPr>
          <p:sp>
            <p:nvSpPr>
              <p:cNvPr id="14" name="ïsḻiḓè">
                <a:extLst>
                  <a:ext uri="{FF2B5EF4-FFF2-40B4-BE49-F238E27FC236}">
                    <a16:creationId xmlns:a16="http://schemas.microsoft.com/office/drawing/2014/main" id="{1BD476CB-F0A7-45FA-8256-7F0EA11DF609}"/>
                  </a:ext>
                </a:extLst>
              </p:cNvPr>
              <p:cNvSpPr/>
              <p:nvPr/>
            </p:nvSpPr>
            <p:spPr>
              <a:xfrm>
                <a:off x="6234188" y="2164197"/>
                <a:ext cx="2044743" cy="2529609"/>
              </a:xfrm>
              <a:custGeom>
                <a:avLst/>
                <a:gdLst>
                  <a:gd name="connsiteX0" fmla="*/ 0 w 2044743"/>
                  <a:gd name="connsiteY0" fmla="*/ 0 h 2529609"/>
                  <a:gd name="connsiteX1" fmla="*/ 1428764 w 2044743"/>
                  <a:gd name="connsiteY1" fmla="*/ 0 h 2529609"/>
                  <a:gd name="connsiteX2" fmla="*/ 2044743 w 2044743"/>
                  <a:gd name="connsiteY2" fmla="*/ 1264805 h 2529609"/>
                  <a:gd name="connsiteX3" fmla="*/ 1428764 w 2044743"/>
                  <a:gd name="connsiteY3" fmla="*/ 2529609 h 2529609"/>
                  <a:gd name="connsiteX4" fmla="*/ 0 w 2044743"/>
                  <a:gd name="connsiteY4" fmla="*/ 2529609 h 2529609"/>
                  <a:gd name="connsiteX5" fmla="*/ 0 w 2044743"/>
                  <a:gd name="connsiteY5" fmla="*/ 0 h 2529609"/>
                  <a:gd name="connsiteX6" fmla="*/ 1741055 w 2044743"/>
                  <a:gd name="connsiteY6" fmla="*/ 1158586 h 2529609"/>
                  <a:gd name="connsiteX7" fmla="*/ 1634837 w 2044743"/>
                  <a:gd name="connsiteY7" fmla="*/ 1264804 h 2529609"/>
                  <a:gd name="connsiteX8" fmla="*/ 1741055 w 2044743"/>
                  <a:gd name="connsiteY8" fmla="*/ 1371022 h 2529609"/>
                  <a:gd name="connsiteX9" fmla="*/ 1847273 w 2044743"/>
                  <a:gd name="connsiteY9" fmla="*/ 1264804 h 2529609"/>
                  <a:gd name="connsiteX10" fmla="*/ 1741055 w 2044743"/>
                  <a:gd name="connsiteY10" fmla="*/ 1158586 h 252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4743" h="2529609">
                    <a:moveTo>
                      <a:pt x="0" y="0"/>
                    </a:moveTo>
                    <a:lnTo>
                      <a:pt x="1428764" y="0"/>
                    </a:lnTo>
                    <a:lnTo>
                      <a:pt x="2044743" y="1264805"/>
                    </a:lnTo>
                    <a:lnTo>
                      <a:pt x="1428764" y="2529609"/>
                    </a:lnTo>
                    <a:lnTo>
                      <a:pt x="0" y="2529609"/>
                    </a:lnTo>
                    <a:lnTo>
                      <a:pt x="0" y="0"/>
                    </a:lnTo>
                    <a:close/>
                    <a:moveTo>
                      <a:pt x="1741055" y="1158586"/>
                    </a:moveTo>
                    <a:cubicBezTo>
                      <a:pt x="1682392" y="1158586"/>
                      <a:pt x="1634837" y="1206141"/>
                      <a:pt x="1634837" y="1264804"/>
                    </a:cubicBezTo>
                    <a:cubicBezTo>
                      <a:pt x="1634837" y="1323467"/>
                      <a:pt x="1682392" y="1371022"/>
                      <a:pt x="1741055" y="1371022"/>
                    </a:cubicBezTo>
                    <a:cubicBezTo>
                      <a:pt x="1799718" y="1371022"/>
                      <a:pt x="1847273" y="1323467"/>
                      <a:pt x="1847273" y="1264804"/>
                    </a:cubicBezTo>
                    <a:cubicBezTo>
                      <a:pt x="1847273" y="1206141"/>
                      <a:pt x="1799718" y="1158586"/>
                      <a:pt x="1741055" y="1158586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5" name="ïšḻiḍê">
                <a:extLst>
                  <a:ext uri="{FF2B5EF4-FFF2-40B4-BE49-F238E27FC236}">
                    <a16:creationId xmlns:a16="http://schemas.microsoft.com/office/drawing/2014/main" id="{34422347-1E90-4D45-BEDA-AB5832D53838}"/>
                  </a:ext>
                </a:extLst>
              </p:cNvPr>
              <p:cNvSpPr/>
              <p:nvPr/>
            </p:nvSpPr>
            <p:spPr>
              <a:xfrm flipH="1">
                <a:off x="3913069" y="2164197"/>
                <a:ext cx="2044743" cy="2529609"/>
              </a:xfrm>
              <a:custGeom>
                <a:avLst/>
                <a:gdLst>
                  <a:gd name="connsiteX0" fmla="*/ 0 w 2044743"/>
                  <a:gd name="connsiteY0" fmla="*/ 0 h 2529609"/>
                  <a:gd name="connsiteX1" fmla="*/ 1428764 w 2044743"/>
                  <a:gd name="connsiteY1" fmla="*/ 0 h 2529609"/>
                  <a:gd name="connsiteX2" fmla="*/ 2044743 w 2044743"/>
                  <a:gd name="connsiteY2" fmla="*/ 1264805 h 2529609"/>
                  <a:gd name="connsiteX3" fmla="*/ 1428764 w 2044743"/>
                  <a:gd name="connsiteY3" fmla="*/ 2529609 h 2529609"/>
                  <a:gd name="connsiteX4" fmla="*/ 0 w 2044743"/>
                  <a:gd name="connsiteY4" fmla="*/ 2529609 h 2529609"/>
                  <a:gd name="connsiteX5" fmla="*/ 0 w 2044743"/>
                  <a:gd name="connsiteY5" fmla="*/ 0 h 2529609"/>
                  <a:gd name="connsiteX6" fmla="*/ 1741055 w 2044743"/>
                  <a:gd name="connsiteY6" fmla="*/ 1158586 h 2529609"/>
                  <a:gd name="connsiteX7" fmla="*/ 1634837 w 2044743"/>
                  <a:gd name="connsiteY7" fmla="*/ 1264804 h 2529609"/>
                  <a:gd name="connsiteX8" fmla="*/ 1741055 w 2044743"/>
                  <a:gd name="connsiteY8" fmla="*/ 1371022 h 2529609"/>
                  <a:gd name="connsiteX9" fmla="*/ 1847273 w 2044743"/>
                  <a:gd name="connsiteY9" fmla="*/ 1264804 h 2529609"/>
                  <a:gd name="connsiteX10" fmla="*/ 1741055 w 2044743"/>
                  <a:gd name="connsiteY10" fmla="*/ 1158586 h 2529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44743" h="2529609">
                    <a:moveTo>
                      <a:pt x="0" y="0"/>
                    </a:moveTo>
                    <a:lnTo>
                      <a:pt x="1428764" y="0"/>
                    </a:lnTo>
                    <a:lnTo>
                      <a:pt x="2044743" y="1264805"/>
                    </a:lnTo>
                    <a:lnTo>
                      <a:pt x="1428764" y="2529609"/>
                    </a:lnTo>
                    <a:lnTo>
                      <a:pt x="0" y="2529609"/>
                    </a:lnTo>
                    <a:lnTo>
                      <a:pt x="0" y="0"/>
                    </a:lnTo>
                    <a:close/>
                    <a:moveTo>
                      <a:pt x="1741055" y="1158586"/>
                    </a:moveTo>
                    <a:cubicBezTo>
                      <a:pt x="1682392" y="1158586"/>
                      <a:pt x="1634837" y="1206141"/>
                      <a:pt x="1634837" y="1264804"/>
                    </a:cubicBezTo>
                    <a:cubicBezTo>
                      <a:pt x="1634837" y="1323467"/>
                      <a:pt x="1682392" y="1371022"/>
                      <a:pt x="1741055" y="1371022"/>
                    </a:cubicBezTo>
                    <a:cubicBezTo>
                      <a:pt x="1799718" y="1371022"/>
                      <a:pt x="1847273" y="1323467"/>
                      <a:pt x="1847273" y="1264804"/>
                    </a:cubicBezTo>
                    <a:cubicBezTo>
                      <a:pt x="1847273" y="1206141"/>
                      <a:pt x="1799718" y="1158586"/>
                      <a:pt x="1741055" y="11585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6" name="îSlîḍè">
                <a:extLst>
                  <a:ext uri="{FF2B5EF4-FFF2-40B4-BE49-F238E27FC236}">
                    <a16:creationId xmlns:a16="http://schemas.microsoft.com/office/drawing/2014/main" id="{8614190F-4474-46C0-90C4-5B8EA4E7B98B}"/>
                  </a:ext>
                </a:extLst>
              </p:cNvPr>
              <p:cNvSpPr/>
              <p:nvPr/>
            </p:nvSpPr>
            <p:spPr bwMode="auto">
              <a:xfrm>
                <a:off x="6716291" y="2972064"/>
                <a:ext cx="705843" cy="770997"/>
              </a:xfrm>
              <a:custGeom>
                <a:avLst/>
                <a:gdLst>
                  <a:gd name="connsiteX0" fmla="*/ 96838 w 309563"/>
                  <a:gd name="connsiteY0" fmla="*/ 300038 h 338138"/>
                  <a:gd name="connsiteX1" fmla="*/ 85725 w 309563"/>
                  <a:gd name="connsiteY1" fmla="*/ 310357 h 338138"/>
                  <a:gd name="connsiteX2" fmla="*/ 96838 w 309563"/>
                  <a:gd name="connsiteY2" fmla="*/ 320676 h 338138"/>
                  <a:gd name="connsiteX3" fmla="*/ 107951 w 309563"/>
                  <a:gd name="connsiteY3" fmla="*/ 310357 h 338138"/>
                  <a:gd name="connsiteX4" fmla="*/ 96838 w 309563"/>
                  <a:gd name="connsiteY4" fmla="*/ 300038 h 338138"/>
                  <a:gd name="connsiteX5" fmla="*/ 206375 w 309563"/>
                  <a:gd name="connsiteY5" fmla="*/ 68263 h 338138"/>
                  <a:gd name="connsiteX6" fmla="*/ 206375 w 309563"/>
                  <a:gd name="connsiteY6" fmla="*/ 112713 h 338138"/>
                  <a:gd name="connsiteX7" fmla="*/ 214312 w 309563"/>
                  <a:gd name="connsiteY7" fmla="*/ 112713 h 338138"/>
                  <a:gd name="connsiteX8" fmla="*/ 214312 w 309563"/>
                  <a:gd name="connsiteY8" fmla="*/ 85726 h 338138"/>
                  <a:gd name="connsiteX9" fmla="*/ 225425 w 309563"/>
                  <a:gd name="connsiteY9" fmla="*/ 107951 h 338138"/>
                  <a:gd name="connsiteX10" fmla="*/ 230188 w 309563"/>
                  <a:gd name="connsiteY10" fmla="*/ 107951 h 338138"/>
                  <a:gd name="connsiteX11" fmla="*/ 241300 w 309563"/>
                  <a:gd name="connsiteY11" fmla="*/ 85726 h 338138"/>
                  <a:gd name="connsiteX12" fmla="*/ 241300 w 309563"/>
                  <a:gd name="connsiteY12" fmla="*/ 112713 h 338138"/>
                  <a:gd name="connsiteX13" fmla="*/ 249238 w 309563"/>
                  <a:gd name="connsiteY13" fmla="*/ 112713 h 338138"/>
                  <a:gd name="connsiteX14" fmla="*/ 249238 w 309563"/>
                  <a:gd name="connsiteY14" fmla="*/ 103562 h 338138"/>
                  <a:gd name="connsiteX15" fmla="*/ 251925 w 309563"/>
                  <a:gd name="connsiteY15" fmla="*/ 106176 h 338138"/>
                  <a:gd name="connsiteX16" fmla="*/ 266701 w 309563"/>
                  <a:gd name="connsiteY16" fmla="*/ 112713 h 338138"/>
                  <a:gd name="connsiteX17" fmla="*/ 284163 w 309563"/>
                  <a:gd name="connsiteY17" fmla="*/ 99640 h 338138"/>
                  <a:gd name="connsiteX18" fmla="*/ 269387 w 309563"/>
                  <a:gd name="connsiteY18" fmla="*/ 85259 h 338138"/>
                  <a:gd name="connsiteX19" fmla="*/ 261328 w 309563"/>
                  <a:gd name="connsiteY19" fmla="*/ 80029 h 338138"/>
                  <a:gd name="connsiteX20" fmla="*/ 268044 w 309563"/>
                  <a:gd name="connsiteY20" fmla="*/ 76107 h 338138"/>
                  <a:gd name="connsiteX21" fmla="*/ 276104 w 309563"/>
                  <a:gd name="connsiteY21" fmla="*/ 77415 h 338138"/>
                  <a:gd name="connsiteX22" fmla="*/ 278790 w 309563"/>
                  <a:gd name="connsiteY22" fmla="*/ 80029 h 338138"/>
                  <a:gd name="connsiteX23" fmla="*/ 284163 w 309563"/>
                  <a:gd name="connsiteY23" fmla="*/ 73493 h 338138"/>
                  <a:gd name="connsiteX24" fmla="*/ 280133 w 309563"/>
                  <a:gd name="connsiteY24" fmla="*/ 70878 h 338138"/>
                  <a:gd name="connsiteX25" fmla="*/ 268044 w 309563"/>
                  <a:gd name="connsiteY25" fmla="*/ 68263 h 338138"/>
                  <a:gd name="connsiteX26" fmla="*/ 251925 w 309563"/>
                  <a:gd name="connsiteY26" fmla="*/ 80029 h 338138"/>
                  <a:gd name="connsiteX27" fmla="*/ 266701 w 309563"/>
                  <a:gd name="connsiteY27" fmla="*/ 93103 h 338138"/>
                  <a:gd name="connsiteX28" fmla="*/ 276104 w 309563"/>
                  <a:gd name="connsiteY28" fmla="*/ 99640 h 338138"/>
                  <a:gd name="connsiteX29" fmla="*/ 266701 w 309563"/>
                  <a:gd name="connsiteY29" fmla="*/ 103562 h 338138"/>
                  <a:gd name="connsiteX30" fmla="*/ 257298 w 309563"/>
                  <a:gd name="connsiteY30" fmla="*/ 100947 h 338138"/>
                  <a:gd name="connsiteX31" fmla="*/ 254611 w 309563"/>
                  <a:gd name="connsiteY31" fmla="*/ 97025 h 338138"/>
                  <a:gd name="connsiteX32" fmla="*/ 249238 w 309563"/>
                  <a:gd name="connsiteY32" fmla="*/ 103562 h 338138"/>
                  <a:gd name="connsiteX33" fmla="*/ 249238 w 309563"/>
                  <a:gd name="connsiteY33" fmla="*/ 68263 h 338138"/>
                  <a:gd name="connsiteX34" fmla="*/ 241300 w 309563"/>
                  <a:gd name="connsiteY34" fmla="*/ 68263 h 338138"/>
                  <a:gd name="connsiteX35" fmla="*/ 227012 w 309563"/>
                  <a:gd name="connsiteY35" fmla="*/ 93663 h 338138"/>
                  <a:gd name="connsiteX36" fmla="*/ 214312 w 309563"/>
                  <a:gd name="connsiteY36" fmla="*/ 68263 h 338138"/>
                  <a:gd name="connsiteX37" fmla="*/ 157163 w 309563"/>
                  <a:gd name="connsiteY37" fmla="*/ 68263 h 338138"/>
                  <a:gd name="connsiteX38" fmla="*/ 157163 w 309563"/>
                  <a:gd name="connsiteY38" fmla="*/ 112713 h 338138"/>
                  <a:gd name="connsiteX39" fmla="*/ 165100 w 309563"/>
                  <a:gd name="connsiteY39" fmla="*/ 112713 h 338138"/>
                  <a:gd name="connsiteX40" fmla="*/ 165100 w 309563"/>
                  <a:gd name="connsiteY40" fmla="*/ 85726 h 338138"/>
                  <a:gd name="connsiteX41" fmla="*/ 176213 w 309563"/>
                  <a:gd name="connsiteY41" fmla="*/ 107951 h 338138"/>
                  <a:gd name="connsiteX42" fmla="*/ 180976 w 309563"/>
                  <a:gd name="connsiteY42" fmla="*/ 107951 h 338138"/>
                  <a:gd name="connsiteX43" fmla="*/ 192088 w 309563"/>
                  <a:gd name="connsiteY43" fmla="*/ 85726 h 338138"/>
                  <a:gd name="connsiteX44" fmla="*/ 192088 w 309563"/>
                  <a:gd name="connsiteY44" fmla="*/ 112713 h 338138"/>
                  <a:gd name="connsiteX45" fmla="*/ 200026 w 309563"/>
                  <a:gd name="connsiteY45" fmla="*/ 112713 h 338138"/>
                  <a:gd name="connsiteX46" fmla="*/ 200026 w 309563"/>
                  <a:gd name="connsiteY46" fmla="*/ 68263 h 338138"/>
                  <a:gd name="connsiteX47" fmla="*/ 192088 w 309563"/>
                  <a:gd name="connsiteY47" fmla="*/ 68263 h 338138"/>
                  <a:gd name="connsiteX48" fmla="*/ 179388 w 309563"/>
                  <a:gd name="connsiteY48" fmla="*/ 93663 h 338138"/>
                  <a:gd name="connsiteX49" fmla="*/ 163513 w 309563"/>
                  <a:gd name="connsiteY49" fmla="*/ 68263 h 338138"/>
                  <a:gd name="connsiteX50" fmla="*/ 221456 w 309563"/>
                  <a:gd name="connsiteY50" fmla="*/ 20638 h 338138"/>
                  <a:gd name="connsiteX51" fmla="*/ 309563 w 309563"/>
                  <a:gd name="connsiteY51" fmla="*/ 89928 h 338138"/>
                  <a:gd name="connsiteX52" fmla="*/ 221456 w 309563"/>
                  <a:gd name="connsiteY52" fmla="*/ 160525 h 338138"/>
                  <a:gd name="connsiteX53" fmla="*/ 216196 w 309563"/>
                  <a:gd name="connsiteY53" fmla="*/ 160525 h 338138"/>
                  <a:gd name="connsiteX54" fmla="*/ 159650 w 309563"/>
                  <a:gd name="connsiteY54" fmla="*/ 176213 h 338138"/>
                  <a:gd name="connsiteX55" fmla="*/ 153075 w 309563"/>
                  <a:gd name="connsiteY55" fmla="*/ 174906 h 338138"/>
                  <a:gd name="connsiteX56" fmla="*/ 150445 w 309563"/>
                  <a:gd name="connsiteY56" fmla="*/ 172291 h 338138"/>
                  <a:gd name="connsiteX57" fmla="*/ 151760 w 309563"/>
                  <a:gd name="connsiteY57" fmla="*/ 168369 h 338138"/>
                  <a:gd name="connsiteX58" fmla="*/ 167540 w 309563"/>
                  <a:gd name="connsiteY58" fmla="*/ 146144 h 338138"/>
                  <a:gd name="connsiteX59" fmla="*/ 133350 w 309563"/>
                  <a:gd name="connsiteY59" fmla="*/ 89928 h 338138"/>
                  <a:gd name="connsiteX60" fmla="*/ 221456 w 309563"/>
                  <a:gd name="connsiteY60" fmla="*/ 20638 h 338138"/>
                  <a:gd name="connsiteX61" fmla="*/ 66675 w 309563"/>
                  <a:gd name="connsiteY61" fmla="*/ 19050 h 338138"/>
                  <a:gd name="connsiteX62" fmla="*/ 66675 w 309563"/>
                  <a:gd name="connsiteY62" fmla="*/ 30163 h 338138"/>
                  <a:gd name="connsiteX63" fmla="*/ 127000 w 309563"/>
                  <a:gd name="connsiteY63" fmla="*/ 30163 h 338138"/>
                  <a:gd name="connsiteX64" fmla="*/ 127000 w 309563"/>
                  <a:gd name="connsiteY64" fmla="*/ 19050 h 338138"/>
                  <a:gd name="connsiteX65" fmla="*/ 26531 w 309563"/>
                  <a:gd name="connsiteY65" fmla="*/ 0 h 338138"/>
                  <a:gd name="connsiteX66" fmla="*/ 45102 w 309563"/>
                  <a:gd name="connsiteY66" fmla="*/ 0 h 338138"/>
                  <a:gd name="connsiteX67" fmla="*/ 50408 w 309563"/>
                  <a:gd name="connsiteY67" fmla="*/ 5283 h 338138"/>
                  <a:gd name="connsiteX68" fmla="*/ 184389 w 309563"/>
                  <a:gd name="connsiteY68" fmla="*/ 5283 h 338138"/>
                  <a:gd name="connsiteX69" fmla="*/ 193675 w 309563"/>
                  <a:gd name="connsiteY69" fmla="*/ 13208 h 338138"/>
                  <a:gd name="connsiteX70" fmla="*/ 148572 w 309563"/>
                  <a:gd name="connsiteY70" fmla="*/ 33021 h 338138"/>
                  <a:gd name="connsiteX71" fmla="*/ 135307 w 309563"/>
                  <a:gd name="connsiteY71" fmla="*/ 44909 h 338138"/>
                  <a:gd name="connsiteX72" fmla="*/ 30510 w 309563"/>
                  <a:gd name="connsiteY72" fmla="*/ 44909 h 338138"/>
                  <a:gd name="connsiteX73" fmla="*/ 30510 w 309563"/>
                  <a:gd name="connsiteY73" fmla="*/ 283983 h 338138"/>
                  <a:gd name="connsiteX74" fmla="*/ 163164 w 309563"/>
                  <a:gd name="connsiteY74" fmla="*/ 283983 h 338138"/>
                  <a:gd name="connsiteX75" fmla="*/ 163164 w 309563"/>
                  <a:gd name="connsiteY75" fmla="*/ 187561 h 338138"/>
                  <a:gd name="connsiteX76" fmla="*/ 193675 w 309563"/>
                  <a:gd name="connsiteY76" fmla="*/ 180957 h 338138"/>
                  <a:gd name="connsiteX77" fmla="*/ 193675 w 309563"/>
                  <a:gd name="connsiteY77" fmla="*/ 328892 h 338138"/>
                  <a:gd name="connsiteX78" fmla="*/ 184389 w 309563"/>
                  <a:gd name="connsiteY78" fmla="*/ 338138 h 338138"/>
                  <a:gd name="connsiteX79" fmla="*/ 9286 w 309563"/>
                  <a:gd name="connsiteY79" fmla="*/ 338138 h 338138"/>
                  <a:gd name="connsiteX80" fmla="*/ 0 w 309563"/>
                  <a:gd name="connsiteY80" fmla="*/ 328892 h 338138"/>
                  <a:gd name="connsiteX81" fmla="*/ 0 w 309563"/>
                  <a:gd name="connsiteY81" fmla="*/ 14529 h 338138"/>
                  <a:gd name="connsiteX82" fmla="*/ 9286 w 309563"/>
                  <a:gd name="connsiteY82" fmla="*/ 5283 h 338138"/>
                  <a:gd name="connsiteX83" fmla="*/ 21224 w 309563"/>
                  <a:gd name="connsiteY83" fmla="*/ 5283 h 338138"/>
                  <a:gd name="connsiteX84" fmla="*/ 26531 w 309563"/>
                  <a:gd name="connsiteY8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309563" h="338138">
                    <a:moveTo>
                      <a:pt x="96838" y="300038"/>
                    </a:moveTo>
                    <a:cubicBezTo>
                      <a:pt x="90700" y="300038"/>
                      <a:pt x="85725" y="304658"/>
                      <a:pt x="85725" y="310357"/>
                    </a:cubicBezTo>
                    <a:cubicBezTo>
                      <a:pt x="85725" y="316056"/>
                      <a:pt x="90700" y="320676"/>
                      <a:pt x="96838" y="320676"/>
                    </a:cubicBezTo>
                    <a:cubicBezTo>
                      <a:pt x="102976" y="320676"/>
                      <a:pt x="107951" y="316056"/>
                      <a:pt x="107951" y="310357"/>
                    </a:cubicBezTo>
                    <a:cubicBezTo>
                      <a:pt x="107951" y="304658"/>
                      <a:pt x="102976" y="300038"/>
                      <a:pt x="96838" y="300038"/>
                    </a:cubicBezTo>
                    <a:close/>
                    <a:moveTo>
                      <a:pt x="206375" y="68263"/>
                    </a:moveTo>
                    <a:lnTo>
                      <a:pt x="206375" y="112713"/>
                    </a:lnTo>
                    <a:lnTo>
                      <a:pt x="214312" y="112713"/>
                    </a:lnTo>
                    <a:lnTo>
                      <a:pt x="214312" y="85726"/>
                    </a:lnTo>
                    <a:lnTo>
                      <a:pt x="225425" y="107951"/>
                    </a:lnTo>
                    <a:lnTo>
                      <a:pt x="230188" y="107951"/>
                    </a:lnTo>
                    <a:lnTo>
                      <a:pt x="241300" y="85726"/>
                    </a:lnTo>
                    <a:lnTo>
                      <a:pt x="241300" y="112713"/>
                    </a:lnTo>
                    <a:lnTo>
                      <a:pt x="249238" y="112713"/>
                    </a:lnTo>
                    <a:lnTo>
                      <a:pt x="249238" y="103562"/>
                    </a:lnTo>
                    <a:cubicBezTo>
                      <a:pt x="249238" y="103562"/>
                      <a:pt x="249238" y="103562"/>
                      <a:pt x="251925" y="106176"/>
                    </a:cubicBezTo>
                    <a:cubicBezTo>
                      <a:pt x="255955" y="110099"/>
                      <a:pt x="261328" y="112713"/>
                      <a:pt x="266701" y="112713"/>
                    </a:cubicBezTo>
                    <a:cubicBezTo>
                      <a:pt x="277447" y="112713"/>
                      <a:pt x="284163" y="107484"/>
                      <a:pt x="284163" y="99640"/>
                    </a:cubicBezTo>
                    <a:cubicBezTo>
                      <a:pt x="284163" y="90488"/>
                      <a:pt x="276104" y="87874"/>
                      <a:pt x="269387" y="85259"/>
                    </a:cubicBezTo>
                    <a:cubicBezTo>
                      <a:pt x="262671" y="83951"/>
                      <a:pt x="261328" y="82644"/>
                      <a:pt x="261328" y="80029"/>
                    </a:cubicBezTo>
                    <a:cubicBezTo>
                      <a:pt x="261328" y="77415"/>
                      <a:pt x="265357" y="76107"/>
                      <a:pt x="268044" y="76107"/>
                    </a:cubicBezTo>
                    <a:cubicBezTo>
                      <a:pt x="270731" y="76107"/>
                      <a:pt x="274760" y="76107"/>
                      <a:pt x="276104" y="77415"/>
                    </a:cubicBezTo>
                    <a:cubicBezTo>
                      <a:pt x="276104" y="77415"/>
                      <a:pt x="276104" y="77415"/>
                      <a:pt x="278790" y="80029"/>
                    </a:cubicBezTo>
                    <a:cubicBezTo>
                      <a:pt x="278790" y="80029"/>
                      <a:pt x="278790" y="80029"/>
                      <a:pt x="284163" y="73493"/>
                    </a:cubicBezTo>
                    <a:cubicBezTo>
                      <a:pt x="284163" y="73493"/>
                      <a:pt x="284163" y="73493"/>
                      <a:pt x="280133" y="70878"/>
                    </a:cubicBezTo>
                    <a:cubicBezTo>
                      <a:pt x="277447" y="69571"/>
                      <a:pt x="273417" y="68263"/>
                      <a:pt x="268044" y="68263"/>
                    </a:cubicBezTo>
                    <a:cubicBezTo>
                      <a:pt x="258641" y="68263"/>
                      <a:pt x="251925" y="72185"/>
                      <a:pt x="251925" y="80029"/>
                    </a:cubicBezTo>
                    <a:cubicBezTo>
                      <a:pt x="251925" y="89181"/>
                      <a:pt x="261328" y="91796"/>
                      <a:pt x="266701" y="93103"/>
                    </a:cubicBezTo>
                    <a:cubicBezTo>
                      <a:pt x="273417" y="95718"/>
                      <a:pt x="276104" y="97025"/>
                      <a:pt x="276104" y="99640"/>
                    </a:cubicBezTo>
                    <a:cubicBezTo>
                      <a:pt x="276104" y="103562"/>
                      <a:pt x="270731" y="103562"/>
                      <a:pt x="266701" y="103562"/>
                    </a:cubicBezTo>
                    <a:cubicBezTo>
                      <a:pt x="264014" y="103562"/>
                      <a:pt x="259984" y="102254"/>
                      <a:pt x="257298" y="100947"/>
                    </a:cubicBezTo>
                    <a:cubicBezTo>
                      <a:pt x="257298" y="100947"/>
                      <a:pt x="257298" y="100947"/>
                      <a:pt x="254611" y="97025"/>
                    </a:cubicBezTo>
                    <a:cubicBezTo>
                      <a:pt x="254611" y="97025"/>
                      <a:pt x="254611" y="97025"/>
                      <a:pt x="249238" y="103562"/>
                    </a:cubicBezTo>
                    <a:lnTo>
                      <a:pt x="249238" y="68263"/>
                    </a:lnTo>
                    <a:lnTo>
                      <a:pt x="241300" y="68263"/>
                    </a:lnTo>
                    <a:lnTo>
                      <a:pt x="227012" y="93663"/>
                    </a:lnTo>
                    <a:lnTo>
                      <a:pt x="214312" y="68263"/>
                    </a:lnTo>
                    <a:close/>
                    <a:moveTo>
                      <a:pt x="157163" y="68263"/>
                    </a:moveTo>
                    <a:lnTo>
                      <a:pt x="157163" y="112713"/>
                    </a:lnTo>
                    <a:lnTo>
                      <a:pt x="165100" y="112713"/>
                    </a:lnTo>
                    <a:lnTo>
                      <a:pt x="165100" y="85726"/>
                    </a:lnTo>
                    <a:lnTo>
                      <a:pt x="176213" y="107951"/>
                    </a:lnTo>
                    <a:lnTo>
                      <a:pt x="180976" y="107951"/>
                    </a:lnTo>
                    <a:lnTo>
                      <a:pt x="192088" y="85726"/>
                    </a:lnTo>
                    <a:lnTo>
                      <a:pt x="192088" y="112713"/>
                    </a:lnTo>
                    <a:lnTo>
                      <a:pt x="200026" y="112713"/>
                    </a:lnTo>
                    <a:lnTo>
                      <a:pt x="200026" y="68263"/>
                    </a:lnTo>
                    <a:lnTo>
                      <a:pt x="192088" y="68263"/>
                    </a:lnTo>
                    <a:lnTo>
                      <a:pt x="179388" y="93663"/>
                    </a:lnTo>
                    <a:lnTo>
                      <a:pt x="163513" y="68263"/>
                    </a:lnTo>
                    <a:close/>
                    <a:moveTo>
                      <a:pt x="221456" y="20638"/>
                    </a:moveTo>
                    <a:cubicBezTo>
                      <a:pt x="270113" y="20638"/>
                      <a:pt x="309563" y="52014"/>
                      <a:pt x="309563" y="89928"/>
                    </a:cubicBezTo>
                    <a:cubicBezTo>
                      <a:pt x="309563" y="129149"/>
                      <a:pt x="270113" y="160525"/>
                      <a:pt x="221456" y="160525"/>
                    </a:cubicBezTo>
                    <a:cubicBezTo>
                      <a:pt x="218826" y="160525"/>
                      <a:pt x="217511" y="160525"/>
                      <a:pt x="216196" y="160525"/>
                    </a:cubicBezTo>
                    <a:cubicBezTo>
                      <a:pt x="189896" y="173599"/>
                      <a:pt x="170170" y="176213"/>
                      <a:pt x="159650" y="176213"/>
                    </a:cubicBezTo>
                    <a:cubicBezTo>
                      <a:pt x="155705" y="176213"/>
                      <a:pt x="154390" y="174906"/>
                      <a:pt x="153075" y="174906"/>
                    </a:cubicBezTo>
                    <a:cubicBezTo>
                      <a:pt x="151760" y="174906"/>
                      <a:pt x="150445" y="173599"/>
                      <a:pt x="150445" y="172291"/>
                    </a:cubicBezTo>
                    <a:cubicBezTo>
                      <a:pt x="149130" y="170984"/>
                      <a:pt x="150445" y="169676"/>
                      <a:pt x="151760" y="168369"/>
                    </a:cubicBezTo>
                    <a:cubicBezTo>
                      <a:pt x="163595" y="157910"/>
                      <a:pt x="166225" y="150066"/>
                      <a:pt x="167540" y="146144"/>
                    </a:cubicBezTo>
                    <a:cubicBezTo>
                      <a:pt x="145185" y="133071"/>
                      <a:pt x="133350" y="112153"/>
                      <a:pt x="133350" y="89928"/>
                    </a:cubicBezTo>
                    <a:cubicBezTo>
                      <a:pt x="133350" y="52014"/>
                      <a:pt x="172800" y="20638"/>
                      <a:pt x="221456" y="20638"/>
                    </a:cubicBezTo>
                    <a:close/>
                    <a:moveTo>
                      <a:pt x="66675" y="19050"/>
                    </a:moveTo>
                    <a:lnTo>
                      <a:pt x="66675" y="30163"/>
                    </a:lnTo>
                    <a:lnTo>
                      <a:pt x="127000" y="30163"/>
                    </a:lnTo>
                    <a:lnTo>
                      <a:pt x="127000" y="19050"/>
                    </a:lnTo>
                    <a:close/>
                    <a:moveTo>
                      <a:pt x="26531" y="0"/>
                    </a:moveTo>
                    <a:cubicBezTo>
                      <a:pt x="26531" y="0"/>
                      <a:pt x="26531" y="0"/>
                      <a:pt x="45102" y="0"/>
                    </a:cubicBezTo>
                    <a:cubicBezTo>
                      <a:pt x="47755" y="0"/>
                      <a:pt x="50408" y="2641"/>
                      <a:pt x="50408" y="5283"/>
                    </a:cubicBezTo>
                    <a:cubicBezTo>
                      <a:pt x="50408" y="5283"/>
                      <a:pt x="50408" y="5283"/>
                      <a:pt x="184389" y="5283"/>
                    </a:cubicBezTo>
                    <a:cubicBezTo>
                      <a:pt x="188369" y="5283"/>
                      <a:pt x="192348" y="9246"/>
                      <a:pt x="193675" y="13208"/>
                    </a:cubicBezTo>
                    <a:cubicBezTo>
                      <a:pt x="176430" y="17171"/>
                      <a:pt x="160511" y="23775"/>
                      <a:pt x="148572" y="33021"/>
                    </a:cubicBezTo>
                    <a:cubicBezTo>
                      <a:pt x="143266" y="36984"/>
                      <a:pt x="139287" y="40946"/>
                      <a:pt x="135307" y="44909"/>
                    </a:cubicBezTo>
                    <a:cubicBezTo>
                      <a:pt x="135307" y="44909"/>
                      <a:pt x="135307" y="44909"/>
                      <a:pt x="30510" y="44909"/>
                    </a:cubicBezTo>
                    <a:cubicBezTo>
                      <a:pt x="30510" y="44909"/>
                      <a:pt x="30510" y="44909"/>
                      <a:pt x="30510" y="283983"/>
                    </a:cubicBezTo>
                    <a:cubicBezTo>
                      <a:pt x="30510" y="283983"/>
                      <a:pt x="30510" y="283983"/>
                      <a:pt x="163164" y="283983"/>
                    </a:cubicBezTo>
                    <a:lnTo>
                      <a:pt x="163164" y="187561"/>
                    </a:lnTo>
                    <a:cubicBezTo>
                      <a:pt x="172450" y="187561"/>
                      <a:pt x="181736" y="184919"/>
                      <a:pt x="193675" y="180957"/>
                    </a:cubicBezTo>
                    <a:cubicBezTo>
                      <a:pt x="193675" y="180957"/>
                      <a:pt x="193675" y="180957"/>
                      <a:pt x="193675" y="328892"/>
                    </a:cubicBezTo>
                    <a:cubicBezTo>
                      <a:pt x="193675" y="334176"/>
                      <a:pt x="189695" y="338138"/>
                      <a:pt x="184389" y="338138"/>
                    </a:cubicBezTo>
                    <a:cubicBezTo>
                      <a:pt x="184389" y="338138"/>
                      <a:pt x="184389" y="338138"/>
                      <a:pt x="9286" y="338138"/>
                    </a:cubicBezTo>
                    <a:cubicBezTo>
                      <a:pt x="3979" y="338138"/>
                      <a:pt x="0" y="334176"/>
                      <a:pt x="0" y="328892"/>
                    </a:cubicBezTo>
                    <a:cubicBezTo>
                      <a:pt x="0" y="328892"/>
                      <a:pt x="0" y="328892"/>
                      <a:pt x="0" y="14529"/>
                    </a:cubicBezTo>
                    <a:cubicBezTo>
                      <a:pt x="0" y="9246"/>
                      <a:pt x="3979" y="5283"/>
                      <a:pt x="9286" y="5283"/>
                    </a:cubicBezTo>
                    <a:cubicBezTo>
                      <a:pt x="9286" y="5283"/>
                      <a:pt x="9286" y="5283"/>
                      <a:pt x="21224" y="5283"/>
                    </a:cubicBezTo>
                    <a:cubicBezTo>
                      <a:pt x="21224" y="2641"/>
                      <a:pt x="23877" y="0"/>
                      <a:pt x="26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8" name="iṣliḋe">
                <a:extLst>
                  <a:ext uri="{FF2B5EF4-FFF2-40B4-BE49-F238E27FC236}">
                    <a16:creationId xmlns:a16="http://schemas.microsoft.com/office/drawing/2014/main" id="{BE8A20F5-FDA7-447F-97EA-3EEC11A102B4}"/>
                  </a:ext>
                </a:extLst>
              </p:cNvPr>
              <p:cNvSpPr/>
              <p:nvPr/>
            </p:nvSpPr>
            <p:spPr bwMode="auto">
              <a:xfrm>
                <a:off x="4824594" y="2909192"/>
                <a:ext cx="719919" cy="896744"/>
              </a:xfrm>
              <a:custGeom>
                <a:avLst/>
                <a:gdLst>
                  <a:gd name="connsiteX0" fmla="*/ 79065 w 271462"/>
                  <a:gd name="connsiteY0" fmla="*/ 301625 h 338138"/>
                  <a:gd name="connsiteX1" fmla="*/ 69850 w 271462"/>
                  <a:gd name="connsiteY1" fmla="*/ 312632 h 338138"/>
                  <a:gd name="connsiteX2" fmla="*/ 79065 w 271462"/>
                  <a:gd name="connsiteY2" fmla="*/ 322263 h 338138"/>
                  <a:gd name="connsiteX3" fmla="*/ 114610 w 271462"/>
                  <a:gd name="connsiteY3" fmla="*/ 322263 h 338138"/>
                  <a:gd name="connsiteX4" fmla="*/ 123825 w 271462"/>
                  <a:gd name="connsiteY4" fmla="*/ 312632 h 338138"/>
                  <a:gd name="connsiteX5" fmla="*/ 114610 w 271462"/>
                  <a:gd name="connsiteY5" fmla="*/ 301625 h 338138"/>
                  <a:gd name="connsiteX6" fmla="*/ 79065 w 271462"/>
                  <a:gd name="connsiteY6" fmla="*/ 301625 h 338138"/>
                  <a:gd name="connsiteX7" fmla="*/ 166687 w 271462"/>
                  <a:gd name="connsiteY7" fmla="*/ 152400 h 338138"/>
                  <a:gd name="connsiteX8" fmla="*/ 166687 w 271462"/>
                  <a:gd name="connsiteY8" fmla="*/ 166688 h 338138"/>
                  <a:gd name="connsiteX9" fmla="*/ 171450 w 271462"/>
                  <a:gd name="connsiteY9" fmla="*/ 166688 h 338138"/>
                  <a:gd name="connsiteX10" fmla="*/ 171450 w 271462"/>
                  <a:gd name="connsiteY10" fmla="*/ 193676 h 338138"/>
                  <a:gd name="connsiteX11" fmla="*/ 166687 w 271462"/>
                  <a:gd name="connsiteY11" fmla="*/ 193676 h 338138"/>
                  <a:gd name="connsiteX12" fmla="*/ 166687 w 271462"/>
                  <a:gd name="connsiteY12" fmla="*/ 207963 h 338138"/>
                  <a:gd name="connsiteX13" fmla="*/ 193675 w 271462"/>
                  <a:gd name="connsiteY13" fmla="*/ 207963 h 338138"/>
                  <a:gd name="connsiteX14" fmla="*/ 193675 w 271462"/>
                  <a:gd name="connsiteY14" fmla="*/ 193676 h 338138"/>
                  <a:gd name="connsiteX15" fmla="*/ 190500 w 271462"/>
                  <a:gd name="connsiteY15" fmla="*/ 193676 h 338138"/>
                  <a:gd name="connsiteX16" fmla="*/ 190500 w 271462"/>
                  <a:gd name="connsiteY16" fmla="*/ 152400 h 338138"/>
                  <a:gd name="connsiteX17" fmla="*/ 179388 w 271462"/>
                  <a:gd name="connsiteY17" fmla="*/ 125413 h 338138"/>
                  <a:gd name="connsiteX18" fmla="*/ 168275 w 271462"/>
                  <a:gd name="connsiteY18" fmla="*/ 135732 h 338138"/>
                  <a:gd name="connsiteX19" fmla="*/ 179388 w 271462"/>
                  <a:gd name="connsiteY19" fmla="*/ 146051 h 338138"/>
                  <a:gd name="connsiteX20" fmla="*/ 190501 w 271462"/>
                  <a:gd name="connsiteY20" fmla="*/ 135732 h 338138"/>
                  <a:gd name="connsiteX21" fmla="*/ 179388 w 271462"/>
                  <a:gd name="connsiteY21" fmla="*/ 125413 h 338138"/>
                  <a:gd name="connsiteX22" fmla="*/ 180975 w 271462"/>
                  <a:gd name="connsiteY22" fmla="*/ 88900 h 338138"/>
                  <a:gd name="connsiteX23" fmla="*/ 271462 w 271462"/>
                  <a:gd name="connsiteY23" fmla="*/ 169069 h 338138"/>
                  <a:gd name="connsiteX24" fmla="*/ 180975 w 271462"/>
                  <a:gd name="connsiteY24" fmla="*/ 249238 h 338138"/>
                  <a:gd name="connsiteX25" fmla="*/ 131141 w 271462"/>
                  <a:gd name="connsiteY25" fmla="*/ 236096 h 338138"/>
                  <a:gd name="connsiteX26" fmla="*/ 97044 w 271462"/>
                  <a:gd name="connsiteY26" fmla="*/ 242667 h 338138"/>
                  <a:gd name="connsiteX27" fmla="*/ 95732 w 271462"/>
                  <a:gd name="connsiteY27" fmla="*/ 237410 h 338138"/>
                  <a:gd name="connsiteX28" fmla="*/ 110158 w 271462"/>
                  <a:gd name="connsiteY28" fmla="*/ 219011 h 338138"/>
                  <a:gd name="connsiteX29" fmla="*/ 90487 w 271462"/>
                  <a:gd name="connsiteY29" fmla="*/ 169069 h 338138"/>
                  <a:gd name="connsiteX30" fmla="*/ 180975 w 271462"/>
                  <a:gd name="connsiteY30" fmla="*/ 88900 h 338138"/>
                  <a:gd name="connsiteX31" fmla="*/ 37042 w 271462"/>
                  <a:gd name="connsiteY31" fmla="*/ 0 h 338138"/>
                  <a:gd name="connsiteX32" fmla="*/ 162719 w 271462"/>
                  <a:gd name="connsiteY32" fmla="*/ 0 h 338138"/>
                  <a:gd name="connsiteX33" fmla="*/ 198438 w 271462"/>
                  <a:gd name="connsiteY33" fmla="*/ 38304 h 338138"/>
                  <a:gd name="connsiteX34" fmla="*/ 198438 w 271462"/>
                  <a:gd name="connsiteY34" fmla="*/ 67363 h 338138"/>
                  <a:gd name="connsiteX35" fmla="*/ 181240 w 271462"/>
                  <a:gd name="connsiteY35" fmla="*/ 66042 h 338138"/>
                  <a:gd name="connsiteX36" fmla="*/ 165365 w 271462"/>
                  <a:gd name="connsiteY36" fmla="*/ 67363 h 338138"/>
                  <a:gd name="connsiteX37" fmla="*/ 165365 w 271462"/>
                  <a:gd name="connsiteY37" fmla="*/ 51513 h 338138"/>
                  <a:gd name="connsiteX38" fmla="*/ 34396 w 271462"/>
                  <a:gd name="connsiteY38" fmla="*/ 51513 h 338138"/>
                  <a:gd name="connsiteX39" fmla="*/ 33073 w 271462"/>
                  <a:gd name="connsiteY39" fmla="*/ 51513 h 338138"/>
                  <a:gd name="connsiteX40" fmla="*/ 33073 w 271462"/>
                  <a:gd name="connsiteY40" fmla="*/ 286625 h 338138"/>
                  <a:gd name="connsiteX41" fmla="*/ 34396 w 271462"/>
                  <a:gd name="connsiteY41" fmla="*/ 286625 h 338138"/>
                  <a:gd name="connsiteX42" fmla="*/ 165365 w 271462"/>
                  <a:gd name="connsiteY42" fmla="*/ 286625 h 338138"/>
                  <a:gd name="connsiteX43" fmla="*/ 165365 w 271462"/>
                  <a:gd name="connsiteY43" fmla="*/ 270775 h 338138"/>
                  <a:gd name="connsiteX44" fmla="*/ 181240 w 271462"/>
                  <a:gd name="connsiteY44" fmla="*/ 272096 h 338138"/>
                  <a:gd name="connsiteX45" fmla="*/ 198438 w 271462"/>
                  <a:gd name="connsiteY45" fmla="*/ 270775 h 338138"/>
                  <a:gd name="connsiteX46" fmla="*/ 198438 w 271462"/>
                  <a:gd name="connsiteY46" fmla="*/ 299834 h 338138"/>
                  <a:gd name="connsiteX47" fmla="*/ 162719 w 271462"/>
                  <a:gd name="connsiteY47" fmla="*/ 338138 h 338138"/>
                  <a:gd name="connsiteX48" fmla="*/ 37042 w 271462"/>
                  <a:gd name="connsiteY48" fmla="*/ 338138 h 338138"/>
                  <a:gd name="connsiteX49" fmla="*/ 0 w 271462"/>
                  <a:gd name="connsiteY49" fmla="*/ 299834 h 338138"/>
                  <a:gd name="connsiteX50" fmla="*/ 0 w 271462"/>
                  <a:gd name="connsiteY50" fmla="*/ 38304 h 338138"/>
                  <a:gd name="connsiteX51" fmla="*/ 37042 w 271462"/>
                  <a:gd name="connsiteY51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71462" h="338138">
                    <a:moveTo>
                      <a:pt x="79065" y="301625"/>
                    </a:moveTo>
                    <a:cubicBezTo>
                      <a:pt x="73799" y="301625"/>
                      <a:pt x="69850" y="305753"/>
                      <a:pt x="69850" y="312632"/>
                    </a:cubicBezTo>
                    <a:cubicBezTo>
                      <a:pt x="69850" y="318136"/>
                      <a:pt x="73799" y="322263"/>
                      <a:pt x="79065" y="322263"/>
                    </a:cubicBezTo>
                    <a:cubicBezTo>
                      <a:pt x="79065" y="322263"/>
                      <a:pt x="79065" y="322263"/>
                      <a:pt x="114610" y="322263"/>
                    </a:cubicBezTo>
                    <a:cubicBezTo>
                      <a:pt x="119875" y="322263"/>
                      <a:pt x="123825" y="318136"/>
                      <a:pt x="123825" y="312632"/>
                    </a:cubicBezTo>
                    <a:cubicBezTo>
                      <a:pt x="123825" y="305753"/>
                      <a:pt x="119875" y="301625"/>
                      <a:pt x="114610" y="301625"/>
                    </a:cubicBezTo>
                    <a:cubicBezTo>
                      <a:pt x="114610" y="301625"/>
                      <a:pt x="114610" y="301625"/>
                      <a:pt x="79065" y="301625"/>
                    </a:cubicBezTo>
                    <a:close/>
                    <a:moveTo>
                      <a:pt x="166687" y="152400"/>
                    </a:moveTo>
                    <a:lnTo>
                      <a:pt x="166687" y="166688"/>
                    </a:lnTo>
                    <a:lnTo>
                      <a:pt x="171450" y="166688"/>
                    </a:lnTo>
                    <a:lnTo>
                      <a:pt x="171450" y="193676"/>
                    </a:lnTo>
                    <a:lnTo>
                      <a:pt x="166687" y="193676"/>
                    </a:lnTo>
                    <a:lnTo>
                      <a:pt x="166687" y="207963"/>
                    </a:lnTo>
                    <a:lnTo>
                      <a:pt x="193675" y="207963"/>
                    </a:lnTo>
                    <a:lnTo>
                      <a:pt x="193675" y="193676"/>
                    </a:lnTo>
                    <a:lnTo>
                      <a:pt x="190500" y="193676"/>
                    </a:lnTo>
                    <a:lnTo>
                      <a:pt x="190500" y="152400"/>
                    </a:lnTo>
                    <a:close/>
                    <a:moveTo>
                      <a:pt x="179388" y="125413"/>
                    </a:moveTo>
                    <a:cubicBezTo>
                      <a:pt x="173250" y="125413"/>
                      <a:pt x="168275" y="130033"/>
                      <a:pt x="168275" y="135732"/>
                    </a:cubicBezTo>
                    <a:cubicBezTo>
                      <a:pt x="168275" y="141431"/>
                      <a:pt x="173250" y="146051"/>
                      <a:pt x="179388" y="146051"/>
                    </a:cubicBezTo>
                    <a:cubicBezTo>
                      <a:pt x="185526" y="146051"/>
                      <a:pt x="190501" y="141431"/>
                      <a:pt x="190501" y="135732"/>
                    </a:cubicBezTo>
                    <a:cubicBezTo>
                      <a:pt x="190501" y="130033"/>
                      <a:pt x="185526" y="125413"/>
                      <a:pt x="179388" y="125413"/>
                    </a:cubicBezTo>
                    <a:close/>
                    <a:moveTo>
                      <a:pt x="180975" y="88900"/>
                    </a:moveTo>
                    <a:cubicBezTo>
                      <a:pt x="230808" y="88900"/>
                      <a:pt x="271462" y="124384"/>
                      <a:pt x="271462" y="169069"/>
                    </a:cubicBezTo>
                    <a:cubicBezTo>
                      <a:pt x="271462" y="212439"/>
                      <a:pt x="230808" y="249238"/>
                      <a:pt x="180975" y="249238"/>
                    </a:cubicBezTo>
                    <a:cubicBezTo>
                      <a:pt x="162614" y="249238"/>
                      <a:pt x="145566" y="243981"/>
                      <a:pt x="131141" y="236096"/>
                    </a:cubicBezTo>
                    <a:cubicBezTo>
                      <a:pt x="119338" y="243981"/>
                      <a:pt x="104912" y="242667"/>
                      <a:pt x="97044" y="242667"/>
                    </a:cubicBezTo>
                    <a:cubicBezTo>
                      <a:pt x="94421" y="241353"/>
                      <a:pt x="94421" y="238724"/>
                      <a:pt x="95732" y="237410"/>
                    </a:cubicBezTo>
                    <a:cubicBezTo>
                      <a:pt x="103601" y="232153"/>
                      <a:pt x="107535" y="225582"/>
                      <a:pt x="110158" y="219011"/>
                    </a:cubicBezTo>
                    <a:cubicBezTo>
                      <a:pt x="97044" y="205868"/>
                      <a:pt x="90487" y="187469"/>
                      <a:pt x="90487" y="169069"/>
                    </a:cubicBezTo>
                    <a:cubicBezTo>
                      <a:pt x="90487" y="124384"/>
                      <a:pt x="131141" y="88900"/>
                      <a:pt x="180975" y="88900"/>
                    </a:cubicBezTo>
                    <a:close/>
                    <a:moveTo>
                      <a:pt x="37042" y="0"/>
                    </a:moveTo>
                    <a:cubicBezTo>
                      <a:pt x="37042" y="0"/>
                      <a:pt x="37042" y="0"/>
                      <a:pt x="162719" y="0"/>
                    </a:cubicBezTo>
                    <a:cubicBezTo>
                      <a:pt x="182563" y="0"/>
                      <a:pt x="198438" y="17171"/>
                      <a:pt x="198438" y="38304"/>
                    </a:cubicBezTo>
                    <a:cubicBezTo>
                      <a:pt x="198438" y="38304"/>
                      <a:pt x="198438" y="38304"/>
                      <a:pt x="198438" y="67363"/>
                    </a:cubicBezTo>
                    <a:cubicBezTo>
                      <a:pt x="193147" y="67363"/>
                      <a:pt x="186532" y="66042"/>
                      <a:pt x="181240" y="66042"/>
                    </a:cubicBezTo>
                    <a:cubicBezTo>
                      <a:pt x="175949" y="66042"/>
                      <a:pt x="170657" y="67363"/>
                      <a:pt x="165365" y="67363"/>
                    </a:cubicBezTo>
                    <a:cubicBezTo>
                      <a:pt x="165365" y="67363"/>
                      <a:pt x="165365" y="67363"/>
                      <a:pt x="165365" y="51513"/>
                    </a:cubicBezTo>
                    <a:cubicBezTo>
                      <a:pt x="165365" y="51513"/>
                      <a:pt x="165365" y="51513"/>
                      <a:pt x="34396" y="51513"/>
                    </a:cubicBezTo>
                    <a:cubicBezTo>
                      <a:pt x="34396" y="51513"/>
                      <a:pt x="33073" y="51513"/>
                      <a:pt x="33073" y="51513"/>
                    </a:cubicBezTo>
                    <a:cubicBezTo>
                      <a:pt x="33073" y="51513"/>
                      <a:pt x="33073" y="51513"/>
                      <a:pt x="33073" y="286625"/>
                    </a:cubicBezTo>
                    <a:cubicBezTo>
                      <a:pt x="33073" y="286625"/>
                      <a:pt x="34396" y="286625"/>
                      <a:pt x="34396" y="286625"/>
                    </a:cubicBezTo>
                    <a:cubicBezTo>
                      <a:pt x="34396" y="286625"/>
                      <a:pt x="34396" y="286625"/>
                      <a:pt x="165365" y="286625"/>
                    </a:cubicBezTo>
                    <a:cubicBezTo>
                      <a:pt x="165365" y="286625"/>
                      <a:pt x="165365" y="286625"/>
                      <a:pt x="165365" y="270775"/>
                    </a:cubicBezTo>
                    <a:cubicBezTo>
                      <a:pt x="170657" y="270775"/>
                      <a:pt x="175949" y="272096"/>
                      <a:pt x="181240" y="272096"/>
                    </a:cubicBezTo>
                    <a:cubicBezTo>
                      <a:pt x="186532" y="272096"/>
                      <a:pt x="193147" y="270775"/>
                      <a:pt x="198438" y="270775"/>
                    </a:cubicBezTo>
                    <a:cubicBezTo>
                      <a:pt x="198438" y="270775"/>
                      <a:pt x="198438" y="270775"/>
                      <a:pt x="198438" y="299834"/>
                    </a:cubicBezTo>
                    <a:cubicBezTo>
                      <a:pt x="198438" y="320967"/>
                      <a:pt x="182563" y="338138"/>
                      <a:pt x="162719" y="338138"/>
                    </a:cubicBezTo>
                    <a:cubicBezTo>
                      <a:pt x="162719" y="338138"/>
                      <a:pt x="162719" y="338138"/>
                      <a:pt x="37042" y="338138"/>
                    </a:cubicBezTo>
                    <a:cubicBezTo>
                      <a:pt x="17198" y="338138"/>
                      <a:pt x="0" y="320967"/>
                      <a:pt x="0" y="299834"/>
                    </a:cubicBezTo>
                    <a:cubicBezTo>
                      <a:pt x="0" y="299834"/>
                      <a:pt x="0" y="299834"/>
                      <a:pt x="0" y="38304"/>
                    </a:cubicBezTo>
                    <a:cubicBezTo>
                      <a:pt x="0" y="17171"/>
                      <a:pt x="17198" y="0"/>
                      <a:pt x="3704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8" name="iŝḻiḋè">
              <a:extLst>
                <a:ext uri="{FF2B5EF4-FFF2-40B4-BE49-F238E27FC236}">
                  <a16:creationId xmlns:a16="http://schemas.microsoft.com/office/drawing/2014/main" id="{5205CF22-4653-43C6-B83C-EE3FF0CD8882}"/>
                </a:ext>
              </a:extLst>
            </p:cNvPr>
            <p:cNvGrpSpPr/>
            <p:nvPr/>
          </p:nvGrpSpPr>
          <p:grpSpPr>
            <a:xfrm>
              <a:off x="277376" y="2265637"/>
              <a:ext cx="3893735" cy="910960"/>
              <a:chOff x="276671" y="2184989"/>
              <a:chExt cx="3900432" cy="910960"/>
            </a:xfrm>
          </p:grpSpPr>
          <p:sp>
            <p:nvSpPr>
              <p:cNvPr id="12" name="îṩḻïḓè">
                <a:extLst>
                  <a:ext uri="{FF2B5EF4-FFF2-40B4-BE49-F238E27FC236}">
                    <a16:creationId xmlns:a16="http://schemas.microsoft.com/office/drawing/2014/main" id="{C965DB13-C1F0-42D6-8E5F-434E0E1354D7}"/>
                  </a:ext>
                </a:extLst>
              </p:cNvPr>
              <p:cNvSpPr/>
              <p:nvPr/>
            </p:nvSpPr>
            <p:spPr>
              <a:xfrm>
                <a:off x="652330" y="2544597"/>
                <a:ext cx="3524773" cy="551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速度快</a:t>
                </a:r>
                <a:r>
                  <a:rPr lang="zh-CN" altLang="en-US" sz="2000" dirty="0"/>
                  <a:t>，适合二分类问题</a:t>
                </a:r>
                <a:endParaRPr lang="en-US" altLang="zh-CN" sz="2000" dirty="0"/>
              </a:p>
            </p:txBody>
          </p:sp>
          <p:sp>
            <p:nvSpPr>
              <p:cNvPr id="13" name="ïšļiḑè">
                <a:extLst>
                  <a:ext uri="{FF2B5EF4-FFF2-40B4-BE49-F238E27FC236}">
                    <a16:creationId xmlns:a16="http://schemas.microsoft.com/office/drawing/2014/main" id="{4D5A98C4-D553-441E-8B01-5281C88BE169}"/>
                  </a:ext>
                </a:extLst>
              </p:cNvPr>
              <p:cNvSpPr txBox="1"/>
              <p:nvPr/>
            </p:nvSpPr>
            <p:spPr bwMode="auto">
              <a:xfrm>
                <a:off x="276671" y="2184989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indent="-342900"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u"/>
                </a:pPr>
                <a:r>
                  <a:rPr lang="zh-CN" altLang="en-US" sz="2200" b="1" dirty="0">
                    <a:solidFill>
                      <a:schemeClr val="accent5">
                        <a:lumMod val="75000"/>
                      </a:schemeClr>
                    </a:solidFill>
                  </a:rPr>
                  <a:t>优点：</a:t>
                </a:r>
                <a:endParaRPr lang="en-US" altLang="zh-CN" sz="2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9" name="îṩḻïḓè">
            <a:extLst>
              <a:ext uri="{FF2B5EF4-FFF2-40B4-BE49-F238E27FC236}">
                <a16:creationId xmlns:a16="http://schemas.microsoft.com/office/drawing/2014/main" id="{9C1C447E-1132-465F-AAE2-2F5A59CE562E}"/>
              </a:ext>
            </a:extLst>
          </p:cNvPr>
          <p:cNvSpPr/>
          <p:nvPr/>
        </p:nvSpPr>
        <p:spPr>
          <a:xfrm>
            <a:off x="852591" y="3392001"/>
            <a:ext cx="3518721" cy="55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/>
              <a:t>简单</a:t>
            </a:r>
            <a:r>
              <a:rPr lang="zh-CN" altLang="en-US" sz="2000" dirty="0"/>
              <a:t>、易于理解，可以直接看到各个特征的权重</a:t>
            </a:r>
            <a:endParaRPr lang="en-US" altLang="zh-CN" sz="2000" dirty="0"/>
          </a:p>
        </p:txBody>
      </p:sp>
      <p:sp>
        <p:nvSpPr>
          <p:cNvPr id="20" name="îṩḻïḓè">
            <a:extLst>
              <a:ext uri="{FF2B5EF4-FFF2-40B4-BE49-F238E27FC236}">
                <a16:creationId xmlns:a16="http://schemas.microsoft.com/office/drawing/2014/main" id="{68B8FB93-F43C-4E9F-BB79-B5B26FCCB4A0}"/>
              </a:ext>
            </a:extLst>
          </p:cNvPr>
          <p:cNvSpPr/>
          <p:nvPr/>
        </p:nvSpPr>
        <p:spPr>
          <a:xfrm>
            <a:off x="852591" y="4386176"/>
            <a:ext cx="3837954" cy="55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能</a:t>
            </a:r>
            <a:r>
              <a:rPr lang="zh-CN" altLang="en-US" sz="2000" b="1" dirty="0"/>
              <a:t>容易地</a:t>
            </a:r>
            <a:r>
              <a:rPr lang="zh-CN" altLang="en-US" sz="2000" dirty="0"/>
              <a:t>更新模型吸收新的数据</a:t>
            </a:r>
            <a:endParaRPr lang="en-US" altLang="zh-CN" sz="2000" dirty="0"/>
          </a:p>
        </p:txBody>
      </p:sp>
      <p:pic>
        <p:nvPicPr>
          <p:cNvPr id="21" name="图形 20" descr="警笛">
            <a:extLst>
              <a:ext uri="{FF2B5EF4-FFF2-40B4-BE49-F238E27FC236}">
                <a16:creationId xmlns:a16="http://schemas.microsoft.com/office/drawing/2014/main" id="{35B8C973-393A-4B44-9B78-BFDC59BB0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126" y="2984336"/>
            <a:ext cx="307580" cy="307580"/>
          </a:xfrm>
          <a:prstGeom prst="rect">
            <a:avLst/>
          </a:prstGeom>
        </p:spPr>
      </p:pic>
      <p:pic>
        <p:nvPicPr>
          <p:cNvPr id="22" name="图形 21" descr="警笛">
            <a:extLst>
              <a:ext uri="{FF2B5EF4-FFF2-40B4-BE49-F238E27FC236}">
                <a16:creationId xmlns:a16="http://schemas.microsoft.com/office/drawing/2014/main" id="{7C2318C3-3776-4DAD-9095-F2EF39124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549" y="3521448"/>
            <a:ext cx="307580" cy="307580"/>
          </a:xfrm>
          <a:prstGeom prst="rect">
            <a:avLst/>
          </a:prstGeom>
        </p:spPr>
      </p:pic>
      <p:pic>
        <p:nvPicPr>
          <p:cNvPr id="23" name="图形 22" descr="警笛">
            <a:extLst>
              <a:ext uri="{FF2B5EF4-FFF2-40B4-BE49-F238E27FC236}">
                <a16:creationId xmlns:a16="http://schemas.microsoft.com/office/drawing/2014/main" id="{6EFC56EB-6FC9-4362-A935-E2A811CEF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924" y="4508062"/>
            <a:ext cx="307580" cy="307580"/>
          </a:xfrm>
          <a:prstGeom prst="rect">
            <a:avLst/>
          </a:prstGeom>
        </p:spPr>
      </p:pic>
      <p:sp>
        <p:nvSpPr>
          <p:cNvPr id="24" name="ïšļiḑè">
            <a:extLst>
              <a:ext uri="{FF2B5EF4-FFF2-40B4-BE49-F238E27FC236}">
                <a16:creationId xmlns:a16="http://schemas.microsoft.com/office/drawing/2014/main" id="{5A23D3D8-324A-48C6-A177-FB11A5B406AA}"/>
              </a:ext>
            </a:extLst>
          </p:cNvPr>
          <p:cNvSpPr txBox="1"/>
          <p:nvPr/>
        </p:nvSpPr>
        <p:spPr bwMode="auto">
          <a:xfrm>
            <a:off x="7965414" y="2541789"/>
            <a:ext cx="351872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chemeClr val="accent5">
                    <a:lumMod val="75000"/>
                  </a:schemeClr>
                </a:solidFill>
              </a:rPr>
              <a:t>缺点：</a:t>
            </a:r>
            <a:endParaRPr lang="en-US" altLang="zh-CN" sz="2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B1B4E7-E7CE-431A-BAB7-836329A90198}"/>
              </a:ext>
            </a:extLst>
          </p:cNvPr>
          <p:cNvSpPr txBox="1"/>
          <p:nvPr/>
        </p:nvSpPr>
        <p:spPr>
          <a:xfrm>
            <a:off x="8309673" y="3054381"/>
            <a:ext cx="2893490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对数据和场景的适应能力有</a:t>
            </a:r>
            <a:r>
              <a:rPr lang="zh-CN" altLang="en-US" sz="2000" b="1" dirty="0"/>
              <a:t>局限性</a:t>
            </a:r>
            <a:r>
              <a:rPr lang="zh-CN" altLang="en-US" sz="2000" dirty="0"/>
              <a:t>，不如决策树算法适应性强</a:t>
            </a:r>
          </a:p>
        </p:txBody>
      </p:sp>
      <p:pic>
        <p:nvPicPr>
          <p:cNvPr id="25" name="图形 24" descr="警笛">
            <a:extLst>
              <a:ext uri="{FF2B5EF4-FFF2-40B4-BE49-F238E27FC236}">
                <a16:creationId xmlns:a16="http://schemas.microsoft.com/office/drawing/2014/main" id="{2C113B16-C50A-4EF0-BE5B-739460C72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7871" y="3205536"/>
            <a:ext cx="307580" cy="307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2803428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78337" y="94889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常规步骤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13635" y="1072247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grpSp>
        <p:nvGrpSpPr>
          <p:cNvPr id="7" name="ïśľidè">
            <a:extLst>
              <a:ext uri="{FF2B5EF4-FFF2-40B4-BE49-F238E27FC236}">
                <a16:creationId xmlns:a16="http://schemas.microsoft.com/office/drawing/2014/main" id="{5FC8D304-8524-4661-A40C-199593A3BC4B}"/>
              </a:ext>
            </a:extLst>
          </p:cNvPr>
          <p:cNvGrpSpPr/>
          <p:nvPr/>
        </p:nvGrpSpPr>
        <p:grpSpPr>
          <a:xfrm>
            <a:off x="2286884" y="2083748"/>
            <a:ext cx="7876619" cy="3699931"/>
            <a:chOff x="2827138" y="1679577"/>
            <a:chExt cx="7876619" cy="3699931"/>
          </a:xfrm>
        </p:grpSpPr>
        <p:sp>
          <p:nvSpPr>
            <p:cNvPr id="10" name="îṥḷîḍè">
              <a:extLst>
                <a:ext uri="{FF2B5EF4-FFF2-40B4-BE49-F238E27FC236}">
                  <a16:creationId xmlns:a16="http://schemas.microsoft.com/office/drawing/2014/main" id="{8829034C-2882-4018-BA92-B44F8FB9F8B0}"/>
                </a:ext>
              </a:extLst>
            </p:cNvPr>
            <p:cNvSpPr/>
            <p:nvPr/>
          </p:nvSpPr>
          <p:spPr>
            <a:xfrm>
              <a:off x="3462130" y="3071220"/>
              <a:ext cx="4119599" cy="934231"/>
            </a:xfrm>
            <a:prstGeom prst="roundRect">
              <a:avLst>
                <a:gd name="adj" fmla="val 15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îṥḷíďe">
              <a:extLst>
                <a:ext uri="{FF2B5EF4-FFF2-40B4-BE49-F238E27FC236}">
                  <a16:creationId xmlns:a16="http://schemas.microsoft.com/office/drawing/2014/main" id="{691CDCBC-B022-4284-8ACD-15EBE217F871}"/>
                </a:ext>
              </a:extLst>
            </p:cNvPr>
            <p:cNvGrpSpPr/>
            <p:nvPr/>
          </p:nvGrpSpPr>
          <p:grpSpPr>
            <a:xfrm>
              <a:off x="2827138" y="1679577"/>
              <a:ext cx="3815079" cy="934231"/>
              <a:chOff x="4906310" y="1487269"/>
              <a:chExt cx="3815079" cy="934231"/>
            </a:xfrm>
          </p:grpSpPr>
          <p:sp>
            <p:nvSpPr>
              <p:cNvPr id="27" name="î$ľîḍe">
                <a:extLst>
                  <a:ext uri="{FF2B5EF4-FFF2-40B4-BE49-F238E27FC236}">
                    <a16:creationId xmlns:a16="http://schemas.microsoft.com/office/drawing/2014/main" id="{8D1D61CE-D985-4836-BBE8-246E06E08A61}"/>
                  </a:ext>
                </a:extLst>
              </p:cNvPr>
              <p:cNvSpPr/>
              <p:nvPr/>
            </p:nvSpPr>
            <p:spPr>
              <a:xfrm>
                <a:off x="4906310" y="1487269"/>
                <a:ext cx="3798131" cy="93423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íṥḷïḑê">
                <a:extLst>
                  <a:ext uri="{FF2B5EF4-FFF2-40B4-BE49-F238E27FC236}">
                    <a16:creationId xmlns:a16="http://schemas.microsoft.com/office/drawing/2014/main" id="{D56BE88C-A888-4D82-B74B-2E9BF60120BD}"/>
                  </a:ext>
                </a:extLst>
              </p:cNvPr>
              <p:cNvSpPr txBox="1"/>
              <p:nvPr/>
            </p:nvSpPr>
            <p:spPr>
              <a:xfrm flipH="1">
                <a:off x="5416822" y="1715757"/>
                <a:ext cx="3304567" cy="43306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b" anchorCtr="0">
                <a:spAutoFit/>
              </a:bodyPr>
              <a:lstStyle/>
              <a:p>
                <a:r>
                  <a:rPr lang="zh-CN" alt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寻找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函数（即预测函数）</a:t>
                </a:r>
              </a:p>
            </p:txBody>
          </p:sp>
        </p:grpSp>
        <p:grpSp>
          <p:nvGrpSpPr>
            <p:cNvPr id="12" name="iS1îḓê">
              <a:extLst>
                <a:ext uri="{FF2B5EF4-FFF2-40B4-BE49-F238E27FC236}">
                  <a16:creationId xmlns:a16="http://schemas.microsoft.com/office/drawing/2014/main" id="{30AE0218-64FB-4A89-A869-BF81788439BA}"/>
                </a:ext>
              </a:extLst>
            </p:cNvPr>
            <p:cNvGrpSpPr/>
            <p:nvPr/>
          </p:nvGrpSpPr>
          <p:grpSpPr>
            <a:xfrm>
              <a:off x="5966583" y="2406283"/>
              <a:ext cx="1591809" cy="1834242"/>
              <a:chOff x="5966583" y="2406283"/>
              <a:chExt cx="1591809" cy="1834242"/>
            </a:xfrm>
          </p:grpSpPr>
          <p:sp>
            <p:nvSpPr>
              <p:cNvPr id="23" name="îṡļîḍe">
                <a:extLst>
                  <a:ext uri="{FF2B5EF4-FFF2-40B4-BE49-F238E27FC236}">
                    <a16:creationId xmlns:a16="http://schemas.microsoft.com/office/drawing/2014/main" id="{2B0FA4CE-0594-4A91-BF28-5C85D551AC97}"/>
                  </a:ext>
                </a:extLst>
              </p:cNvPr>
              <p:cNvSpPr/>
              <p:nvPr/>
            </p:nvSpPr>
            <p:spPr>
              <a:xfrm rot="5400000">
                <a:off x="7101192" y="378332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íṣľiḓè">
                <a:extLst>
                  <a:ext uri="{FF2B5EF4-FFF2-40B4-BE49-F238E27FC236}">
                    <a16:creationId xmlns:a16="http://schemas.microsoft.com/office/drawing/2014/main" id="{08EFF598-ED0C-4EE1-A6F8-43B992EC9888}"/>
                  </a:ext>
                </a:extLst>
              </p:cNvPr>
              <p:cNvSpPr/>
              <p:nvPr/>
            </p:nvSpPr>
            <p:spPr>
              <a:xfrm rot="5400000">
                <a:off x="7301786" y="3977313"/>
                <a:ext cx="56012" cy="83510"/>
              </a:xfrm>
              <a:custGeom>
                <a:avLst/>
                <a:gdLst>
                  <a:gd name="connsiteX0" fmla="*/ 1632776 w 1725215"/>
                  <a:gd name="connsiteY0" fmla="*/ 834031 h 1994673"/>
                  <a:gd name="connsiteX1" fmla="*/ 288512 w 1725215"/>
                  <a:gd name="connsiteY1" fmla="*/ 27454 h 1994673"/>
                  <a:gd name="connsiteX2" fmla="*/ 0 w 1725215"/>
                  <a:gd name="connsiteY2" fmla="*/ 190808 h 1994673"/>
                  <a:gd name="connsiteX3" fmla="*/ 0 w 1725215"/>
                  <a:gd name="connsiteY3" fmla="*/ 1803866 h 1994673"/>
                  <a:gd name="connsiteX4" fmla="*/ 288512 w 1725215"/>
                  <a:gd name="connsiteY4" fmla="*/ 1967220 h 1994673"/>
                  <a:gd name="connsiteX5" fmla="*/ 1632776 w 1725215"/>
                  <a:gd name="connsiteY5" fmla="*/ 1160643 h 1994673"/>
                  <a:gd name="connsiteX6" fmla="*/ 1632776 w 1725215"/>
                  <a:gd name="connsiteY6" fmla="*/ 834031 h 199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5215" h="1994673">
                    <a:moveTo>
                      <a:pt x="1632776" y="834031"/>
                    </a:moveTo>
                    <a:lnTo>
                      <a:pt x="288512" y="27454"/>
                    </a:lnTo>
                    <a:cubicBezTo>
                      <a:pt x="161544" y="-48746"/>
                      <a:pt x="0" y="42694"/>
                      <a:pt x="0" y="190808"/>
                    </a:cubicBezTo>
                    <a:lnTo>
                      <a:pt x="0" y="1803866"/>
                    </a:lnTo>
                    <a:cubicBezTo>
                      <a:pt x="0" y="1951980"/>
                      <a:pt x="161544" y="2043420"/>
                      <a:pt x="288512" y="1967220"/>
                    </a:cubicBezTo>
                    <a:lnTo>
                      <a:pt x="1632776" y="1160643"/>
                    </a:lnTo>
                    <a:cubicBezTo>
                      <a:pt x="1756029" y="1086729"/>
                      <a:pt x="1756029" y="908040"/>
                      <a:pt x="1632776" y="8340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ECECEC"/>
                  </a:solidFill>
                </a:endParaRPr>
              </a:p>
            </p:txBody>
          </p:sp>
          <p:sp>
            <p:nvSpPr>
              <p:cNvPr id="25" name="î$1idê">
                <a:extLst>
                  <a:ext uri="{FF2B5EF4-FFF2-40B4-BE49-F238E27FC236}">
                    <a16:creationId xmlns:a16="http://schemas.microsoft.com/office/drawing/2014/main" id="{F4678CBA-1426-4C8A-9F13-90FAD75A6203}"/>
                  </a:ext>
                </a:extLst>
              </p:cNvPr>
              <p:cNvSpPr/>
              <p:nvPr/>
            </p:nvSpPr>
            <p:spPr>
              <a:xfrm rot="5400000">
                <a:off x="5966583" y="2406283"/>
                <a:ext cx="457200" cy="457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  <a:alpha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îSḷiḓê">
                <a:extLst>
                  <a:ext uri="{FF2B5EF4-FFF2-40B4-BE49-F238E27FC236}">
                    <a16:creationId xmlns:a16="http://schemas.microsoft.com/office/drawing/2014/main" id="{2C996525-0340-4E49-9D8B-6F22E82343F0}"/>
                  </a:ext>
                </a:extLst>
              </p:cNvPr>
              <p:cNvSpPr/>
              <p:nvPr/>
            </p:nvSpPr>
            <p:spPr>
              <a:xfrm rot="5400000">
                <a:off x="6167177" y="2600271"/>
                <a:ext cx="56012" cy="83510"/>
              </a:xfrm>
              <a:custGeom>
                <a:avLst/>
                <a:gdLst>
                  <a:gd name="connsiteX0" fmla="*/ 1632776 w 1725215"/>
                  <a:gd name="connsiteY0" fmla="*/ 834031 h 1994673"/>
                  <a:gd name="connsiteX1" fmla="*/ 288512 w 1725215"/>
                  <a:gd name="connsiteY1" fmla="*/ 27454 h 1994673"/>
                  <a:gd name="connsiteX2" fmla="*/ 0 w 1725215"/>
                  <a:gd name="connsiteY2" fmla="*/ 190808 h 1994673"/>
                  <a:gd name="connsiteX3" fmla="*/ 0 w 1725215"/>
                  <a:gd name="connsiteY3" fmla="*/ 1803866 h 1994673"/>
                  <a:gd name="connsiteX4" fmla="*/ 288512 w 1725215"/>
                  <a:gd name="connsiteY4" fmla="*/ 1967220 h 1994673"/>
                  <a:gd name="connsiteX5" fmla="*/ 1632776 w 1725215"/>
                  <a:gd name="connsiteY5" fmla="*/ 1160643 h 1994673"/>
                  <a:gd name="connsiteX6" fmla="*/ 1632776 w 1725215"/>
                  <a:gd name="connsiteY6" fmla="*/ 834031 h 199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25215" h="1994673">
                    <a:moveTo>
                      <a:pt x="1632776" y="834031"/>
                    </a:moveTo>
                    <a:lnTo>
                      <a:pt x="288512" y="27454"/>
                    </a:lnTo>
                    <a:cubicBezTo>
                      <a:pt x="161544" y="-48746"/>
                      <a:pt x="0" y="42694"/>
                      <a:pt x="0" y="190808"/>
                    </a:cubicBezTo>
                    <a:lnTo>
                      <a:pt x="0" y="1803866"/>
                    </a:lnTo>
                    <a:cubicBezTo>
                      <a:pt x="0" y="1951980"/>
                      <a:pt x="161544" y="2043420"/>
                      <a:pt x="288512" y="1967220"/>
                    </a:cubicBezTo>
                    <a:lnTo>
                      <a:pt x="1632776" y="1160643"/>
                    </a:lnTo>
                    <a:cubicBezTo>
                      <a:pt x="1756029" y="1086729"/>
                      <a:pt x="1756029" y="908040"/>
                      <a:pt x="1632776" y="8340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ECECEC"/>
                  </a:solidFill>
                </a:endParaRPr>
              </a:p>
            </p:txBody>
          </p:sp>
        </p:grpSp>
        <p:sp>
          <p:nvSpPr>
            <p:cNvPr id="13" name="íṩliḓè">
              <a:extLst>
                <a:ext uri="{FF2B5EF4-FFF2-40B4-BE49-F238E27FC236}">
                  <a16:creationId xmlns:a16="http://schemas.microsoft.com/office/drawing/2014/main" id="{5239D3E8-F141-439F-B332-9FA6BE0EF879}"/>
                </a:ext>
              </a:extLst>
            </p:cNvPr>
            <p:cNvSpPr/>
            <p:nvPr/>
          </p:nvSpPr>
          <p:spPr>
            <a:xfrm>
              <a:off x="3983470" y="4445277"/>
              <a:ext cx="6720287" cy="934231"/>
            </a:xfrm>
            <a:prstGeom prst="roundRect">
              <a:avLst>
                <a:gd name="adj" fmla="val 15000"/>
              </a:avLst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82C2DCD-7FAD-4925-A385-116E71FAF48F}"/>
              </a:ext>
            </a:extLst>
          </p:cNvPr>
          <p:cNvSpPr txBox="1"/>
          <p:nvPr/>
        </p:nvSpPr>
        <p:spPr>
          <a:xfrm>
            <a:off x="2385848" y="2302440"/>
            <a:ext cx="53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íṥḷïḑê">
            <a:extLst>
              <a:ext uri="{FF2B5EF4-FFF2-40B4-BE49-F238E27FC236}">
                <a16:creationId xmlns:a16="http://schemas.microsoft.com/office/drawing/2014/main" id="{CFE31342-1922-40AB-B208-301E344CD671}"/>
              </a:ext>
            </a:extLst>
          </p:cNvPr>
          <p:cNvSpPr txBox="1"/>
          <p:nvPr/>
        </p:nvSpPr>
        <p:spPr>
          <a:xfrm flipH="1">
            <a:off x="3443216" y="3704275"/>
            <a:ext cx="3304567" cy="433068"/>
          </a:xfrm>
          <a:prstGeom prst="rect">
            <a:avLst/>
          </a:prstGeom>
          <a:noFill/>
        </p:spPr>
        <p:txBody>
          <a:bodyPr wrap="square" lIns="90000" tIns="46800" rIns="90000" bIns="46800" anchor="b" anchorCtr="0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函数（损失函数）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7E5C3AA-FB3D-4FF0-BA12-27105AE56F4C}"/>
              </a:ext>
            </a:extLst>
          </p:cNvPr>
          <p:cNvSpPr txBox="1"/>
          <p:nvPr/>
        </p:nvSpPr>
        <p:spPr>
          <a:xfrm>
            <a:off x="2960691" y="3680856"/>
            <a:ext cx="53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íṥḷïḑê">
            <a:extLst>
              <a:ext uri="{FF2B5EF4-FFF2-40B4-BE49-F238E27FC236}">
                <a16:creationId xmlns:a16="http://schemas.microsoft.com/office/drawing/2014/main" id="{B954D1A0-D315-4ACB-BB2E-36748CD5DF6E}"/>
              </a:ext>
            </a:extLst>
          </p:cNvPr>
          <p:cNvSpPr txBox="1"/>
          <p:nvPr/>
        </p:nvSpPr>
        <p:spPr>
          <a:xfrm flipH="1">
            <a:off x="3595431" y="5084522"/>
            <a:ext cx="6656954" cy="463846"/>
          </a:xfrm>
          <a:prstGeom prst="rect">
            <a:avLst/>
          </a:prstGeom>
          <a:noFill/>
        </p:spPr>
        <p:txBody>
          <a:bodyPr wrap="square" lIns="90000" tIns="46800" rIns="90000" bIns="46800" anchor="b" anchorCtr="0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想办法使得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函数最小并求得</a:t>
            </a: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回归参数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6223537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51287" y="749080"/>
            <a:ext cx="2617094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预测函数</a:t>
            </a: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403125" y="851858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160A31D-8AA3-4195-8544-9EF100FE44E7}"/>
              </a:ext>
            </a:extLst>
          </p:cNvPr>
          <p:cNvSpPr>
            <a:spLocks noGrp="1"/>
          </p:cNvSpPr>
          <p:nvPr/>
        </p:nvSpPr>
        <p:spPr>
          <a:xfrm>
            <a:off x="978337" y="1824312"/>
            <a:ext cx="6467237" cy="44234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376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472C4"/>
              </a:buClr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二分类问题的概率与自变量之间的关系图形往往是一个</a:t>
            </a: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S型曲线</a:t>
            </a: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，采用</a:t>
            </a:r>
            <a:r>
              <a:rPr sz="18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Sigmoid函数</a:t>
            </a: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实现，函数形式为：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sz="180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sz="18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构造预测函数</a:t>
            </a: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为：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sigmoid的函数输出是介于（0，1）之间的，中间值是0.5，公式的含义就很好理解了，因为输出是介于（0，1）之间，也就表明了数据属于某一类别的概率，例如： &lt;0.5则说明当前数据属于A类；&gt;0.5则说明当前数据属于B类。所以我们可以将sigmoid函数看成样本数据的</a:t>
            </a:r>
            <a:r>
              <a:rPr sz="1800"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概率密度函数</a:t>
            </a:r>
            <a:r>
              <a:rPr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1800" dirty="0">
              <a:solidFill>
                <a:srgbClr val="BB583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kumimoji="1" lang="zh-CN" altLang="en-US" sz="1800" dirty="0">
              <a:solidFill>
                <a:srgbClr val="BB583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8681E2B9-68FE-49AA-A577-6229A3D9D2B3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574" y="2161409"/>
            <a:ext cx="4031615" cy="2823845"/>
          </a:xfrm>
          <a:prstGeom prst="rect">
            <a:avLst/>
          </a:prstGeom>
        </p:spPr>
      </p:pic>
      <p:graphicFrame>
        <p:nvGraphicFramePr>
          <p:cNvPr id="8" name="对象 -2147482610">
            <a:extLst>
              <a:ext uri="{FF2B5EF4-FFF2-40B4-BE49-F238E27FC236}">
                <a16:creationId xmlns:a16="http://schemas.microsoft.com/office/drawing/2014/main" id="{AF457F04-1FBA-4551-9EA0-7BF6D394D7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33084"/>
              </p:ext>
            </p:extLst>
          </p:nvPr>
        </p:nvGraphicFramePr>
        <p:xfrm>
          <a:off x="3045281" y="3492019"/>
          <a:ext cx="2179936" cy="53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5" imgW="1651000" imgH="406400" progId="Equation.DSMT4">
                  <p:embed/>
                </p:oleObj>
              </mc:Choice>
              <mc:Fallback>
                <p:oleObj r:id="rId5" imgW="1651000" imgH="406400" progId="Equation.DSMT4">
                  <p:embed/>
                  <p:pic>
                    <p:nvPicPr>
                      <p:cNvPr id="2" name="对象 -21474826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5281" y="3492019"/>
                        <a:ext cx="2179936" cy="534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13">
            <a:extLst>
              <a:ext uri="{FF2B5EF4-FFF2-40B4-BE49-F238E27FC236}">
                <a16:creationId xmlns:a16="http://schemas.microsoft.com/office/drawing/2014/main" id="{40E090D9-0DF9-4AC1-B81A-D1579C167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769304"/>
              </p:ext>
            </p:extLst>
          </p:nvPr>
        </p:nvGraphicFramePr>
        <p:xfrm>
          <a:off x="3446075" y="2795752"/>
          <a:ext cx="1218952" cy="53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7" imgW="901065" imgH="393700" progId="Equation.DSMT4">
                  <p:embed/>
                </p:oleObj>
              </mc:Choice>
              <mc:Fallback>
                <p:oleObj r:id="rId7" imgW="901065" imgH="393700" progId="Equation.DSMT4">
                  <p:embed/>
                  <p:pic>
                    <p:nvPicPr>
                      <p:cNvPr id="6" name="对象 -21474826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6075" y="2795752"/>
                        <a:ext cx="1218952" cy="5347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06357963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19585" y="706903"/>
            <a:ext cx="373029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构造损失函数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306580" y="809681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5710EFD-AA81-490A-8E5A-399D75491387}"/>
              </a:ext>
            </a:extLst>
          </p:cNvPr>
          <p:cNvSpPr>
            <a:spLocks noGrp="1"/>
          </p:cNvSpPr>
          <p:nvPr/>
        </p:nvSpPr>
        <p:spPr>
          <a:xfrm>
            <a:off x="923290" y="1678639"/>
            <a:ext cx="10345420" cy="44234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376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472C4"/>
              </a:buClr>
            </a:pPr>
            <a:r>
              <a:rPr lang="en-US" sz="18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与多元线性回归所采用的最小二乘法的参数估计方法相对应，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最大似然法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是逻辑回归所采用的参数估计方法，其原理是找到这样一个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，可以让样本数据所包含的观察值被观察到的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可能性最大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。这种寻找最大可能性的方法需要反复计算，对计算能力有很高的要求。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最大似然法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是大样本数据中参数的估计稳定、偏差小、估计方差小。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接下来我们使用概率论中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极大似然估计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的方法去求解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损失函数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首先得到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概率函数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为：</a:t>
            </a:r>
          </a:p>
        </p:txBody>
      </p:sp>
      <p:graphicFrame>
        <p:nvGraphicFramePr>
          <p:cNvPr id="7" name="对象 -2147482602">
            <a:extLst>
              <a:ext uri="{FF2B5EF4-FFF2-40B4-BE49-F238E27FC236}">
                <a16:creationId xmlns:a16="http://schemas.microsoft.com/office/drawing/2014/main" id="{E49EEF18-7994-4F47-BAB0-ACB8886E8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57221"/>
              </p:ext>
            </p:extLst>
          </p:nvPr>
        </p:nvGraphicFramePr>
        <p:xfrm>
          <a:off x="3961765" y="4901231"/>
          <a:ext cx="392112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2133600" imgH="304800" progId="Equation.DSMT4">
                  <p:embed/>
                </p:oleObj>
              </mc:Choice>
              <mc:Fallback>
                <p:oleObj r:id="rId4" imgW="2133600" imgH="304800" progId="Equation.DSMT4">
                  <p:embed/>
                  <p:pic>
                    <p:nvPicPr>
                      <p:cNvPr id="2" name="对象 -21474826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1765" y="4901231"/>
                        <a:ext cx="3921125" cy="556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46516667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A2447E-AFD1-43B0-AEEE-78C4B98E9F95}"/>
              </a:ext>
            </a:extLst>
          </p:cNvPr>
          <p:cNvSpPr/>
          <p:nvPr/>
        </p:nvSpPr>
        <p:spPr>
          <a:xfrm>
            <a:off x="512466" y="753626"/>
            <a:ext cx="2066382" cy="637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Arial"/>
            </a:endParaRPr>
          </a:p>
        </p:txBody>
      </p:sp>
      <p:sp>
        <p:nvSpPr>
          <p:cNvPr id="343" name="TextBox 3">
            <a:extLst>
              <a:ext uri="{FF2B5EF4-FFF2-40B4-BE49-F238E27FC236}">
                <a16:creationId xmlns:a16="http://schemas.microsoft.com/office/drawing/2014/main" id="{60CB43B0-2A48-4AE3-9E61-80253A8DD5E7}"/>
              </a:ext>
            </a:extLst>
          </p:cNvPr>
          <p:cNvSpPr txBox="1"/>
          <p:nvPr/>
        </p:nvSpPr>
        <p:spPr>
          <a:xfrm>
            <a:off x="919585" y="706903"/>
            <a:ext cx="3730297" cy="646331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构造损失函数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4" name="iconfont-1191-801510">
            <a:extLst>
              <a:ext uri="{FF2B5EF4-FFF2-40B4-BE49-F238E27FC236}">
                <a16:creationId xmlns:a16="http://schemas.microsoft.com/office/drawing/2014/main" id="{40FCBC9A-563D-492B-A2DA-80405A37844F}"/>
              </a:ext>
            </a:extLst>
          </p:cNvPr>
          <p:cNvSpPr/>
          <p:nvPr/>
        </p:nvSpPr>
        <p:spPr>
          <a:xfrm>
            <a:off x="306580" y="809681"/>
            <a:ext cx="438821" cy="440777"/>
          </a:xfrm>
          <a:custGeom>
            <a:avLst/>
            <a:gdLst>
              <a:gd name="T0" fmla="*/ 7727 w 8478"/>
              <a:gd name="T1" fmla="*/ 1215 h 7536"/>
              <a:gd name="T2" fmla="*/ 727 w 8478"/>
              <a:gd name="T3" fmla="*/ 1215 h 7536"/>
              <a:gd name="T4" fmla="*/ 0 w 8478"/>
              <a:gd name="T5" fmla="*/ 3124 h 7536"/>
              <a:gd name="T6" fmla="*/ 1054 w 8478"/>
              <a:gd name="T7" fmla="*/ 4169 h 7536"/>
              <a:gd name="T8" fmla="*/ 2119 w 8478"/>
              <a:gd name="T9" fmla="*/ 3124 h 7536"/>
              <a:gd name="T10" fmla="*/ 3173 w 8478"/>
              <a:gd name="T11" fmla="*/ 4169 h 7536"/>
              <a:gd name="T12" fmla="*/ 4239 w 8478"/>
              <a:gd name="T13" fmla="*/ 3124 h 7536"/>
              <a:gd name="T14" fmla="*/ 5293 w 8478"/>
              <a:gd name="T15" fmla="*/ 4169 h 7536"/>
              <a:gd name="T16" fmla="*/ 6346 w 8478"/>
              <a:gd name="T17" fmla="*/ 3124 h 7536"/>
              <a:gd name="T18" fmla="*/ 7412 w 8478"/>
              <a:gd name="T19" fmla="*/ 4169 h 7536"/>
              <a:gd name="T20" fmla="*/ 8478 w 8478"/>
              <a:gd name="T21" fmla="*/ 3124 h 7536"/>
              <a:gd name="T22" fmla="*/ 7727 w 8478"/>
              <a:gd name="T23" fmla="*/ 1215 h 7536"/>
              <a:gd name="T24" fmla="*/ 7146 w 8478"/>
              <a:gd name="T25" fmla="*/ 4497 h 7536"/>
              <a:gd name="T26" fmla="*/ 7146 w 8478"/>
              <a:gd name="T27" fmla="*/ 6928 h 7536"/>
              <a:gd name="T28" fmla="*/ 1332 w 8478"/>
              <a:gd name="T29" fmla="*/ 6928 h 7536"/>
              <a:gd name="T30" fmla="*/ 1332 w 8478"/>
              <a:gd name="T31" fmla="*/ 4497 h 7536"/>
              <a:gd name="T32" fmla="*/ 727 w 8478"/>
              <a:gd name="T33" fmla="*/ 4497 h 7536"/>
              <a:gd name="T34" fmla="*/ 727 w 8478"/>
              <a:gd name="T35" fmla="*/ 7050 h 7536"/>
              <a:gd name="T36" fmla="*/ 1187 w 8478"/>
              <a:gd name="T37" fmla="*/ 7536 h 7536"/>
              <a:gd name="T38" fmla="*/ 7279 w 8478"/>
              <a:gd name="T39" fmla="*/ 7536 h 7536"/>
              <a:gd name="T40" fmla="*/ 7739 w 8478"/>
              <a:gd name="T41" fmla="*/ 7050 h 7536"/>
              <a:gd name="T42" fmla="*/ 7739 w 8478"/>
              <a:gd name="T43" fmla="*/ 4497 h 7536"/>
              <a:gd name="T44" fmla="*/ 7146 w 8478"/>
              <a:gd name="T45" fmla="*/ 4497 h 7536"/>
              <a:gd name="T46" fmla="*/ 7727 w 8478"/>
              <a:gd name="T47" fmla="*/ 1203 h 7536"/>
              <a:gd name="T48" fmla="*/ 1211 w 8478"/>
              <a:gd name="T49" fmla="*/ 729 h 7536"/>
              <a:gd name="T50" fmla="*/ 7267 w 8478"/>
              <a:gd name="T51" fmla="*/ 729 h 7536"/>
              <a:gd name="T52" fmla="*/ 7630 w 8478"/>
              <a:gd name="T53" fmla="*/ 365 h 7536"/>
              <a:gd name="T54" fmla="*/ 7267 w 8478"/>
              <a:gd name="T55" fmla="*/ 0 h 7536"/>
              <a:gd name="T56" fmla="*/ 1211 w 8478"/>
              <a:gd name="T57" fmla="*/ 0 h 7536"/>
              <a:gd name="T58" fmla="*/ 848 w 8478"/>
              <a:gd name="T59" fmla="*/ 365 h 7536"/>
              <a:gd name="T60" fmla="*/ 1211 w 8478"/>
              <a:gd name="T61" fmla="*/ 729 h 7536"/>
              <a:gd name="T62" fmla="*/ 1211 w 8478"/>
              <a:gd name="T63" fmla="*/ 729 h 7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478" h="7536">
                <a:moveTo>
                  <a:pt x="7727" y="1215"/>
                </a:moveTo>
                <a:lnTo>
                  <a:pt x="727" y="1215"/>
                </a:lnTo>
                <a:lnTo>
                  <a:pt x="0" y="3124"/>
                </a:lnTo>
                <a:cubicBezTo>
                  <a:pt x="0" y="3695"/>
                  <a:pt x="472" y="4169"/>
                  <a:pt x="1054" y="4169"/>
                </a:cubicBezTo>
                <a:cubicBezTo>
                  <a:pt x="1635" y="4169"/>
                  <a:pt x="2119" y="3707"/>
                  <a:pt x="2119" y="3124"/>
                </a:cubicBezTo>
                <a:cubicBezTo>
                  <a:pt x="2119" y="3695"/>
                  <a:pt x="2592" y="4169"/>
                  <a:pt x="3173" y="4169"/>
                </a:cubicBezTo>
                <a:cubicBezTo>
                  <a:pt x="3755" y="4169"/>
                  <a:pt x="4239" y="3707"/>
                  <a:pt x="4239" y="3124"/>
                </a:cubicBezTo>
                <a:cubicBezTo>
                  <a:pt x="4239" y="3695"/>
                  <a:pt x="4711" y="4169"/>
                  <a:pt x="5293" y="4169"/>
                </a:cubicBezTo>
                <a:cubicBezTo>
                  <a:pt x="5874" y="4169"/>
                  <a:pt x="6346" y="3707"/>
                  <a:pt x="6346" y="3124"/>
                </a:cubicBezTo>
                <a:cubicBezTo>
                  <a:pt x="6346" y="3695"/>
                  <a:pt x="6819" y="4169"/>
                  <a:pt x="7412" y="4169"/>
                </a:cubicBezTo>
                <a:cubicBezTo>
                  <a:pt x="7994" y="4169"/>
                  <a:pt x="8478" y="3707"/>
                  <a:pt x="8478" y="3124"/>
                </a:cubicBezTo>
                <a:lnTo>
                  <a:pt x="7727" y="1215"/>
                </a:lnTo>
                <a:close/>
                <a:moveTo>
                  <a:pt x="7146" y="4497"/>
                </a:moveTo>
                <a:lnTo>
                  <a:pt x="7146" y="6928"/>
                </a:lnTo>
                <a:lnTo>
                  <a:pt x="1332" y="6928"/>
                </a:lnTo>
                <a:lnTo>
                  <a:pt x="1332" y="4497"/>
                </a:lnTo>
                <a:lnTo>
                  <a:pt x="727" y="4497"/>
                </a:lnTo>
                <a:lnTo>
                  <a:pt x="727" y="7050"/>
                </a:lnTo>
                <a:cubicBezTo>
                  <a:pt x="727" y="7269"/>
                  <a:pt x="969" y="7536"/>
                  <a:pt x="1187" y="7536"/>
                </a:cubicBezTo>
                <a:lnTo>
                  <a:pt x="7279" y="7536"/>
                </a:lnTo>
                <a:cubicBezTo>
                  <a:pt x="7497" y="7536"/>
                  <a:pt x="7739" y="7269"/>
                  <a:pt x="7739" y="7050"/>
                </a:cubicBezTo>
                <a:lnTo>
                  <a:pt x="7739" y="4497"/>
                </a:lnTo>
                <a:lnTo>
                  <a:pt x="7146" y="4497"/>
                </a:lnTo>
                <a:close/>
                <a:moveTo>
                  <a:pt x="7727" y="1203"/>
                </a:moveTo>
                <a:close/>
                <a:moveTo>
                  <a:pt x="1211" y="729"/>
                </a:moveTo>
                <a:lnTo>
                  <a:pt x="7267" y="729"/>
                </a:lnTo>
                <a:cubicBezTo>
                  <a:pt x="7473" y="729"/>
                  <a:pt x="7630" y="571"/>
                  <a:pt x="7630" y="365"/>
                </a:cubicBezTo>
                <a:cubicBezTo>
                  <a:pt x="7630" y="158"/>
                  <a:pt x="7473" y="0"/>
                  <a:pt x="7267" y="0"/>
                </a:cubicBezTo>
                <a:lnTo>
                  <a:pt x="1211" y="0"/>
                </a:lnTo>
                <a:cubicBezTo>
                  <a:pt x="1005" y="0"/>
                  <a:pt x="848" y="158"/>
                  <a:pt x="848" y="365"/>
                </a:cubicBezTo>
                <a:cubicBezTo>
                  <a:pt x="848" y="571"/>
                  <a:pt x="1005" y="729"/>
                  <a:pt x="1211" y="729"/>
                </a:cubicBezTo>
                <a:close/>
                <a:moveTo>
                  <a:pt x="1211" y="729"/>
                </a:move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D0827DB-0841-4C1E-8362-FFE10E59C678}"/>
              </a:ext>
            </a:extLst>
          </p:cNvPr>
          <p:cNvSpPr>
            <a:spLocks noGrp="1"/>
          </p:cNvSpPr>
          <p:nvPr/>
        </p:nvSpPr>
        <p:spPr>
          <a:xfrm>
            <a:off x="512465" y="1680964"/>
            <a:ext cx="10964831" cy="44234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3765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3765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4472C4"/>
              </a:buClr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因为样本数据(m个)独立，所以它们的联合分布可以表示为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各边际分布的乘积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,取似然函数为：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取对数似然函数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  <a:buClr>
                <a:srgbClr val="4472C4"/>
              </a:buClr>
            </a:pPr>
            <a:endParaRPr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472C4"/>
              </a:buClr>
            </a:pP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最大似然估计就是要求得使l(θ)取最大值时的θ，这里可以使用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梯度上升法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求解，求得的θ就是要求的</a:t>
            </a:r>
            <a:r>
              <a:rPr b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最佳参数</a:t>
            </a:r>
            <a:r>
              <a:rPr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0" name="对象 -2147482601">
            <a:extLst>
              <a:ext uri="{FF2B5EF4-FFF2-40B4-BE49-F238E27FC236}">
                <a16:creationId xmlns:a16="http://schemas.microsoft.com/office/drawing/2014/main" id="{597E4D7D-0FED-4B95-B9AD-A75DA6914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751736"/>
              </p:ext>
            </p:extLst>
          </p:nvPr>
        </p:nvGraphicFramePr>
        <p:xfrm>
          <a:off x="3207974" y="2319069"/>
          <a:ext cx="4821929" cy="64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4" imgW="3213100" imgH="431800" progId="Equation.DSMT4">
                  <p:embed/>
                </p:oleObj>
              </mc:Choice>
              <mc:Fallback>
                <p:oleObj r:id="rId4" imgW="3213100" imgH="431800" progId="Equation.DSMT4">
                  <p:embed/>
                  <p:pic>
                    <p:nvPicPr>
                      <p:cNvPr id="2" name="对象 -214748260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7974" y="2319069"/>
                        <a:ext cx="4821929" cy="64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00">
            <a:extLst>
              <a:ext uri="{FF2B5EF4-FFF2-40B4-BE49-F238E27FC236}">
                <a16:creationId xmlns:a16="http://schemas.microsoft.com/office/drawing/2014/main" id="{DF8DF761-B0DA-4253-93CC-8DA1829EF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361557"/>
              </p:ext>
            </p:extLst>
          </p:nvPr>
        </p:nvGraphicFramePr>
        <p:xfrm>
          <a:off x="2970213" y="3490913"/>
          <a:ext cx="5429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6" imgW="3670300" imgH="431800" progId="Equation.DSMT4">
                  <p:embed/>
                </p:oleObj>
              </mc:Choice>
              <mc:Fallback>
                <p:oleObj r:id="rId6" imgW="3670300" imgH="431800" progId="Equation.DSMT4">
                  <p:embed/>
                  <p:pic>
                    <p:nvPicPr>
                      <p:cNvPr id="5" name="对象 -21474826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0213" y="3490913"/>
                        <a:ext cx="542925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599">
            <a:extLst>
              <a:ext uri="{FF2B5EF4-FFF2-40B4-BE49-F238E27FC236}">
                <a16:creationId xmlns:a16="http://schemas.microsoft.com/office/drawing/2014/main" id="{745661D7-C463-472F-B15F-E77E7D13C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88687"/>
              </p:ext>
            </p:extLst>
          </p:nvPr>
        </p:nvGraphicFramePr>
        <p:xfrm>
          <a:off x="4787873" y="5100833"/>
          <a:ext cx="1603335" cy="61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8" imgW="1040765" imgH="393700" progId="Equation.DSMT4">
                  <p:embed/>
                </p:oleObj>
              </mc:Choice>
              <mc:Fallback>
                <p:oleObj r:id="rId8" imgW="1040765" imgH="393700" progId="Equation.DSMT4">
                  <p:embed/>
                  <p:pic>
                    <p:nvPicPr>
                      <p:cNvPr id="7" name="对象 -21474825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7873" y="5100833"/>
                        <a:ext cx="1603335" cy="61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67183952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47;#407147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718</Words>
  <Application>Microsoft Office PowerPoint</Application>
  <PresentationFormat>宽屏</PresentationFormat>
  <Paragraphs>94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MS PMincho</vt:lpstr>
      <vt:lpstr>等线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Wingdings</vt:lpstr>
      <vt:lpstr>Office 主题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嘉怡 吴</dc:creator>
  <cp:lastModifiedBy>651872765@qq.com</cp:lastModifiedBy>
  <cp:revision>35</cp:revision>
  <dcterms:created xsi:type="dcterms:W3CDTF">2021-04-25T14:55:51Z</dcterms:created>
  <dcterms:modified xsi:type="dcterms:W3CDTF">2021-06-22T13:24:48Z</dcterms:modified>
</cp:coreProperties>
</file>