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7" r:id="rId2"/>
    <p:sldId id="258" r:id="rId3"/>
    <p:sldId id="266" r:id="rId4"/>
    <p:sldId id="260" r:id="rId5"/>
    <p:sldId id="330" r:id="rId6"/>
    <p:sldId id="331" r:id="rId7"/>
    <p:sldId id="332" r:id="rId8"/>
    <p:sldId id="333" r:id="rId9"/>
    <p:sldId id="334" r:id="rId10"/>
    <p:sldId id="335" r:id="rId11"/>
    <p:sldId id="336" r:id="rId12"/>
    <p:sldId id="337" r:id="rId13"/>
    <p:sldId id="272" r:id="rId14"/>
    <p:sldId id="309" r:id="rId15"/>
    <p:sldId id="338" r:id="rId16"/>
    <p:sldId id="310" r:id="rId17"/>
    <p:sldId id="33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7" autoAdjust="0"/>
    <p:restoredTop sz="89362" autoAdjust="0"/>
  </p:normalViewPr>
  <p:slideViewPr>
    <p:cSldViewPr snapToGrid="0">
      <p:cViewPr varScale="1">
        <p:scale>
          <a:sx n="91" d="100"/>
          <a:sy n="91" d="100"/>
        </p:scale>
        <p:origin x="120"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F39AF2-D2F8-4D4F-86D0-A3C617CEBE7C}" type="datetimeFigureOut">
              <a:rPr lang="zh-CN" altLang="en-US" smtClean="0"/>
              <a:t>2021/6/22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34B6D2-6CF6-41D2-83DF-DF202F23F705}" type="slidenum">
              <a:rPr lang="zh-CN" altLang="en-US" smtClean="0"/>
              <a:t>‹#›</a:t>
            </a:fld>
            <a:endParaRPr lang="zh-CN" altLang="en-US"/>
          </a:p>
        </p:txBody>
      </p:sp>
    </p:spTree>
    <p:extLst>
      <p:ext uri="{BB962C8B-B14F-4D97-AF65-F5344CB8AC3E}">
        <p14:creationId xmlns:p14="http://schemas.microsoft.com/office/powerpoint/2010/main" val="1936164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334B6D2-6CF6-41D2-83DF-DF202F23F705}" type="slidenum">
              <a:rPr lang="zh-CN" altLang="en-US" smtClean="0"/>
              <a:t>1</a:t>
            </a:fld>
            <a:endParaRPr lang="zh-CN" altLang="en-US"/>
          </a:p>
        </p:txBody>
      </p:sp>
    </p:spTree>
    <p:extLst>
      <p:ext uri="{BB962C8B-B14F-4D97-AF65-F5344CB8AC3E}">
        <p14:creationId xmlns:p14="http://schemas.microsoft.com/office/powerpoint/2010/main" val="178972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ACF5E0-7370-4BC6-BB57-C3AD1013DDE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Arial"/>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Arial"/>
            </a:endParaRPr>
          </a:p>
        </p:txBody>
      </p:sp>
    </p:spTree>
    <p:extLst>
      <p:ext uri="{BB962C8B-B14F-4D97-AF65-F5344CB8AC3E}">
        <p14:creationId xmlns:p14="http://schemas.microsoft.com/office/powerpoint/2010/main" val="1679313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6523400-4DC7-4ED4-A8E7-26B3BB12C9CC}" type="datetimeFigureOut">
              <a:rPr lang="zh-CN" altLang="en-US" smtClean="0"/>
              <a:t>2021/6/22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60111D-4909-41E1-9B46-42B1B490B589}" type="slidenum">
              <a:rPr lang="zh-CN" altLang="en-US" smtClean="0"/>
              <a:t>‹#›</a:t>
            </a:fld>
            <a:endParaRPr lang="zh-CN" altLang="en-US"/>
          </a:p>
        </p:txBody>
      </p:sp>
    </p:spTree>
    <p:extLst>
      <p:ext uri="{BB962C8B-B14F-4D97-AF65-F5344CB8AC3E}">
        <p14:creationId xmlns:p14="http://schemas.microsoft.com/office/powerpoint/2010/main" val="224535471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6523400-4DC7-4ED4-A8E7-26B3BB12C9CC}" type="datetimeFigureOut">
              <a:rPr lang="zh-CN" altLang="en-US" smtClean="0"/>
              <a:t>2021/6/22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60111D-4909-41E1-9B46-42B1B490B589}" type="slidenum">
              <a:rPr lang="zh-CN" altLang="en-US" smtClean="0"/>
              <a:t>‹#›</a:t>
            </a:fld>
            <a:endParaRPr lang="zh-CN" altLang="en-US"/>
          </a:p>
        </p:txBody>
      </p:sp>
    </p:spTree>
    <p:extLst>
      <p:ext uri="{BB962C8B-B14F-4D97-AF65-F5344CB8AC3E}">
        <p14:creationId xmlns:p14="http://schemas.microsoft.com/office/powerpoint/2010/main" val="22948078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6523400-4DC7-4ED4-A8E7-26B3BB12C9CC}" type="datetimeFigureOut">
              <a:rPr lang="zh-CN" altLang="en-US" smtClean="0"/>
              <a:t>2021/6/22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60111D-4909-41E1-9B46-42B1B490B589}" type="slidenum">
              <a:rPr lang="zh-CN" altLang="en-US" smtClean="0"/>
              <a:t>‹#›</a:t>
            </a:fld>
            <a:endParaRPr lang="zh-CN" altLang="en-US"/>
          </a:p>
        </p:txBody>
      </p:sp>
    </p:spTree>
    <p:extLst>
      <p:ext uri="{BB962C8B-B14F-4D97-AF65-F5344CB8AC3E}">
        <p14:creationId xmlns:p14="http://schemas.microsoft.com/office/powerpoint/2010/main" val="245096736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6523400-4DC7-4ED4-A8E7-26B3BB12C9CC}" type="datetimeFigureOut">
              <a:rPr lang="zh-CN" altLang="en-US" smtClean="0"/>
              <a:t>2021/6/22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60111D-4909-41E1-9B46-42B1B490B589}" type="slidenum">
              <a:rPr lang="zh-CN" altLang="en-US" smtClean="0"/>
              <a:t>‹#›</a:t>
            </a:fld>
            <a:endParaRPr lang="zh-CN" altLang="en-US"/>
          </a:p>
        </p:txBody>
      </p:sp>
    </p:spTree>
    <p:extLst>
      <p:ext uri="{BB962C8B-B14F-4D97-AF65-F5344CB8AC3E}">
        <p14:creationId xmlns:p14="http://schemas.microsoft.com/office/powerpoint/2010/main" val="241450148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6523400-4DC7-4ED4-A8E7-26B3BB12C9CC}" type="datetimeFigureOut">
              <a:rPr lang="zh-CN" altLang="en-US" smtClean="0"/>
              <a:t>2021/6/22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60111D-4909-41E1-9B46-42B1B490B589}" type="slidenum">
              <a:rPr lang="zh-CN" altLang="en-US" smtClean="0"/>
              <a:t>‹#›</a:t>
            </a:fld>
            <a:endParaRPr lang="zh-CN" altLang="en-US"/>
          </a:p>
        </p:txBody>
      </p:sp>
    </p:spTree>
    <p:extLst>
      <p:ext uri="{BB962C8B-B14F-4D97-AF65-F5344CB8AC3E}">
        <p14:creationId xmlns:p14="http://schemas.microsoft.com/office/powerpoint/2010/main" val="315821173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6523400-4DC7-4ED4-A8E7-26B3BB12C9CC}" type="datetimeFigureOut">
              <a:rPr lang="zh-CN" altLang="en-US" smtClean="0"/>
              <a:t>2021/6/22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60111D-4909-41E1-9B46-42B1B490B589}" type="slidenum">
              <a:rPr lang="zh-CN" altLang="en-US" smtClean="0"/>
              <a:t>‹#›</a:t>
            </a:fld>
            <a:endParaRPr lang="zh-CN" altLang="en-US"/>
          </a:p>
        </p:txBody>
      </p:sp>
    </p:spTree>
    <p:extLst>
      <p:ext uri="{BB962C8B-B14F-4D97-AF65-F5344CB8AC3E}">
        <p14:creationId xmlns:p14="http://schemas.microsoft.com/office/powerpoint/2010/main" val="381133775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6523400-4DC7-4ED4-A8E7-26B3BB12C9CC}" type="datetimeFigureOut">
              <a:rPr lang="zh-CN" altLang="en-US" smtClean="0"/>
              <a:t>2021/6/22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D60111D-4909-41E1-9B46-42B1B490B589}" type="slidenum">
              <a:rPr lang="zh-CN" altLang="en-US" smtClean="0"/>
              <a:t>‹#›</a:t>
            </a:fld>
            <a:endParaRPr lang="zh-CN" altLang="en-US"/>
          </a:p>
        </p:txBody>
      </p:sp>
    </p:spTree>
    <p:extLst>
      <p:ext uri="{BB962C8B-B14F-4D97-AF65-F5344CB8AC3E}">
        <p14:creationId xmlns:p14="http://schemas.microsoft.com/office/powerpoint/2010/main" val="200511879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6523400-4DC7-4ED4-A8E7-26B3BB12C9CC}" type="datetimeFigureOut">
              <a:rPr lang="zh-CN" altLang="en-US" smtClean="0"/>
              <a:t>2021/6/22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D60111D-4909-41E1-9B46-42B1B490B589}" type="slidenum">
              <a:rPr lang="zh-CN" altLang="en-US" smtClean="0"/>
              <a:t>‹#›</a:t>
            </a:fld>
            <a:endParaRPr lang="zh-CN" altLang="en-US"/>
          </a:p>
        </p:txBody>
      </p:sp>
    </p:spTree>
    <p:extLst>
      <p:ext uri="{BB962C8B-B14F-4D97-AF65-F5344CB8AC3E}">
        <p14:creationId xmlns:p14="http://schemas.microsoft.com/office/powerpoint/2010/main" val="27753554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6523400-4DC7-4ED4-A8E7-26B3BB12C9CC}" type="datetimeFigureOut">
              <a:rPr lang="zh-CN" altLang="en-US" smtClean="0"/>
              <a:t>2021/6/22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D60111D-4909-41E1-9B46-42B1B490B589}" type="slidenum">
              <a:rPr lang="zh-CN" altLang="en-US" smtClean="0"/>
              <a:t>‹#›</a:t>
            </a:fld>
            <a:endParaRPr lang="zh-CN" altLang="en-US"/>
          </a:p>
        </p:txBody>
      </p:sp>
    </p:spTree>
    <p:extLst>
      <p:ext uri="{BB962C8B-B14F-4D97-AF65-F5344CB8AC3E}">
        <p14:creationId xmlns:p14="http://schemas.microsoft.com/office/powerpoint/2010/main" val="332734801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6523400-4DC7-4ED4-A8E7-26B3BB12C9CC}" type="datetimeFigureOut">
              <a:rPr lang="zh-CN" altLang="en-US" smtClean="0"/>
              <a:t>2021/6/22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60111D-4909-41E1-9B46-42B1B490B589}" type="slidenum">
              <a:rPr lang="zh-CN" altLang="en-US" smtClean="0"/>
              <a:t>‹#›</a:t>
            </a:fld>
            <a:endParaRPr lang="zh-CN" altLang="en-US"/>
          </a:p>
        </p:txBody>
      </p:sp>
    </p:spTree>
    <p:extLst>
      <p:ext uri="{BB962C8B-B14F-4D97-AF65-F5344CB8AC3E}">
        <p14:creationId xmlns:p14="http://schemas.microsoft.com/office/powerpoint/2010/main" val="175253038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6523400-4DC7-4ED4-A8E7-26B3BB12C9CC}" type="datetimeFigureOut">
              <a:rPr lang="zh-CN" altLang="en-US" smtClean="0"/>
              <a:t>2021/6/22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60111D-4909-41E1-9B46-42B1B490B589}" type="slidenum">
              <a:rPr lang="zh-CN" altLang="en-US" smtClean="0"/>
              <a:t>‹#›</a:t>
            </a:fld>
            <a:endParaRPr lang="zh-CN" altLang="en-US"/>
          </a:p>
        </p:txBody>
      </p:sp>
    </p:spTree>
    <p:extLst>
      <p:ext uri="{BB962C8B-B14F-4D97-AF65-F5344CB8AC3E}">
        <p14:creationId xmlns:p14="http://schemas.microsoft.com/office/powerpoint/2010/main" val="369971566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523400-4DC7-4ED4-A8E7-26B3BB12C9CC}" type="datetimeFigureOut">
              <a:rPr lang="zh-CN" altLang="en-US" smtClean="0"/>
              <a:t>2021/6/22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60111D-4909-41E1-9B46-42B1B490B589}" type="slidenum">
              <a:rPr lang="zh-CN" altLang="en-US" smtClean="0"/>
              <a:t>‹#›</a:t>
            </a:fld>
            <a:endParaRPr lang="zh-CN" altLang="en-US"/>
          </a:p>
        </p:txBody>
      </p:sp>
      <p:sp>
        <p:nvSpPr>
          <p:cNvPr id="7" name="矩形 6"/>
          <p:cNvSpPr/>
          <p:nvPr userDrawn="1"/>
        </p:nvSpPr>
        <p:spPr>
          <a:xfrm>
            <a:off x="0" y="0"/>
            <a:ext cx="12192000" cy="6858000"/>
          </a:xfrm>
          <a:prstGeom prst="rect">
            <a:avLst/>
          </a:prstGeom>
          <a:solidFill>
            <a:srgbClr val="00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descr="C:\Documents and Settings\Administrator\桌面\新建文件夹\封面\复件 (38) 新建文件夹\dc6e24016985a28b4144.jpg"/>
          <p:cNvPicPr>
            <a:picLocks noChangeAspect="1" noChangeArrowheads="1"/>
          </p:cNvPicPr>
          <p:nvPr userDrawn="1"/>
        </p:nvPicPr>
        <p:blipFill>
          <a:blip r:embed="rId13">
            <a:extLst>
              <a:ext uri="{28A0092B-C50C-407E-A947-70E740481C1C}">
                <a14:useLocalDpi xmlns:a14="http://schemas.microsoft.com/office/drawing/2010/main" val="0"/>
              </a:ext>
            </a:extLst>
          </a:blip>
          <a:srcRect l="21648" r="50476"/>
          <a:stretch>
            <a:fillRect/>
          </a:stretch>
        </p:blipFill>
        <p:spPr bwMode="auto">
          <a:xfrm rot="5400000" flipV="1">
            <a:off x="4144364" y="-1715717"/>
            <a:ext cx="3409946" cy="6879489"/>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userDrawn="1"/>
        </p:nvSpPr>
        <p:spPr>
          <a:xfrm>
            <a:off x="0" y="552450"/>
            <a:ext cx="12192000" cy="6305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179517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00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pic>
        <p:nvPicPr>
          <p:cNvPr id="4" name="Picture 2" descr="C:\Documents and Settings\Administrator\桌面\新建文件夹\封面\复件 (38) 新建文件夹\dc6e24016985a28b4144.jpg"/>
          <p:cNvPicPr>
            <a:picLocks noChangeAspect="1" noChangeArrowheads="1"/>
          </p:cNvPicPr>
          <p:nvPr/>
        </p:nvPicPr>
        <p:blipFill>
          <a:blip r:embed="rId3">
            <a:extLst>
              <a:ext uri="{28A0092B-C50C-407E-A947-70E740481C1C}">
                <a14:useLocalDpi xmlns:a14="http://schemas.microsoft.com/office/drawing/2010/main" val="0"/>
              </a:ext>
            </a:extLst>
          </a:blip>
          <a:srcRect r="50476"/>
          <a:stretch>
            <a:fillRect/>
          </a:stretch>
        </p:blipFill>
        <p:spPr bwMode="auto">
          <a:xfrm rot="4230223">
            <a:off x="-23995" y="-1146324"/>
            <a:ext cx="4671350" cy="53048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Documents and Settings\Administrator\桌面\新建文件夹\封面\复件 (38) 新建文件夹\dc6e24016985a28b4144.jpg"/>
          <p:cNvPicPr>
            <a:picLocks noChangeAspect="1" noChangeArrowheads="1"/>
          </p:cNvPicPr>
          <p:nvPr/>
        </p:nvPicPr>
        <p:blipFill>
          <a:blip r:embed="rId3">
            <a:extLst>
              <a:ext uri="{28A0092B-C50C-407E-A947-70E740481C1C}">
                <a14:useLocalDpi xmlns:a14="http://schemas.microsoft.com/office/drawing/2010/main" val="0"/>
              </a:ext>
            </a:extLst>
          </a:blip>
          <a:srcRect r="50476"/>
          <a:stretch>
            <a:fillRect/>
          </a:stretch>
        </p:blipFill>
        <p:spPr bwMode="auto">
          <a:xfrm rot="15030223">
            <a:off x="8319902" y="2699432"/>
            <a:ext cx="4671350" cy="530489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18"/>
          <p:cNvSpPr txBox="1">
            <a:spLocks noChangeArrowheads="1"/>
          </p:cNvSpPr>
          <p:nvPr/>
        </p:nvSpPr>
        <p:spPr bwMode="auto">
          <a:xfrm>
            <a:off x="1953632" y="3004122"/>
            <a:ext cx="909381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6000" b="1" i="0" u="none" strike="noStrike" kern="0" cap="none" spc="-15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a:rPr>
              <a:t>K-Means</a:t>
            </a:r>
            <a:r>
              <a:rPr kumimoji="0" lang="zh-CN" altLang="en-US" sz="6000" b="1" i="0" u="none" strike="noStrike" kern="0" cap="none" spc="-15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a:rPr>
              <a:t>与</a:t>
            </a:r>
            <a:r>
              <a:rPr kumimoji="0" lang="en-US" altLang="zh-CN" sz="6000" b="1" i="0" u="none" strike="noStrike" kern="0" cap="none" spc="-15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a:rPr>
              <a:t>K-Means++</a:t>
            </a:r>
            <a:endParaRPr kumimoji="0" lang="zh-CN" altLang="en-US" sz="6000" b="1" i="0" u="none" strike="noStrike" kern="0" cap="none" spc="-15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a:endParaRPr>
          </a:p>
        </p:txBody>
      </p:sp>
      <p:sp>
        <p:nvSpPr>
          <p:cNvPr id="15" name="矩形 10"/>
          <p:cNvSpPr>
            <a:spLocks noChangeAspect="1"/>
          </p:cNvSpPr>
          <p:nvPr/>
        </p:nvSpPr>
        <p:spPr>
          <a:xfrm>
            <a:off x="5349612" y="1030638"/>
            <a:ext cx="1492773" cy="1627413"/>
          </a:xfrm>
          <a:custGeom>
            <a:avLst/>
            <a:gdLst>
              <a:gd name="connsiteX0" fmla="*/ 653528 w 1305814"/>
              <a:gd name="connsiteY0" fmla="*/ 0 h 1423589"/>
              <a:gd name="connsiteX1" fmla="*/ 757287 w 1305814"/>
              <a:gd name="connsiteY1" fmla="*/ 32444 h 1423589"/>
              <a:gd name="connsiteX2" fmla="*/ 1206876 w 1305814"/>
              <a:gd name="connsiteY2" fmla="*/ 284945 h 1423589"/>
              <a:gd name="connsiteX3" fmla="*/ 1237706 w 1305814"/>
              <a:gd name="connsiteY3" fmla="*/ 306775 h 1423589"/>
              <a:gd name="connsiteX4" fmla="*/ 1304420 w 1305814"/>
              <a:gd name="connsiteY4" fmla="*/ 434263 h 1423589"/>
              <a:gd name="connsiteX5" fmla="*/ 1305806 w 1305814"/>
              <a:gd name="connsiteY5" fmla="*/ 519922 h 1423589"/>
              <a:gd name="connsiteX6" fmla="*/ 1301746 w 1305814"/>
              <a:gd name="connsiteY6" fmla="*/ 953747 h 1423589"/>
              <a:gd name="connsiteX7" fmla="*/ 1302599 w 1305814"/>
              <a:gd name="connsiteY7" fmla="*/ 1003650 h 1423589"/>
              <a:gd name="connsiteX8" fmla="*/ 1227376 w 1305814"/>
              <a:gd name="connsiteY8" fmla="*/ 1152027 h 1423589"/>
              <a:gd name="connsiteX9" fmla="*/ 1174235 w 1305814"/>
              <a:gd name="connsiteY9" fmla="*/ 1184756 h 1423589"/>
              <a:gd name="connsiteX10" fmla="*/ 792288 w 1305814"/>
              <a:gd name="connsiteY10" fmla="*/ 1385653 h 1423589"/>
              <a:gd name="connsiteX11" fmla="*/ 502818 w 1305814"/>
              <a:gd name="connsiteY11" fmla="*/ 1379955 h 1423589"/>
              <a:gd name="connsiteX12" fmla="*/ 94302 w 1305814"/>
              <a:gd name="connsiteY12" fmla="*/ 1158755 h 1423589"/>
              <a:gd name="connsiteX13" fmla="*/ 39429 w 1305814"/>
              <a:gd name="connsiteY13" fmla="*/ 1117635 h 1423589"/>
              <a:gd name="connsiteX14" fmla="*/ 667 w 1305814"/>
              <a:gd name="connsiteY14" fmla="*/ 999105 h 1423589"/>
              <a:gd name="connsiteX15" fmla="*/ 0 w 1305814"/>
              <a:gd name="connsiteY15" fmla="*/ 972364 h 1423589"/>
              <a:gd name="connsiteX16" fmla="*/ 2496 w 1305814"/>
              <a:gd name="connsiteY16" fmla="*/ 463106 h 1423589"/>
              <a:gd name="connsiteX17" fmla="*/ 2458 w 1305814"/>
              <a:gd name="connsiteY17" fmla="*/ 429563 h 1423589"/>
              <a:gd name="connsiteX18" fmla="*/ 75248 w 1305814"/>
              <a:gd name="connsiteY18" fmla="*/ 303202 h 1423589"/>
              <a:gd name="connsiteX19" fmla="*/ 106293 w 1305814"/>
              <a:gd name="connsiteY19" fmla="*/ 282597 h 1423589"/>
              <a:gd name="connsiteX20" fmla="*/ 541533 w 1305814"/>
              <a:gd name="connsiteY20" fmla="*/ 38110 h 1423589"/>
              <a:gd name="connsiteX21" fmla="*/ 653528 w 1305814"/>
              <a:gd name="connsiteY21" fmla="*/ 0 h 142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05814" h="1423589">
                <a:moveTo>
                  <a:pt x="653528" y="0"/>
                </a:moveTo>
                <a:cubicBezTo>
                  <a:pt x="684553" y="-1"/>
                  <a:pt x="736057" y="24011"/>
                  <a:pt x="757287" y="32444"/>
                </a:cubicBezTo>
                <a:lnTo>
                  <a:pt x="1206876" y="284945"/>
                </a:lnTo>
                <a:cubicBezTo>
                  <a:pt x="1213399" y="291230"/>
                  <a:pt x="1233090" y="301119"/>
                  <a:pt x="1237706" y="306775"/>
                </a:cubicBezTo>
                <a:cubicBezTo>
                  <a:pt x="1285405" y="341141"/>
                  <a:pt x="1301367" y="360355"/>
                  <a:pt x="1304420" y="434263"/>
                </a:cubicBezTo>
                <a:cubicBezTo>
                  <a:pt x="1306256" y="435452"/>
                  <a:pt x="1303756" y="518852"/>
                  <a:pt x="1305806" y="519922"/>
                </a:cubicBezTo>
                <a:cubicBezTo>
                  <a:pt x="1306028" y="563787"/>
                  <a:pt x="1301771" y="907207"/>
                  <a:pt x="1301746" y="953747"/>
                </a:cubicBezTo>
                <a:cubicBezTo>
                  <a:pt x="1301579" y="970833"/>
                  <a:pt x="1302766" y="986564"/>
                  <a:pt x="1302599" y="1003650"/>
                </a:cubicBezTo>
                <a:cubicBezTo>
                  <a:pt x="1298075" y="1097264"/>
                  <a:pt x="1299308" y="1117497"/>
                  <a:pt x="1227376" y="1152027"/>
                </a:cubicBezTo>
                <a:cubicBezTo>
                  <a:pt x="1229069" y="1151612"/>
                  <a:pt x="1262992" y="1133636"/>
                  <a:pt x="1174235" y="1184756"/>
                </a:cubicBezTo>
                <a:cubicBezTo>
                  <a:pt x="1102911" y="1225835"/>
                  <a:pt x="986013" y="1283805"/>
                  <a:pt x="792288" y="1385653"/>
                </a:cubicBezTo>
                <a:cubicBezTo>
                  <a:pt x="702978" y="1424034"/>
                  <a:pt x="634560" y="1449454"/>
                  <a:pt x="502818" y="1379955"/>
                </a:cubicBezTo>
                <a:cubicBezTo>
                  <a:pt x="358670" y="1301859"/>
                  <a:pt x="241278" y="1242506"/>
                  <a:pt x="94302" y="1158755"/>
                </a:cubicBezTo>
                <a:cubicBezTo>
                  <a:pt x="64301" y="1138833"/>
                  <a:pt x="61069" y="1137739"/>
                  <a:pt x="39429" y="1117635"/>
                </a:cubicBezTo>
                <a:cubicBezTo>
                  <a:pt x="9399" y="1091481"/>
                  <a:pt x="81" y="1056313"/>
                  <a:pt x="667" y="999105"/>
                </a:cubicBezTo>
                <a:cubicBezTo>
                  <a:pt x="445" y="990191"/>
                  <a:pt x="222" y="981278"/>
                  <a:pt x="0" y="972364"/>
                </a:cubicBezTo>
                <a:lnTo>
                  <a:pt x="2496" y="463106"/>
                </a:lnTo>
                <a:cubicBezTo>
                  <a:pt x="2483" y="451925"/>
                  <a:pt x="2471" y="440744"/>
                  <a:pt x="2458" y="429563"/>
                </a:cubicBezTo>
                <a:cubicBezTo>
                  <a:pt x="2770" y="365277"/>
                  <a:pt x="14732" y="348090"/>
                  <a:pt x="75248" y="303202"/>
                </a:cubicBezTo>
                <a:lnTo>
                  <a:pt x="106293" y="282597"/>
                </a:lnTo>
                <a:lnTo>
                  <a:pt x="541533" y="38110"/>
                </a:lnTo>
                <a:cubicBezTo>
                  <a:pt x="582751" y="12487"/>
                  <a:pt x="613897" y="0"/>
                  <a:pt x="653528" y="0"/>
                </a:cubicBezTo>
                <a:close/>
              </a:path>
            </a:pathLst>
          </a:custGeom>
          <a:gradFill flip="none" rotWithShape="1">
            <a:gsLst>
              <a:gs pos="50000">
                <a:schemeClr val="bg1">
                  <a:lumMod val="95000"/>
                </a:schemeClr>
              </a:gs>
              <a:gs pos="100000">
                <a:schemeClr val="bg1">
                  <a:lumMod val="75000"/>
                </a:schemeClr>
              </a:gs>
              <a:gs pos="0">
                <a:schemeClr val="bg1"/>
              </a:gs>
            </a:gsLst>
            <a:lin ang="18900000" scaled="0"/>
          </a:gradFill>
          <a:ln w="15875">
            <a:gradFill>
              <a:gsLst>
                <a:gs pos="100000">
                  <a:schemeClr val="bg1">
                    <a:lumMod val="85000"/>
                  </a:schemeClr>
                </a:gs>
                <a:gs pos="0">
                  <a:schemeClr val="bg1"/>
                </a:gs>
              </a:gsLst>
              <a:lin ang="8100000" scaled="0"/>
            </a:gra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grpSp>
        <p:nvGrpSpPr>
          <p:cNvPr id="16" name="组合 15"/>
          <p:cNvGrpSpPr/>
          <p:nvPr/>
        </p:nvGrpSpPr>
        <p:grpSpPr>
          <a:xfrm>
            <a:off x="4496007" y="5689457"/>
            <a:ext cx="3170326" cy="494954"/>
            <a:chOff x="4277877" y="4518596"/>
            <a:chExt cx="3611218" cy="563787"/>
          </a:xfrm>
        </p:grpSpPr>
        <p:grpSp>
          <p:nvGrpSpPr>
            <p:cNvPr id="17" name="组合 16"/>
            <p:cNvGrpSpPr/>
            <p:nvPr/>
          </p:nvGrpSpPr>
          <p:grpSpPr>
            <a:xfrm>
              <a:off x="4277877" y="4518596"/>
              <a:ext cx="563786" cy="563787"/>
              <a:chOff x="2766872" y="3684983"/>
              <a:chExt cx="563884" cy="563961"/>
            </a:xfrm>
          </p:grpSpPr>
          <p:sp>
            <p:nvSpPr>
              <p:cNvPr id="35" name="椭圆 34"/>
              <p:cNvSpPr/>
              <p:nvPr/>
            </p:nvSpPr>
            <p:spPr>
              <a:xfrm>
                <a:off x="2766872" y="3684983"/>
                <a:ext cx="563884" cy="563961"/>
              </a:xfrm>
              <a:prstGeom prst="ellipse">
                <a:avLst/>
              </a:prstGeom>
              <a:solidFill>
                <a:srgbClr val="000D20"/>
              </a:solidFill>
              <a:ln w="44450">
                <a:solidFill>
                  <a:schemeClr val="bg1"/>
                </a:solidFill>
              </a:ln>
              <a:effectLst>
                <a:outerShdw blurRad="889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grpSp>
            <p:nvGrpSpPr>
              <p:cNvPr id="36" name="组合 35"/>
              <p:cNvGrpSpPr/>
              <p:nvPr/>
            </p:nvGrpSpPr>
            <p:grpSpPr>
              <a:xfrm>
                <a:off x="2923439" y="3799245"/>
                <a:ext cx="270585" cy="272453"/>
                <a:chOff x="5042691" y="2273920"/>
                <a:chExt cx="702937" cy="707692"/>
              </a:xfrm>
              <a:solidFill>
                <a:schemeClr val="bg1"/>
              </a:solidFill>
            </p:grpSpPr>
            <p:sp>
              <p:nvSpPr>
                <p:cNvPr id="37" name="Freeform 12"/>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1">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Arial"/>
                  </a:endParaRPr>
                </a:p>
              </p:txBody>
            </p:sp>
            <p:sp>
              <p:nvSpPr>
                <p:cNvPr id="38" name="Freeform 13"/>
                <p:cNvSpPr>
                  <a:spLocks noEditPoints="1"/>
                </p:cNvSpPr>
                <p:nvPr/>
              </p:nvSpPr>
              <p:spPr bwMode="auto">
                <a:xfrm>
                  <a:off x="5042691" y="2273920"/>
                  <a:ext cx="529214" cy="655758"/>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Arial"/>
                  </a:endParaRPr>
                </a:p>
              </p:txBody>
            </p:sp>
          </p:grpSp>
        </p:grpSp>
        <p:grpSp>
          <p:nvGrpSpPr>
            <p:cNvPr id="18" name="组合 17"/>
            <p:cNvGrpSpPr/>
            <p:nvPr/>
          </p:nvGrpSpPr>
          <p:grpSpPr>
            <a:xfrm>
              <a:off x="5293687" y="4518596"/>
              <a:ext cx="563786" cy="563787"/>
              <a:chOff x="3782859" y="3684983"/>
              <a:chExt cx="563884" cy="563961"/>
            </a:xfrm>
          </p:grpSpPr>
          <p:sp>
            <p:nvSpPr>
              <p:cNvPr id="31" name="椭圆 30"/>
              <p:cNvSpPr/>
              <p:nvPr/>
            </p:nvSpPr>
            <p:spPr>
              <a:xfrm>
                <a:off x="3782859" y="3684983"/>
                <a:ext cx="563884" cy="563961"/>
              </a:xfrm>
              <a:prstGeom prst="ellipse">
                <a:avLst/>
              </a:prstGeom>
              <a:solidFill>
                <a:srgbClr val="000D20"/>
              </a:solidFill>
              <a:ln w="44450">
                <a:solidFill>
                  <a:schemeClr val="bg1"/>
                </a:solidFill>
              </a:ln>
              <a:effectLst>
                <a:outerShdw blurRad="889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grpSp>
            <p:nvGrpSpPr>
              <p:cNvPr id="32" name="组合 31"/>
              <p:cNvGrpSpPr/>
              <p:nvPr/>
            </p:nvGrpSpPr>
            <p:grpSpPr>
              <a:xfrm>
                <a:off x="3936848" y="3834339"/>
                <a:ext cx="282468" cy="240378"/>
                <a:chOff x="7909299" y="3772690"/>
                <a:chExt cx="667095" cy="567616"/>
              </a:xfrm>
              <a:solidFill>
                <a:schemeClr val="bg1"/>
              </a:solidFill>
            </p:grpSpPr>
            <p:sp>
              <p:nvSpPr>
                <p:cNvPr id="33" name="Freeform 16"/>
                <p:cNvSpPr>
                  <a:spLocks noEditPoints="1"/>
                </p:cNvSpPr>
                <p:nvPr/>
              </p:nvSpPr>
              <p:spPr bwMode="auto">
                <a:xfrm>
                  <a:off x="7909299" y="3772690"/>
                  <a:ext cx="623207" cy="567616"/>
                </a:xfrm>
                <a:custGeom>
                  <a:avLst/>
                  <a:gdLst>
                    <a:gd name="T0" fmla="*/ 499 w 721"/>
                    <a:gd name="T1" fmla="*/ 196 h 657"/>
                    <a:gd name="T2" fmla="*/ 637 w 721"/>
                    <a:gd name="T3" fmla="*/ 322 h 657"/>
                    <a:gd name="T4" fmla="*/ 646 w 721"/>
                    <a:gd name="T5" fmla="*/ 329 h 657"/>
                    <a:gd name="T6" fmla="*/ 672 w 721"/>
                    <a:gd name="T7" fmla="*/ 353 h 657"/>
                    <a:gd name="T8" fmla="*/ 686 w 721"/>
                    <a:gd name="T9" fmla="*/ 367 h 657"/>
                    <a:gd name="T10" fmla="*/ 669 w 721"/>
                    <a:gd name="T11" fmla="*/ 472 h 657"/>
                    <a:gd name="T12" fmla="*/ 611 w 721"/>
                    <a:gd name="T13" fmla="*/ 550 h 657"/>
                    <a:gd name="T14" fmla="*/ 539 w 721"/>
                    <a:gd name="T15" fmla="*/ 598 h 657"/>
                    <a:gd name="T16" fmla="*/ 439 w 721"/>
                    <a:gd name="T17" fmla="*/ 633 h 657"/>
                    <a:gd name="T18" fmla="*/ 433 w 721"/>
                    <a:gd name="T19" fmla="*/ 629 h 657"/>
                    <a:gd name="T20" fmla="*/ 449 w 721"/>
                    <a:gd name="T21" fmla="*/ 594 h 657"/>
                    <a:gd name="T22" fmla="*/ 481 w 721"/>
                    <a:gd name="T23" fmla="*/ 606 h 657"/>
                    <a:gd name="T24" fmla="*/ 501 w 721"/>
                    <a:gd name="T25" fmla="*/ 591 h 657"/>
                    <a:gd name="T26" fmla="*/ 501 w 721"/>
                    <a:gd name="T27" fmla="*/ 577 h 657"/>
                    <a:gd name="T28" fmla="*/ 452 w 721"/>
                    <a:gd name="T29" fmla="*/ 538 h 657"/>
                    <a:gd name="T30" fmla="*/ 449 w 721"/>
                    <a:gd name="T31" fmla="*/ 511 h 657"/>
                    <a:gd name="T32" fmla="*/ 475 w 721"/>
                    <a:gd name="T33" fmla="*/ 508 h 657"/>
                    <a:gd name="T34" fmla="*/ 530 w 721"/>
                    <a:gd name="T35" fmla="*/ 551 h 657"/>
                    <a:gd name="T36" fmla="*/ 567 w 721"/>
                    <a:gd name="T37" fmla="*/ 557 h 657"/>
                    <a:gd name="T38" fmla="*/ 572 w 721"/>
                    <a:gd name="T39" fmla="*/ 549 h 657"/>
                    <a:gd name="T40" fmla="*/ 570 w 721"/>
                    <a:gd name="T41" fmla="*/ 532 h 657"/>
                    <a:gd name="T42" fmla="*/ 506 w 721"/>
                    <a:gd name="T43" fmla="*/ 481 h 657"/>
                    <a:gd name="T44" fmla="*/ 503 w 721"/>
                    <a:gd name="T45" fmla="*/ 455 h 657"/>
                    <a:gd name="T46" fmla="*/ 529 w 721"/>
                    <a:gd name="T47" fmla="*/ 451 h 657"/>
                    <a:gd name="T48" fmla="*/ 596 w 721"/>
                    <a:gd name="T49" fmla="*/ 504 h 657"/>
                    <a:gd name="T50" fmla="*/ 598 w 721"/>
                    <a:gd name="T51" fmla="*/ 505 h 657"/>
                    <a:gd name="T52" fmla="*/ 620 w 721"/>
                    <a:gd name="T53" fmla="*/ 467 h 657"/>
                    <a:gd name="T54" fmla="*/ 549 w 721"/>
                    <a:gd name="T55" fmla="*/ 414 h 657"/>
                    <a:gd name="T56" fmla="*/ 546 w 721"/>
                    <a:gd name="T57" fmla="*/ 388 h 657"/>
                    <a:gd name="T58" fmla="*/ 572 w 721"/>
                    <a:gd name="T59" fmla="*/ 384 h 657"/>
                    <a:gd name="T60" fmla="*/ 642 w 721"/>
                    <a:gd name="T61" fmla="*/ 437 h 657"/>
                    <a:gd name="T62" fmla="*/ 663 w 721"/>
                    <a:gd name="T63" fmla="*/ 429 h 657"/>
                    <a:gd name="T64" fmla="*/ 659 w 721"/>
                    <a:gd name="T65" fmla="*/ 394 h 657"/>
                    <a:gd name="T66" fmla="*/ 645 w 721"/>
                    <a:gd name="T67" fmla="*/ 379 h 657"/>
                    <a:gd name="T68" fmla="*/ 457 w 721"/>
                    <a:gd name="T69" fmla="*/ 209 h 657"/>
                    <a:gd name="T70" fmla="*/ 462 w 721"/>
                    <a:gd name="T71" fmla="*/ 198 h 657"/>
                    <a:gd name="T72" fmla="*/ 496 w 721"/>
                    <a:gd name="T73" fmla="*/ 196 h 657"/>
                    <a:gd name="T74" fmla="*/ 499 w 721"/>
                    <a:gd name="T75" fmla="*/ 196 h 657"/>
                    <a:gd name="T76" fmla="*/ 86 w 721"/>
                    <a:gd name="T77" fmla="*/ 355 h 657"/>
                    <a:gd name="T78" fmla="*/ 59 w 721"/>
                    <a:gd name="T79" fmla="*/ 262 h 657"/>
                    <a:gd name="T80" fmla="*/ 35 w 721"/>
                    <a:gd name="T81" fmla="*/ 239 h 657"/>
                    <a:gd name="T82" fmla="*/ 0 w 721"/>
                    <a:gd name="T83" fmla="*/ 176 h 657"/>
                    <a:gd name="T84" fmla="*/ 16 w 721"/>
                    <a:gd name="T85" fmla="*/ 135 h 657"/>
                    <a:gd name="T86" fmla="*/ 116 w 721"/>
                    <a:gd name="T87" fmla="*/ 27 h 657"/>
                    <a:gd name="T88" fmla="*/ 199 w 721"/>
                    <a:gd name="T89" fmla="*/ 20 h 657"/>
                    <a:gd name="T90" fmla="*/ 242 w 721"/>
                    <a:gd name="T91" fmla="*/ 46 h 657"/>
                    <a:gd name="T92" fmla="*/ 254 w 721"/>
                    <a:gd name="T93" fmla="*/ 50 h 657"/>
                    <a:gd name="T94" fmla="*/ 350 w 721"/>
                    <a:gd name="T95" fmla="*/ 33 h 657"/>
                    <a:gd name="T96" fmla="*/ 284 w 721"/>
                    <a:gd name="T97" fmla="*/ 82 h 657"/>
                    <a:gd name="T98" fmla="*/ 260 w 721"/>
                    <a:gd name="T99" fmla="*/ 87 h 657"/>
                    <a:gd name="T100" fmla="*/ 195 w 721"/>
                    <a:gd name="T101" fmla="*/ 64 h 657"/>
                    <a:gd name="T102" fmla="*/ 176 w 721"/>
                    <a:gd name="T103" fmla="*/ 50 h 657"/>
                    <a:gd name="T104" fmla="*/ 144 w 721"/>
                    <a:gd name="T105" fmla="*/ 53 h 657"/>
                    <a:gd name="T106" fmla="*/ 44 w 721"/>
                    <a:gd name="T107" fmla="*/ 161 h 657"/>
                    <a:gd name="T108" fmla="*/ 44 w 721"/>
                    <a:gd name="T109" fmla="*/ 193 h 657"/>
                    <a:gd name="T110" fmla="*/ 69 w 721"/>
                    <a:gd name="T111" fmla="*/ 220 h 657"/>
                    <a:gd name="T112" fmla="*/ 97 w 721"/>
                    <a:gd name="T113" fmla="*/ 257 h 657"/>
                    <a:gd name="T114" fmla="*/ 115 w 721"/>
                    <a:gd name="T115" fmla="*/ 330 h 657"/>
                    <a:gd name="T116" fmla="*/ 86 w 721"/>
                    <a:gd name="T117" fmla="*/ 355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21" h="657">
                      <a:moveTo>
                        <a:pt x="499" y="196"/>
                      </a:moveTo>
                      <a:cubicBezTo>
                        <a:pt x="545" y="237"/>
                        <a:pt x="592" y="279"/>
                        <a:pt x="637" y="322"/>
                      </a:cubicBezTo>
                      <a:cubicBezTo>
                        <a:pt x="640" y="325"/>
                        <a:pt x="643" y="327"/>
                        <a:pt x="646" y="329"/>
                      </a:cubicBezTo>
                      <a:cubicBezTo>
                        <a:pt x="672" y="353"/>
                        <a:pt x="672" y="353"/>
                        <a:pt x="672" y="353"/>
                      </a:cubicBezTo>
                      <a:cubicBezTo>
                        <a:pt x="686" y="367"/>
                        <a:pt x="686" y="367"/>
                        <a:pt x="686" y="367"/>
                      </a:cubicBezTo>
                      <a:cubicBezTo>
                        <a:pt x="721" y="403"/>
                        <a:pt x="707" y="456"/>
                        <a:pt x="669" y="472"/>
                      </a:cubicBezTo>
                      <a:cubicBezTo>
                        <a:pt x="685" y="513"/>
                        <a:pt x="652" y="552"/>
                        <a:pt x="611" y="550"/>
                      </a:cubicBezTo>
                      <a:cubicBezTo>
                        <a:pt x="606" y="584"/>
                        <a:pt x="574" y="607"/>
                        <a:pt x="539" y="598"/>
                      </a:cubicBezTo>
                      <a:cubicBezTo>
                        <a:pt x="529" y="641"/>
                        <a:pt x="479" y="657"/>
                        <a:pt x="439" y="633"/>
                      </a:cubicBezTo>
                      <a:cubicBezTo>
                        <a:pt x="433" y="629"/>
                        <a:pt x="433" y="629"/>
                        <a:pt x="433" y="629"/>
                      </a:cubicBezTo>
                      <a:cubicBezTo>
                        <a:pt x="441" y="619"/>
                        <a:pt x="446" y="607"/>
                        <a:pt x="449" y="594"/>
                      </a:cubicBezTo>
                      <a:cubicBezTo>
                        <a:pt x="460" y="601"/>
                        <a:pt x="468" y="607"/>
                        <a:pt x="481" y="606"/>
                      </a:cubicBezTo>
                      <a:cubicBezTo>
                        <a:pt x="490" y="605"/>
                        <a:pt x="499" y="600"/>
                        <a:pt x="501" y="591"/>
                      </a:cubicBezTo>
                      <a:cubicBezTo>
                        <a:pt x="502" y="587"/>
                        <a:pt x="502" y="583"/>
                        <a:pt x="501" y="577"/>
                      </a:cubicBezTo>
                      <a:cubicBezTo>
                        <a:pt x="452" y="538"/>
                        <a:pt x="452" y="538"/>
                        <a:pt x="452" y="538"/>
                      </a:cubicBezTo>
                      <a:cubicBezTo>
                        <a:pt x="444" y="531"/>
                        <a:pt x="442" y="519"/>
                        <a:pt x="449" y="511"/>
                      </a:cubicBezTo>
                      <a:cubicBezTo>
                        <a:pt x="455" y="503"/>
                        <a:pt x="467" y="502"/>
                        <a:pt x="475" y="508"/>
                      </a:cubicBezTo>
                      <a:cubicBezTo>
                        <a:pt x="530" y="551"/>
                        <a:pt x="530" y="551"/>
                        <a:pt x="530" y="551"/>
                      </a:cubicBezTo>
                      <a:cubicBezTo>
                        <a:pt x="543" y="562"/>
                        <a:pt x="556" y="566"/>
                        <a:pt x="567" y="557"/>
                      </a:cubicBezTo>
                      <a:cubicBezTo>
                        <a:pt x="569" y="555"/>
                        <a:pt x="571" y="552"/>
                        <a:pt x="572" y="549"/>
                      </a:cubicBezTo>
                      <a:cubicBezTo>
                        <a:pt x="574" y="544"/>
                        <a:pt x="576" y="536"/>
                        <a:pt x="570" y="532"/>
                      </a:cubicBezTo>
                      <a:cubicBezTo>
                        <a:pt x="506" y="481"/>
                        <a:pt x="506" y="481"/>
                        <a:pt x="506" y="481"/>
                      </a:cubicBezTo>
                      <a:cubicBezTo>
                        <a:pt x="498" y="475"/>
                        <a:pt x="496" y="463"/>
                        <a:pt x="503" y="455"/>
                      </a:cubicBezTo>
                      <a:cubicBezTo>
                        <a:pt x="509" y="446"/>
                        <a:pt x="521" y="445"/>
                        <a:pt x="529" y="451"/>
                      </a:cubicBezTo>
                      <a:cubicBezTo>
                        <a:pt x="596" y="504"/>
                        <a:pt x="596" y="504"/>
                        <a:pt x="596" y="504"/>
                      </a:cubicBezTo>
                      <a:cubicBezTo>
                        <a:pt x="597" y="504"/>
                        <a:pt x="597" y="505"/>
                        <a:pt x="598" y="505"/>
                      </a:cubicBezTo>
                      <a:cubicBezTo>
                        <a:pt x="620" y="525"/>
                        <a:pt x="656" y="496"/>
                        <a:pt x="620" y="467"/>
                      </a:cubicBezTo>
                      <a:cubicBezTo>
                        <a:pt x="549" y="414"/>
                        <a:pt x="549" y="414"/>
                        <a:pt x="549" y="414"/>
                      </a:cubicBezTo>
                      <a:cubicBezTo>
                        <a:pt x="541" y="408"/>
                        <a:pt x="539" y="396"/>
                        <a:pt x="546" y="388"/>
                      </a:cubicBezTo>
                      <a:cubicBezTo>
                        <a:pt x="552" y="379"/>
                        <a:pt x="564" y="378"/>
                        <a:pt x="572" y="384"/>
                      </a:cubicBezTo>
                      <a:cubicBezTo>
                        <a:pt x="642" y="437"/>
                        <a:pt x="642" y="437"/>
                        <a:pt x="642" y="437"/>
                      </a:cubicBezTo>
                      <a:cubicBezTo>
                        <a:pt x="649" y="441"/>
                        <a:pt x="659" y="436"/>
                        <a:pt x="663" y="429"/>
                      </a:cubicBezTo>
                      <a:cubicBezTo>
                        <a:pt x="671" y="419"/>
                        <a:pt x="670" y="405"/>
                        <a:pt x="659" y="394"/>
                      </a:cubicBezTo>
                      <a:cubicBezTo>
                        <a:pt x="645" y="379"/>
                        <a:pt x="645" y="379"/>
                        <a:pt x="645" y="379"/>
                      </a:cubicBezTo>
                      <a:cubicBezTo>
                        <a:pt x="457" y="209"/>
                        <a:pt x="457" y="209"/>
                        <a:pt x="457" y="209"/>
                      </a:cubicBezTo>
                      <a:cubicBezTo>
                        <a:pt x="453" y="205"/>
                        <a:pt x="456" y="198"/>
                        <a:pt x="462" y="198"/>
                      </a:cubicBezTo>
                      <a:cubicBezTo>
                        <a:pt x="473" y="198"/>
                        <a:pt x="485" y="198"/>
                        <a:pt x="496" y="196"/>
                      </a:cubicBezTo>
                      <a:cubicBezTo>
                        <a:pt x="497" y="196"/>
                        <a:pt x="498" y="196"/>
                        <a:pt x="499" y="196"/>
                      </a:cubicBezTo>
                      <a:close/>
                      <a:moveTo>
                        <a:pt x="86" y="355"/>
                      </a:moveTo>
                      <a:cubicBezTo>
                        <a:pt x="66" y="330"/>
                        <a:pt x="64" y="295"/>
                        <a:pt x="59" y="262"/>
                      </a:cubicBezTo>
                      <a:cubicBezTo>
                        <a:pt x="35" y="239"/>
                        <a:pt x="35" y="239"/>
                        <a:pt x="35" y="239"/>
                      </a:cubicBezTo>
                      <a:cubicBezTo>
                        <a:pt x="17" y="219"/>
                        <a:pt x="0" y="205"/>
                        <a:pt x="0" y="176"/>
                      </a:cubicBezTo>
                      <a:cubicBezTo>
                        <a:pt x="0" y="161"/>
                        <a:pt x="6" y="147"/>
                        <a:pt x="16" y="135"/>
                      </a:cubicBezTo>
                      <a:cubicBezTo>
                        <a:pt x="116" y="27"/>
                        <a:pt x="116" y="27"/>
                        <a:pt x="116" y="27"/>
                      </a:cubicBezTo>
                      <a:cubicBezTo>
                        <a:pt x="138" y="3"/>
                        <a:pt x="174" y="0"/>
                        <a:pt x="199" y="20"/>
                      </a:cubicBezTo>
                      <a:cubicBezTo>
                        <a:pt x="215" y="31"/>
                        <a:pt x="221" y="38"/>
                        <a:pt x="242" y="46"/>
                      </a:cubicBezTo>
                      <a:cubicBezTo>
                        <a:pt x="248" y="48"/>
                        <a:pt x="253" y="50"/>
                        <a:pt x="254" y="50"/>
                      </a:cubicBezTo>
                      <a:cubicBezTo>
                        <a:pt x="284" y="46"/>
                        <a:pt x="316" y="32"/>
                        <a:pt x="350" y="33"/>
                      </a:cubicBezTo>
                      <a:cubicBezTo>
                        <a:pt x="337" y="42"/>
                        <a:pt x="286" y="82"/>
                        <a:pt x="284" y="82"/>
                      </a:cubicBezTo>
                      <a:cubicBezTo>
                        <a:pt x="276" y="84"/>
                        <a:pt x="268" y="86"/>
                        <a:pt x="260" y="87"/>
                      </a:cubicBezTo>
                      <a:cubicBezTo>
                        <a:pt x="241" y="90"/>
                        <a:pt x="208" y="74"/>
                        <a:pt x="195" y="64"/>
                      </a:cubicBezTo>
                      <a:cubicBezTo>
                        <a:pt x="176" y="50"/>
                        <a:pt x="176" y="50"/>
                        <a:pt x="176" y="50"/>
                      </a:cubicBezTo>
                      <a:cubicBezTo>
                        <a:pt x="166" y="42"/>
                        <a:pt x="152" y="44"/>
                        <a:pt x="144" y="53"/>
                      </a:cubicBezTo>
                      <a:cubicBezTo>
                        <a:pt x="44" y="161"/>
                        <a:pt x="44" y="161"/>
                        <a:pt x="44" y="161"/>
                      </a:cubicBezTo>
                      <a:cubicBezTo>
                        <a:pt x="36" y="170"/>
                        <a:pt x="36" y="184"/>
                        <a:pt x="44" y="193"/>
                      </a:cubicBezTo>
                      <a:cubicBezTo>
                        <a:pt x="53" y="203"/>
                        <a:pt x="59" y="210"/>
                        <a:pt x="69" y="220"/>
                      </a:cubicBezTo>
                      <a:cubicBezTo>
                        <a:pt x="80" y="230"/>
                        <a:pt x="95" y="244"/>
                        <a:pt x="97" y="257"/>
                      </a:cubicBezTo>
                      <a:cubicBezTo>
                        <a:pt x="100" y="280"/>
                        <a:pt x="102" y="313"/>
                        <a:pt x="115" y="330"/>
                      </a:cubicBezTo>
                      <a:cubicBezTo>
                        <a:pt x="102" y="337"/>
                        <a:pt x="95" y="344"/>
                        <a:pt x="86" y="3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Arial"/>
                  </a:endParaRPr>
                </a:p>
              </p:txBody>
            </p:sp>
            <p:sp>
              <p:nvSpPr>
                <p:cNvPr id="34" name="Freeform 17"/>
                <p:cNvSpPr>
                  <a:spLocks noEditPoints="1"/>
                </p:cNvSpPr>
                <p:nvPr/>
              </p:nvSpPr>
              <p:spPr bwMode="auto">
                <a:xfrm>
                  <a:off x="7980982" y="3772690"/>
                  <a:ext cx="595412" cy="551158"/>
                </a:xfrm>
                <a:custGeom>
                  <a:avLst/>
                  <a:gdLst>
                    <a:gd name="T0" fmla="*/ 319 w 689"/>
                    <a:gd name="T1" fmla="*/ 543 h 638"/>
                    <a:gd name="T2" fmla="*/ 262 w 689"/>
                    <a:gd name="T3" fmla="*/ 538 h 638"/>
                    <a:gd name="T4" fmla="*/ 258 w 689"/>
                    <a:gd name="T5" fmla="*/ 538 h 638"/>
                    <a:gd name="T6" fmla="*/ 257 w 689"/>
                    <a:gd name="T7" fmla="*/ 535 h 638"/>
                    <a:gd name="T8" fmla="*/ 241 w 689"/>
                    <a:gd name="T9" fmla="*/ 489 h 638"/>
                    <a:gd name="T10" fmla="*/ 241 w 689"/>
                    <a:gd name="T11" fmla="*/ 489 h 638"/>
                    <a:gd name="T12" fmla="*/ 185 w 689"/>
                    <a:gd name="T13" fmla="*/ 484 h 638"/>
                    <a:gd name="T14" fmla="*/ 181 w 689"/>
                    <a:gd name="T15" fmla="*/ 484 h 638"/>
                    <a:gd name="T16" fmla="*/ 180 w 689"/>
                    <a:gd name="T17" fmla="*/ 481 h 638"/>
                    <a:gd name="T18" fmla="*/ 164 w 689"/>
                    <a:gd name="T19" fmla="*/ 435 h 638"/>
                    <a:gd name="T20" fmla="*/ 164 w 689"/>
                    <a:gd name="T21" fmla="*/ 435 h 638"/>
                    <a:gd name="T22" fmla="*/ 117 w 689"/>
                    <a:gd name="T23" fmla="*/ 425 h 638"/>
                    <a:gd name="T24" fmla="*/ 113 w 689"/>
                    <a:gd name="T25" fmla="*/ 425 h 638"/>
                    <a:gd name="T26" fmla="*/ 113 w 689"/>
                    <a:gd name="T27" fmla="*/ 421 h 638"/>
                    <a:gd name="T28" fmla="*/ 100 w 689"/>
                    <a:gd name="T29" fmla="*/ 365 h 638"/>
                    <a:gd name="T30" fmla="*/ 100 w 689"/>
                    <a:gd name="T31" fmla="*/ 365 h 638"/>
                    <a:gd name="T32" fmla="*/ 32 w 689"/>
                    <a:gd name="T33" fmla="*/ 370 h 638"/>
                    <a:gd name="T34" fmla="*/ 18 w 689"/>
                    <a:gd name="T35" fmla="*/ 386 h 638"/>
                    <a:gd name="T36" fmla="*/ 23 w 689"/>
                    <a:gd name="T37" fmla="*/ 455 h 638"/>
                    <a:gd name="T38" fmla="*/ 23 w 689"/>
                    <a:gd name="T39" fmla="*/ 455 h 638"/>
                    <a:gd name="T40" fmla="*/ 66 w 689"/>
                    <a:gd name="T41" fmla="*/ 465 h 638"/>
                    <a:gd name="T42" fmla="*/ 70 w 689"/>
                    <a:gd name="T43" fmla="*/ 466 h 638"/>
                    <a:gd name="T44" fmla="*/ 69 w 689"/>
                    <a:gd name="T45" fmla="*/ 470 h 638"/>
                    <a:gd name="T46" fmla="*/ 76 w 689"/>
                    <a:gd name="T47" fmla="*/ 536 h 638"/>
                    <a:gd name="T48" fmla="*/ 76 w 689"/>
                    <a:gd name="T49" fmla="*/ 536 h 638"/>
                    <a:gd name="T50" fmla="*/ 142 w 689"/>
                    <a:gd name="T51" fmla="*/ 534 h 638"/>
                    <a:gd name="T52" fmla="*/ 145 w 689"/>
                    <a:gd name="T53" fmla="*/ 534 h 638"/>
                    <a:gd name="T54" fmla="*/ 147 w 689"/>
                    <a:gd name="T55" fmla="*/ 537 h 638"/>
                    <a:gd name="T56" fmla="*/ 164 w 689"/>
                    <a:gd name="T57" fmla="*/ 578 h 638"/>
                    <a:gd name="T58" fmla="*/ 164 w 689"/>
                    <a:gd name="T59" fmla="*/ 578 h 638"/>
                    <a:gd name="T60" fmla="*/ 230 w 689"/>
                    <a:gd name="T61" fmla="*/ 576 h 638"/>
                    <a:gd name="T62" fmla="*/ 233 w 689"/>
                    <a:gd name="T63" fmla="*/ 576 h 638"/>
                    <a:gd name="T64" fmla="*/ 235 w 689"/>
                    <a:gd name="T65" fmla="*/ 579 h 638"/>
                    <a:gd name="T66" fmla="*/ 252 w 689"/>
                    <a:gd name="T67" fmla="*/ 621 h 638"/>
                    <a:gd name="T68" fmla="*/ 320 w 689"/>
                    <a:gd name="T69" fmla="*/ 615 h 638"/>
                    <a:gd name="T70" fmla="*/ 324 w 689"/>
                    <a:gd name="T71" fmla="*/ 611 h 638"/>
                    <a:gd name="T72" fmla="*/ 319 w 689"/>
                    <a:gd name="T73" fmla="*/ 543 h 638"/>
                    <a:gd name="T74" fmla="*/ 449 w 689"/>
                    <a:gd name="T75" fmla="*/ 177 h 638"/>
                    <a:gd name="T76" fmla="*/ 576 w 689"/>
                    <a:gd name="T77" fmla="*/ 299 h 638"/>
                    <a:gd name="T78" fmla="*/ 597 w 689"/>
                    <a:gd name="T79" fmla="*/ 306 h 638"/>
                    <a:gd name="T80" fmla="*/ 616 w 689"/>
                    <a:gd name="T81" fmla="*/ 293 h 638"/>
                    <a:gd name="T82" fmla="*/ 636 w 689"/>
                    <a:gd name="T83" fmla="*/ 234 h 638"/>
                    <a:gd name="T84" fmla="*/ 649 w 689"/>
                    <a:gd name="T85" fmla="*/ 209 h 638"/>
                    <a:gd name="T86" fmla="*/ 671 w 689"/>
                    <a:gd name="T87" fmla="*/ 186 h 638"/>
                    <a:gd name="T88" fmla="*/ 672 w 689"/>
                    <a:gd name="T89" fmla="*/ 121 h 638"/>
                    <a:gd name="T90" fmla="*/ 580 w 689"/>
                    <a:gd name="T91" fmla="*/ 21 h 638"/>
                    <a:gd name="T92" fmla="*/ 515 w 689"/>
                    <a:gd name="T93" fmla="*/ 16 h 638"/>
                    <a:gd name="T94" fmla="*/ 493 w 689"/>
                    <a:gd name="T95" fmla="*/ 34 h 638"/>
                    <a:gd name="T96" fmla="*/ 457 w 689"/>
                    <a:gd name="T97" fmla="*/ 44 h 638"/>
                    <a:gd name="T98" fmla="*/ 390 w 689"/>
                    <a:gd name="T99" fmla="*/ 36 h 638"/>
                    <a:gd name="T100" fmla="*/ 274 w 689"/>
                    <a:gd name="T101" fmla="*/ 67 h 638"/>
                    <a:gd name="T102" fmla="*/ 139 w 689"/>
                    <a:gd name="T103" fmla="*/ 171 h 638"/>
                    <a:gd name="T104" fmla="*/ 203 w 689"/>
                    <a:gd name="T105" fmla="*/ 222 h 638"/>
                    <a:gd name="T106" fmla="*/ 301 w 689"/>
                    <a:gd name="T107" fmla="*/ 161 h 638"/>
                    <a:gd name="T108" fmla="*/ 346 w 689"/>
                    <a:gd name="T109" fmla="*/ 158 h 638"/>
                    <a:gd name="T110" fmla="*/ 408 w 689"/>
                    <a:gd name="T111" fmla="*/ 165 h 638"/>
                    <a:gd name="T112" fmla="*/ 449 w 689"/>
                    <a:gd name="T113" fmla="*/ 177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9" h="638">
                      <a:moveTo>
                        <a:pt x="319" y="543"/>
                      </a:moveTo>
                      <a:cubicBezTo>
                        <a:pt x="302" y="529"/>
                        <a:pt x="279" y="528"/>
                        <a:pt x="262" y="538"/>
                      </a:cubicBezTo>
                      <a:cubicBezTo>
                        <a:pt x="261" y="539"/>
                        <a:pt x="259" y="539"/>
                        <a:pt x="258" y="538"/>
                      </a:cubicBezTo>
                      <a:cubicBezTo>
                        <a:pt x="257" y="537"/>
                        <a:pt x="257" y="536"/>
                        <a:pt x="257" y="535"/>
                      </a:cubicBezTo>
                      <a:cubicBezTo>
                        <a:pt x="260" y="518"/>
                        <a:pt x="255" y="500"/>
                        <a:pt x="241" y="489"/>
                      </a:cubicBezTo>
                      <a:cubicBezTo>
                        <a:pt x="241" y="489"/>
                        <a:pt x="241" y="489"/>
                        <a:pt x="241" y="489"/>
                      </a:cubicBezTo>
                      <a:cubicBezTo>
                        <a:pt x="225" y="475"/>
                        <a:pt x="202" y="473"/>
                        <a:pt x="185" y="484"/>
                      </a:cubicBezTo>
                      <a:cubicBezTo>
                        <a:pt x="183" y="485"/>
                        <a:pt x="182" y="484"/>
                        <a:pt x="181" y="484"/>
                      </a:cubicBezTo>
                      <a:cubicBezTo>
                        <a:pt x="180" y="483"/>
                        <a:pt x="180" y="482"/>
                        <a:pt x="180" y="481"/>
                      </a:cubicBezTo>
                      <a:cubicBezTo>
                        <a:pt x="183" y="464"/>
                        <a:pt x="177" y="446"/>
                        <a:pt x="164" y="435"/>
                      </a:cubicBezTo>
                      <a:cubicBezTo>
                        <a:pt x="164" y="435"/>
                        <a:pt x="164" y="435"/>
                        <a:pt x="164" y="435"/>
                      </a:cubicBezTo>
                      <a:cubicBezTo>
                        <a:pt x="150" y="423"/>
                        <a:pt x="132" y="420"/>
                        <a:pt x="117" y="425"/>
                      </a:cubicBezTo>
                      <a:cubicBezTo>
                        <a:pt x="115" y="426"/>
                        <a:pt x="114" y="425"/>
                        <a:pt x="113" y="425"/>
                      </a:cubicBezTo>
                      <a:cubicBezTo>
                        <a:pt x="112" y="424"/>
                        <a:pt x="112" y="422"/>
                        <a:pt x="113" y="421"/>
                      </a:cubicBezTo>
                      <a:cubicBezTo>
                        <a:pt x="121" y="402"/>
                        <a:pt x="116" y="379"/>
                        <a:pt x="100" y="365"/>
                      </a:cubicBezTo>
                      <a:cubicBezTo>
                        <a:pt x="100" y="365"/>
                        <a:pt x="100" y="365"/>
                        <a:pt x="100" y="365"/>
                      </a:cubicBezTo>
                      <a:cubicBezTo>
                        <a:pt x="80" y="347"/>
                        <a:pt x="49" y="350"/>
                        <a:pt x="32" y="370"/>
                      </a:cubicBezTo>
                      <a:cubicBezTo>
                        <a:pt x="18" y="386"/>
                        <a:pt x="18" y="386"/>
                        <a:pt x="18" y="386"/>
                      </a:cubicBezTo>
                      <a:cubicBezTo>
                        <a:pt x="0" y="406"/>
                        <a:pt x="2" y="437"/>
                        <a:pt x="23" y="455"/>
                      </a:cubicBezTo>
                      <a:cubicBezTo>
                        <a:pt x="23" y="455"/>
                        <a:pt x="23" y="455"/>
                        <a:pt x="23" y="455"/>
                      </a:cubicBezTo>
                      <a:cubicBezTo>
                        <a:pt x="35" y="465"/>
                        <a:pt x="51" y="469"/>
                        <a:pt x="66" y="465"/>
                      </a:cubicBezTo>
                      <a:cubicBezTo>
                        <a:pt x="68" y="465"/>
                        <a:pt x="69" y="465"/>
                        <a:pt x="70" y="466"/>
                      </a:cubicBezTo>
                      <a:cubicBezTo>
                        <a:pt x="70" y="467"/>
                        <a:pt x="70" y="469"/>
                        <a:pt x="69" y="470"/>
                      </a:cubicBezTo>
                      <a:cubicBezTo>
                        <a:pt x="54" y="490"/>
                        <a:pt x="57" y="519"/>
                        <a:pt x="76" y="536"/>
                      </a:cubicBezTo>
                      <a:cubicBezTo>
                        <a:pt x="76" y="536"/>
                        <a:pt x="76" y="536"/>
                        <a:pt x="76" y="536"/>
                      </a:cubicBezTo>
                      <a:cubicBezTo>
                        <a:pt x="95" y="553"/>
                        <a:pt x="124" y="552"/>
                        <a:pt x="142" y="534"/>
                      </a:cubicBezTo>
                      <a:cubicBezTo>
                        <a:pt x="143" y="533"/>
                        <a:pt x="144" y="533"/>
                        <a:pt x="145" y="534"/>
                      </a:cubicBezTo>
                      <a:cubicBezTo>
                        <a:pt x="147" y="534"/>
                        <a:pt x="147" y="535"/>
                        <a:pt x="147" y="537"/>
                      </a:cubicBezTo>
                      <a:cubicBezTo>
                        <a:pt x="146" y="552"/>
                        <a:pt x="151" y="568"/>
                        <a:pt x="164" y="578"/>
                      </a:cubicBezTo>
                      <a:cubicBezTo>
                        <a:pt x="164" y="578"/>
                        <a:pt x="164" y="578"/>
                        <a:pt x="164" y="578"/>
                      </a:cubicBezTo>
                      <a:cubicBezTo>
                        <a:pt x="183" y="595"/>
                        <a:pt x="212" y="594"/>
                        <a:pt x="230" y="576"/>
                      </a:cubicBezTo>
                      <a:cubicBezTo>
                        <a:pt x="231" y="575"/>
                        <a:pt x="232" y="575"/>
                        <a:pt x="233" y="576"/>
                      </a:cubicBezTo>
                      <a:cubicBezTo>
                        <a:pt x="234" y="576"/>
                        <a:pt x="235" y="577"/>
                        <a:pt x="235" y="579"/>
                      </a:cubicBezTo>
                      <a:cubicBezTo>
                        <a:pt x="233" y="594"/>
                        <a:pt x="239" y="610"/>
                        <a:pt x="252" y="621"/>
                      </a:cubicBezTo>
                      <a:cubicBezTo>
                        <a:pt x="272" y="638"/>
                        <a:pt x="303" y="636"/>
                        <a:pt x="320" y="615"/>
                      </a:cubicBezTo>
                      <a:cubicBezTo>
                        <a:pt x="324" y="611"/>
                        <a:pt x="324" y="611"/>
                        <a:pt x="324" y="611"/>
                      </a:cubicBezTo>
                      <a:cubicBezTo>
                        <a:pt x="341" y="591"/>
                        <a:pt x="339" y="560"/>
                        <a:pt x="319" y="543"/>
                      </a:cubicBezTo>
                      <a:close/>
                      <a:moveTo>
                        <a:pt x="449" y="177"/>
                      </a:moveTo>
                      <a:cubicBezTo>
                        <a:pt x="489" y="216"/>
                        <a:pt x="535" y="260"/>
                        <a:pt x="576" y="299"/>
                      </a:cubicBezTo>
                      <a:cubicBezTo>
                        <a:pt x="582" y="305"/>
                        <a:pt x="589" y="307"/>
                        <a:pt x="597" y="306"/>
                      </a:cubicBezTo>
                      <a:cubicBezTo>
                        <a:pt x="605" y="305"/>
                        <a:pt x="612" y="300"/>
                        <a:pt x="616" y="293"/>
                      </a:cubicBezTo>
                      <a:cubicBezTo>
                        <a:pt x="626" y="275"/>
                        <a:pt x="632" y="256"/>
                        <a:pt x="636" y="234"/>
                      </a:cubicBezTo>
                      <a:cubicBezTo>
                        <a:pt x="638" y="224"/>
                        <a:pt x="642" y="216"/>
                        <a:pt x="649" y="209"/>
                      </a:cubicBezTo>
                      <a:cubicBezTo>
                        <a:pt x="671" y="186"/>
                        <a:pt x="671" y="186"/>
                        <a:pt x="671" y="186"/>
                      </a:cubicBezTo>
                      <a:cubicBezTo>
                        <a:pt x="688" y="168"/>
                        <a:pt x="689" y="139"/>
                        <a:pt x="672" y="121"/>
                      </a:cubicBezTo>
                      <a:cubicBezTo>
                        <a:pt x="580" y="21"/>
                        <a:pt x="580" y="21"/>
                        <a:pt x="580" y="21"/>
                      </a:cubicBezTo>
                      <a:cubicBezTo>
                        <a:pt x="563" y="3"/>
                        <a:pt x="534" y="0"/>
                        <a:pt x="515" y="16"/>
                      </a:cubicBezTo>
                      <a:cubicBezTo>
                        <a:pt x="493" y="34"/>
                        <a:pt x="493" y="34"/>
                        <a:pt x="493" y="34"/>
                      </a:cubicBezTo>
                      <a:cubicBezTo>
                        <a:pt x="483" y="42"/>
                        <a:pt x="471" y="45"/>
                        <a:pt x="457" y="44"/>
                      </a:cubicBezTo>
                      <a:cubicBezTo>
                        <a:pt x="435" y="41"/>
                        <a:pt x="412" y="38"/>
                        <a:pt x="390" y="36"/>
                      </a:cubicBezTo>
                      <a:cubicBezTo>
                        <a:pt x="347" y="30"/>
                        <a:pt x="308" y="41"/>
                        <a:pt x="274" y="67"/>
                      </a:cubicBezTo>
                      <a:cubicBezTo>
                        <a:pt x="229" y="101"/>
                        <a:pt x="184" y="136"/>
                        <a:pt x="139" y="171"/>
                      </a:cubicBezTo>
                      <a:cubicBezTo>
                        <a:pt x="95" y="207"/>
                        <a:pt x="151" y="255"/>
                        <a:pt x="203" y="222"/>
                      </a:cubicBezTo>
                      <a:cubicBezTo>
                        <a:pt x="301" y="161"/>
                        <a:pt x="301" y="161"/>
                        <a:pt x="301" y="161"/>
                      </a:cubicBezTo>
                      <a:cubicBezTo>
                        <a:pt x="315" y="153"/>
                        <a:pt x="331" y="152"/>
                        <a:pt x="346" y="158"/>
                      </a:cubicBezTo>
                      <a:cubicBezTo>
                        <a:pt x="364" y="167"/>
                        <a:pt x="388" y="168"/>
                        <a:pt x="408" y="165"/>
                      </a:cubicBezTo>
                      <a:cubicBezTo>
                        <a:pt x="423" y="162"/>
                        <a:pt x="437" y="166"/>
                        <a:pt x="449" y="1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Arial"/>
                  </a:endParaRPr>
                </a:p>
              </p:txBody>
            </p:sp>
          </p:grpSp>
        </p:grpSp>
        <p:grpSp>
          <p:nvGrpSpPr>
            <p:cNvPr id="19" name="组合 18"/>
            <p:cNvGrpSpPr/>
            <p:nvPr/>
          </p:nvGrpSpPr>
          <p:grpSpPr>
            <a:xfrm>
              <a:off x="6309498" y="4518596"/>
              <a:ext cx="563786" cy="563787"/>
              <a:chOff x="4798846" y="3684983"/>
              <a:chExt cx="563884" cy="563961"/>
            </a:xfrm>
          </p:grpSpPr>
          <p:sp>
            <p:nvSpPr>
              <p:cNvPr id="27" name="椭圆 26"/>
              <p:cNvSpPr/>
              <p:nvPr/>
            </p:nvSpPr>
            <p:spPr>
              <a:xfrm>
                <a:off x="4798846" y="3684983"/>
                <a:ext cx="563884" cy="563961"/>
              </a:xfrm>
              <a:prstGeom prst="ellipse">
                <a:avLst/>
              </a:prstGeom>
              <a:solidFill>
                <a:srgbClr val="000D20"/>
              </a:solidFill>
              <a:ln w="44450">
                <a:solidFill>
                  <a:schemeClr val="bg1"/>
                </a:solidFill>
              </a:ln>
              <a:effectLst>
                <a:outerShdw blurRad="889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grpSp>
            <p:nvGrpSpPr>
              <p:cNvPr id="28" name="组合 27"/>
              <p:cNvGrpSpPr/>
              <p:nvPr/>
            </p:nvGrpSpPr>
            <p:grpSpPr>
              <a:xfrm>
                <a:off x="4986263" y="3800231"/>
                <a:ext cx="203290" cy="270481"/>
                <a:chOff x="7976594" y="2279040"/>
                <a:chExt cx="528116" cy="702571"/>
              </a:xfrm>
              <a:solidFill>
                <a:schemeClr val="bg1"/>
              </a:solidFill>
            </p:grpSpPr>
            <p:sp>
              <p:nvSpPr>
                <p:cNvPr id="29" name="Freeform 23"/>
                <p:cNvSpPr>
                  <a:spLocks noEditPoints="1"/>
                </p:cNvSpPr>
                <p:nvPr/>
              </p:nvSpPr>
              <p:spPr bwMode="auto">
                <a:xfrm>
                  <a:off x="7976594" y="2279040"/>
                  <a:ext cx="519705" cy="702571"/>
                </a:xfrm>
                <a:custGeom>
                  <a:avLst/>
                  <a:gdLst>
                    <a:gd name="T0" fmla="*/ 592 w 601"/>
                    <a:gd name="T1" fmla="*/ 600 h 813"/>
                    <a:gd name="T2" fmla="*/ 374 w 601"/>
                    <a:gd name="T3" fmla="*/ 589 h 813"/>
                    <a:gd name="T4" fmla="*/ 374 w 601"/>
                    <a:gd name="T5" fmla="*/ 423 h 813"/>
                    <a:gd name="T6" fmla="*/ 601 w 601"/>
                    <a:gd name="T7" fmla="*/ 435 h 813"/>
                    <a:gd name="T8" fmla="*/ 533 w 601"/>
                    <a:gd name="T9" fmla="*/ 514 h 813"/>
                    <a:gd name="T10" fmla="*/ 592 w 601"/>
                    <a:gd name="T11" fmla="*/ 600 h 813"/>
                    <a:gd name="T12" fmla="*/ 253 w 601"/>
                    <a:gd name="T13" fmla="*/ 44 h 813"/>
                    <a:gd name="T14" fmla="*/ 298 w 601"/>
                    <a:gd name="T15" fmla="*/ 0 h 813"/>
                    <a:gd name="T16" fmla="*/ 342 w 601"/>
                    <a:gd name="T17" fmla="*/ 44 h 813"/>
                    <a:gd name="T18" fmla="*/ 342 w 601"/>
                    <a:gd name="T19" fmla="*/ 103 h 813"/>
                    <a:gd name="T20" fmla="*/ 253 w 601"/>
                    <a:gd name="T21" fmla="*/ 108 h 813"/>
                    <a:gd name="T22" fmla="*/ 253 w 601"/>
                    <a:gd name="T23" fmla="*/ 44 h 813"/>
                    <a:gd name="T24" fmla="*/ 342 w 601"/>
                    <a:gd name="T25" fmla="*/ 332 h 813"/>
                    <a:gd name="T26" fmla="*/ 342 w 601"/>
                    <a:gd name="T27" fmla="*/ 737 h 813"/>
                    <a:gd name="T28" fmla="*/ 355 w 601"/>
                    <a:gd name="T29" fmla="*/ 750 h 813"/>
                    <a:gd name="T30" fmla="*/ 380 w 601"/>
                    <a:gd name="T31" fmla="*/ 750 h 813"/>
                    <a:gd name="T32" fmla="*/ 415 w 601"/>
                    <a:gd name="T33" fmla="*/ 786 h 813"/>
                    <a:gd name="T34" fmla="*/ 415 w 601"/>
                    <a:gd name="T35" fmla="*/ 813 h 813"/>
                    <a:gd name="T36" fmla="*/ 180 w 601"/>
                    <a:gd name="T37" fmla="*/ 813 h 813"/>
                    <a:gd name="T38" fmla="*/ 180 w 601"/>
                    <a:gd name="T39" fmla="*/ 786 h 813"/>
                    <a:gd name="T40" fmla="*/ 216 w 601"/>
                    <a:gd name="T41" fmla="*/ 750 h 813"/>
                    <a:gd name="T42" fmla="*/ 240 w 601"/>
                    <a:gd name="T43" fmla="*/ 750 h 813"/>
                    <a:gd name="T44" fmla="*/ 253 w 601"/>
                    <a:gd name="T45" fmla="*/ 737 h 813"/>
                    <a:gd name="T46" fmla="*/ 253 w 601"/>
                    <a:gd name="T47" fmla="*/ 337 h 813"/>
                    <a:gd name="T48" fmla="*/ 342 w 601"/>
                    <a:gd name="T49" fmla="*/ 332 h 813"/>
                    <a:gd name="T50" fmla="*/ 221 w 601"/>
                    <a:gd name="T51" fmla="*/ 581 h 813"/>
                    <a:gd name="T52" fmla="*/ 59 w 601"/>
                    <a:gd name="T53" fmla="*/ 572 h 813"/>
                    <a:gd name="T54" fmla="*/ 0 w 601"/>
                    <a:gd name="T55" fmla="*/ 486 h 813"/>
                    <a:gd name="T56" fmla="*/ 68 w 601"/>
                    <a:gd name="T57" fmla="*/ 407 h 813"/>
                    <a:gd name="T58" fmla="*/ 221 w 601"/>
                    <a:gd name="T59" fmla="*/ 415 h 813"/>
                    <a:gd name="T60" fmla="*/ 221 w 601"/>
                    <a:gd name="T61" fmla="*/ 581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01" h="813">
                      <a:moveTo>
                        <a:pt x="592" y="600"/>
                      </a:moveTo>
                      <a:cubicBezTo>
                        <a:pt x="374" y="589"/>
                        <a:pt x="374" y="589"/>
                        <a:pt x="374" y="589"/>
                      </a:cubicBezTo>
                      <a:cubicBezTo>
                        <a:pt x="374" y="423"/>
                        <a:pt x="374" y="423"/>
                        <a:pt x="374" y="423"/>
                      </a:cubicBezTo>
                      <a:cubicBezTo>
                        <a:pt x="601" y="435"/>
                        <a:pt x="601" y="435"/>
                        <a:pt x="601" y="435"/>
                      </a:cubicBezTo>
                      <a:cubicBezTo>
                        <a:pt x="533" y="514"/>
                        <a:pt x="533" y="514"/>
                        <a:pt x="533" y="514"/>
                      </a:cubicBezTo>
                      <a:cubicBezTo>
                        <a:pt x="592" y="600"/>
                        <a:pt x="592" y="600"/>
                        <a:pt x="592" y="600"/>
                      </a:cubicBezTo>
                      <a:close/>
                      <a:moveTo>
                        <a:pt x="253" y="44"/>
                      </a:moveTo>
                      <a:cubicBezTo>
                        <a:pt x="253" y="20"/>
                        <a:pt x="273" y="0"/>
                        <a:pt x="298" y="0"/>
                      </a:cubicBezTo>
                      <a:cubicBezTo>
                        <a:pt x="322" y="0"/>
                        <a:pt x="342" y="20"/>
                        <a:pt x="342" y="44"/>
                      </a:cubicBezTo>
                      <a:cubicBezTo>
                        <a:pt x="342" y="103"/>
                        <a:pt x="342" y="103"/>
                        <a:pt x="342" y="103"/>
                      </a:cubicBezTo>
                      <a:cubicBezTo>
                        <a:pt x="253" y="108"/>
                        <a:pt x="253" y="108"/>
                        <a:pt x="253" y="108"/>
                      </a:cubicBezTo>
                      <a:cubicBezTo>
                        <a:pt x="253" y="44"/>
                        <a:pt x="253" y="44"/>
                        <a:pt x="253" y="44"/>
                      </a:cubicBezTo>
                      <a:close/>
                      <a:moveTo>
                        <a:pt x="342" y="332"/>
                      </a:moveTo>
                      <a:cubicBezTo>
                        <a:pt x="342" y="737"/>
                        <a:pt x="342" y="737"/>
                        <a:pt x="342" y="737"/>
                      </a:cubicBezTo>
                      <a:cubicBezTo>
                        <a:pt x="342" y="744"/>
                        <a:pt x="348" y="750"/>
                        <a:pt x="355" y="750"/>
                      </a:cubicBezTo>
                      <a:cubicBezTo>
                        <a:pt x="380" y="750"/>
                        <a:pt x="380" y="750"/>
                        <a:pt x="380" y="750"/>
                      </a:cubicBezTo>
                      <a:cubicBezTo>
                        <a:pt x="399" y="750"/>
                        <a:pt x="415" y="766"/>
                        <a:pt x="415" y="786"/>
                      </a:cubicBezTo>
                      <a:cubicBezTo>
                        <a:pt x="415" y="813"/>
                        <a:pt x="415" y="813"/>
                        <a:pt x="415" y="813"/>
                      </a:cubicBezTo>
                      <a:cubicBezTo>
                        <a:pt x="180" y="813"/>
                        <a:pt x="180" y="813"/>
                        <a:pt x="180" y="813"/>
                      </a:cubicBezTo>
                      <a:cubicBezTo>
                        <a:pt x="180" y="786"/>
                        <a:pt x="180" y="786"/>
                        <a:pt x="180" y="786"/>
                      </a:cubicBezTo>
                      <a:cubicBezTo>
                        <a:pt x="180" y="766"/>
                        <a:pt x="196" y="750"/>
                        <a:pt x="216" y="750"/>
                      </a:cubicBezTo>
                      <a:cubicBezTo>
                        <a:pt x="240" y="750"/>
                        <a:pt x="240" y="750"/>
                        <a:pt x="240" y="750"/>
                      </a:cubicBezTo>
                      <a:cubicBezTo>
                        <a:pt x="247" y="750"/>
                        <a:pt x="253" y="744"/>
                        <a:pt x="253" y="737"/>
                      </a:cubicBezTo>
                      <a:cubicBezTo>
                        <a:pt x="253" y="337"/>
                        <a:pt x="253" y="337"/>
                        <a:pt x="253" y="337"/>
                      </a:cubicBezTo>
                      <a:cubicBezTo>
                        <a:pt x="342" y="332"/>
                        <a:pt x="342" y="332"/>
                        <a:pt x="342" y="332"/>
                      </a:cubicBezTo>
                      <a:close/>
                      <a:moveTo>
                        <a:pt x="221" y="581"/>
                      </a:moveTo>
                      <a:cubicBezTo>
                        <a:pt x="59" y="572"/>
                        <a:pt x="59" y="572"/>
                        <a:pt x="59" y="572"/>
                      </a:cubicBezTo>
                      <a:cubicBezTo>
                        <a:pt x="0" y="486"/>
                        <a:pt x="0" y="486"/>
                        <a:pt x="0" y="486"/>
                      </a:cubicBezTo>
                      <a:cubicBezTo>
                        <a:pt x="68" y="407"/>
                        <a:pt x="68" y="407"/>
                        <a:pt x="68" y="407"/>
                      </a:cubicBezTo>
                      <a:cubicBezTo>
                        <a:pt x="221" y="415"/>
                        <a:pt x="221" y="415"/>
                        <a:pt x="221" y="415"/>
                      </a:cubicBezTo>
                      <a:cubicBezTo>
                        <a:pt x="221" y="581"/>
                        <a:pt x="221" y="581"/>
                        <a:pt x="221" y="5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Arial"/>
                  </a:endParaRPr>
                </a:p>
              </p:txBody>
            </p:sp>
            <p:sp>
              <p:nvSpPr>
                <p:cNvPr id="30" name="Freeform 24"/>
                <p:cNvSpPr/>
                <p:nvPr/>
              </p:nvSpPr>
              <p:spPr bwMode="auto">
                <a:xfrm>
                  <a:off x="7985371" y="2386200"/>
                  <a:ext cx="519339" cy="166774"/>
                </a:xfrm>
                <a:custGeom>
                  <a:avLst/>
                  <a:gdLst>
                    <a:gd name="T0" fmla="*/ 0 w 1420"/>
                    <a:gd name="T1" fmla="*/ 66 h 456"/>
                    <a:gd name="T2" fmla="*/ 631 w 1420"/>
                    <a:gd name="T3" fmla="*/ 33 h 456"/>
                    <a:gd name="T4" fmla="*/ 1259 w 1420"/>
                    <a:gd name="T5" fmla="*/ 0 h 456"/>
                    <a:gd name="T6" fmla="*/ 1420 w 1420"/>
                    <a:gd name="T7" fmla="*/ 189 h 456"/>
                    <a:gd name="T8" fmla="*/ 1281 w 1420"/>
                    <a:gd name="T9" fmla="*/ 390 h 456"/>
                    <a:gd name="T10" fmla="*/ 650 w 1420"/>
                    <a:gd name="T11" fmla="*/ 423 h 456"/>
                    <a:gd name="T12" fmla="*/ 21 w 1420"/>
                    <a:gd name="T13" fmla="*/ 456 h 456"/>
                    <a:gd name="T14" fmla="*/ 160 w 1420"/>
                    <a:gd name="T15" fmla="*/ 253 h 456"/>
                    <a:gd name="T16" fmla="*/ 0 w 1420"/>
                    <a:gd name="T17" fmla="*/ 66 h 456"/>
                    <a:gd name="T18" fmla="*/ 0 w 1420"/>
                    <a:gd name="T19" fmla="*/ 6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0" h="456">
                      <a:moveTo>
                        <a:pt x="0" y="66"/>
                      </a:moveTo>
                      <a:lnTo>
                        <a:pt x="631" y="33"/>
                      </a:lnTo>
                      <a:lnTo>
                        <a:pt x="1259" y="0"/>
                      </a:lnTo>
                      <a:lnTo>
                        <a:pt x="1420" y="189"/>
                      </a:lnTo>
                      <a:lnTo>
                        <a:pt x="1281" y="390"/>
                      </a:lnTo>
                      <a:lnTo>
                        <a:pt x="650" y="423"/>
                      </a:lnTo>
                      <a:lnTo>
                        <a:pt x="21" y="456"/>
                      </a:lnTo>
                      <a:lnTo>
                        <a:pt x="160" y="253"/>
                      </a:lnTo>
                      <a:lnTo>
                        <a:pt x="0" y="66"/>
                      </a:lnTo>
                      <a:lnTo>
                        <a:pt x="0"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Arial"/>
                  </a:endParaRPr>
                </a:p>
              </p:txBody>
            </p:sp>
          </p:grpSp>
        </p:grpSp>
        <p:grpSp>
          <p:nvGrpSpPr>
            <p:cNvPr id="20" name="组合 19"/>
            <p:cNvGrpSpPr/>
            <p:nvPr/>
          </p:nvGrpSpPr>
          <p:grpSpPr>
            <a:xfrm>
              <a:off x="7325309" y="4518596"/>
              <a:ext cx="563786" cy="563787"/>
              <a:chOff x="5814834" y="3684983"/>
              <a:chExt cx="563884" cy="563961"/>
            </a:xfrm>
          </p:grpSpPr>
          <p:sp>
            <p:nvSpPr>
              <p:cNvPr id="21" name="椭圆 20"/>
              <p:cNvSpPr/>
              <p:nvPr/>
            </p:nvSpPr>
            <p:spPr>
              <a:xfrm>
                <a:off x="5814834" y="3684983"/>
                <a:ext cx="563884" cy="563961"/>
              </a:xfrm>
              <a:prstGeom prst="ellipse">
                <a:avLst/>
              </a:prstGeom>
              <a:solidFill>
                <a:srgbClr val="000D20"/>
              </a:solidFill>
              <a:ln w="44450">
                <a:solidFill>
                  <a:schemeClr val="bg1"/>
                </a:solidFill>
              </a:ln>
              <a:effectLst>
                <a:outerShdw blurRad="889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grpSp>
            <p:nvGrpSpPr>
              <p:cNvPr id="22" name="组合 21"/>
              <p:cNvGrpSpPr/>
              <p:nvPr/>
            </p:nvGrpSpPr>
            <p:grpSpPr>
              <a:xfrm>
                <a:off x="5961456" y="3800091"/>
                <a:ext cx="272556" cy="270762"/>
                <a:chOff x="6463926" y="2278309"/>
                <a:chExt cx="708057" cy="703302"/>
              </a:xfrm>
              <a:solidFill>
                <a:schemeClr val="bg1"/>
              </a:solidFill>
            </p:grpSpPr>
            <p:sp>
              <p:nvSpPr>
                <p:cNvPr id="23" name="Freeform 30"/>
                <p:cNvSpPr>
                  <a:spLocks noEditPoints="1"/>
                </p:cNvSpPr>
                <p:nvPr/>
              </p:nvSpPr>
              <p:spPr bwMode="auto">
                <a:xfrm>
                  <a:off x="6687023" y="2278309"/>
                  <a:ext cx="261864" cy="305752"/>
                </a:xfrm>
                <a:custGeom>
                  <a:avLst/>
                  <a:gdLst>
                    <a:gd name="T0" fmla="*/ 150 w 303"/>
                    <a:gd name="T1" fmla="*/ 1 h 354"/>
                    <a:gd name="T2" fmla="*/ 81 w 303"/>
                    <a:gd name="T3" fmla="*/ 76 h 354"/>
                    <a:gd name="T4" fmla="*/ 153 w 303"/>
                    <a:gd name="T5" fmla="*/ 165 h 354"/>
                    <a:gd name="T6" fmla="*/ 222 w 303"/>
                    <a:gd name="T7" fmla="*/ 74 h 354"/>
                    <a:gd name="T8" fmla="*/ 150 w 303"/>
                    <a:gd name="T9" fmla="*/ 1 h 354"/>
                    <a:gd name="T10" fmla="*/ 151 w 303"/>
                    <a:gd name="T11" fmla="*/ 261 h 354"/>
                    <a:gd name="T12" fmla="*/ 198 w 303"/>
                    <a:gd name="T13" fmla="*/ 196 h 354"/>
                    <a:gd name="T14" fmla="*/ 210 w 303"/>
                    <a:gd name="T15" fmla="*/ 190 h 354"/>
                    <a:gd name="T16" fmla="*/ 260 w 303"/>
                    <a:gd name="T17" fmla="*/ 199 h 354"/>
                    <a:gd name="T18" fmla="*/ 290 w 303"/>
                    <a:gd name="T19" fmla="*/ 225 h 354"/>
                    <a:gd name="T20" fmla="*/ 303 w 303"/>
                    <a:gd name="T21" fmla="*/ 330 h 354"/>
                    <a:gd name="T22" fmla="*/ 297 w 303"/>
                    <a:gd name="T23" fmla="*/ 347 h 354"/>
                    <a:gd name="T24" fmla="*/ 280 w 303"/>
                    <a:gd name="T25" fmla="*/ 354 h 354"/>
                    <a:gd name="T26" fmla="*/ 23 w 303"/>
                    <a:gd name="T27" fmla="*/ 354 h 354"/>
                    <a:gd name="T28" fmla="*/ 6 w 303"/>
                    <a:gd name="T29" fmla="*/ 347 h 354"/>
                    <a:gd name="T30" fmla="*/ 0 w 303"/>
                    <a:gd name="T31" fmla="*/ 330 h 354"/>
                    <a:gd name="T32" fmla="*/ 13 w 303"/>
                    <a:gd name="T33" fmla="*/ 225 h 354"/>
                    <a:gd name="T34" fmla="*/ 43 w 303"/>
                    <a:gd name="T35" fmla="*/ 199 h 354"/>
                    <a:gd name="T36" fmla="*/ 93 w 303"/>
                    <a:gd name="T37" fmla="*/ 190 h 354"/>
                    <a:gd name="T38" fmla="*/ 105 w 303"/>
                    <a:gd name="T39" fmla="*/ 196 h 354"/>
                    <a:gd name="T40" fmla="*/ 151 w 303"/>
                    <a:gd name="T41" fmla="*/ 26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354">
                      <a:moveTo>
                        <a:pt x="150" y="1"/>
                      </a:moveTo>
                      <a:cubicBezTo>
                        <a:pt x="111" y="2"/>
                        <a:pt x="80" y="36"/>
                        <a:pt x="81" y="76"/>
                      </a:cubicBezTo>
                      <a:cubicBezTo>
                        <a:pt x="82" y="117"/>
                        <a:pt x="114" y="166"/>
                        <a:pt x="153" y="165"/>
                      </a:cubicBezTo>
                      <a:cubicBezTo>
                        <a:pt x="192" y="165"/>
                        <a:pt x="223" y="114"/>
                        <a:pt x="222" y="74"/>
                      </a:cubicBezTo>
                      <a:cubicBezTo>
                        <a:pt x="221" y="33"/>
                        <a:pt x="189" y="0"/>
                        <a:pt x="150" y="1"/>
                      </a:cubicBezTo>
                      <a:close/>
                      <a:moveTo>
                        <a:pt x="151" y="261"/>
                      </a:moveTo>
                      <a:cubicBezTo>
                        <a:pt x="198" y="196"/>
                        <a:pt x="198" y="196"/>
                        <a:pt x="198" y="196"/>
                      </a:cubicBezTo>
                      <a:cubicBezTo>
                        <a:pt x="201" y="192"/>
                        <a:pt x="206" y="190"/>
                        <a:pt x="210" y="190"/>
                      </a:cubicBezTo>
                      <a:cubicBezTo>
                        <a:pt x="260" y="199"/>
                        <a:pt x="260" y="199"/>
                        <a:pt x="260" y="199"/>
                      </a:cubicBezTo>
                      <a:cubicBezTo>
                        <a:pt x="278" y="202"/>
                        <a:pt x="288" y="217"/>
                        <a:pt x="290" y="225"/>
                      </a:cubicBezTo>
                      <a:cubicBezTo>
                        <a:pt x="297" y="274"/>
                        <a:pt x="301" y="304"/>
                        <a:pt x="303" y="330"/>
                      </a:cubicBezTo>
                      <a:cubicBezTo>
                        <a:pt x="303" y="336"/>
                        <a:pt x="301" y="342"/>
                        <a:pt x="297" y="347"/>
                      </a:cubicBezTo>
                      <a:cubicBezTo>
                        <a:pt x="292" y="351"/>
                        <a:pt x="287" y="354"/>
                        <a:pt x="280" y="354"/>
                      </a:cubicBezTo>
                      <a:cubicBezTo>
                        <a:pt x="23" y="354"/>
                        <a:pt x="23" y="354"/>
                        <a:pt x="23" y="354"/>
                      </a:cubicBezTo>
                      <a:cubicBezTo>
                        <a:pt x="16" y="354"/>
                        <a:pt x="11" y="351"/>
                        <a:pt x="6" y="347"/>
                      </a:cubicBezTo>
                      <a:cubicBezTo>
                        <a:pt x="2" y="342"/>
                        <a:pt x="0" y="336"/>
                        <a:pt x="0" y="330"/>
                      </a:cubicBezTo>
                      <a:cubicBezTo>
                        <a:pt x="2" y="304"/>
                        <a:pt x="6" y="274"/>
                        <a:pt x="13" y="225"/>
                      </a:cubicBezTo>
                      <a:cubicBezTo>
                        <a:pt x="15" y="217"/>
                        <a:pt x="25" y="202"/>
                        <a:pt x="43" y="199"/>
                      </a:cubicBezTo>
                      <a:cubicBezTo>
                        <a:pt x="93" y="190"/>
                        <a:pt x="93" y="190"/>
                        <a:pt x="93" y="190"/>
                      </a:cubicBezTo>
                      <a:cubicBezTo>
                        <a:pt x="97" y="190"/>
                        <a:pt x="102" y="192"/>
                        <a:pt x="105" y="196"/>
                      </a:cubicBezTo>
                      <a:cubicBezTo>
                        <a:pt x="151" y="261"/>
                        <a:pt x="151" y="261"/>
                        <a:pt x="151"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Arial"/>
                  </a:endParaRPr>
                </a:p>
              </p:txBody>
            </p:sp>
            <p:sp>
              <p:nvSpPr>
                <p:cNvPr id="24" name="Freeform 31"/>
                <p:cNvSpPr>
                  <a:spLocks noEditPoints="1"/>
                </p:cNvSpPr>
                <p:nvPr/>
              </p:nvSpPr>
              <p:spPr bwMode="auto">
                <a:xfrm>
                  <a:off x="6463926" y="2632337"/>
                  <a:ext cx="268082" cy="349274"/>
                </a:xfrm>
                <a:custGeom>
                  <a:avLst/>
                  <a:gdLst>
                    <a:gd name="T0" fmla="*/ 153 w 310"/>
                    <a:gd name="T1" fmla="*/ 1 h 404"/>
                    <a:gd name="T2" fmla="*/ 84 w 310"/>
                    <a:gd name="T3" fmla="*/ 76 h 404"/>
                    <a:gd name="T4" fmla="*/ 156 w 310"/>
                    <a:gd name="T5" fmla="*/ 165 h 404"/>
                    <a:gd name="T6" fmla="*/ 225 w 310"/>
                    <a:gd name="T7" fmla="*/ 73 h 404"/>
                    <a:gd name="T8" fmla="*/ 153 w 310"/>
                    <a:gd name="T9" fmla="*/ 1 h 404"/>
                    <a:gd name="T10" fmla="*/ 155 w 310"/>
                    <a:gd name="T11" fmla="*/ 261 h 404"/>
                    <a:gd name="T12" fmla="*/ 201 w 310"/>
                    <a:gd name="T13" fmla="*/ 195 h 404"/>
                    <a:gd name="T14" fmla="*/ 213 w 310"/>
                    <a:gd name="T15" fmla="*/ 190 h 404"/>
                    <a:gd name="T16" fmla="*/ 263 w 310"/>
                    <a:gd name="T17" fmla="*/ 199 h 404"/>
                    <a:gd name="T18" fmla="*/ 293 w 310"/>
                    <a:gd name="T19" fmla="*/ 225 h 404"/>
                    <a:gd name="T20" fmla="*/ 304 w 310"/>
                    <a:gd name="T21" fmla="*/ 385 h 404"/>
                    <a:gd name="T22" fmla="*/ 282 w 310"/>
                    <a:gd name="T23" fmla="*/ 404 h 404"/>
                    <a:gd name="T24" fmla="*/ 27 w 310"/>
                    <a:gd name="T25" fmla="*/ 404 h 404"/>
                    <a:gd name="T26" fmla="*/ 5 w 310"/>
                    <a:gd name="T27" fmla="*/ 385 h 404"/>
                    <a:gd name="T28" fmla="*/ 16 w 310"/>
                    <a:gd name="T29" fmla="*/ 225 h 404"/>
                    <a:gd name="T30" fmla="*/ 46 w 310"/>
                    <a:gd name="T31" fmla="*/ 199 h 404"/>
                    <a:gd name="T32" fmla="*/ 96 w 310"/>
                    <a:gd name="T33" fmla="*/ 190 h 404"/>
                    <a:gd name="T34" fmla="*/ 108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3">
                      <a:moveTo>
                        <a:pt x="153" y="1"/>
                      </a:moveTo>
                      <a:cubicBezTo>
                        <a:pt x="114" y="1"/>
                        <a:pt x="83" y="35"/>
                        <a:pt x="84" y="76"/>
                      </a:cubicBezTo>
                      <a:cubicBezTo>
                        <a:pt x="85" y="117"/>
                        <a:pt x="117" y="166"/>
                        <a:pt x="156" y="165"/>
                      </a:cubicBezTo>
                      <a:cubicBezTo>
                        <a:pt x="195" y="164"/>
                        <a:pt x="226" y="114"/>
                        <a:pt x="225" y="73"/>
                      </a:cubicBezTo>
                      <a:cubicBezTo>
                        <a:pt x="224" y="32"/>
                        <a:pt x="192" y="0"/>
                        <a:pt x="153" y="1"/>
                      </a:cubicBezTo>
                      <a:close/>
                      <a:moveTo>
                        <a:pt x="155" y="261"/>
                      </a:moveTo>
                      <a:cubicBezTo>
                        <a:pt x="201" y="195"/>
                        <a:pt x="201" y="195"/>
                        <a:pt x="201" y="195"/>
                      </a:cubicBezTo>
                      <a:cubicBezTo>
                        <a:pt x="204" y="191"/>
                        <a:pt x="209" y="189"/>
                        <a:pt x="213" y="190"/>
                      </a:cubicBezTo>
                      <a:cubicBezTo>
                        <a:pt x="263" y="199"/>
                        <a:pt x="263" y="199"/>
                        <a:pt x="263" y="199"/>
                      </a:cubicBezTo>
                      <a:cubicBezTo>
                        <a:pt x="281" y="202"/>
                        <a:pt x="291" y="216"/>
                        <a:pt x="293" y="225"/>
                      </a:cubicBezTo>
                      <a:cubicBezTo>
                        <a:pt x="304" y="309"/>
                        <a:pt x="310" y="336"/>
                        <a:pt x="304" y="385"/>
                      </a:cubicBezTo>
                      <a:cubicBezTo>
                        <a:pt x="303" y="396"/>
                        <a:pt x="294" y="404"/>
                        <a:pt x="282" y="404"/>
                      </a:cubicBezTo>
                      <a:cubicBezTo>
                        <a:pt x="27" y="404"/>
                        <a:pt x="27" y="404"/>
                        <a:pt x="27" y="404"/>
                      </a:cubicBezTo>
                      <a:cubicBezTo>
                        <a:pt x="15" y="404"/>
                        <a:pt x="6" y="396"/>
                        <a:pt x="5" y="385"/>
                      </a:cubicBezTo>
                      <a:cubicBezTo>
                        <a:pt x="0" y="336"/>
                        <a:pt x="5" y="309"/>
                        <a:pt x="16" y="225"/>
                      </a:cubicBezTo>
                      <a:cubicBezTo>
                        <a:pt x="18" y="216"/>
                        <a:pt x="28" y="202"/>
                        <a:pt x="46" y="199"/>
                      </a:cubicBezTo>
                      <a:cubicBezTo>
                        <a:pt x="96" y="190"/>
                        <a:pt x="96" y="190"/>
                        <a:pt x="96" y="190"/>
                      </a:cubicBezTo>
                      <a:cubicBezTo>
                        <a:pt x="100" y="189"/>
                        <a:pt x="105" y="191"/>
                        <a:pt x="108" y="195"/>
                      </a:cubicBezTo>
                      <a:cubicBezTo>
                        <a:pt x="155" y="261"/>
                        <a:pt x="155" y="261"/>
                        <a:pt x="155"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Arial"/>
                  </a:endParaRPr>
                </a:p>
              </p:txBody>
            </p:sp>
            <p:sp>
              <p:nvSpPr>
                <p:cNvPr id="25" name="Freeform 32"/>
                <p:cNvSpPr/>
                <p:nvPr/>
              </p:nvSpPr>
              <p:spPr bwMode="auto">
                <a:xfrm>
                  <a:off x="6727619" y="2616977"/>
                  <a:ext cx="180672" cy="154705"/>
                </a:xfrm>
                <a:custGeom>
                  <a:avLst/>
                  <a:gdLst>
                    <a:gd name="T0" fmla="*/ 85 w 209"/>
                    <a:gd name="T1" fmla="*/ 19 h 179"/>
                    <a:gd name="T2" fmla="*/ 104 w 209"/>
                    <a:gd name="T3" fmla="*/ 0 h 179"/>
                    <a:gd name="T4" fmla="*/ 124 w 209"/>
                    <a:gd name="T5" fmla="*/ 19 h 179"/>
                    <a:gd name="T6" fmla="*/ 124 w 209"/>
                    <a:gd name="T7" fmla="*/ 98 h 179"/>
                    <a:gd name="T8" fmla="*/ 197 w 209"/>
                    <a:gd name="T9" fmla="*/ 141 h 179"/>
                    <a:gd name="T10" fmla="*/ 204 w 209"/>
                    <a:gd name="T11" fmla="*/ 167 h 179"/>
                    <a:gd name="T12" fmla="*/ 178 w 209"/>
                    <a:gd name="T13" fmla="*/ 174 h 179"/>
                    <a:gd name="T14" fmla="*/ 104 w 209"/>
                    <a:gd name="T15" fmla="*/ 131 h 179"/>
                    <a:gd name="T16" fmla="*/ 31 w 209"/>
                    <a:gd name="T17" fmla="*/ 174 h 179"/>
                    <a:gd name="T18" fmla="*/ 5 w 209"/>
                    <a:gd name="T19" fmla="*/ 167 h 179"/>
                    <a:gd name="T20" fmla="*/ 12 w 209"/>
                    <a:gd name="T21" fmla="*/ 141 h 179"/>
                    <a:gd name="T22" fmla="*/ 85 w 209"/>
                    <a:gd name="T23" fmla="*/ 98 h 179"/>
                    <a:gd name="T24" fmla="*/ 85 w 209"/>
                    <a:gd name="T25" fmla="*/ 1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9" h="179">
                      <a:moveTo>
                        <a:pt x="85" y="19"/>
                      </a:moveTo>
                      <a:cubicBezTo>
                        <a:pt x="85" y="8"/>
                        <a:pt x="94" y="0"/>
                        <a:pt x="104" y="0"/>
                      </a:cubicBezTo>
                      <a:cubicBezTo>
                        <a:pt x="115" y="0"/>
                        <a:pt x="124" y="8"/>
                        <a:pt x="124" y="19"/>
                      </a:cubicBezTo>
                      <a:cubicBezTo>
                        <a:pt x="124" y="98"/>
                        <a:pt x="124" y="98"/>
                        <a:pt x="124" y="98"/>
                      </a:cubicBezTo>
                      <a:cubicBezTo>
                        <a:pt x="197" y="141"/>
                        <a:pt x="197" y="141"/>
                        <a:pt x="197" y="141"/>
                      </a:cubicBezTo>
                      <a:cubicBezTo>
                        <a:pt x="206" y="146"/>
                        <a:pt x="209" y="158"/>
                        <a:pt x="204" y="167"/>
                      </a:cubicBezTo>
                      <a:cubicBezTo>
                        <a:pt x="198" y="176"/>
                        <a:pt x="187" y="179"/>
                        <a:pt x="178" y="174"/>
                      </a:cubicBezTo>
                      <a:cubicBezTo>
                        <a:pt x="104" y="131"/>
                        <a:pt x="104" y="131"/>
                        <a:pt x="104" y="131"/>
                      </a:cubicBezTo>
                      <a:cubicBezTo>
                        <a:pt x="31" y="174"/>
                        <a:pt x="31" y="174"/>
                        <a:pt x="31" y="174"/>
                      </a:cubicBezTo>
                      <a:cubicBezTo>
                        <a:pt x="22" y="179"/>
                        <a:pt x="11" y="176"/>
                        <a:pt x="5" y="167"/>
                      </a:cubicBezTo>
                      <a:cubicBezTo>
                        <a:pt x="0" y="158"/>
                        <a:pt x="3" y="146"/>
                        <a:pt x="12" y="141"/>
                      </a:cubicBezTo>
                      <a:cubicBezTo>
                        <a:pt x="85" y="98"/>
                        <a:pt x="85" y="98"/>
                        <a:pt x="85" y="98"/>
                      </a:cubicBezTo>
                      <a:cubicBezTo>
                        <a:pt x="85" y="19"/>
                        <a:pt x="85" y="19"/>
                        <a:pt x="8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Arial"/>
                  </a:endParaRPr>
                </a:p>
              </p:txBody>
            </p:sp>
            <p:sp>
              <p:nvSpPr>
                <p:cNvPr id="26" name="Freeform 33"/>
                <p:cNvSpPr>
                  <a:spLocks noEditPoints="1"/>
                </p:cNvSpPr>
                <p:nvPr/>
              </p:nvSpPr>
              <p:spPr bwMode="auto">
                <a:xfrm>
                  <a:off x="6903901" y="2632337"/>
                  <a:ext cx="268082" cy="349274"/>
                </a:xfrm>
                <a:custGeom>
                  <a:avLst/>
                  <a:gdLst>
                    <a:gd name="T0" fmla="*/ 154 w 310"/>
                    <a:gd name="T1" fmla="*/ 1 h 404"/>
                    <a:gd name="T2" fmla="*/ 85 w 310"/>
                    <a:gd name="T3" fmla="*/ 76 h 404"/>
                    <a:gd name="T4" fmla="*/ 157 w 310"/>
                    <a:gd name="T5" fmla="*/ 165 h 404"/>
                    <a:gd name="T6" fmla="*/ 226 w 310"/>
                    <a:gd name="T7" fmla="*/ 73 h 404"/>
                    <a:gd name="T8" fmla="*/ 154 w 310"/>
                    <a:gd name="T9" fmla="*/ 1 h 404"/>
                    <a:gd name="T10" fmla="*/ 155 w 310"/>
                    <a:gd name="T11" fmla="*/ 261 h 404"/>
                    <a:gd name="T12" fmla="*/ 202 w 310"/>
                    <a:gd name="T13" fmla="*/ 195 h 404"/>
                    <a:gd name="T14" fmla="*/ 214 w 310"/>
                    <a:gd name="T15" fmla="*/ 190 h 404"/>
                    <a:gd name="T16" fmla="*/ 264 w 310"/>
                    <a:gd name="T17" fmla="*/ 199 h 404"/>
                    <a:gd name="T18" fmla="*/ 294 w 310"/>
                    <a:gd name="T19" fmla="*/ 225 h 404"/>
                    <a:gd name="T20" fmla="*/ 305 w 310"/>
                    <a:gd name="T21" fmla="*/ 385 h 404"/>
                    <a:gd name="T22" fmla="*/ 283 w 310"/>
                    <a:gd name="T23" fmla="*/ 404 h 404"/>
                    <a:gd name="T24" fmla="*/ 28 w 310"/>
                    <a:gd name="T25" fmla="*/ 404 h 404"/>
                    <a:gd name="T26" fmla="*/ 6 w 310"/>
                    <a:gd name="T27" fmla="*/ 385 h 404"/>
                    <a:gd name="T28" fmla="*/ 17 w 310"/>
                    <a:gd name="T29" fmla="*/ 225 h 404"/>
                    <a:gd name="T30" fmla="*/ 47 w 310"/>
                    <a:gd name="T31" fmla="*/ 199 h 404"/>
                    <a:gd name="T32" fmla="*/ 97 w 310"/>
                    <a:gd name="T33" fmla="*/ 190 h 404"/>
                    <a:gd name="T34" fmla="*/ 109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3">
                      <a:moveTo>
                        <a:pt x="154" y="1"/>
                      </a:moveTo>
                      <a:cubicBezTo>
                        <a:pt x="115" y="1"/>
                        <a:pt x="84" y="35"/>
                        <a:pt x="85" y="76"/>
                      </a:cubicBezTo>
                      <a:cubicBezTo>
                        <a:pt x="86" y="117"/>
                        <a:pt x="118" y="166"/>
                        <a:pt x="157" y="165"/>
                      </a:cubicBezTo>
                      <a:cubicBezTo>
                        <a:pt x="196" y="164"/>
                        <a:pt x="227" y="114"/>
                        <a:pt x="226" y="73"/>
                      </a:cubicBezTo>
                      <a:cubicBezTo>
                        <a:pt x="225" y="32"/>
                        <a:pt x="193" y="0"/>
                        <a:pt x="154" y="1"/>
                      </a:cubicBezTo>
                      <a:close/>
                      <a:moveTo>
                        <a:pt x="155" y="261"/>
                      </a:moveTo>
                      <a:cubicBezTo>
                        <a:pt x="202" y="195"/>
                        <a:pt x="202" y="195"/>
                        <a:pt x="202" y="195"/>
                      </a:cubicBezTo>
                      <a:cubicBezTo>
                        <a:pt x="205" y="191"/>
                        <a:pt x="209" y="189"/>
                        <a:pt x="214" y="190"/>
                      </a:cubicBezTo>
                      <a:cubicBezTo>
                        <a:pt x="264" y="199"/>
                        <a:pt x="264" y="199"/>
                        <a:pt x="264" y="199"/>
                      </a:cubicBezTo>
                      <a:cubicBezTo>
                        <a:pt x="282" y="202"/>
                        <a:pt x="292" y="216"/>
                        <a:pt x="294" y="225"/>
                      </a:cubicBezTo>
                      <a:cubicBezTo>
                        <a:pt x="305" y="309"/>
                        <a:pt x="310" y="336"/>
                        <a:pt x="305" y="385"/>
                      </a:cubicBezTo>
                      <a:cubicBezTo>
                        <a:pt x="304" y="396"/>
                        <a:pt x="295" y="404"/>
                        <a:pt x="283" y="404"/>
                      </a:cubicBezTo>
                      <a:cubicBezTo>
                        <a:pt x="28" y="404"/>
                        <a:pt x="28" y="404"/>
                        <a:pt x="28" y="404"/>
                      </a:cubicBezTo>
                      <a:cubicBezTo>
                        <a:pt x="16" y="404"/>
                        <a:pt x="7" y="396"/>
                        <a:pt x="6" y="385"/>
                      </a:cubicBezTo>
                      <a:cubicBezTo>
                        <a:pt x="0" y="336"/>
                        <a:pt x="6" y="309"/>
                        <a:pt x="17" y="225"/>
                      </a:cubicBezTo>
                      <a:cubicBezTo>
                        <a:pt x="19" y="216"/>
                        <a:pt x="29" y="202"/>
                        <a:pt x="47" y="199"/>
                      </a:cubicBezTo>
                      <a:cubicBezTo>
                        <a:pt x="97" y="190"/>
                        <a:pt x="97" y="190"/>
                        <a:pt x="97" y="190"/>
                      </a:cubicBezTo>
                      <a:cubicBezTo>
                        <a:pt x="101" y="189"/>
                        <a:pt x="106" y="191"/>
                        <a:pt x="109" y="195"/>
                      </a:cubicBezTo>
                      <a:cubicBezTo>
                        <a:pt x="155" y="261"/>
                        <a:pt x="155" y="261"/>
                        <a:pt x="155"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Arial"/>
                  </a:endParaRPr>
                </a:p>
              </p:txBody>
            </p:sp>
          </p:grpSp>
        </p:grpSp>
      </p:grpSp>
      <p:sp>
        <p:nvSpPr>
          <p:cNvPr id="39" name="KSO_Shape">
            <a:extLst>
              <a:ext uri="{FF2B5EF4-FFF2-40B4-BE49-F238E27FC236}">
                <a16:creationId xmlns:a16="http://schemas.microsoft.com/office/drawing/2014/main" id="{D0AC8CC8-2041-455F-8873-699A60DD1D5D}"/>
              </a:ext>
            </a:extLst>
          </p:cNvPr>
          <p:cNvSpPr>
            <a:spLocks noChangeAspect="1"/>
          </p:cNvSpPr>
          <p:nvPr/>
        </p:nvSpPr>
        <p:spPr bwMode="auto">
          <a:xfrm>
            <a:off x="5690175" y="1362319"/>
            <a:ext cx="800943" cy="931328"/>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8">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rgbClr val="000D20"/>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3200" b="0" i="0" u="none" strike="noStrike" kern="1200" cap="none" spc="0" normalizeH="0" baseline="0" noProof="0" dirty="0">
              <a:ln>
                <a:noFill/>
              </a:ln>
              <a:solidFill>
                <a:sysClr val="windowText" lastClr="000000"/>
              </a:solidFill>
              <a:effectLst/>
              <a:uLnTx/>
              <a:uFillTx/>
              <a:latin typeface="Calibri" panose="020F0502020204030204" pitchFamily="34" charset="0"/>
              <a:ea typeface="宋体" panose="02010600030101010101" pitchFamily="2" charset="-122"/>
              <a:cs typeface="Arial"/>
            </a:endParaRPr>
          </a:p>
        </p:txBody>
      </p:sp>
    </p:spTree>
    <p:extLst>
      <p:ext uri="{BB962C8B-B14F-4D97-AF65-F5344CB8AC3E}">
        <p14:creationId xmlns:p14="http://schemas.microsoft.com/office/powerpoint/2010/main" val="1611205340"/>
      </p:ext>
    </p:extLst>
  </p:cSld>
  <p:clrMapOvr>
    <a:masterClrMapping/>
  </p:clrMapOvr>
  <p:transition advTm="2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A2447E-AFD1-43B0-AEEE-78C4B98E9F95}"/>
              </a:ext>
            </a:extLst>
          </p:cNvPr>
          <p:cNvSpPr/>
          <p:nvPr/>
        </p:nvSpPr>
        <p:spPr>
          <a:xfrm>
            <a:off x="512466" y="753626"/>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978337" y="948890"/>
            <a:ext cx="2617094"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聚类算法</a:t>
            </a:r>
          </a:p>
        </p:txBody>
      </p:sp>
      <p:sp>
        <p:nvSpPr>
          <p:cNvPr id="344" name="iconfont-1191-801510">
            <a:extLst>
              <a:ext uri="{FF2B5EF4-FFF2-40B4-BE49-F238E27FC236}">
                <a16:creationId xmlns:a16="http://schemas.microsoft.com/office/drawing/2014/main" id="{40FCBC9A-563D-492B-A2DA-80405A37844F}"/>
              </a:ext>
            </a:extLst>
          </p:cNvPr>
          <p:cNvSpPr/>
          <p:nvPr/>
        </p:nvSpPr>
        <p:spPr>
          <a:xfrm>
            <a:off x="413635" y="1072247"/>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50"/>
              </a:solidFill>
              <a:effectLst/>
              <a:uLnTx/>
              <a:uFillTx/>
              <a:latin typeface="Calibri"/>
              <a:cs typeface="Arial"/>
            </a:endParaRPr>
          </a:p>
        </p:txBody>
      </p:sp>
      <p:sp>
        <p:nvSpPr>
          <p:cNvPr id="345" name="矩形 344">
            <a:extLst>
              <a:ext uri="{FF2B5EF4-FFF2-40B4-BE49-F238E27FC236}">
                <a16:creationId xmlns:a16="http://schemas.microsoft.com/office/drawing/2014/main" id="{D2ADE7D4-0A2F-4A2F-ADDF-BF58D2B0B3AB}"/>
              </a:ext>
            </a:extLst>
          </p:cNvPr>
          <p:cNvSpPr/>
          <p:nvPr/>
        </p:nvSpPr>
        <p:spPr>
          <a:xfrm>
            <a:off x="1283152" y="2529734"/>
            <a:ext cx="8513991" cy="3589252"/>
          </a:xfrm>
          <a:prstGeom prst="rect">
            <a:avLst/>
          </a:prstGeom>
        </p:spPr>
        <p:txBody>
          <a:bodyPr wrap="square">
            <a:spAutoFit/>
          </a:bodyPr>
          <a:lstStyle/>
          <a:p>
            <a:pPr lvl="0">
              <a:lnSpc>
                <a:spcPct val="150000"/>
              </a:lnSpc>
              <a:defRPr/>
            </a:pPr>
            <a:r>
              <a:rPr lang="zh-CN" altLang="en-US" sz="2200" dirty="0"/>
              <a:t>图论聚类方法解决的第一步是建立与问题相适应的图，图的节点对应于被分析数据的最小单元，图的边（或弧）对应于最小处理单元数据之间的相似性度量。因此，每一个最小处理单元数据之间都会有一个度量表达，这就确保了数据的局部特性比较易于处理。图论聚类法是以样本数据的局域连接特征作为聚类的主要信息源，因而其主要优点是易于处理局部数据的特性。典型的代表算法有</a:t>
            </a:r>
            <a:r>
              <a:rPr lang="en-US" altLang="zh-CN" sz="2200" dirty="0"/>
              <a:t>AP</a:t>
            </a:r>
            <a:r>
              <a:rPr lang="zh-CN" altLang="en-US" sz="2200" dirty="0"/>
              <a:t>（</a:t>
            </a:r>
            <a:r>
              <a:rPr lang="en-US" altLang="zh-CN" sz="2200" dirty="0"/>
              <a:t>Affinity Propagation Clustering Algorithm</a:t>
            </a:r>
            <a:r>
              <a:rPr lang="zh-CN" altLang="en-US" sz="2200" dirty="0"/>
              <a:t>）聚类算法。</a:t>
            </a:r>
            <a:endParaRPr lang="en-US" altLang="zh-CN" sz="2200" dirty="0"/>
          </a:p>
        </p:txBody>
      </p:sp>
      <p:sp>
        <p:nvSpPr>
          <p:cNvPr id="11" name="文本框 10">
            <a:extLst>
              <a:ext uri="{FF2B5EF4-FFF2-40B4-BE49-F238E27FC236}">
                <a16:creationId xmlns:a16="http://schemas.microsoft.com/office/drawing/2014/main" id="{60B3969F-EE12-4B43-9D70-C8F2F4FDA3B8}"/>
              </a:ext>
            </a:extLst>
          </p:cNvPr>
          <p:cNvSpPr txBox="1"/>
          <p:nvPr/>
        </p:nvSpPr>
        <p:spPr>
          <a:xfrm>
            <a:off x="806791" y="1831645"/>
            <a:ext cx="2960186"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dirty="0"/>
              <a:t>   </a:t>
            </a:r>
            <a:r>
              <a:rPr lang="zh-CN" altLang="en-US" sz="2400" dirty="0">
                <a:solidFill>
                  <a:schemeClr val="accent5">
                    <a:lumMod val="75000"/>
                  </a:schemeClr>
                </a:solidFill>
                <a:latin typeface="黑体" panose="02010609060101010101" pitchFamily="49" charset="-122"/>
                <a:ea typeface="黑体" panose="02010609060101010101" pitchFamily="49" charset="-122"/>
              </a:rPr>
              <a:t>图论聚类方法</a:t>
            </a:r>
          </a:p>
        </p:txBody>
      </p:sp>
    </p:spTree>
    <p:custDataLst>
      <p:tags r:id="rId1"/>
    </p:custDataLst>
    <p:extLst>
      <p:ext uri="{BB962C8B-B14F-4D97-AF65-F5344CB8AC3E}">
        <p14:creationId xmlns:p14="http://schemas.microsoft.com/office/powerpoint/2010/main" val="2340011965"/>
      </p:ext>
    </p:extLst>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5"/>
                                        </p:tgtEl>
                                        <p:attrNameLst>
                                          <p:attrName>style.visibility</p:attrName>
                                        </p:attrNameLst>
                                      </p:cBhvr>
                                      <p:to>
                                        <p:strVal val="visible"/>
                                      </p:to>
                                    </p:set>
                                    <p:animEffect transition="in" filter="fade">
                                      <p:cBhvr>
                                        <p:cTn id="7" dur="500"/>
                                        <p:tgtEl>
                                          <p:spTgt spid="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A2447E-AFD1-43B0-AEEE-78C4B98E9F95}"/>
              </a:ext>
            </a:extLst>
          </p:cNvPr>
          <p:cNvSpPr/>
          <p:nvPr/>
        </p:nvSpPr>
        <p:spPr>
          <a:xfrm>
            <a:off x="512466" y="753626"/>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978337" y="948890"/>
            <a:ext cx="3612324"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K-Means</a:t>
            </a: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算法</a:t>
            </a:r>
          </a:p>
        </p:txBody>
      </p:sp>
      <p:sp>
        <p:nvSpPr>
          <p:cNvPr id="344" name="iconfont-1191-801510">
            <a:extLst>
              <a:ext uri="{FF2B5EF4-FFF2-40B4-BE49-F238E27FC236}">
                <a16:creationId xmlns:a16="http://schemas.microsoft.com/office/drawing/2014/main" id="{40FCBC9A-563D-492B-A2DA-80405A37844F}"/>
              </a:ext>
            </a:extLst>
          </p:cNvPr>
          <p:cNvSpPr/>
          <p:nvPr/>
        </p:nvSpPr>
        <p:spPr>
          <a:xfrm>
            <a:off x="413635" y="1072247"/>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50"/>
              </a:solidFill>
              <a:effectLst/>
              <a:uLnTx/>
              <a:uFillTx/>
              <a:latin typeface="Calibri"/>
              <a:cs typeface="Arial"/>
            </a:endParaRPr>
          </a:p>
        </p:txBody>
      </p:sp>
      <p:sp>
        <p:nvSpPr>
          <p:cNvPr id="345" name="矩形 344">
            <a:extLst>
              <a:ext uri="{FF2B5EF4-FFF2-40B4-BE49-F238E27FC236}">
                <a16:creationId xmlns:a16="http://schemas.microsoft.com/office/drawing/2014/main" id="{D2ADE7D4-0A2F-4A2F-ADDF-BF58D2B0B3AB}"/>
              </a:ext>
            </a:extLst>
          </p:cNvPr>
          <p:cNvSpPr/>
          <p:nvPr/>
        </p:nvSpPr>
        <p:spPr>
          <a:xfrm>
            <a:off x="978337" y="2341433"/>
            <a:ext cx="8831232" cy="2809615"/>
          </a:xfrm>
          <a:prstGeom prst="rect">
            <a:avLst/>
          </a:prstGeom>
        </p:spPr>
        <p:txBody>
          <a:bodyPr wrap="square">
            <a:spAutoFit/>
          </a:bodyPr>
          <a:lstStyle/>
          <a:p>
            <a:pPr lvl="0">
              <a:lnSpc>
                <a:spcPct val="150000"/>
              </a:lnSpc>
              <a:defRPr/>
            </a:pPr>
            <a:r>
              <a:rPr lang="zh-CN" altLang="en-US" sz="2000" dirty="0"/>
              <a:t>基本</a:t>
            </a:r>
            <a:r>
              <a:rPr lang="en-US" altLang="zh-CN" sz="2000" dirty="0"/>
              <a:t>K-Means</a:t>
            </a:r>
            <a:r>
              <a:rPr lang="zh-CN" altLang="en-US" sz="2000" dirty="0"/>
              <a:t>算法的思想很简单，事先确定常数</a:t>
            </a:r>
            <a:r>
              <a:rPr lang="en-US" altLang="zh-CN" sz="2000" dirty="0"/>
              <a:t>K</a:t>
            </a:r>
            <a:r>
              <a:rPr lang="zh-CN" altLang="en-US" sz="2000" dirty="0"/>
              <a:t>，常数</a:t>
            </a:r>
            <a:r>
              <a:rPr lang="en-US" altLang="zh-CN" sz="2000" dirty="0"/>
              <a:t>K</a:t>
            </a:r>
            <a:r>
              <a:rPr lang="zh-CN" altLang="en-US" sz="2000" dirty="0"/>
              <a:t>意味着最终的聚类类别数，首先随机选定初始点为质心，并通过计算每一个样本与质心之间的相似度（这里为欧式距离</a:t>
            </a:r>
            <a:r>
              <a:rPr lang="en-US" altLang="zh-CN" sz="2000" dirty="0"/>
              <a:t>)</a:t>
            </a:r>
            <a:r>
              <a:rPr lang="zh-CN" altLang="en-US" sz="2000" dirty="0"/>
              <a:t>，将样本点归到最相似的类中，接着重新计算每个类的质心</a:t>
            </a:r>
            <a:r>
              <a:rPr lang="en-US" altLang="zh-CN" sz="2000" dirty="0"/>
              <a:t>(</a:t>
            </a:r>
            <a:r>
              <a:rPr lang="zh-CN" altLang="en-US" sz="2000" dirty="0"/>
              <a:t>即为类中心</a:t>
            </a:r>
            <a:r>
              <a:rPr lang="en-US" altLang="zh-CN" sz="2000" dirty="0"/>
              <a:t>)</a:t>
            </a:r>
            <a:r>
              <a:rPr lang="zh-CN" altLang="en-US" sz="2000" dirty="0"/>
              <a:t>，重复这样的过程，直至质心不再改变，最终确定每个样本所属的类别及每个类的质心。由于每次都要计算所有的样本与每一个质心之间的相似度</a:t>
            </a:r>
            <a:r>
              <a:rPr lang="en-US" altLang="zh-CN" sz="2000" dirty="0"/>
              <a:t>,</a:t>
            </a:r>
            <a:r>
              <a:rPr lang="zh-CN" altLang="en-US" sz="2000" dirty="0"/>
              <a:t>因此在大规模的数据集上</a:t>
            </a:r>
            <a:r>
              <a:rPr lang="en-US" altLang="zh-CN" sz="2000" dirty="0"/>
              <a:t>,K-Means</a:t>
            </a:r>
            <a:r>
              <a:rPr lang="zh-CN" altLang="en-US" sz="2000" dirty="0"/>
              <a:t>算法的收敛速度比较慢。</a:t>
            </a:r>
            <a:endParaRPr lang="en-US" altLang="zh-CN" sz="2000" dirty="0"/>
          </a:p>
        </p:txBody>
      </p:sp>
    </p:spTree>
    <p:custDataLst>
      <p:tags r:id="rId1"/>
    </p:custDataLst>
    <p:extLst>
      <p:ext uri="{BB962C8B-B14F-4D97-AF65-F5344CB8AC3E}">
        <p14:creationId xmlns:p14="http://schemas.microsoft.com/office/powerpoint/2010/main" val="887894081"/>
      </p:ext>
    </p:extLst>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5"/>
                                        </p:tgtEl>
                                        <p:attrNameLst>
                                          <p:attrName>style.visibility</p:attrName>
                                        </p:attrNameLst>
                                      </p:cBhvr>
                                      <p:to>
                                        <p:strVal val="visible"/>
                                      </p:to>
                                    </p:set>
                                    <p:animEffect transition="in" filter="fade">
                                      <p:cBhvr>
                                        <p:cTn id="7" dur="500"/>
                                        <p:tgtEl>
                                          <p:spTgt spid="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A2447E-AFD1-43B0-AEEE-78C4B98E9F95}"/>
              </a:ext>
            </a:extLst>
          </p:cNvPr>
          <p:cNvSpPr/>
          <p:nvPr/>
        </p:nvSpPr>
        <p:spPr>
          <a:xfrm>
            <a:off x="512466" y="753626"/>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978337" y="948890"/>
            <a:ext cx="4190822"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K-Means</a:t>
            </a: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算法</a:t>
            </a:r>
            <a:r>
              <a:rPr lang="zh-CN" altLang="en-US" sz="3600" dirty="0">
                <a:solidFill>
                  <a:prstClr val="black"/>
                </a:solidFill>
                <a:latin typeface="微软雅黑" panose="020B0503020204020204" pitchFamily="34" charset="-122"/>
                <a:ea typeface="微软雅黑" panose="020B0503020204020204" pitchFamily="34" charset="-122"/>
                <a:cs typeface="Arial"/>
              </a:rPr>
              <a:t>流程</a:t>
            </a:r>
            <a:endPar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endParaRPr>
          </a:p>
        </p:txBody>
      </p:sp>
      <p:sp>
        <p:nvSpPr>
          <p:cNvPr id="344" name="iconfont-1191-801510">
            <a:extLst>
              <a:ext uri="{FF2B5EF4-FFF2-40B4-BE49-F238E27FC236}">
                <a16:creationId xmlns:a16="http://schemas.microsoft.com/office/drawing/2014/main" id="{40FCBC9A-563D-492B-A2DA-80405A37844F}"/>
              </a:ext>
            </a:extLst>
          </p:cNvPr>
          <p:cNvSpPr/>
          <p:nvPr/>
        </p:nvSpPr>
        <p:spPr>
          <a:xfrm>
            <a:off x="413635" y="1072247"/>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50"/>
              </a:solidFill>
              <a:effectLst/>
              <a:uLnTx/>
              <a:uFillTx/>
              <a:latin typeface="Calibri"/>
              <a:cs typeface="Arial"/>
            </a:endParaRPr>
          </a:p>
        </p:txBody>
      </p:sp>
      <p:sp>
        <p:nvSpPr>
          <p:cNvPr id="345" name="矩形 344">
            <a:extLst>
              <a:ext uri="{FF2B5EF4-FFF2-40B4-BE49-F238E27FC236}">
                <a16:creationId xmlns:a16="http://schemas.microsoft.com/office/drawing/2014/main" id="{D2ADE7D4-0A2F-4A2F-ADDF-BF58D2B0B3AB}"/>
              </a:ext>
            </a:extLst>
          </p:cNvPr>
          <p:cNvSpPr/>
          <p:nvPr/>
        </p:nvSpPr>
        <p:spPr>
          <a:xfrm>
            <a:off x="978337" y="1988975"/>
            <a:ext cx="8831232" cy="4869025"/>
          </a:xfrm>
          <a:prstGeom prst="rect">
            <a:avLst/>
          </a:prstGeom>
        </p:spPr>
        <p:txBody>
          <a:bodyPr wrap="square">
            <a:spAutoFit/>
          </a:bodyPr>
          <a:lstStyle/>
          <a:p>
            <a:pPr>
              <a:lnSpc>
                <a:spcPct val="120000"/>
              </a:lnSpc>
            </a:pPr>
            <a:r>
              <a:rPr lang="en-US" altLang="zh-CN" sz="2000" dirty="0"/>
              <a:t>K-Means</a:t>
            </a:r>
            <a:r>
              <a:rPr lang="zh-CN" altLang="en-US" sz="2000" dirty="0"/>
              <a:t>算法是一种较典型的逐点修改迭代的动态聚类算法，其要点是以误差平方和为准则函数。</a:t>
            </a:r>
          </a:p>
          <a:p>
            <a:pPr>
              <a:lnSpc>
                <a:spcPct val="120000"/>
              </a:lnSpc>
            </a:pPr>
            <a:r>
              <a:rPr lang="zh-CN" altLang="en-US" sz="2000" dirty="0"/>
              <a:t>逐点修改类中心</a:t>
            </a:r>
            <a:r>
              <a:rPr lang="en-US" altLang="zh-CN" sz="2000" dirty="0"/>
              <a:t>:</a:t>
            </a:r>
            <a:r>
              <a:rPr lang="zh-CN" altLang="en-US" sz="2000" dirty="0"/>
              <a:t>一个象元样本按某一原则归属于某一组类后，就要重新计算这个组类的均值，并且以新的均值作为凝聚中心点进行下一次象元素聚类</a:t>
            </a:r>
            <a:r>
              <a:rPr lang="en-US" altLang="zh-CN" sz="2000" dirty="0"/>
              <a:t>;</a:t>
            </a:r>
            <a:r>
              <a:rPr lang="zh-CN" altLang="en-US" sz="2000" dirty="0"/>
              <a:t>然后逐批修改类中心</a:t>
            </a:r>
            <a:r>
              <a:rPr lang="en-US" altLang="zh-CN" sz="2000" dirty="0"/>
              <a:t>:</a:t>
            </a:r>
            <a:r>
              <a:rPr lang="zh-CN" altLang="en-US" sz="2000" dirty="0"/>
              <a:t>在全部象元样本按某一组的类中心分类之后，再计算修改各类的均值，作为下一次分类的凝聚中心点。过程如下</a:t>
            </a:r>
            <a:r>
              <a:rPr lang="en-US" altLang="zh-CN" sz="2000" dirty="0"/>
              <a:t>:</a:t>
            </a:r>
          </a:p>
          <a:p>
            <a:pPr>
              <a:lnSpc>
                <a:spcPct val="120000"/>
              </a:lnSpc>
            </a:pPr>
            <a:r>
              <a:rPr lang="zh-CN" altLang="en-US" sz="2000" dirty="0"/>
              <a:t>（</a:t>
            </a:r>
            <a:r>
              <a:rPr lang="en-US" altLang="zh-CN" sz="2000" dirty="0"/>
              <a:t>1</a:t>
            </a:r>
            <a:r>
              <a:rPr lang="zh-CN" altLang="en-US" sz="2000" dirty="0"/>
              <a:t>）初始化常数</a:t>
            </a:r>
            <a:r>
              <a:rPr lang="en-US" altLang="zh-CN" sz="2000" dirty="0"/>
              <a:t>K</a:t>
            </a:r>
            <a:r>
              <a:rPr lang="zh-CN" altLang="en-US" sz="2000" dirty="0"/>
              <a:t>，随机选取初始点为质心。</a:t>
            </a:r>
          </a:p>
          <a:p>
            <a:pPr>
              <a:lnSpc>
                <a:spcPct val="120000"/>
              </a:lnSpc>
            </a:pPr>
            <a:r>
              <a:rPr lang="zh-CN" altLang="en-US" sz="2000" dirty="0"/>
              <a:t>（</a:t>
            </a:r>
            <a:r>
              <a:rPr lang="en-US" altLang="zh-CN" sz="2000" dirty="0"/>
              <a:t>2</a:t>
            </a:r>
            <a:r>
              <a:rPr lang="zh-CN" altLang="en-US" sz="2000" dirty="0"/>
              <a:t>）重复计算一下过程，直到质心不再改变。</a:t>
            </a:r>
          </a:p>
          <a:p>
            <a:pPr>
              <a:lnSpc>
                <a:spcPct val="120000"/>
              </a:lnSpc>
            </a:pPr>
            <a:r>
              <a:rPr lang="zh-CN" altLang="en-US" sz="2000" dirty="0"/>
              <a:t>（</a:t>
            </a:r>
            <a:r>
              <a:rPr lang="en-US" altLang="zh-CN" sz="2000" dirty="0"/>
              <a:t>3</a:t>
            </a:r>
            <a:r>
              <a:rPr lang="zh-CN" altLang="en-US" sz="2000" dirty="0"/>
              <a:t>）计算样本与每个质心之间的相似度，将样本归类到最相似的类中。</a:t>
            </a:r>
          </a:p>
          <a:p>
            <a:pPr>
              <a:lnSpc>
                <a:spcPct val="120000"/>
              </a:lnSpc>
            </a:pPr>
            <a:r>
              <a:rPr lang="zh-CN" altLang="en-US" sz="2000" dirty="0"/>
              <a:t>（</a:t>
            </a:r>
            <a:r>
              <a:rPr lang="en-US" altLang="zh-CN" sz="2000" dirty="0"/>
              <a:t>4</a:t>
            </a:r>
            <a:r>
              <a:rPr lang="zh-CN" altLang="en-US" sz="2000" dirty="0"/>
              <a:t>）重新计算质心。</a:t>
            </a:r>
          </a:p>
          <a:p>
            <a:pPr>
              <a:lnSpc>
                <a:spcPct val="120000"/>
              </a:lnSpc>
            </a:pPr>
            <a:r>
              <a:rPr lang="zh-CN" altLang="en-US" sz="2000" dirty="0"/>
              <a:t>（</a:t>
            </a:r>
            <a:r>
              <a:rPr lang="en-US" altLang="zh-CN" sz="2000" dirty="0"/>
              <a:t>5</a:t>
            </a:r>
            <a:r>
              <a:rPr lang="zh-CN" altLang="en-US" sz="2000" dirty="0"/>
              <a:t>）输出最终的质心及每个类。</a:t>
            </a:r>
          </a:p>
          <a:p>
            <a:pPr>
              <a:lnSpc>
                <a:spcPct val="120000"/>
              </a:lnSpc>
            </a:pPr>
            <a:br>
              <a:rPr lang="zh-CN" altLang="en-US" sz="2000" dirty="0"/>
            </a:br>
            <a:endParaRPr lang="en-US" altLang="zh-CN" sz="2000" dirty="0"/>
          </a:p>
        </p:txBody>
      </p:sp>
    </p:spTree>
    <p:custDataLst>
      <p:tags r:id="rId1"/>
    </p:custDataLst>
    <p:extLst>
      <p:ext uri="{BB962C8B-B14F-4D97-AF65-F5344CB8AC3E}">
        <p14:creationId xmlns:p14="http://schemas.microsoft.com/office/powerpoint/2010/main" val="242261623"/>
      </p:ext>
    </p:extLst>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5"/>
                                        </p:tgtEl>
                                        <p:attrNameLst>
                                          <p:attrName>style.visibility</p:attrName>
                                        </p:attrNameLst>
                                      </p:cBhvr>
                                      <p:to>
                                        <p:strVal val="visible"/>
                                      </p:to>
                                    </p:set>
                                    <p:animEffect transition="in" filter="fade">
                                      <p:cBhvr>
                                        <p:cTn id="7" dur="500"/>
                                        <p:tgtEl>
                                          <p:spTgt spid="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00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pic>
        <p:nvPicPr>
          <p:cNvPr id="5" name="Picture 2" descr="C:\Documents and Settings\Administrator\桌面\新建文件夹\封面\复件 (38) 新建文件夹\dc6e24016985a28b4144.jpg"/>
          <p:cNvPicPr>
            <a:picLocks noChangeAspect="1" noChangeArrowheads="1"/>
          </p:cNvPicPr>
          <p:nvPr/>
        </p:nvPicPr>
        <p:blipFill>
          <a:blip r:embed="rId2">
            <a:extLst>
              <a:ext uri="{28A0092B-C50C-407E-A947-70E740481C1C}">
                <a14:useLocalDpi xmlns:a14="http://schemas.microsoft.com/office/drawing/2010/main" val="0"/>
              </a:ext>
            </a:extLst>
          </a:blip>
          <a:srcRect l="21648" r="50476"/>
          <a:stretch>
            <a:fillRect/>
          </a:stretch>
        </p:blipFill>
        <p:spPr bwMode="auto">
          <a:xfrm rot="5400000" flipV="1">
            <a:off x="4144364" y="-1715717"/>
            <a:ext cx="3409946" cy="687948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Documents and Settings\Administrator\桌面\新建文件夹\封面\复件 (38) 新建文件夹\dc6e24016985a28b4144.jpg"/>
          <p:cNvPicPr>
            <a:picLocks noChangeAspect="1" noChangeArrowheads="1"/>
          </p:cNvPicPr>
          <p:nvPr/>
        </p:nvPicPr>
        <p:blipFill>
          <a:blip r:embed="rId2">
            <a:extLst>
              <a:ext uri="{28A0092B-C50C-407E-A947-70E740481C1C}">
                <a14:useLocalDpi xmlns:a14="http://schemas.microsoft.com/office/drawing/2010/main" val="0"/>
              </a:ext>
            </a:extLst>
          </a:blip>
          <a:srcRect l="21648" r="50476"/>
          <a:stretch>
            <a:fillRect/>
          </a:stretch>
        </p:blipFill>
        <p:spPr bwMode="auto">
          <a:xfrm rot="5400000" flipH="1">
            <a:off x="4144362" y="1694229"/>
            <a:ext cx="3409946" cy="6879489"/>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0" y="1314450"/>
            <a:ext cx="12192000" cy="426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6" name="矩形 5"/>
          <p:cNvSpPr/>
          <p:nvPr/>
        </p:nvSpPr>
        <p:spPr>
          <a:xfrm>
            <a:off x="4086807" y="3815651"/>
            <a:ext cx="5204947" cy="769441"/>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Arial"/>
              </a:rPr>
              <a:t>K-Means++</a:t>
            </a:r>
            <a:r>
              <a:rPr kumimoji="0" lang="zh-CN" altLang="en-US" sz="44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Arial"/>
              </a:rPr>
              <a:t>算法</a:t>
            </a:r>
            <a:endParaRPr kumimoji="0" lang="zh-CN" altLang="en-US" sz="32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Arial"/>
            </a:endParaRPr>
          </a:p>
        </p:txBody>
      </p:sp>
      <p:grpSp>
        <p:nvGrpSpPr>
          <p:cNvPr id="8" name="组合 7"/>
          <p:cNvGrpSpPr/>
          <p:nvPr/>
        </p:nvGrpSpPr>
        <p:grpSpPr>
          <a:xfrm>
            <a:off x="4948595" y="1618712"/>
            <a:ext cx="2294807" cy="1954107"/>
            <a:chOff x="4555228" y="658068"/>
            <a:chExt cx="3141149" cy="2674796"/>
          </a:xfrm>
        </p:grpSpPr>
        <p:sp>
          <p:nvSpPr>
            <p:cNvPr id="9" name="矩形 10"/>
            <p:cNvSpPr>
              <a:spLocks noChangeAspect="1"/>
            </p:cNvSpPr>
            <p:nvPr/>
          </p:nvSpPr>
          <p:spPr>
            <a:xfrm>
              <a:off x="4821709" y="1129483"/>
              <a:ext cx="1940540" cy="2113804"/>
            </a:xfrm>
            <a:custGeom>
              <a:avLst/>
              <a:gdLst>
                <a:gd name="connsiteX0" fmla="*/ 653528 w 1305814"/>
                <a:gd name="connsiteY0" fmla="*/ 0 h 1423589"/>
                <a:gd name="connsiteX1" fmla="*/ 757287 w 1305814"/>
                <a:gd name="connsiteY1" fmla="*/ 32444 h 1423589"/>
                <a:gd name="connsiteX2" fmla="*/ 1206876 w 1305814"/>
                <a:gd name="connsiteY2" fmla="*/ 284945 h 1423589"/>
                <a:gd name="connsiteX3" fmla="*/ 1237706 w 1305814"/>
                <a:gd name="connsiteY3" fmla="*/ 306775 h 1423589"/>
                <a:gd name="connsiteX4" fmla="*/ 1304420 w 1305814"/>
                <a:gd name="connsiteY4" fmla="*/ 434263 h 1423589"/>
                <a:gd name="connsiteX5" fmla="*/ 1305806 w 1305814"/>
                <a:gd name="connsiteY5" fmla="*/ 519922 h 1423589"/>
                <a:gd name="connsiteX6" fmla="*/ 1301746 w 1305814"/>
                <a:gd name="connsiteY6" fmla="*/ 953747 h 1423589"/>
                <a:gd name="connsiteX7" fmla="*/ 1302599 w 1305814"/>
                <a:gd name="connsiteY7" fmla="*/ 1003650 h 1423589"/>
                <a:gd name="connsiteX8" fmla="*/ 1227376 w 1305814"/>
                <a:gd name="connsiteY8" fmla="*/ 1152027 h 1423589"/>
                <a:gd name="connsiteX9" fmla="*/ 1174235 w 1305814"/>
                <a:gd name="connsiteY9" fmla="*/ 1184756 h 1423589"/>
                <a:gd name="connsiteX10" fmla="*/ 792288 w 1305814"/>
                <a:gd name="connsiteY10" fmla="*/ 1385653 h 1423589"/>
                <a:gd name="connsiteX11" fmla="*/ 502818 w 1305814"/>
                <a:gd name="connsiteY11" fmla="*/ 1379955 h 1423589"/>
                <a:gd name="connsiteX12" fmla="*/ 94302 w 1305814"/>
                <a:gd name="connsiteY12" fmla="*/ 1158755 h 1423589"/>
                <a:gd name="connsiteX13" fmla="*/ 39429 w 1305814"/>
                <a:gd name="connsiteY13" fmla="*/ 1117635 h 1423589"/>
                <a:gd name="connsiteX14" fmla="*/ 667 w 1305814"/>
                <a:gd name="connsiteY14" fmla="*/ 999105 h 1423589"/>
                <a:gd name="connsiteX15" fmla="*/ 0 w 1305814"/>
                <a:gd name="connsiteY15" fmla="*/ 972364 h 1423589"/>
                <a:gd name="connsiteX16" fmla="*/ 2496 w 1305814"/>
                <a:gd name="connsiteY16" fmla="*/ 463106 h 1423589"/>
                <a:gd name="connsiteX17" fmla="*/ 2458 w 1305814"/>
                <a:gd name="connsiteY17" fmla="*/ 429563 h 1423589"/>
                <a:gd name="connsiteX18" fmla="*/ 75248 w 1305814"/>
                <a:gd name="connsiteY18" fmla="*/ 303202 h 1423589"/>
                <a:gd name="connsiteX19" fmla="*/ 106293 w 1305814"/>
                <a:gd name="connsiteY19" fmla="*/ 282597 h 1423589"/>
                <a:gd name="connsiteX20" fmla="*/ 541533 w 1305814"/>
                <a:gd name="connsiteY20" fmla="*/ 38110 h 1423589"/>
                <a:gd name="connsiteX21" fmla="*/ 653528 w 1305814"/>
                <a:gd name="connsiteY21" fmla="*/ 0 h 142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05814" h="1423589">
                  <a:moveTo>
                    <a:pt x="653528" y="0"/>
                  </a:moveTo>
                  <a:cubicBezTo>
                    <a:pt x="684553" y="-1"/>
                    <a:pt x="736057" y="24011"/>
                    <a:pt x="757287" y="32444"/>
                  </a:cubicBezTo>
                  <a:lnTo>
                    <a:pt x="1206876" y="284945"/>
                  </a:lnTo>
                  <a:cubicBezTo>
                    <a:pt x="1213399" y="291230"/>
                    <a:pt x="1233090" y="301119"/>
                    <a:pt x="1237706" y="306775"/>
                  </a:cubicBezTo>
                  <a:cubicBezTo>
                    <a:pt x="1285405" y="341141"/>
                    <a:pt x="1301367" y="360355"/>
                    <a:pt x="1304420" y="434263"/>
                  </a:cubicBezTo>
                  <a:cubicBezTo>
                    <a:pt x="1306256" y="435452"/>
                    <a:pt x="1303756" y="518852"/>
                    <a:pt x="1305806" y="519922"/>
                  </a:cubicBezTo>
                  <a:cubicBezTo>
                    <a:pt x="1306028" y="563787"/>
                    <a:pt x="1301771" y="907207"/>
                    <a:pt x="1301746" y="953747"/>
                  </a:cubicBezTo>
                  <a:cubicBezTo>
                    <a:pt x="1301579" y="970833"/>
                    <a:pt x="1302766" y="986564"/>
                    <a:pt x="1302599" y="1003650"/>
                  </a:cubicBezTo>
                  <a:cubicBezTo>
                    <a:pt x="1298075" y="1097264"/>
                    <a:pt x="1299308" y="1117497"/>
                    <a:pt x="1227376" y="1152027"/>
                  </a:cubicBezTo>
                  <a:cubicBezTo>
                    <a:pt x="1229069" y="1151612"/>
                    <a:pt x="1262992" y="1133636"/>
                    <a:pt x="1174235" y="1184756"/>
                  </a:cubicBezTo>
                  <a:cubicBezTo>
                    <a:pt x="1102911" y="1225835"/>
                    <a:pt x="986013" y="1283805"/>
                    <a:pt x="792288" y="1385653"/>
                  </a:cubicBezTo>
                  <a:cubicBezTo>
                    <a:pt x="702978" y="1424034"/>
                    <a:pt x="634560" y="1449454"/>
                    <a:pt x="502818" y="1379955"/>
                  </a:cubicBezTo>
                  <a:cubicBezTo>
                    <a:pt x="358670" y="1301859"/>
                    <a:pt x="241278" y="1242506"/>
                    <a:pt x="94302" y="1158755"/>
                  </a:cubicBezTo>
                  <a:cubicBezTo>
                    <a:pt x="64301" y="1138833"/>
                    <a:pt x="61069" y="1137739"/>
                    <a:pt x="39429" y="1117635"/>
                  </a:cubicBezTo>
                  <a:cubicBezTo>
                    <a:pt x="9399" y="1091481"/>
                    <a:pt x="81" y="1056313"/>
                    <a:pt x="667" y="999105"/>
                  </a:cubicBezTo>
                  <a:cubicBezTo>
                    <a:pt x="445" y="990191"/>
                    <a:pt x="222" y="981278"/>
                    <a:pt x="0" y="972364"/>
                  </a:cubicBezTo>
                  <a:lnTo>
                    <a:pt x="2496" y="463106"/>
                  </a:lnTo>
                  <a:cubicBezTo>
                    <a:pt x="2483" y="451925"/>
                    <a:pt x="2471" y="440744"/>
                    <a:pt x="2458" y="429563"/>
                  </a:cubicBezTo>
                  <a:cubicBezTo>
                    <a:pt x="2770" y="365277"/>
                    <a:pt x="14732" y="348090"/>
                    <a:pt x="75248" y="303202"/>
                  </a:cubicBezTo>
                  <a:lnTo>
                    <a:pt x="106293" y="282597"/>
                  </a:lnTo>
                  <a:lnTo>
                    <a:pt x="541533" y="38110"/>
                  </a:lnTo>
                  <a:cubicBezTo>
                    <a:pt x="582751" y="12487"/>
                    <a:pt x="613897" y="0"/>
                    <a:pt x="653528" y="0"/>
                  </a:cubicBezTo>
                  <a:close/>
                </a:path>
              </a:pathLst>
            </a:custGeom>
            <a:solidFill>
              <a:schemeClr val="bg1">
                <a:lumMod val="85000"/>
              </a:schemeClr>
            </a:solidFill>
            <a:ln>
              <a:noFill/>
            </a:ln>
            <a:effectLst>
              <a:innerShdw blurRad="152400" dist="50800" dir="189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Arial"/>
              </a:endParaRPr>
            </a:p>
          </p:txBody>
        </p:sp>
        <p:grpSp>
          <p:nvGrpSpPr>
            <p:cNvPr id="10" name="组合 9"/>
            <p:cNvGrpSpPr/>
            <p:nvPr/>
          </p:nvGrpSpPr>
          <p:grpSpPr>
            <a:xfrm>
              <a:off x="5459649" y="894400"/>
              <a:ext cx="2236728" cy="2438464"/>
              <a:chOff x="1249459" y="2668927"/>
              <a:chExt cx="1099775" cy="1198967"/>
            </a:xfrm>
          </p:grpSpPr>
          <p:sp>
            <p:nvSpPr>
              <p:cNvPr id="12" name="矩形 10"/>
              <p:cNvSpPr>
                <a:spLocks noChangeAspect="1"/>
              </p:cNvSpPr>
              <p:nvPr/>
            </p:nvSpPr>
            <p:spPr>
              <a:xfrm>
                <a:off x="1249459" y="2668927"/>
                <a:ext cx="1099775" cy="1198967"/>
              </a:xfrm>
              <a:custGeom>
                <a:avLst/>
                <a:gdLst>
                  <a:gd name="connsiteX0" fmla="*/ 653528 w 1305814"/>
                  <a:gd name="connsiteY0" fmla="*/ 0 h 1423589"/>
                  <a:gd name="connsiteX1" fmla="*/ 757287 w 1305814"/>
                  <a:gd name="connsiteY1" fmla="*/ 32444 h 1423589"/>
                  <a:gd name="connsiteX2" fmla="*/ 1206876 w 1305814"/>
                  <a:gd name="connsiteY2" fmla="*/ 284945 h 1423589"/>
                  <a:gd name="connsiteX3" fmla="*/ 1237706 w 1305814"/>
                  <a:gd name="connsiteY3" fmla="*/ 306775 h 1423589"/>
                  <a:gd name="connsiteX4" fmla="*/ 1304420 w 1305814"/>
                  <a:gd name="connsiteY4" fmla="*/ 434263 h 1423589"/>
                  <a:gd name="connsiteX5" fmla="*/ 1305806 w 1305814"/>
                  <a:gd name="connsiteY5" fmla="*/ 519922 h 1423589"/>
                  <a:gd name="connsiteX6" fmla="*/ 1301746 w 1305814"/>
                  <a:gd name="connsiteY6" fmla="*/ 953747 h 1423589"/>
                  <a:gd name="connsiteX7" fmla="*/ 1302599 w 1305814"/>
                  <a:gd name="connsiteY7" fmla="*/ 1003650 h 1423589"/>
                  <a:gd name="connsiteX8" fmla="*/ 1227376 w 1305814"/>
                  <a:gd name="connsiteY8" fmla="*/ 1152027 h 1423589"/>
                  <a:gd name="connsiteX9" fmla="*/ 1174235 w 1305814"/>
                  <a:gd name="connsiteY9" fmla="*/ 1184756 h 1423589"/>
                  <a:gd name="connsiteX10" fmla="*/ 792288 w 1305814"/>
                  <a:gd name="connsiteY10" fmla="*/ 1385653 h 1423589"/>
                  <a:gd name="connsiteX11" fmla="*/ 502818 w 1305814"/>
                  <a:gd name="connsiteY11" fmla="*/ 1379955 h 1423589"/>
                  <a:gd name="connsiteX12" fmla="*/ 94302 w 1305814"/>
                  <a:gd name="connsiteY12" fmla="*/ 1158755 h 1423589"/>
                  <a:gd name="connsiteX13" fmla="*/ 39429 w 1305814"/>
                  <a:gd name="connsiteY13" fmla="*/ 1117635 h 1423589"/>
                  <a:gd name="connsiteX14" fmla="*/ 667 w 1305814"/>
                  <a:gd name="connsiteY14" fmla="*/ 999105 h 1423589"/>
                  <a:gd name="connsiteX15" fmla="*/ 0 w 1305814"/>
                  <a:gd name="connsiteY15" fmla="*/ 972364 h 1423589"/>
                  <a:gd name="connsiteX16" fmla="*/ 2496 w 1305814"/>
                  <a:gd name="connsiteY16" fmla="*/ 463106 h 1423589"/>
                  <a:gd name="connsiteX17" fmla="*/ 2458 w 1305814"/>
                  <a:gd name="connsiteY17" fmla="*/ 429563 h 1423589"/>
                  <a:gd name="connsiteX18" fmla="*/ 75248 w 1305814"/>
                  <a:gd name="connsiteY18" fmla="*/ 303202 h 1423589"/>
                  <a:gd name="connsiteX19" fmla="*/ 106293 w 1305814"/>
                  <a:gd name="connsiteY19" fmla="*/ 282597 h 1423589"/>
                  <a:gd name="connsiteX20" fmla="*/ 541533 w 1305814"/>
                  <a:gd name="connsiteY20" fmla="*/ 38110 h 1423589"/>
                  <a:gd name="connsiteX21" fmla="*/ 653528 w 1305814"/>
                  <a:gd name="connsiteY21" fmla="*/ 0 h 142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05814" h="1423589">
                    <a:moveTo>
                      <a:pt x="653528" y="0"/>
                    </a:moveTo>
                    <a:cubicBezTo>
                      <a:pt x="684553" y="-1"/>
                      <a:pt x="736057" y="24011"/>
                      <a:pt x="757287" y="32444"/>
                    </a:cubicBezTo>
                    <a:lnTo>
                      <a:pt x="1206876" y="284945"/>
                    </a:lnTo>
                    <a:cubicBezTo>
                      <a:pt x="1213399" y="291230"/>
                      <a:pt x="1233090" y="301119"/>
                      <a:pt x="1237706" y="306775"/>
                    </a:cubicBezTo>
                    <a:cubicBezTo>
                      <a:pt x="1285405" y="341141"/>
                      <a:pt x="1301367" y="360355"/>
                      <a:pt x="1304420" y="434263"/>
                    </a:cubicBezTo>
                    <a:cubicBezTo>
                      <a:pt x="1306256" y="435452"/>
                      <a:pt x="1303756" y="518852"/>
                      <a:pt x="1305806" y="519922"/>
                    </a:cubicBezTo>
                    <a:cubicBezTo>
                      <a:pt x="1306028" y="563787"/>
                      <a:pt x="1301771" y="907207"/>
                      <a:pt x="1301746" y="953747"/>
                    </a:cubicBezTo>
                    <a:cubicBezTo>
                      <a:pt x="1301579" y="970833"/>
                      <a:pt x="1302766" y="986564"/>
                      <a:pt x="1302599" y="1003650"/>
                    </a:cubicBezTo>
                    <a:cubicBezTo>
                      <a:pt x="1298075" y="1097264"/>
                      <a:pt x="1299308" y="1117497"/>
                      <a:pt x="1227376" y="1152027"/>
                    </a:cubicBezTo>
                    <a:cubicBezTo>
                      <a:pt x="1229069" y="1151612"/>
                      <a:pt x="1262992" y="1133636"/>
                      <a:pt x="1174235" y="1184756"/>
                    </a:cubicBezTo>
                    <a:cubicBezTo>
                      <a:pt x="1102911" y="1225835"/>
                      <a:pt x="986013" y="1283805"/>
                      <a:pt x="792288" y="1385653"/>
                    </a:cubicBezTo>
                    <a:cubicBezTo>
                      <a:pt x="702978" y="1424034"/>
                      <a:pt x="634560" y="1449454"/>
                      <a:pt x="502818" y="1379955"/>
                    </a:cubicBezTo>
                    <a:cubicBezTo>
                      <a:pt x="358670" y="1301859"/>
                      <a:pt x="241278" y="1242506"/>
                      <a:pt x="94302" y="1158755"/>
                    </a:cubicBezTo>
                    <a:cubicBezTo>
                      <a:pt x="64301" y="1138833"/>
                      <a:pt x="61069" y="1137739"/>
                      <a:pt x="39429" y="1117635"/>
                    </a:cubicBezTo>
                    <a:cubicBezTo>
                      <a:pt x="9399" y="1091481"/>
                      <a:pt x="81" y="1056313"/>
                      <a:pt x="667" y="999105"/>
                    </a:cubicBezTo>
                    <a:cubicBezTo>
                      <a:pt x="445" y="990191"/>
                      <a:pt x="222" y="981278"/>
                      <a:pt x="0" y="972364"/>
                    </a:cubicBezTo>
                    <a:lnTo>
                      <a:pt x="2496" y="463106"/>
                    </a:lnTo>
                    <a:cubicBezTo>
                      <a:pt x="2483" y="451925"/>
                      <a:pt x="2471" y="440744"/>
                      <a:pt x="2458" y="429563"/>
                    </a:cubicBezTo>
                    <a:cubicBezTo>
                      <a:pt x="2770" y="365277"/>
                      <a:pt x="14732" y="348090"/>
                      <a:pt x="75248" y="303202"/>
                    </a:cubicBezTo>
                    <a:lnTo>
                      <a:pt x="106293" y="282597"/>
                    </a:lnTo>
                    <a:lnTo>
                      <a:pt x="541533" y="38110"/>
                    </a:lnTo>
                    <a:cubicBezTo>
                      <a:pt x="582751" y="12487"/>
                      <a:pt x="613897" y="0"/>
                      <a:pt x="653528" y="0"/>
                    </a:cubicBezTo>
                    <a:close/>
                  </a:path>
                </a:pathLst>
              </a:custGeom>
              <a:gradFill flip="none" rotWithShape="1">
                <a:gsLst>
                  <a:gs pos="50000">
                    <a:schemeClr val="bg1">
                      <a:lumMod val="95000"/>
                    </a:schemeClr>
                  </a:gs>
                  <a:gs pos="100000">
                    <a:schemeClr val="bg1">
                      <a:lumMod val="75000"/>
                    </a:schemeClr>
                  </a:gs>
                  <a:gs pos="0">
                    <a:schemeClr val="bg1"/>
                  </a:gs>
                </a:gsLst>
                <a:lin ang="18900000" scaled="0"/>
              </a:gradFill>
              <a:ln w="15875">
                <a:gradFill>
                  <a:gsLst>
                    <a:gs pos="100000">
                      <a:schemeClr val="bg1">
                        <a:lumMod val="85000"/>
                      </a:schemeClr>
                    </a:gs>
                    <a:gs pos="0">
                      <a:schemeClr val="bg1"/>
                    </a:gs>
                  </a:gsLst>
                  <a:lin ang="8100000" scaled="0"/>
                </a:gra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13" name="KSO_Shape"/>
              <p:cNvSpPr>
                <a:spLocks noChangeAspect="1"/>
              </p:cNvSpPr>
              <p:nvPr/>
            </p:nvSpPr>
            <p:spPr bwMode="auto">
              <a:xfrm>
                <a:off x="1510253" y="2927674"/>
                <a:ext cx="539057" cy="626810"/>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8">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rgbClr val="000D20"/>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3200" b="0" i="0" u="none" strike="noStrike" kern="1200" cap="none" spc="0" normalizeH="0" baseline="0" noProof="0">
                  <a:ln>
                    <a:noFill/>
                  </a:ln>
                  <a:solidFill>
                    <a:sysClr val="windowText" lastClr="000000"/>
                  </a:solidFill>
                  <a:effectLst/>
                  <a:uLnTx/>
                  <a:uFillTx/>
                  <a:latin typeface="Calibri" panose="020F0502020204030204" pitchFamily="34" charset="0"/>
                  <a:ea typeface="宋体" panose="02010600030101010101" pitchFamily="2" charset="-122"/>
                  <a:cs typeface="Arial"/>
                </a:endParaRPr>
              </a:p>
            </p:txBody>
          </p:sp>
        </p:grpSp>
        <p:sp>
          <p:nvSpPr>
            <p:cNvPr id="11" name="矩形 10"/>
            <p:cNvSpPr/>
            <p:nvPr/>
          </p:nvSpPr>
          <p:spPr>
            <a:xfrm>
              <a:off x="4555228" y="658068"/>
              <a:ext cx="1232944" cy="1344149"/>
            </a:xfrm>
            <a:custGeom>
              <a:avLst/>
              <a:gdLst>
                <a:gd name="connsiteX0" fmla="*/ 653528 w 1305814"/>
                <a:gd name="connsiteY0" fmla="*/ 0 h 1423589"/>
                <a:gd name="connsiteX1" fmla="*/ 757287 w 1305814"/>
                <a:gd name="connsiteY1" fmla="*/ 32444 h 1423589"/>
                <a:gd name="connsiteX2" fmla="*/ 1206876 w 1305814"/>
                <a:gd name="connsiteY2" fmla="*/ 284945 h 1423589"/>
                <a:gd name="connsiteX3" fmla="*/ 1237706 w 1305814"/>
                <a:gd name="connsiteY3" fmla="*/ 306775 h 1423589"/>
                <a:gd name="connsiteX4" fmla="*/ 1304420 w 1305814"/>
                <a:gd name="connsiteY4" fmla="*/ 434263 h 1423589"/>
                <a:gd name="connsiteX5" fmla="*/ 1305806 w 1305814"/>
                <a:gd name="connsiteY5" fmla="*/ 519922 h 1423589"/>
                <a:gd name="connsiteX6" fmla="*/ 1301746 w 1305814"/>
                <a:gd name="connsiteY6" fmla="*/ 953747 h 1423589"/>
                <a:gd name="connsiteX7" fmla="*/ 1302599 w 1305814"/>
                <a:gd name="connsiteY7" fmla="*/ 1003650 h 1423589"/>
                <a:gd name="connsiteX8" fmla="*/ 1227376 w 1305814"/>
                <a:gd name="connsiteY8" fmla="*/ 1152027 h 1423589"/>
                <a:gd name="connsiteX9" fmla="*/ 1174235 w 1305814"/>
                <a:gd name="connsiteY9" fmla="*/ 1184756 h 1423589"/>
                <a:gd name="connsiteX10" fmla="*/ 792288 w 1305814"/>
                <a:gd name="connsiteY10" fmla="*/ 1385653 h 1423589"/>
                <a:gd name="connsiteX11" fmla="*/ 502818 w 1305814"/>
                <a:gd name="connsiteY11" fmla="*/ 1379955 h 1423589"/>
                <a:gd name="connsiteX12" fmla="*/ 94302 w 1305814"/>
                <a:gd name="connsiteY12" fmla="*/ 1158755 h 1423589"/>
                <a:gd name="connsiteX13" fmla="*/ 39429 w 1305814"/>
                <a:gd name="connsiteY13" fmla="*/ 1117635 h 1423589"/>
                <a:gd name="connsiteX14" fmla="*/ 667 w 1305814"/>
                <a:gd name="connsiteY14" fmla="*/ 999105 h 1423589"/>
                <a:gd name="connsiteX15" fmla="*/ 0 w 1305814"/>
                <a:gd name="connsiteY15" fmla="*/ 972364 h 1423589"/>
                <a:gd name="connsiteX16" fmla="*/ 2496 w 1305814"/>
                <a:gd name="connsiteY16" fmla="*/ 463106 h 1423589"/>
                <a:gd name="connsiteX17" fmla="*/ 2458 w 1305814"/>
                <a:gd name="connsiteY17" fmla="*/ 429563 h 1423589"/>
                <a:gd name="connsiteX18" fmla="*/ 75248 w 1305814"/>
                <a:gd name="connsiteY18" fmla="*/ 303202 h 1423589"/>
                <a:gd name="connsiteX19" fmla="*/ 106293 w 1305814"/>
                <a:gd name="connsiteY19" fmla="*/ 282597 h 1423589"/>
                <a:gd name="connsiteX20" fmla="*/ 541533 w 1305814"/>
                <a:gd name="connsiteY20" fmla="*/ 38110 h 1423589"/>
                <a:gd name="connsiteX21" fmla="*/ 653528 w 1305814"/>
                <a:gd name="connsiteY21" fmla="*/ 0 h 142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05814" h="1423589">
                  <a:moveTo>
                    <a:pt x="653528" y="0"/>
                  </a:moveTo>
                  <a:cubicBezTo>
                    <a:pt x="684553" y="-1"/>
                    <a:pt x="736057" y="24011"/>
                    <a:pt x="757287" y="32444"/>
                  </a:cubicBezTo>
                  <a:lnTo>
                    <a:pt x="1206876" y="284945"/>
                  </a:lnTo>
                  <a:cubicBezTo>
                    <a:pt x="1213399" y="291230"/>
                    <a:pt x="1233090" y="301119"/>
                    <a:pt x="1237706" y="306775"/>
                  </a:cubicBezTo>
                  <a:cubicBezTo>
                    <a:pt x="1285405" y="341141"/>
                    <a:pt x="1301367" y="360355"/>
                    <a:pt x="1304420" y="434263"/>
                  </a:cubicBezTo>
                  <a:cubicBezTo>
                    <a:pt x="1306256" y="435452"/>
                    <a:pt x="1303756" y="518852"/>
                    <a:pt x="1305806" y="519922"/>
                  </a:cubicBezTo>
                  <a:cubicBezTo>
                    <a:pt x="1306028" y="563787"/>
                    <a:pt x="1301771" y="907207"/>
                    <a:pt x="1301746" y="953747"/>
                  </a:cubicBezTo>
                  <a:cubicBezTo>
                    <a:pt x="1301579" y="970833"/>
                    <a:pt x="1302766" y="986564"/>
                    <a:pt x="1302599" y="1003650"/>
                  </a:cubicBezTo>
                  <a:cubicBezTo>
                    <a:pt x="1298075" y="1097264"/>
                    <a:pt x="1299308" y="1117497"/>
                    <a:pt x="1227376" y="1152027"/>
                  </a:cubicBezTo>
                  <a:cubicBezTo>
                    <a:pt x="1229069" y="1151612"/>
                    <a:pt x="1262992" y="1133636"/>
                    <a:pt x="1174235" y="1184756"/>
                  </a:cubicBezTo>
                  <a:cubicBezTo>
                    <a:pt x="1102911" y="1225835"/>
                    <a:pt x="986013" y="1283805"/>
                    <a:pt x="792288" y="1385653"/>
                  </a:cubicBezTo>
                  <a:cubicBezTo>
                    <a:pt x="702978" y="1424034"/>
                    <a:pt x="634560" y="1449454"/>
                    <a:pt x="502818" y="1379955"/>
                  </a:cubicBezTo>
                  <a:cubicBezTo>
                    <a:pt x="358670" y="1301859"/>
                    <a:pt x="241278" y="1242506"/>
                    <a:pt x="94302" y="1158755"/>
                  </a:cubicBezTo>
                  <a:cubicBezTo>
                    <a:pt x="64301" y="1138833"/>
                    <a:pt x="61069" y="1137739"/>
                    <a:pt x="39429" y="1117635"/>
                  </a:cubicBezTo>
                  <a:cubicBezTo>
                    <a:pt x="9399" y="1091481"/>
                    <a:pt x="81" y="1056313"/>
                    <a:pt x="667" y="999105"/>
                  </a:cubicBezTo>
                  <a:cubicBezTo>
                    <a:pt x="445" y="990191"/>
                    <a:pt x="222" y="981278"/>
                    <a:pt x="0" y="972364"/>
                  </a:cubicBezTo>
                  <a:lnTo>
                    <a:pt x="2496" y="463106"/>
                  </a:lnTo>
                  <a:cubicBezTo>
                    <a:pt x="2483" y="451925"/>
                    <a:pt x="2471" y="440744"/>
                    <a:pt x="2458" y="429563"/>
                  </a:cubicBezTo>
                  <a:cubicBezTo>
                    <a:pt x="2770" y="365277"/>
                    <a:pt x="14732" y="348090"/>
                    <a:pt x="75248" y="303202"/>
                  </a:cubicBezTo>
                  <a:lnTo>
                    <a:pt x="106293" y="282597"/>
                  </a:lnTo>
                  <a:lnTo>
                    <a:pt x="541533" y="38110"/>
                  </a:lnTo>
                  <a:cubicBezTo>
                    <a:pt x="582751" y="12487"/>
                    <a:pt x="613897" y="0"/>
                    <a:pt x="653528" y="0"/>
                  </a:cubicBezTo>
                  <a:close/>
                </a:path>
              </a:pathLst>
            </a:custGeom>
            <a:solidFill>
              <a:srgbClr val="000D20"/>
            </a:solidFill>
            <a:ln w="15875">
              <a:solidFill>
                <a:srgbClr val="000D20"/>
              </a:solidFill>
            </a:ln>
            <a:effectLst>
              <a:innerShdw blurRad="266700" dist="203200" dir="189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Arial"/>
                </a:rPr>
                <a:t>02</a:t>
              </a:r>
              <a:endParaRPr kumimoji="0" lang="zh-CN" altLang="en-US" sz="3733"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Arial"/>
              </a:endParaRPr>
            </a:p>
          </p:txBody>
        </p:sp>
      </p:grpSp>
    </p:spTree>
    <p:extLst>
      <p:ext uri="{BB962C8B-B14F-4D97-AF65-F5344CB8AC3E}">
        <p14:creationId xmlns:p14="http://schemas.microsoft.com/office/powerpoint/2010/main" val="4119574905"/>
      </p:ext>
    </p:extLst>
  </p:cSld>
  <p:clrMapOvr>
    <a:masterClrMapping/>
  </p:clrMapOvr>
  <p:transition advTm="200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A2447E-AFD1-43B0-AEEE-78C4B98E9F95}"/>
              </a:ext>
            </a:extLst>
          </p:cNvPr>
          <p:cNvSpPr/>
          <p:nvPr/>
        </p:nvSpPr>
        <p:spPr>
          <a:xfrm>
            <a:off x="512466" y="753626"/>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978337" y="948890"/>
            <a:ext cx="4159720"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dirty="0">
                <a:solidFill>
                  <a:prstClr val="black"/>
                </a:solidFill>
                <a:latin typeface="微软雅黑" panose="020B0503020204020204" pitchFamily="34" charset="-122"/>
                <a:ea typeface="微软雅黑" panose="020B0503020204020204" pitchFamily="34" charset="-122"/>
                <a:cs typeface="Arial"/>
              </a:rPr>
              <a:t>基本思想</a:t>
            </a:r>
            <a:endPar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endParaRPr>
          </a:p>
        </p:txBody>
      </p:sp>
      <p:sp>
        <p:nvSpPr>
          <p:cNvPr id="344" name="iconfont-1191-801510">
            <a:extLst>
              <a:ext uri="{FF2B5EF4-FFF2-40B4-BE49-F238E27FC236}">
                <a16:creationId xmlns:a16="http://schemas.microsoft.com/office/drawing/2014/main" id="{40FCBC9A-563D-492B-A2DA-80405A37844F}"/>
              </a:ext>
            </a:extLst>
          </p:cNvPr>
          <p:cNvSpPr/>
          <p:nvPr/>
        </p:nvSpPr>
        <p:spPr>
          <a:xfrm>
            <a:off x="413635" y="1072247"/>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50"/>
              </a:solidFill>
              <a:effectLst/>
              <a:uLnTx/>
              <a:uFillTx/>
              <a:latin typeface="Calibri"/>
              <a:cs typeface="Arial"/>
            </a:endParaRPr>
          </a:p>
        </p:txBody>
      </p:sp>
      <p:sp>
        <p:nvSpPr>
          <p:cNvPr id="17" name="矩形 16">
            <a:extLst>
              <a:ext uri="{FF2B5EF4-FFF2-40B4-BE49-F238E27FC236}">
                <a16:creationId xmlns:a16="http://schemas.microsoft.com/office/drawing/2014/main" id="{ACF75E4E-E10C-476C-AAAC-9909EFDAE0A8}"/>
              </a:ext>
            </a:extLst>
          </p:cNvPr>
          <p:cNvSpPr/>
          <p:nvPr/>
        </p:nvSpPr>
        <p:spPr>
          <a:xfrm>
            <a:off x="978337" y="2566985"/>
            <a:ext cx="9700260" cy="2278701"/>
          </a:xfrm>
          <a:prstGeom prst="rect">
            <a:avLst/>
          </a:prstGeom>
        </p:spPr>
        <p:txBody>
          <a:bodyPr wrap="square">
            <a:spAutoFit/>
          </a:bodyPr>
          <a:lstStyle/>
          <a:p>
            <a:pPr>
              <a:lnSpc>
                <a:spcPct val="120000"/>
              </a:lnSpc>
            </a:pPr>
            <a:r>
              <a:rPr lang="en-US" altLang="zh-CN" sz="2000" b="1" dirty="0">
                <a:solidFill>
                  <a:schemeClr val="accent5">
                    <a:lumMod val="75000"/>
                  </a:schemeClr>
                </a:solidFill>
              </a:rPr>
              <a:t>K-Means++</a:t>
            </a:r>
            <a:r>
              <a:rPr lang="zh-CN" altLang="en-US" sz="2000" b="1" dirty="0">
                <a:solidFill>
                  <a:schemeClr val="accent5">
                    <a:lumMod val="75000"/>
                  </a:schemeClr>
                </a:solidFill>
              </a:rPr>
              <a:t>算法</a:t>
            </a:r>
            <a:r>
              <a:rPr lang="zh-CN" altLang="en-US" sz="2000" dirty="0"/>
              <a:t>是一种基于</a:t>
            </a:r>
            <a:r>
              <a:rPr lang="en-US" altLang="zh-CN" sz="2000" dirty="0"/>
              <a:t>K-Means</a:t>
            </a:r>
            <a:r>
              <a:rPr lang="zh-CN" altLang="en-US" sz="2000" dirty="0"/>
              <a:t>改进的算法，主要思想是：</a:t>
            </a:r>
            <a:endParaRPr lang="en-US" altLang="zh-CN" sz="2000" dirty="0"/>
          </a:p>
          <a:p>
            <a:pPr>
              <a:lnSpc>
                <a:spcPct val="120000"/>
              </a:lnSpc>
            </a:pPr>
            <a:endParaRPr lang="zh-CN" altLang="en-US" sz="2000" dirty="0"/>
          </a:p>
          <a:p>
            <a:pPr>
              <a:lnSpc>
                <a:spcPct val="120000"/>
              </a:lnSpc>
            </a:pPr>
            <a:r>
              <a:rPr lang="zh-CN" altLang="en-US" sz="2000" b="1" dirty="0"/>
              <a:t>初始的聚类中心之间的相互距离要尽可能地远。</a:t>
            </a:r>
            <a:endParaRPr lang="en-US" altLang="zh-CN" sz="2000" b="1" dirty="0"/>
          </a:p>
          <a:p>
            <a:pPr>
              <a:lnSpc>
                <a:spcPct val="120000"/>
              </a:lnSpc>
            </a:pPr>
            <a:endParaRPr lang="en-US" altLang="zh-CN" sz="2000" b="1" dirty="0"/>
          </a:p>
          <a:p>
            <a:pPr>
              <a:lnSpc>
                <a:spcPct val="120000"/>
              </a:lnSpc>
            </a:pPr>
            <a:r>
              <a:rPr lang="zh-CN" altLang="en-US" sz="2000" dirty="0"/>
              <a:t>首先根据专家经验选取第一个种子点，然后从距离第一个种子点较远的这些数据中根据权重随机选取一个种子点，重复以上步骤，直到选取的种子点个数满足要求为止。</a:t>
            </a:r>
          </a:p>
        </p:txBody>
      </p:sp>
    </p:spTree>
    <p:custDataLst>
      <p:tags r:id="rId1"/>
    </p:custDataLst>
    <p:extLst>
      <p:ext uri="{BB962C8B-B14F-4D97-AF65-F5344CB8AC3E}">
        <p14:creationId xmlns:p14="http://schemas.microsoft.com/office/powerpoint/2010/main" val="3272949969"/>
      </p:ext>
    </p:extLst>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A2447E-AFD1-43B0-AEEE-78C4B98E9F95}"/>
              </a:ext>
            </a:extLst>
          </p:cNvPr>
          <p:cNvSpPr/>
          <p:nvPr/>
        </p:nvSpPr>
        <p:spPr>
          <a:xfrm>
            <a:off x="512466" y="753626"/>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978337" y="948890"/>
            <a:ext cx="4159720"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dirty="0">
                <a:solidFill>
                  <a:prstClr val="black"/>
                </a:solidFill>
                <a:latin typeface="微软雅黑" panose="020B0503020204020204" pitchFamily="34" charset="-122"/>
                <a:ea typeface="微软雅黑" panose="020B0503020204020204" pitchFamily="34" charset="-122"/>
                <a:cs typeface="Arial"/>
              </a:rPr>
              <a:t>初始化过程</a:t>
            </a:r>
            <a:endPar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endParaRPr>
          </a:p>
        </p:txBody>
      </p:sp>
      <p:sp>
        <p:nvSpPr>
          <p:cNvPr id="344" name="iconfont-1191-801510">
            <a:extLst>
              <a:ext uri="{FF2B5EF4-FFF2-40B4-BE49-F238E27FC236}">
                <a16:creationId xmlns:a16="http://schemas.microsoft.com/office/drawing/2014/main" id="{40FCBC9A-563D-492B-A2DA-80405A37844F}"/>
              </a:ext>
            </a:extLst>
          </p:cNvPr>
          <p:cNvSpPr/>
          <p:nvPr/>
        </p:nvSpPr>
        <p:spPr>
          <a:xfrm>
            <a:off x="413635" y="1072247"/>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50"/>
              </a:solidFill>
              <a:effectLst/>
              <a:uLnTx/>
              <a:uFillTx/>
              <a:latin typeface="Calibri"/>
              <a:cs typeface="Arial"/>
            </a:endParaRPr>
          </a:p>
        </p:txBody>
      </p:sp>
      <p:sp>
        <p:nvSpPr>
          <p:cNvPr id="17" name="矩形 16">
            <a:extLst>
              <a:ext uri="{FF2B5EF4-FFF2-40B4-BE49-F238E27FC236}">
                <a16:creationId xmlns:a16="http://schemas.microsoft.com/office/drawing/2014/main" id="{ACF75E4E-E10C-476C-AAAC-9909EFDAE0A8}"/>
              </a:ext>
            </a:extLst>
          </p:cNvPr>
          <p:cNvSpPr/>
          <p:nvPr/>
        </p:nvSpPr>
        <p:spPr>
          <a:xfrm>
            <a:off x="978337" y="2125551"/>
            <a:ext cx="9700260" cy="3017364"/>
          </a:xfrm>
          <a:prstGeom prst="rect">
            <a:avLst/>
          </a:prstGeom>
        </p:spPr>
        <p:txBody>
          <a:bodyPr wrap="square">
            <a:spAutoFit/>
          </a:bodyPr>
          <a:lstStyle/>
          <a:p>
            <a:pPr>
              <a:lnSpc>
                <a:spcPct val="120000"/>
              </a:lnSpc>
            </a:pPr>
            <a:r>
              <a:rPr lang="en-US" altLang="zh-CN" sz="2000" b="1" dirty="0">
                <a:solidFill>
                  <a:schemeClr val="accent5">
                    <a:lumMod val="75000"/>
                  </a:schemeClr>
                </a:solidFill>
              </a:rPr>
              <a:t>K-Means++</a:t>
            </a:r>
            <a:r>
              <a:rPr lang="zh-CN" altLang="en-US" sz="2000" b="1" dirty="0">
                <a:solidFill>
                  <a:schemeClr val="accent5">
                    <a:lumMod val="75000"/>
                  </a:schemeClr>
                </a:solidFill>
              </a:rPr>
              <a:t>算法的初始化过程为</a:t>
            </a:r>
            <a:r>
              <a:rPr lang="en-US" altLang="zh-CN" sz="2000" b="1" dirty="0">
                <a:solidFill>
                  <a:schemeClr val="accent5">
                    <a:lumMod val="75000"/>
                  </a:schemeClr>
                </a:solidFill>
              </a:rPr>
              <a:t>:</a:t>
            </a:r>
          </a:p>
          <a:p>
            <a:pPr>
              <a:lnSpc>
                <a:spcPct val="120000"/>
              </a:lnSpc>
            </a:pPr>
            <a:endParaRPr lang="en-US" altLang="zh-CN" sz="2000" b="1" dirty="0">
              <a:solidFill>
                <a:schemeClr val="accent5">
                  <a:lumMod val="75000"/>
                </a:schemeClr>
              </a:solidFill>
            </a:endParaRPr>
          </a:p>
          <a:p>
            <a:pPr>
              <a:lnSpc>
                <a:spcPct val="120000"/>
              </a:lnSpc>
            </a:pPr>
            <a:r>
              <a:rPr lang="zh-CN" altLang="en-US" sz="2000" dirty="0"/>
              <a:t>在数据集中随机选择一个样本点作为第一个初始化的聚类中心，选择出其余的聚类中心</a:t>
            </a:r>
            <a:r>
              <a:rPr lang="en-US" altLang="zh-CN" sz="2000" dirty="0"/>
              <a:t>;</a:t>
            </a:r>
            <a:r>
              <a:rPr lang="zh-CN" altLang="en-US" sz="2000" dirty="0"/>
              <a:t>计算样本中的每一个样本点与已经初始化的聚类中心之间的距离，并选择其中最短的距离记为</a:t>
            </a:r>
            <a:r>
              <a:rPr lang="en-US" altLang="zh-CN" sz="2000" dirty="0"/>
              <a:t>di;</a:t>
            </a:r>
            <a:r>
              <a:rPr lang="zh-CN" altLang="en-US" sz="2000" dirty="0"/>
              <a:t>以概率选择距离最大的样本作为新的聚类中心</a:t>
            </a:r>
            <a:r>
              <a:rPr lang="en-US" altLang="zh-CN" sz="2000" dirty="0"/>
              <a:t>,</a:t>
            </a:r>
            <a:r>
              <a:rPr lang="zh-CN" altLang="en-US" sz="2000" dirty="0"/>
              <a:t>重复上述过程</a:t>
            </a:r>
            <a:r>
              <a:rPr lang="en-US" altLang="zh-CN" sz="2000" dirty="0"/>
              <a:t>,</a:t>
            </a:r>
            <a:r>
              <a:rPr lang="zh-CN" altLang="en-US" sz="2000" dirty="0"/>
              <a:t>直到</a:t>
            </a:r>
            <a:r>
              <a:rPr lang="en-US" altLang="zh-CN" sz="2000" dirty="0"/>
              <a:t>K</a:t>
            </a:r>
            <a:r>
              <a:rPr lang="zh-CN" altLang="en-US" sz="2000" dirty="0"/>
              <a:t>个聚类中心都被确定</a:t>
            </a:r>
            <a:r>
              <a:rPr lang="en-US" altLang="zh-CN" sz="2000" dirty="0"/>
              <a:t>;</a:t>
            </a:r>
            <a:r>
              <a:rPr lang="zh-CN" altLang="en-US" sz="2000" dirty="0"/>
              <a:t>对</a:t>
            </a:r>
            <a:r>
              <a:rPr lang="en-US" altLang="zh-CN" sz="2000" dirty="0"/>
              <a:t>K</a:t>
            </a:r>
            <a:r>
              <a:rPr lang="zh-CN" altLang="en-US" sz="2000" dirty="0"/>
              <a:t>个初始化的聚类中心</a:t>
            </a:r>
            <a:r>
              <a:rPr lang="en-US" altLang="zh-CN" sz="2000" dirty="0"/>
              <a:t>,</a:t>
            </a:r>
            <a:r>
              <a:rPr lang="zh-CN" altLang="en-US" sz="2000" dirty="0"/>
              <a:t>利用</a:t>
            </a:r>
            <a:r>
              <a:rPr lang="en-US" altLang="zh-CN" sz="2000" dirty="0"/>
              <a:t>K-Means</a:t>
            </a:r>
            <a:r>
              <a:rPr lang="zh-CN" altLang="en-US" sz="2000" dirty="0"/>
              <a:t>算法计算最终的聚类中心。在上述的</a:t>
            </a:r>
            <a:r>
              <a:rPr lang="en-US" altLang="zh-CN" sz="2000" dirty="0"/>
              <a:t>K-Means++</a:t>
            </a:r>
            <a:r>
              <a:rPr lang="zh-CN" altLang="en-US" sz="2000" dirty="0"/>
              <a:t>算法中可知 </a:t>
            </a:r>
            <a:r>
              <a:rPr lang="en-US" altLang="zh-CN" sz="2000" dirty="0"/>
              <a:t>K-Means++</a:t>
            </a:r>
            <a:r>
              <a:rPr lang="zh-CN" altLang="en-US" sz="2000" dirty="0"/>
              <a:t>算法与</a:t>
            </a:r>
            <a:r>
              <a:rPr lang="en-US" altLang="zh-CN" sz="2000" dirty="0"/>
              <a:t>K-Means</a:t>
            </a:r>
            <a:r>
              <a:rPr lang="zh-CN" altLang="en-US" sz="2000" dirty="0"/>
              <a:t>算法最本质的区别是在</a:t>
            </a:r>
            <a:r>
              <a:rPr lang="en-US" altLang="zh-CN" sz="2000" dirty="0"/>
              <a:t>K</a:t>
            </a:r>
            <a:r>
              <a:rPr lang="zh-CN" altLang="en-US" sz="2000" dirty="0"/>
              <a:t>个聚类中心的初始化过程。</a:t>
            </a:r>
          </a:p>
        </p:txBody>
      </p:sp>
    </p:spTree>
    <p:custDataLst>
      <p:tags r:id="rId1"/>
    </p:custDataLst>
    <p:extLst>
      <p:ext uri="{BB962C8B-B14F-4D97-AF65-F5344CB8AC3E}">
        <p14:creationId xmlns:p14="http://schemas.microsoft.com/office/powerpoint/2010/main" val="3020458518"/>
      </p:ext>
    </p:extLst>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A2447E-AFD1-43B0-AEEE-78C4B98E9F95}"/>
              </a:ext>
            </a:extLst>
          </p:cNvPr>
          <p:cNvSpPr/>
          <p:nvPr/>
        </p:nvSpPr>
        <p:spPr>
          <a:xfrm>
            <a:off x="512466" y="753626"/>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978337" y="948890"/>
            <a:ext cx="4182242"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dirty="0">
                <a:solidFill>
                  <a:prstClr val="black"/>
                </a:solidFill>
                <a:latin typeface="微软雅黑" panose="020B0503020204020204" pitchFamily="34" charset="-122"/>
                <a:ea typeface="微软雅黑" panose="020B0503020204020204" pitchFamily="34" charset="-122"/>
                <a:cs typeface="Arial"/>
              </a:rPr>
              <a:t>算法步骤</a:t>
            </a:r>
            <a:endPar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endParaRPr>
          </a:p>
        </p:txBody>
      </p:sp>
      <p:sp>
        <p:nvSpPr>
          <p:cNvPr id="344" name="iconfont-1191-801510">
            <a:extLst>
              <a:ext uri="{FF2B5EF4-FFF2-40B4-BE49-F238E27FC236}">
                <a16:creationId xmlns:a16="http://schemas.microsoft.com/office/drawing/2014/main" id="{40FCBC9A-563D-492B-A2DA-80405A37844F}"/>
              </a:ext>
            </a:extLst>
          </p:cNvPr>
          <p:cNvSpPr/>
          <p:nvPr/>
        </p:nvSpPr>
        <p:spPr>
          <a:xfrm>
            <a:off x="413635" y="1072247"/>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50"/>
              </a:solidFill>
              <a:effectLst/>
              <a:uLnTx/>
              <a:uFillTx/>
              <a:latin typeface="Calibri"/>
              <a:cs typeface="Arial"/>
            </a:endParaRPr>
          </a:p>
        </p:txBody>
      </p:sp>
      <p:sp>
        <p:nvSpPr>
          <p:cNvPr id="4" name="矩形 3">
            <a:extLst>
              <a:ext uri="{FF2B5EF4-FFF2-40B4-BE49-F238E27FC236}">
                <a16:creationId xmlns:a16="http://schemas.microsoft.com/office/drawing/2014/main" id="{C88B72F2-6BDA-4514-9B5D-F9DA57705AC1}"/>
              </a:ext>
            </a:extLst>
          </p:cNvPr>
          <p:cNvSpPr/>
          <p:nvPr/>
        </p:nvSpPr>
        <p:spPr>
          <a:xfrm>
            <a:off x="924974" y="2019041"/>
            <a:ext cx="10703591" cy="4672882"/>
          </a:xfrm>
          <a:prstGeom prst="rect">
            <a:avLst/>
          </a:prstGeom>
        </p:spPr>
        <p:txBody>
          <a:bodyPr wrap="square">
            <a:spAutoFit/>
          </a:bodyPr>
          <a:lstStyle/>
          <a:p>
            <a:pPr>
              <a:lnSpc>
                <a:spcPct val="125000"/>
              </a:lnSpc>
            </a:pPr>
            <a:r>
              <a:rPr lang="zh-CN" altLang="en-US" sz="2000" dirty="0"/>
              <a:t>（</a:t>
            </a:r>
            <a:r>
              <a:rPr lang="en-US" altLang="zh-CN" sz="2000" dirty="0"/>
              <a:t>1</a:t>
            </a:r>
            <a:r>
              <a:rPr lang="zh-CN" altLang="en-US" sz="2000" dirty="0"/>
              <a:t>）从输入的数据点集合中随机选择一个点作为第一个聚类中心</a:t>
            </a:r>
            <a:endParaRPr lang="en-US" altLang="zh-CN" sz="2000" dirty="0"/>
          </a:p>
          <a:p>
            <a:pPr>
              <a:lnSpc>
                <a:spcPct val="125000"/>
              </a:lnSpc>
            </a:pPr>
            <a:endParaRPr lang="zh-CN" altLang="en-US" sz="2000" dirty="0"/>
          </a:p>
          <a:p>
            <a:pPr>
              <a:lnSpc>
                <a:spcPct val="125000"/>
              </a:lnSpc>
            </a:pPr>
            <a:r>
              <a:rPr lang="zh-CN" altLang="en-US" sz="2000" dirty="0"/>
              <a:t>（</a:t>
            </a:r>
            <a:r>
              <a:rPr lang="en-US" altLang="zh-CN" sz="2000" dirty="0"/>
              <a:t>2</a:t>
            </a:r>
            <a:r>
              <a:rPr lang="zh-CN" altLang="en-US" sz="2000" dirty="0"/>
              <a:t>）对于数据集中的每一个点</a:t>
            </a:r>
            <a:r>
              <a:rPr lang="en-US" altLang="zh-CN" sz="2000" dirty="0"/>
              <a:t>x</a:t>
            </a:r>
            <a:r>
              <a:rPr lang="zh-CN" altLang="en-US" sz="2000" dirty="0"/>
              <a:t>，计算它与最近聚类中心</a:t>
            </a:r>
            <a:r>
              <a:rPr lang="en-US" altLang="zh-CN" sz="2000" dirty="0"/>
              <a:t>(</a:t>
            </a:r>
            <a:r>
              <a:rPr lang="zh-CN" altLang="en-US" sz="2000" dirty="0"/>
              <a:t>指已选择的聚类中心</a:t>
            </a:r>
            <a:r>
              <a:rPr lang="en-US" altLang="zh-CN" sz="2000" dirty="0"/>
              <a:t>)</a:t>
            </a:r>
            <a:r>
              <a:rPr lang="zh-CN" altLang="en-US" sz="2000" dirty="0"/>
              <a:t>的距离</a:t>
            </a:r>
            <a:r>
              <a:rPr lang="en-US" altLang="zh-CN" sz="2000" dirty="0"/>
              <a:t>D(x)</a:t>
            </a:r>
          </a:p>
          <a:p>
            <a:pPr>
              <a:lnSpc>
                <a:spcPct val="125000"/>
              </a:lnSpc>
            </a:pPr>
            <a:endParaRPr lang="en-US" altLang="zh-CN" sz="2000" dirty="0"/>
          </a:p>
          <a:p>
            <a:pPr>
              <a:lnSpc>
                <a:spcPct val="125000"/>
              </a:lnSpc>
            </a:pPr>
            <a:r>
              <a:rPr lang="zh-CN" altLang="en-US" sz="2000" dirty="0"/>
              <a:t>（</a:t>
            </a:r>
            <a:r>
              <a:rPr lang="en-US" altLang="zh-CN" sz="2000" dirty="0"/>
              <a:t>3</a:t>
            </a:r>
            <a:r>
              <a:rPr lang="zh-CN" altLang="en-US" sz="2000" dirty="0"/>
              <a:t>）选择一个新的数据点作为新的聚类中心，选择的原则是：</a:t>
            </a:r>
            <a:r>
              <a:rPr lang="en-US" altLang="zh-CN" sz="2000" dirty="0"/>
              <a:t>D(x)</a:t>
            </a:r>
            <a:r>
              <a:rPr lang="zh-CN" altLang="en-US" sz="2000" dirty="0"/>
              <a:t>较大的点，被选取作为聚类     中心的概率较大</a:t>
            </a:r>
            <a:endParaRPr lang="en-US" altLang="zh-CN" sz="2000" dirty="0"/>
          </a:p>
          <a:p>
            <a:pPr>
              <a:lnSpc>
                <a:spcPct val="125000"/>
              </a:lnSpc>
            </a:pPr>
            <a:endParaRPr lang="zh-CN" altLang="en-US" sz="2000" dirty="0"/>
          </a:p>
          <a:p>
            <a:pPr>
              <a:lnSpc>
                <a:spcPct val="125000"/>
              </a:lnSpc>
            </a:pPr>
            <a:r>
              <a:rPr lang="zh-CN" altLang="en-US" sz="2000" dirty="0"/>
              <a:t>（</a:t>
            </a:r>
            <a:r>
              <a:rPr lang="en-US" altLang="zh-CN" sz="2000" dirty="0"/>
              <a:t>4</a:t>
            </a:r>
            <a:r>
              <a:rPr lang="zh-CN" altLang="en-US" sz="2000" dirty="0"/>
              <a:t>）重复</a:t>
            </a:r>
            <a:r>
              <a:rPr lang="en-US" altLang="zh-CN" sz="2000" dirty="0"/>
              <a:t>2</a:t>
            </a:r>
            <a:r>
              <a:rPr lang="zh-CN" altLang="en-US" sz="2000" dirty="0"/>
              <a:t>和</a:t>
            </a:r>
            <a:r>
              <a:rPr lang="en-US" altLang="zh-CN" sz="2000" dirty="0"/>
              <a:t>3</a:t>
            </a:r>
            <a:r>
              <a:rPr lang="zh-CN" altLang="en-US" sz="2000" dirty="0"/>
              <a:t>直到</a:t>
            </a:r>
            <a:r>
              <a:rPr lang="en-US" altLang="zh-CN" sz="2000" dirty="0"/>
              <a:t>k</a:t>
            </a:r>
            <a:r>
              <a:rPr lang="zh-CN" altLang="en-US" sz="2000" dirty="0"/>
              <a:t>个聚类中心被选出来</a:t>
            </a:r>
            <a:endParaRPr lang="en-US" altLang="zh-CN" sz="2000" dirty="0"/>
          </a:p>
          <a:p>
            <a:pPr>
              <a:lnSpc>
                <a:spcPct val="125000"/>
              </a:lnSpc>
            </a:pPr>
            <a:endParaRPr lang="zh-CN" altLang="en-US" sz="2000" dirty="0"/>
          </a:p>
          <a:p>
            <a:pPr>
              <a:lnSpc>
                <a:spcPct val="125000"/>
              </a:lnSpc>
            </a:pPr>
            <a:r>
              <a:rPr lang="zh-CN" altLang="en-US" sz="2000" dirty="0"/>
              <a:t>（</a:t>
            </a:r>
            <a:r>
              <a:rPr lang="en-US" altLang="zh-CN" sz="2000" dirty="0"/>
              <a:t>5</a:t>
            </a:r>
            <a:r>
              <a:rPr lang="zh-CN" altLang="en-US" sz="2000" dirty="0"/>
              <a:t>）利用这</a:t>
            </a:r>
            <a:r>
              <a:rPr lang="en-US" altLang="zh-CN" sz="2000" dirty="0"/>
              <a:t>k</a:t>
            </a:r>
            <a:r>
              <a:rPr lang="zh-CN" altLang="en-US" sz="2000" dirty="0"/>
              <a:t>个初始的聚类中心来运行标准的</a:t>
            </a:r>
            <a:r>
              <a:rPr lang="en-US" altLang="zh-CN" sz="2000" dirty="0"/>
              <a:t>k-means</a:t>
            </a:r>
            <a:r>
              <a:rPr lang="zh-CN" altLang="en-US" sz="2000" dirty="0"/>
              <a:t>算法</a:t>
            </a:r>
          </a:p>
          <a:p>
            <a:pPr>
              <a:lnSpc>
                <a:spcPct val="125000"/>
              </a:lnSpc>
            </a:pPr>
            <a:br>
              <a:rPr lang="zh-CN" altLang="en-US" sz="2000" dirty="0"/>
            </a:br>
            <a:endParaRPr lang="zh-CN" altLang="zh-CN" sz="20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182803428"/>
      </p:ext>
    </p:extLst>
  </p:cSld>
  <p:clrMapOvr>
    <a:masterClrMapping/>
  </p:clrMapOvr>
  <p:transition advTm="200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A2447E-AFD1-43B0-AEEE-78C4B98E9F95}"/>
              </a:ext>
            </a:extLst>
          </p:cNvPr>
          <p:cNvSpPr/>
          <p:nvPr/>
        </p:nvSpPr>
        <p:spPr>
          <a:xfrm>
            <a:off x="512466" y="753626"/>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978337" y="948890"/>
            <a:ext cx="4182242"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dirty="0">
                <a:solidFill>
                  <a:prstClr val="black"/>
                </a:solidFill>
                <a:latin typeface="微软雅黑" panose="020B0503020204020204" pitchFamily="34" charset="-122"/>
                <a:ea typeface="微软雅黑" panose="020B0503020204020204" pitchFamily="34" charset="-122"/>
                <a:cs typeface="Arial"/>
              </a:rPr>
              <a:t>算法步骤</a:t>
            </a:r>
            <a:endPar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endParaRPr>
          </a:p>
        </p:txBody>
      </p:sp>
      <p:sp>
        <p:nvSpPr>
          <p:cNvPr id="344" name="iconfont-1191-801510">
            <a:extLst>
              <a:ext uri="{FF2B5EF4-FFF2-40B4-BE49-F238E27FC236}">
                <a16:creationId xmlns:a16="http://schemas.microsoft.com/office/drawing/2014/main" id="{40FCBC9A-563D-492B-A2DA-80405A37844F}"/>
              </a:ext>
            </a:extLst>
          </p:cNvPr>
          <p:cNvSpPr/>
          <p:nvPr/>
        </p:nvSpPr>
        <p:spPr>
          <a:xfrm>
            <a:off x="413635" y="1072247"/>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50"/>
              </a:solidFill>
              <a:effectLst/>
              <a:uLnTx/>
              <a:uFillTx/>
              <a:latin typeface="Calibri"/>
              <a:cs typeface="Arial"/>
            </a:endParaRPr>
          </a:p>
        </p:txBody>
      </p:sp>
      <p:sp>
        <p:nvSpPr>
          <p:cNvPr id="4" name="矩形 3">
            <a:extLst>
              <a:ext uri="{FF2B5EF4-FFF2-40B4-BE49-F238E27FC236}">
                <a16:creationId xmlns:a16="http://schemas.microsoft.com/office/drawing/2014/main" id="{C88B72F2-6BDA-4514-9B5D-F9DA57705AC1}"/>
              </a:ext>
            </a:extLst>
          </p:cNvPr>
          <p:cNvSpPr/>
          <p:nvPr/>
        </p:nvSpPr>
        <p:spPr>
          <a:xfrm>
            <a:off x="978337" y="1790485"/>
            <a:ext cx="10703591" cy="5230727"/>
          </a:xfrm>
          <a:prstGeom prst="rect">
            <a:avLst/>
          </a:prstGeom>
        </p:spPr>
        <p:txBody>
          <a:bodyPr wrap="square">
            <a:spAutoFit/>
          </a:bodyPr>
          <a:lstStyle/>
          <a:p>
            <a:pPr>
              <a:lnSpc>
                <a:spcPct val="120000"/>
              </a:lnSpc>
            </a:pPr>
            <a:r>
              <a:rPr lang="zh-CN" altLang="en-US" sz="2000" dirty="0"/>
              <a:t>从上面的算法描述上可以看到，算法的关键是第</a:t>
            </a:r>
            <a:r>
              <a:rPr lang="en-US" altLang="zh-CN" sz="2000" dirty="0"/>
              <a:t>3</a:t>
            </a:r>
            <a:r>
              <a:rPr lang="zh-CN" altLang="en-US" sz="2000" dirty="0"/>
              <a:t>步，如何将</a:t>
            </a:r>
            <a:r>
              <a:rPr lang="en-US" altLang="zh-CN" sz="2000" dirty="0"/>
              <a:t>D(x)</a:t>
            </a:r>
            <a:r>
              <a:rPr lang="zh-CN" altLang="en-US" sz="2000" dirty="0"/>
              <a:t>反映到点被选择的概率上，一种算法如下：</a:t>
            </a:r>
          </a:p>
          <a:p>
            <a:pPr>
              <a:lnSpc>
                <a:spcPct val="120000"/>
              </a:lnSpc>
            </a:pPr>
            <a:r>
              <a:rPr lang="zh-CN" altLang="en-US" sz="2000" dirty="0"/>
              <a:t>（</a:t>
            </a:r>
            <a:r>
              <a:rPr lang="en-US" altLang="zh-CN" sz="2000" dirty="0"/>
              <a:t>1</a:t>
            </a:r>
            <a:r>
              <a:rPr lang="zh-CN" altLang="en-US" sz="2000" dirty="0"/>
              <a:t>）先从我们的数据库随机挑个随机点当“种子点”</a:t>
            </a:r>
          </a:p>
          <a:p>
            <a:pPr>
              <a:lnSpc>
                <a:spcPct val="120000"/>
              </a:lnSpc>
            </a:pPr>
            <a:r>
              <a:rPr lang="zh-CN" altLang="en-US" sz="2000" dirty="0"/>
              <a:t>（</a:t>
            </a:r>
            <a:r>
              <a:rPr lang="en-US" altLang="zh-CN" sz="2000" dirty="0"/>
              <a:t>2</a:t>
            </a:r>
            <a:r>
              <a:rPr lang="zh-CN" altLang="en-US" sz="2000" dirty="0"/>
              <a:t>）对于每个点，我们都计算其和最近的一个“种子点”的距离</a:t>
            </a:r>
            <a:r>
              <a:rPr lang="en-US" altLang="zh-CN" sz="2000" dirty="0"/>
              <a:t>D(x)</a:t>
            </a:r>
            <a:r>
              <a:rPr lang="zh-CN" altLang="en-US" sz="2000" dirty="0"/>
              <a:t>并保存在一个数组里，然后把这些距离加起来得到</a:t>
            </a:r>
            <a:r>
              <a:rPr lang="en-US" altLang="zh-CN" sz="2000" dirty="0"/>
              <a:t>Sum(D(x))</a:t>
            </a:r>
            <a:r>
              <a:rPr lang="zh-CN" altLang="en-US" sz="2000" dirty="0"/>
              <a:t>。</a:t>
            </a:r>
          </a:p>
          <a:p>
            <a:pPr>
              <a:lnSpc>
                <a:spcPct val="120000"/>
              </a:lnSpc>
            </a:pPr>
            <a:r>
              <a:rPr lang="zh-CN" altLang="en-US" sz="2000" dirty="0"/>
              <a:t>（</a:t>
            </a:r>
            <a:r>
              <a:rPr lang="en-US" altLang="zh-CN" sz="2000" dirty="0"/>
              <a:t>3</a:t>
            </a:r>
            <a:r>
              <a:rPr lang="zh-CN" altLang="en-US" sz="2000" dirty="0"/>
              <a:t>）然后，再取一个随机值，用权重的方式来取计算下一个“种子点”。这个算法的实现是，先取一个能落在</a:t>
            </a:r>
            <a:r>
              <a:rPr lang="en-US" altLang="zh-CN" sz="2000" dirty="0"/>
              <a:t>Sum(D(x))</a:t>
            </a:r>
            <a:r>
              <a:rPr lang="zh-CN" altLang="en-US" sz="2000" dirty="0"/>
              <a:t>中的随机值</a:t>
            </a:r>
            <a:r>
              <a:rPr lang="en-US" altLang="zh-CN" sz="2000" dirty="0"/>
              <a:t>Random</a:t>
            </a:r>
            <a:r>
              <a:rPr lang="zh-CN" altLang="en-US" sz="2000" dirty="0"/>
              <a:t>，然后用</a:t>
            </a:r>
            <a:r>
              <a:rPr lang="en-US" altLang="zh-CN" sz="2000" dirty="0"/>
              <a:t>Random -= D(x)</a:t>
            </a:r>
            <a:r>
              <a:rPr lang="zh-CN" altLang="en-US" sz="2000" dirty="0"/>
              <a:t>，直到其</a:t>
            </a:r>
            <a:r>
              <a:rPr lang="en-US" altLang="zh-CN" sz="2000" dirty="0"/>
              <a:t>&lt;=0</a:t>
            </a:r>
            <a:r>
              <a:rPr lang="zh-CN" altLang="en-US" sz="2000" dirty="0"/>
              <a:t>，此时的点就是下一个“种子点”。</a:t>
            </a:r>
          </a:p>
          <a:p>
            <a:pPr>
              <a:lnSpc>
                <a:spcPct val="120000"/>
              </a:lnSpc>
            </a:pPr>
            <a:r>
              <a:rPr lang="zh-CN" altLang="en-US" sz="2000" dirty="0"/>
              <a:t>（</a:t>
            </a:r>
            <a:r>
              <a:rPr lang="en-US" altLang="zh-CN" sz="2000" dirty="0"/>
              <a:t>4</a:t>
            </a:r>
            <a:r>
              <a:rPr lang="zh-CN" altLang="en-US" sz="2000" dirty="0"/>
              <a:t>）重复</a:t>
            </a:r>
            <a:r>
              <a:rPr lang="en-US" altLang="zh-CN" sz="2000" dirty="0"/>
              <a:t>2</a:t>
            </a:r>
            <a:r>
              <a:rPr lang="zh-CN" altLang="en-US" sz="2000" dirty="0"/>
              <a:t>和</a:t>
            </a:r>
            <a:r>
              <a:rPr lang="en-US" altLang="zh-CN" sz="2000" dirty="0"/>
              <a:t>3</a:t>
            </a:r>
            <a:r>
              <a:rPr lang="zh-CN" altLang="en-US" sz="2000" dirty="0"/>
              <a:t>直到</a:t>
            </a:r>
            <a:r>
              <a:rPr lang="en-US" altLang="zh-CN" sz="2000" dirty="0"/>
              <a:t>k</a:t>
            </a:r>
            <a:r>
              <a:rPr lang="zh-CN" altLang="en-US" sz="2000" dirty="0"/>
              <a:t>个聚类中心被选出来</a:t>
            </a:r>
          </a:p>
          <a:p>
            <a:pPr>
              <a:lnSpc>
                <a:spcPct val="120000"/>
              </a:lnSpc>
            </a:pPr>
            <a:r>
              <a:rPr lang="zh-CN" altLang="en-US" sz="2000" dirty="0"/>
              <a:t>（</a:t>
            </a:r>
            <a:r>
              <a:rPr lang="en-US" altLang="zh-CN" sz="2000" dirty="0"/>
              <a:t>5</a:t>
            </a:r>
            <a:r>
              <a:rPr lang="zh-CN" altLang="en-US" sz="2000" dirty="0"/>
              <a:t>）利用这</a:t>
            </a:r>
            <a:r>
              <a:rPr lang="en-US" altLang="zh-CN" sz="2000" dirty="0"/>
              <a:t>k</a:t>
            </a:r>
            <a:r>
              <a:rPr lang="zh-CN" altLang="en-US" sz="2000" dirty="0"/>
              <a:t>个初始的聚类中心来运行标准的</a:t>
            </a:r>
            <a:r>
              <a:rPr lang="en-US" altLang="zh-CN" sz="2000" dirty="0"/>
              <a:t>k-means</a:t>
            </a:r>
            <a:r>
              <a:rPr lang="zh-CN" altLang="en-US" sz="2000" dirty="0"/>
              <a:t>算法</a:t>
            </a:r>
          </a:p>
          <a:p>
            <a:pPr>
              <a:lnSpc>
                <a:spcPct val="120000"/>
              </a:lnSpc>
            </a:pPr>
            <a:r>
              <a:rPr lang="zh-CN" altLang="en-US" sz="2000" dirty="0"/>
              <a:t>可以看到算法的第三步选取新中心的方法，这样就能保证距离</a:t>
            </a:r>
            <a:r>
              <a:rPr lang="en-US" altLang="zh-CN" sz="2000" dirty="0"/>
              <a:t>D(x)</a:t>
            </a:r>
            <a:r>
              <a:rPr lang="zh-CN" altLang="en-US" sz="2000" dirty="0"/>
              <a:t>较大的点，会被选出来作为聚类中心了。</a:t>
            </a:r>
          </a:p>
          <a:p>
            <a:pPr>
              <a:lnSpc>
                <a:spcPct val="120000"/>
              </a:lnSpc>
            </a:pPr>
            <a:br>
              <a:rPr lang="zh-CN" altLang="en-US" sz="2000" dirty="0"/>
            </a:br>
            <a:endParaRPr lang="zh-CN" altLang="zh-CN" sz="20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108644820"/>
      </p:ext>
    </p:extLst>
  </p:cSld>
  <p:clrMapOvr>
    <a:masterClrMapping/>
  </p:clrMapOvr>
  <p:transition advTm="2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00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Arial"/>
            </a:endParaRPr>
          </a:p>
        </p:txBody>
      </p:sp>
      <p:pic>
        <p:nvPicPr>
          <p:cNvPr id="5" name="Picture 2" descr="C:\Documents and Settings\Administrator\桌面\新建文件夹\封面\复件 (38) 新建文件夹\dc6e24016985a28b4144.jpg"/>
          <p:cNvPicPr>
            <a:picLocks noChangeAspect="1" noChangeArrowheads="1"/>
          </p:cNvPicPr>
          <p:nvPr/>
        </p:nvPicPr>
        <p:blipFill>
          <a:blip r:embed="rId3">
            <a:extLst>
              <a:ext uri="{28A0092B-C50C-407E-A947-70E740481C1C}">
                <a14:useLocalDpi xmlns:a14="http://schemas.microsoft.com/office/drawing/2010/main" val="0"/>
              </a:ext>
            </a:extLst>
          </a:blip>
          <a:srcRect r="50476"/>
          <a:stretch>
            <a:fillRect/>
          </a:stretch>
        </p:blipFill>
        <p:spPr bwMode="auto">
          <a:xfrm flipV="1">
            <a:off x="0" y="0"/>
            <a:ext cx="6057900" cy="6879489"/>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合 6"/>
          <p:cNvGrpSpPr/>
          <p:nvPr/>
        </p:nvGrpSpPr>
        <p:grpSpPr>
          <a:xfrm>
            <a:off x="1720843" y="2120893"/>
            <a:ext cx="2616214" cy="2616214"/>
            <a:chOff x="1518309" y="2028319"/>
            <a:chExt cx="2249911" cy="2249911"/>
          </a:xfrm>
        </p:grpSpPr>
        <p:sp>
          <p:nvSpPr>
            <p:cNvPr id="8" name="椭圆 7"/>
            <p:cNvSpPr/>
            <p:nvPr/>
          </p:nvSpPr>
          <p:spPr>
            <a:xfrm>
              <a:off x="1518309" y="2028319"/>
              <a:ext cx="2249911" cy="2249911"/>
            </a:xfrm>
            <a:prstGeom prst="ellipse">
              <a:avLst/>
            </a:prstGeom>
            <a:gradFill flip="none" rotWithShape="1">
              <a:gsLst>
                <a:gs pos="50000">
                  <a:schemeClr val="bg1">
                    <a:lumMod val="95000"/>
                  </a:schemeClr>
                </a:gs>
                <a:gs pos="100000">
                  <a:schemeClr val="bg1">
                    <a:lumMod val="75000"/>
                  </a:schemeClr>
                </a:gs>
                <a:gs pos="0">
                  <a:schemeClr val="bg1"/>
                </a:gs>
              </a:gsLst>
              <a:lin ang="18900000" scaled="0"/>
            </a:gradFill>
            <a:ln w="28575">
              <a:gradFill>
                <a:gsLst>
                  <a:gs pos="100000">
                    <a:schemeClr val="bg1">
                      <a:lumMod val="85000"/>
                    </a:schemeClr>
                  </a:gs>
                  <a:gs pos="0">
                    <a:schemeClr val="bg1"/>
                  </a:gs>
                </a:gsLst>
                <a:lin ang="8100000" scaled="0"/>
              </a:gra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9" name="TextBox 23"/>
            <p:cNvSpPr txBox="1"/>
            <p:nvPr/>
          </p:nvSpPr>
          <p:spPr>
            <a:xfrm>
              <a:off x="1920763" y="2609295"/>
              <a:ext cx="1416593" cy="794052"/>
            </a:xfrm>
            <a:prstGeom prst="rect">
              <a:avLst/>
            </a:prstGeom>
            <a:noFill/>
          </p:spPr>
          <p:txBody>
            <a:bodyPr wrap="square" lIns="0" r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5400" b="1" i="0" u="none" strike="noStrike" kern="1200" cap="none" spc="0" normalizeH="0" baseline="0" noProof="0">
                  <a:ln>
                    <a:noFill/>
                  </a:ln>
                  <a:solidFill>
                    <a:srgbClr val="000D20"/>
                  </a:solidFill>
                  <a:effectLst/>
                  <a:uLnTx/>
                  <a:uFillTx/>
                  <a:latin typeface="微软雅黑" panose="020B0503020204020204" pitchFamily="34" charset="-122"/>
                  <a:ea typeface="微软雅黑" panose="020B0503020204020204" pitchFamily="34" charset="-122"/>
                  <a:cs typeface="Arial"/>
                </a:rPr>
                <a:t>目 录</a:t>
              </a:r>
            </a:p>
          </p:txBody>
        </p:sp>
        <p:sp>
          <p:nvSpPr>
            <p:cNvPr id="10" name="TextBox 24"/>
            <p:cNvSpPr txBox="1"/>
            <p:nvPr/>
          </p:nvSpPr>
          <p:spPr>
            <a:xfrm>
              <a:off x="2007303" y="3384250"/>
              <a:ext cx="1248139" cy="3181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67" b="1" i="0" u="none" strike="noStrike" kern="1200" cap="none" spc="0" normalizeH="0" baseline="0" noProof="0" dirty="0">
                  <a:ln>
                    <a:noFill/>
                  </a:ln>
                  <a:solidFill>
                    <a:prstClr val="black">
                      <a:lumMod val="95000"/>
                      <a:lumOff val="5000"/>
                    </a:prstClr>
                  </a:solidFill>
                  <a:effectLst/>
                  <a:uLnTx/>
                  <a:uFillTx/>
                  <a:latin typeface="Calibri"/>
                  <a:ea typeface="宋体" panose="02010600030101010101" pitchFamily="2" charset="-122"/>
                  <a:cs typeface="Arial"/>
                </a:rPr>
                <a:t>CATALOG</a:t>
              </a:r>
              <a:endParaRPr kumimoji="0" lang="zh-CN" altLang="en-US" sz="1467" b="1" i="0" u="none" strike="noStrike" kern="1200" cap="none" spc="0" normalizeH="0" baseline="0" noProof="0">
                <a:ln>
                  <a:noFill/>
                </a:ln>
                <a:solidFill>
                  <a:prstClr val="black">
                    <a:lumMod val="95000"/>
                    <a:lumOff val="5000"/>
                  </a:prstClr>
                </a:solidFill>
                <a:effectLst/>
                <a:uLnTx/>
                <a:uFillTx/>
                <a:latin typeface="Calibri"/>
                <a:ea typeface="宋体" panose="02010600030101010101" pitchFamily="2" charset="-122"/>
                <a:cs typeface="Arial"/>
              </a:endParaRPr>
            </a:p>
          </p:txBody>
        </p:sp>
      </p:grpSp>
      <p:grpSp>
        <p:nvGrpSpPr>
          <p:cNvPr id="11" name="组合 10"/>
          <p:cNvGrpSpPr/>
          <p:nvPr/>
        </p:nvGrpSpPr>
        <p:grpSpPr>
          <a:xfrm>
            <a:off x="5377716" y="2649788"/>
            <a:ext cx="5838092" cy="2835362"/>
            <a:chOff x="6559118" y="1574428"/>
            <a:chExt cx="4529094" cy="2038047"/>
          </a:xfrm>
        </p:grpSpPr>
        <p:sp>
          <p:nvSpPr>
            <p:cNvPr id="12" name="圆角矩形 34"/>
            <p:cNvSpPr/>
            <p:nvPr/>
          </p:nvSpPr>
          <p:spPr>
            <a:xfrm>
              <a:off x="6559118" y="1574428"/>
              <a:ext cx="466535" cy="463427"/>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D20"/>
                </a:solidFill>
                <a:effectLst/>
                <a:uLnTx/>
                <a:uFillTx/>
                <a:latin typeface="Calibri"/>
                <a:ea typeface="宋体" panose="02010600030101010101" pitchFamily="2" charset="-122"/>
                <a:cs typeface="Arial"/>
              </a:endParaRPr>
            </a:p>
          </p:txBody>
        </p:sp>
        <p:sp>
          <p:nvSpPr>
            <p:cNvPr id="13" name="文本框 12"/>
            <p:cNvSpPr txBox="1"/>
            <p:nvPr/>
          </p:nvSpPr>
          <p:spPr>
            <a:xfrm>
              <a:off x="6636951" y="1589507"/>
              <a:ext cx="298709" cy="37608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D20"/>
                  </a:solidFill>
                  <a:effectLst/>
                  <a:uLnTx/>
                  <a:uFillTx/>
                  <a:latin typeface="Arial" panose="020B0604020202020204" pitchFamily="34" charset="0"/>
                  <a:ea typeface="MS PMincho" panose="02020600040205080304" pitchFamily="18" charset="-128"/>
                  <a:cs typeface="Arial" panose="020B0604020202020204" pitchFamily="34" charset="0"/>
                </a:rPr>
                <a:t>1</a:t>
              </a:r>
              <a:endParaRPr kumimoji="0" lang="zh-CN" altLang="en-US" sz="2800" b="1" i="0" u="none" strike="noStrike" kern="1200" cap="none" spc="0" normalizeH="0" baseline="0" noProof="0" dirty="0">
                <a:ln>
                  <a:noFill/>
                </a:ln>
                <a:solidFill>
                  <a:srgbClr val="000D20"/>
                </a:solidFill>
                <a:effectLst/>
                <a:uLnTx/>
                <a:uFillTx/>
                <a:latin typeface="Arial" panose="020B0604020202020204" pitchFamily="34" charset="0"/>
                <a:ea typeface="MS PMincho" panose="02020600040205080304" pitchFamily="18" charset="-128"/>
                <a:cs typeface="Arial" panose="020B0604020202020204" pitchFamily="34" charset="0"/>
              </a:endParaRPr>
            </a:p>
          </p:txBody>
        </p:sp>
        <p:sp>
          <p:nvSpPr>
            <p:cNvPr id="14" name="圆角矩形 37"/>
            <p:cNvSpPr/>
            <p:nvPr/>
          </p:nvSpPr>
          <p:spPr>
            <a:xfrm>
              <a:off x="6559118" y="2385856"/>
              <a:ext cx="466535" cy="463428"/>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D20"/>
                </a:solidFill>
                <a:effectLst/>
                <a:uLnTx/>
                <a:uFillTx/>
                <a:latin typeface="Calibri"/>
                <a:ea typeface="宋体" panose="02010600030101010101" pitchFamily="2" charset="-122"/>
                <a:cs typeface="Arial"/>
              </a:endParaRPr>
            </a:p>
          </p:txBody>
        </p:sp>
        <p:sp>
          <p:nvSpPr>
            <p:cNvPr id="15" name="文本框 14"/>
            <p:cNvSpPr txBox="1"/>
            <p:nvPr/>
          </p:nvSpPr>
          <p:spPr>
            <a:xfrm>
              <a:off x="6636951" y="2400936"/>
              <a:ext cx="298709" cy="37608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D20"/>
                  </a:solidFill>
                  <a:effectLst/>
                  <a:uLnTx/>
                  <a:uFillTx/>
                  <a:latin typeface="Arial" panose="020B0604020202020204" pitchFamily="34" charset="0"/>
                  <a:ea typeface="MS PMincho" panose="02020600040205080304" pitchFamily="18" charset="-128"/>
                  <a:cs typeface="Arial" panose="020B0604020202020204" pitchFamily="34" charset="0"/>
                </a:rPr>
                <a:t>2</a:t>
              </a:r>
              <a:endParaRPr kumimoji="0" lang="zh-CN" altLang="en-US" sz="2800" b="1" i="0" u="none" strike="noStrike" kern="1200" cap="none" spc="0" normalizeH="0" baseline="0" noProof="0" dirty="0">
                <a:ln>
                  <a:noFill/>
                </a:ln>
                <a:solidFill>
                  <a:srgbClr val="000D20"/>
                </a:solidFill>
                <a:effectLst/>
                <a:uLnTx/>
                <a:uFillTx/>
                <a:latin typeface="Arial" panose="020B0604020202020204" pitchFamily="34" charset="0"/>
                <a:ea typeface="MS PMincho" panose="02020600040205080304" pitchFamily="18" charset="-128"/>
                <a:cs typeface="Arial" panose="020B0604020202020204" pitchFamily="34" charset="0"/>
              </a:endParaRPr>
            </a:p>
          </p:txBody>
        </p:sp>
        <p:sp>
          <p:nvSpPr>
            <p:cNvPr id="22" name="圆角矩形 49"/>
            <p:cNvSpPr/>
            <p:nvPr/>
          </p:nvSpPr>
          <p:spPr>
            <a:xfrm>
              <a:off x="7408283" y="1574428"/>
              <a:ext cx="3679929" cy="463428"/>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D20"/>
                </a:solidFill>
                <a:effectLst/>
                <a:uLnTx/>
                <a:uFillTx/>
                <a:latin typeface="Calibri"/>
                <a:ea typeface="宋体" panose="02010600030101010101" pitchFamily="2" charset="-122"/>
                <a:cs typeface="Arial"/>
              </a:endParaRPr>
            </a:p>
          </p:txBody>
        </p:sp>
        <p:sp>
          <p:nvSpPr>
            <p:cNvPr id="23" name="矩形 22"/>
            <p:cNvSpPr/>
            <p:nvPr/>
          </p:nvSpPr>
          <p:spPr>
            <a:xfrm>
              <a:off x="8503047" y="1627159"/>
              <a:ext cx="1384357" cy="376088"/>
            </a:xfrm>
            <a:prstGeom prst="rect">
              <a:avLst/>
            </a:prstGeom>
          </p:spPr>
          <p:txBody>
            <a:bodyPr wrap="non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000D20"/>
                  </a:solidFill>
                  <a:latin typeface="微软雅黑" panose="020B0503020204020204" pitchFamily="34" charset="-122"/>
                  <a:ea typeface="微软雅黑" panose="020B0503020204020204" pitchFamily="34" charset="-122"/>
                  <a:cs typeface="Arial"/>
                </a:rPr>
                <a:t>K-Means</a:t>
              </a:r>
              <a:endParaRPr kumimoji="0" lang="zh-CN" altLang="en-US" sz="2800" b="1" i="0" u="none" strike="noStrike" kern="1200" cap="none" spc="0" normalizeH="0" baseline="0" noProof="0" dirty="0">
                <a:ln>
                  <a:noFill/>
                </a:ln>
                <a:solidFill>
                  <a:srgbClr val="000D20"/>
                </a:solidFill>
                <a:effectLst/>
                <a:uLnTx/>
                <a:uFillTx/>
                <a:latin typeface="微软雅黑" panose="020B0503020204020204" pitchFamily="34" charset="-122"/>
                <a:ea typeface="微软雅黑" panose="020B0503020204020204" pitchFamily="34" charset="-122"/>
                <a:cs typeface="Arial"/>
              </a:endParaRPr>
            </a:p>
          </p:txBody>
        </p:sp>
        <p:sp>
          <p:nvSpPr>
            <p:cNvPr id="24" name="圆角矩形 52"/>
            <p:cNvSpPr/>
            <p:nvPr/>
          </p:nvSpPr>
          <p:spPr>
            <a:xfrm>
              <a:off x="7408283" y="2385857"/>
              <a:ext cx="3679929" cy="46342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D20"/>
                </a:solidFill>
                <a:effectLst/>
                <a:uLnTx/>
                <a:uFillTx/>
                <a:latin typeface="Calibri"/>
                <a:ea typeface="宋体" panose="02010600030101010101" pitchFamily="2" charset="-122"/>
                <a:cs typeface="Arial"/>
              </a:endParaRPr>
            </a:p>
          </p:txBody>
        </p:sp>
        <p:sp>
          <p:nvSpPr>
            <p:cNvPr id="27" name="矩形 26"/>
            <p:cNvSpPr/>
            <p:nvPr/>
          </p:nvSpPr>
          <p:spPr>
            <a:xfrm>
              <a:off x="8566200" y="3236386"/>
              <a:ext cx="1257511" cy="37608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0D20"/>
                  </a:solidFill>
                  <a:effectLst/>
                  <a:uLnTx/>
                  <a:uFillTx/>
                  <a:latin typeface="微软雅黑" panose="020B0503020204020204" pitchFamily="34" charset="-122"/>
                  <a:ea typeface="微软雅黑" panose="020B0503020204020204" pitchFamily="34" charset="-122"/>
                  <a:cs typeface="Arial"/>
                </a:rPr>
                <a:t>逻辑回归</a:t>
              </a:r>
            </a:p>
          </p:txBody>
        </p:sp>
      </p:grpSp>
      <p:sp>
        <p:nvSpPr>
          <p:cNvPr id="21" name="矩形 20">
            <a:extLst>
              <a:ext uri="{FF2B5EF4-FFF2-40B4-BE49-F238E27FC236}">
                <a16:creationId xmlns:a16="http://schemas.microsoft.com/office/drawing/2014/main" id="{96293DE9-10B0-4E1A-9E0E-E0EA5A1688BD}"/>
              </a:ext>
            </a:extLst>
          </p:cNvPr>
          <p:cNvSpPr/>
          <p:nvPr/>
        </p:nvSpPr>
        <p:spPr>
          <a:xfrm>
            <a:off x="7609024" y="3833057"/>
            <a:ext cx="2332690" cy="523220"/>
          </a:xfrm>
          <a:prstGeom prst="rect">
            <a:avLst/>
          </a:prstGeom>
        </p:spPr>
        <p:txBody>
          <a:bodyPr wrap="non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000D20"/>
                </a:solidFill>
                <a:latin typeface="微软雅黑" panose="020B0503020204020204" pitchFamily="34" charset="-122"/>
                <a:ea typeface="微软雅黑" panose="020B0503020204020204" pitchFamily="34" charset="-122"/>
                <a:cs typeface="Arial"/>
              </a:rPr>
              <a:t>K-Means++</a:t>
            </a:r>
          </a:p>
        </p:txBody>
      </p:sp>
    </p:spTree>
    <p:extLst>
      <p:ext uri="{BB962C8B-B14F-4D97-AF65-F5344CB8AC3E}">
        <p14:creationId xmlns:p14="http://schemas.microsoft.com/office/powerpoint/2010/main" val="1082416113"/>
      </p:ext>
    </p:extLst>
  </p:cSld>
  <p:clrMapOvr>
    <a:masterClrMapping/>
  </p:clrMapOvr>
  <p:transition advTm="2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00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pic>
        <p:nvPicPr>
          <p:cNvPr id="5" name="Picture 2" descr="C:\Documents and Settings\Administrator\桌面\新建文件夹\封面\复件 (38) 新建文件夹\dc6e24016985a28b4144.jpg"/>
          <p:cNvPicPr>
            <a:picLocks noChangeAspect="1" noChangeArrowheads="1"/>
          </p:cNvPicPr>
          <p:nvPr/>
        </p:nvPicPr>
        <p:blipFill>
          <a:blip r:embed="rId2">
            <a:extLst>
              <a:ext uri="{28A0092B-C50C-407E-A947-70E740481C1C}">
                <a14:useLocalDpi xmlns:a14="http://schemas.microsoft.com/office/drawing/2010/main" val="0"/>
              </a:ext>
            </a:extLst>
          </a:blip>
          <a:srcRect l="21648" r="50476"/>
          <a:stretch>
            <a:fillRect/>
          </a:stretch>
        </p:blipFill>
        <p:spPr bwMode="auto">
          <a:xfrm rot="5400000" flipV="1">
            <a:off x="4144364" y="-1715717"/>
            <a:ext cx="3409946" cy="687948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Documents and Settings\Administrator\桌面\新建文件夹\封面\复件 (38) 新建文件夹\dc6e24016985a28b4144.jpg"/>
          <p:cNvPicPr>
            <a:picLocks noChangeAspect="1" noChangeArrowheads="1"/>
          </p:cNvPicPr>
          <p:nvPr/>
        </p:nvPicPr>
        <p:blipFill>
          <a:blip r:embed="rId2">
            <a:extLst>
              <a:ext uri="{28A0092B-C50C-407E-A947-70E740481C1C}">
                <a14:useLocalDpi xmlns:a14="http://schemas.microsoft.com/office/drawing/2010/main" val="0"/>
              </a:ext>
            </a:extLst>
          </a:blip>
          <a:srcRect l="21648" r="50476"/>
          <a:stretch>
            <a:fillRect/>
          </a:stretch>
        </p:blipFill>
        <p:spPr bwMode="auto">
          <a:xfrm rot="5400000" flipH="1">
            <a:off x="4144362" y="1694229"/>
            <a:ext cx="3409946" cy="6879489"/>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0" y="1314450"/>
            <a:ext cx="12192000" cy="426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6" name="矩形 5"/>
          <p:cNvSpPr/>
          <p:nvPr/>
        </p:nvSpPr>
        <p:spPr>
          <a:xfrm>
            <a:off x="4745312" y="3815651"/>
            <a:ext cx="2701381" cy="769441"/>
          </a:xfrm>
          <a:prstGeom prst="rect">
            <a:avLst/>
          </a:prstGeom>
        </p:spPr>
        <p:txBody>
          <a:bodyPr wrap="non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Arial"/>
              </a:rPr>
              <a:t>K-Means</a:t>
            </a:r>
            <a:endParaRPr kumimoji="0" lang="zh-CN" altLang="en-US" sz="32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Arial"/>
            </a:endParaRPr>
          </a:p>
        </p:txBody>
      </p:sp>
      <p:grpSp>
        <p:nvGrpSpPr>
          <p:cNvPr id="8" name="组合 7"/>
          <p:cNvGrpSpPr/>
          <p:nvPr/>
        </p:nvGrpSpPr>
        <p:grpSpPr>
          <a:xfrm>
            <a:off x="4948595" y="1618712"/>
            <a:ext cx="2294807" cy="1954107"/>
            <a:chOff x="4555228" y="658068"/>
            <a:chExt cx="3141149" cy="2674796"/>
          </a:xfrm>
        </p:grpSpPr>
        <p:sp>
          <p:nvSpPr>
            <p:cNvPr id="9" name="矩形 10"/>
            <p:cNvSpPr>
              <a:spLocks noChangeAspect="1"/>
            </p:cNvSpPr>
            <p:nvPr/>
          </p:nvSpPr>
          <p:spPr>
            <a:xfrm>
              <a:off x="4821709" y="1129483"/>
              <a:ext cx="1940540" cy="2113804"/>
            </a:xfrm>
            <a:custGeom>
              <a:avLst/>
              <a:gdLst>
                <a:gd name="connsiteX0" fmla="*/ 653528 w 1305814"/>
                <a:gd name="connsiteY0" fmla="*/ 0 h 1423589"/>
                <a:gd name="connsiteX1" fmla="*/ 757287 w 1305814"/>
                <a:gd name="connsiteY1" fmla="*/ 32444 h 1423589"/>
                <a:gd name="connsiteX2" fmla="*/ 1206876 w 1305814"/>
                <a:gd name="connsiteY2" fmla="*/ 284945 h 1423589"/>
                <a:gd name="connsiteX3" fmla="*/ 1237706 w 1305814"/>
                <a:gd name="connsiteY3" fmla="*/ 306775 h 1423589"/>
                <a:gd name="connsiteX4" fmla="*/ 1304420 w 1305814"/>
                <a:gd name="connsiteY4" fmla="*/ 434263 h 1423589"/>
                <a:gd name="connsiteX5" fmla="*/ 1305806 w 1305814"/>
                <a:gd name="connsiteY5" fmla="*/ 519922 h 1423589"/>
                <a:gd name="connsiteX6" fmla="*/ 1301746 w 1305814"/>
                <a:gd name="connsiteY6" fmla="*/ 953747 h 1423589"/>
                <a:gd name="connsiteX7" fmla="*/ 1302599 w 1305814"/>
                <a:gd name="connsiteY7" fmla="*/ 1003650 h 1423589"/>
                <a:gd name="connsiteX8" fmla="*/ 1227376 w 1305814"/>
                <a:gd name="connsiteY8" fmla="*/ 1152027 h 1423589"/>
                <a:gd name="connsiteX9" fmla="*/ 1174235 w 1305814"/>
                <a:gd name="connsiteY9" fmla="*/ 1184756 h 1423589"/>
                <a:gd name="connsiteX10" fmla="*/ 792288 w 1305814"/>
                <a:gd name="connsiteY10" fmla="*/ 1385653 h 1423589"/>
                <a:gd name="connsiteX11" fmla="*/ 502818 w 1305814"/>
                <a:gd name="connsiteY11" fmla="*/ 1379955 h 1423589"/>
                <a:gd name="connsiteX12" fmla="*/ 94302 w 1305814"/>
                <a:gd name="connsiteY12" fmla="*/ 1158755 h 1423589"/>
                <a:gd name="connsiteX13" fmla="*/ 39429 w 1305814"/>
                <a:gd name="connsiteY13" fmla="*/ 1117635 h 1423589"/>
                <a:gd name="connsiteX14" fmla="*/ 667 w 1305814"/>
                <a:gd name="connsiteY14" fmla="*/ 999105 h 1423589"/>
                <a:gd name="connsiteX15" fmla="*/ 0 w 1305814"/>
                <a:gd name="connsiteY15" fmla="*/ 972364 h 1423589"/>
                <a:gd name="connsiteX16" fmla="*/ 2496 w 1305814"/>
                <a:gd name="connsiteY16" fmla="*/ 463106 h 1423589"/>
                <a:gd name="connsiteX17" fmla="*/ 2458 w 1305814"/>
                <a:gd name="connsiteY17" fmla="*/ 429563 h 1423589"/>
                <a:gd name="connsiteX18" fmla="*/ 75248 w 1305814"/>
                <a:gd name="connsiteY18" fmla="*/ 303202 h 1423589"/>
                <a:gd name="connsiteX19" fmla="*/ 106293 w 1305814"/>
                <a:gd name="connsiteY19" fmla="*/ 282597 h 1423589"/>
                <a:gd name="connsiteX20" fmla="*/ 541533 w 1305814"/>
                <a:gd name="connsiteY20" fmla="*/ 38110 h 1423589"/>
                <a:gd name="connsiteX21" fmla="*/ 653528 w 1305814"/>
                <a:gd name="connsiteY21" fmla="*/ 0 h 142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05814" h="1423589">
                  <a:moveTo>
                    <a:pt x="653528" y="0"/>
                  </a:moveTo>
                  <a:cubicBezTo>
                    <a:pt x="684553" y="-1"/>
                    <a:pt x="736057" y="24011"/>
                    <a:pt x="757287" y="32444"/>
                  </a:cubicBezTo>
                  <a:lnTo>
                    <a:pt x="1206876" y="284945"/>
                  </a:lnTo>
                  <a:cubicBezTo>
                    <a:pt x="1213399" y="291230"/>
                    <a:pt x="1233090" y="301119"/>
                    <a:pt x="1237706" y="306775"/>
                  </a:cubicBezTo>
                  <a:cubicBezTo>
                    <a:pt x="1285405" y="341141"/>
                    <a:pt x="1301367" y="360355"/>
                    <a:pt x="1304420" y="434263"/>
                  </a:cubicBezTo>
                  <a:cubicBezTo>
                    <a:pt x="1306256" y="435452"/>
                    <a:pt x="1303756" y="518852"/>
                    <a:pt x="1305806" y="519922"/>
                  </a:cubicBezTo>
                  <a:cubicBezTo>
                    <a:pt x="1306028" y="563787"/>
                    <a:pt x="1301771" y="907207"/>
                    <a:pt x="1301746" y="953747"/>
                  </a:cubicBezTo>
                  <a:cubicBezTo>
                    <a:pt x="1301579" y="970833"/>
                    <a:pt x="1302766" y="986564"/>
                    <a:pt x="1302599" y="1003650"/>
                  </a:cubicBezTo>
                  <a:cubicBezTo>
                    <a:pt x="1298075" y="1097264"/>
                    <a:pt x="1299308" y="1117497"/>
                    <a:pt x="1227376" y="1152027"/>
                  </a:cubicBezTo>
                  <a:cubicBezTo>
                    <a:pt x="1229069" y="1151612"/>
                    <a:pt x="1262992" y="1133636"/>
                    <a:pt x="1174235" y="1184756"/>
                  </a:cubicBezTo>
                  <a:cubicBezTo>
                    <a:pt x="1102911" y="1225835"/>
                    <a:pt x="986013" y="1283805"/>
                    <a:pt x="792288" y="1385653"/>
                  </a:cubicBezTo>
                  <a:cubicBezTo>
                    <a:pt x="702978" y="1424034"/>
                    <a:pt x="634560" y="1449454"/>
                    <a:pt x="502818" y="1379955"/>
                  </a:cubicBezTo>
                  <a:cubicBezTo>
                    <a:pt x="358670" y="1301859"/>
                    <a:pt x="241278" y="1242506"/>
                    <a:pt x="94302" y="1158755"/>
                  </a:cubicBezTo>
                  <a:cubicBezTo>
                    <a:pt x="64301" y="1138833"/>
                    <a:pt x="61069" y="1137739"/>
                    <a:pt x="39429" y="1117635"/>
                  </a:cubicBezTo>
                  <a:cubicBezTo>
                    <a:pt x="9399" y="1091481"/>
                    <a:pt x="81" y="1056313"/>
                    <a:pt x="667" y="999105"/>
                  </a:cubicBezTo>
                  <a:cubicBezTo>
                    <a:pt x="445" y="990191"/>
                    <a:pt x="222" y="981278"/>
                    <a:pt x="0" y="972364"/>
                  </a:cubicBezTo>
                  <a:lnTo>
                    <a:pt x="2496" y="463106"/>
                  </a:lnTo>
                  <a:cubicBezTo>
                    <a:pt x="2483" y="451925"/>
                    <a:pt x="2471" y="440744"/>
                    <a:pt x="2458" y="429563"/>
                  </a:cubicBezTo>
                  <a:cubicBezTo>
                    <a:pt x="2770" y="365277"/>
                    <a:pt x="14732" y="348090"/>
                    <a:pt x="75248" y="303202"/>
                  </a:cubicBezTo>
                  <a:lnTo>
                    <a:pt x="106293" y="282597"/>
                  </a:lnTo>
                  <a:lnTo>
                    <a:pt x="541533" y="38110"/>
                  </a:lnTo>
                  <a:cubicBezTo>
                    <a:pt x="582751" y="12487"/>
                    <a:pt x="613897" y="0"/>
                    <a:pt x="653528" y="0"/>
                  </a:cubicBezTo>
                  <a:close/>
                </a:path>
              </a:pathLst>
            </a:custGeom>
            <a:solidFill>
              <a:schemeClr val="bg1">
                <a:lumMod val="85000"/>
              </a:schemeClr>
            </a:solidFill>
            <a:ln>
              <a:noFill/>
            </a:ln>
            <a:effectLst>
              <a:innerShdw blurRad="152400" dist="50800" dir="189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Arial"/>
              </a:endParaRPr>
            </a:p>
          </p:txBody>
        </p:sp>
        <p:grpSp>
          <p:nvGrpSpPr>
            <p:cNvPr id="10" name="组合 9"/>
            <p:cNvGrpSpPr/>
            <p:nvPr/>
          </p:nvGrpSpPr>
          <p:grpSpPr>
            <a:xfrm>
              <a:off x="5459649" y="894400"/>
              <a:ext cx="2236728" cy="2438464"/>
              <a:chOff x="1249459" y="2668927"/>
              <a:chExt cx="1099775" cy="1198967"/>
            </a:xfrm>
          </p:grpSpPr>
          <p:sp>
            <p:nvSpPr>
              <p:cNvPr id="12" name="矩形 10"/>
              <p:cNvSpPr>
                <a:spLocks noChangeAspect="1"/>
              </p:cNvSpPr>
              <p:nvPr/>
            </p:nvSpPr>
            <p:spPr>
              <a:xfrm>
                <a:off x="1249459" y="2668927"/>
                <a:ext cx="1099775" cy="1198967"/>
              </a:xfrm>
              <a:custGeom>
                <a:avLst/>
                <a:gdLst>
                  <a:gd name="connsiteX0" fmla="*/ 653528 w 1305814"/>
                  <a:gd name="connsiteY0" fmla="*/ 0 h 1423589"/>
                  <a:gd name="connsiteX1" fmla="*/ 757287 w 1305814"/>
                  <a:gd name="connsiteY1" fmla="*/ 32444 h 1423589"/>
                  <a:gd name="connsiteX2" fmla="*/ 1206876 w 1305814"/>
                  <a:gd name="connsiteY2" fmla="*/ 284945 h 1423589"/>
                  <a:gd name="connsiteX3" fmla="*/ 1237706 w 1305814"/>
                  <a:gd name="connsiteY3" fmla="*/ 306775 h 1423589"/>
                  <a:gd name="connsiteX4" fmla="*/ 1304420 w 1305814"/>
                  <a:gd name="connsiteY4" fmla="*/ 434263 h 1423589"/>
                  <a:gd name="connsiteX5" fmla="*/ 1305806 w 1305814"/>
                  <a:gd name="connsiteY5" fmla="*/ 519922 h 1423589"/>
                  <a:gd name="connsiteX6" fmla="*/ 1301746 w 1305814"/>
                  <a:gd name="connsiteY6" fmla="*/ 953747 h 1423589"/>
                  <a:gd name="connsiteX7" fmla="*/ 1302599 w 1305814"/>
                  <a:gd name="connsiteY7" fmla="*/ 1003650 h 1423589"/>
                  <a:gd name="connsiteX8" fmla="*/ 1227376 w 1305814"/>
                  <a:gd name="connsiteY8" fmla="*/ 1152027 h 1423589"/>
                  <a:gd name="connsiteX9" fmla="*/ 1174235 w 1305814"/>
                  <a:gd name="connsiteY9" fmla="*/ 1184756 h 1423589"/>
                  <a:gd name="connsiteX10" fmla="*/ 792288 w 1305814"/>
                  <a:gd name="connsiteY10" fmla="*/ 1385653 h 1423589"/>
                  <a:gd name="connsiteX11" fmla="*/ 502818 w 1305814"/>
                  <a:gd name="connsiteY11" fmla="*/ 1379955 h 1423589"/>
                  <a:gd name="connsiteX12" fmla="*/ 94302 w 1305814"/>
                  <a:gd name="connsiteY12" fmla="*/ 1158755 h 1423589"/>
                  <a:gd name="connsiteX13" fmla="*/ 39429 w 1305814"/>
                  <a:gd name="connsiteY13" fmla="*/ 1117635 h 1423589"/>
                  <a:gd name="connsiteX14" fmla="*/ 667 w 1305814"/>
                  <a:gd name="connsiteY14" fmla="*/ 999105 h 1423589"/>
                  <a:gd name="connsiteX15" fmla="*/ 0 w 1305814"/>
                  <a:gd name="connsiteY15" fmla="*/ 972364 h 1423589"/>
                  <a:gd name="connsiteX16" fmla="*/ 2496 w 1305814"/>
                  <a:gd name="connsiteY16" fmla="*/ 463106 h 1423589"/>
                  <a:gd name="connsiteX17" fmla="*/ 2458 w 1305814"/>
                  <a:gd name="connsiteY17" fmla="*/ 429563 h 1423589"/>
                  <a:gd name="connsiteX18" fmla="*/ 75248 w 1305814"/>
                  <a:gd name="connsiteY18" fmla="*/ 303202 h 1423589"/>
                  <a:gd name="connsiteX19" fmla="*/ 106293 w 1305814"/>
                  <a:gd name="connsiteY19" fmla="*/ 282597 h 1423589"/>
                  <a:gd name="connsiteX20" fmla="*/ 541533 w 1305814"/>
                  <a:gd name="connsiteY20" fmla="*/ 38110 h 1423589"/>
                  <a:gd name="connsiteX21" fmla="*/ 653528 w 1305814"/>
                  <a:gd name="connsiteY21" fmla="*/ 0 h 142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05814" h="1423589">
                    <a:moveTo>
                      <a:pt x="653528" y="0"/>
                    </a:moveTo>
                    <a:cubicBezTo>
                      <a:pt x="684553" y="-1"/>
                      <a:pt x="736057" y="24011"/>
                      <a:pt x="757287" y="32444"/>
                    </a:cubicBezTo>
                    <a:lnTo>
                      <a:pt x="1206876" y="284945"/>
                    </a:lnTo>
                    <a:cubicBezTo>
                      <a:pt x="1213399" y="291230"/>
                      <a:pt x="1233090" y="301119"/>
                      <a:pt x="1237706" y="306775"/>
                    </a:cubicBezTo>
                    <a:cubicBezTo>
                      <a:pt x="1285405" y="341141"/>
                      <a:pt x="1301367" y="360355"/>
                      <a:pt x="1304420" y="434263"/>
                    </a:cubicBezTo>
                    <a:cubicBezTo>
                      <a:pt x="1306256" y="435452"/>
                      <a:pt x="1303756" y="518852"/>
                      <a:pt x="1305806" y="519922"/>
                    </a:cubicBezTo>
                    <a:cubicBezTo>
                      <a:pt x="1306028" y="563787"/>
                      <a:pt x="1301771" y="907207"/>
                      <a:pt x="1301746" y="953747"/>
                    </a:cubicBezTo>
                    <a:cubicBezTo>
                      <a:pt x="1301579" y="970833"/>
                      <a:pt x="1302766" y="986564"/>
                      <a:pt x="1302599" y="1003650"/>
                    </a:cubicBezTo>
                    <a:cubicBezTo>
                      <a:pt x="1298075" y="1097264"/>
                      <a:pt x="1299308" y="1117497"/>
                      <a:pt x="1227376" y="1152027"/>
                    </a:cubicBezTo>
                    <a:cubicBezTo>
                      <a:pt x="1229069" y="1151612"/>
                      <a:pt x="1262992" y="1133636"/>
                      <a:pt x="1174235" y="1184756"/>
                    </a:cubicBezTo>
                    <a:cubicBezTo>
                      <a:pt x="1102911" y="1225835"/>
                      <a:pt x="986013" y="1283805"/>
                      <a:pt x="792288" y="1385653"/>
                    </a:cubicBezTo>
                    <a:cubicBezTo>
                      <a:pt x="702978" y="1424034"/>
                      <a:pt x="634560" y="1449454"/>
                      <a:pt x="502818" y="1379955"/>
                    </a:cubicBezTo>
                    <a:cubicBezTo>
                      <a:pt x="358670" y="1301859"/>
                      <a:pt x="241278" y="1242506"/>
                      <a:pt x="94302" y="1158755"/>
                    </a:cubicBezTo>
                    <a:cubicBezTo>
                      <a:pt x="64301" y="1138833"/>
                      <a:pt x="61069" y="1137739"/>
                      <a:pt x="39429" y="1117635"/>
                    </a:cubicBezTo>
                    <a:cubicBezTo>
                      <a:pt x="9399" y="1091481"/>
                      <a:pt x="81" y="1056313"/>
                      <a:pt x="667" y="999105"/>
                    </a:cubicBezTo>
                    <a:cubicBezTo>
                      <a:pt x="445" y="990191"/>
                      <a:pt x="222" y="981278"/>
                      <a:pt x="0" y="972364"/>
                    </a:cubicBezTo>
                    <a:lnTo>
                      <a:pt x="2496" y="463106"/>
                    </a:lnTo>
                    <a:cubicBezTo>
                      <a:pt x="2483" y="451925"/>
                      <a:pt x="2471" y="440744"/>
                      <a:pt x="2458" y="429563"/>
                    </a:cubicBezTo>
                    <a:cubicBezTo>
                      <a:pt x="2770" y="365277"/>
                      <a:pt x="14732" y="348090"/>
                      <a:pt x="75248" y="303202"/>
                    </a:cubicBezTo>
                    <a:lnTo>
                      <a:pt x="106293" y="282597"/>
                    </a:lnTo>
                    <a:lnTo>
                      <a:pt x="541533" y="38110"/>
                    </a:lnTo>
                    <a:cubicBezTo>
                      <a:pt x="582751" y="12487"/>
                      <a:pt x="613897" y="0"/>
                      <a:pt x="653528" y="0"/>
                    </a:cubicBezTo>
                    <a:close/>
                  </a:path>
                </a:pathLst>
              </a:custGeom>
              <a:gradFill flip="none" rotWithShape="1">
                <a:gsLst>
                  <a:gs pos="50000">
                    <a:schemeClr val="bg1">
                      <a:lumMod val="95000"/>
                    </a:schemeClr>
                  </a:gs>
                  <a:gs pos="100000">
                    <a:schemeClr val="bg1">
                      <a:lumMod val="75000"/>
                    </a:schemeClr>
                  </a:gs>
                  <a:gs pos="0">
                    <a:schemeClr val="bg1"/>
                  </a:gs>
                </a:gsLst>
                <a:lin ang="18900000" scaled="0"/>
              </a:gradFill>
              <a:ln w="15875">
                <a:gradFill>
                  <a:gsLst>
                    <a:gs pos="100000">
                      <a:schemeClr val="bg1">
                        <a:lumMod val="85000"/>
                      </a:schemeClr>
                    </a:gs>
                    <a:gs pos="0">
                      <a:schemeClr val="bg1"/>
                    </a:gs>
                  </a:gsLst>
                  <a:lin ang="8100000" scaled="0"/>
                </a:gra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13" name="KSO_Shape"/>
              <p:cNvSpPr>
                <a:spLocks noChangeAspect="1"/>
              </p:cNvSpPr>
              <p:nvPr/>
            </p:nvSpPr>
            <p:spPr bwMode="auto">
              <a:xfrm>
                <a:off x="1510253" y="2927674"/>
                <a:ext cx="539057" cy="626810"/>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8">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rgbClr val="000D20"/>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3200" b="0" i="0" u="none" strike="noStrike" kern="1200" cap="none" spc="0" normalizeH="0" baseline="0" noProof="0">
                  <a:ln>
                    <a:noFill/>
                  </a:ln>
                  <a:solidFill>
                    <a:sysClr val="windowText" lastClr="000000"/>
                  </a:solidFill>
                  <a:effectLst/>
                  <a:uLnTx/>
                  <a:uFillTx/>
                  <a:latin typeface="Calibri" panose="020F0502020204030204" pitchFamily="34" charset="0"/>
                  <a:ea typeface="宋体" panose="02010600030101010101" pitchFamily="2" charset="-122"/>
                  <a:cs typeface="Arial"/>
                </a:endParaRPr>
              </a:p>
            </p:txBody>
          </p:sp>
        </p:grpSp>
        <p:sp>
          <p:nvSpPr>
            <p:cNvPr id="11" name="矩形 10"/>
            <p:cNvSpPr/>
            <p:nvPr/>
          </p:nvSpPr>
          <p:spPr>
            <a:xfrm>
              <a:off x="4555228" y="658068"/>
              <a:ext cx="1232944" cy="1344149"/>
            </a:xfrm>
            <a:custGeom>
              <a:avLst/>
              <a:gdLst>
                <a:gd name="connsiteX0" fmla="*/ 653528 w 1305814"/>
                <a:gd name="connsiteY0" fmla="*/ 0 h 1423589"/>
                <a:gd name="connsiteX1" fmla="*/ 757287 w 1305814"/>
                <a:gd name="connsiteY1" fmla="*/ 32444 h 1423589"/>
                <a:gd name="connsiteX2" fmla="*/ 1206876 w 1305814"/>
                <a:gd name="connsiteY2" fmla="*/ 284945 h 1423589"/>
                <a:gd name="connsiteX3" fmla="*/ 1237706 w 1305814"/>
                <a:gd name="connsiteY3" fmla="*/ 306775 h 1423589"/>
                <a:gd name="connsiteX4" fmla="*/ 1304420 w 1305814"/>
                <a:gd name="connsiteY4" fmla="*/ 434263 h 1423589"/>
                <a:gd name="connsiteX5" fmla="*/ 1305806 w 1305814"/>
                <a:gd name="connsiteY5" fmla="*/ 519922 h 1423589"/>
                <a:gd name="connsiteX6" fmla="*/ 1301746 w 1305814"/>
                <a:gd name="connsiteY6" fmla="*/ 953747 h 1423589"/>
                <a:gd name="connsiteX7" fmla="*/ 1302599 w 1305814"/>
                <a:gd name="connsiteY7" fmla="*/ 1003650 h 1423589"/>
                <a:gd name="connsiteX8" fmla="*/ 1227376 w 1305814"/>
                <a:gd name="connsiteY8" fmla="*/ 1152027 h 1423589"/>
                <a:gd name="connsiteX9" fmla="*/ 1174235 w 1305814"/>
                <a:gd name="connsiteY9" fmla="*/ 1184756 h 1423589"/>
                <a:gd name="connsiteX10" fmla="*/ 792288 w 1305814"/>
                <a:gd name="connsiteY10" fmla="*/ 1385653 h 1423589"/>
                <a:gd name="connsiteX11" fmla="*/ 502818 w 1305814"/>
                <a:gd name="connsiteY11" fmla="*/ 1379955 h 1423589"/>
                <a:gd name="connsiteX12" fmla="*/ 94302 w 1305814"/>
                <a:gd name="connsiteY12" fmla="*/ 1158755 h 1423589"/>
                <a:gd name="connsiteX13" fmla="*/ 39429 w 1305814"/>
                <a:gd name="connsiteY13" fmla="*/ 1117635 h 1423589"/>
                <a:gd name="connsiteX14" fmla="*/ 667 w 1305814"/>
                <a:gd name="connsiteY14" fmla="*/ 999105 h 1423589"/>
                <a:gd name="connsiteX15" fmla="*/ 0 w 1305814"/>
                <a:gd name="connsiteY15" fmla="*/ 972364 h 1423589"/>
                <a:gd name="connsiteX16" fmla="*/ 2496 w 1305814"/>
                <a:gd name="connsiteY16" fmla="*/ 463106 h 1423589"/>
                <a:gd name="connsiteX17" fmla="*/ 2458 w 1305814"/>
                <a:gd name="connsiteY17" fmla="*/ 429563 h 1423589"/>
                <a:gd name="connsiteX18" fmla="*/ 75248 w 1305814"/>
                <a:gd name="connsiteY18" fmla="*/ 303202 h 1423589"/>
                <a:gd name="connsiteX19" fmla="*/ 106293 w 1305814"/>
                <a:gd name="connsiteY19" fmla="*/ 282597 h 1423589"/>
                <a:gd name="connsiteX20" fmla="*/ 541533 w 1305814"/>
                <a:gd name="connsiteY20" fmla="*/ 38110 h 1423589"/>
                <a:gd name="connsiteX21" fmla="*/ 653528 w 1305814"/>
                <a:gd name="connsiteY21" fmla="*/ 0 h 142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05814" h="1423589">
                  <a:moveTo>
                    <a:pt x="653528" y="0"/>
                  </a:moveTo>
                  <a:cubicBezTo>
                    <a:pt x="684553" y="-1"/>
                    <a:pt x="736057" y="24011"/>
                    <a:pt x="757287" y="32444"/>
                  </a:cubicBezTo>
                  <a:lnTo>
                    <a:pt x="1206876" y="284945"/>
                  </a:lnTo>
                  <a:cubicBezTo>
                    <a:pt x="1213399" y="291230"/>
                    <a:pt x="1233090" y="301119"/>
                    <a:pt x="1237706" y="306775"/>
                  </a:cubicBezTo>
                  <a:cubicBezTo>
                    <a:pt x="1285405" y="341141"/>
                    <a:pt x="1301367" y="360355"/>
                    <a:pt x="1304420" y="434263"/>
                  </a:cubicBezTo>
                  <a:cubicBezTo>
                    <a:pt x="1306256" y="435452"/>
                    <a:pt x="1303756" y="518852"/>
                    <a:pt x="1305806" y="519922"/>
                  </a:cubicBezTo>
                  <a:cubicBezTo>
                    <a:pt x="1306028" y="563787"/>
                    <a:pt x="1301771" y="907207"/>
                    <a:pt x="1301746" y="953747"/>
                  </a:cubicBezTo>
                  <a:cubicBezTo>
                    <a:pt x="1301579" y="970833"/>
                    <a:pt x="1302766" y="986564"/>
                    <a:pt x="1302599" y="1003650"/>
                  </a:cubicBezTo>
                  <a:cubicBezTo>
                    <a:pt x="1298075" y="1097264"/>
                    <a:pt x="1299308" y="1117497"/>
                    <a:pt x="1227376" y="1152027"/>
                  </a:cubicBezTo>
                  <a:cubicBezTo>
                    <a:pt x="1229069" y="1151612"/>
                    <a:pt x="1262992" y="1133636"/>
                    <a:pt x="1174235" y="1184756"/>
                  </a:cubicBezTo>
                  <a:cubicBezTo>
                    <a:pt x="1102911" y="1225835"/>
                    <a:pt x="986013" y="1283805"/>
                    <a:pt x="792288" y="1385653"/>
                  </a:cubicBezTo>
                  <a:cubicBezTo>
                    <a:pt x="702978" y="1424034"/>
                    <a:pt x="634560" y="1449454"/>
                    <a:pt x="502818" y="1379955"/>
                  </a:cubicBezTo>
                  <a:cubicBezTo>
                    <a:pt x="358670" y="1301859"/>
                    <a:pt x="241278" y="1242506"/>
                    <a:pt x="94302" y="1158755"/>
                  </a:cubicBezTo>
                  <a:cubicBezTo>
                    <a:pt x="64301" y="1138833"/>
                    <a:pt x="61069" y="1137739"/>
                    <a:pt x="39429" y="1117635"/>
                  </a:cubicBezTo>
                  <a:cubicBezTo>
                    <a:pt x="9399" y="1091481"/>
                    <a:pt x="81" y="1056313"/>
                    <a:pt x="667" y="999105"/>
                  </a:cubicBezTo>
                  <a:cubicBezTo>
                    <a:pt x="445" y="990191"/>
                    <a:pt x="222" y="981278"/>
                    <a:pt x="0" y="972364"/>
                  </a:cubicBezTo>
                  <a:lnTo>
                    <a:pt x="2496" y="463106"/>
                  </a:lnTo>
                  <a:cubicBezTo>
                    <a:pt x="2483" y="451925"/>
                    <a:pt x="2471" y="440744"/>
                    <a:pt x="2458" y="429563"/>
                  </a:cubicBezTo>
                  <a:cubicBezTo>
                    <a:pt x="2770" y="365277"/>
                    <a:pt x="14732" y="348090"/>
                    <a:pt x="75248" y="303202"/>
                  </a:cubicBezTo>
                  <a:lnTo>
                    <a:pt x="106293" y="282597"/>
                  </a:lnTo>
                  <a:lnTo>
                    <a:pt x="541533" y="38110"/>
                  </a:lnTo>
                  <a:cubicBezTo>
                    <a:pt x="582751" y="12487"/>
                    <a:pt x="613897" y="0"/>
                    <a:pt x="653528" y="0"/>
                  </a:cubicBezTo>
                  <a:close/>
                </a:path>
              </a:pathLst>
            </a:custGeom>
            <a:solidFill>
              <a:srgbClr val="000D20"/>
            </a:solidFill>
            <a:ln w="15875">
              <a:solidFill>
                <a:srgbClr val="000D20"/>
              </a:solidFill>
            </a:ln>
            <a:effectLst>
              <a:innerShdw blurRad="266700" dist="203200" dir="189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Arial"/>
                </a:rPr>
                <a:t>01</a:t>
              </a:r>
              <a:endParaRPr kumimoji="0" lang="zh-CN" altLang="en-US" sz="3733"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Arial"/>
              </a:endParaRPr>
            </a:p>
          </p:txBody>
        </p:sp>
      </p:grpSp>
    </p:spTree>
    <p:extLst>
      <p:ext uri="{BB962C8B-B14F-4D97-AF65-F5344CB8AC3E}">
        <p14:creationId xmlns:p14="http://schemas.microsoft.com/office/powerpoint/2010/main" val="814284444"/>
      </p:ext>
    </p:extLst>
  </p:cSld>
  <p:clrMapOvr>
    <a:masterClrMapping/>
  </p:clrMapOvr>
  <p:transition advTm="2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A2447E-AFD1-43B0-AEEE-78C4B98E9F95}"/>
              </a:ext>
            </a:extLst>
          </p:cNvPr>
          <p:cNvSpPr/>
          <p:nvPr/>
        </p:nvSpPr>
        <p:spPr>
          <a:xfrm>
            <a:off x="512466" y="753626"/>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978337" y="948890"/>
            <a:ext cx="2617094"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基础概念</a:t>
            </a:r>
          </a:p>
        </p:txBody>
      </p:sp>
      <p:sp>
        <p:nvSpPr>
          <p:cNvPr id="344" name="iconfont-1191-801510">
            <a:extLst>
              <a:ext uri="{FF2B5EF4-FFF2-40B4-BE49-F238E27FC236}">
                <a16:creationId xmlns:a16="http://schemas.microsoft.com/office/drawing/2014/main" id="{40FCBC9A-563D-492B-A2DA-80405A37844F}"/>
              </a:ext>
            </a:extLst>
          </p:cNvPr>
          <p:cNvSpPr/>
          <p:nvPr/>
        </p:nvSpPr>
        <p:spPr>
          <a:xfrm>
            <a:off x="413635" y="1072247"/>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50"/>
              </a:solidFill>
              <a:effectLst/>
              <a:uLnTx/>
              <a:uFillTx/>
              <a:latin typeface="Calibri"/>
              <a:cs typeface="Arial"/>
            </a:endParaRPr>
          </a:p>
        </p:txBody>
      </p:sp>
      <p:sp>
        <p:nvSpPr>
          <p:cNvPr id="345" name="矩形 344">
            <a:extLst>
              <a:ext uri="{FF2B5EF4-FFF2-40B4-BE49-F238E27FC236}">
                <a16:creationId xmlns:a16="http://schemas.microsoft.com/office/drawing/2014/main" id="{D2ADE7D4-0A2F-4A2F-ADDF-BF58D2B0B3AB}"/>
              </a:ext>
            </a:extLst>
          </p:cNvPr>
          <p:cNvSpPr/>
          <p:nvPr/>
        </p:nvSpPr>
        <p:spPr>
          <a:xfrm>
            <a:off x="978337" y="2397082"/>
            <a:ext cx="8576210" cy="2552174"/>
          </a:xfrm>
          <a:prstGeom prst="rect">
            <a:avLst/>
          </a:prstGeom>
        </p:spPr>
        <p:txBody>
          <a:bodyPr wrap="square">
            <a:spAutoFit/>
          </a:bodyPr>
          <a:lstStyle/>
          <a:p>
            <a:pPr lvl="0">
              <a:lnSpc>
                <a:spcPct val="150000"/>
              </a:lnSpc>
              <a:defRPr/>
            </a:pPr>
            <a:r>
              <a:rPr lang="zh-CN" altLang="en-US" sz="2200" b="1" dirty="0">
                <a:solidFill>
                  <a:srgbClr val="4472C4">
                    <a:lumMod val="75000"/>
                  </a:srgbClr>
                </a:solidFill>
                <a:latin typeface="宋体" panose="02010600030101010101" pitchFamily="2" charset="-122"/>
                <a:ea typeface="宋体" panose="02010600030101010101" pitchFamily="2" charset="-122"/>
                <a:cs typeface="Times New Roman" panose="02020603050405020304" pitchFamily="18" charset="0"/>
              </a:rPr>
              <a:t>聚类</a:t>
            </a:r>
            <a:r>
              <a:rPr lang="zh-CN" altLang="en-US" sz="2200" dirty="0"/>
              <a:t>是将集中具有相似特性的数据分类组织的过程，聚类技术是一种无监督学习。聚类又称群分析，是研究样本或指标分类问题的一种统计分析方法。聚类与分类的区别是其要划分的类是未知的。常用的聚类分析法有系统聚类法、有序样品聚类法、动态聚类法、模糊聚类法、图论聚类法和聚类预报法等。</a:t>
            </a:r>
            <a:endParaRPr kumimoji="0" sz="2200" b="0" i="0" u="none" strike="noStrike" kern="1200" cap="none" spc="0" normalizeH="0" baseline="0" noProof="0" dirty="0">
              <a:ln>
                <a:noFill/>
              </a:ln>
              <a:solidFill>
                <a:srgbClr val="333333"/>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617463620"/>
      </p:ext>
    </p:extLst>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5"/>
                                        </p:tgtEl>
                                        <p:attrNameLst>
                                          <p:attrName>style.visibility</p:attrName>
                                        </p:attrNameLst>
                                      </p:cBhvr>
                                      <p:to>
                                        <p:strVal val="visible"/>
                                      </p:to>
                                    </p:set>
                                    <p:animEffect transition="in" filter="fade">
                                      <p:cBhvr>
                                        <p:cTn id="7" dur="500"/>
                                        <p:tgtEl>
                                          <p:spTgt spid="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A2447E-AFD1-43B0-AEEE-78C4B98E9F95}"/>
              </a:ext>
            </a:extLst>
          </p:cNvPr>
          <p:cNvSpPr/>
          <p:nvPr/>
        </p:nvSpPr>
        <p:spPr>
          <a:xfrm>
            <a:off x="512466" y="753626"/>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978337" y="948890"/>
            <a:ext cx="2617094"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聚类算法</a:t>
            </a:r>
          </a:p>
        </p:txBody>
      </p:sp>
      <p:sp>
        <p:nvSpPr>
          <p:cNvPr id="344" name="iconfont-1191-801510">
            <a:extLst>
              <a:ext uri="{FF2B5EF4-FFF2-40B4-BE49-F238E27FC236}">
                <a16:creationId xmlns:a16="http://schemas.microsoft.com/office/drawing/2014/main" id="{40FCBC9A-563D-492B-A2DA-80405A37844F}"/>
              </a:ext>
            </a:extLst>
          </p:cNvPr>
          <p:cNvSpPr/>
          <p:nvPr/>
        </p:nvSpPr>
        <p:spPr>
          <a:xfrm>
            <a:off x="413635" y="1072247"/>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50"/>
              </a:solidFill>
              <a:effectLst/>
              <a:uLnTx/>
              <a:uFillTx/>
              <a:latin typeface="Calibri"/>
              <a:cs typeface="Arial"/>
            </a:endParaRPr>
          </a:p>
        </p:txBody>
      </p:sp>
      <p:sp>
        <p:nvSpPr>
          <p:cNvPr id="345" name="矩形 344">
            <a:extLst>
              <a:ext uri="{FF2B5EF4-FFF2-40B4-BE49-F238E27FC236}">
                <a16:creationId xmlns:a16="http://schemas.microsoft.com/office/drawing/2014/main" id="{D2ADE7D4-0A2F-4A2F-ADDF-BF58D2B0B3AB}"/>
              </a:ext>
            </a:extLst>
          </p:cNvPr>
          <p:cNvSpPr/>
          <p:nvPr/>
        </p:nvSpPr>
        <p:spPr>
          <a:xfrm>
            <a:off x="1301813" y="2611931"/>
            <a:ext cx="7580930" cy="2221762"/>
          </a:xfrm>
          <a:prstGeom prst="rect">
            <a:avLst/>
          </a:prstGeom>
        </p:spPr>
        <p:txBody>
          <a:bodyPr wrap="square">
            <a:spAutoFit/>
          </a:bodyPr>
          <a:lstStyle/>
          <a:p>
            <a:pPr lvl="0">
              <a:lnSpc>
                <a:spcPct val="150000"/>
              </a:lnSpc>
              <a:defRPr/>
            </a:pPr>
            <a:r>
              <a:rPr lang="zh-CN" altLang="en-US" sz="2400" dirty="0">
                <a:solidFill>
                  <a:srgbClr val="333333"/>
                </a:solidFill>
                <a:latin typeface="Times New Roman" panose="02020603050405020304" pitchFamily="18" charset="0"/>
                <a:cs typeface="Times New Roman" panose="02020603050405020304" pitchFamily="18" charset="0"/>
              </a:rPr>
              <a:t>首先创建</a:t>
            </a:r>
            <a:r>
              <a:rPr lang="en-US" altLang="zh-CN" sz="2400" dirty="0">
                <a:solidFill>
                  <a:srgbClr val="333333"/>
                </a:solidFill>
                <a:latin typeface="Times New Roman" panose="02020603050405020304" pitchFamily="18" charset="0"/>
                <a:cs typeface="Times New Roman" panose="02020603050405020304" pitchFamily="18" charset="0"/>
              </a:rPr>
              <a:t>k</a:t>
            </a:r>
            <a:r>
              <a:rPr lang="zh-CN" altLang="en-US" sz="2400" dirty="0">
                <a:solidFill>
                  <a:srgbClr val="333333"/>
                </a:solidFill>
                <a:latin typeface="Times New Roman" panose="02020603050405020304" pitchFamily="18" charset="0"/>
                <a:cs typeface="Times New Roman" panose="02020603050405020304" pitchFamily="18" charset="0"/>
              </a:rPr>
              <a:t>个划分，</a:t>
            </a:r>
            <a:r>
              <a:rPr lang="en-US" altLang="zh-CN" sz="2400" dirty="0">
                <a:solidFill>
                  <a:srgbClr val="333333"/>
                </a:solidFill>
                <a:latin typeface="Times New Roman" panose="02020603050405020304" pitchFamily="18" charset="0"/>
                <a:cs typeface="Times New Roman" panose="02020603050405020304" pitchFamily="18" charset="0"/>
              </a:rPr>
              <a:t>k</a:t>
            </a:r>
            <a:r>
              <a:rPr lang="zh-CN" altLang="en-US" sz="2400" dirty="0">
                <a:solidFill>
                  <a:srgbClr val="333333"/>
                </a:solidFill>
                <a:latin typeface="Times New Roman" panose="02020603050405020304" pitchFamily="18" charset="0"/>
                <a:cs typeface="Times New Roman" panose="02020603050405020304" pitchFamily="18" charset="0"/>
              </a:rPr>
              <a:t>为要创建的划分个数；然后利用一个循环定位技术通过将对象从一个划分移到另一个划分来帮助改善划分质量。典型的划分方法包括： </a:t>
            </a:r>
            <a:r>
              <a:rPr lang="en-US" altLang="zh-CN" sz="2400" dirty="0">
                <a:solidFill>
                  <a:srgbClr val="333333"/>
                </a:solidFill>
                <a:latin typeface="Times New Roman" panose="02020603050405020304" pitchFamily="18" charset="0"/>
                <a:cs typeface="Times New Roman" panose="02020603050405020304" pitchFamily="18" charset="0"/>
              </a:rPr>
              <a:t>k-</a:t>
            </a:r>
            <a:r>
              <a:rPr lang="en-US" altLang="zh-CN" sz="2400" dirty="0" err="1">
                <a:solidFill>
                  <a:srgbClr val="333333"/>
                </a:solidFill>
                <a:latin typeface="Times New Roman" panose="02020603050405020304" pitchFamily="18" charset="0"/>
                <a:cs typeface="Times New Roman" panose="02020603050405020304" pitchFamily="18" charset="0"/>
              </a:rPr>
              <a:t>means,k</a:t>
            </a:r>
            <a:r>
              <a:rPr lang="en-US" altLang="zh-CN" sz="2400" dirty="0">
                <a:solidFill>
                  <a:srgbClr val="333333"/>
                </a:solidFill>
                <a:latin typeface="Times New Roman" panose="02020603050405020304" pitchFamily="18" charset="0"/>
                <a:cs typeface="Times New Roman" panose="02020603050405020304" pitchFamily="18" charset="0"/>
              </a:rPr>
              <a:t>-medoids</a:t>
            </a:r>
            <a:r>
              <a:rPr lang="zh-CN" altLang="en-US" sz="2400" dirty="0">
                <a:solidFill>
                  <a:srgbClr val="333333"/>
                </a:solidFill>
                <a:latin typeface="Times New Roman" panose="02020603050405020304" pitchFamily="18" charset="0"/>
                <a:cs typeface="Times New Roman" panose="02020603050405020304" pitchFamily="18" charset="0"/>
              </a:rPr>
              <a:t>等。</a:t>
            </a:r>
            <a:endParaRPr kumimoji="0" sz="2200" b="0" i="0" u="none" strike="noStrike" kern="1200" cap="none" spc="0" normalizeH="0" baseline="0" noProof="0" dirty="0">
              <a:ln>
                <a:noFill/>
              </a:ln>
              <a:solidFill>
                <a:srgbClr val="333333"/>
              </a:solidFill>
              <a:effectLst/>
              <a:uLnTx/>
              <a:uFillTx/>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60B3969F-EE12-4B43-9D70-C8F2F4FDA3B8}"/>
              </a:ext>
            </a:extLst>
          </p:cNvPr>
          <p:cNvSpPr txBox="1"/>
          <p:nvPr/>
        </p:nvSpPr>
        <p:spPr>
          <a:xfrm>
            <a:off x="806791" y="1831645"/>
            <a:ext cx="2960186"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dirty="0"/>
              <a:t>   </a:t>
            </a:r>
            <a:r>
              <a:rPr lang="zh-CN" altLang="en-US" sz="2400" dirty="0">
                <a:solidFill>
                  <a:schemeClr val="accent5">
                    <a:lumMod val="75000"/>
                  </a:schemeClr>
                </a:solidFill>
                <a:latin typeface="黑体" panose="02010609060101010101" pitchFamily="49" charset="-122"/>
                <a:ea typeface="黑体" panose="02010609060101010101" pitchFamily="49" charset="-122"/>
              </a:rPr>
              <a:t>划分方法</a:t>
            </a:r>
          </a:p>
        </p:txBody>
      </p:sp>
    </p:spTree>
    <p:custDataLst>
      <p:tags r:id="rId1"/>
    </p:custDataLst>
    <p:extLst>
      <p:ext uri="{BB962C8B-B14F-4D97-AF65-F5344CB8AC3E}">
        <p14:creationId xmlns:p14="http://schemas.microsoft.com/office/powerpoint/2010/main" val="1663547585"/>
      </p:ext>
    </p:extLst>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5"/>
                                        </p:tgtEl>
                                        <p:attrNameLst>
                                          <p:attrName>style.visibility</p:attrName>
                                        </p:attrNameLst>
                                      </p:cBhvr>
                                      <p:to>
                                        <p:strVal val="visible"/>
                                      </p:to>
                                    </p:set>
                                    <p:animEffect transition="in" filter="fade">
                                      <p:cBhvr>
                                        <p:cTn id="7" dur="500"/>
                                        <p:tgtEl>
                                          <p:spTgt spid="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A2447E-AFD1-43B0-AEEE-78C4B98E9F95}"/>
              </a:ext>
            </a:extLst>
          </p:cNvPr>
          <p:cNvSpPr/>
          <p:nvPr/>
        </p:nvSpPr>
        <p:spPr>
          <a:xfrm>
            <a:off x="512466" y="753626"/>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978337" y="948890"/>
            <a:ext cx="2617094"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聚类算法</a:t>
            </a:r>
          </a:p>
        </p:txBody>
      </p:sp>
      <p:sp>
        <p:nvSpPr>
          <p:cNvPr id="344" name="iconfont-1191-801510">
            <a:extLst>
              <a:ext uri="{FF2B5EF4-FFF2-40B4-BE49-F238E27FC236}">
                <a16:creationId xmlns:a16="http://schemas.microsoft.com/office/drawing/2014/main" id="{40FCBC9A-563D-492B-A2DA-80405A37844F}"/>
              </a:ext>
            </a:extLst>
          </p:cNvPr>
          <p:cNvSpPr/>
          <p:nvPr/>
        </p:nvSpPr>
        <p:spPr>
          <a:xfrm>
            <a:off x="413635" y="1072247"/>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50"/>
              </a:solidFill>
              <a:effectLst/>
              <a:uLnTx/>
              <a:uFillTx/>
              <a:latin typeface="Calibri"/>
              <a:cs typeface="Arial"/>
            </a:endParaRPr>
          </a:p>
        </p:txBody>
      </p:sp>
      <p:sp>
        <p:nvSpPr>
          <p:cNvPr id="345" name="矩形 344">
            <a:extLst>
              <a:ext uri="{FF2B5EF4-FFF2-40B4-BE49-F238E27FC236}">
                <a16:creationId xmlns:a16="http://schemas.microsoft.com/office/drawing/2014/main" id="{D2ADE7D4-0A2F-4A2F-ADDF-BF58D2B0B3AB}"/>
              </a:ext>
            </a:extLst>
          </p:cNvPr>
          <p:cNvSpPr/>
          <p:nvPr/>
        </p:nvSpPr>
        <p:spPr>
          <a:xfrm>
            <a:off x="1359043" y="2529734"/>
            <a:ext cx="9483127" cy="3349956"/>
          </a:xfrm>
          <a:prstGeom prst="rect">
            <a:avLst/>
          </a:prstGeom>
        </p:spPr>
        <p:txBody>
          <a:bodyPr wrap="square">
            <a:spAutoFit/>
          </a:bodyPr>
          <a:lstStyle/>
          <a:p>
            <a:pPr lvl="0">
              <a:lnSpc>
                <a:spcPct val="150000"/>
              </a:lnSpc>
              <a:defRPr/>
            </a:pPr>
            <a:r>
              <a:rPr lang="zh-CN" altLang="en-US" sz="2400" dirty="0">
                <a:solidFill>
                  <a:srgbClr val="333333"/>
                </a:solidFill>
                <a:latin typeface="Times New Roman" panose="02020603050405020304" pitchFamily="18" charset="0"/>
                <a:cs typeface="Times New Roman" panose="02020603050405020304" pitchFamily="18" charset="0"/>
              </a:rPr>
              <a:t>创建一个层次以分解给定的数据集。该方法可以分为自上而下（分解）和自下而上（合并）两种操作方式。为弥补分解与合并的不足，层次合并经常要与其它聚类方法相结合，如循环定位。典型的这类方法包括：</a:t>
            </a:r>
            <a:r>
              <a:rPr lang="en-US" altLang="zh-CN" sz="2400" dirty="0">
                <a:solidFill>
                  <a:srgbClr val="333333"/>
                </a:solidFill>
                <a:latin typeface="Times New Roman" panose="02020603050405020304" pitchFamily="18" charset="0"/>
                <a:cs typeface="Times New Roman" panose="02020603050405020304" pitchFamily="18" charset="0"/>
              </a:rPr>
              <a:t>BIRCH(Balanced Iterative Reducing and Clustering using Hierarchies) </a:t>
            </a:r>
            <a:r>
              <a:rPr lang="zh-CN" altLang="en-US" sz="2400" dirty="0">
                <a:solidFill>
                  <a:srgbClr val="333333"/>
                </a:solidFill>
                <a:latin typeface="Times New Roman" panose="02020603050405020304" pitchFamily="18" charset="0"/>
                <a:cs typeface="Times New Roman" panose="02020603050405020304" pitchFamily="18" charset="0"/>
              </a:rPr>
              <a:t>方法，</a:t>
            </a:r>
            <a:r>
              <a:rPr lang="en-US" altLang="zh-CN" sz="2400" dirty="0">
                <a:solidFill>
                  <a:srgbClr val="333333"/>
                </a:solidFill>
                <a:latin typeface="Times New Roman" panose="02020603050405020304" pitchFamily="18" charset="0"/>
                <a:cs typeface="Times New Roman" panose="02020603050405020304" pitchFamily="18" charset="0"/>
              </a:rPr>
              <a:t>CURE(Clustering Using </a:t>
            </a:r>
            <a:r>
              <a:rPr lang="en-US" altLang="zh-CN" sz="2400" dirty="0" err="1">
                <a:solidFill>
                  <a:srgbClr val="333333"/>
                </a:solidFill>
                <a:latin typeface="Times New Roman" panose="02020603050405020304" pitchFamily="18" charset="0"/>
                <a:cs typeface="Times New Roman" panose="02020603050405020304" pitchFamily="18" charset="0"/>
              </a:rPr>
              <a:t>REprisentatives</a:t>
            </a:r>
            <a:r>
              <a:rPr lang="en-US" altLang="zh-CN" sz="2400" dirty="0">
                <a:solidFill>
                  <a:srgbClr val="333333"/>
                </a:solidFill>
                <a:latin typeface="Times New Roman" panose="02020603050405020304" pitchFamily="18" charset="0"/>
                <a:cs typeface="Times New Roman" panose="02020603050405020304" pitchFamily="18" charset="0"/>
              </a:rPr>
              <a:t>) </a:t>
            </a:r>
            <a:r>
              <a:rPr lang="zh-CN" altLang="en-US" sz="2400" dirty="0">
                <a:solidFill>
                  <a:srgbClr val="333333"/>
                </a:solidFill>
                <a:latin typeface="Times New Roman" panose="02020603050405020304" pitchFamily="18" charset="0"/>
                <a:cs typeface="Times New Roman" panose="02020603050405020304" pitchFamily="18" charset="0"/>
              </a:rPr>
              <a:t>方法等。</a:t>
            </a:r>
          </a:p>
          <a:p>
            <a:pPr lvl="0">
              <a:lnSpc>
                <a:spcPct val="150000"/>
              </a:lnSpc>
              <a:defRPr/>
            </a:pPr>
            <a:endParaRPr lang="zh-CN" altLang="en-US" sz="2400" dirty="0">
              <a:solidFill>
                <a:srgbClr val="333333"/>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60B3969F-EE12-4B43-9D70-C8F2F4FDA3B8}"/>
              </a:ext>
            </a:extLst>
          </p:cNvPr>
          <p:cNvSpPr txBox="1"/>
          <p:nvPr/>
        </p:nvSpPr>
        <p:spPr>
          <a:xfrm>
            <a:off x="806791" y="1831645"/>
            <a:ext cx="2960186"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dirty="0"/>
              <a:t>   </a:t>
            </a:r>
            <a:r>
              <a:rPr lang="zh-CN" altLang="en-US" sz="2400" dirty="0">
                <a:solidFill>
                  <a:schemeClr val="accent5">
                    <a:lumMod val="75000"/>
                  </a:schemeClr>
                </a:solidFill>
                <a:latin typeface="黑体" panose="02010609060101010101" pitchFamily="49" charset="-122"/>
                <a:ea typeface="黑体" panose="02010609060101010101" pitchFamily="49" charset="-122"/>
              </a:rPr>
              <a:t>层次方法</a:t>
            </a:r>
          </a:p>
        </p:txBody>
      </p:sp>
    </p:spTree>
    <p:custDataLst>
      <p:tags r:id="rId1"/>
    </p:custDataLst>
    <p:extLst>
      <p:ext uri="{BB962C8B-B14F-4D97-AF65-F5344CB8AC3E}">
        <p14:creationId xmlns:p14="http://schemas.microsoft.com/office/powerpoint/2010/main" val="3798618369"/>
      </p:ext>
    </p:extLst>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5"/>
                                        </p:tgtEl>
                                        <p:attrNameLst>
                                          <p:attrName>style.visibility</p:attrName>
                                        </p:attrNameLst>
                                      </p:cBhvr>
                                      <p:to>
                                        <p:strVal val="visible"/>
                                      </p:to>
                                    </p:set>
                                    <p:animEffect transition="in" filter="fade">
                                      <p:cBhvr>
                                        <p:cTn id="7" dur="500"/>
                                        <p:tgtEl>
                                          <p:spTgt spid="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A2447E-AFD1-43B0-AEEE-78C4B98E9F95}"/>
              </a:ext>
            </a:extLst>
          </p:cNvPr>
          <p:cNvSpPr/>
          <p:nvPr/>
        </p:nvSpPr>
        <p:spPr>
          <a:xfrm>
            <a:off x="512466" y="753626"/>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978337" y="948890"/>
            <a:ext cx="2617094"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聚类算法</a:t>
            </a:r>
          </a:p>
        </p:txBody>
      </p:sp>
      <p:sp>
        <p:nvSpPr>
          <p:cNvPr id="344" name="iconfont-1191-801510">
            <a:extLst>
              <a:ext uri="{FF2B5EF4-FFF2-40B4-BE49-F238E27FC236}">
                <a16:creationId xmlns:a16="http://schemas.microsoft.com/office/drawing/2014/main" id="{40FCBC9A-563D-492B-A2DA-80405A37844F}"/>
              </a:ext>
            </a:extLst>
          </p:cNvPr>
          <p:cNvSpPr/>
          <p:nvPr/>
        </p:nvSpPr>
        <p:spPr>
          <a:xfrm>
            <a:off x="413635" y="1072247"/>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50"/>
              </a:solidFill>
              <a:effectLst/>
              <a:uLnTx/>
              <a:uFillTx/>
              <a:latin typeface="Calibri"/>
              <a:cs typeface="Arial"/>
            </a:endParaRPr>
          </a:p>
        </p:txBody>
      </p:sp>
      <p:sp>
        <p:nvSpPr>
          <p:cNvPr id="345" name="矩形 344">
            <a:extLst>
              <a:ext uri="{FF2B5EF4-FFF2-40B4-BE49-F238E27FC236}">
                <a16:creationId xmlns:a16="http://schemas.microsoft.com/office/drawing/2014/main" id="{D2ADE7D4-0A2F-4A2F-ADDF-BF58D2B0B3AB}"/>
              </a:ext>
            </a:extLst>
          </p:cNvPr>
          <p:cNvSpPr/>
          <p:nvPr/>
        </p:nvSpPr>
        <p:spPr>
          <a:xfrm>
            <a:off x="1354436" y="3033587"/>
            <a:ext cx="9483127" cy="2062872"/>
          </a:xfrm>
          <a:prstGeom prst="rect">
            <a:avLst/>
          </a:prstGeom>
        </p:spPr>
        <p:txBody>
          <a:bodyPr wrap="square">
            <a:spAutoFit/>
          </a:bodyPr>
          <a:lstStyle/>
          <a:p>
            <a:pPr lvl="0">
              <a:lnSpc>
                <a:spcPct val="150000"/>
              </a:lnSpc>
              <a:defRPr/>
            </a:pPr>
            <a:r>
              <a:rPr lang="zh-CN" altLang="en-US" sz="2200" dirty="0"/>
              <a:t>根据密度完成对象的聚类。它根据对象周围的密度（如</a:t>
            </a:r>
            <a:r>
              <a:rPr lang="en-US" altLang="zh-CN" sz="2200" dirty="0"/>
              <a:t>DBSCAN</a:t>
            </a:r>
            <a:r>
              <a:rPr lang="zh-CN" altLang="en-US" sz="2200" dirty="0"/>
              <a:t>）不断增长聚类。典型的基于密度方法包括：</a:t>
            </a:r>
            <a:r>
              <a:rPr lang="en-US" altLang="zh-CN" sz="2200" dirty="0"/>
              <a:t>DBSCAN(</a:t>
            </a:r>
            <a:r>
              <a:rPr lang="en-US" altLang="zh-CN" sz="2200" dirty="0" err="1"/>
              <a:t>Densit</a:t>
            </a:r>
            <a:r>
              <a:rPr lang="en-US" altLang="zh-CN" sz="2200" dirty="0"/>
              <a:t>-based Spatial Clustering of Application with Noise)</a:t>
            </a:r>
            <a:r>
              <a:rPr lang="zh-CN" altLang="en-US" sz="2200" dirty="0"/>
              <a:t>。</a:t>
            </a:r>
            <a:r>
              <a:rPr lang="zh-CN" altLang="en-US" sz="2200" dirty="0">
                <a:solidFill>
                  <a:srgbClr val="333333"/>
                </a:solidFill>
                <a:latin typeface="Times New Roman" panose="02020603050405020304" pitchFamily="18" charset="0"/>
                <a:cs typeface="Times New Roman" panose="02020603050405020304" pitchFamily="18" charset="0"/>
              </a:rPr>
              <a:t>。</a:t>
            </a:r>
          </a:p>
          <a:p>
            <a:pPr lvl="0">
              <a:lnSpc>
                <a:spcPct val="150000"/>
              </a:lnSpc>
              <a:defRPr/>
            </a:pPr>
            <a:endParaRPr lang="zh-CN" altLang="en-US" sz="2200" dirty="0">
              <a:solidFill>
                <a:srgbClr val="333333"/>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60B3969F-EE12-4B43-9D70-C8F2F4FDA3B8}"/>
              </a:ext>
            </a:extLst>
          </p:cNvPr>
          <p:cNvSpPr txBox="1"/>
          <p:nvPr/>
        </p:nvSpPr>
        <p:spPr>
          <a:xfrm>
            <a:off x="806791" y="1831645"/>
            <a:ext cx="2960186"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dirty="0"/>
              <a:t>   </a:t>
            </a:r>
            <a:r>
              <a:rPr lang="zh-CN" altLang="en-US" sz="2400" dirty="0">
                <a:solidFill>
                  <a:schemeClr val="accent5">
                    <a:lumMod val="75000"/>
                  </a:schemeClr>
                </a:solidFill>
                <a:latin typeface="黑体" panose="02010609060101010101" pitchFamily="49" charset="-122"/>
                <a:ea typeface="黑体" panose="02010609060101010101" pitchFamily="49" charset="-122"/>
              </a:rPr>
              <a:t>基于密度方法</a:t>
            </a:r>
          </a:p>
        </p:txBody>
      </p:sp>
    </p:spTree>
    <p:custDataLst>
      <p:tags r:id="rId1"/>
    </p:custDataLst>
    <p:extLst>
      <p:ext uri="{BB962C8B-B14F-4D97-AF65-F5344CB8AC3E}">
        <p14:creationId xmlns:p14="http://schemas.microsoft.com/office/powerpoint/2010/main" val="2299773235"/>
      </p:ext>
    </p:extLst>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5"/>
                                        </p:tgtEl>
                                        <p:attrNameLst>
                                          <p:attrName>style.visibility</p:attrName>
                                        </p:attrNameLst>
                                      </p:cBhvr>
                                      <p:to>
                                        <p:strVal val="visible"/>
                                      </p:to>
                                    </p:set>
                                    <p:animEffect transition="in" filter="fade">
                                      <p:cBhvr>
                                        <p:cTn id="7" dur="500"/>
                                        <p:tgtEl>
                                          <p:spTgt spid="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A2447E-AFD1-43B0-AEEE-78C4B98E9F95}"/>
              </a:ext>
            </a:extLst>
          </p:cNvPr>
          <p:cNvSpPr/>
          <p:nvPr/>
        </p:nvSpPr>
        <p:spPr>
          <a:xfrm>
            <a:off x="512466" y="753626"/>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978337" y="948890"/>
            <a:ext cx="2617094"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聚类算法</a:t>
            </a:r>
          </a:p>
        </p:txBody>
      </p:sp>
      <p:sp>
        <p:nvSpPr>
          <p:cNvPr id="344" name="iconfont-1191-801510">
            <a:extLst>
              <a:ext uri="{FF2B5EF4-FFF2-40B4-BE49-F238E27FC236}">
                <a16:creationId xmlns:a16="http://schemas.microsoft.com/office/drawing/2014/main" id="{40FCBC9A-563D-492B-A2DA-80405A37844F}"/>
              </a:ext>
            </a:extLst>
          </p:cNvPr>
          <p:cNvSpPr/>
          <p:nvPr/>
        </p:nvSpPr>
        <p:spPr>
          <a:xfrm>
            <a:off x="413635" y="1072247"/>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50"/>
              </a:solidFill>
              <a:effectLst/>
              <a:uLnTx/>
              <a:uFillTx/>
              <a:latin typeface="Calibri"/>
              <a:cs typeface="Arial"/>
            </a:endParaRPr>
          </a:p>
        </p:txBody>
      </p:sp>
      <p:sp>
        <p:nvSpPr>
          <p:cNvPr id="345" name="矩形 344">
            <a:extLst>
              <a:ext uri="{FF2B5EF4-FFF2-40B4-BE49-F238E27FC236}">
                <a16:creationId xmlns:a16="http://schemas.microsoft.com/office/drawing/2014/main" id="{D2ADE7D4-0A2F-4A2F-ADDF-BF58D2B0B3AB}"/>
              </a:ext>
            </a:extLst>
          </p:cNvPr>
          <p:cNvSpPr/>
          <p:nvPr/>
        </p:nvSpPr>
        <p:spPr>
          <a:xfrm>
            <a:off x="1395119" y="2734086"/>
            <a:ext cx="8513991" cy="2065758"/>
          </a:xfrm>
          <a:prstGeom prst="rect">
            <a:avLst/>
          </a:prstGeom>
        </p:spPr>
        <p:txBody>
          <a:bodyPr wrap="square">
            <a:spAutoFit/>
          </a:bodyPr>
          <a:lstStyle/>
          <a:p>
            <a:pPr lvl="0">
              <a:lnSpc>
                <a:spcPct val="150000"/>
              </a:lnSpc>
              <a:defRPr/>
            </a:pPr>
            <a:r>
              <a:rPr lang="zh-CN" altLang="en-US" sz="2200" dirty="0"/>
              <a:t>首先将对象空间划分为有限个单元以构成网格结构；然后利用网格结构完成聚类。</a:t>
            </a:r>
            <a:endParaRPr lang="en-US" altLang="zh-CN" sz="2200" dirty="0"/>
          </a:p>
          <a:p>
            <a:pPr lvl="0">
              <a:lnSpc>
                <a:spcPct val="150000"/>
              </a:lnSpc>
              <a:defRPr/>
            </a:pPr>
            <a:endParaRPr lang="en-US" altLang="zh-CN" sz="2200" dirty="0"/>
          </a:p>
          <a:p>
            <a:pPr lvl="0">
              <a:lnSpc>
                <a:spcPct val="150000"/>
              </a:lnSpc>
              <a:defRPr/>
            </a:pPr>
            <a:r>
              <a:rPr lang="zh-CN" altLang="en-US" sz="2200" dirty="0"/>
              <a:t>例如</a:t>
            </a:r>
            <a:r>
              <a:rPr lang="en-US" altLang="zh-CN" sz="2200" dirty="0"/>
              <a:t>STING(</a:t>
            </a:r>
            <a:r>
              <a:rPr lang="en-US" altLang="zh-CN" sz="2200" dirty="0" err="1"/>
              <a:t>STatistical</a:t>
            </a:r>
            <a:r>
              <a:rPr lang="en-US" altLang="zh-CN" sz="2200" dirty="0"/>
              <a:t> </a:t>
            </a:r>
            <a:r>
              <a:rPr lang="en-US" altLang="zh-CN" sz="2200" dirty="0" err="1"/>
              <a:t>INformation</a:t>
            </a:r>
            <a:r>
              <a:rPr lang="en-US" altLang="zh-CN" sz="2200" dirty="0"/>
              <a:t> Grid)</a:t>
            </a:r>
            <a:endParaRPr kumimoji="0" sz="2200" b="0" i="0" u="none" strike="noStrike" kern="1200" cap="none" spc="0" normalizeH="0" baseline="0" noProof="0" dirty="0">
              <a:ln>
                <a:noFill/>
              </a:ln>
              <a:solidFill>
                <a:srgbClr val="333333"/>
              </a:solidFill>
              <a:effectLst/>
              <a:uLnTx/>
              <a:uFillTx/>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60B3969F-EE12-4B43-9D70-C8F2F4FDA3B8}"/>
              </a:ext>
            </a:extLst>
          </p:cNvPr>
          <p:cNvSpPr txBox="1"/>
          <p:nvPr/>
        </p:nvSpPr>
        <p:spPr>
          <a:xfrm>
            <a:off x="806791" y="1831645"/>
            <a:ext cx="2960186"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dirty="0"/>
              <a:t>   </a:t>
            </a:r>
            <a:r>
              <a:rPr lang="zh-CN" altLang="en-US" sz="2400" dirty="0">
                <a:solidFill>
                  <a:schemeClr val="accent5">
                    <a:lumMod val="75000"/>
                  </a:schemeClr>
                </a:solidFill>
                <a:latin typeface="黑体" panose="02010609060101010101" pitchFamily="49" charset="-122"/>
                <a:ea typeface="黑体" panose="02010609060101010101" pitchFamily="49" charset="-122"/>
              </a:rPr>
              <a:t>基于网格方法</a:t>
            </a:r>
          </a:p>
        </p:txBody>
      </p:sp>
    </p:spTree>
    <p:custDataLst>
      <p:tags r:id="rId1"/>
    </p:custDataLst>
    <p:extLst>
      <p:ext uri="{BB962C8B-B14F-4D97-AF65-F5344CB8AC3E}">
        <p14:creationId xmlns:p14="http://schemas.microsoft.com/office/powerpoint/2010/main" val="2756560497"/>
      </p:ext>
    </p:extLst>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5"/>
                                        </p:tgtEl>
                                        <p:attrNameLst>
                                          <p:attrName>style.visibility</p:attrName>
                                        </p:attrNameLst>
                                      </p:cBhvr>
                                      <p:to>
                                        <p:strVal val="visible"/>
                                      </p:to>
                                    </p:set>
                                    <p:animEffect transition="in" filter="fade">
                                      <p:cBhvr>
                                        <p:cTn id="7" dur="500"/>
                                        <p:tgtEl>
                                          <p:spTgt spid="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A2447E-AFD1-43B0-AEEE-78C4B98E9F95}"/>
              </a:ext>
            </a:extLst>
          </p:cNvPr>
          <p:cNvSpPr/>
          <p:nvPr/>
        </p:nvSpPr>
        <p:spPr>
          <a:xfrm>
            <a:off x="512466" y="753626"/>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978337" y="948890"/>
            <a:ext cx="2617094"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聚类算法</a:t>
            </a:r>
          </a:p>
        </p:txBody>
      </p:sp>
      <p:sp>
        <p:nvSpPr>
          <p:cNvPr id="344" name="iconfont-1191-801510">
            <a:extLst>
              <a:ext uri="{FF2B5EF4-FFF2-40B4-BE49-F238E27FC236}">
                <a16:creationId xmlns:a16="http://schemas.microsoft.com/office/drawing/2014/main" id="{40FCBC9A-563D-492B-A2DA-80405A37844F}"/>
              </a:ext>
            </a:extLst>
          </p:cNvPr>
          <p:cNvSpPr/>
          <p:nvPr/>
        </p:nvSpPr>
        <p:spPr>
          <a:xfrm>
            <a:off x="413635" y="1072247"/>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50"/>
              </a:solidFill>
              <a:effectLst/>
              <a:uLnTx/>
              <a:uFillTx/>
              <a:latin typeface="Calibri"/>
              <a:cs typeface="Arial"/>
            </a:endParaRPr>
          </a:p>
        </p:txBody>
      </p:sp>
      <p:sp>
        <p:nvSpPr>
          <p:cNvPr id="345" name="矩形 344">
            <a:extLst>
              <a:ext uri="{FF2B5EF4-FFF2-40B4-BE49-F238E27FC236}">
                <a16:creationId xmlns:a16="http://schemas.microsoft.com/office/drawing/2014/main" id="{D2ADE7D4-0A2F-4A2F-ADDF-BF58D2B0B3AB}"/>
              </a:ext>
            </a:extLst>
          </p:cNvPr>
          <p:cNvSpPr/>
          <p:nvPr/>
        </p:nvSpPr>
        <p:spPr>
          <a:xfrm>
            <a:off x="1395119" y="3006764"/>
            <a:ext cx="8513991" cy="1557927"/>
          </a:xfrm>
          <a:prstGeom prst="rect">
            <a:avLst/>
          </a:prstGeom>
        </p:spPr>
        <p:txBody>
          <a:bodyPr wrap="square">
            <a:spAutoFit/>
          </a:bodyPr>
          <a:lstStyle/>
          <a:p>
            <a:pPr lvl="0">
              <a:lnSpc>
                <a:spcPct val="150000"/>
              </a:lnSpc>
              <a:defRPr/>
            </a:pPr>
            <a:r>
              <a:rPr lang="zh-CN" altLang="en-US" sz="2200" dirty="0"/>
              <a:t>它假设每个聚类的模型并发现适合相应模型的数据。</a:t>
            </a:r>
            <a:endParaRPr lang="en-US" altLang="zh-CN" sz="2200" dirty="0"/>
          </a:p>
          <a:p>
            <a:pPr lvl="0">
              <a:lnSpc>
                <a:spcPct val="150000"/>
              </a:lnSpc>
              <a:defRPr/>
            </a:pPr>
            <a:endParaRPr lang="en-US" altLang="zh-CN" sz="2200" dirty="0"/>
          </a:p>
          <a:p>
            <a:pPr lvl="0">
              <a:lnSpc>
                <a:spcPct val="150000"/>
              </a:lnSpc>
              <a:defRPr/>
            </a:pPr>
            <a:r>
              <a:rPr lang="zh-CN" altLang="en-US" sz="2200" dirty="0"/>
              <a:t>典型的基于模型方法如</a:t>
            </a:r>
            <a:r>
              <a:rPr lang="en-US" altLang="zh-CN" sz="2200" dirty="0"/>
              <a:t>COBWEB</a:t>
            </a:r>
            <a:r>
              <a:rPr lang="zh-CN" altLang="en-US" sz="2200" dirty="0"/>
              <a:t>。</a:t>
            </a:r>
            <a:endParaRPr lang="en-US" altLang="zh-CN" sz="2200" dirty="0"/>
          </a:p>
        </p:txBody>
      </p:sp>
      <p:sp>
        <p:nvSpPr>
          <p:cNvPr id="11" name="文本框 10">
            <a:extLst>
              <a:ext uri="{FF2B5EF4-FFF2-40B4-BE49-F238E27FC236}">
                <a16:creationId xmlns:a16="http://schemas.microsoft.com/office/drawing/2014/main" id="{60B3969F-EE12-4B43-9D70-C8F2F4FDA3B8}"/>
              </a:ext>
            </a:extLst>
          </p:cNvPr>
          <p:cNvSpPr txBox="1"/>
          <p:nvPr/>
        </p:nvSpPr>
        <p:spPr>
          <a:xfrm>
            <a:off x="806791" y="1831645"/>
            <a:ext cx="2960186"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dirty="0"/>
              <a:t>   </a:t>
            </a:r>
            <a:r>
              <a:rPr lang="zh-CN" altLang="en-US" sz="2400" dirty="0">
                <a:solidFill>
                  <a:schemeClr val="accent5">
                    <a:lumMod val="75000"/>
                  </a:schemeClr>
                </a:solidFill>
                <a:latin typeface="黑体" panose="02010609060101010101" pitchFamily="49" charset="-122"/>
                <a:ea typeface="黑体" panose="02010609060101010101" pitchFamily="49" charset="-122"/>
              </a:rPr>
              <a:t>基于模型方法</a:t>
            </a:r>
          </a:p>
        </p:txBody>
      </p:sp>
    </p:spTree>
    <p:custDataLst>
      <p:tags r:id="rId1"/>
    </p:custDataLst>
    <p:extLst>
      <p:ext uri="{BB962C8B-B14F-4D97-AF65-F5344CB8AC3E}">
        <p14:creationId xmlns:p14="http://schemas.microsoft.com/office/powerpoint/2010/main" val="3958054953"/>
      </p:ext>
    </p:extLst>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5"/>
                                        </p:tgtEl>
                                        <p:attrNameLst>
                                          <p:attrName>style.visibility</p:attrName>
                                        </p:attrNameLst>
                                      </p:cBhvr>
                                      <p:to>
                                        <p:strVal val="visible"/>
                                      </p:to>
                                    </p:set>
                                    <p:animEffect transition="in" filter="fade">
                                      <p:cBhvr>
                                        <p:cTn id="7" dur="500"/>
                                        <p:tgtEl>
                                          <p:spTgt spid="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ICON" val="#407147;#407147;"/>
</p:tagLst>
</file>

<file path=ppt/tags/tag10.xml><?xml version="1.0" encoding="utf-8"?>
<p:tagLst xmlns:a="http://schemas.openxmlformats.org/drawingml/2006/main" xmlns:r="http://schemas.openxmlformats.org/officeDocument/2006/relationships" xmlns:p="http://schemas.openxmlformats.org/presentationml/2006/main">
  <p:tag name="ISLIDE.ICON" val="#407147;#407147;"/>
</p:tagLst>
</file>

<file path=ppt/tags/tag11.xml><?xml version="1.0" encoding="utf-8"?>
<p:tagLst xmlns:a="http://schemas.openxmlformats.org/drawingml/2006/main" xmlns:r="http://schemas.openxmlformats.org/officeDocument/2006/relationships" xmlns:p="http://schemas.openxmlformats.org/presentationml/2006/main">
  <p:tag name="ISLIDE.ICON" val="#407147;#407147;"/>
</p:tagLst>
</file>

<file path=ppt/tags/tag12.xml><?xml version="1.0" encoding="utf-8"?>
<p:tagLst xmlns:a="http://schemas.openxmlformats.org/drawingml/2006/main" xmlns:r="http://schemas.openxmlformats.org/officeDocument/2006/relationships" xmlns:p="http://schemas.openxmlformats.org/presentationml/2006/main">
  <p:tag name="ISLIDE.ICON" val="#407147;#407147;"/>
</p:tagLst>
</file>

<file path=ppt/tags/tag13.xml><?xml version="1.0" encoding="utf-8"?>
<p:tagLst xmlns:a="http://schemas.openxmlformats.org/drawingml/2006/main" xmlns:r="http://schemas.openxmlformats.org/officeDocument/2006/relationships" xmlns:p="http://schemas.openxmlformats.org/presentationml/2006/main">
  <p:tag name="ISLIDE.ICON" val="#407147;#407147;"/>
</p:tagLst>
</file>

<file path=ppt/tags/tag2.xml><?xml version="1.0" encoding="utf-8"?>
<p:tagLst xmlns:a="http://schemas.openxmlformats.org/drawingml/2006/main" xmlns:r="http://schemas.openxmlformats.org/officeDocument/2006/relationships" xmlns:p="http://schemas.openxmlformats.org/presentationml/2006/main">
  <p:tag name="ISLIDE.ICON" val="#407147;#407147;"/>
</p:tagLst>
</file>

<file path=ppt/tags/tag3.xml><?xml version="1.0" encoding="utf-8"?>
<p:tagLst xmlns:a="http://schemas.openxmlformats.org/drawingml/2006/main" xmlns:r="http://schemas.openxmlformats.org/officeDocument/2006/relationships" xmlns:p="http://schemas.openxmlformats.org/presentationml/2006/main">
  <p:tag name="ISLIDE.ICON" val="#407147;#407147;"/>
</p:tagLst>
</file>

<file path=ppt/tags/tag4.xml><?xml version="1.0" encoding="utf-8"?>
<p:tagLst xmlns:a="http://schemas.openxmlformats.org/drawingml/2006/main" xmlns:r="http://schemas.openxmlformats.org/officeDocument/2006/relationships" xmlns:p="http://schemas.openxmlformats.org/presentationml/2006/main">
  <p:tag name="ISLIDE.ICON" val="#407147;#407147;"/>
</p:tagLst>
</file>

<file path=ppt/tags/tag5.xml><?xml version="1.0" encoding="utf-8"?>
<p:tagLst xmlns:a="http://schemas.openxmlformats.org/drawingml/2006/main" xmlns:r="http://schemas.openxmlformats.org/officeDocument/2006/relationships" xmlns:p="http://schemas.openxmlformats.org/presentationml/2006/main">
  <p:tag name="ISLIDE.ICON" val="#407147;#407147;"/>
</p:tagLst>
</file>

<file path=ppt/tags/tag6.xml><?xml version="1.0" encoding="utf-8"?>
<p:tagLst xmlns:a="http://schemas.openxmlformats.org/drawingml/2006/main" xmlns:r="http://schemas.openxmlformats.org/officeDocument/2006/relationships" xmlns:p="http://schemas.openxmlformats.org/presentationml/2006/main">
  <p:tag name="ISLIDE.ICON" val="#407147;#407147;"/>
</p:tagLst>
</file>

<file path=ppt/tags/tag7.xml><?xml version="1.0" encoding="utf-8"?>
<p:tagLst xmlns:a="http://schemas.openxmlformats.org/drawingml/2006/main" xmlns:r="http://schemas.openxmlformats.org/officeDocument/2006/relationships" xmlns:p="http://schemas.openxmlformats.org/presentationml/2006/main">
  <p:tag name="ISLIDE.ICON" val="#407147;#407147;"/>
</p:tagLst>
</file>

<file path=ppt/tags/tag8.xml><?xml version="1.0" encoding="utf-8"?>
<p:tagLst xmlns:a="http://schemas.openxmlformats.org/drawingml/2006/main" xmlns:r="http://schemas.openxmlformats.org/officeDocument/2006/relationships" xmlns:p="http://schemas.openxmlformats.org/presentationml/2006/main">
  <p:tag name="ISLIDE.ICON" val="#407147;#407147;"/>
</p:tagLst>
</file>

<file path=ppt/tags/tag9.xml><?xml version="1.0" encoding="utf-8"?>
<p:tagLst xmlns:a="http://schemas.openxmlformats.org/drawingml/2006/main" xmlns:r="http://schemas.openxmlformats.org/officeDocument/2006/relationships" xmlns:p="http://schemas.openxmlformats.org/presentationml/2006/main">
  <p:tag name="ISLIDE.ICON" val="#407147;#40714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1458</TotalTime>
  <Words>1359</Words>
  <Application>Microsoft Office PowerPoint</Application>
  <PresentationFormat>宽屏</PresentationFormat>
  <Paragraphs>79</Paragraphs>
  <Slides>17</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MS PMincho</vt:lpstr>
      <vt:lpstr>等线</vt:lpstr>
      <vt:lpstr>黑体</vt:lpstr>
      <vt:lpstr>宋体</vt:lpstr>
      <vt:lpstr>微软雅黑</vt:lpstr>
      <vt:lpstr>Arial</vt:lpstr>
      <vt:lpstr>Calibri</vt:lpstr>
      <vt:lpstr>Calibri Light</vt:lpstr>
      <vt:lpstr>Impact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嘉怡 吴</dc:creator>
  <cp:lastModifiedBy>651872765@qq.com</cp:lastModifiedBy>
  <cp:revision>39</cp:revision>
  <dcterms:created xsi:type="dcterms:W3CDTF">2021-04-25T14:55:51Z</dcterms:created>
  <dcterms:modified xsi:type="dcterms:W3CDTF">2021-06-22T12:55:43Z</dcterms:modified>
</cp:coreProperties>
</file>