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6" r:id="rId4"/>
    <p:sldId id="260" r:id="rId5"/>
    <p:sldId id="303" r:id="rId6"/>
    <p:sldId id="340" r:id="rId7"/>
    <p:sldId id="336" r:id="rId8"/>
    <p:sldId id="272" r:id="rId9"/>
    <p:sldId id="290" r:id="rId10"/>
    <p:sldId id="33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1" autoAdjust="0"/>
    <p:restoredTop sz="89362" autoAdjust="0"/>
  </p:normalViewPr>
  <p:slideViewPr>
    <p:cSldViewPr snapToGrid="0">
      <p:cViewPr varScale="1">
        <p:scale>
          <a:sx n="49" d="100"/>
          <a:sy n="49" d="100"/>
        </p:scale>
        <p:origin x="76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39AF2-D2F8-4D4F-86D0-A3C617CEBE7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B6D2-6CF6-41D2-83DF-DF202F23F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16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ACF5E0-7370-4BC6-BB57-C3AD1013DD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31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547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8078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673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014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1173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377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187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554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480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303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156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V="1">
            <a:off x="4144364" y="-1715717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552450"/>
            <a:ext cx="12192000" cy="630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5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4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76"/>
          <a:stretch>
            <a:fillRect/>
          </a:stretch>
        </p:blipFill>
        <p:spPr bwMode="auto">
          <a:xfrm rot="4230223">
            <a:off x="-23995" y="-1146324"/>
            <a:ext cx="4671350" cy="530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76"/>
          <a:stretch>
            <a:fillRect/>
          </a:stretch>
        </p:blipFill>
        <p:spPr bwMode="auto">
          <a:xfrm rot="15030223">
            <a:off x="8319902" y="2699432"/>
            <a:ext cx="4671350" cy="530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3927668" y="3033523"/>
            <a:ext cx="43259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贝叶斯</a:t>
            </a:r>
          </a:p>
        </p:txBody>
      </p:sp>
      <p:sp>
        <p:nvSpPr>
          <p:cNvPr id="15" name="矩形 10"/>
          <p:cNvSpPr>
            <a:spLocks noChangeAspect="1"/>
          </p:cNvSpPr>
          <p:nvPr/>
        </p:nvSpPr>
        <p:spPr>
          <a:xfrm>
            <a:off x="5349612" y="1030638"/>
            <a:ext cx="1492773" cy="1627413"/>
          </a:xfrm>
          <a:custGeom>
            <a:avLst/>
            <a:gdLst>
              <a:gd name="connsiteX0" fmla="*/ 653528 w 1305814"/>
              <a:gd name="connsiteY0" fmla="*/ 0 h 1423589"/>
              <a:gd name="connsiteX1" fmla="*/ 757287 w 1305814"/>
              <a:gd name="connsiteY1" fmla="*/ 32444 h 1423589"/>
              <a:gd name="connsiteX2" fmla="*/ 1206876 w 1305814"/>
              <a:gd name="connsiteY2" fmla="*/ 284945 h 1423589"/>
              <a:gd name="connsiteX3" fmla="*/ 1237706 w 1305814"/>
              <a:gd name="connsiteY3" fmla="*/ 306775 h 1423589"/>
              <a:gd name="connsiteX4" fmla="*/ 1304420 w 1305814"/>
              <a:gd name="connsiteY4" fmla="*/ 434263 h 1423589"/>
              <a:gd name="connsiteX5" fmla="*/ 1305806 w 1305814"/>
              <a:gd name="connsiteY5" fmla="*/ 519922 h 1423589"/>
              <a:gd name="connsiteX6" fmla="*/ 1301746 w 1305814"/>
              <a:gd name="connsiteY6" fmla="*/ 953747 h 1423589"/>
              <a:gd name="connsiteX7" fmla="*/ 1302599 w 1305814"/>
              <a:gd name="connsiteY7" fmla="*/ 1003650 h 1423589"/>
              <a:gd name="connsiteX8" fmla="*/ 1227376 w 1305814"/>
              <a:gd name="connsiteY8" fmla="*/ 1152027 h 1423589"/>
              <a:gd name="connsiteX9" fmla="*/ 1174235 w 1305814"/>
              <a:gd name="connsiteY9" fmla="*/ 1184756 h 1423589"/>
              <a:gd name="connsiteX10" fmla="*/ 792288 w 1305814"/>
              <a:gd name="connsiteY10" fmla="*/ 1385653 h 1423589"/>
              <a:gd name="connsiteX11" fmla="*/ 502818 w 1305814"/>
              <a:gd name="connsiteY11" fmla="*/ 1379955 h 1423589"/>
              <a:gd name="connsiteX12" fmla="*/ 94302 w 1305814"/>
              <a:gd name="connsiteY12" fmla="*/ 1158755 h 1423589"/>
              <a:gd name="connsiteX13" fmla="*/ 39429 w 1305814"/>
              <a:gd name="connsiteY13" fmla="*/ 1117635 h 1423589"/>
              <a:gd name="connsiteX14" fmla="*/ 667 w 1305814"/>
              <a:gd name="connsiteY14" fmla="*/ 999105 h 1423589"/>
              <a:gd name="connsiteX15" fmla="*/ 0 w 1305814"/>
              <a:gd name="connsiteY15" fmla="*/ 972364 h 1423589"/>
              <a:gd name="connsiteX16" fmla="*/ 2496 w 1305814"/>
              <a:gd name="connsiteY16" fmla="*/ 463106 h 1423589"/>
              <a:gd name="connsiteX17" fmla="*/ 2458 w 1305814"/>
              <a:gd name="connsiteY17" fmla="*/ 429563 h 1423589"/>
              <a:gd name="connsiteX18" fmla="*/ 75248 w 1305814"/>
              <a:gd name="connsiteY18" fmla="*/ 303202 h 1423589"/>
              <a:gd name="connsiteX19" fmla="*/ 106293 w 1305814"/>
              <a:gd name="connsiteY19" fmla="*/ 282597 h 1423589"/>
              <a:gd name="connsiteX20" fmla="*/ 541533 w 1305814"/>
              <a:gd name="connsiteY20" fmla="*/ 38110 h 1423589"/>
              <a:gd name="connsiteX21" fmla="*/ 653528 w 1305814"/>
              <a:gd name="connsiteY21" fmla="*/ 0 h 14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96007" y="5689457"/>
            <a:ext cx="3170326" cy="494954"/>
            <a:chOff x="4277877" y="4518596"/>
            <a:chExt cx="3611218" cy="563787"/>
          </a:xfrm>
        </p:grpSpPr>
        <p:grpSp>
          <p:nvGrpSpPr>
            <p:cNvPr id="17" name="组合 16"/>
            <p:cNvGrpSpPr/>
            <p:nvPr/>
          </p:nvGrpSpPr>
          <p:grpSpPr>
            <a:xfrm>
              <a:off x="4277877" y="4518596"/>
              <a:ext cx="563786" cy="563787"/>
              <a:chOff x="2766872" y="3684983"/>
              <a:chExt cx="563884" cy="56396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766872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2923439" y="3799245"/>
                <a:ext cx="270585" cy="272453"/>
                <a:chOff x="5042691" y="2273920"/>
                <a:chExt cx="702937" cy="707692"/>
              </a:xfrm>
              <a:solidFill>
                <a:schemeClr val="bg1"/>
              </a:solidFill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5284806" y="2789968"/>
                  <a:ext cx="460822" cy="191644"/>
                </a:xfrm>
                <a:custGeom>
                  <a:avLst/>
                  <a:gdLst>
                    <a:gd name="T0" fmla="*/ 25 w 533"/>
                    <a:gd name="T1" fmla="*/ 165 h 222"/>
                    <a:gd name="T2" fmla="*/ 158 w 533"/>
                    <a:gd name="T3" fmla="*/ 165 h 222"/>
                    <a:gd name="T4" fmla="*/ 158 w 533"/>
                    <a:gd name="T5" fmla="*/ 108 h 222"/>
                    <a:gd name="T6" fmla="*/ 184 w 533"/>
                    <a:gd name="T7" fmla="*/ 83 h 222"/>
                    <a:gd name="T8" fmla="*/ 317 w 533"/>
                    <a:gd name="T9" fmla="*/ 83 h 222"/>
                    <a:gd name="T10" fmla="*/ 317 w 533"/>
                    <a:gd name="T11" fmla="*/ 25 h 222"/>
                    <a:gd name="T12" fmla="*/ 343 w 533"/>
                    <a:gd name="T13" fmla="*/ 0 h 222"/>
                    <a:gd name="T14" fmla="*/ 533 w 533"/>
                    <a:gd name="T15" fmla="*/ 0 h 222"/>
                    <a:gd name="T16" fmla="*/ 533 w 533"/>
                    <a:gd name="T17" fmla="*/ 32 h 222"/>
                    <a:gd name="T18" fmla="*/ 508 w 533"/>
                    <a:gd name="T19" fmla="*/ 57 h 222"/>
                    <a:gd name="T20" fmla="*/ 375 w 533"/>
                    <a:gd name="T21" fmla="*/ 57 h 222"/>
                    <a:gd name="T22" fmla="*/ 375 w 533"/>
                    <a:gd name="T23" fmla="*/ 114 h 222"/>
                    <a:gd name="T24" fmla="*/ 349 w 533"/>
                    <a:gd name="T25" fmla="*/ 140 h 222"/>
                    <a:gd name="T26" fmla="*/ 216 w 533"/>
                    <a:gd name="T27" fmla="*/ 140 h 222"/>
                    <a:gd name="T28" fmla="*/ 216 w 533"/>
                    <a:gd name="T29" fmla="*/ 197 h 222"/>
                    <a:gd name="T30" fmla="*/ 190 w 533"/>
                    <a:gd name="T31" fmla="*/ 222 h 222"/>
                    <a:gd name="T32" fmla="*/ 0 w 533"/>
                    <a:gd name="T33" fmla="*/ 222 h 222"/>
                    <a:gd name="T34" fmla="*/ 0 w 533"/>
                    <a:gd name="T35" fmla="*/ 191 h 222"/>
                    <a:gd name="T36" fmla="*/ 25 w 533"/>
                    <a:gd name="T37" fmla="*/ 165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33" h="221">
                      <a:moveTo>
                        <a:pt x="25" y="165"/>
                      </a:moveTo>
                      <a:cubicBezTo>
                        <a:pt x="158" y="165"/>
                        <a:pt x="158" y="165"/>
                        <a:pt x="158" y="165"/>
                      </a:cubicBezTo>
                      <a:cubicBezTo>
                        <a:pt x="158" y="108"/>
                        <a:pt x="158" y="108"/>
                        <a:pt x="158" y="108"/>
                      </a:cubicBezTo>
                      <a:cubicBezTo>
                        <a:pt x="158" y="94"/>
                        <a:pt x="170" y="83"/>
                        <a:pt x="184" y="83"/>
                      </a:cubicBezTo>
                      <a:cubicBezTo>
                        <a:pt x="317" y="83"/>
                        <a:pt x="317" y="83"/>
                        <a:pt x="317" y="83"/>
                      </a:cubicBezTo>
                      <a:cubicBezTo>
                        <a:pt x="317" y="25"/>
                        <a:pt x="317" y="25"/>
                        <a:pt x="317" y="25"/>
                      </a:cubicBezTo>
                      <a:cubicBezTo>
                        <a:pt x="317" y="11"/>
                        <a:pt x="329" y="0"/>
                        <a:pt x="343" y="0"/>
                      </a:cubicBezTo>
                      <a:cubicBezTo>
                        <a:pt x="533" y="0"/>
                        <a:pt x="533" y="0"/>
                        <a:pt x="533" y="0"/>
                      </a:cubicBezTo>
                      <a:cubicBezTo>
                        <a:pt x="533" y="32"/>
                        <a:pt x="533" y="32"/>
                        <a:pt x="533" y="32"/>
                      </a:cubicBezTo>
                      <a:cubicBezTo>
                        <a:pt x="533" y="46"/>
                        <a:pt x="522" y="57"/>
                        <a:pt x="508" y="57"/>
                      </a:cubicBezTo>
                      <a:cubicBezTo>
                        <a:pt x="375" y="57"/>
                        <a:pt x="375" y="57"/>
                        <a:pt x="375" y="57"/>
                      </a:cubicBezTo>
                      <a:cubicBezTo>
                        <a:pt x="375" y="114"/>
                        <a:pt x="375" y="114"/>
                        <a:pt x="375" y="114"/>
                      </a:cubicBezTo>
                      <a:cubicBezTo>
                        <a:pt x="375" y="128"/>
                        <a:pt x="363" y="140"/>
                        <a:pt x="349" y="140"/>
                      </a:cubicBezTo>
                      <a:cubicBezTo>
                        <a:pt x="216" y="140"/>
                        <a:pt x="216" y="140"/>
                        <a:pt x="216" y="140"/>
                      </a:cubicBezTo>
                      <a:cubicBezTo>
                        <a:pt x="216" y="197"/>
                        <a:pt x="216" y="197"/>
                        <a:pt x="216" y="197"/>
                      </a:cubicBezTo>
                      <a:cubicBezTo>
                        <a:pt x="216" y="211"/>
                        <a:pt x="204" y="222"/>
                        <a:pt x="190" y="222"/>
                      </a:cubicBezTo>
                      <a:cubicBezTo>
                        <a:pt x="0" y="222"/>
                        <a:pt x="0" y="222"/>
                        <a:pt x="0" y="222"/>
                      </a:cubicBezTo>
                      <a:cubicBezTo>
                        <a:pt x="0" y="191"/>
                        <a:pt x="0" y="191"/>
                        <a:pt x="0" y="191"/>
                      </a:cubicBezTo>
                      <a:cubicBezTo>
                        <a:pt x="0" y="177"/>
                        <a:pt x="11" y="165"/>
                        <a:pt x="25" y="1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38" name="Freeform 13"/>
                <p:cNvSpPr>
                  <a:spLocks noEditPoints="1"/>
                </p:cNvSpPr>
                <p:nvPr/>
              </p:nvSpPr>
              <p:spPr bwMode="auto">
                <a:xfrm>
                  <a:off x="5042691" y="2273920"/>
                  <a:ext cx="529214" cy="655758"/>
                </a:xfrm>
                <a:custGeom>
                  <a:avLst/>
                  <a:gdLst>
                    <a:gd name="T0" fmla="*/ 28 w 612"/>
                    <a:gd name="T1" fmla="*/ 504 h 759"/>
                    <a:gd name="T2" fmla="*/ 148 w 612"/>
                    <a:gd name="T3" fmla="*/ 514 h 759"/>
                    <a:gd name="T4" fmla="*/ 179 w 612"/>
                    <a:gd name="T5" fmla="*/ 488 h 759"/>
                    <a:gd name="T6" fmla="*/ 184 w 612"/>
                    <a:gd name="T7" fmla="*/ 423 h 759"/>
                    <a:gd name="T8" fmla="*/ 158 w 612"/>
                    <a:gd name="T9" fmla="*/ 392 h 759"/>
                    <a:gd name="T10" fmla="*/ 38 w 612"/>
                    <a:gd name="T11" fmla="*/ 381 h 759"/>
                    <a:gd name="T12" fmla="*/ 7 w 612"/>
                    <a:gd name="T13" fmla="*/ 407 h 759"/>
                    <a:gd name="T14" fmla="*/ 2 w 612"/>
                    <a:gd name="T15" fmla="*/ 473 h 759"/>
                    <a:gd name="T16" fmla="*/ 28 w 612"/>
                    <a:gd name="T17" fmla="*/ 504 h 759"/>
                    <a:gd name="T18" fmla="*/ 157 w 612"/>
                    <a:gd name="T19" fmla="*/ 669 h 759"/>
                    <a:gd name="T20" fmla="*/ 254 w 612"/>
                    <a:gd name="T21" fmla="*/ 487 h 759"/>
                    <a:gd name="T22" fmla="*/ 334 w 612"/>
                    <a:gd name="T23" fmla="*/ 512 h 759"/>
                    <a:gd name="T24" fmla="*/ 342 w 612"/>
                    <a:gd name="T25" fmla="*/ 515 h 759"/>
                    <a:gd name="T26" fmla="*/ 216 w 612"/>
                    <a:gd name="T27" fmla="*/ 722 h 759"/>
                    <a:gd name="T28" fmla="*/ 157 w 612"/>
                    <a:gd name="T29" fmla="*/ 669 h 759"/>
                    <a:gd name="T30" fmla="*/ 379 w 612"/>
                    <a:gd name="T31" fmla="*/ 7 h 759"/>
                    <a:gd name="T32" fmla="*/ 426 w 612"/>
                    <a:gd name="T33" fmla="*/ 84 h 759"/>
                    <a:gd name="T34" fmla="*/ 349 w 612"/>
                    <a:gd name="T35" fmla="*/ 150 h 759"/>
                    <a:gd name="T36" fmla="*/ 304 w 612"/>
                    <a:gd name="T37" fmla="*/ 59 h 759"/>
                    <a:gd name="T38" fmla="*/ 379 w 612"/>
                    <a:gd name="T39" fmla="*/ 7 h 759"/>
                    <a:gd name="T40" fmla="*/ 371 w 612"/>
                    <a:gd name="T41" fmla="*/ 183 h 759"/>
                    <a:gd name="T42" fmla="*/ 403 w 612"/>
                    <a:gd name="T43" fmla="*/ 199 h 759"/>
                    <a:gd name="T44" fmla="*/ 574 w 612"/>
                    <a:gd name="T45" fmla="*/ 278 h 759"/>
                    <a:gd name="T46" fmla="*/ 579 w 612"/>
                    <a:gd name="T47" fmla="*/ 341 h 759"/>
                    <a:gd name="T48" fmla="*/ 398 w 612"/>
                    <a:gd name="T49" fmla="*/ 296 h 759"/>
                    <a:gd name="T50" fmla="*/ 381 w 612"/>
                    <a:gd name="T51" fmla="*/ 385 h 759"/>
                    <a:gd name="T52" fmla="*/ 390 w 612"/>
                    <a:gd name="T53" fmla="*/ 402 h 759"/>
                    <a:gd name="T54" fmla="*/ 561 w 612"/>
                    <a:gd name="T55" fmla="*/ 593 h 759"/>
                    <a:gd name="T56" fmla="*/ 489 w 612"/>
                    <a:gd name="T57" fmla="*/ 626 h 759"/>
                    <a:gd name="T58" fmla="*/ 233 w 612"/>
                    <a:gd name="T59" fmla="*/ 447 h 759"/>
                    <a:gd name="T60" fmla="*/ 203 w 612"/>
                    <a:gd name="T61" fmla="*/ 392 h 759"/>
                    <a:gd name="T62" fmla="*/ 231 w 612"/>
                    <a:gd name="T63" fmla="*/ 239 h 759"/>
                    <a:gd name="T64" fmla="*/ 157 w 612"/>
                    <a:gd name="T65" fmla="*/ 344 h 759"/>
                    <a:gd name="T66" fmla="*/ 95 w 612"/>
                    <a:gd name="T67" fmla="*/ 332 h 759"/>
                    <a:gd name="T68" fmla="*/ 247 w 612"/>
                    <a:gd name="T69" fmla="*/ 155 h 759"/>
                    <a:gd name="T70" fmla="*/ 313 w 612"/>
                    <a:gd name="T71" fmla="*/ 163 h 759"/>
                    <a:gd name="T72" fmla="*/ 349 w 612"/>
                    <a:gd name="T73" fmla="*/ 227 h 759"/>
                    <a:gd name="T74" fmla="*/ 371 w 612"/>
                    <a:gd name="T75" fmla="*/ 183 h 7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12" h="759">
                      <a:moveTo>
                        <a:pt x="28" y="504"/>
                      </a:moveTo>
                      <a:cubicBezTo>
                        <a:pt x="148" y="514"/>
                        <a:pt x="148" y="514"/>
                        <a:pt x="148" y="514"/>
                      </a:cubicBezTo>
                      <a:cubicBezTo>
                        <a:pt x="164" y="516"/>
                        <a:pt x="177" y="504"/>
                        <a:pt x="179" y="488"/>
                      </a:cubicBezTo>
                      <a:cubicBezTo>
                        <a:pt x="184" y="423"/>
                        <a:pt x="184" y="423"/>
                        <a:pt x="184" y="423"/>
                      </a:cubicBezTo>
                      <a:cubicBezTo>
                        <a:pt x="186" y="407"/>
                        <a:pt x="174" y="393"/>
                        <a:pt x="158" y="392"/>
                      </a:cubicBezTo>
                      <a:cubicBezTo>
                        <a:pt x="38" y="381"/>
                        <a:pt x="38" y="381"/>
                        <a:pt x="38" y="381"/>
                      </a:cubicBezTo>
                      <a:cubicBezTo>
                        <a:pt x="23" y="380"/>
                        <a:pt x="9" y="392"/>
                        <a:pt x="7" y="407"/>
                      </a:cubicBezTo>
                      <a:cubicBezTo>
                        <a:pt x="2" y="473"/>
                        <a:pt x="2" y="473"/>
                        <a:pt x="2" y="473"/>
                      </a:cubicBezTo>
                      <a:cubicBezTo>
                        <a:pt x="0" y="489"/>
                        <a:pt x="12" y="503"/>
                        <a:pt x="28" y="504"/>
                      </a:cubicBezTo>
                      <a:close/>
                      <a:moveTo>
                        <a:pt x="157" y="669"/>
                      </a:moveTo>
                      <a:cubicBezTo>
                        <a:pt x="220" y="595"/>
                        <a:pt x="230" y="592"/>
                        <a:pt x="254" y="487"/>
                      </a:cubicBezTo>
                      <a:cubicBezTo>
                        <a:pt x="280" y="496"/>
                        <a:pt x="307" y="504"/>
                        <a:pt x="334" y="512"/>
                      </a:cubicBezTo>
                      <a:cubicBezTo>
                        <a:pt x="337" y="513"/>
                        <a:pt x="339" y="514"/>
                        <a:pt x="342" y="515"/>
                      </a:cubicBezTo>
                      <a:cubicBezTo>
                        <a:pt x="303" y="633"/>
                        <a:pt x="296" y="637"/>
                        <a:pt x="216" y="722"/>
                      </a:cubicBezTo>
                      <a:cubicBezTo>
                        <a:pt x="180" y="759"/>
                        <a:pt x="122" y="709"/>
                        <a:pt x="157" y="669"/>
                      </a:cubicBezTo>
                      <a:close/>
                      <a:moveTo>
                        <a:pt x="379" y="7"/>
                      </a:moveTo>
                      <a:cubicBezTo>
                        <a:pt x="413" y="15"/>
                        <a:pt x="434" y="49"/>
                        <a:pt x="426" y="84"/>
                      </a:cubicBezTo>
                      <a:cubicBezTo>
                        <a:pt x="419" y="120"/>
                        <a:pt x="383" y="157"/>
                        <a:pt x="349" y="150"/>
                      </a:cubicBezTo>
                      <a:cubicBezTo>
                        <a:pt x="315" y="143"/>
                        <a:pt x="297" y="94"/>
                        <a:pt x="304" y="59"/>
                      </a:cubicBezTo>
                      <a:cubicBezTo>
                        <a:pt x="312" y="23"/>
                        <a:pt x="345" y="0"/>
                        <a:pt x="379" y="7"/>
                      </a:cubicBezTo>
                      <a:close/>
                      <a:moveTo>
                        <a:pt x="371" y="183"/>
                      </a:moveTo>
                      <a:cubicBezTo>
                        <a:pt x="378" y="185"/>
                        <a:pt x="393" y="190"/>
                        <a:pt x="403" y="199"/>
                      </a:cubicBezTo>
                      <a:cubicBezTo>
                        <a:pt x="494" y="286"/>
                        <a:pt x="474" y="282"/>
                        <a:pt x="574" y="278"/>
                      </a:cubicBezTo>
                      <a:cubicBezTo>
                        <a:pt x="612" y="277"/>
                        <a:pt x="611" y="338"/>
                        <a:pt x="579" y="341"/>
                      </a:cubicBezTo>
                      <a:cubicBezTo>
                        <a:pt x="477" y="350"/>
                        <a:pt x="470" y="358"/>
                        <a:pt x="398" y="296"/>
                      </a:cubicBezTo>
                      <a:cubicBezTo>
                        <a:pt x="381" y="385"/>
                        <a:pt x="381" y="385"/>
                        <a:pt x="381" y="385"/>
                      </a:cubicBezTo>
                      <a:cubicBezTo>
                        <a:pt x="380" y="392"/>
                        <a:pt x="383" y="399"/>
                        <a:pt x="390" y="402"/>
                      </a:cubicBezTo>
                      <a:cubicBezTo>
                        <a:pt x="494" y="448"/>
                        <a:pt x="515" y="448"/>
                        <a:pt x="561" y="593"/>
                      </a:cubicBezTo>
                      <a:cubicBezTo>
                        <a:pt x="578" y="638"/>
                        <a:pt x="510" y="668"/>
                        <a:pt x="489" y="626"/>
                      </a:cubicBezTo>
                      <a:cubicBezTo>
                        <a:pt x="417" y="484"/>
                        <a:pt x="405" y="506"/>
                        <a:pt x="233" y="447"/>
                      </a:cubicBezTo>
                      <a:cubicBezTo>
                        <a:pt x="211" y="435"/>
                        <a:pt x="203" y="416"/>
                        <a:pt x="203" y="392"/>
                      </a:cubicBezTo>
                      <a:cubicBezTo>
                        <a:pt x="231" y="239"/>
                        <a:pt x="231" y="239"/>
                        <a:pt x="231" y="239"/>
                      </a:cubicBezTo>
                      <a:cubicBezTo>
                        <a:pt x="164" y="260"/>
                        <a:pt x="171" y="259"/>
                        <a:pt x="157" y="344"/>
                      </a:cubicBezTo>
                      <a:cubicBezTo>
                        <a:pt x="151" y="376"/>
                        <a:pt x="91" y="372"/>
                        <a:pt x="95" y="332"/>
                      </a:cubicBezTo>
                      <a:cubicBezTo>
                        <a:pt x="107" y="207"/>
                        <a:pt x="126" y="199"/>
                        <a:pt x="247" y="155"/>
                      </a:cubicBezTo>
                      <a:cubicBezTo>
                        <a:pt x="264" y="149"/>
                        <a:pt x="304" y="160"/>
                        <a:pt x="313" y="163"/>
                      </a:cubicBezTo>
                      <a:cubicBezTo>
                        <a:pt x="349" y="227"/>
                        <a:pt x="349" y="227"/>
                        <a:pt x="349" y="227"/>
                      </a:cubicBezTo>
                      <a:cubicBezTo>
                        <a:pt x="371" y="183"/>
                        <a:pt x="371" y="183"/>
                        <a:pt x="371" y="1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  <p:grpSp>
          <p:nvGrpSpPr>
            <p:cNvPr id="18" name="组合 17"/>
            <p:cNvGrpSpPr/>
            <p:nvPr/>
          </p:nvGrpSpPr>
          <p:grpSpPr>
            <a:xfrm>
              <a:off x="5293687" y="4518596"/>
              <a:ext cx="563786" cy="563787"/>
              <a:chOff x="3782859" y="3684983"/>
              <a:chExt cx="563884" cy="563961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3782859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3936848" y="3834339"/>
                <a:ext cx="282468" cy="240378"/>
                <a:chOff x="7909299" y="3772690"/>
                <a:chExt cx="667095" cy="567616"/>
              </a:xfrm>
              <a:solidFill>
                <a:schemeClr val="bg1"/>
              </a:solidFill>
            </p:grpSpPr>
            <p:sp>
              <p:nvSpPr>
                <p:cNvPr id="33" name="Freeform 16"/>
                <p:cNvSpPr>
                  <a:spLocks noEditPoints="1"/>
                </p:cNvSpPr>
                <p:nvPr/>
              </p:nvSpPr>
              <p:spPr bwMode="auto">
                <a:xfrm>
                  <a:off x="7909299" y="3772690"/>
                  <a:ext cx="623207" cy="567616"/>
                </a:xfrm>
                <a:custGeom>
                  <a:avLst/>
                  <a:gdLst>
                    <a:gd name="T0" fmla="*/ 499 w 721"/>
                    <a:gd name="T1" fmla="*/ 196 h 657"/>
                    <a:gd name="T2" fmla="*/ 637 w 721"/>
                    <a:gd name="T3" fmla="*/ 322 h 657"/>
                    <a:gd name="T4" fmla="*/ 646 w 721"/>
                    <a:gd name="T5" fmla="*/ 329 h 657"/>
                    <a:gd name="T6" fmla="*/ 672 w 721"/>
                    <a:gd name="T7" fmla="*/ 353 h 657"/>
                    <a:gd name="T8" fmla="*/ 686 w 721"/>
                    <a:gd name="T9" fmla="*/ 367 h 657"/>
                    <a:gd name="T10" fmla="*/ 669 w 721"/>
                    <a:gd name="T11" fmla="*/ 472 h 657"/>
                    <a:gd name="T12" fmla="*/ 611 w 721"/>
                    <a:gd name="T13" fmla="*/ 550 h 657"/>
                    <a:gd name="T14" fmla="*/ 539 w 721"/>
                    <a:gd name="T15" fmla="*/ 598 h 657"/>
                    <a:gd name="T16" fmla="*/ 439 w 721"/>
                    <a:gd name="T17" fmla="*/ 633 h 657"/>
                    <a:gd name="T18" fmla="*/ 433 w 721"/>
                    <a:gd name="T19" fmla="*/ 629 h 657"/>
                    <a:gd name="T20" fmla="*/ 449 w 721"/>
                    <a:gd name="T21" fmla="*/ 594 h 657"/>
                    <a:gd name="T22" fmla="*/ 481 w 721"/>
                    <a:gd name="T23" fmla="*/ 606 h 657"/>
                    <a:gd name="T24" fmla="*/ 501 w 721"/>
                    <a:gd name="T25" fmla="*/ 591 h 657"/>
                    <a:gd name="T26" fmla="*/ 501 w 721"/>
                    <a:gd name="T27" fmla="*/ 577 h 657"/>
                    <a:gd name="T28" fmla="*/ 452 w 721"/>
                    <a:gd name="T29" fmla="*/ 538 h 657"/>
                    <a:gd name="T30" fmla="*/ 449 w 721"/>
                    <a:gd name="T31" fmla="*/ 511 h 657"/>
                    <a:gd name="T32" fmla="*/ 475 w 721"/>
                    <a:gd name="T33" fmla="*/ 508 h 657"/>
                    <a:gd name="T34" fmla="*/ 530 w 721"/>
                    <a:gd name="T35" fmla="*/ 551 h 657"/>
                    <a:gd name="T36" fmla="*/ 567 w 721"/>
                    <a:gd name="T37" fmla="*/ 557 h 657"/>
                    <a:gd name="T38" fmla="*/ 572 w 721"/>
                    <a:gd name="T39" fmla="*/ 549 h 657"/>
                    <a:gd name="T40" fmla="*/ 570 w 721"/>
                    <a:gd name="T41" fmla="*/ 532 h 657"/>
                    <a:gd name="T42" fmla="*/ 506 w 721"/>
                    <a:gd name="T43" fmla="*/ 481 h 657"/>
                    <a:gd name="T44" fmla="*/ 503 w 721"/>
                    <a:gd name="T45" fmla="*/ 455 h 657"/>
                    <a:gd name="T46" fmla="*/ 529 w 721"/>
                    <a:gd name="T47" fmla="*/ 451 h 657"/>
                    <a:gd name="T48" fmla="*/ 596 w 721"/>
                    <a:gd name="T49" fmla="*/ 504 h 657"/>
                    <a:gd name="T50" fmla="*/ 598 w 721"/>
                    <a:gd name="T51" fmla="*/ 505 h 657"/>
                    <a:gd name="T52" fmla="*/ 620 w 721"/>
                    <a:gd name="T53" fmla="*/ 467 h 657"/>
                    <a:gd name="T54" fmla="*/ 549 w 721"/>
                    <a:gd name="T55" fmla="*/ 414 h 657"/>
                    <a:gd name="T56" fmla="*/ 546 w 721"/>
                    <a:gd name="T57" fmla="*/ 388 h 657"/>
                    <a:gd name="T58" fmla="*/ 572 w 721"/>
                    <a:gd name="T59" fmla="*/ 384 h 657"/>
                    <a:gd name="T60" fmla="*/ 642 w 721"/>
                    <a:gd name="T61" fmla="*/ 437 h 657"/>
                    <a:gd name="T62" fmla="*/ 663 w 721"/>
                    <a:gd name="T63" fmla="*/ 429 h 657"/>
                    <a:gd name="T64" fmla="*/ 659 w 721"/>
                    <a:gd name="T65" fmla="*/ 394 h 657"/>
                    <a:gd name="T66" fmla="*/ 645 w 721"/>
                    <a:gd name="T67" fmla="*/ 379 h 657"/>
                    <a:gd name="T68" fmla="*/ 457 w 721"/>
                    <a:gd name="T69" fmla="*/ 209 h 657"/>
                    <a:gd name="T70" fmla="*/ 462 w 721"/>
                    <a:gd name="T71" fmla="*/ 198 h 657"/>
                    <a:gd name="T72" fmla="*/ 496 w 721"/>
                    <a:gd name="T73" fmla="*/ 196 h 657"/>
                    <a:gd name="T74" fmla="*/ 499 w 721"/>
                    <a:gd name="T75" fmla="*/ 196 h 657"/>
                    <a:gd name="T76" fmla="*/ 86 w 721"/>
                    <a:gd name="T77" fmla="*/ 355 h 657"/>
                    <a:gd name="T78" fmla="*/ 59 w 721"/>
                    <a:gd name="T79" fmla="*/ 262 h 657"/>
                    <a:gd name="T80" fmla="*/ 35 w 721"/>
                    <a:gd name="T81" fmla="*/ 239 h 657"/>
                    <a:gd name="T82" fmla="*/ 0 w 721"/>
                    <a:gd name="T83" fmla="*/ 176 h 657"/>
                    <a:gd name="T84" fmla="*/ 16 w 721"/>
                    <a:gd name="T85" fmla="*/ 135 h 657"/>
                    <a:gd name="T86" fmla="*/ 116 w 721"/>
                    <a:gd name="T87" fmla="*/ 27 h 657"/>
                    <a:gd name="T88" fmla="*/ 199 w 721"/>
                    <a:gd name="T89" fmla="*/ 20 h 657"/>
                    <a:gd name="T90" fmla="*/ 242 w 721"/>
                    <a:gd name="T91" fmla="*/ 46 h 657"/>
                    <a:gd name="T92" fmla="*/ 254 w 721"/>
                    <a:gd name="T93" fmla="*/ 50 h 657"/>
                    <a:gd name="T94" fmla="*/ 350 w 721"/>
                    <a:gd name="T95" fmla="*/ 33 h 657"/>
                    <a:gd name="T96" fmla="*/ 284 w 721"/>
                    <a:gd name="T97" fmla="*/ 82 h 657"/>
                    <a:gd name="T98" fmla="*/ 260 w 721"/>
                    <a:gd name="T99" fmla="*/ 87 h 657"/>
                    <a:gd name="T100" fmla="*/ 195 w 721"/>
                    <a:gd name="T101" fmla="*/ 64 h 657"/>
                    <a:gd name="T102" fmla="*/ 176 w 721"/>
                    <a:gd name="T103" fmla="*/ 50 h 657"/>
                    <a:gd name="T104" fmla="*/ 144 w 721"/>
                    <a:gd name="T105" fmla="*/ 53 h 657"/>
                    <a:gd name="T106" fmla="*/ 44 w 721"/>
                    <a:gd name="T107" fmla="*/ 161 h 657"/>
                    <a:gd name="T108" fmla="*/ 44 w 721"/>
                    <a:gd name="T109" fmla="*/ 193 h 657"/>
                    <a:gd name="T110" fmla="*/ 69 w 721"/>
                    <a:gd name="T111" fmla="*/ 220 h 657"/>
                    <a:gd name="T112" fmla="*/ 97 w 721"/>
                    <a:gd name="T113" fmla="*/ 257 h 657"/>
                    <a:gd name="T114" fmla="*/ 115 w 721"/>
                    <a:gd name="T115" fmla="*/ 330 h 657"/>
                    <a:gd name="T116" fmla="*/ 86 w 721"/>
                    <a:gd name="T117" fmla="*/ 355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21" h="657">
                      <a:moveTo>
                        <a:pt x="499" y="196"/>
                      </a:moveTo>
                      <a:cubicBezTo>
                        <a:pt x="545" y="237"/>
                        <a:pt x="592" y="279"/>
                        <a:pt x="637" y="322"/>
                      </a:cubicBezTo>
                      <a:cubicBezTo>
                        <a:pt x="640" y="325"/>
                        <a:pt x="643" y="327"/>
                        <a:pt x="646" y="329"/>
                      </a:cubicBezTo>
                      <a:cubicBezTo>
                        <a:pt x="672" y="353"/>
                        <a:pt x="672" y="353"/>
                        <a:pt x="672" y="353"/>
                      </a:cubicBezTo>
                      <a:cubicBezTo>
                        <a:pt x="686" y="367"/>
                        <a:pt x="686" y="367"/>
                        <a:pt x="686" y="367"/>
                      </a:cubicBezTo>
                      <a:cubicBezTo>
                        <a:pt x="721" y="403"/>
                        <a:pt x="707" y="456"/>
                        <a:pt x="669" y="472"/>
                      </a:cubicBezTo>
                      <a:cubicBezTo>
                        <a:pt x="685" y="513"/>
                        <a:pt x="652" y="552"/>
                        <a:pt x="611" y="550"/>
                      </a:cubicBezTo>
                      <a:cubicBezTo>
                        <a:pt x="606" y="584"/>
                        <a:pt x="574" y="607"/>
                        <a:pt x="539" y="598"/>
                      </a:cubicBezTo>
                      <a:cubicBezTo>
                        <a:pt x="529" y="641"/>
                        <a:pt x="479" y="657"/>
                        <a:pt x="439" y="633"/>
                      </a:cubicBezTo>
                      <a:cubicBezTo>
                        <a:pt x="433" y="629"/>
                        <a:pt x="433" y="629"/>
                        <a:pt x="433" y="629"/>
                      </a:cubicBezTo>
                      <a:cubicBezTo>
                        <a:pt x="441" y="619"/>
                        <a:pt x="446" y="607"/>
                        <a:pt x="449" y="594"/>
                      </a:cubicBezTo>
                      <a:cubicBezTo>
                        <a:pt x="460" y="601"/>
                        <a:pt x="468" y="607"/>
                        <a:pt x="481" y="606"/>
                      </a:cubicBezTo>
                      <a:cubicBezTo>
                        <a:pt x="490" y="605"/>
                        <a:pt x="499" y="600"/>
                        <a:pt x="501" y="591"/>
                      </a:cubicBezTo>
                      <a:cubicBezTo>
                        <a:pt x="502" y="587"/>
                        <a:pt x="502" y="583"/>
                        <a:pt x="501" y="577"/>
                      </a:cubicBezTo>
                      <a:cubicBezTo>
                        <a:pt x="452" y="538"/>
                        <a:pt x="452" y="538"/>
                        <a:pt x="452" y="538"/>
                      </a:cubicBezTo>
                      <a:cubicBezTo>
                        <a:pt x="444" y="531"/>
                        <a:pt x="442" y="519"/>
                        <a:pt x="449" y="511"/>
                      </a:cubicBezTo>
                      <a:cubicBezTo>
                        <a:pt x="455" y="503"/>
                        <a:pt x="467" y="502"/>
                        <a:pt x="475" y="508"/>
                      </a:cubicBezTo>
                      <a:cubicBezTo>
                        <a:pt x="530" y="551"/>
                        <a:pt x="530" y="551"/>
                        <a:pt x="530" y="551"/>
                      </a:cubicBezTo>
                      <a:cubicBezTo>
                        <a:pt x="543" y="562"/>
                        <a:pt x="556" y="566"/>
                        <a:pt x="567" y="557"/>
                      </a:cubicBezTo>
                      <a:cubicBezTo>
                        <a:pt x="569" y="555"/>
                        <a:pt x="571" y="552"/>
                        <a:pt x="572" y="549"/>
                      </a:cubicBezTo>
                      <a:cubicBezTo>
                        <a:pt x="574" y="544"/>
                        <a:pt x="576" y="536"/>
                        <a:pt x="570" y="532"/>
                      </a:cubicBezTo>
                      <a:cubicBezTo>
                        <a:pt x="506" y="481"/>
                        <a:pt x="506" y="481"/>
                        <a:pt x="506" y="481"/>
                      </a:cubicBezTo>
                      <a:cubicBezTo>
                        <a:pt x="498" y="475"/>
                        <a:pt x="496" y="463"/>
                        <a:pt x="503" y="455"/>
                      </a:cubicBezTo>
                      <a:cubicBezTo>
                        <a:pt x="509" y="446"/>
                        <a:pt x="521" y="445"/>
                        <a:pt x="529" y="451"/>
                      </a:cubicBezTo>
                      <a:cubicBezTo>
                        <a:pt x="596" y="504"/>
                        <a:pt x="596" y="504"/>
                        <a:pt x="596" y="504"/>
                      </a:cubicBezTo>
                      <a:cubicBezTo>
                        <a:pt x="597" y="504"/>
                        <a:pt x="597" y="505"/>
                        <a:pt x="598" y="505"/>
                      </a:cubicBezTo>
                      <a:cubicBezTo>
                        <a:pt x="620" y="525"/>
                        <a:pt x="656" y="496"/>
                        <a:pt x="620" y="467"/>
                      </a:cubicBezTo>
                      <a:cubicBezTo>
                        <a:pt x="549" y="414"/>
                        <a:pt x="549" y="414"/>
                        <a:pt x="549" y="414"/>
                      </a:cubicBezTo>
                      <a:cubicBezTo>
                        <a:pt x="541" y="408"/>
                        <a:pt x="539" y="396"/>
                        <a:pt x="546" y="388"/>
                      </a:cubicBezTo>
                      <a:cubicBezTo>
                        <a:pt x="552" y="379"/>
                        <a:pt x="564" y="378"/>
                        <a:pt x="572" y="384"/>
                      </a:cubicBezTo>
                      <a:cubicBezTo>
                        <a:pt x="642" y="437"/>
                        <a:pt x="642" y="437"/>
                        <a:pt x="642" y="437"/>
                      </a:cubicBezTo>
                      <a:cubicBezTo>
                        <a:pt x="649" y="441"/>
                        <a:pt x="659" y="436"/>
                        <a:pt x="663" y="429"/>
                      </a:cubicBezTo>
                      <a:cubicBezTo>
                        <a:pt x="671" y="419"/>
                        <a:pt x="670" y="405"/>
                        <a:pt x="659" y="394"/>
                      </a:cubicBezTo>
                      <a:cubicBezTo>
                        <a:pt x="645" y="379"/>
                        <a:pt x="645" y="379"/>
                        <a:pt x="645" y="379"/>
                      </a:cubicBezTo>
                      <a:cubicBezTo>
                        <a:pt x="457" y="209"/>
                        <a:pt x="457" y="209"/>
                        <a:pt x="457" y="209"/>
                      </a:cubicBezTo>
                      <a:cubicBezTo>
                        <a:pt x="453" y="205"/>
                        <a:pt x="456" y="198"/>
                        <a:pt x="462" y="198"/>
                      </a:cubicBezTo>
                      <a:cubicBezTo>
                        <a:pt x="473" y="198"/>
                        <a:pt x="485" y="198"/>
                        <a:pt x="496" y="196"/>
                      </a:cubicBezTo>
                      <a:cubicBezTo>
                        <a:pt x="497" y="196"/>
                        <a:pt x="498" y="196"/>
                        <a:pt x="499" y="196"/>
                      </a:cubicBezTo>
                      <a:close/>
                      <a:moveTo>
                        <a:pt x="86" y="355"/>
                      </a:moveTo>
                      <a:cubicBezTo>
                        <a:pt x="66" y="330"/>
                        <a:pt x="64" y="295"/>
                        <a:pt x="59" y="262"/>
                      </a:cubicBezTo>
                      <a:cubicBezTo>
                        <a:pt x="35" y="239"/>
                        <a:pt x="35" y="239"/>
                        <a:pt x="35" y="239"/>
                      </a:cubicBezTo>
                      <a:cubicBezTo>
                        <a:pt x="17" y="219"/>
                        <a:pt x="0" y="205"/>
                        <a:pt x="0" y="176"/>
                      </a:cubicBezTo>
                      <a:cubicBezTo>
                        <a:pt x="0" y="161"/>
                        <a:pt x="6" y="147"/>
                        <a:pt x="16" y="135"/>
                      </a:cubicBezTo>
                      <a:cubicBezTo>
                        <a:pt x="116" y="27"/>
                        <a:pt x="116" y="27"/>
                        <a:pt x="116" y="27"/>
                      </a:cubicBezTo>
                      <a:cubicBezTo>
                        <a:pt x="138" y="3"/>
                        <a:pt x="174" y="0"/>
                        <a:pt x="199" y="20"/>
                      </a:cubicBezTo>
                      <a:cubicBezTo>
                        <a:pt x="215" y="31"/>
                        <a:pt x="221" y="38"/>
                        <a:pt x="242" y="46"/>
                      </a:cubicBezTo>
                      <a:cubicBezTo>
                        <a:pt x="248" y="48"/>
                        <a:pt x="253" y="50"/>
                        <a:pt x="254" y="50"/>
                      </a:cubicBezTo>
                      <a:cubicBezTo>
                        <a:pt x="284" y="46"/>
                        <a:pt x="316" y="32"/>
                        <a:pt x="350" y="33"/>
                      </a:cubicBezTo>
                      <a:cubicBezTo>
                        <a:pt x="337" y="42"/>
                        <a:pt x="286" y="82"/>
                        <a:pt x="284" y="82"/>
                      </a:cubicBezTo>
                      <a:cubicBezTo>
                        <a:pt x="276" y="84"/>
                        <a:pt x="268" y="86"/>
                        <a:pt x="260" y="87"/>
                      </a:cubicBezTo>
                      <a:cubicBezTo>
                        <a:pt x="241" y="90"/>
                        <a:pt x="208" y="74"/>
                        <a:pt x="195" y="64"/>
                      </a:cubicBezTo>
                      <a:cubicBezTo>
                        <a:pt x="176" y="50"/>
                        <a:pt x="176" y="50"/>
                        <a:pt x="176" y="50"/>
                      </a:cubicBezTo>
                      <a:cubicBezTo>
                        <a:pt x="166" y="42"/>
                        <a:pt x="152" y="44"/>
                        <a:pt x="144" y="53"/>
                      </a:cubicBezTo>
                      <a:cubicBezTo>
                        <a:pt x="44" y="161"/>
                        <a:pt x="44" y="161"/>
                        <a:pt x="44" y="161"/>
                      </a:cubicBezTo>
                      <a:cubicBezTo>
                        <a:pt x="36" y="170"/>
                        <a:pt x="36" y="184"/>
                        <a:pt x="44" y="193"/>
                      </a:cubicBezTo>
                      <a:cubicBezTo>
                        <a:pt x="53" y="203"/>
                        <a:pt x="59" y="210"/>
                        <a:pt x="69" y="220"/>
                      </a:cubicBezTo>
                      <a:cubicBezTo>
                        <a:pt x="80" y="230"/>
                        <a:pt x="95" y="244"/>
                        <a:pt x="97" y="257"/>
                      </a:cubicBezTo>
                      <a:cubicBezTo>
                        <a:pt x="100" y="280"/>
                        <a:pt x="102" y="313"/>
                        <a:pt x="115" y="330"/>
                      </a:cubicBezTo>
                      <a:cubicBezTo>
                        <a:pt x="102" y="337"/>
                        <a:pt x="95" y="344"/>
                        <a:pt x="86" y="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34" name="Freeform 17"/>
                <p:cNvSpPr>
                  <a:spLocks noEditPoints="1"/>
                </p:cNvSpPr>
                <p:nvPr/>
              </p:nvSpPr>
              <p:spPr bwMode="auto">
                <a:xfrm>
                  <a:off x="7980982" y="3772690"/>
                  <a:ext cx="595412" cy="551158"/>
                </a:xfrm>
                <a:custGeom>
                  <a:avLst/>
                  <a:gdLst>
                    <a:gd name="T0" fmla="*/ 319 w 689"/>
                    <a:gd name="T1" fmla="*/ 543 h 638"/>
                    <a:gd name="T2" fmla="*/ 262 w 689"/>
                    <a:gd name="T3" fmla="*/ 538 h 638"/>
                    <a:gd name="T4" fmla="*/ 258 w 689"/>
                    <a:gd name="T5" fmla="*/ 538 h 638"/>
                    <a:gd name="T6" fmla="*/ 257 w 689"/>
                    <a:gd name="T7" fmla="*/ 535 h 638"/>
                    <a:gd name="T8" fmla="*/ 241 w 689"/>
                    <a:gd name="T9" fmla="*/ 489 h 638"/>
                    <a:gd name="T10" fmla="*/ 241 w 689"/>
                    <a:gd name="T11" fmla="*/ 489 h 638"/>
                    <a:gd name="T12" fmla="*/ 185 w 689"/>
                    <a:gd name="T13" fmla="*/ 484 h 638"/>
                    <a:gd name="T14" fmla="*/ 181 w 689"/>
                    <a:gd name="T15" fmla="*/ 484 h 638"/>
                    <a:gd name="T16" fmla="*/ 180 w 689"/>
                    <a:gd name="T17" fmla="*/ 481 h 638"/>
                    <a:gd name="T18" fmla="*/ 164 w 689"/>
                    <a:gd name="T19" fmla="*/ 435 h 638"/>
                    <a:gd name="T20" fmla="*/ 164 w 689"/>
                    <a:gd name="T21" fmla="*/ 435 h 638"/>
                    <a:gd name="T22" fmla="*/ 117 w 689"/>
                    <a:gd name="T23" fmla="*/ 425 h 638"/>
                    <a:gd name="T24" fmla="*/ 113 w 689"/>
                    <a:gd name="T25" fmla="*/ 425 h 638"/>
                    <a:gd name="T26" fmla="*/ 113 w 689"/>
                    <a:gd name="T27" fmla="*/ 421 h 638"/>
                    <a:gd name="T28" fmla="*/ 100 w 689"/>
                    <a:gd name="T29" fmla="*/ 365 h 638"/>
                    <a:gd name="T30" fmla="*/ 100 w 689"/>
                    <a:gd name="T31" fmla="*/ 365 h 638"/>
                    <a:gd name="T32" fmla="*/ 32 w 689"/>
                    <a:gd name="T33" fmla="*/ 370 h 638"/>
                    <a:gd name="T34" fmla="*/ 18 w 689"/>
                    <a:gd name="T35" fmla="*/ 386 h 638"/>
                    <a:gd name="T36" fmla="*/ 23 w 689"/>
                    <a:gd name="T37" fmla="*/ 455 h 638"/>
                    <a:gd name="T38" fmla="*/ 23 w 689"/>
                    <a:gd name="T39" fmla="*/ 455 h 638"/>
                    <a:gd name="T40" fmla="*/ 66 w 689"/>
                    <a:gd name="T41" fmla="*/ 465 h 638"/>
                    <a:gd name="T42" fmla="*/ 70 w 689"/>
                    <a:gd name="T43" fmla="*/ 466 h 638"/>
                    <a:gd name="T44" fmla="*/ 69 w 689"/>
                    <a:gd name="T45" fmla="*/ 470 h 638"/>
                    <a:gd name="T46" fmla="*/ 76 w 689"/>
                    <a:gd name="T47" fmla="*/ 536 h 638"/>
                    <a:gd name="T48" fmla="*/ 76 w 689"/>
                    <a:gd name="T49" fmla="*/ 536 h 638"/>
                    <a:gd name="T50" fmla="*/ 142 w 689"/>
                    <a:gd name="T51" fmla="*/ 534 h 638"/>
                    <a:gd name="T52" fmla="*/ 145 w 689"/>
                    <a:gd name="T53" fmla="*/ 534 h 638"/>
                    <a:gd name="T54" fmla="*/ 147 w 689"/>
                    <a:gd name="T55" fmla="*/ 537 h 638"/>
                    <a:gd name="T56" fmla="*/ 164 w 689"/>
                    <a:gd name="T57" fmla="*/ 578 h 638"/>
                    <a:gd name="T58" fmla="*/ 164 w 689"/>
                    <a:gd name="T59" fmla="*/ 578 h 638"/>
                    <a:gd name="T60" fmla="*/ 230 w 689"/>
                    <a:gd name="T61" fmla="*/ 576 h 638"/>
                    <a:gd name="T62" fmla="*/ 233 w 689"/>
                    <a:gd name="T63" fmla="*/ 576 h 638"/>
                    <a:gd name="T64" fmla="*/ 235 w 689"/>
                    <a:gd name="T65" fmla="*/ 579 h 638"/>
                    <a:gd name="T66" fmla="*/ 252 w 689"/>
                    <a:gd name="T67" fmla="*/ 621 h 638"/>
                    <a:gd name="T68" fmla="*/ 320 w 689"/>
                    <a:gd name="T69" fmla="*/ 615 h 638"/>
                    <a:gd name="T70" fmla="*/ 324 w 689"/>
                    <a:gd name="T71" fmla="*/ 611 h 638"/>
                    <a:gd name="T72" fmla="*/ 319 w 689"/>
                    <a:gd name="T73" fmla="*/ 543 h 638"/>
                    <a:gd name="T74" fmla="*/ 449 w 689"/>
                    <a:gd name="T75" fmla="*/ 177 h 638"/>
                    <a:gd name="T76" fmla="*/ 576 w 689"/>
                    <a:gd name="T77" fmla="*/ 299 h 638"/>
                    <a:gd name="T78" fmla="*/ 597 w 689"/>
                    <a:gd name="T79" fmla="*/ 306 h 638"/>
                    <a:gd name="T80" fmla="*/ 616 w 689"/>
                    <a:gd name="T81" fmla="*/ 293 h 638"/>
                    <a:gd name="T82" fmla="*/ 636 w 689"/>
                    <a:gd name="T83" fmla="*/ 234 h 638"/>
                    <a:gd name="T84" fmla="*/ 649 w 689"/>
                    <a:gd name="T85" fmla="*/ 209 h 638"/>
                    <a:gd name="T86" fmla="*/ 671 w 689"/>
                    <a:gd name="T87" fmla="*/ 186 h 638"/>
                    <a:gd name="T88" fmla="*/ 672 w 689"/>
                    <a:gd name="T89" fmla="*/ 121 h 638"/>
                    <a:gd name="T90" fmla="*/ 580 w 689"/>
                    <a:gd name="T91" fmla="*/ 21 h 638"/>
                    <a:gd name="T92" fmla="*/ 515 w 689"/>
                    <a:gd name="T93" fmla="*/ 16 h 638"/>
                    <a:gd name="T94" fmla="*/ 493 w 689"/>
                    <a:gd name="T95" fmla="*/ 34 h 638"/>
                    <a:gd name="T96" fmla="*/ 457 w 689"/>
                    <a:gd name="T97" fmla="*/ 44 h 638"/>
                    <a:gd name="T98" fmla="*/ 390 w 689"/>
                    <a:gd name="T99" fmla="*/ 36 h 638"/>
                    <a:gd name="T100" fmla="*/ 274 w 689"/>
                    <a:gd name="T101" fmla="*/ 67 h 638"/>
                    <a:gd name="T102" fmla="*/ 139 w 689"/>
                    <a:gd name="T103" fmla="*/ 171 h 638"/>
                    <a:gd name="T104" fmla="*/ 203 w 689"/>
                    <a:gd name="T105" fmla="*/ 222 h 638"/>
                    <a:gd name="T106" fmla="*/ 301 w 689"/>
                    <a:gd name="T107" fmla="*/ 161 h 638"/>
                    <a:gd name="T108" fmla="*/ 346 w 689"/>
                    <a:gd name="T109" fmla="*/ 158 h 638"/>
                    <a:gd name="T110" fmla="*/ 408 w 689"/>
                    <a:gd name="T111" fmla="*/ 165 h 638"/>
                    <a:gd name="T112" fmla="*/ 449 w 689"/>
                    <a:gd name="T113" fmla="*/ 177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89" h="638">
                      <a:moveTo>
                        <a:pt x="319" y="543"/>
                      </a:moveTo>
                      <a:cubicBezTo>
                        <a:pt x="302" y="529"/>
                        <a:pt x="279" y="528"/>
                        <a:pt x="262" y="538"/>
                      </a:cubicBezTo>
                      <a:cubicBezTo>
                        <a:pt x="261" y="539"/>
                        <a:pt x="259" y="539"/>
                        <a:pt x="258" y="538"/>
                      </a:cubicBezTo>
                      <a:cubicBezTo>
                        <a:pt x="257" y="537"/>
                        <a:pt x="257" y="536"/>
                        <a:pt x="257" y="535"/>
                      </a:cubicBezTo>
                      <a:cubicBezTo>
                        <a:pt x="260" y="518"/>
                        <a:pt x="255" y="500"/>
                        <a:pt x="241" y="489"/>
                      </a:cubicBezTo>
                      <a:cubicBezTo>
                        <a:pt x="241" y="489"/>
                        <a:pt x="241" y="489"/>
                        <a:pt x="241" y="489"/>
                      </a:cubicBezTo>
                      <a:cubicBezTo>
                        <a:pt x="225" y="475"/>
                        <a:pt x="202" y="473"/>
                        <a:pt x="185" y="484"/>
                      </a:cubicBezTo>
                      <a:cubicBezTo>
                        <a:pt x="183" y="485"/>
                        <a:pt x="182" y="484"/>
                        <a:pt x="181" y="484"/>
                      </a:cubicBezTo>
                      <a:cubicBezTo>
                        <a:pt x="180" y="483"/>
                        <a:pt x="180" y="482"/>
                        <a:pt x="180" y="481"/>
                      </a:cubicBezTo>
                      <a:cubicBezTo>
                        <a:pt x="183" y="464"/>
                        <a:pt x="177" y="446"/>
                        <a:pt x="164" y="435"/>
                      </a:cubicBezTo>
                      <a:cubicBezTo>
                        <a:pt x="164" y="435"/>
                        <a:pt x="164" y="435"/>
                        <a:pt x="164" y="435"/>
                      </a:cubicBezTo>
                      <a:cubicBezTo>
                        <a:pt x="150" y="423"/>
                        <a:pt x="132" y="420"/>
                        <a:pt x="117" y="425"/>
                      </a:cubicBezTo>
                      <a:cubicBezTo>
                        <a:pt x="115" y="426"/>
                        <a:pt x="114" y="425"/>
                        <a:pt x="113" y="425"/>
                      </a:cubicBezTo>
                      <a:cubicBezTo>
                        <a:pt x="112" y="424"/>
                        <a:pt x="112" y="422"/>
                        <a:pt x="113" y="421"/>
                      </a:cubicBezTo>
                      <a:cubicBezTo>
                        <a:pt x="121" y="402"/>
                        <a:pt x="116" y="379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80" y="347"/>
                        <a:pt x="49" y="350"/>
                        <a:pt x="32" y="370"/>
                      </a:cubicBezTo>
                      <a:cubicBezTo>
                        <a:pt x="18" y="386"/>
                        <a:pt x="18" y="386"/>
                        <a:pt x="18" y="386"/>
                      </a:cubicBezTo>
                      <a:cubicBezTo>
                        <a:pt x="0" y="406"/>
                        <a:pt x="2" y="437"/>
                        <a:pt x="23" y="455"/>
                      </a:cubicBezTo>
                      <a:cubicBezTo>
                        <a:pt x="23" y="455"/>
                        <a:pt x="23" y="455"/>
                        <a:pt x="23" y="455"/>
                      </a:cubicBezTo>
                      <a:cubicBezTo>
                        <a:pt x="35" y="465"/>
                        <a:pt x="51" y="469"/>
                        <a:pt x="66" y="465"/>
                      </a:cubicBezTo>
                      <a:cubicBezTo>
                        <a:pt x="68" y="465"/>
                        <a:pt x="69" y="465"/>
                        <a:pt x="70" y="466"/>
                      </a:cubicBezTo>
                      <a:cubicBezTo>
                        <a:pt x="70" y="467"/>
                        <a:pt x="70" y="469"/>
                        <a:pt x="69" y="470"/>
                      </a:cubicBezTo>
                      <a:cubicBezTo>
                        <a:pt x="54" y="490"/>
                        <a:pt x="57" y="519"/>
                        <a:pt x="76" y="536"/>
                      </a:cubicBezTo>
                      <a:cubicBezTo>
                        <a:pt x="76" y="536"/>
                        <a:pt x="76" y="536"/>
                        <a:pt x="76" y="536"/>
                      </a:cubicBezTo>
                      <a:cubicBezTo>
                        <a:pt x="95" y="553"/>
                        <a:pt x="124" y="552"/>
                        <a:pt x="142" y="534"/>
                      </a:cubicBezTo>
                      <a:cubicBezTo>
                        <a:pt x="143" y="533"/>
                        <a:pt x="144" y="533"/>
                        <a:pt x="145" y="534"/>
                      </a:cubicBezTo>
                      <a:cubicBezTo>
                        <a:pt x="147" y="534"/>
                        <a:pt x="147" y="535"/>
                        <a:pt x="147" y="537"/>
                      </a:cubicBezTo>
                      <a:cubicBezTo>
                        <a:pt x="146" y="552"/>
                        <a:pt x="151" y="568"/>
                        <a:pt x="164" y="578"/>
                      </a:cubicBezTo>
                      <a:cubicBezTo>
                        <a:pt x="164" y="578"/>
                        <a:pt x="164" y="578"/>
                        <a:pt x="164" y="578"/>
                      </a:cubicBezTo>
                      <a:cubicBezTo>
                        <a:pt x="183" y="595"/>
                        <a:pt x="212" y="594"/>
                        <a:pt x="230" y="576"/>
                      </a:cubicBezTo>
                      <a:cubicBezTo>
                        <a:pt x="231" y="575"/>
                        <a:pt x="232" y="575"/>
                        <a:pt x="233" y="576"/>
                      </a:cubicBezTo>
                      <a:cubicBezTo>
                        <a:pt x="234" y="576"/>
                        <a:pt x="235" y="577"/>
                        <a:pt x="235" y="579"/>
                      </a:cubicBezTo>
                      <a:cubicBezTo>
                        <a:pt x="233" y="594"/>
                        <a:pt x="239" y="610"/>
                        <a:pt x="252" y="621"/>
                      </a:cubicBezTo>
                      <a:cubicBezTo>
                        <a:pt x="272" y="638"/>
                        <a:pt x="303" y="636"/>
                        <a:pt x="320" y="615"/>
                      </a:cubicBezTo>
                      <a:cubicBezTo>
                        <a:pt x="324" y="611"/>
                        <a:pt x="324" y="611"/>
                        <a:pt x="324" y="611"/>
                      </a:cubicBezTo>
                      <a:cubicBezTo>
                        <a:pt x="341" y="591"/>
                        <a:pt x="339" y="560"/>
                        <a:pt x="319" y="543"/>
                      </a:cubicBezTo>
                      <a:close/>
                      <a:moveTo>
                        <a:pt x="449" y="177"/>
                      </a:moveTo>
                      <a:cubicBezTo>
                        <a:pt x="489" y="216"/>
                        <a:pt x="535" y="260"/>
                        <a:pt x="576" y="299"/>
                      </a:cubicBezTo>
                      <a:cubicBezTo>
                        <a:pt x="582" y="305"/>
                        <a:pt x="589" y="307"/>
                        <a:pt x="597" y="306"/>
                      </a:cubicBezTo>
                      <a:cubicBezTo>
                        <a:pt x="605" y="305"/>
                        <a:pt x="612" y="300"/>
                        <a:pt x="616" y="293"/>
                      </a:cubicBezTo>
                      <a:cubicBezTo>
                        <a:pt x="626" y="275"/>
                        <a:pt x="632" y="256"/>
                        <a:pt x="636" y="234"/>
                      </a:cubicBezTo>
                      <a:cubicBezTo>
                        <a:pt x="638" y="224"/>
                        <a:pt x="642" y="216"/>
                        <a:pt x="649" y="209"/>
                      </a:cubicBezTo>
                      <a:cubicBezTo>
                        <a:pt x="671" y="186"/>
                        <a:pt x="671" y="186"/>
                        <a:pt x="671" y="186"/>
                      </a:cubicBezTo>
                      <a:cubicBezTo>
                        <a:pt x="688" y="168"/>
                        <a:pt x="689" y="139"/>
                        <a:pt x="672" y="121"/>
                      </a:cubicBezTo>
                      <a:cubicBezTo>
                        <a:pt x="580" y="21"/>
                        <a:pt x="580" y="21"/>
                        <a:pt x="580" y="21"/>
                      </a:cubicBezTo>
                      <a:cubicBezTo>
                        <a:pt x="563" y="3"/>
                        <a:pt x="534" y="0"/>
                        <a:pt x="515" y="16"/>
                      </a:cubicBezTo>
                      <a:cubicBezTo>
                        <a:pt x="493" y="34"/>
                        <a:pt x="493" y="34"/>
                        <a:pt x="493" y="34"/>
                      </a:cubicBezTo>
                      <a:cubicBezTo>
                        <a:pt x="483" y="42"/>
                        <a:pt x="471" y="45"/>
                        <a:pt x="457" y="44"/>
                      </a:cubicBezTo>
                      <a:cubicBezTo>
                        <a:pt x="435" y="41"/>
                        <a:pt x="412" y="38"/>
                        <a:pt x="390" y="36"/>
                      </a:cubicBezTo>
                      <a:cubicBezTo>
                        <a:pt x="347" y="30"/>
                        <a:pt x="308" y="41"/>
                        <a:pt x="274" y="67"/>
                      </a:cubicBezTo>
                      <a:cubicBezTo>
                        <a:pt x="229" y="101"/>
                        <a:pt x="184" y="136"/>
                        <a:pt x="139" y="171"/>
                      </a:cubicBezTo>
                      <a:cubicBezTo>
                        <a:pt x="95" y="207"/>
                        <a:pt x="151" y="255"/>
                        <a:pt x="203" y="222"/>
                      </a:cubicBezTo>
                      <a:cubicBezTo>
                        <a:pt x="301" y="161"/>
                        <a:pt x="301" y="161"/>
                        <a:pt x="301" y="161"/>
                      </a:cubicBezTo>
                      <a:cubicBezTo>
                        <a:pt x="315" y="153"/>
                        <a:pt x="331" y="152"/>
                        <a:pt x="346" y="158"/>
                      </a:cubicBezTo>
                      <a:cubicBezTo>
                        <a:pt x="364" y="167"/>
                        <a:pt x="388" y="168"/>
                        <a:pt x="408" y="165"/>
                      </a:cubicBezTo>
                      <a:cubicBezTo>
                        <a:pt x="423" y="162"/>
                        <a:pt x="437" y="166"/>
                        <a:pt x="449" y="1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6309498" y="4518596"/>
              <a:ext cx="563786" cy="563787"/>
              <a:chOff x="4798846" y="3684983"/>
              <a:chExt cx="563884" cy="563961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798846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4986263" y="3800231"/>
                <a:ext cx="203290" cy="270481"/>
                <a:chOff x="7976594" y="2279040"/>
                <a:chExt cx="528116" cy="702571"/>
              </a:xfrm>
              <a:solidFill>
                <a:schemeClr val="bg1"/>
              </a:solidFill>
            </p:grpSpPr>
            <p:sp>
              <p:nvSpPr>
                <p:cNvPr id="29" name="Freeform 23"/>
                <p:cNvSpPr>
                  <a:spLocks noEditPoints="1"/>
                </p:cNvSpPr>
                <p:nvPr/>
              </p:nvSpPr>
              <p:spPr bwMode="auto">
                <a:xfrm>
                  <a:off x="7976594" y="2279040"/>
                  <a:ext cx="519705" cy="702571"/>
                </a:xfrm>
                <a:custGeom>
                  <a:avLst/>
                  <a:gdLst>
                    <a:gd name="T0" fmla="*/ 592 w 601"/>
                    <a:gd name="T1" fmla="*/ 600 h 813"/>
                    <a:gd name="T2" fmla="*/ 374 w 601"/>
                    <a:gd name="T3" fmla="*/ 589 h 813"/>
                    <a:gd name="T4" fmla="*/ 374 w 601"/>
                    <a:gd name="T5" fmla="*/ 423 h 813"/>
                    <a:gd name="T6" fmla="*/ 601 w 601"/>
                    <a:gd name="T7" fmla="*/ 435 h 813"/>
                    <a:gd name="T8" fmla="*/ 533 w 601"/>
                    <a:gd name="T9" fmla="*/ 514 h 813"/>
                    <a:gd name="T10" fmla="*/ 592 w 601"/>
                    <a:gd name="T11" fmla="*/ 600 h 813"/>
                    <a:gd name="T12" fmla="*/ 253 w 601"/>
                    <a:gd name="T13" fmla="*/ 44 h 813"/>
                    <a:gd name="T14" fmla="*/ 298 w 601"/>
                    <a:gd name="T15" fmla="*/ 0 h 813"/>
                    <a:gd name="T16" fmla="*/ 342 w 601"/>
                    <a:gd name="T17" fmla="*/ 44 h 813"/>
                    <a:gd name="T18" fmla="*/ 342 w 601"/>
                    <a:gd name="T19" fmla="*/ 103 h 813"/>
                    <a:gd name="T20" fmla="*/ 253 w 601"/>
                    <a:gd name="T21" fmla="*/ 108 h 813"/>
                    <a:gd name="T22" fmla="*/ 253 w 601"/>
                    <a:gd name="T23" fmla="*/ 44 h 813"/>
                    <a:gd name="T24" fmla="*/ 342 w 601"/>
                    <a:gd name="T25" fmla="*/ 332 h 813"/>
                    <a:gd name="T26" fmla="*/ 342 w 601"/>
                    <a:gd name="T27" fmla="*/ 737 h 813"/>
                    <a:gd name="T28" fmla="*/ 355 w 601"/>
                    <a:gd name="T29" fmla="*/ 750 h 813"/>
                    <a:gd name="T30" fmla="*/ 380 w 601"/>
                    <a:gd name="T31" fmla="*/ 750 h 813"/>
                    <a:gd name="T32" fmla="*/ 415 w 601"/>
                    <a:gd name="T33" fmla="*/ 786 h 813"/>
                    <a:gd name="T34" fmla="*/ 415 w 601"/>
                    <a:gd name="T35" fmla="*/ 813 h 813"/>
                    <a:gd name="T36" fmla="*/ 180 w 601"/>
                    <a:gd name="T37" fmla="*/ 813 h 813"/>
                    <a:gd name="T38" fmla="*/ 180 w 601"/>
                    <a:gd name="T39" fmla="*/ 786 h 813"/>
                    <a:gd name="T40" fmla="*/ 216 w 601"/>
                    <a:gd name="T41" fmla="*/ 750 h 813"/>
                    <a:gd name="T42" fmla="*/ 240 w 601"/>
                    <a:gd name="T43" fmla="*/ 750 h 813"/>
                    <a:gd name="T44" fmla="*/ 253 w 601"/>
                    <a:gd name="T45" fmla="*/ 737 h 813"/>
                    <a:gd name="T46" fmla="*/ 253 w 601"/>
                    <a:gd name="T47" fmla="*/ 337 h 813"/>
                    <a:gd name="T48" fmla="*/ 342 w 601"/>
                    <a:gd name="T49" fmla="*/ 332 h 813"/>
                    <a:gd name="T50" fmla="*/ 221 w 601"/>
                    <a:gd name="T51" fmla="*/ 581 h 813"/>
                    <a:gd name="T52" fmla="*/ 59 w 601"/>
                    <a:gd name="T53" fmla="*/ 572 h 813"/>
                    <a:gd name="T54" fmla="*/ 0 w 601"/>
                    <a:gd name="T55" fmla="*/ 486 h 813"/>
                    <a:gd name="T56" fmla="*/ 68 w 601"/>
                    <a:gd name="T57" fmla="*/ 407 h 813"/>
                    <a:gd name="T58" fmla="*/ 221 w 601"/>
                    <a:gd name="T59" fmla="*/ 415 h 813"/>
                    <a:gd name="T60" fmla="*/ 221 w 601"/>
                    <a:gd name="T61" fmla="*/ 581 h 8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01" h="813">
                      <a:moveTo>
                        <a:pt x="592" y="600"/>
                      </a:moveTo>
                      <a:cubicBezTo>
                        <a:pt x="374" y="589"/>
                        <a:pt x="374" y="589"/>
                        <a:pt x="374" y="589"/>
                      </a:cubicBezTo>
                      <a:cubicBezTo>
                        <a:pt x="374" y="423"/>
                        <a:pt x="374" y="423"/>
                        <a:pt x="374" y="423"/>
                      </a:cubicBezTo>
                      <a:cubicBezTo>
                        <a:pt x="601" y="435"/>
                        <a:pt x="601" y="435"/>
                        <a:pt x="601" y="435"/>
                      </a:cubicBezTo>
                      <a:cubicBezTo>
                        <a:pt x="533" y="514"/>
                        <a:pt x="533" y="514"/>
                        <a:pt x="533" y="514"/>
                      </a:cubicBezTo>
                      <a:cubicBezTo>
                        <a:pt x="592" y="600"/>
                        <a:pt x="592" y="600"/>
                        <a:pt x="592" y="600"/>
                      </a:cubicBezTo>
                      <a:close/>
                      <a:moveTo>
                        <a:pt x="253" y="44"/>
                      </a:moveTo>
                      <a:cubicBezTo>
                        <a:pt x="253" y="20"/>
                        <a:pt x="273" y="0"/>
                        <a:pt x="298" y="0"/>
                      </a:cubicBezTo>
                      <a:cubicBezTo>
                        <a:pt x="322" y="0"/>
                        <a:pt x="342" y="20"/>
                        <a:pt x="342" y="44"/>
                      </a:cubicBezTo>
                      <a:cubicBezTo>
                        <a:pt x="342" y="103"/>
                        <a:pt x="342" y="103"/>
                        <a:pt x="342" y="103"/>
                      </a:cubicBezTo>
                      <a:cubicBezTo>
                        <a:pt x="253" y="108"/>
                        <a:pt x="253" y="108"/>
                        <a:pt x="253" y="108"/>
                      </a:cubicBezTo>
                      <a:cubicBezTo>
                        <a:pt x="253" y="44"/>
                        <a:pt x="253" y="44"/>
                        <a:pt x="253" y="44"/>
                      </a:cubicBezTo>
                      <a:close/>
                      <a:moveTo>
                        <a:pt x="342" y="332"/>
                      </a:moveTo>
                      <a:cubicBezTo>
                        <a:pt x="342" y="737"/>
                        <a:pt x="342" y="737"/>
                        <a:pt x="342" y="737"/>
                      </a:cubicBezTo>
                      <a:cubicBezTo>
                        <a:pt x="342" y="744"/>
                        <a:pt x="348" y="750"/>
                        <a:pt x="355" y="750"/>
                      </a:cubicBezTo>
                      <a:cubicBezTo>
                        <a:pt x="380" y="750"/>
                        <a:pt x="380" y="750"/>
                        <a:pt x="380" y="750"/>
                      </a:cubicBezTo>
                      <a:cubicBezTo>
                        <a:pt x="399" y="750"/>
                        <a:pt x="415" y="766"/>
                        <a:pt x="415" y="786"/>
                      </a:cubicBezTo>
                      <a:cubicBezTo>
                        <a:pt x="415" y="813"/>
                        <a:pt x="415" y="813"/>
                        <a:pt x="415" y="813"/>
                      </a:cubicBezTo>
                      <a:cubicBezTo>
                        <a:pt x="180" y="813"/>
                        <a:pt x="180" y="813"/>
                        <a:pt x="180" y="813"/>
                      </a:cubicBezTo>
                      <a:cubicBezTo>
                        <a:pt x="180" y="786"/>
                        <a:pt x="180" y="786"/>
                        <a:pt x="180" y="786"/>
                      </a:cubicBezTo>
                      <a:cubicBezTo>
                        <a:pt x="180" y="766"/>
                        <a:pt x="196" y="750"/>
                        <a:pt x="216" y="750"/>
                      </a:cubicBezTo>
                      <a:cubicBezTo>
                        <a:pt x="240" y="750"/>
                        <a:pt x="240" y="750"/>
                        <a:pt x="240" y="750"/>
                      </a:cubicBezTo>
                      <a:cubicBezTo>
                        <a:pt x="247" y="750"/>
                        <a:pt x="253" y="744"/>
                        <a:pt x="253" y="737"/>
                      </a:cubicBezTo>
                      <a:cubicBezTo>
                        <a:pt x="253" y="337"/>
                        <a:pt x="253" y="337"/>
                        <a:pt x="253" y="337"/>
                      </a:cubicBezTo>
                      <a:cubicBezTo>
                        <a:pt x="342" y="332"/>
                        <a:pt x="342" y="332"/>
                        <a:pt x="342" y="332"/>
                      </a:cubicBezTo>
                      <a:close/>
                      <a:moveTo>
                        <a:pt x="221" y="581"/>
                      </a:moveTo>
                      <a:cubicBezTo>
                        <a:pt x="59" y="572"/>
                        <a:pt x="59" y="572"/>
                        <a:pt x="59" y="572"/>
                      </a:cubicBezTo>
                      <a:cubicBezTo>
                        <a:pt x="0" y="486"/>
                        <a:pt x="0" y="486"/>
                        <a:pt x="0" y="486"/>
                      </a:cubicBezTo>
                      <a:cubicBezTo>
                        <a:pt x="68" y="407"/>
                        <a:pt x="68" y="407"/>
                        <a:pt x="68" y="407"/>
                      </a:cubicBezTo>
                      <a:cubicBezTo>
                        <a:pt x="221" y="415"/>
                        <a:pt x="221" y="415"/>
                        <a:pt x="221" y="415"/>
                      </a:cubicBezTo>
                      <a:cubicBezTo>
                        <a:pt x="221" y="581"/>
                        <a:pt x="221" y="581"/>
                        <a:pt x="221" y="5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30" name="Freeform 24"/>
                <p:cNvSpPr/>
                <p:nvPr/>
              </p:nvSpPr>
              <p:spPr bwMode="auto">
                <a:xfrm>
                  <a:off x="7985371" y="2386200"/>
                  <a:ext cx="519339" cy="166774"/>
                </a:xfrm>
                <a:custGeom>
                  <a:avLst/>
                  <a:gdLst>
                    <a:gd name="T0" fmla="*/ 0 w 1420"/>
                    <a:gd name="T1" fmla="*/ 66 h 456"/>
                    <a:gd name="T2" fmla="*/ 631 w 1420"/>
                    <a:gd name="T3" fmla="*/ 33 h 456"/>
                    <a:gd name="T4" fmla="*/ 1259 w 1420"/>
                    <a:gd name="T5" fmla="*/ 0 h 456"/>
                    <a:gd name="T6" fmla="*/ 1420 w 1420"/>
                    <a:gd name="T7" fmla="*/ 189 h 456"/>
                    <a:gd name="T8" fmla="*/ 1281 w 1420"/>
                    <a:gd name="T9" fmla="*/ 390 h 456"/>
                    <a:gd name="T10" fmla="*/ 650 w 1420"/>
                    <a:gd name="T11" fmla="*/ 423 h 456"/>
                    <a:gd name="T12" fmla="*/ 21 w 1420"/>
                    <a:gd name="T13" fmla="*/ 456 h 456"/>
                    <a:gd name="T14" fmla="*/ 160 w 1420"/>
                    <a:gd name="T15" fmla="*/ 253 h 456"/>
                    <a:gd name="T16" fmla="*/ 0 w 1420"/>
                    <a:gd name="T17" fmla="*/ 66 h 456"/>
                    <a:gd name="T18" fmla="*/ 0 w 1420"/>
                    <a:gd name="T19" fmla="*/ 66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0" h="456">
                      <a:moveTo>
                        <a:pt x="0" y="66"/>
                      </a:moveTo>
                      <a:lnTo>
                        <a:pt x="631" y="33"/>
                      </a:lnTo>
                      <a:lnTo>
                        <a:pt x="1259" y="0"/>
                      </a:lnTo>
                      <a:lnTo>
                        <a:pt x="1420" y="189"/>
                      </a:lnTo>
                      <a:lnTo>
                        <a:pt x="1281" y="390"/>
                      </a:lnTo>
                      <a:lnTo>
                        <a:pt x="650" y="423"/>
                      </a:lnTo>
                      <a:lnTo>
                        <a:pt x="21" y="456"/>
                      </a:lnTo>
                      <a:lnTo>
                        <a:pt x="160" y="253"/>
                      </a:lnTo>
                      <a:lnTo>
                        <a:pt x="0" y="66"/>
                      </a:lnTo>
                      <a:lnTo>
                        <a:pt x="0" y="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325309" y="4518596"/>
              <a:ext cx="563786" cy="563787"/>
              <a:chOff x="5814834" y="3684983"/>
              <a:chExt cx="563884" cy="56396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5814834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961456" y="3800091"/>
                <a:ext cx="272556" cy="270762"/>
                <a:chOff x="6463926" y="2278309"/>
                <a:chExt cx="708057" cy="703302"/>
              </a:xfrm>
              <a:solidFill>
                <a:schemeClr val="bg1"/>
              </a:solidFill>
            </p:grpSpPr>
            <p:sp>
              <p:nvSpPr>
                <p:cNvPr id="23" name="Freeform 30"/>
                <p:cNvSpPr>
                  <a:spLocks noEditPoints="1"/>
                </p:cNvSpPr>
                <p:nvPr/>
              </p:nvSpPr>
              <p:spPr bwMode="auto">
                <a:xfrm>
                  <a:off x="6687023" y="2278309"/>
                  <a:ext cx="261864" cy="305752"/>
                </a:xfrm>
                <a:custGeom>
                  <a:avLst/>
                  <a:gdLst>
                    <a:gd name="T0" fmla="*/ 150 w 303"/>
                    <a:gd name="T1" fmla="*/ 1 h 354"/>
                    <a:gd name="T2" fmla="*/ 81 w 303"/>
                    <a:gd name="T3" fmla="*/ 76 h 354"/>
                    <a:gd name="T4" fmla="*/ 153 w 303"/>
                    <a:gd name="T5" fmla="*/ 165 h 354"/>
                    <a:gd name="T6" fmla="*/ 222 w 303"/>
                    <a:gd name="T7" fmla="*/ 74 h 354"/>
                    <a:gd name="T8" fmla="*/ 150 w 303"/>
                    <a:gd name="T9" fmla="*/ 1 h 354"/>
                    <a:gd name="T10" fmla="*/ 151 w 303"/>
                    <a:gd name="T11" fmla="*/ 261 h 354"/>
                    <a:gd name="T12" fmla="*/ 198 w 303"/>
                    <a:gd name="T13" fmla="*/ 196 h 354"/>
                    <a:gd name="T14" fmla="*/ 210 w 303"/>
                    <a:gd name="T15" fmla="*/ 190 h 354"/>
                    <a:gd name="T16" fmla="*/ 260 w 303"/>
                    <a:gd name="T17" fmla="*/ 199 h 354"/>
                    <a:gd name="T18" fmla="*/ 290 w 303"/>
                    <a:gd name="T19" fmla="*/ 225 h 354"/>
                    <a:gd name="T20" fmla="*/ 303 w 303"/>
                    <a:gd name="T21" fmla="*/ 330 h 354"/>
                    <a:gd name="T22" fmla="*/ 297 w 303"/>
                    <a:gd name="T23" fmla="*/ 347 h 354"/>
                    <a:gd name="T24" fmla="*/ 280 w 303"/>
                    <a:gd name="T25" fmla="*/ 354 h 354"/>
                    <a:gd name="T26" fmla="*/ 23 w 303"/>
                    <a:gd name="T27" fmla="*/ 354 h 354"/>
                    <a:gd name="T28" fmla="*/ 6 w 303"/>
                    <a:gd name="T29" fmla="*/ 347 h 354"/>
                    <a:gd name="T30" fmla="*/ 0 w 303"/>
                    <a:gd name="T31" fmla="*/ 330 h 354"/>
                    <a:gd name="T32" fmla="*/ 13 w 303"/>
                    <a:gd name="T33" fmla="*/ 225 h 354"/>
                    <a:gd name="T34" fmla="*/ 43 w 303"/>
                    <a:gd name="T35" fmla="*/ 199 h 354"/>
                    <a:gd name="T36" fmla="*/ 93 w 303"/>
                    <a:gd name="T37" fmla="*/ 190 h 354"/>
                    <a:gd name="T38" fmla="*/ 105 w 303"/>
                    <a:gd name="T39" fmla="*/ 196 h 354"/>
                    <a:gd name="T40" fmla="*/ 151 w 303"/>
                    <a:gd name="T41" fmla="*/ 261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3" h="354">
                      <a:moveTo>
                        <a:pt x="150" y="1"/>
                      </a:moveTo>
                      <a:cubicBezTo>
                        <a:pt x="111" y="2"/>
                        <a:pt x="80" y="36"/>
                        <a:pt x="81" y="76"/>
                      </a:cubicBezTo>
                      <a:cubicBezTo>
                        <a:pt x="82" y="117"/>
                        <a:pt x="114" y="166"/>
                        <a:pt x="153" y="165"/>
                      </a:cubicBezTo>
                      <a:cubicBezTo>
                        <a:pt x="192" y="165"/>
                        <a:pt x="223" y="114"/>
                        <a:pt x="222" y="74"/>
                      </a:cubicBezTo>
                      <a:cubicBezTo>
                        <a:pt x="221" y="33"/>
                        <a:pt x="189" y="0"/>
                        <a:pt x="150" y="1"/>
                      </a:cubicBezTo>
                      <a:close/>
                      <a:moveTo>
                        <a:pt x="151" y="261"/>
                      </a:moveTo>
                      <a:cubicBezTo>
                        <a:pt x="198" y="196"/>
                        <a:pt x="198" y="196"/>
                        <a:pt x="198" y="196"/>
                      </a:cubicBezTo>
                      <a:cubicBezTo>
                        <a:pt x="201" y="192"/>
                        <a:pt x="206" y="190"/>
                        <a:pt x="210" y="190"/>
                      </a:cubicBezTo>
                      <a:cubicBezTo>
                        <a:pt x="260" y="199"/>
                        <a:pt x="260" y="199"/>
                        <a:pt x="260" y="199"/>
                      </a:cubicBezTo>
                      <a:cubicBezTo>
                        <a:pt x="278" y="202"/>
                        <a:pt x="288" y="217"/>
                        <a:pt x="290" y="225"/>
                      </a:cubicBezTo>
                      <a:cubicBezTo>
                        <a:pt x="297" y="274"/>
                        <a:pt x="301" y="304"/>
                        <a:pt x="303" y="330"/>
                      </a:cubicBezTo>
                      <a:cubicBezTo>
                        <a:pt x="303" y="336"/>
                        <a:pt x="301" y="342"/>
                        <a:pt x="297" y="347"/>
                      </a:cubicBezTo>
                      <a:cubicBezTo>
                        <a:pt x="292" y="351"/>
                        <a:pt x="287" y="354"/>
                        <a:pt x="280" y="354"/>
                      </a:cubicBezTo>
                      <a:cubicBezTo>
                        <a:pt x="23" y="354"/>
                        <a:pt x="23" y="354"/>
                        <a:pt x="23" y="354"/>
                      </a:cubicBezTo>
                      <a:cubicBezTo>
                        <a:pt x="16" y="354"/>
                        <a:pt x="11" y="351"/>
                        <a:pt x="6" y="347"/>
                      </a:cubicBezTo>
                      <a:cubicBezTo>
                        <a:pt x="2" y="342"/>
                        <a:pt x="0" y="336"/>
                        <a:pt x="0" y="330"/>
                      </a:cubicBezTo>
                      <a:cubicBezTo>
                        <a:pt x="2" y="304"/>
                        <a:pt x="6" y="274"/>
                        <a:pt x="13" y="225"/>
                      </a:cubicBezTo>
                      <a:cubicBezTo>
                        <a:pt x="15" y="217"/>
                        <a:pt x="25" y="202"/>
                        <a:pt x="43" y="199"/>
                      </a:cubicBezTo>
                      <a:cubicBezTo>
                        <a:pt x="93" y="190"/>
                        <a:pt x="93" y="190"/>
                        <a:pt x="93" y="190"/>
                      </a:cubicBezTo>
                      <a:cubicBezTo>
                        <a:pt x="97" y="190"/>
                        <a:pt x="102" y="192"/>
                        <a:pt x="105" y="196"/>
                      </a:cubicBezTo>
                      <a:cubicBezTo>
                        <a:pt x="151" y="261"/>
                        <a:pt x="151" y="261"/>
                        <a:pt x="151" y="2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24" name="Freeform 31"/>
                <p:cNvSpPr>
                  <a:spLocks noEditPoints="1"/>
                </p:cNvSpPr>
                <p:nvPr/>
              </p:nvSpPr>
              <p:spPr bwMode="auto">
                <a:xfrm>
                  <a:off x="6463926" y="2632337"/>
                  <a:ext cx="268082" cy="349274"/>
                </a:xfrm>
                <a:custGeom>
                  <a:avLst/>
                  <a:gdLst>
                    <a:gd name="T0" fmla="*/ 153 w 310"/>
                    <a:gd name="T1" fmla="*/ 1 h 404"/>
                    <a:gd name="T2" fmla="*/ 84 w 310"/>
                    <a:gd name="T3" fmla="*/ 76 h 404"/>
                    <a:gd name="T4" fmla="*/ 156 w 310"/>
                    <a:gd name="T5" fmla="*/ 165 h 404"/>
                    <a:gd name="T6" fmla="*/ 225 w 310"/>
                    <a:gd name="T7" fmla="*/ 73 h 404"/>
                    <a:gd name="T8" fmla="*/ 153 w 310"/>
                    <a:gd name="T9" fmla="*/ 1 h 404"/>
                    <a:gd name="T10" fmla="*/ 155 w 310"/>
                    <a:gd name="T11" fmla="*/ 261 h 404"/>
                    <a:gd name="T12" fmla="*/ 201 w 310"/>
                    <a:gd name="T13" fmla="*/ 195 h 404"/>
                    <a:gd name="T14" fmla="*/ 213 w 310"/>
                    <a:gd name="T15" fmla="*/ 190 h 404"/>
                    <a:gd name="T16" fmla="*/ 263 w 310"/>
                    <a:gd name="T17" fmla="*/ 199 h 404"/>
                    <a:gd name="T18" fmla="*/ 293 w 310"/>
                    <a:gd name="T19" fmla="*/ 225 h 404"/>
                    <a:gd name="T20" fmla="*/ 304 w 310"/>
                    <a:gd name="T21" fmla="*/ 385 h 404"/>
                    <a:gd name="T22" fmla="*/ 282 w 310"/>
                    <a:gd name="T23" fmla="*/ 404 h 404"/>
                    <a:gd name="T24" fmla="*/ 27 w 310"/>
                    <a:gd name="T25" fmla="*/ 404 h 404"/>
                    <a:gd name="T26" fmla="*/ 5 w 310"/>
                    <a:gd name="T27" fmla="*/ 385 h 404"/>
                    <a:gd name="T28" fmla="*/ 16 w 310"/>
                    <a:gd name="T29" fmla="*/ 225 h 404"/>
                    <a:gd name="T30" fmla="*/ 46 w 310"/>
                    <a:gd name="T31" fmla="*/ 199 h 404"/>
                    <a:gd name="T32" fmla="*/ 96 w 310"/>
                    <a:gd name="T33" fmla="*/ 190 h 404"/>
                    <a:gd name="T34" fmla="*/ 108 w 310"/>
                    <a:gd name="T35" fmla="*/ 195 h 404"/>
                    <a:gd name="T36" fmla="*/ 155 w 310"/>
                    <a:gd name="T37" fmla="*/ 261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0" h="403">
                      <a:moveTo>
                        <a:pt x="153" y="1"/>
                      </a:moveTo>
                      <a:cubicBezTo>
                        <a:pt x="114" y="1"/>
                        <a:pt x="83" y="35"/>
                        <a:pt x="84" y="76"/>
                      </a:cubicBezTo>
                      <a:cubicBezTo>
                        <a:pt x="85" y="117"/>
                        <a:pt x="117" y="166"/>
                        <a:pt x="156" y="165"/>
                      </a:cubicBezTo>
                      <a:cubicBezTo>
                        <a:pt x="195" y="164"/>
                        <a:pt x="226" y="114"/>
                        <a:pt x="225" y="73"/>
                      </a:cubicBezTo>
                      <a:cubicBezTo>
                        <a:pt x="224" y="32"/>
                        <a:pt x="192" y="0"/>
                        <a:pt x="153" y="1"/>
                      </a:cubicBezTo>
                      <a:close/>
                      <a:moveTo>
                        <a:pt x="155" y="261"/>
                      </a:moveTo>
                      <a:cubicBezTo>
                        <a:pt x="201" y="195"/>
                        <a:pt x="201" y="195"/>
                        <a:pt x="201" y="195"/>
                      </a:cubicBezTo>
                      <a:cubicBezTo>
                        <a:pt x="204" y="191"/>
                        <a:pt x="209" y="189"/>
                        <a:pt x="213" y="190"/>
                      </a:cubicBezTo>
                      <a:cubicBezTo>
                        <a:pt x="263" y="199"/>
                        <a:pt x="263" y="199"/>
                        <a:pt x="263" y="199"/>
                      </a:cubicBezTo>
                      <a:cubicBezTo>
                        <a:pt x="281" y="202"/>
                        <a:pt x="291" y="216"/>
                        <a:pt x="293" y="225"/>
                      </a:cubicBezTo>
                      <a:cubicBezTo>
                        <a:pt x="304" y="309"/>
                        <a:pt x="310" y="336"/>
                        <a:pt x="304" y="385"/>
                      </a:cubicBezTo>
                      <a:cubicBezTo>
                        <a:pt x="303" y="396"/>
                        <a:pt x="294" y="404"/>
                        <a:pt x="282" y="404"/>
                      </a:cubicBezTo>
                      <a:cubicBezTo>
                        <a:pt x="27" y="404"/>
                        <a:pt x="27" y="404"/>
                        <a:pt x="27" y="404"/>
                      </a:cubicBezTo>
                      <a:cubicBezTo>
                        <a:pt x="15" y="404"/>
                        <a:pt x="6" y="396"/>
                        <a:pt x="5" y="385"/>
                      </a:cubicBezTo>
                      <a:cubicBezTo>
                        <a:pt x="0" y="336"/>
                        <a:pt x="5" y="309"/>
                        <a:pt x="16" y="225"/>
                      </a:cubicBezTo>
                      <a:cubicBezTo>
                        <a:pt x="18" y="216"/>
                        <a:pt x="28" y="202"/>
                        <a:pt x="46" y="199"/>
                      </a:cubicBezTo>
                      <a:cubicBezTo>
                        <a:pt x="96" y="190"/>
                        <a:pt x="96" y="190"/>
                        <a:pt x="96" y="190"/>
                      </a:cubicBezTo>
                      <a:cubicBezTo>
                        <a:pt x="100" y="189"/>
                        <a:pt x="105" y="191"/>
                        <a:pt x="108" y="195"/>
                      </a:cubicBezTo>
                      <a:cubicBezTo>
                        <a:pt x="155" y="261"/>
                        <a:pt x="155" y="261"/>
                        <a:pt x="155" y="2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25" name="Freeform 32"/>
                <p:cNvSpPr/>
                <p:nvPr/>
              </p:nvSpPr>
              <p:spPr bwMode="auto">
                <a:xfrm>
                  <a:off x="6727619" y="2616977"/>
                  <a:ext cx="180672" cy="154705"/>
                </a:xfrm>
                <a:custGeom>
                  <a:avLst/>
                  <a:gdLst>
                    <a:gd name="T0" fmla="*/ 85 w 209"/>
                    <a:gd name="T1" fmla="*/ 19 h 179"/>
                    <a:gd name="T2" fmla="*/ 104 w 209"/>
                    <a:gd name="T3" fmla="*/ 0 h 179"/>
                    <a:gd name="T4" fmla="*/ 124 w 209"/>
                    <a:gd name="T5" fmla="*/ 19 h 179"/>
                    <a:gd name="T6" fmla="*/ 124 w 209"/>
                    <a:gd name="T7" fmla="*/ 98 h 179"/>
                    <a:gd name="T8" fmla="*/ 197 w 209"/>
                    <a:gd name="T9" fmla="*/ 141 h 179"/>
                    <a:gd name="T10" fmla="*/ 204 w 209"/>
                    <a:gd name="T11" fmla="*/ 167 h 179"/>
                    <a:gd name="T12" fmla="*/ 178 w 209"/>
                    <a:gd name="T13" fmla="*/ 174 h 179"/>
                    <a:gd name="T14" fmla="*/ 104 w 209"/>
                    <a:gd name="T15" fmla="*/ 131 h 179"/>
                    <a:gd name="T16" fmla="*/ 31 w 209"/>
                    <a:gd name="T17" fmla="*/ 174 h 179"/>
                    <a:gd name="T18" fmla="*/ 5 w 209"/>
                    <a:gd name="T19" fmla="*/ 167 h 179"/>
                    <a:gd name="T20" fmla="*/ 12 w 209"/>
                    <a:gd name="T21" fmla="*/ 141 h 179"/>
                    <a:gd name="T22" fmla="*/ 85 w 209"/>
                    <a:gd name="T23" fmla="*/ 98 h 179"/>
                    <a:gd name="T24" fmla="*/ 85 w 209"/>
                    <a:gd name="T25" fmla="*/ 1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9" h="179">
                      <a:moveTo>
                        <a:pt x="85" y="19"/>
                      </a:moveTo>
                      <a:cubicBezTo>
                        <a:pt x="85" y="8"/>
                        <a:pt x="94" y="0"/>
                        <a:pt x="104" y="0"/>
                      </a:cubicBezTo>
                      <a:cubicBezTo>
                        <a:pt x="115" y="0"/>
                        <a:pt x="124" y="8"/>
                        <a:pt x="124" y="19"/>
                      </a:cubicBezTo>
                      <a:cubicBezTo>
                        <a:pt x="124" y="98"/>
                        <a:pt x="124" y="98"/>
                        <a:pt x="124" y="98"/>
                      </a:cubicBezTo>
                      <a:cubicBezTo>
                        <a:pt x="197" y="141"/>
                        <a:pt x="197" y="141"/>
                        <a:pt x="197" y="141"/>
                      </a:cubicBezTo>
                      <a:cubicBezTo>
                        <a:pt x="206" y="146"/>
                        <a:pt x="209" y="158"/>
                        <a:pt x="204" y="167"/>
                      </a:cubicBezTo>
                      <a:cubicBezTo>
                        <a:pt x="198" y="176"/>
                        <a:pt x="187" y="179"/>
                        <a:pt x="178" y="174"/>
                      </a:cubicBezTo>
                      <a:cubicBezTo>
                        <a:pt x="104" y="131"/>
                        <a:pt x="104" y="131"/>
                        <a:pt x="104" y="131"/>
                      </a:cubicBezTo>
                      <a:cubicBezTo>
                        <a:pt x="31" y="174"/>
                        <a:pt x="31" y="174"/>
                        <a:pt x="31" y="174"/>
                      </a:cubicBezTo>
                      <a:cubicBezTo>
                        <a:pt x="22" y="179"/>
                        <a:pt x="11" y="176"/>
                        <a:pt x="5" y="167"/>
                      </a:cubicBezTo>
                      <a:cubicBezTo>
                        <a:pt x="0" y="158"/>
                        <a:pt x="3" y="146"/>
                        <a:pt x="12" y="141"/>
                      </a:cubicBezTo>
                      <a:cubicBezTo>
                        <a:pt x="85" y="98"/>
                        <a:pt x="85" y="98"/>
                        <a:pt x="85" y="98"/>
                      </a:cubicBezTo>
                      <a:cubicBezTo>
                        <a:pt x="85" y="19"/>
                        <a:pt x="85" y="19"/>
                        <a:pt x="85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26" name="Freeform 33"/>
                <p:cNvSpPr>
                  <a:spLocks noEditPoints="1"/>
                </p:cNvSpPr>
                <p:nvPr/>
              </p:nvSpPr>
              <p:spPr bwMode="auto">
                <a:xfrm>
                  <a:off x="6903901" y="2632337"/>
                  <a:ext cx="268082" cy="349274"/>
                </a:xfrm>
                <a:custGeom>
                  <a:avLst/>
                  <a:gdLst>
                    <a:gd name="T0" fmla="*/ 154 w 310"/>
                    <a:gd name="T1" fmla="*/ 1 h 404"/>
                    <a:gd name="T2" fmla="*/ 85 w 310"/>
                    <a:gd name="T3" fmla="*/ 76 h 404"/>
                    <a:gd name="T4" fmla="*/ 157 w 310"/>
                    <a:gd name="T5" fmla="*/ 165 h 404"/>
                    <a:gd name="T6" fmla="*/ 226 w 310"/>
                    <a:gd name="T7" fmla="*/ 73 h 404"/>
                    <a:gd name="T8" fmla="*/ 154 w 310"/>
                    <a:gd name="T9" fmla="*/ 1 h 404"/>
                    <a:gd name="T10" fmla="*/ 155 w 310"/>
                    <a:gd name="T11" fmla="*/ 261 h 404"/>
                    <a:gd name="T12" fmla="*/ 202 w 310"/>
                    <a:gd name="T13" fmla="*/ 195 h 404"/>
                    <a:gd name="T14" fmla="*/ 214 w 310"/>
                    <a:gd name="T15" fmla="*/ 190 h 404"/>
                    <a:gd name="T16" fmla="*/ 264 w 310"/>
                    <a:gd name="T17" fmla="*/ 199 h 404"/>
                    <a:gd name="T18" fmla="*/ 294 w 310"/>
                    <a:gd name="T19" fmla="*/ 225 h 404"/>
                    <a:gd name="T20" fmla="*/ 305 w 310"/>
                    <a:gd name="T21" fmla="*/ 385 h 404"/>
                    <a:gd name="T22" fmla="*/ 283 w 310"/>
                    <a:gd name="T23" fmla="*/ 404 h 404"/>
                    <a:gd name="T24" fmla="*/ 28 w 310"/>
                    <a:gd name="T25" fmla="*/ 404 h 404"/>
                    <a:gd name="T26" fmla="*/ 6 w 310"/>
                    <a:gd name="T27" fmla="*/ 385 h 404"/>
                    <a:gd name="T28" fmla="*/ 17 w 310"/>
                    <a:gd name="T29" fmla="*/ 225 h 404"/>
                    <a:gd name="T30" fmla="*/ 47 w 310"/>
                    <a:gd name="T31" fmla="*/ 199 h 404"/>
                    <a:gd name="T32" fmla="*/ 97 w 310"/>
                    <a:gd name="T33" fmla="*/ 190 h 404"/>
                    <a:gd name="T34" fmla="*/ 109 w 310"/>
                    <a:gd name="T35" fmla="*/ 195 h 404"/>
                    <a:gd name="T36" fmla="*/ 155 w 310"/>
                    <a:gd name="T37" fmla="*/ 261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0" h="403">
                      <a:moveTo>
                        <a:pt x="154" y="1"/>
                      </a:moveTo>
                      <a:cubicBezTo>
                        <a:pt x="115" y="1"/>
                        <a:pt x="84" y="35"/>
                        <a:pt x="85" y="76"/>
                      </a:cubicBezTo>
                      <a:cubicBezTo>
                        <a:pt x="86" y="117"/>
                        <a:pt x="118" y="166"/>
                        <a:pt x="157" y="165"/>
                      </a:cubicBezTo>
                      <a:cubicBezTo>
                        <a:pt x="196" y="164"/>
                        <a:pt x="227" y="114"/>
                        <a:pt x="226" y="73"/>
                      </a:cubicBezTo>
                      <a:cubicBezTo>
                        <a:pt x="225" y="32"/>
                        <a:pt x="193" y="0"/>
                        <a:pt x="154" y="1"/>
                      </a:cubicBezTo>
                      <a:close/>
                      <a:moveTo>
                        <a:pt x="155" y="261"/>
                      </a:moveTo>
                      <a:cubicBezTo>
                        <a:pt x="202" y="195"/>
                        <a:pt x="202" y="195"/>
                        <a:pt x="202" y="195"/>
                      </a:cubicBezTo>
                      <a:cubicBezTo>
                        <a:pt x="205" y="191"/>
                        <a:pt x="209" y="189"/>
                        <a:pt x="214" y="190"/>
                      </a:cubicBezTo>
                      <a:cubicBezTo>
                        <a:pt x="264" y="199"/>
                        <a:pt x="264" y="199"/>
                        <a:pt x="264" y="199"/>
                      </a:cubicBezTo>
                      <a:cubicBezTo>
                        <a:pt x="282" y="202"/>
                        <a:pt x="292" y="216"/>
                        <a:pt x="294" y="225"/>
                      </a:cubicBezTo>
                      <a:cubicBezTo>
                        <a:pt x="305" y="309"/>
                        <a:pt x="310" y="336"/>
                        <a:pt x="305" y="385"/>
                      </a:cubicBezTo>
                      <a:cubicBezTo>
                        <a:pt x="304" y="396"/>
                        <a:pt x="295" y="404"/>
                        <a:pt x="283" y="404"/>
                      </a:cubicBezTo>
                      <a:cubicBezTo>
                        <a:pt x="28" y="404"/>
                        <a:pt x="28" y="404"/>
                        <a:pt x="28" y="404"/>
                      </a:cubicBezTo>
                      <a:cubicBezTo>
                        <a:pt x="16" y="404"/>
                        <a:pt x="7" y="396"/>
                        <a:pt x="6" y="385"/>
                      </a:cubicBezTo>
                      <a:cubicBezTo>
                        <a:pt x="0" y="336"/>
                        <a:pt x="6" y="309"/>
                        <a:pt x="17" y="225"/>
                      </a:cubicBezTo>
                      <a:cubicBezTo>
                        <a:pt x="19" y="216"/>
                        <a:pt x="29" y="202"/>
                        <a:pt x="47" y="199"/>
                      </a:cubicBezTo>
                      <a:cubicBezTo>
                        <a:pt x="97" y="190"/>
                        <a:pt x="97" y="190"/>
                        <a:pt x="97" y="190"/>
                      </a:cubicBezTo>
                      <a:cubicBezTo>
                        <a:pt x="101" y="189"/>
                        <a:pt x="106" y="191"/>
                        <a:pt x="109" y="195"/>
                      </a:cubicBezTo>
                      <a:cubicBezTo>
                        <a:pt x="155" y="261"/>
                        <a:pt x="155" y="261"/>
                        <a:pt x="155" y="2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</p:grpSp>
      <p:sp>
        <p:nvSpPr>
          <p:cNvPr id="39" name="KSO_Shape">
            <a:extLst>
              <a:ext uri="{FF2B5EF4-FFF2-40B4-BE49-F238E27FC236}">
                <a16:creationId xmlns:a16="http://schemas.microsoft.com/office/drawing/2014/main" id="{D0AC8CC8-2041-455F-8873-699A60DD1D5D}"/>
              </a:ext>
            </a:extLst>
          </p:cNvPr>
          <p:cNvSpPr>
            <a:spLocks noChangeAspect="1"/>
          </p:cNvSpPr>
          <p:nvPr/>
        </p:nvSpPr>
        <p:spPr bwMode="auto">
          <a:xfrm>
            <a:off x="5690175" y="1362319"/>
            <a:ext cx="800943" cy="931328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8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rgbClr val="000D2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205340"/>
      </p:ext>
    </p:extLst>
  </p:cSld>
  <p:clrMapOvr>
    <a:masterClrMapping/>
  </p:clrMapOvr>
  <p:transition advTm="2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6" y="948890"/>
            <a:ext cx="4176467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i="0" dirty="0">
                <a:solidFill>
                  <a:srgbClr val="000000"/>
                </a:solidFill>
                <a:effectLst/>
                <a:latin typeface="Helvetica Neue"/>
              </a:rPr>
              <a:t>拉普拉斯平滑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2" name="iconfont-1191-870141">
            <a:extLst>
              <a:ext uri="{FF2B5EF4-FFF2-40B4-BE49-F238E27FC236}">
                <a16:creationId xmlns:a16="http://schemas.microsoft.com/office/drawing/2014/main" id="{EBC2B9BF-EAD3-44A2-BDA2-0AD56B3FA94D}"/>
              </a:ext>
            </a:extLst>
          </p:cNvPr>
          <p:cNvSpPr/>
          <p:nvPr/>
        </p:nvSpPr>
        <p:spPr>
          <a:xfrm>
            <a:off x="207623" y="948890"/>
            <a:ext cx="609685" cy="609685"/>
          </a:xfrm>
          <a:custGeom>
            <a:avLst/>
            <a:gdLst>
              <a:gd name="T0" fmla="*/ 3884 w 7768"/>
              <a:gd name="T1" fmla="*/ 0 h 7768"/>
              <a:gd name="T2" fmla="*/ 0 w 7768"/>
              <a:gd name="T3" fmla="*/ 3884 h 7768"/>
              <a:gd name="T4" fmla="*/ 3884 w 7768"/>
              <a:gd name="T5" fmla="*/ 7768 h 7768"/>
              <a:gd name="T6" fmla="*/ 7768 w 7768"/>
              <a:gd name="T7" fmla="*/ 3884 h 7768"/>
              <a:gd name="T8" fmla="*/ 3884 w 7768"/>
              <a:gd name="T9" fmla="*/ 0 h 7768"/>
              <a:gd name="T10" fmla="*/ 3884 w 7768"/>
              <a:gd name="T11" fmla="*/ 7298 h 7768"/>
              <a:gd name="T12" fmla="*/ 470 w 7768"/>
              <a:gd name="T13" fmla="*/ 3884 h 7768"/>
              <a:gd name="T14" fmla="*/ 3884 w 7768"/>
              <a:gd name="T15" fmla="*/ 470 h 7768"/>
              <a:gd name="T16" fmla="*/ 7298 w 7768"/>
              <a:gd name="T17" fmla="*/ 3884 h 7768"/>
              <a:gd name="T18" fmla="*/ 3884 w 7768"/>
              <a:gd name="T19" fmla="*/ 7298 h 7768"/>
              <a:gd name="T20" fmla="*/ 3217 w 7768"/>
              <a:gd name="T21" fmla="*/ 2714 h 7768"/>
              <a:gd name="T22" fmla="*/ 4182 w 7768"/>
              <a:gd name="T23" fmla="*/ 3884 h 7768"/>
              <a:gd name="T24" fmla="*/ 3217 w 7768"/>
              <a:gd name="T25" fmla="*/ 5054 h 7768"/>
              <a:gd name="T26" fmla="*/ 3580 w 7768"/>
              <a:gd name="T27" fmla="*/ 5353 h 7768"/>
              <a:gd name="T28" fmla="*/ 4791 w 7768"/>
              <a:gd name="T29" fmla="*/ 3884 h 7768"/>
              <a:gd name="T30" fmla="*/ 3580 w 7768"/>
              <a:gd name="T31" fmla="*/ 2415 h 7768"/>
              <a:gd name="T32" fmla="*/ 3217 w 7768"/>
              <a:gd name="T33" fmla="*/ 2714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68" h="7768">
                <a:moveTo>
                  <a:pt x="3884" y="0"/>
                </a:moveTo>
                <a:cubicBezTo>
                  <a:pt x="1743" y="0"/>
                  <a:pt x="0" y="1743"/>
                  <a:pt x="0" y="3884"/>
                </a:cubicBezTo>
                <a:cubicBezTo>
                  <a:pt x="0" y="6025"/>
                  <a:pt x="1743" y="7768"/>
                  <a:pt x="3884" y="7768"/>
                </a:cubicBezTo>
                <a:cubicBezTo>
                  <a:pt x="6025" y="7768"/>
                  <a:pt x="7768" y="6025"/>
                  <a:pt x="7768" y="3884"/>
                </a:cubicBezTo>
                <a:cubicBezTo>
                  <a:pt x="7768" y="1743"/>
                  <a:pt x="6025" y="0"/>
                  <a:pt x="3884" y="0"/>
                </a:cubicBezTo>
                <a:close/>
                <a:moveTo>
                  <a:pt x="3884" y="7298"/>
                </a:moveTo>
                <a:cubicBezTo>
                  <a:pt x="2001" y="7298"/>
                  <a:pt x="470" y="5766"/>
                  <a:pt x="470" y="3884"/>
                </a:cubicBezTo>
                <a:cubicBezTo>
                  <a:pt x="470" y="2002"/>
                  <a:pt x="2001" y="470"/>
                  <a:pt x="3884" y="470"/>
                </a:cubicBezTo>
                <a:cubicBezTo>
                  <a:pt x="5766" y="470"/>
                  <a:pt x="7298" y="2002"/>
                  <a:pt x="7298" y="3884"/>
                </a:cubicBezTo>
                <a:cubicBezTo>
                  <a:pt x="7298" y="5766"/>
                  <a:pt x="5766" y="7298"/>
                  <a:pt x="3884" y="7298"/>
                </a:cubicBezTo>
                <a:close/>
                <a:moveTo>
                  <a:pt x="3217" y="2714"/>
                </a:moveTo>
                <a:lnTo>
                  <a:pt x="4182" y="3884"/>
                </a:lnTo>
                <a:lnTo>
                  <a:pt x="3217" y="5054"/>
                </a:lnTo>
                <a:lnTo>
                  <a:pt x="3580" y="5353"/>
                </a:lnTo>
                <a:lnTo>
                  <a:pt x="4791" y="3884"/>
                </a:lnTo>
                <a:lnTo>
                  <a:pt x="3580" y="2415"/>
                </a:lnTo>
                <a:lnTo>
                  <a:pt x="3217" y="2714"/>
                </a:lnTo>
                <a:close/>
              </a:path>
            </a:pathLst>
          </a:custGeom>
          <a:solidFill>
            <a:srgbClr val="017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8BA5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FE33B1-E895-4B98-81BC-10DB7E5F0960}"/>
              </a:ext>
            </a:extLst>
          </p:cNvPr>
          <p:cNvSpPr txBox="1"/>
          <p:nvPr/>
        </p:nvSpPr>
        <p:spPr>
          <a:xfrm>
            <a:off x="626907" y="1938792"/>
            <a:ext cx="53973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在训练集有限的情况下，给定类别，某一特征值出现的条件概率可能是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0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，这样在贝叶斯公式中分子和分母都为</a:t>
            </a:r>
            <a:r>
              <a:rPr lang="en-US" altLang="zh-CN" sz="3200" dirty="0">
                <a:solidFill>
                  <a:srgbClr val="000000"/>
                </a:solidFill>
                <a:latin typeface="Helvetica Neue"/>
              </a:rPr>
              <a:t>0</a:t>
            </a:r>
            <a:r>
              <a:rPr lang="zh-CN" altLang="en-US" sz="3200" dirty="0">
                <a:solidFill>
                  <a:srgbClr val="000000"/>
                </a:solidFill>
                <a:latin typeface="Helvetica Neue"/>
              </a:rPr>
              <a:t>，为了避免这种情况，就要用到</a:t>
            </a:r>
            <a:r>
              <a:rPr lang="en-US" altLang="zh-CN" sz="3200" dirty="0">
                <a:solidFill>
                  <a:srgbClr val="000000"/>
                </a:solidFill>
                <a:latin typeface="Helvetica Neue"/>
              </a:rPr>
              <a:t>Laplace</a:t>
            </a:r>
            <a:r>
              <a:rPr lang="zh-CN" altLang="en-US" sz="3200" dirty="0">
                <a:solidFill>
                  <a:srgbClr val="000000"/>
                </a:solidFill>
                <a:latin typeface="Helvetica Neue"/>
              </a:rPr>
              <a:t>平滑，分子加</a:t>
            </a:r>
            <a:r>
              <a:rPr lang="en-US" altLang="zh-CN" sz="3200" dirty="0">
                <a:solidFill>
                  <a:srgbClr val="000000"/>
                </a:solidFill>
                <a:latin typeface="Helvetica Neue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Helvetica Neue"/>
              </a:rPr>
              <a:t>，分母加</a:t>
            </a:r>
            <a:r>
              <a:rPr lang="en-US" altLang="zh-CN" sz="3200" dirty="0">
                <a:solidFill>
                  <a:srgbClr val="000000"/>
                </a:solidFill>
                <a:latin typeface="Helvetica Neue"/>
              </a:rPr>
              <a:t>xi</a:t>
            </a:r>
            <a:r>
              <a:rPr lang="zh-CN" altLang="en-US" sz="3200" dirty="0">
                <a:solidFill>
                  <a:srgbClr val="000000"/>
                </a:solidFill>
                <a:latin typeface="Helvetica Neue"/>
              </a:rPr>
              <a:t>，可能出现的情况。</a:t>
            </a:r>
            <a:endParaRPr lang="zh-CN" altLang="en-US" sz="3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C5651C-11E1-491A-8E70-5BC3FBF9CEB7}"/>
              </a:ext>
            </a:extLst>
          </p:cNvPr>
          <p:cNvSpPr txBox="1"/>
          <p:nvPr/>
        </p:nvSpPr>
        <p:spPr>
          <a:xfrm>
            <a:off x="6885516" y="1938792"/>
            <a:ext cx="46795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for j in range(len(test)):</a:t>
            </a:r>
          </a:p>
          <a:p>
            <a:r>
              <a:rPr lang="zh-CN" altLang="en-US" dirty="0"/>
              <a:t>    x=0.0</a:t>
            </a:r>
          </a:p>
          <a:p>
            <a:r>
              <a:rPr lang="zh-CN" altLang="en-US" dirty="0"/>
              <a:t>    for k in range(len(goodMelon)):</a:t>
            </a:r>
          </a:p>
          <a:p>
            <a:r>
              <a:rPr lang="zh-CN" altLang="en-US" dirty="0"/>
              <a:t>        if goodMelon[k][j] == test[j]:</a:t>
            </a:r>
          </a:p>
          <a:p>
            <a:r>
              <a:rPr lang="zh-CN" altLang="en-US" dirty="0"/>
              <a:t>            x = x + 1.0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p1 = p1 * ((x + 1.0) / (len(goodMelon) + 2.0))  </a:t>
            </a:r>
            <a:r>
              <a:rPr lang="en-US" altLang="zh-CN" dirty="0">
                <a:solidFill>
                  <a:srgbClr val="FF0000"/>
                </a:solidFill>
              </a:rPr>
              <a:t>			</a:t>
            </a:r>
            <a:r>
              <a:rPr lang="zh-CN" altLang="en-US" dirty="0">
                <a:solidFill>
                  <a:srgbClr val="FF0000"/>
                </a:solidFill>
              </a:rPr>
              <a:t># 拉普拉斯平滑</a:t>
            </a:r>
          </a:p>
          <a:p>
            <a:r>
              <a:rPr lang="zh-CN" altLang="en-US" dirty="0"/>
              <a:t>for j in range(len(test)):</a:t>
            </a:r>
          </a:p>
          <a:p>
            <a:r>
              <a:rPr lang="zh-CN" altLang="en-US" dirty="0"/>
              <a:t>    x=0.0</a:t>
            </a:r>
          </a:p>
          <a:p>
            <a:r>
              <a:rPr lang="zh-CN" altLang="en-US" dirty="0"/>
              <a:t>    for k in range(len(badMelon)):</a:t>
            </a:r>
          </a:p>
          <a:p>
            <a:r>
              <a:rPr lang="zh-CN" altLang="en-US" dirty="0"/>
              <a:t>        if badMelon[k][j] == test[j]:</a:t>
            </a:r>
          </a:p>
          <a:p>
            <a:r>
              <a:rPr lang="zh-CN" altLang="en-US" dirty="0"/>
              <a:t>            x = x + 1.0</a:t>
            </a:r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p2 = p2 * ((x + 1.0) / (len(badMelon) + 2.0)) 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			</a:t>
            </a:r>
            <a:r>
              <a:rPr lang="zh-CN" altLang="en-US" dirty="0">
                <a:solidFill>
                  <a:srgbClr val="FF0000"/>
                </a:solidFill>
              </a:rPr>
              <a:t># 拉普拉斯平滑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4495133"/>
      </p:ext>
    </p:extLst>
  </p:cSld>
  <p:clrMapOvr>
    <a:masterClrMapping/>
  </p:clrMapOvr>
  <p:transition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6091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76"/>
          <a:stretch>
            <a:fillRect/>
          </a:stretch>
        </p:blipFill>
        <p:spPr bwMode="auto">
          <a:xfrm flipV="1">
            <a:off x="0" y="0"/>
            <a:ext cx="6057900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720843" y="2120893"/>
            <a:ext cx="2616214" cy="2616214"/>
            <a:chOff x="1518309" y="2028319"/>
            <a:chExt cx="2249911" cy="2249911"/>
          </a:xfrm>
        </p:grpSpPr>
        <p:sp>
          <p:nvSpPr>
            <p:cNvPr id="8" name="椭圆 7"/>
            <p:cNvSpPr/>
            <p:nvPr/>
          </p:nvSpPr>
          <p:spPr>
            <a:xfrm>
              <a:off x="1518309" y="2028319"/>
              <a:ext cx="2249911" cy="2249911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 w="285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9" name="TextBox 23"/>
            <p:cNvSpPr txBox="1"/>
            <p:nvPr/>
          </p:nvSpPr>
          <p:spPr>
            <a:xfrm>
              <a:off x="1920763" y="2609295"/>
              <a:ext cx="1416593" cy="79405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目 录</a:t>
              </a:r>
            </a:p>
          </p:txBody>
        </p:sp>
        <p:sp>
          <p:nvSpPr>
            <p:cNvPr id="10" name="TextBox 24"/>
            <p:cNvSpPr txBox="1"/>
            <p:nvPr/>
          </p:nvSpPr>
          <p:spPr>
            <a:xfrm>
              <a:off x="2007303" y="3384250"/>
              <a:ext cx="1248139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rPr>
                <a:t>CATALOG</a:t>
              </a:r>
              <a:endParaRPr kumimoji="0" lang="zh-CN" altLang="en-US" sz="146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271591" y="2607815"/>
            <a:ext cx="5838092" cy="1800165"/>
            <a:chOff x="6559118" y="1574428"/>
            <a:chExt cx="4529094" cy="1274857"/>
          </a:xfrm>
        </p:grpSpPr>
        <p:sp>
          <p:nvSpPr>
            <p:cNvPr id="12" name="圆角矩形 34"/>
            <p:cNvSpPr/>
            <p:nvPr/>
          </p:nvSpPr>
          <p:spPr>
            <a:xfrm>
              <a:off x="6559118" y="1574428"/>
              <a:ext cx="466535" cy="46342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36951" y="1589507"/>
              <a:ext cx="298709" cy="376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Arial" panose="020B0604020202020204" pitchFamily="34" charset="0"/>
                  <a:ea typeface="MS PMincho" panose="02020600040205080304" pitchFamily="18" charset="-128"/>
                  <a:cs typeface="Arial" panose="020B0604020202020204" pitchFamily="34" charset="0"/>
                </a:rPr>
                <a:t>1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14" name="圆角矩形 37"/>
            <p:cNvSpPr/>
            <p:nvPr/>
          </p:nvSpPr>
          <p:spPr>
            <a:xfrm>
              <a:off x="6559118" y="2385856"/>
              <a:ext cx="466535" cy="4634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636951" y="2400936"/>
              <a:ext cx="298709" cy="376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Arial" panose="020B0604020202020204" pitchFamily="34" charset="0"/>
                  <a:ea typeface="MS PMincho" panose="02020600040205080304" pitchFamily="18" charset="-128"/>
                  <a:cs typeface="Arial" panose="020B0604020202020204" pitchFamily="34" charset="0"/>
                </a:rPr>
                <a:t>2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22" name="圆角矩形 49"/>
            <p:cNvSpPr/>
            <p:nvPr/>
          </p:nvSpPr>
          <p:spPr>
            <a:xfrm>
              <a:off x="7408283" y="1574428"/>
              <a:ext cx="3679929" cy="4634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566468" y="1627159"/>
              <a:ext cx="1257511" cy="376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rgbClr val="000D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基本概念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  <p:sp>
          <p:nvSpPr>
            <p:cNvPr id="24" name="圆角矩形 52"/>
            <p:cNvSpPr/>
            <p:nvPr/>
          </p:nvSpPr>
          <p:spPr>
            <a:xfrm>
              <a:off x="7408283" y="2385857"/>
              <a:ext cx="3679929" cy="4634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CAB508B1-1730-489E-8407-C2700C96AD2C}"/>
              </a:ext>
            </a:extLst>
          </p:cNvPr>
          <p:cNvSpPr/>
          <p:nvPr/>
        </p:nvSpPr>
        <p:spPr>
          <a:xfrm>
            <a:off x="7747917" y="383481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0D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朴素贝叶斯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D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2416113"/>
      </p:ext>
    </p:extLst>
  </p:cSld>
  <p:clrMapOvr>
    <a:masterClrMapping/>
  </p:clrMapOvr>
  <p:transition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V="1">
            <a:off x="4144364" y="-1715717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H="1">
            <a:off x="4144362" y="1694229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1314450"/>
            <a:ext cx="12192000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5154" y="3815651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基本概念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48595" y="1618712"/>
            <a:ext cx="2294807" cy="1954107"/>
            <a:chOff x="4555228" y="658068"/>
            <a:chExt cx="3141149" cy="2674796"/>
          </a:xfrm>
        </p:grpSpPr>
        <p:sp>
          <p:nvSpPr>
            <p:cNvPr id="9" name="矩形 10"/>
            <p:cNvSpPr>
              <a:spLocks noChangeAspect="1"/>
            </p:cNvSpPr>
            <p:nvPr/>
          </p:nvSpPr>
          <p:spPr>
            <a:xfrm>
              <a:off x="4821709" y="1129483"/>
              <a:ext cx="1940540" cy="2113804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459649" y="894400"/>
              <a:ext cx="2236728" cy="2438464"/>
              <a:chOff x="1249459" y="2668927"/>
              <a:chExt cx="1099775" cy="1198967"/>
            </a:xfrm>
          </p:grpSpPr>
          <p:sp>
            <p:nvSpPr>
              <p:cNvPr id="12" name="矩形 10"/>
              <p:cNvSpPr>
                <a:spLocks noChangeAspect="1"/>
              </p:cNvSpPr>
              <p:nvPr/>
            </p:nvSpPr>
            <p:spPr>
              <a:xfrm>
                <a:off x="1249459" y="2668927"/>
                <a:ext cx="1099775" cy="1198967"/>
              </a:xfrm>
              <a:custGeom>
                <a:avLst/>
                <a:gdLst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 w="1587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sp>
            <p:nvSpPr>
              <p:cNvPr id="13" name="KSO_Shape"/>
              <p:cNvSpPr>
                <a:spLocks noChangeAspect="1"/>
              </p:cNvSpPr>
              <p:nvPr/>
            </p:nvSpPr>
            <p:spPr bwMode="auto">
              <a:xfrm>
                <a:off x="1510253" y="2927674"/>
                <a:ext cx="539057" cy="626810"/>
              </a:xfrm>
              <a:custGeom>
                <a:avLst/>
                <a:gdLst>
                  <a:gd name="T0" fmla="*/ 2147483646 w 5822"/>
                  <a:gd name="T1" fmla="*/ 2147483646 h 6759"/>
                  <a:gd name="T2" fmla="*/ 2147483646 w 5822"/>
                  <a:gd name="T3" fmla="*/ 2147483646 h 6759"/>
                  <a:gd name="T4" fmla="*/ 2147483646 w 5822"/>
                  <a:gd name="T5" fmla="*/ 2147483646 h 6759"/>
                  <a:gd name="T6" fmla="*/ 2147483646 w 5822"/>
                  <a:gd name="T7" fmla="*/ 2147483646 h 6759"/>
                  <a:gd name="T8" fmla="*/ 2147483646 w 5822"/>
                  <a:gd name="T9" fmla="*/ 2147483646 h 6759"/>
                  <a:gd name="T10" fmla="*/ 2147483646 w 5822"/>
                  <a:gd name="T11" fmla="*/ 1253760573 h 6759"/>
                  <a:gd name="T12" fmla="*/ 2147483646 w 5822"/>
                  <a:gd name="T13" fmla="*/ 2147483646 h 6759"/>
                  <a:gd name="T14" fmla="*/ 2147483646 w 5822"/>
                  <a:gd name="T15" fmla="*/ 2147483646 h 6759"/>
                  <a:gd name="T16" fmla="*/ 2147483646 w 5822"/>
                  <a:gd name="T17" fmla="*/ 2147483646 h 6759"/>
                  <a:gd name="T18" fmla="*/ 2147483646 w 5822"/>
                  <a:gd name="T19" fmla="*/ 2147483646 h 6759"/>
                  <a:gd name="T20" fmla="*/ 2147483646 w 5822"/>
                  <a:gd name="T21" fmla="*/ 2147483646 h 6759"/>
                  <a:gd name="T22" fmla="*/ 2147483646 w 5822"/>
                  <a:gd name="T23" fmla="*/ 2147483646 h 6759"/>
                  <a:gd name="T24" fmla="*/ 2147483646 w 5822"/>
                  <a:gd name="T25" fmla="*/ 2147483646 h 6759"/>
                  <a:gd name="T26" fmla="*/ 2147483646 w 5822"/>
                  <a:gd name="T27" fmla="*/ 2147483646 h 6759"/>
                  <a:gd name="T28" fmla="*/ 2147483646 w 5822"/>
                  <a:gd name="T29" fmla="*/ 2147483646 h 6759"/>
                  <a:gd name="T30" fmla="*/ 2147483646 w 5822"/>
                  <a:gd name="T31" fmla="*/ 2147483646 h 6759"/>
                  <a:gd name="T32" fmla="*/ 2147483646 w 5822"/>
                  <a:gd name="T33" fmla="*/ 2147483646 h 6759"/>
                  <a:gd name="T34" fmla="*/ 2147483646 w 5822"/>
                  <a:gd name="T35" fmla="*/ 2147483646 h 6759"/>
                  <a:gd name="T36" fmla="*/ 2147483646 w 5822"/>
                  <a:gd name="T37" fmla="*/ 2147483646 h 6759"/>
                  <a:gd name="T38" fmla="*/ 2147483646 w 5822"/>
                  <a:gd name="T39" fmla="*/ 2147483646 h 6759"/>
                  <a:gd name="T40" fmla="*/ 0 w 5822"/>
                  <a:gd name="T41" fmla="*/ 2147483646 h 6759"/>
                  <a:gd name="T42" fmla="*/ 2147483646 w 5822"/>
                  <a:gd name="T43" fmla="*/ 2147483646 h 6759"/>
                  <a:gd name="T44" fmla="*/ 2147483646 w 5822"/>
                  <a:gd name="T45" fmla="*/ 2147483646 h 6759"/>
                  <a:gd name="T46" fmla="*/ 2147483646 w 5822"/>
                  <a:gd name="T47" fmla="*/ 2147483646 h 6759"/>
                  <a:gd name="T48" fmla="*/ 2147483646 w 5822"/>
                  <a:gd name="T49" fmla="*/ 2147483646 h 6759"/>
                  <a:gd name="T50" fmla="*/ 2147483646 w 5822"/>
                  <a:gd name="T51" fmla="*/ 2147483646 h 6759"/>
                  <a:gd name="T52" fmla="*/ 2147483646 w 5822"/>
                  <a:gd name="T53" fmla="*/ 2147483646 h 6759"/>
                  <a:gd name="T54" fmla="*/ 2147483646 w 5822"/>
                  <a:gd name="T55" fmla="*/ 2147483646 h 6759"/>
                  <a:gd name="T56" fmla="*/ 2147483646 w 5822"/>
                  <a:gd name="T57" fmla="*/ 2147483646 h 6759"/>
                  <a:gd name="T58" fmla="*/ 2147483646 w 5822"/>
                  <a:gd name="T59" fmla="*/ 2147483646 h 6759"/>
                  <a:gd name="T60" fmla="*/ 2147483646 w 5822"/>
                  <a:gd name="T61" fmla="*/ 2147483646 h 6759"/>
                  <a:gd name="T62" fmla="*/ 2147483646 w 5822"/>
                  <a:gd name="T63" fmla="*/ 2147483646 h 6759"/>
                  <a:gd name="T64" fmla="*/ 2147483646 w 5822"/>
                  <a:gd name="T65" fmla="*/ 2147483646 h 6759"/>
                  <a:gd name="T66" fmla="*/ 2147483646 w 5822"/>
                  <a:gd name="T67" fmla="*/ 2147483646 h 6759"/>
                  <a:gd name="T68" fmla="*/ 2147483646 w 5822"/>
                  <a:gd name="T69" fmla="*/ 2147483646 h 6759"/>
                  <a:gd name="T70" fmla="*/ 2147483646 w 5822"/>
                  <a:gd name="T71" fmla="*/ 2147483646 h 6759"/>
                  <a:gd name="T72" fmla="*/ 2147483646 w 5822"/>
                  <a:gd name="T73" fmla="*/ 2147483646 h 6759"/>
                  <a:gd name="T74" fmla="*/ 2147483646 w 5822"/>
                  <a:gd name="T75" fmla="*/ 2147483646 h 6759"/>
                  <a:gd name="T76" fmla="*/ 2147483646 w 5822"/>
                  <a:gd name="T77" fmla="*/ 2147483646 h 6759"/>
                  <a:gd name="T78" fmla="*/ 2147483646 w 5822"/>
                  <a:gd name="T79" fmla="*/ 2147483646 h 6759"/>
                  <a:gd name="T80" fmla="*/ 2147483646 w 5822"/>
                  <a:gd name="T81" fmla="*/ 2147483646 h 6759"/>
                  <a:gd name="T82" fmla="*/ 2147483646 w 5822"/>
                  <a:gd name="T83" fmla="*/ 2147483646 h 6759"/>
                  <a:gd name="T84" fmla="*/ 2147483646 w 5822"/>
                  <a:gd name="T85" fmla="*/ 2147483646 h 6759"/>
                  <a:gd name="T86" fmla="*/ 2147483646 w 5822"/>
                  <a:gd name="T87" fmla="*/ 2147483646 h 6759"/>
                  <a:gd name="T88" fmla="*/ 2147483646 w 5822"/>
                  <a:gd name="T89" fmla="*/ 2147483646 h 6759"/>
                  <a:gd name="T90" fmla="*/ 2147483646 w 5822"/>
                  <a:gd name="T91" fmla="*/ 2147483646 h 6759"/>
                  <a:gd name="T92" fmla="*/ 2147483646 w 5822"/>
                  <a:gd name="T93" fmla="*/ 2147483646 h 6759"/>
                  <a:gd name="T94" fmla="*/ 2147483646 w 5822"/>
                  <a:gd name="T95" fmla="*/ 2147483646 h 6759"/>
                  <a:gd name="T96" fmla="*/ 2147483646 w 5822"/>
                  <a:gd name="T97" fmla="*/ 2147483646 h 67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822" h="6758">
                    <a:moveTo>
                      <a:pt x="0" y="6351"/>
                    </a:moveTo>
                    <a:lnTo>
                      <a:pt x="129" y="6351"/>
                    </a:lnTo>
                    <a:lnTo>
                      <a:pt x="129" y="3057"/>
                    </a:lnTo>
                    <a:lnTo>
                      <a:pt x="129" y="2914"/>
                    </a:lnTo>
                    <a:lnTo>
                      <a:pt x="266" y="2865"/>
                    </a:lnTo>
                    <a:lnTo>
                      <a:pt x="1775" y="2337"/>
                    </a:lnTo>
                    <a:lnTo>
                      <a:pt x="1775" y="1515"/>
                    </a:lnTo>
                    <a:lnTo>
                      <a:pt x="1775" y="1386"/>
                    </a:lnTo>
                    <a:lnTo>
                      <a:pt x="1892" y="1331"/>
                    </a:lnTo>
                    <a:lnTo>
                      <a:pt x="4422" y="137"/>
                    </a:lnTo>
                    <a:lnTo>
                      <a:pt x="4714" y="0"/>
                    </a:lnTo>
                    <a:lnTo>
                      <a:pt x="4714" y="56"/>
                    </a:lnTo>
                    <a:lnTo>
                      <a:pt x="5511" y="532"/>
                    </a:lnTo>
                    <a:lnTo>
                      <a:pt x="5511" y="6326"/>
                    </a:lnTo>
                    <a:lnTo>
                      <a:pt x="5822" y="6326"/>
                    </a:lnTo>
                    <a:lnTo>
                      <a:pt x="5822" y="6734"/>
                    </a:lnTo>
                    <a:lnTo>
                      <a:pt x="4510" y="6734"/>
                    </a:lnTo>
                    <a:lnTo>
                      <a:pt x="4305" y="6734"/>
                    </a:lnTo>
                    <a:lnTo>
                      <a:pt x="4305" y="6529"/>
                    </a:lnTo>
                    <a:lnTo>
                      <a:pt x="4305" y="643"/>
                    </a:lnTo>
                    <a:lnTo>
                      <a:pt x="2183" y="1644"/>
                    </a:lnTo>
                    <a:lnTo>
                      <a:pt x="2183" y="2194"/>
                    </a:lnTo>
                    <a:lnTo>
                      <a:pt x="2798" y="1979"/>
                    </a:lnTo>
                    <a:lnTo>
                      <a:pt x="3035" y="1895"/>
                    </a:lnTo>
                    <a:lnTo>
                      <a:pt x="3035" y="1889"/>
                    </a:lnTo>
                    <a:lnTo>
                      <a:pt x="3042" y="1892"/>
                    </a:lnTo>
                    <a:lnTo>
                      <a:pt x="3068" y="1884"/>
                    </a:lnTo>
                    <a:lnTo>
                      <a:pt x="3068" y="1909"/>
                    </a:lnTo>
                    <a:lnTo>
                      <a:pt x="3862" y="2381"/>
                    </a:lnTo>
                    <a:lnTo>
                      <a:pt x="3862" y="6313"/>
                    </a:lnTo>
                    <a:lnTo>
                      <a:pt x="4177" y="6313"/>
                    </a:lnTo>
                    <a:lnTo>
                      <a:pt x="4177" y="6722"/>
                    </a:lnTo>
                    <a:lnTo>
                      <a:pt x="2865" y="6722"/>
                    </a:lnTo>
                    <a:lnTo>
                      <a:pt x="2661" y="6722"/>
                    </a:lnTo>
                    <a:lnTo>
                      <a:pt x="2661" y="6517"/>
                    </a:lnTo>
                    <a:lnTo>
                      <a:pt x="2661" y="2458"/>
                    </a:lnTo>
                    <a:lnTo>
                      <a:pt x="538" y="3202"/>
                    </a:lnTo>
                    <a:lnTo>
                      <a:pt x="538" y="6556"/>
                    </a:lnTo>
                    <a:lnTo>
                      <a:pt x="538" y="6759"/>
                    </a:lnTo>
                    <a:lnTo>
                      <a:pt x="334" y="6759"/>
                    </a:lnTo>
                    <a:lnTo>
                      <a:pt x="0" y="6759"/>
                    </a:lnTo>
                    <a:lnTo>
                      <a:pt x="0" y="6351"/>
                    </a:lnTo>
                    <a:close/>
                    <a:moveTo>
                      <a:pt x="776" y="6707"/>
                    </a:moveTo>
                    <a:lnTo>
                      <a:pt x="776" y="6707"/>
                    </a:lnTo>
                    <a:lnTo>
                      <a:pt x="1501" y="6707"/>
                    </a:lnTo>
                    <a:lnTo>
                      <a:pt x="2348" y="6707"/>
                    </a:lnTo>
                    <a:lnTo>
                      <a:pt x="2348" y="5989"/>
                    </a:lnTo>
                    <a:lnTo>
                      <a:pt x="1501" y="6044"/>
                    </a:lnTo>
                    <a:lnTo>
                      <a:pt x="776" y="6092"/>
                    </a:lnTo>
                    <a:lnTo>
                      <a:pt x="776" y="6707"/>
                    </a:lnTo>
                    <a:close/>
                    <a:moveTo>
                      <a:pt x="776" y="4048"/>
                    </a:moveTo>
                    <a:lnTo>
                      <a:pt x="776" y="4048"/>
                    </a:lnTo>
                    <a:lnTo>
                      <a:pt x="1501" y="3842"/>
                    </a:lnTo>
                    <a:lnTo>
                      <a:pt x="2348" y="3604"/>
                    </a:lnTo>
                    <a:lnTo>
                      <a:pt x="2348" y="2883"/>
                    </a:lnTo>
                    <a:lnTo>
                      <a:pt x="1501" y="3178"/>
                    </a:lnTo>
                    <a:lnTo>
                      <a:pt x="776" y="3431"/>
                    </a:lnTo>
                    <a:lnTo>
                      <a:pt x="776" y="4048"/>
                    </a:lnTo>
                    <a:close/>
                    <a:moveTo>
                      <a:pt x="776" y="4926"/>
                    </a:moveTo>
                    <a:lnTo>
                      <a:pt x="776" y="4926"/>
                    </a:lnTo>
                    <a:lnTo>
                      <a:pt x="1501" y="4788"/>
                    </a:lnTo>
                    <a:lnTo>
                      <a:pt x="2348" y="4628"/>
                    </a:lnTo>
                    <a:lnTo>
                      <a:pt x="2348" y="3909"/>
                    </a:lnTo>
                    <a:lnTo>
                      <a:pt x="1501" y="4124"/>
                    </a:lnTo>
                    <a:lnTo>
                      <a:pt x="776" y="4310"/>
                    </a:lnTo>
                    <a:lnTo>
                      <a:pt x="776" y="4926"/>
                    </a:lnTo>
                    <a:close/>
                    <a:moveTo>
                      <a:pt x="776" y="5811"/>
                    </a:moveTo>
                    <a:lnTo>
                      <a:pt x="776" y="5811"/>
                    </a:lnTo>
                    <a:lnTo>
                      <a:pt x="1501" y="5741"/>
                    </a:lnTo>
                    <a:lnTo>
                      <a:pt x="2348" y="5661"/>
                    </a:lnTo>
                    <a:lnTo>
                      <a:pt x="2348" y="4942"/>
                    </a:lnTo>
                    <a:lnTo>
                      <a:pt x="1501" y="5078"/>
                    </a:lnTo>
                    <a:lnTo>
                      <a:pt x="776" y="5194"/>
                    </a:lnTo>
                    <a:lnTo>
                      <a:pt x="776" y="5811"/>
                    </a:ln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Arial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555228" y="658068"/>
              <a:ext cx="1232944" cy="1344149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000D20"/>
            </a:solidFill>
            <a:ln w="15875">
              <a:solidFill>
                <a:srgbClr val="000D20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Arial"/>
                </a:rPr>
                <a:t>01</a:t>
              </a:r>
              <a:endParaRPr kumimoji="0" lang="zh-CN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284444"/>
      </p:ext>
    </p:extLst>
  </p:cSld>
  <p:clrMapOvr>
    <a:masterClrMapping/>
  </p:clrMapOvr>
  <p:transition advTm="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6" y="948890"/>
            <a:ext cx="3659651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i="0" dirty="0">
                <a:solidFill>
                  <a:srgbClr val="000000"/>
                </a:solidFill>
                <a:effectLst/>
                <a:latin typeface="Helvetica Neue"/>
              </a:rPr>
              <a:t>条件概率公式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413635" y="1072247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82929B-5E2B-4CE7-80A9-715A5497AF6B}"/>
              </a:ext>
            </a:extLst>
          </p:cNvPr>
          <p:cNvSpPr txBox="1"/>
          <p:nvPr/>
        </p:nvSpPr>
        <p:spPr>
          <a:xfrm>
            <a:off x="512466" y="2116993"/>
            <a:ext cx="113395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设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A,B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是两个事件，且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P(B)&gt;0,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则在事件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B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发生的条件下，事件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A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发生的条件概率（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conditional probability)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为：</a:t>
            </a:r>
            <a:endParaRPr lang="en-US" altLang="zh-CN" sz="3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F8252A-097E-438B-ABF0-E3C9219A8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281" y="3715984"/>
            <a:ext cx="4026000" cy="134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7463620"/>
      </p:ext>
    </p:extLst>
  </p:cSld>
  <p:clrMapOvr>
    <a:masterClrMapping/>
  </p:clrMapOvr>
  <p:transition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365322" y="330753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804143" y="546596"/>
            <a:ext cx="3751318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i="0" dirty="0">
                <a:solidFill>
                  <a:srgbClr val="000000"/>
                </a:solidFill>
                <a:effectLst/>
                <a:latin typeface="Helvetica Neue"/>
              </a:rPr>
              <a:t>乘法公式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266491" y="649374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ED5CC2-C17D-4947-9E52-D6529E42F62B}"/>
              </a:ext>
            </a:extLst>
          </p:cNvPr>
          <p:cNvSpPr txBox="1"/>
          <p:nvPr/>
        </p:nvSpPr>
        <p:spPr>
          <a:xfrm>
            <a:off x="365322" y="1678738"/>
            <a:ext cx="118494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由条件概率公式得：</a:t>
            </a:r>
            <a:endParaRPr lang="en-US" altLang="zh-CN" sz="2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endParaRPr lang="zh-CN" altLang="en-US" sz="2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8DEEDD-928A-4BB4-BD78-B051F80D4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74" y="2414199"/>
            <a:ext cx="6100304" cy="7044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6E974D-973E-4E27-BAAD-EDA2E3D7D2A2}"/>
              </a:ext>
            </a:extLst>
          </p:cNvPr>
          <p:cNvSpPr txBox="1"/>
          <p:nvPr/>
        </p:nvSpPr>
        <p:spPr>
          <a:xfrm>
            <a:off x="365322" y="3739345"/>
            <a:ext cx="10560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推广：对于任何正整数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n≥2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，当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P(A1A2...An-1) &gt; 0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时，有：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0DD33A-28AE-4518-8FCE-6CACEA3A0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01" y="4695316"/>
            <a:ext cx="11265096" cy="6737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5174556"/>
      </p:ext>
    </p:extLst>
  </p:cSld>
  <p:clrMapOvr>
    <a:masterClrMapping/>
  </p:clrMapOvr>
  <p:transition advTm="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365322" y="330753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804143" y="546596"/>
            <a:ext cx="3751318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i="0" dirty="0">
                <a:solidFill>
                  <a:srgbClr val="000000"/>
                </a:solidFill>
                <a:effectLst/>
                <a:latin typeface="Helvetica Neue"/>
              </a:rPr>
              <a:t>全概率公式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266491" y="649374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ED5CC2-C17D-4947-9E52-D6529E42F62B}"/>
              </a:ext>
            </a:extLst>
          </p:cNvPr>
          <p:cNvSpPr txBox="1"/>
          <p:nvPr/>
        </p:nvSpPr>
        <p:spPr>
          <a:xfrm>
            <a:off x="365322" y="1678738"/>
            <a:ext cx="1184949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如果事件组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B1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，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B2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，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....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满足以下条件：</a:t>
            </a:r>
            <a:endParaRPr lang="en-US" altLang="zh-CN" sz="2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zh-CN" altLang="en-US" sz="2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1.B1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，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B2....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两两互斥，即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Bi∩Bj = ∅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，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i≠j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，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i,j=1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，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，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....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，</a:t>
            </a:r>
            <a:endParaRPr lang="en-US" altLang="zh-CN" sz="2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且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P(Bi)&gt;0,i=1,2,....;</a:t>
            </a:r>
          </a:p>
          <a:p>
            <a:pPr algn="l"/>
            <a:endParaRPr lang="en-US" altLang="zh-CN" sz="2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2.B1∪B2∪....=Ω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，则称事件组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B1,B2,...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是样本空间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Ω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的一个划分</a:t>
            </a:r>
            <a:endParaRPr lang="en-US" altLang="zh-CN" sz="2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zh-CN" altLang="en-US" sz="2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设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B1,B2,...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是样本空间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Ω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的一个划分，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A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为任一事件，则</a:t>
            </a:r>
          </a:p>
          <a:p>
            <a:pPr algn="l" rtl="0"/>
            <a:endParaRPr lang="zh-CN" altLang="en-US" sz="2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4623B3-95CD-4760-A475-CF49E300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531" y="5608861"/>
            <a:ext cx="4202360" cy="7509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499657"/>
      </p:ext>
    </p:extLst>
  </p:cSld>
  <p:clrMapOvr>
    <a:masterClrMapping/>
  </p:clrMapOvr>
  <p:transition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365322" y="330753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831193" y="526017"/>
            <a:ext cx="3751318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i="0" dirty="0">
                <a:solidFill>
                  <a:srgbClr val="000000"/>
                </a:solidFill>
                <a:effectLst/>
                <a:latin typeface="Helvetica Neue"/>
              </a:rPr>
              <a:t>贝叶斯公式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266491" y="649374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ED5CC2-C17D-4947-9E52-D6529E42F62B}"/>
              </a:ext>
            </a:extLst>
          </p:cNvPr>
          <p:cNvSpPr txBox="1"/>
          <p:nvPr/>
        </p:nvSpPr>
        <p:spPr>
          <a:xfrm>
            <a:off x="831193" y="1886128"/>
            <a:ext cx="101832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与全概率公式解决的问题相反，贝叶斯公式是建立在条件概率的基础上寻找事件发生的原因（即大事件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A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已经发生的条件下，分割中的小事件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Bi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的概率），设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B1,B2,...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是样本空间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Ω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的一个划分，则对任一事件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A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（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Helvetica Neue"/>
              </a:rPr>
              <a:t>P(A)&gt;0),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Helvetica Neue"/>
              </a:rPr>
              <a:t>有</a:t>
            </a:r>
            <a:endParaRPr lang="zh-CN" altLang="en-US" sz="2800" b="0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826F47-431C-4EE8-A26C-58F20EC72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899" y="4110250"/>
            <a:ext cx="6839832" cy="9990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8582648"/>
      </p:ext>
    </p:extLst>
  </p:cSld>
  <p:clrMapOvr>
    <a:masterClrMapping/>
  </p:clrMapOvr>
  <p:transition advTm="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V="1">
            <a:off x="4144364" y="-1715717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H="1">
            <a:off x="4144362" y="1694229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1314450"/>
            <a:ext cx="12192000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93026" y="3815651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朴素贝叶斯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48595" y="1618712"/>
            <a:ext cx="2294807" cy="1954107"/>
            <a:chOff x="4555228" y="658068"/>
            <a:chExt cx="3141149" cy="2674796"/>
          </a:xfrm>
        </p:grpSpPr>
        <p:sp>
          <p:nvSpPr>
            <p:cNvPr id="9" name="矩形 10"/>
            <p:cNvSpPr>
              <a:spLocks noChangeAspect="1"/>
            </p:cNvSpPr>
            <p:nvPr/>
          </p:nvSpPr>
          <p:spPr>
            <a:xfrm>
              <a:off x="4821709" y="1129483"/>
              <a:ext cx="1940540" cy="2113804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459649" y="894400"/>
              <a:ext cx="2236728" cy="2438464"/>
              <a:chOff x="1249459" y="2668927"/>
              <a:chExt cx="1099775" cy="1198967"/>
            </a:xfrm>
          </p:grpSpPr>
          <p:sp>
            <p:nvSpPr>
              <p:cNvPr id="12" name="矩形 10"/>
              <p:cNvSpPr>
                <a:spLocks noChangeAspect="1"/>
              </p:cNvSpPr>
              <p:nvPr/>
            </p:nvSpPr>
            <p:spPr>
              <a:xfrm>
                <a:off x="1249459" y="2668927"/>
                <a:ext cx="1099775" cy="1198967"/>
              </a:xfrm>
              <a:custGeom>
                <a:avLst/>
                <a:gdLst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 w="1587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sp>
            <p:nvSpPr>
              <p:cNvPr id="13" name="KSO_Shape"/>
              <p:cNvSpPr>
                <a:spLocks noChangeAspect="1"/>
              </p:cNvSpPr>
              <p:nvPr/>
            </p:nvSpPr>
            <p:spPr bwMode="auto">
              <a:xfrm>
                <a:off x="1510253" y="2927674"/>
                <a:ext cx="539057" cy="626810"/>
              </a:xfrm>
              <a:custGeom>
                <a:avLst/>
                <a:gdLst>
                  <a:gd name="T0" fmla="*/ 2147483646 w 5822"/>
                  <a:gd name="T1" fmla="*/ 2147483646 h 6759"/>
                  <a:gd name="T2" fmla="*/ 2147483646 w 5822"/>
                  <a:gd name="T3" fmla="*/ 2147483646 h 6759"/>
                  <a:gd name="T4" fmla="*/ 2147483646 w 5822"/>
                  <a:gd name="T5" fmla="*/ 2147483646 h 6759"/>
                  <a:gd name="T6" fmla="*/ 2147483646 w 5822"/>
                  <a:gd name="T7" fmla="*/ 2147483646 h 6759"/>
                  <a:gd name="T8" fmla="*/ 2147483646 w 5822"/>
                  <a:gd name="T9" fmla="*/ 2147483646 h 6759"/>
                  <a:gd name="T10" fmla="*/ 2147483646 w 5822"/>
                  <a:gd name="T11" fmla="*/ 1253760573 h 6759"/>
                  <a:gd name="T12" fmla="*/ 2147483646 w 5822"/>
                  <a:gd name="T13" fmla="*/ 2147483646 h 6759"/>
                  <a:gd name="T14" fmla="*/ 2147483646 w 5822"/>
                  <a:gd name="T15" fmla="*/ 2147483646 h 6759"/>
                  <a:gd name="T16" fmla="*/ 2147483646 w 5822"/>
                  <a:gd name="T17" fmla="*/ 2147483646 h 6759"/>
                  <a:gd name="T18" fmla="*/ 2147483646 w 5822"/>
                  <a:gd name="T19" fmla="*/ 2147483646 h 6759"/>
                  <a:gd name="T20" fmla="*/ 2147483646 w 5822"/>
                  <a:gd name="T21" fmla="*/ 2147483646 h 6759"/>
                  <a:gd name="T22" fmla="*/ 2147483646 w 5822"/>
                  <a:gd name="T23" fmla="*/ 2147483646 h 6759"/>
                  <a:gd name="T24" fmla="*/ 2147483646 w 5822"/>
                  <a:gd name="T25" fmla="*/ 2147483646 h 6759"/>
                  <a:gd name="T26" fmla="*/ 2147483646 w 5822"/>
                  <a:gd name="T27" fmla="*/ 2147483646 h 6759"/>
                  <a:gd name="T28" fmla="*/ 2147483646 w 5822"/>
                  <a:gd name="T29" fmla="*/ 2147483646 h 6759"/>
                  <a:gd name="T30" fmla="*/ 2147483646 w 5822"/>
                  <a:gd name="T31" fmla="*/ 2147483646 h 6759"/>
                  <a:gd name="T32" fmla="*/ 2147483646 w 5822"/>
                  <a:gd name="T33" fmla="*/ 2147483646 h 6759"/>
                  <a:gd name="T34" fmla="*/ 2147483646 w 5822"/>
                  <a:gd name="T35" fmla="*/ 2147483646 h 6759"/>
                  <a:gd name="T36" fmla="*/ 2147483646 w 5822"/>
                  <a:gd name="T37" fmla="*/ 2147483646 h 6759"/>
                  <a:gd name="T38" fmla="*/ 2147483646 w 5822"/>
                  <a:gd name="T39" fmla="*/ 2147483646 h 6759"/>
                  <a:gd name="T40" fmla="*/ 0 w 5822"/>
                  <a:gd name="T41" fmla="*/ 2147483646 h 6759"/>
                  <a:gd name="T42" fmla="*/ 2147483646 w 5822"/>
                  <a:gd name="T43" fmla="*/ 2147483646 h 6759"/>
                  <a:gd name="T44" fmla="*/ 2147483646 w 5822"/>
                  <a:gd name="T45" fmla="*/ 2147483646 h 6759"/>
                  <a:gd name="T46" fmla="*/ 2147483646 w 5822"/>
                  <a:gd name="T47" fmla="*/ 2147483646 h 6759"/>
                  <a:gd name="T48" fmla="*/ 2147483646 w 5822"/>
                  <a:gd name="T49" fmla="*/ 2147483646 h 6759"/>
                  <a:gd name="T50" fmla="*/ 2147483646 w 5822"/>
                  <a:gd name="T51" fmla="*/ 2147483646 h 6759"/>
                  <a:gd name="T52" fmla="*/ 2147483646 w 5822"/>
                  <a:gd name="T53" fmla="*/ 2147483646 h 6759"/>
                  <a:gd name="T54" fmla="*/ 2147483646 w 5822"/>
                  <a:gd name="T55" fmla="*/ 2147483646 h 6759"/>
                  <a:gd name="T56" fmla="*/ 2147483646 w 5822"/>
                  <a:gd name="T57" fmla="*/ 2147483646 h 6759"/>
                  <a:gd name="T58" fmla="*/ 2147483646 w 5822"/>
                  <a:gd name="T59" fmla="*/ 2147483646 h 6759"/>
                  <a:gd name="T60" fmla="*/ 2147483646 w 5822"/>
                  <a:gd name="T61" fmla="*/ 2147483646 h 6759"/>
                  <a:gd name="T62" fmla="*/ 2147483646 w 5822"/>
                  <a:gd name="T63" fmla="*/ 2147483646 h 6759"/>
                  <a:gd name="T64" fmla="*/ 2147483646 w 5822"/>
                  <a:gd name="T65" fmla="*/ 2147483646 h 6759"/>
                  <a:gd name="T66" fmla="*/ 2147483646 w 5822"/>
                  <a:gd name="T67" fmla="*/ 2147483646 h 6759"/>
                  <a:gd name="T68" fmla="*/ 2147483646 w 5822"/>
                  <a:gd name="T69" fmla="*/ 2147483646 h 6759"/>
                  <a:gd name="T70" fmla="*/ 2147483646 w 5822"/>
                  <a:gd name="T71" fmla="*/ 2147483646 h 6759"/>
                  <a:gd name="T72" fmla="*/ 2147483646 w 5822"/>
                  <a:gd name="T73" fmla="*/ 2147483646 h 6759"/>
                  <a:gd name="T74" fmla="*/ 2147483646 w 5822"/>
                  <a:gd name="T75" fmla="*/ 2147483646 h 6759"/>
                  <a:gd name="T76" fmla="*/ 2147483646 w 5822"/>
                  <a:gd name="T77" fmla="*/ 2147483646 h 6759"/>
                  <a:gd name="T78" fmla="*/ 2147483646 w 5822"/>
                  <a:gd name="T79" fmla="*/ 2147483646 h 6759"/>
                  <a:gd name="T80" fmla="*/ 2147483646 w 5822"/>
                  <a:gd name="T81" fmla="*/ 2147483646 h 6759"/>
                  <a:gd name="T82" fmla="*/ 2147483646 w 5822"/>
                  <a:gd name="T83" fmla="*/ 2147483646 h 6759"/>
                  <a:gd name="T84" fmla="*/ 2147483646 w 5822"/>
                  <a:gd name="T85" fmla="*/ 2147483646 h 6759"/>
                  <a:gd name="T86" fmla="*/ 2147483646 w 5822"/>
                  <a:gd name="T87" fmla="*/ 2147483646 h 6759"/>
                  <a:gd name="T88" fmla="*/ 2147483646 w 5822"/>
                  <a:gd name="T89" fmla="*/ 2147483646 h 6759"/>
                  <a:gd name="T90" fmla="*/ 2147483646 w 5822"/>
                  <a:gd name="T91" fmla="*/ 2147483646 h 6759"/>
                  <a:gd name="T92" fmla="*/ 2147483646 w 5822"/>
                  <a:gd name="T93" fmla="*/ 2147483646 h 6759"/>
                  <a:gd name="T94" fmla="*/ 2147483646 w 5822"/>
                  <a:gd name="T95" fmla="*/ 2147483646 h 6759"/>
                  <a:gd name="T96" fmla="*/ 2147483646 w 5822"/>
                  <a:gd name="T97" fmla="*/ 2147483646 h 67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822" h="6758">
                    <a:moveTo>
                      <a:pt x="0" y="6351"/>
                    </a:moveTo>
                    <a:lnTo>
                      <a:pt x="129" y="6351"/>
                    </a:lnTo>
                    <a:lnTo>
                      <a:pt x="129" y="3057"/>
                    </a:lnTo>
                    <a:lnTo>
                      <a:pt x="129" y="2914"/>
                    </a:lnTo>
                    <a:lnTo>
                      <a:pt x="266" y="2865"/>
                    </a:lnTo>
                    <a:lnTo>
                      <a:pt x="1775" y="2337"/>
                    </a:lnTo>
                    <a:lnTo>
                      <a:pt x="1775" y="1515"/>
                    </a:lnTo>
                    <a:lnTo>
                      <a:pt x="1775" y="1386"/>
                    </a:lnTo>
                    <a:lnTo>
                      <a:pt x="1892" y="1331"/>
                    </a:lnTo>
                    <a:lnTo>
                      <a:pt x="4422" y="137"/>
                    </a:lnTo>
                    <a:lnTo>
                      <a:pt x="4714" y="0"/>
                    </a:lnTo>
                    <a:lnTo>
                      <a:pt x="4714" y="56"/>
                    </a:lnTo>
                    <a:lnTo>
                      <a:pt x="5511" y="532"/>
                    </a:lnTo>
                    <a:lnTo>
                      <a:pt x="5511" y="6326"/>
                    </a:lnTo>
                    <a:lnTo>
                      <a:pt x="5822" y="6326"/>
                    </a:lnTo>
                    <a:lnTo>
                      <a:pt x="5822" y="6734"/>
                    </a:lnTo>
                    <a:lnTo>
                      <a:pt x="4510" y="6734"/>
                    </a:lnTo>
                    <a:lnTo>
                      <a:pt x="4305" y="6734"/>
                    </a:lnTo>
                    <a:lnTo>
                      <a:pt x="4305" y="6529"/>
                    </a:lnTo>
                    <a:lnTo>
                      <a:pt x="4305" y="643"/>
                    </a:lnTo>
                    <a:lnTo>
                      <a:pt x="2183" y="1644"/>
                    </a:lnTo>
                    <a:lnTo>
                      <a:pt x="2183" y="2194"/>
                    </a:lnTo>
                    <a:lnTo>
                      <a:pt x="2798" y="1979"/>
                    </a:lnTo>
                    <a:lnTo>
                      <a:pt x="3035" y="1895"/>
                    </a:lnTo>
                    <a:lnTo>
                      <a:pt x="3035" y="1889"/>
                    </a:lnTo>
                    <a:lnTo>
                      <a:pt x="3042" y="1892"/>
                    </a:lnTo>
                    <a:lnTo>
                      <a:pt x="3068" y="1884"/>
                    </a:lnTo>
                    <a:lnTo>
                      <a:pt x="3068" y="1909"/>
                    </a:lnTo>
                    <a:lnTo>
                      <a:pt x="3862" y="2381"/>
                    </a:lnTo>
                    <a:lnTo>
                      <a:pt x="3862" y="6313"/>
                    </a:lnTo>
                    <a:lnTo>
                      <a:pt x="4177" y="6313"/>
                    </a:lnTo>
                    <a:lnTo>
                      <a:pt x="4177" y="6722"/>
                    </a:lnTo>
                    <a:lnTo>
                      <a:pt x="2865" y="6722"/>
                    </a:lnTo>
                    <a:lnTo>
                      <a:pt x="2661" y="6722"/>
                    </a:lnTo>
                    <a:lnTo>
                      <a:pt x="2661" y="6517"/>
                    </a:lnTo>
                    <a:lnTo>
                      <a:pt x="2661" y="2458"/>
                    </a:lnTo>
                    <a:lnTo>
                      <a:pt x="538" y="3202"/>
                    </a:lnTo>
                    <a:lnTo>
                      <a:pt x="538" y="6556"/>
                    </a:lnTo>
                    <a:lnTo>
                      <a:pt x="538" y="6759"/>
                    </a:lnTo>
                    <a:lnTo>
                      <a:pt x="334" y="6759"/>
                    </a:lnTo>
                    <a:lnTo>
                      <a:pt x="0" y="6759"/>
                    </a:lnTo>
                    <a:lnTo>
                      <a:pt x="0" y="6351"/>
                    </a:lnTo>
                    <a:close/>
                    <a:moveTo>
                      <a:pt x="776" y="6707"/>
                    </a:moveTo>
                    <a:lnTo>
                      <a:pt x="776" y="6707"/>
                    </a:lnTo>
                    <a:lnTo>
                      <a:pt x="1501" y="6707"/>
                    </a:lnTo>
                    <a:lnTo>
                      <a:pt x="2348" y="6707"/>
                    </a:lnTo>
                    <a:lnTo>
                      <a:pt x="2348" y="5989"/>
                    </a:lnTo>
                    <a:lnTo>
                      <a:pt x="1501" y="6044"/>
                    </a:lnTo>
                    <a:lnTo>
                      <a:pt x="776" y="6092"/>
                    </a:lnTo>
                    <a:lnTo>
                      <a:pt x="776" y="6707"/>
                    </a:lnTo>
                    <a:close/>
                    <a:moveTo>
                      <a:pt x="776" y="4048"/>
                    </a:moveTo>
                    <a:lnTo>
                      <a:pt x="776" y="4048"/>
                    </a:lnTo>
                    <a:lnTo>
                      <a:pt x="1501" y="3842"/>
                    </a:lnTo>
                    <a:lnTo>
                      <a:pt x="2348" y="3604"/>
                    </a:lnTo>
                    <a:lnTo>
                      <a:pt x="2348" y="2883"/>
                    </a:lnTo>
                    <a:lnTo>
                      <a:pt x="1501" y="3178"/>
                    </a:lnTo>
                    <a:lnTo>
                      <a:pt x="776" y="3431"/>
                    </a:lnTo>
                    <a:lnTo>
                      <a:pt x="776" y="4048"/>
                    </a:lnTo>
                    <a:close/>
                    <a:moveTo>
                      <a:pt x="776" y="4926"/>
                    </a:moveTo>
                    <a:lnTo>
                      <a:pt x="776" y="4926"/>
                    </a:lnTo>
                    <a:lnTo>
                      <a:pt x="1501" y="4788"/>
                    </a:lnTo>
                    <a:lnTo>
                      <a:pt x="2348" y="4628"/>
                    </a:lnTo>
                    <a:lnTo>
                      <a:pt x="2348" y="3909"/>
                    </a:lnTo>
                    <a:lnTo>
                      <a:pt x="1501" y="4124"/>
                    </a:lnTo>
                    <a:lnTo>
                      <a:pt x="776" y="4310"/>
                    </a:lnTo>
                    <a:lnTo>
                      <a:pt x="776" y="4926"/>
                    </a:lnTo>
                    <a:close/>
                    <a:moveTo>
                      <a:pt x="776" y="5811"/>
                    </a:moveTo>
                    <a:lnTo>
                      <a:pt x="776" y="5811"/>
                    </a:lnTo>
                    <a:lnTo>
                      <a:pt x="1501" y="5741"/>
                    </a:lnTo>
                    <a:lnTo>
                      <a:pt x="2348" y="5661"/>
                    </a:lnTo>
                    <a:lnTo>
                      <a:pt x="2348" y="4942"/>
                    </a:lnTo>
                    <a:lnTo>
                      <a:pt x="1501" y="5078"/>
                    </a:lnTo>
                    <a:lnTo>
                      <a:pt x="776" y="5194"/>
                    </a:lnTo>
                    <a:lnTo>
                      <a:pt x="776" y="5811"/>
                    </a:ln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Arial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555228" y="658068"/>
              <a:ext cx="1232944" cy="1344149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000D20"/>
            </a:solidFill>
            <a:ln w="15875">
              <a:solidFill>
                <a:srgbClr val="000D20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Arial"/>
                </a:rPr>
                <a:t>02</a:t>
              </a:r>
              <a:endParaRPr kumimoji="0" lang="zh-CN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574905"/>
      </p:ext>
    </p:extLst>
  </p:cSld>
  <p:clrMapOvr>
    <a:masterClrMapping/>
  </p:clrMapOvr>
  <p:transition advTm="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6" y="948890"/>
            <a:ext cx="4176467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朴素贝叶斯</a:t>
            </a:r>
          </a:p>
        </p:txBody>
      </p:sp>
      <p:sp>
        <p:nvSpPr>
          <p:cNvPr id="12" name="iconfont-1191-870141">
            <a:extLst>
              <a:ext uri="{FF2B5EF4-FFF2-40B4-BE49-F238E27FC236}">
                <a16:creationId xmlns:a16="http://schemas.microsoft.com/office/drawing/2014/main" id="{EBC2B9BF-EAD3-44A2-BDA2-0AD56B3FA94D}"/>
              </a:ext>
            </a:extLst>
          </p:cNvPr>
          <p:cNvSpPr/>
          <p:nvPr/>
        </p:nvSpPr>
        <p:spPr>
          <a:xfrm>
            <a:off x="207623" y="948890"/>
            <a:ext cx="609685" cy="609685"/>
          </a:xfrm>
          <a:custGeom>
            <a:avLst/>
            <a:gdLst>
              <a:gd name="T0" fmla="*/ 3884 w 7768"/>
              <a:gd name="T1" fmla="*/ 0 h 7768"/>
              <a:gd name="T2" fmla="*/ 0 w 7768"/>
              <a:gd name="T3" fmla="*/ 3884 h 7768"/>
              <a:gd name="T4" fmla="*/ 3884 w 7768"/>
              <a:gd name="T5" fmla="*/ 7768 h 7768"/>
              <a:gd name="T6" fmla="*/ 7768 w 7768"/>
              <a:gd name="T7" fmla="*/ 3884 h 7768"/>
              <a:gd name="T8" fmla="*/ 3884 w 7768"/>
              <a:gd name="T9" fmla="*/ 0 h 7768"/>
              <a:gd name="T10" fmla="*/ 3884 w 7768"/>
              <a:gd name="T11" fmla="*/ 7298 h 7768"/>
              <a:gd name="T12" fmla="*/ 470 w 7768"/>
              <a:gd name="T13" fmla="*/ 3884 h 7768"/>
              <a:gd name="T14" fmla="*/ 3884 w 7768"/>
              <a:gd name="T15" fmla="*/ 470 h 7768"/>
              <a:gd name="T16" fmla="*/ 7298 w 7768"/>
              <a:gd name="T17" fmla="*/ 3884 h 7768"/>
              <a:gd name="T18" fmla="*/ 3884 w 7768"/>
              <a:gd name="T19" fmla="*/ 7298 h 7768"/>
              <a:gd name="T20" fmla="*/ 3217 w 7768"/>
              <a:gd name="T21" fmla="*/ 2714 h 7768"/>
              <a:gd name="T22" fmla="*/ 4182 w 7768"/>
              <a:gd name="T23" fmla="*/ 3884 h 7768"/>
              <a:gd name="T24" fmla="*/ 3217 w 7768"/>
              <a:gd name="T25" fmla="*/ 5054 h 7768"/>
              <a:gd name="T26" fmla="*/ 3580 w 7768"/>
              <a:gd name="T27" fmla="*/ 5353 h 7768"/>
              <a:gd name="T28" fmla="*/ 4791 w 7768"/>
              <a:gd name="T29" fmla="*/ 3884 h 7768"/>
              <a:gd name="T30" fmla="*/ 3580 w 7768"/>
              <a:gd name="T31" fmla="*/ 2415 h 7768"/>
              <a:gd name="T32" fmla="*/ 3217 w 7768"/>
              <a:gd name="T33" fmla="*/ 2714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68" h="7768">
                <a:moveTo>
                  <a:pt x="3884" y="0"/>
                </a:moveTo>
                <a:cubicBezTo>
                  <a:pt x="1743" y="0"/>
                  <a:pt x="0" y="1743"/>
                  <a:pt x="0" y="3884"/>
                </a:cubicBezTo>
                <a:cubicBezTo>
                  <a:pt x="0" y="6025"/>
                  <a:pt x="1743" y="7768"/>
                  <a:pt x="3884" y="7768"/>
                </a:cubicBezTo>
                <a:cubicBezTo>
                  <a:pt x="6025" y="7768"/>
                  <a:pt x="7768" y="6025"/>
                  <a:pt x="7768" y="3884"/>
                </a:cubicBezTo>
                <a:cubicBezTo>
                  <a:pt x="7768" y="1743"/>
                  <a:pt x="6025" y="0"/>
                  <a:pt x="3884" y="0"/>
                </a:cubicBezTo>
                <a:close/>
                <a:moveTo>
                  <a:pt x="3884" y="7298"/>
                </a:moveTo>
                <a:cubicBezTo>
                  <a:pt x="2001" y="7298"/>
                  <a:pt x="470" y="5766"/>
                  <a:pt x="470" y="3884"/>
                </a:cubicBezTo>
                <a:cubicBezTo>
                  <a:pt x="470" y="2002"/>
                  <a:pt x="2001" y="470"/>
                  <a:pt x="3884" y="470"/>
                </a:cubicBezTo>
                <a:cubicBezTo>
                  <a:pt x="5766" y="470"/>
                  <a:pt x="7298" y="2002"/>
                  <a:pt x="7298" y="3884"/>
                </a:cubicBezTo>
                <a:cubicBezTo>
                  <a:pt x="7298" y="5766"/>
                  <a:pt x="5766" y="7298"/>
                  <a:pt x="3884" y="7298"/>
                </a:cubicBezTo>
                <a:close/>
                <a:moveTo>
                  <a:pt x="3217" y="2714"/>
                </a:moveTo>
                <a:lnTo>
                  <a:pt x="4182" y="3884"/>
                </a:lnTo>
                <a:lnTo>
                  <a:pt x="3217" y="5054"/>
                </a:lnTo>
                <a:lnTo>
                  <a:pt x="3580" y="5353"/>
                </a:lnTo>
                <a:lnTo>
                  <a:pt x="4791" y="3884"/>
                </a:lnTo>
                <a:lnTo>
                  <a:pt x="3580" y="2415"/>
                </a:lnTo>
                <a:lnTo>
                  <a:pt x="3217" y="2714"/>
                </a:lnTo>
                <a:close/>
              </a:path>
            </a:pathLst>
          </a:custGeom>
          <a:solidFill>
            <a:srgbClr val="017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8BA5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FE33B1-E895-4B98-81BC-10DB7E5F0960}"/>
              </a:ext>
            </a:extLst>
          </p:cNvPr>
          <p:cNvSpPr txBox="1"/>
          <p:nvPr/>
        </p:nvSpPr>
        <p:spPr>
          <a:xfrm>
            <a:off x="817308" y="1790485"/>
            <a:ext cx="1137469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贝叶斯和朴素贝叶斯的概念是不同的，区别就在于“朴素”二字，朴素贝叶斯对条件概率分布做了条件独立性的假设。</a:t>
            </a:r>
            <a:endParaRPr lang="en-US" altLang="zh-CN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endParaRPr lang="en-US" altLang="zh-CN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比如下面的公式，假设有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n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个特征：</a:t>
            </a:r>
            <a:endParaRPr lang="en-US" altLang="zh-CN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endParaRPr lang="en-US" altLang="zh-CN" sz="3200" dirty="0">
              <a:solidFill>
                <a:srgbClr val="000000"/>
              </a:solidFill>
              <a:latin typeface="Helvetica Neue"/>
            </a:endParaRPr>
          </a:p>
          <a:p>
            <a:pPr algn="l" rtl="0"/>
            <a:endParaRPr lang="en-US" altLang="zh-CN" sz="3200" dirty="0">
              <a:solidFill>
                <a:srgbClr val="000000"/>
              </a:solidFill>
              <a:latin typeface="Helvetica Neue"/>
            </a:endParaRPr>
          </a:p>
          <a:p>
            <a:pPr algn="l" rtl="0"/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由于每个特征都是独立的，我们可以进一步拆分公式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2BEEAF-D706-4ABC-B46B-E479866E9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471" y="3989269"/>
            <a:ext cx="8172366" cy="7241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435588-8D05-4D7D-ABD8-2C4CA4221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826" y="5525179"/>
            <a:ext cx="9353364" cy="6999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3800862"/>
      </p:ext>
    </p:extLst>
  </p:cSld>
  <p:clrMapOvr>
    <a:masterClrMapping/>
  </p:clrMapOvr>
  <p:transition advTm="2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532</Words>
  <Application>Microsoft Office PowerPoint</Application>
  <PresentationFormat>宽屏</PresentationFormat>
  <Paragraphs>50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Helvetica Neue</vt:lpstr>
      <vt:lpstr>等线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嘉怡 吴</dc:creator>
  <cp:lastModifiedBy>阚 盛琦</cp:lastModifiedBy>
  <cp:revision>43</cp:revision>
  <dcterms:created xsi:type="dcterms:W3CDTF">2021-04-25T14:55:51Z</dcterms:created>
  <dcterms:modified xsi:type="dcterms:W3CDTF">2021-06-22T11:45:40Z</dcterms:modified>
</cp:coreProperties>
</file>