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0"/>
  </p:notesMasterIdLst>
  <p:sldIdLst>
    <p:sldId id="257" r:id="rId2"/>
    <p:sldId id="258" r:id="rId3"/>
    <p:sldId id="266" r:id="rId4"/>
    <p:sldId id="260" r:id="rId5"/>
    <p:sldId id="303" r:id="rId6"/>
    <p:sldId id="272" r:id="rId7"/>
    <p:sldId id="336" r:id="rId8"/>
    <p:sldId id="337" r:id="rId9"/>
    <p:sldId id="340" r:id="rId10"/>
    <p:sldId id="338" r:id="rId11"/>
    <p:sldId id="290" r:id="rId12"/>
    <p:sldId id="341" r:id="rId13"/>
    <p:sldId id="342" r:id="rId14"/>
    <p:sldId id="343" r:id="rId15"/>
    <p:sldId id="344" r:id="rId16"/>
    <p:sldId id="333" r:id="rId17"/>
    <p:sldId id="309" r:id="rId18"/>
    <p:sldId id="345" r:id="rId19"/>
    <p:sldId id="346" r:id="rId20"/>
    <p:sldId id="347" r:id="rId21"/>
    <p:sldId id="348" r:id="rId22"/>
    <p:sldId id="349" r:id="rId23"/>
    <p:sldId id="350" r:id="rId24"/>
    <p:sldId id="351" r:id="rId25"/>
    <p:sldId id="352" r:id="rId26"/>
    <p:sldId id="353" r:id="rId27"/>
    <p:sldId id="354" r:id="rId28"/>
    <p:sldId id="355" r:id="rId2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987" autoAdjust="0"/>
    <p:restoredTop sz="89362" autoAdjust="0"/>
  </p:normalViewPr>
  <p:slideViewPr>
    <p:cSldViewPr snapToGrid="0">
      <p:cViewPr varScale="1">
        <p:scale>
          <a:sx n="68" d="100"/>
          <a:sy n="68" d="100"/>
        </p:scale>
        <p:origin x="68" y="7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DF39AF2-D2F8-4D4F-86D0-A3C617CEBE7C}" type="datetimeFigureOut">
              <a:rPr lang="zh-CN" altLang="en-US" smtClean="0"/>
              <a:t>2021/6/23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34B6D2-6CF6-41D2-83DF-DF202F23F705}" type="slidenum">
              <a:rPr lang="zh-CN" altLang="en-US" smtClean="0"/>
              <a:t>‹#›</a:t>
            </a:fld>
            <a:endParaRPr lang="zh-CN" altLang="en-US"/>
          </a:p>
        </p:txBody>
      </p:sp>
    </p:spTree>
    <p:extLst>
      <p:ext uri="{BB962C8B-B14F-4D97-AF65-F5344CB8AC3E}">
        <p14:creationId xmlns:p14="http://schemas.microsoft.com/office/powerpoint/2010/main" val="19361642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ACF5E0-7370-4BC6-BB57-C3AD1013DDE9}"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Arial"/>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Arial"/>
            </a:endParaRPr>
          </a:p>
        </p:txBody>
      </p:sp>
    </p:spTree>
    <p:extLst>
      <p:ext uri="{BB962C8B-B14F-4D97-AF65-F5344CB8AC3E}">
        <p14:creationId xmlns:p14="http://schemas.microsoft.com/office/powerpoint/2010/main" val="16793130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D6523400-4DC7-4ED4-A8E7-26B3BB12C9CC}" type="datetimeFigureOut">
              <a:rPr lang="zh-CN" altLang="en-US" smtClean="0"/>
              <a:t>2021/6/23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D60111D-4909-41E1-9B46-42B1B490B589}" type="slidenum">
              <a:rPr lang="zh-CN" altLang="en-US" smtClean="0"/>
              <a:t>‹#›</a:t>
            </a:fld>
            <a:endParaRPr lang="zh-CN" altLang="en-US"/>
          </a:p>
        </p:txBody>
      </p:sp>
    </p:spTree>
    <p:extLst>
      <p:ext uri="{BB962C8B-B14F-4D97-AF65-F5344CB8AC3E}">
        <p14:creationId xmlns:p14="http://schemas.microsoft.com/office/powerpoint/2010/main" val="2245354710"/>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6523400-4DC7-4ED4-A8E7-26B3BB12C9CC}" type="datetimeFigureOut">
              <a:rPr lang="zh-CN" altLang="en-US" smtClean="0"/>
              <a:t>2021/6/23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D60111D-4909-41E1-9B46-42B1B490B589}" type="slidenum">
              <a:rPr lang="zh-CN" altLang="en-US" smtClean="0"/>
              <a:t>‹#›</a:t>
            </a:fld>
            <a:endParaRPr lang="zh-CN" altLang="en-US"/>
          </a:p>
        </p:txBody>
      </p:sp>
    </p:spTree>
    <p:extLst>
      <p:ext uri="{BB962C8B-B14F-4D97-AF65-F5344CB8AC3E}">
        <p14:creationId xmlns:p14="http://schemas.microsoft.com/office/powerpoint/2010/main" val="229480788"/>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6523400-4DC7-4ED4-A8E7-26B3BB12C9CC}" type="datetimeFigureOut">
              <a:rPr lang="zh-CN" altLang="en-US" smtClean="0"/>
              <a:t>2021/6/23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D60111D-4909-41E1-9B46-42B1B490B589}" type="slidenum">
              <a:rPr lang="zh-CN" altLang="en-US" smtClean="0"/>
              <a:t>‹#›</a:t>
            </a:fld>
            <a:endParaRPr lang="zh-CN" altLang="en-US"/>
          </a:p>
        </p:txBody>
      </p:sp>
    </p:spTree>
    <p:extLst>
      <p:ext uri="{BB962C8B-B14F-4D97-AF65-F5344CB8AC3E}">
        <p14:creationId xmlns:p14="http://schemas.microsoft.com/office/powerpoint/2010/main" val="2450967364"/>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6523400-4DC7-4ED4-A8E7-26B3BB12C9CC}" type="datetimeFigureOut">
              <a:rPr lang="zh-CN" altLang="en-US" smtClean="0"/>
              <a:t>2021/6/23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D60111D-4909-41E1-9B46-42B1B490B589}" type="slidenum">
              <a:rPr lang="zh-CN" altLang="en-US" smtClean="0"/>
              <a:t>‹#›</a:t>
            </a:fld>
            <a:endParaRPr lang="zh-CN" altLang="en-US"/>
          </a:p>
        </p:txBody>
      </p:sp>
    </p:spTree>
    <p:extLst>
      <p:ext uri="{BB962C8B-B14F-4D97-AF65-F5344CB8AC3E}">
        <p14:creationId xmlns:p14="http://schemas.microsoft.com/office/powerpoint/2010/main" val="2414501480"/>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D6523400-4DC7-4ED4-A8E7-26B3BB12C9CC}" type="datetimeFigureOut">
              <a:rPr lang="zh-CN" altLang="en-US" smtClean="0"/>
              <a:t>2021/6/23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D60111D-4909-41E1-9B46-42B1B490B589}" type="slidenum">
              <a:rPr lang="zh-CN" altLang="en-US" smtClean="0"/>
              <a:t>‹#›</a:t>
            </a:fld>
            <a:endParaRPr lang="zh-CN" altLang="en-US"/>
          </a:p>
        </p:txBody>
      </p:sp>
    </p:spTree>
    <p:extLst>
      <p:ext uri="{BB962C8B-B14F-4D97-AF65-F5344CB8AC3E}">
        <p14:creationId xmlns:p14="http://schemas.microsoft.com/office/powerpoint/2010/main" val="3158211732"/>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6523400-4DC7-4ED4-A8E7-26B3BB12C9CC}" type="datetimeFigureOut">
              <a:rPr lang="zh-CN" altLang="en-US" smtClean="0"/>
              <a:t>2021/6/23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D60111D-4909-41E1-9B46-42B1B490B589}" type="slidenum">
              <a:rPr lang="zh-CN" altLang="en-US" smtClean="0"/>
              <a:t>‹#›</a:t>
            </a:fld>
            <a:endParaRPr lang="zh-CN" altLang="en-US"/>
          </a:p>
        </p:txBody>
      </p:sp>
    </p:spTree>
    <p:extLst>
      <p:ext uri="{BB962C8B-B14F-4D97-AF65-F5344CB8AC3E}">
        <p14:creationId xmlns:p14="http://schemas.microsoft.com/office/powerpoint/2010/main" val="3811337751"/>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6523400-4DC7-4ED4-A8E7-26B3BB12C9CC}" type="datetimeFigureOut">
              <a:rPr lang="zh-CN" altLang="en-US" smtClean="0"/>
              <a:t>2021/6/23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CD60111D-4909-41E1-9B46-42B1B490B589}" type="slidenum">
              <a:rPr lang="zh-CN" altLang="en-US" smtClean="0"/>
              <a:t>‹#›</a:t>
            </a:fld>
            <a:endParaRPr lang="zh-CN" altLang="en-US"/>
          </a:p>
        </p:txBody>
      </p:sp>
    </p:spTree>
    <p:extLst>
      <p:ext uri="{BB962C8B-B14F-4D97-AF65-F5344CB8AC3E}">
        <p14:creationId xmlns:p14="http://schemas.microsoft.com/office/powerpoint/2010/main" val="2005118799"/>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6523400-4DC7-4ED4-A8E7-26B3BB12C9CC}" type="datetimeFigureOut">
              <a:rPr lang="zh-CN" altLang="en-US" smtClean="0"/>
              <a:t>2021/6/23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CD60111D-4909-41E1-9B46-42B1B490B589}" type="slidenum">
              <a:rPr lang="zh-CN" altLang="en-US" smtClean="0"/>
              <a:t>‹#›</a:t>
            </a:fld>
            <a:endParaRPr lang="zh-CN" altLang="en-US"/>
          </a:p>
        </p:txBody>
      </p:sp>
    </p:spTree>
    <p:extLst>
      <p:ext uri="{BB962C8B-B14F-4D97-AF65-F5344CB8AC3E}">
        <p14:creationId xmlns:p14="http://schemas.microsoft.com/office/powerpoint/2010/main" val="2775355471"/>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6523400-4DC7-4ED4-A8E7-26B3BB12C9CC}" type="datetimeFigureOut">
              <a:rPr lang="zh-CN" altLang="en-US" smtClean="0"/>
              <a:t>2021/6/23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CD60111D-4909-41E1-9B46-42B1B490B589}" type="slidenum">
              <a:rPr lang="zh-CN" altLang="en-US" smtClean="0"/>
              <a:t>‹#›</a:t>
            </a:fld>
            <a:endParaRPr lang="zh-CN" altLang="en-US"/>
          </a:p>
        </p:txBody>
      </p:sp>
    </p:spTree>
    <p:extLst>
      <p:ext uri="{BB962C8B-B14F-4D97-AF65-F5344CB8AC3E}">
        <p14:creationId xmlns:p14="http://schemas.microsoft.com/office/powerpoint/2010/main" val="3327348019"/>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6523400-4DC7-4ED4-A8E7-26B3BB12C9CC}" type="datetimeFigureOut">
              <a:rPr lang="zh-CN" altLang="en-US" smtClean="0"/>
              <a:t>2021/6/23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D60111D-4909-41E1-9B46-42B1B490B589}" type="slidenum">
              <a:rPr lang="zh-CN" altLang="en-US" smtClean="0"/>
              <a:t>‹#›</a:t>
            </a:fld>
            <a:endParaRPr lang="zh-CN" altLang="en-US"/>
          </a:p>
        </p:txBody>
      </p:sp>
    </p:spTree>
    <p:extLst>
      <p:ext uri="{BB962C8B-B14F-4D97-AF65-F5344CB8AC3E}">
        <p14:creationId xmlns:p14="http://schemas.microsoft.com/office/powerpoint/2010/main" val="1752530381"/>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6523400-4DC7-4ED4-A8E7-26B3BB12C9CC}" type="datetimeFigureOut">
              <a:rPr lang="zh-CN" altLang="en-US" smtClean="0"/>
              <a:t>2021/6/23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D60111D-4909-41E1-9B46-42B1B490B589}" type="slidenum">
              <a:rPr lang="zh-CN" altLang="en-US" smtClean="0"/>
              <a:t>‹#›</a:t>
            </a:fld>
            <a:endParaRPr lang="zh-CN" altLang="en-US"/>
          </a:p>
        </p:txBody>
      </p:sp>
    </p:spTree>
    <p:extLst>
      <p:ext uri="{BB962C8B-B14F-4D97-AF65-F5344CB8AC3E}">
        <p14:creationId xmlns:p14="http://schemas.microsoft.com/office/powerpoint/2010/main" val="3699715669"/>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523400-4DC7-4ED4-A8E7-26B3BB12C9CC}" type="datetimeFigureOut">
              <a:rPr lang="zh-CN" altLang="en-US" smtClean="0"/>
              <a:t>2021/6/23</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D60111D-4909-41E1-9B46-42B1B490B589}" type="slidenum">
              <a:rPr lang="zh-CN" altLang="en-US" smtClean="0"/>
              <a:t>‹#›</a:t>
            </a:fld>
            <a:endParaRPr lang="zh-CN" altLang="en-US"/>
          </a:p>
        </p:txBody>
      </p:sp>
      <p:sp>
        <p:nvSpPr>
          <p:cNvPr id="7" name="矩形 6"/>
          <p:cNvSpPr/>
          <p:nvPr userDrawn="1"/>
        </p:nvSpPr>
        <p:spPr>
          <a:xfrm>
            <a:off x="0" y="0"/>
            <a:ext cx="12192000" cy="6858000"/>
          </a:xfrm>
          <a:prstGeom prst="rect">
            <a:avLst/>
          </a:prstGeom>
          <a:solidFill>
            <a:srgbClr val="000D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Picture 2" descr="C:\Documents and Settings\Administrator\桌面\新建文件夹\封面\复件 (38) 新建文件夹\dc6e24016985a28b4144.jpg"/>
          <p:cNvPicPr>
            <a:picLocks noChangeAspect="1" noChangeArrowheads="1"/>
          </p:cNvPicPr>
          <p:nvPr userDrawn="1"/>
        </p:nvPicPr>
        <p:blipFill>
          <a:blip r:embed="rId13">
            <a:extLst>
              <a:ext uri="{28A0092B-C50C-407E-A947-70E740481C1C}">
                <a14:useLocalDpi xmlns:a14="http://schemas.microsoft.com/office/drawing/2010/main" val="0"/>
              </a:ext>
            </a:extLst>
          </a:blip>
          <a:srcRect l="21648" r="50476"/>
          <a:stretch>
            <a:fillRect/>
          </a:stretch>
        </p:blipFill>
        <p:spPr bwMode="auto">
          <a:xfrm rot="5400000" flipV="1">
            <a:off x="4144364" y="-1715717"/>
            <a:ext cx="3409946" cy="6879489"/>
          </a:xfrm>
          <a:prstGeom prst="rect">
            <a:avLst/>
          </a:prstGeom>
          <a:noFill/>
          <a:extLst>
            <a:ext uri="{909E8E84-426E-40DD-AFC4-6F175D3DCCD1}">
              <a14:hiddenFill xmlns:a14="http://schemas.microsoft.com/office/drawing/2010/main">
                <a:solidFill>
                  <a:srgbClr val="FFFFFF"/>
                </a:solidFill>
              </a14:hiddenFill>
            </a:ext>
          </a:extLst>
        </p:spPr>
      </p:pic>
      <p:sp>
        <p:nvSpPr>
          <p:cNvPr id="9" name="矩形 8"/>
          <p:cNvSpPr/>
          <p:nvPr userDrawn="1"/>
        </p:nvSpPr>
        <p:spPr>
          <a:xfrm>
            <a:off x="0" y="552450"/>
            <a:ext cx="12192000" cy="63055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8179517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tags" Target="../tags/tag13.xml"/><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tags" Target="../tags/tag14.xml"/><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2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slideLayout" Target="../slideLayouts/slideLayout2.xml"/><Relationship Id="rId1" Type="http://schemas.openxmlformats.org/officeDocument/2006/relationships/tags" Target="../tags/tag17.xml"/><Relationship Id="rId4" Type="http://schemas.openxmlformats.org/officeDocument/2006/relationships/image" Target="../media/image10.png"/></Relationships>
</file>

<file path=ppt/slides/_rels/slide2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0.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0"/>
            <a:ext cx="12192000" cy="6858000"/>
          </a:xfrm>
          <a:prstGeom prst="rect">
            <a:avLst/>
          </a:prstGeom>
          <a:solidFill>
            <a:srgbClr val="000D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Arial"/>
            </a:endParaRPr>
          </a:p>
        </p:txBody>
      </p:sp>
      <p:pic>
        <p:nvPicPr>
          <p:cNvPr id="4" name="Picture 2" descr="C:\Documents and Settings\Administrator\桌面\新建文件夹\封面\复件 (38) 新建文件夹\dc6e24016985a28b4144.jpg"/>
          <p:cNvPicPr>
            <a:picLocks noChangeAspect="1" noChangeArrowheads="1"/>
          </p:cNvPicPr>
          <p:nvPr/>
        </p:nvPicPr>
        <p:blipFill>
          <a:blip r:embed="rId2">
            <a:extLst>
              <a:ext uri="{28A0092B-C50C-407E-A947-70E740481C1C}">
                <a14:useLocalDpi xmlns:a14="http://schemas.microsoft.com/office/drawing/2010/main" val="0"/>
              </a:ext>
            </a:extLst>
          </a:blip>
          <a:srcRect r="50476"/>
          <a:stretch>
            <a:fillRect/>
          </a:stretch>
        </p:blipFill>
        <p:spPr bwMode="auto">
          <a:xfrm rot="4230223">
            <a:off x="-23995" y="-1146324"/>
            <a:ext cx="4671350" cy="5304891"/>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C:\Documents and Settings\Administrator\桌面\新建文件夹\封面\复件 (38) 新建文件夹\dc6e24016985a28b4144.jpg"/>
          <p:cNvPicPr>
            <a:picLocks noChangeAspect="1" noChangeArrowheads="1"/>
          </p:cNvPicPr>
          <p:nvPr/>
        </p:nvPicPr>
        <p:blipFill>
          <a:blip r:embed="rId2">
            <a:extLst>
              <a:ext uri="{28A0092B-C50C-407E-A947-70E740481C1C}">
                <a14:useLocalDpi xmlns:a14="http://schemas.microsoft.com/office/drawing/2010/main" val="0"/>
              </a:ext>
            </a:extLst>
          </a:blip>
          <a:srcRect r="50476"/>
          <a:stretch>
            <a:fillRect/>
          </a:stretch>
        </p:blipFill>
        <p:spPr bwMode="auto">
          <a:xfrm rot="15030223">
            <a:off x="8319902" y="2699432"/>
            <a:ext cx="4671350" cy="5304891"/>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18"/>
          <p:cNvSpPr txBox="1">
            <a:spLocks noChangeArrowheads="1"/>
          </p:cNvSpPr>
          <p:nvPr/>
        </p:nvSpPr>
        <p:spPr bwMode="auto">
          <a:xfrm>
            <a:off x="3927668" y="3033523"/>
            <a:ext cx="4325956"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Calibri" panose="020F0502020204030204" pitchFamily="34" charset="0"/>
                <a:ea typeface="宋体" panose="02010600030101010101" pitchFamily="2" charset="-122"/>
              </a:defRPr>
            </a:lvl1pPr>
            <a:lvl2pPr marL="742950" indent="-285750">
              <a:defRPr sz="1300">
                <a:solidFill>
                  <a:schemeClr val="tx1"/>
                </a:solidFill>
                <a:latin typeface="Calibri" panose="020F0502020204030204" pitchFamily="34" charset="0"/>
                <a:ea typeface="宋体" panose="02010600030101010101" pitchFamily="2" charset="-122"/>
              </a:defRPr>
            </a:lvl2pPr>
            <a:lvl3pPr marL="1143000" indent="-228600">
              <a:defRPr sz="1300">
                <a:solidFill>
                  <a:schemeClr val="tx1"/>
                </a:solidFill>
                <a:latin typeface="Calibri" panose="020F0502020204030204" pitchFamily="34" charset="0"/>
                <a:ea typeface="宋体" panose="02010600030101010101" pitchFamily="2" charset="-122"/>
              </a:defRPr>
            </a:lvl3pPr>
            <a:lvl4pPr marL="1600200" indent="-228600">
              <a:defRPr sz="1300">
                <a:solidFill>
                  <a:schemeClr val="tx1"/>
                </a:solidFill>
                <a:latin typeface="Calibri" panose="020F0502020204030204" pitchFamily="34" charset="0"/>
                <a:ea typeface="宋体" panose="02010600030101010101" pitchFamily="2" charset="-122"/>
              </a:defRPr>
            </a:lvl4pPr>
            <a:lvl5pPr marL="2057400" indent="-228600">
              <a:defRPr sz="1300">
                <a:solidFill>
                  <a:schemeClr val="tx1"/>
                </a:solidFill>
                <a:latin typeface="Calibri" panose="020F0502020204030204" pitchFamily="34" charset="0"/>
                <a:ea typeface="宋体" panose="02010600030101010101" pitchFamily="2" charset="-122"/>
              </a:defRPr>
            </a:lvl5pPr>
            <a:lvl6pPr marL="2514600" indent="-228600" defTabSz="685800" fontAlgn="base">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685800" fontAlgn="base">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685800" fontAlgn="base">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685800" fontAlgn="base">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6000" b="1" i="0" u="none" strike="noStrike" kern="0" cap="none" spc="-15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Arial"/>
              </a:rPr>
              <a:t>集成方法</a:t>
            </a:r>
          </a:p>
        </p:txBody>
      </p:sp>
      <p:sp>
        <p:nvSpPr>
          <p:cNvPr id="15" name="矩形 10"/>
          <p:cNvSpPr>
            <a:spLocks noChangeAspect="1"/>
          </p:cNvSpPr>
          <p:nvPr/>
        </p:nvSpPr>
        <p:spPr>
          <a:xfrm>
            <a:off x="5349612" y="1030638"/>
            <a:ext cx="1492773" cy="1627413"/>
          </a:xfrm>
          <a:custGeom>
            <a:avLst/>
            <a:gdLst>
              <a:gd name="connsiteX0" fmla="*/ 653528 w 1305814"/>
              <a:gd name="connsiteY0" fmla="*/ 0 h 1423589"/>
              <a:gd name="connsiteX1" fmla="*/ 757287 w 1305814"/>
              <a:gd name="connsiteY1" fmla="*/ 32444 h 1423589"/>
              <a:gd name="connsiteX2" fmla="*/ 1206876 w 1305814"/>
              <a:gd name="connsiteY2" fmla="*/ 284945 h 1423589"/>
              <a:gd name="connsiteX3" fmla="*/ 1237706 w 1305814"/>
              <a:gd name="connsiteY3" fmla="*/ 306775 h 1423589"/>
              <a:gd name="connsiteX4" fmla="*/ 1304420 w 1305814"/>
              <a:gd name="connsiteY4" fmla="*/ 434263 h 1423589"/>
              <a:gd name="connsiteX5" fmla="*/ 1305806 w 1305814"/>
              <a:gd name="connsiteY5" fmla="*/ 519922 h 1423589"/>
              <a:gd name="connsiteX6" fmla="*/ 1301746 w 1305814"/>
              <a:gd name="connsiteY6" fmla="*/ 953747 h 1423589"/>
              <a:gd name="connsiteX7" fmla="*/ 1302599 w 1305814"/>
              <a:gd name="connsiteY7" fmla="*/ 1003650 h 1423589"/>
              <a:gd name="connsiteX8" fmla="*/ 1227376 w 1305814"/>
              <a:gd name="connsiteY8" fmla="*/ 1152027 h 1423589"/>
              <a:gd name="connsiteX9" fmla="*/ 1174235 w 1305814"/>
              <a:gd name="connsiteY9" fmla="*/ 1184756 h 1423589"/>
              <a:gd name="connsiteX10" fmla="*/ 792288 w 1305814"/>
              <a:gd name="connsiteY10" fmla="*/ 1385653 h 1423589"/>
              <a:gd name="connsiteX11" fmla="*/ 502818 w 1305814"/>
              <a:gd name="connsiteY11" fmla="*/ 1379955 h 1423589"/>
              <a:gd name="connsiteX12" fmla="*/ 94302 w 1305814"/>
              <a:gd name="connsiteY12" fmla="*/ 1158755 h 1423589"/>
              <a:gd name="connsiteX13" fmla="*/ 39429 w 1305814"/>
              <a:gd name="connsiteY13" fmla="*/ 1117635 h 1423589"/>
              <a:gd name="connsiteX14" fmla="*/ 667 w 1305814"/>
              <a:gd name="connsiteY14" fmla="*/ 999105 h 1423589"/>
              <a:gd name="connsiteX15" fmla="*/ 0 w 1305814"/>
              <a:gd name="connsiteY15" fmla="*/ 972364 h 1423589"/>
              <a:gd name="connsiteX16" fmla="*/ 2496 w 1305814"/>
              <a:gd name="connsiteY16" fmla="*/ 463106 h 1423589"/>
              <a:gd name="connsiteX17" fmla="*/ 2458 w 1305814"/>
              <a:gd name="connsiteY17" fmla="*/ 429563 h 1423589"/>
              <a:gd name="connsiteX18" fmla="*/ 75248 w 1305814"/>
              <a:gd name="connsiteY18" fmla="*/ 303202 h 1423589"/>
              <a:gd name="connsiteX19" fmla="*/ 106293 w 1305814"/>
              <a:gd name="connsiteY19" fmla="*/ 282597 h 1423589"/>
              <a:gd name="connsiteX20" fmla="*/ 541533 w 1305814"/>
              <a:gd name="connsiteY20" fmla="*/ 38110 h 1423589"/>
              <a:gd name="connsiteX21" fmla="*/ 653528 w 1305814"/>
              <a:gd name="connsiteY21" fmla="*/ 0 h 14235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305814" h="1423589">
                <a:moveTo>
                  <a:pt x="653528" y="0"/>
                </a:moveTo>
                <a:cubicBezTo>
                  <a:pt x="684553" y="-1"/>
                  <a:pt x="736057" y="24011"/>
                  <a:pt x="757287" y="32444"/>
                </a:cubicBezTo>
                <a:lnTo>
                  <a:pt x="1206876" y="284945"/>
                </a:lnTo>
                <a:cubicBezTo>
                  <a:pt x="1213399" y="291230"/>
                  <a:pt x="1233090" y="301119"/>
                  <a:pt x="1237706" y="306775"/>
                </a:cubicBezTo>
                <a:cubicBezTo>
                  <a:pt x="1285405" y="341141"/>
                  <a:pt x="1301367" y="360355"/>
                  <a:pt x="1304420" y="434263"/>
                </a:cubicBezTo>
                <a:cubicBezTo>
                  <a:pt x="1306256" y="435452"/>
                  <a:pt x="1303756" y="518852"/>
                  <a:pt x="1305806" y="519922"/>
                </a:cubicBezTo>
                <a:cubicBezTo>
                  <a:pt x="1306028" y="563787"/>
                  <a:pt x="1301771" y="907207"/>
                  <a:pt x="1301746" y="953747"/>
                </a:cubicBezTo>
                <a:cubicBezTo>
                  <a:pt x="1301579" y="970833"/>
                  <a:pt x="1302766" y="986564"/>
                  <a:pt x="1302599" y="1003650"/>
                </a:cubicBezTo>
                <a:cubicBezTo>
                  <a:pt x="1298075" y="1097264"/>
                  <a:pt x="1299308" y="1117497"/>
                  <a:pt x="1227376" y="1152027"/>
                </a:cubicBezTo>
                <a:cubicBezTo>
                  <a:pt x="1229069" y="1151612"/>
                  <a:pt x="1262992" y="1133636"/>
                  <a:pt x="1174235" y="1184756"/>
                </a:cubicBezTo>
                <a:cubicBezTo>
                  <a:pt x="1102911" y="1225835"/>
                  <a:pt x="986013" y="1283805"/>
                  <a:pt x="792288" y="1385653"/>
                </a:cubicBezTo>
                <a:cubicBezTo>
                  <a:pt x="702978" y="1424034"/>
                  <a:pt x="634560" y="1449454"/>
                  <a:pt x="502818" y="1379955"/>
                </a:cubicBezTo>
                <a:cubicBezTo>
                  <a:pt x="358670" y="1301859"/>
                  <a:pt x="241278" y="1242506"/>
                  <a:pt x="94302" y="1158755"/>
                </a:cubicBezTo>
                <a:cubicBezTo>
                  <a:pt x="64301" y="1138833"/>
                  <a:pt x="61069" y="1137739"/>
                  <a:pt x="39429" y="1117635"/>
                </a:cubicBezTo>
                <a:cubicBezTo>
                  <a:pt x="9399" y="1091481"/>
                  <a:pt x="81" y="1056313"/>
                  <a:pt x="667" y="999105"/>
                </a:cubicBezTo>
                <a:cubicBezTo>
                  <a:pt x="445" y="990191"/>
                  <a:pt x="222" y="981278"/>
                  <a:pt x="0" y="972364"/>
                </a:cubicBezTo>
                <a:lnTo>
                  <a:pt x="2496" y="463106"/>
                </a:lnTo>
                <a:cubicBezTo>
                  <a:pt x="2483" y="451925"/>
                  <a:pt x="2471" y="440744"/>
                  <a:pt x="2458" y="429563"/>
                </a:cubicBezTo>
                <a:cubicBezTo>
                  <a:pt x="2770" y="365277"/>
                  <a:pt x="14732" y="348090"/>
                  <a:pt x="75248" y="303202"/>
                </a:cubicBezTo>
                <a:lnTo>
                  <a:pt x="106293" y="282597"/>
                </a:lnTo>
                <a:lnTo>
                  <a:pt x="541533" y="38110"/>
                </a:lnTo>
                <a:cubicBezTo>
                  <a:pt x="582751" y="12487"/>
                  <a:pt x="613897" y="0"/>
                  <a:pt x="653528" y="0"/>
                </a:cubicBezTo>
                <a:close/>
              </a:path>
            </a:pathLst>
          </a:custGeom>
          <a:gradFill flip="none" rotWithShape="1">
            <a:gsLst>
              <a:gs pos="50000">
                <a:schemeClr val="bg1">
                  <a:lumMod val="95000"/>
                </a:schemeClr>
              </a:gs>
              <a:gs pos="100000">
                <a:schemeClr val="bg1">
                  <a:lumMod val="75000"/>
                </a:schemeClr>
              </a:gs>
              <a:gs pos="0">
                <a:schemeClr val="bg1"/>
              </a:gs>
            </a:gsLst>
            <a:lin ang="18900000" scaled="0"/>
          </a:gradFill>
          <a:ln w="15875">
            <a:gradFill>
              <a:gsLst>
                <a:gs pos="100000">
                  <a:schemeClr val="bg1">
                    <a:lumMod val="85000"/>
                  </a:schemeClr>
                </a:gs>
                <a:gs pos="0">
                  <a:schemeClr val="bg1"/>
                </a:gs>
              </a:gsLst>
              <a:lin ang="8100000" scaled="0"/>
            </a:grad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200" b="0" i="0" u="none" strike="noStrike" kern="1200" cap="none" spc="0" normalizeH="0" baseline="0" noProof="0">
              <a:ln>
                <a:noFill/>
              </a:ln>
              <a:solidFill>
                <a:prstClr val="white"/>
              </a:solidFill>
              <a:effectLst/>
              <a:uLnTx/>
              <a:uFillTx/>
              <a:latin typeface="Calibri"/>
              <a:ea typeface="宋体" panose="02010600030101010101" pitchFamily="2" charset="-122"/>
              <a:cs typeface="Arial"/>
            </a:endParaRPr>
          </a:p>
        </p:txBody>
      </p:sp>
      <p:grpSp>
        <p:nvGrpSpPr>
          <p:cNvPr id="16" name="组合 15"/>
          <p:cNvGrpSpPr/>
          <p:nvPr/>
        </p:nvGrpSpPr>
        <p:grpSpPr>
          <a:xfrm>
            <a:off x="4496007" y="5689457"/>
            <a:ext cx="3170326" cy="494954"/>
            <a:chOff x="4277877" y="4518596"/>
            <a:chExt cx="3611218" cy="563787"/>
          </a:xfrm>
        </p:grpSpPr>
        <p:grpSp>
          <p:nvGrpSpPr>
            <p:cNvPr id="17" name="组合 16"/>
            <p:cNvGrpSpPr/>
            <p:nvPr/>
          </p:nvGrpSpPr>
          <p:grpSpPr>
            <a:xfrm>
              <a:off x="4277877" y="4518596"/>
              <a:ext cx="563786" cy="563787"/>
              <a:chOff x="2766872" y="3684983"/>
              <a:chExt cx="563884" cy="563961"/>
            </a:xfrm>
          </p:grpSpPr>
          <p:sp>
            <p:nvSpPr>
              <p:cNvPr id="35" name="椭圆 34"/>
              <p:cNvSpPr/>
              <p:nvPr/>
            </p:nvSpPr>
            <p:spPr>
              <a:xfrm>
                <a:off x="2766872" y="3684983"/>
                <a:ext cx="563884" cy="563961"/>
              </a:xfrm>
              <a:prstGeom prst="ellipse">
                <a:avLst/>
              </a:prstGeom>
              <a:solidFill>
                <a:srgbClr val="000D20"/>
              </a:solidFill>
              <a:ln w="44450">
                <a:solidFill>
                  <a:schemeClr val="bg1"/>
                </a:solidFill>
              </a:ln>
              <a:effectLst>
                <a:outerShdw blurRad="88900" dist="635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Arial"/>
                </a:endParaRPr>
              </a:p>
            </p:txBody>
          </p:sp>
          <p:grpSp>
            <p:nvGrpSpPr>
              <p:cNvPr id="36" name="组合 35"/>
              <p:cNvGrpSpPr/>
              <p:nvPr/>
            </p:nvGrpSpPr>
            <p:grpSpPr>
              <a:xfrm>
                <a:off x="2923439" y="3799245"/>
                <a:ext cx="270585" cy="272453"/>
                <a:chOff x="5042691" y="2273920"/>
                <a:chExt cx="702937" cy="707692"/>
              </a:xfrm>
              <a:solidFill>
                <a:schemeClr val="bg1"/>
              </a:solidFill>
            </p:grpSpPr>
            <p:sp>
              <p:nvSpPr>
                <p:cNvPr id="37" name="Freeform 12"/>
                <p:cNvSpPr/>
                <p:nvPr/>
              </p:nvSpPr>
              <p:spPr bwMode="auto">
                <a:xfrm>
                  <a:off x="5284806" y="2789968"/>
                  <a:ext cx="460822" cy="191644"/>
                </a:xfrm>
                <a:custGeom>
                  <a:avLst/>
                  <a:gdLst>
                    <a:gd name="T0" fmla="*/ 25 w 533"/>
                    <a:gd name="T1" fmla="*/ 165 h 222"/>
                    <a:gd name="T2" fmla="*/ 158 w 533"/>
                    <a:gd name="T3" fmla="*/ 165 h 222"/>
                    <a:gd name="T4" fmla="*/ 158 w 533"/>
                    <a:gd name="T5" fmla="*/ 108 h 222"/>
                    <a:gd name="T6" fmla="*/ 184 w 533"/>
                    <a:gd name="T7" fmla="*/ 83 h 222"/>
                    <a:gd name="T8" fmla="*/ 317 w 533"/>
                    <a:gd name="T9" fmla="*/ 83 h 222"/>
                    <a:gd name="T10" fmla="*/ 317 w 533"/>
                    <a:gd name="T11" fmla="*/ 25 h 222"/>
                    <a:gd name="T12" fmla="*/ 343 w 533"/>
                    <a:gd name="T13" fmla="*/ 0 h 222"/>
                    <a:gd name="T14" fmla="*/ 533 w 533"/>
                    <a:gd name="T15" fmla="*/ 0 h 222"/>
                    <a:gd name="T16" fmla="*/ 533 w 533"/>
                    <a:gd name="T17" fmla="*/ 32 h 222"/>
                    <a:gd name="T18" fmla="*/ 508 w 533"/>
                    <a:gd name="T19" fmla="*/ 57 h 222"/>
                    <a:gd name="T20" fmla="*/ 375 w 533"/>
                    <a:gd name="T21" fmla="*/ 57 h 222"/>
                    <a:gd name="T22" fmla="*/ 375 w 533"/>
                    <a:gd name="T23" fmla="*/ 114 h 222"/>
                    <a:gd name="T24" fmla="*/ 349 w 533"/>
                    <a:gd name="T25" fmla="*/ 140 h 222"/>
                    <a:gd name="T26" fmla="*/ 216 w 533"/>
                    <a:gd name="T27" fmla="*/ 140 h 222"/>
                    <a:gd name="T28" fmla="*/ 216 w 533"/>
                    <a:gd name="T29" fmla="*/ 197 h 222"/>
                    <a:gd name="T30" fmla="*/ 190 w 533"/>
                    <a:gd name="T31" fmla="*/ 222 h 222"/>
                    <a:gd name="T32" fmla="*/ 0 w 533"/>
                    <a:gd name="T33" fmla="*/ 222 h 222"/>
                    <a:gd name="T34" fmla="*/ 0 w 533"/>
                    <a:gd name="T35" fmla="*/ 191 h 222"/>
                    <a:gd name="T36" fmla="*/ 25 w 533"/>
                    <a:gd name="T37" fmla="*/ 165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33" h="221">
                      <a:moveTo>
                        <a:pt x="25" y="165"/>
                      </a:moveTo>
                      <a:cubicBezTo>
                        <a:pt x="158" y="165"/>
                        <a:pt x="158" y="165"/>
                        <a:pt x="158" y="165"/>
                      </a:cubicBezTo>
                      <a:cubicBezTo>
                        <a:pt x="158" y="108"/>
                        <a:pt x="158" y="108"/>
                        <a:pt x="158" y="108"/>
                      </a:cubicBezTo>
                      <a:cubicBezTo>
                        <a:pt x="158" y="94"/>
                        <a:pt x="170" y="83"/>
                        <a:pt x="184" y="83"/>
                      </a:cubicBezTo>
                      <a:cubicBezTo>
                        <a:pt x="317" y="83"/>
                        <a:pt x="317" y="83"/>
                        <a:pt x="317" y="83"/>
                      </a:cubicBezTo>
                      <a:cubicBezTo>
                        <a:pt x="317" y="25"/>
                        <a:pt x="317" y="25"/>
                        <a:pt x="317" y="25"/>
                      </a:cubicBezTo>
                      <a:cubicBezTo>
                        <a:pt x="317" y="11"/>
                        <a:pt x="329" y="0"/>
                        <a:pt x="343" y="0"/>
                      </a:cubicBezTo>
                      <a:cubicBezTo>
                        <a:pt x="533" y="0"/>
                        <a:pt x="533" y="0"/>
                        <a:pt x="533" y="0"/>
                      </a:cubicBezTo>
                      <a:cubicBezTo>
                        <a:pt x="533" y="32"/>
                        <a:pt x="533" y="32"/>
                        <a:pt x="533" y="32"/>
                      </a:cubicBezTo>
                      <a:cubicBezTo>
                        <a:pt x="533" y="46"/>
                        <a:pt x="522" y="57"/>
                        <a:pt x="508" y="57"/>
                      </a:cubicBezTo>
                      <a:cubicBezTo>
                        <a:pt x="375" y="57"/>
                        <a:pt x="375" y="57"/>
                        <a:pt x="375" y="57"/>
                      </a:cubicBezTo>
                      <a:cubicBezTo>
                        <a:pt x="375" y="114"/>
                        <a:pt x="375" y="114"/>
                        <a:pt x="375" y="114"/>
                      </a:cubicBezTo>
                      <a:cubicBezTo>
                        <a:pt x="375" y="128"/>
                        <a:pt x="363" y="140"/>
                        <a:pt x="349" y="140"/>
                      </a:cubicBezTo>
                      <a:cubicBezTo>
                        <a:pt x="216" y="140"/>
                        <a:pt x="216" y="140"/>
                        <a:pt x="216" y="140"/>
                      </a:cubicBezTo>
                      <a:cubicBezTo>
                        <a:pt x="216" y="197"/>
                        <a:pt x="216" y="197"/>
                        <a:pt x="216" y="197"/>
                      </a:cubicBezTo>
                      <a:cubicBezTo>
                        <a:pt x="216" y="211"/>
                        <a:pt x="204" y="222"/>
                        <a:pt x="190" y="222"/>
                      </a:cubicBezTo>
                      <a:cubicBezTo>
                        <a:pt x="0" y="222"/>
                        <a:pt x="0" y="222"/>
                        <a:pt x="0" y="222"/>
                      </a:cubicBezTo>
                      <a:cubicBezTo>
                        <a:pt x="0" y="191"/>
                        <a:pt x="0" y="191"/>
                        <a:pt x="0" y="191"/>
                      </a:cubicBezTo>
                      <a:cubicBezTo>
                        <a:pt x="0" y="177"/>
                        <a:pt x="11" y="165"/>
                        <a:pt x="25" y="16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Arial"/>
                  </a:endParaRPr>
                </a:p>
              </p:txBody>
            </p:sp>
            <p:sp>
              <p:nvSpPr>
                <p:cNvPr id="38" name="Freeform 13"/>
                <p:cNvSpPr>
                  <a:spLocks noEditPoints="1"/>
                </p:cNvSpPr>
                <p:nvPr/>
              </p:nvSpPr>
              <p:spPr bwMode="auto">
                <a:xfrm>
                  <a:off x="5042691" y="2273920"/>
                  <a:ext cx="529214" cy="655758"/>
                </a:xfrm>
                <a:custGeom>
                  <a:avLst/>
                  <a:gdLst>
                    <a:gd name="T0" fmla="*/ 28 w 612"/>
                    <a:gd name="T1" fmla="*/ 504 h 759"/>
                    <a:gd name="T2" fmla="*/ 148 w 612"/>
                    <a:gd name="T3" fmla="*/ 514 h 759"/>
                    <a:gd name="T4" fmla="*/ 179 w 612"/>
                    <a:gd name="T5" fmla="*/ 488 h 759"/>
                    <a:gd name="T6" fmla="*/ 184 w 612"/>
                    <a:gd name="T7" fmla="*/ 423 h 759"/>
                    <a:gd name="T8" fmla="*/ 158 w 612"/>
                    <a:gd name="T9" fmla="*/ 392 h 759"/>
                    <a:gd name="T10" fmla="*/ 38 w 612"/>
                    <a:gd name="T11" fmla="*/ 381 h 759"/>
                    <a:gd name="T12" fmla="*/ 7 w 612"/>
                    <a:gd name="T13" fmla="*/ 407 h 759"/>
                    <a:gd name="T14" fmla="*/ 2 w 612"/>
                    <a:gd name="T15" fmla="*/ 473 h 759"/>
                    <a:gd name="T16" fmla="*/ 28 w 612"/>
                    <a:gd name="T17" fmla="*/ 504 h 759"/>
                    <a:gd name="T18" fmla="*/ 157 w 612"/>
                    <a:gd name="T19" fmla="*/ 669 h 759"/>
                    <a:gd name="T20" fmla="*/ 254 w 612"/>
                    <a:gd name="T21" fmla="*/ 487 h 759"/>
                    <a:gd name="T22" fmla="*/ 334 w 612"/>
                    <a:gd name="T23" fmla="*/ 512 h 759"/>
                    <a:gd name="T24" fmla="*/ 342 w 612"/>
                    <a:gd name="T25" fmla="*/ 515 h 759"/>
                    <a:gd name="T26" fmla="*/ 216 w 612"/>
                    <a:gd name="T27" fmla="*/ 722 h 759"/>
                    <a:gd name="T28" fmla="*/ 157 w 612"/>
                    <a:gd name="T29" fmla="*/ 669 h 759"/>
                    <a:gd name="T30" fmla="*/ 379 w 612"/>
                    <a:gd name="T31" fmla="*/ 7 h 759"/>
                    <a:gd name="T32" fmla="*/ 426 w 612"/>
                    <a:gd name="T33" fmla="*/ 84 h 759"/>
                    <a:gd name="T34" fmla="*/ 349 w 612"/>
                    <a:gd name="T35" fmla="*/ 150 h 759"/>
                    <a:gd name="T36" fmla="*/ 304 w 612"/>
                    <a:gd name="T37" fmla="*/ 59 h 759"/>
                    <a:gd name="T38" fmla="*/ 379 w 612"/>
                    <a:gd name="T39" fmla="*/ 7 h 759"/>
                    <a:gd name="T40" fmla="*/ 371 w 612"/>
                    <a:gd name="T41" fmla="*/ 183 h 759"/>
                    <a:gd name="T42" fmla="*/ 403 w 612"/>
                    <a:gd name="T43" fmla="*/ 199 h 759"/>
                    <a:gd name="T44" fmla="*/ 574 w 612"/>
                    <a:gd name="T45" fmla="*/ 278 h 759"/>
                    <a:gd name="T46" fmla="*/ 579 w 612"/>
                    <a:gd name="T47" fmla="*/ 341 h 759"/>
                    <a:gd name="T48" fmla="*/ 398 w 612"/>
                    <a:gd name="T49" fmla="*/ 296 h 759"/>
                    <a:gd name="T50" fmla="*/ 381 w 612"/>
                    <a:gd name="T51" fmla="*/ 385 h 759"/>
                    <a:gd name="T52" fmla="*/ 390 w 612"/>
                    <a:gd name="T53" fmla="*/ 402 h 759"/>
                    <a:gd name="T54" fmla="*/ 561 w 612"/>
                    <a:gd name="T55" fmla="*/ 593 h 759"/>
                    <a:gd name="T56" fmla="*/ 489 w 612"/>
                    <a:gd name="T57" fmla="*/ 626 h 759"/>
                    <a:gd name="T58" fmla="*/ 233 w 612"/>
                    <a:gd name="T59" fmla="*/ 447 h 759"/>
                    <a:gd name="T60" fmla="*/ 203 w 612"/>
                    <a:gd name="T61" fmla="*/ 392 h 759"/>
                    <a:gd name="T62" fmla="*/ 231 w 612"/>
                    <a:gd name="T63" fmla="*/ 239 h 759"/>
                    <a:gd name="T64" fmla="*/ 157 w 612"/>
                    <a:gd name="T65" fmla="*/ 344 h 759"/>
                    <a:gd name="T66" fmla="*/ 95 w 612"/>
                    <a:gd name="T67" fmla="*/ 332 h 759"/>
                    <a:gd name="T68" fmla="*/ 247 w 612"/>
                    <a:gd name="T69" fmla="*/ 155 h 759"/>
                    <a:gd name="T70" fmla="*/ 313 w 612"/>
                    <a:gd name="T71" fmla="*/ 163 h 759"/>
                    <a:gd name="T72" fmla="*/ 349 w 612"/>
                    <a:gd name="T73" fmla="*/ 227 h 759"/>
                    <a:gd name="T74" fmla="*/ 371 w 612"/>
                    <a:gd name="T75" fmla="*/ 183 h 7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12" h="759">
                      <a:moveTo>
                        <a:pt x="28" y="504"/>
                      </a:moveTo>
                      <a:cubicBezTo>
                        <a:pt x="148" y="514"/>
                        <a:pt x="148" y="514"/>
                        <a:pt x="148" y="514"/>
                      </a:cubicBezTo>
                      <a:cubicBezTo>
                        <a:pt x="164" y="516"/>
                        <a:pt x="177" y="504"/>
                        <a:pt x="179" y="488"/>
                      </a:cubicBezTo>
                      <a:cubicBezTo>
                        <a:pt x="184" y="423"/>
                        <a:pt x="184" y="423"/>
                        <a:pt x="184" y="423"/>
                      </a:cubicBezTo>
                      <a:cubicBezTo>
                        <a:pt x="186" y="407"/>
                        <a:pt x="174" y="393"/>
                        <a:pt x="158" y="392"/>
                      </a:cubicBezTo>
                      <a:cubicBezTo>
                        <a:pt x="38" y="381"/>
                        <a:pt x="38" y="381"/>
                        <a:pt x="38" y="381"/>
                      </a:cubicBezTo>
                      <a:cubicBezTo>
                        <a:pt x="23" y="380"/>
                        <a:pt x="9" y="392"/>
                        <a:pt x="7" y="407"/>
                      </a:cubicBezTo>
                      <a:cubicBezTo>
                        <a:pt x="2" y="473"/>
                        <a:pt x="2" y="473"/>
                        <a:pt x="2" y="473"/>
                      </a:cubicBezTo>
                      <a:cubicBezTo>
                        <a:pt x="0" y="489"/>
                        <a:pt x="12" y="503"/>
                        <a:pt x="28" y="504"/>
                      </a:cubicBezTo>
                      <a:close/>
                      <a:moveTo>
                        <a:pt x="157" y="669"/>
                      </a:moveTo>
                      <a:cubicBezTo>
                        <a:pt x="220" y="595"/>
                        <a:pt x="230" y="592"/>
                        <a:pt x="254" y="487"/>
                      </a:cubicBezTo>
                      <a:cubicBezTo>
                        <a:pt x="280" y="496"/>
                        <a:pt x="307" y="504"/>
                        <a:pt x="334" y="512"/>
                      </a:cubicBezTo>
                      <a:cubicBezTo>
                        <a:pt x="337" y="513"/>
                        <a:pt x="339" y="514"/>
                        <a:pt x="342" y="515"/>
                      </a:cubicBezTo>
                      <a:cubicBezTo>
                        <a:pt x="303" y="633"/>
                        <a:pt x="296" y="637"/>
                        <a:pt x="216" y="722"/>
                      </a:cubicBezTo>
                      <a:cubicBezTo>
                        <a:pt x="180" y="759"/>
                        <a:pt x="122" y="709"/>
                        <a:pt x="157" y="669"/>
                      </a:cubicBezTo>
                      <a:close/>
                      <a:moveTo>
                        <a:pt x="379" y="7"/>
                      </a:moveTo>
                      <a:cubicBezTo>
                        <a:pt x="413" y="15"/>
                        <a:pt x="434" y="49"/>
                        <a:pt x="426" y="84"/>
                      </a:cubicBezTo>
                      <a:cubicBezTo>
                        <a:pt x="419" y="120"/>
                        <a:pt x="383" y="157"/>
                        <a:pt x="349" y="150"/>
                      </a:cubicBezTo>
                      <a:cubicBezTo>
                        <a:pt x="315" y="143"/>
                        <a:pt x="297" y="94"/>
                        <a:pt x="304" y="59"/>
                      </a:cubicBezTo>
                      <a:cubicBezTo>
                        <a:pt x="312" y="23"/>
                        <a:pt x="345" y="0"/>
                        <a:pt x="379" y="7"/>
                      </a:cubicBezTo>
                      <a:close/>
                      <a:moveTo>
                        <a:pt x="371" y="183"/>
                      </a:moveTo>
                      <a:cubicBezTo>
                        <a:pt x="378" y="185"/>
                        <a:pt x="393" y="190"/>
                        <a:pt x="403" y="199"/>
                      </a:cubicBezTo>
                      <a:cubicBezTo>
                        <a:pt x="494" y="286"/>
                        <a:pt x="474" y="282"/>
                        <a:pt x="574" y="278"/>
                      </a:cubicBezTo>
                      <a:cubicBezTo>
                        <a:pt x="612" y="277"/>
                        <a:pt x="611" y="338"/>
                        <a:pt x="579" y="341"/>
                      </a:cubicBezTo>
                      <a:cubicBezTo>
                        <a:pt x="477" y="350"/>
                        <a:pt x="470" y="358"/>
                        <a:pt x="398" y="296"/>
                      </a:cubicBezTo>
                      <a:cubicBezTo>
                        <a:pt x="381" y="385"/>
                        <a:pt x="381" y="385"/>
                        <a:pt x="381" y="385"/>
                      </a:cubicBezTo>
                      <a:cubicBezTo>
                        <a:pt x="380" y="392"/>
                        <a:pt x="383" y="399"/>
                        <a:pt x="390" y="402"/>
                      </a:cubicBezTo>
                      <a:cubicBezTo>
                        <a:pt x="494" y="448"/>
                        <a:pt x="515" y="448"/>
                        <a:pt x="561" y="593"/>
                      </a:cubicBezTo>
                      <a:cubicBezTo>
                        <a:pt x="578" y="638"/>
                        <a:pt x="510" y="668"/>
                        <a:pt x="489" y="626"/>
                      </a:cubicBezTo>
                      <a:cubicBezTo>
                        <a:pt x="417" y="484"/>
                        <a:pt x="405" y="506"/>
                        <a:pt x="233" y="447"/>
                      </a:cubicBezTo>
                      <a:cubicBezTo>
                        <a:pt x="211" y="435"/>
                        <a:pt x="203" y="416"/>
                        <a:pt x="203" y="392"/>
                      </a:cubicBezTo>
                      <a:cubicBezTo>
                        <a:pt x="231" y="239"/>
                        <a:pt x="231" y="239"/>
                        <a:pt x="231" y="239"/>
                      </a:cubicBezTo>
                      <a:cubicBezTo>
                        <a:pt x="164" y="260"/>
                        <a:pt x="171" y="259"/>
                        <a:pt x="157" y="344"/>
                      </a:cubicBezTo>
                      <a:cubicBezTo>
                        <a:pt x="151" y="376"/>
                        <a:pt x="91" y="372"/>
                        <a:pt x="95" y="332"/>
                      </a:cubicBezTo>
                      <a:cubicBezTo>
                        <a:pt x="107" y="207"/>
                        <a:pt x="126" y="199"/>
                        <a:pt x="247" y="155"/>
                      </a:cubicBezTo>
                      <a:cubicBezTo>
                        <a:pt x="264" y="149"/>
                        <a:pt x="304" y="160"/>
                        <a:pt x="313" y="163"/>
                      </a:cubicBezTo>
                      <a:cubicBezTo>
                        <a:pt x="349" y="227"/>
                        <a:pt x="349" y="227"/>
                        <a:pt x="349" y="227"/>
                      </a:cubicBezTo>
                      <a:cubicBezTo>
                        <a:pt x="371" y="183"/>
                        <a:pt x="371" y="183"/>
                        <a:pt x="371" y="1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Arial"/>
                  </a:endParaRPr>
                </a:p>
              </p:txBody>
            </p:sp>
          </p:grpSp>
        </p:grpSp>
        <p:grpSp>
          <p:nvGrpSpPr>
            <p:cNvPr id="18" name="组合 17"/>
            <p:cNvGrpSpPr/>
            <p:nvPr/>
          </p:nvGrpSpPr>
          <p:grpSpPr>
            <a:xfrm>
              <a:off x="5293687" y="4518596"/>
              <a:ext cx="563786" cy="563787"/>
              <a:chOff x="3782859" y="3684983"/>
              <a:chExt cx="563884" cy="563961"/>
            </a:xfrm>
          </p:grpSpPr>
          <p:sp>
            <p:nvSpPr>
              <p:cNvPr id="31" name="椭圆 30"/>
              <p:cNvSpPr/>
              <p:nvPr/>
            </p:nvSpPr>
            <p:spPr>
              <a:xfrm>
                <a:off x="3782859" y="3684983"/>
                <a:ext cx="563884" cy="563961"/>
              </a:xfrm>
              <a:prstGeom prst="ellipse">
                <a:avLst/>
              </a:prstGeom>
              <a:solidFill>
                <a:srgbClr val="000D20"/>
              </a:solidFill>
              <a:ln w="44450">
                <a:solidFill>
                  <a:schemeClr val="bg1"/>
                </a:solidFill>
              </a:ln>
              <a:effectLst>
                <a:outerShdw blurRad="88900" dist="635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Arial"/>
                </a:endParaRPr>
              </a:p>
            </p:txBody>
          </p:sp>
          <p:grpSp>
            <p:nvGrpSpPr>
              <p:cNvPr id="32" name="组合 31"/>
              <p:cNvGrpSpPr/>
              <p:nvPr/>
            </p:nvGrpSpPr>
            <p:grpSpPr>
              <a:xfrm>
                <a:off x="3936848" y="3834339"/>
                <a:ext cx="282468" cy="240378"/>
                <a:chOff x="7909299" y="3772690"/>
                <a:chExt cx="667095" cy="567616"/>
              </a:xfrm>
              <a:solidFill>
                <a:schemeClr val="bg1"/>
              </a:solidFill>
            </p:grpSpPr>
            <p:sp>
              <p:nvSpPr>
                <p:cNvPr id="33" name="Freeform 16"/>
                <p:cNvSpPr>
                  <a:spLocks noEditPoints="1"/>
                </p:cNvSpPr>
                <p:nvPr/>
              </p:nvSpPr>
              <p:spPr bwMode="auto">
                <a:xfrm>
                  <a:off x="7909299" y="3772690"/>
                  <a:ext cx="623207" cy="567616"/>
                </a:xfrm>
                <a:custGeom>
                  <a:avLst/>
                  <a:gdLst>
                    <a:gd name="T0" fmla="*/ 499 w 721"/>
                    <a:gd name="T1" fmla="*/ 196 h 657"/>
                    <a:gd name="T2" fmla="*/ 637 w 721"/>
                    <a:gd name="T3" fmla="*/ 322 h 657"/>
                    <a:gd name="T4" fmla="*/ 646 w 721"/>
                    <a:gd name="T5" fmla="*/ 329 h 657"/>
                    <a:gd name="T6" fmla="*/ 672 w 721"/>
                    <a:gd name="T7" fmla="*/ 353 h 657"/>
                    <a:gd name="T8" fmla="*/ 686 w 721"/>
                    <a:gd name="T9" fmla="*/ 367 h 657"/>
                    <a:gd name="T10" fmla="*/ 669 w 721"/>
                    <a:gd name="T11" fmla="*/ 472 h 657"/>
                    <a:gd name="T12" fmla="*/ 611 w 721"/>
                    <a:gd name="T13" fmla="*/ 550 h 657"/>
                    <a:gd name="T14" fmla="*/ 539 w 721"/>
                    <a:gd name="T15" fmla="*/ 598 h 657"/>
                    <a:gd name="T16" fmla="*/ 439 w 721"/>
                    <a:gd name="T17" fmla="*/ 633 h 657"/>
                    <a:gd name="T18" fmla="*/ 433 w 721"/>
                    <a:gd name="T19" fmla="*/ 629 h 657"/>
                    <a:gd name="T20" fmla="*/ 449 w 721"/>
                    <a:gd name="T21" fmla="*/ 594 h 657"/>
                    <a:gd name="T22" fmla="*/ 481 w 721"/>
                    <a:gd name="T23" fmla="*/ 606 h 657"/>
                    <a:gd name="T24" fmla="*/ 501 w 721"/>
                    <a:gd name="T25" fmla="*/ 591 h 657"/>
                    <a:gd name="T26" fmla="*/ 501 w 721"/>
                    <a:gd name="T27" fmla="*/ 577 h 657"/>
                    <a:gd name="T28" fmla="*/ 452 w 721"/>
                    <a:gd name="T29" fmla="*/ 538 h 657"/>
                    <a:gd name="T30" fmla="*/ 449 w 721"/>
                    <a:gd name="T31" fmla="*/ 511 h 657"/>
                    <a:gd name="T32" fmla="*/ 475 w 721"/>
                    <a:gd name="T33" fmla="*/ 508 h 657"/>
                    <a:gd name="T34" fmla="*/ 530 w 721"/>
                    <a:gd name="T35" fmla="*/ 551 h 657"/>
                    <a:gd name="T36" fmla="*/ 567 w 721"/>
                    <a:gd name="T37" fmla="*/ 557 h 657"/>
                    <a:gd name="T38" fmla="*/ 572 w 721"/>
                    <a:gd name="T39" fmla="*/ 549 h 657"/>
                    <a:gd name="T40" fmla="*/ 570 w 721"/>
                    <a:gd name="T41" fmla="*/ 532 h 657"/>
                    <a:gd name="T42" fmla="*/ 506 w 721"/>
                    <a:gd name="T43" fmla="*/ 481 h 657"/>
                    <a:gd name="T44" fmla="*/ 503 w 721"/>
                    <a:gd name="T45" fmla="*/ 455 h 657"/>
                    <a:gd name="T46" fmla="*/ 529 w 721"/>
                    <a:gd name="T47" fmla="*/ 451 h 657"/>
                    <a:gd name="T48" fmla="*/ 596 w 721"/>
                    <a:gd name="T49" fmla="*/ 504 h 657"/>
                    <a:gd name="T50" fmla="*/ 598 w 721"/>
                    <a:gd name="T51" fmla="*/ 505 h 657"/>
                    <a:gd name="T52" fmla="*/ 620 w 721"/>
                    <a:gd name="T53" fmla="*/ 467 h 657"/>
                    <a:gd name="T54" fmla="*/ 549 w 721"/>
                    <a:gd name="T55" fmla="*/ 414 h 657"/>
                    <a:gd name="T56" fmla="*/ 546 w 721"/>
                    <a:gd name="T57" fmla="*/ 388 h 657"/>
                    <a:gd name="T58" fmla="*/ 572 w 721"/>
                    <a:gd name="T59" fmla="*/ 384 h 657"/>
                    <a:gd name="T60" fmla="*/ 642 w 721"/>
                    <a:gd name="T61" fmla="*/ 437 h 657"/>
                    <a:gd name="T62" fmla="*/ 663 w 721"/>
                    <a:gd name="T63" fmla="*/ 429 h 657"/>
                    <a:gd name="T64" fmla="*/ 659 w 721"/>
                    <a:gd name="T65" fmla="*/ 394 h 657"/>
                    <a:gd name="T66" fmla="*/ 645 w 721"/>
                    <a:gd name="T67" fmla="*/ 379 h 657"/>
                    <a:gd name="T68" fmla="*/ 457 w 721"/>
                    <a:gd name="T69" fmla="*/ 209 h 657"/>
                    <a:gd name="T70" fmla="*/ 462 w 721"/>
                    <a:gd name="T71" fmla="*/ 198 h 657"/>
                    <a:gd name="T72" fmla="*/ 496 w 721"/>
                    <a:gd name="T73" fmla="*/ 196 h 657"/>
                    <a:gd name="T74" fmla="*/ 499 w 721"/>
                    <a:gd name="T75" fmla="*/ 196 h 657"/>
                    <a:gd name="T76" fmla="*/ 86 w 721"/>
                    <a:gd name="T77" fmla="*/ 355 h 657"/>
                    <a:gd name="T78" fmla="*/ 59 w 721"/>
                    <a:gd name="T79" fmla="*/ 262 h 657"/>
                    <a:gd name="T80" fmla="*/ 35 w 721"/>
                    <a:gd name="T81" fmla="*/ 239 h 657"/>
                    <a:gd name="T82" fmla="*/ 0 w 721"/>
                    <a:gd name="T83" fmla="*/ 176 h 657"/>
                    <a:gd name="T84" fmla="*/ 16 w 721"/>
                    <a:gd name="T85" fmla="*/ 135 h 657"/>
                    <a:gd name="T86" fmla="*/ 116 w 721"/>
                    <a:gd name="T87" fmla="*/ 27 h 657"/>
                    <a:gd name="T88" fmla="*/ 199 w 721"/>
                    <a:gd name="T89" fmla="*/ 20 h 657"/>
                    <a:gd name="T90" fmla="*/ 242 w 721"/>
                    <a:gd name="T91" fmla="*/ 46 h 657"/>
                    <a:gd name="T92" fmla="*/ 254 w 721"/>
                    <a:gd name="T93" fmla="*/ 50 h 657"/>
                    <a:gd name="T94" fmla="*/ 350 w 721"/>
                    <a:gd name="T95" fmla="*/ 33 h 657"/>
                    <a:gd name="T96" fmla="*/ 284 w 721"/>
                    <a:gd name="T97" fmla="*/ 82 h 657"/>
                    <a:gd name="T98" fmla="*/ 260 w 721"/>
                    <a:gd name="T99" fmla="*/ 87 h 657"/>
                    <a:gd name="T100" fmla="*/ 195 w 721"/>
                    <a:gd name="T101" fmla="*/ 64 h 657"/>
                    <a:gd name="T102" fmla="*/ 176 w 721"/>
                    <a:gd name="T103" fmla="*/ 50 h 657"/>
                    <a:gd name="T104" fmla="*/ 144 w 721"/>
                    <a:gd name="T105" fmla="*/ 53 h 657"/>
                    <a:gd name="T106" fmla="*/ 44 w 721"/>
                    <a:gd name="T107" fmla="*/ 161 h 657"/>
                    <a:gd name="T108" fmla="*/ 44 w 721"/>
                    <a:gd name="T109" fmla="*/ 193 h 657"/>
                    <a:gd name="T110" fmla="*/ 69 w 721"/>
                    <a:gd name="T111" fmla="*/ 220 h 657"/>
                    <a:gd name="T112" fmla="*/ 97 w 721"/>
                    <a:gd name="T113" fmla="*/ 257 h 657"/>
                    <a:gd name="T114" fmla="*/ 115 w 721"/>
                    <a:gd name="T115" fmla="*/ 330 h 657"/>
                    <a:gd name="T116" fmla="*/ 86 w 721"/>
                    <a:gd name="T117" fmla="*/ 355 h 6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721" h="657">
                      <a:moveTo>
                        <a:pt x="499" y="196"/>
                      </a:moveTo>
                      <a:cubicBezTo>
                        <a:pt x="545" y="237"/>
                        <a:pt x="592" y="279"/>
                        <a:pt x="637" y="322"/>
                      </a:cubicBezTo>
                      <a:cubicBezTo>
                        <a:pt x="640" y="325"/>
                        <a:pt x="643" y="327"/>
                        <a:pt x="646" y="329"/>
                      </a:cubicBezTo>
                      <a:cubicBezTo>
                        <a:pt x="672" y="353"/>
                        <a:pt x="672" y="353"/>
                        <a:pt x="672" y="353"/>
                      </a:cubicBezTo>
                      <a:cubicBezTo>
                        <a:pt x="686" y="367"/>
                        <a:pt x="686" y="367"/>
                        <a:pt x="686" y="367"/>
                      </a:cubicBezTo>
                      <a:cubicBezTo>
                        <a:pt x="721" y="403"/>
                        <a:pt x="707" y="456"/>
                        <a:pt x="669" y="472"/>
                      </a:cubicBezTo>
                      <a:cubicBezTo>
                        <a:pt x="685" y="513"/>
                        <a:pt x="652" y="552"/>
                        <a:pt x="611" y="550"/>
                      </a:cubicBezTo>
                      <a:cubicBezTo>
                        <a:pt x="606" y="584"/>
                        <a:pt x="574" y="607"/>
                        <a:pt x="539" y="598"/>
                      </a:cubicBezTo>
                      <a:cubicBezTo>
                        <a:pt x="529" y="641"/>
                        <a:pt x="479" y="657"/>
                        <a:pt x="439" y="633"/>
                      </a:cubicBezTo>
                      <a:cubicBezTo>
                        <a:pt x="433" y="629"/>
                        <a:pt x="433" y="629"/>
                        <a:pt x="433" y="629"/>
                      </a:cubicBezTo>
                      <a:cubicBezTo>
                        <a:pt x="441" y="619"/>
                        <a:pt x="446" y="607"/>
                        <a:pt x="449" y="594"/>
                      </a:cubicBezTo>
                      <a:cubicBezTo>
                        <a:pt x="460" y="601"/>
                        <a:pt x="468" y="607"/>
                        <a:pt x="481" y="606"/>
                      </a:cubicBezTo>
                      <a:cubicBezTo>
                        <a:pt x="490" y="605"/>
                        <a:pt x="499" y="600"/>
                        <a:pt x="501" y="591"/>
                      </a:cubicBezTo>
                      <a:cubicBezTo>
                        <a:pt x="502" y="587"/>
                        <a:pt x="502" y="583"/>
                        <a:pt x="501" y="577"/>
                      </a:cubicBezTo>
                      <a:cubicBezTo>
                        <a:pt x="452" y="538"/>
                        <a:pt x="452" y="538"/>
                        <a:pt x="452" y="538"/>
                      </a:cubicBezTo>
                      <a:cubicBezTo>
                        <a:pt x="444" y="531"/>
                        <a:pt x="442" y="519"/>
                        <a:pt x="449" y="511"/>
                      </a:cubicBezTo>
                      <a:cubicBezTo>
                        <a:pt x="455" y="503"/>
                        <a:pt x="467" y="502"/>
                        <a:pt x="475" y="508"/>
                      </a:cubicBezTo>
                      <a:cubicBezTo>
                        <a:pt x="530" y="551"/>
                        <a:pt x="530" y="551"/>
                        <a:pt x="530" y="551"/>
                      </a:cubicBezTo>
                      <a:cubicBezTo>
                        <a:pt x="543" y="562"/>
                        <a:pt x="556" y="566"/>
                        <a:pt x="567" y="557"/>
                      </a:cubicBezTo>
                      <a:cubicBezTo>
                        <a:pt x="569" y="555"/>
                        <a:pt x="571" y="552"/>
                        <a:pt x="572" y="549"/>
                      </a:cubicBezTo>
                      <a:cubicBezTo>
                        <a:pt x="574" y="544"/>
                        <a:pt x="576" y="536"/>
                        <a:pt x="570" y="532"/>
                      </a:cubicBezTo>
                      <a:cubicBezTo>
                        <a:pt x="506" y="481"/>
                        <a:pt x="506" y="481"/>
                        <a:pt x="506" y="481"/>
                      </a:cubicBezTo>
                      <a:cubicBezTo>
                        <a:pt x="498" y="475"/>
                        <a:pt x="496" y="463"/>
                        <a:pt x="503" y="455"/>
                      </a:cubicBezTo>
                      <a:cubicBezTo>
                        <a:pt x="509" y="446"/>
                        <a:pt x="521" y="445"/>
                        <a:pt x="529" y="451"/>
                      </a:cubicBezTo>
                      <a:cubicBezTo>
                        <a:pt x="596" y="504"/>
                        <a:pt x="596" y="504"/>
                        <a:pt x="596" y="504"/>
                      </a:cubicBezTo>
                      <a:cubicBezTo>
                        <a:pt x="597" y="504"/>
                        <a:pt x="597" y="505"/>
                        <a:pt x="598" y="505"/>
                      </a:cubicBezTo>
                      <a:cubicBezTo>
                        <a:pt x="620" y="525"/>
                        <a:pt x="656" y="496"/>
                        <a:pt x="620" y="467"/>
                      </a:cubicBezTo>
                      <a:cubicBezTo>
                        <a:pt x="549" y="414"/>
                        <a:pt x="549" y="414"/>
                        <a:pt x="549" y="414"/>
                      </a:cubicBezTo>
                      <a:cubicBezTo>
                        <a:pt x="541" y="408"/>
                        <a:pt x="539" y="396"/>
                        <a:pt x="546" y="388"/>
                      </a:cubicBezTo>
                      <a:cubicBezTo>
                        <a:pt x="552" y="379"/>
                        <a:pt x="564" y="378"/>
                        <a:pt x="572" y="384"/>
                      </a:cubicBezTo>
                      <a:cubicBezTo>
                        <a:pt x="642" y="437"/>
                        <a:pt x="642" y="437"/>
                        <a:pt x="642" y="437"/>
                      </a:cubicBezTo>
                      <a:cubicBezTo>
                        <a:pt x="649" y="441"/>
                        <a:pt x="659" y="436"/>
                        <a:pt x="663" y="429"/>
                      </a:cubicBezTo>
                      <a:cubicBezTo>
                        <a:pt x="671" y="419"/>
                        <a:pt x="670" y="405"/>
                        <a:pt x="659" y="394"/>
                      </a:cubicBezTo>
                      <a:cubicBezTo>
                        <a:pt x="645" y="379"/>
                        <a:pt x="645" y="379"/>
                        <a:pt x="645" y="379"/>
                      </a:cubicBezTo>
                      <a:cubicBezTo>
                        <a:pt x="457" y="209"/>
                        <a:pt x="457" y="209"/>
                        <a:pt x="457" y="209"/>
                      </a:cubicBezTo>
                      <a:cubicBezTo>
                        <a:pt x="453" y="205"/>
                        <a:pt x="456" y="198"/>
                        <a:pt x="462" y="198"/>
                      </a:cubicBezTo>
                      <a:cubicBezTo>
                        <a:pt x="473" y="198"/>
                        <a:pt x="485" y="198"/>
                        <a:pt x="496" y="196"/>
                      </a:cubicBezTo>
                      <a:cubicBezTo>
                        <a:pt x="497" y="196"/>
                        <a:pt x="498" y="196"/>
                        <a:pt x="499" y="196"/>
                      </a:cubicBezTo>
                      <a:close/>
                      <a:moveTo>
                        <a:pt x="86" y="355"/>
                      </a:moveTo>
                      <a:cubicBezTo>
                        <a:pt x="66" y="330"/>
                        <a:pt x="64" y="295"/>
                        <a:pt x="59" y="262"/>
                      </a:cubicBezTo>
                      <a:cubicBezTo>
                        <a:pt x="35" y="239"/>
                        <a:pt x="35" y="239"/>
                        <a:pt x="35" y="239"/>
                      </a:cubicBezTo>
                      <a:cubicBezTo>
                        <a:pt x="17" y="219"/>
                        <a:pt x="0" y="205"/>
                        <a:pt x="0" y="176"/>
                      </a:cubicBezTo>
                      <a:cubicBezTo>
                        <a:pt x="0" y="161"/>
                        <a:pt x="6" y="147"/>
                        <a:pt x="16" y="135"/>
                      </a:cubicBezTo>
                      <a:cubicBezTo>
                        <a:pt x="116" y="27"/>
                        <a:pt x="116" y="27"/>
                        <a:pt x="116" y="27"/>
                      </a:cubicBezTo>
                      <a:cubicBezTo>
                        <a:pt x="138" y="3"/>
                        <a:pt x="174" y="0"/>
                        <a:pt x="199" y="20"/>
                      </a:cubicBezTo>
                      <a:cubicBezTo>
                        <a:pt x="215" y="31"/>
                        <a:pt x="221" y="38"/>
                        <a:pt x="242" y="46"/>
                      </a:cubicBezTo>
                      <a:cubicBezTo>
                        <a:pt x="248" y="48"/>
                        <a:pt x="253" y="50"/>
                        <a:pt x="254" y="50"/>
                      </a:cubicBezTo>
                      <a:cubicBezTo>
                        <a:pt x="284" y="46"/>
                        <a:pt x="316" y="32"/>
                        <a:pt x="350" y="33"/>
                      </a:cubicBezTo>
                      <a:cubicBezTo>
                        <a:pt x="337" y="42"/>
                        <a:pt x="286" y="82"/>
                        <a:pt x="284" y="82"/>
                      </a:cubicBezTo>
                      <a:cubicBezTo>
                        <a:pt x="276" y="84"/>
                        <a:pt x="268" y="86"/>
                        <a:pt x="260" y="87"/>
                      </a:cubicBezTo>
                      <a:cubicBezTo>
                        <a:pt x="241" y="90"/>
                        <a:pt x="208" y="74"/>
                        <a:pt x="195" y="64"/>
                      </a:cubicBezTo>
                      <a:cubicBezTo>
                        <a:pt x="176" y="50"/>
                        <a:pt x="176" y="50"/>
                        <a:pt x="176" y="50"/>
                      </a:cubicBezTo>
                      <a:cubicBezTo>
                        <a:pt x="166" y="42"/>
                        <a:pt x="152" y="44"/>
                        <a:pt x="144" y="53"/>
                      </a:cubicBezTo>
                      <a:cubicBezTo>
                        <a:pt x="44" y="161"/>
                        <a:pt x="44" y="161"/>
                        <a:pt x="44" y="161"/>
                      </a:cubicBezTo>
                      <a:cubicBezTo>
                        <a:pt x="36" y="170"/>
                        <a:pt x="36" y="184"/>
                        <a:pt x="44" y="193"/>
                      </a:cubicBezTo>
                      <a:cubicBezTo>
                        <a:pt x="53" y="203"/>
                        <a:pt x="59" y="210"/>
                        <a:pt x="69" y="220"/>
                      </a:cubicBezTo>
                      <a:cubicBezTo>
                        <a:pt x="80" y="230"/>
                        <a:pt x="95" y="244"/>
                        <a:pt x="97" y="257"/>
                      </a:cubicBezTo>
                      <a:cubicBezTo>
                        <a:pt x="100" y="280"/>
                        <a:pt x="102" y="313"/>
                        <a:pt x="115" y="330"/>
                      </a:cubicBezTo>
                      <a:cubicBezTo>
                        <a:pt x="102" y="337"/>
                        <a:pt x="95" y="344"/>
                        <a:pt x="86" y="35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Arial"/>
                  </a:endParaRPr>
                </a:p>
              </p:txBody>
            </p:sp>
            <p:sp>
              <p:nvSpPr>
                <p:cNvPr id="34" name="Freeform 17"/>
                <p:cNvSpPr>
                  <a:spLocks noEditPoints="1"/>
                </p:cNvSpPr>
                <p:nvPr/>
              </p:nvSpPr>
              <p:spPr bwMode="auto">
                <a:xfrm>
                  <a:off x="7980982" y="3772690"/>
                  <a:ext cx="595412" cy="551158"/>
                </a:xfrm>
                <a:custGeom>
                  <a:avLst/>
                  <a:gdLst>
                    <a:gd name="T0" fmla="*/ 319 w 689"/>
                    <a:gd name="T1" fmla="*/ 543 h 638"/>
                    <a:gd name="T2" fmla="*/ 262 w 689"/>
                    <a:gd name="T3" fmla="*/ 538 h 638"/>
                    <a:gd name="T4" fmla="*/ 258 w 689"/>
                    <a:gd name="T5" fmla="*/ 538 h 638"/>
                    <a:gd name="T6" fmla="*/ 257 w 689"/>
                    <a:gd name="T7" fmla="*/ 535 h 638"/>
                    <a:gd name="T8" fmla="*/ 241 w 689"/>
                    <a:gd name="T9" fmla="*/ 489 h 638"/>
                    <a:gd name="T10" fmla="*/ 241 w 689"/>
                    <a:gd name="T11" fmla="*/ 489 h 638"/>
                    <a:gd name="T12" fmla="*/ 185 w 689"/>
                    <a:gd name="T13" fmla="*/ 484 h 638"/>
                    <a:gd name="T14" fmla="*/ 181 w 689"/>
                    <a:gd name="T15" fmla="*/ 484 h 638"/>
                    <a:gd name="T16" fmla="*/ 180 w 689"/>
                    <a:gd name="T17" fmla="*/ 481 h 638"/>
                    <a:gd name="T18" fmla="*/ 164 w 689"/>
                    <a:gd name="T19" fmla="*/ 435 h 638"/>
                    <a:gd name="T20" fmla="*/ 164 w 689"/>
                    <a:gd name="T21" fmla="*/ 435 h 638"/>
                    <a:gd name="T22" fmla="*/ 117 w 689"/>
                    <a:gd name="T23" fmla="*/ 425 h 638"/>
                    <a:gd name="T24" fmla="*/ 113 w 689"/>
                    <a:gd name="T25" fmla="*/ 425 h 638"/>
                    <a:gd name="T26" fmla="*/ 113 w 689"/>
                    <a:gd name="T27" fmla="*/ 421 h 638"/>
                    <a:gd name="T28" fmla="*/ 100 w 689"/>
                    <a:gd name="T29" fmla="*/ 365 h 638"/>
                    <a:gd name="T30" fmla="*/ 100 w 689"/>
                    <a:gd name="T31" fmla="*/ 365 h 638"/>
                    <a:gd name="T32" fmla="*/ 32 w 689"/>
                    <a:gd name="T33" fmla="*/ 370 h 638"/>
                    <a:gd name="T34" fmla="*/ 18 w 689"/>
                    <a:gd name="T35" fmla="*/ 386 h 638"/>
                    <a:gd name="T36" fmla="*/ 23 w 689"/>
                    <a:gd name="T37" fmla="*/ 455 h 638"/>
                    <a:gd name="T38" fmla="*/ 23 w 689"/>
                    <a:gd name="T39" fmla="*/ 455 h 638"/>
                    <a:gd name="T40" fmla="*/ 66 w 689"/>
                    <a:gd name="T41" fmla="*/ 465 h 638"/>
                    <a:gd name="T42" fmla="*/ 70 w 689"/>
                    <a:gd name="T43" fmla="*/ 466 h 638"/>
                    <a:gd name="T44" fmla="*/ 69 w 689"/>
                    <a:gd name="T45" fmla="*/ 470 h 638"/>
                    <a:gd name="T46" fmla="*/ 76 w 689"/>
                    <a:gd name="T47" fmla="*/ 536 h 638"/>
                    <a:gd name="T48" fmla="*/ 76 w 689"/>
                    <a:gd name="T49" fmla="*/ 536 h 638"/>
                    <a:gd name="T50" fmla="*/ 142 w 689"/>
                    <a:gd name="T51" fmla="*/ 534 h 638"/>
                    <a:gd name="T52" fmla="*/ 145 w 689"/>
                    <a:gd name="T53" fmla="*/ 534 h 638"/>
                    <a:gd name="T54" fmla="*/ 147 w 689"/>
                    <a:gd name="T55" fmla="*/ 537 h 638"/>
                    <a:gd name="T56" fmla="*/ 164 w 689"/>
                    <a:gd name="T57" fmla="*/ 578 h 638"/>
                    <a:gd name="T58" fmla="*/ 164 w 689"/>
                    <a:gd name="T59" fmla="*/ 578 h 638"/>
                    <a:gd name="T60" fmla="*/ 230 w 689"/>
                    <a:gd name="T61" fmla="*/ 576 h 638"/>
                    <a:gd name="T62" fmla="*/ 233 w 689"/>
                    <a:gd name="T63" fmla="*/ 576 h 638"/>
                    <a:gd name="T64" fmla="*/ 235 w 689"/>
                    <a:gd name="T65" fmla="*/ 579 h 638"/>
                    <a:gd name="T66" fmla="*/ 252 w 689"/>
                    <a:gd name="T67" fmla="*/ 621 h 638"/>
                    <a:gd name="T68" fmla="*/ 320 w 689"/>
                    <a:gd name="T69" fmla="*/ 615 h 638"/>
                    <a:gd name="T70" fmla="*/ 324 w 689"/>
                    <a:gd name="T71" fmla="*/ 611 h 638"/>
                    <a:gd name="T72" fmla="*/ 319 w 689"/>
                    <a:gd name="T73" fmla="*/ 543 h 638"/>
                    <a:gd name="T74" fmla="*/ 449 w 689"/>
                    <a:gd name="T75" fmla="*/ 177 h 638"/>
                    <a:gd name="T76" fmla="*/ 576 w 689"/>
                    <a:gd name="T77" fmla="*/ 299 h 638"/>
                    <a:gd name="T78" fmla="*/ 597 w 689"/>
                    <a:gd name="T79" fmla="*/ 306 h 638"/>
                    <a:gd name="T80" fmla="*/ 616 w 689"/>
                    <a:gd name="T81" fmla="*/ 293 h 638"/>
                    <a:gd name="T82" fmla="*/ 636 w 689"/>
                    <a:gd name="T83" fmla="*/ 234 h 638"/>
                    <a:gd name="T84" fmla="*/ 649 w 689"/>
                    <a:gd name="T85" fmla="*/ 209 h 638"/>
                    <a:gd name="T86" fmla="*/ 671 w 689"/>
                    <a:gd name="T87" fmla="*/ 186 h 638"/>
                    <a:gd name="T88" fmla="*/ 672 w 689"/>
                    <a:gd name="T89" fmla="*/ 121 h 638"/>
                    <a:gd name="T90" fmla="*/ 580 w 689"/>
                    <a:gd name="T91" fmla="*/ 21 h 638"/>
                    <a:gd name="T92" fmla="*/ 515 w 689"/>
                    <a:gd name="T93" fmla="*/ 16 h 638"/>
                    <a:gd name="T94" fmla="*/ 493 w 689"/>
                    <a:gd name="T95" fmla="*/ 34 h 638"/>
                    <a:gd name="T96" fmla="*/ 457 w 689"/>
                    <a:gd name="T97" fmla="*/ 44 h 638"/>
                    <a:gd name="T98" fmla="*/ 390 w 689"/>
                    <a:gd name="T99" fmla="*/ 36 h 638"/>
                    <a:gd name="T100" fmla="*/ 274 w 689"/>
                    <a:gd name="T101" fmla="*/ 67 h 638"/>
                    <a:gd name="T102" fmla="*/ 139 w 689"/>
                    <a:gd name="T103" fmla="*/ 171 h 638"/>
                    <a:gd name="T104" fmla="*/ 203 w 689"/>
                    <a:gd name="T105" fmla="*/ 222 h 638"/>
                    <a:gd name="T106" fmla="*/ 301 w 689"/>
                    <a:gd name="T107" fmla="*/ 161 h 638"/>
                    <a:gd name="T108" fmla="*/ 346 w 689"/>
                    <a:gd name="T109" fmla="*/ 158 h 638"/>
                    <a:gd name="T110" fmla="*/ 408 w 689"/>
                    <a:gd name="T111" fmla="*/ 165 h 638"/>
                    <a:gd name="T112" fmla="*/ 449 w 689"/>
                    <a:gd name="T113" fmla="*/ 177 h 6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89" h="638">
                      <a:moveTo>
                        <a:pt x="319" y="543"/>
                      </a:moveTo>
                      <a:cubicBezTo>
                        <a:pt x="302" y="529"/>
                        <a:pt x="279" y="528"/>
                        <a:pt x="262" y="538"/>
                      </a:cubicBezTo>
                      <a:cubicBezTo>
                        <a:pt x="261" y="539"/>
                        <a:pt x="259" y="539"/>
                        <a:pt x="258" y="538"/>
                      </a:cubicBezTo>
                      <a:cubicBezTo>
                        <a:pt x="257" y="537"/>
                        <a:pt x="257" y="536"/>
                        <a:pt x="257" y="535"/>
                      </a:cubicBezTo>
                      <a:cubicBezTo>
                        <a:pt x="260" y="518"/>
                        <a:pt x="255" y="500"/>
                        <a:pt x="241" y="489"/>
                      </a:cubicBezTo>
                      <a:cubicBezTo>
                        <a:pt x="241" y="489"/>
                        <a:pt x="241" y="489"/>
                        <a:pt x="241" y="489"/>
                      </a:cubicBezTo>
                      <a:cubicBezTo>
                        <a:pt x="225" y="475"/>
                        <a:pt x="202" y="473"/>
                        <a:pt x="185" y="484"/>
                      </a:cubicBezTo>
                      <a:cubicBezTo>
                        <a:pt x="183" y="485"/>
                        <a:pt x="182" y="484"/>
                        <a:pt x="181" y="484"/>
                      </a:cubicBezTo>
                      <a:cubicBezTo>
                        <a:pt x="180" y="483"/>
                        <a:pt x="180" y="482"/>
                        <a:pt x="180" y="481"/>
                      </a:cubicBezTo>
                      <a:cubicBezTo>
                        <a:pt x="183" y="464"/>
                        <a:pt x="177" y="446"/>
                        <a:pt x="164" y="435"/>
                      </a:cubicBezTo>
                      <a:cubicBezTo>
                        <a:pt x="164" y="435"/>
                        <a:pt x="164" y="435"/>
                        <a:pt x="164" y="435"/>
                      </a:cubicBezTo>
                      <a:cubicBezTo>
                        <a:pt x="150" y="423"/>
                        <a:pt x="132" y="420"/>
                        <a:pt x="117" y="425"/>
                      </a:cubicBezTo>
                      <a:cubicBezTo>
                        <a:pt x="115" y="426"/>
                        <a:pt x="114" y="425"/>
                        <a:pt x="113" y="425"/>
                      </a:cubicBezTo>
                      <a:cubicBezTo>
                        <a:pt x="112" y="424"/>
                        <a:pt x="112" y="422"/>
                        <a:pt x="113" y="421"/>
                      </a:cubicBezTo>
                      <a:cubicBezTo>
                        <a:pt x="121" y="402"/>
                        <a:pt x="116" y="379"/>
                        <a:pt x="100" y="365"/>
                      </a:cubicBezTo>
                      <a:cubicBezTo>
                        <a:pt x="100" y="365"/>
                        <a:pt x="100" y="365"/>
                        <a:pt x="100" y="365"/>
                      </a:cubicBezTo>
                      <a:cubicBezTo>
                        <a:pt x="80" y="347"/>
                        <a:pt x="49" y="350"/>
                        <a:pt x="32" y="370"/>
                      </a:cubicBezTo>
                      <a:cubicBezTo>
                        <a:pt x="18" y="386"/>
                        <a:pt x="18" y="386"/>
                        <a:pt x="18" y="386"/>
                      </a:cubicBezTo>
                      <a:cubicBezTo>
                        <a:pt x="0" y="406"/>
                        <a:pt x="2" y="437"/>
                        <a:pt x="23" y="455"/>
                      </a:cubicBezTo>
                      <a:cubicBezTo>
                        <a:pt x="23" y="455"/>
                        <a:pt x="23" y="455"/>
                        <a:pt x="23" y="455"/>
                      </a:cubicBezTo>
                      <a:cubicBezTo>
                        <a:pt x="35" y="465"/>
                        <a:pt x="51" y="469"/>
                        <a:pt x="66" y="465"/>
                      </a:cubicBezTo>
                      <a:cubicBezTo>
                        <a:pt x="68" y="465"/>
                        <a:pt x="69" y="465"/>
                        <a:pt x="70" y="466"/>
                      </a:cubicBezTo>
                      <a:cubicBezTo>
                        <a:pt x="70" y="467"/>
                        <a:pt x="70" y="469"/>
                        <a:pt x="69" y="470"/>
                      </a:cubicBezTo>
                      <a:cubicBezTo>
                        <a:pt x="54" y="490"/>
                        <a:pt x="57" y="519"/>
                        <a:pt x="76" y="536"/>
                      </a:cubicBezTo>
                      <a:cubicBezTo>
                        <a:pt x="76" y="536"/>
                        <a:pt x="76" y="536"/>
                        <a:pt x="76" y="536"/>
                      </a:cubicBezTo>
                      <a:cubicBezTo>
                        <a:pt x="95" y="553"/>
                        <a:pt x="124" y="552"/>
                        <a:pt x="142" y="534"/>
                      </a:cubicBezTo>
                      <a:cubicBezTo>
                        <a:pt x="143" y="533"/>
                        <a:pt x="144" y="533"/>
                        <a:pt x="145" y="534"/>
                      </a:cubicBezTo>
                      <a:cubicBezTo>
                        <a:pt x="147" y="534"/>
                        <a:pt x="147" y="535"/>
                        <a:pt x="147" y="537"/>
                      </a:cubicBezTo>
                      <a:cubicBezTo>
                        <a:pt x="146" y="552"/>
                        <a:pt x="151" y="568"/>
                        <a:pt x="164" y="578"/>
                      </a:cubicBezTo>
                      <a:cubicBezTo>
                        <a:pt x="164" y="578"/>
                        <a:pt x="164" y="578"/>
                        <a:pt x="164" y="578"/>
                      </a:cubicBezTo>
                      <a:cubicBezTo>
                        <a:pt x="183" y="595"/>
                        <a:pt x="212" y="594"/>
                        <a:pt x="230" y="576"/>
                      </a:cubicBezTo>
                      <a:cubicBezTo>
                        <a:pt x="231" y="575"/>
                        <a:pt x="232" y="575"/>
                        <a:pt x="233" y="576"/>
                      </a:cubicBezTo>
                      <a:cubicBezTo>
                        <a:pt x="234" y="576"/>
                        <a:pt x="235" y="577"/>
                        <a:pt x="235" y="579"/>
                      </a:cubicBezTo>
                      <a:cubicBezTo>
                        <a:pt x="233" y="594"/>
                        <a:pt x="239" y="610"/>
                        <a:pt x="252" y="621"/>
                      </a:cubicBezTo>
                      <a:cubicBezTo>
                        <a:pt x="272" y="638"/>
                        <a:pt x="303" y="636"/>
                        <a:pt x="320" y="615"/>
                      </a:cubicBezTo>
                      <a:cubicBezTo>
                        <a:pt x="324" y="611"/>
                        <a:pt x="324" y="611"/>
                        <a:pt x="324" y="611"/>
                      </a:cubicBezTo>
                      <a:cubicBezTo>
                        <a:pt x="341" y="591"/>
                        <a:pt x="339" y="560"/>
                        <a:pt x="319" y="543"/>
                      </a:cubicBezTo>
                      <a:close/>
                      <a:moveTo>
                        <a:pt x="449" y="177"/>
                      </a:moveTo>
                      <a:cubicBezTo>
                        <a:pt x="489" y="216"/>
                        <a:pt x="535" y="260"/>
                        <a:pt x="576" y="299"/>
                      </a:cubicBezTo>
                      <a:cubicBezTo>
                        <a:pt x="582" y="305"/>
                        <a:pt x="589" y="307"/>
                        <a:pt x="597" y="306"/>
                      </a:cubicBezTo>
                      <a:cubicBezTo>
                        <a:pt x="605" y="305"/>
                        <a:pt x="612" y="300"/>
                        <a:pt x="616" y="293"/>
                      </a:cubicBezTo>
                      <a:cubicBezTo>
                        <a:pt x="626" y="275"/>
                        <a:pt x="632" y="256"/>
                        <a:pt x="636" y="234"/>
                      </a:cubicBezTo>
                      <a:cubicBezTo>
                        <a:pt x="638" y="224"/>
                        <a:pt x="642" y="216"/>
                        <a:pt x="649" y="209"/>
                      </a:cubicBezTo>
                      <a:cubicBezTo>
                        <a:pt x="671" y="186"/>
                        <a:pt x="671" y="186"/>
                        <a:pt x="671" y="186"/>
                      </a:cubicBezTo>
                      <a:cubicBezTo>
                        <a:pt x="688" y="168"/>
                        <a:pt x="689" y="139"/>
                        <a:pt x="672" y="121"/>
                      </a:cubicBezTo>
                      <a:cubicBezTo>
                        <a:pt x="580" y="21"/>
                        <a:pt x="580" y="21"/>
                        <a:pt x="580" y="21"/>
                      </a:cubicBezTo>
                      <a:cubicBezTo>
                        <a:pt x="563" y="3"/>
                        <a:pt x="534" y="0"/>
                        <a:pt x="515" y="16"/>
                      </a:cubicBezTo>
                      <a:cubicBezTo>
                        <a:pt x="493" y="34"/>
                        <a:pt x="493" y="34"/>
                        <a:pt x="493" y="34"/>
                      </a:cubicBezTo>
                      <a:cubicBezTo>
                        <a:pt x="483" y="42"/>
                        <a:pt x="471" y="45"/>
                        <a:pt x="457" y="44"/>
                      </a:cubicBezTo>
                      <a:cubicBezTo>
                        <a:pt x="435" y="41"/>
                        <a:pt x="412" y="38"/>
                        <a:pt x="390" y="36"/>
                      </a:cubicBezTo>
                      <a:cubicBezTo>
                        <a:pt x="347" y="30"/>
                        <a:pt x="308" y="41"/>
                        <a:pt x="274" y="67"/>
                      </a:cubicBezTo>
                      <a:cubicBezTo>
                        <a:pt x="229" y="101"/>
                        <a:pt x="184" y="136"/>
                        <a:pt x="139" y="171"/>
                      </a:cubicBezTo>
                      <a:cubicBezTo>
                        <a:pt x="95" y="207"/>
                        <a:pt x="151" y="255"/>
                        <a:pt x="203" y="222"/>
                      </a:cubicBezTo>
                      <a:cubicBezTo>
                        <a:pt x="301" y="161"/>
                        <a:pt x="301" y="161"/>
                        <a:pt x="301" y="161"/>
                      </a:cubicBezTo>
                      <a:cubicBezTo>
                        <a:pt x="315" y="153"/>
                        <a:pt x="331" y="152"/>
                        <a:pt x="346" y="158"/>
                      </a:cubicBezTo>
                      <a:cubicBezTo>
                        <a:pt x="364" y="167"/>
                        <a:pt x="388" y="168"/>
                        <a:pt x="408" y="165"/>
                      </a:cubicBezTo>
                      <a:cubicBezTo>
                        <a:pt x="423" y="162"/>
                        <a:pt x="437" y="166"/>
                        <a:pt x="449" y="17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Arial"/>
                  </a:endParaRPr>
                </a:p>
              </p:txBody>
            </p:sp>
          </p:grpSp>
        </p:grpSp>
        <p:grpSp>
          <p:nvGrpSpPr>
            <p:cNvPr id="19" name="组合 18"/>
            <p:cNvGrpSpPr/>
            <p:nvPr/>
          </p:nvGrpSpPr>
          <p:grpSpPr>
            <a:xfrm>
              <a:off x="6309498" y="4518596"/>
              <a:ext cx="563786" cy="563787"/>
              <a:chOff x="4798846" y="3684983"/>
              <a:chExt cx="563884" cy="563961"/>
            </a:xfrm>
          </p:grpSpPr>
          <p:sp>
            <p:nvSpPr>
              <p:cNvPr id="27" name="椭圆 26"/>
              <p:cNvSpPr/>
              <p:nvPr/>
            </p:nvSpPr>
            <p:spPr>
              <a:xfrm>
                <a:off x="4798846" y="3684983"/>
                <a:ext cx="563884" cy="563961"/>
              </a:xfrm>
              <a:prstGeom prst="ellipse">
                <a:avLst/>
              </a:prstGeom>
              <a:solidFill>
                <a:srgbClr val="000D20"/>
              </a:solidFill>
              <a:ln w="44450">
                <a:solidFill>
                  <a:schemeClr val="bg1"/>
                </a:solidFill>
              </a:ln>
              <a:effectLst>
                <a:outerShdw blurRad="88900" dist="635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Arial"/>
                </a:endParaRPr>
              </a:p>
            </p:txBody>
          </p:sp>
          <p:grpSp>
            <p:nvGrpSpPr>
              <p:cNvPr id="28" name="组合 27"/>
              <p:cNvGrpSpPr/>
              <p:nvPr/>
            </p:nvGrpSpPr>
            <p:grpSpPr>
              <a:xfrm>
                <a:off x="4986263" y="3800231"/>
                <a:ext cx="203290" cy="270481"/>
                <a:chOff x="7976594" y="2279040"/>
                <a:chExt cx="528116" cy="702571"/>
              </a:xfrm>
              <a:solidFill>
                <a:schemeClr val="bg1"/>
              </a:solidFill>
            </p:grpSpPr>
            <p:sp>
              <p:nvSpPr>
                <p:cNvPr id="29" name="Freeform 23"/>
                <p:cNvSpPr>
                  <a:spLocks noEditPoints="1"/>
                </p:cNvSpPr>
                <p:nvPr/>
              </p:nvSpPr>
              <p:spPr bwMode="auto">
                <a:xfrm>
                  <a:off x="7976594" y="2279040"/>
                  <a:ext cx="519705" cy="702571"/>
                </a:xfrm>
                <a:custGeom>
                  <a:avLst/>
                  <a:gdLst>
                    <a:gd name="T0" fmla="*/ 592 w 601"/>
                    <a:gd name="T1" fmla="*/ 600 h 813"/>
                    <a:gd name="T2" fmla="*/ 374 w 601"/>
                    <a:gd name="T3" fmla="*/ 589 h 813"/>
                    <a:gd name="T4" fmla="*/ 374 w 601"/>
                    <a:gd name="T5" fmla="*/ 423 h 813"/>
                    <a:gd name="T6" fmla="*/ 601 w 601"/>
                    <a:gd name="T7" fmla="*/ 435 h 813"/>
                    <a:gd name="T8" fmla="*/ 533 w 601"/>
                    <a:gd name="T9" fmla="*/ 514 h 813"/>
                    <a:gd name="T10" fmla="*/ 592 w 601"/>
                    <a:gd name="T11" fmla="*/ 600 h 813"/>
                    <a:gd name="T12" fmla="*/ 253 w 601"/>
                    <a:gd name="T13" fmla="*/ 44 h 813"/>
                    <a:gd name="T14" fmla="*/ 298 w 601"/>
                    <a:gd name="T15" fmla="*/ 0 h 813"/>
                    <a:gd name="T16" fmla="*/ 342 w 601"/>
                    <a:gd name="T17" fmla="*/ 44 h 813"/>
                    <a:gd name="T18" fmla="*/ 342 w 601"/>
                    <a:gd name="T19" fmla="*/ 103 h 813"/>
                    <a:gd name="T20" fmla="*/ 253 w 601"/>
                    <a:gd name="T21" fmla="*/ 108 h 813"/>
                    <a:gd name="T22" fmla="*/ 253 w 601"/>
                    <a:gd name="T23" fmla="*/ 44 h 813"/>
                    <a:gd name="T24" fmla="*/ 342 w 601"/>
                    <a:gd name="T25" fmla="*/ 332 h 813"/>
                    <a:gd name="T26" fmla="*/ 342 w 601"/>
                    <a:gd name="T27" fmla="*/ 737 h 813"/>
                    <a:gd name="T28" fmla="*/ 355 w 601"/>
                    <a:gd name="T29" fmla="*/ 750 h 813"/>
                    <a:gd name="T30" fmla="*/ 380 w 601"/>
                    <a:gd name="T31" fmla="*/ 750 h 813"/>
                    <a:gd name="T32" fmla="*/ 415 w 601"/>
                    <a:gd name="T33" fmla="*/ 786 h 813"/>
                    <a:gd name="T34" fmla="*/ 415 w 601"/>
                    <a:gd name="T35" fmla="*/ 813 h 813"/>
                    <a:gd name="T36" fmla="*/ 180 w 601"/>
                    <a:gd name="T37" fmla="*/ 813 h 813"/>
                    <a:gd name="T38" fmla="*/ 180 w 601"/>
                    <a:gd name="T39" fmla="*/ 786 h 813"/>
                    <a:gd name="T40" fmla="*/ 216 w 601"/>
                    <a:gd name="T41" fmla="*/ 750 h 813"/>
                    <a:gd name="T42" fmla="*/ 240 w 601"/>
                    <a:gd name="T43" fmla="*/ 750 h 813"/>
                    <a:gd name="T44" fmla="*/ 253 w 601"/>
                    <a:gd name="T45" fmla="*/ 737 h 813"/>
                    <a:gd name="T46" fmla="*/ 253 w 601"/>
                    <a:gd name="T47" fmla="*/ 337 h 813"/>
                    <a:gd name="T48" fmla="*/ 342 w 601"/>
                    <a:gd name="T49" fmla="*/ 332 h 813"/>
                    <a:gd name="T50" fmla="*/ 221 w 601"/>
                    <a:gd name="T51" fmla="*/ 581 h 813"/>
                    <a:gd name="T52" fmla="*/ 59 w 601"/>
                    <a:gd name="T53" fmla="*/ 572 h 813"/>
                    <a:gd name="T54" fmla="*/ 0 w 601"/>
                    <a:gd name="T55" fmla="*/ 486 h 813"/>
                    <a:gd name="T56" fmla="*/ 68 w 601"/>
                    <a:gd name="T57" fmla="*/ 407 h 813"/>
                    <a:gd name="T58" fmla="*/ 221 w 601"/>
                    <a:gd name="T59" fmla="*/ 415 h 813"/>
                    <a:gd name="T60" fmla="*/ 221 w 601"/>
                    <a:gd name="T61" fmla="*/ 581 h 8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601" h="813">
                      <a:moveTo>
                        <a:pt x="592" y="600"/>
                      </a:moveTo>
                      <a:cubicBezTo>
                        <a:pt x="374" y="589"/>
                        <a:pt x="374" y="589"/>
                        <a:pt x="374" y="589"/>
                      </a:cubicBezTo>
                      <a:cubicBezTo>
                        <a:pt x="374" y="423"/>
                        <a:pt x="374" y="423"/>
                        <a:pt x="374" y="423"/>
                      </a:cubicBezTo>
                      <a:cubicBezTo>
                        <a:pt x="601" y="435"/>
                        <a:pt x="601" y="435"/>
                        <a:pt x="601" y="435"/>
                      </a:cubicBezTo>
                      <a:cubicBezTo>
                        <a:pt x="533" y="514"/>
                        <a:pt x="533" y="514"/>
                        <a:pt x="533" y="514"/>
                      </a:cubicBezTo>
                      <a:cubicBezTo>
                        <a:pt x="592" y="600"/>
                        <a:pt x="592" y="600"/>
                        <a:pt x="592" y="600"/>
                      </a:cubicBezTo>
                      <a:close/>
                      <a:moveTo>
                        <a:pt x="253" y="44"/>
                      </a:moveTo>
                      <a:cubicBezTo>
                        <a:pt x="253" y="20"/>
                        <a:pt x="273" y="0"/>
                        <a:pt x="298" y="0"/>
                      </a:cubicBezTo>
                      <a:cubicBezTo>
                        <a:pt x="322" y="0"/>
                        <a:pt x="342" y="20"/>
                        <a:pt x="342" y="44"/>
                      </a:cubicBezTo>
                      <a:cubicBezTo>
                        <a:pt x="342" y="103"/>
                        <a:pt x="342" y="103"/>
                        <a:pt x="342" y="103"/>
                      </a:cubicBezTo>
                      <a:cubicBezTo>
                        <a:pt x="253" y="108"/>
                        <a:pt x="253" y="108"/>
                        <a:pt x="253" y="108"/>
                      </a:cubicBezTo>
                      <a:cubicBezTo>
                        <a:pt x="253" y="44"/>
                        <a:pt x="253" y="44"/>
                        <a:pt x="253" y="44"/>
                      </a:cubicBezTo>
                      <a:close/>
                      <a:moveTo>
                        <a:pt x="342" y="332"/>
                      </a:moveTo>
                      <a:cubicBezTo>
                        <a:pt x="342" y="737"/>
                        <a:pt x="342" y="737"/>
                        <a:pt x="342" y="737"/>
                      </a:cubicBezTo>
                      <a:cubicBezTo>
                        <a:pt x="342" y="744"/>
                        <a:pt x="348" y="750"/>
                        <a:pt x="355" y="750"/>
                      </a:cubicBezTo>
                      <a:cubicBezTo>
                        <a:pt x="380" y="750"/>
                        <a:pt x="380" y="750"/>
                        <a:pt x="380" y="750"/>
                      </a:cubicBezTo>
                      <a:cubicBezTo>
                        <a:pt x="399" y="750"/>
                        <a:pt x="415" y="766"/>
                        <a:pt x="415" y="786"/>
                      </a:cubicBezTo>
                      <a:cubicBezTo>
                        <a:pt x="415" y="813"/>
                        <a:pt x="415" y="813"/>
                        <a:pt x="415" y="813"/>
                      </a:cubicBezTo>
                      <a:cubicBezTo>
                        <a:pt x="180" y="813"/>
                        <a:pt x="180" y="813"/>
                        <a:pt x="180" y="813"/>
                      </a:cubicBezTo>
                      <a:cubicBezTo>
                        <a:pt x="180" y="786"/>
                        <a:pt x="180" y="786"/>
                        <a:pt x="180" y="786"/>
                      </a:cubicBezTo>
                      <a:cubicBezTo>
                        <a:pt x="180" y="766"/>
                        <a:pt x="196" y="750"/>
                        <a:pt x="216" y="750"/>
                      </a:cubicBezTo>
                      <a:cubicBezTo>
                        <a:pt x="240" y="750"/>
                        <a:pt x="240" y="750"/>
                        <a:pt x="240" y="750"/>
                      </a:cubicBezTo>
                      <a:cubicBezTo>
                        <a:pt x="247" y="750"/>
                        <a:pt x="253" y="744"/>
                        <a:pt x="253" y="737"/>
                      </a:cubicBezTo>
                      <a:cubicBezTo>
                        <a:pt x="253" y="337"/>
                        <a:pt x="253" y="337"/>
                        <a:pt x="253" y="337"/>
                      </a:cubicBezTo>
                      <a:cubicBezTo>
                        <a:pt x="342" y="332"/>
                        <a:pt x="342" y="332"/>
                        <a:pt x="342" y="332"/>
                      </a:cubicBezTo>
                      <a:close/>
                      <a:moveTo>
                        <a:pt x="221" y="581"/>
                      </a:moveTo>
                      <a:cubicBezTo>
                        <a:pt x="59" y="572"/>
                        <a:pt x="59" y="572"/>
                        <a:pt x="59" y="572"/>
                      </a:cubicBezTo>
                      <a:cubicBezTo>
                        <a:pt x="0" y="486"/>
                        <a:pt x="0" y="486"/>
                        <a:pt x="0" y="486"/>
                      </a:cubicBezTo>
                      <a:cubicBezTo>
                        <a:pt x="68" y="407"/>
                        <a:pt x="68" y="407"/>
                        <a:pt x="68" y="407"/>
                      </a:cubicBezTo>
                      <a:cubicBezTo>
                        <a:pt x="221" y="415"/>
                        <a:pt x="221" y="415"/>
                        <a:pt x="221" y="415"/>
                      </a:cubicBezTo>
                      <a:cubicBezTo>
                        <a:pt x="221" y="581"/>
                        <a:pt x="221" y="581"/>
                        <a:pt x="221" y="5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Arial"/>
                  </a:endParaRPr>
                </a:p>
              </p:txBody>
            </p:sp>
            <p:sp>
              <p:nvSpPr>
                <p:cNvPr id="30" name="Freeform 24"/>
                <p:cNvSpPr/>
                <p:nvPr/>
              </p:nvSpPr>
              <p:spPr bwMode="auto">
                <a:xfrm>
                  <a:off x="7985371" y="2386200"/>
                  <a:ext cx="519339" cy="166774"/>
                </a:xfrm>
                <a:custGeom>
                  <a:avLst/>
                  <a:gdLst>
                    <a:gd name="T0" fmla="*/ 0 w 1420"/>
                    <a:gd name="T1" fmla="*/ 66 h 456"/>
                    <a:gd name="T2" fmla="*/ 631 w 1420"/>
                    <a:gd name="T3" fmla="*/ 33 h 456"/>
                    <a:gd name="T4" fmla="*/ 1259 w 1420"/>
                    <a:gd name="T5" fmla="*/ 0 h 456"/>
                    <a:gd name="T6" fmla="*/ 1420 w 1420"/>
                    <a:gd name="T7" fmla="*/ 189 h 456"/>
                    <a:gd name="T8" fmla="*/ 1281 w 1420"/>
                    <a:gd name="T9" fmla="*/ 390 h 456"/>
                    <a:gd name="T10" fmla="*/ 650 w 1420"/>
                    <a:gd name="T11" fmla="*/ 423 h 456"/>
                    <a:gd name="T12" fmla="*/ 21 w 1420"/>
                    <a:gd name="T13" fmla="*/ 456 h 456"/>
                    <a:gd name="T14" fmla="*/ 160 w 1420"/>
                    <a:gd name="T15" fmla="*/ 253 h 456"/>
                    <a:gd name="T16" fmla="*/ 0 w 1420"/>
                    <a:gd name="T17" fmla="*/ 66 h 456"/>
                    <a:gd name="T18" fmla="*/ 0 w 1420"/>
                    <a:gd name="T19" fmla="*/ 66 h 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20" h="456">
                      <a:moveTo>
                        <a:pt x="0" y="66"/>
                      </a:moveTo>
                      <a:lnTo>
                        <a:pt x="631" y="33"/>
                      </a:lnTo>
                      <a:lnTo>
                        <a:pt x="1259" y="0"/>
                      </a:lnTo>
                      <a:lnTo>
                        <a:pt x="1420" y="189"/>
                      </a:lnTo>
                      <a:lnTo>
                        <a:pt x="1281" y="390"/>
                      </a:lnTo>
                      <a:lnTo>
                        <a:pt x="650" y="423"/>
                      </a:lnTo>
                      <a:lnTo>
                        <a:pt x="21" y="456"/>
                      </a:lnTo>
                      <a:lnTo>
                        <a:pt x="160" y="253"/>
                      </a:lnTo>
                      <a:lnTo>
                        <a:pt x="0" y="66"/>
                      </a:lnTo>
                      <a:lnTo>
                        <a:pt x="0" y="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Arial"/>
                  </a:endParaRPr>
                </a:p>
              </p:txBody>
            </p:sp>
          </p:grpSp>
        </p:grpSp>
        <p:grpSp>
          <p:nvGrpSpPr>
            <p:cNvPr id="20" name="组合 19"/>
            <p:cNvGrpSpPr/>
            <p:nvPr/>
          </p:nvGrpSpPr>
          <p:grpSpPr>
            <a:xfrm>
              <a:off x="7325309" y="4518596"/>
              <a:ext cx="563786" cy="563787"/>
              <a:chOff x="5814834" y="3684983"/>
              <a:chExt cx="563884" cy="563961"/>
            </a:xfrm>
          </p:grpSpPr>
          <p:sp>
            <p:nvSpPr>
              <p:cNvPr id="21" name="椭圆 20"/>
              <p:cNvSpPr/>
              <p:nvPr/>
            </p:nvSpPr>
            <p:spPr>
              <a:xfrm>
                <a:off x="5814834" y="3684983"/>
                <a:ext cx="563884" cy="563961"/>
              </a:xfrm>
              <a:prstGeom prst="ellipse">
                <a:avLst/>
              </a:prstGeom>
              <a:solidFill>
                <a:srgbClr val="000D20"/>
              </a:solidFill>
              <a:ln w="44450">
                <a:solidFill>
                  <a:schemeClr val="bg1"/>
                </a:solidFill>
              </a:ln>
              <a:effectLst>
                <a:outerShdw blurRad="88900" dist="635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Arial"/>
                </a:endParaRPr>
              </a:p>
            </p:txBody>
          </p:sp>
          <p:grpSp>
            <p:nvGrpSpPr>
              <p:cNvPr id="22" name="组合 21"/>
              <p:cNvGrpSpPr/>
              <p:nvPr/>
            </p:nvGrpSpPr>
            <p:grpSpPr>
              <a:xfrm>
                <a:off x="5961456" y="3800091"/>
                <a:ext cx="272556" cy="270762"/>
                <a:chOff x="6463926" y="2278309"/>
                <a:chExt cx="708057" cy="703302"/>
              </a:xfrm>
              <a:solidFill>
                <a:schemeClr val="bg1"/>
              </a:solidFill>
            </p:grpSpPr>
            <p:sp>
              <p:nvSpPr>
                <p:cNvPr id="23" name="Freeform 30"/>
                <p:cNvSpPr>
                  <a:spLocks noEditPoints="1"/>
                </p:cNvSpPr>
                <p:nvPr/>
              </p:nvSpPr>
              <p:spPr bwMode="auto">
                <a:xfrm>
                  <a:off x="6687023" y="2278309"/>
                  <a:ext cx="261864" cy="305752"/>
                </a:xfrm>
                <a:custGeom>
                  <a:avLst/>
                  <a:gdLst>
                    <a:gd name="T0" fmla="*/ 150 w 303"/>
                    <a:gd name="T1" fmla="*/ 1 h 354"/>
                    <a:gd name="T2" fmla="*/ 81 w 303"/>
                    <a:gd name="T3" fmla="*/ 76 h 354"/>
                    <a:gd name="T4" fmla="*/ 153 w 303"/>
                    <a:gd name="T5" fmla="*/ 165 h 354"/>
                    <a:gd name="T6" fmla="*/ 222 w 303"/>
                    <a:gd name="T7" fmla="*/ 74 h 354"/>
                    <a:gd name="T8" fmla="*/ 150 w 303"/>
                    <a:gd name="T9" fmla="*/ 1 h 354"/>
                    <a:gd name="T10" fmla="*/ 151 w 303"/>
                    <a:gd name="T11" fmla="*/ 261 h 354"/>
                    <a:gd name="T12" fmla="*/ 198 w 303"/>
                    <a:gd name="T13" fmla="*/ 196 h 354"/>
                    <a:gd name="T14" fmla="*/ 210 w 303"/>
                    <a:gd name="T15" fmla="*/ 190 h 354"/>
                    <a:gd name="T16" fmla="*/ 260 w 303"/>
                    <a:gd name="T17" fmla="*/ 199 h 354"/>
                    <a:gd name="T18" fmla="*/ 290 w 303"/>
                    <a:gd name="T19" fmla="*/ 225 h 354"/>
                    <a:gd name="T20" fmla="*/ 303 w 303"/>
                    <a:gd name="T21" fmla="*/ 330 h 354"/>
                    <a:gd name="T22" fmla="*/ 297 w 303"/>
                    <a:gd name="T23" fmla="*/ 347 h 354"/>
                    <a:gd name="T24" fmla="*/ 280 w 303"/>
                    <a:gd name="T25" fmla="*/ 354 h 354"/>
                    <a:gd name="T26" fmla="*/ 23 w 303"/>
                    <a:gd name="T27" fmla="*/ 354 h 354"/>
                    <a:gd name="T28" fmla="*/ 6 w 303"/>
                    <a:gd name="T29" fmla="*/ 347 h 354"/>
                    <a:gd name="T30" fmla="*/ 0 w 303"/>
                    <a:gd name="T31" fmla="*/ 330 h 354"/>
                    <a:gd name="T32" fmla="*/ 13 w 303"/>
                    <a:gd name="T33" fmla="*/ 225 h 354"/>
                    <a:gd name="T34" fmla="*/ 43 w 303"/>
                    <a:gd name="T35" fmla="*/ 199 h 354"/>
                    <a:gd name="T36" fmla="*/ 93 w 303"/>
                    <a:gd name="T37" fmla="*/ 190 h 354"/>
                    <a:gd name="T38" fmla="*/ 105 w 303"/>
                    <a:gd name="T39" fmla="*/ 196 h 354"/>
                    <a:gd name="T40" fmla="*/ 151 w 303"/>
                    <a:gd name="T41" fmla="*/ 261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03" h="354">
                      <a:moveTo>
                        <a:pt x="150" y="1"/>
                      </a:moveTo>
                      <a:cubicBezTo>
                        <a:pt x="111" y="2"/>
                        <a:pt x="80" y="36"/>
                        <a:pt x="81" y="76"/>
                      </a:cubicBezTo>
                      <a:cubicBezTo>
                        <a:pt x="82" y="117"/>
                        <a:pt x="114" y="166"/>
                        <a:pt x="153" y="165"/>
                      </a:cubicBezTo>
                      <a:cubicBezTo>
                        <a:pt x="192" y="165"/>
                        <a:pt x="223" y="114"/>
                        <a:pt x="222" y="74"/>
                      </a:cubicBezTo>
                      <a:cubicBezTo>
                        <a:pt x="221" y="33"/>
                        <a:pt x="189" y="0"/>
                        <a:pt x="150" y="1"/>
                      </a:cubicBezTo>
                      <a:close/>
                      <a:moveTo>
                        <a:pt x="151" y="261"/>
                      </a:moveTo>
                      <a:cubicBezTo>
                        <a:pt x="198" y="196"/>
                        <a:pt x="198" y="196"/>
                        <a:pt x="198" y="196"/>
                      </a:cubicBezTo>
                      <a:cubicBezTo>
                        <a:pt x="201" y="192"/>
                        <a:pt x="206" y="190"/>
                        <a:pt x="210" y="190"/>
                      </a:cubicBezTo>
                      <a:cubicBezTo>
                        <a:pt x="260" y="199"/>
                        <a:pt x="260" y="199"/>
                        <a:pt x="260" y="199"/>
                      </a:cubicBezTo>
                      <a:cubicBezTo>
                        <a:pt x="278" y="202"/>
                        <a:pt x="288" y="217"/>
                        <a:pt x="290" y="225"/>
                      </a:cubicBezTo>
                      <a:cubicBezTo>
                        <a:pt x="297" y="274"/>
                        <a:pt x="301" y="304"/>
                        <a:pt x="303" y="330"/>
                      </a:cubicBezTo>
                      <a:cubicBezTo>
                        <a:pt x="303" y="336"/>
                        <a:pt x="301" y="342"/>
                        <a:pt x="297" y="347"/>
                      </a:cubicBezTo>
                      <a:cubicBezTo>
                        <a:pt x="292" y="351"/>
                        <a:pt x="287" y="354"/>
                        <a:pt x="280" y="354"/>
                      </a:cubicBezTo>
                      <a:cubicBezTo>
                        <a:pt x="23" y="354"/>
                        <a:pt x="23" y="354"/>
                        <a:pt x="23" y="354"/>
                      </a:cubicBezTo>
                      <a:cubicBezTo>
                        <a:pt x="16" y="354"/>
                        <a:pt x="11" y="351"/>
                        <a:pt x="6" y="347"/>
                      </a:cubicBezTo>
                      <a:cubicBezTo>
                        <a:pt x="2" y="342"/>
                        <a:pt x="0" y="336"/>
                        <a:pt x="0" y="330"/>
                      </a:cubicBezTo>
                      <a:cubicBezTo>
                        <a:pt x="2" y="304"/>
                        <a:pt x="6" y="274"/>
                        <a:pt x="13" y="225"/>
                      </a:cubicBezTo>
                      <a:cubicBezTo>
                        <a:pt x="15" y="217"/>
                        <a:pt x="25" y="202"/>
                        <a:pt x="43" y="199"/>
                      </a:cubicBezTo>
                      <a:cubicBezTo>
                        <a:pt x="93" y="190"/>
                        <a:pt x="93" y="190"/>
                        <a:pt x="93" y="190"/>
                      </a:cubicBezTo>
                      <a:cubicBezTo>
                        <a:pt x="97" y="190"/>
                        <a:pt x="102" y="192"/>
                        <a:pt x="105" y="196"/>
                      </a:cubicBezTo>
                      <a:cubicBezTo>
                        <a:pt x="151" y="261"/>
                        <a:pt x="151" y="261"/>
                        <a:pt x="151" y="2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Arial"/>
                  </a:endParaRPr>
                </a:p>
              </p:txBody>
            </p:sp>
            <p:sp>
              <p:nvSpPr>
                <p:cNvPr id="24" name="Freeform 31"/>
                <p:cNvSpPr>
                  <a:spLocks noEditPoints="1"/>
                </p:cNvSpPr>
                <p:nvPr/>
              </p:nvSpPr>
              <p:spPr bwMode="auto">
                <a:xfrm>
                  <a:off x="6463926" y="2632337"/>
                  <a:ext cx="268082" cy="349274"/>
                </a:xfrm>
                <a:custGeom>
                  <a:avLst/>
                  <a:gdLst>
                    <a:gd name="T0" fmla="*/ 153 w 310"/>
                    <a:gd name="T1" fmla="*/ 1 h 404"/>
                    <a:gd name="T2" fmla="*/ 84 w 310"/>
                    <a:gd name="T3" fmla="*/ 76 h 404"/>
                    <a:gd name="T4" fmla="*/ 156 w 310"/>
                    <a:gd name="T5" fmla="*/ 165 h 404"/>
                    <a:gd name="T6" fmla="*/ 225 w 310"/>
                    <a:gd name="T7" fmla="*/ 73 h 404"/>
                    <a:gd name="T8" fmla="*/ 153 w 310"/>
                    <a:gd name="T9" fmla="*/ 1 h 404"/>
                    <a:gd name="T10" fmla="*/ 155 w 310"/>
                    <a:gd name="T11" fmla="*/ 261 h 404"/>
                    <a:gd name="T12" fmla="*/ 201 w 310"/>
                    <a:gd name="T13" fmla="*/ 195 h 404"/>
                    <a:gd name="T14" fmla="*/ 213 w 310"/>
                    <a:gd name="T15" fmla="*/ 190 h 404"/>
                    <a:gd name="T16" fmla="*/ 263 w 310"/>
                    <a:gd name="T17" fmla="*/ 199 h 404"/>
                    <a:gd name="T18" fmla="*/ 293 w 310"/>
                    <a:gd name="T19" fmla="*/ 225 h 404"/>
                    <a:gd name="T20" fmla="*/ 304 w 310"/>
                    <a:gd name="T21" fmla="*/ 385 h 404"/>
                    <a:gd name="T22" fmla="*/ 282 w 310"/>
                    <a:gd name="T23" fmla="*/ 404 h 404"/>
                    <a:gd name="T24" fmla="*/ 27 w 310"/>
                    <a:gd name="T25" fmla="*/ 404 h 404"/>
                    <a:gd name="T26" fmla="*/ 5 w 310"/>
                    <a:gd name="T27" fmla="*/ 385 h 404"/>
                    <a:gd name="T28" fmla="*/ 16 w 310"/>
                    <a:gd name="T29" fmla="*/ 225 h 404"/>
                    <a:gd name="T30" fmla="*/ 46 w 310"/>
                    <a:gd name="T31" fmla="*/ 199 h 404"/>
                    <a:gd name="T32" fmla="*/ 96 w 310"/>
                    <a:gd name="T33" fmla="*/ 190 h 404"/>
                    <a:gd name="T34" fmla="*/ 108 w 310"/>
                    <a:gd name="T35" fmla="*/ 195 h 404"/>
                    <a:gd name="T36" fmla="*/ 155 w 310"/>
                    <a:gd name="T37" fmla="*/ 261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0" h="403">
                      <a:moveTo>
                        <a:pt x="153" y="1"/>
                      </a:moveTo>
                      <a:cubicBezTo>
                        <a:pt x="114" y="1"/>
                        <a:pt x="83" y="35"/>
                        <a:pt x="84" y="76"/>
                      </a:cubicBezTo>
                      <a:cubicBezTo>
                        <a:pt x="85" y="117"/>
                        <a:pt x="117" y="166"/>
                        <a:pt x="156" y="165"/>
                      </a:cubicBezTo>
                      <a:cubicBezTo>
                        <a:pt x="195" y="164"/>
                        <a:pt x="226" y="114"/>
                        <a:pt x="225" y="73"/>
                      </a:cubicBezTo>
                      <a:cubicBezTo>
                        <a:pt x="224" y="32"/>
                        <a:pt x="192" y="0"/>
                        <a:pt x="153" y="1"/>
                      </a:cubicBezTo>
                      <a:close/>
                      <a:moveTo>
                        <a:pt x="155" y="261"/>
                      </a:moveTo>
                      <a:cubicBezTo>
                        <a:pt x="201" y="195"/>
                        <a:pt x="201" y="195"/>
                        <a:pt x="201" y="195"/>
                      </a:cubicBezTo>
                      <a:cubicBezTo>
                        <a:pt x="204" y="191"/>
                        <a:pt x="209" y="189"/>
                        <a:pt x="213" y="190"/>
                      </a:cubicBezTo>
                      <a:cubicBezTo>
                        <a:pt x="263" y="199"/>
                        <a:pt x="263" y="199"/>
                        <a:pt x="263" y="199"/>
                      </a:cubicBezTo>
                      <a:cubicBezTo>
                        <a:pt x="281" y="202"/>
                        <a:pt x="291" y="216"/>
                        <a:pt x="293" y="225"/>
                      </a:cubicBezTo>
                      <a:cubicBezTo>
                        <a:pt x="304" y="309"/>
                        <a:pt x="310" y="336"/>
                        <a:pt x="304" y="385"/>
                      </a:cubicBezTo>
                      <a:cubicBezTo>
                        <a:pt x="303" y="396"/>
                        <a:pt x="294" y="404"/>
                        <a:pt x="282" y="404"/>
                      </a:cubicBezTo>
                      <a:cubicBezTo>
                        <a:pt x="27" y="404"/>
                        <a:pt x="27" y="404"/>
                        <a:pt x="27" y="404"/>
                      </a:cubicBezTo>
                      <a:cubicBezTo>
                        <a:pt x="15" y="404"/>
                        <a:pt x="6" y="396"/>
                        <a:pt x="5" y="385"/>
                      </a:cubicBezTo>
                      <a:cubicBezTo>
                        <a:pt x="0" y="336"/>
                        <a:pt x="5" y="309"/>
                        <a:pt x="16" y="225"/>
                      </a:cubicBezTo>
                      <a:cubicBezTo>
                        <a:pt x="18" y="216"/>
                        <a:pt x="28" y="202"/>
                        <a:pt x="46" y="199"/>
                      </a:cubicBezTo>
                      <a:cubicBezTo>
                        <a:pt x="96" y="190"/>
                        <a:pt x="96" y="190"/>
                        <a:pt x="96" y="190"/>
                      </a:cubicBezTo>
                      <a:cubicBezTo>
                        <a:pt x="100" y="189"/>
                        <a:pt x="105" y="191"/>
                        <a:pt x="108" y="195"/>
                      </a:cubicBezTo>
                      <a:cubicBezTo>
                        <a:pt x="155" y="261"/>
                        <a:pt x="155" y="261"/>
                        <a:pt x="155" y="2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Arial"/>
                  </a:endParaRPr>
                </a:p>
              </p:txBody>
            </p:sp>
            <p:sp>
              <p:nvSpPr>
                <p:cNvPr id="25" name="Freeform 32"/>
                <p:cNvSpPr/>
                <p:nvPr/>
              </p:nvSpPr>
              <p:spPr bwMode="auto">
                <a:xfrm>
                  <a:off x="6727619" y="2616977"/>
                  <a:ext cx="180672" cy="154705"/>
                </a:xfrm>
                <a:custGeom>
                  <a:avLst/>
                  <a:gdLst>
                    <a:gd name="T0" fmla="*/ 85 w 209"/>
                    <a:gd name="T1" fmla="*/ 19 h 179"/>
                    <a:gd name="T2" fmla="*/ 104 w 209"/>
                    <a:gd name="T3" fmla="*/ 0 h 179"/>
                    <a:gd name="T4" fmla="*/ 124 w 209"/>
                    <a:gd name="T5" fmla="*/ 19 h 179"/>
                    <a:gd name="T6" fmla="*/ 124 w 209"/>
                    <a:gd name="T7" fmla="*/ 98 h 179"/>
                    <a:gd name="T8" fmla="*/ 197 w 209"/>
                    <a:gd name="T9" fmla="*/ 141 h 179"/>
                    <a:gd name="T10" fmla="*/ 204 w 209"/>
                    <a:gd name="T11" fmla="*/ 167 h 179"/>
                    <a:gd name="T12" fmla="*/ 178 w 209"/>
                    <a:gd name="T13" fmla="*/ 174 h 179"/>
                    <a:gd name="T14" fmla="*/ 104 w 209"/>
                    <a:gd name="T15" fmla="*/ 131 h 179"/>
                    <a:gd name="T16" fmla="*/ 31 w 209"/>
                    <a:gd name="T17" fmla="*/ 174 h 179"/>
                    <a:gd name="T18" fmla="*/ 5 w 209"/>
                    <a:gd name="T19" fmla="*/ 167 h 179"/>
                    <a:gd name="T20" fmla="*/ 12 w 209"/>
                    <a:gd name="T21" fmla="*/ 141 h 179"/>
                    <a:gd name="T22" fmla="*/ 85 w 209"/>
                    <a:gd name="T23" fmla="*/ 98 h 179"/>
                    <a:gd name="T24" fmla="*/ 85 w 209"/>
                    <a:gd name="T25" fmla="*/ 19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9" h="179">
                      <a:moveTo>
                        <a:pt x="85" y="19"/>
                      </a:moveTo>
                      <a:cubicBezTo>
                        <a:pt x="85" y="8"/>
                        <a:pt x="94" y="0"/>
                        <a:pt x="104" y="0"/>
                      </a:cubicBezTo>
                      <a:cubicBezTo>
                        <a:pt x="115" y="0"/>
                        <a:pt x="124" y="8"/>
                        <a:pt x="124" y="19"/>
                      </a:cubicBezTo>
                      <a:cubicBezTo>
                        <a:pt x="124" y="98"/>
                        <a:pt x="124" y="98"/>
                        <a:pt x="124" y="98"/>
                      </a:cubicBezTo>
                      <a:cubicBezTo>
                        <a:pt x="197" y="141"/>
                        <a:pt x="197" y="141"/>
                        <a:pt x="197" y="141"/>
                      </a:cubicBezTo>
                      <a:cubicBezTo>
                        <a:pt x="206" y="146"/>
                        <a:pt x="209" y="158"/>
                        <a:pt x="204" y="167"/>
                      </a:cubicBezTo>
                      <a:cubicBezTo>
                        <a:pt x="198" y="176"/>
                        <a:pt x="187" y="179"/>
                        <a:pt x="178" y="174"/>
                      </a:cubicBezTo>
                      <a:cubicBezTo>
                        <a:pt x="104" y="131"/>
                        <a:pt x="104" y="131"/>
                        <a:pt x="104" y="131"/>
                      </a:cubicBezTo>
                      <a:cubicBezTo>
                        <a:pt x="31" y="174"/>
                        <a:pt x="31" y="174"/>
                        <a:pt x="31" y="174"/>
                      </a:cubicBezTo>
                      <a:cubicBezTo>
                        <a:pt x="22" y="179"/>
                        <a:pt x="11" y="176"/>
                        <a:pt x="5" y="167"/>
                      </a:cubicBezTo>
                      <a:cubicBezTo>
                        <a:pt x="0" y="158"/>
                        <a:pt x="3" y="146"/>
                        <a:pt x="12" y="141"/>
                      </a:cubicBezTo>
                      <a:cubicBezTo>
                        <a:pt x="85" y="98"/>
                        <a:pt x="85" y="98"/>
                        <a:pt x="85" y="98"/>
                      </a:cubicBezTo>
                      <a:cubicBezTo>
                        <a:pt x="85" y="19"/>
                        <a:pt x="85" y="19"/>
                        <a:pt x="85" y="1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Arial"/>
                  </a:endParaRPr>
                </a:p>
              </p:txBody>
            </p:sp>
            <p:sp>
              <p:nvSpPr>
                <p:cNvPr id="26" name="Freeform 33"/>
                <p:cNvSpPr>
                  <a:spLocks noEditPoints="1"/>
                </p:cNvSpPr>
                <p:nvPr/>
              </p:nvSpPr>
              <p:spPr bwMode="auto">
                <a:xfrm>
                  <a:off x="6903901" y="2632337"/>
                  <a:ext cx="268082" cy="349274"/>
                </a:xfrm>
                <a:custGeom>
                  <a:avLst/>
                  <a:gdLst>
                    <a:gd name="T0" fmla="*/ 154 w 310"/>
                    <a:gd name="T1" fmla="*/ 1 h 404"/>
                    <a:gd name="T2" fmla="*/ 85 w 310"/>
                    <a:gd name="T3" fmla="*/ 76 h 404"/>
                    <a:gd name="T4" fmla="*/ 157 w 310"/>
                    <a:gd name="T5" fmla="*/ 165 h 404"/>
                    <a:gd name="T6" fmla="*/ 226 w 310"/>
                    <a:gd name="T7" fmla="*/ 73 h 404"/>
                    <a:gd name="T8" fmla="*/ 154 w 310"/>
                    <a:gd name="T9" fmla="*/ 1 h 404"/>
                    <a:gd name="T10" fmla="*/ 155 w 310"/>
                    <a:gd name="T11" fmla="*/ 261 h 404"/>
                    <a:gd name="T12" fmla="*/ 202 w 310"/>
                    <a:gd name="T13" fmla="*/ 195 h 404"/>
                    <a:gd name="T14" fmla="*/ 214 w 310"/>
                    <a:gd name="T15" fmla="*/ 190 h 404"/>
                    <a:gd name="T16" fmla="*/ 264 w 310"/>
                    <a:gd name="T17" fmla="*/ 199 h 404"/>
                    <a:gd name="T18" fmla="*/ 294 w 310"/>
                    <a:gd name="T19" fmla="*/ 225 h 404"/>
                    <a:gd name="T20" fmla="*/ 305 w 310"/>
                    <a:gd name="T21" fmla="*/ 385 h 404"/>
                    <a:gd name="T22" fmla="*/ 283 w 310"/>
                    <a:gd name="T23" fmla="*/ 404 h 404"/>
                    <a:gd name="T24" fmla="*/ 28 w 310"/>
                    <a:gd name="T25" fmla="*/ 404 h 404"/>
                    <a:gd name="T26" fmla="*/ 6 w 310"/>
                    <a:gd name="T27" fmla="*/ 385 h 404"/>
                    <a:gd name="T28" fmla="*/ 17 w 310"/>
                    <a:gd name="T29" fmla="*/ 225 h 404"/>
                    <a:gd name="T30" fmla="*/ 47 w 310"/>
                    <a:gd name="T31" fmla="*/ 199 h 404"/>
                    <a:gd name="T32" fmla="*/ 97 w 310"/>
                    <a:gd name="T33" fmla="*/ 190 h 404"/>
                    <a:gd name="T34" fmla="*/ 109 w 310"/>
                    <a:gd name="T35" fmla="*/ 195 h 404"/>
                    <a:gd name="T36" fmla="*/ 155 w 310"/>
                    <a:gd name="T37" fmla="*/ 261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0" h="403">
                      <a:moveTo>
                        <a:pt x="154" y="1"/>
                      </a:moveTo>
                      <a:cubicBezTo>
                        <a:pt x="115" y="1"/>
                        <a:pt x="84" y="35"/>
                        <a:pt x="85" y="76"/>
                      </a:cubicBezTo>
                      <a:cubicBezTo>
                        <a:pt x="86" y="117"/>
                        <a:pt x="118" y="166"/>
                        <a:pt x="157" y="165"/>
                      </a:cubicBezTo>
                      <a:cubicBezTo>
                        <a:pt x="196" y="164"/>
                        <a:pt x="227" y="114"/>
                        <a:pt x="226" y="73"/>
                      </a:cubicBezTo>
                      <a:cubicBezTo>
                        <a:pt x="225" y="32"/>
                        <a:pt x="193" y="0"/>
                        <a:pt x="154" y="1"/>
                      </a:cubicBezTo>
                      <a:close/>
                      <a:moveTo>
                        <a:pt x="155" y="261"/>
                      </a:moveTo>
                      <a:cubicBezTo>
                        <a:pt x="202" y="195"/>
                        <a:pt x="202" y="195"/>
                        <a:pt x="202" y="195"/>
                      </a:cubicBezTo>
                      <a:cubicBezTo>
                        <a:pt x="205" y="191"/>
                        <a:pt x="209" y="189"/>
                        <a:pt x="214" y="190"/>
                      </a:cubicBezTo>
                      <a:cubicBezTo>
                        <a:pt x="264" y="199"/>
                        <a:pt x="264" y="199"/>
                        <a:pt x="264" y="199"/>
                      </a:cubicBezTo>
                      <a:cubicBezTo>
                        <a:pt x="282" y="202"/>
                        <a:pt x="292" y="216"/>
                        <a:pt x="294" y="225"/>
                      </a:cubicBezTo>
                      <a:cubicBezTo>
                        <a:pt x="305" y="309"/>
                        <a:pt x="310" y="336"/>
                        <a:pt x="305" y="385"/>
                      </a:cubicBezTo>
                      <a:cubicBezTo>
                        <a:pt x="304" y="396"/>
                        <a:pt x="295" y="404"/>
                        <a:pt x="283" y="404"/>
                      </a:cubicBezTo>
                      <a:cubicBezTo>
                        <a:pt x="28" y="404"/>
                        <a:pt x="28" y="404"/>
                        <a:pt x="28" y="404"/>
                      </a:cubicBezTo>
                      <a:cubicBezTo>
                        <a:pt x="16" y="404"/>
                        <a:pt x="7" y="396"/>
                        <a:pt x="6" y="385"/>
                      </a:cubicBezTo>
                      <a:cubicBezTo>
                        <a:pt x="0" y="336"/>
                        <a:pt x="6" y="309"/>
                        <a:pt x="17" y="225"/>
                      </a:cubicBezTo>
                      <a:cubicBezTo>
                        <a:pt x="19" y="216"/>
                        <a:pt x="29" y="202"/>
                        <a:pt x="47" y="199"/>
                      </a:cubicBezTo>
                      <a:cubicBezTo>
                        <a:pt x="97" y="190"/>
                        <a:pt x="97" y="190"/>
                        <a:pt x="97" y="190"/>
                      </a:cubicBezTo>
                      <a:cubicBezTo>
                        <a:pt x="101" y="189"/>
                        <a:pt x="106" y="191"/>
                        <a:pt x="109" y="195"/>
                      </a:cubicBezTo>
                      <a:cubicBezTo>
                        <a:pt x="155" y="261"/>
                        <a:pt x="155" y="261"/>
                        <a:pt x="155" y="2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Arial"/>
                  </a:endParaRPr>
                </a:p>
              </p:txBody>
            </p:sp>
          </p:grpSp>
        </p:grpSp>
      </p:grpSp>
      <p:sp>
        <p:nvSpPr>
          <p:cNvPr id="39" name="KSO_Shape">
            <a:extLst>
              <a:ext uri="{FF2B5EF4-FFF2-40B4-BE49-F238E27FC236}">
                <a16:creationId xmlns:a16="http://schemas.microsoft.com/office/drawing/2014/main" id="{D0AC8CC8-2041-455F-8873-699A60DD1D5D}"/>
              </a:ext>
            </a:extLst>
          </p:cNvPr>
          <p:cNvSpPr>
            <a:spLocks noChangeAspect="1"/>
          </p:cNvSpPr>
          <p:nvPr/>
        </p:nvSpPr>
        <p:spPr bwMode="auto">
          <a:xfrm>
            <a:off x="5690175" y="1362319"/>
            <a:ext cx="800943" cy="931328"/>
          </a:xfrm>
          <a:custGeom>
            <a:avLst/>
            <a:gdLst>
              <a:gd name="T0" fmla="*/ 2147483646 w 5822"/>
              <a:gd name="T1" fmla="*/ 2147483646 h 6759"/>
              <a:gd name="T2" fmla="*/ 2147483646 w 5822"/>
              <a:gd name="T3" fmla="*/ 2147483646 h 6759"/>
              <a:gd name="T4" fmla="*/ 2147483646 w 5822"/>
              <a:gd name="T5" fmla="*/ 2147483646 h 6759"/>
              <a:gd name="T6" fmla="*/ 2147483646 w 5822"/>
              <a:gd name="T7" fmla="*/ 2147483646 h 6759"/>
              <a:gd name="T8" fmla="*/ 2147483646 w 5822"/>
              <a:gd name="T9" fmla="*/ 2147483646 h 6759"/>
              <a:gd name="T10" fmla="*/ 2147483646 w 5822"/>
              <a:gd name="T11" fmla="*/ 1253760573 h 6759"/>
              <a:gd name="T12" fmla="*/ 2147483646 w 5822"/>
              <a:gd name="T13" fmla="*/ 2147483646 h 6759"/>
              <a:gd name="T14" fmla="*/ 2147483646 w 5822"/>
              <a:gd name="T15" fmla="*/ 2147483646 h 6759"/>
              <a:gd name="T16" fmla="*/ 2147483646 w 5822"/>
              <a:gd name="T17" fmla="*/ 2147483646 h 6759"/>
              <a:gd name="T18" fmla="*/ 2147483646 w 5822"/>
              <a:gd name="T19" fmla="*/ 2147483646 h 6759"/>
              <a:gd name="T20" fmla="*/ 2147483646 w 5822"/>
              <a:gd name="T21" fmla="*/ 2147483646 h 6759"/>
              <a:gd name="T22" fmla="*/ 2147483646 w 5822"/>
              <a:gd name="T23" fmla="*/ 2147483646 h 6759"/>
              <a:gd name="T24" fmla="*/ 2147483646 w 5822"/>
              <a:gd name="T25" fmla="*/ 2147483646 h 6759"/>
              <a:gd name="T26" fmla="*/ 2147483646 w 5822"/>
              <a:gd name="T27" fmla="*/ 2147483646 h 6759"/>
              <a:gd name="T28" fmla="*/ 2147483646 w 5822"/>
              <a:gd name="T29" fmla="*/ 2147483646 h 6759"/>
              <a:gd name="T30" fmla="*/ 2147483646 w 5822"/>
              <a:gd name="T31" fmla="*/ 2147483646 h 6759"/>
              <a:gd name="T32" fmla="*/ 2147483646 w 5822"/>
              <a:gd name="T33" fmla="*/ 2147483646 h 6759"/>
              <a:gd name="T34" fmla="*/ 2147483646 w 5822"/>
              <a:gd name="T35" fmla="*/ 2147483646 h 6759"/>
              <a:gd name="T36" fmla="*/ 2147483646 w 5822"/>
              <a:gd name="T37" fmla="*/ 2147483646 h 6759"/>
              <a:gd name="T38" fmla="*/ 2147483646 w 5822"/>
              <a:gd name="T39" fmla="*/ 2147483646 h 6759"/>
              <a:gd name="T40" fmla="*/ 0 w 5822"/>
              <a:gd name="T41" fmla="*/ 2147483646 h 6759"/>
              <a:gd name="T42" fmla="*/ 2147483646 w 5822"/>
              <a:gd name="T43" fmla="*/ 2147483646 h 6759"/>
              <a:gd name="T44" fmla="*/ 2147483646 w 5822"/>
              <a:gd name="T45" fmla="*/ 2147483646 h 6759"/>
              <a:gd name="T46" fmla="*/ 2147483646 w 5822"/>
              <a:gd name="T47" fmla="*/ 2147483646 h 6759"/>
              <a:gd name="T48" fmla="*/ 2147483646 w 5822"/>
              <a:gd name="T49" fmla="*/ 2147483646 h 6759"/>
              <a:gd name="T50" fmla="*/ 2147483646 w 5822"/>
              <a:gd name="T51" fmla="*/ 2147483646 h 6759"/>
              <a:gd name="T52" fmla="*/ 2147483646 w 5822"/>
              <a:gd name="T53" fmla="*/ 2147483646 h 6759"/>
              <a:gd name="T54" fmla="*/ 2147483646 w 5822"/>
              <a:gd name="T55" fmla="*/ 2147483646 h 6759"/>
              <a:gd name="T56" fmla="*/ 2147483646 w 5822"/>
              <a:gd name="T57" fmla="*/ 2147483646 h 6759"/>
              <a:gd name="T58" fmla="*/ 2147483646 w 5822"/>
              <a:gd name="T59" fmla="*/ 2147483646 h 6759"/>
              <a:gd name="T60" fmla="*/ 2147483646 w 5822"/>
              <a:gd name="T61" fmla="*/ 2147483646 h 6759"/>
              <a:gd name="T62" fmla="*/ 2147483646 w 5822"/>
              <a:gd name="T63" fmla="*/ 2147483646 h 6759"/>
              <a:gd name="T64" fmla="*/ 2147483646 w 5822"/>
              <a:gd name="T65" fmla="*/ 2147483646 h 6759"/>
              <a:gd name="T66" fmla="*/ 2147483646 w 5822"/>
              <a:gd name="T67" fmla="*/ 2147483646 h 6759"/>
              <a:gd name="T68" fmla="*/ 2147483646 w 5822"/>
              <a:gd name="T69" fmla="*/ 2147483646 h 6759"/>
              <a:gd name="T70" fmla="*/ 2147483646 w 5822"/>
              <a:gd name="T71" fmla="*/ 2147483646 h 6759"/>
              <a:gd name="T72" fmla="*/ 2147483646 w 5822"/>
              <a:gd name="T73" fmla="*/ 2147483646 h 6759"/>
              <a:gd name="T74" fmla="*/ 2147483646 w 5822"/>
              <a:gd name="T75" fmla="*/ 2147483646 h 6759"/>
              <a:gd name="T76" fmla="*/ 2147483646 w 5822"/>
              <a:gd name="T77" fmla="*/ 2147483646 h 6759"/>
              <a:gd name="T78" fmla="*/ 2147483646 w 5822"/>
              <a:gd name="T79" fmla="*/ 2147483646 h 6759"/>
              <a:gd name="T80" fmla="*/ 2147483646 w 5822"/>
              <a:gd name="T81" fmla="*/ 2147483646 h 6759"/>
              <a:gd name="T82" fmla="*/ 2147483646 w 5822"/>
              <a:gd name="T83" fmla="*/ 2147483646 h 6759"/>
              <a:gd name="T84" fmla="*/ 2147483646 w 5822"/>
              <a:gd name="T85" fmla="*/ 2147483646 h 6759"/>
              <a:gd name="T86" fmla="*/ 2147483646 w 5822"/>
              <a:gd name="T87" fmla="*/ 2147483646 h 6759"/>
              <a:gd name="T88" fmla="*/ 2147483646 w 5822"/>
              <a:gd name="T89" fmla="*/ 2147483646 h 6759"/>
              <a:gd name="T90" fmla="*/ 2147483646 w 5822"/>
              <a:gd name="T91" fmla="*/ 2147483646 h 6759"/>
              <a:gd name="T92" fmla="*/ 2147483646 w 5822"/>
              <a:gd name="T93" fmla="*/ 2147483646 h 6759"/>
              <a:gd name="T94" fmla="*/ 2147483646 w 5822"/>
              <a:gd name="T95" fmla="*/ 2147483646 h 6759"/>
              <a:gd name="T96" fmla="*/ 2147483646 w 5822"/>
              <a:gd name="T97" fmla="*/ 2147483646 h 6759"/>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5822" h="6758">
                <a:moveTo>
                  <a:pt x="0" y="6351"/>
                </a:moveTo>
                <a:lnTo>
                  <a:pt x="129" y="6351"/>
                </a:lnTo>
                <a:lnTo>
                  <a:pt x="129" y="3057"/>
                </a:lnTo>
                <a:lnTo>
                  <a:pt x="129" y="2914"/>
                </a:lnTo>
                <a:lnTo>
                  <a:pt x="266" y="2865"/>
                </a:lnTo>
                <a:lnTo>
                  <a:pt x="1775" y="2337"/>
                </a:lnTo>
                <a:lnTo>
                  <a:pt x="1775" y="1515"/>
                </a:lnTo>
                <a:lnTo>
                  <a:pt x="1775" y="1386"/>
                </a:lnTo>
                <a:lnTo>
                  <a:pt x="1892" y="1331"/>
                </a:lnTo>
                <a:lnTo>
                  <a:pt x="4422" y="137"/>
                </a:lnTo>
                <a:lnTo>
                  <a:pt x="4714" y="0"/>
                </a:lnTo>
                <a:lnTo>
                  <a:pt x="4714" y="56"/>
                </a:lnTo>
                <a:lnTo>
                  <a:pt x="5511" y="532"/>
                </a:lnTo>
                <a:lnTo>
                  <a:pt x="5511" y="6326"/>
                </a:lnTo>
                <a:lnTo>
                  <a:pt x="5822" y="6326"/>
                </a:lnTo>
                <a:lnTo>
                  <a:pt x="5822" y="6734"/>
                </a:lnTo>
                <a:lnTo>
                  <a:pt x="4510" y="6734"/>
                </a:lnTo>
                <a:lnTo>
                  <a:pt x="4305" y="6734"/>
                </a:lnTo>
                <a:lnTo>
                  <a:pt x="4305" y="6529"/>
                </a:lnTo>
                <a:lnTo>
                  <a:pt x="4305" y="643"/>
                </a:lnTo>
                <a:lnTo>
                  <a:pt x="2183" y="1644"/>
                </a:lnTo>
                <a:lnTo>
                  <a:pt x="2183" y="2194"/>
                </a:lnTo>
                <a:lnTo>
                  <a:pt x="2798" y="1979"/>
                </a:lnTo>
                <a:lnTo>
                  <a:pt x="3035" y="1895"/>
                </a:lnTo>
                <a:lnTo>
                  <a:pt x="3035" y="1889"/>
                </a:lnTo>
                <a:lnTo>
                  <a:pt x="3042" y="1892"/>
                </a:lnTo>
                <a:lnTo>
                  <a:pt x="3068" y="1884"/>
                </a:lnTo>
                <a:lnTo>
                  <a:pt x="3068" y="1909"/>
                </a:lnTo>
                <a:lnTo>
                  <a:pt x="3862" y="2381"/>
                </a:lnTo>
                <a:lnTo>
                  <a:pt x="3862" y="6313"/>
                </a:lnTo>
                <a:lnTo>
                  <a:pt x="4177" y="6313"/>
                </a:lnTo>
                <a:lnTo>
                  <a:pt x="4177" y="6722"/>
                </a:lnTo>
                <a:lnTo>
                  <a:pt x="2865" y="6722"/>
                </a:lnTo>
                <a:lnTo>
                  <a:pt x="2661" y="6722"/>
                </a:lnTo>
                <a:lnTo>
                  <a:pt x="2661" y="6517"/>
                </a:lnTo>
                <a:lnTo>
                  <a:pt x="2661" y="2458"/>
                </a:lnTo>
                <a:lnTo>
                  <a:pt x="538" y="3202"/>
                </a:lnTo>
                <a:lnTo>
                  <a:pt x="538" y="6556"/>
                </a:lnTo>
                <a:lnTo>
                  <a:pt x="538" y="6759"/>
                </a:lnTo>
                <a:lnTo>
                  <a:pt x="334" y="6759"/>
                </a:lnTo>
                <a:lnTo>
                  <a:pt x="0" y="6759"/>
                </a:lnTo>
                <a:lnTo>
                  <a:pt x="0" y="6351"/>
                </a:lnTo>
                <a:close/>
                <a:moveTo>
                  <a:pt x="776" y="6707"/>
                </a:moveTo>
                <a:lnTo>
                  <a:pt x="776" y="6707"/>
                </a:lnTo>
                <a:lnTo>
                  <a:pt x="1501" y="6707"/>
                </a:lnTo>
                <a:lnTo>
                  <a:pt x="2348" y="6707"/>
                </a:lnTo>
                <a:lnTo>
                  <a:pt x="2348" y="5989"/>
                </a:lnTo>
                <a:lnTo>
                  <a:pt x="1501" y="6044"/>
                </a:lnTo>
                <a:lnTo>
                  <a:pt x="776" y="6092"/>
                </a:lnTo>
                <a:lnTo>
                  <a:pt x="776" y="6707"/>
                </a:lnTo>
                <a:close/>
                <a:moveTo>
                  <a:pt x="776" y="4048"/>
                </a:moveTo>
                <a:lnTo>
                  <a:pt x="776" y="4048"/>
                </a:lnTo>
                <a:lnTo>
                  <a:pt x="1501" y="3842"/>
                </a:lnTo>
                <a:lnTo>
                  <a:pt x="2348" y="3604"/>
                </a:lnTo>
                <a:lnTo>
                  <a:pt x="2348" y="2883"/>
                </a:lnTo>
                <a:lnTo>
                  <a:pt x="1501" y="3178"/>
                </a:lnTo>
                <a:lnTo>
                  <a:pt x="776" y="3431"/>
                </a:lnTo>
                <a:lnTo>
                  <a:pt x="776" y="4048"/>
                </a:lnTo>
                <a:close/>
                <a:moveTo>
                  <a:pt x="776" y="4926"/>
                </a:moveTo>
                <a:lnTo>
                  <a:pt x="776" y="4926"/>
                </a:lnTo>
                <a:lnTo>
                  <a:pt x="1501" y="4788"/>
                </a:lnTo>
                <a:lnTo>
                  <a:pt x="2348" y="4628"/>
                </a:lnTo>
                <a:lnTo>
                  <a:pt x="2348" y="3909"/>
                </a:lnTo>
                <a:lnTo>
                  <a:pt x="1501" y="4124"/>
                </a:lnTo>
                <a:lnTo>
                  <a:pt x="776" y="4310"/>
                </a:lnTo>
                <a:lnTo>
                  <a:pt x="776" y="4926"/>
                </a:lnTo>
                <a:close/>
                <a:moveTo>
                  <a:pt x="776" y="5811"/>
                </a:moveTo>
                <a:lnTo>
                  <a:pt x="776" y="5811"/>
                </a:lnTo>
                <a:lnTo>
                  <a:pt x="1501" y="5741"/>
                </a:lnTo>
                <a:lnTo>
                  <a:pt x="2348" y="5661"/>
                </a:lnTo>
                <a:lnTo>
                  <a:pt x="2348" y="4942"/>
                </a:lnTo>
                <a:lnTo>
                  <a:pt x="1501" y="5078"/>
                </a:lnTo>
                <a:lnTo>
                  <a:pt x="776" y="5194"/>
                </a:lnTo>
                <a:lnTo>
                  <a:pt x="776" y="5811"/>
                </a:lnTo>
                <a:close/>
              </a:path>
            </a:pathLst>
          </a:custGeom>
          <a:solidFill>
            <a:srgbClr val="000D20"/>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3200" b="0" i="0" u="none" strike="noStrike" kern="1200" cap="none" spc="0" normalizeH="0" baseline="0" noProof="0" dirty="0">
              <a:ln>
                <a:noFill/>
              </a:ln>
              <a:solidFill>
                <a:sysClr val="windowText" lastClr="000000"/>
              </a:solidFill>
              <a:effectLst/>
              <a:uLnTx/>
              <a:uFillTx/>
              <a:latin typeface="Calibri" panose="020F0502020204030204" pitchFamily="34" charset="0"/>
              <a:ea typeface="宋体" panose="02010600030101010101" pitchFamily="2" charset="-122"/>
              <a:cs typeface="Arial"/>
            </a:endParaRPr>
          </a:p>
        </p:txBody>
      </p:sp>
    </p:spTree>
    <p:extLst>
      <p:ext uri="{BB962C8B-B14F-4D97-AF65-F5344CB8AC3E}">
        <p14:creationId xmlns:p14="http://schemas.microsoft.com/office/powerpoint/2010/main" val="1611205340"/>
      </p:ext>
    </p:extLst>
  </p:cSld>
  <p:clrMapOvr>
    <a:masterClrMapping/>
  </p:clrMapOvr>
  <p:transition advTm="2000"/>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4BA2447E-AFD1-43B0-AEEE-78C4B98E9F95}"/>
              </a:ext>
            </a:extLst>
          </p:cNvPr>
          <p:cNvSpPr/>
          <p:nvPr/>
        </p:nvSpPr>
        <p:spPr>
          <a:xfrm>
            <a:off x="365322" y="330753"/>
            <a:ext cx="2066382" cy="6372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Arial"/>
            </a:endParaRPr>
          </a:p>
        </p:txBody>
      </p:sp>
      <p:sp>
        <p:nvSpPr>
          <p:cNvPr id="343" name="TextBox 3">
            <a:extLst>
              <a:ext uri="{FF2B5EF4-FFF2-40B4-BE49-F238E27FC236}">
                <a16:creationId xmlns:a16="http://schemas.microsoft.com/office/drawing/2014/main" id="{60CB43B0-2A48-4AE3-9E61-80253A8DD5E7}"/>
              </a:ext>
            </a:extLst>
          </p:cNvPr>
          <p:cNvSpPr txBox="1"/>
          <p:nvPr/>
        </p:nvSpPr>
        <p:spPr>
          <a:xfrm>
            <a:off x="831192" y="526017"/>
            <a:ext cx="4042465" cy="646331"/>
          </a:xfrm>
          <a:custGeom>
            <a:avLst/>
            <a:gdLst>
              <a:gd name="T0" fmla="*/ 7727 w 8478"/>
              <a:gd name="T1" fmla="*/ 1215 h 7536"/>
              <a:gd name="T2" fmla="*/ 727 w 8478"/>
              <a:gd name="T3" fmla="*/ 1215 h 7536"/>
              <a:gd name="T4" fmla="*/ 0 w 8478"/>
              <a:gd name="T5" fmla="*/ 3124 h 7536"/>
              <a:gd name="T6" fmla="*/ 1054 w 8478"/>
              <a:gd name="T7" fmla="*/ 4169 h 7536"/>
              <a:gd name="T8" fmla="*/ 2119 w 8478"/>
              <a:gd name="T9" fmla="*/ 3124 h 7536"/>
              <a:gd name="T10" fmla="*/ 3173 w 8478"/>
              <a:gd name="T11" fmla="*/ 4169 h 7536"/>
              <a:gd name="T12" fmla="*/ 4239 w 8478"/>
              <a:gd name="T13" fmla="*/ 3124 h 7536"/>
              <a:gd name="T14" fmla="*/ 5293 w 8478"/>
              <a:gd name="T15" fmla="*/ 4169 h 7536"/>
              <a:gd name="T16" fmla="*/ 6346 w 8478"/>
              <a:gd name="T17" fmla="*/ 3124 h 7536"/>
              <a:gd name="T18" fmla="*/ 7412 w 8478"/>
              <a:gd name="T19" fmla="*/ 4169 h 7536"/>
              <a:gd name="T20" fmla="*/ 8478 w 8478"/>
              <a:gd name="T21" fmla="*/ 3124 h 7536"/>
              <a:gd name="T22" fmla="*/ 7727 w 8478"/>
              <a:gd name="T23" fmla="*/ 1215 h 7536"/>
              <a:gd name="T24" fmla="*/ 7146 w 8478"/>
              <a:gd name="T25" fmla="*/ 4497 h 7536"/>
              <a:gd name="T26" fmla="*/ 7146 w 8478"/>
              <a:gd name="T27" fmla="*/ 6928 h 7536"/>
              <a:gd name="T28" fmla="*/ 1332 w 8478"/>
              <a:gd name="T29" fmla="*/ 6928 h 7536"/>
              <a:gd name="T30" fmla="*/ 1332 w 8478"/>
              <a:gd name="T31" fmla="*/ 4497 h 7536"/>
              <a:gd name="T32" fmla="*/ 727 w 8478"/>
              <a:gd name="T33" fmla="*/ 4497 h 7536"/>
              <a:gd name="T34" fmla="*/ 727 w 8478"/>
              <a:gd name="T35" fmla="*/ 7050 h 7536"/>
              <a:gd name="T36" fmla="*/ 1187 w 8478"/>
              <a:gd name="T37" fmla="*/ 7536 h 7536"/>
              <a:gd name="T38" fmla="*/ 7279 w 8478"/>
              <a:gd name="T39" fmla="*/ 7536 h 7536"/>
              <a:gd name="T40" fmla="*/ 7739 w 8478"/>
              <a:gd name="T41" fmla="*/ 7050 h 7536"/>
              <a:gd name="T42" fmla="*/ 7739 w 8478"/>
              <a:gd name="T43" fmla="*/ 4497 h 7536"/>
              <a:gd name="T44" fmla="*/ 7146 w 8478"/>
              <a:gd name="T45" fmla="*/ 4497 h 7536"/>
              <a:gd name="T46" fmla="*/ 7727 w 8478"/>
              <a:gd name="T47" fmla="*/ 1203 h 7536"/>
              <a:gd name="T48" fmla="*/ 1211 w 8478"/>
              <a:gd name="T49" fmla="*/ 729 h 7536"/>
              <a:gd name="T50" fmla="*/ 7267 w 8478"/>
              <a:gd name="T51" fmla="*/ 729 h 7536"/>
              <a:gd name="T52" fmla="*/ 7630 w 8478"/>
              <a:gd name="T53" fmla="*/ 365 h 7536"/>
              <a:gd name="T54" fmla="*/ 7267 w 8478"/>
              <a:gd name="T55" fmla="*/ 0 h 7536"/>
              <a:gd name="T56" fmla="*/ 1211 w 8478"/>
              <a:gd name="T57" fmla="*/ 0 h 7536"/>
              <a:gd name="T58" fmla="*/ 848 w 8478"/>
              <a:gd name="T59" fmla="*/ 365 h 7536"/>
              <a:gd name="T60" fmla="*/ 1211 w 8478"/>
              <a:gd name="T61" fmla="*/ 729 h 7536"/>
              <a:gd name="T62" fmla="*/ 1211 w 8478"/>
              <a:gd name="T63" fmla="*/ 729 h 7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478" h="7536">
                <a:moveTo>
                  <a:pt x="7727" y="1215"/>
                </a:moveTo>
                <a:lnTo>
                  <a:pt x="727" y="1215"/>
                </a:lnTo>
                <a:lnTo>
                  <a:pt x="0" y="3124"/>
                </a:lnTo>
                <a:cubicBezTo>
                  <a:pt x="0" y="3695"/>
                  <a:pt x="472" y="4169"/>
                  <a:pt x="1054" y="4169"/>
                </a:cubicBezTo>
                <a:cubicBezTo>
                  <a:pt x="1635" y="4169"/>
                  <a:pt x="2119" y="3707"/>
                  <a:pt x="2119" y="3124"/>
                </a:cubicBezTo>
                <a:cubicBezTo>
                  <a:pt x="2119" y="3695"/>
                  <a:pt x="2592" y="4169"/>
                  <a:pt x="3173" y="4169"/>
                </a:cubicBezTo>
                <a:cubicBezTo>
                  <a:pt x="3755" y="4169"/>
                  <a:pt x="4239" y="3707"/>
                  <a:pt x="4239" y="3124"/>
                </a:cubicBezTo>
                <a:cubicBezTo>
                  <a:pt x="4239" y="3695"/>
                  <a:pt x="4711" y="4169"/>
                  <a:pt x="5293" y="4169"/>
                </a:cubicBezTo>
                <a:cubicBezTo>
                  <a:pt x="5874" y="4169"/>
                  <a:pt x="6346" y="3707"/>
                  <a:pt x="6346" y="3124"/>
                </a:cubicBezTo>
                <a:cubicBezTo>
                  <a:pt x="6346" y="3695"/>
                  <a:pt x="6819" y="4169"/>
                  <a:pt x="7412" y="4169"/>
                </a:cubicBezTo>
                <a:cubicBezTo>
                  <a:pt x="7994" y="4169"/>
                  <a:pt x="8478" y="3707"/>
                  <a:pt x="8478" y="3124"/>
                </a:cubicBezTo>
                <a:lnTo>
                  <a:pt x="7727" y="1215"/>
                </a:lnTo>
                <a:close/>
                <a:moveTo>
                  <a:pt x="7146" y="4497"/>
                </a:moveTo>
                <a:lnTo>
                  <a:pt x="7146" y="6928"/>
                </a:lnTo>
                <a:lnTo>
                  <a:pt x="1332" y="6928"/>
                </a:lnTo>
                <a:lnTo>
                  <a:pt x="1332" y="4497"/>
                </a:lnTo>
                <a:lnTo>
                  <a:pt x="727" y="4497"/>
                </a:lnTo>
                <a:lnTo>
                  <a:pt x="727" y="7050"/>
                </a:lnTo>
                <a:cubicBezTo>
                  <a:pt x="727" y="7269"/>
                  <a:pt x="969" y="7536"/>
                  <a:pt x="1187" y="7536"/>
                </a:cubicBezTo>
                <a:lnTo>
                  <a:pt x="7279" y="7536"/>
                </a:lnTo>
                <a:cubicBezTo>
                  <a:pt x="7497" y="7536"/>
                  <a:pt x="7739" y="7269"/>
                  <a:pt x="7739" y="7050"/>
                </a:cubicBezTo>
                <a:lnTo>
                  <a:pt x="7739" y="4497"/>
                </a:lnTo>
                <a:lnTo>
                  <a:pt x="7146" y="4497"/>
                </a:lnTo>
                <a:close/>
                <a:moveTo>
                  <a:pt x="7727" y="1203"/>
                </a:moveTo>
                <a:close/>
                <a:moveTo>
                  <a:pt x="1211" y="729"/>
                </a:moveTo>
                <a:lnTo>
                  <a:pt x="7267" y="729"/>
                </a:lnTo>
                <a:cubicBezTo>
                  <a:pt x="7473" y="729"/>
                  <a:pt x="7630" y="571"/>
                  <a:pt x="7630" y="365"/>
                </a:cubicBezTo>
                <a:cubicBezTo>
                  <a:pt x="7630" y="158"/>
                  <a:pt x="7473" y="0"/>
                  <a:pt x="7267" y="0"/>
                </a:cubicBezTo>
                <a:lnTo>
                  <a:pt x="1211" y="0"/>
                </a:lnTo>
                <a:cubicBezTo>
                  <a:pt x="1005" y="0"/>
                  <a:pt x="848" y="158"/>
                  <a:pt x="848" y="365"/>
                </a:cubicBezTo>
                <a:cubicBezTo>
                  <a:pt x="848" y="571"/>
                  <a:pt x="1005" y="729"/>
                  <a:pt x="1211" y="729"/>
                </a:cubicBezTo>
                <a:close/>
                <a:moveTo>
                  <a:pt x="1211" y="729"/>
                </a:moveTo>
                <a:close/>
              </a:path>
            </a:pathLst>
          </a:cu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Arial"/>
              </a:rPr>
              <a:t>Boosting</a:t>
            </a:r>
            <a:r>
              <a:rPr kumimoji="0" lang="zh-CN" altLang="en-US" sz="3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Arial"/>
              </a:rPr>
              <a:t>主要思想</a:t>
            </a:r>
          </a:p>
        </p:txBody>
      </p:sp>
      <p:sp>
        <p:nvSpPr>
          <p:cNvPr id="344" name="iconfont-1191-801510">
            <a:extLst>
              <a:ext uri="{FF2B5EF4-FFF2-40B4-BE49-F238E27FC236}">
                <a16:creationId xmlns:a16="http://schemas.microsoft.com/office/drawing/2014/main" id="{40FCBC9A-563D-492B-A2DA-80405A37844F}"/>
              </a:ext>
            </a:extLst>
          </p:cNvPr>
          <p:cNvSpPr/>
          <p:nvPr/>
        </p:nvSpPr>
        <p:spPr>
          <a:xfrm>
            <a:off x="266491" y="649374"/>
            <a:ext cx="438821" cy="440777"/>
          </a:xfrm>
          <a:custGeom>
            <a:avLst/>
            <a:gdLst>
              <a:gd name="T0" fmla="*/ 7727 w 8478"/>
              <a:gd name="T1" fmla="*/ 1215 h 7536"/>
              <a:gd name="T2" fmla="*/ 727 w 8478"/>
              <a:gd name="T3" fmla="*/ 1215 h 7536"/>
              <a:gd name="T4" fmla="*/ 0 w 8478"/>
              <a:gd name="T5" fmla="*/ 3124 h 7536"/>
              <a:gd name="T6" fmla="*/ 1054 w 8478"/>
              <a:gd name="T7" fmla="*/ 4169 h 7536"/>
              <a:gd name="T8" fmla="*/ 2119 w 8478"/>
              <a:gd name="T9" fmla="*/ 3124 h 7536"/>
              <a:gd name="T10" fmla="*/ 3173 w 8478"/>
              <a:gd name="T11" fmla="*/ 4169 h 7536"/>
              <a:gd name="T12" fmla="*/ 4239 w 8478"/>
              <a:gd name="T13" fmla="*/ 3124 h 7536"/>
              <a:gd name="T14" fmla="*/ 5293 w 8478"/>
              <a:gd name="T15" fmla="*/ 4169 h 7536"/>
              <a:gd name="T16" fmla="*/ 6346 w 8478"/>
              <a:gd name="T17" fmla="*/ 3124 h 7536"/>
              <a:gd name="T18" fmla="*/ 7412 w 8478"/>
              <a:gd name="T19" fmla="*/ 4169 h 7536"/>
              <a:gd name="T20" fmla="*/ 8478 w 8478"/>
              <a:gd name="T21" fmla="*/ 3124 h 7536"/>
              <a:gd name="T22" fmla="*/ 7727 w 8478"/>
              <a:gd name="T23" fmla="*/ 1215 h 7536"/>
              <a:gd name="T24" fmla="*/ 7146 w 8478"/>
              <a:gd name="T25" fmla="*/ 4497 h 7536"/>
              <a:gd name="T26" fmla="*/ 7146 w 8478"/>
              <a:gd name="T27" fmla="*/ 6928 h 7536"/>
              <a:gd name="T28" fmla="*/ 1332 w 8478"/>
              <a:gd name="T29" fmla="*/ 6928 h 7536"/>
              <a:gd name="T30" fmla="*/ 1332 w 8478"/>
              <a:gd name="T31" fmla="*/ 4497 h 7536"/>
              <a:gd name="T32" fmla="*/ 727 w 8478"/>
              <a:gd name="T33" fmla="*/ 4497 h 7536"/>
              <a:gd name="T34" fmla="*/ 727 w 8478"/>
              <a:gd name="T35" fmla="*/ 7050 h 7536"/>
              <a:gd name="T36" fmla="*/ 1187 w 8478"/>
              <a:gd name="T37" fmla="*/ 7536 h 7536"/>
              <a:gd name="T38" fmla="*/ 7279 w 8478"/>
              <a:gd name="T39" fmla="*/ 7536 h 7536"/>
              <a:gd name="T40" fmla="*/ 7739 w 8478"/>
              <a:gd name="T41" fmla="*/ 7050 h 7536"/>
              <a:gd name="T42" fmla="*/ 7739 w 8478"/>
              <a:gd name="T43" fmla="*/ 4497 h 7536"/>
              <a:gd name="T44" fmla="*/ 7146 w 8478"/>
              <a:gd name="T45" fmla="*/ 4497 h 7536"/>
              <a:gd name="T46" fmla="*/ 7727 w 8478"/>
              <a:gd name="T47" fmla="*/ 1203 h 7536"/>
              <a:gd name="T48" fmla="*/ 1211 w 8478"/>
              <a:gd name="T49" fmla="*/ 729 h 7536"/>
              <a:gd name="T50" fmla="*/ 7267 w 8478"/>
              <a:gd name="T51" fmla="*/ 729 h 7536"/>
              <a:gd name="T52" fmla="*/ 7630 w 8478"/>
              <a:gd name="T53" fmla="*/ 365 h 7536"/>
              <a:gd name="T54" fmla="*/ 7267 w 8478"/>
              <a:gd name="T55" fmla="*/ 0 h 7536"/>
              <a:gd name="T56" fmla="*/ 1211 w 8478"/>
              <a:gd name="T57" fmla="*/ 0 h 7536"/>
              <a:gd name="T58" fmla="*/ 848 w 8478"/>
              <a:gd name="T59" fmla="*/ 365 h 7536"/>
              <a:gd name="T60" fmla="*/ 1211 w 8478"/>
              <a:gd name="T61" fmla="*/ 729 h 7536"/>
              <a:gd name="T62" fmla="*/ 1211 w 8478"/>
              <a:gd name="T63" fmla="*/ 729 h 7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478" h="7536">
                <a:moveTo>
                  <a:pt x="7727" y="1215"/>
                </a:moveTo>
                <a:lnTo>
                  <a:pt x="727" y="1215"/>
                </a:lnTo>
                <a:lnTo>
                  <a:pt x="0" y="3124"/>
                </a:lnTo>
                <a:cubicBezTo>
                  <a:pt x="0" y="3695"/>
                  <a:pt x="472" y="4169"/>
                  <a:pt x="1054" y="4169"/>
                </a:cubicBezTo>
                <a:cubicBezTo>
                  <a:pt x="1635" y="4169"/>
                  <a:pt x="2119" y="3707"/>
                  <a:pt x="2119" y="3124"/>
                </a:cubicBezTo>
                <a:cubicBezTo>
                  <a:pt x="2119" y="3695"/>
                  <a:pt x="2592" y="4169"/>
                  <a:pt x="3173" y="4169"/>
                </a:cubicBezTo>
                <a:cubicBezTo>
                  <a:pt x="3755" y="4169"/>
                  <a:pt x="4239" y="3707"/>
                  <a:pt x="4239" y="3124"/>
                </a:cubicBezTo>
                <a:cubicBezTo>
                  <a:pt x="4239" y="3695"/>
                  <a:pt x="4711" y="4169"/>
                  <a:pt x="5293" y="4169"/>
                </a:cubicBezTo>
                <a:cubicBezTo>
                  <a:pt x="5874" y="4169"/>
                  <a:pt x="6346" y="3707"/>
                  <a:pt x="6346" y="3124"/>
                </a:cubicBezTo>
                <a:cubicBezTo>
                  <a:pt x="6346" y="3695"/>
                  <a:pt x="6819" y="4169"/>
                  <a:pt x="7412" y="4169"/>
                </a:cubicBezTo>
                <a:cubicBezTo>
                  <a:pt x="7994" y="4169"/>
                  <a:pt x="8478" y="3707"/>
                  <a:pt x="8478" y="3124"/>
                </a:cubicBezTo>
                <a:lnTo>
                  <a:pt x="7727" y="1215"/>
                </a:lnTo>
                <a:close/>
                <a:moveTo>
                  <a:pt x="7146" y="4497"/>
                </a:moveTo>
                <a:lnTo>
                  <a:pt x="7146" y="6928"/>
                </a:lnTo>
                <a:lnTo>
                  <a:pt x="1332" y="6928"/>
                </a:lnTo>
                <a:lnTo>
                  <a:pt x="1332" y="4497"/>
                </a:lnTo>
                <a:lnTo>
                  <a:pt x="727" y="4497"/>
                </a:lnTo>
                <a:lnTo>
                  <a:pt x="727" y="7050"/>
                </a:lnTo>
                <a:cubicBezTo>
                  <a:pt x="727" y="7269"/>
                  <a:pt x="969" y="7536"/>
                  <a:pt x="1187" y="7536"/>
                </a:cubicBezTo>
                <a:lnTo>
                  <a:pt x="7279" y="7536"/>
                </a:lnTo>
                <a:cubicBezTo>
                  <a:pt x="7497" y="7536"/>
                  <a:pt x="7739" y="7269"/>
                  <a:pt x="7739" y="7050"/>
                </a:cubicBezTo>
                <a:lnTo>
                  <a:pt x="7739" y="4497"/>
                </a:lnTo>
                <a:lnTo>
                  <a:pt x="7146" y="4497"/>
                </a:lnTo>
                <a:close/>
                <a:moveTo>
                  <a:pt x="7727" y="1203"/>
                </a:moveTo>
                <a:close/>
                <a:moveTo>
                  <a:pt x="1211" y="729"/>
                </a:moveTo>
                <a:lnTo>
                  <a:pt x="7267" y="729"/>
                </a:lnTo>
                <a:cubicBezTo>
                  <a:pt x="7473" y="729"/>
                  <a:pt x="7630" y="571"/>
                  <a:pt x="7630" y="365"/>
                </a:cubicBezTo>
                <a:cubicBezTo>
                  <a:pt x="7630" y="158"/>
                  <a:pt x="7473" y="0"/>
                  <a:pt x="7267" y="0"/>
                </a:cubicBezTo>
                <a:lnTo>
                  <a:pt x="1211" y="0"/>
                </a:lnTo>
                <a:cubicBezTo>
                  <a:pt x="1005" y="0"/>
                  <a:pt x="848" y="158"/>
                  <a:pt x="848" y="365"/>
                </a:cubicBezTo>
                <a:cubicBezTo>
                  <a:pt x="848" y="571"/>
                  <a:pt x="1005" y="729"/>
                  <a:pt x="1211" y="729"/>
                </a:cubicBezTo>
                <a:close/>
                <a:moveTo>
                  <a:pt x="1211" y="729"/>
                </a:moveTo>
                <a:close/>
              </a:path>
            </a:pathLst>
          </a:cu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B050"/>
              </a:solidFill>
              <a:effectLst/>
              <a:uLnTx/>
              <a:uFillTx/>
              <a:latin typeface="Calibri"/>
              <a:cs typeface="Arial"/>
            </a:endParaRPr>
          </a:p>
        </p:txBody>
      </p:sp>
      <p:sp>
        <p:nvSpPr>
          <p:cNvPr id="9" name="文本框 8">
            <a:extLst>
              <a:ext uri="{FF2B5EF4-FFF2-40B4-BE49-F238E27FC236}">
                <a16:creationId xmlns:a16="http://schemas.microsoft.com/office/drawing/2014/main" id="{74ED5CC2-C17D-4947-9E52-D6529E42F62B}"/>
              </a:ext>
            </a:extLst>
          </p:cNvPr>
          <p:cNvSpPr txBox="1"/>
          <p:nvPr/>
        </p:nvSpPr>
        <p:spPr>
          <a:xfrm>
            <a:off x="1110040" y="2736502"/>
            <a:ext cx="8665556" cy="1384995"/>
          </a:xfrm>
          <a:prstGeom prst="rect">
            <a:avLst/>
          </a:prstGeom>
          <a:noFill/>
        </p:spPr>
        <p:txBody>
          <a:bodyPr wrap="square">
            <a:spAutoFit/>
          </a:bodyPr>
          <a:lstStyle/>
          <a:p>
            <a:pPr algn="l"/>
            <a:r>
              <a:rPr lang="en-US" altLang="zh-CN" sz="2800" b="0" i="0" dirty="0">
                <a:solidFill>
                  <a:srgbClr val="000000"/>
                </a:solidFill>
                <a:effectLst/>
                <a:latin typeface="Helvetica Neue"/>
              </a:rPr>
              <a:t>1.</a:t>
            </a:r>
            <a:r>
              <a:rPr lang="zh-CN" altLang="en-US" sz="2800" b="0" i="0" dirty="0">
                <a:solidFill>
                  <a:srgbClr val="000000"/>
                </a:solidFill>
                <a:effectLst/>
                <a:latin typeface="Helvetica Neue"/>
              </a:rPr>
              <a:t>每一轮的训练数据样本赋予一个权重，并且每一轮样本的权值分布依赖上一轮的分类结果。</a:t>
            </a:r>
          </a:p>
          <a:p>
            <a:pPr algn="l"/>
            <a:r>
              <a:rPr lang="en-US" altLang="zh-CN" sz="2800" b="0" i="0" dirty="0">
                <a:solidFill>
                  <a:srgbClr val="000000"/>
                </a:solidFill>
                <a:effectLst/>
                <a:latin typeface="Helvetica Neue"/>
              </a:rPr>
              <a:t>2.</a:t>
            </a:r>
            <a:r>
              <a:rPr lang="zh-CN" altLang="en-US" sz="2800" b="0" i="0" dirty="0">
                <a:solidFill>
                  <a:srgbClr val="000000"/>
                </a:solidFill>
                <a:effectLst/>
                <a:latin typeface="Helvetica Neue"/>
              </a:rPr>
              <a:t>基分类器之间采用序列式的线性加权方式进行组合。</a:t>
            </a:r>
          </a:p>
        </p:txBody>
      </p:sp>
    </p:spTree>
    <p:custDataLst>
      <p:tags r:id="rId1"/>
    </p:custDataLst>
    <p:extLst>
      <p:ext uri="{BB962C8B-B14F-4D97-AF65-F5344CB8AC3E}">
        <p14:creationId xmlns:p14="http://schemas.microsoft.com/office/powerpoint/2010/main" val="3606583865"/>
      </p:ext>
    </p:extLst>
  </p:cSld>
  <p:clrMapOvr>
    <a:masterClrMapping/>
  </p:clrMapOvr>
  <p:transition advTm="2000"/>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4BA2447E-AFD1-43B0-AEEE-78C4B98E9F95}"/>
              </a:ext>
            </a:extLst>
          </p:cNvPr>
          <p:cNvSpPr/>
          <p:nvPr/>
        </p:nvSpPr>
        <p:spPr>
          <a:xfrm>
            <a:off x="512466" y="753626"/>
            <a:ext cx="2066382" cy="6372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Arial"/>
            </a:endParaRPr>
          </a:p>
        </p:txBody>
      </p:sp>
      <p:sp>
        <p:nvSpPr>
          <p:cNvPr id="343" name="TextBox 3">
            <a:extLst>
              <a:ext uri="{FF2B5EF4-FFF2-40B4-BE49-F238E27FC236}">
                <a16:creationId xmlns:a16="http://schemas.microsoft.com/office/drawing/2014/main" id="{60CB43B0-2A48-4AE3-9E61-80253A8DD5E7}"/>
              </a:ext>
            </a:extLst>
          </p:cNvPr>
          <p:cNvSpPr txBox="1"/>
          <p:nvPr/>
        </p:nvSpPr>
        <p:spPr>
          <a:xfrm>
            <a:off x="978336" y="948890"/>
            <a:ext cx="4176467" cy="646331"/>
          </a:xfrm>
          <a:custGeom>
            <a:avLst/>
            <a:gdLst>
              <a:gd name="T0" fmla="*/ 7727 w 8478"/>
              <a:gd name="T1" fmla="*/ 1215 h 7536"/>
              <a:gd name="T2" fmla="*/ 727 w 8478"/>
              <a:gd name="T3" fmla="*/ 1215 h 7536"/>
              <a:gd name="T4" fmla="*/ 0 w 8478"/>
              <a:gd name="T5" fmla="*/ 3124 h 7536"/>
              <a:gd name="T6" fmla="*/ 1054 w 8478"/>
              <a:gd name="T7" fmla="*/ 4169 h 7536"/>
              <a:gd name="T8" fmla="*/ 2119 w 8478"/>
              <a:gd name="T9" fmla="*/ 3124 h 7536"/>
              <a:gd name="T10" fmla="*/ 3173 w 8478"/>
              <a:gd name="T11" fmla="*/ 4169 h 7536"/>
              <a:gd name="T12" fmla="*/ 4239 w 8478"/>
              <a:gd name="T13" fmla="*/ 3124 h 7536"/>
              <a:gd name="T14" fmla="*/ 5293 w 8478"/>
              <a:gd name="T15" fmla="*/ 4169 h 7536"/>
              <a:gd name="T16" fmla="*/ 6346 w 8478"/>
              <a:gd name="T17" fmla="*/ 3124 h 7536"/>
              <a:gd name="T18" fmla="*/ 7412 w 8478"/>
              <a:gd name="T19" fmla="*/ 4169 h 7536"/>
              <a:gd name="T20" fmla="*/ 8478 w 8478"/>
              <a:gd name="T21" fmla="*/ 3124 h 7536"/>
              <a:gd name="T22" fmla="*/ 7727 w 8478"/>
              <a:gd name="T23" fmla="*/ 1215 h 7536"/>
              <a:gd name="T24" fmla="*/ 7146 w 8478"/>
              <a:gd name="T25" fmla="*/ 4497 h 7536"/>
              <a:gd name="T26" fmla="*/ 7146 w 8478"/>
              <a:gd name="T27" fmla="*/ 6928 h 7536"/>
              <a:gd name="T28" fmla="*/ 1332 w 8478"/>
              <a:gd name="T29" fmla="*/ 6928 h 7536"/>
              <a:gd name="T30" fmla="*/ 1332 w 8478"/>
              <a:gd name="T31" fmla="*/ 4497 h 7536"/>
              <a:gd name="T32" fmla="*/ 727 w 8478"/>
              <a:gd name="T33" fmla="*/ 4497 h 7536"/>
              <a:gd name="T34" fmla="*/ 727 w 8478"/>
              <a:gd name="T35" fmla="*/ 7050 h 7536"/>
              <a:gd name="T36" fmla="*/ 1187 w 8478"/>
              <a:gd name="T37" fmla="*/ 7536 h 7536"/>
              <a:gd name="T38" fmla="*/ 7279 w 8478"/>
              <a:gd name="T39" fmla="*/ 7536 h 7536"/>
              <a:gd name="T40" fmla="*/ 7739 w 8478"/>
              <a:gd name="T41" fmla="*/ 7050 h 7536"/>
              <a:gd name="T42" fmla="*/ 7739 w 8478"/>
              <a:gd name="T43" fmla="*/ 4497 h 7536"/>
              <a:gd name="T44" fmla="*/ 7146 w 8478"/>
              <a:gd name="T45" fmla="*/ 4497 h 7536"/>
              <a:gd name="T46" fmla="*/ 7727 w 8478"/>
              <a:gd name="T47" fmla="*/ 1203 h 7536"/>
              <a:gd name="T48" fmla="*/ 1211 w 8478"/>
              <a:gd name="T49" fmla="*/ 729 h 7536"/>
              <a:gd name="T50" fmla="*/ 7267 w 8478"/>
              <a:gd name="T51" fmla="*/ 729 h 7536"/>
              <a:gd name="T52" fmla="*/ 7630 w 8478"/>
              <a:gd name="T53" fmla="*/ 365 h 7536"/>
              <a:gd name="T54" fmla="*/ 7267 w 8478"/>
              <a:gd name="T55" fmla="*/ 0 h 7536"/>
              <a:gd name="T56" fmla="*/ 1211 w 8478"/>
              <a:gd name="T57" fmla="*/ 0 h 7536"/>
              <a:gd name="T58" fmla="*/ 848 w 8478"/>
              <a:gd name="T59" fmla="*/ 365 h 7536"/>
              <a:gd name="T60" fmla="*/ 1211 w 8478"/>
              <a:gd name="T61" fmla="*/ 729 h 7536"/>
              <a:gd name="T62" fmla="*/ 1211 w 8478"/>
              <a:gd name="T63" fmla="*/ 729 h 7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478" h="7536">
                <a:moveTo>
                  <a:pt x="7727" y="1215"/>
                </a:moveTo>
                <a:lnTo>
                  <a:pt x="727" y="1215"/>
                </a:lnTo>
                <a:lnTo>
                  <a:pt x="0" y="3124"/>
                </a:lnTo>
                <a:cubicBezTo>
                  <a:pt x="0" y="3695"/>
                  <a:pt x="472" y="4169"/>
                  <a:pt x="1054" y="4169"/>
                </a:cubicBezTo>
                <a:cubicBezTo>
                  <a:pt x="1635" y="4169"/>
                  <a:pt x="2119" y="3707"/>
                  <a:pt x="2119" y="3124"/>
                </a:cubicBezTo>
                <a:cubicBezTo>
                  <a:pt x="2119" y="3695"/>
                  <a:pt x="2592" y="4169"/>
                  <a:pt x="3173" y="4169"/>
                </a:cubicBezTo>
                <a:cubicBezTo>
                  <a:pt x="3755" y="4169"/>
                  <a:pt x="4239" y="3707"/>
                  <a:pt x="4239" y="3124"/>
                </a:cubicBezTo>
                <a:cubicBezTo>
                  <a:pt x="4239" y="3695"/>
                  <a:pt x="4711" y="4169"/>
                  <a:pt x="5293" y="4169"/>
                </a:cubicBezTo>
                <a:cubicBezTo>
                  <a:pt x="5874" y="4169"/>
                  <a:pt x="6346" y="3707"/>
                  <a:pt x="6346" y="3124"/>
                </a:cubicBezTo>
                <a:cubicBezTo>
                  <a:pt x="6346" y="3695"/>
                  <a:pt x="6819" y="4169"/>
                  <a:pt x="7412" y="4169"/>
                </a:cubicBezTo>
                <a:cubicBezTo>
                  <a:pt x="7994" y="4169"/>
                  <a:pt x="8478" y="3707"/>
                  <a:pt x="8478" y="3124"/>
                </a:cubicBezTo>
                <a:lnTo>
                  <a:pt x="7727" y="1215"/>
                </a:lnTo>
                <a:close/>
                <a:moveTo>
                  <a:pt x="7146" y="4497"/>
                </a:moveTo>
                <a:lnTo>
                  <a:pt x="7146" y="6928"/>
                </a:lnTo>
                <a:lnTo>
                  <a:pt x="1332" y="6928"/>
                </a:lnTo>
                <a:lnTo>
                  <a:pt x="1332" y="4497"/>
                </a:lnTo>
                <a:lnTo>
                  <a:pt x="727" y="4497"/>
                </a:lnTo>
                <a:lnTo>
                  <a:pt x="727" y="7050"/>
                </a:lnTo>
                <a:cubicBezTo>
                  <a:pt x="727" y="7269"/>
                  <a:pt x="969" y="7536"/>
                  <a:pt x="1187" y="7536"/>
                </a:cubicBezTo>
                <a:lnTo>
                  <a:pt x="7279" y="7536"/>
                </a:lnTo>
                <a:cubicBezTo>
                  <a:pt x="7497" y="7536"/>
                  <a:pt x="7739" y="7269"/>
                  <a:pt x="7739" y="7050"/>
                </a:cubicBezTo>
                <a:lnTo>
                  <a:pt x="7739" y="4497"/>
                </a:lnTo>
                <a:lnTo>
                  <a:pt x="7146" y="4497"/>
                </a:lnTo>
                <a:close/>
                <a:moveTo>
                  <a:pt x="7727" y="1203"/>
                </a:moveTo>
                <a:close/>
                <a:moveTo>
                  <a:pt x="1211" y="729"/>
                </a:moveTo>
                <a:lnTo>
                  <a:pt x="7267" y="729"/>
                </a:lnTo>
                <a:cubicBezTo>
                  <a:pt x="7473" y="729"/>
                  <a:pt x="7630" y="571"/>
                  <a:pt x="7630" y="365"/>
                </a:cubicBezTo>
                <a:cubicBezTo>
                  <a:pt x="7630" y="158"/>
                  <a:pt x="7473" y="0"/>
                  <a:pt x="7267" y="0"/>
                </a:cubicBezTo>
                <a:lnTo>
                  <a:pt x="1211" y="0"/>
                </a:lnTo>
                <a:cubicBezTo>
                  <a:pt x="1005" y="0"/>
                  <a:pt x="848" y="158"/>
                  <a:pt x="848" y="365"/>
                </a:cubicBezTo>
                <a:cubicBezTo>
                  <a:pt x="848" y="571"/>
                  <a:pt x="1005" y="729"/>
                  <a:pt x="1211" y="729"/>
                </a:cubicBezTo>
                <a:close/>
                <a:moveTo>
                  <a:pt x="1211" y="729"/>
                </a:moveTo>
                <a:close/>
              </a:path>
            </a:pathLst>
          </a:cu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3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Arial"/>
              </a:rPr>
              <a:t>两者比较</a:t>
            </a:r>
          </a:p>
        </p:txBody>
      </p:sp>
      <p:sp>
        <p:nvSpPr>
          <p:cNvPr id="12" name="iconfont-1191-870141">
            <a:extLst>
              <a:ext uri="{FF2B5EF4-FFF2-40B4-BE49-F238E27FC236}">
                <a16:creationId xmlns:a16="http://schemas.microsoft.com/office/drawing/2014/main" id="{EBC2B9BF-EAD3-44A2-BDA2-0AD56B3FA94D}"/>
              </a:ext>
            </a:extLst>
          </p:cNvPr>
          <p:cNvSpPr/>
          <p:nvPr/>
        </p:nvSpPr>
        <p:spPr>
          <a:xfrm>
            <a:off x="207623" y="948890"/>
            <a:ext cx="609685" cy="609685"/>
          </a:xfrm>
          <a:custGeom>
            <a:avLst/>
            <a:gdLst>
              <a:gd name="T0" fmla="*/ 3884 w 7768"/>
              <a:gd name="T1" fmla="*/ 0 h 7768"/>
              <a:gd name="T2" fmla="*/ 0 w 7768"/>
              <a:gd name="T3" fmla="*/ 3884 h 7768"/>
              <a:gd name="T4" fmla="*/ 3884 w 7768"/>
              <a:gd name="T5" fmla="*/ 7768 h 7768"/>
              <a:gd name="T6" fmla="*/ 7768 w 7768"/>
              <a:gd name="T7" fmla="*/ 3884 h 7768"/>
              <a:gd name="T8" fmla="*/ 3884 w 7768"/>
              <a:gd name="T9" fmla="*/ 0 h 7768"/>
              <a:gd name="T10" fmla="*/ 3884 w 7768"/>
              <a:gd name="T11" fmla="*/ 7298 h 7768"/>
              <a:gd name="T12" fmla="*/ 470 w 7768"/>
              <a:gd name="T13" fmla="*/ 3884 h 7768"/>
              <a:gd name="T14" fmla="*/ 3884 w 7768"/>
              <a:gd name="T15" fmla="*/ 470 h 7768"/>
              <a:gd name="T16" fmla="*/ 7298 w 7768"/>
              <a:gd name="T17" fmla="*/ 3884 h 7768"/>
              <a:gd name="T18" fmla="*/ 3884 w 7768"/>
              <a:gd name="T19" fmla="*/ 7298 h 7768"/>
              <a:gd name="T20" fmla="*/ 3217 w 7768"/>
              <a:gd name="T21" fmla="*/ 2714 h 7768"/>
              <a:gd name="T22" fmla="*/ 4182 w 7768"/>
              <a:gd name="T23" fmla="*/ 3884 h 7768"/>
              <a:gd name="T24" fmla="*/ 3217 w 7768"/>
              <a:gd name="T25" fmla="*/ 5054 h 7768"/>
              <a:gd name="T26" fmla="*/ 3580 w 7768"/>
              <a:gd name="T27" fmla="*/ 5353 h 7768"/>
              <a:gd name="T28" fmla="*/ 4791 w 7768"/>
              <a:gd name="T29" fmla="*/ 3884 h 7768"/>
              <a:gd name="T30" fmla="*/ 3580 w 7768"/>
              <a:gd name="T31" fmla="*/ 2415 h 7768"/>
              <a:gd name="T32" fmla="*/ 3217 w 7768"/>
              <a:gd name="T33" fmla="*/ 2714 h 7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768" h="7768">
                <a:moveTo>
                  <a:pt x="3884" y="0"/>
                </a:moveTo>
                <a:cubicBezTo>
                  <a:pt x="1743" y="0"/>
                  <a:pt x="0" y="1743"/>
                  <a:pt x="0" y="3884"/>
                </a:cubicBezTo>
                <a:cubicBezTo>
                  <a:pt x="0" y="6025"/>
                  <a:pt x="1743" y="7768"/>
                  <a:pt x="3884" y="7768"/>
                </a:cubicBezTo>
                <a:cubicBezTo>
                  <a:pt x="6025" y="7768"/>
                  <a:pt x="7768" y="6025"/>
                  <a:pt x="7768" y="3884"/>
                </a:cubicBezTo>
                <a:cubicBezTo>
                  <a:pt x="7768" y="1743"/>
                  <a:pt x="6025" y="0"/>
                  <a:pt x="3884" y="0"/>
                </a:cubicBezTo>
                <a:close/>
                <a:moveTo>
                  <a:pt x="3884" y="7298"/>
                </a:moveTo>
                <a:cubicBezTo>
                  <a:pt x="2001" y="7298"/>
                  <a:pt x="470" y="5766"/>
                  <a:pt x="470" y="3884"/>
                </a:cubicBezTo>
                <a:cubicBezTo>
                  <a:pt x="470" y="2002"/>
                  <a:pt x="2001" y="470"/>
                  <a:pt x="3884" y="470"/>
                </a:cubicBezTo>
                <a:cubicBezTo>
                  <a:pt x="5766" y="470"/>
                  <a:pt x="7298" y="2002"/>
                  <a:pt x="7298" y="3884"/>
                </a:cubicBezTo>
                <a:cubicBezTo>
                  <a:pt x="7298" y="5766"/>
                  <a:pt x="5766" y="7298"/>
                  <a:pt x="3884" y="7298"/>
                </a:cubicBezTo>
                <a:close/>
                <a:moveTo>
                  <a:pt x="3217" y="2714"/>
                </a:moveTo>
                <a:lnTo>
                  <a:pt x="4182" y="3884"/>
                </a:lnTo>
                <a:lnTo>
                  <a:pt x="3217" y="5054"/>
                </a:lnTo>
                <a:lnTo>
                  <a:pt x="3580" y="5353"/>
                </a:lnTo>
                <a:lnTo>
                  <a:pt x="4791" y="3884"/>
                </a:lnTo>
                <a:lnTo>
                  <a:pt x="3580" y="2415"/>
                </a:lnTo>
                <a:lnTo>
                  <a:pt x="3217" y="2714"/>
                </a:lnTo>
                <a:close/>
              </a:path>
            </a:pathLst>
          </a:custGeom>
          <a:solidFill>
            <a:srgbClr val="0170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28BA5"/>
              </a:solidFill>
              <a:effectLst/>
              <a:uLnTx/>
              <a:uFillTx/>
              <a:latin typeface="Calibri"/>
              <a:cs typeface="Arial"/>
            </a:endParaRPr>
          </a:p>
        </p:txBody>
      </p:sp>
      <p:sp>
        <p:nvSpPr>
          <p:cNvPr id="9" name="文本框 8">
            <a:extLst>
              <a:ext uri="{FF2B5EF4-FFF2-40B4-BE49-F238E27FC236}">
                <a16:creationId xmlns:a16="http://schemas.microsoft.com/office/drawing/2014/main" id="{96FE33B1-E895-4B98-81BC-10DB7E5F0960}"/>
              </a:ext>
            </a:extLst>
          </p:cNvPr>
          <p:cNvSpPr txBox="1"/>
          <p:nvPr/>
        </p:nvSpPr>
        <p:spPr>
          <a:xfrm>
            <a:off x="978336" y="2303156"/>
            <a:ext cx="9457049" cy="3046988"/>
          </a:xfrm>
          <a:prstGeom prst="rect">
            <a:avLst/>
          </a:prstGeom>
          <a:noFill/>
        </p:spPr>
        <p:txBody>
          <a:bodyPr wrap="square">
            <a:spAutoFit/>
          </a:bodyPr>
          <a:lstStyle/>
          <a:p>
            <a:pPr algn="l" rtl="0"/>
            <a:r>
              <a:rPr lang="zh-CN" altLang="en-US" sz="3200" b="0" i="0" dirty="0">
                <a:solidFill>
                  <a:srgbClr val="000000"/>
                </a:solidFill>
                <a:effectLst/>
                <a:latin typeface="Helvetica Neue"/>
              </a:rPr>
              <a:t>样本选择上：</a:t>
            </a:r>
          </a:p>
          <a:p>
            <a:pPr algn="l" rtl="0"/>
            <a:r>
              <a:rPr lang="en-US" altLang="zh-CN" sz="3200" b="0" i="0" dirty="0">
                <a:solidFill>
                  <a:srgbClr val="000000"/>
                </a:solidFill>
                <a:effectLst/>
                <a:latin typeface="Helvetica Neue"/>
              </a:rPr>
              <a:t>1.Bagging</a:t>
            </a:r>
            <a:r>
              <a:rPr lang="zh-CN" altLang="en-US" sz="3200" b="0" i="0" dirty="0">
                <a:solidFill>
                  <a:srgbClr val="000000"/>
                </a:solidFill>
                <a:effectLst/>
                <a:latin typeface="Helvetica Neue"/>
              </a:rPr>
              <a:t>：训练集是在原始集中有放回选取的，从原始集中选出的各轮训练集之间是独立的。</a:t>
            </a:r>
          </a:p>
          <a:p>
            <a:pPr algn="l" rtl="0"/>
            <a:r>
              <a:rPr lang="en-US" altLang="zh-CN" sz="3200" b="0" i="0" dirty="0">
                <a:solidFill>
                  <a:srgbClr val="000000"/>
                </a:solidFill>
                <a:effectLst/>
                <a:latin typeface="Helvetica Neue"/>
              </a:rPr>
              <a:t>2.Boosting</a:t>
            </a:r>
            <a:r>
              <a:rPr lang="zh-CN" altLang="en-US" sz="3200" b="0" i="0" dirty="0">
                <a:solidFill>
                  <a:srgbClr val="000000"/>
                </a:solidFill>
                <a:effectLst/>
                <a:latin typeface="Helvetica Neue"/>
              </a:rPr>
              <a:t>：每一轮的训练集不变，只是训练集中每个样例在分类器中的权重发生变化。而权值是根据上一轮的分类结果进行调整。</a:t>
            </a:r>
          </a:p>
        </p:txBody>
      </p:sp>
    </p:spTree>
    <p:custDataLst>
      <p:tags r:id="rId1"/>
    </p:custDataLst>
    <p:extLst>
      <p:ext uri="{BB962C8B-B14F-4D97-AF65-F5344CB8AC3E}">
        <p14:creationId xmlns:p14="http://schemas.microsoft.com/office/powerpoint/2010/main" val="1353800862"/>
      </p:ext>
    </p:extLst>
  </p:cSld>
  <p:clrMapOvr>
    <a:masterClrMapping/>
  </p:clrMapOvr>
  <p:transition advTm="2000"/>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4BA2447E-AFD1-43B0-AEEE-78C4B98E9F95}"/>
              </a:ext>
            </a:extLst>
          </p:cNvPr>
          <p:cNvSpPr/>
          <p:nvPr/>
        </p:nvSpPr>
        <p:spPr>
          <a:xfrm>
            <a:off x="512466" y="753626"/>
            <a:ext cx="2066382" cy="6372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Arial"/>
            </a:endParaRPr>
          </a:p>
        </p:txBody>
      </p:sp>
      <p:sp>
        <p:nvSpPr>
          <p:cNvPr id="343" name="TextBox 3">
            <a:extLst>
              <a:ext uri="{FF2B5EF4-FFF2-40B4-BE49-F238E27FC236}">
                <a16:creationId xmlns:a16="http://schemas.microsoft.com/office/drawing/2014/main" id="{60CB43B0-2A48-4AE3-9E61-80253A8DD5E7}"/>
              </a:ext>
            </a:extLst>
          </p:cNvPr>
          <p:cNvSpPr txBox="1"/>
          <p:nvPr/>
        </p:nvSpPr>
        <p:spPr>
          <a:xfrm>
            <a:off x="978336" y="948890"/>
            <a:ext cx="4176467" cy="646331"/>
          </a:xfrm>
          <a:custGeom>
            <a:avLst/>
            <a:gdLst>
              <a:gd name="T0" fmla="*/ 7727 w 8478"/>
              <a:gd name="T1" fmla="*/ 1215 h 7536"/>
              <a:gd name="T2" fmla="*/ 727 w 8478"/>
              <a:gd name="T3" fmla="*/ 1215 h 7536"/>
              <a:gd name="T4" fmla="*/ 0 w 8478"/>
              <a:gd name="T5" fmla="*/ 3124 h 7536"/>
              <a:gd name="T6" fmla="*/ 1054 w 8478"/>
              <a:gd name="T7" fmla="*/ 4169 h 7536"/>
              <a:gd name="T8" fmla="*/ 2119 w 8478"/>
              <a:gd name="T9" fmla="*/ 3124 h 7536"/>
              <a:gd name="T10" fmla="*/ 3173 w 8478"/>
              <a:gd name="T11" fmla="*/ 4169 h 7536"/>
              <a:gd name="T12" fmla="*/ 4239 w 8478"/>
              <a:gd name="T13" fmla="*/ 3124 h 7536"/>
              <a:gd name="T14" fmla="*/ 5293 w 8478"/>
              <a:gd name="T15" fmla="*/ 4169 h 7536"/>
              <a:gd name="T16" fmla="*/ 6346 w 8478"/>
              <a:gd name="T17" fmla="*/ 3124 h 7536"/>
              <a:gd name="T18" fmla="*/ 7412 w 8478"/>
              <a:gd name="T19" fmla="*/ 4169 h 7536"/>
              <a:gd name="T20" fmla="*/ 8478 w 8478"/>
              <a:gd name="T21" fmla="*/ 3124 h 7536"/>
              <a:gd name="T22" fmla="*/ 7727 w 8478"/>
              <a:gd name="T23" fmla="*/ 1215 h 7536"/>
              <a:gd name="T24" fmla="*/ 7146 w 8478"/>
              <a:gd name="T25" fmla="*/ 4497 h 7536"/>
              <a:gd name="T26" fmla="*/ 7146 w 8478"/>
              <a:gd name="T27" fmla="*/ 6928 h 7536"/>
              <a:gd name="T28" fmla="*/ 1332 w 8478"/>
              <a:gd name="T29" fmla="*/ 6928 h 7536"/>
              <a:gd name="T30" fmla="*/ 1332 w 8478"/>
              <a:gd name="T31" fmla="*/ 4497 h 7536"/>
              <a:gd name="T32" fmla="*/ 727 w 8478"/>
              <a:gd name="T33" fmla="*/ 4497 h 7536"/>
              <a:gd name="T34" fmla="*/ 727 w 8478"/>
              <a:gd name="T35" fmla="*/ 7050 h 7536"/>
              <a:gd name="T36" fmla="*/ 1187 w 8478"/>
              <a:gd name="T37" fmla="*/ 7536 h 7536"/>
              <a:gd name="T38" fmla="*/ 7279 w 8478"/>
              <a:gd name="T39" fmla="*/ 7536 h 7536"/>
              <a:gd name="T40" fmla="*/ 7739 w 8478"/>
              <a:gd name="T41" fmla="*/ 7050 h 7536"/>
              <a:gd name="T42" fmla="*/ 7739 w 8478"/>
              <a:gd name="T43" fmla="*/ 4497 h 7536"/>
              <a:gd name="T44" fmla="*/ 7146 w 8478"/>
              <a:gd name="T45" fmla="*/ 4497 h 7536"/>
              <a:gd name="T46" fmla="*/ 7727 w 8478"/>
              <a:gd name="T47" fmla="*/ 1203 h 7536"/>
              <a:gd name="T48" fmla="*/ 1211 w 8478"/>
              <a:gd name="T49" fmla="*/ 729 h 7536"/>
              <a:gd name="T50" fmla="*/ 7267 w 8478"/>
              <a:gd name="T51" fmla="*/ 729 h 7536"/>
              <a:gd name="T52" fmla="*/ 7630 w 8478"/>
              <a:gd name="T53" fmla="*/ 365 h 7536"/>
              <a:gd name="T54" fmla="*/ 7267 w 8478"/>
              <a:gd name="T55" fmla="*/ 0 h 7536"/>
              <a:gd name="T56" fmla="*/ 1211 w 8478"/>
              <a:gd name="T57" fmla="*/ 0 h 7536"/>
              <a:gd name="T58" fmla="*/ 848 w 8478"/>
              <a:gd name="T59" fmla="*/ 365 h 7536"/>
              <a:gd name="T60" fmla="*/ 1211 w 8478"/>
              <a:gd name="T61" fmla="*/ 729 h 7536"/>
              <a:gd name="T62" fmla="*/ 1211 w 8478"/>
              <a:gd name="T63" fmla="*/ 729 h 7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478" h="7536">
                <a:moveTo>
                  <a:pt x="7727" y="1215"/>
                </a:moveTo>
                <a:lnTo>
                  <a:pt x="727" y="1215"/>
                </a:lnTo>
                <a:lnTo>
                  <a:pt x="0" y="3124"/>
                </a:lnTo>
                <a:cubicBezTo>
                  <a:pt x="0" y="3695"/>
                  <a:pt x="472" y="4169"/>
                  <a:pt x="1054" y="4169"/>
                </a:cubicBezTo>
                <a:cubicBezTo>
                  <a:pt x="1635" y="4169"/>
                  <a:pt x="2119" y="3707"/>
                  <a:pt x="2119" y="3124"/>
                </a:cubicBezTo>
                <a:cubicBezTo>
                  <a:pt x="2119" y="3695"/>
                  <a:pt x="2592" y="4169"/>
                  <a:pt x="3173" y="4169"/>
                </a:cubicBezTo>
                <a:cubicBezTo>
                  <a:pt x="3755" y="4169"/>
                  <a:pt x="4239" y="3707"/>
                  <a:pt x="4239" y="3124"/>
                </a:cubicBezTo>
                <a:cubicBezTo>
                  <a:pt x="4239" y="3695"/>
                  <a:pt x="4711" y="4169"/>
                  <a:pt x="5293" y="4169"/>
                </a:cubicBezTo>
                <a:cubicBezTo>
                  <a:pt x="5874" y="4169"/>
                  <a:pt x="6346" y="3707"/>
                  <a:pt x="6346" y="3124"/>
                </a:cubicBezTo>
                <a:cubicBezTo>
                  <a:pt x="6346" y="3695"/>
                  <a:pt x="6819" y="4169"/>
                  <a:pt x="7412" y="4169"/>
                </a:cubicBezTo>
                <a:cubicBezTo>
                  <a:pt x="7994" y="4169"/>
                  <a:pt x="8478" y="3707"/>
                  <a:pt x="8478" y="3124"/>
                </a:cubicBezTo>
                <a:lnTo>
                  <a:pt x="7727" y="1215"/>
                </a:lnTo>
                <a:close/>
                <a:moveTo>
                  <a:pt x="7146" y="4497"/>
                </a:moveTo>
                <a:lnTo>
                  <a:pt x="7146" y="6928"/>
                </a:lnTo>
                <a:lnTo>
                  <a:pt x="1332" y="6928"/>
                </a:lnTo>
                <a:lnTo>
                  <a:pt x="1332" y="4497"/>
                </a:lnTo>
                <a:lnTo>
                  <a:pt x="727" y="4497"/>
                </a:lnTo>
                <a:lnTo>
                  <a:pt x="727" y="7050"/>
                </a:lnTo>
                <a:cubicBezTo>
                  <a:pt x="727" y="7269"/>
                  <a:pt x="969" y="7536"/>
                  <a:pt x="1187" y="7536"/>
                </a:cubicBezTo>
                <a:lnTo>
                  <a:pt x="7279" y="7536"/>
                </a:lnTo>
                <a:cubicBezTo>
                  <a:pt x="7497" y="7536"/>
                  <a:pt x="7739" y="7269"/>
                  <a:pt x="7739" y="7050"/>
                </a:cubicBezTo>
                <a:lnTo>
                  <a:pt x="7739" y="4497"/>
                </a:lnTo>
                <a:lnTo>
                  <a:pt x="7146" y="4497"/>
                </a:lnTo>
                <a:close/>
                <a:moveTo>
                  <a:pt x="7727" y="1203"/>
                </a:moveTo>
                <a:close/>
                <a:moveTo>
                  <a:pt x="1211" y="729"/>
                </a:moveTo>
                <a:lnTo>
                  <a:pt x="7267" y="729"/>
                </a:lnTo>
                <a:cubicBezTo>
                  <a:pt x="7473" y="729"/>
                  <a:pt x="7630" y="571"/>
                  <a:pt x="7630" y="365"/>
                </a:cubicBezTo>
                <a:cubicBezTo>
                  <a:pt x="7630" y="158"/>
                  <a:pt x="7473" y="0"/>
                  <a:pt x="7267" y="0"/>
                </a:cubicBezTo>
                <a:lnTo>
                  <a:pt x="1211" y="0"/>
                </a:lnTo>
                <a:cubicBezTo>
                  <a:pt x="1005" y="0"/>
                  <a:pt x="848" y="158"/>
                  <a:pt x="848" y="365"/>
                </a:cubicBezTo>
                <a:cubicBezTo>
                  <a:pt x="848" y="571"/>
                  <a:pt x="1005" y="729"/>
                  <a:pt x="1211" y="729"/>
                </a:cubicBezTo>
                <a:close/>
                <a:moveTo>
                  <a:pt x="1211" y="729"/>
                </a:moveTo>
                <a:close/>
              </a:path>
            </a:pathLst>
          </a:cu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3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Arial"/>
              </a:rPr>
              <a:t>两者比较</a:t>
            </a:r>
          </a:p>
        </p:txBody>
      </p:sp>
      <p:sp>
        <p:nvSpPr>
          <p:cNvPr id="12" name="iconfont-1191-870141">
            <a:extLst>
              <a:ext uri="{FF2B5EF4-FFF2-40B4-BE49-F238E27FC236}">
                <a16:creationId xmlns:a16="http://schemas.microsoft.com/office/drawing/2014/main" id="{EBC2B9BF-EAD3-44A2-BDA2-0AD56B3FA94D}"/>
              </a:ext>
            </a:extLst>
          </p:cNvPr>
          <p:cNvSpPr/>
          <p:nvPr/>
        </p:nvSpPr>
        <p:spPr>
          <a:xfrm>
            <a:off x="207623" y="948890"/>
            <a:ext cx="609685" cy="609685"/>
          </a:xfrm>
          <a:custGeom>
            <a:avLst/>
            <a:gdLst>
              <a:gd name="T0" fmla="*/ 3884 w 7768"/>
              <a:gd name="T1" fmla="*/ 0 h 7768"/>
              <a:gd name="T2" fmla="*/ 0 w 7768"/>
              <a:gd name="T3" fmla="*/ 3884 h 7768"/>
              <a:gd name="T4" fmla="*/ 3884 w 7768"/>
              <a:gd name="T5" fmla="*/ 7768 h 7768"/>
              <a:gd name="T6" fmla="*/ 7768 w 7768"/>
              <a:gd name="T7" fmla="*/ 3884 h 7768"/>
              <a:gd name="T8" fmla="*/ 3884 w 7768"/>
              <a:gd name="T9" fmla="*/ 0 h 7768"/>
              <a:gd name="T10" fmla="*/ 3884 w 7768"/>
              <a:gd name="T11" fmla="*/ 7298 h 7768"/>
              <a:gd name="T12" fmla="*/ 470 w 7768"/>
              <a:gd name="T13" fmla="*/ 3884 h 7768"/>
              <a:gd name="T14" fmla="*/ 3884 w 7768"/>
              <a:gd name="T15" fmla="*/ 470 h 7768"/>
              <a:gd name="T16" fmla="*/ 7298 w 7768"/>
              <a:gd name="T17" fmla="*/ 3884 h 7768"/>
              <a:gd name="T18" fmla="*/ 3884 w 7768"/>
              <a:gd name="T19" fmla="*/ 7298 h 7768"/>
              <a:gd name="T20" fmla="*/ 3217 w 7768"/>
              <a:gd name="T21" fmla="*/ 2714 h 7768"/>
              <a:gd name="T22" fmla="*/ 4182 w 7768"/>
              <a:gd name="T23" fmla="*/ 3884 h 7768"/>
              <a:gd name="T24" fmla="*/ 3217 w 7768"/>
              <a:gd name="T25" fmla="*/ 5054 h 7768"/>
              <a:gd name="T26" fmla="*/ 3580 w 7768"/>
              <a:gd name="T27" fmla="*/ 5353 h 7768"/>
              <a:gd name="T28" fmla="*/ 4791 w 7768"/>
              <a:gd name="T29" fmla="*/ 3884 h 7768"/>
              <a:gd name="T30" fmla="*/ 3580 w 7768"/>
              <a:gd name="T31" fmla="*/ 2415 h 7768"/>
              <a:gd name="T32" fmla="*/ 3217 w 7768"/>
              <a:gd name="T33" fmla="*/ 2714 h 7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768" h="7768">
                <a:moveTo>
                  <a:pt x="3884" y="0"/>
                </a:moveTo>
                <a:cubicBezTo>
                  <a:pt x="1743" y="0"/>
                  <a:pt x="0" y="1743"/>
                  <a:pt x="0" y="3884"/>
                </a:cubicBezTo>
                <a:cubicBezTo>
                  <a:pt x="0" y="6025"/>
                  <a:pt x="1743" y="7768"/>
                  <a:pt x="3884" y="7768"/>
                </a:cubicBezTo>
                <a:cubicBezTo>
                  <a:pt x="6025" y="7768"/>
                  <a:pt x="7768" y="6025"/>
                  <a:pt x="7768" y="3884"/>
                </a:cubicBezTo>
                <a:cubicBezTo>
                  <a:pt x="7768" y="1743"/>
                  <a:pt x="6025" y="0"/>
                  <a:pt x="3884" y="0"/>
                </a:cubicBezTo>
                <a:close/>
                <a:moveTo>
                  <a:pt x="3884" y="7298"/>
                </a:moveTo>
                <a:cubicBezTo>
                  <a:pt x="2001" y="7298"/>
                  <a:pt x="470" y="5766"/>
                  <a:pt x="470" y="3884"/>
                </a:cubicBezTo>
                <a:cubicBezTo>
                  <a:pt x="470" y="2002"/>
                  <a:pt x="2001" y="470"/>
                  <a:pt x="3884" y="470"/>
                </a:cubicBezTo>
                <a:cubicBezTo>
                  <a:pt x="5766" y="470"/>
                  <a:pt x="7298" y="2002"/>
                  <a:pt x="7298" y="3884"/>
                </a:cubicBezTo>
                <a:cubicBezTo>
                  <a:pt x="7298" y="5766"/>
                  <a:pt x="5766" y="7298"/>
                  <a:pt x="3884" y="7298"/>
                </a:cubicBezTo>
                <a:close/>
                <a:moveTo>
                  <a:pt x="3217" y="2714"/>
                </a:moveTo>
                <a:lnTo>
                  <a:pt x="4182" y="3884"/>
                </a:lnTo>
                <a:lnTo>
                  <a:pt x="3217" y="5054"/>
                </a:lnTo>
                <a:lnTo>
                  <a:pt x="3580" y="5353"/>
                </a:lnTo>
                <a:lnTo>
                  <a:pt x="4791" y="3884"/>
                </a:lnTo>
                <a:lnTo>
                  <a:pt x="3580" y="2415"/>
                </a:lnTo>
                <a:lnTo>
                  <a:pt x="3217" y="2714"/>
                </a:lnTo>
                <a:close/>
              </a:path>
            </a:pathLst>
          </a:custGeom>
          <a:solidFill>
            <a:srgbClr val="0170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28BA5"/>
              </a:solidFill>
              <a:effectLst/>
              <a:uLnTx/>
              <a:uFillTx/>
              <a:latin typeface="Calibri"/>
              <a:cs typeface="Arial"/>
            </a:endParaRPr>
          </a:p>
        </p:txBody>
      </p:sp>
      <p:sp>
        <p:nvSpPr>
          <p:cNvPr id="9" name="文本框 8">
            <a:extLst>
              <a:ext uri="{FF2B5EF4-FFF2-40B4-BE49-F238E27FC236}">
                <a16:creationId xmlns:a16="http://schemas.microsoft.com/office/drawing/2014/main" id="{96FE33B1-E895-4B98-81BC-10DB7E5F0960}"/>
              </a:ext>
            </a:extLst>
          </p:cNvPr>
          <p:cNvSpPr txBox="1"/>
          <p:nvPr/>
        </p:nvSpPr>
        <p:spPr>
          <a:xfrm>
            <a:off x="978336" y="2708509"/>
            <a:ext cx="9457049" cy="2062103"/>
          </a:xfrm>
          <a:prstGeom prst="rect">
            <a:avLst/>
          </a:prstGeom>
          <a:noFill/>
        </p:spPr>
        <p:txBody>
          <a:bodyPr wrap="square">
            <a:spAutoFit/>
          </a:bodyPr>
          <a:lstStyle/>
          <a:p>
            <a:pPr algn="l" rtl="0"/>
            <a:r>
              <a:rPr lang="zh-CN" altLang="en-US" sz="3200" b="0" i="0" dirty="0">
                <a:solidFill>
                  <a:srgbClr val="000000"/>
                </a:solidFill>
                <a:effectLst/>
                <a:latin typeface="Helvetica Neue"/>
              </a:rPr>
              <a:t>样例权重：</a:t>
            </a:r>
          </a:p>
          <a:p>
            <a:pPr algn="l" rtl="0"/>
            <a:r>
              <a:rPr lang="en-US" altLang="zh-CN" sz="3200" b="0" i="0" dirty="0">
                <a:solidFill>
                  <a:srgbClr val="000000"/>
                </a:solidFill>
                <a:effectLst/>
                <a:latin typeface="Helvetica Neue"/>
              </a:rPr>
              <a:t>1.Bagging</a:t>
            </a:r>
            <a:r>
              <a:rPr lang="zh-CN" altLang="en-US" sz="3200" b="0" i="0" dirty="0">
                <a:solidFill>
                  <a:srgbClr val="000000"/>
                </a:solidFill>
                <a:effectLst/>
                <a:latin typeface="Helvetica Neue"/>
              </a:rPr>
              <a:t>：使用均匀取样，每个样例的权重相等。</a:t>
            </a:r>
          </a:p>
          <a:p>
            <a:pPr algn="l" rtl="0"/>
            <a:r>
              <a:rPr lang="en-US" altLang="zh-CN" sz="3200" b="0" i="0" dirty="0">
                <a:solidFill>
                  <a:srgbClr val="000000"/>
                </a:solidFill>
                <a:effectLst/>
                <a:latin typeface="Helvetica Neue"/>
              </a:rPr>
              <a:t>2.Boosting</a:t>
            </a:r>
            <a:r>
              <a:rPr lang="zh-CN" altLang="en-US" sz="3200" b="0" i="0" dirty="0">
                <a:solidFill>
                  <a:srgbClr val="000000"/>
                </a:solidFill>
                <a:effectLst/>
                <a:latin typeface="Helvetica Neue"/>
              </a:rPr>
              <a:t>：根据错误率不断调整样例的权值，错误率越大则权重越大。</a:t>
            </a:r>
          </a:p>
        </p:txBody>
      </p:sp>
    </p:spTree>
    <p:custDataLst>
      <p:tags r:id="rId1"/>
    </p:custDataLst>
    <p:extLst>
      <p:ext uri="{BB962C8B-B14F-4D97-AF65-F5344CB8AC3E}">
        <p14:creationId xmlns:p14="http://schemas.microsoft.com/office/powerpoint/2010/main" val="43661256"/>
      </p:ext>
    </p:extLst>
  </p:cSld>
  <p:clrMapOvr>
    <a:masterClrMapping/>
  </p:clrMapOvr>
  <p:transition advTm="2000"/>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4BA2447E-AFD1-43B0-AEEE-78C4B98E9F95}"/>
              </a:ext>
            </a:extLst>
          </p:cNvPr>
          <p:cNvSpPr/>
          <p:nvPr/>
        </p:nvSpPr>
        <p:spPr>
          <a:xfrm>
            <a:off x="512466" y="753626"/>
            <a:ext cx="2066382" cy="6372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Arial"/>
            </a:endParaRPr>
          </a:p>
        </p:txBody>
      </p:sp>
      <p:sp>
        <p:nvSpPr>
          <p:cNvPr id="343" name="TextBox 3">
            <a:extLst>
              <a:ext uri="{FF2B5EF4-FFF2-40B4-BE49-F238E27FC236}">
                <a16:creationId xmlns:a16="http://schemas.microsoft.com/office/drawing/2014/main" id="{60CB43B0-2A48-4AE3-9E61-80253A8DD5E7}"/>
              </a:ext>
            </a:extLst>
          </p:cNvPr>
          <p:cNvSpPr txBox="1"/>
          <p:nvPr/>
        </p:nvSpPr>
        <p:spPr>
          <a:xfrm>
            <a:off x="978336" y="948890"/>
            <a:ext cx="4176467" cy="646331"/>
          </a:xfrm>
          <a:custGeom>
            <a:avLst/>
            <a:gdLst>
              <a:gd name="T0" fmla="*/ 7727 w 8478"/>
              <a:gd name="T1" fmla="*/ 1215 h 7536"/>
              <a:gd name="T2" fmla="*/ 727 w 8478"/>
              <a:gd name="T3" fmla="*/ 1215 h 7536"/>
              <a:gd name="T4" fmla="*/ 0 w 8478"/>
              <a:gd name="T5" fmla="*/ 3124 h 7536"/>
              <a:gd name="T6" fmla="*/ 1054 w 8478"/>
              <a:gd name="T7" fmla="*/ 4169 h 7536"/>
              <a:gd name="T8" fmla="*/ 2119 w 8478"/>
              <a:gd name="T9" fmla="*/ 3124 h 7536"/>
              <a:gd name="T10" fmla="*/ 3173 w 8478"/>
              <a:gd name="T11" fmla="*/ 4169 h 7536"/>
              <a:gd name="T12" fmla="*/ 4239 w 8478"/>
              <a:gd name="T13" fmla="*/ 3124 h 7536"/>
              <a:gd name="T14" fmla="*/ 5293 w 8478"/>
              <a:gd name="T15" fmla="*/ 4169 h 7536"/>
              <a:gd name="T16" fmla="*/ 6346 w 8478"/>
              <a:gd name="T17" fmla="*/ 3124 h 7536"/>
              <a:gd name="T18" fmla="*/ 7412 w 8478"/>
              <a:gd name="T19" fmla="*/ 4169 h 7536"/>
              <a:gd name="T20" fmla="*/ 8478 w 8478"/>
              <a:gd name="T21" fmla="*/ 3124 h 7536"/>
              <a:gd name="T22" fmla="*/ 7727 w 8478"/>
              <a:gd name="T23" fmla="*/ 1215 h 7536"/>
              <a:gd name="T24" fmla="*/ 7146 w 8478"/>
              <a:gd name="T25" fmla="*/ 4497 h 7536"/>
              <a:gd name="T26" fmla="*/ 7146 w 8478"/>
              <a:gd name="T27" fmla="*/ 6928 h 7536"/>
              <a:gd name="T28" fmla="*/ 1332 w 8478"/>
              <a:gd name="T29" fmla="*/ 6928 h 7536"/>
              <a:gd name="T30" fmla="*/ 1332 w 8478"/>
              <a:gd name="T31" fmla="*/ 4497 h 7536"/>
              <a:gd name="T32" fmla="*/ 727 w 8478"/>
              <a:gd name="T33" fmla="*/ 4497 h 7536"/>
              <a:gd name="T34" fmla="*/ 727 w 8478"/>
              <a:gd name="T35" fmla="*/ 7050 h 7536"/>
              <a:gd name="T36" fmla="*/ 1187 w 8478"/>
              <a:gd name="T37" fmla="*/ 7536 h 7536"/>
              <a:gd name="T38" fmla="*/ 7279 w 8478"/>
              <a:gd name="T39" fmla="*/ 7536 h 7536"/>
              <a:gd name="T40" fmla="*/ 7739 w 8478"/>
              <a:gd name="T41" fmla="*/ 7050 h 7536"/>
              <a:gd name="T42" fmla="*/ 7739 w 8478"/>
              <a:gd name="T43" fmla="*/ 4497 h 7536"/>
              <a:gd name="T44" fmla="*/ 7146 w 8478"/>
              <a:gd name="T45" fmla="*/ 4497 h 7536"/>
              <a:gd name="T46" fmla="*/ 7727 w 8478"/>
              <a:gd name="T47" fmla="*/ 1203 h 7536"/>
              <a:gd name="T48" fmla="*/ 1211 w 8478"/>
              <a:gd name="T49" fmla="*/ 729 h 7536"/>
              <a:gd name="T50" fmla="*/ 7267 w 8478"/>
              <a:gd name="T51" fmla="*/ 729 h 7536"/>
              <a:gd name="T52" fmla="*/ 7630 w 8478"/>
              <a:gd name="T53" fmla="*/ 365 h 7536"/>
              <a:gd name="T54" fmla="*/ 7267 w 8478"/>
              <a:gd name="T55" fmla="*/ 0 h 7536"/>
              <a:gd name="T56" fmla="*/ 1211 w 8478"/>
              <a:gd name="T57" fmla="*/ 0 h 7536"/>
              <a:gd name="T58" fmla="*/ 848 w 8478"/>
              <a:gd name="T59" fmla="*/ 365 h 7536"/>
              <a:gd name="T60" fmla="*/ 1211 w 8478"/>
              <a:gd name="T61" fmla="*/ 729 h 7536"/>
              <a:gd name="T62" fmla="*/ 1211 w 8478"/>
              <a:gd name="T63" fmla="*/ 729 h 7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478" h="7536">
                <a:moveTo>
                  <a:pt x="7727" y="1215"/>
                </a:moveTo>
                <a:lnTo>
                  <a:pt x="727" y="1215"/>
                </a:lnTo>
                <a:lnTo>
                  <a:pt x="0" y="3124"/>
                </a:lnTo>
                <a:cubicBezTo>
                  <a:pt x="0" y="3695"/>
                  <a:pt x="472" y="4169"/>
                  <a:pt x="1054" y="4169"/>
                </a:cubicBezTo>
                <a:cubicBezTo>
                  <a:pt x="1635" y="4169"/>
                  <a:pt x="2119" y="3707"/>
                  <a:pt x="2119" y="3124"/>
                </a:cubicBezTo>
                <a:cubicBezTo>
                  <a:pt x="2119" y="3695"/>
                  <a:pt x="2592" y="4169"/>
                  <a:pt x="3173" y="4169"/>
                </a:cubicBezTo>
                <a:cubicBezTo>
                  <a:pt x="3755" y="4169"/>
                  <a:pt x="4239" y="3707"/>
                  <a:pt x="4239" y="3124"/>
                </a:cubicBezTo>
                <a:cubicBezTo>
                  <a:pt x="4239" y="3695"/>
                  <a:pt x="4711" y="4169"/>
                  <a:pt x="5293" y="4169"/>
                </a:cubicBezTo>
                <a:cubicBezTo>
                  <a:pt x="5874" y="4169"/>
                  <a:pt x="6346" y="3707"/>
                  <a:pt x="6346" y="3124"/>
                </a:cubicBezTo>
                <a:cubicBezTo>
                  <a:pt x="6346" y="3695"/>
                  <a:pt x="6819" y="4169"/>
                  <a:pt x="7412" y="4169"/>
                </a:cubicBezTo>
                <a:cubicBezTo>
                  <a:pt x="7994" y="4169"/>
                  <a:pt x="8478" y="3707"/>
                  <a:pt x="8478" y="3124"/>
                </a:cubicBezTo>
                <a:lnTo>
                  <a:pt x="7727" y="1215"/>
                </a:lnTo>
                <a:close/>
                <a:moveTo>
                  <a:pt x="7146" y="4497"/>
                </a:moveTo>
                <a:lnTo>
                  <a:pt x="7146" y="6928"/>
                </a:lnTo>
                <a:lnTo>
                  <a:pt x="1332" y="6928"/>
                </a:lnTo>
                <a:lnTo>
                  <a:pt x="1332" y="4497"/>
                </a:lnTo>
                <a:lnTo>
                  <a:pt x="727" y="4497"/>
                </a:lnTo>
                <a:lnTo>
                  <a:pt x="727" y="7050"/>
                </a:lnTo>
                <a:cubicBezTo>
                  <a:pt x="727" y="7269"/>
                  <a:pt x="969" y="7536"/>
                  <a:pt x="1187" y="7536"/>
                </a:cubicBezTo>
                <a:lnTo>
                  <a:pt x="7279" y="7536"/>
                </a:lnTo>
                <a:cubicBezTo>
                  <a:pt x="7497" y="7536"/>
                  <a:pt x="7739" y="7269"/>
                  <a:pt x="7739" y="7050"/>
                </a:cubicBezTo>
                <a:lnTo>
                  <a:pt x="7739" y="4497"/>
                </a:lnTo>
                <a:lnTo>
                  <a:pt x="7146" y="4497"/>
                </a:lnTo>
                <a:close/>
                <a:moveTo>
                  <a:pt x="7727" y="1203"/>
                </a:moveTo>
                <a:close/>
                <a:moveTo>
                  <a:pt x="1211" y="729"/>
                </a:moveTo>
                <a:lnTo>
                  <a:pt x="7267" y="729"/>
                </a:lnTo>
                <a:cubicBezTo>
                  <a:pt x="7473" y="729"/>
                  <a:pt x="7630" y="571"/>
                  <a:pt x="7630" y="365"/>
                </a:cubicBezTo>
                <a:cubicBezTo>
                  <a:pt x="7630" y="158"/>
                  <a:pt x="7473" y="0"/>
                  <a:pt x="7267" y="0"/>
                </a:cubicBezTo>
                <a:lnTo>
                  <a:pt x="1211" y="0"/>
                </a:lnTo>
                <a:cubicBezTo>
                  <a:pt x="1005" y="0"/>
                  <a:pt x="848" y="158"/>
                  <a:pt x="848" y="365"/>
                </a:cubicBezTo>
                <a:cubicBezTo>
                  <a:pt x="848" y="571"/>
                  <a:pt x="1005" y="729"/>
                  <a:pt x="1211" y="729"/>
                </a:cubicBezTo>
                <a:close/>
                <a:moveTo>
                  <a:pt x="1211" y="729"/>
                </a:moveTo>
                <a:close/>
              </a:path>
            </a:pathLst>
          </a:cu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3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Arial"/>
              </a:rPr>
              <a:t>两者比较</a:t>
            </a:r>
          </a:p>
        </p:txBody>
      </p:sp>
      <p:sp>
        <p:nvSpPr>
          <p:cNvPr id="12" name="iconfont-1191-870141">
            <a:extLst>
              <a:ext uri="{FF2B5EF4-FFF2-40B4-BE49-F238E27FC236}">
                <a16:creationId xmlns:a16="http://schemas.microsoft.com/office/drawing/2014/main" id="{EBC2B9BF-EAD3-44A2-BDA2-0AD56B3FA94D}"/>
              </a:ext>
            </a:extLst>
          </p:cNvPr>
          <p:cNvSpPr/>
          <p:nvPr/>
        </p:nvSpPr>
        <p:spPr>
          <a:xfrm>
            <a:off x="207623" y="948890"/>
            <a:ext cx="609685" cy="609685"/>
          </a:xfrm>
          <a:custGeom>
            <a:avLst/>
            <a:gdLst>
              <a:gd name="T0" fmla="*/ 3884 w 7768"/>
              <a:gd name="T1" fmla="*/ 0 h 7768"/>
              <a:gd name="T2" fmla="*/ 0 w 7768"/>
              <a:gd name="T3" fmla="*/ 3884 h 7768"/>
              <a:gd name="T4" fmla="*/ 3884 w 7768"/>
              <a:gd name="T5" fmla="*/ 7768 h 7768"/>
              <a:gd name="T6" fmla="*/ 7768 w 7768"/>
              <a:gd name="T7" fmla="*/ 3884 h 7768"/>
              <a:gd name="T8" fmla="*/ 3884 w 7768"/>
              <a:gd name="T9" fmla="*/ 0 h 7768"/>
              <a:gd name="T10" fmla="*/ 3884 w 7768"/>
              <a:gd name="T11" fmla="*/ 7298 h 7768"/>
              <a:gd name="T12" fmla="*/ 470 w 7768"/>
              <a:gd name="T13" fmla="*/ 3884 h 7768"/>
              <a:gd name="T14" fmla="*/ 3884 w 7768"/>
              <a:gd name="T15" fmla="*/ 470 h 7768"/>
              <a:gd name="T16" fmla="*/ 7298 w 7768"/>
              <a:gd name="T17" fmla="*/ 3884 h 7768"/>
              <a:gd name="T18" fmla="*/ 3884 w 7768"/>
              <a:gd name="T19" fmla="*/ 7298 h 7768"/>
              <a:gd name="T20" fmla="*/ 3217 w 7768"/>
              <a:gd name="T21" fmla="*/ 2714 h 7768"/>
              <a:gd name="T22" fmla="*/ 4182 w 7768"/>
              <a:gd name="T23" fmla="*/ 3884 h 7768"/>
              <a:gd name="T24" fmla="*/ 3217 w 7768"/>
              <a:gd name="T25" fmla="*/ 5054 h 7768"/>
              <a:gd name="T26" fmla="*/ 3580 w 7768"/>
              <a:gd name="T27" fmla="*/ 5353 h 7768"/>
              <a:gd name="T28" fmla="*/ 4791 w 7768"/>
              <a:gd name="T29" fmla="*/ 3884 h 7768"/>
              <a:gd name="T30" fmla="*/ 3580 w 7768"/>
              <a:gd name="T31" fmla="*/ 2415 h 7768"/>
              <a:gd name="T32" fmla="*/ 3217 w 7768"/>
              <a:gd name="T33" fmla="*/ 2714 h 7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768" h="7768">
                <a:moveTo>
                  <a:pt x="3884" y="0"/>
                </a:moveTo>
                <a:cubicBezTo>
                  <a:pt x="1743" y="0"/>
                  <a:pt x="0" y="1743"/>
                  <a:pt x="0" y="3884"/>
                </a:cubicBezTo>
                <a:cubicBezTo>
                  <a:pt x="0" y="6025"/>
                  <a:pt x="1743" y="7768"/>
                  <a:pt x="3884" y="7768"/>
                </a:cubicBezTo>
                <a:cubicBezTo>
                  <a:pt x="6025" y="7768"/>
                  <a:pt x="7768" y="6025"/>
                  <a:pt x="7768" y="3884"/>
                </a:cubicBezTo>
                <a:cubicBezTo>
                  <a:pt x="7768" y="1743"/>
                  <a:pt x="6025" y="0"/>
                  <a:pt x="3884" y="0"/>
                </a:cubicBezTo>
                <a:close/>
                <a:moveTo>
                  <a:pt x="3884" y="7298"/>
                </a:moveTo>
                <a:cubicBezTo>
                  <a:pt x="2001" y="7298"/>
                  <a:pt x="470" y="5766"/>
                  <a:pt x="470" y="3884"/>
                </a:cubicBezTo>
                <a:cubicBezTo>
                  <a:pt x="470" y="2002"/>
                  <a:pt x="2001" y="470"/>
                  <a:pt x="3884" y="470"/>
                </a:cubicBezTo>
                <a:cubicBezTo>
                  <a:pt x="5766" y="470"/>
                  <a:pt x="7298" y="2002"/>
                  <a:pt x="7298" y="3884"/>
                </a:cubicBezTo>
                <a:cubicBezTo>
                  <a:pt x="7298" y="5766"/>
                  <a:pt x="5766" y="7298"/>
                  <a:pt x="3884" y="7298"/>
                </a:cubicBezTo>
                <a:close/>
                <a:moveTo>
                  <a:pt x="3217" y="2714"/>
                </a:moveTo>
                <a:lnTo>
                  <a:pt x="4182" y="3884"/>
                </a:lnTo>
                <a:lnTo>
                  <a:pt x="3217" y="5054"/>
                </a:lnTo>
                <a:lnTo>
                  <a:pt x="3580" y="5353"/>
                </a:lnTo>
                <a:lnTo>
                  <a:pt x="4791" y="3884"/>
                </a:lnTo>
                <a:lnTo>
                  <a:pt x="3580" y="2415"/>
                </a:lnTo>
                <a:lnTo>
                  <a:pt x="3217" y="2714"/>
                </a:lnTo>
                <a:close/>
              </a:path>
            </a:pathLst>
          </a:custGeom>
          <a:solidFill>
            <a:srgbClr val="0170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28BA5"/>
              </a:solidFill>
              <a:effectLst/>
              <a:uLnTx/>
              <a:uFillTx/>
              <a:latin typeface="Calibri"/>
              <a:cs typeface="Arial"/>
            </a:endParaRPr>
          </a:p>
        </p:txBody>
      </p:sp>
      <p:sp>
        <p:nvSpPr>
          <p:cNvPr id="9" name="文本框 8">
            <a:extLst>
              <a:ext uri="{FF2B5EF4-FFF2-40B4-BE49-F238E27FC236}">
                <a16:creationId xmlns:a16="http://schemas.microsoft.com/office/drawing/2014/main" id="{96FE33B1-E895-4B98-81BC-10DB7E5F0960}"/>
              </a:ext>
            </a:extLst>
          </p:cNvPr>
          <p:cNvSpPr txBox="1"/>
          <p:nvPr/>
        </p:nvSpPr>
        <p:spPr>
          <a:xfrm>
            <a:off x="978336" y="2708509"/>
            <a:ext cx="9457049" cy="2062103"/>
          </a:xfrm>
          <a:prstGeom prst="rect">
            <a:avLst/>
          </a:prstGeom>
          <a:noFill/>
        </p:spPr>
        <p:txBody>
          <a:bodyPr wrap="square">
            <a:spAutoFit/>
          </a:bodyPr>
          <a:lstStyle/>
          <a:p>
            <a:pPr algn="l" rtl="0"/>
            <a:r>
              <a:rPr lang="zh-CN" altLang="en-US" sz="3200" b="0" i="0" dirty="0">
                <a:solidFill>
                  <a:srgbClr val="000000"/>
                </a:solidFill>
                <a:effectLst/>
                <a:latin typeface="Helvetica Neue"/>
              </a:rPr>
              <a:t>预测函数：</a:t>
            </a:r>
          </a:p>
          <a:p>
            <a:pPr algn="l" rtl="0"/>
            <a:r>
              <a:rPr lang="en-US" altLang="zh-CN" sz="3200" b="0" i="0" dirty="0">
                <a:solidFill>
                  <a:srgbClr val="000000"/>
                </a:solidFill>
                <a:effectLst/>
                <a:latin typeface="Helvetica Neue"/>
              </a:rPr>
              <a:t>1.Bagging</a:t>
            </a:r>
            <a:r>
              <a:rPr lang="zh-CN" altLang="en-US" sz="3200" b="0" i="0" dirty="0">
                <a:solidFill>
                  <a:srgbClr val="000000"/>
                </a:solidFill>
                <a:effectLst/>
                <a:latin typeface="Helvetica Neue"/>
              </a:rPr>
              <a:t>：所有预测函数的权重相等。</a:t>
            </a:r>
          </a:p>
          <a:p>
            <a:pPr algn="l" rtl="0"/>
            <a:r>
              <a:rPr lang="en-US" altLang="zh-CN" sz="3200" b="0" i="0" dirty="0">
                <a:solidFill>
                  <a:srgbClr val="000000"/>
                </a:solidFill>
                <a:effectLst/>
                <a:latin typeface="Helvetica Neue"/>
              </a:rPr>
              <a:t>2.Boosting</a:t>
            </a:r>
            <a:r>
              <a:rPr lang="zh-CN" altLang="en-US" sz="3200" b="0" i="0" dirty="0">
                <a:solidFill>
                  <a:srgbClr val="000000"/>
                </a:solidFill>
                <a:effectLst/>
                <a:latin typeface="Helvetica Neue"/>
              </a:rPr>
              <a:t>：每个弱分类器都有相应的权重，对于分类误差小的分类器会有更大的权重。</a:t>
            </a:r>
          </a:p>
        </p:txBody>
      </p:sp>
    </p:spTree>
    <p:custDataLst>
      <p:tags r:id="rId1"/>
    </p:custDataLst>
    <p:extLst>
      <p:ext uri="{BB962C8B-B14F-4D97-AF65-F5344CB8AC3E}">
        <p14:creationId xmlns:p14="http://schemas.microsoft.com/office/powerpoint/2010/main" val="3133825630"/>
      </p:ext>
    </p:extLst>
  </p:cSld>
  <p:clrMapOvr>
    <a:masterClrMapping/>
  </p:clrMapOvr>
  <p:transition advTm="2000"/>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4BA2447E-AFD1-43B0-AEEE-78C4B98E9F95}"/>
              </a:ext>
            </a:extLst>
          </p:cNvPr>
          <p:cNvSpPr/>
          <p:nvPr/>
        </p:nvSpPr>
        <p:spPr>
          <a:xfrm>
            <a:off x="512466" y="753626"/>
            <a:ext cx="2066382" cy="6372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Arial"/>
            </a:endParaRPr>
          </a:p>
        </p:txBody>
      </p:sp>
      <p:sp>
        <p:nvSpPr>
          <p:cNvPr id="343" name="TextBox 3">
            <a:extLst>
              <a:ext uri="{FF2B5EF4-FFF2-40B4-BE49-F238E27FC236}">
                <a16:creationId xmlns:a16="http://schemas.microsoft.com/office/drawing/2014/main" id="{60CB43B0-2A48-4AE3-9E61-80253A8DD5E7}"/>
              </a:ext>
            </a:extLst>
          </p:cNvPr>
          <p:cNvSpPr txBox="1"/>
          <p:nvPr/>
        </p:nvSpPr>
        <p:spPr>
          <a:xfrm>
            <a:off x="978336" y="948890"/>
            <a:ext cx="4176467" cy="646331"/>
          </a:xfrm>
          <a:custGeom>
            <a:avLst/>
            <a:gdLst>
              <a:gd name="T0" fmla="*/ 7727 w 8478"/>
              <a:gd name="T1" fmla="*/ 1215 h 7536"/>
              <a:gd name="T2" fmla="*/ 727 w 8478"/>
              <a:gd name="T3" fmla="*/ 1215 h 7536"/>
              <a:gd name="T4" fmla="*/ 0 w 8478"/>
              <a:gd name="T5" fmla="*/ 3124 h 7536"/>
              <a:gd name="T6" fmla="*/ 1054 w 8478"/>
              <a:gd name="T7" fmla="*/ 4169 h 7536"/>
              <a:gd name="T8" fmla="*/ 2119 w 8478"/>
              <a:gd name="T9" fmla="*/ 3124 h 7536"/>
              <a:gd name="T10" fmla="*/ 3173 w 8478"/>
              <a:gd name="T11" fmla="*/ 4169 h 7536"/>
              <a:gd name="T12" fmla="*/ 4239 w 8478"/>
              <a:gd name="T13" fmla="*/ 3124 h 7536"/>
              <a:gd name="T14" fmla="*/ 5293 w 8478"/>
              <a:gd name="T15" fmla="*/ 4169 h 7536"/>
              <a:gd name="T16" fmla="*/ 6346 w 8478"/>
              <a:gd name="T17" fmla="*/ 3124 h 7536"/>
              <a:gd name="T18" fmla="*/ 7412 w 8478"/>
              <a:gd name="T19" fmla="*/ 4169 h 7536"/>
              <a:gd name="T20" fmla="*/ 8478 w 8478"/>
              <a:gd name="T21" fmla="*/ 3124 h 7536"/>
              <a:gd name="T22" fmla="*/ 7727 w 8478"/>
              <a:gd name="T23" fmla="*/ 1215 h 7536"/>
              <a:gd name="T24" fmla="*/ 7146 w 8478"/>
              <a:gd name="T25" fmla="*/ 4497 h 7536"/>
              <a:gd name="T26" fmla="*/ 7146 w 8478"/>
              <a:gd name="T27" fmla="*/ 6928 h 7536"/>
              <a:gd name="T28" fmla="*/ 1332 w 8478"/>
              <a:gd name="T29" fmla="*/ 6928 h 7536"/>
              <a:gd name="T30" fmla="*/ 1332 w 8478"/>
              <a:gd name="T31" fmla="*/ 4497 h 7536"/>
              <a:gd name="T32" fmla="*/ 727 w 8478"/>
              <a:gd name="T33" fmla="*/ 4497 h 7536"/>
              <a:gd name="T34" fmla="*/ 727 w 8478"/>
              <a:gd name="T35" fmla="*/ 7050 h 7536"/>
              <a:gd name="T36" fmla="*/ 1187 w 8478"/>
              <a:gd name="T37" fmla="*/ 7536 h 7536"/>
              <a:gd name="T38" fmla="*/ 7279 w 8478"/>
              <a:gd name="T39" fmla="*/ 7536 h 7536"/>
              <a:gd name="T40" fmla="*/ 7739 w 8478"/>
              <a:gd name="T41" fmla="*/ 7050 h 7536"/>
              <a:gd name="T42" fmla="*/ 7739 w 8478"/>
              <a:gd name="T43" fmla="*/ 4497 h 7536"/>
              <a:gd name="T44" fmla="*/ 7146 w 8478"/>
              <a:gd name="T45" fmla="*/ 4497 h 7536"/>
              <a:gd name="T46" fmla="*/ 7727 w 8478"/>
              <a:gd name="T47" fmla="*/ 1203 h 7536"/>
              <a:gd name="T48" fmla="*/ 1211 w 8478"/>
              <a:gd name="T49" fmla="*/ 729 h 7536"/>
              <a:gd name="T50" fmla="*/ 7267 w 8478"/>
              <a:gd name="T51" fmla="*/ 729 h 7536"/>
              <a:gd name="T52" fmla="*/ 7630 w 8478"/>
              <a:gd name="T53" fmla="*/ 365 h 7536"/>
              <a:gd name="T54" fmla="*/ 7267 w 8478"/>
              <a:gd name="T55" fmla="*/ 0 h 7536"/>
              <a:gd name="T56" fmla="*/ 1211 w 8478"/>
              <a:gd name="T57" fmla="*/ 0 h 7536"/>
              <a:gd name="T58" fmla="*/ 848 w 8478"/>
              <a:gd name="T59" fmla="*/ 365 h 7536"/>
              <a:gd name="T60" fmla="*/ 1211 w 8478"/>
              <a:gd name="T61" fmla="*/ 729 h 7536"/>
              <a:gd name="T62" fmla="*/ 1211 w 8478"/>
              <a:gd name="T63" fmla="*/ 729 h 7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478" h="7536">
                <a:moveTo>
                  <a:pt x="7727" y="1215"/>
                </a:moveTo>
                <a:lnTo>
                  <a:pt x="727" y="1215"/>
                </a:lnTo>
                <a:lnTo>
                  <a:pt x="0" y="3124"/>
                </a:lnTo>
                <a:cubicBezTo>
                  <a:pt x="0" y="3695"/>
                  <a:pt x="472" y="4169"/>
                  <a:pt x="1054" y="4169"/>
                </a:cubicBezTo>
                <a:cubicBezTo>
                  <a:pt x="1635" y="4169"/>
                  <a:pt x="2119" y="3707"/>
                  <a:pt x="2119" y="3124"/>
                </a:cubicBezTo>
                <a:cubicBezTo>
                  <a:pt x="2119" y="3695"/>
                  <a:pt x="2592" y="4169"/>
                  <a:pt x="3173" y="4169"/>
                </a:cubicBezTo>
                <a:cubicBezTo>
                  <a:pt x="3755" y="4169"/>
                  <a:pt x="4239" y="3707"/>
                  <a:pt x="4239" y="3124"/>
                </a:cubicBezTo>
                <a:cubicBezTo>
                  <a:pt x="4239" y="3695"/>
                  <a:pt x="4711" y="4169"/>
                  <a:pt x="5293" y="4169"/>
                </a:cubicBezTo>
                <a:cubicBezTo>
                  <a:pt x="5874" y="4169"/>
                  <a:pt x="6346" y="3707"/>
                  <a:pt x="6346" y="3124"/>
                </a:cubicBezTo>
                <a:cubicBezTo>
                  <a:pt x="6346" y="3695"/>
                  <a:pt x="6819" y="4169"/>
                  <a:pt x="7412" y="4169"/>
                </a:cubicBezTo>
                <a:cubicBezTo>
                  <a:pt x="7994" y="4169"/>
                  <a:pt x="8478" y="3707"/>
                  <a:pt x="8478" y="3124"/>
                </a:cubicBezTo>
                <a:lnTo>
                  <a:pt x="7727" y="1215"/>
                </a:lnTo>
                <a:close/>
                <a:moveTo>
                  <a:pt x="7146" y="4497"/>
                </a:moveTo>
                <a:lnTo>
                  <a:pt x="7146" y="6928"/>
                </a:lnTo>
                <a:lnTo>
                  <a:pt x="1332" y="6928"/>
                </a:lnTo>
                <a:lnTo>
                  <a:pt x="1332" y="4497"/>
                </a:lnTo>
                <a:lnTo>
                  <a:pt x="727" y="4497"/>
                </a:lnTo>
                <a:lnTo>
                  <a:pt x="727" y="7050"/>
                </a:lnTo>
                <a:cubicBezTo>
                  <a:pt x="727" y="7269"/>
                  <a:pt x="969" y="7536"/>
                  <a:pt x="1187" y="7536"/>
                </a:cubicBezTo>
                <a:lnTo>
                  <a:pt x="7279" y="7536"/>
                </a:lnTo>
                <a:cubicBezTo>
                  <a:pt x="7497" y="7536"/>
                  <a:pt x="7739" y="7269"/>
                  <a:pt x="7739" y="7050"/>
                </a:cubicBezTo>
                <a:lnTo>
                  <a:pt x="7739" y="4497"/>
                </a:lnTo>
                <a:lnTo>
                  <a:pt x="7146" y="4497"/>
                </a:lnTo>
                <a:close/>
                <a:moveTo>
                  <a:pt x="7727" y="1203"/>
                </a:moveTo>
                <a:close/>
                <a:moveTo>
                  <a:pt x="1211" y="729"/>
                </a:moveTo>
                <a:lnTo>
                  <a:pt x="7267" y="729"/>
                </a:lnTo>
                <a:cubicBezTo>
                  <a:pt x="7473" y="729"/>
                  <a:pt x="7630" y="571"/>
                  <a:pt x="7630" y="365"/>
                </a:cubicBezTo>
                <a:cubicBezTo>
                  <a:pt x="7630" y="158"/>
                  <a:pt x="7473" y="0"/>
                  <a:pt x="7267" y="0"/>
                </a:cubicBezTo>
                <a:lnTo>
                  <a:pt x="1211" y="0"/>
                </a:lnTo>
                <a:cubicBezTo>
                  <a:pt x="1005" y="0"/>
                  <a:pt x="848" y="158"/>
                  <a:pt x="848" y="365"/>
                </a:cubicBezTo>
                <a:cubicBezTo>
                  <a:pt x="848" y="571"/>
                  <a:pt x="1005" y="729"/>
                  <a:pt x="1211" y="729"/>
                </a:cubicBezTo>
                <a:close/>
                <a:moveTo>
                  <a:pt x="1211" y="729"/>
                </a:moveTo>
                <a:close/>
              </a:path>
            </a:pathLst>
          </a:cu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3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Arial"/>
              </a:rPr>
              <a:t>两者比较</a:t>
            </a:r>
          </a:p>
        </p:txBody>
      </p:sp>
      <p:sp>
        <p:nvSpPr>
          <p:cNvPr id="12" name="iconfont-1191-870141">
            <a:extLst>
              <a:ext uri="{FF2B5EF4-FFF2-40B4-BE49-F238E27FC236}">
                <a16:creationId xmlns:a16="http://schemas.microsoft.com/office/drawing/2014/main" id="{EBC2B9BF-EAD3-44A2-BDA2-0AD56B3FA94D}"/>
              </a:ext>
            </a:extLst>
          </p:cNvPr>
          <p:cNvSpPr/>
          <p:nvPr/>
        </p:nvSpPr>
        <p:spPr>
          <a:xfrm>
            <a:off x="207623" y="948890"/>
            <a:ext cx="609685" cy="609685"/>
          </a:xfrm>
          <a:custGeom>
            <a:avLst/>
            <a:gdLst>
              <a:gd name="T0" fmla="*/ 3884 w 7768"/>
              <a:gd name="T1" fmla="*/ 0 h 7768"/>
              <a:gd name="T2" fmla="*/ 0 w 7768"/>
              <a:gd name="T3" fmla="*/ 3884 h 7768"/>
              <a:gd name="T4" fmla="*/ 3884 w 7768"/>
              <a:gd name="T5" fmla="*/ 7768 h 7768"/>
              <a:gd name="T6" fmla="*/ 7768 w 7768"/>
              <a:gd name="T7" fmla="*/ 3884 h 7768"/>
              <a:gd name="T8" fmla="*/ 3884 w 7768"/>
              <a:gd name="T9" fmla="*/ 0 h 7768"/>
              <a:gd name="T10" fmla="*/ 3884 w 7768"/>
              <a:gd name="T11" fmla="*/ 7298 h 7768"/>
              <a:gd name="T12" fmla="*/ 470 w 7768"/>
              <a:gd name="T13" fmla="*/ 3884 h 7768"/>
              <a:gd name="T14" fmla="*/ 3884 w 7768"/>
              <a:gd name="T15" fmla="*/ 470 h 7768"/>
              <a:gd name="T16" fmla="*/ 7298 w 7768"/>
              <a:gd name="T17" fmla="*/ 3884 h 7768"/>
              <a:gd name="T18" fmla="*/ 3884 w 7768"/>
              <a:gd name="T19" fmla="*/ 7298 h 7768"/>
              <a:gd name="T20" fmla="*/ 3217 w 7768"/>
              <a:gd name="T21" fmla="*/ 2714 h 7768"/>
              <a:gd name="T22" fmla="*/ 4182 w 7768"/>
              <a:gd name="T23" fmla="*/ 3884 h 7768"/>
              <a:gd name="T24" fmla="*/ 3217 w 7768"/>
              <a:gd name="T25" fmla="*/ 5054 h 7768"/>
              <a:gd name="T26" fmla="*/ 3580 w 7768"/>
              <a:gd name="T27" fmla="*/ 5353 h 7768"/>
              <a:gd name="T28" fmla="*/ 4791 w 7768"/>
              <a:gd name="T29" fmla="*/ 3884 h 7768"/>
              <a:gd name="T30" fmla="*/ 3580 w 7768"/>
              <a:gd name="T31" fmla="*/ 2415 h 7768"/>
              <a:gd name="T32" fmla="*/ 3217 w 7768"/>
              <a:gd name="T33" fmla="*/ 2714 h 7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768" h="7768">
                <a:moveTo>
                  <a:pt x="3884" y="0"/>
                </a:moveTo>
                <a:cubicBezTo>
                  <a:pt x="1743" y="0"/>
                  <a:pt x="0" y="1743"/>
                  <a:pt x="0" y="3884"/>
                </a:cubicBezTo>
                <a:cubicBezTo>
                  <a:pt x="0" y="6025"/>
                  <a:pt x="1743" y="7768"/>
                  <a:pt x="3884" y="7768"/>
                </a:cubicBezTo>
                <a:cubicBezTo>
                  <a:pt x="6025" y="7768"/>
                  <a:pt x="7768" y="6025"/>
                  <a:pt x="7768" y="3884"/>
                </a:cubicBezTo>
                <a:cubicBezTo>
                  <a:pt x="7768" y="1743"/>
                  <a:pt x="6025" y="0"/>
                  <a:pt x="3884" y="0"/>
                </a:cubicBezTo>
                <a:close/>
                <a:moveTo>
                  <a:pt x="3884" y="7298"/>
                </a:moveTo>
                <a:cubicBezTo>
                  <a:pt x="2001" y="7298"/>
                  <a:pt x="470" y="5766"/>
                  <a:pt x="470" y="3884"/>
                </a:cubicBezTo>
                <a:cubicBezTo>
                  <a:pt x="470" y="2002"/>
                  <a:pt x="2001" y="470"/>
                  <a:pt x="3884" y="470"/>
                </a:cubicBezTo>
                <a:cubicBezTo>
                  <a:pt x="5766" y="470"/>
                  <a:pt x="7298" y="2002"/>
                  <a:pt x="7298" y="3884"/>
                </a:cubicBezTo>
                <a:cubicBezTo>
                  <a:pt x="7298" y="5766"/>
                  <a:pt x="5766" y="7298"/>
                  <a:pt x="3884" y="7298"/>
                </a:cubicBezTo>
                <a:close/>
                <a:moveTo>
                  <a:pt x="3217" y="2714"/>
                </a:moveTo>
                <a:lnTo>
                  <a:pt x="4182" y="3884"/>
                </a:lnTo>
                <a:lnTo>
                  <a:pt x="3217" y="5054"/>
                </a:lnTo>
                <a:lnTo>
                  <a:pt x="3580" y="5353"/>
                </a:lnTo>
                <a:lnTo>
                  <a:pt x="4791" y="3884"/>
                </a:lnTo>
                <a:lnTo>
                  <a:pt x="3580" y="2415"/>
                </a:lnTo>
                <a:lnTo>
                  <a:pt x="3217" y="2714"/>
                </a:lnTo>
                <a:close/>
              </a:path>
            </a:pathLst>
          </a:custGeom>
          <a:solidFill>
            <a:srgbClr val="0170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28BA5"/>
              </a:solidFill>
              <a:effectLst/>
              <a:uLnTx/>
              <a:uFillTx/>
              <a:latin typeface="Calibri"/>
              <a:cs typeface="Arial"/>
            </a:endParaRPr>
          </a:p>
        </p:txBody>
      </p:sp>
      <p:sp>
        <p:nvSpPr>
          <p:cNvPr id="9" name="文本框 8">
            <a:extLst>
              <a:ext uri="{FF2B5EF4-FFF2-40B4-BE49-F238E27FC236}">
                <a16:creationId xmlns:a16="http://schemas.microsoft.com/office/drawing/2014/main" id="{96FE33B1-E895-4B98-81BC-10DB7E5F0960}"/>
              </a:ext>
            </a:extLst>
          </p:cNvPr>
          <p:cNvSpPr txBox="1"/>
          <p:nvPr/>
        </p:nvSpPr>
        <p:spPr>
          <a:xfrm>
            <a:off x="978336" y="2708509"/>
            <a:ext cx="9457049" cy="2062103"/>
          </a:xfrm>
          <a:prstGeom prst="rect">
            <a:avLst/>
          </a:prstGeom>
          <a:noFill/>
        </p:spPr>
        <p:txBody>
          <a:bodyPr wrap="square">
            <a:spAutoFit/>
          </a:bodyPr>
          <a:lstStyle/>
          <a:p>
            <a:pPr algn="l" rtl="0"/>
            <a:r>
              <a:rPr lang="zh-CN" altLang="en-US" sz="3200" b="0" i="0" dirty="0">
                <a:solidFill>
                  <a:srgbClr val="000000"/>
                </a:solidFill>
                <a:effectLst/>
                <a:latin typeface="Helvetica Neue"/>
              </a:rPr>
              <a:t>并行计算：</a:t>
            </a:r>
          </a:p>
          <a:p>
            <a:pPr algn="l" rtl="0"/>
            <a:r>
              <a:rPr lang="en-US" altLang="zh-CN" sz="3200" b="0" i="0" dirty="0">
                <a:solidFill>
                  <a:srgbClr val="000000"/>
                </a:solidFill>
                <a:effectLst/>
                <a:latin typeface="Helvetica Neue"/>
              </a:rPr>
              <a:t>1.Bagging</a:t>
            </a:r>
            <a:r>
              <a:rPr lang="zh-CN" altLang="en-US" sz="3200" b="0" i="0" dirty="0">
                <a:solidFill>
                  <a:srgbClr val="000000"/>
                </a:solidFill>
                <a:effectLst/>
                <a:latin typeface="Helvetica Neue"/>
              </a:rPr>
              <a:t>：各个预测函数可以并行生成。</a:t>
            </a:r>
          </a:p>
          <a:p>
            <a:pPr algn="l" rtl="0"/>
            <a:r>
              <a:rPr lang="en-US" altLang="zh-CN" sz="3200" b="0" i="0" dirty="0">
                <a:solidFill>
                  <a:srgbClr val="000000"/>
                </a:solidFill>
                <a:effectLst/>
                <a:latin typeface="Helvetica Neue"/>
              </a:rPr>
              <a:t>2.Boosting</a:t>
            </a:r>
            <a:r>
              <a:rPr lang="zh-CN" altLang="en-US" sz="3200" b="0" i="0" dirty="0">
                <a:solidFill>
                  <a:srgbClr val="000000"/>
                </a:solidFill>
                <a:effectLst/>
                <a:latin typeface="Helvetica Neue"/>
              </a:rPr>
              <a:t>：各个预测函数只能顺序生成，因为后一个模型参数需要前一轮模型的结果。</a:t>
            </a:r>
          </a:p>
        </p:txBody>
      </p:sp>
    </p:spTree>
    <p:custDataLst>
      <p:tags r:id="rId1"/>
    </p:custDataLst>
    <p:extLst>
      <p:ext uri="{BB962C8B-B14F-4D97-AF65-F5344CB8AC3E}">
        <p14:creationId xmlns:p14="http://schemas.microsoft.com/office/powerpoint/2010/main" val="3249688377"/>
      </p:ext>
    </p:extLst>
  </p:cSld>
  <p:clrMapOvr>
    <a:masterClrMapping/>
  </p:clrMapOvr>
  <p:transition advTm="2000"/>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4BA2447E-AFD1-43B0-AEEE-78C4B98E9F95}"/>
              </a:ext>
            </a:extLst>
          </p:cNvPr>
          <p:cNvSpPr/>
          <p:nvPr/>
        </p:nvSpPr>
        <p:spPr>
          <a:xfrm>
            <a:off x="512466" y="753626"/>
            <a:ext cx="2066382" cy="6372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Arial"/>
            </a:endParaRPr>
          </a:p>
        </p:txBody>
      </p:sp>
      <p:sp>
        <p:nvSpPr>
          <p:cNvPr id="343" name="TextBox 3">
            <a:extLst>
              <a:ext uri="{FF2B5EF4-FFF2-40B4-BE49-F238E27FC236}">
                <a16:creationId xmlns:a16="http://schemas.microsoft.com/office/drawing/2014/main" id="{60CB43B0-2A48-4AE3-9E61-80253A8DD5E7}"/>
              </a:ext>
            </a:extLst>
          </p:cNvPr>
          <p:cNvSpPr txBox="1"/>
          <p:nvPr/>
        </p:nvSpPr>
        <p:spPr>
          <a:xfrm>
            <a:off x="978336" y="948890"/>
            <a:ext cx="4176467" cy="646331"/>
          </a:xfrm>
          <a:custGeom>
            <a:avLst/>
            <a:gdLst>
              <a:gd name="T0" fmla="*/ 7727 w 8478"/>
              <a:gd name="T1" fmla="*/ 1215 h 7536"/>
              <a:gd name="T2" fmla="*/ 727 w 8478"/>
              <a:gd name="T3" fmla="*/ 1215 h 7536"/>
              <a:gd name="T4" fmla="*/ 0 w 8478"/>
              <a:gd name="T5" fmla="*/ 3124 h 7536"/>
              <a:gd name="T6" fmla="*/ 1054 w 8478"/>
              <a:gd name="T7" fmla="*/ 4169 h 7536"/>
              <a:gd name="T8" fmla="*/ 2119 w 8478"/>
              <a:gd name="T9" fmla="*/ 3124 h 7536"/>
              <a:gd name="T10" fmla="*/ 3173 w 8478"/>
              <a:gd name="T11" fmla="*/ 4169 h 7536"/>
              <a:gd name="T12" fmla="*/ 4239 w 8478"/>
              <a:gd name="T13" fmla="*/ 3124 h 7536"/>
              <a:gd name="T14" fmla="*/ 5293 w 8478"/>
              <a:gd name="T15" fmla="*/ 4169 h 7536"/>
              <a:gd name="T16" fmla="*/ 6346 w 8478"/>
              <a:gd name="T17" fmla="*/ 3124 h 7536"/>
              <a:gd name="T18" fmla="*/ 7412 w 8478"/>
              <a:gd name="T19" fmla="*/ 4169 h 7536"/>
              <a:gd name="T20" fmla="*/ 8478 w 8478"/>
              <a:gd name="T21" fmla="*/ 3124 h 7536"/>
              <a:gd name="T22" fmla="*/ 7727 w 8478"/>
              <a:gd name="T23" fmla="*/ 1215 h 7536"/>
              <a:gd name="T24" fmla="*/ 7146 w 8478"/>
              <a:gd name="T25" fmla="*/ 4497 h 7536"/>
              <a:gd name="T26" fmla="*/ 7146 w 8478"/>
              <a:gd name="T27" fmla="*/ 6928 h 7536"/>
              <a:gd name="T28" fmla="*/ 1332 w 8478"/>
              <a:gd name="T29" fmla="*/ 6928 h 7536"/>
              <a:gd name="T30" fmla="*/ 1332 w 8478"/>
              <a:gd name="T31" fmla="*/ 4497 h 7536"/>
              <a:gd name="T32" fmla="*/ 727 w 8478"/>
              <a:gd name="T33" fmla="*/ 4497 h 7536"/>
              <a:gd name="T34" fmla="*/ 727 w 8478"/>
              <a:gd name="T35" fmla="*/ 7050 h 7536"/>
              <a:gd name="T36" fmla="*/ 1187 w 8478"/>
              <a:gd name="T37" fmla="*/ 7536 h 7536"/>
              <a:gd name="T38" fmla="*/ 7279 w 8478"/>
              <a:gd name="T39" fmla="*/ 7536 h 7536"/>
              <a:gd name="T40" fmla="*/ 7739 w 8478"/>
              <a:gd name="T41" fmla="*/ 7050 h 7536"/>
              <a:gd name="T42" fmla="*/ 7739 w 8478"/>
              <a:gd name="T43" fmla="*/ 4497 h 7536"/>
              <a:gd name="T44" fmla="*/ 7146 w 8478"/>
              <a:gd name="T45" fmla="*/ 4497 h 7536"/>
              <a:gd name="T46" fmla="*/ 7727 w 8478"/>
              <a:gd name="T47" fmla="*/ 1203 h 7536"/>
              <a:gd name="T48" fmla="*/ 1211 w 8478"/>
              <a:gd name="T49" fmla="*/ 729 h 7536"/>
              <a:gd name="T50" fmla="*/ 7267 w 8478"/>
              <a:gd name="T51" fmla="*/ 729 h 7536"/>
              <a:gd name="T52" fmla="*/ 7630 w 8478"/>
              <a:gd name="T53" fmla="*/ 365 h 7536"/>
              <a:gd name="T54" fmla="*/ 7267 w 8478"/>
              <a:gd name="T55" fmla="*/ 0 h 7536"/>
              <a:gd name="T56" fmla="*/ 1211 w 8478"/>
              <a:gd name="T57" fmla="*/ 0 h 7536"/>
              <a:gd name="T58" fmla="*/ 848 w 8478"/>
              <a:gd name="T59" fmla="*/ 365 h 7536"/>
              <a:gd name="T60" fmla="*/ 1211 w 8478"/>
              <a:gd name="T61" fmla="*/ 729 h 7536"/>
              <a:gd name="T62" fmla="*/ 1211 w 8478"/>
              <a:gd name="T63" fmla="*/ 729 h 7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478" h="7536">
                <a:moveTo>
                  <a:pt x="7727" y="1215"/>
                </a:moveTo>
                <a:lnTo>
                  <a:pt x="727" y="1215"/>
                </a:lnTo>
                <a:lnTo>
                  <a:pt x="0" y="3124"/>
                </a:lnTo>
                <a:cubicBezTo>
                  <a:pt x="0" y="3695"/>
                  <a:pt x="472" y="4169"/>
                  <a:pt x="1054" y="4169"/>
                </a:cubicBezTo>
                <a:cubicBezTo>
                  <a:pt x="1635" y="4169"/>
                  <a:pt x="2119" y="3707"/>
                  <a:pt x="2119" y="3124"/>
                </a:cubicBezTo>
                <a:cubicBezTo>
                  <a:pt x="2119" y="3695"/>
                  <a:pt x="2592" y="4169"/>
                  <a:pt x="3173" y="4169"/>
                </a:cubicBezTo>
                <a:cubicBezTo>
                  <a:pt x="3755" y="4169"/>
                  <a:pt x="4239" y="3707"/>
                  <a:pt x="4239" y="3124"/>
                </a:cubicBezTo>
                <a:cubicBezTo>
                  <a:pt x="4239" y="3695"/>
                  <a:pt x="4711" y="4169"/>
                  <a:pt x="5293" y="4169"/>
                </a:cubicBezTo>
                <a:cubicBezTo>
                  <a:pt x="5874" y="4169"/>
                  <a:pt x="6346" y="3707"/>
                  <a:pt x="6346" y="3124"/>
                </a:cubicBezTo>
                <a:cubicBezTo>
                  <a:pt x="6346" y="3695"/>
                  <a:pt x="6819" y="4169"/>
                  <a:pt x="7412" y="4169"/>
                </a:cubicBezTo>
                <a:cubicBezTo>
                  <a:pt x="7994" y="4169"/>
                  <a:pt x="8478" y="3707"/>
                  <a:pt x="8478" y="3124"/>
                </a:cubicBezTo>
                <a:lnTo>
                  <a:pt x="7727" y="1215"/>
                </a:lnTo>
                <a:close/>
                <a:moveTo>
                  <a:pt x="7146" y="4497"/>
                </a:moveTo>
                <a:lnTo>
                  <a:pt x="7146" y="6928"/>
                </a:lnTo>
                <a:lnTo>
                  <a:pt x="1332" y="6928"/>
                </a:lnTo>
                <a:lnTo>
                  <a:pt x="1332" y="4497"/>
                </a:lnTo>
                <a:lnTo>
                  <a:pt x="727" y="4497"/>
                </a:lnTo>
                <a:lnTo>
                  <a:pt x="727" y="7050"/>
                </a:lnTo>
                <a:cubicBezTo>
                  <a:pt x="727" y="7269"/>
                  <a:pt x="969" y="7536"/>
                  <a:pt x="1187" y="7536"/>
                </a:cubicBezTo>
                <a:lnTo>
                  <a:pt x="7279" y="7536"/>
                </a:lnTo>
                <a:cubicBezTo>
                  <a:pt x="7497" y="7536"/>
                  <a:pt x="7739" y="7269"/>
                  <a:pt x="7739" y="7050"/>
                </a:cubicBezTo>
                <a:lnTo>
                  <a:pt x="7739" y="4497"/>
                </a:lnTo>
                <a:lnTo>
                  <a:pt x="7146" y="4497"/>
                </a:lnTo>
                <a:close/>
                <a:moveTo>
                  <a:pt x="7727" y="1203"/>
                </a:moveTo>
                <a:close/>
                <a:moveTo>
                  <a:pt x="1211" y="729"/>
                </a:moveTo>
                <a:lnTo>
                  <a:pt x="7267" y="729"/>
                </a:lnTo>
                <a:cubicBezTo>
                  <a:pt x="7473" y="729"/>
                  <a:pt x="7630" y="571"/>
                  <a:pt x="7630" y="365"/>
                </a:cubicBezTo>
                <a:cubicBezTo>
                  <a:pt x="7630" y="158"/>
                  <a:pt x="7473" y="0"/>
                  <a:pt x="7267" y="0"/>
                </a:cubicBezTo>
                <a:lnTo>
                  <a:pt x="1211" y="0"/>
                </a:lnTo>
                <a:cubicBezTo>
                  <a:pt x="1005" y="0"/>
                  <a:pt x="848" y="158"/>
                  <a:pt x="848" y="365"/>
                </a:cubicBezTo>
                <a:cubicBezTo>
                  <a:pt x="848" y="571"/>
                  <a:pt x="1005" y="729"/>
                  <a:pt x="1211" y="729"/>
                </a:cubicBezTo>
                <a:close/>
                <a:moveTo>
                  <a:pt x="1211" y="729"/>
                </a:moveTo>
                <a:close/>
              </a:path>
            </a:pathLst>
          </a:cu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3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Arial"/>
              </a:rPr>
              <a:t>两者比较</a:t>
            </a:r>
          </a:p>
        </p:txBody>
      </p:sp>
      <p:sp>
        <p:nvSpPr>
          <p:cNvPr id="12" name="iconfont-1191-870141">
            <a:extLst>
              <a:ext uri="{FF2B5EF4-FFF2-40B4-BE49-F238E27FC236}">
                <a16:creationId xmlns:a16="http://schemas.microsoft.com/office/drawing/2014/main" id="{EBC2B9BF-EAD3-44A2-BDA2-0AD56B3FA94D}"/>
              </a:ext>
            </a:extLst>
          </p:cNvPr>
          <p:cNvSpPr/>
          <p:nvPr/>
        </p:nvSpPr>
        <p:spPr>
          <a:xfrm>
            <a:off x="207623" y="948890"/>
            <a:ext cx="609685" cy="609685"/>
          </a:xfrm>
          <a:custGeom>
            <a:avLst/>
            <a:gdLst>
              <a:gd name="T0" fmla="*/ 3884 w 7768"/>
              <a:gd name="T1" fmla="*/ 0 h 7768"/>
              <a:gd name="T2" fmla="*/ 0 w 7768"/>
              <a:gd name="T3" fmla="*/ 3884 h 7768"/>
              <a:gd name="T4" fmla="*/ 3884 w 7768"/>
              <a:gd name="T5" fmla="*/ 7768 h 7768"/>
              <a:gd name="T6" fmla="*/ 7768 w 7768"/>
              <a:gd name="T7" fmla="*/ 3884 h 7768"/>
              <a:gd name="T8" fmla="*/ 3884 w 7768"/>
              <a:gd name="T9" fmla="*/ 0 h 7768"/>
              <a:gd name="T10" fmla="*/ 3884 w 7768"/>
              <a:gd name="T11" fmla="*/ 7298 h 7768"/>
              <a:gd name="T12" fmla="*/ 470 w 7768"/>
              <a:gd name="T13" fmla="*/ 3884 h 7768"/>
              <a:gd name="T14" fmla="*/ 3884 w 7768"/>
              <a:gd name="T15" fmla="*/ 470 h 7768"/>
              <a:gd name="T16" fmla="*/ 7298 w 7768"/>
              <a:gd name="T17" fmla="*/ 3884 h 7768"/>
              <a:gd name="T18" fmla="*/ 3884 w 7768"/>
              <a:gd name="T19" fmla="*/ 7298 h 7768"/>
              <a:gd name="T20" fmla="*/ 3217 w 7768"/>
              <a:gd name="T21" fmla="*/ 2714 h 7768"/>
              <a:gd name="T22" fmla="*/ 4182 w 7768"/>
              <a:gd name="T23" fmla="*/ 3884 h 7768"/>
              <a:gd name="T24" fmla="*/ 3217 w 7768"/>
              <a:gd name="T25" fmla="*/ 5054 h 7768"/>
              <a:gd name="T26" fmla="*/ 3580 w 7768"/>
              <a:gd name="T27" fmla="*/ 5353 h 7768"/>
              <a:gd name="T28" fmla="*/ 4791 w 7768"/>
              <a:gd name="T29" fmla="*/ 3884 h 7768"/>
              <a:gd name="T30" fmla="*/ 3580 w 7768"/>
              <a:gd name="T31" fmla="*/ 2415 h 7768"/>
              <a:gd name="T32" fmla="*/ 3217 w 7768"/>
              <a:gd name="T33" fmla="*/ 2714 h 7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768" h="7768">
                <a:moveTo>
                  <a:pt x="3884" y="0"/>
                </a:moveTo>
                <a:cubicBezTo>
                  <a:pt x="1743" y="0"/>
                  <a:pt x="0" y="1743"/>
                  <a:pt x="0" y="3884"/>
                </a:cubicBezTo>
                <a:cubicBezTo>
                  <a:pt x="0" y="6025"/>
                  <a:pt x="1743" y="7768"/>
                  <a:pt x="3884" y="7768"/>
                </a:cubicBezTo>
                <a:cubicBezTo>
                  <a:pt x="6025" y="7768"/>
                  <a:pt x="7768" y="6025"/>
                  <a:pt x="7768" y="3884"/>
                </a:cubicBezTo>
                <a:cubicBezTo>
                  <a:pt x="7768" y="1743"/>
                  <a:pt x="6025" y="0"/>
                  <a:pt x="3884" y="0"/>
                </a:cubicBezTo>
                <a:close/>
                <a:moveTo>
                  <a:pt x="3884" y="7298"/>
                </a:moveTo>
                <a:cubicBezTo>
                  <a:pt x="2001" y="7298"/>
                  <a:pt x="470" y="5766"/>
                  <a:pt x="470" y="3884"/>
                </a:cubicBezTo>
                <a:cubicBezTo>
                  <a:pt x="470" y="2002"/>
                  <a:pt x="2001" y="470"/>
                  <a:pt x="3884" y="470"/>
                </a:cubicBezTo>
                <a:cubicBezTo>
                  <a:pt x="5766" y="470"/>
                  <a:pt x="7298" y="2002"/>
                  <a:pt x="7298" y="3884"/>
                </a:cubicBezTo>
                <a:cubicBezTo>
                  <a:pt x="7298" y="5766"/>
                  <a:pt x="5766" y="7298"/>
                  <a:pt x="3884" y="7298"/>
                </a:cubicBezTo>
                <a:close/>
                <a:moveTo>
                  <a:pt x="3217" y="2714"/>
                </a:moveTo>
                <a:lnTo>
                  <a:pt x="4182" y="3884"/>
                </a:lnTo>
                <a:lnTo>
                  <a:pt x="3217" y="5054"/>
                </a:lnTo>
                <a:lnTo>
                  <a:pt x="3580" y="5353"/>
                </a:lnTo>
                <a:lnTo>
                  <a:pt x="4791" y="3884"/>
                </a:lnTo>
                <a:lnTo>
                  <a:pt x="3580" y="2415"/>
                </a:lnTo>
                <a:lnTo>
                  <a:pt x="3217" y="2714"/>
                </a:lnTo>
                <a:close/>
              </a:path>
            </a:pathLst>
          </a:custGeom>
          <a:solidFill>
            <a:srgbClr val="0170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28BA5"/>
              </a:solidFill>
              <a:effectLst/>
              <a:uLnTx/>
              <a:uFillTx/>
              <a:latin typeface="Calibri"/>
              <a:cs typeface="Arial"/>
            </a:endParaRPr>
          </a:p>
        </p:txBody>
      </p:sp>
      <p:sp>
        <p:nvSpPr>
          <p:cNvPr id="9" name="文本框 8">
            <a:extLst>
              <a:ext uri="{FF2B5EF4-FFF2-40B4-BE49-F238E27FC236}">
                <a16:creationId xmlns:a16="http://schemas.microsoft.com/office/drawing/2014/main" id="{96FE33B1-E895-4B98-81BC-10DB7E5F0960}"/>
              </a:ext>
            </a:extLst>
          </p:cNvPr>
          <p:cNvSpPr txBox="1"/>
          <p:nvPr/>
        </p:nvSpPr>
        <p:spPr>
          <a:xfrm>
            <a:off x="1063177" y="2614241"/>
            <a:ext cx="9457049" cy="2554545"/>
          </a:xfrm>
          <a:prstGeom prst="rect">
            <a:avLst/>
          </a:prstGeom>
          <a:noFill/>
        </p:spPr>
        <p:txBody>
          <a:bodyPr wrap="square">
            <a:spAutoFit/>
          </a:bodyPr>
          <a:lstStyle/>
          <a:p>
            <a:pPr algn="l" rtl="0"/>
            <a:r>
              <a:rPr lang="zh-CN" altLang="en-US" sz="3200" b="0" i="0" dirty="0">
                <a:solidFill>
                  <a:srgbClr val="000000"/>
                </a:solidFill>
                <a:effectLst/>
                <a:latin typeface="Helvetica Neue"/>
              </a:rPr>
              <a:t>这两种方法都是把若干个分类器整合为一个分类器的方法，只是整合的方式不一样，最终得到不一样的效果，将不同的分类算法套入到此类算法框架中一定程度上会提高了原单一分类器的分类效果，但是也增大了计算量</a:t>
            </a:r>
          </a:p>
        </p:txBody>
      </p:sp>
    </p:spTree>
    <p:custDataLst>
      <p:tags r:id="rId1"/>
    </p:custDataLst>
    <p:extLst>
      <p:ext uri="{BB962C8B-B14F-4D97-AF65-F5344CB8AC3E}">
        <p14:creationId xmlns:p14="http://schemas.microsoft.com/office/powerpoint/2010/main" val="3857017158"/>
      </p:ext>
    </p:extLst>
  </p:cSld>
  <p:clrMapOvr>
    <a:masterClrMapping/>
  </p:clrMapOvr>
  <p:transition advTm="2000"/>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solidFill>
            <a:srgbClr val="000D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Arial"/>
            </a:endParaRPr>
          </a:p>
        </p:txBody>
      </p:sp>
      <p:pic>
        <p:nvPicPr>
          <p:cNvPr id="5" name="Picture 2" descr="C:\Documents and Settings\Administrator\桌面\新建文件夹\封面\复件 (38) 新建文件夹\dc6e24016985a28b4144.jpg"/>
          <p:cNvPicPr>
            <a:picLocks noChangeAspect="1" noChangeArrowheads="1"/>
          </p:cNvPicPr>
          <p:nvPr/>
        </p:nvPicPr>
        <p:blipFill>
          <a:blip r:embed="rId2">
            <a:extLst>
              <a:ext uri="{28A0092B-C50C-407E-A947-70E740481C1C}">
                <a14:useLocalDpi xmlns:a14="http://schemas.microsoft.com/office/drawing/2010/main" val="0"/>
              </a:ext>
            </a:extLst>
          </a:blip>
          <a:srcRect l="21648" r="50476"/>
          <a:stretch>
            <a:fillRect/>
          </a:stretch>
        </p:blipFill>
        <p:spPr bwMode="auto">
          <a:xfrm rot="5400000" flipV="1">
            <a:off x="4144364" y="-1715717"/>
            <a:ext cx="3409946" cy="6879489"/>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C:\Documents and Settings\Administrator\桌面\新建文件夹\封面\复件 (38) 新建文件夹\dc6e24016985a28b4144.jpg"/>
          <p:cNvPicPr>
            <a:picLocks noChangeAspect="1" noChangeArrowheads="1"/>
          </p:cNvPicPr>
          <p:nvPr/>
        </p:nvPicPr>
        <p:blipFill>
          <a:blip r:embed="rId2">
            <a:extLst>
              <a:ext uri="{28A0092B-C50C-407E-A947-70E740481C1C}">
                <a14:useLocalDpi xmlns:a14="http://schemas.microsoft.com/office/drawing/2010/main" val="0"/>
              </a:ext>
            </a:extLst>
          </a:blip>
          <a:srcRect l="21648" r="50476"/>
          <a:stretch>
            <a:fillRect/>
          </a:stretch>
        </p:blipFill>
        <p:spPr bwMode="auto">
          <a:xfrm rot="5400000" flipH="1">
            <a:off x="4144362" y="1694229"/>
            <a:ext cx="3409946" cy="6879489"/>
          </a:xfrm>
          <a:prstGeom prst="rect">
            <a:avLst/>
          </a:prstGeom>
          <a:noFill/>
          <a:extLst>
            <a:ext uri="{909E8E84-426E-40DD-AFC4-6F175D3DCCD1}">
              <a14:hiddenFill xmlns:a14="http://schemas.microsoft.com/office/drawing/2010/main">
                <a:solidFill>
                  <a:srgbClr val="FFFFFF"/>
                </a:solidFill>
              </a14:hiddenFill>
            </a:ext>
          </a:extLst>
        </p:spPr>
      </p:pic>
      <p:sp>
        <p:nvSpPr>
          <p:cNvPr id="14" name="矩形 13"/>
          <p:cNvSpPr/>
          <p:nvPr/>
        </p:nvSpPr>
        <p:spPr>
          <a:xfrm>
            <a:off x="0" y="1314450"/>
            <a:ext cx="12192000" cy="426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Arial"/>
            </a:endParaRPr>
          </a:p>
        </p:txBody>
      </p:sp>
      <p:sp>
        <p:nvSpPr>
          <p:cNvPr id="6" name="矩形 5"/>
          <p:cNvSpPr/>
          <p:nvPr/>
        </p:nvSpPr>
        <p:spPr>
          <a:xfrm>
            <a:off x="4977745" y="3815651"/>
            <a:ext cx="2236510" cy="584775"/>
          </a:xfrm>
          <a:prstGeom prst="rect">
            <a:avLst/>
          </a:prstGeom>
        </p:spPr>
        <p:txBody>
          <a:bodyPr wrap="none">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en-US" altLang="zh-CN" sz="3200" b="1" i="0" u="none" strike="noStrike" kern="120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cs typeface="Arial"/>
              </a:rPr>
              <a:t>AdaBoost</a:t>
            </a:r>
            <a:endParaRPr kumimoji="0" lang="zh-CN" altLang="en-US" sz="3200" b="1" i="0" u="none" strike="noStrike" kern="120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cs typeface="Arial"/>
            </a:endParaRPr>
          </a:p>
        </p:txBody>
      </p:sp>
      <p:grpSp>
        <p:nvGrpSpPr>
          <p:cNvPr id="8" name="组合 7"/>
          <p:cNvGrpSpPr/>
          <p:nvPr/>
        </p:nvGrpSpPr>
        <p:grpSpPr>
          <a:xfrm>
            <a:off x="4948595" y="1618712"/>
            <a:ext cx="2294807" cy="1954107"/>
            <a:chOff x="4555228" y="658068"/>
            <a:chExt cx="3141149" cy="2674796"/>
          </a:xfrm>
        </p:grpSpPr>
        <p:sp>
          <p:nvSpPr>
            <p:cNvPr id="9" name="矩形 10"/>
            <p:cNvSpPr>
              <a:spLocks noChangeAspect="1"/>
            </p:cNvSpPr>
            <p:nvPr/>
          </p:nvSpPr>
          <p:spPr>
            <a:xfrm>
              <a:off x="4821709" y="1129483"/>
              <a:ext cx="1940540" cy="2113804"/>
            </a:xfrm>
            <a:custGeom>
              <a:avLst/>
              <a:gdLst>
                <a:gd name="connsiteX0" fmla="*/ 653528 w 1305814"/>
                <a:gd name="connsiteY0" fmla="*/ 0 h 1423589"/>
                <a:gd name="connsiteX1" fmla="*/ 757287 w 1305814"/>
                <a:gd name="connsiteY1" fmla="*/ 32444 h 1423589"/>
                <a:gd name="connsiteX2" fmla="*/ 1206876 w 1305814"/>
                <a:gd name="connsiteY2" fmla="*/ 284945 h 1423589"/>
                <a:gd name="connsiteX3" fmla="*/ 1237706 w 1305814"/>
                <a:gd name="connsiteY3" fmla="*/ 306775 h 1423589"/>
                <a:gd name="connsiteX4" fmla="*/ 1304420 w 1305814"/>
                <a:gd name="connsiteY4" fmla="*/ 434263 h 1423589"/>
                <a:gd name="connsiteX5" fmla="*/ 1305806 w 1305814"/>
                <a:gd name="connsiteY5" fmla="*/ 519922 h 1423589"/>
                <a:gd name="connsiteX6" fmla="*/ 1301746 w 1305814"/>
                <a:gd name="connsiteY6" fmla="*/ 953747 h 1423589"/>
                <a:gd name="connsiteX7" fmla="*/ 1302599 w 1305814"/>
                <a:gd name="connsiteY7" fmla="*/ 1003650 h 1423589"/>
                <a:gd name="connsiteX8" fmla="*/ 1227376 w 1305814"/>
                <a:gd name="connsiteY8" fmla="*/ 1152027 h 1423589"/>
                <a:gd name="connsiteX9" fmla="*/ 1174235 w 1305814"/>
                <a:gd name="connsiteY9" fmla="*/ 1184756 h 1423589"/>
                <a:gd name="connsiteX10" fmla="*/ 792288 w 1305814"/>
                <a:gd name="connsiteY10" fmla="*/ 1385653 h 1423589"/>
                <a:gd name="connsiteX11" fmla="*/ 502818 w 1305814"/>
                <a:gd name="connsiteY11" fmla="*/ 1379955 h 1423589"/>
                <a:gd name="connsiteX12" fmla="*/ 94302 w 1305814"/>
                <a:gd name="connsiteY12" fmla="*/ 1158755 h 1423589"/>
                <a:gd name="connsiteX13" fmla="*/ 39429 w 1305814"/>
                <a:gd name="connsiteY13" fmla="*/ 1117635 h 1423589"/>
                <a:gd name="connsiteX14" fmla="*/ 667 w 1305814"/>
                <a:gd name="connsiteY14" fmla="*/ 999105 h 1423589"/>
                <a:gd name="connsiteX15" fmla="*/ 0 w 1305814"/>
                <a:gd name="connsiteY15" fmla="*/ 972364 h 1423589"/>
                <a:gd name="connsiteX16" fmla="*/ 2496 w 1305814"/>
                <a:gd name="connsiteY16" fmla="*/ 463106 h 1423589"/>
                <a:gd name="connsiteX17" fmla="*/ 2458 w 1305814"/>
                <a:gd name="connsiteY17" fmla="*/ 429563 h 1423589"/>
                <a:gd name="connsiteX18" fmla="*/ 75248 w 1305814"/>
                <a:gd name="connsiteY18" fmla="*/ 303202 h 1423589"/>
                <a:gd name="connsiteX19" fmla="*/ 106293 w 1305814"/>
                <a:gd name="connsiteY19" fmla="*/ 282597 h 1423589"/>
                <a:gd name="connsiteX20" fmla="*/ 541533 w 1305814"/>
                <a:gd name="connsiteY20" fmla="*/ 38110 h 1423589"/>
                <a:gd name="connsiteX21" fmla="*/ 653528 w 1305814"/>
                <a:gd name="connsiteY21" fmla="*/ 0 h 14235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305814" h="1423589">
                  <a:moveTo>
                    <a:pt x="653528" y="0"/>
                  </a:moveTo>
                  <a:cubicBezTo>
                    <a:pt x="684553" y="-1"/>
                    <a:pt x="736057" y="24011"/>
                    <a:pt x="757287" y="32444"/>
                  </a:cubicBezTo>
                  <a:lnTo>
                    <a:pt x="1206876" y="284945"/>
                  </a:lnTo>
                  <a:cubicBezTo>
                    <a:pt x="1213399" y="291230"/>
                    <a:pt x="1233090" y="301119"/>
                    <a:pt x="1237706" y="306775"/>
                  </a:cubicBezTo>
                  <a:cubicBezTo>
                    <a:pt x="1285405" y="341141"/>
                    <a:pt x="1301367" y="360355"/>
                    <a:pt x="1304420" y="434263"/>
                  </a:cubicBezTo>
                  <a:cubicBezTo>
                    <a:pt x="1306256" y="435452"/>
                    <a:pt x="1303756" y="518852"/>
                    <a:pt x="1305806" y="519922"/>
                  </a:cubicBezTo>
                  <a:cubicBezTo>
                    <a:pt x="1306028" y="563787"/>
                    <a:pt x="1301771" y="907207"/>
                    <a:pt x="1301746" y="953747"/>
                  </a:cubicBezTo>
                  <a:cubicBezTo>
                    <a:pt x="1301579" y="970833"/>
                    <a:pt x="1302766" y="986564"/>
                    <a:pt x="1302599" y="1003650"/>
                  </a:cubicBezTo>
                  <a:cubicBezTo>
                    <a:pt x="1298075" y="1097264"/>
                    <a:pt x="1299308" y="1117497"/>
                    <a:pt x="1227376" y="1152027"/>
                  </a:cubicBezTo>
                  <a:cubicBezTo>
                    <a:pt x="1229069" y="1151612"/>
                    <a:pt x="1262992" y="1133636"/>
                    <a:pt x="1174235" y="1184756"/>
                  </a:cubicBezTo>
                  <a:cubicBezTo>
                    <a:pt x="1102911" y="1225835"/>
                    <a:pt x="986013" y="1283805"/>
                    <a:pt x="792288" y="1385653"/>
                  </a:cubicBezTo>
                  <a:cubicBezTo>
                    <a:pt x="702978" y="1424034"/>
                    <a:pt x="634560" y="1449454"/>
                    <a:pt x="502818" y="1379955"/>
                  </a:cubicBezTo>
                  <a:cubicBezTo>
                    <a:pt x="358670" y="1301859"/>
                    <a:pt x="241278" y="1242506"/>
                    <a:pt x="94302" y="1158755"/>
                  </a:cubicBezTo>
                  <a:cubicBezTo>
                    <a:pt x="64301" y="1138833"/>
                    <a:pt x="61069" y="1137739"/>
                    <a:pt x="39429" y="1117635"/>
                  </a:cubicBezTo>
                  <a:cubicBezTo>
                    <a:pt x="9399" y="1091481"/>
                    <a:pt x="81" y="1056313"/>
                    <a:pt x="667" y="999105"/>
                  </a:cubicBezTo>
                  <a:cubicBezTo>
                    <a:pt x="445" y="990191"/>
                    <a:pt x="222" y="981278"/>
                    <a:pt x="0" y="972364"/>
                  </a:cubicBezTo>
                  <a:lnTo>
                    <a:pt x="2496" y="463106"/>
                  </a:lnTo>
                  <a:cubicBezTo>
                    <a:pt x="2483" y="451925"/>
                    <a:pt x="2471" y="440744"/>
                    <a:pt x="2458" y="429563"/>
                  </a:cubicBezTo>
                  <a:cubicBezTo>
                    <a:pt x="2770" y="365277"/>
                    <a:pt x="14732" y="348090"/>
                    <a:pt x="75248" y="303202"/>
                  </a:cubicBezTo>
                  <a:lnTo>
                    <a:pt x="106293" y="282597"/>
                  </a:lnTo>
                  <a:lnTo>
                    <a:pt x="541533" y="38110"/>
                  </a:lnTo>
                  <a:cubicBezTo>
                    <a:pt x="582751" y="12487"/>
                    <a:pt x="613897" y="0"/>
                    <a:pt x="653528" y="0"/>
                  </a:cubicBezTo>
                  <a:close/>
                </a:path>
              </a:pathLst>
            </a:custGeom>
            <a:solidFill>
              <a:schemeClr val="bg1">
                <a:lumMod val="85000"/>
              </a:schemeClr>
            </a:solidFill>
            <a:ln>
              <a:noFill/>
            </a:ln>
            <a:effectLst>
              <a:innerShdw blurRad="152400" dist="50800" dir="18900000">
                <a:prstClr val="black">
                  <a:alpha val="4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200" b="0" i="0" u="none" strike="noStrike" kern="1200" cap="none" spc="0" normalizeH="0" baseline="0" noProof="0">
                <a:ln>
                  <a:noFill/>
                </a:ln>
                <a:solidFill>
                  <a:prstClr val="white"/>
                </a:solidFill>
                <a:effectLst/>
                <a:uLnTx/>
                <a:uFillTx/>
                <a:latin typeface="Impact" panose="020B0806030902050204" pitchFamily="34" charset="0"/>
                <a:ea typeface="宋体" panose="02010600030101010101" pitchFamily="2" charset="-122"/>
                <a:cs typeface="Arial"/>
              </a:endParaRPr>
            </a:p>
          </p:txBody>
        </p:sp>
        <p:grpSp>
          <p:nvGrpSpPr>
            <p:cNvPr id="10" name="组合 9"/>
            <p:cNvGrpSpPr/>
            <p:nvPr/>
          </p:nvGrpSpPr>
          <p:grpSpPr>
            <a:xfrm>
              <a:off x="5459649" y="894400"/>
              <a:ext cx="2236728" cy="2438464"/>
              <a:chOff x="1249459" y="2668927"/>
              <a:chExt cx="1099775" cy="1198967"/>
            </a:xfrm>
          </p:grpSpPr>
          <p:sp>
            <p:nvSpPr>
              <p:cNvPr id="12" name="矩形 10"/>
              <p:cNvSpPr>
                <a:spLocks noChangeAspect="1"/>
              </p:cNvSpPr>
              <p:nvPr/>
            </p:nvSpPr>
            <p:spPr>
              <a:xfrm>
                <a:off x="1249459" y="2668927"/>
                <a:ext cx="1099775" cy="1198967"/>
              </a:xfrm>
              <a:custGeom>
                <a:avLst/>
                <a:gdLst>
                  <a:gd name="connsiteX0" fmla="*/ 653528 w 1305814"/>
                  <a:gd name="connsiteY0" fmla="*/ 0 h 1423589"/>
                  <a:gd name="connsiteX1" fmla="*/ 757287 w 1305814"/>
                  <a:gd name="connsiteY1" fmla="*/ 32444 h 1423589"/>
                  <a:gd name="connsiteX2" fmla="*/ 1206876 w 1305814"/>
                  <a:gd name="connsiteY2" fmla="*/ 284945 h 1423589"/>
                  <a:gd name="connsiteX3" fmla="*/ 1237706 w 1305814"/>
                  <a:gd name="connsiteY3" fmla="*/ 306775 h 1423589"/>
                  <a:gd name="connsiteX4" fmla="*/ 1304420 w 1305814"/>
                  <a:gd name="connsiteY4" fmla="*/ 434263 h 1423589"/>
                  <a:gd name="connsiteX5" fmla="*/ 1305806 w 1305814"/>
                  <a:gd name="connsiteY5" fmla="*/ 519922 h 1423589"/>
                  <a:gd name="connsiteX6" fmla="*/ 1301746 w 1305814"/>
                  <a:gd name="connsiteY6" fmla="*/ 953747 h 1423589"/>
                  <a:gd name="connsiteX7" fmla="*/ 1302599 w 1305814"/>
                  <a:gd name="connsiteY7" fmla="*/ 1003650 h 1423589"/>
                  <a:gd name="connsiteX8" fmla="*/ 1227376 w 1305814"/>
                  <a:gd name="connsiteY8" fmla="*/ 1152027 h 1423589"/>
                  <a:gd name="connsiteX9" fmla="*/ 1174235 w 1305814"/>
                  <a:gd name="connsiteY9" fmla="*/ 1184756 h 1423589"/>
                  <a:gd name="connsiteX10" fmla="*/ 792288 w 1305814"/>
                  <a:gd name="connsiteY10" fmla="*/ 1385653 h 1423589"/>
                  <a:gd name="connsiteX11" fmla="*/ 502818 w 1305814"/>
                  <a:gd name="connsiteY11" fmla="*/ 1379955 h 1423589"/>
                  <a:gd name="connsiteX12" fmla="*/ 94302 w 1305814"/>
                  <a:gd name="connsiteY12" fmla="*/ 1158755 h 1423589"/>
                  <a:gd name="connsiteX13" fmla="*/ 39429 w 1305814"/>
                  <a:gd name="connsiteY13" fmla="*/ 1117635 h 1423589"/>
                  <a:gd name="connsiteX14" fmla="*/ 667 w 1305814"/>
                  <a:gd name="connsiteY14" fmla="*/ 999105 h 1423589"/>
                  <a:gd name="connsiteX15" fmla="*/ 0 w 1305814"/>
                  <a:gd name="connsiteY15" fmla="*/ 972364 h 1423589"/>
                  <a:gd name="connsiteX16" fmla="*/ 2496 w 1305814"/>
                  <a:gd name="connsiteY16" fmla="*/ 463106 h 1423589"/>
                  <a:gd name="connsiteX17" fmla="*/ 2458 w 1305814"/>
                  <a:gd name="connsiteY17" fmla="*/ 429563 h 1423589"/>
                  <a:gd name="connsiteX18" fmla="*/ 75248 w 1305814"/>
                  <a:gd name="connsiteY18" fmla="*/ 303202 h 1423589"/>
                  <a:gd name="connsiteX19" fmla="*/ 106293 w 1305814"/>
                  <a:gd name="connsiteY19" fmla="*/ 282597 h 1423589"/>
                  <a:gd name="connsiteX20" fmla="*/ 541533 w 1305814"/>
                  <a:gd name="connsiteY20" fmla="*/ 38110 h 1423589"/>
                  <a:gd name="connsiteX21" fmla="*/ 653528 w 1305814"/>
                  <a:gd name="connsiteY21" fmla="*/ 0 h 14235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305814" h="1423589">
                    <a:moveTo>
                      <a:pt x="653528" y="0"/>
                    </a:moveTo>
                    <a:cubicBezTo>
                      <a:pt x="684553" y="-1"/>
                      <a:pt x="736057" y="24011"/>
                      <a:pt x="757287" y="32444"/>
                    </a:cubicBezTo>
                    <a:lnTo>
                      <a:pt x="1206876" y="284945"/>
                    </a:lnTo>
                    <a:cubicBezTo>
                      <a:pt x="1213399" y="291230"/>
                      <a:pt x="1233090" y="301119"/>
                      <a:pt x="1237706" y="306775"/>
                    </a:cubicBezTo>
                    <a:cubicBezTo>
                      <a:pt x="1285405" y="341141"/>
                      <a:pt x="1301367" y="360355"/>
                      <a:pt x="1304420" y="434263"/>
                    </a:cubicBezTo>
                    <a:cubicBezTo>
                      <a:pt x="1306256" y="435452"/>
                      <a:pt x="1303756" y="518852"/>
                      <a:pt x="1305806" y="519922"/>
                    </a:cubicBezTo>
                    <a:cubicBezTo>
                      <a:pt x="1306028" y="563787"/>
                      <a:pt x="1301771" y="907207"/>
                      <a:pt x="1301746" y="953747"/>
                    </a:cubicBezTo>
                    <a:cubicBezTo>
                      <a:pt x="1301579" y="970833"/>
                      <a:pt x="1302766" y="986564"/>
                      <a:pt x="1302599" y="1003650"/>
                    </a:cubicBezTo>
                    <a:cubicBezTo>
                      <a:pt x="1298075" y="1097264"/>
                      <a:pt x="1299308" y="1117497"/>
                      <a:pt x="1227376" y="1152027"/>
                    </a:cubicBezTo>
                    <a:cubicBezTo>
                      <a:pt x="1229069" y="1151612"/>
                      <a:pt x="1262992" y="1133636"/>
                      <a:pt x="1174235" y="1184756"/>
                    </a:cubicBezTo>
                    <a:cubicBezTo>
                      <a:pt x="1102911" y="1225835"/>
                      <a:pt x="986013" y="1283805"/>
                      <a:pt x="792288" y="1385653"/>
                    </a:cubicBezTo>
                    <a:cubicBezTo>
                      <a:pt x="702978" y="1424034"/>
                      <a:pt x="634560" y="1449454"/>
                      <a:pt x="502818" y="1379955"/>
                    </a:cubicBezTo>
                    <a:cubicBezTo>
                      <a:pt x="358670" y="1301859"/>
                      <a:pt x="241278" y="1242506"/>
                      <a:pt x="94302" y="1158755"/>
                    </a:cubicBezTo>
                    <a:cubicBezTo>
                      <a:pt x="64301" y="1138833"/>
                      <a:pt x="61069" y="1137739"/>
                      <a:pt x="39429" y="1117635"/>
                    </a:cubicBezTo>
                    <a:cubicBezTo>
                      <a:pt x="9399" y="1091481"/>
                      <a:pt x="81" y="1056313"/>
                      <a:pt x="667" y="999105"/>
                    </a:cubicBezTo>
                    <a:cubicBezTo>
                      <a:pt x="445" y="990191"/>
                      <a:pt x="222" y="981278"/>
                      <a:pt x="0" y="972364"/>
                    </a:cubicBezTo>
                    <a:lnTo>
                      <a:pt x="2496" y="463106"/>
                    </a:lnTo>
                    <a:cubicBezTo>
                      <a:pt x="2483" y="451925"/>
                      <a:pt x="2471" y="440744"/>
                      <a:pt x="2458" y="429563"/>
                    </a:cubicBezTo>
                    <a:cubicBezTo>
                      <a:pt x="2770" y="365277"/>
                      <a:pt x="14732" y="348090"/>
                      <a:pt x="75248" y="303202"/>
                    </a:cubicBezTo>
                    <a:lnTo>
                      <a:pt x="106293" y="282597"/>
                    </a:lnTo>
                    <a:lnTo>
                      <a:pt x="541533" y="38110"/>
                    </a:lnTo>
                    <a:cubicBezTo>
                      <a:pt x="582751" y="12487"/>
                      <a:pt x="613897" y="0"/>
                      <a:pt x="653528" y="0"/>
                    </a:cubicBezTo>
                    <a:close/>
                  </a:path>
                </a:pathLst>
              </a:custGeom>
              <a:gradFill flip="none" rotWithShape="1">
                <a:gsLst>
                  <a:gs pos="50000">
                    <a:schemeClr val="bg1">
                      <a:lumMod val="95000"/>
                    </a:schemeClr>
                  </a:gs>
                  <a:gs pos="100000">
                    <a:schemeClr val="bg1">
                      <a:lumMod val="75000"/>
                    </a:schemeClr>
                  </a:gs>
                  <a:gs pos="0">
                    <a:schemeClr val="bg1"/>
                  </a:gs>
                </a:gsLst>
                <a:lin ang="18900000" scaled="0"/>
              </a:gradFill>
              <a:ln w="15875">
                <a:gradFill>
                  <a:gsLst>
                    <a:gs pos="100000">
                      <a:schemeClr val="bg1">
                        <a:lumMod val="85000"/>
                      </a:schemeClr>
                    </a:gs>
                    <a:gs pos="0">
                      <a:schemeClr val="bg1"/>
                    </a:gs>
                  </a:gsLst>
                  <a:lin ang="8100000" scaled="0"/>
                </a:grad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200" b="0" i="0" u="none" strike="noStrike" kern="1200" cap="none" spc="0" normalizeH="0" baseline="0" noProof="0">
                  <a:ln>
                    <a:noFill/>
                  </a:ln>
                  <a:solidFill>
                    <a:prstClr val="white"/>
                  </a:solidFill>
                  <a:effectLst/>
                  <a:uLnTx/>
                  <a:uFillTx/>
                  <a:latin typeface="Calibri"/>
                  <a:ea typeface="宋体" panose="02010600030101010101" pitchFamily="2" charset="-122"/>
                  <a:cs typeface="Arial"/>
                </a:endParaRPr>
              </a:p>
            </p:txBody>
          </p:sp>
          <p:sp>
            <p:nvSpPr>
              <p:cNvPr id="13" name="KSO_Shape"/>
              <p:cNvSpPr>
                <a:spLocks noChangeAspect="1"/>
              </p:cNvSpPr>
              <p:nvPr/>
            </p:nvSpPr>
            <p:spPr bwMode="auto">
              <a:xfrm>
                <a:off x="1510253" y="2927674"/>
                <a:ext cx="539057" cy="626810"/>
              </a:xfrm>
              <a:custGeom>
                <a:avLst/>
                <a:gdLst>
                  <a:gd name="T0" fmla="*/ 2147483646 w 5822"/>
                  <a:gd name="T1" fmla="*/ 2147483646 h 6759"/>
                  <a:gd name="T2" fmla="*/ 2147483646 w 5822"/>
                  <a:gd name="T3" fmla="*/ 2147483646 h 6759"/>
                  <a:gd name="T4" fmla="*/ 2147483646 w 5822"/>
                  <a:gd name="T5" fmla="*/ 2147483646 h 6759"/>
                  <a:gd name="T6" fmla="*/ 2147483646 w 5822"/>
                  <a:gd name="T7" fmla="*/ 2147483646 h 6759"/>
                  <a:gd name="T8" fmla="*/ 2147483646 w 5822"/>
                  <a:gd name="T9" fmla="*/ 2147483646 h 6759"/>
                  <a:gd name="T10" fmla="*/ 2147483646 w 5822"/>
                  <a:gd name="T11" fmla="*/ 1253760573 h 6759"/>
                  <a:gd name="T12" fmla="*/ 2147483646 w 5822"/>
                  <a:gd name="T13" fmla="*/ 2147483646 h 6759"/>
                  <a:gd name="T14" fmla="*/ 2147483646 w 5822"/>
                  <a:gd name="T15" fmla="*/ 2147483646 h 6759"/>
                  <a:gd name="T16" fmla="*/ 2147483646 w 5822"/>
                  <a:gd name="T17" fmla="*/ 2147483646 h 6759"/>
                  <a:gd name="T18" fmla="*/ 2147483646 w 5822"/>
                  <a:gd name="T19" fmla="*/ 2147483646 h 6759"/>
                  <a:gd name="T20" fmla="*/ 2147483646 w 5822"/>
                  <a:gd name="T21" fmla="*/ 2147483646 h 6759"/>
                  <a:gd name="T22" fmla="*/ 2147483646 w 5822"/>
                  <a:gd name="T23" fmla="*/ 2147483646 h 6759"/>
                  <a:gd name="T24" fmla="*/ 2147483646 w 5822"/>
                  <a:gd name="T25" fmla="*/ 2147483646 h 6759"/>
                  <a:gd name="T26" fmla="*/ 2147483646 w 5822"/>
                  <a:gd name="T27" fmla="*/ 2147483646 h 6759"/>
                  <a:gd name="T28" fmla="*/ 2147483646 w 5822"/>
                  <a:gd name="T29" fmla="*/ 2147483646 h 6759"/>
                  <a:gd name="T30" fmla="*/ 2147483646 w 5822"/>
                  <a:gd name="T31" fmla="*/ 2147483646 h 6759"/>
                  <a:gd name="T32" fmla="*/ 2147483646 w 5822"/>
                  <a:gd name="T33" fmla="*/ 2147483646 h 6759"/>
                  <a:gd name="T34" fmla="*/ 2147483646 w 5822"/>
                  <a:gd name="T35" fmla="*/ 2147483646 h 6759"/>
                  <a:gd name="T36" fmla="*/ 2147483646 w 5822"/>
                  <a:gd name="T37" fmla="*/ 2147483646 h 6759"/>
                  <a:gd name="T38" fmla="*/ 2147483646 w 5822"/>
                  <a:gd name="T39" fmla="*/ 2147483646 h 6759"/>
                  <a:gd name="T40" fmla="*/ 0 w 5822"/>
                  <a:gd name="T41" fmla="*/ 2147483646 h 6759"/>
                  <a:gd name="T42" fmla="*/ 2147483646 w 5822"/>
                  <a:gd name="T43" fmla="*/ 2147483646 h 6759"/>
                  <a:gd name="T44" fmla="*/ 2147483646 w 5822"/>
                  <a:gd name="T45" fmla="*/ 2147483646 h 6759"/>
                  <a:gd name="T46" fmla="*/ 2147483646 w 5822"/>
                  <a:gd name="T47" fmla="*/ 2147483646 h 6759"/>
                  <a:gd name="T48" fmla="*/ 2147483646 w 5822"/>
                  <a:gd name="T49" fmla="*/ 2147483646 h 6759"/>
                  <a:gd name="T50" fmla="*/ 2147483646 w 5822"/>
                  <a:gd name="T51" fmla="*/ 2147483646 h 6759"/>
                  <a:gd name="T52" fmla="*/ 2147483646 w 5822"/>
                  <a:gd name="T53" fmla="*/ 2147483646 h 6759"/>
                  <a:gd name="T54" fmla="*/ 2147483646 w 5822"/>
                  <a:gd name="T55" fmla="*/ 2147483646 h 6759"/>
                  <a:gd name="T56" fmla="*/ 2147483646 w 5822"/>
                  <a:gd name="T57" fmla="*/ 2147483646 h 6759"/>
                  <a:gd name="T58" fmla="*/ 2147483646 w 5822"/>
                  <a:gd name="T59" fmla="*/ 2147483646 h 6759"/>
                  <a:gd name="T60" fmla="*/ 2147483646 w 5822"/>
                  <a:gd name="T61" fmla="*/ 2147483646 h 6759"/>
                  <a:gd name="T62" fmla="*/ 2147483646 w 5822"/>
                  <a:gd name="T63" fmla="*/ 2147483646 h 6759"/>
                  <a:gd name="T64" fmla="*/ 2147483646 w 5822"/>
                  <a:gd name="T65" fmla="*/ 2147483646 h 6759"/>
                  <a:gd name="T66" fmla="*/ 2147483646 w 5822"/>
                  <a:gd name="T67" fmla="*/ 2147483646 h 6759"/>
                  <a:gd name="T68" fmla="*/ 2147483646 w 5822"/>
                  <a:gd name="T69" fmla="*/ 2147483646 h 6759"/>
                  <a:gd name="T70" fmla="*/ 2147483646 w 5822"/>
                  <a:gd name="T71" fmla="*/ 2147483646 h 6759"/>
                  <a:gd name="T72" fmla="*/ 2147483646 w 5822"/>
                  <a:gd name="T73" fmla="*/ 2147483646 h 6759"/>
                  <a:gd name="T74" fmla="*/ 2147483646 w 5822"/>
                  <a:gd name="T75" fmla="*/ 2147483646 h 6759"/>
                  <a:gd name="T76" fmla="*/ 2147483646 w 5822"/>
                  <a:gd name="T77" fmla="*/ 2147483646 h 6759"/>
                  <a:gd name="T78" fmla="*/ 2147483646 w 5822"/>
                  <a:gd name="T79" fmla="*/ 2147483646 h 6759"/>
                  <a:gd name="T80" fmla="*/ 2147483646 w 5822"/>
                  <a:gd name="T81" fmla="*/ 2147483646 h 6759"/>
                  <a:gd name="T82" fmla="*/ 2147483646 w 5822"/>
                  <a:gd name="T83" fmla="*/ 2147483646 h 6759"/>
                  <a:gd name="T84" fmla="*/ 2147483646 w 5822"/>
                  <a:gd name="T85" fmla="*/ 2147483646 h 6759"/>
                  <a:gd name="T86" fmla="*/ 2147483646 w 5822"/>
                  <a:gd name="T87" fmla="*/ 2147483646 h 6759"/>
                  <a:gd name="T88" fmla="*/ 2147483646 w 5822"/>
                  <a:gd name="T89" fmla="*/ 2147483646 h 6759"/>
                  <a:gd name="T90" fmla="*/ 2147483646 w 5822"/>
                  <a:gd name="T91" fmla="*/ 2147483646 h 6759"/>
                  <a:gd name="T92" fmla="*/ 2147483646 w 5822"/>
                  <a:gd name="T93" fmla="*/ 2147483646 h 6759"/>
                  <a:gd name="T94" fmla="*/ 2147483646 w 5822"/>
                  <a:gd name="T95" fmla="*/ 2147483646 h 6759"/>
                  <a:gd name="T96" fmla="*/ 2147483646 w 5822"/>
                  <a:gd name="T97" fmla="*/ 2147483646 h 6759"/>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5822" h="6758">
                    <a:moveTo>
                      <a:pt x="0" y="6351"/>
                    </a:moveTo>
                    <a:lnTo>
                      <a:pt x="129" y="6351"/>
                    </a:lnTo>
                    <a:lnTo>
                      <a:pt x="129" y="3057"/>
                    </a:lnTo>
                    <a:lnTo>
                      <a:pt x="129" y="2914"/>
                    </a:lnTo>
                    <a:lnTo>
                      <a:pt x="266" y="2865"/>
                    </a:lnTo>
                    <a:lnTo>
                      <a:pt x="1775" y="2337"/>
                    </a:lnTo>
                    <a:lnTo>
                      <a:pt x="1775" y="1515"/>
                    </a:lnTo>
                    <a:lnTo>
                      <a:pt x="1775" y="1386"/>
                    </a:lnTo>
                    <a:lnTo>
                      <a:pt x="1892" y="1331"/>
                    </a:lnTo>
                    <a:lnTo>
                      <a:pt x="4422" y="137"/>
                    </a:lnTo>
                    <a:lnTo>
                      <a:pt x="4714" y="0"/>
                    </a:lnTo>
                    <a:lnTo>
                      <a:pt x="4714" y="56"/>
                    </a:lnTo>
                    <a:lnTo>
                      <a:pt x="5511" y="532"/>
                    </a:lnTo>
                    <a:lnTo>
                      <a:pt x="5511" y="6326"/>
                    </a:lnTo>
                    <a:lnTo>
                      <a:pt x="5822" y="6326"/>
                    </a:lnTo>
                    <a:lnTo>
                      <a:pt x="5822" y="6734"/>
                    </a:lnTo>
                    <a:lnTo>
                      <a:pt x="4510" y="6734"/>
                    </a:lnTo>
                    <a:lnTo>
                      <a:pt x="4305" y="6734"/>
                    </a:lnTo>
                    <a:lnTo>
                      <a:pt x="4305" y="6529"/>
                    </a:lnTo>
                    <a:lnTo>
                      <a:pt x="4305" y="643"/>
                    </a:lnTo>
                    <a:lnTo>
                      <a:pt x="2183" y="1644"/>
                    </a:lnTo>
                    <a:lnTo>
                      <a:pt x="2183" y="2194"/>
                    </a:lnTo>
                    <a:lnTo>
                      <a:pt x="2798" y="1979"/>
                    </a:lnTo>
                    <a:lnTo>
                      <a:pt x="3035" y="1895"/>
                    </a:lnTo>
                    <a:lnTo>
                      <a:pt x="3035" y="1889"/>
                    </a:lnTo>
                    <a:lnTo>
                      <a:pt x="3042" y="1892"/>
                    </a:lnTo>
                    <a:lnTo>
                      <a:pt x="3068" y="1884"/>
                    </a:lnTo>
                    <a:lnTo>
                      <a:pt x="3068" y="1909"/>
                    </a:lnTo>
                    <a:lnTo>
                      <a:pt x="3862" y="2381"/>
                    </a:lnTo>
                    <a:lnTo>
                      <a:pt x="3862" y="6313"/>
                    </a:lnTo>
                    <a:lnTo>
                      <a:pt x="4177" y="6313"/>
                    </a:lnTo>
                    <a:lnTo>
                      <a:pt x="4177" y="6722"/>
                    </a:lnTo>
                    <a:lnTo>
                      <a:pt x="2865" y="6722"/>
                    </a:lnTo>
                    <a:lnTo>
                      <a:pt x="2661" y="6722"/>
                    </a:lnTo>
                    <a:lnTo>
                      <a:pt x="2661" y="6517"/>
                    </a:lnTo>
                    <a:lnTo>
                      <a:pt x="2661" y="2458"/>
                    </a:lnTo>
                    <a:lnTo>
                      <a:pt x="538" y="3202"/>
                    </a:lnTo>
                    <a:lnTo>
                      <a:pt x="538" y="6556"/>
                    </a:lnTo>
                    <a:lnTo>
                      <a:pt x="538" y="6759"/>
                    </a:lnTo>
                    <a:lnTo>
                      <a:pt x="334" y="6759"/>
                    </a:lnTo>
                    <a:lnTo>
                      <a:pt x="0" y="6759"/>
                    </a:lnTo>
                    <a:lnTo>
                      <a:pt x="0" y="6351"/>
                    </a:lnTo>
                    <a:close/>
                    <a:moveTo>
                      <a:pt x="776" y="6707"/>
                    </a:moveTo>
                    <a:lnTo>
                      <a:pt x="776" y="6707"/>
                    </a:lnTo>
                    <a:lnTo>
                      <a:pt x="1501" y="6707"/>
                    </a:lnTo>
                    <a:lnTo>
                      <a:pt x="2348" y="6707"/>
                    </a:lnTo>
                    <a:lnTo>
                      <a:pt x="2348" y="5989"/>
                    </a:lnTo>
                    <a:lnTo>
                      <a:pt x="1501" y="6044"/>
                    </a:lnTo>
                    <a:lnTo>
                      <a:pt x="776" y="6092"/>
                    </a:lnTo>
                    <a:lnTo>
                      <a:pt x="776" y="6707"/>
                    </a:lnTo>
                    <a:close/>
                    <a:moveTo>
                      <a:pt x="776" y="4048"/>
                    </a:moveTo>
                    <a:lnTo>
                      <a:pt x="776" y="4048"/>
                    </a:lnTo>
                    <a:lnTo>
                      <a:pt x="1501" y="3842"/>
                    </a:lnTo>
                    <a:lnTo>
                      <a:pt x="2348" y="3604"/>
                    </a:lnTo>
                    <a:lnTo>
                      <a:pt x="2348" y="2883"/>
                    </a:lnTo>
                    <a:lnTo>
                      <a:pt x="1501" y="3178"/>
                    </a:lnTo>
                    <a:lnTo>
                      <a:pt x="776" y="3431"/>
                    </a:lnTo>
                    <a:lnTo>
                      <a:pt x="776" y="4048"/>
                    </a:lnTo>
                    <a:close/>
                    <a:moveTo>
                      <a:pt x="776" y="4926"/>
                    </a:moveTo>
                    <a:lnTo>
                      <a:pt x="776" y="4926"/>
                    </a:lnTo>
                    <a:lnTo>
                      <a:pt x="1501" y="4788"/>
                    </a:lnTo>
                    <a:lnTo>
                      <a:pt x="2348" y="4628"/>
                    </a:lnTo>
                    <a:lnTo>
                      <a:pt x="2348" y="3909"/>
                    </a:lnTo>
                    <a:lnTo>
                      <a:pt x="1501" y="4124"/>
                    </a:lnTo>
                    <a:lnTo>
                      <a:pt x="776" y="4310"/>
                    </a:lnTo>
                    <a:lnTo>
                      <a:pt x="776" y="4926"/>
                    </a:lnTo>
                    <a:close/>
                    <a:moveTo>
                      <a:pt x="776" y="5811"/>
                    </a:moveTo>
                    <a:lnTo>
                      <a:pt x="776" y="5811"/>
                    </a:lnTo>
                    <a:lnTo>
                      <a:pt x="1501" y="5741"/>
                    </a:lnTo>
                    <a:lnTo>
                      <a:pt x="2348" y="5661"/>
                    </a:lnTo>
                    <a:lnTo>
                      <a:pt x="2348" y="4942"/>
                    </a:lnTo>
                    <a:lnTo>
                      <a:pt x="1501" y="5078"/>
                    </a:lnTo>
                    <a:lnTo>
                      <a:pt x="776" y="5194"/>
                    </a:lnTo>
                    <a:lnTo>
                      <a:pt x="776" y="5811"/>
                    </a:lnTo>
                    <a:close/>
                  </a:path>
                </a:pathLst>
              </a:custGeom>
              <a:solidFill>
                <a:srgbClr val="000D20"/>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3200" b="0" i="0" u="none" strike="noStrike" kern="1200" cap="none" spc="0" normalizeH="0" baseline="0" noProof="0">
                  <a:ln>
                    <a:noFill/>
                  </a:ln>
                  <a:solidFill>
                    <a:sysClr val="windowText" lastClr="000000"/>
                  </a:solidFill>
                  <a:effectLst/>
                  <a:uLnTx/>
                  <a:uFillTx/>
                  <a:latin typeface="Calibri" panose="020F0502020204030204" pitchFamily="34" charset="0"/>
                  <a:ea typeface="宋体" panose="02010600030101010101" pitchFamily="2" charset="-122"/>
                  <a:cs typeface="Arial"/>
                </a:endParaRPr>
              </a:p>
            </p:txBody>
          </p:sp>
        </p:grpSp>
        <p:sp>
          <p:nvSpPr>
            <p:cNvPr id="11" name="矩形 10"/>
            <p:cNvSpPr/>
            <p:nvPr/>
          </p:nvSpPr>
          <p:spPr>
            <a:xfrm>
              <a:off x="4555228" y="658068"/>
              <a:ext cx="1232944" cy="1344149"/>
            </a:xfrm>
            <a:custGeom>
              <a:avLst/>
              <a:gdLst>
                <a:gd name="connsiteX0" fmla="*/ 653528 w 1305814"/>
                <a:gd name="connsiteY0" fmla="*/ 0 h 1423589"/>
                <a:gd name="connsiteX1" fmla="*/ 757287 w 1305814"/>
                <a:gd name="connsiteY1" fmla="*/ 32444 h 1423589"/>
                <a:gd name="connsiteX2" fmla="*/ 1206876 w 1305814"/>
                <a:gd name="connsiteY2" fmla="*/ 284945 h 1423589"/>
                <a:gd name="connsiteX3" fmla="*/ 1237706 w 1305814"/>
                <a:gd name="connsiteY3" fmla="*/ 306775 h 1423589"/>
                <a:gd name="connsiteX4" fmla="*/ 1304420 w 1305814"/>
                <a:gd name="connsiteY4" fmla="*/ 434263 h 1423589"/>
                <a:gd name="connsiteX5" fmla="*/ 1305806 w 1305814"/>
                <a:gd name="connsiteY5" fmla="*/ 519922 h 1423589"/>
                <a:gd name="connsiteX6" fmla="*/ 1301746 w 1305814"/>
                <a:gd name="connsiteY6" fmla="*/ 953747 h 1423589"/>
                <a:gd name="connsiteX7" fmla="*/ 1302599 w 1305814"/>
                <a:gd name="connsiteY7" fmla="*/ 1003650 h 1423589"/>
                <a:gd name="connsiteX8" fmla="*/ 1227376 w 1305814"/>
                <a:gd name="connsiteY8" fmla="*/ 1152027 h 1423589"/>
                <a:gd name="connsiteX9" fmla="*/ 1174235 w 1305814"/>
                <a:gd name="connsiteY9" fmla="*/ 1184756 h 1423589"/>
                <a:gd name="connsiteX10" fmla="*/ 792288 w 1305814"/>
                <a:gd name="connsiteY10" fmla="*/ 1385653 h 1423589"/>
                <a:gd name="connsiteX11" fmla="*/ 502818 w 1305814"/>
                <a:gd name="connsiteY11" fmla="*/ 1379955 h 1423589"/>
                <a:gd name="connsiteX12" fmla="*/ 94302 w 1305814"/>
                <a:gd name="connsiteY12" fmla="*/ 1158755 h 1423589"/>
                <a:gd name="connsiteX13" fmla="*/ 39429 w 1305814"/>
                <a:gd name="connsiteY13" fmla="*/ 1117635 h 1423589"/>
                <a:gd name="connsiteX14" fmla="*/ 667 w 1305814"/>
                <a:gd name="connsiteY14" fmla="*/ 999105 h 1423589"/>
                <a:gd name="connsiteX15" fmla="*/ 0 w 1305814"/>
                <a:gd name="connsiteY15" fmla="*/ 972364 h 1423589"/>
                <a:gd name="connsiteX16" fmla="*/ 2496 w 1305814"/>
                <a:gd name="connsiteY16" fmla="*/ 463106 h 1423589"/>
                <a:gd name="connsiteX17" fmla="*/ 2458 w 1305814"/>
                <a:gd name="connsiteY17" fmla="*/ 429563 h 1423589"/>
                <a:gd name="connsiteX18" fmla="*/ 75248 w 1305814"/>
                <a:gd name="connsiteY18" fmla="*/ 303202 h 1423589"/>
                <a:gd name="connsiteX19" fmla="*/ 106293 w 1305814"/>
                <a:gd name="connsiteY19" fmla="*/ 282597 h 1423589"/>
                <a:gd name="connsiteX20" fmla="*/ 541533 w 1305814"/>
                <a:gd name="connsiteY20" fmla="*/ 38110 h 1423589"/>
                <a:gd name="connsiteX21" fmla="*/ 653528 w 1305814"/>
                <a:gd name="connsiteY21" fmla="*/ 0 h 14235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305814" h="1423589">
                  <a:moveTo>
                    <a:pt x="653528" y="0"/>
                  </a:moveTo>
                  <a:cubicBezTo>
                    <a:pt x="684553" y="-1"/>
                    <a:pt x="736057" y="24011"/>
                    <a:pt x="757287" y="32444"/>
                  </a:cubicBezTo>
                  <a:lnTo>
                    <a:pt x="1206876" y="284945"/>
                  </a:lnTo>
                  <a:cubicBezTo>
                    <a:pt x="1213399" y="291230"/>
                    <a:pt x="1233090" y="301119"/>
                    <a:pt x="1237706" y="306775"/>
                  </a:cubicBezTo>
                  <a:cubicBezTo>
                    <a:pt x="1285405" y="341141"/>
                    <a:pt x="1301367" y="360355"/>
                    <a:pt x="1304420" y="434263"/>
                  </a:cubicBezTo>
                  <a:cubicBezTo>
                    <a:pt x="1306256" y="435452"/>
                    <a:pt x="1303756" y="518852"/>
                    <a:pt x="1305806" y="519922"/>
                  </a:cubicBezTo>
                  <a:cubicBezTo>
                    <a:pt x="1306028" y="563787"/>
                    <a:pt x="1301771" y="907207"/>
                    <a:pt x="1301746" y="953747"/>
                  </a:cubicBezTo>
                  <a:cubicBezTo>
                    <a:pt x="1301579" y="970833"/>
                    <a:pt x="1302766" y="986564"/>
                    <a:pt x="1302599" y="1003650"/>
                  </a:cubicBezTo>
                  <a:cubicBezTo>
                    <a:pt x="1298075" y="1097264"/>
                    <a:pt x="1299308" y="1117497"/>
                    <a:pt x="1227376" y="1152027"/>
                  </a:cubicBezTo>
                  <a:cubicBezTo>
                    <a:pt x="1229069" y="1151612"/>
                    <a:pt x="1262992" y="1133636"/>
                    <a:pt x="1174235" y="1184756"/>
                  </a:cubicBezTo>
                  <a:cubicBezTo>
                    <a:pt x="1102911" y="1225835"/>
                    <a:pt x="986013" y="1283805"/>
                    <a:pt x="792288" y="1385653"/>
                  </a:cubicBezTo>
                  <a:cubicBezTo>
                    <a:pt x="702978" y="1424034"/>
                    <a:pt x="634560" y="1449454"/>
                    <a:pt x="502818" y="1379955"/>
                  </a:cubicBezTo>
                  <a:cubicBezTo>
                    <a:pt x="358670" y="1301859"/>
                    <a:pt x="241278" y="1242506"/>
                    <a:pt x="94302" y="1158755"/>
                  </a:cubicBezTo>
                  <a:cubicBezTo>
                    <a:pt x="64301" y="1138833"/>
                    <a:pt x="61069" y="1137739"/>
                    <a:pt x="39429" y="1117635"/>
                  </a:cubicBezTo>
                  <a:cubicBezTo>
                    <a:pt x="9399" y="1091481"/>
                    <a:pt x="81" y="1056313"/>
                    <a:pt x="667" y="999105"/>
                  </a:cubicBezTo>
                  <a:cubicBezTo>
                    <a:pt x="445" y="990191"/>
                    <a:pt x="222" y="981278"/>
                    <a:pt x="0" y="972364"/>
                  </a:cubicBezTo>
                  <a:lnTo>
                    <a:pt x="2496" y="463106"/>
                  </a:lnTo>
                  <a:cubicBezTo>
                    <a:pt x="2483" y="451925"/>
                    <a:pt x="2471" y="440744"/>
                    <a:pt x="2458" y="429563"/>
                  </a:cubicBezTo>
                  <a:cubicBezTo>
                    <a:pt x="2770" y="365277"/>
                    <a:pt x="14732" y="348090"/>
                    <a:pt x="75248" y="303202"/>
                  </a:cubicBezTo>
                  <a:lnTo>
                    <a:pt x="106293" y="282597"/>
                  </a:lnTo>
                  <a:lnTo>
                    <a:pt x="541533" y="38110"/>
                  </a:lnTo>
                  <a:cubicBezTo>
                    <a:pt x="582751" y="12487"/>
                    <a:pt x="613897" y="0"/>
                    <a:pt x="653528" y="0"/>
                  </a:cubicBezTo>
                  <a:close/>
                </a:path>
              </a:pathLst>
            </a:custGeom>
            <a:solidFill>
              <a:srgbClr val="000D20"/>
            </a:solidFill>
            <a:ln w="15875">
              <a:solidFill>
                <a:srgbClr val="000D20"/>
              </a:solidFill>
            </a:ln>
            <a:effectLst>
              <a:innerShdw blurRad="266700" dist="203200" dir="18900000">
                <a:prstClr val="black">
                  <a:alpha val="2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4800" b="0" i="0" u="none" strike="noStrike" kern="1200" cap="none" spc="0" normalizeH="0" baseline="0" noProof="0">
                  <a:ln>
                    <a:noFill/>
                  </a:ln>
                  <a:solidFill>
                    <a:prstClr val="white"/>
                  </a:solidFill>
                  <a:effectLst/>
                  <a:uLnTx/>
                  <a:uFillTx/>
                  <a:latin typeface="Impact" panose="020B0806030902050204" pitchFamily="34" charset="0"/>
                  <a:ea typeface="宋体" panose="02010600030101010101" pitchFamily="2" charset="-122"/>
                  <a:cs typeface="Arial"/>
                </a:rPr>
                <a:t>03</a:t>
              </a:r>
              <a:endParaRPr kumimoji="0" lang="zh-CN" altLang="en-US" sz="3733" b="0" i="0" u="none" strike="noStrike" kern="1200" cap="none" spc="0" normalizeH="0" baseline="0" noProof="0" dirty="0">
                <a:ln>
                  <a:noFill/>
                </a:ln>
                <a:solidFill>
                  <a:prstClr val="white"/>
                </a:solidFill>
                <a:effectLst/>
                <a:uLnTx/>
                <a:uFillTx/>
                <a:latin typeface="Impact" panose="020B0806030902050204" pitchFamily="34" charset="0"/>
                <a:ea typeface="宋体" panose="02010600030101010101" pitchFamily="2" charset="-122"/>
                <a:cs typeface="Arial"/>
              </a:endParaRPr>
            </a:p>
          </p:txBody>
        </p:sp>
      </p:grpSp>
    </p:spTree>
    <p:extLst>
      <p:ext uri="{BB962C8B-B14F-4D97-AF65-F5344CB8AC3E}">
        <p14:creationId xmlns:p14="http://schemas.microsoft.com/office/powerpoint/2010/main" val="173960843"/>
      </p:ext>
    </p:extLst>
  </p:cSld>
  <p:clrMapOvr>
    <a:masterClrMapping/>
  </p:clrMapOvr>
  <p:transition advTm="2000"/>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4BA2447E-AFD1-43B0-AEEE-78C4B98E9F95}"/>
              </a:ext>
            </a:extLst>
          </p:cNvPr>
          <p:cNvSpPr/>
          <p:nvPr/>
        </p:nvSpPr>
        <p:spPr>
          <a:xfrm>
            <a:off x="512466" y="753626"/>
            <a:ext cx="2066382" cy="6372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Arial"/>
            </a:endParaRPr>
          </a:p>
        </p:txBody>
      </p:sp>
      <p:sp>
        <p:nvSpPr>
          <p:cNvPr id="343" name="TextBox 3">
            <a:extLst>
              <a:ext uri="{FF2B5EF4-FFF2-40B4-BE49-F238E27FC236}">
                <a16:creationId xmlns:a16="http://schemas.microsoft.com/office/drawing/2014/main" id="{60CB43B0-2A48-4AE3-9E61-80253A8DD5E7}"/>
              </a:ext>
            </a:extLst>
          </p:cNvPr>
          <p:cNvSpPr txBox="1"/>
          <p:nvPr/>
        </p:nvSpPr>
        <p:spPr>
          <a:xfrm>
            <a:off x="978337" y="948890"/>
            <a:ext cx="2617094" cy="646331"/>
          </a:xfrm>
          <a:custGeom>
            <a:avLst/>
            <a:gdLst>
              <a:gd name="T0" fmla="*/ 7727 w 8478"/>
              <a:gd name="T1" fmla="*/ 1215 h 7536"/>
              <a:gd name="T2" fmla="*/ 727 w 8478"/>
              <a:gd name="T3" fmla="*/ 1215 h 7536"/>
              <a:gd name="T4" fmla="*/ 0 w 8478"/>
              <a:gd name="T5" fmla="*/ 3124 h 7536"/>
              <a:gd name="T6" fmla="*/ 1054 w 8478"/>
              <a:gd name="T7" fmla="*/ 4169 h 7536"/>
              <a:gd name="T8" fmla="*/ 2119 w 8478"/>
              <a:gd name="T9" fmla="*/ 3124 h 7536"/>
              <a:gd name="T10" fmla="*/ 3173 w 8478"/>
              <a:gd name="T11" fmla="*/ 4169 h 7536"/>
              <a:gd name="T12" fmla="*/ 4239 w 8478"/>
              <a:gd name="T13" fmla="*/ 3124 h 7536"/>
              <a:gd name="T14" fmla="*/ 5293 w 8478"/>
              <a:gd name="T15" fmla="*/ 4169 h 7536"/>
              <a:gd name="T16" fmla="*/ 6346 w 8478"/>
              <a:gd name="T17" fmla="*/ 3124 h 7536"/>
              <a:gd name="T18" fmla="*/ 7412 w 8478"/>
              <a:gd name="T19" fmla="*/ 4169 h 7536"/>
              <a:gd name="T20" fmla="*/ 8478 w 8478"/>
              <a:gd name="T21" fmla="*/ 3124 h 7536"/>
              <a:gd name="T22" fmla="*/ 7727 w 8478"/>
              <a:gd name="T23" fmla="*/ 1215 h 7536"/>
              <a:gd name="T24" fmla="*/ 7146 w 8478"/>
              <a:gd name="T25" fmla="*/ 4497 h 7536"/>
              <a:gd name="T26" fmla="*/ 7146 w 8478"/>
              <a:gd name="T27" fmla="*/ 6928 h 7536"/>
              <a:gd name="T28" fmla="*/ 1332 w 8478"/>
              <a:gd name="T29" fmla="*/ 6928 h 7536"/>
              <a:gd name="T30" fmla="*/ 1332 w 8478"/>
              <a:gd name="T31" fmla="*/ 4497 h 7536"/>
              <a:gd name="T32" fmla="*/ 727 w 8478"/>
              <a:gd name="T33" fmla="*/ 4497 h 7536"/>
              <a:gd name="T34" fmla="*/ 727 w 8478"/>
              <a:gd name="T35" fmla="*/ 7050 h 7536"/>
              <a:gd name="T36" fmla="*/ 1187 w 8478"/>
              <a:gd name="T37" fmla="*/ 7536 h 7536"/>
              <a:gd name="T38" fmla="*/ 7279 w 8478"/>
              <a:gd name="T39" fmla="*/ 7536 h 7536"/>
              <a:gd name="T40" fmla="*/ 7739 w 8478"/>
              <a:gd name="T41" fmla="*/ 7050 h 7536"/>
              <a:gd name="T42" fmla="*/ 7739 w 8478"/>
              <a:gd name="T43" fmla="*/ 4497 h 7536"/>
              <a:gd name="T44" fmla="*/ 7146 w 8478"/>
              <a:gd name="T45" fmla="*/ 4497 h 7536"/>
              <a:gd name="T46" fmla="*/ 7727 w 8478"/>
              <a:gd name="T47" fmla="*/ 1203 h 7536"/>
              <a:gd name="T48" fmla="*/ 1211 w 8478"/>
              <a:gd name="T49" fmla="*/ 729 h 7536"/>
              <a:gd name="T50" fmla="*/ 7267 w 8478"/>
              <a:gd name="T51" fmla="*/ 729 h 7536"/>
              <a:gd name="T52" fmla="*/ 7630 w 8478"/>
              <a:gd name="T53" fmla="*/ 365 h 7536"/>
              <a:gd name="T54" fmla="*/ 7267 w 8478"/>
              <a:gd name="T55" fmla="*/ 0 h 7536"/>
              <a:gd name="T56" fmla="*/ 1211 w 8478"/>
              <a:gd name="T57" fmla="*/ 0 h 7536"/>
              <a:gd name="T58" fmla="*/ 848 w 8478"/>
              <a:gd name="T59" fmla="*/ 365 h 7536"/>
              <a:gd name="T60" fmla="*/ 1211 w 8478"/>
              <a:gd name="T61" fmla="*/ 729 h 7536"/>
              <a:gd name="T62" fmla="*/ 1211 w 8478"/>
              <a:gd name="T63" fmla="*/ 729 h 7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478" h="7536">
                <a:moveTo>
                  <a:pt x="7727" y="1215"/>
                </a:moveTo>
                <a:lnTo>
                  <a:pt x="727" y="1215"/>
                </a:lnTo>
                <a:lnTo>
                  <a:pt x="0" y="3124"/>
                </a:lnTo>
                <a:cubicBezTo>
                  <a:pt x="0" y="3695"/>
                  <a:pt x="472" y="4169"/>
                  <a:pt x="1054" y="4169"/>
                </a:cubicBezTo>
                <a:cubicBezTo>
                  <a:pt x="1635" y="4169"/>
                  <a:pt x="2119" y="3707"/>
                  <a:pt x="2119" y="3124"/>
                </a:cubicBezTo>
                <a:cubicBezTo>
                  <a:pt x="2119" y="3695"/>
                  <a:pt x="2592" y="4169"/>
                  <a:pt x="3173" y="4169"/>
                </a:cubicBezTo>
                <a:cubicBezTo>
                  <a:pt x="3755" y="4169"/>
                  <a:pt x="4239" y="3707"/>
                  <a:pt x="4239" y="3124"/>
                </a:cubicBezTo>
                <a:cubicBezTo>
                  <a:pt x="4239" y="3695"/>
                  <a:pt x="4711" y="4169"/>
                  <a:pt x="5293" y="4169"/>
                </a:cubicBezTo>
                <a:cubicBezTo>
                  <a:pt x="5874" y="4169"/>
                  <a:pt x="6346" y="3707"/>
                  <a:pt x="6346" y="3124"/>
                </a:cubicBezTo>
                <a:cubicBezTo>
                  <a:pt x="6346" y="3695"/>
                  <a:pt x="6819" y="4169"/>
                  <a:pt x="7412" y="4169"/>
                </a:cubicBezTo>
                <a:cubicBezTo>
                  <a:pt x="7994" y="4169"/>
                  <a:pt x="8478" y="3707"/>
                  <a:pt x="8478" y="3124"/>
                </a:cubicBezTo>
                <a:lnTo>
                  <a:pt x="7727" y="1215"/>
                </a:lnTo>
                <a:close/>
                <a:moveTo>
                  <a:pt x="7146" y="4497"/>
                </a:moveTo>
                <a:lnTo>
                  <a:pt x="7146" y="6928"/>
                </a:lnTo>
                <a:lnTo>
                  <a:pt x="1332" y="6928"/>
                </a:lnTo>
                <a:lnTo>
                  <a:pt x="1332" y="4497"/>
                </a:lnTo>
                <a:lnTo>
                  <a:pt x="727" y="4497"/>
                </a:lnTo>
                <a:lnTo>
                  <a:pt x="727" y="7050"/>
                </a:lnTo>
                <a:cubicBezTo>
                  <a:pt x="727" y="7269"/>
                  <a:pt x="969" y="7536"/>
                  <a:pt x="1187" y="7536"/>
                </a:cubicBezTo>
                <a:lnTo>
                  <a:pt x="7279" y="7536"/>
                </a:lnTo>
                <a:cubicBezTo>
                  <a:pt x="7497" y="7536"/>
                  <a:pt x="7739" y="7269"/>
                  <a:pt x="7739" y="7050"/>
                </a:cubicBezTo>
                <a:lnTo>
                  <a:pt x="7739" y="4497"/>
                </a:lnTo>
                <a:lnTo>
                  <a:pt x="7146" y="4497"/>
                </a:lnTo>
                <a:close/>
                <a:moveTo>
                  <a:pt x="7727" y="1203"/>
                </a:moveTo>
                <a:close/>
                <a:moveTo>
                  <a:pt x="1211" y="729"/>
                </a:moveTo>
                <a:lnTo>
                  <a:pt x="7267" y="729"/>
                </a:lnTo>
                <a:cubicBezTo>
                  <a:pt x="7473" y="729"/>
                  <a:pt x="7630" y="571"/>
                  <a:pt x="7630" y="365"/>
                </a:cubicBezTo>
                <a:cubicBezTo>
                  <a:pt x="7630" y="158"/>
                  <a:pt x="7473" y="0"/>
                  <a:pt x="7267" y="0"/>
                </a:cubicBezTo>
                <a:lnTo>
                  <a:pt x="1211" y="0"/>
                </a:lnTo>
                <a:cubicBezTo>
                  <a:pt x="1005" y="0"/>
                  <a:pt x="848" y="158"/>
                  <a:pt x="848" y="365"/>
                </a:cubicBezTo>
                <a:cubicBezTo>
                  <a:pt x="848" y="571"/>
                  <a:pt x="1005" y="729"/>
                  <a:pt x="1211" y="729"/>
                </a:cubicBezTo>
                <a:close/>
                <a:moveTo>
                  <a:pt x="1211" y="729"/>
                </a:moveTo>
                <a:close/>
              </a:path>
            </a:pathLst>
          </a:cu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Arial"/>
              </a:rPr>
              <a:t>AdaBoost</a:t>
            </a:r>
            <a:endParaRPr kumimoji="0" lang="zh-CN" altLang="en-US" sz="3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Arial"/>
            </a:endParaRPr>
          </a:p>
        </p:txBody>
      </p:sp>
      <p:sp>
        <p:nvSpPr>
          <p:cNvPr id="344" name="iconfont-1191-801510">
            <a:extLst>
              <a:ext uri="{FF2B5EF4-FFF2-40B4-BE49-F238E27FC236}">
                <a16:creationId xmlns:a16="http://schemas.microsoft.com/office/drawing/2014/main" id="{40FCBC9A-563D-492B-A2DA-80405A37844F}"/>
              </a:ext>
            </a:extLst>
          </p:cNvPr>
          <p:cNvSpPr/>
          <p:nvPr/>
        </p:nvSpPr>
        <p:spPr>
          <a:xfrm>
            <a:off x="413635" y="1072247"/>
            <a:ext cx="438821" cy="440777"/>
          </a:xfrm>
          <a:custGeom>
            <a:avLst/>
            <a:gdLst>
              <a:gd name="T0" fmla="*/ 7727 w 8478"/>
              <a:gd name="T1" fmla="*/ 1215 h 7536"/>
              <a:gd name="T2" fmla="*/ 727 w 8478"/>
              <a:gd name="T3" fmla="*/ 1215 h 7536"/>
              <a:gd name="T4" fmla="*/ 0 w 8478"/>
              <a:gd name="T5" fmla="*/ 3124 h 7536"/>
              <a:gd name="T6" fmla="*/ 1054 w 8478"/>
              <a:gd name="T7" fmla="*/ 4169 h 7536"/>
              <a:gd name="T8" fmla="*/ 2119 w 8478"/>
              <a:gd name="T9" fmla="*/ 3124 h 7536"/>
              <a:gd name="T10" fmla="*/ 3173 w 8478"/>
              <a:gd name="T11" fmla="*/ 4169 h 7536"/>
              <a:gd name="T12" fmla="*/ 4239 w 8478"/>
              <a:gd name="T13" fmla="*/ 3124 h 7536"/>
              <a:gd name="T14" fmla="*/ 5293 w 8478"/>
              <a:gd name="T15" fmla="*/ 4169 h 7536"/>
              <a:gd name="T16" fmla="*/ 6346 w 8478"/>
              <a:gd name="T17" fmla="*/ 3124 h 7536"/>
              <a:gd name="T18" fmla="*/ 7412 w 8478"/>
              <a:gd name="T19" fmla="*/ 4169 h 7536"/>
              <a:gd name="T20" fmla="*/ 8478 w 8478"/>
              <a:gd name="T21" fmla="*/ 3124 h 7536"/>
              <a:gd name="T22" fmla="*/ 7727 w 8478"/>
              <a:gd name="T23" fmla="*/ 1215 h 7536"/>
              <a:gd name="T24" fmla="*/ 7146 w 8478"/>
              <a:gd name="T25" fmla="*/ 4497 h 7536"/>
              <a:gd name="T26" fmla="*/ 7146 w 8478"/>
              <a:gd name="T27" fmla="*/ 6928 h 7536"/>
              <a:gd name="T28" fmla="*/ 1332 w 8478"/>
              <a:gd name="T29" fmla="*/ 6928 h 7536"/>
              <a:gd name="T30" fmla="*/ 1332 w 8478"/>
              <a:gd name="T31" fmla="*/ 4497 h 7536"/>
              <a:gd name="T32" fmla="*/ 727 w 8478"/>
              <a:gd name="T33" fmla="*/ 4497 h 7536"/>
              <a:gd name="T34" fmla="*/ 727 w 8478"/>
              <a:gd name="T35" fmla="*/ 7050 h 7536"/>
              <a:gd name="T36" fmla="*/ 1187 w 8478"/>
              <a:gd name="T37" fmla="*/ 7536 h 7536"/>
              <a:gd name="T38" fmla="*/ 7279 w 8478"/>
              <a:gd name="T39" fmla="*/ 7536 h 7536"/>
              <a:gd name="T40" fmla="*/ 7739 w 8478"/>
              <a:gd name="T41" fmla="*/ 7050 h 7536"/>
              <a:gd name="T42" fmla="*/ 7739 w 8478"/>
              <a:gd name="T43" fmla="*/ 4497 h 7536"/>
              <a:gd name="T44" fmla="*/ 7146 w 8478"/>
              <a:gd name="T45" fmla="*/ 4497 h 7536"/>
              <a:gd name="T46" fmla="*/ 7727 w 8478"/>
              <a:gd name="T47" fmla="*/ 1203 h 7536"/>
              <a:gd name="T48" fmla="*/ 1211 w 8478"/>
              <a:gd name="T49" fmla="*/ 729 h 7536"/>
              <a:gd name="T50" fmla="*/ 7267 w 8478"/>
              <a:gd name="T51" fmla="*/ 729 h 7536"/>
              <a:gd name="T52" fmla="*/ 7630 w 8478"/>
              <a:gd name="T53" fmla="*/ 365 h 7536"/>
              <a:gd name="T54" fmla="*/ 7267 w 8478"/>
              <a:gd name="T55" fmla="*/ 0 h 7536"/>
              <a:gd name="T56" fmla="*/ 1211 w 8478"/>
              <a:gd name="T57" fmla="*/ 0 h 7536"/>
              <a:gd name="T58" fmla="*/ 848 w 8478"/>
              <a:gd name="T59" fmla="*/ 365 h 7536"/>
              <a:gd name="T60" fmla="*/ 1211 w 8478"/>
              <a:gd name="T61" fmla="*/ 729 h 7536"/>
              <a:gd name="T62" fmla="*/ 1211 w 8478"/>
              <a:gd name="T63" fmla="*/ 729 h 7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478" h="7536">
                <a:moveTo>
                  <a:pt x="7727" y="1215"/>
                </a:moveTo>
                <a:lnTo>
                  <a:pt x="727" y="1215"/>
                </a:lnTo>
                <a:lnTo>
                  <a:pt x="0" y="3124"/>
                </a:lnTo>
                <a:cubicBezTo>
                  <a:pt x="0" y="3695"/>
                  <a:pt x="472" y="4169"/>
                  <a:pt x="1054" y="4169"/>
                </a:cubicBezTo>
                <a:cubicBezTo>
                  <a:pt x="1635" y="4169"/>
                  <a:pt x="2119" y="3707"/>
                  <a:pt x="2119" y="3124"/>
                </a:cubicBezTo>
                <a:cubicBezTo>
                  <a:pt x="2119" y="3695"/>
                  <a:pt x="2592" y="4169"/>
                  <a:pt x="3173" y="4169"/>
                </a:cubicBezTo>
                <a:cubicBezTo>
                  <a:pt x="3755" y="4169"/>
                  <a:pt x="4239" y="3707"/>
                  <a:pt x="4239" y="3124"/>
                </a:cubicBezTo>
                <a:cubicBezTo>
                  <a:pt x="4239" y="3695"/>
                  <a:pt x="4711" y="4169"/>
                  <a:pt x="5293" y="4169"/>
                </a:cubicBezTo>
                <a:cubicBezTo>
                  <a:pt x="5874" y="4169"/>
                  <a:pt x="6346" y="3707"/>
                  <a:pt x="6346" y="3124"/>
                </a:cubicBezTo>
                <a:cubicBezTo>
                  <a:pt x="6346" y="3695"/>
                  <a:pt x="6819" y="4169"/>
                  <a:pt x="7412" y="4169"/>
                </a:cubicBezTo>
                <a:cubicBezTo>
                  <a:pt x="7994" y="4169"/>
                  <a:pt x="8478" y="3707"/>
                  <a:pt x="8478" y="3124"/>
                </a:cubicBezTo>
                <a:lnTo>
                  <a:pt x="7727" y="1215"/>
                </a:lnTo>
                <a:close/>
                <a:moveTo>
                  <a:pt x="7146" y="4497"/>
                </a:moveTo>
                <a:lnTo>
                  <a:pt x="7146" y="6928"/>
                </a:lnTo>
                <a:lnTo>
                  <a:pt x="1332" y="6928"/>
                </a:lnTo>
                <a:lnTo>
                  <a:pt x="1332" y="4497"/>
                </a:lnTo>
                <a:lnTo>
                  <a:pt x="727" y="4497"/>
                </a:lnTo>
                <a:lnTo>
                  <a:pt x="727" y="7050"/>
                </a:lnTo>
                <a:cubicBezTo>
                  <a:pt x="727" y="7269"/>
                  <a:pt x="969" y="7536"/>
                  <a:pt x="1187" y="7536"/>
                </a:cubicBezTo>
                <a:lnTo>
                  <a:pt x="7279" y="7536"/>
                </a:lnTo>
                <a:cubicBezTo>
                  <a:pt x="7497" y="7536"/>
                  <a:pt x="7739" y="7269"/>
                  <a:pt x="7739" y="7050"/>
                </a:cubicBezTo>
                <a:lnTo>
                  <a:pt x="7739" y="4497"/>
                </a:lnTo>
                <a:lnTo>
                  <a:pt x="7146" y="4497"/>
                </a:lnTo>
                <a:close/>
                <a:moveTo>
                  <a:pt x="7727" y="1203"/>
                </a:moveTo>
                <a:close/>
                <a:moveTo>
                  <a:pt x="1211" y="729"/>
                </a:moveTo>
                <a:lnTo>
                  <a:pt x="7267" y="729"/>
                </a:lnTo>
                <a:cubicBezTo>
                  <a:pt x="7473" y="729"/>
                  <a:pt x="7630" y="571"/>
                  <a:pt x="7630" y="365"/>
                </a:cubicBezTo>
                <a:cubicBezTo>
                  <a:pt x="7630" y="158"/>
                  <a:pt x="7473" y="0"/>
                  <a:pt x="7267" y="0"/>
                </a:cubicBezTo>
                <a:lnTo>
                  <a:pt x="1211" y="0"/>
                </a:lnTo>
                <a:cubicBezTo>
                  <a:pt x="1005" y="0"/>
                  <a:pt x="848" y="158"/>
                  <a:pt x="848" y="365"/>
                </a:cubicBezTo>
                <a:cubicBezTo>
                  <a:pt x="848" y="571"/>
                  <a:pt x="1005" y="729"/>
                  <a:pt x="1211" y="729"/>
                </a:cubicBezTo>
                <a:close/>
                <a:moveTo>
                  <a:pt x="1211" y="729"/>
                </a:moveTo>
                <a:close/>
              </a:path>
            </a:pathLst>
          </a:cu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B050"/>
              </a:solidFill>
              <a:effectLst/>
              <a:uLnTx/>
              <a:uFillTx/>
              <a:latin typeface="Calibri"/>
              <a:cs typeface="Arial"/>
            </a:endParaRPr>
          </a:p>
        </p:txBody>
      </p:sp>
      <p:sp>
        <p:nvSpPr>
          <p:cNvPr id="7" name="文本框 6">
            <a:extLst>
              <a:ext uri="{FF2B5EF4-FFF2-40B4-BE49-F238E27FC236}">
                <a16:creationId xmlns:a16="http://schemas.microsoft.com/office/drawing/2014/main" id="{F15C92D0-AC8D-4756-9391-FD3D59FF3474}"/>
              </a:ext>
            </a:extLst>
          </p:cNvPr>
          <p:cNvSpPr txBox="1"/>
          <p:nvPr/>
        </p:nvSpPr>
        <p:spPr>
          <a:xfrm>
            <a:off x="8000214" y="2624775"/>
            <a:ext cx="4110364" cy="3046988"/>
          </a:xfrm>
          <a:prstGeom prst="rect">
            <a:avLst/>
          </a:prstGeom>
          <a:noFill/>
        </p:spPr>
        <p:txBody>
          <a:bodyPr wrap="square">
            <a:spAutoFit/>
          </a:bodyPr>
          <a:lstStyle/>
          <a:p>
            <a:pPr algn="l" rtl="0"/>
            <a:r>
              <a:rPr lang="en-US" altLang="zh-CN" sz="3200" b="0" i="0" dirty="0">
                <a:solidFill>
                  <a:srgbClr val="000000"/>
                </a:solidFill>
                <a:effectLst/>
                <a:latin typeface="Helvetica Neue"/>
              </a:rPr>
              <a:t>AdaBoost</a:t>
            </a:r>
            <a:r>
              <a:rPr lang="zh-CN" altLang="en-US" sz="3200" b="0" i="0" dirty="0">
                <a:solidFill>
                  <a:srgbClr val="000000"/>
                </a:solidFill>
                <a:effectLst/>
                <a:latin typeface="Helvetica Neue"/>
              </a:rPr>
              <a:t>算法是基于</a:t>
            </a:r>
            <a:r>
              <a:rPr lang="en-US" altLang="zh-CN" sz="3200" b="0" i="0" dirty="0">
                <a:solidFill>
                  <a:srgbClr val="000000"/>
                </a:solidFill>
                <a:effectLst/>
                <a:latin typeface="Helvetica Neue"/>
              </a:rPr>
              <a:t>Boosting</a:t>
            </a:r>
            <a:r>
              <a:rPr lang="zh-CN" altLang="en-US" sz="3200" b="0" i="0" dirty="0">
                <a:solidFill>
                  <a:srgbClr val="000000"/>
                </a:solidFill>
                <a:effectLst/>
                <a:latin typeface="Helvetica Neue"/>
              </a:rPr>
              <a:t>思想的机器学习算法，</a:t>
            </a:r>
            <a:r>
              <a:rPr lang="en-US" altLang="zh-CN" sz="3200" b="0" i="0" dirty="0">
                <a:solidFill>
                  <a:srgbClr val="000000"/>
                </a:solidFill>
                <a:effectLst/>
                <a:latin typeface="Helvetica Neue"/>
              </a:rPr>
              <a:t>AdaBoost</a:t>
            </a:r>
            <a:r>
              <a:rPr lang="zh-CN" altLang="en-US" sz="3200" b="0" i="0" dirty="0">
                <a:solidFill>
                  <a:srgbClr val="000000"/>
                </a:solidFill>
                <a:effectLst/>
                <a:latin typeface="Helvetica Neue"/>
              </a:rPr>
              <a:t>是</a:t>
            </a:r>
            <a:r>
              <a:rPr lang="en-US" altLang="zh-CN" sz="3200" b="0" i="0" dirty="0">
                <a:solidFill>
                  <a:srgbClr val="000000"/>
                </a:solidFill>
                <a:effectLst/>
                <a:latin typeface="Helvetica Neue"/>
              </a:rPr>
              <a:t>adaptive boosting</a:t>
            </a:r>
            <a:r>
              <a:rPr lang="zh-CN" altLang="en-US" sz="3200" b="0" i="0" dirty="0">
                <a:solidFill>
                  <a:srgbClr val="000000"/>
                </a:solidFill>
                <a:effectLst/>
                <a:latin typeface="Helvetica Neue"/>
              </a:rPr>
              <a:t>（自适应</a:t>
            </a:r>
            <a:r>
              <a:rPr lang="en-US" altLang="zh-CN" sz="3200" b="0" i="0" dirty="0">
                <a:solidFill>
                  <a:srgbClr val="000000"/>
                </a:solidFill>
                <a:effectLst/>
                <a:latin typeface="Helvetica Neue"/>
              </a:rPr>
              <a:t>boosting</a:t>
            </a:r>
            <a:r>
              <a:rPr lang="zh-CN" altLang="en-US" sz="3200" b="0" i="0" dirty="0">
                <a:solidFill>
                  <a:srgbClr val="000000"/>
                </a:solidFill>
                <a:effectLst/>
                <a:latin typeface="Helvetica Neue"/>
              </a:rPr>
              <a:t>）的缩写</a:t>
            </a:r>
          </a:p>
        </p:txBody>
      </p:sp>
      <p:pic>
        <p:nvPicPr>
          <p:cNvPr id="4" name="图片 3">
            <a:extLst>
              <a:ext uri="{FF2B5EF4-FFF2-40B4-BE49-F238E27FC236}">
                <a16:creationId xmlns:a16="http://schemas.microsoft.com/office/drawing/2014/main" id="{FF5A8573-761A-4231-8FB4-7D7DC5A58AD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7616" y="1913842"/>
            <a:ext cx="7567153" cy="4295451"/>
          </a:xfrm>
          <a:prstGeom prst="rect">
            <a:avLst/>
          </a:prstGeom>
        </p:spPr>
      </p:pic>
    </p:spTree>
    <p:custDataLst>
      <p:tags r:id="rId1"/>
    </p:custDataLst>
    <p:extLst>
      <p:ext uri="{BB962C8B-B14F-4D97-AF65-F5344CB8AC3E}">
        <p14:creationId xmlns:p14="http://schemas.microsoft.com/office/powerpoint/2010/main" val="3272949969"/>
      </p:ext>
    </p:extLst>
  </p:cSld>
  <p:clrMapOvr>
    <a:masterClrMapping/>
  </p:clrMapOvr>
  <p:transition advTm="2000"/>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4BA2447E-AFD1-43B0-AEEE-78C4B98E9F95}"/>
              </a:ext>
            </a:extLst>
          </p:cNvPr>
          <p:cNvSpPr/>
          <p:nvPr/>
        </p:nvSpPr>
        <p:spPr>
          <a:xfrm>
            <a:off x="512466" y="753626"/>
            <a:ext cx="2066382" cy="6372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Arial"/>
            </a:endParaRPr>
          </a:p>
        </p:txBody>
      </p:sp>
      <p:sp>
        <p:nvSpPr>
          <p:cNvPr id="343" name="TextBox 3">
            <a:extLst>
              <a:ext uri="{FF2B5EF4-FFF2-40B4-BE49-F238E27FC236}">
                <a16:creationId xmlns:a16="http://schemas.microsoft.com/office/drawing/2014/main" id="{60CB43B0-2A48-4AE3-9E61-80253A8DD5E7}"/>
              </a:ext>
            </a:extLst>
          </p:cNvPr>
          <p:cNvSpPr txBox="1"/>
          <p:nvPr/>
        </p:nvSpPr>
        <p:spPr>
          <a:xfrm>
            <a:off x="978337" y="948890"/>
            <a:ext cx="3320286" cy="646331"/>
          </a:xfrm>
          <a:custGeom>
            <a:avLst/>
            <a:gdLst>
              <a:gd name="T0" fmla="*/ 7727 w 8478"/>
              <a:gd name="T1" fmla="*/ 1215 h 7536"/>
              <a:gd name="T2" fmla="*/ 727 w 8478"/>
              <a:gd name="T3" fmla="*/ 1215 h 7536"/>
              <a:gd name="T4" fmla="*/ 0 w 8478"/>
              <a:gd name="T5" fmla="*/ 3124 h 7536"/>
              <a:gd name="T6" fmla="*/ 1054 w 8478"/>
              <a:gd name="T7" fmla="*/ 4169 h 7536"/>
              <a:gd name="T8" fmla="*/ 2119 w 8478"/>
              <a:gd name="T9" fmla="*/ 3124 h 7536"/>
              <a:gd name="T10" fmla="*/ 3173 w 8478"/>
              <a:gd name="T11" fmla="*/ 4169 h 7536"/>
              <a:gd name="T12" fmla="*/ 4239 w 8478"/>
              <a:gd name="T13" fmla="*/ 3124 h 7536"/>
              <a:gd name="T14" fmla="*/ 5293 w 8478"/>
              <a:gd name="T15" fmla="*/ 4169 h 7536"/>
              <a:gd name="T16" fmla="*/ 6346 w 8478"/>
              <a:gd name="T17" fmla="*/ 3124 h 7536"/>
              <a:gd name="T18" fmla="*/ 7412 w 8478"/>
              <a:gd name="T19" fmla="*/ 4169 h 7536"/>
              <a:gd name="T20" fmla="*/ 8478 w 8478"/>
              <a:gd name="T21" fmla="*/ 3124 h 7536"/>
              <a:gd name="T22" fmla="*/ 7727 w 8478"/>
              <a:gd name="T23" fmla="*/ 1215 h 7536"/>
              <a:gd name="T24" fmla="*/ 7146 w 8478"/>
              <a:gd name="T25" fmla="*/ 4497 h 7536"/>
              <a:gd name="T26" fmla="*/ 7146 w 8478"/>
              <a:gd name="T27" fmla="*/ 6928 h 7536"/>
              <a:gd name="T28" fmla="*/ 1332 w 8478"/>
              <a:gd name="T29" fmla="*/ 6928 h 7536"/>
              <a:gd name="T30" fmla="*/ 1332 w 8478"/>
              <a:gd name="T31" fmla="*/ 4497 h 7536"/>
              <a:gd name="T32" fmla="*/ 727 w 8478"/>
              <a:gd name="T33" fmla="*/ 4497 h 7536"/>
              <a:gd name="T34" fmla="*/ 727 w 8478"/>
              <a:gd name="T35" fmla="*/ 7050 h 7536"/>
              <a:gd name="T36" fmla="*/ 1187 w 8478"/>
              <a:gd name="T37" fmla="*/ 7536 h 7536"/>
              <a:gd name="T38" fmla="*/ 7279 w 8478"/>
              <a:gd name="T39" fmla="*/ 7536 h 7536"/>
              <a:gd name="T40" fmla="*/ 7739 w 8478"/>
              <a:gd name="T41" fmla="*/ 7050 h 7536"/>
              <a:gd name="T42" fmla="*/ 7739 w 8478"/>
              <a:gd name="T43" fmla="*/ 4497 h 7536"/>
              <a:gd name="T44" fmla="*/ 7146 w 8478"/>
              <a:gd name="T45" fmla="*/ 4497 h 7536"/>
              <a:gd name="T46" fmla="*/ 7727 w 8478"/>
              <a:gd name="T47" fmla="*/ 1203 h 7536"/>
              <a:gd name="T48" fmla="*/ 1211 w 8478"/>
              <a:gd name="T49" fmla="*/ 729 h 7536"/>
              <a:gd name="T50" fmla="*/ 7267 w 8478"/>
              <a:gd name="T51" fmla="*/ 729 h 7536"/>
              <a:gd name="T52" fmla="*/ 7630 w 8478"/>
              <a:gd name="T53" fmla="*/ 365 h 7536"/>
              <a:gd name="T54" fmla="*/ 7267 w 8478"/>
              <a:gd name="T55" fmla="*/ 0 h 7536"/>
              <a:gd name="T56" fmla="*/ 1211 w 8478"/>
              <a:gd name="T57" fmla="*/ 0 h 7536"/>
              <a:gd name="T58" fmla="*/ 848 w 8478"/>
              <a:gd name="T59" fmla="*/ 365 h 7536"/>
              <a:gd name="T60" fmla="*/ 1211 w 8478"/>
              <a:gd name="T61" fmla="*/ 729 h 7536"/>
              <a:gd name="T62" fmla="*/ 1211 w 8478"/>
              <a:gd name="T63" fmla="*/ 729 h 7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478" h="7536">
                <a:moveTo>
                  <a:pt x="7727" y="1215"/>
                </a:moveTo>
                <a:lnTo>
                  <a:pt x="727" y="1215"/>
                </a:lnTo>
                <a:lnTo>
                  <a:pt x="0" y="3124"/>
                </a:lnTo>
                <a:cubicBezTo>
                  <a:pt x="0" y="3695"/>
                  <a:pt x="472" y="4169"/>
                  <a:pt x="1054" y="4169"/>
                </a:cubicBezTo>
                <a:cubicBezTo>
                  <a:pt x="1635" y="4169"/>
                  <a:pt x="2119" y="3707"/>
                  <a:pt x="2119" y="3124"/>
                </a:cubicBezTo>
                <a:cubicBezTo>
                  <a:pt x="2119" y="3695"/>
                  <a:pt x="2592" y="4169"/>
                  <a:pt x="3173" y="4169"/>
                </a:cubicBezTo>
                <a:cubicBezTo>
                  <a:pt x="3755" y="4169"/>
                  <a:pt x="4239" y="3707"/>
                  <a:pt x="4239" y="3124"/>
                </a:cubicBezTo>
                <a:cubicBezTo>
                  <a:pt x="4239" y="3695"/>
                  <a:pt x="4711" y="4169"/>
                  <a:pt x="5293" y="4169"/>
                </a:cubicBezTo>
                <a:cubicBezTo>
                  <a:pt x="5874" y="4169"/>
                  <a:pt x="6346" y="3707"/>
                  <a:pt x="6346" y="3124"/>
                </a:cubicBezTo>
                <a:cubicBezTo>
                  <a:pt x="6346" y="3695"/>
                  <a:pt x="6819" y="4169"/>
                  <a:pt x="7412" y="4169"/>
                </a:cubicBezTo>
                <a:cubicBezTo>
                  <a:pt x="7994" y="4169"/>
                  <a:pt x="8478" y="3707"/>
                  <a:pt x="8478" y="3124"/>
                </a:cubicBezTo>
                <a:lnTo>
                  <a:pt x="7727" y="1215"/>
                </a:lnTo>
                <a:close/>
                <a:moveTo>
                  <a:pt x="7146" y="4497"/>
                </a:moveTo>
                <a:lnTo>
                  <a:pt x="7146" y="6928"/>
                </a:lnTo>
                <a:lnTo>
                  <a:pt x="1332" y="6928"/>
                </a:lnTo>
                <a:lnTo>
                  <a:pt x="1332" y="4497"/>
                </a:lnTo>
                <a:lnTo>
                  <a:pt x="727" y="4497"/>
                </a:lnTo>
                <a:lnTo>
                  <a:pt x="727" y="7050"/>
                </a:lnTo>
                <a:cubicBezTo>
                  <a:pt x="727" y="7269"/>
                  <a:pt x="969" y="7536"/>
                  <a:pt x="1187" y="7536"/>
                </a:cubicBezTo>
                <a:lnTo>
                  <a:pt x="7279" y="7536"/>
                </a:lnTo>
                <a:cubicBezTo>
                  <a:pt x="7497" y="7536"/>
                  <a:pt x="7739" y="7269"/>
                  <a:pt x="7739" y="7050"/>
                </a:cubicBezTo>
                <a:lnTo>
                  <a:pt x="7739" y="4497"/>
                </a:lnTo>
                <a:lnTo>
                  <a:pt x="7146" y="4497"/>
                </a:lnTo>
                <a:close/>
                <a:moveTo>
                  <a:pt x="7727" y="1203"/>
                </a:moveTo>
                <a:close/>
                <a:moveTo>
                  <a:pt x="1211" y="729"/>
                </a:moveTo>
                <a:lnTo>
                  <a:pt x="7267" y="729"/>
                </a:lnTo>
                <a:cubicBezTo>
                  <a:pt x="7473" y="729"/>
                  <a:pt x="7630" y="571"/>
                  <a:pt x="7630" y="365"/>
                </a:cubicBezTo>
                <a:cubicBezTo>
                  <a:pt x="7630" y="158"/>
                  <a:pt x="7473" y="0"/>
                  <a:pt x="7267" y="0"/>
                </a:cubicBezTo>
                <a:lnTo>
                  <a:pt x="1211" y="0"/>
                </a:lnTo>
                <a:cubicBezTo>
                  <a:pt x="1005" y="0"/>
                  <a:pt x="848" y="158"/>
                  <a:pt x="848" y="365"/>
                </a:cubicBezTo>
                <a:cubicBezTo>
                  <a:pt x="848" y="571"/>
                  <a:pt x="1005" y="729"/>
                  <a:pt x="1211" y="729"/>
                </a:cubicBezTo>
                <a:close/>
                <a:moveTo>
                  <a:pt x="1211" y="729"/>
                </a:moveTo>
                <a:close/>
              </a:path>
            </a:pathLst>
          </a:cu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Arial"/>
              </a:rPr>
              <a:t>AdaBoost</a:t>
            </a:r>
            <a:r>
              <a:rPr kumimoji="0" lang="zh-CN" altLang="en-US" sz="3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Arial"/>
              </a:rPr>
              <a:t>举例</a:t>
            </a:r>
          </a:p>
        </p:txBody>
      </p:sp>
      <p:sp>
        <p:nvSpPr>
          <p:cNvPr id="344" name="iconfont-1191-801510">
            <a:extLst>
              <a:ext uri="{FF2B5EF4-FFF2-40B4-BE49-F238E27FC236}">
                <a16:creationId xmlns:a16="http://schemas.microsoft.com/office/drawing/2014/main" id="{40FCBC9A-563D-492B-A2DA-80405A37844F}"/>
              </a:ext>
            </a:extLst>
          </p:cNvPr>
          <p:cNvSpPr/>
          <p:nvPr/>
        </p:nvSpPr>
        <p:spPr>
          <a:xfrm>
            <a:off x="413635" y="1072247"/>
            <a:ext cx="438821" cy="440777"/>
          </a:xfrm>
          <a:custGeom>
            <a:avLst/>
            <a:gdLst>
              <a:gd name="T0" fmla="*/ 7727 w 8478"/>
              <a:gd name="T1" fmla="*/ 1215 h 7536"/>
              <a:gd name="T2" fmla="*/ 727 w 8478"/>
              <a:gd name="T3" fmla="*/ 1215 h 7536"/>
              <a:gd name="T4" fmla="*/ 0 w 8478"/>
              <a:gd name="T5" fmla="*/ 3124 h 7536"/>
              <a:gd name="T6" fmla="*/ 1054 w 8478"/>
              <a:gd name="T7" fmla="*/ 4169 h 7536"/>
              <a:gd name="T8" fmla="*/ 2119 w 8478"/>
              <a:gd name="T9" fmla="*/ 3124 h 7536"/>
              <a:gd name="T10" fmla="*/ 3173 w 8478"/>
              <a:gd name="T11" fmla="*/ 4169 h 7536"/>
              <a:gd name="T12" fmla="*/ 4239 w 8478"/>
              <a:gd name="T13" fmla="*/ 3124 h 7536"/>
              <a:gd name="T14" fmla="*/ 5293 w 8478"/>
              <a:gd name="T15" fmla="*/ 4169 h 7536"/>
              <a:gd name="T16" fmla="*/ 6346 w 8478"/>
              <a:gd name="T17" fmla="*/ 3124 h 7536"/>
              <a:gd name="T18" fmla="*/ 7412 w 8478"/>
              <a:gd name="T19" fmla="*/ 4169 h 7536"/>
              <a:gd name="T20" fmla="*/ 8478 w 8478"/>
              <a:gd name="T21" fmla="*/ 3124 h 7536"/>
              <a:gd name="T22" fmla="*/ 7727 w 8478"/>
              <a:gd name="T23" fmla="*/ 1215 h 7536"/>
              <a:gd name="T24" fmla="*/ 7146 w 8478"/>
              <a:gd name="T25" fmla="*/ 4497 h 7536"/>
              <a:gd name="T26" fmla="*/ 7146 w 8478"/>
              <a:gd name="T27" fmla="*/ 6928 h 7536"/>
              <a:gd name="T28" fmla="*/ 1332 w 8478"/>
              <a:gd name="T29" fmla="*/ 6928 h 7536"/>
              <a:gd name="T30" fmla="*/ 1332 w 8478"/>
              <a:gd name="T31" fmla="*/ 4497 h 7536"/>
              <a:gd name="T32" fmla="*/ 727 w 8478"/>
              <a:gd name="T33" fmla="*/ 4497 h 7536"/>
              <a:gd name="T34" fmla="*/ 727 w 8478"/>
              <a:gd name="T35" fmla="*/ 7050 h 7536"/>
              <a:gd name="T36" fmla="*/ 1187 w 8478"/>
              <a:gd name="T37" fmla="*/ 7536 h 7536"/>
              <a:gd name="T38" fmla="*/ 7279 w 8478"/>
              <a:gd name="T39" fmla="*/ 7536 h 7536"/>
              <a:gd name="T40" fmla="*/ 7739 w 8478"/>
              <a:gd name="T41" fmla="*/ 7050 h 7536"/>
              <a:gd name="T42" fmla="*/ 7739 w 8478"/>
              <a:gd name="T43" fmla="*/ 4497 h 7536"/>
              <a:gd name="T44" fmla="*/ 7146 w 8478"/>
              <a:gd name="T45" fmla="*/ 4497 h 7536"/>
              <a:gd name="T46" fmla="*/ 7727 w 8478"/>
              <a:gd name="T47" fmla="*/ 1203 h 7536"/>
              <a:gd name="T48" fmla="*/ 1211 w 8478"/>
              <a:gd name="T49" fmla="*/ 729 h 7536"/>
              <a:gd name="T50" fmla="*/ 7267 w 8478"/>
              <a:gd name="T51" fmla="*/ 729 h 7536"/>
              <a:gd name="T52" fmla="*/ 7630 w 8478"/>
              <a:gd name="T53" fmla="*/ 365 h 7536"/>
              <a:gd name="T54" fmla="*/ 7267 w 8478"/>
              <a:gd name="T55" fmla="*/ 0 h 7536"/>
              <a:gd name="T56" fmla="*/ 1211 w 8478"/>
              <a:gd name="T57" fmla="*/ 0 h 7536"/>
              <a:gd name="T58" fmla="*/ 848 w 8478"/>
              <a:gd name="T59" fmla="*/ 365 h 7536"/>
              <a:gd name="T60" fmla="*/ 1211 w 8478"/>
              <a:gd name="T61" fmla="*/ 729 h 7536"/>
              <a:gd name="T62" fmla="*/ 1211 w 8478"/>
              <a:gd name="T63" fmla="*/ 729 h 7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478" h="7536">
                <a:moveTo>
                  <a:pt x="7727" y="1215"/>
                </a:moveTo>
                <a:lnTo>
                  <a:pt x="727" y="1215"/>
                </a:lnTo>
                <a:lnTo>
                  <a:pt x="0" y="3124"/>
                </a:lnTo>
                <a:cubicBezTo>
                  <a:pt x="0" y="3695"/>
                  <a:pt x="472" y="4169"/>
                  <a:pt x="1054" y="4169"/>
                </a:cubicBezTo>
                <a:cubicBezTo>
                  <a:pt x="1635" y="4169"/>
                  <a:pt x="2119" y="3707"/>
                  <a:pt x="2119" y="3124"/>
                </a:cubicBezTo>
                <a:cubicBezTo>
                  <a:pt x="2119" y="3695"/>
                  <a:pt x="2592" y="4169"/>
                  <a:pt x="3173" y="4169"/>
                </a:cubicBezTo>
                <a:cubicBezTo>
                  <a:pt x="3755" y="4169"/>
                  <a:pt x="4239" y="3707"/>
                  <a:pt x="4239" y="3124"/>
                </a:cubicBezTo>
                <a:cubicBezTo>
                  <a:pt x="4239" y="3695"/>
                  <a:pt x="4711" y="4169"/>
                  <a:pt x="5293" y="4169"/>
                </a:cubicBezTo>
                <a:cubicBezTo>
                  <a:pt x="5874" y="4169"/>
                  <a:pt x="6346" y="3707"/>
                  <a:pt x="6346" y="3124"/>
                </a:cubicBezTo>
                <a:cubicBezTo>
                  <a:pt x="6346" y="3695"/>
                  <a:pt x="6819" y="4169"/>
                  <a:pt x="7412" y="4169"/>
                </a:cubicBezTo>
                <a:cubicBezTo>
                  <a:pt x="7994" y="4169"/>
                  <a:pt x="8478" y="3707"/>
                  <a:pt x="8478" y="3124"/>
                </a:cubicBezTo>
                <a:lnTo>
                  <a:pt x="7727" y="1215"/>
                </a:lnTo>
                <a:close/>
                <a:moveTo>
                  <a:pt x="7146" y="4497"/>
                </a:moveTo>
                <a:lnTo>
                  <a:pt x="7146" y="6928"/>
                </a:lnTo>
                <a:lnTo>
                  <a:pt x="1332" y="6928"/>
                </a:lnTo>
                <a:lnTo>
                  <a:pt x="1332" y="4497"/>
                </a:lnTo>
                <a:lnTo>
                  <a:pt x="727" y="4497"/>
                </a:lnTo>
                <a:lnTo>
                  <a:pt x="727" y="7050"/>
                </a:lnTo>
                <a:cubicBezTo>
                  <a:pt x="727" y="7269"/>
                  <a:pt x="969" y="7536"/>
                  <a:pt x="1187" y="7536"/>
                </a:cubicBezTo>
                <a:lnTo>
                  <a:pt x="7279" y="7536"/>
                </a:lnTo>
                <a:cubicBezTo>
                  <a:pt x="7497" y="7536"/>
                  <a:pt x="7739" y="7269"/>
                  <a:pt x="7739" y="7050"/>
                </a:cubicBezTo>
                <a:lnTo>
                  <a:pt x="7739" y="4497"/>
                </a:lnTo>
                <a:lnTo>
                  <a:pt x="7146" y="4497"/>
                </a:lnTo>
                <a:close/>
                <a:moveTo>
                  <a:pt x="7727" y="1203"/>
                </a:moveTo>
                <a:close/>
                <a:moveTo>
                  <a:pt x="1211" y="729"/>
                </a:moveTo>
                <a:lnTo>
                  <a:pt x="7267" y="729"/>
                </a:lnTo>
                <a:cubicBezTo>
                  <a:pt x="7473" y="729"/>
                  <a:pt x="7630" y="571"/>
                  <a:pt x="7630" y="365"/>
                </a:cubicBezTo>
                <a:cubicBezTo>
                  <a:pt x="7630" y="158"/>
                  <a:pt x="7473" y="0"/>
                  <a:pt x="7267" y="0"/>
                </a:cubicBezTo>
                <a:lnTo>
                  <a:pt x="1211" y="0"/>
                </a:lnTo>
                <a:cubicBezTo>
                  <a:pt x="1005" y="0"/>
                  <a:pt x="848" y="158"/>
                  <a:pt x="848" y="365"/>
                </a:cubicBezTo>
                <a:cubicBezTo>
                  <a:pt x="848" y="571"/>
                  <a:pt x="1005" y="729"/>
                  <a:pt x="1211" y="729"/>
                </a:cubicBezTo>
                <a:close/>
                <a:moveTo>
                  <a:pt x="1211" y="729"/>
                </a:moveTo>
                <a:close/>
              </a:path>
            </a:pathLst>
          </a:cu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B050"/>
              </a:solidFill>
              <a:effectLst/>
              <a:uLnTx/>
              <a:uFillTx/>
              <a:latin typeface="Calibri"/>
              <a:cs typeface="Arial"/>
            </a:endParaRPr>
          </a:p>
        </p:txBody>
      </p:sp>
      <p:pic>
        <p:nvPicPr>
          <p:cNvPr id="5" name="图片 4">
            <a:extLst>
              <a:ext uri="{FF2B5EF4-FFF2-40B4-BE49-F238E27FC236}">
                <a16:creationId xmlns:a16="http://schemas.microsoft.com/office/drawing/2014/main" id="{7F731114-5F21-4682-8C6F-BF4B6D3138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1435" y="1534898"/>
            <a:ext cx="4144375" cy="4214028"/>
          </a:xfrm>
          <a:prstGeom prst="rect">
            <a:avLst/>
          </a:prstGeom>
        </p:spPr>
      </p:pic>
      <p:sp>
        <p:nvSpPr>
          <p:cNvPr id="10" name="文本框 9">
            <a:extLst>
              <a:ext uri="{FF2B5EF4-FFF2-40B4-BE49-F238E27FC236}">
                <a16:creationId xmlns:a16="http://schemas.microsoft.com/office/drawing/2014/main" id="{66BDEA19-BCE9-4A6F-8245-5F8831512B56}"/>
              </a:ext>
            </a:extLst>
          </p:cNvPr>
          <p:cNvSpPr txBox="1"/>
          <p:nvPr/>
        </p:nvSpPr>
        <p:spPr>
          <a:xfrm>
            <a:off x="633045" y="6097308"/>
            <a:ext cx="6094428" cy="369332"/>
          </a:xfrm>
          <a:prstGeom prst="rect">
            <a:avLst/>
          </a:prstGeom>
          <a:noFill/>
        </p:spPr>
        <p:txBody>
          <a:bodyPr wrap="square">
            <a:spAutoFit/>
          </a:bodyPr>
          <a:lstStyle/>
          <a:p>
            <a:r>
              <a:rPr lang="zh-CN" altLang="en-US" dirty="0"/>
              <a:t>最初的训练集，并且每个样本都有一个权重</a:t>
            </a:r>
          </a:p>
        </p:txBody>
      </p:sp>
      <p:pic>
        <p:nvPicPr>
          <p:cNvPr id="9" name="图片 8">
            <a:extLst>
              <a:ext uri="{FF2B5EF4-FFF2-40B4-BE49-F238E27FC236}">
                <a16:creationId xmlns:a16="http://schemas.microsoft.com/office/drawing/2014/main" id="{31E9E111-8DE6-463A-9DA0-FD917BE51EA4}"/>
              </a:ext>
            </a:extLst>
          </p:cNvPr>
          <p:cNvPicPr>
            <a:picLocks noChangeAspect="1"/>
          </p:cNvPicPr>
          <p:nvPr/>
        </p:nvPicPr>
        <p:blipFill rotWithShape="1">
          <a:blip r:embed="rId4">
            <a:extLst>
              <a:ext uri="{28A0092B-C50C-407E-A947-70E740481C1C}">
                <a14:useLocalDpi xmlns:a14="http://schemas.microsoft.com/office/drawing/2010/main" val="0"/>
              </a:ext>
            </a:extLst>
          </a:blip>
          <a:srcRect t="6299" b="3658"/>
          <a:stretch/>
        </p:blipFill>
        <p:spPr>
          <a:xfrm>
            <a:off x="7193344" y="1595220"/>
            <a:ext cx="4095785" cy="5182651"/>
          </a:xfrm>
          <a:prstGeom prst="rect">
            <a:avLst/>
          </a:prstGeom>
        </p:spPr>
      </p:pic>
      <p:sp>
        <p:nvSpPr>
          <p:cNvPr id="11" name="箭头: 右 10">
            <a:extLst>
              <a:ext uri="{FF2B5EF4-FFF2-40B4-BE49-F238E27FC236}">
                <a16:creationId xmlns:a16="http://schemas.microsoft.com/office/drawing/2014/main" id="{108E2973-509A-4EA4-97D7-24B76F918CA2}"/>
              </a:ext>
            </a:extLst>
          </p:cNvPr>
          <p:cNvSpPr/>
          <p:nvPr/>
        </p:nvSpPr>
        <p:spPr>
          <a:xfrm>
            <a:off x="4998657" y="3456375"/>
            <a:ext cx="1791785" cy="6975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ustDataLst>
      <p:tags r:id="rId1"/>
    </p:custDataLst>
    <p:extLst>
      <p:ext uri="{BB962C8B-B14F-4D97-AF65-F5344CB8AC3E}">
        <p14:creationId xmlns:p14="http://schemas.microsoft.com/office/powerpoint/2010/main" val="2343732724"/>
      </p:ext>
    </p:extLst>
  </p:cSld>
  <p:clrMapOvr>
    <a:masterClrMapping/>
  </p:clrMapOvr>
  <p:transition advTm="2000"/>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4BA2447E-AFD1-43B0-AEEE-78C4B98E9F95}"/>
              </a:ext>
            </a:extLst>
          </p:cNvPr>
          <p:cNvSpPr/>
          <p:nvPr/>
        </p:nvSpPr>
        <p:spPr>
          <a:xfrm>
            <a:off x="512466" y="753626"/>
            <a:ext cx="2066382" cy="6372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Arial"/>
            </a:endParaRPr>
          </a:p>
        </p:txBody>
      </p:sp>
      <p:sp>
        <p:nvSpPr>
          <p:cNvPr id="343" name="TextBox 3">
            <a:extLst>
              <a:ext uri="{FF2B5EF4-FFF2-40B4-BE49-F238E27FC236}">
                <a16:creationId xmlns:a16="http://schemas.microsoft.com/office/drawing/2014/main" id="{60CB43B0-2A48-4AE3-9E61-80253A8DD5E7}"/>
              </a:ext>
            </a:extLst>
          </p:cNvPr>
          <p:cNvSpPr txBox="1"/>
          <p:nvPr/>
        </p:nvSpPr>
        <p:spPr>
          <a:xfrm>
            <a:off x="978337" y="948890"/>
            <a:ext cx="3320286" cy="646331"/>
          </a:xfrm>
          <a:custGeom>
            <a:avLst/>
            <a:gdLst>
              <a:gd name="T0" fmla="*/ 7727 w 8478"/>
              <a:gd name="T1" fmla="*/ 1215 h 7536"/>
              <a:gd name="T2" fmla="*/ 727 w 8478"/>
              <a:gd name="T3" fmla="*/ 1215 h 7536"/>
              <a:gd name="T4" fmla="*/ 0 w 8478"/>
              <a:gd name="T5" fmla="*/ 3124 h 7536"/>
              <a:gd name="T6" fmla="*/ 1054 w 8478"/>
              <a:gd name="T7" fmla="*/ 4169 h 7536"/>
              <a:gd name="T8" fmla="*/ 2119 w 8478"/>
              <a:gd name="T9" fmla="*/ 3124 h 7536"/>
              <a:gd name="T10" fmla="*/ 3173 w 8478"/>
              <a:gd name="T11" fmla="*/ 4169 h 7536"/>
              <a:gd name="T12" fmla="*/ 4239 w 8478"/>
              <a:gd name="T13" fmla="*/ 3124 h 7536"/>
              <a:gd name="T14" fmla="*/ 5293 w 8478"/>
              <a:gd name="T15" fmla="*/ 4169 h 7536"/>
              <a:gd name="T16" fmla="*/ 6346 w 8478"/>
              <a:gd name="T17" fmla="*/ 3124 h 7536"/>
              <a:gd name="T18" fmla="*/ 7412 w 8478"/>
              <a:gd name="T19" fmla="*/ 4169 h 7536"/>
              <a:gd name="T20" fmla="*/ 8478 w 8478"/>
              <a:gd name="T21" fmla="*/ 3124 h 7536"/>
              <a:gd name="T22" fmla="*/ 7727 w 8478"/>
              <a:gd name="T23" fmla="*/ 1215 h 7536"/>
              <a:gd name="T24" fmla="*/ 7146 w 8478"/>
              <a:gd name="T25" fmla="*/ 4497 h 7536"/>
              <a:gd name="T26" fmla="*/ 7146 w 8478"/>
              <a:gd name="T27" fmla="*/ 6928 h 7536"/>
              <a:gd name="T28" fmla="*/ 1332 w 8478"/>
              <a:gd name="T29" fmla="*/ 6928 h 7536"/>
              <a:gd name="T30" fmla="*/ 1332 w 8478"/>
              <a:gd name="T31" fmla="*/ 4497 h 7536"/>
              <a:gd name="T32" fmla="*/ 727 w 8478"/>
              <a:gd name="T33" fmla="*/ 4497 h 7536"/>
              <a:gd name="T34" fmla="*/ 727 w 8478"/>
              <a:gd name="T35" fmla="*/ 7050 h 7536"/>
              <a:gd name="T36" fmla="*/ 1187 w 8478"/>
              <a:gd name="T37" fmla="*/ 7536 h 7536"/>
              <a:gd name="T38" fmla="*/ 7279 w 8478"/>
              <a:gd name="T39" fmla="*/ 7536 h 7536"/>
              <a:gd name="T40" fmla="*/ 7739 w 8478"/>
              <a:gd name="T41" fmla="*/ 7050 h 7536"/>
              <a:gd name="T42" fmla="*/ 7739 w 8478"/>
              <a:gd name="T43" fmla="*/ 4497 h 7536"/>
              <a:gd name="T44" fmla="*/ 7146 w 8478"/>
              <a:gd name="T45" fmla="*/ 4497 h 7536"/>
              <a:gd name="T46" fmla="*/ 7727 w 8478"/>
              <a:gd name="T47" fmla="*/ 1203 h 7536"/>
              <a:gd name="T48" fmla="*/ 1211 w 8478"/>
              <a:gd name="T49" fmla="*/ 729 h 7536"/>
              <a:gd name="T50" fmla="*/ 7267 w 8478"/>
              <a:gd name="T51" fmla="*/ 729 h 7536"/>
              <a:gd name="T52" fmla="*/ 7630 w 8478"/>
              <a:gd name="T53" fmla="*/ 365 h 7536"/>
              <a:gd name="T54" fmla="*/ 7267 w 8478"/>
              <a:gd name="T55" fmla="*/ 0 h 7536"/>
              <a:gd name="T56" fmla="*/ 1211 w 8478"/>
              <a:gd name="T57" fmla="*/ 0 h 7536"/>
              <a:gd name="T58" fmla="*/ 848 w 8478"/>
              <a:gd name="T59" fmla="*/ 365 h 7536"/>
              <a:gd name="T60" fmla="*/ 1211 w 8478"/>
              <a:gd name="T61" fmla="*/ 729 h 7536"/>
              <a:gd name="T62" fmla="*/ 1211 w 8478"/>
              <a:gd name="T63" fmla="*/ 729 h 7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478" h="7536">
                <a:moveTo>
                  <a:pt x="7727" y="1215"/>
                </a:moveTo>
                <a:lnTo>
                  <a:pt x="727" y="1215"/>
                </a:lnTo>
                <a:lnTo>
                  <a:pt x="0" y="3124"/>
                </a:lnTo>
                <a:cubicBezTo>
                  <a:pt x="0" y="3695"/>
                  <a:pt x="472" y="4169"/>
                  <a:pt x="1054" y="4169"/>
                </a:cubicBezTo>
                <a:cubicBezTo>
                  <a:pt x="1635" y="4169"/>
                  <a:pt x="2119" y="3707"/>
                  <a:pt x="2119" y="3124"/>
                </a:cubicBezTo>
                <a:cubicBezTo>
                  <a:pt x="2119" y="3695"/>
                  <a:pt x="2592" y="4169"/>
                  <a:pt x="3173" y="4169"/>
                </a:cubicBezTo>
                <a:cubicBezTo>
                  <a:pt x="3755" y="4169"/>
                  <a:pt x="4239" y="3707"/>
                  <a:pt x="4239" y="3124"/>
                </a:cubicBezTo>
                <a:cubicBezTo>
                  <a:pt x="4239" y="3695"/>
                  <a:pt x="4711" y="4169"/>
                  <a:pt x="5293" y="4169"/>
                </a:cubicBezTo>
                <a:cubicBezTo>
                  <a:pt x="5874" y="4169"/>
                  <a:pt x="6346" y="3707"/>
                  <a:pt x="6346" y="3124"/>
                </a:cubicBezTo>
                <a:cubicBezTo>
                  <a:pt x="6346" y="3695"/>
                  <a:pt x="6819" y="4169"/>
                  <a:pt x="7412" y="4169"/>
                </a:cubicBezTo>
                <a:cubicBezTo>
                  <a:pt x="7994" y="4169"/>
                  <a:pt x="8478" y="3707"/>
                  <a:pt x="8478" y="3124"/>
                </a:cubicBezTo>
                <a:lnTo>
                  <a:pt x="7727" y="1215"/>
                </a:lnTo>
                <a:close/>
                <a:moveTo>
                  <a:pt x="7146" y="4497"/>
                </a:moveTo>
                <a:lnTo>
                  <a:pt x="7146" y="6928"/>
                </a:lnTo>
                <a:lnTo>
                  <a:pt x="1332" y="6928"/>
                </a:lnTo>
                <a:lnTo>
                  <a:pt x="1332" y="4497"/>
                </a:lnTo>
                <a:lnTo>
                  <a:pt x="727" y="4497"/>
                </a:lnTo>
                <a:lnTo>
                  <a:pt x="727" y="7050"/>
                </a:lnTo>
                <a:cubicBezTo>
                  <a:pt x="727" y="7269"/>
                  <a:pt x="969" y="7536"/>
                  <a:pt x="1187" y="7536"/>
                </a:cubicBezTo>
                <a:lnTo>
                  <a:pt x="7279" y="7536"/>
                </a:lnTo>
                <a:cubicBezTo>
                  <a:pt x="7497" y="7536"/>
                  <a:pt x="7739" y="7269"/>
                  <a:pt x="7739" y="7050"/>
                </a:cubicBezTo>
                <a:lnTo>
                  <a:pt x="7739" y="4497"/>
                </a:lnTo>
                <a:lnTo>
                  <a:pt x="7146" y="4497"/>
                </a:lnTo>
                <a:close/>
                <a:moveTo>
                  <a:pt x="7727" y="1203"/>
                </a:moveTo>
                <a:close/>
                <a:moveTo>
                  <a:pt x="1211" y="729"/>
                </a:moveTo>
                <a:lnTo>
                  <a:pt x="7267" y="729"/>
                </a:lnTo>
                <a:cubicBezTo>
                  <a:pt x="7473" y="729"/>
                  <a:pt x="7630" y="571"/>
                  <a:pt x="7630" y="365"/>
                </a:cubicBezTo>
                <a:cubicBezTo>
                  <a:pt x="7630" y="158"/>
                  <a:pt x="7473" y="0"/>
                  <a:pt x="7267" y="0"/>
                </a:cubicBezTo>
                <a:lnTo>
                  <a:pt x="1211" y="0"/>
                </a:lnTo>
                <a:cubicBezTo>
                  <a:pt x="1005" y="0"/>
                  <a:pt x="848" y="158"/>
                  <a:pt x="848" y="365"/>
                </a:cubicBezTo>
                <a:cubicBezTo>
                  <a:pt x="848" y="571"/>
                  <a:pt x="1005" y="729"/>
                  <a:pt x="1211" y="729"/>
                </a:cubicBezTo>
                <a:close/>
                <a:moveTo>
                  <a:pt x="1211" y="729"/>
                </a:moveTo>
                <a:close/>
              </a:path>
            </a:pathLst>
          </a:cu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Arial"/>
              </a:rPr>
              <a:t>AdaBoost</a:t>
            </a:r>
            <a:r>
              <a:rPr kumimoji="0" lang="zh-CN" altLang="en-US" sz="3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Arial"/>
              </a:rPr>
              <a:t>举例</a:t>
            </a:r>
          </a:p>
        </p:txBody>
      </p:sp>
      <p:sp>
        <p:nvSpPr>
          <p:cNvPr id="344" name="iconfont-1191-801510">
            <a:extLst>
              <a:ext uri="{FF2B5EF4-FFF2-40B4-BE49-F238E27FC236}">
                <a16:creationId xmlns:a16="http://schemas.microsoft.com/office/drawing/2014/main" id="{40FCBC9A-563D-492B-A2DA-80405A37844F}"/>
              </a:ext>
            </a:extLst>
          </p:cNvPr>
          <p:cNvSpPr/>
          <p:nvPr/>
        </p:nvSpPr>
        <p:spPr>
          <a:xfrm>
            <a:off x="413635" y="1072247"/>
            <a:ext cx="438821" cy="440777"/>
          </a:xfrm>
          <a:custGeom>
            <a:avLst/>
            <a:gdLst>
              <a:gd name="T0" fmla="*/ 7727 w 8478"/>
              <a:gd name="T1" fmla="*/ 1215 h 7536"/>
              <a:gd name="T2" fmla="*/ 727 w 8478"/>
              <a:gd name="T3" fmla="*/ 1215 h 7536"/>
              <a:gd name="T4" fmla="*/ 0 w 8478"/>
              <a:gd name="T5" fmla="*/ 3124 h 7536"/>
              <a:gd name="T6" fmla="*/ 1054 w 8478"/>
              <a:gd name="T7" fmla="*/ 4169 h 7536"/>
              <a:gd name="T8" fmla="*/ 2119 w 8478"/>
              <a:gd name="T9" fmla="*/ 3124 h 7536"/>
              <a:gd name="T10" fmla="*/ 3173 w 8478"/>
              <a:gd name="T11" fmla="*/ 4169 h 7536"/>
              <a:gd name="T12" fmla="*/ 4239 w 8478"/>
              <a:gd name="T13" fmla="*/ 3124 h 7536"/>
              <a:gd name="T14" fmla="*/ 5293 w 8478"/>
              <a:gd name="T15" fmla="*/ 4169 h 7536"/>
              <a:gd name="T16" fmla="*/ 6346 w 8478"/>
              <a:gd name="T17" fmla="*/ 3124 h 7536"/>
              <a:gd name="T18" fmla="*/ 7412 w 8478"/>
              <a:gd name="T19" fmla="*/ 4169 h 7536"/>
              <a:gd name="T20" fmla="*/ 8478 w 8478"/>
              <a:gd name="T21" fmla="*/ 3124 h 7536"/>
              <a:gd name="T22" fmla="*/ 7727 w 8478"/>
              <a:gd name="T23" fmla="*/ 1215 h 7536"/>
              <a:gd name="T24" fmla="*/ 7146 w 8478"/>
              <a:gd name="T25" fmla="*/ 4497 h 7536"/>
              <a:gd name="T26" fmla="*/ 7146 w 8478"/>
              <a:gd name="T27" fmla="*/ 6928 h 7536"/>
              <a:gd name="T28" fmla="*/ 1332 w 8478"/>
              <a:gd name="T29" fmla="*/ 6928 h 7536"/>
              <a:gd name="T30" fmla="*/ 1332 w 8478"/>
              <a:gd name="T31" fmla="*/ 4497 h 7536"/>
              <a:gd name="T32" fmla="*/ 727 w 8478"/>
              <a:gd name="T33" fmla="*/ 4497 h 7536"/>
              <a:gd name="T34" fmla="*/ 727 w 8478"/>
              <a:gd name="T35" fmla="*/ 7050 h 7536"/>
              <a:gd name="T36" fmla="*/ 1187 w 8478"/>
              <a:gd name="T37" fmla="*/ 7536 h 7536"/>
              <a:gd name="T38" fmla="*/ 7279 w 8478"/>
              <a:gd name="T39" fmla="*/ 7536 h 7536"/>
              <a:gd name="T40" fmla="*/ 7739 w 8478"/>
              <a:gd name="T41" fmla="*/ 7050 h 7536"/>
              <a:gd name="T42" fmla="*/ 7739 w 8478"/>
              <a:gd name="T43" fmla="*/ 4497 h 7536"/>
              <a:gd name="T44" fmla="*/ 7146 w 8478"/>
              <a:gd name="T45" fmla="*/ 4497 h 7536"/>
              <a:gd name="T46" fmla="*/ 7727 w 8478"/>
              <a:gd name="T47" fmla="*/ 1203 h 7536"/>
              <a:gd name="T48" fmla="*/ 1211 w 8478"/>
              <a:gd name="T49" fmla="*/ 729 h 7536"/>
              <a:gd name="T50" fmla="*/ 7267 w 8478"/>
              <a:gd name="T51" fmla="*/ 729 h 7536"/>
              <a:gd name="T52" fmla="*/ 7630 w 8478"/>
              <a:gd name="T53" fmla="*/ 365 h 7536"/>
              <a:gd name="T54" fmla="*/ 7267 w 8478"/>
              <a:gd name="T55" fmla="*/ 0 h 7536"/>
              <a:gd name="T56" fmla="*/ 1211 w 8478"/>
              <a:gd name="T57" fmla="*/ 0 h 7536"/>
              <a:gd name="T58" fmla="*/ 848 w 8478"/>
              <a:gd name="T59" fmla="*/ 365 h 7536"/>
              <a:gd name="T60" fmla="*/ 1211 w 8478"/>
              <a:gd name="T61" fmla="*/ 729 h 7536"/>
              <a:gd name="T62" fmla="*/ 1211 w 8478"/>
              <a:gd name="T63" fmla="*/ 729 h 7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478" h="7536">
                <a:moveTo>
                  <a:pt x="7727" y="1215"/>
                </a:moveTo>
                <a:lnTo>
                  <a:pt x="727" y="1215"/>
                </a:lnTo>
                <a:lnTo>
                  <a:pt x="0" y="3124"/>
                </a:lnTo>
                <a:cubicBezTo>
                  <a:pt x="0" y="3695"/>
                  <a:pt x="472" y="4169"/>
                  <a:pt x="1054" y="4169"/>
                </a:cubicBezTo>
                <a:cubicBezTo>
                  <a:pt x="1635" y="4169"/>
                  <a:pt x="2119" y="3707"/>
                  <a:pt x="2119" y="3124"/>
                </a:cubicBezTo>
                <a:cubicBezTo>
                  <a:pt x="2119" y="3695"/>
                  <a:pt x="2592" y="4169"/>
                  <a:pt x="3173" y="4169"/>
                </a:cubicBezTo>
                <a:cubicBezTo>
                  <a:pt x="3755" y="4169"/>
                  <a:pt x="4239" y="3707"/>
                  <a:pt x="4239" y="3124"/>
                </a:cubicBezTo>
                <a:cubicBezTo>
                  <a:pt x="4239" y="3695"/>
                  <a:pt x="4711" y="4169"/>
                  <a:pt x="5293" y="4169"/>
                </a:cubicBezTo>
                <a:cubicBezTo>
                  <a:pt x="5874" y="4169"/>
                  <a:pt x="6346" y="3707"/>
                  <a:pt x="6346" y="3124"/>
                </a:cubicBezTo>
                <a:cubicBezTo>
                  <a:pt x="6346" y="3695"/>
                  <a:pt x="6819" y="4169"/>
                  <a:pt x="7412" y="4169"/>
                </a:cubicBezTo>
                <a:cubicBezTo>
                  <a:pt x="7994" y="4169"/>
                  <a:pt x="8478" y="3707"/>
                  <a:pt x="8478" y="3124"/>
                </a:cubicBezTo>
                <a:lnTo>
                  <a:pt x="7727" y="1215"/>
                </a:lnTo>
                <a:close/>
                <a:moveTo>
                  <a:pt x="7146" y="4497"/>
                </a:moveTo>
                <a:lnTo>
                  <a:pt x="7146" y="6928"/>
                </a:lnTo>
                <a:lnTo>
                  <a:pt x="1332" y="6928"/>
                </a:lnTo>
                <a:lnTo>
                  <a:pt x="1332" y="4497"/>
                </a:lnTo>
                <a:lnTo>
                  <a:pt x="727" y="4497"/>
                </a:lnTo>
                <a:lnTo>
                  <a:pt x="727" y="7050"/>
                </a:lnTo>
                <a:cubicBezTo>
                  <a:pt x="727" y="7269"/>
                  <a:pt x="969" y="7536"/>
                  <a:pt x="1187" y="7536"/>
                </a:cubicBezTo>
                <a:lnTo>
                  <a:pt x="7279" y="7536"/>
                </a:lnTo>
                <a:cubicBezTo>
                  <a:pt x="7497" y="7536"/>
                  <a:pt x="7739" y="7269"/>
                  <a:pt x="7739" y="7050"/>
                </a:cubicBezTo>
                <a:lnTo>
                  <a:pt x="7739" y="4497"/>
                </a:lnTo>
                <a:lnTo>
                  <a:pt x="7146" y="4497"/>
                </a:lnTo>
                <a:close/>
                <a:moveTo>
                  <a:pt x="7727" y="1203"/>
                </a:moveTo>
                <a:close/>
                <a:moveTo>
                  <a:pt x="1211" y="729"/>
                </a:moveTo>
                <a:lnTo>
                  <a:pt x="7267" y="729"/>
                </a:lnTo>
                <a:cubicBezTo>
                  <a:pt x="7473" y="729"/>
                  <a:pt x="7630" y="571"/>
                  <a:pt x="7630" y="365"/>
                </a:cubicBezTo>
                <a:cubicBezTo>
                  <a:pt x="7630" y="158"/>
                  <a:pt x="7473" y="0"/>
                  <a:pt x="7267" y="0"/>
                </a:cubicBezTo>
                <a:lnTo>
                  <a:pt x="1211" y="0"/>
                </a:lnTo>
                <a:cubicBezTo>
                  <a:pt x="1005" y="0"/>
                  <a:pt x="848" y="158"/>
                  <a:pt x="848" y="365"/>
                </a:cubicBezTo>
                <a:cubicBezTo>
                  <a:pt x="848" y="571"/>
                  <a:pt x="1005" y="729"/>
                  <a:pt x="1211" y="729"/>
                </a:cubicBezTo>
                <a:close/>
                <a:moveTo>
                  <a:pt x="1211" y="729"/>
                </a:moveTo>
                <a:close/>
              </a:path>
            </a:pathLst>
          </a:cu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B050"/>
              </a:solidFill>
              <a:effectLst/>
              <a:uLnTx/>
              <a:uFillTx/>
              <a:latin typeface="Calibri"/>
              <a:cs typeface="Arial"/>
            </a:endParaRPr>
          </a:p>
        </p:txBody>
      </p:sp>
      <p:pic>
        <p:nvPicPr>
          <p:cNvPr id="9" name="图片 8">
            <a:extLst>
              <a:ext uri="{FF2B5EF4-FFF2-40B4-BE49-F238E27FC236}">
                <a16:creationId xmlns:a16="http://schemas.microsoft.com/office/drawing/2014/main" id="{31E9E111-8DE6-463A-9DA0-FD917BE51EA4}"/>
              </a:ext>
            </a:extLst>
          </p:cNvPr>
          <p:cNvPicPr>
            <a:picLocks noChangeAspect="1"/>
          </p:cNvPicPr>
          <p:nvPr/>
        </p:nvPicPr>
        <p:blipFill rotWithShape="1">
          <a:blip r:embed="rId3">
            <a:extLst>
              <a:ext uri="{28A0092B-C50C-407E-A947-70E740481C1C}">
                <a14:useLocalDpi xmlns:a14="http://schemas.microsoft.com/office/drawing/2010/main" val="0"/>
              </a:ext>
            </a:extLst>
          </a:blip>
          <a:srcRect t="6299" b="3658"/>
          <a:stretch/>
        </p:blipFill>
        <p:spPr>
          <a:xfrm>
            <a:off x="633045" y="1513024"/>
            <a:ext cx="4095785" cy="5182651"/>
          </a:xfrm>
          <a:prstGeom prst="rect">
            <a:avLst/>
          </a:prstGeom>
        </p:spPr>
      </p:pic>
      <p:sp>
        <p:nvSpPr>
          <p:cNvPr id="11" name="箭头: 右 10">
            <a:extLst>
              <a:ext uri="{FF2B5EF4-FFF2-40B4-BE49-F238E27FC236}">
                <a16:creationId xmlns:a16="http://schemas.microsoft.com/office/drawing/2014/main" id="{108E2973-509A-4EA4-97D7-24B76F918CA2}"/>
              </a:ext>
            </a:extLst>
          </p:cNvPr>
          <p:cNvSpPr/>
          <p:nvPr/>
        </p:nvSpPr>
        <p:spPr>
          <a:xfrm>
            <a:off x="5045791" y="3549215"/>
            <a:ext cx="1791785" cy="6975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a:extLst>
              <a:ext uri="{FF2B5EF4-FFF2-40B4-BE49-F238E27FC236}">
                <a16:creationId xmlns:a16="http://schemas.microsoft.com/office/drawing/2014/main" id="{F23DE3D9-B96F-41A3-BC76-2C23FFF1F35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26296" y="948890"/>
            <a:ext cx="4552950" cy="5200650"/>
          </a:xfrm>
          <a:prstGeom prst="rect">
            <a:avLst/>
          </a:prstGeom>
        </p:spPr>
      </p:pic>
      <p:sp>
        <p:nvSpPr>
          <p:cNvPr id="12" name="文本框 11">
            <a:extLst>
              <a:ext uri="{FF2B5EF4-FFF2-40B4-BE49-F238E27FC236}">
                <a16:creationId xmlns:a16="http://schemas.microsoft.com/office/drawing/2014/main" id="{903262AA-BF65-4E83-A8E8-E4112A498CF1}"/>
              </a:ext>
            </a:extLst>
          </p:cNvPr>
          <p:cNvSpPr txBox="1"/>
          <p:nvPr/>
        </p:nvSpPr>
        <p:spPr>
          <a:xfrm>
            <a:off x="4553447" y="2187266"/>
            <a:ext cx="2948232" cy="1477328"/>
          </a:xfrm>
          <a:prstGeom prst="rect">
            <a:avLst/>
          </a:prstGeom>
          <a:noFill/>
        </p:spPr>
        <p:txBody>
          <a:bodyPr wrap="square">
            <a:spAutoFit/>
          </a:bodyPr>
          <a:lstStyle/>
          <a:p>
            <a:r>
              <a:rPr lang="zh-CN" altLang="en-US" dirty="0"/>
              <a:t>经过t=1的train后，得到的结果，发现右边的三个样本被分类错误了，那么就加重对于他们的的权重，而对于分类正确的样本进行减弱。</a:t>
            </a:r>
          </a:p>
        </p:txBody>
      </p:sp>
    </p:spTree>
    <p:custDataLst>
      <p:tags r:id="rId1"/>
    </p:custDataLst>
    <p:extLst>
      <p:ext uri="{BB962C8B-B14F-4D97-AF65-F5344CB8AC3E}">
        <p14:creationId xmlns:p14="http://schemas.microsoft.com/office/powerpoint/2010/main" val="1029020574"/>
      </p:ext>
    </p:extLst>
  </p:cSld>
  <p:clrMapOvr>
    <a:masterClrMapping/>
  </p:clrMapOvr>
  <p:transition advTm="2000"/>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406091"/>
            <a:ext cx="12192000" cy="6858000"/>
          </a:xfrm>
          <a:prstGeom prst="rect">
            <a:avLst/>
          </a:prstGeom>
          <a:solidFill>
            <a:srgbClr val="000D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Calibri"/>
              <a:ea typeface="宋体" panose="02010600030101010101" pitchFamily="2" charset="-122"/>
              <a:cs typeface="Arial"/>
            </a:endParaRPr>
          </a:p>
        </p:txBody>
      </p:sp>
      <p:pic>
        <p:nvPicPr>
          <p:cNvPr id="5" name="Picture 2" descr="C:\Documents and Settings\Administrator\桌面\新建文件夹\封面\复件 (38) 新建文件夹\dc6e24016985a28b4144.jpg"/>
          <p:cNvPicPr>
            <a:picLocks noChangeAspect="1" noChangeArrowheads="1"/>
          </p:cNvPicPr>
          <p:nvPr/>
        </p:nvPicPr>
        <p:blipFill>
          <a:blip r:embed="rId3">
            <a:extLst>
              <a:ext uri="{28A0092B-C50C-407E-A947-70E740481C1C}">
                <a14:useLocalDpi xmlns:a14="http://schemas.microsoft.com/office/drawing/2010/main" val="0"/>
              </a:ext>
            </a:extLst>
          </a:blip>
          <a:srcRect r="50476"/>
          <a:stretch>
            <a:fillRect/>
          </a:stretch>
        </p:blipFill>
        <p:spPr bwMode="auto">
          <a:xfrm flipV="1">
            <a:off x="0" y="0"/>
            <a:ext cx="6057900" cy="6879489"/>
          </a:xfrm>
          <a:prstGeom prst="rect">
            <a:avLst/>
          </a:prstGeom>
          <a:noFill/>
          <a:extLst>
            <a:ext uri="{909E8E84-426E-40DD-AFC4-6F175D3DCCD1}">
              <a14:hiddenFill xmlns:a14="http://schemas.microsoft.com/office/drawing/2010/main">
                <a:solidFill>
                  <a:srgbClr val="FFFFFF"/>
                </a:solidFill>
              </a14:hiddenFill>
            </a:ext>
          </a:extLst>
        </p:spPr>
      </p:pic>
      <p:grpSp>
        <p:nvGrpSpPr>
          <p:cNvPr id="7" name="组合 6"/>
          <p:cNvGrpSpPr/>
          <p:nvPr/>
        </p:nvGrpSpPr>
        <p:grpSpPr>
          <a:xfrm>
            <a:off x="1720843" y="2120893"/>
            <a:ext cx="2616214" cy="2616214"/>
            <a:chOff x="1518309" y="2028319"/>
            <a:chExt cx="2249911" cy="2249911"/>
          </a:xfrm>
        </p:grpSpPr>
        <p:sp>
          <p:nvSpPr>
            <p:cNvPr id="8" name="椭圆 7"/>
            <p:cNvSpPr/>
            <p:nvPr/>
          </p:nvSpPr>
          <p:spPr>
            <a:xfrm>
              <a:off x="1518309" y="2028319"/>
              <a:ext cx="2249911" cy="2249911"/>
            </a:xfrm>
            <a:prstGeom prst="ellipse">
              <a:avLst/>
            </a:prstGeom>
            <a:gradFill flip="none" rotWithShape="1">
              <a:gsLst>
                <a:gs pos="50000">
                  <a:schemeClr val="bg1">
                    <a:lumMod val="95000"/>
                  </a:schemeClr>
                </a:gs>
                <a:gs pos="100000">
                  <a:schemeClr val="bg1">
                    <a:lumMod val="75000"/>
                  </a:schemeClr>
                </a:gs>
                <a:gs pos="0">
                  <a:schemeClr val="bg1"/>
                </a:gs>
              </a:gsLst>
              <a:lin ang="18900000" scaled="0"/>
            </a:gradFill>
            <a:ln w="28575">
              <a:gradFill>
                <a:gsLst>
                  <a:gs pos="100000">
                    <a:schemeClr val="bg1">
                      <a:lumMod val="85000"/>
                    </a:schemeClr>
                  </a:gs>
                  <a:gs pos="0">
                    <a:schemeClr val="bg1"/>
                  </a:gs>
                </a:gsLst>
                <a:lin ang="8100000" scaled="0"/>
              </a:grad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200" b="0" i="0" u="none" strike="noStrike" kern="1200" cap="none" spc="0" normalizeH="0" baseline="0" noProof="0">
                <a:ln>
                  <a:noFill/>
                </a:ln>
                <a:solidFill>
                  <a:prstClr val="white"/>
                </a:solidFill>
                <a:effectLst/>
                <a:uLnTx/>
                <a:uFillTx/>
                <a:latin typeface="Calibri"/>
                <a:ea typeface="宋体" panose="02010600030101010101" pitchFamily="2" charset="-122"/>
                <a:cs typeface="Arial"/>
              </a:endParaRPr>
            </a:p>
          </p:txBody>
        </p:sp>
        <p:sp>
          <p:nvSpPr>
            <p:cNvPr id="9" name="TextBox 23"/>
            <p:cNvSpPr txBox="1"/>
            <p:nvPr/>
          </p:nvSpPr>
          <p:spPr>
            <a:xfrm>
              <a:off x="1920763" y="2609295"/>
              <a:ext cx="1416593" cy="794052"/>
            </a:xfrm>
            <a:prstGeom prst="rect">
              <a:avLst/>
            </a:prstGeom>
            <a:noFill/>
          </p:spPr>
          <p:txBody>
            <a:bodyPr wrap="square" lIns="0" r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5400" b="1" i="0" u="none" strike="noStrike" kern="1200" cap="none" spc="0" normalizeH="0" baseline="0" noProof="0">
                  <a:ln>
                    <a:noFill/>
                  </a:ln>
                  <a:solidFill>
                    <a:srgbClr val="000D20"/>
                  </a:solidFill>
                  <a:effectLst/>
                  <a:uLnTx/>
                  <a:uFillTx/>
                  <a:latin typeface="微软雅黑" panose="020B0503020204020204" pitchFamily="34" charset="-122"/>
                  <a:ea typeface="微软雅黑" panose="020B0503020204020204" pitchFamily="34" charset="-122"/>
                  <a:cs typeface="Arial"/>
                </a:rPr>
                <a:t>目 录</a:t>
              </a:r>
            </a:p>
          </p:txBody>
        </p:sp>
        <p:sp>
          <p:nvSpPr>
            <p:cNvPr id="10" name="TextBox 24"/>
            <p:cNvSpPr txBox="1"/>
            <p:nvPr/>
          </p:nvSpPr>
          <p:spPr>
            <a:xfrm>
              <a:off x="2007303" y="3384250"/>
              <a:ext cx="1248139" cy="31810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467" b="1" i="0" u="none" strike="noStrike" kern="1200" cap="none" spc="0" normalizeH="0" baseline="0" noProof="0" dirty="0">
                  <a:ln>
                    <a:noFill/>
                  </a:ln>
                  <a:solidFill>
                    <a:prstClr val="black">
                      <a:lumMod val="95000"/>
                      <a:lumOff val="5000"/>
                    </a:prstClr>
                  </a:solidFill>
                  <a:effectLst/>
                  <a:uLnTx/>
                  <a:uFillTx/>
                  <a:latin typeface="Calibri"/>
                  <a:ea typeface="宋体" panose="02010600030101010101" pitchFamily="2" charset="-122"/>
                  <a:cs typeface="Arial"/>
                </a:rPr>
                <a:t>CATALOG</a:t>
              </a:r>
              <a:endParaRPr kumimoji="0" lang="zh-CN" altLang="en-US" sz="1467" b="1" i="0" u="none" strike="noStrike" kern="1200" cap="none" spc="0" normalizeH="0" baseline="0" noProof="0">
                <a:ln>
                  <a:noFill/>
                </a:ln>
                <a:solidFill>
                  <a:prstClr val="black">
                    <a:lumMod val="95000"/>
                    <a:lumOff val="5000"/>
                  </a:prstClr>
                </a:solidFill>
                <a:effectLst/>
                <a:uLnTx/>
                <a:uFillTx/>
                <a:latin typeface="Calibri"/>
                <a:ea typeface="宋体" panose="02010600030101010101" pitchFamily="2" charset="-122"/>
                <a:cs typeface="Arial"/>
              </a:endParaRPr>
            </a:p>
          </p:txBody>
        </p:sp>
      </p:grpSp>
      <p:grpSp>
        <p:nvGrpSpPr>
          <p:cNvPr id="11" name="组合 10"/>
          <p:cNvGrpSpPr/>
          <p:nvPr/>
        </p:nvGrpSpPr>
        <p:grpSpPr>
          <a:xfrm>
            <a:off x="5271591" y="1611549"/>
            <a:ext cx="5838092" cy="1800165"/>
            <a:chOff x="6559118" y="1574428"/>
            <a:chExt cx="4529094" cy="1274857"/>
          </a:xfrm>
        </p:grpSpPr>
        <p:sp>
          <p:nvSpPr>
            <p:cNvPr id="12" name="圆角矩形 34"/>
            <p:cNvSpPr/>
            <p:nvPr/>
          </p:nvSpPr>
          <p:spPr>
            <a:xfrm>
              <a:off x="6559118" y="1574428"/>
              <a:ext cx="466535" cy="463427"/>
            </a:xfrm>
            <a:prstGeom prst="round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D20"/>
                </a:solidFill>
                <a:effectLst/>
                <a:uLnTx/>
                <a:uFillTx/>
                <a:latin typeface="Calibri"/>
                <a:ea typeface="宋体" panose="02010600030101010101" pitchFamily="2" charset="-122"/>
                <a:cs typeface="Arial"/>
              </a:endParaRPr>
            </a:p>
          </p:txBody>
        </p:sp>
        <p:sp>
          <p:nvSpPr>
            <p:cNvPr id="13" name="文本框 12"/>
            <p:cNvSpPr txBox="1"/>
            <p:nvPr/>
          </p:nvSpPr>
          <p:spPr>
            <a:xfrm>
              <a:off x="6636951" y="1589507"/>
              <a:ext cx="298709" cy="376089"/>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srgbClr val="000D20"/>
                  </a:solidFill>
                  <a:effectLst/>
                  <a:uLnTx/>
                  <a:uFillTx/>
                  <a:latin typeface="Arial" panose="020B0604020202020204" pitchFamily="34" charset="0"/>
                  <a:ea typeface="MS PMincho" panose="02020600040205080304" pitchFamily="18" charset="-128"/>
                  <a:cs typeface="Arial" panose="020B0604020202020204" pitchFamily="34" charset="0"/>
                </a:rPr>
                <a:t>1</a:t>
              </a:r>
              <a:endParaRPr kumimoji="0" lang="zh-CN" altLang="en-US" sz="2800" b="1" i="0" u="none" strike="noStrike" kern="1200" cap="none" spc="0" normalizeH="0" baseline="0" noProof="0" dirty="0">
                <a:ln>
                  <a:noFill/>
                </a:ln>
                <a:solidFill>
                  <a:srgbClr val="000D20"/>
                </a:solidFill>
                <a:effectLst/>
                <a:uLnTx/>
                <a:uFillTx/>
                <a:latin typeface="Arial" panose="020B0604020202020204" pitchFamily="34" charset="0"/>
                <a:ea typeface="MS PMincho" panose="02020600040205080304" pitchFamily="18" charset="-128"/>
                <a:cs typeface="Arial" panose="020B0604020202020204" pitchFamily="34" charset="0"/>
              </a:endParaRPr>
            </a:p>
          </p:txBody>
        </p:sp>
        <p:sp>
          <p:nvSpPr>
            <p:cNvPr id="14" name="圆角矩形 37"/>
            <p:cNvSpPr/>
            <p:nvPr/>
          </p:nvSpPr>
          <p:spPr>
            <a:xfrm>
              <a:off x="6559118" y="2385856"/>
              <a:ext cx="466535" cy="463428"/>
            </a:xfrm>
            <a:prstGeom prst="round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000D20"/>
                </a:solidFill>
                <a:effectLst/>
                <a:uLnTx/>
                <a:uFillTx/>
                <a:latin typeface="Calibri"/>
                <a:ea typeface="宋体" panose="02010600030101010101" pitchFamily="2" charset="-122"/>
                <a:cs typeface="Arial"/>
              </a:endParaRPr>
            </a:p>
          </p:txBody>
        </p:sp>
        <p:sp>
          <p:nvSpPr>
            <p:cNvPr id="15" name="文本框 14"/>
            <p:cNvSpPr txBox="1"/>
            <p:nvPr/>
          </p:nvSpPr>
          <p:spPr>
            <a:xfrm>
              <a:off x="6636951" y="2426750"/>
              <a:ext cx="298709" cy="376089"/>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srgbClr val="000D20"/>
                  </a:solidFill>
                  <a:effectLst/>
                  <a:uLnTx/>
                  <a:uFillTx/>
                  <a:latin typeface="Arial" panose="020B0604020202020204" pitchFamily="34" charset="0"/>
                  <a:ea typeface="MS PMincho" panose="02020600040205080304" pitchFamily="18" charset="-128"/>
                  <a:cs typeface="Arial" panose="020B0604020202020204" pitchFamily="34" charset="0"/>
                </a:rPr>
                <a:t>2</a:t>
              </a:r>
              <a:endParaRPr kumimoji="0" lang="zh-CN" altLang="en-US" sz="2800" b="1" i="0" u="none" strike="noStrike" kern="1200" cap="none" spc="0" normalizeH="0" baseline="0" noProof="0" dirty="0">
                <a:ln>
                  <a:noFill/>
                </a:ln>
                <a:solidFill>
                  <a:srgbClr val="000D20"/>
                </a:solidFill>
                <a:effectLst/>
                <a:uLnTx/>
                <a:uFillTx/>
                <a:latin typeface="Arial" panose="020B0604020202020204" pitchFamily="34" charset="0"/>
                <a:ea typeface="MS PMincho" panose="02020600040205080304" pitchFamily="18" charset="-128"/>
                <a:cs typeface="Arial" panose="020B0604020202020204" pitchFamily="34" charset="0"/>
              </a:endParaRPr>
            </a:p>
          </p:txBody>
        </p:sp>
        <p:sp>
          <p:nvSpPr>
            <p:cNvPr id="22" name="圆角矩形 49"/>
            <p:cNvSpPr/>
            <p:nvPr/>
          </p:nvSpPr>
          <p:spPr>
            <a:xfrm>
              <a:off x="7408283" y="1574428"/>
              <a:ext cx="3679929" cy="463428"/>
            </a:xfrm>
            <a:prstGeom prst="roundRect">
              <a:avLst>
                <a:gd name="adj" fmla="val 50000"/>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D20"/>
                </a:solidFill>
                <a:effectLst/>
                <a:uLnTx/>
                <a:uFillTx/>
                <a:latin typeface="Calibri"/>
                <a:ea typeface="宋体" panose="02010600030101010101" pitchFamily="2" charset="-122"/>
                <a:cs typeface="Arial"/>
              </a:endParaRPr>
            </a:p>
          </p:txBody>
        </p:sp>
        <p:sp>
          <p:nvSpPr>
            <p:cNvPr id="23" name="矩形 22"/>
            <p:cNvSpPr/>
            <p:nvPr/>
          </p:nvSpPr>
          <p:spPr>
            <a:xfrm>
              <a:off x="8566468" y="1627159"/>
              <a:ext cx="1257511" cy="376089"/>
            </a:xfrm>
            <a:prstGeom prst="rect">
              <a:avLst/>
            </a:prstGeom>
          </p:spPr>
          <p:txBody>
            <a:bodyPr wrap="none">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lang="zh-CN" altLang="en-US" sz="2800" b="1" dirty="0">
                  <a:solidFill>
                    <a:srgbClr val="000D20"/>
                  </a:solidFill>
                  <a:latin typeface="微软雅黑" panose="020B0503020204020204" pitchFamily="34" charset="-122"/>
                  <a:ea typeface="微软雅黑" panose="020B0503020204020204" pitchFamily="34" charset="-122"/>
                  <a:cs typeface="Arial"/>
                </a:rPr>
                <a:t>基本概念</a:t>
              </a:r>
              <a:endParaRPr kumimoji="0" lang="zh-CN" altLang="en-US" sz="2800" b="1" i="0" u="none" strike="noStrike" kern="1200" cap="none" spc="0" normalizeH="0" baseline="0" noProof="0" dirty="0">
                <a:ln>
                  <a:noFill/>
                </a:ln>
                <a:solidFill>
                  <a:srgbClr val="000D20"/>
                </a:solidFill>
                <a:effectLst/>
                <a:uLnTx/>
                <a:uFillTx/>
                <a:latin typeface="微软雅黑" panose="020B0503020204020204" pitchFamily="34" charset="-122"/>
                <a:ea typeface="微软雅黑" panose="020B0503020204020204" pitchFamily="34" charset="-122"/>
                <a:cs typeface="Arial"/>
              </a:endParaRPr>
            </a:p>
          </p:txBody>
        </p:sp>
        <p:sp>
          <p:nvSpPr>
            <p:cNvPr id="24" name="圆角矩形 52"/>
            <p:cNvSpPr/>
            <p:nvPr/>
          </p:nvSpPr>
          <p:spPr>
            <a:xfrm>
              <a:off x="7408283" y="2385857"/>
              <a:ext cx="3679929" cy="463428"/>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000D20"/>
                </a:solidFill>
                <a:effectLst/>
                <a:uLnTx/>
                <a:uFillTx/>
                <a:latin typeface="Calibri"/>
                <a:ea typeface="宋体" panose="02010600030101010101" pitchFamily="2" charset="-122"/>
                <a:cs typeface="Arial"/>
              </a:endParaRPr>
            </a:p>
          </p:txBody>
        </p:sp>
      </p:grpSp>
      <p:grpSp>
        <p:nvGrpSpPr>
          <p:cNvPr id="20" name="组合 19">
            <a:extLst>
              <a:ext uri="{FF2B5EF4-FFF2-40B4-BE49-F238E27FC236}">
                <a16:creationId xmlns:a16="http://schemas.microsoft.com/office/drawing/2014/main" id="{79286836-FA89-4F1B-9A21-6722222B4752}"/>
              </a:ext>
            </a:extLst>
          </p:cNvPr>
          <p:cNvGrpSpPr/>
          <p:nvPr/>
        </p:nvGrpSpPr>
        <p:grpSpPr>
          <a:xfrm>
            <a:off x="5271591" y="3973530"/>
            <a:ext cx="5838092" cy="1673071"/>
            <a:chOff x="6559118" y="1574428"/>
            <a:chExt cx="4529094" cy="1202597"/>
          </a:xfrm>
        </p:grpSpPr>
        <p:sp>
          <p:nvSpPr>
            <p:cNvPr id="25" name="圆角矩形 34">
              <a:extLst>
                <a:ext uri="{FF2B5EF4-FFF2-40B4-BE49-F238E27FC236}">
                  <a16:creationId xmlns:a16="http://schemas.microsoft.com/office/drawing/2014/main" id="{9065F463-B063-404A-A9F5-195E8A96A6F1}"/>
                </a:ext>
              </a:extLst>
            </p:cNvPr>
            <p:cNvSpPr/>
            <p:nvPr/>
          </p:nvSpPr>
          <p:spPr>
            <a:xfrm>
              <a:off x="6559118" y="1574428"/>
              <a:ext cx="466535" cy="463427"/>
            </a:xfrm>
            <a:prstGeom prst="round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D20"/>
                </a:solidFill>
                <a:effectLst/>
                <a:uLnTx/>
                <a:uFillTx/>
                <a:latin typeface="Calibri"/>
                <a:ea typeface="宋体" panose="02010600030101010101" pitchFamily="2" charset="-122"/>
                <a:cs typeface="Arial"/>
              </a:endParaRPr>
            </a:p>
          </p:txBody>
        </p:sp>
        <p:sp>
          <p:nvSpPr>
            <p:cNvPr id="26" name="文本框 25">
              <a:extLst>
                <a:ext uri="{FF2B5EF4-FFF2-40B4-BE49-F238E27FC236}">
                  <a16:creationId xmlns:a16="http://schemas.microsoft.com/office/drawing/2014/main" id="{C7DAE701-1CE6-4BB6-944D-ED576420796B}"/>
                </a:ext>
              </a:extLst>
            </p:cNvPr>
            <p:cNvSpPr txBox="1"/>
            <p:nvPr/>
          </p:nvSpPr>
          <p:spPr>
            <a:xfrm>
              <a:off x="6636951" y="1589507"/>
              <a:ext cx="298709" cy="376089"/>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srgbClr val="000D20"/>
                  </a:solidFill>
                  <a:effectLst/>
                  <a:uLnTx/>
                  <a:uFillTx/>
                  <a:latin typeface="Arial" panose="020B0604020202020204" pitchFamily="34" charset="0"/>
                  <a:ea typeface="MS PMincho" panose="02020600040205080304" pitchFamily="18" charset="-128"/>
                  <a:cs typeface="Arial" panose="020B0604020202020204" pitchFamily="34" charset="0"/>
                </a:rPr>
                <a:t>3</a:t>
              </a:r>
              <a:endParaRPr kumimoji="0" lang="zh-CN" altLang="en-US" sz="2800" b="1" i="0" u="none" strike="noStrike" kern="1200" cap="none" spc="0" normalizeH="0" baseline="0" noProof="0" dirty="0">
                <a:ln>
                  <a:noFill/>
                </a:ln>
                <a:solidFill>
                  <a:srgbClr val="000D20"/>
                </a:solidFill>
                <a:effectLst/>
                <a:uLnTx/>
                <a:uFillTx/>
                <a:latin typeface="Arial" panose="020B0604020202020204" pitchFamily="34" charset="0"/>
                <a:ea typeface="MS PMincho" panose="02020600040205080304" pitchFamily="18" charset="-128"/>
                <a:cs typeface="Arial" panose="020B0604020202020204" pitchFamily="34" charset="0"/>
              </a:endParaRPr>
            </a:p>
          </p:txBody>
        </p:sp>
        <p:sp>
          <p:nvSpPr>
            <p:cNvPr id="29" name="文本框 28">
              <a:extLst>
                <a:ext uri="{FF2B5EF4-FFF2-40B4-BE49-F238E27FC236}">
                  <a16:creationId xmlns:a16="http://schemas.microsoft.com/office/drawing/2014/main" id="{95F0C3BC-A387-4F26-B636-6D4DF91C4B33}"/>
                </a:ext>
              </a:extLst>
            </p:cNvPr>
            <p:cNvSpPr txBox="1"/>
            <p:nvPr/>
          </p:nvSpPr>
          <p:spPr>
            <a:xfrm>
              <a:off x="6636951" y="2400936"/>
              <a:ext cx="298709" cy="376089"/>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srgbClr val="000D20"/>
                  </a:solidFill>
                  <a:effectLst/>
                  <a:uLnTx/>
                  <a:uFillTx/>
                  <a:latin typeface="Arial" panose="020B0604020202020204" pitchFamily="34" charset="0"/>
                  <a:ea typeface="MS PMincho" panose="02020600040205080304" pitchFamily="18" charset="-128"/>
                  <a:cs typeface="Arial" panose="020B0604020202020204" pitchFamily="34" charset="0"/>
                </a:rPr>
                <a:t>4</a:t>
              </a:r>
              <a:endParaRPr kumimoji="0" lang="zh-CN" altLang="en-US" sz="2800" b="1" i="0" u="none" strike="noStrike" kern="1200" cap="none" spc="0" normalizeH="0" baseline="0" noProof="0" dirty="0">
                <a:ln>
                  <a:noFill/>
                </a:ln>
                <a:solidFill>
                  <a:srgbClr val="000D20"/>
                </a:solidFill>
                <a:effectLst/>
                <a:uLnTx/>
                <a:uFillTx/>
                <a:latin typeface="Arial" panose="020B0604020202020204" pitchFamily="34" charset="0"/>
                <a:ea typeface="MS PMincho" panose="02020600040205080304" pitchFamily="18" charset="-128"/>
                <a:cs typeface="Arial" panose="020B0604020202020204" pitchFamily="34" charset="0"/>
              </a:endParaRPr>
            </a:p>
          </p:txBody>
        </p:sp>
        <p:sp>
          <p:nvSpPr>
            <p:cNvPr id="30" name="圆角矩形 49">
              <a:extLst>
                <a:ext uri="{FF2B5EF4-FFF2-40B4-BE49-F238E27FC236}">
                  <a16:creationId xmlns:a16="http://schemas.microsoft.com/office/drawing/2014/main" id="{946D92F5-7601-4427-9E7F-FEF166CB5A0B}"/>
                </a:ext>
              </a:extLst>
            </p:cNvPr>
            <p:cNvSpPr/>
            <p:nvPr/>
          </p:nvSpPr>
          <p:spPr>
            <a:xfrm>
              <a:off x="7408283" y="1574428"/>
              <a:ext cx="3679929" cy="463428"/>
            </a:xfrm>
            <a:prstGeom prst="roundRect">
              <a:avLst>
                <a:gd name="adj" fmla="val 50000"/>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D20"/>
                </a:solidFill>
                <a:effectLst/>
                <a:uLnTx/>
                <a:uFillTx/>
                <a:latin typeface="Calibri"/>
                <a:ea typeface="宋体" panose="02010600030101010101" pitchFamily="2" charset="-122"/>
                <a:cs typeface="Arial"/>
              </a:endParaRPr>
            </a:p>
          </p:txBody>
        </p:sp>
        <p:sp>
          <p:nvSpPr>
            <p:cNvPr id="31" name="矩形 30">
              <a:extLst>
                <a:ext uri="{FF2B5EF4-FFF2-40B4-BE49-F238E27FC236}">
                  <a16:creationId xmlns:a16="http://schemas.microsoft.com/office/drawing/2014/main" id="{DBC2F9CE-C968-4724-A8AD-ABED8A85DDC5}"/>
                </a:ext>
              </a:extLst>
            </p:cNvPr>
            <p:cNvSpPr/>
            <p:nvPr/>
          </p:nvSpPr>
          <p:spPr>
            <a:xfrm>
              <a:off x="8441485" y="1627159"/>
              <a:ext cx="1507472" cy="376089"/>
            </a:xfrm>
            <a:prstGeom prst="rect">
              <a:avLst/>
            </a:prstGeom>
          </p:spPr>
          <p:txBody>
            <a:bodyPr wrap="none">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srgbClr val="000D20"/>
                  </a:solidFill>
                  <a:effectLst/>
                  <a:uLnTx/>
                  <a:uFillTx/>
                  <a:latin typeface="微软雅黑" panose="020B0503020204020204" pitchFamily="34" charset="-122"/>
                  <a:ea typeface="微软雅黑" panose="020B0503020204020204" pitchFamily="34" charset="-122"/>
                  <a:cs typeface="Arial"/>
                </a:rPr>
                <a:t>AdaBoost</a:t>
              </a:r>
              <a:endParaRPr kumimoji="0" lang="zh-CN" altLang="en-US" sz="2800" b="1" i="0" u="none" strike="noStrike" kern="1200" cap="none" spc="0" normalizeH="0" baseline="0" noProof="0" dirty="0">
                <a:ln>
                  <a:noFill/>
                </a:ln>
                <a:solidFill>
                  <a:srgbClr val="000D20"/>
                </a:solidFill>
                <a:effectLst/>
                <a:uLnTx/>
                <a:uFillTx/>
                <a:latin typeface="微软雅黑" panose="020B0503020204020204" pitchFamily="34" charset="-122"/>
                <a:ea typeface="微软雅黑" panose="020B0503020204020204" pitchFamily="34" charset="-122"/>
                <a:cs typeface="Arial"/>
              </a:endParaRPr>
            </a:p>
          </p:txBody>
        </p:sp>
      </p:grpSp>
      <p:sp>
        <p:nvSpPr>
          <p:cNvPr id="34" name="矩形 33">
            <a:extLst>
              <a:ext uri="{FF2B5EF4-FFF2-40B4-BE49-F238E27FC236}">
                <a16:creationId xmlns:a16="http://schemas.microsoft.com/office/drawing/2014/main" id="{CAB508B1-1730-489E-8407-C2700C96AD2C}"/>
              </a:ext>
            </a:extLst>
          </p:cNvPr>
          <p:cNvSpPr/>
          <p:nvPr/>
        </p:nvSpPr>
        <p:spPr>
          <a:xfrm>
            <a:off x="6992434" y="2830610"/>
            <a:ext cx="3671198" cy="523220"/>
          </a:xfrm>
          <a:prstGeom prst="rect">
            <a:avLst/>
          </a:prstGeom>
        </p:spPr>
        <p:txBody>
          <a:bodyPr wrap="none">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lang="en-US" altLang="zh-CN" sz="2800" b="1" dirty="0">
                <a:solidFill>
                  <a:srgbClr val="000D20"/>
                </a:solidFill>
                <a:latin typeface="微软雅黑" panose="020B0503020204020204" pitchFamily="34" charset="-122"/>
                <a:ea typeface="微软雅黑" panose="020B0503020204020204" pitchFamily="34" charset="-122"/>
                <a:cs typeface="Arial"/>
              </a:rPr>
              <a:t>Bagging</a:t>
            </a:r>
            <a:r>
              <a:rPr lang="zh-CN" altLang="en-US" sz="2800" b="1" dirty="0">
                <a:solidFill>
                  <a:srgbClr val="000D20"/>
                </a:solidFill>
                <a:latin typeface="微软雅黑" panose="020B0503020204020204" pitchFamily="34" charset="-122"/>
                <a:ea typeface="微软雅黑" panose="020B0503020204020204" pitchFamily="34" charset="-122"/>
                <a:cs typeface="Arial"/>
              </a:rPr>
              <a:t>与</a:t>
            </a:r>
            <a:r>
              <a:rPr lang="en-US" altLang="zh-CN" sz="2800" b="1" dirty="0">
                <a:solidFill>
                  <a:srgbClr val="000D20"/>
                </a:solidFill>
                <a:latin typeface="微软雅黑" panose="020B0503020204020204" pitchFamily="34" charset="-122"/>
                <a:ea typeface="微软雅黑" panose="020B0503020204020204" pitchFamily="34" charset="-122"/>
                <a:cs typeface="Arial"/>
              </a:rPr>
              <a:t>Boosting</a:t>
            </a:r>
            <a:endParaRPr kumimoji="0" lang="zh-CN" altLang="en-US" sz="2800" b="1" i="0" u="none" strike="noStrike" kern="1200" cap="none" spc="0" normalizeH="0" baseline="0" noProof="0" dirty="0">
              <a:ln>
                <a:noFill/>
              </a:ln>
              <a:solidFill>
                <a:srgbClr val="000D20"/>
              </a:solidFill>
              <a:effectLst/>
              <a:uLnTx/>
              <a:uFillTx/>
              <a:latin typeface="微软雅黑" panose="020B0503020204020204" pitchFamily="34" charset="-122"/>
              <a:ea typeface="微软雅黑" panose="020B0503020204020204" pitchFamily="34" charset="-122"/>
              <a:cs typeface="Arial"/>
            </a:endParaRPr>
          </a:p>
        </p:txBody>
      </p:sp>
      <p:sp>
        <p:nvSpPr>
          <p:cNvPr id="27" name="圆角矩形 49">
            <a:extLst>
              <a:ext uri="{FF2B5EF4-FFF2-40B4-BE49-F238E27FC236}">
                <a16:creationId xmlns:a16="http://schemas.microsoft.com/office/drawing/2014/main" id="{668F7BF9-7768-4155-9D7C-0C9B988227A0}"/>
              </a:ext>
            </a:extLst>
          </p:cNvPr>
          <p:cNvSpPr/>
          <p:nvPr/>
        </p:nvSpPr>
        <p:spPr>
          <a:xfrm>
            <a:off x="6385379" y="5248876"/>
            <a:ext cx="4743501" cy="644728"/>
          </a:xfrm>
          <a:prstGeom prst="roundRect">
            <a:avLst>
              <a:gd name="adj" fmla="val 50000"/>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defRPr/>
            </a:pPr>
            <a:endParaRPr lang="zh-CN" altLang="en-US" sz="2800" b="1" dirty="0">
              <a:solidFill>
                <a:srgbClr val="000D20"/>
              </a:solidFill>
              <a:latin typeface="微软雅黑" panose="020B0503020204020204" pitchFamily="34" charset="-122"/>
              <a:ea typeface="微软雅黑" panose="020B0503020204020204" pitchFamily="34" charset="-122"/>
              <a:cs typeface="Arial"/>
            </a:endParaRPr>
          </a:p>
        </p:txBody>
      </p:sp>
      <p:sp>
        <p:nvSpPr>
          <p:cNvPr id="32" name="圆角矩形 37">
            <a:extLst>
              <a:ext uri="{FF2B5EF4-FFF2-40B4-BE49-F238E27FC236}">
                <a16:creationId xmlns:a16="http://schemas.microsoft.com/office/drawing/2014/main" id="{CF1B96FE-0A38-4B4E-8CB4-3275C3F3D2B2}"/>
              </a:ext>
            </a:extLst>
          </p:cNvPr>
          <p:cNvSpPr/>
          <p:nvPr/>
        </p:nvSpPr>
        <p:spPr>
          <a:xfrm>
            <a:off x="5263753" y="5269070"/>
            <a:ext cx="601373" cy="654385"/>
          </a:xfrm>
          <a:prstGeom prst="round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srgbClr val="000D20"/>
                </a:solidFill>
                <a:effectLst/>
                <a:uLnTx/>
                <a:uFillTx/>
                <a:latin typeface="Arial" panose="020B0604020202020204" pitchFamily="34" charset="0"/>
                <a:ea typeface="MS PMincho" panose="02020600040205080304" pitchFamily="18" charset="-128"/>
                <a:cs typeface="Arial" panose="020B0604020202020204" pitchFamily="34" charset="0"/>
              </a:rPr>
              <a:t>4</a:t>
            </a:r>
            <a:endParaRPr kumimoji="0" lang="zh-CN" altLang="en-US" sz="2800" b="0" i="0" u="none" strike="noStrike" kern="1200" cap="none" spc="0" normalizeH="0" baseline="0" noProof="0" dirty="0">
              <a:ln>
                <a:noFill/>
              </a:ln>
              <a:solidFill>
                <a:srgbClr val="000D20"/>
              </a:solidFill>
              <a:effectLst/>
              <a:uLnTx/>
              <a:uFillTx/>
              <a:latin typeface="Calibri"/>
              <a:ea typeface="宋体" panose="02010600030101010101" pitchFamily="2" charset="-122"/>
              <a:cs typeface="Arial"/>
            </a:endParaRPr>
          </a:p>
        </p:txBody>
      </p:sp>
      <p:sp>
        <p:nvSpPr>
          <p:cNvPr id="33" name="矩形 32">
            <a:extLst>
              <a:ext uri="{FF2B5EF4-FFF2-40B4-BE49-F238E27FC236}">
                <a16:creationId xmlns:a16="http://schemas.microsoft.com/office/drawing/2014/main" id="{C06B063F-53B0-4D08-B8E3-C6AFAF15C402}"/>
              </a:ext>
            </a:extLst>
          </p:cNvPr>
          <p:cNvSpPr/>
          <p:nvPr/>
        </p:nvSpPr>
        <p:spPr>
          <a:xfrm>
            <a:off x="7927453" y="5321556"/>
            <a:ext cx="1620957" cy="523220"/>
          </a:xfrm>
          <a:prstGeom prst="rect">
            <a:avLst/>
          </a:prstGeom>
        </p:spPr>
        <p:txBody>
          <a:bodyPr wrap="none">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000D20"/>
                </a:solidFill>
                <a:effectLst/>
                <a:uLnTx/>
                <a:uFillTx/>
                <a:latin typeface="微软雅黑" panose="020B0503020204020204" pitchFamily="34" charset="-122"/>
                <a:ea typeface="微软雅黑" panose="020B0503020204020204" pitchFamily="34" charset="-122"/>
                <a:cs typeface="Arial"/>
              </a:rPr>
              <a:t>随机森林</a:t>
            </a:r>
          </a:p>
        </p:txBody>
      </p:sp>
    </p:spTree>
    <p:extLst>
      <p:ext uri="{BB962C8B-B14F-4D97-AF65-F5344CB8AC3E}">
        <p14:creationId xmlns:p14="http://schemas.microsoft.com/office/powerpoint/2010/main" val="1082416113"/>
      </p:ext>
    </p:extLst>
  </p:cSld>
  <p:clrMapOvr>
    <a:masterClrMapping/>
  </p:clrMapOvr>
  <p:transition advTm="2000"/>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4BA2447E-AFD1-43B0-AEEE-78C4B98E9F95}"/>
              </a:ext>
            </a:extLst>
          </p:cNvPr>
          <p:cNvSpPr/>
          <p:nvPr/>
        </p:nvSpPr>
        <p:spPr>
          <a:xfrm>
            <a:off x="512466" y="753626"/>
            <a:ext cx="2066382" cy="6372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Arial"/>
            </a:endParaRPr>
          </a:p>
        </p:txBody>
      </p:sp>
      <p:sp>
        <p:nvSpPr>
          <p:cNvPr id="343" name="TextBox 3">
            <a:extLst>
              <a:ext uri="{FF2B5EF4-FFF2-40B4-BE49-F238E27FC236}">
                <a16:creationId xmlns:a16="http://schemas.microsoft.com/office/drawing/2014/main" id="{60CB43B0-2A48-4AE3-9E61-80253A8DD5E7}"/>
              </a:ext>
            </a:extLst>
          </p:cNvPr>
          <p:cNvSpPr txBox="1"/>
          <p:nvPr/>
        </p:nvSpPr>
        <p:spPr>
          <a:xfrm>
            <a:off x="978337" y="948890"/>
            <a:ext cx="3320286" cy="646331"/>
          </a:xfrm>
          <a:custGeom>
            <a:avLst/>
            <a:gdLst>
              <a:gd name="T0" fmla="*/ 7727 w 8478"/>
              <a:gd name="T1" fmla="*/ 1215 h 7536"/>
              <a:gd name="T2" fmla="*/ 727 w 8478"/>
              <a:gd name="T3" fmla="*/ 1215 h 7536"/>
              <a:gd name="T4" fmla="*/ 0 w 8478"/>
              <a:gd name="T5" fmla="*/ 3124 h 7536"/>
              <a:gd name="T6" fmla="*/ 1054 w 8478"/>
              <a:gd name="T7" fmla="*/ 4169 h 7536"/>
              <a:gd name="T8" fmla="*/ 2119 w 8478"/>
              <a:gd name="T9" fmla="*/ 3124 h 7536"/>
              <a:gd name="T10" fmla="*/ 3173 w 8478"/>
              <a:gd name="T11" fmla="*/ 4169 h 7536"/>
              <a:gd name="T12" fmla="*/ 4239 w 8478"/>
              <a:gd name="T13" fmla="*/ 3124 h 7536"/>
              <a:gd name="T14" fmla="*/ 5293 w 8478"/>
              <a:gd name="T15" fmla="*/ 4169 h 7536"/>
              <a:gd name="T16" fmla="*/ 6346 w 8478"/>
              <a:gd name="T17" fmla="*/ 3124 h 7536"/>
              <a:gd name="T18" fmla="*/ 7412 w 8478"/>
              <a:gd name="T19" fmla="*/ 4169 h 7536"/>
              <a:gd name="T20" fmla="*/ 8478 w 8478"/>
              <a:gd name="T21" fmla="*/ 3124 h 7536"/>
              <a:gd name="T22" fmla="*/ 7727 w 8478"/>
              <a:gd name="T23" fmla="*/ 1215 h 7536"/>
              <a:gd name="T24" fmla="*/ 7146 w 8478"/>
              <a:gd name="T25" fmla="*/ 4497 h 7536"/>
              <a:gd name="T26" fmla="*/ 7146 w 8478"/>
              <a:gd name="T27" fmla="*/ 6928 h 7536"/>
              <a:gd name="T28" fmla="*/ 1332 w 8478"/>
              <a:gd name="T29" fmla="*/ 6928 h 7536"/>
              <a:gd name="T30" fmla="*/ 1332 w 8478"/>
              <a:gd name="T31" fmla="*/ 4497 h 7536"/>
              <a:gd name="T32" fmla="*/ 727 w 8478"/>
              <a:gd name="T33" fmla="*/ 4497 h 7536"/>
              <a:gd name="T34" fmla="*/ 727 w 8478"/>
              <a:gd name="T35" fmla="*/ 7050 h 7536"/>
              <a:gd name="T36" fmla="*/ 1187 w 8478"/>
              <a:gd name="T37" fmla="*/ 7536 h 7536"/>
              <a:gd name="T38" fmla="*/ 7279 w 8478"/>
              <a:gd name="T39" fmla="*/ 7536 h 7536"/>
              <a:gd name="T40" fmla="*/ 7739 w 8478"/>
              <a:gd name="T41" fmla="*/ 7050 h 7536"/>
              <a:gd name="T42" fmla="*/ 7739 w 8478"/>
              <a:gd name="T43" fmla="*/ 4497 h 7536"/>
              <a:gd name="T44" fmla="*/ 7146 w 8478"/>
              <a:gd name="T45" fmla="*/ 4497 h 7536"/>
              <a:gd name="T46" fmla="*/ 7727 w 8478"/>
              <a:gd name="T47" fmla="*/ 1203 h 7536"/>
              <a:gd name="T48" fmla="*/ 1211 w 8478"/>
              <a:gd name="T49" fmla="*/ 729 h 7536"/>
              <a:gd name="T50" fmla="*/ 7267 w 8478"/>
              <a:gd name="T51" fmla="*/ 729 h 7536"/>
              <a:gd name="T52" fmla="*/ 7630 w 8478"/>
              <a:gd name="T53" fmla="*/ 365 h 7536"/>
              <a:gd name="T54" fmla="*/ 7267 w 8478"/>
              <a:gd name="T55" fmla="*/ 0 h 7536"/>
              <a:gd name="T56" fmla="*/ 1211 w 8478"/>
              <a:gd name="T57" fmla="*/ 0 h 7536"/>
              <a:gd name="T58" fmla="*/ 848 w 8478"/>
              <a:gd name="T59" fmla="*/ 365 h 7536"/>
              <a:gd name="T60" fmla="*/ 1211 w 8478"/>
              <a:gd name="T61" fmla="*/ 729 h 7536"/>
              <a:gd name="T62" fmla="*/ 1211 w 8478"/>
              <a:gd name="T63" fmla="*/ 729 h 7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478" h="7536">
                <a:moveTo>
                  <a:pt x="7727" y="1215"/>
                </a:moveTo>
                <a:lnTo>
                  <a:pt x="727" y="1215"/>
                </a:lnTo>
                <a:lnTo>
                  <a:pt x="0" y="3124"/>
                </a:lnTo>
                <a:cubicBezTo>
                  <a:pt x="0" y="3695"/>
                  <a:pt x="472" y="4169"/>
                  <a:pt x="1054" y="4169"/>
                </a:cubicBezTo>
                <a:cubicBezTo>
                  <a:pt x="1635" y="4169"/>
                  <a:pt x="2119" y="3707"/>
                  <a:pt x="2119" y="3124"/>
                </a:cubicBezTo>
                <a:cubicBezTo>
                  <a:pt x="2119" y="3695"/>
                  <a:pt x="2592" y="4169"/>
                  <a:pt x="3173" y="4169"/>
                </a:cubicBezTo>
                <a:cubicBezTo>
                  <a:pt x="3755" y="4169"/>
                  <a:pt x="4239" y="3707"/>
                  <a:pt x="4239" y="3124"/>
                </a:cubicBezTo>
                <a:cubicBezTo>
                  <a:pt x="4239" y="3695"/>
                  <a:pt x="4711" y="4169"/>
                  <a:pt x="5293" y="4169"/>
                </a:cubicBezTo>
                <a:cubicBezTo>
                  <a:pt x="5874" y="4169"/>
                  <a:pt x="6346" y="3707"/>
                  <a:pt x="6346" y="3124"/>
                </a:cubicBezTo>
                <a:cubicBezTo>
                  <a:pt x="6346" y="3695"/>
                  <a:pt x="6819" y="4169"/>
                  <a:pt x="7412" y="4169"/>
                </a:cubicBezTo>
                <a:cubicBezTo>
                  <a:pt x="7994" y="4169"/>
                  <a:pt x="8478" y="3707"/>
                  <a:pt x="8478" y="3124"/>
                </a:cubicBezTo>
                <a:lnTo>
                  <a:pt x="7727" y="1215"/>
                </a:lnTo>
                <a:close/>
                <a:moveTo>
                  <a:pt x="7146" y="4497"/>
                </a:moveTo>
                <a:lnTo>
                  <a:pt x="7146" y="6928"/>
                </a:lnTo>
                <a:lnTo>
                  <a:pt x="1332" y="6928"/>
                </a:lnTo>
                <a:lnTo>
                  <a:pt x="1332" y="4497"/>
                </a:lnTo>
                <a:lnTo>
                  <a:pt x="727" y="4497"/>
                </a:lnTo>
                <a:lnTo>
                  <a:pt x="727" y="7050"/>
                </a:lnTo>
                <a:cubicBezTo>
                  <a:pt x="727" y="7269"/>
                  <a:pt x="969" y="7536"/>
                  <a:pt x="1187" y="7536"/>
                </a:cubicBezTo>
                <a:lnTo>
                  <a:pt x="7279" y="7536"/>
                </a:lnTo>
                <a:cubicBezTo>
                  <a:pt x="7497" y="7536"/>
                  <a:pt x="7739" y="7269"/>
                  <a:pt x="7739" y="7050"/>
                </a:cubicBezTo>
                <a:lnTo>
                  <a:pt x="7739" y="4497"/>
                </a:lnTo>
                <a:lnTo>
                  <a:pt x="7146" y="4497"/>
                </a:lnTo>
                <a:close/>
                <a:moveTo>
                  <a:pt x="7727" y="1203"/>
                </a:moveTo>
                <a:close/>
                <a:moveTo>
                  <a:pt x="1211" y="729"/>
                </a:moveTo>
                <a:lnTo>
                  <a:pt x="7267" y="729"/>
                </a:lnTo>
                <a:cubicBezTo>
                  <a:pt x="7473" y="729"/>
                  <a:pt x="7630" y="571"/>
                  <a:pt x="7630" y="365"/>
                </a:cubicBezTo>
                <a:cubicBezTo>
                  <a:pt x="7630" y="158"/>
                  <a:pt x="7473" y="0"/>
                  <a:pt x="7267" y="0"/>
                </a:cubicBezTo>
                <a:lnTo>
                  <a:pt x="1211" y="0"/>
                </a:lnTo>
                <a:cubicBezTo>
                  <a:pt x="1005" y="0"/>
                  <a:pt x="848" y="158"/>
                  <a:pt x="848" y="365"/>
                </a:cubicBezTo>
                <a:cubicBezTo>
                  <a:pt x="848" y="571"/>
                  <a:pt x="1005" y="729"/>
                  <a:pt x="1211" y="729"/>
                </a:cubicBezTo>
                <a:close/>
                <a:moveTo>
                  <a:pt x="1211" y="729"/>
                </a:moveTo>
                <a:close/>
              </a:path>
            </a:pathLst>
          </a:cu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Arial"/>
              </a:rPr>
              <a:t>AdaBoost</a:t>
            </a:r>
            <a:r>
              <a:rPr kumimoji="0" lang="zh-CN" altLang="en-US" sz="3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Arial"/>
              </a:rPr>
              <a:t>举例</a:t>
            </a:r>
          </a:p>
        </p:txBody>
      </p:sp>
      <p:sp>
        <p:nvSpPr>
          <p:cNvPr id="344" name="iconfont-1191-801510">
            <a:extLst>
              <a:ext uri="{FF2B5EF4-FFF2-40B4-BE49-F238E27FC236}">
                <a16:creationId xmlns:a16="http://schemas.microsoft.com/office/drawing/2014/main" id="{40FCBC9A-563D-492B-A2DA-80405A37844F}"/>
              </a:ext>
            </a:extLst>
          </p:cNvPr>
          <p:cNvSpPr/>
          <p:nvPr/>
        </p:nvSpPr>
        <p:spPr>
          <a:xfrm>
            <a:off x="413635" y="1072247"/>
            <a:ext cx="438821" cy="440777"/>
          </a:xfrm>
          <a:custGeom>
            <a:avLst/>
            <a:gdLst>
              <a:gd name="T0" fmla="*/ 7727 w 8478"/>
              <a:gd name="T1" fmla="*/ 1215 h 7536"/>
              <a:gd name="T2" fmla="*/ 727 w 8478"/>
              <a:gd name="T3" fmla="*/ 1215 h 7536"/>
              <a:gd name="T4" fmla="*/ 0 w 8478"/>
              <a:gd name="T5" fmla="*/ 3124 h 7536"/>
              <a:gd name="T6" fmla="*/ 1054 w 8478"/>
              <a:gd name="T7" fmla="*/ 4169 h 7536"/>
              <a:gd name="T8" fmla="*/ 2119 w 8478"/>
              <a:gd name="T9" fmla="*/ 3124 h 7536"/>
              <a:gd name="T10" fmla="*/ 3173 w 8478"/>
              <a:gd name="T11" fmla="*/ 4169 h 7536"/>
              <a:gd name="T12" fmla="*/ 4239 w 8478"/>
              <a:gd name="T13" fmla="*/ 3124 h 7536"/>
              <a:gd name="T14" fmla="*/ 5293 w 8478"/>
              <a:gd name="T15" fmla="*/ 4169 h 7536"/>
              <a:gd name="T16" fmla="*/ 6346 w 8478"/>
              <a:gd name="T17" fmla="*/ 3124 h 7536"/>
              <a:gd name="T18" fmla="*/ 7412 w 8478"/>
              <a:gd name="T19" fmla="*/ 4169 h 7536"/>
              <a:gd name="T20" fmla="*/ 8478 w 8478"/>
              <a:gd name="T21" fmla="*/ 3124 h 7536"/>
              <a:gd name="T22" fmla="*/ 7727 w 8478"/>
              <a:gd name="T23" fmla="*/ 1215 h 7536"/>
              <a:gd name="T24" fmla="*/ 7146 w 8478"/>
              <a:gd name="T25" fmla="*/ 4497 h 7536"/>
              <a:gd name="T26" fmla="*/ 7146 w 8478"/>
              <a:gd name="T27" fmla="*/ 6928 h 7536"/>
              <a:gd name="T28" fmla="*/ 1332 w 8478"/>
              <a:gd name="T29" fmla="*/ 6928 h 7536"/>
              <a:gd name="T30" fmla="*/ 1332 w 8478"/>
              <a:gd name="T31" fmla="*/ 4497 h 7536"/>
              <a:gd name="T32" fmla="*/ 727 w 8478"/>
              <a:gd name="T33" fmla="*/ 4497 h 7536"/>
              <a:gd name="T34" fmla="*/ 727 w 8478"/>
              <a:gd name="T35" fmla="*/ 7050 h 7536"/>
              <a:gd name="T36" fmla="*/ 1187 w 8478"/>
              <a:gd name="T37" fmla="*/ 7536 h 7536"/>
              <a:gd name="T38" fmla="*/ 7279 w 8478"/>
              <a:gd name="T39" fmla="*/ 7536 h 7536"/>
              <a:gd name="T40" fmla="*/ 7739 w 8478"/>
              <a:gd name="T41" fmla="*/ 7050 h 7536"/>
              <a:gd name="T42" fmla="*/ 7739 w 8478"/>
              <a:gd name="T43" fmla="*/ 4497 h 7536"/>
              <a:gd name="T44" fmla="*/ 7146 w 8478"/>
              <a:gd name="T45" fmla="*/ 4497 h 7536"/>
              <a:gd name="T46" fmla="*/ 7727 w 8478"/>
              <a:gd name="T47" fmla="*/ 1203 h 7536"/>
              <a:gd name="T48" fmla="*/ 1211 w 8478"/>
              <a:gd name="T49" fmla="*/ 729 h 7536"/>
              <a:gd name="T50" fmla="*/ 7267 w 8478"/>
              <a:gd name="T51" fmla="*/ 729 h 7536"/>
              <a:gd name="T52" fmla="*/ 7630 w 8478"/>
              <a:gd name="T53" fmla="*/ 365 h 7536"/>
              <a:gd name="T54" fmla="*/ 7267 w 8478"/>
              <a:gd name="T55" fmla="*/ 0 h 7536"/>
              <a:gd name="T56" fmla="*/ 1211 w 8478"/>
              <a:gd name="T57" fmla="*/ 0 h 7536"/>
              <a:gd name="T58" fmla="*/ 848 w 8478"/>
              <a:gd name="T59" fmla="*/ 365 h 7536"/>
              <a:gd name="T60" fmla="*/ 1211 w 8478"/>
              <a:gd name="T61" fmla="*/ 729 h 7536"/>
              <a:gd name="T62" fmla="*/ 1211 w 8478"/>
              <a:gd name="T63" fmla="*/ 729 h 7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478" h="7536">
                <a:moveTo>
                  <a:pt x="7727" y="1215"/>
                </a:moveTo>
                <a:lnTo>
                  <a:pt x="727" y="1215"/>
                </a:lnTo>
                <a:lnTo>
                  <a:pt x="0" y="3124"/>
                </a:lnTo>
                <a:cubicBezTo>
                  <a:pt x="0" y="3695"/>
                  <a:pt x="472" y="4169"/>
                  <a:pt x="1054" y="4169"/>
                </a:cubicBezTo>
                <a:cubicBezTo>
                  <a:pt x="1635" y="4169"/>
                  <a:pt x="2119" y="3707"/>
                  <a:pt x="2119" y="3124"/>
                </a:cubicBezTo>
                <a:cubicBezTo>
                  <a:pt x="2119" y="3695"/>
                  <a:pt x="2592" y="4169"/>
                  <a:pt x="3173" y="4169"/>
                </a:cubicBezTo>
                <a:cubicBezTo>
                  <a:pt x="3755" y="4169"/>
                  <a:pt x="4239" y="3707"/>
                  <a:pt x="4239" y="3124"/>
                </a:cubicBezTo>
                <a:cubicBezTo>
                  <a:pt x="4239" y="3695"/>
                  <a:pt x="4711" y="4169"/>
                  <a:pt x="5293" y="4169"/>
                </a:cubicBezTo>
                <a:cubicBezTo>
                  <a:pt x="5874" y="4169"/>
                  <a:pt x="6346" y="3707"/>
                  <a:pt x="6346" y="3124"/>
                </a:cubicBezTo>
                <a:cubicBezTo>
                  <a:pt x="6346" y="3695"/>
                  <a:pt x="6819" y="4169"/>
                  <a:pt x="7412" y="4169"/>
                </a:cubicBezTo>
                <a:cubicBezTo>
                  <a:pt x="7994" y="4169"/>
                  <a:pt x="8478" y="3707"/>
                  <a:pt x="8478" y="3124"/>
                </a:cubicBezTo>
                <a:lnTo>
                  <a:pt x="7727" y="1215"/>
                </a:lnTo>
                <a:close/>
                <a:moveTo>
                  <a:pt x="7146" y="4497"/>
                </a:moveTo>
                <a:lnTo>
                  <a:pt x="7146" y="6928"/>
                </a:lnTo>
                <a:lnTo>
                  <a:pt x="1332" y="6928"/>
                </a:lnTo>
                <a:lnTo>
                  <a:pt x="1332" y="4497"/>
                </a:lnTo>
                <a:lnTo>
                  <a:pt x="727" y="4497"/>
                </a:lnTo>
                <a:lnTo>
                  <a:pt x="727" y="7050"/>
                </a:lnTo>
                <a:cubicBezTo>
                  <a:pt x="727" y="7269"/>
                  <a:pt x="969" y="7536"/>
                  <a:pt x="1187" y="7536"/>
                </a:cubicBezTo>
                <a:lnTo>
                  <a:pt x="7279" y="7536"/>
                </a:lnTo>
                <a:cubicBezTo>
                  <a:pt x="7497" y="7536"/>
                  <a:pt x="7739" y="7269"/>
                  <a:pt x="7739" y="7050"/>
                </a:cubicBezTo>
                <a:lnTo>
                  <a:pt x="7739" y="4497"/>
                </a:lnTo>
                <a:lnTo>
                  <a:pt x="7146" y="4497"/>
                </a:lnTo>
                <a:close/>
                <a:moveTo>
                  <a:pt x="7727" y="1203"/>
                </a:moveTo>
                <a:close/>
                <a:moveTo>
                  <a:pt x="1211" y="729"/>
                </a:moveTo>
                <a:lnTo>
                  <a:pt x="7267" y="729"/>
                </a:lnTo>
                <a:cubicBezTo>
                  <a:pt x="7473" y="729"/>
                  <a:pt x="7630" y="571"/>
                  <a:pt x="7630" y="365"/>
                </a:cubicBezTo>
                <a:cubicBezTo>
                  <a:pt x="7630" y="158"/>
                  <a:pt x="7473" y="0"/>
                  <a:pt x="7267" y="0"/>
                </a:cubicBezTo>
                <a:lnTo>
                  <a:pt x="1211" y="0"/>
                </a:lnTo>
                <a:cubicBezTo>
                  <a:pt x="1005" y="0"/>
                  <a:pt x="848" y="158"/>
                  <a:pt x="848" y="365"/>
                </a:cubicBezTo>
                <a:cubicBezTo>
                  <a:pt x="848" y="571"/>
                  <a:pt x="1005" y="729"/>
                  <a:pt x="1211" y="729"/>
                </a:cubicBezTo>
                <a:close/>
                <a:moveTo>
                  <a:pt x="1211" y="729"/>
                </a:moveTo>
                <a:close/>
              </a:path>
            </a:pathLst>
          </a:cu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B050"/>
              </a:solidFill>
              <a:effectLst/>
              <a:uLnTx/>
              <a:uFillTx/>
              <a:latin typeface="Calibri"/>
              <a:cs typeface="Arial"/>
            </a:endParaRPr>
          </a:p>
        </p:txBody>
      </p:sp>
      <p:pic>
        <p:nvPicPr>
          <p:cNvPr id="5" name="图片 4">
            <a:extLst>
              <a:ext uri="{FF2B5EF4-FFF2-40B4-BE49-F238E27FC236}">
                <a16:creationId xmlns:a16="http://schemas.microsoft.com/office/drawing/2014/main" id="{319C6DB6-5192-4BC4-B8D4-9D14D20BDE45}"/>
              </a:ext>
            </a:extLst>
          </p:cNvPr>
          <p:cNvPicPr>
            <a:picLocks noChangeAspect="1"/>
          </p:cNvPicPr>
          <p:nvPr/>
        </p:nvPicPr>
        <p:blipFill rotWithShape="1">
          <a:blip r:embed="rId3">
            <a:extLst>
              <a:ext uri="{28A0092B-C50C-407E-A947-70E740481C1C}">
                <a14:useLocalDpi xmlns:a14="http://schemas.microsoft.com/office/drawing/2010/main" val="0"/>
              </a:ext>
            </a:extLst>
          </a:blip>
          <a:srcRect t="3337" b="1912"/>
          <a:stretch/>
        </p:blipFill>
        <p:spPr>
          <a:xfrm>
            <a:off x="6938607" y="1072247"/>
            <a:ext cx="4114800" cy="5577430"/>
          </a:xfrm>
          <a:prstGeom prst="rect">
            <a:avLst/>
          </a:prstGeom>
        </p:spPr>
      </p:pic>
      <p:sp>
        <p:nvSpPr>
          <p:cNvPr id="13" name="文本框 12">
            <a:extLst>
              <a:ext uri="{FF2B5EF4-FFF2-40B4-BE49-F238E27FC236}">
                <a16:creationId xmlns:a16="http://schemas.microsoft.com/office/drawing/2014/main" id="{6C1E39AC-D36F-4C98-86DD-4F3697A25B46}"/>
              </a:ext>
            </a:extLst>
          </p:cNvPr>
          <p:cNvSpPr txBox="1"/>
          <p:nvPr/>
        </p:nvSpPr>
        <p:spPr>
          <a:xfrm>
            <a:off x="978337" y="2643874"/>
            <a:ext cx="3886846" cy="2246769"/>
          </a:xfrm>
          <a:prstGeom prst="rect">
            <a:avLst/>
          </a:prstGeom>
          <a:noFill/>
        </p:spPr>
        <p:txBody>
          <a:bodyPr wrap="square">
            <a:spAutoFit/>
          </a:bodyPr>
          <a:lstStyle/>
          <a:p>
            <a:r>
              <a:rPr lang="zh-CN" altLang="en-US" sz="2800" dirty="0"/>
              <a:t>学习第二个基学习器</a:t>
            </a:r>
            <a:r>
              <a:rPr lang="en-US" altLang="zh-CN" sz="2800" dirty="0"/>
              <a:t>h2</a:t>
            </a:r>
            <a:r>
              <a:rPr lang="zh-CN" altLang="en-US" sz="2800" dirty="0"/>
              <a:t> ,此时，左边的三个样本被分类错误，所以，我们增大他们的相关权重，减小分类正确点的权重。</a:t>
            </a:r>
          </a:p>
        </p:txBody>
      </p:sp>
    </p:spTree>
    <p:custDataLst>
      <p:tags r:id="rId1"/>
    </p:custDataLst>
    <p:extLst>
      <p:ext uri="{BB962C8B-B14F-4D97-AF65-F5344CB8AC3E}">
        <p14:creationId xmlns:p14="http://schemas.microsoft.com/office/powerpoint/2010/main" val="3001405586"/>
      </p:ext>
    </p:extLst>
  </p:cSld>
  <p:clrMapOvr>
    <a:masterClrMapping/>
  </p:clrMapOvr>
  <p:transition advTm="2000"/>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4BA2447E-AFD1-43B0-AEEE-78C4B98E9F95}"/>
              </a:ext>
            </a:extLst>
          </p:cNvPr>
          <p:cNvSpPr/>
          <p:nvPr/>
        </p:nvSpPr>
        <p:spPr>
          <a:xfrm>
            <a:off x="512466" y="753626"/>
            <a:ext cx="2066382" cy="6372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Arial"/>
            </a:endParaRPr>
          </a:p>
        </p:txBody>
      </p:sp>
      <p:sp>
        <p:nvSpPr>
          <p:cNvPr id="343" name="TextBox 3">
            <a:extLst>
              <a:ext uri="{FF2B5EF4-FFF2-40B4-BE49-F238E27FC236}">
                <a16:creationId xmlns:a16="http://schemas.microsoft.com/office/drawing/2014/main" id="{60CB43B0-2A48-4AE3-9E61-80253A8DD5E7}"/>
              </a:ext>
            </a:extLst>
          </p:cNvPr>
          <p:cNvSpPr txBox="1"/>
          <p:nvPr/>
        </p:nvSpPr>
        <p:spPr>
          <a:xfrm>
            <a:off x="978337" y="948890"/>
            <a:ext cx="3320286" cy="646331"/>
          </a:xfrm>
          <a:custGeom>
            <a:avLst/>
            <a:gdLst>
              <a:gd name="T0" fmla="*/ 7727 w 8478"/>
              <a:gd name="T1" fmla="*/ 1215 h 7536"/>
              <a:gd name="T2" fmla="*/ 727 w 8478"/>
              <a:gd name="T3" fmla="*/ 1215 h 7536"/>
              <a:gd name="T4" fmla="*/ 0 w 8478"/>
              <a:gd name="T5" fmla="*/ 3124 h 7536"/>
              <a:gd name="T6" fmla="*/ 1054 w 8478"/>
              <a:gd name="T7" fmla="*/ 4169 h 7536"/>
              <a:gd name="T8" fmla="*/ 2119 w 8478"/>
              <a:gd name="T9" fmla="*/ 3124 h 7536"/>
              <a:gd name="T10" fmla="*/ 3173 w 8478"/>
              <a:gd name="T11" fmla="*/ 4169 h 7536"/>
              <a:gd name="T12" fmla="*/ 4239 w 8478"/>
              <a:gd name="T13" fmla="*/ 3124 h 7536"/>
              <a:gd name="T14" fmla="*/ 5293 w 8478"/>
              <a:gd name="T15" fmla="*/ 4169 h 7536"/>
              <a:gd name="T16" fmla="*/ 6346 w 8478"/>
              <a:gd name="T17" fmla="*/ 3124 h 7536"/>
              <a:gd name="T18" fmla="*/ 7412 w 8478"/>
              <a:gd name="T19" fmla="*/ 4169 h 7536"/>
              <a:gd name="T20" fmla="*/ 8478 w 8478"/>
              <a:gd name="T21" fmla="*/ 3124 h 7536"/>
              <a:gd name="T22" fmla="*/ 7727 w 8478"/>
              <a:gd name="T23" fmla="*/ 1215 h 7536"/>
              <a:gd name="T24" fmla="*/ 7146 w 8478"/>
              <a:gd name="T25" fmla="*/ 4497 h 7536"/>
              <a:gd name="T26" fmla="*/ 7146 w 8478"/>
              <a:gd name="T27" fmla="*/ 6928 h 7536"/>
              <a:gd name="T28" fmla="*/ 1332 w 8478"/>
              <a:gd name="T29" fmla="*/ 6928 h 7536"/>
              <a:gd name="T30" fmla="*/ 1332 w 8478"/>
              <a:gd name="T31" fmla="*/ 4497 h 7536"/>
              <a:gd name="T32" fmla="*/ 727 w 8478"/>
              <a:gd name="T33" fmla="*/ 4497 h 7536"/>
              <a:gd name="T34" fmla="*/ 727 w 8478"/>
              <a:gd name="T35" fmla="*/ 7050 h 7536"/>
              <a:gd name="T36" fmla="*/ 1187 w 8478"/>
              <a:gd name="T37" fmla="*/ 7536 h 7536"/>
              <a:gd name="T38" fmla="*/ 7279 w 8478"/>
              <a:gd name="T39" fmla="*/ 7536 h 7536"/>
              <a:gd name="T40" fmla="*/ 7739 w 8478"/>
              <a:gd name="T41" fmla="*/ 7050 h 7536"/>
              <a:gd name="T42" fmla="*/ 7739 w 8478"/>
              <a:gd name="T43" fmla="*/ 4497 h 7536"/>
              <a:gd name="T44" fmla="*/ 7146 w 8478"/>
              <a:gd name="T45" fmla="*/ 4497 h 7536"/>
              <a:gd name="T46" fmla="*/ 7727 w 8478"/>
              <a:gd name="T47" fmla="*/ 1203 h 7536"/>
              <a:gd name="T48" fmla="*/ 1211 w 8478"/>
              <a:gd name="T49" fmla="*/ 729 h 7536"/>
              <a:gd name="T50" fmla="*/ 7267 w 8478"/>
              <a:gd name="T51" fmla="*/ 729 h 7536"/>
              <a:gd name="T52" fmla="*/ 7630 w 8478"/>
              <a:gd name="T53" fmla="*/ 365 h 7536"/>
              <a:gd name="T54" fmla="*/ 7267 w 8478"/>
              <a:gd name="T55" fmla="*/ 0 h 7536"/>
              <a:gd name="T56" fmla="*/ 1211 w 8478"/>
              <a:gd name="T57" fmla="*/ 0 h 7536"/>
              <a:gd name="T58" fmla="*/ 848 w 8478"/>
              <a:gd name="T59" fmla="*/ 365 h 7536"/>
              <a:gd name="T60" fmla="*/ 1211 w 8478"/>
              <a:gd name="T61" fmla="*/ 729 h 7536"/>
              <a:gd name="T62" fmla="*/ 1211 w 8478"/>
              <a:gd name="T63" fmla="*/ 729 h 7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478" h="7536">
                <a:moveTo>
                  <a:pt x="7727" y="1215"/>
                </a:moveTo>
                <a:lnTo>
                  <a:pt x="727" y="1215"/>
                </a:lnTo>
                <a:lnTo>
                  <a:pt x="0" y="3124"/>
                </a:lnTo>
                <a:cubicBezTo>
                  <a:pt x="0" y="3695"/>
                  <a:pt x="472" y="4169"/>
                  <a:pt x="1054" y="4169"/>
                </a:cubicBezTo>
                <a:cubicBezTo>
                  <a:pt x="1635" y="4169"/>
                  <a:pt x="2119" y="3707"/>
                  <a:pt x="2119" y="3124"/>
                </a:cubicBezTo>
                <a:cubicBezTo>
                  <a:pt x="2119" y="3695"/>
                  <a:pt x="2592" y="4169"/>
                  <a:pt x="3173" y="4169"/>
                </a:cubicBezTo>
                <a:cubicBezTo>
                  <a:pt x="3755" y="4169"/>
                  <a:pt x="4239" y="3707"/>
                  <a:pt x="4239" y="3124"/>
                </a:cubicBezTo>
                <a:cubicBezTo>
                  <a:pt x="4239" y="3695"/>
                  <a:pt x="4711" y="4169"/>
                  <a:pt x="5293" y="4169"/>
                </a:cubicBezTo>
                <a:cubicBezTo>
                  <a:pt x="5874" y="4169"/>
                  <a:pt x="6346" y="3707"/>
                  <a:pt x="6346" y="3124"/>
                </a:cubicBezTo>
                <a:cubicBezTo>
                  <a:pt x="6346" y="3695"/>
                  <a:pt x="6819" y="4169"/>
                  <a:pt x="7412" y="4169"/>
                </a:cubicBezTo>
                <a:cubicBezTo>
                  <a:pt x="7994" y="4169"/>
                  <a:pt x="8478" y="3707"/>
                  <a:pt x="8478" y="3124"/>
                </a:cubicBezTo>
                <a:lnTo>
                  <a:pt x="7727" y="1215"/>
                </a:lnTo>
                <a:close/>
                <a:moveTo>
                  <a:pt x="7146" y="4497"/>
                </a:moveTo>
                <a:lnTo>
                  <a:pt x="7146" y="6928"/>
                </a:lnTo>
                <a:lnTo>
                  <a:pt x="1332" y="6928"/>
                </a:lnTo>
                <a:lnTo>
                  <a:pt x="1332" y="4497"/>
                </a:lnTo>
                <a:lnTo>
                  <a:pt x="727" y="4497"/>
                </a:lnTo>
                <a:lnTo>
                  <a:pt x="727" y="7050"/>
                </a:lnTo>
                <a:cubicBezTo>
                  <a:pt x="727" y="7269"/>
                  <a:pt x="969" y="7536"/>
                  <a:pt x="1187" y="7536"/>
                </a:cubicBezTo>
                <a:lnTo>
                  <a:pt x="7279" y="7536"/>
                </a:lnTo>
                <a:cubicBezTo>
                  <a:pt x="7497" y="7536"/>
                  <a:pt x="7739" y="7269"/>
                  <a:pt x="7739" y="7050"/>
                </a:cubicBezTo>
                <a:lnTo>
                  <a:pt x="7739" y="4497"/>
                </a:lnTo>
                <a:lnTo>
                  <a:pt x="7146" y="4497"/>
                </a:lnTo>
                <a:close/>
                <a:moveTo>
                  <a:pt x="7727" y="1203"/>
                </a:moveTo>
                <a:close/>
                <a:moveTo>
                  <a:pt x="1211" y="729"/>
                </a:moveTo>
                <a:lnTo>
                  <a:pt x="7267" y="729"/>
                </a:lnTo>
                <a:cubicBezTo>
                  <a:pt x="7473" y="729"/>
                  <a:pt x="7630" y="571"/>
                  <a:pt x="7630" y="365"/>
                </a:cubicBezTo>
                <a:cubicBezTo>
                  <a:pt x="7630" y="158"/>
                  <a:pt x="7473" y="0"/>
                  <a:pt x="7267" y="0"/>
                </a:cubicBezTo>
                <a:lnTo>
                  <a:pt x="1211" y="0"/>
                </a:lnTo>
                <a:cubicBezTo>
                  <a:pt x="1005" y="0"/>
                  <a:pt x="848" y="158"/>
                  <a:pt x="848" y="365"/>
                </a:cubicBezTo>
                <a:cubicBezTo>
                  <a:pt x="848" y="571"/>
                  <a:pt x="1005" y="729"/>
                  <a:pt x="1211" y="729"/>
                </a:cubicBezTo>
                <a:close/>
                <a:moveTo>
                  <a:pt x="1211" y="729"/>
                </a:moveTo>
                <a:close/>
              </a:path>
            </a:pathLst>
          </a:cu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Arial"/>
              </a:rPr>
              <a:t>AdaBoost</a:t>
            </a:r>
            <a:r>
              <a:rPr kumimoji="0" lang="zh-CN" altLang="en-US" sz="3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Arial"/>
              </a:rPr>
              <a:t>举例</a:t>
            </a:r>
          </a:p>
        </p:txBody>
      </p:sp>
      <p:sp>
        <p:nvSpPr>
          <p:cNvPr id="344" name="iconfont-1191-801510">
            <a:extLst>
              <a:ext uri="{FF2B5EF4-FFF2-40B4-BE49-F238E27FC236}">
                <a16:creationId xmlns:a16="http://schemas.microsoft.com/office/drawing/2014/main" id="{40FCBC9A-563D-492B-A2DA-80405A37844F}"/>
              </a:ext>
            </a:extLst>
          </p:cNvPr>
          <p:cNvSpPr/>
          <p:nvPr/>
        </p:nvSpPr>
        <p:spPr>
          <a:xfrm>
            <a:off x="413635" y="1072247"/>
            <a:ext cx="438821" cy="440777"/>
          </a:xfrm>
          <a:custGeom>
            <a:avLst/>
            <a:gdLst>
              <a:gd name="T0" fmla="*/ 7727 w 8478"/>
              <a:gd name="T1" fmla="*/ 1215 h 7536"/>
              <a:gd name="T2" fmla="*/ 727 w 8478"/>
              <a:gd name="T3" fmla="*/ 1215 h 7536"/>
              <a:gd name="T4" fmla="*/ 0 w 8478"/>
              <a:gd name="T5" fmla="*/ 3124 h 7536"/>
              <a:gd name="T6" fmla="*/ 1054 w 8478"/>
              <a:gd name="T7" fmla="*/ 4169 h 7536"/>
              <a:gd name="T8" fmla="*/ 2119 w 8478"/>
              <a:gd name="T9" fmla="*/ 3124 h 7536"/>
              <a:gd name="T10" fmla="*/ 3173 w 8478"/>
              <a:gd name="T11" fmla="*/ 4169 h 7536"/>
              <a:gd name="T12" fmla="*/ 4239 w 8478"/>
              <a:gd name="T13" fmla="*/ 3124 h 7536"/>
              <a:gd name="T14" fmla="*/ 5293 w 8478"/>
              <a:gd name="T15" fmla="*/ 4169 h 7536"/>
              <a:gd name="T16" fmla="*/ 6346 w 8478"/>
              <a:gd name="T17" fmla="*/ 3124 h 7536"/>
              <a:gd name="T18" fmla="*/ 7412 w 8478"/>
              <a:gd name="T19" fmla="*/ 4169 h 7536"/>
              <a:gd name="T20" fmla="*/ 8478 w 8478"/>
              <a:gd name="T21" fmla="*/ 3124 h 7536"/>
              <a:gd name="T22" fmla="*/ 7727 w 8478"/>
              <a:gd name="T23" fmla="*/ 1215 h 7536"/>
              <a:gd name="T24" fmla="*/ 7146 w 8478"/>
              <a:gd name="T25" fmla="*/ 4497 h 7536"/>
              <a:gd name="T26" fmla="*/ 7146 w 8478"/>
              <a:gd name="T27" fmla="*/ 6928 h 7536"/>
              <a:gd name="T28" fmla="*/ 1332 w 8478"/>
              <a:gd name="T29" fmla="*/ 6928 h 7536"/>
              <a:gd name="T30" fmla="*/ 1332 w 8478"/>
              <a:gd name="T31" fmla="*/ 4497 h 7536"/>
              <a:gd name="T32" fmla="*/ 727 w 8478"/>
              <a:gd name="T33" fmla="*/ 4497 h 7536"/>
              <a:gd name="T34" fmla="*/ 727 w 8478"/>
              <a:gd name="T35" fmla="*/ 7050 h 7536"/>
              <a:gd name="T36" fmla="*/ 1187 w 8478"/>
              <a:gd name="T37" fmla="*/ 7536 h 7536"/>
              <a:gd name="T38" fmla="*/ 7279 w 8478"/>
              <a:gd name="T39" fmla="*/ 7536 h 7536"/>
              <a:gd name="T40" fmla="*/ 7739 w 8478"/>
              <a:gd name="T41" fmla="*/ 7050 h 7536"/>
              <a:gd name="T42" fmla="*/ 7739 w 8478"/>
              <a:gd name="T43" fmla="*/ 4497 h 7536"/>
              <a:gd name="T44" fmla="*/ 7146 w 8478"/>
              <a:gd name="T45" fmla="*/ 4497 h 7536"/>
              <a:gd name="T46" fmla="*/ 7727 w 8478"/>
              <a:gd name="T47" fmla="*/ 1203 h 7536"/>
              <a:gd name="T48" fmla="*/ 1211 w 8478"/>
              <a:gd name="T49" fmla="*/ 729 h 7536"/>
              <a:gd name="T50" fmla="*/ 7267 w 8478"/>
              <a:gd name="T51" fmla="*/ 729 h 7536"/>
              <a:gd name="T52" fmla="*/ 7630 w 8478"/>
              <a:gd name="T53" fmla="*/ 365 h 7536"/>
              <a:gd name="T54" fmla="*/ 7267 w 8478"/>
              <a:gd name="T55" fmla="*/ 0 h 7536"/>
              <a:gd name="T56" fmla="*/ 1211 w 8478"/>
              <a:gd name="T57" fmla="*/ 0 h 7536"/>
              <a:gd name="T58" fmla="*/ 848 w 8478"/>
              <a:gd name="T59" fmla="*/ 365 h 7536"/>
              <a:gd name="T60" fmla="*/ 1211 w 8478"/>
              <a:gd name="T61" fmla="*/ 729 h 7536"/>
              <a:gd name="T62" fmla="*/ 1211 w 8478"/>
              <a:gd name="T63" fmla="*/ 729 h 7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478" h="7536">
                <a:moveTo>
                  <a:pt x="7727" y="1215"/>
                </a:moveTo>
                <a:lnTo>
                  <a:pt x="727" y="1215"/>
                </a:lnTo>
                <a:lnTo>
                  <a:pt x="0" y="3124"/>
                </a:lnTo>
                <a:cubicBezTo>
                  <a:pt x="0" y="3695"/>
                  <a:pt x="472" y="4169"/>
                  <a:pt x="1054" y="4169"/>
                </a:cubicBezTo>
                <a:cubicBezTo>
                  <a:pt x="1635" y="4169"/>
                  <a:pt x="2119" y="3707"/>
                  <a:pt x="2119" y="3124"/>
                </a:cubicBezTo>
                <a:cubicBezTo>
                  <a:pt x="2119" y="3695"/>
                  <a:pt x="2592" y="4169"/>
                  <a:pt x="3173" y="4169"/>
                </a:cubicBezTo>
                <a:cubicBezTo>
                  <a:pt x="3755" y="4169"/>
                  <a:pt x="4239" y="3707"/>
                  <a:pt x="4239" y="3124"/>
                </a:cubicBezTo>
                <a:cubicBezTo>
                  <a:pt x="4239" y="3695"/>
                  <a:pt x="4711" y="4169"/>
                  <a:pt x="5293" y="4169"/>
                </a:cubicBezTo>
                <a:cubicBezTo>
                  <a:pt x="5874" y="4169"/>
                  <a:pt x="6346" y="3707"/>
                  <a:pt x="6346" y="3124"/>
                </a:cubicBezTo>
                <a:cubicBezTo>
                  <a:pt x="6346" y="3695"/>
                  <a:pt x="6819" y="4169"/>
                  <a:pt x="7412" y="4169"/>
                </a:cubicBezTo>
                <a:cubicBezTo>
                  <a:pt x="7994" y="4169"/>
                  <a:pt x="8478" y="3707"/>
                  <a:pt x="8478" y="3124"/>
                </a:cubicBezTo>
                <a:lnTo>
                  <a:pt x="7727" y="1215"/>
                </a:lnTo>
                <a:close/>
                <a:moveTo>
                  <a:pt x="7146" y="4497"/>
                </a:moveTo>
                <a:lnTo>
                  <a:pt x="7146" y="6928"/>
                </a:lnTo>
                <a:lnTo>
                  <a:pt x="1332" y="6928"/>
                </a:lnTo>
                <a:lnTo>
                  <a:pt x="1332" y="4497"/>
                </a:lnTo>
                <a:lnTo>
                  <a:pt x="727" y="4497"/>
                </a:lnTo>
                <a:lnTo>
                  <a:pt x="727" y="7050"/>
                </a:lnTo>
                <a:cubicBezTo>
                  <a:pt x="727" y="7269"/>
                  <a:pt x="969" y="7536"/>
                  <a:pt x="1187" y="7536"/>
                </a:cubicBezTo>
                <a:lnTo>
                  <a:pt x="7279" y="7536"/>
                </a:lnTo>
                <a:cubicBezTo>
                  <a:pt x="7497" y="7536"/>
                  <a:pt x="7739" y="7269"/>
                  <a:pt x="7739" y="7050"/>
                </a:cubicBezTo>
                <a:lnTo>
                  <a:pt x="7739" y="4497"/>
                </a:lnTo>
                <a:lnTo>
                  <a:pt x="7146" y="4497"/>
                </a:lnTo>
                <a:close/>
                <a:moveTo>
                  <a:pt x="7727" y="1203"/>
                </a:moveTo>
                <a:close/>
                <a:moveTo>
                  <a:pt x="1211" y="729"/>
                </a:moveTo>
                <a:lnTo>
                  <a:pt x="7267" y="729"/>
                </a:lnTo>
                <a:cubicBezTo>
                  <a:pt x="7473" y="729"/>
                  <a:pt x="7630" y="571"/>
                  <a:pt x="7630" y="365"/>
                </a:cubicBezTo>
                <a:cubicBezTo>
                  <a:pt x="7630" y="158"/>
                  <a:pt x="7473" y="0"/>
                  <a:pt x="7267" y="0"/>
                </a:cubicBezTo>
                <a:lnTo>
                  <a:pt x="1211" y="0"/>
                </a:lnTo>
                <a:cubicBezTo>
                  <a:pt x="1005" y="0"/>
                  <a:pt x="848" y="158"/>
                  <a:pt x="848" y="365"/>
                </a:cubicBezTo>
                <a:cubicBezTo>
                  <a:pt x="848" y="571"/>
                  <a:pt x="1005" y="729"/>
                  <a:pt x="1211" y="729"/>
                </a:cubicBezTo>
                <a:close/>
                <a:moveTo>
                  <a:pt x="1211" y="729"/>
                </a:moveTo>
                <a:close/>
              </a:path>
            </a:pathLst>
          </a:cu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B050"/>
              </a:solidFill>
              <a:effectLst/>
              <a:uLnTx/>
              <a:uFillTx/>
              <a:latin typeface="Calibri"/>
              <a:cs typeface="Arial"/>
            </a:endParaRPr>
          </a:p>
        </p:txBody>
      </p:sp>
      <p:pic>
        <p:nvPicPr>
          <p:cNvPr id="4" name="图片 3">
            <a:extLst>
              <a:ext uri="{FF2B5EF4-FFF2-40B4-BE49-F238E27FC236}">
                <a16:creationId xmlns:a16="http://schemas.microsoft.com/office/drawing/2014/main" id="{043A4425-E1AA-4F55-A09E-C2336E4015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75454" y="1072247"/>
            <a:ext cx="4629150" cy="5524500"/>
          </a:xfrm>
          <a:prstGeom prst="rect">
            <a:avLst/>
          </a:prstGeom>
        </p:spPr>
      </p:pic>
      <p:sp>
        <p:nvSpPr>
          <p:cNvPr id="10" name="文本框 9">
            <a:extLst>
              <a:ext uri="{FF2B5EF4-FFF2-40B4-BE49-F238E27FC236}">
                <a16:creationId xmlns:a16="http://schemas.microsoft.com/office/drawing/2014/main" id="{E61D1FB2-5219-49A8-BB66-F3E30608EE80}"/>
              </a:ext>
            </a:extLst>
          </p:cNvPr>
          <p:cNvSpPr txBox="1"/>
          <p:nvPr/>
        </p:nvSpPr>
        <p:spPr>
          <a:xfrm>
            <a:off x="887396" y="3249722"/>
            <a:ext cx="4265139" cy="584775"/>
          </a:xfrm>
          <a:prstGeom prst="rect">
            <a:avLst/>
          </a:prstGeom>
          <a:noFill/>
        </p:spPr>
        <p:txBody>
          <a:bodyPr wrap="square">
            <a:spAutoFit/>
          </a:bodyPr>
          <a:lstStyle/>
          <a:p>
            <a:r>
              <a:rPr lang="zh-CN" altLang="en-US" sz="3200" dirty="0"/>
              <a:t>学习第三个基学习器</a:t>
            </a:r>
            <a:r>
              <a:rPr lang="en-US" altLang="zh-CN" sz="3200" dirty="0"/>
              <a:t>h3</a:t>
            </a:r>
            <a:r>
              <a:rPr lang="zh-CN" altLang="en-US" sz="3200" dirty="0"/>
              <a:t> </a:t>
            </a:r>
          </a:p>
        </p:txBody>
      </p:sp>
    </p:spTree>
    <p:custDataLst>
      <p:tags r:id="rId1"/>
    </p:custDataLst>
    <p:extLst>
      <p:ext uri="{BB962C8B-B14F-4D97-AF65-F5344CB8AC3E}">
        <p14:creationId xmlns:p14="http://schemas.microsoft.com/office/powerpoint/2010/main" val="751720719"/>
      </p:ext>
    </p:extLst>
  </p:cSld>
  <p:clrMapOvr>
    <a:masterClrMapping/>
  </p:clrMapOvr>
  <p:transition advTm="2000"/>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4BA2447E-AFD1-43B0-AEEE-78C4B98E9F95}"/>
              </a:ext>
            </a:extLst>
          </p:cNvPr>
          <p:cNvSpPr/>
          <p:nvPr/>
        </p:nvSpPr>
        <p:spPr>
          <a:xfrm>
            <a:off x="512466" y="753626"/>
            <a:ext cx="2066382" cy="6372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Arial"/>
            </a:endParaRPr>
          </a:p>
        </p:txBody>
      </p:sp>
      <p:sp>
        <p:nvSpPr>
          <p:cNvPr id="343" name="TextBox 3">
            <a:extLst>
              <a:ext uri="{FF2B5EF4-FFF2-40B4-BE49-F238E27FC236}">
                <a16:creationId xmlns:a16="http://schemas.microsoft.com/office/drawing/2014/main" id="{60CB43B0-2A48-4AE3-9E61-80253A8DD5E7}"/>
              </a:ext>
            </a:extLst>
          </p:cNvPr>
          <p:cNvSpPr txBox="1"/>
          <p:nvPr/>
        </p:nvSpPr>
        <p:spPr>
          <a:xfrm>
            <a:off x="978337" y="948890"/>
            <a:ext cx="3320286" cy="646331"/>
          </a:xfrm>
          <a:custGeom>
            <a:avLst/>
            <a:gdLst>
              <a:gd name="T0" fmla="*/ 7727 w 8478"/>
              <a:gd name="T1" fmla="*/ 1215 h 7536"/>
              <a:gd name="T2" fmla="*/ 727 w 8478"/>
              <a:gd name="T3" fmla="*/ 1215 h 7536"/>
              <a:gd name="T4" fmla="*/ 0 w 8478"/>
              <a:gd name="T5" fmla="*/ 3124 h 7536"/>
              <a:gd name="T6" fmla="*/ 1054 w 8478"/>
              <a:gd name="T7" fmla="*/ 4169 h 7536"/>
              <a:gd name="T8" fmla="*/ 2119 w 8478"/>
              <a:gd name="T9" fmla="*/ 3124 h 7536"/>
              <a:gd name="T10" fmla="*/ 3173 w 8478"/>
              <a:gd name="T11" fmla="*/ 4169 h 7536"/>
              <a:gd name="T12" fmla="*/ 4239 w 8478"/>
              <a:gd name="T13" fmla="*/ 3124 h 7536"/>
              <a:gd name="T14" fmla="*/ 5293 w 8478"/>
              <a:gd name="T15" fmla="*/ 4169 h 7536"/>
              <a:gd name="T16" fmla="*/ 6346 w 8478"/>
              <a:gd name="T17" fmla="*/ 3124 h 7536"/>
              <a:gd name="T18" fmla="*/ 7412 w 8478"/>
              <a:gd name="T19" fmla="*/ 4169 h 7536"/>
              <a:gd name="T20" fmla="*/ 8478 w 8478"/>
              <a:gd name="T21" fmla="*/ 3124 h 7536"/>
              <a:gd name="T22" fmla="*/ 7727 w 8478"/>
              <a:gd name="T23" fmla="*/ 1215 h 7536"/>
              <a:gd name="T24" fmla="*/ 7146 w 8478"/>
              <a:gd name="T25" fmla="*/ 4497 h 7536"/>
              <a:gd name="T26" fmla="*/ 7146 w 8478"/>
              <a:gd name="T27" fmla="*/ 6928 h 7536"/>
              <a:gd name="T28" fmla="*/ 1332 w 8478"/>
              <a:gd name="T29" fmla="*/ 6928 h 7536"/>
              <a:gd name="T30" fmla="*/ 1332 w 8478"/>
              <a:gd name="T31" fmla="*/ 4497 h 7536"/>
              <a:gd name="T32" fmla="*/ 727 w 8478"/>
              <a:gd name="T33" fmla="*/ 4497 h 7536"/>
              <a:gd name="T34" fmla="*/ 727 w 8478"/>
              <a:gd name="T35" fmla="*/ 7050 h 7536"/>
              <a:gd name="T36" fmla="*/ 1187 w 8478"/>
              <a:gd name="T37" fmla="*/ 7536 h 7536"/>
              <a:gd name="T38" fmla="*/ 7279 w 8478"/>
              <a:gd name="T39" fmla="*/ 7536 h 7536"/>
              <a:gd name="T40" fmla="*/ 7739 w 8478"/>
              <a:gd name="T41" fmla="*/ 7050 h 7536"/>
              <a:gd name="T42" fmla="*/ 7739 w 8478"/>
              <a:gd name="T43" fmla="*/ 4497 h 7536"/>
              <a:gd name="T44" fmla="*/ 7146 w 8478"/>
              <a:gd name="T45" fmla="*/ 4497 h 7536"/>
              <a:gd name="T46" fmla="*/ 7727 w 8478"/>
              <a:gd name="T47" fmla="*/ 1203 h 7536"/>
              <a:gd name="T48" fmla="*/ 1211 w 8478"/>
              <a:gd name="T49" fmla="*/ 729 h 7536"/>
              <a:gd name="T50" fmla="*/ 7267 w 8478"/>
              <a:gd name="T51" fmla="*/ 729 h 7536"/>
              <a:gd name="T52" fmla="*/ 7630 w 8478"/>
              <a:gd name="T53" fmla="*/ 365 h 7536"/>
              <a:gd name="T54" fmla="*/ 7267 w 8478"/>
              <a:gd name="T55" fmla="*/ 0 h 7536"/>
              <a:gd name="T56" fmla="*/ 1211 w 8478"/>
              <a:gd name="T57" fmla="*/ 0 h 7536"/>
              <a:gd name="T58" fmla="*/ 848 w 8478"/>
              <a:gd name="T59" fmla="*/ 365 h 7536"/>
              <a:gd name="T60" fmla="*/ 1211 w 8478"/>
              <a:gd name="T61" fmla="*/ 729 h 7536"/>
              <a:gd name="T62" fmla="*/ 1211 w 8478"/>
              <a:gd name="T63" fmla="*/ 729 h 7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478" h="7536">
                <a:moveTo>
                  <a:pt x="7727" y="1215"/>
                </a:moveTo>
                <a:lnTo>
                  <a:pt x="727" y="1215"/>
                </a:lnTo>
                <a:lnTo>
                  <a:pt x="0" y="3124"/>
                </a:lnTo>
                <a:cubicBezTo>
                  <a:pt x="0" y="3695"/>
                  <a:pt x="472" y="4169"/>
                  <a:pt x="1054" y="4169"/>
                </a:cubicBezTo>
                <a:cubicBezTo>
                  <a:pt x="1635" y="4169"/>
                  <a:pt x="2119" y="3707"/>
                  <a:pt x="2119" y="3124"/>
                </a:cubicBezTo>
                <a:cubicBezTo>
                  <a:pt x="2119" y="3695"/>
                  <a:pt x="2592" y="4169"/>
                  <a:pt x="3173" y="4169"/>
                </a:cubicBezTo>
                <a:cubicBezTo>
                  <a:pt x="3755" y="4169"/>
                  <a:pt x="4239" y="3707"/>
                  <a:pt x="4239" y="3124"/>
                </a:cubicBezTo>
                <a:cubicBezTo>
                  <a:pt x="4239" y="3695"/>
                  <a:pt x="4711" y="4169"/>
                  <a:pt x="5293" y="4169"/>
                </a:cubicBezTo>
                <a:cubicBezTo>
                  <a:pt x="5874" y="4169"/>
                  <a:pt x="6346" y="3707"/>
                  <a:pt x="6346" y="3124"/>
                </a:cubicBezTo>
                <a:cubicBezTo>
                  <a:pt x="6346" y="3695"/>
                  <a:pt x="6819" y="4169"/>
                  <a:pt x="7412" y="4169"/>
                </a:cubicBezTo>
                <a:cubicBezTo>
                  <a:pt x="7994" y="4169"/>
                  <a:pt x="8478" y="3707"/>
                  <a:pt x="8478" y="3124"/>
                </a:cubicBezTo>
                <a:lnTo>
                  <a:pt x="7727" y="1215"/>
                </a:lnTo>
                <a:close/>
                <a:moveTo>
                  <a:pt x="7146" y="4497"/>
                </a:moveTo>
                <a:lnTo>
                  <a:pt x="7146" y="6928"/>
                </a:lnTo>
                <a:lnTo>
                  <a:pt x="1332" y="6928"/>
                </a:lnTo>
                <a:lnTo>
                  <a:pt x="1332" y="4497"/>
                </a:lnTo>
                <a:lnTo>
                  <a:pt x="727" y="4497"/>
                </a:lnTo>
                <a:lnTo>
                  <a:pt x="727" y="7050"/>
                </a:lnTo>
                <a:cubicBezTo>
                  <a:pt x="727" y="7269"/>
                  <a:pt x="969" y="7536"/>
                  <a:pt x="1187" y="7536"/>
                </a:cubicBezTo>
                <a:lnTo>
                  <a:pt x="7279" y="7536"/>
                </a:lnTo>
                <a:cubicBezTo>
                  <a:pt x="7497" y="7536"/>
                  <a:pt x="7739" y="7269"/>
                  <a:pt x="7739" y="7050"/>
                </a:cubicBezTo>
                <a:lnTo>
                  <a:pt x="7739" y="4497"/>
                </a:lnTo>
                <a:lnTo>
                  <a:pt x="7146" y="4497"/>
                </a:lnTo>
                <a:close/>
                <a:moveTo>
                  <a:pt x="7727" y="1203"/>
                </a:moveTo>
                <a:close/>
                <a:moveTo>
                  <a:pt x="1211" y="729"/>
                </a:moveTo>
                <a:lnTo>
                  <a:pt x="7267" y="729"/>
                </a:lnTo>
                <a:cubicBezTo>
                  <a:pt x="7473" y="729"/>
                  <a:pt x="7630" y="571"/>
                  <a:pt x="7630" y="365"/>
                </a:cubicBezTo>
                <a:cubicBezTo>
                  <a:pt x="7630" y="158"/>
                  <a:pt x="7473" y="0"/>
                  <a:pt x="7267" y="0"/>
                </a:cubicBezTo>
                <a:lnTo>
                  <a:pt x="1211" y="0"/>
                </a:lnTo>
                <a:cubicBezTo>
                  <a:pt x="1005" y="0"/>
                  <a:pt x="848" y="158"/>
                  <a:pt x="848" y="365"/>
                </a:cubicBezTo>
                <a:cubicBezTo>
                  <a:pt x="848" y="571"/>
                  <a:pt x="1005" y="729"/>
                  <a:pt x="1211" y="729"/>
                </a:cubicBezTo>
                <a:close/>
                <a:moveTo>
                  <a:pt x="1211" y="729"/>
                </a:moveTo>
                <a:close/>
              </a:path>
            </a:pathLst>
          </a:cu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Arial"/>
              </a:rPr>
              <a:t>AdaBoost</a:t>
            </a:r>
            <a:r>
              <a:rPr kumimoji="0" lang="zh-CN" altLang="en-US" sz="3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Arial"/>
              </a:rPr>
              <a:t>举例</a:t>
            </a:r>
          </a:p>
        </p:txBody>
      </p:sp>
      <p:sp>
        <p:nvSpPr>
          <p:cNvPr id="344" name="iconfont-1191-801510">
            <a:extLst>
              <a:ext uri="{FF2B5EF4-FFF2-40B4-BE49-F238E27FC236}">
                <a16:creationId xmlns:a16="http://schemas.microsoft.com/office/drawing/2014/main" id="{40FCBC9A-563D-492B-A2DA-80405A37844F}"/>
              </a:ext>
            </a:extLst>
          </p:cNvPr>
          <p:cNvSpPr/>
          <p:nvPr/>
        </p:nvSpPr>
        <p:spPr>
          <a:xfrm>
            <a:off x="413635" y="1072247"/>
            <a:ext cx="438821" cy="440777"/>
          </a:xfrm>
          <a:custGeom>
            <a:avLst/>
            <a:gdLst>
              <a:gd name="T0" fmla="*/ 7727 w 8478"/>
              <a:gd name="T1" fmla="*/ 1215 h 7536"/>
              <a:gd name="T2" fmla="*/ 727 w 8478"/>
              <a:gd name="T3" fmla="*/ 1215 h 7536"/>
              <a:gd name="T4" fmla="*/ 0 w 8478"/>
              <a:gd name="T5" fmla="*/ 3124 h 7536"/>
              <a:gd name="T6" fmla="*/ 1054 w 8478"/>
              <a:gd name="T7" fmla="*/ 4169 h 7536"/>
              <a:gd name="T8" fmla="*/ 2119 w 8478"/>
              <a:gd name="T9" fmla="*/ 3124 h 7536"/>
              <a:gd name="T10" fmla="*/ 3173 w 8478"/>
              <a:gd name="T11" fmla="*/ 4169 h 7536"/>
              <a:gd name="T12" fmla="*/ 4239 w 8478"/>
              <a:gd name="T13" fmla="*/ 3124 h 7536"/>
              <a:gd name="T14" fmla="*/ 5293 w 8478"/>
              <a:gd name="T15" fmla="*/ 4169 h 7536"/>
              <a:gd name="T16" fmla="*/ 6346 w 8478"/>
              <a:gd name="T17" fmla="*/ 3124 h 7536"/>
              <a:gd name="T18" fmla="*/ 7412 w 8478"/>
              <a:gd name="T19" fmla="*/ 4169 h 7536"/>
              <a:gd name="T20" fmla="*/ 8478 w 8478"/>
              <a:gd name="T21" fmla="*/ 3124 h 7536"/>
              <a:gd name="T22" fmla="*/ 7727 w 8478"/>
              <a:gd name="T23" fmla="*/ 1215 h 7536"/>
              <a:gd name="T24" fmla="*/ 7146 w 8478"/>
              <a:gd name="T25" fmla="*/ 4497 h 7536"/>
              <a:gd name="T26" fmla="*/ 7146 w 8478"/>
              <a:gd name="T27" fmla="*/ 6928 h 7536"/>
              <a:gd name="T28" fmla="*/ 1332 w 8478"/>
              <a:gd name="T29" fmla="*/ 6928 h 7536"/>
              <a:gd name="T30" fmla="*/ 1332 w 8478"/>
              <a:gd name="T31" fmla="*/ 4497 h 7536"/>
              <a:gd name="T32" fmla="*/ 727 w 8478"/>
              <a:gd name="T33" fmla="*/ 4497 h 7536"/>
              <a:gd name="T34" fmla="*/ 727 w 8478"/>
              <a:gd name="T35" fmla="*/ 7050 h 7536"/>
              <a:gd name="T36" fmla="*/ 1187 w 8478"/>
              <a:gd name="T37" fmla="*/ 7536 h 7536"/>
              <a:gd name="T38" fmla="*/ 7279 w 8478"/>
              <a:gd name="T39" fmla="*/ 7536 h 7536"/>
              <a:gd name="T40" fmla="*/ 7739 w 8478"/>
              <a:gd name="T41" fmla="*/ 7050 h 7536"/>
              <a:gd name="T42" fmla="*/ 7739 w 8478"/>
              <a:gd name="T43" fmla="*/ 4497 h 7536"/>
              <a:gd name="T44" fmla="*/ 7146 w 8478"/>
              <a:gd name="T45" fmla="*/ 4497 h 7536"/>
              <a:gd name="T46" fmla="*/ 7727 w 8478"/>
              <a:gd name="T47" fmla="*/ 1203 h 7536"/>
              <a:gd name="T48" fmla="*/ 1211 w 8478"/>
              <a:gd name="T49" fmla="*/ 729 h 7536"/>
              <a:gd name="T50" fmla="*/ 7267 w 8478"/>
              <a:gd name="T51" fmla="*/ 729 h 7536"/>
              <a:gd name="T52" fmla="*/ 7630 w 8478"/>
              <a:gd name="T53" fmla="*/ 365 h 7536"/>
              <a:gd name="T54" fmla="*/ 7267 w 8478"/>
              <a:gd name="T55" fmla="*/ 0 h 7536"/>
              <a:gd name="T56" fmla="*/ 1211 w 8478"/>
              <a:gd name="T57" fmla="*/ 0 h 7536"/>
              <a:gd name="T58" fmla="*/ 848 w 8478"/>
              <a:gd name="T59" fmla="*/ 365 h 7536"/>
              <a:gd name="T60" fmla="*/ 1211 w 8478"/>
              <a:gd name="T61" fmla="*/ 729 h 7536"/>
              <a:gd name="T62" fmla="*/ 1211 w 8478"/>
              <a:gd name="T63" fmla="*/ 729 h 7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478" h="7536">
                <a:moveTo>
                  <a:pt x="7727" y="1215"/>
                </a:moveTo>
                <a:lnTo>
                  <a:pt x="727" y="1215"/>
                </a:lnTo>
                <a:lnTo>
                  <a:pt x="0" y="3124"/>
                </a:lnTo>
                <a:cubicBezTo>
                  <a:pt x="0" y="3695"/>
                  <a:pt x="472" y="4169"/>
                  <a:pt x="1054" y="4169"/>
                </a:cubicBezTo>
                <a:cubicBezTo>
                  <a:pt x="1635" y="4169"/>
                  <a:pt x="2119" y="3707"/>
                  <a:pt x="2119" y="3124"/>
                </a:cubicBezTo>
                <a:cubicBezTo>
                  <a:pt x="2119" y="3695"/>
                  <a:pt x="2592" y="4169"/>
                  <a:pt x="3173" y="4169"/>
                </a:cubicBezTo>
                <a:cubicBezTo>
                  <a:pt x="3755" y="4169"/>
                  <a:pt x="4239" y="3707"/>
                  <a:pt x="4239" y="3124"/>
                </a:cubicBezTo>
                <a:cubicBezTo>
                  <a:pt x="4239" y="3695"/>
                  <a:pt x="4711" y="4169"/>
                  <a:pt x="5293" y="4169"/>
                </a:cubicBezTo>
                <a:cubicBezTo>
                  <a:pt x="5874" y="4169"/>
                  <a:pt x="6346" y="3707"/>
                  <a:pt x="6346" y="3124"/>
                </a:cubicBezTo>
                <a:cubicBezTo>
                  <a:pt x="6346" y="3695"/>
                  <a:pt x="6819" y="4169"/>
                  <a:pt x="7412" y="4169"/>
                </a:cubicBezTo>
                <a:cubicBezTo>
                  <a:pt x="7994" y="4169"/>
                  <a:pt x="8478" y="3707"/>
                  <a:pt x="8478" y="3124"/>
                </a:cubicBezTo>
                <a:lnTo>
                  <a:pt x="7727" y="1215"/>
                </a:lnTo>
                <a:close/>
                <a:moveTo>
                  <a:pt x="7146" y="4497"/>
                </a:moveTo>
                <a:lnTo>
                  <a:pt x="7146" y="6928"/>
                </a:lnTo>
                <a:lnTo>
                  <a:pt x="1332" y="6928"/>
                </a:lnTo>
                <a:lnTo>
                  <a:pt x="1332" y="4497"/>
                </a:lnTo>
                <a:lnTo>
                  <a:pt x="727" y="4497"/>
                </a:lnTo>
                <a:lnTo>
                  <a:pt x="727" y="7050"/>
                </a:lnTo>
                <a:cubicBezTo>
                  <a:pt x="727" y="7269"/>
                  <a:pt x="969" y="7536"/>
                  <a:pt x="1187" y="7536"/>
                </a:cubicBezTo>
                <a:lnTo>
                  <a:pt x="7279" y="7536"/>
                </a:lnTo>
                <a:cubicBezTo>
                  <a:pt x="7497" y="7536"/>
                  <a:pt x="7739" y="7269"/>
                  <a:pt x="7739" y="7050"/>
                </a:cubicBezTo>
                <a:lnTo>
                  <a:pt x="7739" y="4497"/>
                </a:lnTo>
                <a:lnTo>
                  <a:pt x="7146" y="4497"/>
                </a:lnTo>
                <a:close/>
                <a:moveTo>
                  <a:pt x="7727" y="1203"/>
                </a:moveTo>
                <a:close/>
                <a:moveTo>
                  <a:pt x="1211" y="729"/>
                </a:moveTo>
                <a:lnTo>
                  <a:pt x="7267" y="729"/>
                </a:lnTo>
                <a:cubicBezTo>
                  <a:pt x="7473" y="729"/>
                  <a:pt x="7630" y="571"/>
                  <a:pt x="7630" y="365"/>
                </a:cubicBezTo>
                <a:cubicBezTo>
                  <a:pt x="7630" y="158"/>
                  <a:pt x="7473" y="0"/>
                  <a:pt x="7267" y="0"/>
                </a:cubicBezTo>
                <a:lnTo>
                  <a:pt x="1211" y="0"/>
                </a:lnTo>
                <a:cubicBezTo>
                  <a:pt x="1005" y="0"/>
                  <a:pt x="848" y="158"/>
                  <a:pt x="848" y="365"/>
                </a:cubicBezTo>
                <a:cubicBezTo>
                  <a:pt x="848" y="571"/>
                  <a:pt x="1005" y="729"/>
                  <a:pt x="1211" y="729"/>
                </a:cubicBezTo>
                <a:close/>
                <a:moveTo>
                  <a:pt x="1211" y="729"/>
                </a:moveTo>
                <a:close/>
              </a:path>
            </a:pathLst>
          </a:cu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B050"/>
              </a:solidFill>
              <a:effectLst/>
              <a:uLnTx/>
              <a:uFillTx/>
              <a:latin typeface="Calibri"/>
              <a:cs typeface="Arial"/>
            </a:endParaRPr>
          </a:p>
        </p:txBody>
      </p:sp>
      <p:sp>
        <p:nvSpPr>
          <p:cNvPr id="8" name="文本框 7">
            <a:extLst>
              <a:ext uri="{FF2B5EF4-FFF2-40B4-BE49-F238E27FC236}">
                <a16:creationId xmlns:a16="http://schemas.microsoft.com/office/drawing/2014/main" id="{3F4FDAE5-9909-4E0C-96DB-705ED5A9403D}"/>
              </a:ext>
            </a:extLst>
          </p:cNvPr>
          <p:cNvSpPr txBox="1"/>
          <p:nvPr/>
        </p:nvSpPr>
        <p:spPr>
          <a:xfrm>
            <a:off x="512466" y="2228595"/>
            <a:ext cx="4843020" cy="954107"/>
          </a:xfrm>
          <a:prstGeom prst="rect">
            <a:avLst/>
          </a:prstGeom>
          <a:noFill/>
        </p:spPr>
        <p:txBody>
          <a:bodyPr wrap="square">
            <a:spAutoFit/>
          </a:bodyPr>
          <a:lstStyle/>
          <a:p>
            <a:r>
              <a:rPr lang="zh-CN" altLang="en-US" sz="2800" b="0" i="0" dirty="0">
                <a:solidFill>
                  <a:srgbClr val="000000"/>
                </a:solidFill>
                <a:effectLst/>
                <a:latin typeface="Helvetica Neue"/>
              </a:rPr>
              <a:t>将上述三个学习器全部通过线性加权，得到最终的</a:t>
            </a:r>
            <a:r>
              <a:rPr lang="en-US" altLang="zh-CN" sz="2800" b="0" i="0" dirty="0">
                <a:solidFill>
                  <a:srgbClr val="000000"/>
                </a:solidFill>
                <a:effectLst/>
                <a:latin typeface="Helvetica Neue"/>
              </a:rPr>
              <a:t>model</a:t>
            </a:r>
            <a:endParaRPr lang="zh-CN" altLang="en-US" sz="2800" dirty="0"/>
          </a:p>
        </p:txBody>
      </p:sp>
      <p:pic>
        <p:nvPicPr>
          <p:cNvPr id="6" name="图片 5">
            <a:extLst>
              <a:ext uri="{FF2B5EF4-FFF2-40B4-BE49-F238E27FC236}">
                <a16:creationId xmlns:a16="http://schemas.microsoft.com/office/drawing/2014/main" id="{F3357E95-85A9-4799-8DCA-EE89026C8CDB}"/>
              </a:ext>
            </a:extLst>
          </p:cNvPr>
          <p:cNvPicPr>
            <a:picLocks noChangeAspect="1"/>
          </p:cNvPicPr>
          <p:nvPr/>
        </p:nvPicPr>
        <p:blipFill rotWithShape="1">
          <a:blip r:embed="rId3">
            <a:extLst>
              <a:ext uri="{28A0092B-C50C-407E-A947-70E740481C1C}">
                <a14:useLocalDpi xmlns:a14="http://schemas.microsoft.com/office/drawing/2010/main" val="0"/>
              </a:ext>
            </a:extLst>
          </a:blip>
          <a:srcRect t="6074"/>
          <a:stretch/>
        </p:blipFill>
        <p:spPr>
          <a:xfrm>
            <a:off x="230956" y="3816076"/>
            <a:ext cx="6858000" cy="1628254"/>
          </a:xfrm>
          <a:prstGeom prst="rect">
            <a:avLst/>
          </a:prstGeom>
        </p:spPr>
      </p:pic>
      <p:pic>
        <p:nvPicPr>
          <p:cNvPr id="9" name="图片 8">
            <a:extLst>
              <a:ext uri="{FF2B5EF4-FFF2-40B4-BE49-F238E27FC236}">
                <a16:creationId xmlns:a16="http://schemas.microsoft.com/office/drawing/2014/main" id="{9459A0BB-2361-4D2F-9203-4AB7B3B3DA4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75040" y="1850403"/>
            <a:ext cx="4324350" cy="4495800"/>
          </a:xfrm>
          <a:prstGeom prst="rect">
            <a:avLst/>
          </a:prstGeom>
        </p:spPr>
      </p:pic>
      <p:sp>
        <p:nvSpPr>
          <p:cNvPr id="11" name="箭头: 右 10">
            <a:extLst>
              <a:ext uri="{FF2B5EF4-FFF2-40B4-BE49-F238E27FC236}">
                <a16:creationId xmlns:a16="http://schemas.microsoft.com/office/drawing/2014/main" id="{8E129DC0-6298-480D-8D54-8A573F028949}"/>
              </a:ext>
            </a:extLst>
          </p:cNvPr>
          <p:cNvSpPr/>
          <p:nvPr/>
        </p:nvSpPr>
        <p:spPr>
          <a:xfrm>
            <a:off x="7088956" y="4244882"/>
            <a:ext cx="999241" cy="4265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ustDataLst>
      <p:tags r:id="rId1"/>
    </p:custDataLst>
    <p:extLst>
      <p:ext uri="{BB962C8B-B14F-4D97-AF65-F5344CB8AC3E}">
        <p14:creationId xmlns:p14="http://schemas.microsoft.com/office/powerpoint/2010/main" val="3207576864"/>
      </p:ext>
    </p:extLst>
  </p:cSld>
  <p:clrMapOvr>
    <a:masterClrMapping/>
  </p:clrMapOvr>
  <p:transition advTm="2000"/>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solidFill>
            <a:srgbClr val="000D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Arial"/>
            </a:endParaRPr>
          </a:p>
        </p:txBody>
      </p:sp>
      <p:pic>
        <p:nvPicPr>
          <p:cNvPr id="5" name="Picture 2" descr="C:\Documents and Settings\Administrator\桌面\新建文件夹\封面\复件 (38) 新建文件夹\dc6e24016985a28b4144.jpg"/>
          <p:cNvPicPr>
            <a:picLocks noChangeAspect="1" noChangeArrowheads="1"/>
          </p:cNvPicPr>
          <p:nvPr/>
        </p:nvPicPr>
        <p:blipFill>
          <a:blip r:embed="rId2">
            <a:extLst>
              <a:ext uri="{28A0092B-C50C-407E-A947-70E740481C1C}">
                <a14:useLocalDpi xmlns:a14="http://schemas.microsoft.com/office/drawing/2010/main" val="0"/>
              </a:ext>
            </a:extLst>
          </a:blip>
          <a:srcRect l="21648" r="50476"/>
          <a:stretch>
            <a:fillRect/>
          </a:stretch>
        </p:blipFill>
        <p:spPr bwMode="auto">
          <a:xfrm rot="5400000" flipV="1">
            <a:off x="4144364" y="-1715717"/>
            <a:ext cx="3409946" cy="6879489"/>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C:\Documents and Settings\Administrator\桌面\新建文件夹\封面\复件 (38) 新建文件夹\dc6e24016985a28b4144.jpg"/>
          <p:cNvPicPr>
            <a:picLocks noChangeAspect="1" noChangeArrowheads="1"/>
          </p:cNvPicPr>
          <p:nvPr/>
        </p:nvPicPr>
        <p:blipFill>
          <a:blip r:embed="rId2">
            <a:extLst>
              <a:ext uri="{28A0092B-C50C-407E-A947-70E740481C1C}">
                <a14:useLocalDpi xmlns:a14="http://schemas.microsoft.com/office/drawing/2010/main" val="0"/>
              </a:ext>
            </a:extLst>
          </a:blip>
          <a:srcRect l="21648" r="50476"/>
          <a:stretch>
            <a:fillRect/>
          </a:stretch>
        </p:blipFill>
        <p:spPr bwMode="auto">
          <a:xfrm rot="5400000" flipH="1">
            <a:off x="4144362" y="1694229"/>
            <a:ext cx="3409946" cy="6879489"/>
          </a:xfrm>
          <a:prstGeom prst="rect">
            <a:avLst/>
          </a:prstGeom>
          <a:noFill/>
          <a:extLst>
            <a:ext uri="{909E8E84-426E-40DD-AFC4-6F175D3DCCD1}">
              <a14:hiddenFill xmlns:a14="http://schemas.microsoft.com/office/drawing/2010/main">
                <a:solidFill>
                  <a:srgbClr val="FFFFFF"/>
                </a:solidFill>
              </a14:hiddenFill>
            </a:ext>
          </a:extLst>
        </p:spPr>
      </p:pic>
      <p:sp>
        <p:nvSpPr>
          <p:cNvPr id="14" name="矩形 13"/>
          <p:cNvSpPr/>
          <p:nvPr/>
        </p:nvSpPr>
        <p:spPr>
          <a:xfrm>
            <a:off x="0" y="1314450"/>
            <a:ext cx="12192000" cy="426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Arial"/>
            </a:endParaRPr>
          </a:p>
        </p:txBody>
      </p:sp>
      <p:sp>
        <p:nvSpPr>
          <p:cNvPr id="6" name="矩形 5"/>
          <p:cNvSpPr/>
          <p:nvPr/>
        </p:nvSpPr>
        <p:spPr>
          <a:xfrm>
            <a:off x="5182929" y="3815651"/>
            <a:ext cx="1826141" cy="584775"/>
          </a:xfrm>
          <a:prstGeom prst="rect">
            <a:avLst/>
          </a:prstGeom>
        </p:spPr>
        <p:txBody>
          <a:bodyPr wrap="none">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3200" b="1" i="0" u="none" strike="noStrike" kern="120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cs typeface="Arial"/>
              </a:rPr>
              <a:t>随机森林</a:t>
            </a:r>
          </a:p>
        </p:txBody>
      </p:sp>
      <p:grpSp>
        <p:nvGrpSpPr>
          <p:cNvPr id="8" name="组合 7"/>
          <p:cNvGrpSpPr/>
          <p:nvPr/>
        </p:nvGrpSpPr>
        <p:grpSpPr>
          <a:xfrm>
            <a:off x="4948595" y="1618712"/>
            <a:ext cx="2294807" cy="1954107"/>
            <a:chOff x="4555228" y="658068"/>
            <a:chExt cx="3141149" cy="2674796"/>
          </a:xfrm>
        </p:grpSpPr>
        <p:sp>
          <p:nvSpPr>
            <p:cNvPr id="9" name="矩形 10"/>
            <p:cNvSpPr>
              <a:spLocks noChangeAspect="1"/>
            </p:cNvSpPr>
            <p:nvPr/>
          </p:nvSpPr>
          <p:spPr>
            <a:xfrm>
              <a:off x="4821709" y="1129483"/>
              <a:ext cx="1940540" cy="2113804"/>
            </a:xfrm>
            <a:custGeom>
              <a:avLst/>
              <a:gdLst>
                <a:gd name="connsiteX0" fmla="*/ 653528 w 1305814"/>
                <a:gd name="connsiteY0" fmla="*/ 0 h 1423589"/>
                <a:gd name="connsiteX1" fmla="*/ 757287 w 1305814"/>
                <a:gd name="connsiteY1" fmla="*/ 32444 h 1423589"/>
                <a:gd name="connsiteX2" fmla="*/ 1206876 w 1305814"/>
                <a:gd name="connsiteY2" fmla="*/ 284945 h 1423589"/>
                <a:gd name="connsiteX3" fmla="*/ 1237706 w 1305814"/>
                <a:gd name="connsiteY3" fmla="*/ 306775 h 1423589"/>
                <a:gd name="connsiteX4" fmla="*/ 1304420 w 1305814"/>
                <a:gd name="connsiteY4" fmla="*/ 434263 h 1423589"/>
                <a:gd name="connsiteX5" fmla="*/ 1305806 w 1305814"/>
                <a:gd name="connsiteY5" fmla="*/ 519922 h 1423589"/>
                <a:gd name="connsiteX6" fmla="*/ 1301746 w 1305814"/>
                <a:gd name="connsiteY6" fmla="*/ 953747 h 1423589"/>
                <a:gd name="connsiteX7" fmla="*/ 1302599 w 1305814"/>
                <a:gd name="connsiteY7" fmla="*/ 1003650 h 1423589"/>
                <a:gd name="connsiteX8" fmla="*/ 1227376 w 1305814"/>
                <a:gd name="connsiteY8" fmla="*/ 1152027 h 1423589"/>
                <a:gd name="connsiteX9" fmla="*/ 1174235 w 1305814"/>
                <a:gd name="connsiteY9" fmla="*/ 1184756 h 1423589"/>
                <a:gd name="connsiteX10" fmla="*/ 792288 w 1305814"/>
                <a:gd name="connsiteY10" fmla="*/ 1385653 h 1423589"/>
                <a:gd name="connsiteX11" fmla="*/ 502818 w 1305814"/>
                <a:gd name="connsiteY11" fmla="*/ 1379955 h 1423589"/>
                <a:gd name="connsiteX12" fmla="*/ 94302 w 1305814"/>
                <a:gd name="connsiteY12" fmla="*/ 1158755 h 1423589"/>
                <a:gd name="connsiteX13" fmla="*/ 39429 w 1305814"/>
                <a:gd name="connsiteY13" fmla="*/ 1117635 h 1423589"/>
                <a:gd name="connsiteX14" fmla="*/ 667 w 1305814"/>
                <a:gd name="connsiteY14" fmla="*/ 999105 h 1423589"/>
                <a:gd name="connsiteX15" fmla="*/ 0 w 1305814"/>
                <a:gd name="connsiteY15" fmla="*/ 972364 h 1423589"/>
                <a:gd name="connsiteX16" fmla="*/ 2496 w 1305814"/>
                <a:gd name="connsiteY16" fmla="*/ 463106 h 1423589"/>
                <a:gd name="connsiteX17" fmla="*/ 2458 w 1305814"/>
                <a:gd name="connsiteY17" fmla="*/ 429563 h 1423589"/>
                <a:gd name="connsiteX18" fmla="*/ 75248 w 1305814"/>
                <a:gd name="connsiteY18" fmla="*/ 303202 h 1423589"/>
                <a:gd name="connsiteX19" fmla="*/ 106293 w 1305814"/>
                <a:gd name="connsiteY19" fmla="*/ 282597 h 1423589"/>
                <a:gd name="connsiteX20" fmla="*/ 541533 w 1305814"/>
                <a:gd name="connsiteY20" fmla="*/ 38110 h 1423589"/>
                <a:gd name="connsiteX21" fmla="*/ 653528 w 1305814"/>
                <a:gd name="connsiteY21" fmla="*/ 0 h 14235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305814" h="1423589">
                  <a:moveTo>
                    <a:pt x="653528" y="0"/>
                  </a:moveTo>
                  <a:cubicBezTo>
                    <a:pt x="684553" y="-1"/>
                    <a:pt x="736057" y="24011"/>
                    <a:pt x="757287" y="32444"/>
                  </a:cubicBezTo>
                  <a:lnTo>
                    <a:pt x="1206876" y="284945"/>
                  </a:lnTo>
                  <a:cubicBezTo>
                    <a:pt x="1213399" y="291230"/>
                    <a:pt x="1233090" y="301119"/>
                    <a:pt x="1237706" y="306775"/>
                  </a:cubicBezTo>
                  <a:cubicBezTo>
                    <a:pt x="1285405" y="341141"/>
                    <a:pt x="1301367" y="360355"/>
                    <a:pt x="1304420" y="434263"/>
                  </a:cubicBezTo>
                  <a:cubicBezTo>
                    <a:pt x="1306256" y="435452"/>
                    <a:pt x="1303756" y="518852"/>
                    <a:pt x="1305806" y="519922"/>
                  </a:cubicBezTo>
                  <a:cubicBezTo>
                    <a:pt x="1306028" y="563787"/>
                    <a:pt x="1301771" y="907207"/>
                    <a:pt x="1301746" y="953747"/>
                  </a:cubicBezTo>
                  <a:cubicBezTo>
                    <a:pt x="1301579" y="970833"/>
                    <a:pt x="1302766" y="986564"/>
                    <a:pt x="1302599" y="1003650"/>
                  </a:cubicBezTo>
                  <a:cubicBezTo>
                    <a:pt x="1298075" y="1097264"/>
                    <a:pt x="1299308" y="1117497"/>
                    <a:pt x="1227376" y="1152027"/>
                  </a:cubicBezTo>
                  <a:cubicBezTo>
                    <a:pt x="1229069" y="1151612"/>
                    <a:pt x="1262992" y="1133636"/>
                    <a:pt x="1174235" y="1184756"/>
                  </a:cubicBezTo>
                  <a:cubicBezTo>
                    <a:pt x="1102911" y="1225835"/>
                    <a:pt x="986013" y="1283805"/>
                    <a:pt x="792288" y="1385653"/>
                  </a:cubicBezTo>
                  <a:cubicBezTo>
                    <a:pt x="702978" y="1424034"/>
                    <a:pt x="634560" y="1449454"/>
                    <a:pt x="502818" y="1379955"/>
                  </a:cubicBezTo>
                  <a:cubicBezTo>
                    <a:pt x="358670" y="1301859"/>
                    <a:pt x="241278" y="1242506"/>
                    <a:pt x="94302" y="1158755"/>
                  </a:cubicBezTo>
                  <a:cubicBezTo>
                    <a:pt x="64301" y="1138833"/>
                    <a:pt x="61069" y="1137739"/>
                    <a:pt x="39429" y="1117635"/>
                  </a:cubicBezTo>
                  <a:cubicBezTo>
                    <a:pt x="9399" y="1091481"/>
                    <a:pt x="81" y="1056313"/>
                    <a:pt x="667" y="999105"/>
                  </a:cubicBezTo>
                  <a:cubicBezTo>
                    <a:pt x="445" y="990191"/>
                    <a:pt x="222" y="981278"/>
                    <a:pt x="0" y="972364"/>
                  </a:cubicBezTo>
                  <a:lnTo>
                    <a:pt x="2496" y="463106"/>
                  </a:lnTo>
                  <a:cubicBezTo>
                    <a:pt x="2483" y="451925"/>
                    <a:pt x="2471" y="440744"/>
                    <a:pt x="2458" y="429563"/>
                  </a:cubicBezTo>
                  <a:cubicBezTo>
                    <a:pt x="2770" y="365277"/>
                    <a:pt x="14732" y="348090"/>
                    <a:pt x="75248" y="303202"/>
                  </a:cubicBezTo>
                  <a:lnTo>
                    <a:pt x="106293" y="282597"/>
                  </a:lnTo>
                  <a:lnTo>
                    <a:pt x="541533" y="38110"/>
                  </a:lnTo>
                  <a:cubicBezTo>
                    <a:pt x="582751" y="12487"/>
                    <a:pt x="613897" y="0"/>
                    <a:pt x="653528" y="0"/>
                  </a:cubicBezTo>
                  <a:close/>
                </a:path>
              </a:pathLst>
            </a:custGeom>
            <a:solidFill>
              <a:schemeClr val="bg1">
                <a:lumMod val="85000"/>
              </a:schemeClr>
            </a:solidFill>
            <a:ln>
              <a:noFill/>
            </a:ln>
            <a:effectLst>
              <a:innerShdw blurRad="152400" dist="50800" dir="18900000">
                <a:prstClr val="black">
                  <a:alpha val="4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200" b="0" i="0" u="none" strike="noStrike" kern="1200" cap="none" spc="0" normalizeH="0" baseline="0" noProof="0">
                <a:ln>
                  <a:noFill/>
                </a:ln>
                <a:solidFill>
                  <a:prstClr val="white"/>
                </a:solidFill>
                <a:effectLst/>
                <a:uLnTx/>
                <a:uFillTx/>
                <a:latin typeface="Impact" panose="020B0806030902050204" pitchFamily="34" charset="0"/>
                <a:ea typeface="宋体" panose="02010600030101010101" pitchFamily="2" charset="-122"/>
                <a:cs typeface="Arial"/>
              </a:endParaRPr>
            </a:p>
          </p:txBody>
        </p:sp>
        <p:grpSp>
          <p:nvGrpSpPr>
            <p:cNvPr id="10" name="组合 9"/>
            <p:cNvGrpSpPr/>
            <p:nvPr/>
          </p:nvGrpSpPr>
          <p:grpSpPr>
            <a:xfrm>
              <a:off x="5459649" y="894400"/>
              <a:ext cx="2236728" cy="2438464"/>
              <a:chOff x="1249459" y="2668927"/>
              <a:chExt cx="1099775" cy="1198967"/>
            </a:xfrm>
          </p:grpSpPr>
          <p:sp>
            <p:nvSpPr>
              <p:cNvPr id="12" name="矩形 10"/>
              <p:cNvSpPr>
                <a:spLocks noChangeAspect="1"/>
              </p:cNvSpPr>
              <p:nvPr/>
            </p:nvSpPr>
            <p:spPr>
              <a:xfrm>
                <a:off x="1249459" y="2668927"/>
                <a:ext cx="1099775" cy="1198967"/>
              </a:xfrm>
              <a:custGeom>
                <a:avLst/>
                <a:gdLst>
                  <a:gd name="connsiteX0" fmla="*/ 653528 w 1305814"/>
                  <a:gd name="connsiteY0" fmla="*/ 0 h 1423589"/>
                  <a:gd name="connsiteX1" fmla="*/ 757287 w 1305814"/>
                  <a:gd name="connsiteY1" fmla="*/ 32444 h 1423589"/>
                  <a:gd name="connsiteX2" fmla="*/ 1206876 w 1305814"/>
                  <a:gd name="connsiteY2" fmla="*/ 284945 h 1423589"/>
                  <a:gd name="connsiteX3" fmla="*/ 1237706 w 1305814"/>
                  <a:gd name="connsiteY3" fmla="*/ 306775 h 1423589"/>
                  <a:gd name="connsiteX4" fmla="*/ 1304420 w 1305814"/>
                  <a:gd name="connsiteY4" fmla="*/ 434263 h 1423589"/>
                  <a:gd name="connsiteX5" fmla="*/ 1305806 w 1305814"/>
                  <a:gd name="connsiteY5" fmla="*/ 519922 h 1423589"/>
                  <a:gd name="connsiteX6" fmla="*/ 1301746 w 1305814"/>
                  <a:gd name="connsiteY6" fmla="*/ 953747 h 1423589"/>
                  <a:gd name="connsiteX7" fmla="*/ 1302599 w 1305814"/>
                  <a:gd name="connsiteY7" fmla="*/ 1003650 h 1423589"/>
                  <a:gd name="connsiteX8" fmla="*/ 1227376 w 1305814"/>
                  <a:gd name="connsiteY8" fmla="*/ 1152027 h 1423589"/>
                  <a:gd name="connsiteX9" fmla="*/ 1174235 w 1305814"/>
                  <a:gd name="connsiteY9" fmla="*/ 1184756 h 1423589"/>
                  <a:gd name="connsiteX10" fmla="*/ 792288 w 1305814"/>
                  <a:gd name="connsiteY10" fmla="*/ 1385653 h 1423589"/>
                  <a:gd name="connsiteX11" fmla="*/ 502818 w 1305814"/>
                  <a:gd name="connsiteY11" fmla="*/ 1379955 h 1423589"/>
                  <a:gd name="connsiteX12" fmla="*/ 94302 w 1305814"/>
                  <a:gd name="connsiteY12" fmla="*/ 1158755 h 1423589"/>
                  <a:gd name="connsiteX13" fmla="*/ 39429 w 1305814"/>
                  <a:gd name="connsiteY13" fmla="*/ 1117635 h 1423589"/>
                  <a:gd name="connsiteX14" fmla="*/ 667 w 1305814"/>
                  <a:gd name="connsiteY14" fmla="*/ 999105 h 1423589"/>
                  <a:gd name="connsiteX15" fmla="*/ 0 w 1305814"/>
                  <a:gd name="connsiteY15" fmla="*/ 972364 h 1423589"/>
                  <a:gd name="connsiteX16" fmla="*/ 2496 w 1305814"/>
                  <a:gd name="connsiteY16" fmla="*/ 463106 h 1423589"/>
                  <a:gd name="connsiteX17" fmla="*/ 2458 w 1305814"/>
                  <a:gd name="connsiteY17" fmla="*/ 429563 h 1423589"/>
                  <a:gd name="connsiteX18" fmla="*/ 75248 w 1305814"/>
                  <a:gd name="connsiteY18" fmla="*/ 303202 h 1423589"/>
                  <a:gd name="connsiteX19" fmla="*/ 106293 w 1305814"/>
                  <a:gd name="connsiteY19" fmla="*/ 282597 h 1423589"/>
                  <a:gd name="connsiteX20" fmla="*/ 541533 w 1305814"/>
                  <a:gd name="connsiteY20" fmla="*/ 38110 h 1423589"/>
                  <a:gd name="connsiteX21" fmla="*/ 653528 w 1305814"/>
                  <a:gd name="connsiteY21" fmla="*/ 0 h 14235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305814" h="1423589">
                    <a:moveTo>
                      <a:pt x="653528" y="0"/>
                    </a:moveTo>
                    <a:cubicBezTo>
                      <a:pt x="684553" y="-1"/>
                      <a:pt x="736057" y="24011"/>
                      <a:pt x="757287" y="32444"/>
                    </a:cubicBezTo>
                    <a:lnTo>
                      <a:pt x="1206876" y="284945"/>
                    </a:lnTo>
                    <a:cubicBezTo>
                      <a:pt x="1213399" y="291230"/>
                      <a:pt x="1233090" y="301119"/>
                      <a:pt x="1237706" y="306775"/>
                    </a:cubicBezTo>
                    <a:cubicBezTo>
                      <a:pt x="1285405" y="341141"/>
                      <a:pt x="1301367" y="360355"/>
                      <a:pt x="1304420" y="434263"/>
                    </a:cubicBezTo>
                    <a:cubicBezTo>
                      <a:pt x="1306256" y="435452"/>
                      <a:pt x="1303756" y="518852"/>
                      <a:pt x="1305806" y="519922"/>
                    </a:cubicBezTo>
                    <a:cubicBezTo>
                      <a:pt x="1306028" y="563787"/>
                      <a:pt x="1301771" y="907207"/>
                      <a:pt x="1301746" y="953747"/>
                    </a:cubicBezTo>
                    <a:cubicBezTo>
                      <a:pt x="1301579" y="970833"/>
                      <a:pt x="1302766" y="986564"/>
                      <a:pt x="1302599" y="1003650"/>
                    </a:cubicBezTo>
                    <a:cubicBezTo>
                      <a:pt x="1298075" y="1097264"/>
                      <a:pt x="1299308" y="1117497"/>
                      <a:pt x="1227376" y="1152027"/>
                    </a:cubicBezTo>
                    <a:cubicBezTo>
                      <a:pt x="1229069" y="1151612"/>
                      <a:pt x="1262992" y="1133636"/>
                      <a:pt x="1174235" y="1184756"/>
                    </a:cubicBezTo>
                    <a:cubicBezTo>
                      <a:pt x="1102911" y="1225835"/>
                      <a:pt x="986013" y="1283805"/>
                      <a:pt x="792288" y="1385653"/>
                    </a:cubicBezTo>
                    <a:cubicBezTo>
                      <a:pt x="702978" y="1424034"/>
                      <a:pt x="634560" y="1449454"/>
                      <a:pt x="502818" y="1379955"/>
                    </a:cubicBezTo>
                    <a:cubicBezTo>
                      <a:pt x="358670" y="1301859"/>
                      <a:pt x="241278" y="1242506"/>
                      <a:pt x="94302" y="1158755"/>
                    </a:cubicBezTo>
                    <a:cubicBezTo>
                      <a:pt x="64301" y="1138833"/>
                      <a:pt x="61069" y="1137739"/>
                      <a:pt x="39429" y="1117635"/>
                    </a:cubicBezTo>
                    <a:cubicBezTo>
                      <a:pt x="9399" y="1091481"/>
                      <a:pt x="81" y="1056313"/>
                      <a:pt x="667" y="999105"/>
                    </a:cubicBezTo>
                    <a:cubicBezTo>
                      <a:pt x="445" y="990191"/>
                      <a:pt x="222" y="981278"/>
                      <a:pt x="0" y="972364"/>
                    </a:cubicBezTo>
                    <a:lnTo>
                      <a:pt x="2496" y="463106"/>
                    </a:lnTo>
                    <a:cubicBezTo>
                      <a:pt x="2483" y="451925"/>
                      <a:pt x="2471" y="440744"/>
                      <a:pt x="2458" y="429563"/>
                    </a:cubicBezTo>
                    <a:cubicBezTo>
                      <a:pt x="2770" y="365277"/>
                      <a:pt x="14732" y="348090"/>
                      <a:pt x="75248" y="303202"/>
                    </a:cubicBezTo>
                    <a:lnTo>
                      <a:pt x="106293" y="282597"/>
                    </a:lnTo>
                    <a:lnTo>
                      <a:pt x="541533" y="38110"/>
                    </a:lnTo>
                    <a:cubicBezTo>
                      <a:pt x="582751" y="12487"/>
                      <a:pt x="613897" y="0"/>
                      <a:pt x="653528" y="0"/>
                    </a:cubicBezTo>
                    <a:close/>
                  </a:path>
                </a:pathLst>
              </a:custGeom>
              <a:gradFill flip="none" rotWithShape="1">
                <a:gsLst>
                  <a:gs pos="50000">
                    <a:schemeClr val="bg1">
                      <a:lumMod val="95000"/>
                    </a:schemeClr>
                  </a:gs>
                  <a:gs pos="100000">
                    <a:schemeClr val="bg1">
                      <a:lumMod val="75000"/>
                    </a:schemeClr>
                  </a:gs>
                  <a:gs pos="0">
                    <a:schemeClr val="bg1"/>
                  </a:gs>
                </a:gsLst>
                <a:lin ang="18900000" scaled="0"/>
              </a:gradFill>
              <a:ln w="15875">
                <a:gradFill>
                  <a:gsLst>
                    <a:gs pos="100000">
                      <a:schemeClr val="bg1">
                        <a:lumMod val="85000"/>
                      </a:schemeClr>
                    </a:gs>
                    <a:gs pos="0">
                      <a:schemeClr val="bg1"/>
                    </a:gs>
                  </a:gsLst>
                  <a:lin ang="8100000" scaled="0"/>
                </a:grad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200" b="0" i="0" u="none" strike="noStrike" kern="1200" cap="none" spc="0" normalizeH="0" baseline="0" noProof="0">
                  <a:ln>
                    <a:noFill/>
                  </a:ln>
                  <a:solidFill>
                    <a:prstClr val="white"/>
                  </a:solidFill>
                  <a:effectLst/>
                  <a:uLnTx/>
                  <a:uFillTx/>
                  <a:latin typeface="Calibri"/>
                  <a:ea typeface="宋体" panose="02010600030101010101" pitchFamily="2" charset="-122"/>
                  <a:cs typeface="Arial"/>
                </a:endParaRPr>
              </a:p>
            </p:txBody>
          </p:sp>
          <p:sp>
            <p:nvSpPr>
              <p:cNvPr id="13" name="KSO_Shape"/>
              <p:cNvSpPr>
                <a:spLocks noChangeAspect="1"/>
              </p:cNvSpPr>
              <p:nvPr/>
            </p:nvSpPr>
            <p:spPr bwMode="auto">
              <a:xfrm>
                <a:off x="1510253" y="2927674"/>
                <a:ext cx="539057" cy="626810"/>
              </a:xfrm>
              <a:custGeom>
                <a:avLst/>
                <a:gdLst>
                  <a:gd name="T0" fmla="*/ 2147483646 w 5822"/>
                  <a:gd name="T1" fmla="*/ 2147483646 h 6759"/>
                  <a:gd name="T2" fmla="*/ 2147483646 w 5822"/>
                  <a:gd name="T3" fmla="*/ 2147483646 h 6759"/>
                  <a:gd name="T4" fmla="*/ 2147483646 w 5822"/>
                  <a:gd name="T5" fmla="*/ 2147483646 h 6759"/>
                  <a:gd name="T6" fmla="*/ 2147483646 w 5822"/>
                  <a:gd name="T7" fmla="*/ 2147483646 h 6759"/>
                  <a:gd name="T8" fmla="*/ 2147483646 w 5822"/>
                  <a:gd name="T9" fmla="*/ 2147483646 h 6759"/>
                  <a:gd name="T10" fmla="*/ 2147483646 w 5822"/>
                  <a:gd name="T11" fmla="*/ 1253760573 h 6759"/>
                  <a:gd name="T12" fmla="*/ 2147483646 w 5822"/>
                  <a:gd name="T13" fmla="*/ 2147483646 h 6759"/>
                  <a:gd name="T14" fmla="*/ 2147483646 w 5822"/>
                  <a:gd name="T15" fmla="*/ 2147483646 h 6759"/>
                  <a:gd name="T16" fmla="*/ 2147483646 w 5822"/>
                  <a:gd name="T17" fmla="*/ 2147483646 h 6759"/>
                  <a:gd name="T18" fmla="*/ 2147483646 w 5822"/>
                  <a:gd name="T19" fmla="*/ 2147483646 h 6759"/>
                  <a:gd name="T20" fmla="*/ 2147483646 w 5822"/>
                  <a:gd name="T21" fmla="*/ 2147483646 h 6759"/>
                  <a:gd name="T22" fmla="*/ 2147483646 w 5822"/>
                  <a:gd name="T23" fmla="*/ 2147483646 h 6759"/>
                  <a:gd name="T24" fmla="*/ 2147483646 w 5822"/>
                  <a:gd name="T25" fmla="*/ 2147483646 h 6759"/>
                  <a:gd name="T26" fmla="*/ 2147483646 w 5822"/>
                  <a:gd name="T27" fmla="*/ 2147483646 h 6759"/>
                  <a:gd name="T28" fmla="*/ 2147483646 w 5822"/>
                  <a:gd name="T29" fmla="*/ 2147483646 h 6759"/>
                  <a:gd name="T30" fmla="*/ 2147483646 w 5822"/>
                  <a:gd name="T31" fmla="*/ 2147483646 h 6759"/>
                  <a:gd name="T32" fmla="*/ 2147483646 w 5822"/>
                  <a:gd name="T33" fmla="*/ 2147483646 h 6759"/>
                  <a:gd name="T34" fmla="*/ 2147483646 w 5822"/>
                  <a:gd name="T35" fmla="*/ 2147483646 h 6759"/>
                  <a:gd name="T36" fmla="*/ 2147483646 w 5822"/>
                  <a:gd name="T37" fmla="*/ 2147483646 h 6759"/>
                  <a:gd name="T38" fmla="*/ 2147483646 w 5822"/>
                  <a:gd name="T39" fmla="*/ 2147483646 h 6759"/>
                  <a:gd name="T40" fmla="*/ 0 w 5822"/>
                  <a:gd name="T41" fmla="*/ 2147483646 h 6759"/>
                  <a:gd name="T42" fmla="*/ 2147483646 w 5822"/>
                  <a:gd name="T43" fmla="*/ 2147483646 h 6759"/>
                  <a:gd name="T44" fmla="*/ 2147483646 w 5822"/>
                  <a:gd name="T45" fmla="*/ 2147483646 h 6759"/>
                  <a:gd name="T46" fmla="*/ 2147483646 w 5822"/>
                  <a:gd name="T47" fmla="*/ 2147483646 h 6759"/>
                  <a:gd name="T48" fmla="*/ 2147483646 w 5822"/>
                  <a:gd name="T49" fmla="*/ 2147483646 h 6759"/>
                  <a:gd name="T50" fmla="*/ 2147483646 w 5822"/>
                  <a:gd name="T51" fmla="*/ 2147483646 h 6759"/>
                  <a:gd name="T52" fmla="*/ 2147483646 w 5822"/>
                  <a:gd name="T53" fmla="*/ 2147483646 h 6759"/>
                  <a:gd name="T54" fmla="*/ 2147483646 w 5822"/>
                  <a:gd name="T55" fmla="*/ 2147483646 h 6759"/>
                  <a:gd name="T56" fmla="*/ 2147483646 w 5822"/>
                  <a:gd name="T57" fmla="*/ 2147483646 h 6759"/>
                  <a:gd name="T58" fmla="*/ 2147483646 w 5822"/>
                  <a:gd name="T59" fmla="*/ 2147483646 h 6759"/>
                  <a:gd name="T60" fmla="*/ 2147483646 w 5822"/>
                  <a:gd name="T61" fmla="*/ 2147483646 h 6759"/>
                  <a:gd name="T62" fmla="*/ 2147483646 w 5822"/>
                  <a:gd name="T63" fmla="*/ 2147483646 h 6759"/>
                  <a:gd name="T64" fmla="*/ 2147483646 w 5822"/>
                  <a:gd name="T65" fmla="*/ 2147483646 h 6759"/>
                  <a:gd name="T66" fmla="*/ 2147483646 w 5822"/>
                  <a:gd name="T67" fmla="*/ 2147483646 h 6759"/>
                  <a:gd name="T68" fmla="*/ 2147483646 w 5822"/>
                  <a:gd name="T69" fmla="*/ 2147483646 h 6759"/>
                  <a:gd name="T70" fmla="*/ 2147483646 w 5822"/>
                  <a:gd name="T71" fmla="*/ 2147483646 h 6759"/>
                  <a:gd name="T72" fmla="*/ 2147483646 w 5822"/>
                  <a:gd name="T73" fmla="*/ 2147483646 h 6759"/>
                  <a:gd name="T74" fmla="*/ 2147483646 w 5822"/>
                  <a:gd name="T75" fmla="*/ 2147483646 h 6759"/>
                  <a:gd name="T76" fmla="*/ 2147483646 w 5822"/>
                  <a:gd name="T77" fmla="*/ 2147483646 h 6759"/>
                  <a:gd name="T78" fmla="*/ 2147483646 w 5822"/>
                  <a:gd name="T79" fmla="*/ 2147483646 h 6759"/>
                  <a:gd name="T80" fmla="*/ 2147483646 w 5822"/>
                  <a:gd name="T81" fmla="*/ 2147483646 h 6759"/>
                  <a:gd name="T82" fmla="*/ 2147483646 w 5822"/>
                  <a:gd name="T83" fmla="*/ 2147483646 h 6759"/>
                  <a:gd name="T84" fmla="*/ 2147483646 w 5822"/>
                  <a:gd name="T85" fmla="*/ 2147483646 h 6759"/>
                  <a:gd name="T86" fmla="*/ 2147483646 w 5822"/>
                  <a:gd name="T87" fmla="*/ 2147483646 h 6759"/>
                  <a:gd name="T88" fmla="*/ 2147483646 w 5822"/>
                  <a:gd name="T89" fmla="*/ 2147483646 h 6759"/>
                  <a:gd name="T90" fmla="*/ 2147483646 w 5822"/>
                  <a:gd name="T91" fmla="*/ 2147483646 h 6759"/>
                  <a:gd name="T92" fmla="*/ 2147483646 w 5822"/>
                  <a:gd name="T93" fmla="*/ 2147483646 h 6759"/>
                  <a:gd name="T94" fmla="*/ 2147483646 w 5822"/>
                  <a:gd name="T95" fmla="*/ 2147483646 h 6759"/>
                  <a:gd name="T96" fmla="*/ 2147483646 w 5822"/>
                  <a:gd name="T97" fmla="*/ 2147483646 h 6759"/>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5822" h="6758">
                    <a:moveTo>
                      <a:pt x="0" y="6351"/>
                    </a:moveTo>
                    <a:lnTo>
                      <a:pt x="129" y="6351"/>
                    </a:lnTo>
                    <a:lnTo>
                      <a:pt x="129" y="3057"/>
                    </a:lnTo>
                    <a:lnTo>
                      <a:pt x="129" y="2914"/>
                    </a:lnTo>
                    <a:lnTo>
                      <a:pt x="266" y="2865"/>
                    </a:lnTo>
                    <a:lnTo>
                      <a:pt x="1775" y="2337"/>
                    </a:lnTo>
                    <a:lnTo>
                      <a:pt x="1775" y="1515"/>
                    </a:lnTo>
                    <a:lnTo>
                      <a:pt x="1775" y="1386"/>
                    </a:lnTo>
                    <a:lnTo>
                      <a:pt x="1892" y="1331"/>
                    </a:lnTo>
                    <a:lnTo>
                      <a:pt x="4422" y="137"/>
                    </a:lnTo>
                    <a:lnTo>
                      <a:pt x="4714" y="0"/>
                    </a:lnTo>
                    <a:lnTo>
                      <a:pt x="4714" y="56"/>
                    </a:lnTo>
                    <a:lnTo>
                      <a:pt x="5511" y="532"/>
                    </a:lnTo>
                    <a:lnTo>
                      <a:pt x="5511" y="6326"/>
                    </a:lnTo>
                    <a:lnTo>
                      <a:pt x="5822" y="6326"/>
                    </a:lnTo>
                    <a:lnTo>
                      <a:pt x="5822" y="6734"/>
                    </a:lnTo>
                    <a:lnTo>
                      <a:pt x="4510" y="6734"/>
                    </a:lnTo>
                    <a:lnTo>
                      <a:pt x="4305" y="6734"/>
                    </a:lnTo>
                    <a:lnTo>
                      <a:pt x="4305" y="6529"/>
                    </a:lnTo>
                    <a:lnTo>
                      <a:pt x="4305" y="643"/>
                    </a:lnTo>
                    <a:lnTo>
                      <a:pt x="2183" y="1644"/>
                    </a:lnTo>
                    <a:lnTo>
                      <a:pt x="2183" y="2194"/>
                    </a:lnTo>
                    <a:lnTo>
                      <a:pt x="2798" y="1979"/>
                    </a:lnTo>
                    <a:lnTo>
                      <a:pt x="3035" y="1895"/>
                    </a:lnTo>
                    <a:lnTo>
                      <a:pt x="3035" y="1889"/>
                    </a:lnTo>
                    <a:lnTo>
                      <a:pt x="3042" y="1892"/>
                    </a:lnTo>
                    <a:lnTo>
                      <a:pt x="3068" y="1884"/>
                    </a:lnTo>
                    <a:lnTo>
                      <a:pt x="3068" y="1909"/>
                    </a:lnTo>
                    <a:lnTo>
                      <a:pt x="3862" y="2381"/>
                    </a:lnTo>
                    <a:lnTo>
                      <a:pt x="3862" y="6313"/>
                    </a:lnTo>
                    <a:lnTo>
                      <a:pt x="4177" y="6313"/>
                    </a:lnTo>
                    <a:lnTo>
                      <a:pt x="4177" y="6722"/>
                    </a:lnTo>
                    <a:lnTo>
                      <a:pt x="2865" y="6722"/>
                    </a:lnTo>
                    <a:lnTo>
                      <a:pt x="2661" y="6722"/>
                    </a:lnTo>
                    <a:lnTo>
                      <a:pt x="2661" y="6517"/>
                    </a:lnTo>
                    <a:lnTo>
                      <a:pt x="2661" y="2458"/>
                    </a:lnTo>
                    <a:lnTo>
                      <a:pt x="538" y="3202"/>
                    </a:lnTo>
                    <a:lnTo>
                      <a:pt x="538" y="6556"/>
                    </a:lnTo>
                    <a:lnTo>
                      <a:pt x="538" y="6759"/>
                    </a:lnTo>
                    <a:lnTo>
                      <a:pt x="334" y="6759"/>
                    </a:lnTo>
                    <a:lnTo>
                      <a:pt x="0" y="6759"/>
                    </a:lnTo>
                    <a:lnTo>
                      <a:pt x="0" y="6351"/>
                    </a:lnTo>
                    <a:close/>
                    <a:moveTo>
                      <a:pt x="776" y="6707"/>
                    </a:moveTo>
                    <a:lnTo>
                      <a:pt x="776" y="6707"/>
                    </a:lnTo>
                    <a:lnTo>
                      <a:pt x="1501" y="6707"/>
                    </a:lnTo>
                    <a:lnTo>
                      <a:pt x="2348" y="6707"/>
                    </a:lnTo>
                    <a:lnTo>
                      <a:pt x="2348" y="5989"/>
                    </a:lnTo>
                    <a:lnTo>
                      <a:pt x="1501" y="6044"/>
                    </a:lnTo>
                    <a:lnTo>
                      <a:pt x="776" y="6092"/>
                    </a:lnTo>
                    <a:lnTo>
                      <a:pt x="776" y="6707"/>
                    </a:lnTo>
                    <a:close/>
                    <a:moveTo>
                      <a:pt x="776" y="4048"/>
                    </a:moveTo>
                    <a:lnTo>
                      <a:pt x="776" y="4048"/>
                    </a:lnTo>
                    <a:lnTo>
                      <a:pt x="1501" y="3842"/>
                    </a:lnTo>
                    <a:lnTo>
                      <a:pt x="2348" y="3604"/>
                    </a:lnTo>
                    <a:lnTo>
                      <a:pt x="2348" y="2883"/>
                    </a:lnTo>
                    <a:lnTo>
                      <a:pt x="1501" y="3178"/>
                    </a:lnTo>
                    <a:lnTo>
                      <a:pt x="776" y="3431"/>
                    </a:lnTo>
                    <a:lnTo>
                      <a:pt x="776" y="4048"/>
                    </a:lnTo>
                    <a:close/>
                    <a:moveTo>
                      <a:pt x="776" y="4926"/>
                    </a:moveTo>
                    <a:lnTo>
                      <a:pt x="776" y="4926"/>
                    </a:lnTo>
                    <a:lnTo>
                      <a:pt x="1501" y="4788"/>
                    </a:lnTo>
                    <a:lnTo>
                      <a:pt x="2348" y="4628"/>
                    </a:lnTo>
                    <a:lnTo>
                      <a:pt x="2348" y="3909"/>
                    </a:lnTo>
                    <a:lnTo>
                      <a:pt x="1501" y="4124"/>
                    </a:lnTo>
                    <a:lnTo>
                      <a:pt x="776" y="4310"/>
                    </a:lnTo>
                    <a:lnTo>
                      <a:pt x="776" y="4926"/>
                    </a:lnTo>
                    <a:close/>
                    <a:moveTo>
                      <a:pt x="776" y="5811"/>
                    </a:moveTo>
                    <a:lnTo>
                      <a:pt x="776" y="5811"/>
                    </a:lnTo>
                    <a:lnTo>
                      <a:pt x="1501" y="5741"/>
                    </a:lnTo>
                    <a:lnTo>
                      <a:pt x="2348" y="5661"/>
                    </a:lnTo>
                    <a:lnTo>
                      <a:pt x="2348" y="4942"/>
                    </a:lnTo>
                    <a:lnTo>
                      <a:pt x="1501" y="5078"/>
                    </a:lnTo>
                    <a:lnTo>
                      <a:pt x="776" y="5194"/>
                    </a:lnTo>
                    <a:lnTo>
                      <a:pt x="776" y="5811"/>
                    </a:lnTo>
                    <a:close/>
                  </a:path>
                </a:pathLst>
              </a:custGeom>
              <a:solidFill>
                <a:srgbClr val="000D20"/>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3200" b="0" i="0" u="none" strike="noStrike" kern="1200" cap="none" spc="0" normalizeH="0" baseline="0" noProof="0">
                  <a:ln>
                    <a:noFill/>
                  </a:ln>
                  <a:solidFill>
                    <a:sysClr val="windowText" lastClr="000000"/>
                  </a:solidFill>
                  <a:effectLst/>
                  <a:uLnTx/>
                  <a:uFillTx/>
                  <a:latin typeface="Calibri" panose="020F0502020204030204" pitchFamily="34" charset="0"/>
                  <a:ea typeface="宋体" panose="02010600030101010101" pitchFamily="2" charset="-122"/>
                  <a:cs typeface="Arial"/>
                </a:endParaRPr>
              </a:p>
            </p:txBody>
          </p:sp>
        </p:grpSp>
        <p:sp>
          <p:nvSpPr>
            <p:cNvPr id="11" name="矩形 10"/>
            <p:cNvSpPr/>
            <p:nvPr/>
          </p:nvSpPr>
          <p:spPr>
            <a:xfrm>
              <a:off x="4555228" y="658068"/>
              <a:ext cx="1232944" cy="1344149"/>
            </a:xfrm>
            <a:custGeom>
              <a:avLst/>
              <a:gdLst>
                <a:gd name="connsiteX0" fmla="*/ 653528 w 1305814"/>
                <a:gd name="connsiteY0" fmla="*/ 0 h 1423589"/>
                <a:gd name="connsiteX1" fmla="*/ 757287 w 1305814"/>
                <a:gd name="connsiteY1" fmla="*/ 32444 h 1423589"/>
                <a:gd name="connsiteX2" fmla="*/ 1206876 w 1305814"/>
                <a:gd name="connsiteY2" fmla="*/ 284945 h 1423589"/>
                <a:gd name="connsiteX3" fmla="*/ 1237706 w 1305814"/>
                <a:gd name="connsiteY3" fmla="*/ 306775 h 1423589"/>
                <a:gd name="connsiteX4" fmla="*/ 1304420 w 1305814"/>
                <a:gd name="connsiteY4" fmla="*/ 434263 h 1423589"/>
                <a:gd name="connsiteX5" fmla="*/ 1305806 w 1305814"/>
                <a:gd name="connsiteY5" fmla="*/ 519922 h 1423589"/>
                <a:gd name="connsiteX6" fmla="*/ 1301746 w 1305814"/>
                <a:gd name="connsiteY6" fmla="*/ 953747 h 1423589"/>
                <a:gd name="connsiteX7" fmla="*/ 1302599 w 1305814"/>
                <a:gd name="connsiteY7" fmla="*/ 1003650 h 1423589"/>
                <a:gd name="connsiteX8" fmla="*/ 1227376 w 1305814"/>
                <a:gd name="connsiteY8" fmla="*/ 1152027 h 1423589"/>
                <a:gd name="connsiteX9" fmla="*/ 1174235 w 1305814"/>
                <a:gd name="connsiteY9" fmla="*/ 1184756 h 1423589"/>
                <a:gd name="connsiteX10" fmla="*/ 792288 w 1305814"/>
                <a:gd name="connsiteY10" fmla="*/ 1385653 h 1423589"/>
                <a:gd name="connsiteX11" fmla="*/ 502818 w 1305814"/>
                <a:gd name="connsiteY11" fmla="*/ 1379955 h 1423589"/>
                <a:gd name="connsiteX12" fmla="*/ 94302 w 1305814"/>
                <a:gd name="connsiteY12" fmla="*/ 1158755 h 1423589"/>
                <a:gd name="connsiteX13" fmla="*/ 39429 w 1305814"/>
                <a:gd name="connsiteY13" fmla="*/ 1117635 h 1423589"/>
                <a:gd name="connsiteX14" fmla="*/ 667 w 1305814"/>
                <a:gd name="connsiteY14" fmla="*/ 999105 h 1423589"/>
                <a:gd name="connsiteX15" fmla="*/ 0 w 1305814"/>
                <a:gd name="connsiteY15" fmla="*/ 972364 h 1423589"/>
                <a:gd name="connsiteX16" fmla="*/ 2496 w 1305814"/>
                <a:gd name="connsiteY16" fmla="*/ 463106 h 1423589"/>
                <a:gd name="connsiteX17" fmla="*/ 2458 w 1305814"/>
                <a:gd name="connsiteY17" fmla="*/ 429563 h 1423589"/>
                <a:gd name="connsiteX18" fmla="*/ 75248 w 1305814"/>
                <a:gd name="connsiteY18" fmla="*/ 303202 h 1423589"/>
                <a:gd name="connsiteX19" fmla="*/ 106293 w 1305814"/>
                <a:gd name="connsiteY19" fmla="*/ 282597 h 1423589"/>
                <a:gd name="connsiteX20" fmla="*/ 541533 w 1305814"/>
                <a:gd name="connsiteY20" fmla="*/ 38110 h 1423589"/>
                <a:gd name="connsiteX21" fmla="*/ 653528 w 1305814"/>
                <a:gd name="connsiteY21" fmla="*/ 0 h 14235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305814" h="1423589">
                  <a:moveTo>
                    <a:pt x="653528" y="0"/>
                  </a:moveTo>
                  <a:cubicBezTo>
                    <a:pt x="684553" y="-1"/>
                    <a:pt x="736057" y="24011"/>
                    <a:pt x="757287" y="32444"/>
                  </a:cubicBezTo>
                  <a:lnTo>
                    <a:pt x="1206876" y="284945"/>
                  </a:lnTo>
                  <a:cubicBezTo>
                    <a:pt x="1213399" y="291230"/>
                    <a:pt x="1233090" y="301119"/>
                    <a:pt x="1237706" y="306775"/>
                  </a:cubicBezTo>
                  <a:cubicBezTo>
                    <a:pt x="1285405" y="341141"/>
                    <a:pt x="1301367" y="360355"/>
                    <a:pt x="1304420" y="434263"/>
                  </a:cubicBezTo>
                  <a:cubicBezTo>
                    <a:pt x="1306256" y="435452"/>
                    <a:pt x="1303756" y="518852"/>
                    <a:pt x="1305806" y="519922"/>
                  </a:cubicBezTo>
                  <a:cubicBezTo>
                    <a:pt x="1306028" y="563787"/>
                    <a:pt x="1301771" y="907207"/>
                    <a:pt x="1301746" y="953747"/>
                  </a:cubicBezTo>
                  <a:cubicBezTo>
                    <a:pt x="1301579" y="970833"/>
                    <a:pt x="1302766" y="986564"/>
                    <a:pt x="1302599" y="1003650"/>
                  </a:cubicBezTo>
                  <a:cubicBezTo>
                    <a:pt x="1298075" y="1097264"/>
                    <a:pt x="1299308" y="1117497"/>
                    <a:pt x="1227376" y="1152027"/>
                  </a:cubicBezTo>
                  <a:cubicBezTo>
                    <a:pt x="1229069" y="1151612"/>
                    <a:pt x="1262992" y="1133636"/>
                    <a:pt x="1174235" y="1184756"/>
                  </a:cubicBezTo>
                  <a:cubicBezTo>
                    <a:pt x="1102911" y="1225835"/>
                    <a:pt x="986013" y="1283805"/>
                    <a:pt x="792288" y="1385653"/>
                  </a:cubicBezTo>
                  <a:cubicBezTo>
                    <a:pt x="702978" y="1424034"/>
                    <a:pt x="634560" y="1449454"/>
                    <a:pt x="502818" y="1379955"/>
                  </a:cubicBezTo>
                  <a:cubicBezTo>
                    <a:pt x="358670" y="1301859"/>
                    <a:pt x="241278" y="1242506"/>
                    <a:pt x="94302" y="1158755"/>
                  </a:cubicBezTo>
                  <a:cubicBezTo>
                    <a:pt x="64301" y="1138833"/>
                    <a:pt x="61069" y="1137739"/>
                    <a:pt x="39429" y="1117635"/>
                  </a:cubicBezTo>
                  <a:cubicBezTo>
                    <a:pt x="9399" y="1091481"/>
                    <a:pt x="81" y="1056313"/>
                    <a:pt x="667" y="999105"/>
                  </a:cubicBezTo>
                  <a:cubicBezTo>
                    <a:pt x="445" y="990191"/>
                    <a:pt x="222" y="981278"/>
                    <a:pt x="0" y="972364"/>
                  </a:cubicBezTo>
                  <a:lnTo>
                    <a:pt x="2496" y="463106"/>
                  </a:lnTo>
                  <a:cubicBezTo>
                    <a:pt x="2483" y="451925"/>
                    <a:pt x="2471" y="440744"/>
                    <a:pt x="2458" y="429563"/>
                  </a:cubicBezTo>
                  <a:cubicBezTo>
                    <a:pt x="2770" y="365277"/>
                    <a:pt x="14732" y="348090"/>
                    <a:pt x="75248" y="303202"/>
                  </a:cubicBezTo>
                  <a:lnTo>
                    <a:pt x="106293" y="282597"/>
                  </a:lnTo>
                  <a:lnTo>
                    <a:pt x="541533" y="38110"/>
                  </a:lnTo>
                  <a:cubicBezTo>
                    <a:pt x="582751" y="12487"/>
                    <a:pt x="613897" y="0"/>
                    <a:pt x="653528" y="0"/>
                  </a:cubicBezTo>
                  <a:close/>
                </a:path>
              </a:pathLst>
            </a:custGeom>
            <a:solidFill>
              <a:srgbClr val="000D20"/>
            </a:solidFill>
            <a:ln w="15875">
              <a:solidFill>
                <a:srgbClr val="000D20"/>
              </a:solidFill>
            </a:ln>
            <a:effectLst>
              <a:innerShdw blurRad="266700" dist="203200" dir="18900000">
                <a:prstClr val="black">
                  <a:alpha val="2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4800" b="0" i="0" u="none" strike="noStrike" kern="1200" cap="none" spc="0" normalizeH="0" baseline="0" noProof="0" dirty="0">
                  <a:ln>
                    <a:noFill/>
                  </a:ln>
                  <a:solidFill>
                    <a:prstClr val="white"/>
                  </a:solidFill>
                  <a:effectLst/>
                  <a:uLnTx/>
                  <a:uFillTx/>
                  <a:latin typeface="Impact" panose="020B0806030902050204" pitchFamily="34" charset="0"/>
                  <a:ea typeface="宋体" panose="02010600030101010101" pitchFamily="2" charset="-122"/>
                  <a:cs typeface="Arial"/>
                </a:rPr>
                <a:t>04</a:t>
              </a:r>
              <a:endParaRPr kumimoji="0" lang="zh-CN" altLang="en-US" sz="3733" b="0" i="0" u="none" strike="noStrike" kern="1200" cap="none" spc="0" normalizeH="0" baseline="0" noProof="0" dirty="0">
                <a:ln>
                  <a:noFill/>
                </a:ln>
                <a:solidFill>
                  <a:prstClr val="white"/>
                </a:solidFill>
                <a:effectLst/>
                <a:uLnTx/>
                <a:uFillTx/>
                <a:latin typeface="Impact" panose="020B0806030902050204" pitchFamily="34" charset="0"/>
                <a:ea typeface="宋体" panose="02010600030101010101" pitchFamily="2" charset="-122"/>
                <a:cs typeface="Arial"/>
              </a:endParaRPr>
            </a:p>
          </p:txBody>
        </p:sp>
      </p:grpSp>
    </p:spTree>
    <p:extLst>
      <p:ext uri="{BB962C8B-B14F-4D97-AF65-F5344CB8AC3E}">
        <p14:creationId xmlns:p14="http://schemas.microsoft.com/office/powerpoint/2010/main" val="874867374"/>
      </p:ext>
    </p:extLst>
  </p:cSld>
  <p:clrMapOvr>
    <a:masterClrMapping/>
  </p:clrMapOvr>
  <p:transition advTm="2000"/>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4BA2447E-AFD1-43B0-AEEE-78C4B98E9F95}"/>
              </a:ext>
            </a:extLst>
          </p:cNvPr>
          <p:cNvSpPr/>
          <p:nvPr/>
        </p:nvSpPr>
        <p:spPr>
          <a:xfrm>
            <a:off x="512466" y="753626"/>
            <a:ext cx="2066382" cy="6372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Arial"/>
            </a:endParaRPr>
          </a:p>
        </p:txBody>
      </p:sp>
      <p:sp>
        <p:nvSpPr>
          <p:cNvPr id="343" name="TextBox 3">
            <a:extLst>
              <a:ext uri="{FF2B5EF4-FFF2-40B4-BE49-F238E27FC236}">
                <a16:creationId xmlns:a16="http://schemas.microsoft.com/office/drawing/2014/main" id="{60CB43B0-2A48-4AE3-9E61-80253A8DD5E7}"/>
              </a:ext>
            </a:extLst>
          </p:cNvPr>
          <p:cNvSpPr txBox="1"/>
          <p:nvPr/>
        </p:nvSpPr>
        <p:spPr>
          <a:xfrm>
            <a:off x="978337" y="948890"/>
            <a:ext cx="3320286" cy="646331"/>
          </a:xfrm>
          <a:custGeom>
            <a:avLst/>
            <a:gdLst>
              <a:gd name="T0" fmla="*/ 7727 w 8478"/>
              <a:gd name="T1" fmla="*/ 1215 h 7536"/>
              <a:gd name="T2" fmla="*/ 727 w 8478"/>
              <a:gd name="T3" fmla="*/ 1215 h 7536"/>
              <a:gd name="T4" fmla="*/ 0 w 8478"/>
              <a:gd name="T5" fmla="*/ 3124 h 7536"/>
              <a:gd name="T6" fmla="*/ 1054 w 8478"/>
              <a:gd name="T7" fmla="*/ 4169 h 7536"/>
              <a:gd name="T8" fmla="*/ 2119 w 8478"/>
              <a:gd name="T9" fmla="*/ 3124 h 7536"/>
              <a:gd name="T10" fmla="*/ 3173 w 8478"/>
              <a:gd name="T11" fmla="*/ 4169 h 7536"/>
              <a:gd name="T12" fmla="*/ 4239 w 8478"/>
              <a:gd name="T13" fmla="*/ 3124 h 7536"/>
              <a:gd name="T14" fmla="*/ 5293 w 8478"/>
              <a:gd name="T15" fmla="*/ 4169 h 7536"/>
              <a:gd name="T16" fmla="*/ 6346 w 8478"/>
              <a:gd name="T17" fmla="*/ 3124 h 7536"/>
              <a:gd name="T18" fmla="*/ 7412 w 8478"/>
              <a:gd name="T19" fmla="*/ 4169 h 7536"/>
              <a:gd name="T20" fmla="*/ 8478 w 8478"/>
              <a:gd name="T21" fmla="*/ 3124 h 7536"/>
              <a:gd name="T22" fmla="*/ 7727 w 8478"/>
              <a:gd name="T23" fmla="*/ 1215 h 7536"/>
              <a:gd name="T24" fmla="*/ 7146 w 8478"/>
              <a:gd name="T25" fmla="*/ 4497 h 7536"/>
              <a:gd name="T26" fmla="*/ 7146 w 8478"/>
              <a:gd name="T27" fmla="*/ 6928 h 7536"/>
              <a:gd name="T28" fmla="*/ 1332 w 8478"/>
              <a:gd name="T29" fmla="*/ 6928 h 7536"/>
              <a:gd name="T30" fmla="*/ 1332 w 8478"/>
              <a:gd name="T31" fmla="*/ 4497 h 7536"/>
              <a:gd name="T32" fmla="*/ 727 w 8478"/>
              <a:gd name="T33" fmla="*/ 4497 h 7536"/>
              <a:gd name="T34" fmla="*/ 727 w 8478"/>
              <a:gd name="T35" fmla="*/ 7050 h 7536"/>
              <a:gd name="T36" fmla="*/ 1187 w 8478"/>
              <a:gd name="T37" fmla="*/ 7536 h 7536"/>
              <a:gd name="T38" fmla="*/ 7279 w 8478"/>
              <a:gd name="T39" fmla="*/ 7536 h 7536"/>
              <a:gd name="T40" fmla="*/ 7739 w 8478"/>
              <a:gd name="T41" fmla="*/ 7050 h 7536"/>
              <a:gd name="T42" fmla="*/ 7739 w 8478"/>
              <a:gd name="T43" fmla="*/ 4497 h 7536"/>
              <a:gd name="T44" fmla="*/ 7146 w 8478"/>
              <a:gd name="T45" fmla="*/ 4497 h 7536"/>
              <a:gd name="T46" fmla="*/ 7727 w 8478"/>
              <a:gd name="T47" fmla="*/ 1203 h 7536"/>
              <a:gd name="T48" fmla="*/ 1211 w 8478"/>
              <a:gd name="T49" fmla="*/ 729 h 7536"/>
              <a:gd name="T50" fmla="*/ 7267 w 8478"/>
              <a:gd name="T51" fmla="*/ 729 h 7536"/>
              <a:gd name="T52" fmla="*/ 7630 w 8478"/>
              <a:gd name="T53" fmla="*/ 365 h 7536"/>
              <a:gd name="T54" fmla="*/ 7267 w 8478"/>
              <a:gd name="T55" fmla="*/ 0 h 7536"/>
              <a:gd name="T56" fmla="*/ 1211 w 8478"/>
              <a:gd name="T57" fmla="*/ 0 h 7536"/>
              <a:gd name="T58" fmla="*/ 848 w 8478"/>
              <a:gd name="T59" fmla="*/ 365 h 7536"/>
              <a:gd name="T60" fmla="*/ 1211 w 8478"/>
              <a:gd name="T61" fmla="*/ 729 h 7536"/>
              <a:gd name="T62" fmla="*/ 1211 w 8478"/>
              <a:gd name="T63" fmla="*/ 729 h 7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478" h="7536">
                <a:moveTo>
                  <a:pt x="7727" y="1215"/>
                </a:moveTo>
                <a:lnTo>
                  <a:pt x="727" y="1215"/>
                </a:lnTo>
                <a:lnTo>
                  <a:pt x="0" y="3124"/>
                </a:lnTo>
                <a:cubicBezTo>
                  <a:pt x="0" y="3695"/>
                  <a:pt x="472" y="4169"/>
                  <a:pt x="1054" y="4169"/>
                </a:cubicBezTo>
                <a:cubicBezTo>
                  <a:pt x="1635" y="4169"/>
                  <a:pt x="2119" y="3707"/>
                  <a:pt x="2119" y="3124"/>
                </a:cubicBezTo>
                <a:cubicBezTo>
                  <a:pt x="2119" y="3695"/>
                  <a:pt x="2592" y="4169"/>
                  <a:pt x="3173" y="4169"/>
                </a:cubicBezTo>
                <a:cubicBezTo>
                  <a:pt x="3755" y="4169"/>
                  <a:pt x="4239" y="3707"/>
                  <a:pt x="4239" y="3124"/>
                </a:cubicBezTo>
                <a:cubicBezTo>
                  <a:pt x="4239" y="3695"/>
                  <a:pt x="4711" y="4169"/>
                  <a:pt x="5293" y="4169"/>
                </a:cubicBezTo>
                <a:cubicBezTo>
                  <a:pt x="5874" y="4169"/>
                  <a:pt x="6346" y="3707"/>
                  <a:pt x="6346" y="3124"/>
                </a:cubicBezTo>
                <a:cubicBezTo>
                  <a:pt x="6346" y="3695"/>
                  <a:pt x="6819" y="4169"/>
                  <a:pt x="7412" y="4169"/>
                </a:cubicBezTo>
                <a:cubicBezTo>
                  <a:pt x="7994" y="4169"/>
                  <a:pt x="8478" y="3707"/>
                  <a:pt x="8478" y="3124"/>
                </a:cubicBezTo>
                <a:lnTo>
                  <a:pt x="7727" y="1215"/>
                </a:lnTo>
                <a:close/>
                <a:moveTo>
                  <a:pt x="7146" y="4497"/>
                </a:moveTo>
                <a:lnTo>
                  <a:pt x="7146" y="6928"/>
                </a:lnTo>
                <a:lnTo>
                  <a:pt x="1332" y="6928"/>
                </a:lnTo>
                <a:lnTo>
                  <a:pt x="1332" y="4497"/>
                </a:lnTo>
                <a:lnTo>
                  <a:pt x="727" y="4497"/>
                </a:lnTo>
                <a:lnTo>
                  <a:pt x="727" y="7050"/>
                </a:lnTo>
                <a:cubicBezTo>
                  <a:pt x="727" y="7269"/>
                  <a:pt x="969" y="7536"/>
                  <a:pt x="1187" y="7536"/>
                </a:cubicBezTo>
                <a:lnTo>
                  <a:pt x="7279" y="7536"/>
                </a:lnTo>
                <a:cubicBezTo>
                  <a:pt x="7497" y="7536"/>
                  <a:pt x="7739" y="7269"/>
                  <a:pt x="7739" y="7050"/>
                </a:cubicBezTo>
                <a:lnTo>
                  <a:pt x="7739" y="4497"/>
                </a:lnTo>
                <a:lnTo>
                  <a:pt x="7146" y="4497"/>
                </a:lnTo>
                <a:close/>
                <a:moveTo>
                  <a:pt x="7727" y="1203"/>
                </a:moveTo>
                <a:close/>
                <a:moveTo>
                  <a:pt x="1211" y="729"/>
                </a:moveTo>
                <a:lnTo>
                  <a:pt x="7267" y="729"/>
                </a:lnTo>
                <a:cubicBezTo>
                  <a:pt x="7473" y="729"/>
                  <a:pt x="7630" y="571"/>
                  <a:pt x="7630" y="365"/>
                </a:cubicBezTo>
                <a:cubicBezTo>
                  <a:pt x="7630" y="158"/>
                  <a:pt x="7473" y="0"/>
                  <a:pt x="7267" y="0"/>
                </a:cubicBezTo>
                <a:lnTo>
                  <a:pt x="1211" y="0"/>
                </a:lnTo>
                <a:cubicBezTo>
                  <a:pt x="1005" y="0"/>
                  <a:pt x="848" y="158"/>
                  <a:pt x="848" y="365"/>
                </a:cubicBezTo>
                <a:cubicBezTo>
                  <a:pt x="848" y="571"/>
                  <a:pt x="1005" y="729"/>
                  <a:pt x="1211" y="729"/>
                </a:cubicBezTo>
                <a:close/>
                <a:moveTo>
                  <a:pt x="1211" y="729"/>
                </a:moveTo>
                <a:close/>
              </a:path>
            </a:pathLst>
          </a:cu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3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Arial"/>
              </a:rPr>
              <a:t>随机森林</a:t>
            </a:r>
          </a:p>
        </p:txBody>
      </p:sp>
      <p:sp>
        <p:nvSpPr>
          <p:cNvPr id="344" name="iconfont-1191-801510">
            <a:extLst>
              <a:ext uri="{FF2B5EF4-FFF2-40B4-BE49-F238E27FC236}">
                <a16:creationId xmlns:a16="http://schemas.microsoft.com/office/drawing/2014/main" id="{40FCBC9A-563D-492B-A2DA-80405A37844F}"/>
              </a:ext>
            </a:extLst>
          </p:cNvPr>
          <p:cNvSpPr/>
          <p:nvPr/>
        </p:nvSpPr>
        <p:spPr>
          <a:xfrm>
            <a:off x="413635" y="1072247"/>
            <a:ext cx="438821" cy="440777"/>
          </a:xfrm>
          <a:custGeom>
            <a:avLst/>
            <a:gdLst>
              <a:gd name="T0" fmla="*/ 7727 w 8478"/>
              <a:gd name="T1" fmla="*/ 1215 h 7536"/>
              <a:gd name="T2" fmla="*/ 727 w 8478"/>
              <a:gd name="T3" fmla="*/ 1215 h 7536"/>
              <a:gd name="T4" fmla="*/ 0 w 8478"/>
              <a:gd name="T5" fmla="*/ 3124 h 7536"/>
              <a:gd name="T6" fmla="*/ 1054 w 8478"/>
              <a:gd name="T7" fmla="*/ 4169 h 7536"/>
              <a:gd name="T8" fmla="*/ 2119 w 8478"/>
              <a:gd name="T9" fmla="*/ 3124 h 7536"/>
              <a:gd name="T10" fmla="*/ 3173 w 8478"/>
              <a:gd name="T11" fmla="*/ 4169 h 7536"/>
              <a:gd name="T12" fmla="*/ 4239 w 8478"/>
              <a:gd name="T13" fmla="*/ 3124 h 7536"/>
              <a:gd name="T14" fmla="*/ 5293 w 8478"/>
              <a:gd name="T15" fmla="*/ 4169 h 7536"/>
              <a:gd name="T16" fmla="*/ 6346 w 8478"/>
              <a:gd name="T17" fmla="*/ 3124 h 7536"/>
              <a:gd name="T18" fmla="*/ 7412 w 8478"/>
              <a:gd name="T19" fmla="*/ 4169 h 7536"/>
              <a:gd name="T20" fmla="*/ 8478 w 8478"/>
              <a:gd name="T21" fmla="*/ 3124 h 7536"/>
              <a:gd name="T22" fmla="*/ 7727 w 8478"/>
              <a:gd name="T23" fmla="*/ 1215 h 7536"/>
              <a:gd name="T24" fmla="*/ 7146 w 8478"/>
              <a:gd name="T25" fmla="*/ 4497 h 7536"/>
              <a:gd name="T26" fmla="*/ 7146 w 8478"/>
              <a:gd name="T27" fmla="*/ 6928 h 7536"/>
              <a:gd name="T28" fmla="*/ 1332 w 8478"/>
              <a:gd name="T29" fmla="*/ 6928 h 7536"/>
              <a:gd name="T30" fmla="*/ 1332 w 8478"/>
              <a:gd name="T31" fmla="*/ 4497 h 7536"/>
              <a:gd name="T32" fmla="*/ 727 w 8478"/>
              <a:gd name="T33" fmla="*/ 4497 h 7536"/>
              <a:gd name="T34" fmla="*/ 727 w 8478"/>
              <a:gd name="T35" fmla="*/ 7050 h 7536"/>
              <a:gd name="T36" fmla="*/ 1187 w 8478"/>
              <a:gd name="T37" fmla="*/ 7536 h 7536"/>
              <a:gd name="T38" fmla="*/ 7279 w 8478"/>
              <a:gd name="T39" fmla="*/ 7536 h 7536"/>
              <a:gd name="T40" fmla="*/ 7739 w 8478"/>
              <a:gd name="T41" fmla="*/ 7050 h 7536"/>
              <a:gd name="T42" fmla="*/ 7739 w 8478"/>
              <a:gd name="T43" fmla="*/ 4497 h 7536"/>
              <a:gd name="T44" fmla="*/ 7146 w 8478"/>
              <a:gd name="T45" fmla="*/ 4497 h 7536"/>
              <a:gd name="T46" fmla="*/ 7727 w 8478"/>
              <a:gd name="T47" fmla="*/ 1203 h 7536"/>
              <a:gd name="T48" fmla="*/ 1211 w 8478"/>
              <a:gd name="T49" fmla="*/ 729 h 7536"/>
              <a:gd name="T50" fmla="*/ 7267 w 8478"/>
              <a:gd name="T51" fmla="*/ 729 h 7536"/>
              <a:gd name="T52" fmla="*/ 7630 w 8478"/>
              <a:gd name="T53" fmla="*/ 365 h 7536"/>
              <a:gd name="T54" fmla="*/ 7267 w 8478"/>
              <a:gd name="T55" fmla="*/ 0 h 7536"/>
              <a:gd name="T56" fmla="*/ 1211 w 8478"/>
              <a:gd name="T57" fmla="*/ 0 h 7536"/>
              <a:gd name="T58" fmla="*/ 848 w 8478"/>
              <a:gd name="T59" fmla="*/ 365 h 7536"/>
              <a:gd name="T60" fmla="*/ 1211 w 8478"/>
              <a:gd name="T61" fmla="*/ 729 h 7536"/>
              <a:gd name="T62" fmla="*/ 1211 w 8478"/>
              <a:gd name="T63" fmla="*/ 729 h 7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478" h="7536">
                <a:moveTo>
                  <a:pt x="7727" y="1215"/>
                </a:moveTo>
                <a:lnTo>
                  <a:pt x="727" y="1215"/>
                </a:lnTo>
                <a:lnTo>
                  <a:pt x="0" y="3124"/>
                </a:lnTo>
                <a:cubicBezTo>
                  <a:pt x="0" y="3695"/>
                  <a:pt x="472" y="4169"/>
                  <a:pt x="1054" y="4169"/>
                </a:cubicBezTo>
                <a:cubicBezTo>
                  <a:pt x="1635" y="4169"/>
                  <a:pt x="2119" y="3707"/>
                  <a:pt x="2119" y="3124"/>
                </a:cubicBezTo>
                <a:cubicBezTo>
                  <a:pt x="2119" y="3695"/>
                  <a:pt x="2592" y="4169"/>
                  <a:pt x="3173" y="4169"/>
                </a:cubicBezTo>
                <a:cubicBezTo>
                  <a:pt x="3755" y="4169"/>
                  <a:pt x="4239" y="3707"/>
                  <a:pt x="4239" y="3124"/>
                </a:cubicBezTo>
                <a:cubicBezTo>
                  <a:pt x="4239" y="3695"/>
                  <a:pt x="4711" y="4169"/>
                  <a:pt x="5293" y="4169"/>
                </a:cubicBezTo>
                <a:cubicBezTo>
                  <a:pt x="5874" y="4169"/>
                  <a:pt x="6346" y="3707"/>
                  <a:pt x="6346" y="3124"/>
                </a:cubicBezTo>
                <a:cubicBezTo>
                  <a:pt x="6346" y="3695"/>
                  <a:pt x="6819" y="4169"/>
                  <a:pt x="7412" y="4169"/>
                </a:cubicBezTo>
                <a:cubicBezTo>
                  <a:pt x="7994" y="4169"/>
                  <a:pt x="8478" y="3707"/>
                  <a:pt x="8478" y="3124"/>
                </a:cubicBezTo>
                <a:lnTo>
                  <a:pt x="7727" y="1215"/>
                </a:lnTo>
                <a:close/>
                <a:moveTo>
                  <a:pt x="7146" y="4497"/>
                </a:moveTo>
                <a:lnTo>
                  <a:pt x="7146" y="6928"/>
                </a:lnTo>
                <a:lnTo>
                  <a:pt x="1332" y="6928"/>
                </a:lnTo>
                <a:lnTo>
                  <a:pt x="1332" y="4497"/>
                </a:lnTo>
                <a:lnTo>
                  <a:pt x="727" y="4497"/>
                </a:lnTo>
                <a:lnTo>
                  <a:pt x="727" y="7050"/>
                </a:lnTo>
                <a:cubicBezTo>
                  <a:pt x="727" y="7269"/>
                  <a:pt x="969" y="7536"/>
                  <a:pt x="1187" y="7536"/>
                </a:cubicBezTo>
                <a:lnTo>
                  <a:pt x="7279" y="7536"/>
                </a:lnTo>
                <a:cubicBezTo>
                  <a:pt x="7497" y="7536"/>
                  <a:pt x="7739" y="7269"/>
                  <a:pt x="7739" y="7050"/>
                </a:cubicBezTo>
                <a:lnTo>
                  <a:pt x="7739" y="4497"/>
                </a:lnTo>
                <a:lnTo>
                  <a:pt x="7146" y="4497"/>
                </a:lnTo>
                <a:close/>
                <a:moveTo>
                  <a:pt x="7727" y="1203"/>
                </a:moveTo>
                <a:close/>
                <a:moveTo>
                  <a:pt x="1211" y="729"/>
                </a:moveTo>
                <a:lnTo>
                  <a:pt x="7267" y="729"/>
                </a:lnTo>
                <a:cubicBezTo>
                  <a:pt x="7473" y="729"/>
                  <a:pt x="7630" y="571"/>
                  <a:pt x="7630" y="365"/>
                </a:cubicBezTo>
                <a:cubicBezTo>
                  <a:pt x="7630" y="158"/>
                  <a:pt x="7473" y="0"/>
                  <a:pt x="7267" y="0"/>
                </a:cubicBezTo>
                <a:lnTo>
                  <a:pt x="1211" y="0"/>
                </a:lnTo>
                <a:cubicBezTo>
                  <a:pt x="1005" y="0"/>
                  <a:pt x="848" y="158"/>
                  <a:pt x="848" y="365"/>
                </a:cubicBezTo>
                <a:cubicBezTo>
                  <a:pt x="848" y="571"/>
                  <a:pt x="1005" y="729"/>
                  <a:pt x="1211" y="729"/>
                </a:cubicBezTo>
                <a:close/>
                <a:moveTo>
                  <a:pt x="1211" y="729"/>
                </a:moveTo>
                <a:close/>
              </a:path>
            </a:pathLst>
          </a:cu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B050"/>
              </a:solidFill>
              <a:effectLst/>
              <a:uLnTx/>
              <a:uFillTx/>
              <a:latin typeface="Calibri"/>
              <a:cs typeface="Arial"/>
            </a:endParaRPr>
          </a:p>
        </p:txBody>
      </p:sp>
      <p:sp>
        <p:nvSpPr>
          <p:cNvPr id="10" name="文本框 9">
            <a:extLst>
              <a:ext uri="{FF2B5EF4-FFF2-40B4-BE49-F238E27FC236}">
                <a16:creationId xmlns:a16="http://schemas.microsoft.com/office/drawing/2014/main" id="{7418B6AE-D15E-4D26-99AD-99C16C955C84}"/>
              </a:ext>
            </a:extLst>
          </p:cNvPr>
          <p:cNvSpPr txBox="1"/>
          <p:nvPr/>
        </p:nvSpPr>
        <p:spPr>
          <a:xfrm>
            <a:off x="512466" y="1790485"/>
            <a:ext cx="11594968" cy="4524315"/>
          </a:xfrm>
          <a:prstGeom prst="rect">
            <a:avLst/>
          </a:prstGeom>
          <a:noFill/>
        </p:spPr>
        <p:txBody>
          <a:bodyPr wrap="square">
            <a:spAutoFit/>
          </a:bodyPr>
          <a:lstStyle/>
          <a:p>
            <a:r>
              <a:rPr lang="zh-CN" altLang="en-US" sz="3200" b="0" i="0" dirty="0">
                <a:solidFill>
                  <a:srgbClr val="000000"/>
                </a:solidFill>
                <a:effectLst/>
                <a:latin typeface="Helvetica Neue"/>
              </a:rPr>
              <a:t>随机森林的名称中有两个关键词，一个是“随机”，一个就是“森林”。</a:t>
            </a:r>
            <a:endParaRPr lang="en-US" altLang="zh-CN" sz="3200" b="0" i="0" dirty="0">
              <a:solidFill>
                <a:srgbClr val="000000"/>
              </a:solidFill>
              <a:effectLst/>
              <a:latin typeface="Helvetica Neue"/>
            </a:endParaRPr>
          </a:p>
          <a:p>
            <a:endParaRPr lang="en-US" altLang="zh-CN" sz="3200" dirty="0">
              <a:solidFill>
                <a:srgbClr val="000000"/>
              </a:solidFill>
              <a:latin typeface="Helvetica Neue"/>
            </a:endParaRPr>
          </a:p>
          <a:p>
            <a:r>
              <a:rPr lang="zh-CN" altLang="en-US" sz="3200" b="0" i="0" dirty="0">
                <a:solidFill>
                  <a:srgbClr val="000000"/>
                </a:solidFill>
                <a:effectLst/>
                <a:latin typeface="Helvetica Neue"/>
              </a:rPr>
              <a:t>“</a:t>
            </a:r>
            <a:r>
              <a:rPr lang="zh-CN" altLang="en-US" sz="3200" b="0" i="0" dirty="0">
                <a:solidFill>
                  <a:srgbClr val="FF0000"/>
                </a:solidFill>
                <a:effectLst/>
                <a:latin typeface="Helvetica Neue"/>
              </a:rPr>
              <a:t>随机</a:t>
            </a:r>
            <a:r>
              <a:rPr lang="zh-CN" altLang="en-US" sz="3200" b="0" i="0" dirty="0">
                <a:solidFill>
                  <a:srgbClr val="000000"/>
                </a:solidFill>
                <a:effectLst/>
                <a:latin typeface="Helvetica Neue"/>
              </a:rPr>
              <a:t>”是指数据随机采样以及特征随机采样，主要体现在</a:t>
            </a:r>
            <a:r>
              <a:rPr lang="en-US" altLang="zh-CN" sz="3200" b="0" i="0" dirty="0">
                <a:solidFill>
                  <a:srgbClr val="000000"/>
                </a:solidFill>
                <a:effectLst/>
                <a:latin typeface="Helvetica Neue"/>
              </a:rPr>
              <a:t>Bagging</a:t>
            </a:r>
            <a:r>
              <a:rPr lang="zh-CN" altLang="en-US" sz="3200" b="0" i="0" dirty="0">
                <a:solidFill>
                  <a:srgbClr val="000000"/>
                </a:solidFill>
                <a:effectLst/>
                <a:latin typeface="Helvetica Neue"/>
              </a:rPr>
              <a:t>，它是一种有放回的抽样方法。</a:t>
            </a:r>
            <a:endParaRPr lang="zh-CN" altLang="en-US" sz="3200" dirty="0"/>
          </a:p>
          <a:p>
            <a:endParaRPr lang="en-US" altLang="zh-CN" sz="3200" dirty="0">
              <a:solidFill>
                <a:srgbClr val="000000"/>
              </a:solidFill>
              <a:latin typeface="Helvetica Neue"/>
            </a:endParaRPr>
          </a:p>
          <a:p>
            <a:r>
              <a:rPr lang="zh-CN" altLang="en-US" sz="3200" b="0" i="0" dirty="0">
                <a:solidFill>
                  <a:srgbClr val="000000"/>
                </a:solidFill>
                <a:effectLst/>
                <a:latin typeface="Helvetica Neue"/>
              </a:rPr>
              <a:t>“</a:t>
            </a:r>
            <a:r>
              <a:rPr lang="zh-CN" altLang="en-US" sz="3200" b="0" i="0" dirty="0">
                <a:solidFill>
                  <a:srgbClr val="FF0000"/>
                </a:solidFill>
                <a:effectLst/>
                <a:latin typeface="Helvetica Neue"/>
              </a:rPr>
              <a:t>森林</a:t>
            </a:r>
            <a:r>
              <a:rPr lang="zh-CN" altLang="en-US" sz="3200" b="0" i="0" dirty="0">
                <a:solidFill>
                  <a:srgbClr val="000000"/>
                </a:solidFill>
                <a:effectLst/>
                <a:latin typeface="Helvetica Neue"/>
              </a:rPr>
              <a:t>”我们很好理解，一棵叫做树，那么成百上千棵就可以叫做森林了。</a:t>
            </a:r>
            <a:endParaRPr lang="en-US" altLang="zh-CN" sz="3200" b="0" i="0" dirty="0">
              <a:solidFill>
                <a:srgbClr val="000000"/>
              </a:solidFill>
              <a:effectLst/>
              <a:latin typeface="Helvetica Neue"/>
            </a:endParaRPr>
          </a:p>
          <a:p>
            <a:endParaRPr lang="en-US" altLang="zh-CN" sz="3200" dirty="0">
              <a:solidFill>
                <a:srgbClr val="000000"/>
              </a:solidFill>
              <a:latin typeface="Helvetica Neue"/>
            </a:endParaRPr>
          </a:p>
        </p:txBody>
      </p:sp>
    </p:spTree>
    <p:custDataLst>
      <p:tags r:id="rId1"/>
    </p:custDataLst>
    <p:extLst>
      <p:ext uri="{BB962C8B-B14F-4D97-AF65-F5344CB8AC3E}">
        <p14:creationId xmlns:p14="http://schemas.microsoft.com/office/powerpoint/2010/main" val="3291292720"/>
      </p:ext>
    </p:extLst>
  </p:cSld>
  <p:clrMapOvr>
    <a:masterClrMapping/>
  </p:clrMapOvr>
  <p:transition advTm="2000"/>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4BA2447E-AFD1-43B0-AEEE-78C4B98E9F95}"/>
              </a:ext>
            </a:extLst>
          </p:cNvPr>
          <p:cNvSpPr/>
          <p:nvPr/>
        </p:nvSpPr>
        <p:spPr>
          <a:xfrm>
            <a:off x="512466" y="753626"/>
            <a:ext cx="2066382" cy="6372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Arial"/>
            </a:endParaRPr>
          </a:p>
        </p:txBody>
      </p:sp>
      <p:sp>
        <p:nvSpPr>
          <p:cNvPr id="343" name="TextBox 3">
            <a:extLst>
              <a:ext uri="{FF2B5EF4-FFF2-40B4-BE49-F238E27FC236}">
                <a16:creationId xmlns:a16="http://schemas.microsoft.com/office/drawing/2014/main" id="{60CB43B0-2A48-4AE3-9E61-80253A8DD5E7}"/>
              </a:ext>
            </a:extLst>
          </p:cNvPr>
          <p:cNvSpPr txBox="1"/>
          <p:nvPr/>
        </p:nvSpPr>
        <p:spPr>
          <a:xfrm>
            <a:off x="978337" y="948890"/>
            <a:ext cx="3320286" cy="646331"/>
          </a:xfrm>
          <a:custGeom>
            <a:avLst/>
            <a:gdLst>
              <a:gd name="T0" fmla="*/ 7727 w 8478"/>
              <a:gd name="T1" fmla="*/ 1215 h 7536"/>
              <a:gd name="T2" fmla="*/ 727 w 8478"/>
              <a:gd name="T3" fmla="*/ 1215 h 7536"/>
              <a:gd name="T4" fmla="*/ 0 w 8478"/>
              <a:gd name="T5" fmla="*/ 3124 h 7536"/>
              <a:gd name="T6" fmla="*/ 1054 w 8478"/>
              <a:gd name="T7" fmla="*/ 4169 h 7536"/>
              <a:gd name="T8" fmla="*/ 2119 w 8478"/>
              <a:gd name="T9" fmla="*/ 3124 h 7536"/>
              <a:gd name="T10" fmla="*/ 3173 w 8478"/>
              <a:gd name="T11" fmla="*/ 4169 h 7536"/>
              <a:gd name="T12" fmla="*/ 4239 w 8478"/>
              <a:gd name="T13" fmla="*/ 3124 h 7536"/>
              <a:gd name="T14" fmla="*/ 5293 w 8478"/>
              <a:gd name="T15" fmla="*/ 4169 h 7536"/>
              <a:gd name="T16" fmla="*/ 6346 w 8478"/>
              <a:gd name="T17" fmla="*/ 3124 h 7536"/>
              <a:gd name="T18" fmla="*/ 7412 w 8478"/>
              <a:gd name="T19" fmla="*/ 4169 h 7536"/>
              <a:gd name="T20" fmla="*/ 8478 w 8478"/>
              <a:gd name="T21" fmla="*/ 3124 h 7536"/>
              <a:gd name="T22" fmla="*/ 7727 w 8478"/>
              <a:gd name="T23" fmla="*/ 1215 h 7536"/>
              <a:gd name="T24" fmla="*/ 7146 w 8478"/>
              <a:gd name="T25" fmla="*/ 4497 h 7536"/>
              <a:gd name="T26" fmla="*/ 7146 w 8478"/>
              <a:gd name="T27" fmla="*/ 6928 h 7536"/>
              <a:gd name="T28" fmla="*/ 1332 w 8478"/>
              <a:gd name="T29" fmla="*/ 6928 h 7536"/>
              <a:gd name="T30" fmla="*/ 1332 w 8478"/>
              <a:gd name="T31" fmla="*/ 4497 h 7536"/>
              <a:gd name="T32" fmla="*/ 727 w 8478"/>
              <a:gd name="T33" fmla="*/ 4497 h 7536"/>
              <a:gd name="T34" fmla="*/ 727 w 8478"/>
              <a:gd name="T35" fmla="*/ 7050 h 7536"/>
              <a:gd name="T36" fmla="*/ 1187 w 8478"/>
              <a:gd name="T37" fmla="*/ 7536 h 7536"/>
              <a:gd name="T38" fmla="*/ 7279 w 8478"/>
              <a:gd name="T39" fmla="*/ 7536 h 7536"/>
              <a:gd name="T40" fmla="*/ 7739 w 8478"/>
              <a:gd name="T41" fmla="*/ 7050 h 7536"/>
              <a:gd name="T42" fmla="*/ 7739 w 8478"/>
              <a:gd name="T43" fmla="*/ 4497 h 7536"/>
              <a:gd name="T44" fmla="*/ 7146 w 8478"/>
              <a:gd name="T45" fmla="*/ 4497 h 7536"/>
              <a:gd name="T46" fmla="*/ 7727 w 8478"/>
              <a:gd name="T47" fmla="*/ 1203 h 7536"/>
              <a:gd name="T48" fmla="*/ 1211 w 8478"/>
              <a:gd name="T49" fmla="*/ 729 h 7536"/>
              <a:gd name="T50" fmla="*/ 7267 w 8478"/>
              <a:gd name="T51" fmla="*/ 729 h 7536"/>
              <a:gd name="T52" fmla="*/ 7630 w 8478"/>
              <a:gd name="T53" fmla="*/ 365 h 7536"/>
              <a:gd name="T54" fmla="*/ 7267 w 8478"/>
              <a:gd name="T55" fmla="*/ 0 h 7536"/>
              <a:gd name="T56" fmla="*/ 1211 w 8478"/>
              <a:gd name="T57" fmla="*/ 0 h 7536"/>
              <a:gd name="T58" fmla="*/ 848 w 8478"/>
              <a:gd name="T59" fmla="*/ 365 h 7536"/>
              <a:gd name="T60" fmla="*/ 1211 w 8478"/>
              <a:gd name="T61" fmla="*/ 729 h 7536"/>
              <a:gd name="T62" fmla="*/ 1211 w 8478"/>
              <a:gd name="T63" fmla="*/ 729 h 7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478" h="7536">
                <a:moveTo>
                  <a:pt x="7727" y="1215"/>
                </a:moveTo>
                <a:lnTo>
                  <a:pt x="727" y="1215"/>
                </a:lnTo>
                <a:lnTo>
                  <a:pt x="0" y="3124"/>
                </a:lnTo>
                <a:cubicBezTo>
                  <a:pt x="0" y="3695"/>
                  <a:pt x="472" y="4169"/>
                  <a:pt x="1054" y="4169"/>
                </a:cubicBezTo>
                <a:cubicBezTo>
                  <a:pt x="1635" y="4169"/>
                  <a:pt x="2119" y="3707"/>
                  <a:pt x="2119" y="3124"/>
                </a:cubicBezTo>
                <a:cubicBezTo>
                  <a:pt x="2119" y="3695"/>
                  <a:pt x="2592" y="4169"/>
                  <a:pt x="3173" y="4169"/>
                </a:cubicBezTo>
                <a:cubicBezTo>
                  <a:pt x="3755" y="4169"/>
                  <a:pt x="4239" y="3707"/>
                  <a:pt x="4239" y="3124"/>
                </a:cubicBezTo>
                <a:cubicBezTo>
                  <a:pt x="4239" y="3695"/>
                  <a:pt x="4711" y="4169"/>
                  <a:pt x="5293" y="4169"/>
                </a:cubicBezTo>
                <a:cubicBezTo>
                  <a:pt x="5874" y="4169"/>
                  <a:pt x="6346" y="3707"/>
                  <a:pt x="6346" y="3124"/>
                </a:cubicBezTo>
                <a:cubicBezTo>
                  <a:pt x="6346" y="3695"/>
                  <a:pt x="6819" y="4169"/>
                  <a:pt x="7412" y="4169"/>
                </a:cubicBezTo>
                <a:cubicBezTo>
                  <a:pt x="7994" y="4169"/>
                  <a:pt x="8478" y="3707"/>
                  <a:pt x="8478" y="3124"/>
                </a:cubicBezTo>
                <a:lnTo>
                  <a:pt x="7727" y="1215"/>
                </a:lnTo>
                <a:close/>
                <a:moveTo>
                  <a:pt x="7146" y="4497"/>
                </a:moveTo>
                <a:lnTo>
                  <a:pt x="7146" y="6928"/>
                </a:lnTo>
                <a:lnTo>
                  <a:pt x="1332" y="6928"/>
                </a:lnTo>
                <a:lnTo>
                  <a:pt x="1332" y="4497"/>
                </a:lnTo>
                <a:lnTo>
                  <a:pt x="727" y="4497"/>
                </a:lnTo>
                <a:lnTo>
                  <a:pt x="727" y="7050"/>
                </a:lnTo>
                <a:cubicBezTo>
                  <a:pt x="727" y="7269"/>
                  <a:pt x="969" y="7536"/>
                  <a:pt x="1187" y="7536"/>
                </a:cubicBezTo>
                <a:lnTo>
                  <a:pt x="7279" y="7536"/>
                </a:lnTo>
                <a:cubicBezTo>
                  <a:pt x="7497" y="7536"/>
                  <a:pt x="7739" y="7269"/>
                  <a:pt x="7739" y="7050"/>
                </a:cubicBezTo>
                <a:lnTo>
                  <a:pt x="7739" y="4497"/>
                </a:lnTo>
                <a:lnTo>
                  <a:pt x="7146" y="4497"/>
                </a:lnTo>
                <a:close/>
                <a:moveTo>
                  <a:pt x="7727" y="1203"/>
                </a:moveTo>
                <a:close/>
                <a:moveTo>
                  <a:pt x="1211" y="729"/>
                </a:moveTo>
                <a:lnTo>
                  <a:pt x="7267" y="729"/>
                </a:lnTo>
                <a:cubicBezTo>
                  <a:pt x="7473" y="729"/>
                  <a:pt x="7630" y="571"/>
                  <a:pt x="7630" y="365"/>
                </a:cubicBezTo>
                <a:cubicBezTo>
                  <a:pt x="7630" y="158"/>
                  <a:pt x="7473" y="0"/>
                  <a:pt x="7267" y="0"/>
                </a:cubicBezTo>
                <a:lnTo>
                  <a:pt x="1211" y="0"/>
                </a:lnTo>
                <a:cubicBezTo>
                  <a:pt x="1005" y="0"/>
                  <a:pt x="848" y="158"/>
                  <a:pt x="848" y="365"/>
                </a:cubicBezTo>
                <a:cubicBezTo>
                  <a:pt x="848" y="571"/>
                  <a:pt x="1005" y="729"/>
                  <a:pt x="1211" y="729"/>
                </a:cubicBezTo>
                <a:close/>
                <a:moveTo>
                  <a:pt x="1211" y="729"/>
                </a:moveTo>
                <a:close/>
              </a:path>
            </a:pathLst>
          </a:cu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3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Arial"/>
              </a:rPr>
              <a:t>随机森林特点</a:t>
            </a:r>
          </a:p>
        </p:txBody>
      </p:sp>
      <p:sp>
        <p:nvSpPr>
          <p:cNvPr id="344" name="iconfont-1191-801510">
            <a:extLst>
              <a:ext uri="{FF2B5EF4-FFF2-40B4-BE49-F238E27FC236}">
                <a16:creationId xmlns:a16="http://schemas.microsoft.com/office/drawing/2014/main" id="{40FCBC9A-563D-492B-A2DA-80405A37844F}"/>
              </a:ext>
            </a:extLst>
          </p:cNvPr>
          <p:cNvSpPr/>
          <p:nvPr/>
        </p:nvSpPr>
        <p:spPr>
          <a:xfrm>
            <a:off x="413635" y="1072247"/>
            <a:ext cx="438821" cy="440777"/>
          </a:xfrm>
          <a:custGeom>
            <a:avLst/>
            <a:gdLst>
              <a:gd name="T0" fmla="*/ 7727 w 8478"/>
              <a:gd name="T1" fmla="*/ 1215 h 7536"/>
              <a:gd name="T2" fmla="*/ 727 w 8478"/>
              <a:gd name="T3" fmla="*/ 1215 h 7536"/>
              <a:gd name="T4" fmla="*/ 0 w 8478"/>
              <a:gd name="T5" fmla="*/ 3124 h 7536"/>
              <a:gd name="T6" fmla="*/ 1054 w 8478"/>
              <a:gd name="T7" fmla="*/ 4169 h 7536"/>
              <a:gd name="T8" fmla="*/ 2119 w 8478"/>
              <a:gd name="T9" fmla="*/ 3124 h 7536"/>
              <a:gd name="T10" fmla="*/ 3173 w 8478"/>
              <a:gd name="T11" fmla="*/ 4169 h 7536"/>
              <a:gd name="T12" fmla="*/ 4239 w 8478"/>
              <a:gd name="T13" fmla="*/ 3124 h 7536"/>
              <a:gd name="T14" fmla="*/ 5293 w 8478"/>
              <a:gd name="T15" fmla="*/ 4169 h 7536"/>
              <a:gd name="T16" fmla="*/ 6346 w 8478"/>
              <a:gd name="T17" fmla="*/ 3124 h 7536"/>
              <a:gd name="T18" fmla="*/ 7412 w 8478"/>
              <a:gd name="T19" fmla="*/ 4169 h 7536"/>
              <a:gd name="T20" fmla="*/ 8478 w 8478"/>
              <a:gd name="T21" fmla="*/ 3124 h 7536"/>
              <a:gd name="T22" fmla="*/ 7727 w 8478"/>
              <a:gd name="T23" fmla="*/ 1215 h 7536"/>
              <a:gd name="T24" fmla="*/ 7146 w 8478"/>
              <a:gd name="T25" fmla="*/ 4497 h 7536"/>
              <a:gd name="T26" fmla="*/ 7146 w 8478"/>
              <a:gd name="T27" fmla="*/ 6928 h 7536"/>
              <a:gd name="T28" fmla="*/ 1332 w 8478"/>
              <a:gd name="T29" fmla="*/ 6928 h 7536"/>
              <a:gd name="T30" fmla="*/ 1332 w 8478"/>
              <a:gd name="T31" fmla="*/ 4497 h 7536"/>
              <a:gd name="T32" fmla="*/ 727 w 8478"/>
              <a:gd name="T33" fmla="*/ 4497 h 7536"/>
              <a:gd name="T34" fmla="*/ 727 w 8478"/>
              <a:gd name="T35" fmla="*/ 7050 h 7536"/>
              <a:gd name="T36" fmla="*/ 1187 w 8478"/>
              <a:gd name="T37" fmla="*/ 7536 h 7536"/>
              <a:gd name="T38" fmla="*/ 7279 w 8478"/>
              <a:gd name="T39" fmla="*/ 7536 h 7536"/>
              <a:gd name="T40" fmla="*/ 7739 w 8478"/>
              <a:gd name="T41" fmla="*/ 7050 h 7536"/>
              <a:gd name="T42" fmla="*/ 7739 w 8478"/>
              <a:gd name="T43" fmla="*/ 4497 h 7536"/>
              <a:gd name="T44" fmla="*/ 7146 w 8478"/>
              <a:gd name="T45" fmla="*/ 4497 h 7536"/>
              <a:gd name="T46" fmla="*/ 7727 w 8478"/>
              <a:gd name="T47" fmla="*/ 1203 h 7536"/>
              <a:gd name="T48" fmla="*/ 1211 w 8478"/>
              <a:gd name="T49" fmla="*/ 729 h 7536"/>
              <a:gd name="T50" fmla="*/ 7267 w 8478"/>
              <a:gd name="T51" fmla="*/ 729 h 7536"/>
              <a:gd name="T52" fmla="*/ 7630 w 8478"/>
              <a:gd name="T53" fmla="*/ 365 h 7536"/>
              <a:gd name="T54" fmla="*/ 7267 w 8478"/>
              <a:gd name="T55" fmla="*/ 0 h 7536"/>
              <a:gd name="T56" fmla="*/ 1211 w 8478"/>
              <a:gd name="T57" fmla="*/ 0 h 7536"/>
              <a:gd name="T58" fmla="*/ 848 w 8478"/>
              <a:gd name="T59" fmla="*/ 365 h 7536"/>
              <a:gd name="T60" fmla="*/ 1211 w 8478"/>
              <a:gd name="T61" fmla="*/ 729 h 7536"/>
              <a:gd name="T62" fmla="*/ 1211 w 8478"/>
              <a:gd name="T63" fmla="*/ 729 h 7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478" h="7536">
                <a:moveTo>
                  <a:pt x="7727" y="1215"/>
                </a:moveTo>
                <a:lnTo>
                  <a:pt x="727" y="1215"/>
                </a:lnTo>
                <a:lnTo>
                  <a:pt x="0" y="3124"/>
                </a:lnTo>
                <a:cubicBezTo>
                  <a:pt x="0" y="3695"/>
                  <a:pt x="472" y="4169"/>
                  <a:pt x="1054" y="4169"/>
                </a:cubicBezTo>
                <a:cubicBezTo>
                  <a:pt x="1635" y="4169"/>
                  <a:pt x="2119" y="3707"/>
                  <a:pt x="2119" y="3124"/>
                </a:cubicBezTo>
                <a:cubicBezTo>
                  <a:pt x="2119" y="3695"/>
                  <a:pt x="2592" y="4169"/>
                  <a:pt x="3173" y="4169"/>
                </a:cubicBezTo>
                <a:cubicBezTo>
                  <a:pt x="3755" y="4169"/>
                  <a:pt x="4239" y="3707"/>
                  <a:pt x="4239" y="3124"/>
                </a:cubicBezTo>
                <a:cubicBezTo>
                  <a:pt x="4239" y="3695"/>
                  <a:pt x="4711" y="4169"/>
                  <a:pt x="5293" y="4169"/>
                </a:cubicBezTo>
                <a:cubicBezTo>
                  <a:pt x="5874" y="4169"/>
                  <a:pt x="6346" y="3707"/>
                  <a:pt x="6346" y="3124"/>
                </a:cubicBezTo>
                <a:cubicBezTo>
                  <a:pt x="6346" y="3695"/>
                  <a:pt x="6819" y="4169"/>
                  <a:pt x="7412" y="4169"/>
                </a:cubicBezTo>
                <a:cubicBezTo>
                  <a:pt x="7994" y="4169"/>
                  <a:pt x="8478" y="3707"/>
                  <a:pt x="8478" y="3124"/>
                </a:cubicBezTo>
                <a:lnTo>
                  <a:pt x="7727" y="1215"/>
                </a:lnTo>
                <a:close/>
                <a:moveTo>
                  <a:pt x="7146" y="4497"/>
                </a:moveTo>
                <a:lnTo>
                  <a:pt x="7146" y="6928"/>
                </a:lnTo>
                <a:lnTo>
                  <a:pt x="1332" y="6928"/>
                </a:lnTo>
                <a:lnTo>
                  <a:pt x="1332" y="4497"/>
                </a:lnTo>
                <a:lnTo>
                  <a:pt x="727" y="4497"/>
                </a:lnTo>
                <a:lnTo>
                  <a:pt x="727" y="7050"/>
                </a:lnTo>
                <a:cubicBezTo>
                  <a:pt x="727" y="7269"/>
                  <a:pt x="969" y="7536"/>
                  <a:pt x="1187" y="7536"/>
                </a:cubicBezTo>
                <a:lnTo>
                  <a:pt x="7279" y="7536"/>
                </a:lnTo>
                <a:cubicBezTo>
                  <a:pt x="7497" y="7536"/>
                  <a:pt x="7739" y="7269"/>
                  <a:pt x="7739" y="7050"/>
                </a:cubicBezTo>
                <a:lnTo>
                  <a:pt x="7739" y="4497"/>
                </a:lnTo>
                <a:lnTo>
                  <a:pt x="7146" y="4497"/>
                </a:lnTo>
                <a:close/>
                <a:moveTo>
                  <a:pt x="7727" y="1203"/>
                </a:moveTo>
                <a:close/>
                <a:moveTo>
                  <a:pt x="1211" y="729"/>
                </a:moveTo>
                <a:lnTo>
                  <a:pt x="7267" y="729"/>
                </a:lnTo>
                <a:cubicBezTo>
                  <a:pt x="7473" y="729"/>
                  <a:pt x="7630" y="571"/>
                  <a:pt x="7630" y="365"/>
                </a:cubicBezTo>
                <a:cubicBezTo>
                  <a:pt x="7630" y="158"/>
                  <a:pt x="7473" y="0"/>
                  <a:pt x="7267" y="0"/>
                </a:cubicBezTo>
                <a:lnTo>
                  <a:pt x="1211" y="0"/>
                </a:lnTo>
                <a:cubicBezTo>
                  <a:pt x="1005" y="0"/>
                  <a:pt x="848" y="158"/>
                  <a:pt x="848" y="365"/>
                </a:cubicBezTo>
                <a:cubicBezTo>
                  <a:pt x="848" y="571"/>
                  <a:pt x="1005" y="729"/>
                  <a:pt x="1211" y="729"/>
                </a:cubicBezTo>
                <a:close/>
                <a:moveTo>
                  <a:pt x="1211" y="729"/>
                </a:moveTo>
                <a:close/>
              </a:path>
            </a:pathLst>
          </a:cu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B050"/>
              </a:solidFill>
              <a:effectLst/>
              <a:uLnTx/>
              <a:uFillTx/>
              <a:latin typeface="Calibri"/>
              <a:cs typeface="Arial"/>
            </a:endParaRPr>
          </a:p>
        </p:txBody>
      </p:sp>
      <p:sp>
        <p:nvSpPr>
          <p:cNvPr id="7" name="文本框 6">
            <a:extLst>
              <a:ext uri="{FF2B5EF4-FFF2-40B4-BE49-F238E27FC236}">
                <a16:creationId xmlns:a16="http://schemas.microsoft.com/office/drawing/2014/main" id="{2054E95F-32D6-48BD-A6B8-53E5FBA4A47C}"/>
              </a:ext>
            </a:extLst>
          </p:cNvPr>
          <p:cNvSpPr txBox="1"/>
          <p:nvPr/>
        </p:nvSpPr>
        <p:spPr>
          <a:xfrm>
            <a:off x="978337" y="2040805"/>
            <a:ext cx="11840064" cy="3539430"/>
          </a:xfrm>
          <a:prstGeom prst="rect">
            <a:avLst/>
          </a:prstGeom>
          <a:noFill/>
        </p:spPr>
        <p:txBody>
          <a:bodyPr wrap="square">
            <a:spAutoFit/>
          </a:bodyPr>
          <a:lstStyle/>
          <a:p>
            <a:pPr algn="l" rtl="0"/>
            <a:r>
              <a:rPr lang="en-US" altLang="zh-CN" sz="3200" b="0" i="0" dirty="0">
                <a:solidFill>
                  <a:srgbClr val="000000"/>
                </a:solidFill>
                <a:effectLst/>
                <a:latin typeface="Helvetica Neue"/>
              </a:rPr>
              <a:t>1.</a:t>
            </a:r>
            <a:r>
              <a:rPr lang="zh-CN" altLang="en-US" sz="3200" b="0" i="0" dirty="0">
                <a:solidFill>
                  <a:srgbClr val="000000"/>
                </a:solidFill>
                <a:effectLst/>
                <a:latin typeface="Helvetica Neue"/>
              </a:rPr>
              <a:t>在当前所有算法中，具有极好的准确率</a:t>
            </a:r>
          </a:p>
          <a:p>
            <a:pPr algn="l" rtl="0"/>
            <a:r>
              <a:rPr lang="en-US" altLang="zh-CN" sz="3200" b="0" i="0" dirty="0">
                <a:solidFill>
                  <a:srgbClr val="000000"/>
                </a:solidFill>
                <a:effectLst/>
                <a:latin typeface="Helvetica Neue"/>
              </a:rPr>
              <a:t>2.</a:t>
            </a:r>
            <a:r>
              <a:rPr lang="zh-CN" altLang="en-US" sz="3200" b="0" i="0" dirty="0">
                <a:solidFill>
                  <a:srgbClr val="000000"/>
                </a:solidFill>
                <a:effectLst/>
                <a:latin typeface="Helvetica Neue"/>
              </a:rPr>
              <a:t>能够有效地运行在大数据集上</a:t>
            </a:r>
          </a:p>
          <a:p>
            <a:pPr algn="l" rtl="0"/>
            <a:r>
              <a:rPr lang="en-US" altLang="zh-CN" sz="3200" b="0" i="0" dirty="0">
                <a:solidFill>
                  <a:srgbClr val="000000"/>
                </a:solidFill>
                <a:effectLst/>
                <a:latin typeface="Helvetica Neue"/>
              </a:rPr>
              <a:t>3.</a:t>
            </a:r>
            <a:r>
              <a:rPr lang="zh-CN" altLang="en-US" sz="3200" b="0" i="0" dirty="0">
                <a:solidFill>
                  <a:srgbClr val="000000"/>
                </a:solidFill>
                <a:effectLst/>
                <a:latin typeface="Helvetica Neue"/>
              </a:rPr>
              <a:t>能够处理具有高维特征的输入样本，而且不需要降维</a:t>
            </a:r>
          </a:p>
          <a:p>
            <a:pPr algn="l" rtl="0"/>
            <a:r>
              <a:rPr lang="en-US" altLang="zh-CN" sz="3200" b="0" i="0" dirty="0">
                <a:solidFill>
                  <a:srgbClr val="000000"/>
                </a:solidFill>
                <a:effectLst/>
                <a:latin typeface="Helvetica Neue"/>
              </a:rPr>
              <a:t>4.</a:t>
            </a:r>
            <a:r>
              <a:rPr lang="zh-CN" altLang="en-US" sz="3200" b="0" i="0" dirty="0">
                <a:solidFill>
                  <a:srgbClr val="000000"/>
                </a:solidFill>
                <a:effectLst/>
                <a:latin typeface="Helvetica Neue"/>
              </a:rPr>
              <a:t>能够评估各个特征在分类问题上的重要性</a:t>
            </a:r>
          </a:p>
          <a:p>
            <a:pPr algn="l" rtl="0"/>
            <a:r>
              <a:rPr lang="en-US" altLang="zh-CN" sz="3200" b="0" i="0" dirty="0">
                <a:solidFill>
                  <a:srgbClr val="000000"/>
                </a:solidFill>
                <a:effectLst/>
                <a:latin typeface="Helvetica Neue"/>
              </a:rPr>
              <a:t>5.</a:t>
            </a:r>
            <a:r>
              <a:rPr lang="zh-CN" altLang="en-US" sz="3200" b="0" i="0" dirty="0">
                <a:solidFill>
                  <a:srgbClr val="000000"/>
                </a:solidFill>
                <a:effectLst/>
                <a:latin typeface="Helvetica Neue"/>
              </a:rPr>
              <a:t>在生成过程中，能够获取到内部生成误差的一种无偏估计</a:t>
            </a:r>
          </a:p>
          <a:p>
            <a:pPr algn="l" rtl="0"/>
            <a:r>
              <a:rPr lang="en-US" altLang="zh-CN" sz="3200" b="0" i="0" dirty="0">
                <a:solidFill>
                  <a:srgbClr val="000000"/>
                </a:solidFill>
                <a:effectLst/>
                <a:latin typeface="Helvetica Neue"/>
              </a:rPr>
              <a:t>6.</a:t>
            </a:r>
            <a:r>
              <a:rPr lang="zh-CN" altLang="en-US" sz="3200" b="0" i="0" dirty="0">
                <a:solidFill>
                  <a:srgbClr val="000000"/>
                </a:solidFill>
                <a:effectLst/>
                <a:latin typeface="Helvetica Neue"/>
              </a:rPr>
              <a:t>对于缺省值问题也能够获得很好得结果</a:t>
            </a:r>
          </a:p>
          <a:p>
            <a:pPr algn="l" rtl="0"/>
            <a:r>
              <a:rPr lang="en-US" altLang="zh-CN" sz="3200" b="0" i="0" dirty="0">
                <a:solidFill>
                  <a:srgbClr val="000000"/>
                </a:solidFill>
                <a:effectLst/>
                <a:latin typeface="Helvetica Neue"/>
              </a:rPr>
              <a:t>... ...</a:t>
            </a:r>
          </a:p>
        </p:txBody>
      </p:sp>
    </p:spTree>
    <p:custDataLst>
      <p:tags r:id="rId1"/>
    </p:custDataLst>
    <p:extLst>
      <p:ext uri="{BB962C8B-B14F-4D97-AF65-F5344CB8AC3E}">
        <p14:creationId xmlns:p14="http://schemas.microsoft.com/office/powerpoint/2010/main" val="439060061"/>
      </p:ext>
    </p:extLst>
  </p:cSld>
  <p:clrMapOvr>
    <a:masterClrMapping/>
  </p:clrMapOvr>
  <p:transition advTm="2000"/>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4BA2447E-AFD1-43B0-AEEE-78C4B98E9F95}"/>
              </a:ext>
            </a:extLst>
          </p:cNvPr>
          <p:cNvSpPr/>
          <p:nvPr/>
        </p:nvSpPr>
        <p:spPr>
          <a:xfrm>
            <a:off x="512466" y="753626"/>
            <a:ext cx="2066382" cy="6372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Arial"/>
            </a:endParaRPr>
          </a:p>
        </p:txBody>
      </p:sp>
      <p:sp>
        <p:nvSpPr>
          <p:cNvPr id="343" name="TextBox 3">
            <a:extLst>
              <a:ext uri="{FF2B5EF4-FFF2-40B4-BE49-F238E27FC236}">
                <a16:creationId xmlns:a16="http://schemas.microsoft.com/office/drawing/2014/main" id="{60CB43B0-2A48-4AE3-9E61-80253A8DD5E7}"/>
              </a:ext>
            </a:extLst>
          </p:cNvPr>
          <p:cNvSpPr txBox="1"/>
          <p:nvPr/>
        </p:nvSpPr>
        <p:spPr>
          <a:xfrm>
            <a:off x="978337" y="948890"/>
            <a:ext cx="3320286" cy="646331"/>
          </a:xfrm>
          <a:custGeom>
            <a:avLst/>
            <a:gdLst>
              <a:gd name="T0" fmla="*/ 7727 w 8478"/>
              <a:gd name="T1" fmla="*/ 1215 h 7536"/>
              <a:gd name="T2" fmla="*/ 727 w 8478"/>
              <a:gd name="T3" fmla="*/ 1215 h 7536"/>
              <a:gd name="T4" fmla="*/ 0 w 8478"/>
              <a:gd name="T5" fmla="*/ 3124 h 7536"/>
              <a:gd name="T6" fmla="*/ 1054 w 8478"/>
              <a:gd name="T7" fmla="*/ 4169 h 7536"/>
              <a:gd name="T8" fmla="*/ 2119 w 8478"/>
              <a:gd name="T9" fmla="*/ 3124 h 7536"/>
              <a:gd name="T10" fmla="*/ 3173 w 8478"/>
              <a:gd name="T11" fmla="*/ 4169 h 7536"/>
              <a:gd name="T12" fmla="*/ 4239 w 8478"/>
              <a:gd name="T13" fmla="*/ 3124 h 7536"/>
              <a:gd name="T14" fmla="*/ 5293 w 8478"/>
              <a:gd name="T15" fmla="*/ 4169 h 7536"/>
              <a:gd name="T16" fmla="*/ 6346 w 8478"/>
              <a:gd name="T17" fmla="*/ 3124 h 7536"/>
              <a:gd name="T18" fmla="*/ 7412 w 8478"/>
              <a:gd name="T19" fmla="*/ 4169 h 7536"/>
              <a:gd name="T20" fmla="*/ 8478 w 8478"/>
              <a:gd name="T21" fmla="*/ 3124 h 7536"/>
              <a:gd name="T22" fmla="*/ 7727 w 8478"/>
              <a:gd name="T23" fmla="*/ 1215 h 7536"/>
              <a:gd name="T24" fmla="*/ 7146 w 8478"/>
              <a:gd name="T25" fmla="*/ 4497 h 7536"/>
              <a:gd name="T26" fmla="*/ 7146 w 8478"/>
              <a:gd name="T27" fmla="*/ 6928 h 7536"/>
              <a:gd name="T28" fmla="*/ 1332 w 8478"/>
              <a:gd name="T29" fmla="*/ 6928 h 7536"/>
              <a:gd name="T30" fmla="*/ 1332 w 8478"/>
              <a:gd name="T31" fmla="*/ 4497 h 7536"/>
              <a:gd name="T32" fmla="*/ 727 w 8478"/>
              <a:gd name="T33" fmla="*/ 4497 h 7536"/>
              <a:gd name="T34" fmla="*/ 727 w 8478"/>
              <a:gd name="T35" fmla="*/ 7050 h 7536"/>
              <a:gd name="T36" fmla="*/ 1187 w 8478"/>
              <a:gd name="T37" fmla="*/ 7536 h 7536"/>
              <a:gd name="T38" fmla="*/ 7279 w 8478"/>
              <a:gd name="T39" fmla="*/ 7536 h 7536"/>
              <a:gd name="T40" fmla="*/ 7739 w 8478"/>
              <a:gd name="T41" fmla="*/ 7050 h 7536"/>
              <a:gd name="T42" fmla="*/ 7739 w 8478"/>
              <a:gd name="T43" fmla="*/ 4497 h 7536"/>
              <a:gd name="T44" fmla="*/ 7146 w 8478"/>
              <a:gd name="T45" fmla="*/ 4497 h 7536"/>
              <a:gd name="T46" fmla="*/ 7727 w 8478"/>
              <a:gd name="T47" fmla="*/ 1203 h 7536"/>
              <a:gd name="T48" fmla="*/ 1211 w 8478"/>
              <a:gd name="T49" fmla="*/ 729 h 7536"/>
              <a:gd name="T50" fmla="*/ 7267 w 8478"/>
              <a:gd name="T51" fmla="*/ 729 h 7536"/>
              <a:gd name="T52" fmla="*/ 7630 w 8478"/>
              <a:gd name="T53" fmla="*/ 365 h 7536"/>
              <a:gd name="T54" fmla="*/ 7267 w 8478"/>
              <a:gd name="T55" fmla="*/ 0 h 7536"/>
              <a:gd name="T56" fmla="*/ 1211 w 8478"/>
              <a:gd name="T57" fmla="*/ 0 h 7536"/>
              <a:gd name="T58" fmla="*/ 848 w 8478"/>
              <a:gd name="T59" fmla="*/ 365 h 7536"/>
              <a:gd name="T60" fmla="*/ 1211 w 8478"/>
              <a:gd name="T61" fmla="*/ 729 h 7536"/>
              <a:gd name="T62" fmla="*/ 1211 w 8478"/>
              <a:gd name="T63" fmla="*/ 729 h 7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478" h="7536">
                <a:moveTo>
                  <a:pt x="7727" y="1215"/>
                </a:moveTo>
                <a:lnTo>
                  <a:pt x="727" y="1215"/>
                </a:lnTo>
                <a:lnTo>
                  <a:pt x="0" y="3124"/>
                </a:lnTo>
                <a:cubicBezTo>
                  <a:pt x="0" y="3695"/>
                  <a:pt x="472" y="4169"/>
                  <a:pt x="1054" y="4169"/>
                </a:cubicBezTo>
                <a:cubicBezTo>
                  <a:pt x="1635" y="4169"/>
                  <a:pt x="2119" y="3707"/>
                  <a:pt x="2119" y="3124"/>
                </a:cubicBezTo>
                <a:cubicBezTo>
                  <a:pt x="2119" y="3695"/>
                  <a:pt x="2592" y="4169"/>
                  <a:pt x="3173" y="4169"/>
                </a:cubicBezTo>
                <a:cubicBezTo>
                  <a:pt x="3755" y="4169"/>
                  <a:pt x="4239" y="3707"/>
                  <a:pt x="4239" y="3124"/>
                </a:cubicBezTo>
                <a:cubicBezTo>
                  <a:pt x="4239" y="3695"/>
                  <a:pt x="4711" y="4169"/>
                  <a:pt x="5293" y="4169"/>
                </a:cubicBezTo>
                <a:cubicBezTo>
                  <a:pt x="5874" y="4169"/>
                  <a:pt x="6346" y="3707"/>
                  <a:pt x="6346" y="3124"/>
                </a:cubicBezTo>
                <a:cubicBezTo>
                  <a:pt x="6346" y="3695"/>
                  <a:pt x="6819" y="4169"/>
                  <a:pt x="7412" y="4169"/>
                </a:cubicBezTo>
                <a:cubicBezTo>
                  <a:pt x="7994" y="4169"/>
                  <a:pt x="8478" y="3707"/>
                  <a:pt x="8478" y="3124"/>
                </a:cubicBezTo>
                <a:lnTo>
                  <a:pt x="7727" y="1215"/>
                </a:lnTo>
                <a:close/>
                <a:moveTo>
                  <a:pt x="7146" y="4497"/>
                </a:moveTo>
                <a:lnTo>
                  <a:pt x="7146" y="6928"/>
                </a:lnTo>
                <a:lnTo>
                  <a:pt x="1332" y="6928"/>
                </a:lnTo>
                <a:lnTo>
                  <a:pt x="1332" y="4497"/>
                </a:lnTo>
                <a:lnTo>
                  <a:pt x="727" y="4497"/>
                </a:lnTo>
                <a:lnTo>
                  <a:pt x="727" y="7050"/>
                </a:lnTo>
                <a:cubicBezTo>
                  <a:pt x="727" y="7269"/>
                  <a:pt x="969" y="7536"/>
                  <a:pt x="1187" y="7536"/>
                </a:cubicBezTo>
                <a:lnTo>
                  <a:pt x="7279" y="7536"/>
                </a:lnTo>
                <a:cubicBezTo>
                  <a:pt x="7497" y="7536"/>
                  <a:pt x="7739" y="7269"/>
                  <a:pt x="7739" y="7050"/>
                </a:cubicBezTo>
                <a:lnTo>
                  <a:pt x="7739" y="4497"/>
                </a:lnTo>
                <a:lnTo>
                  <a:pt x="7146" y="4497"/>
                </a:lnTo>
                <a:close/>
                <a:moveTo>
                  <a:pt x="7727" y="1203"/>
                </a:moveTo>
                <a:close/>
                <a:moveTo>
                  <a:pt x="1211" y="729"/>
                </a:moveTo>
                <a:lnTo>
                  <a:pt x="7267" y="729"/>
                </a:lnTo>
                <a:cubicBezTo>
                  <a:pt x="7473" y="729"/>
                  <a:pt x="7630" y="571"/>
                  <a:pt x="7630" y="365"/>
                </a:cubicBezTo>
                <a:cubicBezTo>
                  <a:pt x="7630" y="158"/>
                  <a:pt x="7473" y="0"/>
                  <a:pt x="7267" y="0"/>
                </a:cubicBezTo>
                <a:lnTo>
                  <a:pt x="1211" y="0"/>
                </a:lnTo>
                <a:cubicBezTo>
                  <a:pt x="1005" y="0"/>
                  <a:pt x="848" y="158"/>
                  <a:pt x="848" y="365"/>
                </a:cubicBezTo>
                <a:cubicBezTo>
                  <a:pt x="848" y="571"/>
                  <a:pt x="1005" y="729"/>
                  <a:pt x="1211" y="729"/>
                </a:cubicBezTo>
                <a:close/>
                <a:moveTo>
                  <a:pt x="1211" y="729"/>
                </a:moveTo>
                <a:close/>
              </a:path>
            </a:pathLst>
          </a:cu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3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Arial"/>
              </a:rPr>
              <a:t>随机森林生成</a:t>
            </a:r>
          </a:p>
        </p:txBody>
      </p:sp>
      <p:sp>
        <p:nvSpPr>
          <p:cNvPr id="344" name="iconfont-1191-801510">
            <a:extLst>
              <a:ext uri="{FF2B5EF4-FFF2-40B4-BE49-F238E27FC236}">
                <a16:creationId xmlns:a16="http://schemas.microsoft.com/office/drawing/2014/main" id="{40FCBC9A-563D-492B-A2DA-80405A37844F}"/>
              </a:ext>
            </a:extLst>
          </p:cNvPr>
          <p:cNvSpPr/>
          <p:nvPr/>
        </p:nvSpPr>
        <p:spPr>
          <a:xfrm>
            <a:off x="413635" y="1072247"/>
            <a:ext cx="438821" cy="440777"/>
          </a:xfrm>
          <a:custGeom>
            <a:avLst/>
            <a:gdLst>
              <a:gd name="T0" fmla="*/ 7727 w 8478"/>
              <a:gd name="T1" fmla="*/ 1215 h 7536"/>
              <a:gd name="T2" fmla="*/ 727 w 8478"/>
              <a:gd name="T3" fmla="*/ 1215 h 7536"/>
              <a:gd name="T4" fmla="*/ 0 w 8478"/>
              <a:gd name="T5" fmla="*/ 3124 h 7536"/>
              <a:gd name="T6" fmla="*/ 1054 w 8478"/>
              <a:gd name="T7" fmla="*/ 4169 h 7536"/>
              <a:gd name="T8" fmla="*/ 2119 w 8478"/>
              <a:gd name="T9" fmla="*/ 3124 h 7536"/>
              <a:gd name="T10" fmla="*/ 3173 w 8478"/>
              <a:gd name="T11" fmla="*/ 4169 h 7536"/>
              <a:gd name="T12" fmla="*/ 4239 w 8478"/>
              <a:gd name="T13" fmla="*/ 3124 h 7536"/>
              <a:gd name="T14" fmla="*/ 5293 w 8478"/>
              <a:gd name="T15" fmla="*/ 4169 h 7536"/>
              <a:gd name="T16" fmla="*/ 6346 w 8478"/>
              <a:gd name="T17" fmla="*/ 3124 h 7536"/>
              <a:gd name="T18" fmla="*/ 7412 w 8478"/>
              <a:gd name="T19" fmla="*/ 4169 h 7536"/>
              <a:gd name="T20" fmla="*/ 8478 w 8478"/>
              <a:gd name="T21" fmla="*/ 3124 h 7536"/>
              <a:gd name="T22" fmla="*/ 7727 w 8478"/>
              <a:gd name="T23" fmla="*/ 1215 h 7536"/>
              <a:gd name="T24" fmla="*/ 7146 w 8478"/>
              <a:gd name="T25" fmla="*/ 4497 h 7536"/>
              <a:gd name="T26" fmla="*/ 7146 w 8478"/>
              <a:gd name="T27" fmla="*/ 6928 h 7536"/>
              <a:gd name="T28" fmla="*/ 1332 w 8478"/>
              <a:gd name="T29" fmla="*/ 6928 h 7536"/>
              <a:gd name="T30" fmla="*/ 1332 w 8478"/>
              <a:gd name="T31" fmla="*/ 4497 h 7536"/>
              <a:gd name="T32" fmla="*/ 727 w 8478"/>
              <a:gd name="T33" fmla="*/ 4497 h 7536"/>
              <a:gd name="T34" fmla="*/ 727 w 8478"/>
              <a:gd name="T35" fmla="*/ 7050 h 7536"/>
              <a:gd name="T36" fmla="*/ 1187 w 8478"/>
              <a:gd name="T37" fmla="*/ 7536 h 7536"/>
              <a:gd name="T38" fmla="*/ 7279 w 8478"/>
              <a:gd name="T39" fmla="*/ 7536 h 7536"/>
              <a:gd name="T40" fmla="*/ 7739 w 8478"/>
              <a:gd name="T41" fmla="*/ 7050 h 7536"/>
              <a:gd name="T42" fmla="*/ 7739 w 8478"/>
              <a:gd name="T43" fmla="*/ 4497 h 7536"/>
              <a:gd name="T44" fmla="*/ 7146 w 8478"/>
              <a:gd name="T45" fmla="*/ 4497 h 7536"/>
              <a:gd name="T46" fmla="*/ 7727 w 8478"/>
              <a:gd name="T47" fmla="*/ 1203 h 7536"/>
              <a:gd name="T48" fmla="*/ 1211 w 8478"/>
              <a:gd name="T49" fmla="*/ 729 h 7536"/>
              <a:gd name="T50" fmla="*/ 7267 w 8478"/>
              <a:gd name="T51" fmla="*/ 729 h 7536"/>
              <a:gd name="T52" fmla="*/ 7630 w 8478"/>
              <a:gd name="T53" fmla="*/ 365 h 7536"/>
              <a:gd name="T54" fmla="*/ 7267 w 8478"/>
              <a:gd name="T55" fmla="*/ 0 h 7536"/>
              <a:gd name="T56" fmla="*/ 1211 w 8478"/>
              <a:gd name="T57" fmla="*/ 0 h 7536"/>
              <a:gd name="T58" fmla="*/ 848 w 8478"/>
              <a:gd name="T59" fmla="*/ 365 h 7536"/>
              <a:gd name="T60" fmla="*/ 1211 w 8478"/>
              <a:gd name="T61" fmla="*/ 729 h 7536"/>
              <a:gd name="T62" fmla="*/ 1211 w 8478"/>
              <a:gd name="T63" fmla="*/ 729 h 7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478" h="7536">
                <a:moveTo>
                  <a:pt x="7727" y="1215"/>
                </a:moveTo>
                <a:lnTo>
                  <a:pt x="727" y="1215"/>
                </a:lnTo>
                <a:lnTo>
                  <a:pt x="0" y="3124"/>
                </a:lnTo>
                <a:cubicBezTo>
                  <a:pt x="0" y="3695"/>
                  <a:pt x="472" y="4169"/>
                  <a:pt x="1054" y="4169"/>
                </a:cubicBezTo>
                <a:cubicBezTo>
                  <a:pt x="1635" y="4169"/>
                  <a:pt x="2119" y="3707"/>
                  <a:pt x="2119" y="3124"/>
                </a:cubicBezTo>
                <a:cubicBezTo>
                  <a:pt x="2119" y="3695"/>
                  <a:pt x="2592" y="4169"/>
                  <a:pt x="3173" y="4169"/>
                </a:cubicBezTo>
                <a:cubicBezTo>
                  <a:pt x="3755" y="4169"/>
                  <a:pt x="4239" y="3707"/>
                  <a:pt x="4239" y="3124"/>
                </a:cubicBezTo>
                <a:cubicBezTo>
                  <a:pt x="4239" y="3695"/>
                  <a:pt x="4711" y="4169"/>
                  <a:pt x="5293" y="4169"/>
                </a:cubicBezTo>
                <a:cubicBezTo>
                  <a:pt x="5874" y="4169"/>
                  <a:pt x="6346" y="3707"/>
                  <a:pt x="6346" y="3124"/>
                </a:cubicBezTo>
                <a:cubicBezTo>
                  <a:pt x="6346" y="3695"/>
                  <a:pt x="6819" y="4169"/>
                  <a:pt x="7412" y="4169"/>
                </a:cubicBezTo>
                <a:cubicBezTo>
                  <a:pt x="7994" y="4169"/>
                  <a:pt x="8478" y="3707"/>
                  <a:pt x="8478" y="3124"/>
                </a:cubicBezTo>
                <a:lnTo>
                  <a:pt x="7727" y="1215"/>
                </a:lnTo>
                <a:close/>
                <a:moveTo>
                  <a:pt x="7146" y="4497"/>
                </a:moveTo>
                <a:lnTo>
                  <a:pt x="7146" y="6928"/>
                </a:lnTo>
                <a:lnTo>
                  <a:pt x="1332" y="6928"/>
                </a:lnTo>
                <a:lnTo>
                  <a:pt x="1332" y="4497"/>
                </a:lnTo>
                <a:lnTo>
                  <a:pt x="727" y="4497"/>
                </a:lnTo>
                <a:lnTo>
                  <a:pt x="727" y="7050"/>
                </a:lnTo>
                <a:cubicBezTo>
                  <a:pt x="727" y="7269"/>
                  <a:pt x="969" y="7536"/>
                  <a:pt x="1187" y="7536"/>
                </a:cubicBezTo>
                <a:lnTo>
                  <a:pt x="7279" y="7536"/>
                </a:lnTo>
                <a:cubicBezTo>
                  <a:pt x="7497" y="7536"/>
                  <a:pt x="7739" y="7269"/>
                  <a:pt x="7739" y="7050"/>
                </a:cubicBezTo>
                <a:lnTo>
                  <a:pt x="7739" y="4497"/>
                </a:lnTo>
                <a:lnTo>
                  <a:pt x="7146" y="4497"/>
                </a:lnTo>
                <a:close/>
                <a:moveTo>
                  <a:pt x="7727" y="1203"/>
                </a:moveTo>
                <a:close/>
                <a:moveTo>
                  <a:pt x="1211" y="729"/>
                </a:moveTo>
                <a:lnTo>
                  <a:pt x="7267" y="729"/>
                </a:lnTo>
                <a:cubicBezTo>
                  <a:pt x="7473" y="729"/>
                  <a:pt x="7630" y="571"/>
                  <a:pt x="7630" y="365"/>
                </a:cubicBezTo>
                <a:cubicBezTo>
                  <a:pt x="7630" y="158"/>
                  <a:pt x="7473" y="0"/>
                  <a:pt x="7267" y="0"/>
                </a:cubicBezTo>
                <a:lnTo>
                  <a:pt x="1211" y="0"/>
                </a:lnTo>
                <a:cubicBezTo>
                  <a:pt x="1005" y="0"/>
                  <a:pt x="848" y="158"/>
                  <a:pt x="848" y="365"/>
                </a:cubicBezTo>
                <a:cubicBezTo>
                  <a:pt x="848" y="571"/>
                  <a:pt x="1005" y="729"/>
                  <a:pt x="1211" y="729"/>
                </a:cubicBezTo>
                <a:close/>
                <a:moveTo>
                  <a:pt x="1211" y="729"/>
                </a:moveTo>
                <a:close/>
              </a:path>
            </a:pathLst>
          </a:cu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B050"/>
              </a:solidFill>
              <a:effectLst/>
              <a:uLnTx/>
              <a:uFillTx/>
              <a:latin typeface="Calibri"/>
              <a:cs typeface="Arial"/>
            </a:endParaRPr>
          </a:p>
        </p:txBody>
      </p:sp>
      <p:sp>
        <p:nvSpPr>
          <p:cNvPr id="7" name="文本框 6">
            <a:extLst>
              <a:ext uri="{FF2B5EF4-FFF2-40B4-BE49-F238E27FC236}">
                <a16:creationId xmlns:a16="http://schemas.microsoft.com/office/drawing/2014/main" id="{2054E95F-32D6-48BD-A6B8-53E5FBA4A47C}"/>
              </a:ext>
            </a:extLst>
          </p:cNvPr>
          <p:cNvSpPr txBox="1"/>
          <p:nvPr/>
        </p:nvSpPr>
        <p:spPr>
          <a:xfrm>
            <a:off x="413635" y="2201061"/>
            <a:ext cx="10974851" cy="3046988"/>
          </a:xfrm>
          <a:prstGeom prst="rect">
            <a:avLst/>
          </a:prstGeom>
          <a:noFill/>
        </p:spPr>
        <p:txBody>
          <a:bodyPr wrap="square">
            <a:spAutoFit/>
          </a:bodyPr>
          <a:lstStyle/>
          <a:p>
            <a:pPr algn="l"/>
            <a:r>
              <a:rPr lang="zh-CN" altLang="en-US" sz="3200" b="0" i="0" dirty="0">
                <a:solidFill>
                  <a:srgbClr val="000000"/>
                </a:solidFill>
                <a:effectLst/>
                <a:latin typeface="Helvetica Neue"/>
              </a:rPr>
              <a:t>每棵树的按照如下规则生成：</a:t>
            </a:r>
          </a:p>
          <a:p>
            <a:pPr algn="l"/>
            <a:r>
              <a:rPr lang="en-US" altLang="zh-CN" sz="3200" b="0" i="0" dirty="0">
                <a:solidFill>
                  <a:srgbClr val="000000"/>
                </a:solidFill>
                <a:effectLst/>
                <a:latin typeface="Helvetica Neue"/>
              </a:rPr>
              <a:t>1</a:t>
            </a:r>
            <a:r>
              <a:rPr lang="zh-CN" altLang="en-US" sz="3200" b="0" i="0" dirty="0">
                <a:solidFill>
                  <a:srgbClr val="000000"/>
                </a:solidFill>
                <a:effectLst/>
                <a:latin typeface="Helvetica Neue"/>
              </a:rPr>
              <a:t>）如果训练集大小为</a:t>
            </a:r>
            <a:r>
              <a:rPr lang="en-US" altLang="zh-CN" sz="3200" b="0" i="0" dirty="0">
                <a:solidFill>
                  <a:srgbClr val="000000"/>
                </a:solidFill>
                <a:effectLst/>
                <a:latin typeface="Helvetica Neue"/>
              </a:rPr>
              <a:t>N</a:t>
            </a:r>
            <a:r>
              <a:rPr lang="zh-CN" altLang="en-US" sz="3200" b="0" i="0" dirty="0">
                <a:solidFill>
                  <a:srgbClr val="000000"/>
                </a:solidFill>
                <a:effectLst/>
                <a:latin typeface="Helvetica Neue"/>
              </a:rPr>
              <a:t>，对于每棵树而言，随机且有放回地从训练集中的抽取</a:t>
            </a:r>
            <a:r>
              <a:rPr lang="en-US" altLang="zh-CN" sz="3200" b="0" i="0" dirty="0">
                <a:solidFill>
                  <a:srgbClr val="000000"/>
                </a:solidFill>
                <a:effectLst/>
                <a:latin typeface="Helvetica Neue"/>
              </a:rPr>
              <a:t>N</a:t>
            </a:r>
            <a:r>
              <a:rPr lang="zh-CN" altLang="en-US" sz="3200" b="0" i="0" dirty="0">
                <a:solidFill>
                  <a:srgbClr val="000000"/>
                </a:solidFill>
                <a:effectLst/>
                <a:latin typeface="Helvetica Neue"/>
              </a:rPr>
              <a:t>个训练样本（这种采样方式称为</a:t>
            </a:r>
            <a:r>
              <a:rPr lang="en-US" altLang="zh-CN" sz="3200" b="0" i="0" dirty="0">
                <a:solidFill>
                  <a:srgbClr val="000000"/>
                </a:solidFill>
                <a:effectLst/>
                <a:latin typeface="Helvetica Neue"/>
              </a:rPr>
              <a:t>bootstrap sample</a:t>
            </a:r>
            <a:r>
              <a:rPr lang="zh-CN" altLang="en-US" sz="3200" b="0" i="0" dirty="0">
                <a:solidFill>
                  <a:srgbClr val="000000"/>
                </a:solidFill>
                <a:effectLst/>
                <a:latin typeface="Helvetica Neue"/>
              </a:rPr>
              <a:t>方法），作为该树的训练集；</a:t>
            </a:r>
          </a:p>
          <a:p>
            <a:pPr algn="l"/>
            <a:r>
              <a:rPr lang="zh-CN" altLang="en-US" sz="3200" b="0" i="0" dirty="0">
                <a:solidFill>
                  <a:srgbClr val="000000"/>
                </a:solidFill>
                <a:effectLst/>
                <a:latin typeface="Helvetica Neue"/>
              </a:rPr>
              <a:t>从这里我们可以知道：每棵树的训练集都是不同的，而且里面包含重复的训练样本（理解这点很重要）。</a:t>
            </a:r>
          </a:p>
        </p:txBody>
      </p:sp>
    </p:spTree>
    <p:custDataLst>
      <p:tags r:id="rId1"/>
    </p:custDataLst>
    <p:extLst>
      <p:ext uri="{BB962C8B-B14F-4D97-AF65-F5344CB8AC3E}">
        <p14:creationId xmlns:p14="http://schemas.microsoft.com/office/powerpoint/2010/main" val="510411910"/>
      </p:ext>
    </p:extLst>
  </p:cSld>
  <p:clrMapOvr>
    <a:masterClrMapping/>
  </p:clrMapOvr>
  <p:transition advTm="2000"/>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4BA2447E-AFD1-43B0-AEEE-78C4B98E9F95}"/>
              </a:ext>
            </a:extLst>
          </p:cNvPr>
          <p:cNvSpPr/>
          <p:nvPr/>
        </p:nvSpPr>
        <p:spPr>
          <a:xfrm>
            <a:off x="512466" y="753626"/>
            <a:ext cx="2066382" cy="6372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Arial"/>
            </a:endParaRPr>
          </a:p>
        </p:txBody>
      </p:sp>
      <p:sp>
        <p:nvSpPr>
          <p:cNvPr id="343" name="TextBox 3">
            <a:extLst>
              <a:ext uri="{FF2B5EF4-FFF2-40B4-BE49-F238E27FC236}">
                <a16:creationId xmlns:a16="http://schemas.microsoft.com/office/drawing/2014/main" id="{60CB43B0-2A48-4AE3-9E61-80253A8DD5E7}"/>
              </a:ext>
            </a:extLst>
          </p:cNvPr>
          <p:cNvSpPr txBox="1"/>
          <p:nvPr/>
        </p:nvSpPr>
        <p:spPr>
          <a:xfrm>
            <a:off x="978336" y="948890"/>
            <a:ext cx="3895321" cy="646331"/>
          </a:xfrm>
          <a:custGeom>
            <a:avLst/>
            <a:gdLst>
              <a:gd name="T0" fmla="*/ 7727 w 8478"/>
              <a:gd name="T1" fmla="*/ 1215 h 7536"/>
              <a:gd name="T2" fmla="*/ 727 w 8478"/>
              <a:gd name="T3" fmla="*/ 1215 h 7536"/>
              <a:gd name="T4" fmla="*/ 0 w 8478"/>
              <a:gd name="T5" fmla="*/ 3124 h 7536"/>
              <a:gd name="T6" fmla="*/ 1054 w 8478"/>
              <a:gd name="T7" fmla="*/ 4169 h 7536"/>
              <a:gd name="T8" fmla="*/ 2119 w 8478"/>
              <a:gd name="T9" fmla="*/ 3124 h 7536"/>
              <a:gd name="T10" fmla="*/ 3173 w 8478"/>
              <a:gd name="T11" fmla="*/ 4169 h 7536"/>
              <a:gd name="T12" fmla="*/ 4239 w 8478"/>
              <a:gd name="T13" fmla="*/ 3124 h 7536"/>
              <a:gd name="T14" fmla="*/ 5293 w 8478"/>
              <a:gd name="T15" fmla="*/ 4169 h 7536"/>
              <a:gd name="T16" fmla="*/ 6346 w 8478"/>
              <a:gd name="T17" fmla="*/ 3124 h 7536"/>
              <a:gd name="T18" fmla="*/ 7412 w 8478"/>
              <a:gd name="T19" fmla="*/ 4169 h 7536"/>
              <a:gd name="T20" fmla="*/ 8478 w 8478"/>
              <a:gd name="T21" fmla="*/ 3124 h 7536"/>
              <a:gd name="T22" fmla="*/ 7727 w 8478"/>
              <a:gd name="T23" fmla="*/ 1215 h 7536"/>
              <a:gd name="T24" fmla="*/ 7146 w 8478"/>
              <a:gd name="T25" fmla="*/ 4497 h 7536"/>
              <a:gd name="T26" fmla="*/ 7146 w 8478"/>
              <a:gd name="T27" fmla="*/ 6928 h 7536"/>
              <a:gd name="T28" fmla="*/ 1332 w 8478"/>
              <a:gd name="T29" fmla="*/ 6928 h 7536"/>
              <a:gd name="T30" fmla="*/ 1332 w 8478"/>
              <a:gd name="T31" fmla="*/ 4497 h 7536"/>
              <a:gd name="T32" fmla="*/ 727 w 8478"/>
              <a:gd name="T33" fmla="*/ 4497 h 7536"/>
              <a:gd name="T34" fmla="*/ 727 w 8478"/>
              <a:gd name="T35" fmla="*/ 7050 h 7536"/>
              <a:gd name="T36" fmla="*/ 1187 w 8478"/>
              <a:gd name="T37" fmla="*/ 7536 h 7536"/>
              <a:gd name="T38" fmla="*/ 7279 w 8478"/>
              <a:gd name="T39" fmla="*/ 7536 h 7536"/>
              <a:gd name="T40" fmla="*/ 7739 w 8478"/>
              <a:gd name="T41" fmla="*/ 7050 h 7536"/>
              <a:gd name="T42" fmla="*/ 7739 w 8478"/>
              <a:gd name="T43" fmla="*/ 4497 h 7536"/>
              <a:gd name="T44" fmla="*/ 7146 w 8478"/>
              <a:gd name="T45" fmla="*/ 4497 h 7536"/>
              <a:gd name="T46" fmla="*/ 7727 w 8478"/>
              <a:gd name="T47" fmla="*/ 1203 h 7536"/>
              <a:gd name="T48" fmla="*/ 1211 w 8478"/>
              <a:gd name="T49" fmla="*/ 729 h 7536"/>
              <a:gd name="T50" fmla="*/ 7267 w 8478"/>
              <a:gd name="T51" fmla="*/ 729 h 7536"/>
              <a:gd name="T52" fmla="*/ 7630 w 8478"/>
              <a:gd name="T53" fmla="*/ 365 h 7536"/>
              <a:gd name="T54" fmla="*/ 7267 w 8478"/>
              <a:gd name="T55" fmla="*/ 0 h 7536"/>
              <a:gd name="T56" fmla="*/ 1211 w 8478"/>
              <a:gd name="T57" fmla="*/ 0 h 7536"/>
              <a:gd name="T58" fmla="*/ 848 w 8478"/>
              <a:gd name="T59" fmla="*/ 365 h 7536"/>
              <a:gd name="T60" fmla="*/ 1211 w 8478"/>
              <a:gd name="T61" fmla="*/ 729 h 7536"/>
              <a:gd name="T62" fmla="*/ 1211 w 8478"/>
              <a:gd name="T63" fmla="*/ 729 h 7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478" h="7536">
                <a:moveTo>
                  <a:pt x="7727" y="1215"/>
                </a:moveTo>
                <a:lnTo>
                  <a:pt x="727" y="1215"/>
                </a:lnTo>
                <a:lnTo>
                  <a:pt x="0" y="3124"/>
                </a:lnTo>
                <a:cubicBezTo>
                  <a:pt x="0" y="3695"/>
                  <a:pt x="472" y="4169"/>
                  <a:pt x="1054" y="4169"/>
                </a:cubicBezTo>
                <a:cubicBezTo>
                  <a:pt x="1635" y="4169"/>
                  <a:pt x="2119" y="3707"/>
                  <a:pt x="2119" y="3124"/>
                </a:cubicBezTo>
                <a:cubicBezTo>
                  <a:pt x="2119" y="3695"/>
                  <a:pt x="2592" y="4169"/>
                  <a:pt x="3173" y="4169"/>
                </a:cubicBezTo>
                <a:cubicBezTo>
                  <a:pt x="3755" y="4169"/>
                  <a:pt x="4239" y="3707"/>
                  <a:pt x="4239" y="3124"/>
                </a:cubicBezTo>
                <a:cubicBezTo>
                  <a:pt x="4239" y="3695"/>
                  <a:pt x="4711" y="4169"/>
                  <a:pt x="5293" y="4169"/>
                </a:cubicBezTo>
                <a:cubicBezTo>
                  <a:pt x="5874" y="4169"/>
                  <a:pt x="6346" y="3707"/>
                  <a:pt x="6346" y="3124"/>
                </a:cubicBezTo>
                <a:cubicBezTo>
                  <a:pt x="6346" y="3695"/>
                  <a:pt x="6819" y="4169"/>
                  <a:pt x="7412" y="4169"/>
                </a:cubicBezTo>
                <a:cubicBezTo>
                  <a:pt x="7994" y="4169"/>
                  <a:pt x="8478" y="3707"/>
                  <a:pt x="8478" y="3124"/>
                </a:cubicBezTo>
                <a:lnTo>
                  <a:pt x="7727" y="1215"/>
                </a:lnTo>
                <a:close/>
                <a:moveTo>
                  <a:pt x="7146" y="4497"/>
                </a:moveTo>
                <a:lnTo>
                  <a:pt x="7146" y="6928"/>
                </a:lnTo>
                <a:lnTo>
                  <a:pt x="1332" y="6928"/>
                </a:lnTo>
                <a:lnTo>
                  <a:pt x="1332" y="4497"/>
                </a:lnTo>
                <a:lnTo>
                  <a:pt x="727" y="4497"/>
                </a:lnTo>
                <a:lnTo>
                  <a:pt x="727" y="7050"/>
                </a:lnTo>
                <a:cubicBezTo>
                  <a:pt x="727" y="7269"/>
                  <a:pt x="969" y="7536"/>
                  <a:pt x="1187" y="7536"/>
                </a:cubicBezTo>
                <a:lnTo>
                  <a:pt x="7279" y="7536"/>
                </a:lnTo>
                <a:cubicBezTo>
                  <a:pt x="7497" y="7536"/>
                  <a:pt x="7739" y="7269"/>
                  <a:pt x="7739" y="7050"/>
                </a:cubicBezTo>
                <a:lnTo>
                  <a:pt x="7739" y="4497"/>
                </a:lnTo>
                <a:lnTo>
                  <a:pt x="7146" y="4497"/>
                </a:lnTo>
                <a:close/>
                <a:moveTo>
                  <a:pt x="7727" y="1203"/>
                </a:moveTo>
                <a:close/>
                <a:moveTo>
                  <a:pt x="1211" y="729"/>
                </a:moveTo>
                <a:lnTo>
                  <a:pt x="7267" y="729"/>
                </a:lnTo>
                <a:cubicBezTo>
                  <a:pt x="7473" y="729"/>
                  <a:pt x="7630" y="571"/>
                  <a:pt x="7630" y="365"/>
                </a:cubicBezTo>
                <a:cubicBezTo>
                  <a:pt x="7630" y="158"/>
                  <a:pt x="7473" y="0"/>
                  <a:pt x="7267" y="0"/>
                </a:cubicBezTo>
                <a:lnTo>
                  <a:pt x="1211" y="0"/>
                </a:lnTo>
                <a:cubicBezTo>
                  <a:pt x="1005" y="0"/>
                  <a:pt x="848" y="158"/>
                  <a:pt x="848" y="365"/>
                </a:cubicBezTo>
                <a:cubicBezTo>
                  <a:pt x="848" y="571"/>
                  <a:pt x="1005" y="729"/>
                  <a:pt x="1211" y="729"/>
                </a:cubicBezTo>
                <a:close/>
                <a:moveTo>
                  <a:pt x="1211" y="729"/>
                </a:moveTo>
                <a:close/>
              </a:path>
            </a:pathLst>
          </a:cu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3600" b="0" i="0" dirty="0">
                <a:solidFill>
                  <a:srgbClr val="000000"/>
                </a:solidFill>
                <a:effectLst/>
                <a:latin typeface="Helvetica Neue"/>
              </a:rPr>
              <a:t>随机森林分类效果</a:t>
            </a:r>
            <a:endParaRPr kumimoji="0" lang="zh-CN" altLang="en-US" sz="3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Arial"/>
            </a:endParaRPr>
          </a:p>
        </p:txBody>
      </p:sp>
      <p:sp>
        <p:nvSpPr>
          <p:cNvPr id="344" name="iconfont-1191-801510">
            <a:extLst>
              <a:ext uri="{FF2B5EF4-FFF2-40B4-BE49-F238E27FC236}">
                <a16:creationId xmlns:a16="http://schemas.microsoft.com/office/drawing/2014/main" id="{40FCBC9A-563D-492B-A2DA-80405A37844F}"/>
              </a:ext>
            </a:extLst>
          </p:cNvPr>
          <p:cNvSpPr/>
          <p:nvPr/>
        </p:nvSpPr>
        <p:spPr>
          <a:xfrm>
            <a:off x="413635" y="1072247"/>
            <a:ext cx="438821" cy="440777"/>
          </a:xfrm>
          <a:custGeom>
            <a:avLst/>
            <a:gdLst>
              <a:gd name="T0" fmla="*/ 7727 w 8478"/>
              <a:gd name="T1" fmla="*/ 1215 h 7536"/>
              <a:gd name="T2" fmla="*/ 727 w 8478"/>
              <a:gd name="T3" fmla="*/ 1215 h 7536"/>
              <a:gd name="T4" fmla="*/ 0 w 8478"/>
              <a:gd name="T5" fmla="*/ 3124 h 7536"/>
              <a:gd name="T6" fmla="*/ 1054 w 8478"/>
              <a:gd name="T7" fmla="*/ 4169 h 7536"/>
              <a:gd name="T8" fmla="*/ 2119 w 8478"/>
              <a:gd name="T9" fmla="*/ 3124 h 7536"/>
              <a:gd name="T10" fmla="*/ 3173 w 8478"/>
              <a:gd name="T11" fmla="*/ 4169 h 7536"/>
              <a:gd name="T12" fmla="*/ 4239 w 8478"/>
              <a:gd name="T13" fmla="*/ 3124 h 7536"/>
              <a:gd name="T14" fmla="*/ 5293 w 8478"/>
              <a:gd name="T15" fmla="*/ 4169 h 7536"/>
              <a:gd name="T16" fmla="*/ 6346 w 8478"/>
              <a:gd name="T17" fmla="*/ 3124 h 7536"/>
              <a:gd name="T18" fmla="*/ 7412 w 8478"/>
              <a:gd name="T19" fmla="*/ 4169 h 7536"/>
              <a:gd name="T20" fmla="*/ 8478 w 8478"/>
              <a:gd name="T21" fmla="*/ 3124 h 7536"/>
              <a:gd name="T22" fmla="*/ 7727 w 8478"/>
              <a:gd name="T23" fmla="*/ 1215 h 7536"/>
              <a:gd name="T24" fmla="*/ 7146 w 8478"/>
              <a:gd name="T25" fmla="*/ 4497 h 7536"/>
              <a:gd name="T26" fmla="*/ 7146 w 8478"/>
              <a:gd name="T27" fmla="*/ 6928 h 7536"/>
              <a:gd name="T28" fmla="*/ 1332 w 8478"/>
              <a:gd name="T29" fmla="*/ 6928 h 7536"/>
              <a:gd name="T30" fmla="*/ 1332 w 8478"/>
              <a:gd name="T31" fmla="*/ 4497 h 7536"/>
              <a:gd name="T32" fmla="*/ 727 w 8478"/>
              <a:gd name="T33" fmla="*/ 4497 h 7536"/>
              <a:gd name="T34" fmla="*/ 727 w 8478"/>
              <a:gd name="T35" fmla="*/ 7050 h 7536"/>
              <a:gd name="T36" fmla="*/ 1187 w 8478"/>
              <a:gd name="T37" fmla="*/ 7536 h 7536"/>
              <a:gd name="T38" fmla="*/ 7279 w 8478"/>
              <a:gd name="T39" fmla="*/ 7536 h 7536"/>
              <a:gd name="T40" fmla="*/ 7739 w 8478"/>
              <a:gd name="T41" fmla="*/ 7050 h 7536"/>
              <a:gd name="T42" fmla="*/ 7739 w 8478"/>
              <a:gd name="T43" fmla="*/ 4497 h 7536"/>
              <a:gd name="T44" fmla="*/ 7146 w 8478"/>
              <a:gd name="T45" fmla="*/ 4497 h 7536"/>
              <a:gd name="T46" fmla="*/ 7727 w 8478"/>
              <a:gd name="T47" fmla="*/ 1203 h 7536"/>
              <a:gd name="T48" fmla="*/ 1211 w 8478"/>
              <a:gd name="T49" fmla="*/ 729 h 7536"/>
              <a:gd name="T50" fmla="*/ 7267 w 8478"/>
              <a:gd name="T51" fmla="*/ 729 h 7536"/>
              <a:gd name="T52" fmla="*/ 7630 w 8478"/>
              <a:gd name="T53" fmla="*/ 365 h 7536"/>
              <a:gd name="T54" fmla="*/ 7267 w 8478"/>
              <a:gd name="T55" fmla="*/ 0 h 7536"/>
              <a:gd name="T56" fmla="*/ 1211 w 8478"/>
              <a:gd name="T57" fmla="*/ 0 h 7536"/>
              <a:gd name="T58" fmla="*/ 848 w 8478"/>
              <a:gd name="T59" fmla="*/ 365 h 7536"/>
              <a:gd name="T60" fmla="*/ 1211 w 8478"/>
              <a:gd name="T61" fmla="*/ 729 h 7536"/>
              <a:gd name="T62" fmla="*/ 1211 w 8478"/>
              <a:gd name="T63" fmla="*/ 729 h 7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478" h="7536">
                <a:moveTo>
                  <a:pt x="7727" y="1215"/>
                </a:moveTo>
                <a:lnTo>
                  <a:pt x="727" y="1215"/>
                </a:lnTo>
                <a:lnTo>
                  <a:pt x="0" y="3124"/>
                </a:lnTo>
                <a:cubicBezTo>
                  <a:pt x="0" y="3695"/>
                  <a:pt x="472" y="4169"/>
                  <a:pt x="1054" y="4169"/>
                </a:cubicBezTo>
                <a:cubicBezTo>
                  <a:pt x="1635" y="4169"/>
                  <a:pt x="2119" y="3707"/>
                  <a:pt x="2119" y="3124"/>
                </a:cubicBezTo>
                <a:cubicBezTo>
                  <a:pt x="2119" y="3695"/>
                  <a:pt x="2592" y="4169"/>
                  <a:pt x="3173" y="4169"/>
                </a:cubicBezTo>
                <a:cubicBezTo>
                  <a:pt x="3755" y="4169"/>
                  <a:pt x="4239" y="3707"/>
                  <a:pt x="4239" y="3124"/>
                </a:cubicBezTo>
                <a:cubicBezTo>
                  <a:pt x="4239" y="3695"/>
                  <a:pt x="4711" y="4169"/>
                  <a:pt x="5293" y="4169"/>
                </a:cubicBezTo>
                <a:cubicBezTo>
                  <a:pt x="5874" y="4169"/>
                  <a:pt x="6346" y="3707"/>
                  <a:pt x="6346" y="3124"/>
                </a:cubicBezTo>
                <a:cubicBezTo>
                  <a:pt x="6346" y="3695"/>
                  <a:pt x="6819" y="4169"/>
                  <a:pt x="7412" y="4169"/>
                </a:cubicBezTo>
                <a:cubicBezTo>
                  <a:pt x="7994" y="4169"/>
                  <a:pt x="8478" y="3707"/>
                  <a:pt x="8478" y="3124"/>
                </a:cubicBezTo>
                <a:lnTo>
                  <a:pt x="7727" y="1215"/>
                </a:lnTo>
                <a:close/>
                <a:moveTo>
                  <a:pt x="7146" y="4497"/>
                </a:moveTo>
                <a:lnTo>
                  <a:pt x="7146" y="6928"/>
                </a:lnTo>
                <a:lnTo>
                  <a:pt x="1332" y="6928"/>
                </a:lnTo>
                <a:lnTo>
                  <a:pt x="1332" y="4497"/>
                </a:lnTo>
                <a:lnTo>
                  <a:pt x="727" y="4497"/>
                </a:lnTo>
                <a:lnTo>
                  <a:pt x="727" y="7050"/>
                </a:lnTo>
                <a:cubicBezTo>
                  <a:pt x="727" y="7269"/>
                  <a:pt x="969" y="7536"/>
                  <a:pt x="1187" y="7536"/>
                </a:cubicBezTo>
                <a:lnTo>
                  <a:pt x="7279" y="7536"/>
                </a:lnTo>
                <a:cubicBezTo>
                  <a:pt x="7497" y="7536"/>
                  <a:pt x="7739" y="7269"/>
                  <a:pt x="7739" y="7050"/>
                </a:cubicBezTo>
                <a:lnTo>
                  <a:pt x="7739" y="4497"/>
                </a:lnTo>
                <a:lnTo>
                  <a:pt x="7146" y="4497"/>
                </a:lnTo>
                <a:close/>
                <a:moveTo>
                  <a:pt x="7727" y="1203"/>
                </a:moveTo>
                <a:close/>
                <a:moveTo>
                  <a:pt x="1211" y="729"/>
                </a:moveTo>
                <a:lnTo>
                  <a:pt x="7267" y="729"/>
                </a:lnTo>
                <a:cubicBezTo>
                  <a:pt x="7473" y="729"/>
                  <a:pt x="7630" y="571"/>
                  <a:pt x="7630" y="365"/>
                </a:cubicBezTo>
                <a:cubicBezTo>
                  <a:pt x="7630" y="158"/>
                  <a:pt x="7473" y="0"/>
                  <a:pt x="7267" y="0"/>
                </a:cubicBezTo>
                <a:lnTo>
                  <a:pt x="1211" y="0"/>
                </a:lnTo>
                <a:cubicBezTo>
                  <a:pt x="1005" y="0"/>
                  <a:pt x="848" y="158"/>
                  <a:pt x="848" y="365"/>
                </a:cubicBezTo>
                <a:cubicBezTo>
                  <a:pt x="848" y="571"/>
                  <a:pt x="1005" y="729"/>
                  <a:pt x="1211" y="729"/>
                </a:cubicBezTo>
                <a:close/>
                <a:moveTo>
                  <a:pt x="1211" y="729"/>
                </a:moveTo>
                <a:close/>
              </a:path>
            </a:pathLst>
          </a:cu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B050"/>
              </a:solidFill>
              <a:effectLst/>
              <a:uLnTx/>
              <a:uFillTx/>
              <a:latin typeface="Calibri"/>
              <a:cs typeface="Arial"/>
            </a:endParaRPr>
          </a:p>
        </p:txBody>
      </p:sp>
      <p:sp>
        <p:nvSpPr>
          <p:cNvPr id="7" name="文本框 6">
            <a:extLst>
              <a:ext uri="{FF2B5EF4-FFF2-40B4-BE49-F238E27FC236}">
                <a16:creationId xmlns:a16="http://schemas.microsoft.com/office/drawing/2014/main" id="{2054E95F-32D6-48BD-A6B8-53E5FBA4A47C}"/>
              </a:ext>
            </a:extLst>
          </p:cNvPr>
          <p:cNvSpPr txBox="1"/>
          <p:nvPr/>
        </p:nvSpPr>
        <p:spPr>
          <a:xfrm>
            <a:off x="413635" y="2201061"/>
            <a:ext cx="10974851" cy="3539430"/>
          </a:xfrm>
          <a:prstGeom prst="rect">
            <a:avLst/>
          </a:prstGeom>
          <a:noFill/>
        </p:spPr>
        <p:txBody>
          <a:bodyPr wrap="square">
            <a:spAutoFit/>
          </a:bodyPr>
          <a:lstStyle/>
          <a:p>
            <a:pPr algn="l" rtl="0"/>
            <a:r>
              <a:rPr lang="en-US" altLang="zh-CN" sz="3200" dirty="0">
                <a:solidFill>
                  <a:srgbClr val="000000"/>
                </a:solidFill>
                <a:effectLst/>
              </a:rPr>
              <a:t>1.</a:t>
            </a:r>
            <a:r>
              <a:rPr lang="zh-CN" altLang="en-US" sz="3200" dirty="0">
                <a:solidFill>
                  <a:srgbClr val="000000"/>
                </a:solidFill>
                <a:effectLst/>
              </a:rPr>
              <a:t>森林中任意两棵树的相关性：相关性越大，错误率越大；</a:t>
            </a:r>
          </a:p>
          <a:p>
            <a:pPr algn="l" rtl="0"/>
            <a:r>
              <a:rPr lang="en-US" altLang="zh-CN" sz="3200" dirty="0">
                <a:solidFill>
                  <a:srgbClr val="000000"/>
                </a:solidFill>
                <a:effectLst/>
              </a:rPr>
              <a:t>2.</a:t>
            </a:r>
            <a:r>
              <a:rPr lang="zh-CN" altLang="en-US" sz="3200" dirty="0">
                <a:solidFill>
                  <a:srgbClr val="000000"/>
                </a:solidFill>
                <a:effectLst/>
              </a:rPr>
              <a:t>森林中每棵树的分类能力：每棵树的分类能力越强，整个森林的错误率越低。</a:t>
            </a:r>
          </a:p>
          <a:p>
            <a:br>
              <a:rPr lang="zh-CN" altLang="en-US" sz="3200" b="0" i="0" dirty="0">
                <a:solidFill>
                  <a:srgbClr val="000000"/>
                </a:solidFill>
                <a:effectLst/>
                <a:latin typeface="Helvetica Neue"/>
              </a:rPr>
            </a:br>
            <a:r>
              <a:rPr lang="zh-CN" altLang="en-US" sz="3200" b="0" i="0" dirty="0">
                <a:solidFill>
                  <a:srgbClr val="000000"/>
                </a:solidFill>
                <a:effectLst/>
                <a:latin typeface="Helvetica Neue"/>
              </a:rPr>
              <a:t>减小特征选择个数</a:t>
            </a:r>
            <a:r>
              <a:rPr lang="en-US" altLang="zh-CN" sz="3200" b="0" i="0" dirty="0">
                <a:solidFill>
                  <a:srgbClr val="000000"/>
                </a:solidFill>
                <a:effectLst/>
                <a:latin typeface="Helvetica Neue"/>
              </a:rPr>
              <a:t>m</a:t>
            </a:r>
            <a:r>
              <a:rPr lang="zh-CN" altLang="en-US" sz="3200" b="0" i="0" dirty="0">
                <a:solidFill>
                  <a:srgbClr val="000000"/>
                </a:solidFill>
                <a:effectLst/>
                <a:latin typeface="Helvetica Neue"/>
              </a:rPr>
              <a:t>，树的相关性和分类能力也会相应的降低；增大</a:t>
            </a:r>
            <a:r>
              <a:rPr lang="en-US" altLang="zh-CN" sz="3200" b="0" i="0" dirty="0">
                <a:solidFill>
                  <a:srgbClr val="000000"/>
                </a:solidFill>
                <a:effectLst/>
                <a:latin typeface="Helvetica Neue"/>
              </a:rPr>
              <a:t>m</a:t>
            </a:r>
            <a:r>
              <a:rPr lang="zh-CN" altLang="en-US" sz="3200" b="0" i="0" dirty="0">
                <a:solidFill>
                  <a:srgbClr val="000000"/>
                </a:solidFill>
                <a:effectLst/>
                <a:latin typeface="Helvetica Neue"/>
              </a:rPr>
              <a:t>，两者也会随之增大。所以关键问题是如何选择最优的</a:t>
            </a:r>
            <a:r>
              <a:rPr lang="en-US" altLang="zh-CN" sz="3200" b="0" i="0" dirty="0">
                <a:solidFill>
                  <a:srgbClr val="000000"/>
                </a:solidFill>
                <a:effectLst/>
                <a:latin typeface="Helvetica Neue"/>
              </a:rPr>
              <a:t>m</a:t>
            </a:r>
            <a:r>
              <a:rPr lang="zh-CN" altLang="en-US" sz="3200" b="0" i="0" dirty="0">
                <a:solidFill>
                  <a:srgbClr val="000000"/>
                </a:solidFill>
                <a:effectLst/>
                <a:latin typeface="Helvetica Neue"/>
              </a:rPr>
              <a:t>（或者是范围），这也是随机森林唯一的一个参数。</a:t>
            </a:r>
          </a:p>
        </p:txBody>
      </p:sp>
    </p:spTree>
    <p:custDataLst>
      <p:tags r:id="rId1"/>
    </p:custDataLst>
    <p:extLst>
      <p:ext uri="{BB962C8B-B14F-4D97-AF65-F5344CB8AC3E}">
        <p14:creationId xmlns:p14="http://schemas.microsoft.com/office/powerpoint/2010/main" val="27749306"/>
      </p:ext>
    </p:extLst>
  </p:cSld>
  <p:clrMapOvr>
    <a:masterClrMapping/>
  </p:clrMapOvr>
  <p:transition advTm="2000"/>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4BA2447E-AFD1-43B0-AEEE-78C4B98E9F95}"/>
              </a:ext>
            </a:extLst>
          </p:cNvPr>
          <p:cNvSpPr/>
          <p:nvPr/>
        </p:nvSpPr>
        <p:spPr>
          <a:xfrm>
            <a:off x="512466" y="753626"/>
            <a:ext cx="2066382" cy="6372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Arial"/>
            </a:endParaRPr>
          </a:p>
        </p:txBody>
      </p:sp>
      <p:sp>
        <p:nvSpPr>
          <p:cNvPr id="343" name="TextBox 3">
            <a:extLst>
              <a:ext uri="{FF2B5EF4-FFF2-40B4-BE49-F238E27FC236}">
                <a16:creationId xmlns:a16="http://schemas.microsoft.com/office/drawing/2014/main" id="{60CB43B0-2A48-4AE3-9E61-80253A8DD5E7}"/>
              </a:ext>
            </a:extLst>
          </p:cNvPr>
          <p:cNvSpPr txBox="1"/>
          <p:nvPr/>
        </p:nvSpPr>
        <p:spPr>
          <a:xfrm>
            <a:off x="978336" y="948890"/>
            <a:ext cx="4969977" cy="646331"/>
          </a:xfrm>
          <a:custGeom>
            <a:avLst/>
            <a:gdLst>
              <a:gd name="T0" fmla="*/ 7727 w 8478"/>
              <a:gd name="T1" fmla="*/ 1215 h 7536"/>
              <a:gd name="T2" fmla="*/ 727 w 8478"/>
              <a:gd name="T3" fmla="*/ 1215 h 7536"/>
              <a:gd name="T4" fmla="*/ 0 w 8478"/>
              <a:gd name="T5" fmla="*/ 3124 h 7536"/>
              <a:gd name="T6" fmla="*/ 1054 w 8478"/>
              <a:gd name="T7" fmla="*/ 4169 h 7536"/>
              <a:gd name="T8" fmla="*/ 2119 w 8478"/>
              <a:gd name="T9" fmla="*/ 3124 h 7536"/>
              <a:gd name="T10" fmla="*/ 3173 w 8478"/>
              <a:gd name="T11" fmla="*/ 4169 h 7536"/>
              <a:gd name="T12" fmla="*/ 4239 w 8478"/>
              <a:gd name="T13" fmla="*/ 3124 h 7536"/>
              <a:gd name="T14" fmla="*/ 5293 w 8478"/>
              <a:gd name="T15" fmla="*/ 4169 h 7536"/>
              <a:gd name="T16" fmla="*/ 6346 w 8478"/>
              <a:gd name="T17" fmla="*/ 3124 h 7536"/>
              <a:gd name="T18" fmla="*/ 7412 w 8478"/>
              <a:gd name="T19" fmla="*/ 4169 h 7536"/>
              <a:gd name="T20" fmla="*/ 8478 w 8478"/>
              <a:gd name="T21" fmla="*/ 3124 h 7536"/>
              <a:gd name="T22" fmla="*/ 7727 w 8478"/>
              <a:gd name="T23" fmla="*/ 1215 h 7536"/>
              <a:gd name="T24" fmla="*/ 7146 w 8478"/>
              <a:gd name="T25" fmla="*/ 4497 h 7536"/>
              <a:gd name="T26" fmla="*/ 7146 w 8478"/>
              <a:gd name="T27" fmla="*/ 6928 h 7536"/>
              <a:gd name="T28" fmla="*/ 1332 w 8478"/>
              <a:gd name="T29" fmla="*/ 6928 h 7536"/>
              <a:gd name="T30" fmla="*/ 1332 w 8478"/>
              <a:gd name="T31" fmla="*/ 4497 h 7536"/>
              <a:gd name="T32" fmla="*/ 727 w 8478"/>
              <a:gd name="T33" fmla="*/ 4497 h 7536"/>
              <a:gd name="T34" fmla="*/ 727 w 8478"/>
              <a:gd name="T35" fmla="*/ 7050 h 7536"/>
              <a:gd name="T36" fmla="*/ 1187 w 8478"/>
              <a:gd name="T37" fmla="*/ 7536 h 7536"/>
              <a:gd name="T38" fmla="*/ 7279 w 8478"/>
              <a:gd name="T39" fmla="*/ 7536 h 7536"/>
              <a:gd name="T40" fmla="*/ 7739 w 8478"/>
              <a:gd name="T41" fmla="*/ 7050 h 7536"/>
              <a:gd name="T42" fmla="*/ 7739 w 8478"/>
              <a:gd name="T43" fmla="*/ 4497 h 7536"/>
              <a:gd name="T44" fmla="*/ 7146 w 8478"/>
              <a:gd name="T45" fmla="*/ 4497 h 7536"/>
              <a:gd name="T46" fmla="*/ 7727 w 8478"/>
              <a:gd name="T47" fmla="*/ 1203 h 7536"/>
              <a:gd name="T48" fmla="*/ 1211 w 8478"/>
              <a:gd name="T49" fmla="*/ 729 h 7536"/>
              <a:gd name="T50" fmla="*/ 7267 w 8478"/>
              <a:gd name="T51" fmla="*/ 729 h 7536"/>
              <a:gd name="T52" fmla="*/ 7630 w 8478"/>
              <a:gd name="T53" fmla="*/ 365 h 7536"/>
              <a:gd name="T54" fmla="*/ 7267 w 8478"/>
              <a:gd name="T55" fmla="*/ 0 h 7536"/>
              <a:gd name="T56" fmla="*/ 1211 w 8478"/>
              <a:gd name="T57" fmla="*/ 0 h 7536"/>
              <a:gd name="T58" fmla="*/ 848 w 8478"/>
              <a:gd name="T59" fmla="*/ 365 h 7536"/>
              <a:gd name="T60" fmla="*/ 1211 w 8478"/>
              <a:gd name="T61" fmla="*/ 729 h 7536"/>
              <a:gd name="T62" fmla="*/ 1211 w 8478"/>
              <a:gd name="T63" fmla="*/ 729 h 7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478" h="7536">
                <a:moveTo>
                  <a:pt x="7727" y="1215"/>
                </a:moveTo>
                <a:lnTo>
                  <a:pt x="727" y="1215"/>
                </a:lnTo>
                <a:lnTo>
                  <a:pt x="0" y="3124"/>
                </a:lnTo>
                <a:cubicBezTo>
                  <a:pt x="0" y="3695"/>
                  <a:pt x="472" y="4169"/>
                  <a:pt x="1054" y="4169"/>
                </a:cubicBezTo>
                <a:cubicBezTo>
                  <a:pt x="1635" y="4169"/>
                  <a:pt x="2119" y="3707"/>
                  <a:pt x="2119" y="3124"/>
                </a:cubicBezTo>
                <a:cubicBezTo>
                  <a:pt x="2119" y="3695"/>
                  <a:pt x="2592" y="4169"/>
                  <a:pt x="3173" y="4169"/>
                </a:cubicBezTo>
                <a:cubicBezTo>
                  <a:pt x="3755" y="4169"/>
                  <a:pt x="4239" y="3707"/>
                  <a:pt x="4239" y="3124"/>
                </a:cubicBezTo>
                <a:cubicBezTo>
                  <a:pt x="4239" y="3695"/>
                  <a:pt x="4711" y="4169"/>
                  <a:pt x="5293" y="4169"/>
                </a:cubicBezTo>
                <a:cubicBezTo>
                  <a:pt x="5874" y="4169"/>
                  <a:pt x="6346" y="3707"/>
                  <a:pt x="6346" y="3124"/>
                </a:cubicBezTo>
                <a:cubicBezTo>
                  <a:pt x="6346" y="3695"/>
                  <a:pt x="6819" y="4169"/>
                  <a:pt x="7412" y="4169"/>
                </a:cubicBezTo>
                <a:cubicBezTo>
                  <a:pt x="7994" y="4169"/>
                  <a:pt x="8478" y="3707"/>
                  <a:pt x="8478" y="3124"/>
                </a:cubicBezTo>
                <a:lnTo>
                  <a:pt x="7727" y="1215"/>
                </a:lnTo>
                <a:close/>
                <a:moveTo>
                  <a:pt x="7146" y="4497"/>
                </a:moveTo>
                <a:lnTo>
                  <a:pt x="7146" y="6928"/>
                </a:lnTo>
                <a:lnTo>
                  <a:pt x="1332" y="6928"/>
                </a:lnTo>
                <a:lnTo>
                  <a:pt x="1332" y="4497"/>
                </a:lnTo>
                <a:lnTo>
                  <a:pt x="727" y="4497"/>
                </a:lnTo>
                <a:lnTo>
                  <a:pt x="727" y="7050"/>
                </a:lnTo>
                <a:cubicBezTo>
                  <a:pt x="727" y="7269"/>
                  <a:pt x="969" y="7536"/>
                  <a:pt x="1187" y="7536"/>
                </a:cubicBezTo>
                <a:lnTo>
                  <a:pt x="7279" y="7536"/>
                </a:lnTo>
                <a:cubicBezTo>
                  <a:pt x="7497" y="7536"/>
                  <a:pt x="7739" y="7269"/>
                  <a:pt x="7739" y="7050"/>
                </a:cubicBezTo>
                <a:lnTo>
                  <a:pt x="7739" y="4497"/>
                </a:lnTo>
                <a:lnTo>
                  <a:pt x="7146" y="4497"/>
                </a:lnTo>
                <a:close/>
                <a:moveTo>
                  <a:pt x="7727" y="1203"/>
                </a:moveTo>
                <a:close/>
                <a:moveTo>
                  <a:pt x="1211" y="729"/>
                </a:moveTo>
                <a:lnTo>
                  <a:pt x="7267" y="729"/>
                </a:lnTo>
                <a:cubicBezTo>
                  <a:pt x="7473" y="729"/>
                  <a:pt x="7630" y="571"/>
                  <a:pt x="7630" y="365"/>
                </a:cubicBezTo>
                <a:cubicBezTo>
                  <a:pt x="7630" y="158"/>
                  <a:pt x="7473" y="0"/>
                  <a:pt x="7267" y="0"/>
                </a:cubicBezTo>
                <a:lnTo>
                  <a:pt x="1211" y="0"/>
                </a:lnTo>
                <a:cubicBezTo>
                  <a:pt x="1005" y="0"/>
                  <a:pt x="848" y="158"/>
                  <a:pt x="848" y="365"/>
                </a:cubicBezTo>
                <a:cubicBezTo>
                  <a:pt x="848" y="571"/>
                  <a:pt x="1005" y="729"/>
                  <a:pt x="1211" y="729"/>
                </a:cubicBezTo>
                <a:close/>
                <a:moveTo>
                  <a:pt x="1211" y="729"/>
                </a:moveTo>
                <a:close/>
              </a:path>
            </a:pathLst>
          </a:cu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3600" b="1" i="0" dirty="0">
                <a:solidFill>
                  <a:srgbClr val="000000"/>
                </a:solidFill>
                <a:effectLst/>
                <a:latin typeface="Helvetica Neue"/>
              </a:rPr>
              <a:t>袋外错误率（</a:t>
            </a:r>
            <a:r>
              <a:rPr lang="en-US" altLang="zh-CN" sz="3600" b="1" i="0" dirty="0" err="1">
                <a:solidFill>
                  <a:srgbClr val="000000"/>
                </a:solidFill>
                <a:effectLst/>
                <a:latin typeface="Helvetica Neue"/>
              </a:rPr>
              <a:t>oob</a:t>
            </a:r>
            <a:r>
              <a:rPr lang="en-US" altLang="zh-CN" sz="3600" b="1" i="0" dirty="0">
                <a:solidFill>
                  <a:srgbClr val="000000"/>
                </a:solidFill>
                <a:effectLst/>
                <a:latin typeface="Helvetica Neue"/>
              </a:rPr>
              <a:t> error</a:t>
            </a:r>
            <a:r>
              <a:rPr lang="zh-CN" altLang="en-US" sz="3600" b="1" i="0" dirty="0">
                <a:solidFill>
                  <a:srgbClr val="000000"/>
                </a:solidFill>
                <a:effectLst/>
                <a:latin typeface="Helvetica Neue"/>
              </a:rPr>
              <a:t>）</a:t>
            </a:r>
            <a:endParaRPr kumimoji="0" lang="zh-CN" altLang="en-US" sz="3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Arial"/>
            </a:endParaRPr>
          </a:p>
        </p:txBody>
      </p:sp>
      <p:sp>
        <p:nvSpPr>
          <p:cNvPr id="344" name="iconfont-1191-801510">
            <a:extLst>
              <a:ext uri="{FF2B5EF4-FFF2-40B4-BE49-F238E27FC236}">
                <a16:creationId xmlns:a16="http://schemas.microsoft.com/office/drawing/2014/main" id="{40FCBC9A-563D-492B-A2DA-80405A37844F}"/>
              </a:ext>
            </a:extLst>
          </p:cNvPr>
          <p:cNvSpPr/>
          <p:nvPr/>
        </p:nvSpPr>
        <p:spPr>
          <a:xfrm>
            <a:off x="413635" y="1072247"/>
            <a:ext cx="438821" cy="440777"/>
          </a:xfrm>
          <a:custGeom>
            <a:avLst/>
            <a:gdLst>
              <a:gd name="T0" fmla="*/ 7727 w 8478"/>
              <a:gd name="T1" fmla="*/ 1215 h 7536"/>
              <a:gd name="T2" fmla="*/ 727 w 8478"/>
              <a:gd name="T3" fmla="*/ 1215 h 7536"/>
              <a:gd name="T4" fmla="*/ 0 w 8478"/>
              <a:gd name="T5" fmla="*/ 3124 h 7536"/>
              <a:gd name="T6" fmla="*/ 1054 w 8478"/>
              <a:gd name="T7" fmla="*/ 4169 h 7536"/>
              <a:gd name="T8" fmla="*/ 2119 w 8478"/>
              <a:gd name="T9" fmla="*/ 3124 h 7536"/>
              <a:gd name="T10" fmla="*/ 3173 w 8478"/>
              <a:gd name="T11" fmla="*/ 4169 h 7536"/>
              <a:gd name="T12" fmla="*/ 4239 w 8478"/>
              <a:gd name="T13" fmla="*/ 3124 h 7536"/>
              <a:gd name="T14" fmla="*/ 5293 w 8478"/>
              <a:gd name="T15" fmla="*/ 4169 h 7536"/>
              <a:gd name="T16" fmla="*/ 6346 w 8478"/>
              <a:gd name="T17" fmla="*/ 3124 h 7536"/>
              <a:gd name="T18" fmla="*/ 7412 w 8478"/>
              <a:gd name="T19" fmla="*/ 4169 h 7536"/>
              <a:gd name="T20" fmla="*/ 8478 w 8478"/>
              <a:gd name="T21" fmla="*/ 3124 h 7536"/>
              <a:gd name="T22" fmla="*/ 7727 w 8478"/>
              <a:gd name="T23" fmla="*/ 1215 h 7536"/>
              <a:gd name="T24" fmla="*/ 7146 w 8478"/>
              <a:gd name="T25" fmla="*/ 4497 h 7536"/>
              <a:gd name="T26" fmla="*/ 7146 w 8478"/>
              <a:gd name="T27" fmla="*/ 6928 h 7536"/>
              <a:gd name="T28" fmla="*/ 1332 w 8478"/>
              <a:gd name="T29" fmla="*/ 6928 h 7536"/>
              <a:gd name="T30" fmla="*/ 1332 w 8478"/>
              <a:gd name="T31" fmla="*/ 4497 h 7536"/>
              <a:gd name="T32" fmla="*/ 727 w 8478"/>
              <a:gd name="T33" fmla="*/ 4497 h 7536"/>
              <a:gd name="T34" fmla="*/ 727 w 8478"/>
              <a:gd name="T35" fmla="*/ 7050 h 7536"/>
              <a:gd name="T36" fmla="*/ 1187 w 8478"/>
              <a:gd name="T37" fmla="*/ 7536 h 7536"/>
              <a:gd name="T38" fmla="*/ 7279 w 8478"/>
              <a:gd name="T39" fmla="*/ 7536 h 7536"/>
              <a:gd name="T40" fmla="*/ 7739 w 8478"/>
              <a:gd name="T41" fmla="*/ 7050 h 7536"/>
              <a:gd name="T42" fmla="*/ 7739 w 8478"/>
              <a:gd name="T43" fmla="*/ 4497 h 7536"/>
              <a:gd name="T44" fmla="*/ 7146 w 8478"/>
              <a:gd name="T45" fmla="*/ 4497 h 7536"/>
              <a:gd name="T46" fmla="*/ 7727 w 8478"/>
              <a:gd name="T47" fmla="*/ 1203 h 7536"/>
              <a:gd name="T48" fmla="*/ 1211 w 8478"/>
              <a:gd name="T49" fmla="*/ 729 h 7536"/>
              <a:gd name="T50" fmla="*/ 7267 w 8478"/>
              <a:gd name="T51" fmla="*/ 729 h 7536"/>
              <a:gd name="T52" fmla="*/ 7630 w 8478"/>
              <a:gd name="T53" fmla="*/ 365 h 7536"/>
              <a:gd name="T54" fmla="*/ 7267 w 8478"/>
              <a:gd name="T55" fmla="*/ 0 h 7536"/>
              <a:gd name="T56" fmla="*/ 1211 w 8478"/>
              <a:gd name="T57" fmla="*/ 0 h 7536"/>
              <a:gd name="T58" fmla="*/ 848 w 8478"/>
              <a:gd name="T59" fmla="*/ 365 h 7536"/>
              <a:gd name="T60" fmla="*/ 1211 w 8478"/>
              <a:gd name="T61" fmla="*/ 729 h 7536"/>
              <a:gd name="T62" fmla="*/ 1211 w 8478"/>
              <a:gd name="T63" fmla="*/ 729 h 7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478" h="7536">
                <a:moveTo>
                  <a:pt x="7727" y="1215"/>
                </a:moveTo>
                <a:lnTo>
                  <a:pt x="727" y="1215"/>
                </a:lnTo>
                <a:lnTo>
                  <a:pt x="0" y="3124"/>
                </a:lnTo>
                <a:cubicBezTo>
                  <a:pt x="0" y="3695"/>
                  <a:pt x="472" y="4169"/>
                  <a:pt x="1054" y="4169"/>
                </a:cubicBezTo>
                <a:cubicBezTo>
                  <a:pt x="1635" y="4169"/>
                  <a:pt x="2119" y="3707"/>
                  <a:pt x="2119" y="3124"/>
                </a:cubicBezTo>
                <a:cubicBezTo>
                  <a:pt x="2119" y="3695"/>
                  <a:pt x="2592" y="4169"/>
                  <a:pt x="3173" y="4169"/>
                </a:cubicBezTo>
                <a:cubicBezTo>
                  <a:pt x="3755" y="4169"/>
                  <a:pt x="4239" y="3707"/>
                  <a:pt x="4239" y="3124"/>
                </a:cubicBezTo>
                <a:cubicBezTo>
                  <a:pt x="4239" y="3695"/>
                  <a:pt x="4711" y="4169"/>
                  <a:pt x="5293" y="4169"/>
                </a:cubicBezTo>
                <a:cubicBezTo>
                  <a:pt x="5874" y="4169"/>
                  <a:pt x="6346" y="3707"/>
                  <a:pt x="6346" y="3124"/>
                </a:cubicBezTo>
                <a:cubicBezTo>
                  <a:pt x="6346" y="3695"/>
                  <a:pt x="6819" y="4169"/>
                  <a:pt x="7412" y="4169"/>
                </a:cubicBezTo>
                <a:cubicBezTo>
                  <a:pt x="7994" y="4169"/>
                  <a:pt x="8478" y="3707"/>
                  <a:pt x="8478" y="3124"/>
                </a:cubicBezTo>
                <a:lnTo>
                  <a:pt x="7727" y="1215"/>
                </a:lnTo>
                <a:close/>
                <a:moveTo>
                  <a:pt x="7146" y="4497"/>
                </a:moveTo>
                <a:lnTo>
                  <a:pt x="7146" y="6928"/>
                </a:lnTo>
                <a:lnTo>
                  <a:pt x="1332" y="6928"/>
                </a:lnTo>
                <a:lnTo>
                  <a:pt x="1332" y="4497"/>
                </a:lnTo>
                <a:lnTo>
                  <a:pt x="727" y="4497"/>
                </a:lnTo>
                <a:lnTo>
                  <a:pt x="727" y="7050"/>
                </a:lnTo>
                <a:cubicBezTo>
                  <a:pt x="727" y="7269"/>
                  <a:pt x="969" y="7536"/>
                  <a:pt x="1187" y="7536"/>
                </a:cubicBezTo>
                <a:lnTo>
                  <a:pt x="7279" y="7536"/>
                </a:lnTo>
                <a:cubicBezTo>
                  <a:pt x="7497" y="7536"/>
                  <a:pt x="7739" y="7269"/>
                  <a:pt x="7739" y="7050"/>
                </a:cubicBezTo>
                <a:lnTo>
                  <a:pt x="7739" y="4497"/>
                </a:lnTo>
                <a:lnTo>
                  <a:pt x="7146" y="4497"/>
                </a:lnTo>
                <a:close/>
                <a:moveTo>
                  <a:pt x="7727" y="1203"/>
                </a:moveTo>
                <a:close/>
                <a:moveTo>
                  <a:pt x="1211" y="729"/>
                </a:moveTo>
                <a:lnTo>
                  <a:pt x="7267" y="729"/>
                </a:lnTo>
                <a:cubicBezTo>
                  <a:pt x="7473" y="729"/>
                  <a:pt x="7630" y="571"/>
                  <a:pt x="7630" y="365"/>
                </a:cubicBezTo>
                <a:cubicBezTo>
                  <a:pt x="7630" y="158"/>
                  <a:pt x="7473" y="0"/>
                  <a:pt x="7267" y="0"/>
                </a:cubicBezTo>
                <a:lnTo>
                  <a:pt x="1211" y="0"/>
                </a:lnTo>
                <a:cubicBezTo>
                  <a:pt x="1005" y="0"/>
                  <a:pt x="848" y="158"/>
                  <a:pt x="848" y="365"/>
                </a:cubicBezTo>
                <a:cubicBezTo>
                  <a:pt x="848" y="571"/>
                  <a:pt x="1005" y="729"/>
                  <a:pt x="1211" y="729"/>
                </a:cubicBezTo>
                <a:close/>
                <a:moveTo>
                  <a:pt x="1211" y="729"/>
                </a:moveTo>
                <a:close/>
              </a:path>
            </a:pathLst>
          </a:cu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B050"/>
              </a:solidFill>
              <a:effectLst/>
              <a:uLnTx/>
              <a:uFillTx/>
              <a:latin typeface="Calibri"/>
              <a:cs typeface="Arial"/>
            </a:endParaRPr>
          </a:p>
        </p:txBody>
      </p:sp>
      <p:sp>
        <p:nvSpPr>
          <p:cNvPr id="8" name="文本框 7">
            <a:extLst>
              <a:ext uri="{FF2B5EF4-FFF2-40B4-BE49-F238E27FC236}">
                <a16:creationId xmlns:a16="http://schemas.microsoft.com/office/drawing/2014/main" id="{3FC1080B-14F4-490D-968D-B78247A8D9BF}"/>
              </a:ext>
            </a:extLst>
          </p:cNvPr>
          <p:cNvSpPr txBox="1"/>
          <p:nvPr/>
        </p:nvSpPr>
        <p:spPr>
          <a:xfrm>
            <a:off x="852456" y="1913842"/>
            <a:ext cx="9264191" cy="4524315"/>
          </a:xfrm>
          <a:prstGeom prst="rect">
            <a:avLst/>
          </a:prstGeom>
          <a:noFill/>
        </p:spPr>
        <p:txBody>
          <a:bodyPr wrap="square">
            <a:spAutoFit/>
          </a:bodyPr>
          <a:lstStyle/>
          <a:p>
            <a:pPr algn="l" rtl="0"/>
            <a:r>
              <a:rPr lang="zh-CN" altLang="en-US" sz="3200" b="0" i="0" dirty="0">
                <a:solidFill>
                  <a:srgbClr val="000000"/>
                </a:solidFill>
                <a:effectLst/>
                <a:latin typeface="Helvetica Neue"/>
              </a:rPr>
              <a:t>计算方式如下：</a:t>
            </a:r>
          </a:p>
          <a:p>
            <a:pPr algn="l" rtl="0"/>
            <a:r>
              <a:rPr lang="zh-CN" altLang="en-US" sz="3200" b="0" i="0" dirty="0">
                <a:solidFill>
                  <a:srgbClr val="000000"/>
                </a:solidFill>
                <a:effectLst/>
                <a:latin typeface="Helvetica Neue"/>
              </a:rPr>
              <a:t>（</a:t>
            </a:r>
            <a:r>
              <a:rPr lang="en-US" altLang="zh-CN" sz="3200" b="0" i="0" dirty="0">
                <a:solidFill>
                  <a:srgbClr val="000000"/>
                </a:solidFill>
                <a:effectLst/>
                <a:latin typeface="Helvetica Neue"/>
              </a:rPr>
              <a:t>note</a:t>
            </a:r>
            <a:r>
              <a:rPr lang="zh-CN" altLang="en-US" sz="3200" b="0" i="0" dirty="0">
                <a:solidFill>
                  <a:srgbClr val="000000"/>
                </a:solidFill>
                <a:effectLst/>
                <a:latin typeface="Helvetica Neue"/>
              </a:rPr>
              <a:t>：以样本为单位）</a:t>
            </a:r>
          </a:p>
          <a:p>
            <a:pPr algn="l" rtl="0"/>
            <a:r>
              <a:rPr lang="en-US" altLang="zh-CN" sz="3200" b="0" i="0" dirty="0">
                <a:solidFill>
                  <a:srgbClr val="000000"/>
                </a:solidFill>
                <a:effectLst/>
                <a:latin typeface="Helvetica Neue"/>
              </a:rPr>
              <a:t>1</a:t>
            </a:r>
            <a:r>
              <a:rPr lang="zh-CN" altLang="en-US" sz="3200" b="0" i="0" dirty="0">
                <a:solidFill>
                  <a:srgbClr val="000000"/>
                </a:solidFill>
                <a:effectLst/>
                <a:latin typeface="Helvetica Neue"/>
              </a:rPr>
              <a:t>）对每个样本，计算它作为</a:t>
            </a:r>
            <a:r>
              <a:rPr lang="en-US" altLang="zh-CN" sz="3200" b="0" i="0" dirty="0" err="1">
                <a:solidFill>
                  <a:srgbClr val="000000"/>
                </a:solidFill>
                <a:effectLst/>
                <a:latin typeface="Helvetica Neue"/>
              </a:rPr>
              <a:t>oob</a:t>
            </a:r>
            <a:r>
              <a:rPr lang="zh-CN" altLang="en-US" sz="3200" b="0" i="0" dirty="0">
                <a:solidFill>
                  <a:srgbClr val="000000"/>
                </a:solidFill>
                <a:effectLst/>
                <a:latin typeface="Helvetica Neue"/>
              </a:rPr>
              <a:t>样本的树对它的分类情况（约</a:t>
            </a:r>
            <a:r>
              <a:rPr lang="en-US" altLang="zh-CN" sz="3200" b="0" i="0" dirty="0">
                <a:solidFill>
                  <a:srgbClr val="000000"/>
                </a:solidFill>
                <a:effectLst/>
                <a:latin typeface="Helvetica Neue"/>
              </a:rPr>
              <a:t>1/3</a:t>
            </a:r>
            <a:r>
              <a:rPr lang="zh-CN" altLang="en-US" sz="3200" b="0" i="0" dirty="0">
                <a:solidFill>
                  <a:srgbClr val="000000"/>
                </a:solidFill>
                <a:effectLst/>
                <a:latin typeface="Helvetica Neue"/>
              </a:rPr>
              <a:t>的树）；</a:t>
            </a:r>
          </a:p>
          <a:p>
            <a:pPr algn="l" rtl="0"/>
            <a:r>
              <a:rPr lang="en-US" altLang="zh-CN" sz="3200" b="0" i="0" dirty="0">
                <a:solidFill>
                  <a:srgbClr val="000000"/>
                </a:solidFill>
                <a:effectLst/>
                <a:latin typeface="Helvetica Neue"/>
              </a:rPr>
              <a:t>2</a:t>
            </a:r>
            <a:r>
              <a:rPr lang="zh-CN" altLang="en-US" sz="3200" b="0" i="0" dirty="0">
                <a:solidFill>
                  <a:srgbClr val="000000"/>
                </a:solidFill>
                <a:effectLst/>
                <a:latin typeface="Helvetica Neue"/>
              </a:rPr>
              <a:t>）然后以简单多数投票作为该样本的分类结果；</a:t>
            </a:r>
          </a:p>
          <a:p>
            <a:pPr algn="l" rtl="0"/>
            <a:r>
              <a:rPr lang="en-US" altLang="zh-CN" sz="3200" b="0" i="0" dirty="0">
                <a:solidFill>
                  <a:srgbClr val="000000"/>
                </a:solidFill>
                <a:effectLst/>
                <a:latin typeface="Helvetica Neue"/>
              </a:rPr>
              <a:t>3</a:t>
            </a:r>
            <a:r>
              <a:rPr lang="zh-CN" altLang="en-US" sz="3200" b="0" i="0" dirty="0">
                <a:solidFill>
                  <a:srgbClr val="000000"/>
                </a:solidFill>
                <a:effectLst/>
                <a:latin typeface="Helvetica Neue"/>
              </a:rPr>
              <a:t>）最后用误分个数占样本总数的比率作为随机森林的</a:t>
            </a:r>
            <a:r>
              <a:rPr lang="en-US" altLang="zh-CN" sz="3200" b="0" i="0" dirty="0" err="1">
                <a:solidFill>
                  <a:srgbClr val="000000"/>
                </a:solidFill>
                <a:effectLst/>
                <a:latin typeface="Helvetica Neue"/>
              </a:rPr>
              <a:t>oob</a:t>
            </a:r>
            <a:r>
              <a:rPr lang="zh-CN" altLang="en-US" sz="3200" b="0" i="0" dirty="0">
                <a:solidFill>
                  <a:srgbClr val="000000"/>
                </a:solidFill>
                <a:effectLst/>
                <a:latin typeface="Helvetica Neue"/>
              </a:rPr>
              <a:t>误分率。</a:t>
            </a:r>
          </a:p>
          <a:p>
            <a:pPr algn="l" rtl="0"/>
            <a:r>
              <a:rPr lang="en-US" altLang="zh-CN" sz="3200" b="0" i="0" dirty="0" err="1">
                <a:solidFill>
                  <a:srgbClr val="000000"/>
                </a:solidFill>
                <a:effectLst/>
                <a:latin typeface="Helvetica Neue"/>
              </a:rPr>
              <a:t>oob</a:t>
            </a:r>
            <a:r>
              <a:rPr lang="zh-CN" altLang="en-US" sz="3200" b="0" i="0" dirty="0">
                <a:solidFill>
                  <a:srgbClr val="000000"/>
                </a:solidFill>
                <a:effectLst/>
                <a:latin typeface="Helvetica Neue"/>
              </a:rPr>
              <a:t>误分率是随机森林泛化误差的一个无偏估计，它的结果近似于需要大量计算的</a:t>
            </a:r>
            <a:r>
              <a:rPr lang="en-US" altLang="zh-CN" sz="3200" b="0" i="0" dirty="0">
                <a:solidFill>
                  <a:srgbClr val="000000"/>
                </a:solidFill>
                <a:effectLst/>
                <a:latin typeface="Helvetica Neue"/>
              </a:rPr>
              <a:t>k</a:t>
            </a:r>
            <a:r>
              <a:rPr lang="zh-CN" altLang="en-US" sz="3200" b="0" i="0" dirty="0">
                <a:solidFill>
                  <a:srgbClr val="000000"/>
                </a:solidFill>
                <a:effectLst/>
                <a:latin typeface="Helvetica Neue"/>
              </a:rPr>
              <a:t>折交叉验证。</a:t>
            </a:r>
          </a:p>
        </p:txBody>
      </p:sp>
    </p:spTree>
    <p:custDataLst>
      <p:tags r:id="rId1"/>
    </p:custDataLst>
    <p:extLst>
      <p:ext uri="{BB962C8B-B14F-4D97-AF65-F5344CB8AC3E}">
        <p14:creationId xmlns:p14="http://schemas.microsoft.com/office/powerpoint/2010/main" val="632997683"/>
      </p:ext>
    </p:extLst>
  </p:cSld>
  <p:clrMapOvr>
    <a:masterClrMapping/>
  </p:clrMapOvr>
  <p:transition advTm="2000"/>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solidFill>
            <a:srgbClr val="000D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Arial"/>
            </a:endParaRPr>
          </a:p>
        </p:txBody>
      </p:sp>
      <p:pic>
        <p:nvPicPr>
          <p:cNvPr id="5" name="Picture 2" descr="C:\Documents and Settings\Administrator\桌面\新建文件夹\封面\复件 (38) 新建文件夹\dc6e24016985a28b4144.jpg"/>
          <p:cNvPicPr>
            <a:picLocks noChangeAspect="1" noChangeArrowheads="1"/>
          </p:cNvPicPr>
          <p:nvPr/>
        </p:nvPicPr>
        <p:blipFill>
          <a:blip r:embed="rId2">
            <a:extLst>
              <a:ext uri="{28A0092B-C50C-407E-A947-70E740481C1C}">
                <a14:useLocalDpi xmlns:a14="http://schemas.microsoft.com/office/drawing/2010/main" val="0"/>
              </a:ext>
            </a:extLst>
          </a:blip>
          <a:srcRect l="21648" r="50476"/>
          <a:stretch>
            <a:fillRect/>
          </a:stretch>
        </p:blipFill>
        <p:spPr bwMode="auto">
          <a:xfrm rot="5400000" flipV="1">
            <a:off x="4144364" y="-1715717"/>
            <a:ext cx="3409946" cy="6879489"/>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C:\Documents and Settings\Administrator\桌面\新建文件夹\封面\复件 (38) 新建文件夹\dc6e24016985a28b4144.jpg"/>
          <p:cNvPicPr>
            <a:picLocks noChangeAspect="1" noChangeArrowheads="1"/>
          </p:cNvPicPr>
          <p:nvPr/>
        </p:nvPicPr>
        <p:blipFill>
          <a:blip r:embed="rId2">
            <a:extLst>
              <a:ext uri="{28A0092B-C50C-407E-A947-70E740481C1C}">
                <a14:useLocalDpi xmlns:a14="http://schemas.microsoft.com/office/drawing/2010/main" val="0"/>
              </a:ext>
            </a:extLst>
          </a:blip>
          <a:srcRect l="21648" r="50476"/>
          <a:stretch>
            <a:fillRect/>
          </a:stretch>
        </p:blipFill>
        <p:spPr bwMode="auto">
          <a:xfrm rot="5400000" flipH="1">
            <a:off x="4144362" y="1694229"/>
            <a:ext cx="3409946" cy="6879489"/>
          </a:xfrm>
          <a:prstGeom prst="rect">
            <a:avLst/>
          </a:prstGeom>
          <a:noFill/>
          <a:extLst>
            <a:ext uri="{909E8E84-426E-40DD-AFC4-6F175D3DCCD1}">
              <a14:hiddenFill xmlns:a14="http://schemas.microsoft.com/office/drawing/2010/main">
                <a:solidFill>
                  <a:srgbClr val="FFFFFF"/>
                </a:solidFill>
              </a14:hiddenFill>
            </a:ext>
          </a:extLst>
        </p:spPr>
      </p:pic>
      <p:sp>
        <p:nvSpPr>
          <p:cNvPr id="14" name="矩形 13"/>
          <p:cNvSpPr/>
          <p:nvPr/>
        </p:nvSpPr>
        <p:spPr>
          <a:xfrm>
            <a:off x="0" y="1314450"/>
            <a:ext cx="12192000" cy="426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Arial"/>
            </a:endParaRPr>
          </a:p>
        </p:txBody>
      </p:sp>
      <p:sp>
        <p:nvSpPr>
          <p:cNvPr id="6" name="矩形 5"/>
          <p:cNvSpPr/>
          <p:nvPr/>
        </p:nvSpPr>
        <p:spPr>
          <a:xfrm>
            <a:off x="4875154" y="3815651"/>
            <a:ext cx="2441694" cy="769441"/>
          </a:xfrm>
          <a:prstGeom prst="rect">
            <a:avLst/>
          </a:prstGeom>
        </p:spPr>
        <p:txBody>
          <a:bodyPr wrap="none">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4400" b="1" i="0" u="none" strike="noStrike" kern="120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cs typeface="Arial"/>
              </a:rPr>
              <a:t>基本概念</a:t>
            </a:r>
            <a:endParaRPr kumimoji="0" lang="zh-CN" altLang="en-US" sz="3200" b="1" i="0" u="none" strike="noStrike" kern="120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cs typeface="Arial"/>
            </a:endParaRPr>
          </a:p>
        </p:txBody>
      </p:sp>
      <p:grpSp>
        <p:nvGrpSpPr>
          <p:cNvPr id="8" name="组合 7"/>
          <p:cNvGrpSpPr/>
          <p:nvPr/>
        </p:nvGrpSpPr>
        <p:grpSpPr>
          <a:xfrm>
            <a:off x="4948595" y="1618712"/>
            <a:ext cx="2294807" cy="1954107"/>
            <a:chOff x="4555228" y="658068"/>
            <a:chExt cx="3141149" cy="2674796"/>
          </a:xfrm>
        </p:grpSpPr>
        <p:sp>
          <p:nvSpPr>
            <p:cNvPr id="9" name="矩形 10"/>
            <p:cNvSpPr>
              <a:spLocks noChangeAspect="1"/>
            </p:cNvSpPr>
            <p:nvPr/>
          </p:nvSpPr>
          <p:spPr>
            <a:xfrm>
              <a:off x="4821709" y="1129483"/>
              <a:ext cx="1940540" cy="2113804"/>
            </a:xfrm>
            <a:custGeom>
              <a:avLst/>
              <a:gdLst>
                <a:gd name="connsiteX0" fmla="*/ 653528 w 1305814"/>
                <a:gd name="connsiteY0" fmla="*/ 0 h 1423589"/>
                <a:gd name="connsiteX1" fmla="*/ 757287 w 1305814"/>
                <a:gd name="connsiteY1" fmla="*/ 32444 h 1423589"/>
                <a:gd name="connsiteX2" fmla="*/ 1206876 w 1305814"/>
                <a:gd name="connsiteY2" fmla="*/ 284945 h 1423589"/>
                <a:gd name="connsiteX3" fmla="*/ 1237706 w 1305814"/>
                <a:gd name="connsiteY3" fmla="*/ 306775 h 1423589"/>
                <a:gd name="connsiteX4" fmla="*/ 1304420 w 1305814"/>
                <a:gd name="connsiteY4" fmla="*/ 434263 h 1423589"/>
                <a:gd name="connsiteX5" fmla="*/ 1305806 w 1305814"/>
                <a:gd name="connsiteY5" fmla="*/ 519922 h 1423589"/>
                <a:gd name="connsiteX6" fmla="*/ 1301746 w 1305814"/>
                <a:gd name="connsiteY6" fmla="*/ 953747 h 1423589"/>
                <a:gd name="connsiteX7" fmla="*/ 1302599 w 1305814"/>
                <a:gd name="connsiteY7" fmla="*/ 1003650 h 1423589"/>
                <a:gd name="connsiteX8" fmla="*/ 1227376 w 1305814"/>
                <a:gd name="connsiteY8" fmla="*/ 1152027 h 1423589"/>
                <a:gd name="connsiteX9" fmla="*/ 1174235 w 1305814"/>
                <a:gd name="connsiteY9" fmla="*/ 1184756 h 1423589"/>
                <a:gd name="connsiteX10" fmla="*/ 792288 w 1305814"/>
                <a:gd name="connsiteY10" fmla="*/ 1385653 h 1423589"/>
                <a:gd name="connsiteX11" fmla="*/ 502818 w 1305814"/>
                <a:gd name="connsiteY11" fmla="*/ 1379955 h 1423589"/>
                <a:gd name="connsiteX12" fmla="*/ 94302 w 1305814"/>
                <a:gd name="connsiteY12" fmla="*/ 1158755 h 1423589"/>
                <a:gd name="connsiteX13" fmla="*/ 39429 w 1305814"/>
                <a:gd name="connsiteY13" fmla="*/ 1117635 h 1423589"/>
                <a:gd name="connsiteX14" fmla="*/ 667 w 1305814"/>
                <a:gd name="connsiteY14" fmla="*/ 999105 h 1423589"/>
                <a:gd name="connsiteX15" fmla="*/ 0 w 1305814"/>
                <a:gd name="connsiteY15" fmla="*/ 972364 h 1423589"/>
                <a:gd name="connsiteX16" fmla="*/ 2496 w 1305814"/>
                <a:gd name="connsiteY16" fmla="*/ 463106 h 1423589"/>
                <a:gd name="connsiteX17" fmla="*/ 2458 w 1305814"/>
                <a:gd name="connsiteY17" fmla="*/ 429563 h 1423589"/>
                <a:gd name="connsiteX18" fmla="*/ 75248 w 1305814"/>
                <a:gd name="connsiteY18" fmla="*/ 303202 h 1423589"/>
                <a:gd name="connsiteX19" fmla="*/ 106293 w 1305814"/>
                <a:gd name="connsiteY19" fmla="*/ 282597 h 1423589"/>
                <a:gd name="connsiteX20" fmla="*/ 541533 w 1305814"/>
                <a:gd name="connsiteY20" fmla="*/ 38110 h 1423589"/>
                <a:gd name="connsiteX21" fmla="*/ 653528 w 1305814"/>
                <a:gd name="connsiteY21" fmla="*/ 0 h 14235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305814" h="1423589">
                  <a:moveTo>
                    <a:pt x="653528" y="0"/>
                  </a:moveTo>
                  <a:cubicBezTo>
                    <a:pt x="684553" y="-1"/>
                    <a:pt x="736057" y="24011"/>
                    <a:pt x="757287" y="32444"/>
                  </a:cubicBezTo>
                  <a:lnTo>
                    <a:pt x="1206876" y="284945"/>
                  </a:lnTo>
                  <a:cubicBezTo>
                    <a:pt x="1213399" y="291230"/>
                    <a:pt x="1233090" y="301119"/>
                    <a:pt x="1237706" y="306775"/>
                  </a:cubicBezTo>
                  <a:cubicBezTo>
                    <a:pt x="1285405" y="341141"/>
                    <a:pt x="1301367" y="360355"/>
                    <a:pt x="1304420" y="434263"/>
                  </a:cubicBezTo>
                  <a:cubicBezTo>
                    <a:pt x="1306256" y="435452"/>
                    <a:pt x="1303756" y="518852"/>
                    <a:pt x="1305806" y="519922"/>
                  </a:cubicBezTo>
                  <a:cubicBezTo>
                    <a:pt x="1306028" y="563787"/>
                    <a:pt x="1301771" y="907207"/>
                    <a:pt x="1301746" y="953747"/>
                  </a:cubicBezTo>
                  <a:cubicBezTo>
                    <a:pt x="1301579" y="970833"/>
                    <a:pt x="1302766" y="986564"/>
                    <a:pt x="1302599" y="1003650"/>
                  </a:cubicBezTo>
                  <a:cubicBezTo>
                    <a:pt x="1298075" y="1097264"/>
                    <a:pt x="1299308" y="1117497"/>
                    <a:pt x="1227376" y="1152027"/>
                  </a:cubicBezTo>
                  <a:cubicBezTo>
                    <a:pt x="1229069" y="1151612"/>
                    <a:pt x="1262992" y="1133636"/>
                    <a:pt x="1174235" y="1184756"/>
                  </a:cubicBezTo>
                  <a:cubicBezTo>
                    <a:pt x="1102911" y="1225835"/>
                    <a:pt x="986013" y="1283805"/>
                    <a:pt x="792288" y="1385653"/>
                  </a:cubicBezTo>
                  <a:cubicBezTo>
                    <a:pt x="702978" y="1424034"/>
                    <a:pt x="634560" y="1449454"/>
                    <a:pt x="502818" y="1379955"/>
                  </a:cubicBezTo>
                  <a:cubicBezTo>
                    <a:pt x="358670" y="1301859"/>
                    <a:pt x="241278" y="1242506"/>
                    <a:pt x="94302" y="1158755"/>
                  </a:cubicBezTo>
                  <a:cubicBezTo>
                    <a:pt x="64301" y="1138833"/>
                    <a:pt x="61069" y="1137739"/>
                    <a:pt x="39429" y="1117635"/>
                  </a:cubicBezTo>
                  <a:cubicBezTo>
                    <a:pt x="9399" y="1091481"/>
                    <a:pt x="81" y="1056313"/>
                    <a:pt x="667" y="999105"/>
                  </a:cubicBezTo>
                  <a:cubicBezTo>
                    <a:pt x="445" y="990191"/>
                    <a:pt x="222" y="981278"/>
                    <a:pt x="0" y="972364"/>
                  </a:cubicBezTo>
                  <a:lnTo>
                    <a:pt x="2496" y="463106"/>
                  </a:lnTo>
                  <a:cubicBezTo>
                    <a:pt x="2483" y="451925"/>
                    <a:pt x="2471" y="440744"/>
                    <a:pt x="2458" y="429563"/>
                  </a:cubicBezTo>
                  <a:cubicBezTo>
                    <a:pt x="2770" y="365277"/>
                    <a:pt x="14732" y="348090"/>
                    <a:pt x="75248" y="303202"/>
                  </a:cubicBezTo>
                  <a:lnTo>
                    <a:pt x="106293" y="282597"/>
                  </a:lnTo>
                  <a:lnTo>
                    <a:pt x="541533" y="38110"/>
                  </a:lnTo>
                  <a:cubicBezTo>
                    <a:pt x="582751" y="12487"/>
                    <a:pt x="613897" y="0"/>
                    <a:pt x="653528" y="0"/>
                  </a:cubicBezTo>
                  <a:close/>
                </a:path>
              </a:pathLst>
            </a:custGeom>
            <a:solidFill>
              <a:schemeClr val="bg1">
                <a:lumMod val="85000"/>
              </a:schemeClr>
            </a:solidFill>
            <a:ln>
              <a:noFill/>
            </a:ln>
            <a:effectLst>
              <a:innerShdw blurRad="152400" dist="50800" dir="18900000">
                <a:prstClr val="black">
                  <a:alpha val="4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200" b="0" i="0" u="none" strike="noStrike" kern="1200" cap="none" spc="0" normalizeH="0" baseline="0" noProof="0">
                <a:ln>
                  <a:noFill/>
                </a:ln>
                <a:solidFill>
                  <a:prstClr val="white"/>
                </a:solidFill>
                <a:effectLst/>
                <a:uLnTx/>
                <a:uFillTx/>
                <a:latin typeface="Impact" panose="020B0806030902050204" pitchFamily="34" charset="0"/>
                <a:ea typeface="宋体" panose="02010600030101010101" pitchFamily="2" charset="-122"/>
                <a:cs typeface="Arial"/>
              </a:endParaRPr>
            </a:p>
          </p:txBody>
        </p:sp>
        <p:grpSp>
          <p:nvGrpSpPr>
            <p:cNvPr id="10" name="组合 9"/>
            <p:cNvGrpSpPr/>
            <p:nvPr/>
          </p:nvGrpSpPr>
          <p:grpSpPr>
            <a:xfrm>
              <a:off x="5459649" y="894400"/>
              <a:ext cx="2236728" cy="2438464"/>
              <a:chOff x="1249459" y="2668927"/>
              <a:chExt cx="1099775" cy="1198967"/>
            </a:xfrm>
          </p:grpSpPr>
          <p:sp>
            <p:nvSpPr>
              <p:cNvPr id="12" name="矩形 10"/>
              <p:cNvSpPr>
                <a:spLocks noChangeAspect="1"/>
              </p:cNvSpPr>
              <p:nvPr/>
            </p:nvSpPr>
            <p:spPr>
              <a:xfrm>
                <a:off x="1249459" y="2668927"/>
                <a:ext cx="1099775" cy="1198967"/>
              </a:xfrm>
              <a:custGeom>
                <a:avLst/>
                <a:gdLst>
                  <a:gd name="connsiteX0" fmla="*/ 653528 w 1305814"/>
                  <a:gd name="connsiteY0" fmla="*/ 0 h 1423589"/>
                  <a:gd name="connsiteX1" fmla="*/ 757287 w 1305814"/>
                  <a:gd name="connsiteY1" fmla="*/ 32444 h 1423589"/>
                  <a:gd name="connsiteX2" fmla="*/ 1206876 w 1305814"/>
                  <a:gd name="connsiteY2" fmla="*/ 284945 h 1423589"/>
                  <a:gd name="connsiteX3" fmla="*/ 1237706 w 1305814"/>
                  <a:gd name="connsiteY3" fmla="*/ 306775 h 1423589"/>
                  <a:gd name="connsiteX4" fmla="*/ 1304420 w 1305814"/>
                  <a:gd name="connsiteY4" fmla="*/ 434263 h 1423589"/>
                  <a:gd name="connsiteX5" fmla="*/ 1305806 w 1305814"/>
                  <a:gd name="connsiteY5" fmla="*/ 519922 h 1423589"/>
                  <a:gd name="connsiteX6" fmla="*/ 1301746 w 1305814"/>
                  <a:gd name="connsiteY6" fmla="*/ 953747 h 1423589"/>
                  <a:gd name="connsiteX7" fmla="*/ 1302599 w 1305814"/>
                  <a:gd name="connsiteY7" fmla="*/ 1003650 h 1423589"/>
                  <a:gd name="connsiteX8" fmla="*/ 1227376 w 1305814"/>
                  <a:gd name="connsiteY8" fmla="*/ 1152027 h 1423589"/>
                  <a:gd name="connsiteX9" fmla="*/ 1174235 w 1305814"/>
                  <a:gd name="connsiteY9" fmla="*/ 1184756 h 1423589"/>
                  <a:gd name="connsiteX10" fmla="*/ 792288 w 1305814"/>
                  <a:gd name="connsiteY10" fmla="*/ 1385653 h 1423589"/>
                  <a:gd name="connsiteX11" fmla="*/ 502818 w 1305814"/>
                  <a:gd name="connsiteY11" fmla="*/ 1379955 h 1423589"/>
                  <a:gd name="connsiteX12" fmla="*/ 94302 w 1305814"/>
                  <a:gd name="connsiteY12" fmla="*/ 1158755 h 1423589"/>
                  <a:gd name="connsiteX13" fmla="*/ 39429 w 1305814"/>
                  <a:gd name="connsiteY13" fmla="*/ 1117635 h 1423589"/>
                  <a:gd name="connsiteX14" fmla="*/ 667 w 1305814"/>
                  <a:gd name="connsiteY14" fmla="*/ 999105 h 1423589"/>
                  <a:gd name="connsiteX15" fmla="*/ 0 w 1305814"/>
                  <a:gd name="connsiteY15" fmla="*/ 972364 h 1423589"/>
                  <a:gd name="connsiteX16" fmla="*/ 2496 w 1305814"/>
                  <a:gd name="connsiteY16" fmla="*/ 463106 h 1423589"/>
                  <a:gd name="connsiteX17" fmla="*/ 2458 w 1305814"/>
                  <a:gd name="connsiteY17" fmla="*/ 429563 h 1423589"/>
                  <a:gd name="connsiteX18" fmla="*/ 75248 w 1305814"/>
                  <a:gd name="connsiteY18" fmla="*/ 303202 h 1423589"/>
                  <a:gd name="connsiteX19" fmla="*/ 106293 w 1305814"/>
                  <a:gd name="connsiteY19" fmla="*/ 282597 h 1423589"/>
                  <a:gd name="connsiteX20" fmla="*/ 541533 w 1305814"/>
                  <a:gd name="connsiteY20" fmla="*/ 38110 h 1423589"/>
                  <a:gd name="connsiteX21" fmla="*/ 653528 w 1305814"/>
                  <a:gd name="connsiteY21" fmla="*/ 0 h 14235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305814" h="1423589">
                    <a:moveTo>
                      <a:pt x="653528" y="0"/>
                    </a:moveTo>
                    <a:cubicBezTo>
                      <a:pt x="684553" y="-1"/>
                      <a:pt x="736057" y="24011"/>
                      <a:pt x="757287" y="32444"/>
                    </a:cubicBezTo>
                    <a:lnTo>
                      <a:pt x="1206876" y="284945"/>
                    </a:lnTo>
                    <a:cubicBezTo>
                      <a:pt x="1213399" y="291230"/>
                      <a:pt x="1233090" y="301119"/>
                      <a:pt x="1237706" y="306775"/>
                    </a:cubicBezTo>
                    <a:cubicBezTo>
                      <a:pt x="1285405" y="341141"/>
                      <a:pt x="1301367" y="360355"/>
                      <a:pt x="1304420" y="434263"/>
                    </a:cubicBezTo>
                    <a:cubicBezTo>
                      <a:pt x="1306256" y="435452"/>
                      <a:pt x="1303756" y="518852"/>
                      <a:pt x="1305806" y="519922"/>
                    </a:cubicBezTo>
                    <a:cubicBezTo>
                      <a:pt x="1306028" y="563787"/>
                      <a:pt x="1301771" y="907207"/>
                      <a:pt x="1301746" y="953747"/>
                    </a:cubicBezTo>
                    <a:cubicBezTo>
                      <a:pt x="1301579" y="970833"/>
                      <a:pt x="1302766" y="986564"/>
                      <a:pt x="1302599" y="1003650"/>
                    </a:cubicBezTo>
                    <a:cubicBezTo>
                      <a:pt x="1298075" y="1097264"/>
                      <a:pt x="1299308" y="1117497"/>
                      <a:pt x="1227376" y="1152027"/>
                    </a:cubicBezTo>
                    <a:cubicBezTo>
                      <a:pt x="1229069" y="1151612"/>
                      <a:pt x="1262992" y="1133636"/>
                      <a:pt x="1174235" y="1184756"/>
                    </a:cubicBezTo>
                    <a:cubicBezTo>
                      <a:pt x="1102911" y="1225835"/>
                      <a:pt x="986013" y="1283805"/>
                      <a:pt x="792288" y="1385653"/>
                    </a:cubicBezTo>
                    <a:cubicBezTo>
                      <a:pt x="702978" y="1424034"/>
                      <a:pt x="634560" y="1449454"/>
                      <a:pt x="502818" y="1379955"/>
                    </a:cubicBezTo>
                    <a:cubicBezTo>
                      <a:pt x="358670" y="1301859"/>
                      <a:pt x="241278" y="1242506"/>
                      <a:pt x="94302" y="1158755"/>
                    </a:cubicBezTo>
                    <a:cubicBezTo>
                      <a:pt x="64301" y="1138833"/>
                      <a:pt x="61069" y="1137739"/>
                      <a:pt x="39429" y="1117635"/>
                    </a:cubicBezTo>
                    <a:cubicBezTo>
                      <a:pt x="9399" y="1091481"/>
                      <a:pt x="81" y="1056313"/>
                      <a:pt x="667" y="999105"/>
                    </a:cubicBezTo>
                    <a:cubicBezTo>
                      <a:pt x="445" y="990191"/>
                      <a:pt x="222" y="981278"/>
                      <a:pt x="0" y="972364"/>
                    </a:cubicBezTo>
                    <a:lnTo>
                      <a:pt x="2496" y="463106"/>
                    </a:lnTo>
                    <a:cubicBezTo>
                      <a:pt x="2483" y="451925"/>
                      <a:pt x="2471" y="440744"/>
                      <a:pt x="2458" y="429563"/>
                    </a:cubicBezTo>
                    <a:cubicBezTo>
                      <a:pt x="2770" y="365277"/>
                      <a:pt x="14732" y="348090"/>
                      <a:pt x="75248" y="303202"/>
                    </a:cubicBezTo>
                    <a:lnTo>
                      <a:pt x="106293" y="282597"/>
                    </a:lnTo>
                    <a:lnTo>
                      <a:pt x="541533" y="38110"/>
                    </a:lnTo>
                    <a:cubicBezTo>
                      <a:pt x="582751" y="12487"/>
                      <a:pt x="613897" y="0"/>
                      <a:pt x="653528" y="0"/>
                    </a:cubicBezTo>
                    <a:close/>
                  </a:path>
                </a:pathLst>
              </a:custGeom>
              <a:gradFill flip="none" rotWithShape="1">
                <a:gsLst>
                  <a:gs pos="50000">
                    <a:schemeClr val="bg1">
                      <a:lumMod val="95000"/>
                    </a:schemeClr>
                  </a:gs>
                  <a:gs pos="100000">
                    <a:schemeClr val="bg1">
                      <a:lumMod val="75000"/>
                    </a:schemeClr>
                  </a:gs>
                  <a:gs pos="0">
                    <a:schemeClr val="bg1"/>
                  </a:gs>
                </a:gsLst>
                <a:lin ang="18900000" scaled="0"/>
              </a:gradFill>
              <a:ln w="15875">
                <a:gradFill>
                  <a:gsLst>
                    <a:gs pos="100000">
                      <a:schemeClr val="bg1">
                        <a:lumMod val="85000"/>
                      </a:schemeClr>
                    </a:gs>
                    <a:gs pos="0">
                      <a:schemeClr val="bg1"/>
                    </a:gs>
                  </a:gsLst>
                  <a:lin ang="8100000" scaled="0"/>
                </a:grad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200" b="0" i="0" u="none" strike="noStrike" kern="1200" cap="none" spc="0" normalizeH="0" baseline="0" noProof="0">
                  <a:ln>
                    <a:noFill/>
                  </a:ln>
                  <a:solidFill>
                    <a:prstClr val="white"/>
                  </a:solidFill>
                  <a:effectLst/>
                  <a:uLnTx/>
                  <a:uFillTx/>
                  <a:latin typeface="Calibri"/>
                  <a:ea typeface="宋体" panose="02010600030101010101" pitchFamily="2" charset="-122"/>
                  <a:cs typeface="Arial"/>
                </a:endParaRPr>
              </a:p>
            </p:txBody>
          </p:sp>
          <p:sp>
            <p:nvSpPr>
              <p:cNvPr id="13" name="KSO_Shape"/>
              <p:cNvSpPr>
                <a:spLocks noChangeAspect="1"/>
              </p:cNvSpPr>
              <p:nvPr/>
            </p:nvSpPr>
            <p:spPr bwMode="auto">
              <a:xfrm>
                <a:off x="1510253" y="2927674"/>
                <a:ext cx="539057" cy="626810"/>
              </a:xfrm>
              <a:custGeom>
                <a:avLst/>
                <a:gdLst>
                  <a:gd name="T0" fmla="*/ 2147483646 w 5822"/>
                  <a:gd name="T1" fmla="*/ 2147483646 h 6759"/>
                  <a:gd name="T2" fmla="*/ 2147483646 w 5822"/>
                  <a:gd name="T3" fmla="*/ 2147483646 h 6759"/>
                  <a:gd name="T4" fmla="*/ 2147483646 w 5822"/>
                  <a:gd name="T5" fmla="*/ 2147483646 h 6759"/>
                  <a:gd name="T6" fmla="*/ 2147483646 w 5822"/>
                  <a:gd name="T7" fmla="*/ 2147483646 h 6759"/>
                  <a:gd name="T8" fmla="*/ 2147483646 w 5822"/>
                  <a:gd name="T9" fmla="*/ 2147483646 h 6759"/>
                  <a:gd name="T10" fmla="*/ 2147483646 w 5822"/>
                  <a:gd name="T11" fmla="*/ 1253760573 h 6759"/>
                  <a:gd name="T12" fmla="*/ 2147483646 w 5822"/>
                  <a:gd name="T13" fmla="*/ 2147483646 h 6759"/>
                  <a:gd name="T14" fmla="*/ 2147483646 w 5822"/>
                  <a:gd name="T15" fmla="*/ 2147483646 h 6759"/>
                  <a:gd name="T16" fmla="*/ 2147483646 w 5822"/>
                  <a:gd name="T17" fmla="*/ 2147483646 h 6759"/>
                  <a:gd name="T18" fmla="*/ 2147483646 w 5822"/>
                  <a:gd name="T19" fmla="*/ 2147483646 h 6759"/>
                  <a:gd name="T20" fmla="*/ 2147483646 w 5822"/>
                  <a:gd name="T21" fmla="*/ 2147483646 h 6759"/>
                  <a:gd name="T22" fmla="*/ 2147483646 w 5822"/>
                  <a:gd name="T23" fmla="*/ 2147483646 h 6759"/>
                  <a:gd name="T24" fmla="*/ 2147483646 w 5822"/>
                  <a:gd name="T25" fmla="*/ 2147483646 h 6759"/>
                  <a:gd name="T26" fmla="*/ 2147483646 w 5822"/>
                  <a:gd name="T27" fmla="*/ 2147483646 h 6759"/>
                  <a:gd name="T28" fmla="*/ 2147483646 w 5822"/>
                  <a:gd name="T29" fmla="*/ 2147483646 h 6759"/>
                  <a:gd name="T30" fmla="*/ 2147483646 w 5822"/>
                  <a:gd name="T31" fmla="*/ 2147483646 h 6759"/>
                  <a:gd name="T32" fmla="*/ 2147483646 w 5822"/>
                  <a:gd name="T33" fmla="*/ 2147483646 h 6759"/>
                  <a:gd name="T34" fmla="*/ 2147483646 w 5822"/>
                  <a:gd name="T35" fmla="*/ 2147483646 h 6759"/>
                  <a:gd name="T36" fmla="*/ 2147483646 w 5822"/>
                  <a:gd name="T37" fmla="*/ 2147483646 h 6759"/>
                  <a:gd name="T38" fmla="*/ 2147483646 w 5822"/>
                  <a:gd name="T39" fmla="*/ 2147483646 h 6759"/>
                  <a:gd name="T40" fmla="*/ 0 w 5822"/>
                  <a:gd name="T41" fmla="*/ 2147483646 h 6759"/>
                  <a:gd name="T42" fmla="*/ 2147483646 w 5822"/>
                  <a:gd name="T43" fmla="*/ 2147483646 h 6759"/>
                  <a:gd name="T44" fmla="*/ 2147483646 w 5822"/>
                  <a:gd name="T45" fmla="*/ 2147483646 h 6759"/>
                  <a:gd name="T46" fmla="*/ 2147483646 w 5822"/>
                  <a:gd name="T47" fmla="*/ 2147483646 h 6759"/>
                  <a:gd name="T48" fmla="*/ 2147483646 w 5822"/>
                  <a:gd name="T49" fmla="*/ 2147483646 h 6759"/>
                  <a:gd name="T50" fmla="*/ 2147483646 w 5822"/>
                  <a:gd name="T51" fmla="*/ 2147483646 h 6759"/>
                  <a:gd name="T52" fmla="*/ 2147483646 w 5822"/>
                  <a:gd name="T53" fmla="*/ 2147483646 h 6759"/>
                  <a:gd name="T54" fmla="*/ 2147483646 w 5822"/>
                  <a:gd name="T55" fmla="*/ 2147483646 h 6759"/>
                  <a:gd name="T56" fmla="*/ 2147483646 w 5822"/>
                  <a:gd name="T57" fmla="*/ 2147483646 h 6759"/>
                  <a:gd name="T58" fmla="*/ 2147483646 w 5822"/>
                  <a:gd name="T59" fmla="*/ 2147483646 h 6759"/>
                  <a:gd name="T60" fmla="*/ 2147483646 w 5822"/>
                  <a:gd name="T61" fmla="*/ 2147483646 h 6759"/>
                  <a:gd name="T62" fmla="*/ 2147483646 w 5822"/>
                  <a:gd name="T63" fmla="*/ 2147483646 h 6759"/>
                  <a:gd name="T64" fmla="*/ 2147483646 w 5822"/>
                  <a:gd name="T65" fmla="*/ 2147483646 h 6759"/>
                  <a:gd name="T66" fmla="*/ 2147483646 w 5822"/>
                  <a:gd name="T67" fmla="*/ 2147483646 h 6759"/>
                  <a:gd name="T68" fmla="*/ 2147483646 w 5822"/>
                  <a:gd name="T69" fmla="*/ 2147483646 h 6759"/>
                  <a:gd name="T70" fmla="*/ 2147483646 w 5822"/>
                  <a:gd name="T71" fmla="*/ 2147483646 h 6759"/>
                  <a:gd name="T72" fmla="*/ 2147483646 w 5822"/>
                  <a:gd name="T73" fmla="*/ 2147483646 h 6759"/>
                  <a:gd name="T74" fmla="*/ 2147483646 w 5822"/>
                  <a:gd name="T75" fmla="*/ 2147483646 h 6759"/>
                  <a:gd name="T76" fmla="*/ 2147483646 w 5822"/>
                  <a:gd name="T77" fmla="*/ 2147483646 h 6759"/>
                  <a:gd name="T78" fmla="*/ 2147483646 w 5822"/>
                  <a:gd name="T79" fmla="*/ 2147483646 h 6759"/>
                  <a:gd name="T80" fmla="*/ 2147483646 w 5822"/>
                  <a:gd name="T81" fmla="*/ 2147483646 h 6759"/>
                  <a:gd name="T82" fmla="*/ 2147483646 w 5822"/>
                  <a:gd name="T83" fmla="*/ 2147483646 h 6759"/>
                  <a:gd name="T84" fmla="*/ 2147483646 w 5822"/>
                  <a:gd name="T85" fmla="*/ 2147483646 h 6759"/>
                  <a:gd name="T86" fmla="*/ 2147483646 w 5822"/>
                  <a:gd name="T87" fmla="*/ 2147483646 h 6759"/>
                  <a:gd name="T88" fmla="*/ 2147483646 w 5822"/>
                  <a:gd name="T89" fmla="*/ 2147483646 h 6759"/>
                  <a:gd name="T90" fmla="*/ 2147483646 w 5822"/>
                  <a:gd name="T91" fmla="*/ 2147483646 h 6759"/>
                  <a:gd name="T92" fmla="*/ 2147483646 w 5822"/>
                  <a:gd name="T93" fmla="*/ 2147483646 h 6759"/>
                  <a:gd name="T94" fmla="*/ 2147483646 w 5822"/>
                  <a:gd name="T95" fmla="*/ 2147483646 h 6759"/>
                  <a:gd name="T96" fmla="*/ 2147483646 w 5822"/>
                  <a:gd name="T97" fmla="*/ 2147483646 h 6759"/>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5822" h="6758">
                    <a:moveTo>
                      <a:pt x="0" y="6351"/>
                    </a:moveTo>
                    <a:lnTo>
                      <a:pt x="129" y="6351"/>
                    </a:lnTo>
                    <a:lnTo>
                      <a:pt x="129" y="3057"/>
                    </a:lnTo>
                    <a:lnTo>
                      <a:pt x="129" y="2914"/>
                    </a:lnTo>
                    <a:lnTo>
                      <a:pt x="266" y="2865"/>
                    </a:lnTo>
                    <a:lnTo>
                      <a:pt x="1775" y="2337"/>
                    </a:lnTo>
                    <a:lnTo>
                      <a:pt x="1775" y="1515"/>
                    </a:lnTo>
                    <a:lnTo>
                      <a:pt x="1775" y="1386"/>
                    </a:lnTo>
                    <a:lnTo>
                      <a:pt x="1892" y="1331"/>
                    </a:lnTo>
                    <a:lnTo>
                      <a:pt x="4422" y="137"/>
                    </a:lnTo>
                    <a:lnTo>
                      <a:pt x="4714" y="0"/>
                    </a:lnTo>
                    <a:lnTo>
                      <a:pt x="4714" y="56"/>
                    </a:lnTo>
                    <a:lnTo>
                      <a:pt x="5511" y="532"/>
                    </a:lnTo>
                    <a:lnTo>
                      <a:pt x="5511" y="6326"/>
                    </a:lnTo>
                    <a:lnTo>
                      <a:pt x="5822" y="6326"/>
                    </a:lnTo>
                    <a:lnTo>
                      <a:pt x="5822" y="6734"/>
                    </a:lnTo>
                    <a:lnTo>
                      <a:pt x="4510" y="6734"/>
                    </a:lnTo>
                    <a:lnTo>
                      <a:pt x="4305" y="6734"/>
                    </a:lnTo>
                    <a:lnTo>
                      <a:pt x="4305" y="6529"/>
                    </a:lnTo>
                    <a:lnTo>
                      <a:pt x="4305" y="643"/>
                    </a:lnTo>
                    <a:lnTo>
                      <a:pt x="2183" y="1644"/>
                    </a:lnTo>
                    <a:lnTo>
                      <a:pt x="2183" y="2194"/>
                    </a:lnTo>
                    <a:lnTo>
                      <a:pt x="2798" y="1979"/>
                    </a:lnTo>
                    <a:lnTo>
                      <a:pt x="3035" y="1895"/>
                    </a:lnTo>
                    <a:lnTo>
                      <a:pt x="3035" y="1889"/>
                    </a:lnTo>
                    <a:lnTo>
                      <a:pt x="3042" y="1892"/>
                    </a:lnTo>
                    <a:lnTo>
                      <a:pt x="3068" y="1884"/>
                    </a:lnTo>
                    <a:lnTo>
                      <a:pt x="3068" y="1909"/>
                    </a:lnTo>
                    <a:lnTo>
                      <a:pt x="3862" y="2381"/>
                    </a:lnTo>
                    <a:lnTo>
                      <a:pt x="3862" y="6313"/>
                    </a:lnTo>
                    <a:lnTo>
                      <a:pt x="4177" y="6313"/>
                    </a:lnTo>
                    <a:lnTo>
                      <a:pt x="4177" y="6722"/>
                    </a:lnTo>
                    <a:lnTo>
                      <a:pt x="2865" y="6722"/>
                    </a:lnTo>
                    <a:lnTo>
                      <a:pt x="2661" y="6722"/>
                    </a:lnTo>
                    <a:lnTo>
                      <a:pt x="2661" y="6517"/>
                    </a:lnTo>
                    <a:lnTo>
                      <a:pt x="2661" y="2458"/>
                    </a:lnTo>
                    <a:lnTo>
                      <a:pt x="538" y="3202"/>
                    </a:lnTo>
                    <a:lnTo>
                      <a:pt x="538" y="6556"/>
                    </a:lnTo>
                    <a:lnTo>
                      <a:pt x="538" y="6759"/>
                    </a:lnTo>
                    <a:lnTo>
                      <a:pt x="334" y="6759"/>
                    </a:lnTo>
                    <a:lnTo>
                      <a:pt x="0" y="6759"/>
                    </a:lnTo>
                    <a:lnTo>
                      <a:pt x="0" y="6351"/>
                    </a:lnTo>
                    <a:close/>
                    <a:moveTo>
                      <a:pt x="776" y="6707"/>
                    </a:moveTo>
                    <a:lnTo>
                      <a:pt x="776" y="6707"/>
                    </a:lnTo>
                    <a:lnTo>
                      <a:pt x="1501" y="6707"/>
                    </a:lnTo>
                    <a:lnTo>
                      <a:pt x="2348" y="6707"/>
                    </a:lnTo>
                    <a:lnTo>
                      <a:pt x="2348" y="5989"/>
                    </a:lnTo>
                    <a:lnTo>
                      <a:pt x="1501" y="6044"/>
                    </a:lnTo>
                    <a:lnTo>
                      <a:pt x="776" y="6092"/>
                    </a:lnTo>
                    <a:lnTo>
                      <a:pt x="776" y="6707"/>
                    </a:lnTo>
                    <a:close/>
                    <a:moveTo>
                      <a:pt x="776" y="4048"/>
                    </a:moveTo>
                    <a:lnTo>
                      <a:pt x="776" y="4048"/>
                    </a:lnTo>
                    <a:lnTo>
                      <a:pt x="1501" y="3842"/>
                    </a:lnTo>
                    <a:lnTo>
                      <a:pt x="2348" y="3604"/>
                    </a:lnTo>
                    <a:lnTo>
                      <a:pt x="2348" y="2883"/>
                    </a:lnTo>
                    <a:lnTo>
                      <a:pt x="1501" y="3178"/>
                    </a:lnTo>
                    <a:lnTo>
                      <a:pt x="776" y="3431"/>
                    </a:lnTo>
                    <a:lnTo>
                      <a:pt x="776" y="4048"/>
                    </a:lnTo>
                    <a:close/>
                    <a:moveTo>
                      <a:pt x="776" y="4926"/>
                    </a:moveTo>
                    <a:lnTo>
                      <a:pt x="776" y="4926"/>
                    </a:lnTo>
                    <a:lnTo>
                      <a:pt x="1501" y="4788"/>
                    </a:lnTo>
                    <a:lnTo>
                      <a:pt x="2348" y="4628"/>
                    </a:lnTo>
                    <a:lnTo>
                      <a:pt x="2348" y="3909"/>
                    </a:lnTo>
                    <a:lnTo>
                      <a:pt x="1501" y="4124"/>
                    </a:lnTo>
                    <a:lnTo>
                      <a:pt x="776" y="4310"/>
                    </a:lnTo>
                    <a:lnTo>
                      <a:pt x="776" y="4926"/>
                    </a:lnTo>
                    <a:close/>
                    <a:moveTo>
                      <a:pt x="776" y="5811"/>
                    </a:moveTo>
                    <a:lnTo>
                      <a:pt x="776" y="5811"/>
                    </a:lnTo>
                    <a:lnTo>
                      <a:pt x="1501" y="5741"/>
                    </a:lnTo>
                    <a:lnTo>
                      <a:pt x="2348" y="5661"/>
                    </a:lnTo>
                    <a:lnTo>
                      <a:pt x="2348" y="4942"/>
                    </a:lnTo>
                    <a:lnTo>
                      <a:pt x="1501" y="5078"/>
                    </a:lnTo>
                    <a:lnTo>
                      <a:pt x="776" y="5194"/>
                    </a:lnTo>
                    <a:lnTo>
                      <a:pt x="776" y="5811"/>
                    </a:lnTo>
                    <a:close/>
                  </a:path>
                </a:pathLst>
              </a:custGeom>
              <a:solidFill>
                <a:srgbClr val="000D20"/>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3200" b="0" i="0" u="none" strike="noStrike" kern="1200" cap="none" spc="0" normalizeH="0" baseline="0" noProof="0">
                  <a:ln>
                    <a:noFill/>
                  </a:ln>
                  <a:solidFill>
                    <a:sysClr val="windowText" lastClr="000000"/>
                  </a:solidFill>
                  <a:effectLst/>
                  <a:uLnTx/>
                  <a:uFillTx/>
                  <a:latin typeface="Calibri" panose="020F0502020204030204" pitchFamily="34" charset="0"/>
                  <a:ea typeface="宋体" panose="02010600030101010101" pitchFamily="2" charset="-122"/>
                  <a:cs typeface="Arial"/>
                </a:endParaRPr>
              </a:p>
            </p:txBody>
          </p:sp>
        </p:grpSp>
        <p:sp>
          <p:nvSpPr>
            <p:cNvPr id="11" name="矩形 10"/>
            <p:cNvSpPr/>
            <p:nvPr/>
          </p:nvSpPr>
          <p:spPr>
            <a:xfrm>
              <a:off x="4555228" y="658068"/>
              <a:ext cx="1232944" cy="1344149"/>
            </a:xfrm>
            <a:custGeom>
              <a:avLst/>
              <a:gdLst>
                <a:gd name="connsiteX0" fmla="*/ 653528 w 1305814"/>
                <a:gd name="connsiteY0" fmla="*/ 0 h 1423589"/>
                <a:gd name="connsiteX1" fmla="*/ 757287 w 1305814"/>
                <a:gd name="connsiteY1" fmla="*/ 32444 h 1423589"/>
                <a:gd name="connsiteX2" fmla="*/ 1206876 w 1305814"/>
                <a:gd name="connsiteY2" fmla="*/ 284945 h 1423589"/>
                <a:gd name="connsiteX3" fmla="*/ 1237706 w 1305814"/>
                <a:gd name="connsiteY3" fmla="*/ 306775 h 1423589"/>
                <a:gd name="connsiteX4" fmla="*/ 1304420 w 1305814"/>
                <a:gd name="connsiteY4" fmla="*/ 434263 h 1423589"/>
                <a:gd name="connsiteX5" fmla="*/ 1305806 w 1305814"/>
                <a:gd name="connsiteY5" fmla="*/ 519922 h 1423589"/>
                <a:gd name="connsiteX6" fmla="*/ 1301746 w 1305814"/>
                <a:gd name="connsiteY6" fmla="*/ 953747 h 1423589"/>
                <a:gd name="connsiteX7" fmla="*/ 1302599 w 1305814"/>
                <a:gd name="connsiteY7" fmla="*/ 1003650 h 1423589"/>
                <a:gd name="connsiteX8" fmla="*/ 1227376 w 1305814"/>
                <a:gd name="connsiteY8" fmla="*/ 1152027 h 1423589"/>
                <a:gd name="connsiteX9" fmla="*/ 1174235 w 1305814"/>
                <a:gd name="connsiteY9" fmla="*/ 1184756 h 1423589"/>
                <a:gd name="connsiteX10" fmla="*/ 792288 w 1305814"/>
                <a:gd name="connsiteY10" fmla="*/ 1385653 h 1423589"/>
                <a:gd name="connsiteX11" fmla="*/ 502818 w 1305814"/>
                <a:gd name="connsiteY11" fmla="*/ 1379955 h 1423589"/>
                <a:gd name="connsiteX12" fmla="*/ 94302 w 1305814"/>
                <a:gd name="connsiteY12" fmla="*/ 1158755 h 1423589"/>
                <a:gd name="connsiteX13" fmla="*/ 39429 w 1305814"/>
                <a:gd name="connsiteY13" fmla="*/ 1117635 h 1423589"/>
                <a:gd name="connsiteX14" fmla="*/ 667 w 1305814"/>
                <a:gd name="connsiteY14" fmla="*/ 999105 h 1423589"/>
                <a:gd name="connsiteX15" fmla="*/ 0 w 1305814"/>
                <a:gd name="connsiteY15" fmla="*/ 972364 h 1423589"/>
                <a:gd name="connsiteX16" fmla="*/ 2496 w 1305814"/>
                <a:gd name="connsiteY16" fmla="*/ 463106 h 1423589"/>
                <a:gd name="connsiteX17" fmla="*/ 2458 w 1305814"/>
                <a:gd name="connsiteY17" fmla="*/ 429563 h 1423589"/>
                <a:gd name="connsiteX18" fmla="*/ 75248 w 1305814"/>
                <a:gd name="connsiteY18" fmla="*/ 303202 h 1423589"/>
                <a:gd name="connsiteX19" fmla="*/ 106293 w 1305814"/>
                <a:gd name="connsiteY19" fmla="*/ 282597 h 1423589"/>
                <a:gd name="connsiteX20" fmla="*/ 541533 w 1305814"/>
                <a:gd name="connsiteY20" fmla="*/ 38110 h 1423589"/>
                <a:gd name="connsiteX21" fmla="*/ 653528 w 1305814"/>
                <a:gd name="connsiteY21" fmla="*/ 0 h 14235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305814" h="1423589">
                  <a:moveTo>
                    <a:pt x="653528" y="0"/>
                  </a:moveTo>
                  <a:cubicBezTo>
                    <a:pt x="684553" y="-1"/>
                    <a:pt x="736057" y="24011"/>
                    <a:pt x="757287" y="32444"/>
                  </a:cubicBezTo>
                  <a:lnTo>
                    <a:pt x="1206876" y="284945"/>
                  </a:lnTo>
                  <a:cubicBezTo>
                    <a:pt x="1213399" y="291230"/>
                    <a:pt x="1233090" y="301119"/>
                    <a:pt x="1237706" y="306775"/>
                  </a:cubicBezTo>
                  <a:cubicBezTo>
                    <a:pt x="1285405" y="341141"/>
                    <a:pt x="1301367" y="360355"/>
                    <a:pt x="1304420" y="434263"/>
                  </a:cubicBezTo>
                  <a:cubicBezTo>
                    <a:pt x="1306256" y="435452"/>
                    <a:pt x="1303756" y="518852"/>
                    <a:pt x="1305806" y="519922"/>
                  </a:cubicBezTo>
                  <a:cubicBezTo>
                    <a:pt x="1306028" y="563787"/>
                    <a:pt x="1301771" y="907207"/>
                    <a:pt x="1301746" y="953747"/>
                  </a:cubicBezTo>
                  <a:cubicBezTo>
                    <a:pt x="1301579" y="970833"/>
                    <a:pt x="1302766" y="986564"/>
                    <a:pt x="1302599" y="1003650"/>
                  </a:cubicBezTo>
                  <a:cubicBezTo>
                    <a:pt x="1298075" y="1097264"/>
                    <a:pt x="1299308" y="1117497"/>
                    <a:pt x="1227376" y="1152027"/>
                  </a:cubicBezTo>
                  <a:cubicBezTo>
                    <a:pt x="1229069" y="1151612"/>
                    <a:pt x="1262992" y="1133636"/>
                    <a:pt x="1174235" y="1184756"/>
                  </a:cubicBezTo>
                  <a:cubicBezTo>
                    <a:pt x="1102911" y="1225835"/>
                    <a:pt x="986013" y="1283805"/>
                    <a:pt x="792288" y="1385653"/>
                  </a:cubicBezTo>
                  <a:cubicBezTo>
                    <a:pt x="702978" y="1424034"/>
                    <a:pt x="634560" y="1449454"/>
                    <a:pt x="502818" y="1379955"/>
                  </a:cubicBezTo>
                  <a:cubicBezTo>
                    <a:pt x="358670" y="1301859"/>
                    <a:pt x="241278" y="1242506"/>
                    <a:pt x="94302" y="1158755"/>
                  </a:cubicBezTo>
                  <a:cubicBezTo>
                    <a:pt x="64301" y="1138833"/>
                    <a:pt x="61069" y="1137739"/>
                    <a:pt x="39429" y="1117635"/>
                  </a:cubicBezTo>
                  <a:cubicBezTo>
                    <a:pt x="9399" y="1091481"/>
                    <a:pt x="81" y="1056313"/>
                    <a:pt x="667" y="999105"/>
                  </a:cubicBezTo>
                  <a:cubicBezTo>
                    <a:pt x="445" y="990191"/>
                    <a:pt x="222" y="981278"/>
                    <a:pt x="0" y="972364"/>
                  </a:cubicBezTo>
                  <a:lnTo>
                    <a:pt x="2496" y="463106"/>
                  </a:lnTo>
                  <a:cubicBezTo>
                    <a:pt x="2483" y="451925"/>
                    <a:pt x="2471" y="440744"/>
                    <a:pt x="2458" y="429563"/>
                  </a:cubicBezTo>
                  <a:cubicBezTo>
                    <a:pt x="2770" y="365277"/>
                    <a:pt x="14732" y="348090"/>
                    <a:pt x="75248" y="303202"/>
                  </a:cubicBezTo>
                  <a:lnTo>
                    <a:pt x="106293" y="282597"/>
                  </a:lnTo>
                  <a:lnTo>
                    <a:pt x="541533" y="38110"/>
                  </a:lnTo>
                  <a:cubicBezTo>
                    <a:pt x="582751" y="12487"/>
                    <a:pt x="613897" y="0"/>
                    <a:pt x="653528" y="0"/>
                  </a:cubicBezTo>
                  <a:close/>
                </a:path>
              </a:pathLst>
            </a:custGeom>
            <a:solidFill>
              <a:srgbClr val="000D20"/>
            </a:solidFill>
            <a:ln w="15875">
              <a:solidFill>
                <a:srgbClr val="000D20"/>
              </a:solidFill>
            </a:ln>
            <a:effectLst>
              <a:innerShdw blurRad="266700" dist="203200" dir="18900000">
                <a:prstClr val="black">
                  <a:alpha val="2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4800" b="0" i="0" u="none" strike="noStrike" kern="1200" cap="none" spc="0" normalizeH="0" baseline="0" noProof="0" dirty="0">
                  <a:ln>
                    <a:noFill/>
                  </a:ln>
                  <a:solidFill>
                    <a:prstClr val="white"/>
                  </a:solidFill>
                  <a:effectLst/>
                  <a:uLnTx/>
                  <a:uFillTx/>
                  <a:latin typeface="Impact" panose="020B0806030902050204" pitchFamily="34" charset="0"/>
                  <a:ea typeface="宋体" panose="02010600030101010101" pitchFamily="2" charset="-122"/>
                  <a:cs typeface="Arial"/>
                </a:rPr>
                <a:t>01</a:t>
              </a:r>
              <a:endParaRPr kumimoji="0" lang="zh-CN" altLang="en-US" sz="3733" b="0" i="0" u="none" strike="noStrike" kern="1200" cap="none" spc="0" normalizeH="0" baseline="0" noProof="0" dirty="0">
                <a:ln>
                  <a:noFill/>
                </a:ln>
                <a:solidFill>
                  <a:prstClr val="white"/>
                </a:solidFill>
                <a:effectLst/>
                <a:uLnTx/>
                <a:uFillTx/>
                <a:latin typeface="Impact" panose="020B0806030902050204" pitchFamily="34" charset="0"/>
                <a:ea typeface="宋体" panose="02010600030101010101" pitchFamily="2" charset="-122"/>
                <a:cs typeface="Arial"/>
              </a:endParaRPr>
            </a:p>
          </p:txBody>
        </p:sp>
      </p:grpSp>
    </p:spTree>
    <p:extLst>
      <p:ext uri="{BB962C8B-B14F-4D97-AF65-F5344CB8AC3E}">
        <p14:creationId xmlns:p14="http://schemas.microsoft.com/office/powerpoint/2010/main" val="814284444"/>
      </p:ext>
    </p:extLst>
  </p:cSld>
  <p:clrMapOvr>
    <a:masterClrMapping/>
  </p:clrMapOvr>
  <p:transition advTm="2000"/>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4BA2447E-AFD1-43B0-AEEE-78C4B98E9F95}"/>
              </a:ext>
            </a:extLst>
          </p:cNvPr>
          <p:cNvSpPr/>
          <p:nvPr/>
        </p:nvSpPr>
        <p:spPr>
          <a:xfrm>
            <a:off x="512466" y="753626"/>
            <a:ext cx="2066382" cy="6372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Arial"/>
            </a:endParaRPr>
          </a:p>
        </p:txBody>
      </p:sp>
      <p:sp>
        <p:nvSpPr>
          <p:cNvPr id="343" name="TextBox 3">
            <a:extLst>
              <a:ext uri="{FF2B5EF4-FFF2-40B4-BE49-F238E27FC236}">
                <a16:creationId xmlns:a16="http://schemas.microsoft.com/office/drawing/2014/main" id="{60CB43B0-2A48-4AE3-9E61-80253A8DD5E7}"/>
              </a:ext>
            </a:extLst>
          </p:cNvPr>
          <p:cNvSpPr txBox="1"/>
          <p:nvPr/>
        </p:nvSpPr>
        <p:spPr>
          <a:xfrm>
            <a:off x="978337" y="948890"/>
            <a:ext cx="2617094" cy="646331"/>
          </a:xfrm>
          <a:custGeom>
            <a:avLst/>
            <a:gdLst>
              <a:gd name="T0" fmla="*/ 7727 w 8478"/>
              <a:gd name="T1" fmla="*/ 1215 h 7536"/>
              <a:gd name="T2" fmla="*/ 727 w 8478"/>
              <a:gd name="T3" fmla="*/ 1215 h 7536"/>
              <a:gd name="T4" fmla="*/ 0 w 8478"/>
              <a:gd name="T5" fmla="*/ 3124 h 7536"/>
              <a:gd name="T6" fmla="*/ 1054 w 8478"/>
              <a:gd name="T7" fmla="*/ 4169 h 7536"/>
              <a:gd name="T8" fmla="*/ 2119 w 8478"/>
              <a:gd name="T9" fmla="*/ 3124 h 7536"/>
              <a:gd name="T10" fmla="*/ 3173 w 8478"/>
              <a:gd name="T11" fmla="*/ 4169 h 7536"/>
              <a:gd name="T12" fmla="*/ 4239 w 8478"/>
              <a:gd name="T13" fmla="*/ 3124 h 7536"/>
              <a:gd name="T14" fmla="*/ 5293 w 8478"/>
              <a:gd name="T15" fmla="*/ 4169 h 7536"/>
              <a:gd name="T16" fmla="*/ 6346 w 8478"/>
              <a:gd name="T17" fmla="*/ 3124 h 7536"/>
              <a:gd name="T18" fmla="*/ 7412 w 8478"/>
              <a:gd name="T19" fmla="*/ 4169 h 7536"/>
              <a:gd name="T20" fmla="*/ 8478 w 8478"/>
              <a:gd name="T21" fmla="*/ 3124 h 7536"/>
              <a:gd name="T22" fmla="*/ 7727 w 8478"/>
              <a:gd name="T23" fmla="*/ 1215 h 7536"/>
              <a:gd name="T24" fmla="*/ 7146 w 8478"/>
              <a:gd name="T25" fmla="*/ 4497 h 7536"/>
              <a:gd name="T26" fmla="*/ 7146 w 8478"/>
              <a:gd name="T27" fmla="*/ 6928 h 7536"/>
              <a:gd name="T28" fmla="*/ 1332 w 8478"/>
              <a:gd name="T29" fmla="*/ 6928 h 7536"/>
              <a:gd name="T30" fmla="*/ 1332 w 8478"/>
              <a:gd name="T31" fmla="*/ 4497 h 7536"/>
              <a:gd name="T32" fmla="*/ 727 w 8478"/>
              <a:gd name="T33" fmla="*/ 4497 h 7536"/>
              <a:gd name="T34" fmla="*/ 727 w 8478"/>
              <a:gd name="T35" fmla="*/ 7050 h 7536"/>
              <a:gd name="T36" fmla="*/ 1187 w 8478"/>
              <a:gd name="T37" fmla="*/ 7536 h 7536"/>
              <a:gd name="T38" fmla="*/ 7279 w 8478"/>
              <a:gd name="T39" fmla="*/ 7536 h 7536"/>
              <a:gd name="T40" fmla="*/ 7739 w 8478"/>
              <a:gd name="T41" fmla="*/ 7050 h 7536"/>
              <a:gd name="T42" fmla="*/ 7739 w 8478"/>
              <a:gd name="T43" fmla="*/ 4497 h 7536"/>
              <a:gd name="T44" fmla="*/ 7146 w 8478"/>
              <a:gd name="T45" fmla="*/ 4497 h 7536"/>
              <a:gd name="T46" fmla="*/ 7727 w 8478"/>
              <a:gd name="T47" fmla="*/ 1203 h 7536"/>
              <a:gd name="T48" fmla="*/ 1211 w 8478"/>
              <a:gd name="T49" fmla="*/ 729 h 7536"/>
              <a:gd name="T50" fmla="*/ 7267 w 8478"/>
              <a:gd name="T51" fmla="*/ 729 h 7536"/>
              <a:gd name="T52" fmla="*/ 7630 w 8478"/>
              <a:gd name="T53" fmla="*/ 365 h 7536"/>
              <a:gd name="T54" fmla="*/ 7267 w 8478"/>
              <a:gd name="T55" fmla="*/ 0 h 7536"/>
              <a:gd name="T56" fmla="*/ 1211 w 8478"/>
              <a:gd name="T57" fmla="*/ 0 h 7536"/>
              <a:gd name="T58" fmla="*/ 848 w 8478"/>
              <a:gd name="T59" fmla="*/ 365 h 7536"/>
              <a:gd name="T60" fmla="*/ 1211 w 8478"/>
              <a:gd name="T61" fmla="*/ 729 h 7536"/>
              <a:gd name="T62" fmla="*/ 1211 w 8478"/>
              <a:gd name="T63" fmla="*/ 729 h 7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478" h="7536">
                <a:moveTo>
                  <a:pt x="7727" y="1215"/>
                </a:moveTo>
                <a:lnTo>
                  <a:pt x="727" y="1215"/>
                </a:lnTo>
                <a:lnTo>
                  <a:pt x="0" y="3124"/>
                </a:lnTo>
                <a:cubicBezTo>
                  <a:pt x="0" y="3695"/>
                  <a:pt x="472" y="4169"/>
                  <a:pt x="1054" y="4169"/>
                </a:cubicBezTo>
                <a:cubicBezTo>
                  <a:pt x="1635" y="4169"/>
                  <a:pt x="2119" y="3707"/>
                  <a:pt x="2119" y="3124"/>
                </a:cubicBezTo>
                <a:cubicBezTo>
                  <a:pt x="2119" y="3695"/>
                  <a:pt x="2592" y="4169"/>
                  <a:pt x="3173" y="4169"/>
                </a:cubicBezTo>
                <a:cubicBezTo>
                  <a:pt x="3755" y="4169"/>
                  <a:pt x="4239" y="3707"/>
                  <a:pt x="4239" y="3124"/>
                </a:cubicBezTo>
                <a:cubicBezTo>
                  <a:pt x="4239" y="3695"/>
                  <a:pt x="4711" y="4169"/>
                  <a:pt x="5293" y="4169"/>
                </a:cubicBezTo>
                <a:cubicBezTo>
                  <a:pt x="5874" y="4169"/>
                  <a:pt x="6346" y="3707"/>
                  <a:pt x="6346" y="3124"/>
                </a:cubicBezTo>
                <a:cubicBezTo>
                  <a:pt x="6346" y="3695"/>
                  <a:pt x="6819" y="4169"/>
                  <a:pt x="7412" y="4169"/>
                </a:cubicBezTo>
                <a:cubicBezTo>
                  <a:pt x="7994" y="4169"/>
                  <a:pt x="8478" y="3707"/>
                  <a:pt x="8478" y="3124"/>
                </a:cubicBezTo>
                <a:lnTo>
                  <a:pt x="7727" y="1215"/>
                </a:lnTo>
                <a:close/>
                <a:moveTo>
                  <a:pt x="7146" y="4497"/>
                </a:moveTo>
                <a:lnTo>
                  <a:pt x="7146" y="6928"/>
                </a:lnTo>
                <a:lnTo>
                  <a:pt x="1332" y="6928"/>
                </a:lnTo>
                <a:lnTo>
                  <a:pt x="1332" y="4497"/>
                </a:lnTo>
                <a:lnTo>
                  <a:pt x="727" y="4497"/>
                </a:lnTo>
                <a:lnTo>
                  <a:pt x="727" y="7050"/>
                </a:lnTo>
                <a:cubicBezTo>
                  <a:pt x="727" y="7269"/>
                  <a:pt x="969" y="7536"/>
                  <a:pt x="1187" y="7536"/>
                </a:cubicBezTo>
                <a:lnTo>
                  <a:pt x="7279" y="7536"/>
                </a:lnTo>
                <a:cubicBezTo>
                  <a:pt x="7497" y="7536"/>
                  <a:pt x="7739" y="7269"/>
                  <a:pt x="7739" y="7050"/>
                </a:cubicBezTo>
                <a:lnTo>
                  <a:pt x="7739" y="4497"/>
                </a:lnTo>
                <a:lnTo>
                  <a:pt x="7146" y="4497"/>
                </a:lnTo>
                <a:close/>
                <a:moveTo>
                  <a:pt x="7727" y="1203"/>
                </a:moveTo>
                <a:close/>
                <a:moveTo>
                  <a:pt x="1211" y="729"/>
                </a:moveTo>
                <a:lnTo>
                  <a:pt x="7267" y="729"/>
                </a:lnTo>
                <a:cubicBezTo>
                  <a:pt x="7473" y="729"/>
                  <a:pt x="7630" y="571"/>
                  <a:pt x="7630" y="365"/>
                </a:cubicBezTo>
                <a:cubicBezTo>
                  <a:pt x="7630" y="158"/>
                  <a:pt x="7473" y="0"/>
                  <a:pt x="7267" y="0"/>
                </a:cubicBezTo>
                <a:lnTo>
                  <a:pt x="1211" y="0"/>
                </a:lnTo>
                <a:cubicBezTo>
                  <a:pt x="1005" y="0"/>
                  <a:pt x="848" y="158"/>
                  <a:pt x="848" y="365"/>
                </a:cubicBezTo>
                <a:cubicBezTo>
                  <a:pt x="848" y="571"/>
                  <a:pt x="1005" y="729"/>
                  <a:pt x="1211" y="729"/>
                </a:cubicBezTo>
                <a:close/>
                <a:moveTo>
                  <a:pt x="1211" y="729"/>
                </a:moveTo>
                <a:close/>
              </a:path>
            </a:pathLst>
          </a:cu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3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Arial"/>
              </a:rPr>
              <a:t>基本概念</a:t>
            </a:r>
          </a:p>
        </p:txBody>
      </p:sp>
      <p:sp>
        <p:nvSpPr>
          <p:cNvPr id="344" name="iconfont-1191-801510">
            <a:extLst>
              <a:ext uri="{FF2B5EF4-FFF2-40B4-BE49-F238E27FC236}">
                <a16:creationId xmlns:a16="http://schemas.microsoft.com/office/drawing/2014/main" id="{40FCBC9A-563D-492B-A2DA-80405A37844F}"/>
              </a:ext>
            </a:extLst>
          </p:cNvPr>
          <p:cNvSpPr/>
          <p:nvPr/>
        </p:nvSpPr>
        <p:spPr>
          <a:xfrm>
            <a:off x="413635" y="1072247"/>
            <a:ext cx="438821" cy="440777"/>
          </a:xfrm>
          <a:custGeom>
            <a:avLst/>
            <a:gdLst>
              <a:gd name="T0" fmla="*/ 7727 w 8478"/>
              <a:gd name="T1" fmla="*/ 1215 h 7536"/>
              <a:gd name="T2" fmla="*/ 727 w 8478"/>
              <a:gd name="T3" fmla="*/ 1215 h 7536"/>
              <a:gd name="T4" fmla="*/ 0 w 8478"/>
              <a:gd name="T5" fmla="*/ 3124 h 7536"/>
              <a:gd name="T6" fmla="*/ 1054 w 8478"/>
              <a:gd name="T7" fmla="*/ 4169 h 7536"/>
              <a:gd name="T8" fmla="*/ 2119 w 8478"/>
              <a:gd name="T9" fmla="*/ 3124 h 7536"/>
              <a:gd name="T10" fmla="*/ 3173 w 8478"/>
              <a:gd name="T11" fmla="*/ 4169 h 7536"/>
              <a:gd name="T12" fmla="*/ 4239 w 8478"/>
              <a:gd name="T13" fmla="*/ 3124 h 7536"/>
              <a:gd name="T14" fmla="*/ 5293 w 8478"/>
              <a:gd name="T15" fmla="*/ 4169 h 7536"/>
              <a:gd name="T16" fmla="*/ 6346 w 8478"/>
              <a:gd name="T17" fmla="*/ 3124 h 7536"/>
              <a:gd name="T18" fmla="*/ 7412 w 8478"/>
              <a:gd name="T19" fmla="*/ 4169 h 7536"/>
              <a:gd name="T20" fmla="*/ 8478 w 8478"/>
              <a:gd name="T21" fmla="*/ 3124 h 7536"/>
              <a:gd name="T22" fmla="*/ 7727 w 8478"/>
              <a:gd name="T23" fmla="*/ 1215 h 7536"/>
              <a:gd name="T24" fmla="*/ 7146 w 8478"/>
              <a:gd name="T25" fmla="*/ 4497 h 7536"/>
              <a:gd name="T26" fmla="*/ 7146 w 8478"/>
              <a:gd name="T27" fmla="*/ 6928 h 7536"/>
              <a:gd name="T28" fmla="*/ 1332 w 8478"/>
              <a:gd name="T29" fmla="*/ 6928 h 7536"/>
              <a:gd name="T30" fmla="*/ 1332 w 8478"/>
              <a:gd name="T31" fmla="*/ 4497 h 7536"/>
              <a:gd name="T32" fmla="*/ 727 w 8478"/>
              <a:gd name="T33" fmla="*/ 4497 h 7536"/>
              <a:gd name="T34" fmla="*/ 727 w 8478"/>
              <a:gd name="T35" fmla="*/ 7050 h 7536"/>
              <a:gd name="T36" fmla="*/ 1187 w 8478"/>
              <a:gd name="T37" fmla="*/ 7536 h 7536"/>
              <a:gd name="T38" fmla="*/ 7279 w 8478"/>
              <a:gd name="T39" fmla="*/ 7536 h 7536"/>
              <a:gd name="T40" fmla="*/ 7739 w 8478"/>
              <a:gd name="T41" fmla="*/ 7050 h 7536"/>
              <a:gd name="T42" fmla="*/ 7739 w 8478"/>
              <a:gd name="T43" fmla="*/ 4497 h 7536"/>
              <a:gd name="T44" fmla="*/ 7146 w 8478"/>
              <a:gd name="T45" fmla="*/ 4497 h 7536"/>
              <a:gd name="T46" fmla="*/ 7727 w 8478"/>
              <a:gd name="T47" fmla="*/ 1203 h 7536"/>
              <a:gd name="T48" fmla="*/ 1211 w 8478"/>
              <a:gd name="T49" fmla="*/ 729 h 7536"/>
              <a:gd name="T50" fmla="*/ 7267 w 8478"/>
              <a:gd name="T51" fmla="*/ 729 h 7536"/>
              <a:gd name="T52" fmla="*/ 7630 w 8478"/>
              <a:gd name="T53" fmla="*/ 365 h 7536"/>
              <a:gd name="T54" fmla="*/ 7267 w 8478"/>
              <a:gd name="T55" fmla="*/ 0 h 7536"/>
              <a:gd name="T56" fmla="*/ 1211 w 8478"/>
              <a:gd name="T57" fmla="*/ 0 h 7536"/>
              <a:gd name="T58" fmla="*/ 848 w 8478"/>
              <a:gd name="T59" fmla="*/ 365 h 7536"/>
              <a:gd name="T60" fmla="*/ 1211 w 8478"/>
              <a:gd name="T61" fmla="*/ 729 h 7536"/>
              <a:gd name="T62" fmla="*/ 1211 w 8478"/>
              <a:gd name="T63" fmla="*/ 729 h 7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478" h="7536">
                <a:moveTo>
                  <a:pt x="7727" y="1215"/>
                </a:moveTo>
                <a:lnTo>
                  <a:pt x="727" y="1215"/>
                </a:lnTo>
                <a:lnTo>
                  <a:pt x="0" y="3124"/>
                </a:lnTo>
                <a:cubicBezTo>
                  <a:pt x="0" y="3695"/>
                  <a:pt x="472" y="4169"/>
                  <a:pt x="1054" y="4169"/>
                </a:cubicBezTo>
                <a:cubicBezTo>
                  <a:pt x="1635" y="4169"/>
                  <a:pt x="2119" y="3707"/>
                  <a:pt x="2119" y="3124"/>
                </a:cubicBezTo>
                <a:cubicBezTo>
                  <a:pt x="2119" y="3695"/>
                  <a:pt x="2592" y="4169"/>
                  <a:pt x="3173" y="4169"/>
                </a:cubicBezTo>
                <a:cubicBezTo>
                  <a:pt x="3755" y="4169"/>
                  <a:pt x="4239" y="3707"/>
                  <a:pt x="4239" y="3124"/>
                </a:cubicBezTo>
                <a:cubicBezTo>
                  <a:pt x="4239" y="3695"/>
                  <a:pt x="4711" y="4169"/>
                  <a:pt x="5293" y="4169"/>
                </a:cubicBezTo>
                <a:cubicBezTo>
                  <a:pt x="5874" y="4169"/>
                  <a:pt x="6346" y="3707"/>
                  <a:pt x="6346" y="3124"/>
                </a:cubicBezTo>
                <a:cubicBezTo>
                  <a:pt x="6346" y="3695"/>
                  <a:pt x="6819" y="4169"/>
                  <a:pt x="7412" y="4169"/>
                </a:cubicBezTo>
                <a:cubicBezTo>
                  <a:pt x="7994" y="4169"/>
                  <a:pt x="8478" y="3707"/>
                  <a:pt x="8478" y="3124"/>
                </a:cubicBezTo>
                <a:lnTo>
                  <a:pt x="7727" y="1215"/>
                </a:lnTo>
                <a:close/>
                <a:moveTo>
                  <a:pt x="7146" y="4497"/>
                </a:moveTo>
                <a:lnTo>
                  <a:pt x="7146" y="6928"/>
                </a:lnTo>
                <a:lnTo>
                  <a:pt x="1332" y="6928"/>
                </a:lnTo>
                <a:lnTo>
                  <a:pt x="1332" y="4497"/>
                </a:lnTo>
                <a:lnTo>
                  <a:pt x="727" y="4497"/>
                </a:lnTo>
                <a:lnTo>
                  <a:pt x="727" y="7050"/>
                </a:lnTo>
                <a:cubicBezTo>
                  <a:pt x="727" y="7269"/>
                  <a:pt x="969" y="7536"/>
                  <a:pt x="1187" y="7536"/>
                </a:cubicBezTo>
                <a:lnTo>
                  <a:pt x="7279" y="7536"/>
                </a:lnTo>
                <a:cubicBezTo>
                  <a:pt x="7497" y="7536"/>
                  <a:pt x="7739" y="7269"/>
                  <a:pt x="7739" y="7050"/>
                </a:cubicBezTo>
                <a:lnTo>
                  <a:pt x="7739" y="4497"/>
                </a:lnTo>
                <a:lnTo>
                  <a:pt x="7146" y="4497"/>
                </a:lnTo>
                <a:close/>
                <a:moveTo>
                  <a:pt x="7727" y="1203"/>
                </a:moveTo>
                <a:close/>
                <a:moveTo>
                  <a:pt x="1211" y="729"/>
                </a:moveTo>
                <a:lnTo>
                  <a:pt x="7267" y="729"/>
                </a:lnTo>
                <a:cubicBezTo>
                  <a:pt x="7473" y="729"/>
                  <a:pt x="7630" y="571"/>
                  <a:pt x="7630" y="365"/>
                </a:cubicBezTo>
                <a:cubicBezTo>
                  <a:pt x="7630" y="158"/>
                  <a:pt x="7473" y="0"/>
                  <a:pt x="7267" y="0"/>
                </a:cubicBezTo>
                <a:lnTo>
                  <a:pt x="1211" y="0"/>
                </a:lnTo>
                <a:cubicBezTo>
                  <a:pt x="1005" y="0"/>
                  <a:pt x="848" y="158"/>
                  <a:pt x="848" y="365"/>
                </a:cubicBezTo>
                <a:cubicBezTo>
                  <a:pt x="848" y="571"/>
                  <a:pt x="1005" y="729"/>
                  <a:pt x="1211" y="729"/>
                </a:cubicBezTo>
                <a:close/>
                <a:moveTo>
                  <a:pt x="1211" y="729"/>
                </a:moveTo>
                <a:close/>
              </a:path>
            </a:pathLst>
          </a:cu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B050"/>
              </a:solidFill>
              <a:effectLst/>
              <a:uLnTx/>
              <a:uFillTx/>
              <a:latin typeface="Calibri"/>
              <a:cs typeface="Arial"/>
            </a:endParaRPr>
          </a:p>
        </p:txBody>
      </p:sp>
      <p:sp>
        <p:nvSpPr>
          <p:cNvPr id="18" name="文本框 17">
            <a:extLst>
              <a:ext uri="{FF2B5EF4-FFF2-40B4-BE49-F238E27FC236}">
                <a16:creationId xmlns:a16="http://schemas.microsoft.com/office/drawing/2014/main" id="{5682929B-5E2B-4CE7-80A9-715A5497AF6B}"/>
              </a:ext>
            </a:extLst>
          </p:cNvPr>
          <p:cNvSpPr txBox="1"/>
          <p:nvPr/>
        </p:nvSpPr>
        <p:spPr>
          <a:xfrm>
            <a:off x="512466" y="2519801"/>
            <a:ext cx="11339543" cy="2062103"/>
          </a:xfrm>
          <a:prstGeom prst="rect">
            <a:avLst/>
          </a:prstGeom>
          <a:noFill/>
        </p:spPr>
        <p:txBody>
          <a:bodyPr wrap="square">
            <a:spAutoFit/>
          </a:bodyPr>
          <a:lstStyle/>
          <a:p>
            <a:pPr algn="l" rtl="0"/>
            <a:r>
              <a:rPr lang="zh-CN" altLang="en-US" sz="3200" b="0" i="0" dirty="0">
                <a:solidFill>
                  <a:srgbClr val="000000"/>
                </a:solidFill>
                <a:effectLst/>
                <a:latin typeface="Helvetica Neue"/>
              </a:rPr>
              <a:t>集成方法（</a:t>
            </a:r>
            <a:r>
              <a:rPr lang="en-US" altLang="zh-CN" sz="3200" b="0" i="0" dirty="0">
                <a:solidFill>
                  <a:srgbClr val="000000"/>
                </a:solidFill>
                <a:effectLst/>
                <a:latin typeface="Helvetica Neue"/>
              </a:rPr>
              <a:t>ensemble method</a:t>
            </a:r>
            <a:r>
              <a:rPr lang="zh-CN" altLang="en-US" sz="3200" b="0" i="0" dirty="0">
                <a:solidFill>
                  <a:srgbClr val="000000"/>
                </a:solidFill>
                <a:effectLst/>
                <a:latin typeface="Helvetica Neue"/>
              </a:rPr>
              <a:t>）通过组合多个学习器来完成学习任务，颇有点“</a:t>
            </a:r>
            <a:r>
              <a:rPr lang="zh-CN" altLang="en-US" sz="3200" b="0" i="0" dirty="0">
                <a:solidFill>
                  <a:srgbClr val="FF0000"/>
                </a:solidFill>
                <a:effectLst/>
                <a:latin typeface="Helvetica Neue"/>
              </a:rPr>
              <a:t>三个臭皮匠顶个诸葛亮</a:t>
            </a:r>
            <a:r>
              <a:rPr lang="zh-CN" altLang="en-US" sz="3200" b="0" i="0" dirty="0">
                <a:solidFill>
                  <a:srgbClr val="000000"/>
                </a:solidFill>
                <a:effectLst/>
                <a:latin typeface="Helvetica Neue"/>
              </a:rPr>
              <a:t>”的意味。集成学习的泛化能力一般比单一的基分类器要好，这是因为大部分基分类器分类错误的概率远低于单一基分类器的。</a:t>
            </a:r>
          </a:p>
        </p:txBody>
      </p:sp>
    </p:spTree>
    <p:custDataLst>
      <p:tags r:id="rId1"/>
    </p:custDataLst>
    <p:extLst>
      <p:ext uri="{BB962C8B-B14F-4D97-AF65-F5344CB8AC3E}">
        <p14:creationId xmlns:p14="http://schemas.microsoft.com/office/powerpoint/2010/main" val="2617463620"/>
      </p:ext>
    </p:extLst>
  </p:cSld>
  <p:clrMapOvr>
    <a:masterClrMapping/>
  </p:clrMapOvr>
  <p:transition advTm="2000"/>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4BA2447E-AFD1-43B0-AEEE-78C4B98E9F95}"/>
              </a:ext>
            </a:extLst>
          </p:cNvPr>
          <p:cNvSpPr/>
          <p:nvPr/>
        </p:nvSpPr>
        <p:spPr>
          <a:xfrm>
            <a:off x="365322" y="330753"/>
            <a:ext cx="2066382" cy="6372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Arial"/>
            </a:endParaRPr>
          </a:p>
        </p:txBody>
      </p:sp>
      <p:sp>
        <p:nvSpPr>
          <p:cNvPr id="343" name="TextBox 3">
            <a:extLst>
              <a:ext uri="{FF2B5EF4-FFF2-40B4-BE49-F238E27FC236}">
                <a16:creationId xmlns:a16="http://schemas.microsoft.com/office/drawing/2014/main" id="{60CB43B0-2A48-4AE3-9E61-80253A8DD5E7}"/>
              </a:ext>
            </a:extLst>
          </p:cNvPr>
          <p:cNvSpPr txBox="1"/>
          <p:nvPr/>
        </p:nvSpPr>
        <p:spPr>
          <a:xfrm>
            <a:off x="831193" y="526017"/>
            <a:ext cx="3751318" cy="646331"/>
          </a:xfrm>
          <a:custGeom>
            <a:avLst/>
            <a:gdLst>
              <a:gd name="T0" fmla="*/ 7727 w 8478"/>
              <a:gd name="T1" fmla="*/ 1215 h 7536"/>
              <a:gd name="T2" fmla="*/ 727 w 8478"/>
              <a:gd name="T3" fmla="*/ 1215 h 7536"/>
              <a:gd name="T4" fmla="*/ 0 w 8478"/>
              <a:gd name="T5" fmla="*/ 3124 h 7536"/>
              <a:gd name="T6" fmla="*/ 1054 w 8478"/>
              <a:gd name="T7" fmla="*/ 4169 h 7536"/>
              <a:gd name="T8" fmla="*/ 2119 w 8478"/>
              <a:gd name="T9" fmla="*/ 3124 h 7536"/>
              <a:gd name="T10" fmla="*/ 3173 w 8478"/>
              <a:gd name="T11" fmla="*/ 4169 h 7536"/>
              <a:gd name="T12" fmla="*/ 4239 w 8478"/>
              <a:gd name="T13" fmla="*/ 3124 h 7536"/>
              <a:gd name="T14" fmla="*/ 5293 w 8478"/>
              <a:gd name="T15" fmla="*/ 4169 h 7536"/>
              <a:gd name="T16" fmla="*/ 6346 w 8478"/>
              <a:gd name="T17" fmla="*/ 3124 h 7536"/>
              <a:gd name="T18" fmla="*/ 7412 w 8478"/>
              <a:gd name="T19" fmla="*/ 4169 h 7536"/>
              <a:gd name="T20" fmla="*/ 8478 w 8478"/>
              <a:gd name="T21" fmla="*/ 3124 h 7536"/>
              <a:gd name="T22" fmla="*/ 7727 w 8478"/>
              <a:gd name="T23" fmla="*/ 1215 h 7536"/>
              <a:gd name="T24" fmla="*/ 7146 w 8478"/>
              <a:gd name="T25" fmla="*/ 4497 h 7536"/>
              <a:gd name="T26" fmla="*/ 7146 w 8478"/>
              <a:gd name="T27" fmla="*/ 6928 h 7536"/>
              <a:gd name="T28" fmla="*/ 1332 w 8478"/>
              <a:gd name="T29" fmla="*/ 6928 h 7536"/>
              <a:gd name="T30" fmla="*/ 1332 w 8478"/>
              <a:gd name="T31" fmla="*/ 4497 h 7536"/>
              <a:gd name="T32" fmla="*/ 727 w 8478"/>
              <a:gd name="T33" fmla="*/ 4497 h 7536"/>
              <a:gd name="T34" fmla="*/ 727 w 8478"/>
              <a:gd name="T35" fmla="*/ 7050 h 7536"/>
              <a:gd name="T36" fmla="*/ 1187 w 8478"/>
              <a:gd name="T37" fmla="*/ 7536 h 7536"/>
              <a:gd name="T38" fmla="*/ 7279 w 8478"/>
              <a:gd name="T39" fmla="*/ 7536 h 7536"/>
              <a:gd name="T40" fmla="*/ 7739 w 8478"/>
              <a:gd name="T41" fmla="*/ 7050 h 7536"/>
              <a:gd name="T42" fmla="*/ 7739 w 8478"/>
              <a:gd name="T43" fmla="*/ 4497 h 7536"/>
              <a:gd name="T44" fmla="*/ 7146 w 8478"/>
              <a:gd name="T45" fmla="*/ 4497 h 7536"/>
              <a:gd name="T46" fmla="*/ 7727 w 8478"/>
              <a:gd name="T47" fmla="*/ 1203 h 7536"/>
              <a:gd name="T48" fmla="*/ 1211 w 8478"/>
              <a:gd name="T49" fmla="*/ 729 h 7536"/>
              <a:gd name="T50" fmla="*/ 7267 w 8478"/>
              <a:gd name="T51" fmla="*/ 729 h 7536"/>
              <a:gd name="T52" fmla="*/ 7630 w 8478"/>
              <a:gd name="T53" fmla="*/ 365 h 7536"/>
              <a:gd name="T54" fmla="*/ 7267 w 8478"/>
              <a:gd name="T55" fmla="*/ 0 h 7536"/>
              <a:gd name="T56" fmla="*/ 1211 w 8478"/>
              <a:gd name="T57" fmla="*/ 0 h 7536"/>
              <a:gd name="T58" fmla="*/ 848 w 8478"/>
              <a:gd name="T59" fmla="*/ 365 h 7536"/>
              <a:gd name="T60" fmla="*/ 1211 w 8478"/>
              <a:gd name="T61" fmla="*/ 729 h 7536"/>
              <a:gd name="T62" fmla="*/ 1211 w 8478"/>
              <a:gd name="T63" fmla="*/ 729 h 7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478" h="7536">
                <a:moveTo>
                  <a:pt x="7727" y="1215"/>
                </a:moveTo>
                <a:lnTo>
                  <a:pt x="727" y="1215"/>
                </a:lnTo>
                <a:lnTo>
                  <a:pt x="0" y="3124"/>
                </a:lnTo>
                <a:cubicBezTo>
                  <a:pt x="0" y="3695"/>
                  <a:pt x="472" y="4169"/>
                  <a:pt x="1054" y="4169"/>
                </a:cubicBezTo>
                <a:cubicBezTo>
                  <a:pt x="1635" y="4169"/>
                  <a:pt x="2119" y="3707"/>
                  <a:pt x="2119" y="3124"/>
                </a:cubicBezTo>
                <a:cubicBezTo>
                  <a:pt x="2119" y="3695"/>
                  <a:pt x="2592" y="4169"/>
                  <a:pt x="3173" y="4169"/>
                </a:cubicBezTo>
                <a:cubicBezTo>
                  <a:pt x="3755" y="4169"/>
                  <a:pt x="4239" y="3707"/>
                  <a:pt x="4239" y="3124"/>
                </a:cubicBezTo>
                <a:cubicBezTo>
                  <a:pt x="4239" y="3695"/>
                  <a:pt x="4711" y="4169"/>
                  <a:pt x="5293" y="4169"/>
                </a:cubicBezTo>
                <a:cubicBezTo>
                  <a:pt x="5874" y="4169"/>
                  <a:pt x="6346" y="3707"/>
                  <a:pt x="6346" y="3124"/>
                </a:cubicBezTo>
                <a:cubicBezTo>
                  <a:pt x="6346" y="3695"/>
                  <a:pt x="6819" y="4169"/>
                  <a:pt x="7412" y="4169"/>
                </a:cubicBezTo>
                <a:cubicBezTo>
                  <a:pt x="7994" y="4169"/>
                  <a:pt x="8478" y="3707"/>
                  <a:pt x="8478" y="3124"/>
                </a:cubicBezTo>
                <a:lnTo>
                  <a:pt x="7727" y="1215"/>
                </a:lnTo>
                <a:close/>
                <a:moveTo>
                  <a:pt x="7146" y="4497"/>
                </a:moveTo>
                <a:lnTo>
                  <a:pt x="7146" y="6928"/>
                </a:lnTo>
                <a:lnTo>
                  <a:pt x="1332" y="6928"/>
                </a:lnTo>
                <a:lnTo>
                  <a:pt x="1332" y="4497"/>
                </a:lnTo>
                <a:lnTo>
                  <a:pt x="727" y="4497"/>
                </a:lnTo>
                <a:lnTo>
                  <a:pt x="727" y="7050"/>
                </a:lnTo>
                <a:cubicBezTo>
                  <a:pt x="727" y="7269"/>
                  <a:pt x="969" y="7536"/>
                  <a:pt x="1187" y="7536"/>
                </a:cubicBezTo>
                <a:lnTo>
                  <a:pt x="7279" y="7536"/>
                </a:lnTo>
                <a:cubicBezTo>
                  <a:pt x="7497" y="7536"/>
                  <a:pt x="7739" y="7269"/>
                  <a:pt x="7739" y="7050"/>
                </a:cubicBezTo>
                <a:lnTo>
                  <a:pt x="7739" y="4497"/>
                </a:lnTo>
                <a:lnTo>
                  <a:pt x="7146" y="4497"/>
                </a:lnTo>
                <a:close/>
                <a:moveTo>
                  <a:pt x="7727" y="1203"/>
                </a:moveTo>
                <a:close/>
                <a:moveTo>
                  <a:pt x="1211" y="729"/>
                </a:moveTo>
                <a:lnTo>
                  <a:pt x="7267" y="729"/>
                </a:lnTo>
                <a:cubicBezTo>
                  <a:pt x="7473" y="729"/>
                  <a:pt x="7630" y="571"/>
                  <a:pt x="7630" y="365"/>
                </a:cubicBezTo>
                <a:cubicBezTo>
                  <a:pt x="7630" y="158"/>
                  <a:pt x="7473" y="0"/>
                  <a:pt x="7267" y="0"/>
                </a:cubicBezTo>
                <a:lnTo>
                  <a:pt x="1211" y="0"/>
                </a:lnTo>
                <a:cubicBezTo>
                  <a:pt x="1005" y="0"/>
                  <a:pt x="848" y="158"/>
                  <a:pt x="848" y="365"/>
                </a:cubicBezTo>
                <a:cubicBezTo>
                  <a:pt x="848" y="571"/>
                  <a:pt x="1005" y="729"/>
                  <a:pt x="1211" y="729"/>
                </a:cubicBezTo>
                <a:close/>
                <a:moveTo>
                  <a:pt x="1211" y="729"/>
                </a:moveTo>
                <a:close/>
              </a:path>
            </a:pathLst>
          </a:cu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3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Arial"/>
              </a:rPr>
              <a:t>基本概念</a:t>
            </a:r>
          </a:p>
        </p:txBody>
      </p:sp>
      <p:sp>
        <p:nvSpPr>
          <p:cNvPr id="344" name="iconfont-1191-801510">
            <a:extLst>
              <a:ext uri="{FF2B5EF4-FFF2-40B4-BE49-F238E27FC236}">
                <a16:creationId xmlns:a16="http://schemas.microsoft.com/office/drawing/2014/main" id="{40FCBC9A-563D-492B-A2DA-80405A37844F}"/>
              </a:ext>
            </a:extLst>
          </p:cNvPr>
          <p:cNvSpPr/>
          <p:nvPr/>
        </p:nvSpPr>
        <p:spPr>
          <a:xfrm>
            <a:off x="266491" y="649374"/>
            <a:ext cx="438821" cy="440777"/>
          </a:xfrm>
          <a:custGeom>
            <a:avLst/>
            <a:gdLst>
              <a:gd name="T0" fmla="*/ 7727 w 8478"/>
              <a:gd name="T1" fmla="*/ 1215 h 7536"/>
              <a:gd name="T2" fmla="*/ 727 w 8478"/>
              <a:gd name="T3" fmla="*/ 1215 h 7536"/>
              <a:gd name="T4" fmla="*/ 0 w 8478"/>
              <a:gd name="T5" fmla="*/ 3124 h 7536"/>
              <a:gd name="T6" fmla="*/ 1054 w 8478"/>
              <a:gd name="T7" fmla="*/ 4169 h 7536"/>
              <a:gd name="T8" fmla="*/ 2119 w 8478"/>
              <a:gd name="T9" fmla="*/ 3124 h 7536"/>
              <a:gd name="T10" fmla="*/ 3173 w 8478"/>
              <a:gd name="T11" fmla="*/ 4169 h 7536"/>
              <a:gd name="T12" fmla="*/ 4239 w 8478"/>
              <a:gd name="T13" fmla="*/ 3124 h 7536"/>
              <a:gd name="T14" fmla="*/ 5293 w 8478"/>
              <a:gd name="T15" fmla="*/ 4169 h 7536"/>
              <a:gd name="T16" fmla="*/ 6346 w 8478"/>
              <a:gd name="T17" fmla="*/ 3124 h 7536"/>
              <a:gd name="T18" fmla="*/ 7412 w 8478"/>
              <a:gd name="T19" fmla="*/ 4169 h 7536"/>
              <a:gd name="T20" fmla="*/ 8478 w 8478"/>
              <a:gd name="T21" fmla="*/ 3124 h 7536"/>
              <a:gd name="T22" fmla="*/ 7727 w 8478"/>
              <a:gd name="T23" fmla="*/ 1215 h 7536"/>
              <a:gd name="T24" fmla="*/ 7146 w 8478"/>
              <a:gd name="T25" fmla="*/ 4497 h 7536"/>
              <a:gd name="T26" fmla="*/ 7146 w 8478"/>
              <a:gd name="T27" fmla="*/ 6928 h 7536"/>
              <a:gd name="T28" fmla="*/ 1332 w 8478"/>
              <a:gd name="T29" fmla="*/ 6928 h 7536"/>
              <a:gd name="T30" fmla="*/ 1332 w 8478"/>
              <a:gd name="T31" fmla="*/ 4497 h 7536"/>
              <a:gd name="T32" fmla="*/ 727 w 8478"/>
              <a:gd name="T33" fmla="*/ 4497 h 7536"/>
              <a:gd name="T34" fmla="*/ 727 w 8478"/>
              <a:gd name="T35" fmla="*/ 7050 h 7536"/>
              <a:gd name="T36" fmla="*/ 1187 w 8478"/>
              <a:gd name="T37" fmla="*/ 7536 h 7536"/>
              <a:gd name="T38" fmla="*/ 7279 w 8478"/>
              <a:gd name="T39" fmla="*/ 7536 h 7536"/>
              <a:gd name="T40" fmla="*/ 7739 w 8478"/>
              <a:gd name="T41" fmla="*/ 7050 h 7536"/>
              <a:gd name="T42" fmla="*/ 7739 w 8478"/>
              <a:gd name="T43" fmla="*/ 4497 h 7536"/>
              <a:gd name="T44" fmla="*/ 7146 w 8478"/>
              <a:gd name="T45" fmla="*/ 4497 h 7536"/>
              <a:gd name="T46" fmla="*/ 7727 w 8478"/>
              <a:gd name="T47" fmla="*/ 1203 h 7536"/>
              <a:gd name="T48" fmla="*/ 1211 w 8478"/>
              <a:gd name="T49" fmla="*/ 729 h 7536"/>
              <a:gd name="T50" fmla="*/ 7267 w 8478"/>
              <a:gd name="T51" fmla="*/ 729 h 7536"/>
              <a:gd name="T52" fmla="*/ 7630 w 8478"/>
              <a:gd name="T53" fmla="*/ 365 h 7536"/>
              <a:gd name="T54" fmla="*/ 7267 w 8478"/>
              <a:gd name="T55" fmla="*/ 0 h 7536"/>
              <a:gd name="T56" fmla="*/ 1211 w 8478"/>
              <a:gd name="T57" fmla="*/ 0 h 7536"/>
              <a:gd name="T58" fmla="*/ 848 w 8478"/>
              <a:gd name="T59" fmla="*/ 365 h 7536"/>
              <a:gd name="T60" fmla="*/ 1211 w 8478"/>
              <a:gd name="T61" fmla="*/ 729 h 7536"/>
              <a:gd name="T62" fmla="*/ 1211 w 8478"/>
              <a:gd name="T63" fmla="*/ 729 h 7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478" h="7536">
                <a:moveTo>
                  <a:pt x="7727" y="1215"/>
                </a:moveTo>
                <a:lnTo>
                  <a:pt x="727" y="1215"/>
                </a:lnTo>
                <a:lnTo>
                  <a:pt x="0" y="3124"/>
                </a:lnTo>
                <a:cubicBezTo>
                  <a:pt x="0" y="3695"/>
                  <a:pt x="472" y="4169"/>
                  <a:pt x="1054" y="4169"/>
                </a:cubicBezTo>
                <a:cubicBezTo>
                  <a:pt x="1635" y="4169"/>
                  <a:pt x="2119" y="3707"/>
                  <a:pt x="2119" y="3124"/>
                </a:cubicBezTo>
                <a:cubicBezTo>
                  <a:pt x="2119" y="3695"/>
                  <a:pt x="2592" y="4169"/>
                  <a:pt x="3173" y="4169"/>
                </a:cubicBezTo>
                <a:cubicBezTo>
                  <a:pt x="3755" y="4169"/>
                  <a:pt x="4239" y="3707"/>
                  <a:pt x="4239" y="3124"/>
                </a:cubicBezTo>
                <a:cubicBezTo>
                  <a:pt x="4239" y="3695"/>
                  <a:pt x="4711" y="4169"/>
                  <a:pt x="5293" y="4169"/>
                </a:cubicBezTo>
                <a:cubicBezTo>
                  <a:pt x="5874" y="4169"/>
                  <a:pt x="6346" y="3707"/>
                  <a:pt x="6346" y="3124"/>
                </a:cubicBezTo>
                <a:cubicBezTo>
                  <a:pt x="6346" y="3695"/>
                  <a:pt x="6819" y="4169"/>
                  <a:pt x="7412" y="4169"/>
                </a:cubicBezTo>
                <a:cubicBezTo>
                  <a:pt x="7994" y="4169"/>
                  <a:pt x="8478" y="3707"/>
                  <a:pt x="8478" y="3124"/>
                </a:cubicBezTo>
                <a:lnTo>
                  <a:pt x="7727" y="1215"/>
                </a:lnTo>
                <a:close/>
                <a:moveTo>
                  <a:pt x="7146" y="4497"/>
                </a:moveTo>
                <a:lnTo>
                  <a:pt x="7146" y="6928"/>
                </a:lnTo>
                <a:lnTo>
                  <a:pt x="1332" y="6928"/>
                </a:lnTo>
                <a:lnTo>
                  <a:pt x="1332" y="4497"/>
                </a:lnTo>
                <a:lnTo>
                  <a:pt x="727" y="4497"/>
                </a:lnTo>
                <a:lnTo>
                  <a:pt x="727" y="7050"/>
                </a:lnTo>
                <a:cubicBezTo>
                  <a:pt x="727" y="7269"/>
                  <a:pt x="969" y="7536"/>
                  <a:pt x="1187" y="7536"/>
                </a:cubicBezTo>
                <a:lnTo>
                  <a:pt x="7279" y="7536"/>
                </a:lnTo>
                <a:cubicBezTo>
                  <a:pt x="7497" y="7536"/>
                  <a:pt x="7739" y="7269"/>
                  <a:pt x="7739" y="7050"/>
                </a:cubicBezTo>
                <a:lnTo>
                  <a:pt x="7739" y="4497"/>
                </a:lnTo>
                <a:lnTo>
                  <a:pt x="7146" y="4497"/>
                </a:lnTo>
                <a:close/>
                <a:moveTo>
                  <a:pt x="7727" y="1203"/>
                </a:moveTo>
                <a:close/>
                <a:moveTo>
                  <a:pt x="1211" y="729"/>
                </a:moveTo>
                <a:lnTo>
                  <a:pt x="7267" y="729"/>
                </a:lnTo>
                <a:cubicBezTo>
                  <a:pt x="7473" y="729"/>
                  <a:pt x="7630" y="571"/>
                  <a:pt x="7630" y="365"/>
                </a:cubicBezTo>
                <a:cubicBezTo>
                  <a:pt x="7630" y="158"/>
                  <a:pt x="7473" y="0"/>
                  <a:pt x="7267" y="0"/>
                </a:cubicBezTo>
                <a:lnTo>
                  <a:pt x="1211" y="0"/>
                </a:lnTo>
                <a:cubicBezTo>
                  <a:pt x="1005" y="0"/>
                  <a:pt x="848" y="158"/>
                  <a:pt x="848" y="365"/>
                </a:cubicBezTo>
                <a:cubicBezTo>
                  <a:pt x="848" y="571"/>
                  <a:pt x="1005" y="729"/>
                  <a:pt x="1211" y="729"/>
                </a:cubicBezTo>
                <a:close/>
                <a:moveTo>
                  <a:pt x="1211" y="729"/>
                </a:moveTo>
                <a:close/>
              </a:path>
            </a:pathLst>
          </a:cu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B050"/>
              </a:solidFill>
              <a:effectLst/>
              <a:uLnTx/>
              <a:uFillTx/>
              <a:latin typeface="Calibri"/>
              <a:cs typeface="Arial"/>
            </a:endParaRPr>
          </a:p>
        </p:txBody>
      </p:sp>
      <p:pic>
        <p:nvPicPr>
          <p:cNvPr id="4" name="图片 3">
            <a:extLst>
              <a:ext uri="{FF2B5EF4-FFF2-40B4-BE49-F238E27FC236}">
                <a16:creationId xmlns:a16="http://schemas.microsoft.com/office/drawing/2014/main" id="{35D2C7B7-384D-404A-8B32-75C023889C84}"/>
              </a:ext>
            </a:extLst>
          </p:cNvPr>
          <p:cNvPicPr>
            <a:picLocks noChangeAspect="1"/>
          </p:cNvPicPr>
          <p:nvPr/>
        </p:nvPicPr>
        <p:blipFill rotWithShape="1">
          <a:blip r:embed="rId3">
            <a:extLst>
              <a:ext uri="{28A0092B-C50C-407E-A947-70E740481C1C}">
                <a14:useLocalDpi xmlns:a14="http://schemas.microsoft.com/office/drawing/2010/main" val="0"/>
              </a:ext>
            </a:extLst>
          </a:blip>
          <a:srcRect t="2896"/>
          <a:stretch/>
        </p:blipFill>
        <p:spPr>
          <a:xfrm>
            <a:off x="1754956" y="1781666"/>
            <a:ext cx="9062506" cy="4430598"/>
          </a:xfrm>
          <a:prstGeom prst="rect">
            <a:avLst/>
          </a:prstGeom>
        </p:spPr>
      </p:pic>
    </p:spTree>
    <p:custDataLst>
      <p:tags r:id="rId1"/>
    </p:custDataLst>
    <p:extLst>
      <p:ext uri="{BB962C8B-B14F-4D97-AF65-F5344CB8AC3E}">
        <p14:creationId xmlns:p14="http://schemas.microsoft.com/office/powerpoint/2010/main" val="3155174556"/>
      </p:ext>
    </p:extLst>
  </p:cSld>
  <p:clrMapOvr>
    <a:masterClrMapping/>
  </p:clrMapOvr>
  <p:transition advTm="2000"/>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solidFill>
            <a:srgbClr val="000D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Arial"/>
            </a:endParaRPr>
          </a:p>
        </p:txBody>
      </p:sp>
      <p:pic>
        <p:nvPicPr>
          <p:cNvPr id="5" name="Picture 2" descr="C:\Documents and Settings\Administrator\桌面\新建文件夹\封面\复件 (38) 新建文件夹\dc6e24016985a28b4144.jpg"/>
          <p:cNvPicPr>
            <a:picLocks noChangeAspect="1" noChangeArrowheads="1"/>
          </p:cNvPicPr>
          <p:nvPr/>
        </p:nvPicPr>
        <p:blipFill>
          <a:blip r:embed="rId2">
            <a:extLst>
              <a:ext uri="{28A0092B-C50C-407E-A947-70E740481C1C}">
                <a14:useLocalDpi xmlns:a14="http://schemas.microsoft.com/office/drawing/2010/main" val="0"/>
              </a:ext>
            </a:extLst>
          </a:blip>
          <a:srcRect l="21648" r="50476"/>
          <a:stretch>
            <a:fillRect/>
          </a:stretch>
        </p:blipFill>
        <p:spPr bwMode="auto">
          <a:xfrm rot="5400000" flipV="1">
            <a:off x="4144364" y="-1715717"/>
            <a:ext cx="3409946" cy="6879489"/>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C:\Documents and Settings\Administrator\桌面\新建文件夹\封面\复件 (38) 新建文件夹\dc6e24016985a28b4144.jpg"/>
          <p:cNvPicPr>
            <a:picLocks noChangeAspect="1" noChangeArrowheads="1"/>
          </p:cNvPicPr>
          <p:nvPr/>
        </p:nvPicPr>
        <p:blipFill>
          <a:blip r:embed="rId2">
            <a:extLst>
              <a:ext uri="{28A0092B-C50C-407E-A947-70E740481C1C}">
                <a14:useLocalDpi xmlns:a14="http://schemas.microsoft.com/office/drawing/2010/main" val="0"/>
              </a:ext>
            </a:extLst>
          </a:blip>
          <a:srcRect l="21648" r="50476"/>
          <a:stretch>
            <a:fillRect/>
          </a:stretch>
        </p:blipFill>
        <p:spPr bwMode="auto">
          <a:xfrm rot="5400000" flipH="1">
            <a:off x="4144362" y="1694229"/>
            <a:ext cx="3409946" cy="6879489"/>
          </a:xfrm>
          <a:prstGeom prst="rect">
            <a:avLst/>
          </a:prstGeom>
          <a:noFill/>
          <a:extLst>
            <a:ext uri="{909E8E84-426E-40DD-AFC4-6F175D3DCCD1}">
              <a14:hiddenFill xmlns:a14="http://schemas.microsoft.com/office/drawing/2010/main">
                <a:solidFill>
                  <a:srgbClr val="FFFFFF"/>
                </a:solidFill>
              </a14:hiddenFill>
            </a:ext>
          </a:extLst>
        </p:spPr>
      </p:pic>
      <p:sp>
        <p:nvSpPr>
          <p:cNvPr id="14" name="矩形 13"/>
          <p:cNvSpPr/>
          <p:nvPr/>
        </p:nvSpPr>
        <p:spPr>
          <a:xfrm>
            <a:off x="0" y="1314450"/>
            <a:ext cx="12192000" cy="426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Arial"/>
            </a:endParaRPr>
          </a:p>
        </p:txBody>
      </p:sp>
      <p:sp>
        <p:nvSpPr>
          <p:cNvPr id="6" name="矩形 5"/>
          <p:cNvSpPr/>
          <p:nvPr/>
        </p:nvSpPr>
        <p:spPr>
          <a:xfrm>
            <a:off x="3263335" y="3815651"/>
            <a:ext cx="5665333" cy="769441"/>
          </a:xfrm>
          <a:prstGeom prst="rect">
            <a:avLst/>
          </a:prstGeom>
        </p:spPr>
        <p:txBody>
          <a:bodyPr wrap="none">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lang="en-US" altLang="zh-CN" sz="4400" b="1" dirty="0">
                <a:solidFill>
                  <a:srgbClr val="000D20"/>
                </a:solidFill>
                <a:latin typeface="微软雅黑" panose="020B0503020204020204" pitchFamily="34" charset="-122"/>
                <a:ea typeface="微软雅黑" panose="020B0503020204020204" pitchFamily="34" charset="-122"/>
                <a:cs typeface="Arial"/>
              </a:rPr>
              <a:t>Bagging</a:t>
            </a:r>
            <a:r>
              <a:rPr lang="zh-CN" altLang="en-US" sz="4400" b="1" dirty="0">
                <a:solidFill>
                  <a:srgbClr val="000D20"/>
                </a:solidFill>
                <a:latin typeface="微软雅黑" panose="020B0503020204020204" pitchFamily="34" charset="-122"/>
                <a:ea typeface="微软雅黑" panose="020B0503020204020204" pitchFamily="34" charset="-122"/>
                <a:cs typeface="Arial"/>
              </a:rPr>
              <a:t>与</a:t>
            </a:r>
            <a:r>
              <a:rPr lang="en-US" altLang="zh-CN" sz="4400" b="1" dirty="0">
                <a:solidFill>
                  <a:srgbClr val="000D20"/>
                </a:solidFill>
                <a:latin typeface="微软雅黑" panose="020B0503020204020204" pitchFamily="34" charset="-122"/>
                <a:ea typeface="微软雅黑" panose="020B0503020204020204" pitchFamily="34" charset="-122"/>
                <a:cs typeface="Arial"/>
              </a:rPr>
              <a:t>Boosting</a:t>
            </a:r>
            <a:endParaRPr kumimoji="0" lang="zh-CN" altLang="en-US" sz="4400" b="1" i="0" u="none" strike="noStrike" kern="1200" cap="none" spc="0" normalizeH="0" baseline="0" noProof="0" dirty="0">
              <a:ln>
                <a:noFill/>
              </a:ln>
              <a:solidFill>
                <a:srgbClr val="000D20"/>
              </a:solidFill>
              <a:effectLst/>
              <a:uLnTx/>
              <a:uFillTx/>
              <a:latin typeface="微软雅黑" panose="020B0503020204020204" pitchFamily="34" charset="-122"/>
              <a:ea typeface="微软雅黑" panose="020B0503020204020204" pitchFamily="34" charset="-122"/>
              <a:cs typeface="Arial"/>
            </a:endParaRPr>
          </a:p>
        </p:txBody>
      </p:sp>
      <p:grpSp>
        <p:nvGrpSpPr>
          <p:cNvPr id="8" name="组合 7"/>
          <p:cNvGrpSpPr/>
          <p:nvPr/>
        </p:nvGrpSpPr>
        <p:grpSpPr>
          <a:xfrm>
            <a:off x="4948595" y="1618712"/>
            <a:ext cx="2294807" cy="1954107"/>
            <a:chOff x="4555228" y="658068"/>
            <a:chExt cx="3141149" cy="2674796"/>
          </a:xfrm>
        </p:grpSpPr>
        <p:sp>
          <p:nvSpPr>
            <p:cNvPr id="9" name="矩形 10"/>
            <p:cNvSpPr>
              <a:spLocks noChangeAspect="1"/>
            </p:cNvSpPr>
            <p:nvPr/>
          </p:nvSpPr>
          <p:spPr>
            <a:xfrm>
              <a:off x="4821709" y="1129483"/>
              <a:ext cx="1940540" cy="2113804"/>
            </a:xfrm>
            <a:custGeom>
              <a:avLst/>
              <a:gdLst>
                <a:gd name="connsiteX0" fmla="*/ 653528 w 1305814"/>
                <a:gd name="connsiteY0" fmla="*/ 0 h 1423589"/>
                <a:gd name="connsiteX1" fmla="*/ 757287 w 1305814"/>
                <a:gd name="connsiteY1" fmla="*/ 32444 h 1423589"/>
                <a:gd name="connsiteX2" fmla="*/ 1206876 w 1305814"/>
                <a:gd name="connsiteY2" fmla="*/ 284945 h 1423589"/>
                <a:gd name="connsiteX3" fmla="*/ 1237706 w 1305814"/>
                <a:gd name="connsiteY3" fmla="*/ 306775 h 1423589"/>
                <a:gd name="connsiteX4" fmla="*/ 1304420 w 1305814"/>
                <a:gd name="connsiteY4" fmla="*/ 434263 h 1423589"/>
                <a:gd name="connsiteX5" fmla="*/ 1305806 w 1305814"/>
                <a:gd name="connsiteY5" fmla="*/ 519922 h 1423589"/>
                <a:gd name="connsiteX6" fmla="*/ 1301746 w 1305814"/>
                <a:gd name="connsiteY6" fmla="*/ 953747 h 1423589"/>
                <a:gd name="connsiteX7" fmla="*/ 1302599 w 1305814"/>
                <a:gd name="connsiteY7" fmla="*/ 1003650 h 1423589"/>
                <a:gd name="connsiteX8" fmla="*/ 1227376 w 1305814"/>
                <a:gd name="connsiteY8" fmla="*/ 1152027 h 1423589"/>
                <a:gd name="connsiteX9" fmla="*/ 1174235 w 1305814"/>
                <a:gd name="connsiteY9" fmla="*/ 1184756 h 1423589"/>
                <a:gd name="connsiteX10" fmla="*/ 792288 w 1305814"/>
                <a:gd name="connsiteY10" fmla="*/ 1385653 h 1423589"/>
                <a:gd name="connsiteX11" fmla="*/ 502818 w 1305814"/>
                <a:gd name="connsiteY11" fmla="*/ 1379955 h 1423589"/>
                <a:gd name="connsiteX12" fmla="*/ 94302 w 1305814"/>
                <a:gd name="connsiteY12" fmla="*/ 1158755 h 1423589"/>
                <a:gd name="connsiteX13" fmla="*/ 39429 w 1305814"/>
                <a:gd name="connsiteY13" fmla="*/ 1117635 h 1423589"/>
                <a:gd name="connsiteX14" fmla="*/ 667 w 1305814"/>
                <a:gd name="connsiteY14" fmla="*/ 999105 h 1423589"/>
                <a:gd name="connsiteX15" fmla="*/ 0 w 1305814"/>
                <a:gd name="connsiteY15" fmla="*/ 972364 h 1423589"/>
                <a:gd name="connsiteX16" fmla="*/ 2496 w 1305814"/>
                <a:gd name="connsiteY16" fmla="*/ 463106 h 1423589"/>
                <a:gd name="connsiteX17" fmla="*/ 2458 w 1305814"/>
                <a:gd name="connsiteY17" fmla="*/ 429563 h 1423589"/>
                <a:gd name="connsiteX18" fmla="*/ 75248 w 1305814"/>
                <a:gd name="connsiteY18" fmla="*/ 303202 h 1423589"/>
                <a:gd name="connsiteX19" fmla="*/ 106293 w 1305814"/>
                <a:gd name="connsiteY19" fmla="*/ 282597 h 1423589"/>
                <a:gd name="connsiteX20" fmla="*/ 541533 w 1305814"/>
                <a:gd name="connsiteY20" fmla="*/ 38110 h 1423589"/>
                <a:gd name="connsiteX21" fmla="*/ 653528 w 1305814"/>
                <a:gd name="connsiteY21" fmla="*/ 0 h 14235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305814" h="1423589">
                  <a:moveTo>
                    <a:pt x="653528" y="0"/>
                  </a:moveTo>
                  <a:cubicBezTo>
                    <a:pt x="684553" y="-1"/>
                    <a:pt x="736057" y="24011"/>
                    <a:pt x="757287" y="32444"/>
                  </a:cubicBezTo>
                  <a:lnTo>
                    <a:pt x="1206876" y="284945"/>
                  </a:lnTo>
                  <a:cubicBezTo>
                    <a:pt x="1213399" y="291230"/>
                    <a:pt x="1233090" y="301119"/>
                    <a:pt x="1237706" y="306775"/>
                  </a:cubicBezTo>
                  <a:cubicBezTo>
                    <a:pt x="1285405" y="341141"/>
                    <a:pt x="1301367" y="360355"/>
                    <a:pt x="1304420" y="434263"/>
                  </a:cubicBezTo>
                  <a:cubicBezTo>
                    <a:pt x="1306256" y="435452"/>
                    <a:pt x="1303756" y="518852"/>
                    <a:pt x="1305806" y="519922"/>
                  </a:cubicBezTo>
                  <a:cubicBezTo>
                    <a:pt x="1306028" y="563787"/>
                    <a:pt x="1301771" y="907207"/>
                    <a:pt x="1301746" y="953747"/>
                  </a:cubicBezTo>
                  <a:cubicBezTo>
                    <a:pt x="1301579" y="970833"/>
                    <a:pt x="1302766" y="986564"/>
                    <a:pt x="1302599" y="1003650"/>
                  </a:cubicBezTo>
                  <a:cubicBezTo>
                    <a:pt x="1298075" y="1097264"/>
                    <a:pt x="1299308" y="1117497"/>
                    <a:pt x="1227376" y="1152027"/>
                  </a:cubicBezTo>
                  <a:cubicBezTo>
                    <a:pt x="1229069" y="1151612"/>
                    <a:pt x="1262992" y="1133636"/>
                    <a:pt x="1174235" y="1184756"/>
                  </a:cubicBezTo>
                  <a:cubicBezTo>
                    <a:pt x="1102911" y="1225835"/>
                    <a:pt x="986013" y="1283805"/>
                    <a:pt x="792288" y="1385653"/>
                  </a:cubicBezTo>
                  <a:cubicBezTo>
                    <a:pt x="702978" y="1424034"/>
                    <a:pt x="634560" y="1449454"/>
                    <a:pt x="502818" y="1379955"/>
                  </a:cubicBezTo>
                  <a:cubicBezTo>
                    <a:pt x="358670" y="1301859"/>
                    <a:pt x="241278" y="1242506"/>
                    <a:pt x="94302" y="1158755"/>
                  </a:cubicBezTo>
                  <a:cubicBezTo>
                    <a:pt x="64301" y="1138833"/>
                    <a:pt x="61069" y="1137739"/>
                    <a:pt x="39429" y="1117635"/>
                  </a:cubicBezTo>
                  <a:cubicBezTo>
                    <a:pt x="9399" y="1091481"/>
                    <a:pt x="81" y="1056313"/>
                    <a:pt x="667" y="999105"/>
                  </a:cubicBezTo>
                  <a:cubicBezTo>
                    <a:pt x="445" y="990191"/>
                    <a:pt x="222" y="981278"/>
                    <a:pt x="0" y="972364"/>
                  </a:cubicBezTo>
                  <a:lnTo>
                    <a:pt x="2496" y="463106"/>
                  </a:lnTo>
                  <a:cubicBezTo>
                    <a:pt x="2483" y="451925"/>
                    <a:pt x="2471" y="440744"/>
                    <a:pt x="2458" y="429563"/>
                  </a:cubicBezTo>
                  <a:cubicBezTo>
                    <a:pt x="2770" y="365277"/>
                    <a:pt x="14732" y="348090"/>
                    <a:pt x="75248" y="303202"/>
                  </a:cubicBezTo>
                  <a:lnTo>
                    <a:pt x="106293" y="282597"/>
                  </a:lnTo>
                  <a:lnTo>
                    <a:pt x="541533" y="38110"/>
                  </a:lnTo>
                  <a:cubicBezTo>
                    <a:pt x="582751" y="12487"/>
                    <a:pt x="613897" y="0"/>
                    <a:pt x="653528" y="0"/>
                  </a:cubicBezTo>
                  <a:close/>
                </a:path>
              </a:pathLst>
            </a:custGeom>
            <a:solidFill>
              <a:schemeClr val="bg1">
                <a:lumMod val="85000"/>
              </a:schemeClr>
            </a:solidFill>
            <a:ln>
              <a:noFill/>
            </a:ln>
            <a:effectLst>
              <a:innerShdw blurRad="152400" dist="50800" dir="18900000">
                <a:prstClr val="black">
                  <a:alpha val="4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200" b="0" i="0" u="none" strike="noStrike" kern="1200" cap="none" spc="0" normalizeH="0" baseline="0" noProof="0">
                <a:ln>
                  <a:noFill/>
                </a:ln>
                <a:solidFill>
                  <a:prstClr val="white"/>
                </a:solidFill>
                <a:effectLst/>
                <a:uLnTx/>
                <a:uFillTx/>
                <a:latin typeface="Impact" panose="020B0806030902050204" pitchFamily="34" charset="0"/>
                <a:ea typeface="宋体" panose="02010600030101010101" pitchFamily="2" charset="-122"/>
                <a:cs typeface="Arial"/>
              </a:endParaRPr>
            </a:p>
          </p:txBody>
        </p:sp>
        <p:grpSp>
          <p:nvGrpSpPr>
            <p:cNvPr id="10" name="组合 9"/>
            <p:cNvGrpSpPr/>
            <p:nvPr/>
          </p:nvGrpSpPr>
          <p:grpSpPr>
            <a:xfrm>
              <a:off x="5459649" y="894400"/>
              <a:ext cx="2236728" cy="2438464"/>
              <a:chOff x="1249459" y="2668927"/>
              <a:chExt cx="1099775" cy="1198967"/>
            </a:xfrm>
          </p:grpSpPr>
          <p:sp>
            <p:nvSpPr>
              <p:cNvPr id="12" name="矩形 10"/>
              <p:cNvSpPr>
                <a:spLocks noChangeAspect="1"/>
              </p:cNvSpPr>
              <p:nvPr/>
            </p:nvSpPr>
            <p:spPr>
              <a:xfrm>
                <a:off x="1249459" y="2668927"/>
                <a:ext cx="1099775" cy="1198967"/>
              </a:xfrm>
              <a:custGeom>
                <a:avLst/>
                <a:gdLst>
                  <a:gd name="connsiteX0" fmla="*/ 653528 w 1305814"/>
                  <a:gd name="connsiteY0" fmla="*/ 0 h 1423589"/>
                  <a:gd name="connsiteX1" fmla="*/ 757287 w 1305814"/>
                  <a:gd name="connsiteY1" fmla="*/ 32444 h 1423589"/>
                  <a:gd name="connsiteX2" fmla="*/ 1206876 w 1305814"/>
                  <a:gd name="connsiteY2" fmla="*/ 284945 h 1423589"/>
                  <a:gd name="connsiteX3" fmla="*/ 1237706 w 1305814"/>
                  <a:gd name="connsiteY3" fmla="*/ 306775 h 1423589"/>
                  <a:gd name="connsiteX4" fmla="*/ 1304420 w 1305814"/>
                  <a:gd name="connsiteY4" fmla="*/ 434263 h 1423589"/>
                  <a:gd name="connsiteX5" fmla="*/ 1305806 w 1305814"/>
                  <a:gd name="connsiteY5" fmla="*/ 519922 h 1423589"/>
                  <a:gd name="connsiteX6" fmla="*/ 1301746 w 1305814"/>
                  <a:gd name="connsiteY6" fmla="*/ 953747 h 1423589"/>
                  <a:gd name="connsiteX7" fmla="*/ 1302599 w 1305814"/>
                  <a:gd name="connsiteY7" fmla="*/ 1003650 h 1423589"/>
                  <a:gd name="connsiteX8" fmla="*/ 1227376 w 1305814"/>
                  <a:gd name="connsiteY8" fmla="*/ 1152027 h 1423589"/>
                  <a:gd name="connsiteX9" fmla="*/ 1174235 w 1305814"/>
                  <a:gd name="connsiteY9" fmla="*/ 1184756 h 1423589"/>
                  <a:gd name="connsiteX10" fmla="*/ 792288 w 1305814"/>
                  <a:gd name="connsiteY10" fmla="*/ 1385653 h 1423589"/>
                  <a:gd name="connsiteX11" fmla="*/ 502818 w 1305814"/>
                  <a:gd name="connsiteY11" fmla="*/ 1379955 h 1423589"/>
                  <a:gd name="connsiteX12" fmla="*/ 94302 w 1305814"/>
                  <a:gd name="connsiteY12" fmla="*/ 1158755 h 1423589"/>
                  <a:gd name="connsiteX13" fmla="*/ 39429 w 1305814"/>
                  <a:gd name="connsiteY13" fmla="*/ 1117635 h 1423589"/>
                  <a:gd name="connsiteX14" fmla="*/ 667 w 1305814"/>
                  <a:gd name="connsiteY14" fmla="*/ 999105 h 1423589"/>
                  <a:gd name="connsiteX15" fmla="*/ 0 w 1305814"/>
                  <a:gd name="connsiteY15" fmla="*/ 972364 h 1423589"/>
                  <a:gd name="connsiteX16" fmla="*/ 2496 w 1305814"/>
                  <a:gd name="connsiteY16" fmla="*/ 463106 h 1423589"/>
                  <a:gd name="connsiteX17" fmla="*/ 2458 w 1305814"/>
                  <a:gd name="connsiteY17" fmla="*/ 429563 h 1423589"/>
                  <a:gd name="connsiteX18" fmla="*/ 75248 w 1305814"/>
                  <a:gd name="connsiteY18" fmla="*/ 303202 h 1423589"/>
                  <a:gd name="connsiteX19" fmla="*/ 106293 w 1305814"/>
                  <a:gd name="connsiteY19" fmla="*/ 282597 h 1423589"/>
                  <a:gd name="connsiteX20" fmla="*/ 541533 w 1305814"/>
                  <a:gd name="connsiteY20" fmla="*/ 38110 h 1423589"/>
                  <a:gd name="connsiteX21" fmla="*/ 653528 w 1305814"/>
                  <a:gd name="connsiteY21" fmla="*/ 0 h 14235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305814" h="1423589">
                    <a:moveTo>
                      <a:pt x="653528" y="0"/>
                    </a:moveTo>
                    <a:cubicBezTo>
                      <a:pt x="684553" y="-1"/>
                      <a:pt x="736057" y="24011"/>
                      <a:pt x="757287" y="32444"/>
                    </a:cubicBezTo>
                    <a:lnTo>
                      <a:pt x="1206876" y="284945"/>
                    </a:lnTo>
                    <a:cubicBezTo>
                      <a:pt x="1213399" y="291230"/>
                      <a:pt x="1233090" y="301119"/>
                      <a:pt x="1237706" y="306775"/>
                    </a:cubicBezTo>
                    <a:cubicBezTo>
                      <a:pt x="1285405" y="341141"/>
                      <a:pt x="1301367" y="360355"/>
                      <a:pt x="1304420" y="434263"/>
                    </a:cubicBezTo>
                    <a:cubicBezTo>
                      <a:pt x="1306256" y="435452"/>
                      <a:pt x="1303756" y="518852"/>
                      <a:pt x="1305806" y="519922"/>
                    </a:cubicBezTo>
                    <a:cubicBezTo>
                      <a:pt x="1306028" y="563787"/>
                      <a:pt x="1301771" y="907207"/>
                      <a:pt x="1301746" y="953747"/>
                    </a:cubicBezTo>
                    <a:cubicBezTo>
                      <a:pt x="1301579" y="970833"/>
                      <a:pt x="1302766" y="986564"/>
                      <a:pt x="1302599" y="1003650"/>
                    </a:cubicBezTo>
                    <a:cubicBezTo>
                      <a:pt x="1298075" y="1097264"/>
                      <a:pt x="1299308" y="1117497"/>
                      <a:pt x="1227376" y="1152027"/>
                    </a:cubicBezTo>
                    <a:cubicBezTo>
                      <a:pt x="1229069" y="1151612"/>
                      <a:pt x="1262992" y="1133636"/>
                      <a:pt x="1174235" y="1184756"/>
                    </a:cubicBezTo>
                    <a:cubicBezTo>
                      <a:pt x="1102911" y="1225835"/>
                      <a:pt x="986013" y="1283805"/>
                      <a:pt x="792288" y="1385653"/>
                    </a:cubicBezTo>
                    <a:cubicBezTo>
                      <a:pt x="702978" y="1424034"/>
                      <a:pt x="634560" y="1449454"/>
                      <a:pt x="502818" y="1379955"/>
                    </a:cubicBezTo>
                    <a:cubicBezTo>
                      <a:pt x="358670" y="1301859"/>
                      <a:pt x="241278" y="1242506"/>
                      <a:pt x="94302" y="1158755"/>
                    </a:cubicBezTo>
                    <a:cubicBezTo>
                      <a:pt x="64301" y="1138833"/>
                      <a:pt x="61069" y="1137739"/>
                      <a:pt x="39429" y="1117635"/>
                    </a:cubicBezTo>
                    <a:cubicBezTo>
                      <a:pt x="9399" y="1091481"/>
                      <a:pt x="81" y="1056313"/>
                      <a:pt x="667" y="999105"/>
                    </a:cubicBezTo>
                    <a:cubicBezTo>
                      <a:pt x="445" y="990191"/>
                      <a:pt x="222" y="981278"/>
                      <a:pt x="0" y="972364"/>
                    </a:cubicBezTo>
                    <a:lnTo>
                      <a:pt x="2496" y="463106"/>
                    </a:lnTo>
                    <a:cubicBezTo>
                      <a:pt x="2483" y="451925"/>
                      <a:pt x="2471" y="440744"/>
                      <a:pt x="2458" y="429563"/>
                    </a:cubicBezTo>
                    <a:cubicBezTo>
                      <a:pt x="2770" y="365277"/>
                      <a:pt x="14732" y="348090"/>
                      <a:pt x="75248" y="303202"/>
                    </a:cubicBezTo>
                    <a:lnTo>
                      <a:pt x="106293" y="282597"/>
                    </a:lnTo>
                    <a:lnTo>
                      <a:pt x="541533" y="38110"/>
                    </a:lnTo>
                    <a:cubicBezTo>
                      <a:pt x="582751" y="12487"/>
                      <a:pt x="613897" y="0"/>
                      <a:pt x="653528" y="0"/>
                    </a:cubicBezTo>
                    <a:close/>
                  </a:path>
                </a:pathLst>
              </a:custGeom>
              <a:gradFill flip="none" rotWithShape="1">
                <a:gsLst>
                  <a:gs pos="50000">
                    <a:schemeClr val="bg1">
                      <a:lumMod val="95000"/>
                    </a:schemeClr>
                  </a:gs>
                  <a:gs pos="100000">
                    <a:schemeClr val="bg1">
                      <a:lumMod val="75000"/>
                    </a:schemeClr>
                  </a:gs>
                  <a:gs pos="0">
                    <a:schemeClr val="bg1"/>
                  </a:gs>
                </a:gsLst>
                <a:lin ang="18900000" scaled="0"/>
              </a:gradFill>
              <a:ln w="15875">
                <a:gradFill>
                  <a:gsLst>
                    <a:gs pos="100000">
                      <a:schemeClr val="bg1">
                        <a:lumMod val="85000"/>
                      </a:schemeClr>
                    </a:gs>
                    <a:gs pos="0">
                      <a:schemeClr val="bg1"/>
                    </a:gs>
                  </a:gsLst>
                  <a:lin ang="8100000" scaled="0"/>
                </a:grad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200" b="0" i="0" u="none" strike="noStrike" kern="1200" cap="none" spc="0" normalizeH="0" baseline="0" noProof="0">
                  <a:ln>
                    <a:noFill/>
                  </a:ln>
                  <a:solidFill>
                    <a:prstClr val="white"/>
                  </a:solidFill>
                  <a:effectLst/>
                  <a:uLnTx/>
                  <a:uFillTx/>
                  <a:latin typeface="Calibri"/>
                  <a:ea typeface="宋体" panose="02010600030101010101" pitchFamily="2" charset="-122"/>
                  <a:cs typeface="Arial"/>
                </a:endParaRPr>
              </a:p>
            </p:txBody>
          </p:sp>
          <p:sp>
            <p:nvSpPr>
              <p:cNvPr id="13" name="KSO_Shape"/>
              <p:cNvSpPr>
                <a:spLocks noChangeAspect="1"/>
              </p:cNvSpPr>
              <p:nvPr/>
            </p:nvSpPr>
            <p:spPr bwMode="auto">
              <a:xfrm>
                <a:off x="1510253" y="2927674"/>
                <a:ext cx="539057" cy="626810"/>
              </a:xfrm>
              <a:custGeom>
                <a:avLst/>
                <a:gdLst>
                  <a:gd name="T0" fmla="*/ 2147483646 w 5822"/>
                  <a:gd name="T1" fmla="*/ 2147483646 h 6759"/>
                  <a:gd name="T2" fmla="*/ 2147483646 w 5822"/>
                  <a:gd name="T3" fmla="*/ 2147483646 h 6759"/>
                  <a:gd name="T4" fmla="*/ 2147483646 w 5822"/>
                  <a:gd name="T5" fmla="*/ 2147483646 h 6759"/>
                  <a:gd name="T6" fmla="*/ 2147483646 w 5822"/>
                  <a:gd name="T7" fmla="*/ 2147483646 h 6759"/>
                  <a:gd name="T8" fmla="*/ 2147483646 w 5822"/>
                  <a:gd name="T9" fmla="*/ 2147483646 h 6759"/>
                  <a:gd name="T10" fmla="*/ 2147483646 w 5822"/>
                  <a:gd name="T11" fmla="*/ 1253760573 h 6759"/>
                  <a:gd name="T12" fmla="*/ 2147483646 w 5822"/>
                  <a:gd name="T13" fmla="*/ 2147483646 h 6759"/>
                  <a:gd name="T14" fmla="*/ 2147483646 w 5822"/>
                  <a:gd name="T15" fmla="*/ 2147483646 h 6759"/>
                  <a:gd name="T16" fmla="*/ 2147483646 w 5822"/>
                  <a:gd name="T17" fmla="*/ 2147483646 h 6759"/>
                  <a:gd name="T18" fmla="*/ 2147483646 w 5822"/>
                  <a:gd name="T19" fmla="*/ 2147483646 h 6759"/>
                  <a:gd name="T20" fmla="*/ 2147483646 w 5822"/>
                  <a:gd name="T21" fmla="*/ 2147483646 h 6759"/>
                  <a:gd name="T22" fmla="*/ 2147483646 w 5822"/>
                  <a:gd name="T23" fmla="*/ 2147483646 h 6759"/>
                  <a:gd name="T24" fmla="*/ 2147483646 w 5822"/>
                  <a:gd name="T25" fmla="*/ 2147483646 h 6759"/>
                  <a:gd name="T26" fmla="*/ 2147483646 w 5822"/>
                  <a:gd name="T27" fmla="*/ 2147483646 h 6759"/>
                  <a:gd name="T28" fmla="*/ 2147483646 w 5822"/>
                  <a:gd name="T29" fmla="*/ 2147483646 h 6759"/>
                  <a:gd name="T30" fmla="*/ 2147483646 w 5822"/>
                  <a:gd name="T31" fmla="*/ 2147483646 h 6759"/>
                  <a:gd name="T32" fmla="*/ 2147483646 w 5822"/>
                  <a:gd name="T33" fmla="*/ 2147483646 h 6759"/>
                  <a:gd name="T34" fmla="*/ 2147483646 w 5822"/>
                  <a:gd name="T35" fmla="*/ 2147483646 h 6759"/>
                  <a:gd name="T36" fmla="*/ 2147483646 w 5822"/>
                  <a:gd name="T37" fmla="*/ 2147483646 h 6759"/>
                  <a:gd name="T38" fmla="*/ 2147483646 w 5822"/>
                  <a:gd name="T39" fmla="*/ 2147483646 h 6759"/>
                  <a:gd name="T40" fmla="*/ 0 w 5822"/>
                  <a:gd name="T41" fmla="*/ 2147483646 h 6759"/>
                  <a:gd name="T42" fmla="*/ 2147483646 w 5822"/>
                  <a:gd name="T43" fmla="*/ 2147483646 h 6759"/>
                  <a:gd name="T44" fmla="*/ 2147483646 w 5822"/>
                  <a:gd name="T45" fmla="*/ 2147483646 h 6759"/>
                  <a:gd name="T46" fmla="*/ 2147483646 w 5822"/>
                  <a:gd name="T47" fmla="*/ 2147483646 h 6759"/>
                  <a:gd name="T48" fmla="*/ 2147483646 w 5822"/>
                  <a:gd name="T49" fmla="*/ 2147483646 h 6759"/>
                  <a:gd name="T50" fmla="*/ 2147483646 w 5822"/>
                  <a:gd name="T51" fmla="*/ 2147483646 h 6759"/>
                  <a:gd name="T52" fmla="*/ 2147483646 w 5822"/>
                  <a:gd name="T53" fmla="*/ 2147483646 h 6759"/>
                  <a:gd name="T54" fmla="*/ 2147483646 w 5822"/>
                  <a:gd name="T55" fmla="*/ 2147483646 h 6759"/>
                  <a:gd name="T56" fmla="*/ 2147483646 w 5822"/>
                  <a:gd name="T57" fmla="*/ 2147483646 h 6759"/>
                  <a:gd name="T58" fmla="*/ 2147483646 w 5822"/>
                  <a:gd name="T59" fmla="*/ 2147483646 h 6759"/>
                  <a:gd name="T60" fmla="*/ 2147483646 w 5822"/>
                  <a:gd name="T61" fmla="*/ 2147483646 h 6759"/>
                  <a:gd name="T62" fmla="*/ 2147483646 w 5822"/>
                  <a:gd name="T63" fmla="*/ 2147483646 h 6759"/>
                  <a:gd name="T64" fmla="*/ 2147483646 w 5822"/>
                  <a:gd name="T65" fmla="*/ 2147483646 h 6759"/>
                  <a:gd name="T66" fmla="*/ 2147483646 w 5822"/>
                  <a:gd name="T67" fmla="*/ 2147483646 h 6759"/>
                  <a:gd name="T68" fmla="*/ 2147483646 w 5822"/>
                  <a:gd name="T69" fmla="*/ 2147483646 h 6759"/>
                  <a:gd name="T70" fmla="*/ 2147483646 w 5822"/>
                  <a:gd name="T71" fmla="*/ 2147483646 h 6759"/>
                  <a:gd name="T72" fmla="*/ 2147483646 w 5822"/>
                  <a:gd name="T73" fmla="*/ 2147483646 h 6759"/>
                  <a:gd name="T74" fmla="*/ 2147483646 w 5822"/>
                  <a:gd name="T75" fmla="*/ 2147483646 h 6759"/>
                  <a:gd name="T76" fmla="*/ 2147483646 w 5822"/>
                  <a:gd name="T77" fmla="*/ 2147483646 h 6759"/>
                  <a:gd name="T78" fmla="*/ 2147483646 w 5822"/>
                  <a:gd name="T79" fmla="*/ 2147483646 h 6759"/>
                  <a:gd name="T80" fmla="*/ 2147483646 w 5822"/>
                  <a:gd name="T81" fmla="*/ 2147483646 h 6759"/>
                  <a:gd name="T82" fmla="*/ 2147483646 w 5822"/>
                  <a:gd name="T83" fmla="*/ 2147483646 h 6759"/>
                  <a:gd name="T84" fmla="*/ 2147483646 w 5822"/>
                  <a:gd name="T85" fmla="*/ 2147483646 h 6759"/>
                  <a:gd name="T86" fmla="*/ 2147483646 w 5822"/>
                  <a:gd name="T87" fmla="*/ 2147483646 h 6759"/>
                  <a:gd name="T88" fmla="*/ 2147483646 w 5822"/>
                  <a:gd name="T89" fmla="*/ 2147483646 h 6759"/>
                  <a:gd name="T90" fmla="*/ 2147483646 w 5822"/>
                  <a:gd name="T91" fmla="*/ 2147483646 h 6759"/>
                  <a:gd name="T92" fmla="*/ 2147483646 w 5822"/>
                  <a:gd name="T93" fmla="*/ 2147483646 h 6759"/>
                  <a:gd name="T94" fmla="*/ 2147483646 w 5822"/>
                  <a:gd name="T95" fmla="*/ 2147483646 h 6759"/>
                  <a:gd name="T96" fmla="*/ 2147483646 w 5822"/>
                  <a:gd name="T97" fmla="*/ 2147483646 h 6759"/>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5822" h="6758">
                    <a:moveTo>
                      <a:pt x="0" y="6351"/>
                    </a:moveTo>
                    <a:lnTo>
                      <a:pt x="129" y="6351"/>
                    </a:lnTo>
                    <a:lnTo>
                      <a:pt x="129" y="3057"/>
                    </a:lnTo>
                    <a:lnTo>
                      <a:pt x="129" y="2914"/>
                    </a:lnTo>
                    <a:lnTo>
                      <a:pt x="266" y="2865"/>
                    </a:lnTo>
                    <a:lnTo>
                      <a:pt x="1775" y="2337"/>
                    </a:lnTo>
                    <a:lnTo>
                      <a:pt x="1775" y="1515"/>
                    </a:lnTo>
                    <a:lnTo>
                      <a:pt x="1775" y="1386"/>
                    </a:lnTo>
                    <a:lnTo>
                      <a:pt x="1892" y="1331"/>
                    </a:lnTo>
                    <a:lnTo>
                      <a:pt x="4422" y="137"/>
                    </a:lnTo>
                    <a:lnTo>
                      <a:pt x="4714" y="0"/>
                    </a:lnTo>
                    <a:lnTo>
                      <a:pt x="4714" y="56"/>
                    </a:lnTo>
                    <a:lnTo>
                      <a:pt x="5511" y="532"/>
                    </a:lnTo>
                    <a:lnTo>
                      <a:pt x="5511" y="6326"/>
                    </a:lnTo>
                    <a:lnTo>
                      <a:pt x="5822" y="6326"/>
                    </a:lnTo>
                    <a:lnTo>
                      <a:pt x="5822" y="6734"/>
                    </a:lnTo>
                    <a:lnTo>
                      <a:pt x="4510" y="6734"/>
                    </a:lnTo>
                    <a:lnTo>
                      <a:pt x="4305" y="6734"/>
                    </a:lnTo>
                    <a:lnTo>
                      <a:pt x="4305" y="6529"/>
                    </a:lnTo>
                    <a:lnTo>
                      <a:pt x="4305" y="643"/>
                    </a:lnTo>
                    <a:lnTo>
                      <a:pt x="2183" y="1644"/>
                    </a:lnTo>
                    <a:lnTo>
                      <a:pt x="2183" y="2194"/>
                    </a:lnTo>
                    <a:lnTo>
                      <a:pt x="2798" y="1979"/>
                    </a:lnTo>
                    <a:lnTo>
                      <a:pt x="3035" y="1895"/>
                    </a:lnTo>
                    <a:lnTo>
                      <a:pt x="3035" y="1889"/>
                    </a:lnTo>
                    <a:lnTo>
                      <a:pt x="3042" y="1892"/>
                    </a:lnTo>
                    <a:lnTo>
                      <a:pt x="3068" y="1884"/>
                    </a:lnTo>
                    <a:lnTo>
                      <a:pt x="3068" y="1909"/>
                    </a:lnTo>
                    <a:lnTo>
                      <a:pt x="3862" y="2381"/>
                    </a:lnTo>
                    <a:lnTo>
                      <a:pt x="3862" y="6313"/>
                    </a:lnTo>
                    <a:lnTo>
                      <a:pt x="4177" y="6313"/>
                    </a:lnTo>
                    <a:lnTo>
                      <a:pt x="4177" y="6722"/>
                    </a:lnTo>
                    <a:lnTo>
                      <a:pt x="2865" y="6722"/>
                    </a:lnTo>
                    <a:lnTo>
                      <a:pt x="2661" y="6722"/>
                    </a:lnTo>
                    <a:lnTo>
                      <a:pt x="2661" y="6517"/>
                    </a:lnTo>
                    <a:lnTo>
                      <a:pt x="2661" y="2458"/>
                    </a:lnTo>
                    <a:lnTo>
                      <a:pt x="538" y="3202"/>
                    </a:lnTo>
                    <a:lnTo>
                      <a:pt x="538" y="6556"/>
                    </a:lnTo>
                    <a:lnTo>
                      <a:pt x="538" y="6759"/>
                    </a:lnTo>
                    <a:lnTo>
                      <a:pt x="334" y="6759"/>
                    </a:lnTo>
                    <a:lnTo>
                      <a:pt x="0" y="6759"/>
                    </a:lnTo>
                    <a:lnTo>
                      <a:pt x="0" y="6351"/>
                    </a:lnTo>
                    <a:close/>
                    <a:moveTo>
                      <a:pt x="776" y="6707"/>
                    </a:moveTo>
                    <a:lnTo>
                      <a:pt x="776" y="6707"/>
                    </a:lnTo>
                    <a:lnTo>
                      <a:pt x="1501" y="6707"/>
                    </a:lnTo>
                    <a:lnTo>
                      <a:pt x="2348" y="6707"/>
                    </a:lnTo>
                    <a:lnTo>
                      <a:pt x="2348" y="5989"/>
                    </a:lnTo>
                    <a:lnTo>
                      <a:pt x="1501" y="6044"/>
                    </a:lnTo>
                    <a:lnTo>
                      <a:pt x="776" y="6092"/>
                    </a:lnTo>
                    <a:lnTo>
                      <a:pt x="776" y="6707"/>
                    </a:lnTo>
                    <a:close/>
                    <a:moveTo>
                      <a:pt x="776" y="4048"/>
                    </a:moveTo>
                    <a:lnTo>
                      <a:pt x="776" y="4048"/>
                    </a:lnTo>
                    <a:lnTo>
                      <a:pt x="1501" y="3842"/>
                    </a:lnTo>
                    <a:lnTo>
                      <a:pt x="2348" y="3604"/>
                    </a:lnTo>
                    <a:lnTo>
                      <a:pt x="2348" y="2883"/>
                    </a:lnTo>
                    <a:lnTo>
                      <a:pt x="1501" y="3178"/>
                    </a:lnTo>
                    <a:lnTo>
                      <a:pt x="776" y="3431"/>
                    </a:lnTo>
                    <a:lnTo>
                      <a:pt x="776" y="4048"/>
                    </a:lnTo>
                    <a:close/>
                    <a:moveTo>
                      <a:pt x="776" y="4926"/>
                    </a:moveTo>
                    <a:lnTo>
                      <a:pt x="776" y="4926"/>
                    </a:lnTo>
                    <a:lnTo>
                      <a:pt x="1501" y="4788"/>
                    </a:lnTo>
                    <a:lnTo>
                      <a:pt x="2348" y="4628"/>
                    </a:lnTo>
                    <a:lnTo>
                      <a:pt x="2348" y="3909"/>
                    </a:lnTo>
                    <a:lnTo>
                      <a:pt x="1501" y="4124"/>
                    </a:lnTo>
                    <a:lnTo>
                      <a:pt x="776" y="4310"/>
                    </a:lnTo>
                    <a:lnTo>
                      <a:pt x="776" y="4926"/>
                    </a:lnTo>
                    <a:close/>
                    <a:moveTo>
                      <a:pt x="776" y="5811"/>
                    </a:moveTo>
                    <a:lnTo>
                      <a:pt x="776" y="5811"/>
                    </a:lnTo>
                    <a:lnTo>
                      <a:pt x="1501" y="5741"/>
                    </a:lnTo>
                    <a:lnTo>
                      <a:pt x="2348" y="5661"/>
                    </a:lnTo>
                    <a:lnTo>
                      <a:pt x="2348" y="4942"/>
                    </a:lnTo>
                    <a:lnTo>
                      <a:pt x="1501" y="5078"/>
                    </a:lnTo>
                    <a:lnTo>
                      <a:pt x="776" y="5194"/>
                    </a:lnTo>
                    <a:lnTo>
                      <a:pt x="776" y="5811"/>
                    </a:lnTo>
                    <a:close/>
                  </a:path>
                </a:pathLst>
              </a:custGeom>
              <a:solidFill>
                <a:srgbClr val="000D20"/>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3200" b="0" i="0" u="none" strike="noStrike" kern="1200" cap="none" spc="0" normalizeH="0" baseline="0" noProof="0">
                  <a:ln>
                    <a:noFill/>
                  </a:ln>
                  <a:solidFill>
                    <a:sysClr val="windowText" lastClr="000000"/>
                  </a:solidFill>
                  <a:effectLst/>
                  <a:uLnTx/>
                  <a:uFillTx/>
                  <a:latin typeface="Calibri" panose="020F0502020204030204" pitchFamily="34" charset="0"/>
                  <a:ea typeface="宋体" panose="02010600030101010101" pitchFamily="2" charset="-122"/>
                  <a:cs typeface="Arial"/>
                </a:endParaRPr>
              </a:p>
            </p:txBody>
          </p:sp>
        </p:grpSp>
        <p:sp>
          <p:nvSpPr>
            <p:cNvPr id="11" name="矩形 10"/>
            <p:cNvSpPr/>
            <p:nvPr/>
          </p:nvSpPr>
          <p:spPr>
            <a:xfrm>
              <a:off x="4555228" y="658068"/>
              <a:ext cx="1232944" cy="1344149"/>
            </a:xfrm>
            <a:custGeom>
              <a:avLst/>
              <a:gdLst>
                <a:gd name="connsiteX0" fmla="*/ 653528 w 1305814"/>
                <a:gd name="connsiteY0" fmla="*/ 0 h 1423589"/>
                <a:gd name="connsiteX1" fmla="*/ 757287 w 1305814"/>
                <a:gd name="connsiteY1" fmla="*/ 32444 h 1423589"/>
                <a:gd name="connsiteX2" fmla="*/ 1206876 w 1305814"/>
                <a:gd name="connsiteY2" fmla="*/ 284945 h 1423589"/>
                <a:gd name="connsiteX3" fmla="*/ 1237706 w 1305814"/>
                <a:gd name="connsiteY3" fmla="*/ 306775 h 1423589"/>
                <a:gd name="connsiteX4" fmla="*/ 1304420 w 1305814"/>
                <a:gd name="connsiteY4" fmla="*/ 434263 h 1423589"/>
                <a:gd name="connsiteX5" fmla="*/ 1305806 w 1305814"/>
                <a:gd name="connsiteY5" fmla="*/ 519922 h 1423589"/>
                <a:gd name="connsiteX6" fmla="*/ 1301746 w 1305814"/>
                <a:gd name="connsiteY6" fmla="*/ 953747 h 1423589"/>
                <a:gd name="connsiteX7" fmla="*/ 1302599 w 1305814"/>
                <a:gd name="connsiteY7" fmla="*/ 1003650 h 1423589"/>
                <a:gd name="connsiteX8" fmla="*/ 1227376 w 1305814"/>
                <a:gd name="connsiteY8" fmla="*/ 1152027 h 1423589"/>
                <a:gd name="connsiteX9" fmla="*/ 1174235 w 1305814"/>
                <a:gd name="connsiteY9" fmla="*/ 1184756 h 1423589"/>
                <a:gd name="connsiteX10" fmla="*/ 792288 w 1305814"/>
                <a:gd name="connsiteY10" fmla="*/ 1385653 h 1423589"/>
                <a:gd name="connsiteX11" fmla="*/ 502818 w 1305814"/>
                <a:gd name="connsiteY11" fmla="*/ 1379955 h 1423589"/>
                <a:gd name="connsiteX12" fmla="*/ 94302 w 1305814"/>
                <a:gd name="connsiteY12" fmla="*/ 1158755 h 1423589"/>
                <a:gd name="connsiteX13" fmla="*/ 39429 w 1305814"/>
                <a:gd name="connsiteY13" fmla="*/ 1117635 h 1423589"/>
                <a:gd name="connsiteX14" fmla="*/ 667 w 1305814"/>
                <a:gd name="connsiteY14" fmla="*/ 999105 h 1423589"/>
                <a:gd name="connsiteX15" fmla="*/ 0 w 1305814"/>
                <a:gd name="connsiteY15" fmla="*/ 972364 h 1423589"/>
                <a:gd name="connsiteX16" fmla="*/ 2496 w 1305814"/>
                <a:gd name="connsiteY16" fmla="*/ 463106 h 1423589"/>
                <a:gd name="connsiteX17" fmla="*/ 2458 w 1305814"/>
                <a:gd name="connsiteY17" fmla="*/ 429563 h 1423589"/>
                <a:gd name="connsiteX18" fmla="*/ 75248 w 1305814"/>
                <a:gd name="connsiteY18" fmla="*/ 303202 h 1423589"/>
                <a:gd name="connsiteX19" fmla="*/ 106293 w 1305814"/>
                <a:gd name="connsiteY19" fmla="*/ 282597 h 1423589"/>
                <a:gd name="connsiteX20" fmla="*/ 541533 w 1305814"/>
                <a:gd name="connsiteY20" fmla="*/ 38110 h 1423589"/>
                <a:gd name="connsiteX21" fmla="*/ 653528 w 1305814"/>
                <a:gd name="connsiteY21" fmla="*/ 0 h 14235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305814" h="1423589">
                  <a:moveTo>
                    <a:pt x="653528" y="0"/>
                  </a:moveTo>
                  <a:cubicBezTo>
                    <a:pt x="684553" y="-1"/>
                    <a:pt x="736057" y="24011"/>
                    <a:pt x="757287" y="32444"/>
                  </a:cubicBezTo>
                  <a:lnTo>
                    <a:pt x="1206876" y="284945"/>
                  </a:lnTo>
                  <a:cubicBezTo>
                    <a:pt x="1213399" y="291230"/>
                    <a:pt x="1233090" y="301119"/>
                    <a:pt x="1237706" y="306775"/>
                  </a:cubicBezTo>
                  <a:cubicBezTo>
                    <a:pt x="1285405" y="341141"/>
                    <a:pt x="1301367" y="360355"/>
                    <a:pt x="1304420" y="434263"/>
                  </a:cubicBezTo>
                  <a:cubicBezTo>
                    <a:pt x="1306256" y="435452"/>
                    <a:pt x="1303756" y="518852"/>
                    <a:pt x="1305806" y="519922"/>
                  </a:cubicBezTo>
                  <a:cubicBezTo>
                    <a:pt x="1306028" y="563787"/>
                    <a:pt x="1301771" y="907207"/>
                    <a:pt x="1301746" y="953747"/>
                  </a:cubicBezTo>
                  <a:cubicBezTo>
                    <a:pt x="1301579" y="970833"/>
                    <a:pt x="1302766" y="986564"/>
                    <a:pt x="1302599" y="1003650"/>
                  </a:cubicBezTo>
                  <a:cubicBezTo>
                    <a:pt x="1298075" y="1097264"/>
                    <a:pt x="1299308" y="1117497"/>
                    <a:pt x="1227376" y="1152027"/>
                  </a:cubicBezTo>
                  <a:cubicBezTo>
                    <a:pt x="1229069" y="1151612"/>
                    <a:pt x="1262992" y="1133636"/>
                    <a:pt x="1174235" y="1184756"/>
                  </a:cubicBezTo>
                  <a:cubicBezTo>
                    <a:pt x="1102911" y="1225835"/>
                    <a:pt x="986013" y="1283805"/>
                    <a:pt x="792288" y="1385653"/>
                  </a:cubicBezTo>
                  <a:cubicBezTo>
                    <a:pt x="702978" y="1424034"/>
                    <a:pt x="634560" y="1449454"/>
                    <a:pt x="502818" y="1379955"/>
                  </a:cubicBezTo>
                  <a:cubicBezTo>
                    <a:pt x="358670" y="1301859"/>
                    <a:pt x="241278" y="1242506"/>
                    <a:pt x="94302" y="1158755"/>
                  </a:cubicBezTo>
                  <a:cubicBezTo>
                    <a:pt x="64301" y="1138833"/>
                    <a:pt x="61069" y="1137739"/>
                    <a:pt x="39429" y="1117635"/>
                  </a:cubicBezTo>
                  <a:cubicBezTo>
                    <a:pt x="9399" y="1091481"/>
                    <a:pt x="81" y="1056313"/>
                    <a:pt x="667" y="999105"/>
                  </a:cubicBezTo>
                  <a:cubicBezTo>
                    <a:pt x="445" y="990191"/>
                    <a:pt x="222" y="981278"/>
                    <a:pt x="0" y="972364"/>
                  </a:cubicBezTo>
                  <a:lnTo>
                    <a:pt x="2496" y="463106"/>
                  </a:lnTo>
                  <a:cubicBezTo>
                    <a:pt x="2483" y="451925"/>
                    <a:pt x="2471" y="440744"/>
                    <a:pt x="2458" y="429563"/>
                  </a:cubicBezTo>
                  <a:cubicBezTo>
                    <a:pt x="2770" y="365277"/>
                    <a:pt x="14732" y="348090"/>
                    <a:pt x="75248" y="303202"/>
                  </a:cubicBezTo>
                  <a:lnTo>
                    <a:pt x="106293" y="282597"/>
                  </a:lnTo>
                  <a:lnTo>
                    <a:pt x="541533" y="38110"/>
                  </a:lnTo>
                  <a:cubicBezTo>
                    <a:pt x="582751" y="12487"/>
                    <a:pt x="613897" y="0"/>
                    <a:pt x="653528" y="0"/>
                  </a:cubicBezTo>
                  <a:close/>
                </a:path>
              </a:pathLst>
            </a:custGeom>
            <a:solidFill>
              <a:srgbClr val="000D20"/>
            </a:solidFill>
            <a:ln w="15875">
              <a:solidFill>
                <a:srgbClr val="000D20"/>
              </a:solidFill>
            </a:ln>
            <a:effectLst>
              <a:innerShdw blurRad="266700" dist="203200" dir="18900000">
                <a:prstClr val="black">
                  <a:alpha val="2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4800" b="0" i="0" u="none" strike="noStrike" kern="1200" cap="none" spc="0" normalizeH="0" baseline="0" noProof="0" dirty="0">
                  <a:ln>
                    <a:noFill/>
                  </a:ln>
                  <a:solidFill>
                    <a:prstClr val="white"/>
                  </a:solidFill>
                  <a:effectLst/>
                  <a:uLnTx/>
                  <a:uFillTx/>
                  <a:latin typeface="Impact" panose="020B0806030902050204" pitchFamily="34" charset="0"/>
                  <a:ea typeface="宋体" panose="02010600030101010101" pitchFamily="2" charset="-122"/>
                  <a:cs typeface="Arial"/>
                </a:rPr>
                <a:t>02</a:t>
              </a:r>
              <a:endParaRPr kumimoji="0" lang="zh-CN" altLang="en-US" sz="3733" b="0" i="0" u="none" strike="noStrike" kern="1200" cap="none" spc="0" normalizeH="0" baseline="0" noProof="0" dirty="0">
                <a:ln>
                  <a:noFill/>
                </a:ln>
                <a:solidFill>
                  <a:prstClr val="white"/>
                </a:solidFill>
                <a:effectLst/>
                <a:uLnTx/>
                <a:uFillTx/>
                <a:latin typeface="Impact" panose="020B0806030902050204" pitchFamily="34" charset="0"/>
                <a:ea typeface="宋体" panose="02010600030101010101" pitchFamily="2" charset="-122"/>
                <a:cs typeface="Arial"/>
              </a:endParaRPr>
            </a:p>
          </p:txBody>
        </p:sp>
      </p:grpSp>
    </p:spTree>
    <p:extLst>
      <p:ext uri="{BB962C8B-B14F-4D97-AF65-F5344CB8AC3E}">
        <p14:creationId xmlns:p14="http://schemas.microsoft.com/office/powerpoint/2010/main" val="4119574905"/>
      </p:ext>
    </p:extLst>
  </p:cSld>
  <p:clrMapOvr>
    <a:masterClrMapping/>
  </p:clrMapOvr>
  <p:transition advTm="2000"/>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4BA2447E-AFD1-43B0-AEEE-78C4B98E9F95}"/>
              </a:ext>
            </a:extLst>
          </p:cNvPr>
          <p:cNvSpPr/>
          <p:nvPr/>
        </p:nvSpPr>
        <p:spPr>
          <a:xfrm>
            <a:off x="365322" y="330753"/>
            <a:ext cx="2066382" cy="6372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Arial"/>
            </a:endParaRPr>
          </a:p>
        </p:txBody>
      </p:sp>
      <p:sp>
        <p:nvSpPr>
          <p:cNvPr id="343" name="TextBox 3">
            <a:extLst>
              <a:ext uri="{FF2B5EF4-FFF2-40B4-BE49-F238E27FC236}">
                <a16:creationId xmlns:a16="http://schemas.microsoft.com/office/drawing/2014/main" id="{60CB43B0-2A48-4AE3-9E61-80253A8DD5E7}"/>
              </a:ext>
            </a:extLst>
          </p:cNvPr>
          <p:cNvSpPr txBox="1"/>
          <p:nvPr/>
        </p:nvSpPr>
        <p:spPr>
          <a:xfrm>
            <a:off x="831193" y="526017"/>
            <a:ext cx="3751318" cy="646331"/>
          </a:xfrm>
          <a:custGeom>
            <a:avLst/>
            <a:gdLst>
              <a:gd name="T0" fmla="*/ 7727 w 8478"/>
              <a:gd name="T1" fmla="*/ 1215 h 7536"/>
              <a:gd name="T2" fmla="*/ 727 w 8478"/>
              <a:gd name="T3" fmla="*/ 1215 h 7536"/>
              <a:gd name="T4" fmla="*/ 0 w 8478"/>
              <a:gd name="T5" fmla="*/ 3124 h 7536"/>
              <a:gd name="T6" fmla="*/ 1054 w 8478"/>
              <a:gd name="T7" fmla="*/ 4169 h 7536"/>
              <a:gd name="T8" fmla="*/ 2119 w 8478"/>
              <a:gd name="T9" fmla="*/ 3124 h 7536"/>
              <a:gd name="T10" fmla="*/ 3173 w 8478"/>
              <a:gd name="T11" fmla="*/ 4169 h 7536"/>
              <a:gd name="T12" fmla="*/ 4239 w 8478"/>
              <a:gd name="T13" fmla="*/ 3124 h 7536"/>
              <a:gd name="T14" fmla="*/ 5293 w 8478"/>
              <a:gd name="T15" fmla="*/ 4169 h 7536"/>
              <a:gd name="T16" fmla="*/ 6346 w 8478"/>
              <a:gd name="T17" fmla="*/ 3124 h 7536"/>
              <a:gd name="T18" fmla="*/ 7412 w 8478"/>
              <a:gd name="T19" fmla="*/ 4169 h 7536"/>
              <a:gd name="T20" fmla="*/ 8478 w 8478"/>
              <a:gd name="T21" fmla="*/ 3124 h 7536"/>
              <a:gd name="T22" fmla="*/ 7727 w 8478"/>
              <a:gd name="T23" fmla="*/ 1215 h 7536"/>
              <a:gd name="T24" fmla="*/ 7146 w 8478"/>
              <a:gd name="T25" fmla="*/ 4497 h 7536"/>
              <a:gd name="T26" fmla="*/ 7146 w 8478"/>
              <a:gd name="T27" fmla="*/ 6928 h 7536"/>
              <a:gd name="T28" fmla="*/ 1332 w 8478"/>
              <a:gd name="T29" fmla="*/ 6928 h 7536"/>
              <a:gd name="T30" fmla="*/ 1332 w 8478"/>
              <a:gd name="T31" fmla="*/ 4497 h 7536"/>
              <a:gd name="T32" fmla="*/ 727 w 8478"/>
              <a:gd name="T33" fmla="*/ 4497 h 7536"/>
              <a:gd name="T34" fmla="*/ 727 w 8478"/>
              <a:gd name="T35" fmla="*/ 7050 h 7536"/>
              <a:gd name="T36" fmla="*/ 1187 w 8478"/>
              <a:gd name="T37" fmla="*/ 7536 h 7536"/>
              <a:gd name="T38" fmla="*/ 7279 w 8478"/>
              <a:gd name="T39" fmla="*/ 7536 h 7536"/>
              <a:gd name="T40" fmla="*/ 7739 w 8478"/>
              <a:gd name="T41" fmla="*/ 7050 h 7536"/>
              <a:gd name="T42" fmla="*/ 7739 w 8478"/>
              <a:gd name="T43" fmla="*/ 4497 h 7536"/>
              <a:gd name="T44" fmla="*/ 7146 w 8478"/>
              <a:gd name="T45" fmla="*/ 4497 h 7536"/>
              <a:gd name="T46" fmla="*/ 7727 w 8478"/>
              <a:gd name="T47" fmla="*/ 1203 h 7536"/>
              <a:gd name="T48" fmla="*/ 1211 w 8478"/>
              <a:gd name="T49" fmla="*/ 729 h 7536"/>
              <a:gd name="T50" fmla="*/ 7267 w 8478"/>
              <a:gd name="T51" fmla="*/ 729 h 7536"/>
              <a:gd name="T52" fmla="*/ 7630 w 8478"/>
              <a:gd name="T53" fmla="*/ 365 h 7536"/>
              <a:gd name="T54" fmla="*/ 7267 w 8478"/>
              <a:gd name="T55" fmla="*/ 0 h 7536"/>
              <a:gd name="T56" fmla="*/ 1211 w 8478"/>
              <a:gd name="T57" fmla="*/ 0 h 7536"/>
              <a:gd name="T58" fmla="*/ 848 w 8478"/>
              <a:gd name="T59" fmla="*/ 365 h 7536"/>
              <a:gd name="T60" fmla="*/ 1211 w 8478"/>
              <a:gd name="T61" fmla="*/ 729 h 7536"/>
              <a:gd name="T62" fmla="*/ 1211 w 8478"/>
              <a:gd name="T63" fmla="*/ 729 h 7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478" h="7536">
                <a:moveTo>
                  <a:pt x="7727" y="1215"/>
                </a:moveTo>
                <a:lnTo>
                  <a:pt x="727" y="1215"/>
                </a:lnTo>
                <a:lnTo>
                  <a:pt x="0" y="3124"/>
                </a:lnTo>
                <a:cubicBezTo>
                  <a:pt x="0" y="3695"/>
                  <a:pt x="472" y="4169"/>
                  <a:pt x="1054" y="4169"/>
                </a:cubicBezTo>
                <a:cubicBezTo>
                  <a:pt x="1635" y="4169"/>
                  <a:pt x="2119" y="3707"/>
                  <a:pt x="2119" y="3124"/>
                </a:cubicBezTo>
                <a:cubicBezTo>
                  <a:pt x="2119" y="3695"/>
                  <a:pt x="2592" y="4169"/>
                  <a:pt x="3173" y="4169"/>
                </a:cubicBezTo>
                <a:cubicBezTo>
                  <a:pt x="3755" y="4169"/>
                  <a:pt x="4239" y="3707"/>
                  <a:pt x="4239" y="3124"/>
                </a:cubicBezTo>
                <a:cubicBezTo>
                  <a:pt x="4239" y="3695"/>
                  <a:pt x="4711" y="4169"/>
                  <a:pt x="5293" y="4169"/>
                </a:cubicBezTo>
                <a:cubicBezTo>
                  <a:pt x="5874" y="4169"/>
                  <a:pt x="6346" y="3707"/>
                  <a:pt x="6346" y="3124"/>
                </a:cubicBezTo>
                <a:cubicBezTo>
                  <a:pt x="6346" y="3695"/>
                  <a:pt x="6819" y="4169"/>
                  <a:pt x="7412" y="4169"/>
                </a:cubicBezTo>
                <a:cubicBezTo>
                  <a:pt x="7994" y="4169"/>
                  <a:pt x="8478" y="3707"/>
                  <a:pt x="8478" y="3124"/>
                </a:cubicBezTo>
                <a:lnTo>
                  <a:pt x="7727" y="1215"/>
                </a:lnTo>
                <a:close/>
                <a:moveTo>
                  <a:pt x="7146" y="4497"/>
                </a:moveTo>
                <a:lnTo>
                  <a:pt x="7146" y="6928"/>
                </a:lnTo>
                <a:lnTo>
                  <a:pt x="1332" y="6928"/>
                </a:lnTo>
                <a:lnTo>
                  <a:pt x="1332" y="4497"/>
                </a:lnTo>
                <a:lnTo>
                  <a:pt x="727" y="4497"/>
                </a:lnTo>
                <a:lnTo>
                  <a:pt x="727" y="7050"/>
                </a:lnTo>
                <a:cubicBezTo>
                  <a:pt x="727" y="7269"/>
                  <a:pt x="969" y="7536"/>
                  <a:pt x="1187" y="7536"/>
                </a:cubicBezTo>
                <a:lnTo>
                  <a:pt x="7279" y="7536"/>
                </a:lnTo>
                <a:cubicBezTo>
                  <a:pt x="7497" y="7536"/>
                  <a:pt x="7739" y="7269"/>
                  <a:pt x="7739" y="7050"/>
                </a:cubicBezTo>
                <a:lnTo>
                  <a:pt x="7739" y="4497"/>
                </a:lnTo>
                <a:lnTo>
                  <a:pt x="7146" y="4497"/>
                </a:lnTo>
                <a:close/>
                <a:moveTo>
                  <a:pt x="7727" y="1203"/>
                </a:moveTo>
                <a:close/>
                <a:moveTo>
                  <a:pt x="1211" y="729"/>
                </a:moveTo>
                <a:lnTo>
                  <a:pt x="7267" y="729"/>
                </a:lnTo>
                <a:cubicBezTo>
                  <a:pt x="7473" y="729"/>
                  <a:pt x="7630" y="571"/>
                  <a:pt x="7630" y="365"/>
                </a:cubicBezTo>
                <a:cubicBezTo>
                  <a:pt x="7630" y="158"/>
                  <a:pt x="7473" y="0"/>
                  <a:pt x="7267" y="0"/>
                </a:cubicBezTo>
                <a:lnTo>
                  <a:pt x="1211" y="0"/>
                </a:lnTo>
                <a:cubicBezTo>
                  <a:pt x="1005" y="0"/>
                  <a:pt x="848" y="158"/>
                  <a:pt x="848" y="365"/>
                </a:cubicBezTo>
                <a:cubicBezTo>
                  <a:pt x="848" y="571"/>
                  <a:pt x="1005" y="729"/>
                  <a:pt x="1211" y="729"/>
                </a:cubicBezTo>
                <a:close/>
                <a:moveTo>
                  <a:pt x="1211" y="729"/>
                </a:moveTo>
                <a:close/>
              </a:path>
            </a:pathLst>
          </a:cu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Arial"/>
              </a:rPr>
              <a:t>Bagging</a:t>
            </a:r>
            <a:endParaRPr kumimoji="0" lang="zh-CN" altLang="en-US" sz="3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Arial"/>
            </a:endParaRPr>
          </a:p>
        </p:txBody>
      </p:sp>
      <p:sp>
        <p:nvSpPr>
          <p:cNvPr id="344" name="iconfont-1191-801510">
            <a:extLst>
              <a:ext uri="{FF2B5EF4-FFF2-40B4-BE49-F238E27FC236}">
                <a16:creationId xmlns:a16="http://schemas.microsoft.com/office/drawing/2014/main" id="{40FCBC9A-563D-492B-A2DA-80405A37844F}"/>
              </a:ext>
            </a:extLst>
          </p:cNvPr>
          <p:cNvSpPr/>
          <p:nvPr/>
        </p:nvSpPr>
        <p:spPr>
          <a:xfrm>
            <a:off x="266491" y="649374"/>
            <a:ext cx="438821" cy="440777"/>
          </a:xfrm>
          <a:custGeom>
            <a:avLst/>
            <a:gdLst>
              <a:gd name="T0" fmla="*/ 7727 w 8478"/>
              <a:gd name="T1" fmla="*/ 1215 h 7536"/>
              <a:gd name="T2" fmla="*/ 727 w 8478"/>
              <a:gd name="T3" fmla="*/ 1215 h 7536"/>
              <a:gd name="T4" fmla="*/ 0 w 8478"/>
              <a:gd name="T5" fmla="*/ 3124 h 7536"/>
              <a:gd name="T6" fmla="*/ 1054 w 8478"/>
              <a:gd name="T7" fmla="*/ 4169 h 7536"/>
              <a:gd name="T8" fmla="*/ 2119 w 8478"/>
              <a:gd name="T9" fmla="*/ 3124 h 7536"/>
              <a:gd name="T10" fmla="*/ 3173 w 8478"/>
              <a:gd name="T11" fmla="*/ 4169 h 7536"/>
              <a:gd name="T12" fmla="*/ 4239 w 8478"/>
              <a:gd name="T13" fmla="*/ 3124 h 7536"/>
              <a:gd name="T14" fmla="*/ 5293 w 8478"/>
              <a:gd name="T15" fmla="*/ 4169 h 7536"/>
              <a:gd name="T16" fmla="*/ 6346 w 8478"/>
              <a:gd name="T17" fmla="*/ 3124 h 7536"/>
              <a:gd name="T18" fmla="*/ 7412 w 8478"/>
              <a:gd name="T19" fmla="*/ 4169 h 7536"/>
              <a:gd name="T20" fmla="*/ 8478 w 8478"/>
              <a:gd name="T21" fmla="*/ 3124 h 7536"/>
              <a:gd name="T22" fmla="*/ 7727 w 8478"/>
              <a:gd name="T23" fmla="*/ 1215 h 7536"/>
              <a:gd name="T24" fmla="*/ 7146 w 8478"/>
              <a:gd name="T25" fmla="*/ 4497 h 7536"/>
              <a:gd name="T26" fmla="*/ 7146 w 8478"/>
              <a:gd name="T27" fmla="*/ 6928 h 7536"/>
              <a:gd name="T28" fmla="*/ 1332 w 8478"/>
              <a:gd name="T29" fmla="*/ 6928 h 7536"/>
              <a:gd name="T30" fmla="*/ 1332 w 8478"/>
              <a:gd name="T31" fmla="*/ 4497 h 7536"/>
              <a:gd name="T32" fmla="*/ 727 w 8478"/>
              <a:gd name="T33" fmla="*/ 4497 h 7536"/>
              <a:gd name="T34" fmla="*/ 727 w 8478"/>
              <a:gd name="T35" fmla="*/ 7050 h 7536"/>
              <a:gd name="T36" fmla="*/ 1187 w 8478"/>
              <a:gd name="T37" fmla="*/ 7536 h 7536"/>
              <a:gd name="T38" fmla="*/ 7279 w 8478"/>
              <a:gd name="T39" fmla="*/ 7536 h 7536"/>
              <a:gd name="T40" fmla="*/ 7739 w 8478"/>
              <a:gd name="T41" fmla="*/ 7050 h 7536"/>
              <a:gd name="T42" fmla="*/ 7739 w 8478"/>
              <a:gd name="T43" fmla="*/ 4497 h 7536"/>
              <a:gd name="T44" fmla="*/ 7146 w 8478"/>
              <a:gd name="T45" fmla="*/ 4497 h 7536"/>
              <a:gd name="T46" fmla="*/ 7727 w 8478"/>
              <a:gd name="T47" fmla="*/ 1203 h 7536"/>
              <a:gd name="T48" fmla="*/ 1211 w 8478"/>
              <a:gd name="T49" fmla="*/ 729 h 7536"/>
              <a:gd name="T50" fmla="*/ 7267 w 8478"/>
              <a:gd name="T51" fmla="*/ 729 h 7536"/>
              <a:gd name="T52" fmla="*/ 7630 w 8478"/>
              <a:gd name="T53" fmla="*/ 365 h 7536"/>
              <a:gd name="T54" fmla="*/ 7267 w 8478"/>
              <a:gd name="T55" fmla="*/ 0 h 7536"/>
              <a:gd name="T56" fmla="*/ 1211 w 8478"/>
              <a:gd name="T57" fmla="*/ 0 h 7536"/>
              <a:gd name="T58" fmla="*/ 848 w 8478"/>
              <a:gd name="T59" fmla="*/ 365 h 7536"/>
              <a:gd name="T60" fmla="*/ 1211 w 8478"/>
              <a:gd name="T61" fmla="*/ 729 h 7536"/>
              <a:gd name="T62" fmla="*/ 1211 w 8478"/>
              <a:gd name="T63" fmla="*/ 729 h 7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478" h="7536">
                <a:moveTo>
                  <a:pt x="7727" y="1215"/>
                </a:moveTo>
                <a:lnTo>
                  <a:pt x="727" y="1215"/>
                </a:lnTo>
                <a:lnTo>
                  <a:pt x="0" y="3124"/>
                </a:lnTo>
                <a:cubicBezTo>
                  <a:pt x="0" y="3695"/>
                  <a:pt x="472" y="4169"/>
                  <a:pt x="1054" y="4169"/>
                </a:cubicBezTo>
                <a:cubicBezTo>
                  <a:pt x="1635" y="4169"/>
                  <a:pt x="2119" y="3707"/>
                  <a:pt x="2119" y="3124"/>
                </a:cubicBezTo>
                <a:cubicBezTo>
                  <a:pt x="2119" y="3695"/>
                  <a:pt x="2592" y="4169"/>
                  <a:pt x="3173" y="4169"/>
                </a:cubicBezTo>
                <a:cubicBezTo>
                  <a:pt x="3755" y="4169"/>
                  <a:pt x="4239" y="3707"/>
                  <a:pt x="4239" y="3124"/>
                </a:cubicBezTo>
                <a:cubicBezTo>
                  <a:pt x="4239" y="3695"/>
                  <a:pt x="4711" y="4169"/>
                  <a:pt x="5293" y="4169"/>
                </a:cubicBezTo>
                <a:cubicBezTo>
                  <a:pt x="5874" y="4169"/>
                  <a:pt x="6346" y="3707"/>
                  <a:pt x="6346" y="3124"/>
                </a:cubicBezTo>
                <a:cubicBezTo>
                  <a:pt x="6346" y="3695"/>
                  <a:pt x="6819" y="4169"/>
                  <a:pt x="7412" y="4169"/>
                </a:cubicBezTo>
                <a:cubicBezTo>
                  <a:pt x="7994" y="4169"/>
                  <a:pt x="8478" y="3707"/>
                  <a:pt x="8478" y="3124"/>
                </a:cubicBezTo>
                <a:lnTo>
                  <a:pt x="7727" y="1215"/>
                </a:lnTo>
                <a:close/>
                <a:moveTo>
                  <a:pt x="7146" y="4497"/>
                </a:moveTo>
                <a:lnTo>
                  <a:pt x="7146" y="6928"/>
                </a:lnTo>
                <a:lnTo>
                  <a:pt x="1332" y="6928"/>
                </a:lnTo>
                <a:lnTo>
                  <a:pt x="1332" y="4497"/>
                </a:lnTo>
                <a:lnTo>
                  <a:pt x="727" y="4497"/>
                </a:lnTo>
                <a:lnTo>
                  <a:pt x="727" y="7050"/>
                </a:lnTo>
                <a:cubicBezTo>
                  <a:pt x="727" y="7269"/>
                  <a:pt x="969" y="7536"/>
                  <a:pt x="1187" y="7536"/>
                </a:cubicBezTo>
                <a:lnTo>
                  <a:pt x="7279" y="7536"/>
                </a:lnTo>
                <a:cubicBezTo>
                  <a:pt x="7497" y="7536"/>
                  <a:pt x="7739" y="7269"/>
                  <a:pt x="7739" y="7050"/>
                </a:cubicBezTo>
                <a:lnTo>
                  <a:pt x="7739" y="4497"/>
                </a:lnTo>
                <a:lnTo>
                  <a:pt x="7146" y="4497"/>
                </a:lnTo>
                <a:close/>
                <a:moveTo>
                  <a:pt x="7727" y="1203"/>
                </a:moveTo>
                <a:close/>
                <a:moveTo>
                  <a:pt x="1211" y="729"/>
                </a:moveTo>
                <a:lnTo>
                  <a:pt x="7267" y="729"/>
                </a:lnTo>
                <a:cubicBezTo>
                  <a:pt x="7473" y="729"/>
                  <a:pt x="7630" y="571"/>
                  <a:pt x="7630" y="365"/>
                </a:cubicBezTo>
                <a:cubicBezTo>
                  <a:pt x="7630" y="158"/>
                  <a:pt x="7473" y="0"/>
                  <a:pt x="7267" y="0"/>
                </a:cubicBezTo>
                <a:lnTo>
                  <a:pt x="1211" y="0"/>
                </a:lnTo>
                <a:cubicBezTo>
                  <a:pt x="1005" y="0"/>
                  <a:pt x="848" y="158"/>
                  <a:pt x="848" y="365"/>
                </a:cubicBezTo>
                <a:cubicBezTo>
                  <a:pt x="848" y="571"/>
                  <a:pt x="1005" y="729"/>
                  <a:pt x="1211" y="729"/>
                </a:cubicBezTo>
                <a:close/>
                <a:moveTo>
                  <a:pt x="1211" y="729"/>
                </a:moveTo>
                <a:close/>
              </a:path>
            </a:pathLst>
          </a:cu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B050"/>
              </a:solidFill>
              <a:effectLst/>
              <a:uLnTx/>
              <a:uFillTx/>
              <a:latin typeface="Calibri"/>
              <a:cs typeface="Arial"/>
            </a:endParaRPr>
          </a:p>
        </p:txBody>
      </p:sp>
      <p:sp>
        <p:nvSpPr>
          <p:cNvPr id="9" name="文本框 8">
            <a:extLst>
              <a:ext uri="{FF2B5EF4-FFF2-40B4-BE49-F238E27FC236}">
                <a16:creationId xmlns:a16="http://schemas.microsoft.com/office/drawing/2014/main" id="{74ED5CC2-C17D-4947-9E52-D6529E42F62B}"/>
              </a:ext>
            </a:extLst>
          </p:cNvPr>
          <p:cNvSpPr txBox="1"/>
          <p:nvPr/>
        </p:nvSpPr>
        <p:spPr>
          <a:xfrm>
            <a:off x="1685074" y="2414029"/>
            <a:ext cx="10041869" cy="2246769"/>
          </a:xfrm>
          <a:prstGeom prst="rect">
            <a:avLst/>
          </a:prstGeom>
          <a:noFill/>
        </p:spPr>
        <p:txBody>
          <a:bodyPr wrap="square">
            <a:spAutoFit/>
          </a:bodyPr>
          <a:lstStyle/>
          <a:p>
            <a:pPr algn="l" rtl="0"/>
            <a:r>
              <a:rPr lang="zh-CN" altLang="en-US" sz="2800" b="0" i="0" dirty="0">
                <a:solidFill>
                  <a:srgbClr val="000000"/>
                </a:solidFill>
                <a:effectLst/>
                <a:latin typeface="Helvetica Neue"/>
              </a:rPr>
              <a:t>自举汇聚法（</a:t>
            </a:r>
            <a:r>
              <a:rPr lang="en-US" altLang="zh-CN" sz="2800" b="0" i="0" dirty="0">
                <a:solidFill>
                  <a:srgbClr val="000000"/>
                </a:solidFill>
                <a:effectLst/>
                <a:latin typeface="Helvetica Neue"/>
              </a:rPr>
              <a:t>bootstrap aggregating</a:t>
            </a:r>
            <a:r>
              <a:rPr lang="zh-CN" altLang="en-US" sz="2800" b="0" i="0" dirty="0">
                <a:solidFill>
                  <a:srgbClr val="000000"/>
                </a:solidFill>
                <a:effectLst/>
                <a:latin typeface="Helvetica Neue"/>
              </a:rPr>
              <a:t>），也称为</a:t>
            </a:r>
            <a:r>
              <a:rPr lang="en-US" altLang="zh-CN" sz="2800" b="0" i="0" dirty="0">
                <a:solidFill>
                  <a:srgbClr val="000000"/>
                </a:solidFill>
                <a:effectLst/>
                <a:latin typeface="Helvetica Neue"/>
              </a:rPr>
              <a:t>bagging</a:t>
            </a:r>
            <a:r>
              <a:rPr lang="zh-CN" altLang="en-US" sz="2800" b="0" i="0" dirty="0">
                <a:solidFill>
                  <a:srgbClr val="000000"/>
                </a:solidFill>
                <a:effectLst/>
                <a:latin typeface="Helvetica Neue"/>
              </a:rPr>
              <a:t>方法。</a:t>
            </a:r>
            <a:endParaRPr lang="en-US" altLang="zh-CN" sz="2800" b="0" i="0" dirty="0">
              <a:solidFill>
                <a:srgbClr val="000000"/>
              </a:solidFill>
              <a:effectLst/>
              <a:latin typeface="Helvetica Neue"/>
            </a:endParaRPr>
          </a:p>
          <a:p>
            <a:pPr algn="l" rtl="0"/>
            <a:endParaRPr lang="en-US" altLang="zh-CN" sz="2800" dirty="0">
              <a:solidFill>
                <a:srgbClr val="000000"/>
              </a:solidFill>
              <a:latin typeface="Helvetica Neue"/>
            </a:endParaRPr>
          </a:p>
          <a:p>
            <a:pPr algn="l" rtl="0"/>
            <a:endParaRPr lang="en-US" altLang="zh-CN" sz="2800" b="0" i="0" dirty="0">
              <a:solidFill>
                <a:srgbClr val="000000"/>
              </a:solidFill>
              <a:effectLst/>
              <a:latin typeface="Helvetica Neue"/>
            </a:endParaRPr>
          </a:p>
          <a:p>
            <a:pPr algn="l" rtl="0"/>
            <a:r>
              <a:rPr lang="en-US" altLang="zh-CN" sz="2800" b="0" i="0" dirty="0">
                <a:solidFill>
                  <a:srgbClr val="000000"/>
                </a:solidFill>
                <a:effectLst/>
                <a:latin typeface="Helvetica Neue"/>
              </a:rPr>
              <a:t>Bagging</a:t>
            </a:r>
            <a:r>
              <a:rPr lang="zh-CN" altLang="en-US" sz="2800" b="0" i="0" dirty="0">
                <a:solidFill>
                  <a:srgbClr val="000000"/>
                </a:solidFill>
                <a:effectLst/>
                <a:latin typeface="Helvetica Neue"/>
              </a:rPr>
              <a:t>对训练数据采用</a:t>
            </a:r>
            <a:r>
              <a:rPr lang="zh-CN" altLang="en-US" sz="2800" b="0" i="0" dirty="0">
                <a:solidFill>
                  <a:srgbClr val="FF0000"/>
                </a:solidFill>
                <a:effectLst/>
                <a:latin typeface="Helvetica Neue"/>
              </a:rPr>
              <a:t>自举采样</a:t>
            </a:r>
            <a:r>
              <a:rPr lang="zh-CN" altLang="en-US" sz="2800" b="0" i="0" dirty="0">
                <a:solidFill>
                  <a:srgbClr val="000000"/>
                </a:solidFill>
                <a:effectLst/>
                <a:latin typeface="Helvetica Neue"/>
              </a:rPr>
              <a:t>（</a:t>
            </a:r>
            <a:r>
              <a:rPr lang="en-US" altLang="zh-CN" sz="2800" b="0" i="0" dirty="0">
                <a:solidFill>
                  <a:srgbClr val="000000"/>
                </a:solidFill>
                <a:effectLst/>
                <a:latin typeface="Helvetica Neue"/>
              </a:rPr>
              <a:t>bootstrap sampling</a:t>
            </a:r>
            <a:r>
              <a:rPr lang="zh-CN" altLang="en-US" sz="2800" b="0" i="0" dirty="0">
                <a:solidFill>
                  <a:srgbClr val="000000"/>
                </a:solidFill>
                <a:effectLst/>
                <a:latin typeface="Helvetica Neue"/>
              </a:rPr>
              <a:t>），即</a:t>
            </a:r>
            <a:r>
              <a:rPr lang="zh-CN" altLang="en-US" sz="2800" b="0" i="0" dirty="0">
                <a:solidFill>
                  <a:srgbClr val="FF0000"/>
                </a:solidFill>
                <a:effectLst/>
                <a:latin typeface="Helvetica Neue"/>
              </a:rPr>
              <a:t>有放回地采样数据</a:t>
            </a:r>
            <a:r>
              <a:rPr lang="zh-CN" altLang="en-US" sz="2800" b="0" i="0" dirty="0">
                <a:solidFill>
                  <a:srgbClr val="000000"/>
                </a:solidFill>
                <a:effectLst/>
                <a:latin typeface="Helvetica Neue"/>
              </a:rPr>
              <a:t>。</a:t>
            </a:r>
            <a:endParaRPr lang="zh-CN" altLang="en-US" sz="2800" b="0" i="0" dirty="0">
              <a:solidFill>
                <a:srgbClr val="FF0000"/>
              </a:solidFill>
              <a:effectLst/>
              <a:latin typeface="Helvetica Neue"/>
            </a:endParaRPr>
          </a:p>
        </p:txBody>
      </p:sp>
    </p:spTree>
    <p:custDataLst>
      <p:tags r:id="rId1"/>
    </p:custDataLst>
    <p:extLst>
      <p:ext uri="{BB962C8B-B14F-4D97-AF65-F5344CB8AC3E}">
        <p14:creationId xmlns:p14="http://schemas.microsoft.com/office/powerpoint/2010/main" val="3018582648"/>
      </p:ext>
    </p:extLst>
  </p:cSld>
  <p:clrMapOvr>
    <a:masterClrMapping/>
  </p:clrMapOvr>
  <p:transition advTm="2000"/>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4BA2447E-AFD1-43B0-AEEE-78C4B98E9F95}"/>
              </a:ext>
            </a:extLst>
          </p:cNvPr>
          <p:cNvSpPr/>
          <p:nvPr/>
        </p:nvSpPr>
        <p:spPr>
          <a:xfrm>
            <a:off x="365322" y="330753"/>
            <a:ext cx="2066382" cy="6372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Arial"/>
            </a:endParaRPr>
          </a:p>
        </p:txBody>
      </p:sp>
      <p:sp>
        <p:nvSpPr>
          <p:cNvPr id="343" name="TextBox 3">
            <a:extLst>
              <a:ext uri="{FF2B5EF4-FFF2-40B4-BE49-F238E27FC236}">
                <a16:creationId xmlns:a16="http://schemas.microsoft.com/office/drawing/2014/main" id="{60CB43B0-2A48-4AE3-9E61-80253A8DD5E7}"/>
              </a:ext>
            </a:extLst>
          </p:cNvPr>
          <p:cNvSpPr txBox="1"/>
          <p:nvPr/>
        </p:nvSpPr>
        <p:spPr>
          <a:xfrm>
            <a:off x="831192" y="526017"/>
            <a:ext cx="4117879" cy="646331"/>
          </a:xfrm>
          <a:custGeom>
            <a:avLst/>
            <a:gdLst>
              <a:gd name="T0" fmla="*/ 7727 w 8478"/>
              <a:gd name="T1" fmla="*/ 1215 h 7536"/>
              <a:gd name="T2" fmla="*/ 727 w 8478"/>
              <a:gd name="T3" fmla="*/ 1215 h 7536"/>
              <a:gd name="T4" fmla="*/ 0 w 8478"/>
              <a:gd name="T5" fmla="*/ 3124 h 7536"/>
              <a:gd name="T6" fmla="*/ 1054 w 8478"/>
              <a:gd name="T7" fmla="*/ 4169 h 7536"/>
              <a:gd name="T8" fmla="*/ 2119 w 8478"/>
              <a:gd name="T9" fmla="*/ 3124 h 7536"/>
              <a:gd name="T10" fmla="*/ 3173 w 8478"/>
              <a:gd name="T11" fmla="*/ 4169 h 7536"/>
              <a:gd name="T12" fmla="*/ 4239 w 8478"/>
              <a:gd name="T13" fmla="*/ 3124 h 7536"/>
              <a:gd name="T14" fmla="*/ 5293 w 8478"/>
              <a:gd name="T15" fmla="*/ 4169 h 7536"/>
              <a:gd name="T16" fmla="*/ 6346 w 8478"/>
              <a:gd name="T17" fmla="*/ 3124 h 7536"/>
              <a:gd name="T18" fmla="*/ 7412 w 8478"/>
              <a:gd name="T19" fmla="*/ 4169 h 7536"/>
              <a:gd name="T20" fmla="*/ 8478 w 8478"/>
              <a:gd name="T21" fmla="*/ 3124 h 7536"/>
              <a:gd name="T22" fmla="*/ 7727 w 8478"/>
              <a:gd name="T23" fmla="*/ 1215 h 7536"/>
              <a:gd name="T24" fmla="*/ 7146 w 8478"/>
              <a:gd name="T25" fmla="*/ 4497 h 7536"/>
              <a:gd name="T26" fmla="*/ 7146 w 8478"/>
              <a:gd name="T27" fmla="*/ 6928 h 7536"/>
              <a:gd name="T28" fmla="*/ 1332 w 8478"/>
              <a:gd name="T29" fmla="*/ 6928 h 7536"/>
              <a:gd name="T30" fmla="*/ 1332 w 8478"/>
              <a:gd name="T31" fmla="*/ 4497 h 7536"/>
              <a:gd name="T32" fmla="*/ 727 w 8478"/>
              <a:gd name="T33" fmla="*/ 4497 h 7536"/>
              <a:gd name="T34" fmla="*/ 727 w 8478"/>
              <a:gd name="T35" fmla="*/ 7050 h 7536"/>
              <a:gd name="T36" fmla="*/ 1187 w 8478"/>
              <a:gd name="T37" fmla="*/ 7536 h 7536"/>
              <a:gd name="T38" fmla="*/ 7279 w 8478"/>
              <a:gd name="T39" fmla="*/ 7536 h 7536"/>
              <a:gd name="T40" fmla="*/ 7739 w 8478"/>
              <a:gd name="T41" fmla="*/ 7050 h 7536"/>
              <a:gd name="T42" fmla="*/ 7739 w 8478"/>
              <a:gd name="T43" fmla="*/ 4497 h 7536"/>
              <a:gd name="T44" fmla="*/ 7146 w 8478"/>
              <a:gd name="T45" fmla="*/ 4497 h 7536"/>
              <a:gd name="T46" fmla="*/ 7727 w 8478"/>
              <a:gd name="T47" fmla="*/ 1203 h 7536"/>
              <a:gd name="T48" fmla="*/ 1211 w 8478"/>
              <a:gd name="T49" fmla="*/ 729 h 7536"/>
              <a:gd name="T50" fmla="*/ 7267 w 8478"/>
              <a:gd name="T51" fmla="*/ 729 h 7536"/>
              <a:gd name="T52" fmla="*/ 7630 w 8478"/>
              <a:gd name="T53" fmla="*/ 365 h 7536"/>
              <a:gd name="T54" fmla="*/ 7267 w 8478"/>
              <a:gd name="T55" fmla="*/ 0 h 7536"/>
              <a:gd name="T56" fmla="*/ 1211 w 8478"/>
              <a:gd name="T57" fmla="*/ 0 h 7536"/>
              <a:gd name="T58" fmla="*/ 848 w 8478"/>
              <a:gd name="T59" fmla="*/ 365 h 7536"/>
              <a:gd name="T60" fmla="*/ 1211 w 8478"/>
              <a:gd name="T61" fmla="*/ 729 h 7536"/>
              <a:gd name="T62" fmla="*/ 1211 w 8478"/>
              <a:gd name="T63" fmla="*/ 729 h 7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478" h="7536">
                <a:moveTo>
                  <a:pt x="7727" y="1215"/>
                </a:moveTo>
                <a:lnTo>
                  <a:pt x="727" y="1215"/>
                </a:lnTo>
                <a:lnTo>
                  <a:pt x="0" y="3124"/>
                </a:lnTo>
                <a:cubicBezTo>
                  <a:pt x="0" y="3695"/>
                  <a:pt x="472" y="4169"/>
                  <a:pt x="1054" y="4169"/>
                </a:cubicBezTo>
                <a:cubicBezTo>
                  <a:pt x="1635" y="4169"/>
                  <a:pt x="2119" y="3707"/>
                  <a:pt x="2119" y="3124"/>
                </a:cubicBezTo>
                <a:cubicBezTo>
                  <a:pt x="2119" y="3695"/>
                  <a:pt x="2592" y="4169"/>
                  <a:pt x="3173" y="4169"/>
                </a:cubicBezTo>
                <a:cubicBezTo>
                  <a:pt x="3755" y="4169"/>
                  <a:pt x="4239" y="3707"/>
                  <a:pt x="4239" y="3124"/>
                </a:cubicBezTo>
                <a:cubicBezTo>
                  <a:pt x="4239" y="3695"/>
                  <a:pt x="4711" y="4169"/>
                  <a:pt x="5293" y="4169"/>
                </a:cubicBezTo>
                <a:cubicBezTo>
                  <a:pt x="5874" y="4169"/>
                  <a:pt x="6346" y="3707"/>
                  <a:pt x="6346" y="3124"/>
                </a:cubicBezTo>
                <a:cubicBezTo>
                  <a:pt x="6346" y="3695"/>
                  <a:pt x="6819" y="4169"/>
                  <a:pt x="7412" y="4169"/>
                </a:cubicBezTo>
                <a:cubicBezTo>
                  <a:pt x="7994" y="4169"/>
                  <a:pt x="8478" y="3707"/>
                  <a:pt x="8478" y="3124"/>
                </a:cubicBezTo>
                <a:lnTo>
                  <a:pt x="7727" y="1215"/>
                </a:lnTo>
                <a:close/>
                <a:moveTo>
                  <a:pt x="7146" y="4497"/>
                </a:moveTo>
                <a:lnTo>
                  <a:pt x="7146" y="6928"/>
                </a:lnTo>
                <a:lnTo>
                  <a:pt x="1332" y="6928"/>
                </a:lnTo>
                <a:lnTo>
                  <a:pt x="1332" y="4497"/>
                </a:lnTo>
                <a:lnTo>
                  <a:pt x="727" y="4497"/>
                </a:lnTo>
                <a:lnTo>
                  <a:pt x="727" y="7050"/>
                </a:lnTo>
                <a:cubicBezTo>
                  <a:pt x="727" y="7269"/>
                  <a:pt x="969" y="7536"/>
                  <a:pt x="1187" y="7536"/>
                </a:cubicBezTo>
                <a:lnTo>
                  <a:pt x="7279" y="7536"/>
                </a:lnTo>
                <a:cubicBezTo>
                  <a:pt x="7497" y="7536"/>
                  <a:pt x="7739" y="7269"/>
                  <a:pt x="7739" y="7050"/>
                </a:cubicBezTo>
                <a:lnTo>
                  <a:pt x="7739" y="4497"/>
                </a:lnTo>
                <a:lnTo>
                  <a:pt x="7146" y="4497"/>
                </a:lnTo>
                <a:close/>
                <a:moveTo>
                  <a:pt x="7727" y="1203"/>
                </a:moveTo>
                <a:close/>
                <a:moveTo>
                  <a:pt x="1211" y="729"/>
                </a:moveTo>
                <a:lnTo>
                  <a:pt x="7267" y="729"/>
                </a:lnTo>
                <a:cubicBezTo>
                  <a:pt x="7473" y="729"/>
                  <a:pt x="7630" y="571"/>
                  <a:pt x="7630" y="365"/>
                </a:cubicBezTo>
                <a:cubicBezTo>
                  <a:pt x="7630" y="158"/>
                  <a:pt x="7473" y="0"/>
                  <a:pt x="7267" y="0"/>
                </a:cubicBezTo>
                <a:lnTo>
                  <a:pt x="1211" y="0"/>
                </a:lnTo>
                <a:cubicBezTo>
                  <a:pt x="1005" y="0"/>
                  <a:pt x="848" y="158"/>
                  <a:pt x="848" y="365"/>
                </a:cubicBezTo>
                <a:cubicBezTo>
                  <a:pt x="848" y="571"/>
                  <a:pt x="1005" y="729"/>
                  <a:pt x="1211" y="729"/>
                </a:cubicBezTo>
                <a:close/>
                <a:moveTo>
                  <a:pt x="1211" y="729"/>
                </a:moveTo>
                <a:close/>
              </a:path>
            </a:pathLst>
          </a:cu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Arial"/>
              </a:rPr>
              <a:t>Bagging</a:t>
            </a:r>
            <a:r>
              <a:rPr kumimoji="0" lang="zh-CN" altLang="en-US" sz="3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Arial"/>
              </a:rPr>
              <a:t>主要思想</a:t>
            </a:r>
          </a:p>
        </p:txBody>
      </p:sp>
      <p:sp>
        <p:nvSpPr>
          <p:cNvPr id="344" name="iconfont-1191-801510">
            <a:extLst>
              <a:ext uri="{FF2B5EF4-FFF2-40B4-BE49-F238E27FC236}">
                <a16:creationId xmlns:a16="http://schemas.microsoft.com/office/drawing/2014/main" id="{40FCBC9A-563D-492B-A2DA-80405A37844F}"/>
              </a:ext>
            </a:extLst>
          </p:cNvPr>
          <p:cNvSpPr/>
          <p:nvPr/>
        </p:nvSpPr>
        <p:spPr>
          <a:xfrm>
            <a:off x="266491" y="649374"/>
            <a:ext cx="438821" cy="440777"/>
          </a:xfrm>
          <a:custGeom>
            <a:avLst/>
            <a:gdLst>
              <a:gd name="T0" fmla="*/ 7727 w 8478"/>
              <a:gd name="T1" fmla="*/ 1215 h 7536"/>
              <a:gd name="T2" fmla="*/ 727 w 8478"/>
              <a:gd name="T3" fmla="*/ 1215 h 7536"/>
              <a:gd name="T4" fmla="*/ 0 w 8478"/>
              <a:gd name="T5" fmla="*/ 3124 h 7536"/>
              <a:gd name="T6" fmla="*/ 1054 w 8478"/>
              <a:gd name="T7" fmla="*/ 4169 h 7536"/>
              <a:gd name="T8" fmla="*/ 2119 w 8478"/>
              <a:gd name="T9" fmla="*/ 3124 h 7536"/>
              <a:gd name="T10" fmla="*/ 3173 w 8478"/>
              <a:gd name="T11" fmla="*/ 4169 h 7536"/>
              <a:gd name="T12" fmla="*/ 4239 w 8478"/>
              <a:gd name="T13" fmla="*/ 3124 h 7536"/>
              <a:gd name="T14" fmla="*/ 5293 w 8478"/>
              <a:gd name="T15" fmla="*/ 4169 h 7536"/>
              <a:gd name="T16" fmla="*/ 6346 w 8478"/>
              <a:gd name="T17" fmla="*/ 3124 h 7536"/>
              <a:gd name="T18" fmla="*/ 7412 w 8478"/>
              <a:gd name="T19" fmla="*/ 4169 h 7536"/>
              <a:gd name="T20" fmla="*/ 8478 w 8478"/>
              <a:gd name="T21" fmla="*/ 3124 h 7536"/>
              <a:gd name="T22" fmla="*/ 7727 w 8478"/>
              <a:gd name="T23" fmla="*/ 1215 h 7536"/>
              <a:gd name="T24" fmla="*/ 7146 w 8478"/>
              <a:gd name="T25" fmla="*/ 4497 h 7536"/>
              <a:gd name="T26" fmla="*/ 7146 w 8478"/>
              <a:gd name="T27" fmla="*/ 6928 h 7536"/>
              <a:gd name="T28" fmla="*/ 1332 w 8478"/>
              <a:gd name="T29" fmla="*/ 6928 h 7536"/>
              <a:gd name="T30" fmla="*/ 1332 w 8478"/>
              <a:gd name="T31" fmla="*/ 4497 h 7536"/>
              <a:gd name="T32" fmla="*/ 727 w 8478"/>
              <a:gd name="T33" fmla="*/ 4497 h 7536"/>
              <a:gd name="T34" fmla="*/ 727 w 8478"/>
              <a:gd name="T35" fmla="*/ 7050 h 7536"/>
              <a:gd name="T36" fmla="*/ 1187 w 8478"/>
              <a:gd name="T37" fmla="*/ 7536 h 7536"/>
              <a:gd name="T38" fmla="*/ 7279 w 8478"/>
              <a:gd name="T39" fmla="*/ 7536 h 7536"/>
              <a:gd name="T40" fmla="*/ 7739 w 8478"/>
              <a:gd name="T41" fmla="*/ 7050 h 7536"/>
              <a:gd name="T42" fmla="*/ 7739 w 8478"/>
              <a:gd name="T43" fmla="*/ 4497 h 7536"/>
              <a:gd name="T44" fmla="*/ 7146 w 8478"/>
              <a:gd name="T45" fmla="*/ 4497 h 7536"/>
              <a:gd name="T46" fmla="*/ 7727 w 8478"/>
              <a:gd name="T47" fmla="*/ 1203 h 7536"/>
              <a:gd name="T48" fmla="*/ 1211 w 8478"/>
              <a:gd name="T49" fmla="*/ 729 h 7536"/>
              <a:gd name="T50" fmla="*/ 7267 w 8478"/>
              <a:gd name="T51" fmla="*/ 729 h 7536"/>
              <a:gd name="T52" fmla="*/ 7630 w 8478"/>
              <a:gd name="T53" fmla="*/ 365 h 7536"/>
              <a:gd name="T54" fmla="*/ 7267 w 8478"/>
              <a:gd name="T55" fmla="*/ 0 h 7536"/>
              <a:gd name="T56" fmla="*/ 1211 w 8478"/>
              <a:gd name="T57" fmla="*/ 0 h 7536"/>
              <a:gd name="T58" fmla="*/ 848 w 8478"/>
              <a:gd name="T59" fmla="*/ 365 h 7536"/>
              <a:gd name="T60" fmla="*/ 1211 w 8478"/>
              <a:gd name="T61" fmla="*/ 729 h 7536"/>
              <a:gd name="T62" fmla="*/ 1211 w 8478"/>
              <a:gd name="T63" fmla="*/ 729 h 7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478" h="7536">
                <a:moveTo>
                  <a:pt x="7727" y="1215"/>
                </a:moveTo>
                <a:lnTo>
                  <a:pt x="727" y="1215"/>
                </a:lnTo>
                <a:lnTo>
                  <a:pt x="0" y="3124"/>
                </a:lnTo>
                <a:cubicBezTo>
                  <a:pt x="0" y="3695"/>
                  <a:pt x="472" y="4169"/>
                  <a:pt x="1054" y="4169"/>
                </a:cubicBezTo>
                <a:cubicBezTo>
                  <a:pt x="1635" y="4169"/>
                  <a:pt x="2119" y="3707"/>
                  <a:pt x="2119" y="3124"/>
                </a:cubicBezTo>
                <a:cubicBezTo>
                  <a:pt x="2119" y="3695"/>
                  <a:pt x="2592" y="4169"/>
                  <a:pt x="3173" y="4169"/>
                </a:cubicBezTo>
                <a:cubicBezTo>
                  <a:pt x="3755" y="4169"/>
                  <a:pt x="4239" y="3707"/>
                  <a:pt x="4239" y="3124"/>
                </a:cubicBezTo>
                <a:cubicBezTo>
                  <a:pt x="4239" y="3695"/>
                  <a:pt x="4711" y="4169"/>
                  <a:pt x="5293" y="4169"/>
                </a:cubicBezTo>
                <a:cubicBezTo>
                  <a:pt x="5874" y="4169"/>
                  <a:pt x="6346" y="3707"/>
                  <a:pt x="6346" y="3124"/>
                </a:cubicBezTo>
                <a:cubicBezTo>
                  <a:pt x="6346" y="3695"/>
                  <a:pt x="6819" y="4169"/>
                  <a:pt x="7412" y="4169"/>
                </a:cubicBezTo>
                <a:cubicBezTo>
                  <a:pt x="7994" y="4169"/>
                  <a:pt x="8478" y="3707"/>
                  <a:pt x="8478" y="3124"/>
                </a:cubicBezTo>
                <a:lnTo>
                  <a:pt x="7727" y="1215"/>
                </a:lnTo>
                <a:close/>
                <a:moveTo>
                  <a:pt x="7146" y="4497"/>
                </a:moveTo>
                <a:lnTo>
                  <a:pt x="7146" y="6928"/>
                </a:lnTo>
                <a:lnTo>
                  <a:pt x="1332" y="6928"/>
                </a:lnTo>
                <a:lnTo>
                  <a:pt x="1332" y="4497"/>
                </a:lnTo>
                <a:lnTo>
                  <a:pt x="727" y="4497"/>
                </a:lnTo>
                <a:lnTo>
                  <a:pt x="727" y="7050"/>
                </a:lnTo>
                <a:cubicBezTo>
                  <a:pt x="727" y="7269"/>
                  <a:pt x="969" y="7536"/>
                  <a:pt x="1187" y="7536"/>
                </a:cubicBezTo>
                <a:lnTo>
                  <a:pt x="7279" y="7536"/>
                </a:lnTo>
                <a:cubicBezTo>
                  <a:pt x="7497" y="7536"/>
                  <a:pt x="7739" y="7269"/>
                  <a:pt x="7739" y="7050"/>
                </a:cubicBezTo>
                <a:lnTo>
                  <a:pt x="7739" y="4497"/>
                </a:lnTo>
                <a:lnTo>
                  <a:pt x="7146" y="4497"/>
                </a:lnTo>
                <a:close/>
                <a:moveTo>
                  <a:pt x="7727" y="1203"/>
                </a:moveTo>
                <a:close/>
                <a:moveTo>
                  <a:pt x="1211" y="729"/>
                </a:moveTo>
                <a:lnTo>
                  <a:pt x="7267" y="729"/>
                </a:lnTo>
                <a:cubicBezTo>
                  <a:pt x="7473" y="729"/>
                  <a:pt x="7630" y="571"/>
                  <a:pt x="7630" y="365"/>
                </a:cubicBezTo>
                <a:cubicBezTo>
                  <a:pt x="7630" y="158"/>
                  <a:pt x="7473" y="0"/>
                  <a:pt x="7267" y="0"/>
                </a:cubicBezTo>
                <a:lnTo>
                  <a:pt x="1211" y="0"/>
                </a:lnTo>
                <a:cubicBezTo>
                  <a:pt x="1005" y="0"/>
                  <a:pt x="848" y="158"/>
                  <a:pt x="848" y="365"/>
                </a:cubicBezTo>
                <a:cubicBezTo>
                  <a:pt x="848" y="571"/>
                  <a:pt x="1005" y="729"/>
                  <a:pt x="1211" y="729"/>
                </a:cubicBezTo>
                <a:close/>
                <a:moveTo>
                  <a:pt x="1211" y="729"/>
                </a:moveTo>
                <a:close/>
              </a:path>
            </a:pathLst>
          </a:cu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B050"/>
              </a:solidFill>
              <a:effectLst/>
              <a:uLnTx/>
              <a:uFillTx/>
              <a:latin typeface="Calibri"/>
              <a:cs typeface="Arial"/>
            </a:endParaRPr>
          </a:p>
        </p:txBody>
      </p:sp>
      <p:sp>
        <p:nvSpPr>
          <p:cNvPr id="9" name="文本框 8">
            <a:extLst>
              <a:ext uri="{FF2B5EF4-FFF2-40B4-BE49-F238E27FC236}">
                <a16:creationId xmlns:a16="http://schemas.microsoft.com/office/drawing/2014/main" id="{74ED5CC2-C17D-4947-9E52-D6529E42F62B}"/>
              </a:ext>
            </a:extLst>
          </p:cNvPr>
          <p:cNvSpPr txBox="1"/>
          <p:nvPr/>
        </p:nvSpPr>
        <p:spPr>
          <a:xfrm>
            <a:off x="511435" y="2008938"/>
            <a:ext cx="11169130" cy="3539430"/>
          </a:xfrm>
          <a:prstGeom prst="rect">
            <a:avLst/>
          </a:prstGeom>
          <a:noFill/>
        </p:spPr>
        <p:txBody>
          <a:bodyPr wrap="square">
            <a:spAutoFit/>
          </a:bodyPr>
          <a:lstStyle/>
          <a:p>
            <a:pPr algn="l"/>
            <a:r>
              <a:rPr lang="en-US" altLang="zh-CN" sz="2800" b="0" i="0" dirty="0">
                <a:solidFill>
                  <a:srgbClr val="000000"/>
                </a:solidFill>
                <a:effectLst/>
                <a:latin typeface="Helvetica Neue"/>
              </a:rPr>
              <a:t>1.</a:t>
            </a:r>
            <a:r>
              <a:rPr lang="zh-CN" altLang="en-US" sz="2800" b="0" i="0" dirty="0">
                <a:solidFill>
                  <a:srgbClr val="000000"/>
                </a:solidFill>
                <a:effectLst/>
                <a:latin typeface="Helvetica Neue"/>
              </a:rPr>
              <a:t>从原始样本集中抽取训练集。每轮从原始样本集中使用</a:t>
            </a:r>
            <a:r>
              <a:rPr lang="en-US" altLang="zh-CN" sz="2800" b="0" i="0" dirty="0" err="1">
                <a:solidFill>
                  <a:srgbClr val="000000"/>
                </a:solidFill>
                <a:effectLst/>
                <a:latin typeface="Helvetica Neue"/>
              </a:rPr>
              <a:t>Bootstraping</a:t>
            </a:r>
            <a:r>
              <a:rPr lang="zh-CN" altLang="en-US" sz="2800" b="0" i="0" dirty="0">
                <a:solidFill>
                  <a:srgbClr val="000000"/>
                </a:solidFill>
                <a:effectLst/>
                <a:latin typeface="Helvetica Neue"/>
              </a:rPr>
              <a:t>的方法抽取</a:t>
            </a:r>
            <a:r>
              <a:rPr lang="en-US" altLang="zh-CN" sz="2800" b="0" i="0" dirty="0">
                <a:solidFill>
                  <a:srgbClr val="000000"/>
                </a:solidFill>
                <a:effectLst/>
                <a:latin typeface="Helvetica Neue"/>
              </a:rPr>
              <a:t>n</a:t>
            </a:r>
            <a:r>
              <a:rPr lang="zh-CN" altLang="en-US" sz="2800" b="0" i="0" dirty="0">
                <a:solidFill>
                  <a:srgbClr val="000000"/>
                </a:solidFill>
                <a:effectLst/>
                <a:latin typeface="Helvetica Neue"/>
              </a:rPr>
              <a:t>个训练样本（在训练集中，有些样本可能被多次抽取到，而有些样本可能一次都没有被抽中）。共进行</a:t>
            </a:r>
            <a:r>
              <a:rPr lang="en-US" altLang="zh-CN" sz="2800" b="0" i="0" dirty="0">
                <a:solidFill>
                  <a:srgbClr val="000000"/>
                </a:solidFill>
                <a:effectLst/>
                <a:latin typeface="Helvetica Neue"/>
              </a:rPr>
              <a:t>k</a:t>
            </a:r>
            <a:r>
              <a:rPr lang="zh-CN" altLang="en-US" sz="2800" b="0" i="0" dirty="0">
                <a:solidFill>
                  <a:srgbClr val="000000"/>
                </a:solidFill>
                <a:effectLst/>
                <a:latin typeface="Helvetica Neue"/>
              </a:rPr>
              <a:t>轮抽取，得到</a:t>
            </a:r>
            <a:r>
              <a:rPr lang="en-US" altLang="zh-CN" sz="2800" b="0" i="0" dirty="0">
                <a:solidFill>
                  <a:srgbClr val="000000"/>
                </a:solidFill>
                <a:effectLst/>
                <a:latin typeface="Helvetica Neue"/>
              </a:rPr>
              <a:t>k</a:t>
            </a:r>
            <a:r>
              <a:rPr lang="zh-CN" altLang="en-US" sz="2800" b="0" i="0" dirty="0">
                <a:solidFill>
                  <a:srgbClr val="000000"/>
                </a:solidFill>
                <a:effectLst/>
                <a:latin typeface="Helvetica Neue"/>
              </a:rPr>
              <a:t>个训练集。（</a:t>
            </a:r>
            <a:r>
              <a:rPr lang="en-US" altLang="zh-CN" sz="2800" b="0" i="0" dirty="0">
                <a:solidFill>
                  <a:srgbClr val="000000"/>
                </a:solidFill>
                <a:effectLst/>
                <a:latin typeface="Helvetica Neue"/>
              </a:rPr>
              <a:t>k</a:t>
            </a:r>
            <a:r>
              <a:rPr lang="zh-CN" altLang="en-US" sz="2800" b="0" i="0" dirty="0">
                <a:solidFill>
                  <a:srgbClr val="000000"/>
                </a:solidFill>
                <a:effectLst/>
                <a:latin typeface="Helvetica Neue"/>
              </a:rPr>
              <a:t>个训练集之间是相互独立的）</a:t>
            </a:r>
          </a:p>
          <a:p>
            <a:pPr algn="l"/>
            <a:r>
              <a:rPr lang="en-US" altLang="zh-CN" sz="2800" b="0" i="0" dirty="0">
                <a:solidFill>
                  <a:srgbClr val="000000"/>
                </a:solidFill>
                <a:effectLst/>
                <a:latin typeface="Helvetica Neue"/>
              </a:rPr>
              <a:t>2.</a:t>
            </a:r>
            <a:r>
              <a:rPr lang="zh-CN" altLang="en-US" sz="2800" b="0" i="0" dirty="0">
                <a:solidFill>
                  <a:srgbClr val="000000"/>
                </a:solidFill>
                <a:effectLst/>
                <a:latin typeface="Helvetica Neue"/>
              </a:rPr>
              <a:t>每次使用一个训练集得到一个模型，</a:t>
            </a:r>
            <a:r>
              <a:rPr lang="en-US" altLang="zh-CN" sz="2800" b="0" i="0" dirty="0">
                <a:solidFill>
                  <a:srgbClr val="000000"/>
                </a:solidFill>
                <a:effectLst/>
                <a:latin typeface="Helvetica Neue"/>
              </a:rPr>
              <a:t>k</a:t>
            </a:r>
            <a:r>
              <a:rPr lang="zh-CN" altLang="en-US" sz="2800" b="0" i="0" dirty="0">
                <a:solidFill>
                  <a:srgbClr val="000000"/>
                </a:solidFill>
                <a:effectLst/>
                <a:latin typeface="Helvetica Neue"/>
              </a:rPr>
              <a:t>个训练集共得到</a:t>
            </a:r>
            <a:r>
              <a:rPr lang="en-US" altLang="zh-CN" sz="2800" b="0" i="0" dirty="0">
                <a:solidFill>
                  <a:srgbClr val="000000"/>
                </a:solidFill>
                <a:effectLst/>
                <a:latin typeface="Helvetica Neue"/>
              </a:rPr>
              <a:t>k</a:t>
            </a:r>
            <a:r>
              <a:rPr lang="zh-CN" altLang="en-US" sz="2800" b="0" i="0" dirty="0">
                <a:solidFill>
                  <a:srgbClr val="000000"/>
                </a:solidFill>
                <a:effectLst/>
                <a:latin typeface="Helvetica Neue"/>
              </a:rPr>
              <a:t>个模型。</a:t>
            </a:r>
            <a:endParaRPr lang="en-US" altLang="zh-CN" sz="2800" b="0" i="0" dirty="0">
              <a:solidFill>
                <a:srgbClr val="000000"/>
              </a:solidFill>
              <a:effectLst/>
              <a:latin typeface="Helvetica Neue"/>
            </a:endParaRPr>
          </a:p>
          <a:p>
            <a:pPr algn="l"/>
            <a:r>
              <a:rPr lang="zh-CN" altLang="en-US" sz="2800" b="0" i="0" dirty="0">
                <a:solidFill>
                  <a:srgbClr val="000000"/>
                </a:solidFill>
                <a:effectLst/>
                <a:latin typeface="Helvetica Neue"/>
              </a:rPr>
              <a:t>（注：这里并没有具体的分类算法或回归方法，我们可以根据具体问题采用不同的分类或回归方法，如决策树、感知器等）</a:t>
            </a:r>
          </a:p>
          <a:p>
            <a:pPr algn="l"/>
            <a:r>
              <a:rPr lang="en-US" altLang="zh-CN" sz="2800" b="0" i="0" dirty="0">
                <a:solidFill>
                  <a:srgbClr val="000000"/>
                </a:solidFill>
                <a:effectLst/>
                <a:latin typeface="Helvetica Neue"/>
              </a:rPr>
              <a:t>3.</a:t>
            </a:r>
            <a:r>
              <a:rPr lang="zh-CN" altLang="en-US" sz="2800" b="0" i="0" dirty="0">
                <a:solidFill>
                  <a:srgbClr val="000000"/>
                </a:solidFill>
                <a:effectLst/>
                <a:latin typeface="Helvetica Neue"/>
              </a:rPr>
              <a:t>对分类问题：将上步得到的</a:t>
            </a:r>
            <a:r>
              <a:rPr lang="en-US" altLang="zh-CN" sz="2800" b="0" i="0" dirty="0">
                <a:solidFill>
                  <a:srgbClr val="000000"/>
                </a:solidFill>
                <a:effectLst/>
                <a:latin typeface="Helvetica Neue"/>
              </a:rPr>
              <a:t>k</a:t>
            </a:r>
            <a:r>
              <a:rPr lang="zh-CN" altLang="en-US" sz="2800" b="0" i="0" dirty="0">
                <a:solidFill>
                  <a:srgbClr val="000000"/>
                </a:solidFill>
                <a:effectLst/>
                <a:latin typeface="Helvetica Neue"/>
              </a:rPr>
              <a:t>个模型采用投票的方式得到分类结果；</a:t>
            </a:r>
          </a:p>
        </p:txBody>
      </p:sp>
    </p:spTree>
    <p:custDataLst>
      <p:tags r:id="rId1"/>
    </p:custDataLst>
    <p:extLst>
      <p:ext uri="{BB962C8B-B14F-4D97-AF65-F5344CB8AC3E}">
        <p14:creationId xmlns:p14="http://schemas.microsoft.com/office/powerpoint/2010/main" val="3019584709"/>
      </p:ext>
    </p:extLst>
  </p:cSld>
  <p:clrMapOvr>
    <a:masterClrMapping/>
  </p:clrMapOvr>
  <p:transition advTm="2000"/>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4BA2447E-AFD1-43B0-AEEE-78C4B98E9F95}"/>
              </a:ext>
            </a:extLst>
          </p:cNvPr>
          <p:cNvSpPr/>
          <p:nvPr/>
        </p:nvSpPr>
        <p:spPr>
          <a:xfrm>
            <a:off x="365322" y="330753"/>
            <a:ext cx="2066382" cy="6372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Arial"/>
            </a:endParaRPr>
          </a:p>
        </p:txBody>
      </p:sp>
      <p:sp>
        <p:nvSpPr>
          <p:cNvPr id="343" name="TextBox 3">
            <a:extLst>
              <a:ext uri="{FF2B5EF4-FFF2-40B4-BE49-F238E27FC236}">
                <a16:creationId xmlns:a16="http://schemas.microsoft.com/office/drawing/2014/main" id="{60CB43B0-2A48-4AE3-9E61-80253A8DD5E7}"/>
              </a:ext>
            </a:extLst>
          </p:cNvPr>
          <p:cNvSpPr txBox="1"/>
          <p:nvPr/>
        </p:nvSpPr>
        <p:spPr>
          <a:xfrm>
            <a:off x="831193" y="526017"/>
            <a:ext cx="3751318" cy="646331"/>
          </a:xfrm>
          <a:custGeom>
            <a:avLst/>
            <a:gdLst>
              <a:gd name="T0" fmla="*/ 7727 w 8478"/>
              <a:gd name="T1" fmla="*/ 1215 h 7536"/>
              <a:gd name="T2" fmla="*/ 727 w 8478"/>
              <a:gd name="T3" fmla="*/ 1215 h 7536"/>
              <a:gd name="T4" fmla="*/ 0 w 8478"/>
              <a:gd name="T5" fmla="*/ 3124 h 7536"/>
              <a:gd name="T6" fmla="*/ 1054 w 8478"/>
              <a:gd name="T7" fmla="*/ 4169 h 7536"/>
              <a:gd name="T8" fmla="*/ 2119 w 8478"/>
              <a:gd name="T9" fmla="*/ 3124 h 7536"/>
              <a:gd name="T10" fmla="*/ 3173 w 8478"/>
              <a:gd name="T11" fmla="*/ 4169 h 7536"/>
              <a:gd name="T12" fmla="*/ 4239 w 8478"/>
              <a:gd name="T13" fmla="*/ 3124 h 7536"/>
              <a:gd name="T14" fmla="*/ 5293 w 8478"/>
              <a:gd name="T15" fmla="*/ 4169 h 7536"/>
              <a:gd name="T16" fmla="*/ 6346 w 8478"/>
              <a:gd name="T17" fmla="*/ 3124 h 7536"/>
              <a:gd name="T18" fmla="*/ 7412 w 8478"/>
              <a:gd name="T19" fmla="*/ 4169 h 7536"/>
              <a:gd name="T20" fmla="*/ 8478 w 8478"/>
              <a:gd name="T21" fmla="*/ 3124 h 7536"/>
              <a:gd name="T22" fmla="*/ 7727 w 8478"/>
              <a:gd name="T23" fmla="*/ 1215 h 7536"/>
              <a:gd name="T24" fmla="*/ 7146 w 8478"/>
              <a:gd name="T25" fmla="*/ 4497 h 7536"/>
              <a:gd name="T26" fmla="*/ 7146 w 8478"/>
              <a:gd name="T27" fmla="*/ 6928 h 7536"/>
              <a:gd name="T28" fmla="*/ 1332 w 8478"/>
              <a:gd name="T29" fmla="*/ 6928 h 7536"/>
              <a:gd name="T30" fmla="*/ 1332 w 8478"/>
              <a:gd name="T31" fmla="*/ 4497 h 7536"/>
              <a:gd name="T32" fmla="*/ 727 w 8478"/>
              <a:gd name="T33" fmla="*/ 4497 h 7536"/>
              <a:gd name="T34" fmla="*/ 727 w 8478"/>
              <a:gd name="T35" fmla="*/ 7050 h 7536"/>
              <a:gd name="T36" fmla="*/ 1187 w 8478"/>
              <a:gd name="T37" fmla="*/ 7536 h 7536"/>
              <a:gd name="T38" fmla="*/ 7279 w 8478"/>
              <a:gd name="T39" fmla="*/ 7536 h 7536"/>
              <a:gd name="T40" fmla="*/ 7739 w 8478"/>
              <a:gd name="T41" fmla="*/ 7050 h 7536"/>
              <a:gd name="T42" fmla="*/ 7739 w 8478"/>
              <a:gd name="T43" fmla="*/ 4497 h 7536"/>
              <a:gd name="T44" fmla="*/ 7146 w 8478"/>
              <a:gd name="T45" fmla="*/ 4497 h 7536"/>
              <a:gd name="T46" fmla="*/ 7727 w 8478"/>
              <a:gd name="T47" fmla="*/ 1203 h 7536"/>
              <a:gd name="T48" fmla="*/ 1211 w 8478"/>
              <a:gd name="T49" fmla="*/ 729 h 7536"/>
              <a:gd name="T50" fmla="*/ 7267 w 8478"/>
              <a:gd name="T51" fmla="*/ 729 h 7536"/>
              <a:gd name="T52" fmla="*/ 7630 w 8478"/>
              <a:gd name="T53" fmla="*/ 365 h 7536"/>
              <a:gd name="T54" fmla="*/ 7267 w 8478"/>
              <a:gd name="T55" fmla="*/ 0 h 7536"/>
              <a:gd name="T56" fmla="*/ 1211 w 8478"/>
              <a:gd name="T57" fmla="*/ 0 h 7536"/>
              <a:gd name="T58" fmla="*/ 848 w 8478"/>
              <a:gd name="T59" fmla="*/ 365 h 7536"/>
              <a:gd name="T60" fmla="*/ 1211 w 8478"/>
              <a:gd name="T61" fmla="*/ 729 h 7536"/>
              <a:gd name="T62" fmla="*/ 1211 w 8478"/>
              <a:gd name="T63" fmla="*/ 729 h 7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478" h="7536">
                <a:moveTo>
                  <a:pt x="7727" y="1215"/>
                </a:moveTo>
                <a:lnTo>
                  <a:pt x="727" y="1215"/>
                </a:lnTo>
                <a:lnTo>
                  <a:pt x="0" y="3124"/>
                </a:lnTo>
                <a:cubicBezTo>
                  <a:pt x="0" y="3695"/>
                  <a:pt x="472" y="4169"/>
                  <a:pt x="1054" y="4169"/>
                </a:cubicBezTo>
                <a:cubicBezTo>
                  <a:pt x="1635" y="4169"/>
                  <a:pt x="2119" y="3707"/>
                  <a:pt x="2119" y="3124"/>
                </a:cubicBezTo>
                <a:cubicBezTo>
                  <a:pt x="2119" y="3695"/>
                  <a:pt x="2592" y="4169"/>
                  <a:pt x="3173" y="4169"/>
                </a:cubicBezTo>
                <a:cubicBezTo>
                  <a:pt x="3755" y="4169"/>
                  <a:pt x="4239" y="3707"/>
                  <a:pt x="4239" y="3124"/>
                </a:cubicBezTo>
                <a:cubicBezTo>
                  <a:pt x="4239" y="3695"/>
                  <a:pt x="4711" y="4169"/>
                  <a:pt x="5293" y="4169"/>
                </a:cubicBezTo>
                <a:cubicBezTo>
                  <a:pt x="5874" y="4169"/>
                  <a:pt x="6346" y="3707"/>
                  <a:pt x="6346" y="3124"/>
                </a:cubicBezTo>
                <a:cubicBezTo>
                  <a:pt x="6346" y="3695"/>
                  <a:pt x="6819" y="4169"/>
                  <a:pt x="7412" y="4169"/>
                </a:cubicBezTo>
                <a:cubicBezTo>
                  <a:pt x="7994" y="4169"/>
                  <a:pt x="8478" y="3707"/>
                  <a:pt x="8478" y="3124"/>
                </a:cubicBezTo>
                <a:lnTo>
                  <a:pt x="7727" y="1215"/>
                </a:lnTo>
                <a:close/>
                <a:moveTo>
                  <a:pt x="7146" y="4497"/>
                </a:moveTo>
                <a:lnTo>
                  <a:pt x="7146" y="6928"/>
                </a:lnTo>
                <a:lnTo>
                  <a:pt x="1332" y="6928"/>
                </a:lnTo>
                <a:lnTo>
                  <a:pt x="1332" y="4497"/>
                </a:lnTo>
                <a:lnTo>
                  <a:pt x="727" y="4497"/>
                </a:lnTo>
                <a:lnTo>
                  <a:pt x="727" y="7050"/>
                </a:lnTo>
                <a:cubicBezTo>
                  <a:pt x="727" y="7269"/>
                  <a:pt x="969" y="7536"/>
                  <a:pt x="1187" y="7536"/>
                </a:cubicBezTo>
                <a:lnTo>
                  <a:pt x="7279" y="7536"/>
                </a:lnTo>
                <a:cubicBezTo>
                  <a:pt x="7497" y="7536"/>
                  <a:pt x="7739" y="7269"/>
                  <a:pt x="7739" y="7050"/>
                </a:cubicBezTo>
                <a:lnTo>
                  <a:pt x="7739" y="4497"/>
                </a:lnTo>
                <a:lnTo>
                  <a:pt x="7146" y="4497"/>
                </a:lnTo>
                <a:close/>
                <a:moveTo>
                  <a:pt x="7727" y="1203"/>
                </a:moveTo>
                <a:close/>
                <a:moveTo>
                  <a:pt x="1211" y="729"/>
                </a:moveTo>
                <a:lnTo>
                  <a:pt x="7267" y="729"/>
                </a:lnTo>
                <a:cubicBezTo>
                  <a:pt x="7473" y="729"/>
                  <a:pt x="7630" y="571"/>
                  <a:pt x="7630" y="365"/>
                </a:cubicBezTo>
                <a:cubicBezTo>
                  <a:pt x="7630" y="158"/>
                  <a:pt x="7473" y="0"/>
                  <a:pt x="7267" y="0"/>
                </a:cubicBezTo>
                <a:lnTo>
                  <a:pt x="1211" y="0"/>
                </a:lnTo>
                <a:cubicBezTo>
                  <a:pt x="1005" y="0"/>
                  <a:pt x="848" y="158"/>
                  <a:pt x="848" y="365"/>
                </a:cubicBezTo>
                <a:cubicBezTo>
                  <a:pt x="848" y="571"/>
                  <a:pt x="1005" y="729"/>
                  <a:pt x="1211" y="729"/>
                </a:cubicBezTo>
                <a:close/>
                <a:moveTo>
                  <a:pt x="1211" y="729"/>
                </a:moveTo>
                <a:close/>
              </a:path>
            </a:pathLst>
          </a:cu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Arial"/>
              </a:rPr>
              <a:t>Boosting</a:t>
            </a:r>
            <a:endParaRPr kumimoji="0" lang="zh-CN" altLang="en-US" sz="3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Arial"/>
            </a:endParaRPr>
          </a:p>
        </p:txBody>
      </p:sp>
      <p:sp>
        <p:nvSpPr>
          <p:cNvPr id="344" name="iconfont-1191-801510">
            <a:extLst>
              <a:ext uri="{FF2B5EF4-FFF2-40B4-BE49-F238E27FC236}">
                <a16:creationId xmlns:a16="http://schemas.microsoft.com/office/drawing/2014/main" id="{40FCBC9A-563D-492B-A2DA-80405A37844F}"/>
              </a:ext>
            </a:extLst>
          </p:cNvPr>
          <p:cNvSpPr/>
          <p:nvPr/>
        </p:nvSpPr>
        <p:spPr>
          <a:xfrm>
            <a:off x="266491" y="649374"/>
            <a:ext cx="438821" cy="440777"/>
          </a:xfrm>
          <a:custGeom>
            <a:avLst/>
            <a:gdLst>
              <a:gd name="T0" fmla="*/ 7727 w 8478"/>
              <a:gd name="T1" fmla="*/ 1215 h 7536"/>
              <a:gd name="T2" fmla="*/ 727 w 8478"/>
              <a:gd name="T3" fmla="*/ 1215 h 7536"/>
              <a:gd name="T4" fmla="*/ 0 w 8478"/>
              <a:gd name="T5" fmla="*/ 3124 h 7536"/>
              <a:gd name="T6" fmla="*/ 1054 w 8478"/>
              <a:gd name="T7" fmla="*/ 4169 h 7536"/>
              <a:gd name="T8" fmla="*/ 2119 w 8478"/>
              <a:gd name="T9" fmla="*/ 3124 h 7536"/>
              <a:gd name="T10" fmla="*/ 3173 w 8478"/>
              <a:gd name="T11" fmla="*/ 4169 h 7536"/>
              <a:gd name="T12" fmla="*/ 4239 w 8478"/>
              <a:gd name="T13" fmla="*/ 3124 h 7536"/>
              <a:gd name="T14" fmla="*/ 5293 w 8478"/>
              <a:gd name="T15" fmla="*/ 4169 h 7536"/>
              <a:gd name="T16" fmla="*/ 6346 w 8478"/>
              <a:gd name="T17" fmla="*/ 3124 h 7536"/>
              <a:gd name="T18" fmla="*/ 7412 w 8478"/>
              <a:gd name="T19" fmla="*/ 4169 h 7536"/>
              <a:gd name="T20" fmla="*/ 8478 w 8478"/>
              <a:gd name="T21" fmla="*/ 3124 h 7536"/>
              <a:gd name="T22" fmla="*/ 7727 w 8478"/>
              <a:gd name="T23" fmla="*/ 1215 h 7536"/>
              <a:gd name="T24" fmla="*/ 7146 w 8478"/>
              <a:gd name="T25" fmla="*/ 4497 h 7536"/>
              <a:gd name="T26" fmla="*/ 7146 w 8478"/>
              <a:gd name="T27" fmla="*/ 6928 h 7536"/>
              <a:gd name="T28" fmla="*/ 1332 w 8478"/>
              <a:gd name="T29" fmla="*/ 6928 h 7536"/>
              <a:gd name="T30" fmla="*/ 1332 w 8478"/>
              <a:gd name="T31" fmla="*/ 4497 h 7536"/>
              <a:gd name="T32" fmla="*/ 727 w 8478"/>
              <a:gd name="T33" fmla="*/ 4497 h 7536"/>
              <a:gd name="T34" fmla="*/ 727 w 8478"/>
              <a:gd name="T35" fmla="*/ 7050 h 7536"/>
              <a:gd name="T36" fmla="*/ 1187 w 8478"/>
              <a:gd name="T37" fmla="*/ 7536 h 7536"/>
              <a:gd name="T38" fmla="*/ 7279 w 8478"/>
              <a:gd name="T39" fmla="*/ 7536 h 7536"/>
              <a:gd name="T40" fmla="*/ 7739 w 8478"/>
              <a:gd name="T41" fmla="*/ 7050 h 7536"/>
              <a:gd name="T42" fmla="*/ 7739 w 8478"/>
              <a:gd name="T43" fmla="*/ 4497 h 7536"/>
              <a:gd name="T44" fmla="*/ 7146 w 8478"/>
              <a:gd name="T45" fmla="*/ 4497 h 7536"/>
              <a:gd name="T46" fmla="*/ 7727 w 8478"/>
              <a:gd name="T47" fmla="*/ 1203 h 7536"/>
              <a:gd name="T48" fmla="*/ 1211 w 8478"/>
              <a:gd name="T49" fmla="*/ 729 h 7536"/>
              <a:gd name="T50" fmla="*/ 7267 w 8478"/>
              <a:gd name="T51" fmla="*/ 729 h 7536"/>
              <a:gd name="T52" fmla="*/ 7630 w 8478"/>
              <a:gd name="T53" fmla="*/ 365 h 7536"/>
              <a:gd name="T54" fmla="*/ 7267 w 8478"/>
              <a:gd name="T55" fmla="*/ 0 h 7536"/>
              <a:gd name="T56" fmla="*/ 1211 w 8478"/>
              <a:gd name="T57" fmla="*/ 0 h 7536"/>
              <a:gd name="T58" fmla="*/ 848 w 8478"/>
              <a:gd name="T59" fmla="*/ 365 h 7536"/>
              <a:gd name="T60" fmla="*/ 1211 w 8478"/>
              <a:gd name="T61" fmla="*/ 729 h 7536"/>
              <a:gd name="T62" fmla="*/ 1211 w 8478"/>
              <a:gd name="T63" fmla="*/ 729 h 7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478" h="7536">
                <a:moveTo>
                  <a:pt x="7727" y="1215"/>
                </a:moveTo>
                <a:lnTo>
                  <a:pt x="727" y="1215"/>
                </a:lnTo>
                <a:lnTo>
                  <a:pt x="0" y="3124"/>
                </a:lnTo>
                <a:cubicBezTo>
                  <a:pt x="0" y="3695"/>
                  <a:pt x="472" y="4169"/>
                  <a:pt x="1054" y="4169"/>
                </a:cubicBezTo>
                <a:cubicBezTo>
                  <a:pt x="1635" y="4169"/>
                  <a:pt x="2119" y="3707"/>
                  <a:pt x="2119" y="3124"/>
                </a:cubicBezTo>
                <a:cubicBezTo>
                  <a:pt x="2119" y="3695"/>
                  <a:pt x="2592" y="4169"/>
                  <a:pt x="3173" y="4169"/>
                </a:cubicBezTo>
                <a:cubicBezTo>
                  <a:pt x="3755" y="4169"/>
                  <a:pt x="4239" y="3707"/>
                  <a:pt x="4239" y="3124"/>
                </a:cubicBezTo>
                <a:cubicBezTo>
                  <a:pt x="4239" y="3695"/>
                  <a:pt x="4711" y="4169"/>
                  <a:pt x="5293" y="4169"/>
                </a:cubicBezTo>
                <a:cubicBezTo>
                  <a:pt x="5874" y="4169"/>
                  <a:pt x="6346" y="3707"/>
                  <a:pt x="6346" y="3124"/>
                </a:cubicBezTo>
                <a:cubicBezTo>
                  <a:pt x="6346" y="3695"/>
                  <a:pt x="6819" y="4169"/>
                  <a:pt x="7412" y="4169"/>
                </a:cubicBezTo>
                <a:cubicBezTo>
                  <a:pt x="7994" y="4169"/>
                  <a:pt x="8478" y="3707"/>
                  <a:pt x="8478" y="3124"/>
                </a:cubicBezTo>
                <a:lnTo>
                  <a:pt x="7727" y="1215"/>
                </a:lnTo>
                <a:close/>
                <a:moveTo>
                  <a:pt x="7146" y="4497"/>
                </a:moveTo>
                <a:lnTo>
                  <a:pt x="7146" y="6928"/>
                </a:lnTo>
                <a:lnTo>
                  <a:pt x="1332" y="6928"/>
                </a:lnTo>
                <a:lnTo>
                  <a:pt x="1332" y="4497"/>
                </a:lnTo>
                <a:lnTo>
                  <a:pt x="727" y="4497"/>
                </a:lnTo>
                <a:lnTo>
                  <a:pt x="727" y="7050"/>
                </a:lnTo>
                <a:cubicBezTo>
                  <a:pt x="727" y="7269"/>
                  <a:pt x="969" y="7536"/>
                  <a:pt x="1187" y="7536"/>
                </a:cubicBezTo>
                <a:lnTo>
                  <a:pt x="7279" y="7536"/>
                </a:lnTo>
                <a:cubicBezTo>
                  <a:pt x="7497" y="7536"/>
                  <a:pt x="7739" y="7269"/>
                  <a:pt x="7739" y="7050"/>
                </a:cubicBezTo>
                <a:lnTo>
                  <a:pt x="7739" y="4497"/>
                </a:lnTo>
                <a:lnTo>
                  <a:pt x="7146" y="4497"/>
                </a:lnTo>
                <a:close/>
                <a:moveTo>
                  <a:pt x="7727" y="1203"/>
                </a:moveTo>
                <a:close/>
                <a:moveTo>
                  <a:pt x="1211" y="729"/>
                </a:moveTo>
                <a:lnTo>
                  <a:pt x="7267" y="729"/>
                </a:lnTo>
                <a:cubicBezTo>
                  <a:pt x="7473" y="729"/>
                  <a:pt x="7630" y="571"/>
                  <a:pt x="7630" y="365"/>
                </a:cubicBezTo>
                <a:cubicBezTo>
                  <a:pt x="7630" y="158"/>
                  <a:pt x="7473" y="0"/>
                  <a:pt x="7267" y="0"/>
                </a:cubicBezTo>
                <a:lnTo>
                  <a:pt x="1211" y="0"/>
                </a:lnTo>
                <a:cubicBezTo>
                  <a:pt x="1005" y="0"/>
                  <a:pt x="848" y="158"/>
                  <a:pt x="848" y="365"/>
                </a:cubicBezTo>
                <a:cubicBezTo>
                  <a:pt x="848" y="571"/>
                  <a:pt x="1005" y="729"/>
                  <a:pt x="1211" y="729"/>
                </a:cubicBezTo>
                <a:close/>
                <a:moveTo>
                  <a:pt x="1211" y="729"/>
                </a:moveTo>
                <a:close/>
              </a:path>
            </a:pathLst>
          </a:cu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B050"/>
              </a:solidFill>
              <a:effectLst/>
              <a:uLnTx/>
              <a:uFillTx/>
              <a:latin typeface="Calibri"/>
              <a:cs typeface="Arial"/>
            </a:endParaRPr>
          </a:p>
        </p:txBody>
      </p:sp>
      <p:sp>
        <p:nvSpPr>
          <p:cNvPr id="9" name="文本框 8">
            <a:extLst>
              <a:ext uri="{FF2B5EF4-FFF2-40B4-BE49-F238E27FC236}">
                <a16:creationId xmlns:a16="http://schemas.microsoft.com/office/drawing/2014/main" id="{74ED5CC2-C17D-4947-9E52-D6529E42F62B}"/>
              </a:ext>
            </a:extLst>
          </p:cNvPr>
          <p:cNvSpPr txBox="1"/>
          <p:nvPr/>
        </p:nvSpPr>
        <p:spPr>
          <a:xfrm>
            <a:off x="1236546" y="3045625"/>
            <a:ext cx="10041869" cy="954107"/>
          </a:xfrm>
          <a:prstGeom prst="rect">
            <a:avLst/>
          </a:prstGeom>
          <a:noFill/>
        </p:spPr>
        <p:txBody>
          <a:bodyPr wrap="square">
            <a:spAutoFit/>
          </a:bodyPr>
          <a:lstStyle/>
          <a:p>
            <a:pPr algn="l" rtl="0"/>
            <a:r>
              <a:rPr lang="en-US" altLang="zh-CN" sz="2800" b="0" i="0" dirty="0">
                <a:solidFill>
                  <a:srgbClr val="000000"/>
                </a:solidFill>
                <a:effectLst/>
                <a:latin typeface="Helvetica Neue"/>
              </a:rPr>
              <a:t>Boosting</a:t>
            </a:r>
            <a:r>
              <a:rPr lang="zh-CN" altLang="en-US" sz="2800" b="0" i="0" dirty="0">
                <a:solidFill>
                  <a:srgbClr val="000000"/>
                </a:solidFill>
                <a:effectLst/>
                <a:latin typeface="Helvetica Neue"/>
              </a:rPr>
              <a:t>是一种与</a:t>
            </a:r>
            <a:r>
              <a:rPr lang="en-US" altLang="zh-CN" sz="2800" b="0" i="0" dirty="0">
                <a:solidFill>
                  <a:srgbClr val="000000"/>
                </a:solidFill>
                <a:effectLst/>
                <a:latin typeface="Helvetica Neue"/>
              </a:rPr>
              <a:t>Bagging</a:t>
            </a:r>
            <a:r>
              <a:rPr lang="zh-CN" altLang="en-US" sz="2800" b="0" i="0" dirty="0">
                <a:solidFill>
                  <a:srgbClr val="000000"/>
                </a:solidFill>
                <a:effectLst/>
                <a:latin typeface="Helvetica Neue"/>
              </a:rPr>
              <a:t>很类似的技术。</a:t>
            </a:r>
            <a:r>
              <a:rPr lang="en-US" altLang="zh-CN" sz="2800" b="0" i="0" dirty="0">
                <a:solidFill>
                  <a:srgbClr val="000000"/>
                </a:solidFill>
                <a:effectLst/>
                <a:latin typeface="Helvetica Neue"/>
              </a:rPr>
              <a:t>Boosting</a:t>
            </a:r>
            <a:r>
              <a:rPr lang="zh-CN" altLang="en-US" sz="2800" b="0" i="0" dirty="0">
                <a:solidFill>
                  <a:srgbClr val="000000"/>
                </a:solidFill>
                <a:effectLst/>
                <a:latin typeface="Helvetica Neue"/>
              </a:rPr>
              <a:t>的思路则是采用</a:t>
            </a:r>
            <a:r>
              <a:rPr lang="zh-CN" altLang="en-US" sz="2800" b="0" i="0" dirty="0">
                <a:solidFill>
                  <a:srgbClr val="FF0000"/>
                </a:solidFill>
                <a:effectLst/>
                <a:latin typeface="Helvetica Neue"/>
              </a:rPr>
              <a:t>重赋权（</a:t>
            </a:r>
            <a:r>
              <a:rPr lang="en-US" altLang="zh-CN" sz="2800" b="0" i="0" dirty="0">
                <a:solidFill>
                  <a:srgbClr val="FF0000"/>
                </a:solidFill>
                <a:effectLst/>
                <a:latin typeface="Helvetica Neue"/>
              </a:rPr>
              <a:t>re-weighting</a:t>
            </a:r>
            <a:r>
              <a:rPr lang="zh-CN" altLang="en-US" sz="2800" b="0" i="0" dirty="0">
                <a:solidFill>
                  <a:srgbClr val="FF0000"/>
                </a:solidFill>
                <a:effectLst/>
                <a:latin typeface="Helvetica Neue"/>
              </a:rPr>
              <a:t>）法</a:t>
            </a:r>
            <a:r>
              <a:rPr lang="zh-CN" altLang="en-US" sz="2800" b="0" i="0" dirty="0">
                <a:solidFill>
                  <a:srgbClr val="000000"/>
                </a:solidFill>
                <a:effectLst/>
                <a:latin typeface="Helvetica Neue"/>
              </a:rPr>
              <a:t>迭代地训练基分类器。</a:t>
            </a:r>
            <a:endParaRPr lang="zh-CN" altLang="en-US" sz="2800" b="0" i="0" dirty="0">
              <a:solidFill>
                <a:srgbClr val="FF0000"/>
              </a:solidFill>
              <a:effectLst/>
              <a:latin typeface="Helvetica Neue"/>
            </a:endParaRPr>
          </a:p>
        </p:txBody>
      </p:sp>
    </p:spTree>
    <p:custDataLst>
      <p:tags r:id="rId1"/>
    </p:custDataLst>
    <p:extLst>
      <p:ext uri="{BB962C8B-B14F-4D97-AF65-F5344CB8AC3E}">
        <p14:creationId xmlns:p14="http://schemas.microsoft.com/office/powerpoint/2010/main" val="906479150"/>
      </p:ext>
    </p:extLst>
  </p:cSld>
  <p:clrMapOvr>
    <a:masterClrMapping/>
  </p:clrMapOvr>
  <p:transition advTm="2000"/>
</p:sld>
</file>

<file path=ppt/tags/tag1.xml><?xml version="1.0" encoding="utf-8"?>
<p:tagLst xmlns:a="http://schemas.openxmlformats.org/drawingml/2006/main" xmlns:r="http://schemas.openxmlformats.org/officeDocument/2006/relationships" xmlns:p="http://schemas.openxmlformats.org/presentationml/2006/main">
  <p:tag name="ISLIDE.ICON" val="#407147;#407147;"/>
</p:tagLst>
</file>

<file path=ppt/tags/tag10.xml><?xml version="1.0" encoding="utf-8"?>
<p:tagLst xmlns:a="http://schemas.openxmlformats.org/drawingml/2006/main" xmlns:r="http://schemas.openxmlformats.org/officeDocument/2006/relationships" xmlns:p="http://schemas.openxmlformats.org/presentationml/2006/main">
  <p:tag name="ISLIDE.ICON" val="#407147;#407147;"/>
</p:tagLst>
</file>

<file path=ppt/tags/tag11.xml><?xml version="1.0" encoding="utf-8"?>
<p:tagLst xmlns:a="http://schemas.openxmlformats.org/drawingml/2006/main" xmlns:r="http://schemas.openxmlformats.org/officeDocument/2006/relationships" xmlns:p="http://schemas.openxmlformats.org/presentationml/2006/main">
  <p:tag name="ISLIDE.ICON" val="#407147;#407147;"/>
</p:tagLst>
</file>

<file path=ppt/tags/tag12.xml><?xml version="1.0" encoding="utf-8"?>
<p:tagLst xmlns:a="http://schemas.openxmlformats.org/drawingml/2006/main" xmlns:r="http://schemas.openxmlformats.org/officeDocument/2006/relationships" xmlns:p="http://schemas.openxmlformats.org/presentationml/2006/main">
  <p:tag name="ISLIDE.ICON" val="#407147;#407147;"/>
</p:tagLst>
</file>

<file path=ppt/tags/tag13.xml><?xml version="1.0" encoding="utf-8"?>
<p:tagLst xmlns:a="http://schemas.openxmlformats.org/drawingml/2006/main" xmlns:r="http://schemas.openxmlformats.org/officeDocument/2006/relationships" xmlns:p="http://schemas.openxmlformats.org/presentationml/2006/main">
  <p:tag name="ISLIDE.ICON" val="#407147;#407147;"/>
</p:tagLst>
</file>

<file path=ppt/tags/tag14.xml><?xml version="1.0" encoding="utf-8"?>
<p:tagLst xmlns:a="http://schemas.openxmlformats.org/drawingml/2006/main" xmlns:r="http://schemas.openxmlformats.org/officeDocument/2006/relationships" xmlns:p="http://schemas.openxmlformats.org/presentationml/2006/main">
  <p:tag name="ISLIDE.ICON" val="#407147;#407147;"/>
</p:tagLst>
</file>

<file path=ppt/tags/tag15.xml><?xml version="1.0" encoding="utf-8"?>
<p:tagLst xmlns:a="http://schemas.openxmlformats.org/drawingml/2006/main" xmlns:r="http://schemas.openxmlformats.org/officeDocument/2006/relationships" xmlns:p="http://schemas.openxmlformats.org/presentationml/2006/main">
  <p:tag name="ISLIDE.ICON" val="#407147;#407147;"/>
</p:tagLst>
</file>

<file path=ppt/tags/tag16.xml><?xml version="1.0" encoding="utf-8"?>
<p:tagLst xmlns:a="http://schemas.openxmlformats.org/drawingml/2006/main" xmlns:r="http://schemas.openxmlformats.org/officeDocument/2006/relationships" xmlns:p="http://schemas.openxmlformats.org/presentationml/2006/main">
  <p:tag name="ISLIDE.ICON" val="#407147;#407147;"/>
</p:tagLst>
</file>

<file path=ppt/tags/tag17.xml><?xml version="1.0" encoding="utf-8"?>
<p:tagLst xmlns:a="http://schemas.openxmlformats.org/drawingml/2006/main" xmlns:r="http://schemas.openxmlformats.org/officeDocument/2006/relationships" xmlns:p="http://schemas.openxmlformats.org/presentationml/2006/main">
  <p:tag name="ISLIDE.ICON" val="#407147;#407147;"/>
</p:tagLst>
</file>

<file path=ppt/tags/tag18.xml><?xml version="1.0" encoding="utf-8"?>
<p:tagLst xmlns:a="http://schemas.openxmlformats.org/drawingml/2006/main" xmlns:r="http://schemas.openxmlformats.org/officeDocument/2006/relationships" xmlns:p="http://schemas.openxmlformats.org/presentationml/2006/main">
  <p:tag name="ISLIDE.ICON" val="#407147;#407147;"/>
</p:tagLst>
</file>

<file path=ppt/tags/tag19.xml><?xml version="1.0" encoding="utf-8"?>
<p:tagLst xmlns:a="http://schemas.openxmlformats.org/drawingml/2006/main" xmlns:r="http://schemas.openxmlformats.org/officeDocument/2006/relationships" xmlns:p="http://schemas.openxmlformats.org/presentationml/2006/main">
  <p:tag name="ISLIDE.ICON" val="#407147;#407147;"/>
</p:tagLst>
</file>

<file path=ppt/tags/tag2.xml><?xml version="1.0" encoding="utf-8"?>
<p:tagLst xmlns:a="http://schemas.openxmlformats.org/drawingml/2006/main" xmlns:r="http://schemas.openxmlformats.org/officeDocument/2006/relationships" xmlns:p="http://schemas.openxmlformats.org/presentationml/2006/main">
  <p:tag name="ISLIDE.ICON" val="#407147;#407147;"/>
</p:tagLst>
</file>

<file path=ppt/tags/tag20.xml><?xml version="1.0" encoding="utf-8"?>
<p:tagLst xmlns:a="http://schemas.openxmlformats.org/drawingml/2006/main" xmlns:r="http://schemas.openxmlformats.org/officeDocument/2006/relationships" xmlns:p="http://schemas.openxmlformats.org/presentationml/2006/main">
  <p:tag name="ISLIDE.ICON" val="#407147;#407147;"/>
</p:tagLst>
</file>

<file path=ppt/tags/tag21.xml><?xml version="1.0" encoding="utf-8"?>
<p:tagLst xmlns:a="http://schemas.openxmlformats.org/drawingml/2006/main" xmlns:r="http://schemas.openxmlformats.org/officeDocument/2006/relationships" xmlns:p="http://schemas.openxmlformats.org/presentationml/2006/main">
  <p:tag name="ISLIDE.ICON" val="#407147;#407147;"/>
</p:tagLst>
</file>

<file path=ppt/tags/tag22.xml><?xml version="1.0" encoding="utf-8"?>
<p:tagLst xmlns:a="http://schemas.openxmlformats.org/drawingml/2006/main" xmlns:r="http://schemas.openxmlformats.org/officeDocument/2006/relationships" xmlns:p="http://schemas.openxmlformats.org/presentationml/2006/main">
  <p:tag name="ISLIDE.ICON" val="#407147;#407147;"/>
</p:tagLst>
</file>

<file path=ppt/tags/tag3.xml><?xml version="1.0" encoding="utf-8"?>
<p:tagLst xmlns:a="http://schemas.openxmlformats.org/drawingml/2006/main" xmlns:r="http://schemas.openxmlformats.org/officeDocument/2006/relationships" xmlns:p="http://schemas.openxmlformats.org/presentationml/2006/main">
  <p:tag name="ISLIDE.ICON" val="#407147;#407147;"/>
</p:tagLst>
</file>

<file path=ppt/tags/tag4.xml><?xml version="1.0" encoding="utf-8"?>
<p:tagLst xmlns:a="http://schemas.openxmlformats.org/drawingml/2006/main" xmlns:r="http://schemas.openxmlformats.org/officeDocument/2006/relationships" xmlns:p="http://schemas.openxmlformats.org/presentationml/2006/main">
  <p:tag name="ISLIDE.ICON" val="#407147;#407147;"/>
</p:tagLst>
</file>

<file path=ppt/tags/tag5.xml><?xml version="1.0" encoding="utf-8"?>
<p:tagLst xmlns:a="http://schemas.openxmlformats.org/drawingml/2006/main" xmlns:r="http://schemas.openxmlformats.org/officeDocument/2006/relationships" xmlns:p="http://schemas.openxmlformats.org/presentationml/2006/main">
  <p:tag name="ISLIDE.ICON" val="#407147;#407147;"/>
</p:tagLst>
</file>

<file path=ppt/tags/tag6.xml><?xml version="1.0" encoding="utf-8"?>
<p:tagLst xmlns:a="http://schemas.openxmlformats.org/drawingml/2006/main" xmlns:r="http://schemas.openxmlformats.org/officeDocument/2006/relationships" xmlns:p="http://schemas.openxmlformats.org/presentationml/2006/main">
  <p:tag name="ISLIDE.ICON" val="#407147;#407147;"/>
</p:tagLst>
</file>

<file path=ppt/tags/tag7.xml><?xml version="1.0" encoding="utf-8"?>
<p:tagLst xmlns:a="http://schemas.openxmlformats.org/drawingml/2006/main" xmlns:r="http://schemas.openxmlformats.org/officeDocument/2006/relationships" xmlns:p="http://schemas.openxmlformats.org/presentationml/2006/main">
  <p:tag name="ISLIDE.ICON" val="#407147;#407147;"/>
</p:tagLst>
</file>

<file path=ppt/tags/tag8.xml><?xml version="1.0" encoding="utf-8"?>
<p:tagLst xmlns:a="http://schemas.openxmlformats.org/drawingml/2006/main" xmlns:r="http://schemas.openxmlformats.org/officeDocument/2006/relationships" xmlns:p="http://schemas.openxmlformats.org/presentationml/2006/main">
  <p:tag name="ISLIDE.ICON" val="#407147;#407147;"/>
</p:tagLst>
</file>

<file path=ppt/tags/tag9.xml><?xml version="1.0" encoding="utf-8"?>
<p:tagLst xmlns:a="http://schemas.openxmlformats.org/drawingml/2006/main" xmlns:r="http://schemas.openxmlformats.org/officeDocument/2006/relationships" xmlns:p="http://schemas.openxmlformats.org/presentationml/2006/main">
  <p:tag name="ISLIDE.ICON" val="#407147;#407147;"/>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1460</TotalTime>
  <Words>1192</Words>
  <Application>Microsoft Office PowerPoint</Application>
  <PresentationFormat>宽屏</PresentationFormat>
  <Paragraphs>98</Paragraphs>
  <Slides>28</Slides>
  <Notes>1</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28</vt:i4>
      </vt:variant>
    </vt:vector>
  </HeadingPairs>
  <TitlesOfParts>
    <vt:vector size="36" baseType="lpstr">
      <vt:lpstr>Helvetica Neue</vt:lpstr>
      <vt:lpstr>等线</vt:lpstr>
      <vt:lpstr>微软雅黑</vt:lpstr>
      <vt:lpstr>Arial</vt:lpstr>
      <vt:lpstr>Calibri</vt:lpstr>
      <vt:lpstr>Calibri Light</vt:lpstr>
      <vt:lpstr>Impact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嘉怡 吴</dc:creator>
  <cp:lastModifiedBy>阚 盛琦</cp:lastModifiedBy>
  <cp:revision>44</cp:revision>
  <dcterms:created xsi:type="dcterms:W3CDTF">2021-04-25T14:55:51Z</dcterms:created>
  <dcterms:modified xsi:type="dcterms:W3CDTF">2021-06-23T02:39:38Z</dcterms:modified>
</cp:coreProperties>
</file>