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6" r:id="rId4"/>
    <p:sldId id="260" r:id="rId5"/>
    <p:sldId id="303" r:id="rId6"/>
    <p:sldId id="336" r:id="rId7"/>
    <p:sldId id="337" r:id="rId8"/>
    <p:sldId id="338" r:id="rId9"/>
    <p:sldId id="272" r:id="rId10"/>
    <p:sldId id="290" r:id="rId11"/>
    <p:sldId id="331" r:id="rId12"/>
    <p:sldId id="339" r:id="rId13"/>
    <p:sldId id="332" r:id="rId14"/>
    <p:sldId id="333" r:id="rId15"/>
    <p:sldId id="3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9362" autoAdjust="0"/>
  </p:normalViewPr>
  <p:slideViewPr>
    <p:cSldViewPr snapToGrid="0">
      <p:cViewPr varScale="1">
        <p:scale>
          <a:sx n="68" d="100"/>
          <a:sy n="68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9AF2-D2F8-4D4F-86D0-A3C617CEBE7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B6D2-6CF6-41D2-83DF-DF202F23F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ACF5E0-7370-4BC6-BB57-C3AD1013D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547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67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17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37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87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4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0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15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552450"/>
            <a:ext cx="12192000" cy="630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4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4230223">
            <a:off x="-23995" y="-1146324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15030223">
            <a:off x="8319902" y="2699432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927668" y="3033523"/>
            <a:ext cx="43259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决策树</a:t>
            </a:r>
          </a:p>
        </p:txBody>
      </p:sp>
      <p:sp>
        <p:nvSpPr>
          <p:cNvPr id="15" name="矩形 10"/>
          <p:cNvSpPr>
            <a:spLocks noChangeAspect="1"/>
          </p:cNvSpPr>
          <p:nvPr/>
        </p:nvSpPr>
        <p:spPr>
          <a:xfrm>
            <a:off x="5349612" y="1030638"/>
            <a:ext cx="1492773" cy="1627413"/>
          </a:xfrm>
          <a:custGeom>
            <a:avLst/>
            <a:gdLst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96007" y="5689457"/>
            <a:ext cx="3170326" cy="494954"/>
            <a:chOff x="4277877" y="4518596"/>
            <a:chExt cx="3611218" cy="563787"/>
          </a:xfrm>
        </p:grpSpPr>
        <p:grpSp>
          <p:nvGrpSpPr>
            <p:cNvPr id="17" name="组合 16"/>
            <p:cNvGrpSpPr/>
            <p:nvPr/>
          </p:nvGrpSpPr>
          <p:grpSpPr>
            <a:xfrm>
              <a:off x="4277877" y="4518596"/>
              <a:ext cx="563786" cy="563787"/>
              <a:chOff x="2766872" y="3684983"/>
              <a:chExt cx="563884" cy="56396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66872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23439" y="3799245"/>
                <a:ext cx="270585" cy="272453"/>
                <a:chOff x="5042691" y="2273920"/>
                <a:chExt cx="702937" cy="707692"/>
              </a:xfrm>
              <a:solidFill>
                <a:schemeClr val="bg1"/>
              </a:soli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284806" y="2789968"/>
                  <a:ext cx="460822" cy="191644"/>
                </a:xfrm>
                <a:custGeom>
                  <a:avLst/>
                  <a:gdLst>
                    <a:gd name="T0" fmla="*/ 25 w 533"/>
                    <a:gd name="T1" fmla="*/ 165 h 222"/>
                    <a:gd name="T2" fmla="*/ 158 w 533"/>
                    <a:gd name="T3" fmla="*/ 165 h 222"/>
                    <a:gd name="T4" fmla="*/ 158 w 533"/>
                    <a:gd name="T5" fmla="*/ 108 h 222"/>
                    <a:gd name="T6" fmla="*/ 184 w 533"/>
                    <a:gd name="T7" fmla="*/ 83 h 222"/>
                    <a:gd name="T8" fmla="*/ 317 w 533"/>
                    <a:gd name="T9" fmla="*/ 83 h 222"/>
                    <a:gd name="T10" fmla="*/ 317 w 533"/>
                    <a:gd name="T11" fmla="*/ 25 h 222"/>
                    <a:gd name="T12" fmla="*/ 343 w 533"/>
                    <a:gd name="T13" fmla="*/ 0 h 222"/>
                    <a:gd name="T14" fmla="*/ 533 w 533"/>
                    <a:gd name="T15" fmla="*/ 0 h 222"/>
                    <a:gd name="T16" fmla="*/ 533 w 533"/>
                    <a:gd name="T17" fmla="*/ 32 h 222"/>
                    <a:gd name="T18" fmla="*/ 508 w 533"/>
                    <a:gd name="T19" fmla="*/ 57 h 222"/>
                    <a:gd name="T20" fmla="*/ 375 w 533"/>
                    <a:gd name="T21" fmla="*/ 57 h 222"/>
                    <a:gd name="T22" fmla="*/ 375 w 533"/>
                    <a:gd name="T23" fmla="*/ 114 h 222"/>
                    <a:gd name="T24" fmla="*/ 349 w 533"/>
                    <a:gd name="T25" fmla="*/ 140 h 222"/>
                    <a:gd name="T26" fmla="*/ 216 w 533"/>
                    <a:gd name="T27" fmla="*/ 140 h 222"/>
                    <a:gd name="T28" fmla="*/ 216 w 533"/>
                    <a:gd name="T29" fmla="*/ 197 h 222"/>
                    <a:gd name="T30" fmla="*/ 190 w 533"/>
                    <a:gd name="T31" fmla="*/ 222 h 222"/>
                    <a:gd name="T32" fmla="*/ 0 w 533"/>
                    <a:gd name="T33" fmla="*/ 222 h 222"/>
                    <a:gd name="T34" fmla="*/ 0 w 533"/>
                    <a:gd name="T35" fmla="*/ 191 h 222"/>
                    <a:gd name="T36" fmla="*/ 25 w 533"/>
                    <a:gd name="T37" fmla="*/ 16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3" h="221">
                      <a:moveTo>
                        <a:pt x="25" y="165"/>
                      </a:moveTo>
                      <a:cubicBezTo>
                        <a:pt x="158" y="165"/>
                        <a:pt x="158" y="165"/>
                        <a:pt x="158" y="165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94"/>
                        <a:pt x="170" y="83"/>
                        <a:pt x="184" y="83"/>
                      </a:cubicBezTo>
                      <a:cubicBezTo>
                        <a:pt x="317" y="83"/>
                        <a:pt x="317" y="83"/>
                        <a:pt x="317" y="83"/>
                      </a:cubicBezTo>
                      <a:cubicBezTo>
                        <a:pt x="317" y="25"/>
                        <a:pt x="317" y="25"/>
                        <a:pt x="317" y="25"/>
                      </a:cubicBezTo>
                      <a:cubicBezTo>
                        <a:pt x="317" y="11"/>
                        <a:pt x="329" y="0"/>
                        <a:pt x="343" y="0"/>
                      </a:cubicBezTo>
                      <a:cubicBezTo>
                        <a:pt x="533" y="0"/>
                        <a:pt x="533" y="0"/>
                        <a:pt x="533" y="0"/>
                      </a:cubicBezTo>
                      <a:cubicBezTo>
                        <a:pt x="533" y="32"/>
                        <a:pt x="533" y="32"/>
                        <a:pt x="533" y="32"/>
                      </a:cubicBezTo>
                      <a:cubicBezTo>
                        <a:pt x="533" y="46"/>
                        <a:pt x="522" y="57"/>
                        <a:pt x="508" y="57"/>
                      </a:cubicBezTo>
                      <a:cubicBezTo>
                        <a:pt x="375" y="57"/>
                        <a:pt x="375" y="57"/>
                        <a:pt x="375" y="57"/>
                      </a:cubicBezTo>
                      <a:cubicBezTo>
                        <a:pt x="375" y="114"/>
                        <a:pt x="375" y="114"/>
                        <a:pt x="375" y="114"/>
                      </a:cubicBezTo>
                      <a:cubicBezTo>
                        <a:pt x="375" y="128"/>
                        <a:pt x="363" y="140"/>
                        <a:pt x="349" y="140"/>
                      </a:cubicBezTo>
                      <a:cubicBezTo>
                        <a:pt x="216" y="140"/>
                        <a:pt x="216" y="140"/>
                        <a:pt x="216" y="140"/>
                      </a:cubicBezTo>
                      <a:cubicBezTo>
                        <a:pt x="216" y="197"/>
                        <a:pt x="216" y="197"/>
                        <a:pt x="216" y="197"/>
                      </a:cubicBezTo>
                      <a:cubicBezTo>
                        <a:pt x="216" y="211"/>
                        <a:pt x="204" y="222"/>
                        <a:pt x="19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77"/>
                        <a:pt x="11" y="165"/>
                        <a:pt x="25" y="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5042691" y="2273920"/>
                  <a:ext cx="529214" cy="655758"/>
                </a:xfrm>
                <a:custGeom>
                  <a:avLst/>
                  <a:gdLst>
                    <a:gd name="T0" fmla="*/ 28 w 612"/>
                    <a:gd name="T1" fmla="*/ 504 h 759"/>
                    <a:gd name="T2" fmla="*/ 148 w 612"/>
                    <a:gd name="T3" fmla="*/ 514 h 759"/>
                    <a:gd name="T4" fmla="*/ 179 w 612"/>
                    <a:gd name="T5" fmla="*/ 488 h 759"/>
                    <a:gd name="T6" fmla="*/ 184 w 612"/>
                    <a:gd name="T7" fmla="*/ 423 h 759"/>
                    <a:gd name="T8" fmla="*/ 158 w 612"/>
                    <a:gd name="T9" fmla="*/ 392 h 759"/>
                    <a:gd name="T10" fmla="*/ 38 w 612"/>
                    <a:gd name="T11" fmla="*/ 381 h 759"/>
                    <a:gd name="T12" fmla="*/ 7 w 612"/>
                    <a:gd name="T13" fmla="*/ 407 h 759"/>
                    <a:gd name="T14" fmla="*/ 2 w 612"/>
                    <a:gd name="T15" fmla="*/ 473 h 759"/>
                    <a:gd name="T16" fmla="*/ 28 w 612"/>
                    <a:gd name="T17" fmla="*/ 504 h 759"/>
                    <a:gd name="T18" fmla="*/ 157 w 612"/>
                    <a:gd name="T19" fmla="*/ 669 h 759"/>
                    <a:gd name="T20" fmla="*/ 254 w 612"/>
                    <a:gd name="T21" fmla="*/ 487 h 759"/>
                    <a:gd name="T22" fmla="*/ 334 w 612"/>
                    <a:gd name="T23" fmla="*/ 512 h 759"/>
                    <a:gd name="T24" fmla="*/ 342 w 612"/>
                    <a:gd name="T25" fmla="*/ 515 h 759"/>
                    <a:gd name="T26" fmla="*/ 216 w 612"/>
                    <a:gd name="T27" fmla="*/ 722 h 759"/>
                    <a:gd name="T28" fmla="*/ 157 w 612"/>
                    <a:gd name="T29" fmla="*/ 669 h 759"/>
                    <a:gd name="T30" fmla="*/ 379 w 612"/>
                    <a:gd name="T31" fmla="*/ 7 h 759"/>
                    <a:gd name="T32" fmla="*/ 426 w 612"/>
                    <a:gd name="T33" fmla="*/ 84 h 759"/>
                    <a:gd name="T34" fmla="*/ 349 w 612"/>
                    <a:gd name="T35" fmla="*/ 150 h 759"/>
                    <a:gd name="T36" fmla="*/ 304 w 612"/>
                    <a:gd name="T37" fmla="*/ 59 h 759"/>
                    <a:gd name="T38" fmla="*/ 379 w 612"/>
                    <a:gd name="T39" fmla="*/ 7 h 759"/>
                    <a:gd name="T40" fmla="*/ 371 w 612"/>
                    <a:gd name="T41" fmla="*/ 183 h 759"/>
                    <a:gd name="T42" fmla="*/ 403 w 612"/>
                    <a:gd name="T43" fmla="*/ 199 h 759"/>
                    <a:gd name="T44" fmla="*/ 574 w 612"/>
                    <a:gd name="T45" fmla="*/ 278 h 759"/>
                    <a:gd name="T46" fmla="*/ 579 w 612"/>
                    <a:gd name="T47" fmla="*/ 341 h 759"/>
                    <a:gd name="T48" fmla="*/ 398 w 612"/>
                    <a:gd name="T49" fmla="*/ 296 h 759"/>
                    <a:gd name="T50" fmla="*/ 381 w 612"/>
                    <a:gd name="T51" fmla="*/ 385 h 759"/>
                    <a:gd name="T52" fmla="*/ 390 w 612"/>
                    <a:gd name="T53" fmla="*/ 402 h 759"/>
                    <a:gd name="T54" fmla="*/ 561 w 612"/>
                    <a:gd name="T55" fmla="*/ 593 h 759"/>
                    <a:gd name="T56" fmla="*/ 489 w 612"/>
                    <a:gd name="T57" fmla="*/ 626 h 759"/>
                    <a:gd name="T58" fmla="*/ 233 w 612"/>
                    <a:gd name="T59" fmla="*/ 447 h 759"/>
                    <a:gd name="T60" fmla="*/ 203 w 612"/>
                    <a:gd name="T61" fmla="*/ 392 h 759"/>
                    <a:gd name="T62" fmla="*/ 231 w 612"/>
                    <a:gd name="T63" fmla="*/ 239 h 759"/>
                    <a:gd name="T64" fmla="*/ 157 w 612"/>
                    <a:gd name="T65" fmla="*/ 344 h 759"/>
                    <a:gd name="T66" fmla="*/ 95 w 612"/>
                    <a:gd name="T67" fmla="*/ 332 h 759"/>
                    <a:gd name="T68" fmla="*/ 247 w 612"/>
                    <a:gd name="T69" fmla="*/ 155 h 759"/>
                    <a:gd name="T70" fmla="*/ 313 w 612"/>
                    <a:gd name="T71" fmla="*/ 163 h 759"/>
                    <a:gd name="T72" fmla="*/ 349 w 612"/>
                    <a:gd name="T73" fmla="*/ 227 h 759"/>
                    <a:gd name="T74" fmla="*/ 371 w 612"/>
                    <a:gd name="T75" fmla="*/ 18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2" h="759">
                      <a:moveTo>
                        <a:pt x="28" y="504"/>
                      </a:moveTo>
                      <a:cubicBezTo>
                        <a:pt x="148" y="514"/>
                        <a:pt x="148" y="514"/>
                        <a:pt x="148" y="514"/>
                      </a:cubicBezTo>
                      <a:cubicBezTo>
                        <a:pt x="164" y="516"/>
                        <a:pt x="177" y="504"/>
                        <a:pt x="179" y="488"/>
                      </a:cubicBezTo>
                      <a:cubicBezTo>
                        <a:pt x="184" y="423"/>
                        <a:pt x="184" y="423"/>
                        <a:pt x="184" y="423"/>
                      </a:cubicBezTo>
                      <a:cubicBezTo>
                        <a:pt x="186" y="407"/>
                        <a:pt x="174" y="393"/>
                        <a:pt x="158" y="392"/>
                      </a:cubicBezTo>
                      <a:cubicBezTo>
                        <a:pt x="38" y="381"/>
                        <a:pt x="38" y="381"/>
                        <a:pt x="38" y="381"/>
                      </a:cubicBezTo>
                      <a:cubicBezTo>
                        <a:pt x="23" y="380"/>
                        <a:pt x="9" y="392"/>
                        <a:pt x="7" y="407"/>
                      </a:cubicBezTo>
                      <a:cubicBezTo>
                        <a:pt x="2" y="473"/>
                        <a:pt x="2" y="473"/>
                        <a:pt x="2" y="473"/>
                      </a:cubicBezTo>
                      <a:cubicBezTo>
                        <a:pt x="0" y="489"/>
                        <a:pt x="12" y="503"/>
                        <a:pt x="28" y="504"/>
                      </a:cubicBezTo>
                      <a:close/>
                      <a:moveTo>
                        <a:pt x="157" y="669"/>
                      </a:moveTo>
                      <a:cubicBezTo>
                        <a:pt x="220" y="595"/>
                        <a:pt x="230" y="592"/>
                        <a:pt x="254" y="487"/>
                      </a:cubicBezTo>
                      <a:cubicBezTo>
                        <a:pt x="280" y="496"/>
                        <a:pt x="307" y="504"/>
                        <a:pt x="334" y="512"/>
                      </a:cubicBezTo>
                      <a:cubicBezTo>
                        <a:pt x="337" y="513"/>
                        <a:pt x="339" y="514"/>
                        <a:pt x="342" y="515"/>
                      </a:cubicBezTo>
                      <a:cubicBezTo>
                        <a:pt x="303" y="633"/>
                        <a:pt x="296" y="637"/>
                        <a:pt x="216" y="722"/>
                      </a:cubicBezTo>
                      <a:cubicBezTo>
                        <a:pt x="180" y="759"/>
                        <a:pt x="122" y="709"/>
                        <a:pt x="157" y="669"/>
                      </a:cubicBezTo>
                      <a:close/>
                      <a:moveTo>
                        <a:pt x="379" y="7"/>
                      </a:moveTo>
                      <a:cubicBezTo>
                        <a:pt x="413" y="15"/>
                        <a:pt x="434" y="49"/>
                        <a:pt x="426" y="84"/>
                      </a:cubicBezTo>
                      <a:cubicBezTo>
                        <a:pt x="419" y="120"/>
                        <a:pt x="383" y="157"/>
                        <a:pt x="349" y="150"/>
                      </a:cubicBezTo>
                      <a:cubicBezTo>
                        <a:pt x="315" y="143"/>
                        <a:pt x="297" y="94"/>
                        <a:pt x="304" y="59"/>
                      </a:cubicBezTo>
                      <a:cubicBezTo>
                        <a:pt x="312" y="23"/>
                        <a:pt x="345" y="0"/>
                        <a:pt x="379" y="7"/>
                      </a:cubicBezTo>
                      <a:close/>
                      <a:moveTo>
                        <a:pt x="371" y="183"/>
                      </a:moveTo>
                      <a:cubicBezTo>
                        <a:pt x="378" y="185"/>
                        <a:pt x="393" y="190"/>
                        <a:pt x="403" y="199"/>
                      </a:cubicBezTo>
                      <a:cubicBezTo>
                        <a:pt x="494" y="286"/>
                        <a:pt x="474" y="282"/>
                        <a:pt x="574" y="278"/>
                      </a:cubicBezTo>
                      <a:cubicBezTo>
                        <a:pt x="612" y="277"/>
                        <a:pt x="611" y="338"/>
                        <a:pt x="579" y="341"/>
                      </a:cubicBezTo>
                      <a:cubicBezTo>
                        <a:pt x="477" y="350"/>
                        <a:pt x="470" y="358"/>
                        <a:pt x="398" y="296"/>
                      </a:cubicBezTo>
                      <a:cubicBezTo>
                        <a:pt x="381" y="385"/>
                        <a:pt x="381" y="385"/>
                        <a:pt x="381" y="385"/>
                      </a:cubicBezTo>
                      <a:cubicBezTo>
                        <a:pt x="380" y="392"/>
                        <a:pt x="383" y="399"/>
                        <a:pt x="390" y="402"/>
                      </a:cubicBezTo>
                      <a:cubicBezTo>
                        <a:pt x="494" y="448"/>
                        <a:pt x="515" y="448"/>
                        <a:pt x="561" y="593"/>
                      </a:cubicBezTo>
                      <a:cubicBezTo>
                        <a:pt x="578" y="638"/>
                        <a:pt x="510" y="668"/>
                        <a:pt x="489" y="626"/>
                      </a:cubicBezTo>
                      <a:cubicBezTo>
                        <a:pt x="417" y="484"/>
                        <a:pt x="405" y="506"/>
                        <a:pt x="233" y="447"/>
                      </a:cubicBezTo>
                      <a:cubicBezTo>
                        <a:pt x="211" y="435"/>
                        <a:pt x="203" y="416"/>
                        <a:pt x="203" y="392"/>
                      </a:cubicBezTo>
                      <a:cubicBezTo>
                        <a:pt x="231" y="239"/>
                        <a:pt x="231" y="239"/>
                        <a:pt x="231" y="239"/>
                      </a:cubicBezTo>
                      <a:cubicBezTo>
                        <a:pt x="164" y="260"/>
                        <a:pt x="171" y="259"/>
                        <a:pt x="157" y="344"/>
                      </a:cubicBezTo>
                      <a:cubicBezTo>
                        <a:pt x="151" y="376"/>
                        <a:pt x="91" y="372"/>
                        <a:pt x="95" y="332"/>
                      </a:cubicBezTo>
                      <a:cubicBezTo>
                        <a:pt x="107" y="207"/>
                        <a:pt x="126" y="199"/>
                        <a:pt x="247" y="155"/>
                      </a:cubicBezTo>
                      <a:cubicBezTo>
                        <a:pt x="264" y="149"/>
                        <a:pt x="304" y="160"/>
                        <a:pt x="313" y="163"/>
                      </a:cubicBezTo>
                      <a:cubicBezTo>
                        <a:pt x="349" y="227"/>
                        <a:pt x="349" y="227"/>
                        <a:pt x="349" y="227"/>
                      </a:cubicBezTo>
                      <a:cubicBezTo>
                        <a:pt x="371" y="183"/>
                        <a:pt x="371" y="183"/>
                        <a:pt x="371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5293687" y="4518596"/>
              <a:ext cx="563786" cy="563787"/>
              <a:chOff x="3782859" y="3684983"/>
              <a:chExt cx="563884" cy="56396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82859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936848" y="3834339"/>
                <a:ext cx="282468" cy="24037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33" name="Freeform 16"/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4" name="Freeform 17"/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309498" y="4518596"/>
              <a:ext cx="563786" cy="563787"/>
              <a:chOff x="4798846" y="3684983"/>
              <a:chExt cx="563884" cy="56396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798846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986263" y="3800231"/>
                <a:ext cx="203290" cy="270481"/>
                <a:chOff x="7976594" y="2279040"/>
                <a:chExt cx="528116" cy="702571"/>
              </a:xfrm>
              <a:solidFill>
                <a:schemeClr val="bg1"/>
              </a:solidFill>
            </p:grpSpPr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7976594" y="2279040"/>
                  <a:ext cx="519705" cy="702571"/>
                </a:xfrm>
                <a:custGeom>
                  <a:avLst/>
                  <a:gdLst>
                    <a:gd name="T0" fmla="*/ 592 w 601"/>
                    <a:gd name="T1" fmla="*/ 600 h 813"/>
                    <a:gd name="T2" fmla="*/ 374 w 601"/>
                    <a:gd name="T3" fmla="*/ 589 h 813"/>
                    <a:gd name="T4" fmla="*/ 374 w 601"/>
                    <a:gd name="T5" fmla="*/ 423 h 813"/>
                    <a:gd name="T6" fmla="*/ 601 w 601"/>
                    <a:gd name="T7" fmla="*/ 435 h 813"/>
                    <a:gd name="T8" fmla="*/ 533 w 601"/>
                    <a:gd name="T9" fmla="*/ 514 h 813"/>
                    <a:gd name="T10" fmla="*/ 592 w 601"/>
                    <a:gd name="T11" fmla="*/ 600 h 813"/>
                    <a:gd name="T12" fmla="*/ 253 w 601"/>
                    <a:gd name="T13" fmla="*/ 44 h 813"/>
                    <a:gd name="T14" fmla="*/ 298 w 601"/>
                    <a:gd name="T15" fmla="*/ 0 h 813"/>
                    <a:gd name="T16" fmla="*/ 342 w 601"/>
                    <a:gd name="T17" fmla="*/ 44 h 813"/>
                    <a:gd name="T18" fmla="*/ 342 w 601"/>
                    <a:gd name="T19" fmla="*/ 103 h 813"/>
                    <a:gd name="T20" fmla="*/ 253 w 601"/>
                    <a:gd name="T21" fmla="*/ 108 h 813"/>
                    <a:gd name="T22" fmla="*/ 253 w 601"/>
                    <a:gd name="T23" fmla="*/ 44 h 813"/>
                    <a:gd name="T24" fmla="*/ 342 w 601"/>
                    <a:gd name="T25" fmla="*/ 332 h 813"/>
                    <a:gd name="T26" fmla="*/ 342 w 601"/>
                    <a:gd name="T27" fmla="*/ 737 h 813"/>
                    <a:gd name="T28" fmla="*/ 355 w 601"/>
                    <a:gd name="T29" fmla="*/ 750 h 813"/>
                    <a:gd name="T30" fmla="*/ 380 w 601"/>
                    <a:gd name="T31" fmla="*/ 750 h 813"/>
                    <a:gd name="T32" fmla="*/ 415 w 601"/>
                    <a:gd name="T33" fmla="*/ 786 h 813"/>
                    <a:gd name="T34" fmla="*/ 415 w 601"/>
                    <a:gd name="T35" fmla="*/ 813 h 813"/>
                    <a:gd name="T36" fmla="*/ 180 w 601"/>
                    <a:gd name="T37" fmla="*/ 813 h 813"/>
                    <a:gd name="T38" fmla="*/ 180 w 601"/>
                    <a:gd name="T39" fmla="*/ 786 h 813"/>
                    <a:gd name="T40" fmla="*/ 216 w 601"/>
                    <a:gd name="T41" fmla="*/ 750 h 813"/>
                    <a:gd name="T42" fmla="*/ 240 w 601"/>
                    <a:gd name="T43" fmla="*/ 750 h 813"/>
                    <a:gd name="T44" fmla="*/ 253 w 601"/>
                    <a:gd name="T45" fmla="*/ 737 h 813"/>
                    <a:gd name="T46" fmla="*/ 253 w 601"/>
                    <a:gd name="T47" fmla="*/ 337 h 813"/>
                    <a:gd name="T48" fmla="*/ 342 w 601"/>
                    <a:gd name="T49" fmla="*/ 332 h 813"/>
                    <a:gd name="T50" fmla="*/ 221 w 601"/>
                    <a:gd name="T51" fmla="*/ 581 h 813"/>
                    <a:gd name="T52" fmla="*/ 59 w 601"/>
                    <a:gd name="T53" fmla="*/ 572 h 813"/>
                    <a:gd name="T54" fmla="*/ 0 w 601"/>
                    <a:gd name="T55" fmla="*/ 486 h 813"/>
                    <a:gd name="T56" fmla="*/ 68 w 601"/>
                    <a:gd name="T57" fmla="*/ 407 h 813"/>
                    <a:gd name="T58" fmla="*/ 221 w 601"/>
                    <a:gd name="T59" fmla="*/ 415 h 813"/>
                    <a:gd name="T60" fmla="*/ 221 w 601"/>
                    <a:gd name="T61" fmla="*/ 58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1" h="813">
                      <a:moveTo>
                        <a:pt x="592" y="600"/>
                      </a:moveTo>
                      <a:cubicBezTo>
                        <a:pt x="374" y="589"/>
                        <a:pt x="374" y="589"/>
                        <a:pt x="374" y="589"/>
                      </a:cubicBezTo>
                      <a:cubicBezTo>
                        <a:pt x="374" y="423"/>
                        <a:pt x="374" y="423"/>
                        <a:pt x="374" y="423"/>
                      </a:cubicBezTo>
                      <a:cubicBezTo>
                        <a:pt x="601" y="435"/>
                        <a:pt x="601" y="435"/>
                        <a:pt x="601" y="435"/>
                      </a:cubicBezTo>
                      <a:cubicBezTo>
                        <a:pt x="533" y="514"/>
                        <a:pt x="533" y="514"/>
                        <a:pt x="533" y="514"/>
                      </a:cubicBezTo>
                      <a:cubicBezTo>
                        <a:pt x="592" y="600"/>
                        <a:pt x="592" y="600"/>
                        <a:pt x="592" y="600"/>
                      </a:cubicBezTo>
                      <a:close/>
                      <a:moveTo>
                        <a:pt x="253" y="44"/>
                      </a:moveTo>
                      <a:cubicBezTo>
                        <a:pt x="253" y="20"/>
                        <a:pt x="273" y="0"/>
                        <a:pt x="298" y="0"/>
                      </a:cubicBezTo>
                      <a:cubicBezTo>
                        <a:pt x="322" y="0"/>
                        <a:pt x="342" y="20"/>
                        <a:pt x="342" y="44"/>
                      </a:cubicBezTo>
                      <a:cubicBezTo>
                        <a:pt x="342" y="103"/>
                        <a:pt x="342" y="103"/>
                        <a:pt x="342" y="103"/>
                      </a:cubicBezTo>
                      <a:cubicBezTo>
                        <a:pt x="253" y="108"/>
                        <a:pt x="253" y="108"/>
                        <a:pt x="253" y="108"/>
                      </a:cubicBezTo>
                      <a:cubicBezTo>
                        <a:pt x="253" y="44"/>
                        <a:pt x="253" y="44"/>
                        <a:pt x="253" y="44"/>
                      </a:cubicBezTo>
                      <a:close/>
                      <a:moveTo>
                        <a:pt x="342" y="332"/>
                      </a:moveTo>
                      <a:cubicBezTo>
                        <a:pt x="342" y="737"/>
                        <a:pt x="342" y="737"/>
                        <a:pt x="342" y="737"/>
                      </a:cubicBezTo>
                      <a:cubicBezTo>
                        <a:pt x="342" y="744"/>
                        <a:pt x="348" y="750"/>
                        <a:pt x="355" y="750"/>
                      </a:cubicBezTo>
                      <a:cubicBezTo>
                        <a:pt x="380" y="750"/>
                        <a:pt x="380" y="750"/>
                        <a:pt x="380" y="750"/>
                      </a:cubicBezTo>
                      <a:cubicBezTo>
                        <a:pt x="399" y="750"/>
                        <a:pt x="415" y="766"/>
                        <a:pt x="415" y="786"/>
                      </a:cubicBezTo>
                      <a:cubicBezTo>
                        <a:pt x="415" y="813"/>
                        <a:pt x="415" y="813"/>
                        <a:pt x="415" y="813"/>
                      </a:cubicBezTo>
                      <a:cubicBezTo>
                        <a:pt x="180" y="813"/>
                        <a:pt x="180" y="813"/>
                        <a:pt x="180" y="813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6"/>
                        <a:pt x="196" y="750"/>
                        <a:pt x="216" y="750"/>
                      </a:cubicBezTo>
                      <a:cubicBezTo>
                        <a:pt x="240" y="750"/>
                        <a:pt x="240" y="750"/>
                        <a:pt x="240" y="750"/>
                      </a:cubicBezTo>
                      <a:cubicBezTo>
                        <a:pt x="247" y="750"/>
                        <a:pt x="253" y="744"/>
                        <a:pt x="253" y="737"/>
                      </a:cubicBezTo>
                      <a:cubicBezTo>
                        <a:pt x="253" y="337"/>
                        <a:pt x="253" y="337"/>
                        <a:pt x="253" y="337"/>
                      </a:cubicBezTo>
                      <a:cubicBezTo>
                        <a:pt x="342" y="332"/>
                        <a:pt x="342" y="332"/>
                        <a:pt x="342" y="332"/>
                      </a:cubicBezTo>
                      <a:close/>
                      <a:moveTo>
                        <a:pt x="221" y="581"/>
                      </a:moveTo>
                      <a:cubicBezTo>
                        <a:pt x="59" y="572"/>
                        <a:pt x="59" y="572"/>
                        <a:pt x="59" y="572"/>
                      </a:cubicBezTo>
                      <a:cubicBezTo>
                        <a:pt x="0" y="486"/>
                        <a:pt x="0" y="486"/>
                        <a:pt x="0" y="486"/>
                      </a:cubicBezTo>
                      <a:cubicBezTo>
                        <a:pt x="68" y="407"/>
                        <a:pt x="68" y="407"/>
                        <a:pt x="68" y="407"/>
                      </a:cubicBezTo>
                      <a:cubicBezTo>
                        <a:pt x="221" y="415"/>
                        <a:pt x="221" y="415"/>
                        <a:pt x="221" y="415"/>
                      </a:cubicBezTo>
                      <a:cubicBezTo>
                        <a:pt x="221" y="581"/>
                        <a:pt x="221" y="581"/>
                        <a:pt x="221" y="5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7985371" y="2386200"/>
                  <a:ext cx="519339" cy="166774"/>
                </a:xfrm>
                <a:custGeom>
                  <a:avLst/>
                  <a:gdLst>
                    <a:gd name="T0" fmla="*/ 0 w 1420"/>
                    <a:gd name="T1" fmla="*/ 66 h 456"/>
                    <a:gd name="T2" fmla="*/ 631 w 1420"/>
                    <a:gd name="T3" fmla="*/ 33 h 456"/>
                    <a:gd name="T4" fmla="*/ 1259 w 1420"/>
                    <a:gd name="T5" fmla="*/ 0 h 456"/>
                    <a:gd name="T6" fmla="*/ 1420 w 1420"/>
                    <a:gd name="T7" fmla="*/ 189 h 456"/>
                    <a:gd name="T8" fmla="*/ 1281 w 1420"/>
                    <a:gd name="T9" fmla="*/ 390 h 456"/>
                    <a:gd name="T10" fmla="*/ 650 w 1420"/>
                    <a:gd name="T11" fmla="*/ 423 h 456"/>
                    <a:gd name="T12" fmla="*/ 21 w 1420"/>
                    <a:gd name="T13" fmla="*/ 456 h 456"/>
                    <a:gd name="T14" fmla="*/ 160 w 1420"/>
                    <a:gd name="T15" fmla="*/ 253 h 456"/>
                    <a:gd name="T16" fmla="*/ 0 w 1420"/>
                    <a:gd name="T17" fmla="*/ 66 h 456"/>
                    <a:gd name="T18" fmla="*/ 0 w 1420"/>
                    <a:gd name="T19" fmla="*/ 6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0" h="456">
                      <a:moveTo>
                        <a:pt x="0" y="66"/>
                      </a:moveTo>
                      <a:lnTo>
                        <a:pt x="631" y="33"/>
                      </a:lnTo>
                      <a:lnTo>
                        <a:pt x="1259" y="0"/>
                      </a:lnTo>
                      <a:lnTo>
                        <a:pt x="1420" y="189"/>
                      </a:lnTo>
                      <a:lnTo>
                        <a:pt x="1281" y="390"/>
                      </a:lnTo>
                      <a:lnTo>
                        <a:pt x="650" y="423"/>
                      </a:lnTo>
                      <a:lnTo>
                        <a:pt x="21" y="456"/>
                      </a:lnTo>
                      <a:lnTo>
                        <a:pt x="160" y="253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325309" y="4518596"/>
              <a:ext cx="563786" cy="563787"/>
              <a:chOff x="5814834" y="3684983"/>
              <a:chExt cx="563884" cy="563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814834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961456" y="3800091"/>
                <a:ext cx="272556" cy="270762"/>
                <a:chOff x="6463926" y="2278309"/>
                <a:chExt cx="708057" cy="703302"/>
              </a:xfrm>
              <a:solidFill>
                <a:schemeClr val="bg1"/>
              </a:solidFill>
            </p:grpSpPr>
            <p:sp>
              <p:nvSpPr>
                <p:cNvPr id="23" name="Freeform 30"/>
                <p:cNvSpPr>
                  <a:spLocks noEditPoints="1"/>
                </p:cNvSpPr>
                <p:nvPr/>
              </p:nvSpPr>
              <p:spPr bwMode="auto">
                <a:xfrm>
                  <a:off x="6687023" y="2278309"/>
                  <a:ext cx="261864" cy="305752"/>
                </a:xfrm>
                <a:custGeom>
                  <a:avLst/>
                  <a:gdLst>
                    <a:gd name="T0" fmla="*/ 150 w 303"/>
                    <a:gd name="T1" fmla="*/ 1 h 354"/>
                    <a:gd name="T2" fmla="*/ 81 w 303"/>
                    <a:gd name="T3" fmla="*/ 76 h 354"/>
                    <a:gd name="T4" fmla="*/ 153 w 303"/>
                    <a:gd name="T5" fmla="*/ 165 h 354"/>
                    <a:gd name="T6" fmla="*/ 222 w 303"/>
                    <a:gd name="T7" fmla="*/ 74 h 354"/>
                    <a:gd name="T8" fmla="*/ 150 w 303"/>
                    <a:gd name="T9" fmla="*/ 1 h 354"/>
                    <a:gd name="T10" fmla="*/ 151 w 303"/>
                    <a:gd name="T11" fmla="*/ 261 h 354"/>
                    <a:gd name="T12" fmla="*/ 198 w 303"/>
                    <a:gd name="T13" fmla="*/ 196 h 354"/>
                    <a:gd name="T14" fmla="*/ 210 w 303"/>
                    <a:gd name="T15" fmla="*/ 190 h 354"/>
                    <a:gd name="T16" fmla="*/ 260 w 303"/>
                    <a:gd name="T17" fmla="*/ 199 h 354"/>
                    <a:gd name="T18" fmla="*/ 290 w 303"/>
                    <a:gd name="T19" fmla="*/ 225 h 354"/>
                    <a:gd name="T20" fmla="*/ 303 w 303"/>
                    <a:gd name="T21" fmla="*/ 330 h 354"/>
                    <a:gd name="T22" fmla="*/ 297 w 303"/>
                    <a:gd name="T23" fmla="*/ 347 h 354"/>
                    <a:gd name="T24" fmla="*/ 280 w 303"/>
                    <a:gd name="T25" fmla="*/ 354 h 354"/>
                    <a:gd name="T26" fmla="*/ 23 w 303"/>
                    <a:gd name="T27" fmla="*/ 354 h 354"/>
                    <a:gd name="T28" fmla="*/ 6 w 303"/>
                    <a:gd name="T29" fmla="*/ 347 h 354"/>
                    <a:gd name="T30" fmla="*/ 0 w 303"/>
                    <a:gd name="T31" fmla="*/ 330 h 354"/>
                    <a:gd name="T32" fmla="*/ 13 w 303"/>
                    <a:gd name="T33" fmla="*/ 225 h 354"/>
                    <a:gd name="T34" fmla="*/ 43 w 303"/>
                    <a:gd name="T35" fmla="*/ 199 h 354"/>
                    <a:gd name="T36" fmla="*/ 93 w 303"/>
                    <a:gd name="T37" fmla="*/ 190 h 354"/>
                    <a:gd name="T38" fmla="*/ 105 w 303"/>
                    <a:gd name="T39" fmla="*/ 196 h 354"/>
                    <a:gd name="T40" fmla="*/ 151 w 303"/>
                    <a:gd name="T41" fmla="*/ 261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3" h="354">
                      <a:moveTo>
                        <a:pt x="150" y="1"/>
                      </a:moveTo>
                      <a:cubicBezTo>
                        <a:pt x="111" y="2"/>
                        <a:pt x="80" y="36"/>
                        <a:pt x="81" y="76"/>
                      </a:cubicBezTo>
                      <a:cubicBezTo>
                        <a:pt x="82" y="117"/>
                        <a:pt x="114" y="166"/>
                        <a:pt x="153" y="165"/>
                      </a:cubicBezTo>
                      <a:cubicBezTo>
                        <a:pt x="192" y="165"/>
                        <a:pt x="223" y="114"/>
                        <a:pt x="222" y="74"/>
                      </a:cubicBezTo>
                      <a:cubicBezTo>
                        <a:pt x="221" y="33"/>
                        <a:pt x="189" y="0"/>
                        <a:pt x="150" y="1"/>
                      </a:cubicBezTo>
                      <a:close/>
                      <a:moveTo>
                        <a:pt x="151" y="261"/>
                      </a:moveTo>
                      <a:cubicBezTo>
                        <a:pt x="198" y="196"/>
                        <a:pt x="198" y="196"/>
                        <a:pt x="198" y="196"/>
                      </a:cubicBezTo>
                      <a:cubicBezTo>
                        <a:pt x="201" y="192"/>
                        <a:pt x="206" y="190"/>
                        <a:pt x="210" y="190"/>
                      </a:cubicBezTo>
                      <a:cubicBezTo>
                        <a:pt x="260" y="199"/>
                        <a:pt x="260" y="199"/>
                        <a:pt x="260" y="199"/>
                      </a:cubicBezTo>
                      <a:cubicBezTo>
                        <a:pt x="278" y="202"/>
                        <a:pt x="288" y="217"/>
                        <a:pt x="290" y="225"/>
                      </a:cubicBezTo>
                      <a:cubicBezTo>
                        <a:pt x="297" y="274"/>
                        <a:pt x="301" y="304"/>
                        <a:pt x="303" y="330"/>
                      </a:cubicBezTo>
                      <a:cubicBezTo>
                        <a:pt x="303" y="336"/>
                        <a:pt x="301" y="342"/>
                        <a:pt x="297" y="347"/>
                      </a:cubicBezTo>
                      <a:cubicBezTo>
                        <a:pt x="292" y="351"/>
                        <a:pt x="287" y="354"/>
                        <a:pt x="280" y="354"/>
                      </a:cubicBezTo>
                      <a:cubicBezTo>
                        <a:pt x="23" y="354"/>
                        <a:pt x="23" y="354"/>
                        <a:pt x="23" y="354"/>
                      </a:cubicBezTo>
                      <a:cubicBezTo>
                        <a:pt x="16" y="354"/>
                        <a:pt x="11" y="351"/>
                        <a:pt x="6" y="347"/>
                      </a:cubicBezTo>
                      <a:cubicBezTo>
                        <a:pt x="2" y="342"/>
                        <a:pt x="0" y="336"/>
                        <a:pt x="0" y="330"/>
                      </a:cubicBezTo>
                      <a:cubicBezTo>
                        <a:pt x="2" y="304"/>
                        <a:pt x="6" y="274"/>
                        <a:pt x="13" y="225"/>
                      </a:cubicBezTo>
                      <a:cubicBezTo>
                        <a:pt x="15" y="217"/>
                        <a:pt x="25" y="202"/>
                        <a:pt x="43" y="199"/>
                      </a:cubicBezTo>
                      <a:cubicBezTo>
                        <a:pt x="93" y="190"/>
                        <a:pt x="93" y="190"/>
                        <a:pt x="93" y="190"/>
                      </a:cubicBezTo>
                      <a:cubicBezTo>
                        <a:pt x="97" y="190"/>
                        <a:pt x="102" y="192"/>
                        <a:pt x="105" y="196"/>
                      </a:cubicBezTo>
                      <a:cubicBezTo>
                        <a:pt x="151" y="261"/>
                        <a:pt x="151" y="261"/>
                        <a:pt x="151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4" name="Freeform 31"/>
                <p:cNvSpPr>
                  <a:spLocks noEditPoints="1"/>
                </p:cNvSpPr>
                <p:nvPr/>
              </p:nvSpPr>
              <p:spPr bwMode="auto">
                <a:xfrm>
                  <a:off x="6463926" y="2632337"/>
                  <a:ext cx="268082" cy="349274"/>
                </a:xfrm>
                <a:custGeom>
                  <a:avLst/>
                  <a:gdLst>
                    <a:gd name="T0" fmla="*/ 153 w 310"/>
                    <a:gd name="T1" fmla="*/ 1 h 404"/>
                    <a:gd name="T2" fmla="*/ 84 w 310"/>
                    <a:gd name="T3" fmla="*/ 76 h 404"/>
                    <a:gd name="T4" fmla="*/ 156 w 310"/>
                    <a:gd name="T5" fmla="*/ 165 h 404"/>
                    <a:gd name="T6" fmla="*/ 225 w 310"/>
                    <a:gd name="T7" fmla="*/ 73 h 404"/>
                    <a:gd name="T8" fmla="*/ 153 w 310"/>
                    <a:gd name="T9" fmla="*/ 1 h 404"/>
                    <a:gd name="T10" fmla="*/ 155 w 310"/>
                    <a:gd name="T11" fmla="*/ 261 h 404"/>
                    <a:gd name="T12" fmla="*/ 201 w 310"/>
                    <a:gd name="T13" fmla="*/ 195 h 404"/>
                    <a:gd name="T14" fmla="*/ 213 w 310"/>
                    <a:gd name="T15" fmla="*/ 190 h 404"/>
                    <a:gd name="T16" fmla="*/ 263 w 310"/>
                    <a:gd name="T17" fmla="*/ 199 h 404"/>
                    <a:gd name="T18" fmla="*/ 293 w 310"/>
                    <a:gd name="T19" fmla="*/ 225 h 404"/>
                    <a:gd name="T20" fmla="*/ 304 w 310"/>
                    <a:gd name="T21" fmla="*/ 385 h 404"/>
                    <a:gd name="T22" fmla="*/ 282 w 310"/>
                    <a:gd name="T23" fmla="*/ 404 h 404"/>
                    <a:gd name="T24" fmla="*/ 27 w 310"/>
                    <a:gd name="T25" fmla="*/ 404 h 404"/>
                    <a:gd name="T26" fmla="*/ 5 w 310"/>
                    <a:gd name="T27" fmla="*/ 385 h 404"/>
                    <a:gd name="T28" fmla="*/ 16 w 310"/>
                    <a:gd name="T29" fmla="*/ 225 h 404"/>
                    <a:gd name="T30" fmla="*/ 46 w 310"/>
                    <a:gd name="T31" fmla="*/ 199 h 404"/>
                    <a:gd name="T32" fmla="*/ 96 w 310"/>
                    <a:gd name="T33" fmla="*/ 190 h 404"/>
                    <a:gd name="T34" fmla="*/ 108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3" y="1"/>
                      </a:moveTo>
                      <a:cubicBezTo>
                        <a:pt x="114" y="1"/>
                        <a:pt x="83" y="35"/>
                        <a:pt x="84" y="76"/>
                      </a:cubicBezTo>
                      <a:cubicBezTo>
                        <a:pt x="85" y="117"/>
                        <a:pt x="117" y="166"/>
                        <a:pt x="156" y="165"/>
                      </a:cubicBezTo>
                      <a:cubicBezTo>
                        <a:pt x="195" y="164"/>
                        <a:pt x="226" y="114"/>
                        <a:pt x="225" y="73"/>
                      </a:cubicBezTo>
                      <a:cubicBezTo>
                        <a:pt x="224" y="32"/>
                        <a:pt x="192" y="0"/>
                        <a:pt x="153" y="1"/>
                      </a:cubicBezTo>
                      <a:close/>
                      <a:moveTo>
                        <a:pt x="155" y="261"/>
                      </a:moveTo>
                      <a:cubicBezTo>
                        <a:pt x="201" y="195"/>
                        <a:pt x="201" y="195"/>
                        <a:pt x="201" y="195"/>
                      </a:cubicBezTo>
                      <a:cubicBezTo>
                        <a:pt x="204" y="191"/>
                        <a:pt x="209" y="189"/>
                        <a:pt x="213" y="190"/>
                      </a:cubicBezTo>
                      <a:cubicBezTo>
                        <a:pt x="263" y="199"/>
                        <a:pt x="263" y="199"/>
                        <a:pt x="263" y="199"/>
                      </a:cubicBezTo>
                      <a:cubicBezTo>
                        <a:pt x="281" y="202"/>
                        <a:pt x="291" y="216"/>
                        <a:pt x="293" y="225"/>
                      </a:cubicBezTo>
                      <a:cubicBezTo>
                        <a:pt x="304" y="309"/>
                        <a:pt x="310" y="336"/>
                        <a:pt x="304" y="385"/>
                      </a:cubicBezTo>
                      <a:cubicBezTo>
                        <a:pt x="303" y="396"/>
                        <a:pt x="294" y="404"/>
                        <a:pt x="282" y="404"/>
                      </a:cubicBezTo>
                      <a:cubicBezTo>
                        <a:pt x="27" y="404"/>
                        <a:pt x="27" y="404"/>
                        <a:pt x="27" y="404"/>
                      </a:cubicBezTo>
                      <a:cubicBezTo>
                        <a:pt x="15" y="404"/>
                        <a:pt x="6" y="396"/>
                        <a:pt x="5" y="385"/>
                      </a:cubicBezTo>
                      <a:cubicBezTo>
                        <a:pt x="0" y="336"/>
                        <a:pt x="5" y="309"/>
                        <a:pt x="16" y="225"/>
                      </a:cubicBezTo>
                      <a:cubicBezTo>
                        <a:pt x="18" y="216"/>
                        <a:pt x="28" y="202"/>
                        <a:pt x="46" y="199"/>
                      </a:cubicBezTo>
                      <a:cubicBezTo>
                        <a:pt x="96" y="190"/>
                        <a:pt x="96" y="190"/>
                        <a:pt x="96" y="190"/>
                      </a:cubicBezTo>
                      <a:cubicBezTo>
                        <a:pt x="100" y="189"/>
                        <a:pt x="105" y="191"/>
                        <a:pt x="108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5" name="Freeform 32"/>
                <p:cNvSpPr/>
                <p:nvPr/>
              </p:nvSpPr>
              <p:spPr bwMode="auto">
                <a:xfrm>
                  <a:off x="6727619" y="2616977"/>
                  <a:ext cx="180672" cy="154705"/>
                </a:xfrm>
                <a:custGeom>
                  <a:avLst/>
                  <a:gdLst>
                    <a:gd name="T0" fmla="*/ 85 w 209"/>
                    <a:gd name="T1" fmla="*/ 19 h 179"/>
                    <a:gd name="T2" fmla="*/ 104 w 209"/>
                    <a:gd name="T3" fmla="*/ 0 h 179"/>
                    <a:gd name="T4" fmla="*/ 124 w 209"/>
                    <a:gd name="T5" fmla="*/ 19 h 179"/>
                    <a:gd name="T6" fmla="*/ 124 w 209"/>
                    <a:gd name="T7" fmla="*/ 98 h 179"/>
                    <a:gd name="T8" fmla="*/ 197 w 209"/>
                    <a:gd name="T9" fmla="*/ 141 h 179"/>
                    <a:gd name="T10" fmla="*/ 204 w 209"/>
                    <a:gd name="T11" fmla="*/ 167 h 179"/>
                    <a:gd name="T12" fmla="*/ 178 w 209"/>
                    <a:gd name="T13" fmla="*/ 174 h 179"/>
                    <a:gd name="T14" fmla="*/ 104 w 209"/>
                    <a:gd name="T15" fmla="*/ 131 h 179"/>
                    <a:gd name="T16" fmla="*/ 31 w 209"/>
                    <a:gd name="T17" fmla="*/ 174 h 179"/>
                    <a:gd name="T18" fmla="*/ 5 w 209"/>
                    <a:gd name="T19" fmla="*/ 167 h 179"/>
                    <a:gd name="T20" fmla="*/ 12 w 209"/>
                    <a:gd name="T21" fmla="*/ 141 h 179"/>
                    <a:gd name="T22" fmla="*/ 85 w 209"/>
                    <a:gd name="T23" fmla="*/ 98 h 179"/>
                    <a:gd name="T24" fmla="*/ 85 w 209"/>
                    <a:gd name="T25" fmla="*/ 1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" h="179">
                      <a:moveTo>
                        <a:pt x="85" y="19"/>
                      </a:moveTo>
                      <a:cubicBezTo>
                        <a:pt x="85" y="8"/>
                        <a:pt x="94" y="0"/>
                        <a:pt x="104" y="0"/>
                      </a:cubicBezTo>
                      <a:cubicBezTo>
                        <a:pt x="115" y="0"/>
                        <a:pt x="124" y="8"/>
                        <a:pt x="124" y="19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206" y="146"/>
                        <a:pt x="209" y="158"/>
                        <a:pt x="204" y="167"/>
                      </a:cubicBezTo>
                      <a:cubicBezTo>
                        <a:pt x="198" y="176"/>
                        <a:pt x="187" y="179"/>
                        <a:pt x="178" y="174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31" y="174"/>
                        <a:pt x="31" y="174"/>
                        <a:pt x="31" y="174"/>
                      </a:cubicBezTo>
                      <a:cubicBezTo>
                        <a:pt x="22" y="179"/>
                        <a:pt x="11" y="176"/>
                        <a:pt x="5" y="167"/>
                      </a:cubicBezTo>
                      <a:cubicBezTo>
                        <a:pt x="0" y="158"/>
                        <a:pt x="3" y="146"/>
                        <a:pt x="12" y="141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6" name="Freeform 33"/>
                <p:cNvSpPr>
                  <a:spLocks noEditPoints="1"/>
                </p:cNvSpPr>
                <p:nvPr/>
              </p:nvSpPr>
              <p:spPr bwMode="auto">
                <a:xfrm>
                  <a:off x="6903901" y="2632337"/>
                  <a:ext cx="268082" cy="349274"/>
                </a:xfrm>
                <a:custGeom>
                  <a:avLst/>
                  <a:gdLst>
                    <a:gd name="T0" fmla="*/ 154 w 310"/>
                    <a:gd name="T1" fmla="*/ 1 h 404"/>
                    <a:gd name="T2" fmla="*/ 85 w 310"/>
                    <a:gd name="T3" fmla="*/ 76 h 404"/>
                    <a:gd name="T4" fmla="*/ 157 w 310"/>
                    <a:gd name="T5" fmla="*/ 165 h 404"/>
                    <a:gd name="T6" fmla="*/ 226 w 310"/>
                    <a:gd name="T7" fmla="*/ 73 h 404"/>
                    <a:gd name="T8" fmla="*/ 154 w 310"/>
                    <a:gd name="T9" fmla="*/ 1 h 404"/>
                    <a:gd name="T10" fmla="*/ 155 w 310"/>
                    <a:gd name="T11" fmla="*/ 261 h 404"/>
                    <a:gd name="T12" fmla="*/ 202 w 310"/>
                    <a:gd name="T13" fmla="*/ 195 h 404"/>
                    <a:gd name="T14" fmla="*/ 214 w 310"/>
                    <a:gd name="T15" fmla="*/ 190 h 404"/>
                    <a:gd name="T16" fmla="*/ 264 w 310"/>
                    <a:gd name="T17" fmla="*/ 199 h 404"/>
                    <a:gd name="T18" fmla="*/ 294 w 310"/>
                    <a:gd name="T19" fmla="*/ 225 h 404"/>
                    <a:gd name="T20" fmla="*/ 305 w 310"/>
                    <a:gd name="T21" fmla="*/ 385 h 404"/>
                    <a:gd name="T22" fmla="*/ 283 w 310"/>
                    <a:gd name="T23" fmla="*/ 404 h 404"/>
                    <a:gd name="T24" fmla="*/ 28 w 310"/>
                    <a:gd name="T25" fmla="*/ 404 h 404"/>
                    <a:gd name="T26" fmla="*/ 6 w 310"/>
                    <a:gd name="T27" fmla="*/ 385 h 404"/>
                    <a:gd name="T28" fmla="*/ 17 w 310"/>
                    <a:gd name="T29" fmla="*/ 225 h 404"/>
                    <a:gd name="T30" fmla="*/ 47 w 310"/>
                    <a:gd name="T31" fmla="*/ 199 h 404"/>
                    <a:gd name="T32" fmla="*/ 97 w 310"/>
                    <a:gd name="T33" fmla="*/ 190 h 404"/>
                    <a:gd name="T34" fmla="*/ 109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4" y="1"/>
                      </a:moveTo>
                      <a:cubicBezTo>
                        <a:pt x="115" y="1"/>
                        <a:pt x="84" y="35"/>
                        <a:pt x="85" y="76"/>
                      </a:cubicBezTo>
                      <a:cubicBezTo>
                        <a:pt x="86" y="117"/>
                        <a:pt x="118" y="166"/>
                        <a:pt x="157" y="165"/>
                      </a:cubicBezTo>
                      <a:cubicBezTo>
                        <a:pt x="196" y="164"/>
                        <a:pt x="227" y="114"/>
                        <a:pt x="226" y="73"/>
                      </a:cubicBezTo>
                      <a:cubicBezTo>
                        <a:pt x="225" y="32"/>
                        <a:pt x="193" y="0"/>
                        <a:pt x="154" y="1"/>
                      </a:cubicBezTo>
                      <a:close/>
                      <a:moveTo>
                        <a:pt x="155" y="261"/>
                      </a:moveTo>
                      <a:cubicBezTo>
                        <a:pt x="202" y="195"/>
                        <a:pt x="202" y="195"/>
                        <a:pt x="202" y="195"/>
                      </a:cubicBezTo>
                      <a:cubicBezTo>
                        <a:pt x="205" y="191"/>
                        <a:pt x="209" y="189"/>
                        <a:pt x="214" y="190"/>
                      </a:cubicBezTo>
                      <a:cubicBezTo>
                        <a:pt x="264" y="199"/>
                        <a:pt x="264" y="199"/>
                        <a:pt x="264" y="199"/>
                      </a:cubicBezTo>
                      <a:cubicBezTo>
                        <a:pt x="282" y="202"/>
                        <a:pt x="292" y="216"/>
                        <a:pt x="294" y="225"/>
                      </a:cubicBezTo>
                      <a:cubicBezTo>
                        <a:pt x="305" y="309"/>
                        <a:pt x="310" y="336"/>
                        <a:pt x="305" y="385"/>
                      </a:cubicBezTo>
                      <a:cubicBezTo>
                        <a:pt x="304" y="396"/>
                        <a:pt x="295" y="404"/>
                        <a:pt x="283" y="404"/>
                      </a:cubicBezTo>
                      <a:cubicBezTo>
                        <a:pt x="28" y="404"/>
                        <a:pt x="28" y="404"/>
                        <a:pt x="28" y="404"/>
                      </a:cubicBezTo>
                      <a:cubicBezTo>
                        <a:pt x="16" y="404"/>
                        <a:pt x="7" y="396"/>
                        <a:pt x="6" y="385"/>
                      </a:cubicBezTo>
                      <a:cubicBezTo>
                        <a:pt x="0" y="336"/>
                        <a:pt x="6" y="309"/>
                        <a:pt x="17" y="225"/>
                      </a:cubicBezTo>
                      <a:cubicBezTo>
                        <a:pt x="19" y="216"/>
                        <a:pt x="29" y="202"/>
                        <a:pt x="47" y="199"/>
                      </a:cubicBezTo>
                      <a:cubicBezTo>
                        <a:pt x="97" y="190"/>
                        <a:pt x="97" y="190"/>
                        <a:pt x="97" y="190"/>
                      </a:cubicBezTo>
                      <a:cubicBezTo>
                        <a:pt x="101" y="189"/>
                        <a:pt x="106" y="191"/>
                        <a:pt x="109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D0AC8CC8-2041-455F-8873-699A60DD1D5D}"/>
              </a:ext>
            </a:extLst>
          </p:cNvPr>
          <p:cNvSpPr>
            <a:spLocks noChangeAspect="1"/>
          </p:cNvSpPr>
          <p:nvPr/>
        </p:nvSpPr>
        <p:spPr bwMode="auto">
          <a:xfrm>
            <a:off x="5690175" y="1362319"/>
            <a:ext cx="800943" cy="93132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000D2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05340"/>
      </p:ext>
    </p:extLst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算法关键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1845689" y="2727362"/>
            <a:ext cx="94570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ID3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算法是决策树算法的代表，绝大多数决策树算法都是在它的基础上加以改进而实现的。它采用了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分治策略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。核心是在决策树各个结点上对应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信息增益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准则选择特征，递归地构建决策树。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800862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算法过程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512465" y="2072501"/>
            <a:ext cx="1108356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1)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初始化信息增益的阈值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ϵ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）判断样本是否为同一类输出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，如果是则返回单节点树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。标记类别为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3)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判断特征是否为空，如果是则返回单节点树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，标记类别为样本中输出类别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实例数最多的类别。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）计算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中的各个特征（一共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个）对输出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的信息增益，选择信息增益最大的特征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Ag</a:t>
            </a:r>
          </a:p>
          <a:p>
            <a:pPr algn="l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495133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算法过程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512465" y="2072501"/>
            <a:ext cx="1108356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5)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如果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Ag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的信息增益小于阈值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ϵ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，则返回单节点树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，标记类别为样本中输出类别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实例数最多的类别。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6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）否则，按特征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Ag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的不同取值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Helvetica Neue"/>
              </a:rPr>
              <a:t>Agi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将对应的样本输出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分成不同的类别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。每个类别产生一个子节点。对应特征值为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Helvetica Neue"/>
              </a:rPr>
              <a:t>Agi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。返回增加了节点的数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7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）对于所有的子节点，令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D=Di, A=A−{Ag}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递归调用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2-6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步，得到子树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Helvetica Neue"/>
              </a:rPr>
              <a:t>Ti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并返回。</a:t>
            </a:r>
          </a:p>
          <a:p>
            <a:pPr algn="l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720803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具体算法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6A81DE-733E-4C3C-BAE8-1AA0C422521C}"/>
              </a:ext>
            </a:extLst>
          </p:cNvPr>
          <p:cNvSpPr txBox="1"/>
          <p:nvPr/>
        </p:nvSpPr>
        <p:spPr>
          <a:xfrm>
            <a:off x="512465" y="2292425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#计算信息增益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for value in uniqueVals: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        #subDataSet划分后的子集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subDataSet = splitDataSet(dataSet, i, value)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        #计算子集的概率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prob = len(subDataSet) / float(len(dataSet))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        #根据公式计算经验条件熵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newEntropy += prob * calcShannonEnt((subDataSet))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    #信息增益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infoGain = baseEntropy - newEntropy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CE2E17-A28C-45A3-8D14-B1B2114DB110}"/>
              </a:ext>
            </a:extLst>
          </p:cNvPr>
          <p:cNvSpPr txBox="1"/>
          <p:nvPr/>
        </p:nvSpPr>
        <p:spPr>
          <a:xfrm>
            <a:off x="6606893" y="288122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 if (infoGain &gt; bestInfoGain):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#更新信息增益，找到最大的信息增益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bestInfoGain = infoGain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#记录信息增益最大的特征的索引值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    bestFeature = 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820724"/>
      </p:ext>
    </p:extLst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77745" y="38156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决策树剪枝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03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60843"/>
      </p:ext>
    </p:extLst>
  </p:cSld>
  <p:clrMapOvr>
    <a:masterClrMapping/>
  </p:clrMapOvr>
  <p:transition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决策树剪枝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C92D0-AC8D-4756-9391-FD3D59FF3474}"/>
              </a:ext>
            </a:extLst>
          </p:cNvPr>
          <p:cNvSpPr txBox="1"/>
          <p:nvPr/>
        </p:nvSpPr>
        <p:spPr>
          <a:xfrm>
            <a:off x="2526106" y="2463140"/>
            <a:ext cx="80704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由完全树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开始，剪枝部分结点得到树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T1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然后再剪枝部分结点得到树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T2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…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直到仅剩树根的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在验证数据集上对这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个树分别评价，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选择损失函数最小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的树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Tm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949969"/>
      </p:ext>
    </p:extLst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091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flipV="1">
            <a:off x="0" y="0"/>
            <a:ext cx="6057900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20843" y="2120893"/>
            <a:ext cx="2616214" cy="2616214"/>
            <a:chOff x="1518309" y="2028319"/>
            <a:chExt cx="2249911" cy="2249911"/>
          </a:xfrm>
        </p:grpSpPr>
        <p:sp>
          <p:nvSpPr>
            <p:cNvPr id="8" name="椭圆 7"/>
            <p:cNvSpPr/>
            <p:nvPr/>
          </p:nvSpPr>
          <p:spPr>
            <a:xfrm>
              <a:off x="1518309" y="2028319"/>
              <a:ext cx="2249911" cy="2249911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 w="285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9" name="TextBox 23"/>
            <p:cNvSpPr txBox="1"/>
            <p:nvPr/>
          </p:nvSpPr>
          <p:spPr>
            <a:xfrm>
              <a:off x="1920763" y="2609295"/>
              <a:ext cx="1416593" cy="7940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目 录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007303" y="3384250"/>
              <a:ext cx="1248139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rPr>
                <a:t>CATALOG</a:t>
              </a:r>
              <a:endPara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71591" y="2034927"/>
            <a:ext cx="5838092" cy="1800165"/>
            <a:chOff x="6559118" y="1574428"/>
            <a:chExt cx="4529094" cy="1274857"/>
          </a:xfrm>
        </p:grpSpPr>
        <p:sp>
          <p:nvSpPr>
            <p:cNvPr id="12" name="圆角矩形 34"/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4" name="圆角矩形 37"/>
            <p:cNvSpPr/>
            <p:nvPr/>
          </p:nvSpPr>
          <p:spPr>
            <a:xfrm>
              <a:off x="6559118" y="2385856"/>
              <a:ext cx="466535" cy="4634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2" name="圆角矩形 49"/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66468" y="1627159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D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基本概念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4" name="圆角矩形 52"/>
            <p:cNvSpPr/>
            <p:nvPr/>
          </p:nvSpPr>
          <p:spPr>
            <a:xfrm>
              <a:off x="7408283" y="2385857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286836-FA89-4F1B-9A21-6722222B4752}"/>
              </a:ext>
            </a:extLst>
          </p:cNvPr>
          <p:cNvGrpSpPr/>
          <p:nvPr/>
        </p:nvGrpSpPr>
        <p:grpSpPr>
          <a:xfrm>
            <a:off x="5271591" y="4453449"/>
            <a:ext cx="5838092" cy="1673071"/>
            <a:chOff x="6559118" y="1574428"/>
            <a:chExt cx="4529094" cy="1202597"/>
          </a:xfrm>
        </p:grpSpPr>
        <p:sp>
          <p:nvSpPr>
            <p:cNvPr id="25" name="圆角矩形 34">
              <a:extLst>
                <a:ext uri="{FF2B5EF4-FFF2-40B4-BE49-F238E27FC236}">
                  <a16:creationId xmlns:a16="http://schemas.microsoft.com/office/drawing/2014/main" id="{9065F463-B063-404A-A9F5-195E8A96A6F1}"/>
                </a:ext>
              </a:extLst>
            </p:cNvPr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DAE701-1CE6-4BB6-944D-ED576420796B}"/>
                </a:ext>
              </a:extLst>
            </p:cNvPr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F0C3BC-A387-4F26-B636-6D4DF91C4B33}"/>
                </a:ext>
              </a:extLst>
            </p:cNvPr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30" name="圆角矩形 49">
              <a:extLst>
                <a:ext uri="{FF2B5EF4-FFF2-40B4-BE49-F238E27FC236}">
                  <a16:creationId xmlns:a16="http://schemas.microsoft.com/office/drawing/2014/main" id="{946D92F5-7601-4427-9E7F-FEF166CB5A0B}"/>
                </a:ext>
              </a:extLst>
            </p:cNvPr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2F9CE-C968-4724-A8AD-ABED8A85DDC5}"/>
                </a:ext>
              </a:extLst>
            </p:cNvPr>
            <p:cNvSpPr/>
            <p:nvPr/>
          </p:nvSpPr>
          <p:spPr>
            <a:xfrm>
              <a:off x="8427185" y="1627159"/>
              <a:ext cx="1536073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决策树剪枝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AB508B1-1730-489E-8407-C2700C96AD2C}"/>
              </a:ext>
            </a:extLst>
          </p:cNvPr>
          <p:cNvSpPr/>
          <p:nvPr/>
        </p:nvSpPr>
        <p:spPr>
          <a:xfrm>
            <a:off x="7905592" y="3246288"/>
            <a:ext cx="1527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0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ID3</a:t>
            </a:r>
            <a:r>
              <a:rPr lang="zh-CN" altLang="en-US" sz="2800" b="1" dirty="0">
                <a:solidFill>
                  <a:srgbClr val="000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416113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84444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82929B-5E2B-4CE7-80A9-715A5497AF6B}"/>
              </a:ext>
            </a:extLst>
          </p:cNvPr>
          <p:cNvSpPr txBox="1"/>
          <p:nvPr/>
        </p:nvSpPr>
        <p:spPr>
          <a:xfrm>
            <a:off x="512466" y="1831645"/>
            <a:ext cx="113395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决策树（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decision tree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）：是一种基本的分类与回归方法。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决策树通常有三个步骤：特征选择、决策树的生成、决策树的修剪。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决策树的构建是一种自上而下的归纳过程，用样本的属性作为节点，属性的取值作为分值的树形结构。因此，每棵决策树对应着从根节点到叶子节点的一组规则。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463620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构造过程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365322" y="1678738"/>
            <a:ext cx="118494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） 开始：构建根节点，将所有训练数据都放在根节点，选择一个最优特征，按着这一特征将训练数据集分割成子集，使得各个子集有一个在当前条件下最好的分类。</a:t>
            </a:r>
          </a:p>
          <a:p>
            <a:pPr algn="l" rtl="0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） 如果这些子集已经能够被基本正确分类，那么构建叶节点，并将这些子集分到所对应的叶节点去。</a:t>
            </a:r>
          </a:p>
          <a:p>
            <a:pPr algn="l" rtl="0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）如果还有子集不能够被正确的分类，那么就对这些子集选择新的最优特征，继续对其进行分割，构建相应的节点，如果递归进行，直至所有训练数据子集被基本正确的分类，或者没有合适的特征为止。</a:t>
            </a:r>
          </a:p>
          <a:p>
            <a:pPr algn="l" rtl="0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）每个子集都被分到叶节点上，即都有了明确的类，这样就生成了一颗决策树。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174556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特征选择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1685075" y="2414029"/>
            <a:ext cx="86655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划分数据集的大原则是：将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Helvetica Neue"/>
              </a:rPr>
              <a:t>无序数据变得更加有序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，但是各种方法都有各自的优缺点，信息论是量化处理信息的分支科学，在划分数据集前后信息发生的变化称为信息增益，获得信息增益最高的特征就是最好的选择。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Helvetica Neue"/>
              </a:rPr>
              <a:t>特征选择就是决定用哪个特征来划分特征空间。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582648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信息增益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1119467" y="1683446"/>
            <a:ext cx="86655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信息增益是相对于特征而言的。</a:t>
            </a:r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en-US" altLang="zh-CN" sz="2800" dirty="0">
              <a:solidFill>
                <a:srgbClr val="000000"/>
              </a:solidFill>
              <a:latin typeface="Helvetica Neue"/>
            </a:endParaRPr>
          </a:p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特征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对训练数据集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的信息增益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g(D,A)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，定义为集合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的经验熵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H(D)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与特征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给定条件下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的经验条件熵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H(D|A)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之差，即：</a:t>
            </a:r>
            <a:endParaRPr lang="zh-CN" altLang="en-US" sz="28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CD4E9-D1E9-4820-A80D-422101FD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87" y="4287521"/>
            <a:ext cx="4315427" cy="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9584709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信息增益比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1025199" y="2252881"/>
            <a:ext cx="86655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特征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对训练数据集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的信息增益比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g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(D,A)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定义为其信息增益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g(D,A)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与训练数据集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D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的经验熵之比：</a:t>
            </a:r>
            <a:endParaRPr lang="zh-CN" altLang="en-US" sz="28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AA7DC-F59A-486B-862E-E8C418BD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93" y="3890600"/>
            <a:ext cx="3267531" cy="962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583865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7289" y="3815651"/>
            <a:ext cx="2297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ID3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574905"/>
      </p:ext>
    </p:extLst>
  </p:cSld>
  <p:clrMapOvr>
    <a:masterClrMapping/>
  </p:clrMapOvr>
  <p:transition advTm="2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861</Words>
  <Application>Microsoft Office PowerPoint</Application>
  <PresentationFormat>宽屏</PresentationFormat>
  <Paragraphs>69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Helvetica Neue</vt:lpstr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嘉怡 吴</dc:creator>
  <cp:lastModifiedBy>阚 盛琦</cp:lastModifiedBy>
  <cp:revision>38</cp:revision>
  <dcterms:created xsi:type="dcterms:W3CDTF">2021-04-25T14:55:51Z</dcterms:created>
  <dcterms:modified xsi:type="dcterms:W3CDTF">2021-06-22T10:55:55Z</dcterms:modified>
</cp:coreProperties>
</file>