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256" r:id="rId2"/>
    <p:sldId id="262" r:id="rId3"/>
    <p:sldId id="282" r:id="rId4"/>
    <p:sldId id="283" r:id="rId5"/>
    <p:sldId id="284" r:id="rId6"/>
    <p:sldId id="285" r:id="rId7"/>
    <p:sldId id="286" r:id="rId8"/>
    <p:sldId id="291" r:id="rId9"/>
    <p:sldId id="292" r:id="rId10"/>
    <p:sldId id="300" r:id="rId11"/>
    <p:sldId id="288" r:id="rId12"/>
    <p:sldId id="287" r:id="rId13"/>
    <p:sldId id="289" r:id="rId14"/>
    <p:sldId id="298" r:id="rId15"/>
    <p:sldId id="301" r:id="rId16"/>
    <p:sldId id="302" r:id="rId17"/>
    <p:sldId id="303" r:id="rId18"/>
    <p:sldId id="299" r:id="rId19"/>
    <p:sldId id="290" r:id="rId20"/>
    <p:sldId id="293" r:id="rId21"/>
    <p:sldId id="304" r:id="rId22"/>
    <p:sldId id="294" r:id="rId23"/>
    <p:sldId id="295" r:id="rId24"/>
    <p:sldId id="305" r:id="rId25"/>
    <p:sldId id="296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003DA-8562-4E5F-8447-0844924034D7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5F467-DA31-4B7F-8A02-7A46E9861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17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7922-F1BE-497B-8E8A-B2E73B434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55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utli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ropbox\新增資料夾\PPT BackUp\Taiwan_Tech_2_opacity40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39" y="44624"/>
            <a:ext cx="2485661" cy="48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776" y="188640"/>
            <a:ext cx="10972800" cy="782960"/>
          </a:xfrm>
          <a:prstGeom prst="rect">
            <a:avLst/>
          </a:prstGeom>
        </p:spPr>
        <p:txBody>
          <a:bodyPr/>
          <a:lstStyle>
            <a:lvl1pPr algn="l">
              <a:defRPr sz="48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862" y="1196753"/>
            <a:ext cx="9724661" cy="4525963"/>
          </a:xfrm>
          <a:prstGeom prst="rect">
            <a:avLst/>
          </a:prstGeom>
        </p:spPr>
        <p:txBody>
          <a:bodyPr/>
          <a:lstStyle>
            <a:lvl1pPr algn="just">
              <a:defRPr sz="2800" i="1">
                <a:solidFill>
                  <a:schemeClr val="tx2"/>
                </a:solidFill>
              </a:defRPr>
            </a:lvl1pPr>
            <a:lvl2pPr algn="just">
              <a:defRPr sz="2000" i="1"/>
            </a:lvl2pPr>
            <a:lvl3pPr algn="just">
              <a:defRPr sz="2000" i="1"/>
            </a:lvl3pPr>
            <a:lvl4pPr algn="just">
              <a:defRPr sz="1800" i="1"/>
            </a:lvl4pPr>
            <a:lvl5pPr algn="just">
              <a:defRPr sz="1800" i="1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255574" y="6453337"/>
            <a:ext cx="192021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</p:spPr>
        <p:txBody>
          <a:bodyPr/>
          <a:lstStyle/>
          <a:p>
            <a:fld id="{DA1D7922-F1BE-497B-8E8A-B2E73B434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85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ropbox\新增資料夾\PPT BackUp\Taiwan_Tech_2_opacity40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39" y="44624"/>
            <a:ext cx="2485661" cy="48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255574" y="6453337"/>
            <a:ext cx="192021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</p:spPr>
        <p:txBody>
          <a:bodyPr/>
          <a:lstStyle/>
          <a:p>
            <a:fld id="{DA1D7922-F1BE-497B-8E8A-B2E73B434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1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3732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雙層標題與內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ropbox\新增資料夾\PPT BackUp\Taiwan_Tech_2_opacity40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39" y="44624"/>
            <a:ext cx="2485661" cy="48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</p:spPr>
        <p:txBody>
          <a:bodyPr/>
          <a:lstStyle/>
          <a:p>
            <a:fld id="{DA1D7922-F1BE-497B-8E8A-B2E73B434E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07776" y="116632"/>
            <a:ext cx="10972800" cy="432048"/>
          </a:xfrm>
          <a:prstGeom prst="rect">
            <a:avLst/>
          </a:prstGeom>
        </p:spPr>
        <p:txBody>
          <a:bodyPr/>
          <a:lstStyle>
            <a:lvl1pPr algn="l">
              <a:defRPr sz="24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31371" y="1124744"/>
            <a:ext cx="11425269" cy="5184576"/>
          </a:xfrm>
          <a:prstGeom prst="rect">
            <a:avLst/>
          </a:prstGeom>
        </p:spPr>
        <p:txBody>
          <a:bodyPr/>
          <a:lstStyle>
            <a:lvl1pPr algn="just">
              <a:defRPr sz="2000">
                <a:solidFill>
                  <a:schemeClr val="tx1"/>
                </a:solidFill>
              </a:defRPr>
            </a:lvl1pPr>
            <a:lvl2pPr algn="just">
              <a:defRPr sz="2000">
                <a:solidFill>
                  <a:schemeClr val="accent2">
                    <a:lumMod val="75000"/>
                  </a:schemeClr>
                </a:solidFill>
              </a:defRPr>
            </a:lvl2pPr>
            <a:lvl3pPr algn="just">
              <a:defRPr sz="2000">
                <a:solidFill>
                  <a:schemeClr val="bg2">
                    <a:lumMod val="50000"/>
                  </a:schemeClr>
                </a:solidFill>
              </a:defRPr>
            </a:lvl3pPr>
            <a:lvl4pPr algn="just">
              <a:defRPr sz="1800"/>
            </a:lvl4pPr>
            <a:lvl5pPr algn="just"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3"/>
          </p:nvPr>
        </p:nvSpPr>
        <p:spPr>
          <a:xfrm>
            <a:off x="334599" y="548680"/>
            <a:ext cx="844970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315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單層標題與內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ropbox\新增資料夾\PPT BackUp\Taiwan_Tech_2_opacity40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39" y="44624"/>
            <a:ext cx="2485661" cy="48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</p:spPr>
        <p:txBody>
          <a:bodyPr/>
          <a:lstStyle/>
          <a:p>
            <a:fld id="{DA1D7922-F1BE-497B-8E8A-B2E73B434E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07776" y="404664"/>
            <a:ext cx="10972800" cy="566936"/>
          </a:xfrm>
          <a:prstGeom prst="rect">
            <a:avLst/>
          </a:prstGeom>
        </p:spPr>
        <p:txBody>
          <a:bodyPr/>
          <a:lstStyle>
            <a:lvl1pPr algn="l">
              <a:defRPr sz="36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31371" y="1124744"/>
            <a:ext cx="11425269" cy="5184576"/>
          </a:xfrm>
          <a:prstGeom prst="rect">
            <a:avLst/>
          </a:prstGeom>
        </p:spPr>
        <p:txBody>
          <a:bodyPr/>
          <a:lstStyle>
            <a:lvl1pPr algn="just">
              <a:defRPr sz="2000">
                <a:solidFill>
                  <a:schemeClr val="tx1"/>
                </a:solidFill>
              </a:defRPr>
            </a:lvl1pPr>
            <a:lvl2pPr algn="just">
              <a:defRPr sz="2000">
                <a:solidFill>
                  <a:schemeClr val="accent2">
                    <a:lumMod val="75000"/>
                  </a:schemeClr>
                </a:solidFill>
              </a:defRPr>
            </a:lvl2pPr>
            <a:lvl3pPr algn="just">
              <a:defRPr sz="2000">
                <a:solidFill>
                  <a:schemeClr val="bg2">
                    <a:lumMod val="50000"/>
                  </a:schemeClr>
                </a:solidFill>
              </a:defRPr>
            </a:lvl3pPr>
            <a:lvl4pPr algn="just">
              <a:defRPr sz="1800"/>
            </a:lvl4pPr>
            <a:lvl5pPr algn="just"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692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1424" y="548681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7922-F1BE-497B-8E8A-B2E73B434E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4" hasCustomPrompt="1"/>
          </p:nvPr>
        </p:nvSpPr>
        <p:spPr>
          <a:xfrm>
            <a:off x="1967542" y="2276873"/>
            <a:ext cx="8447617" cy="792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8" name="文字版面配置區 15"/>
          <p:cNvSpPr>
            <a:spLocks noGrp="1"/>
          </p:cNvSpPr>
          <p:nvPr>
            <p:ph type="body" sz="quarter" idx="15" hasCustomPrompt="1"/>
          </p:nvPr>
        </p:nvSpPr>
        <p:spPr>
          <a:xfrm>
            <a:off x="4079776" y="4437113"/>
            <a:ext cx="3840427" cy="7921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altLang="zh-TW" dirty="0"/>
              <a:t>Reporter : Cheng-</a:t>
            </a:r>
            <a:r>
              <a:rPr lang="en-US" altLang="zh-TW" dirty="0" err="1"/>
              <a:t>Hao</a:t>
            </a:r>
            <a:r>
              <a:rPr lang="en-US" altLang="zh-TW" dirty="0"/>
              <a:t> Lin</a:t>
            </a:r>
          </a:p>
          <a:p>
            <a:r>
              <a:rPr lang="en-US" altLang="zh-TW" dirty="0"/>
              <a:t>Adviser : </a:t>
            </a:r>
            <a:r>
              <a:rPr lang="en-US" altLang="zh-TW" dirty="0" err="1"/>
              <a:t>Jiann-Jone</a:t>
            </a:r>
            <a:r>
              <a:rPr lang="en-US" altLang="zh-TW" dirty="0"/>
              <a:t>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347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單層標題與內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</p:spPr>
        <p:txBody>
          <a:bodyPr/>
          <a:lstStyle/>
          <a:p>
            <a:fld id="{DA1D7922-F1BE-497B-8E8A-B2E73B434E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40827" y="471216"/>
            <a:ext cx="10972800" cy="507119"/>
          </a:xfrm>
          <a:prstGeom prst="rect">
            <a:avLst/>
          </a:prstGeom>
        </p:spPr>
        <p:txBody>
          <a:bodyPr/>
          <a:lstStyle>
            <a:lvl1pPr algn="l">
              <a:defRPr sz="32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07776" y="1112704"/>
            <a:ext cx="11546373" cy="5267359"/>
          </a:xfrm>
          <a:prstGeom prst="rect">
            <a:avLst/>
          </a:prstGeom>
        </p:spPr>
        <p:txBody>
          <a:bodyPr/>
          <a:lstStyle>
            <a:lvl1pPr algn="just">
              <a:defRPr sz="2000">
                <a:solidFill>
                  <a:schemeClr val="tx1"/>
                </a:solidFill>
              </a:defRPr>
            </a:lvl1pPr>
            <a:lvl2pPr algn="just">
              <a:defRPr sz="2000">
                <a:solidFill>
                  <a:schemeClr val="accent2">
                    <a:lumMod val="75000"/>
                  </a:schemeClr>
                </a:solidFill>
              </a:defRPr>
            </a:lvl2pPr>
            <a:lvl3pPr algn="just">
              <a:defRPr sz="2000">
                <a:solidFill>
                  <a:schemeClr val="bg2">
                    <a:lumMod val="50000"/>
                  </a:schemeClr>
                </a:solidFill>
              </a:defRPr>
            </a:lvl3pPr>
            <a:lvl4pPr algn="just">
              <a:defRPr sz="1800"/>
            </a:lvl4pPr>
            <a:lvl5pPr algn="just"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2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單層標題與內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</p:spPr>
        <p:txBody>
          <a:bodyPr/>
          <a:lstStyle/>
          <a:p>
            <a:fld id="{DA1D7922-F1BE-497B-8E8A-B2E73B434E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1075862" y="1196753"/>
            <a:ext cx="9724661" cy="4525963"/>
          </a:xfrm>
          <a:prstGeom prst="rect">
            <a:avLst/>
          </a:prstGeom>
        </p:spPr>
        <p:txBody>
          <a:bodyPr/>
          <a:lstStyle>
            <a:lvl1pPr algn="just">
              <a:defRPr sz="2000">
                <a:solidFill>
                  <a:schemeClr val="tx1"/>
                </a:solidFill>
              </a:defRPr>
            </a:lvl1pPr>
            <a:lvl2pPr algn="just">
              <a:defRPr sz="2000">
                <a:solidFill>
                  <a:schemeClr val="accent2">
                    <a:lumMod val="75000"/>
                  </a:schemeClr>
                </a:solidFill>
              </a:defRPr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40827" y="546288"/>
            <a:ext cx="10972800" cy="432048"/>
          </a:xfrm>
          <a:prstGeom prst="rect">
            <a:avLst/>
          </a:prstGeom>
        </p:spPr>
        <p:txBody>
          <a:bodyPr/>
          <a:lstStyle>
            <a:lvl1pPr algn="l">
              <a:defRPr sz="24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09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7922-F1BE-497B-8E8A-B2E73B434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8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74" r:id="rId8"/>
    <p:sldLayoutId id="2147483666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968" y="2386071"/>
            <a:ext cx="10972800" cy="1143000"/>
          </a:xfrm>
        </p:spPr>
        <p:txBody>
          <a:bodyPr/>
          <a:lstStyle/>
          <a:p>
            <a:r>
              <a:rPr lang="en-US" altLang="zh-TW" sz="4800" dirty="0"/>
              <a:t>Calculator</a:t>
            </a:r>
            <a:br>
              <a:rPr lang="en-US" altLang="zh-TW" sz="4800" dirty="0"/>
            </a:br>
            <a:endParaRPr lang="zh-TW" altLang="en-US" sz="4800" dirty="0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326968" y="4545690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Presenter:</a:t>
            </a:r>
            <a:r>
              <a:rPr lang="zh-TW" altLang="en-US" sz="2800" dirty="0"/>
              <a:t> </a:t>
            </a:r>
            <a:r>
              <a:rPr lang="en-US" altLang="zh-TW" sz="2800" dirty="0"/>
              <a:t>Dr. Han-Yen Yu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81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3748" y="739014"/>
            <a:ext cx="787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雙向佇列</a:t>
            </a:r>
            <a:r>
              <a:rPr lang="en-US" altLang="zh-TW" sz="2400" dirty="0"/>
              <a:t>(Double-Ended Queue, </a:t>
            </a:r>
            <a:r>
              <a:rPr lang="en-US" altLang="zh-TW" sz="2400" b="1" dirty="0" err="1">
                <a:solidFill>
                  <a:srgbClr val="FF0000"/>
                </a:solidFill>
              </a:rPr>
              <a:t>Deque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01333"/>
            <a:ext cx="8105534" cy="534479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23748" y="277349"/>
            <a:ext cx="6601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C++</a:t>
            </a:r>
            <a:r>
              <a:rPr lang="zh-TW" altLang="en-US" sz="2400" dirty="0"/>
              <a:t>標準模板庫 </a:t>
            </a:r>
            <a:r>
              <a:rPr lang="en-US" altLang="zh-TW" sz="2400" dirty="0"/>
              <a:t>(Standard Template Library, STL)</a:t>
            </a:r>
          </a:p>
        </p:txBody>
      </p:sp>
    </p:spTree>
    <p:extLst>
      <p:ext uri="{BB962C8B-B14F-4D97-AF65-F5344CB8AC3E}">
        <p14:creationId xmlns:p14="http://schemas.microsoft.com/office/powerpoint/2010/main" val="28787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23385" y="132844"/>
            <a:ext cx="325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列舉 </a:t>
            </a:r>
            <a:r>
              <a:rPr lang="en-US" altLang="zh-TW" sz="2800" dirty="0"/>
              <a:t>(enumeration)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83" y="656064"/>
            <a:ext cx="4643786" cy="55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99389"/>
            <a:ext cx="211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Element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38112"/>
            <a:ext cx="76581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7629" y="143994"/>
            <a:ext cx="301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Operator overload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05" y="667214"/>
            <a:ext cx="5099243" cy="578155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05" y="667214"/>
            <a:ext cx="5181600" cy="57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88973" y="2324559"/>
            <a:ext cx="9419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Thank you for your attention.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651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7628" y="143994"/>
            <a:ext cx="787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C++ </a:t>
            </a:r>
            <a:r>
              <a:rPr lang="zh-TW" altLang="en-US" sz="2800" dirty="0"/>
              <a:t>指標</a:t>
            </a:r>
            <a:r>
              <a:rPr lang="en-US" altLang="zh-TW" sz="2800" dirty="0"/>
              <a:t>(pointer)</a:t>
            </a:r>
            <a:r>
              <a:rPr lang="zh-TW" altLang="en-US" sz="2800" dirty="0"/>
              <a:t> </a:t>
            </a:r>
            <a:r>
              <a:rPr lang="en-US" altLang="zh-TW" sz="2800" dirty="0"/>
              <a:t>&amp;</a:t>
            </a:r>
            <a:r>
              <a:rPr lang="zh-TW" altLang="en-US" sz="2800" dirty="0"/>
              <a:t> 參考</a:t>
            </a:r>
            <a:r>
              <a:rPr lang="en-US" altLang="zh-TW" sz="2800" dirty="0"/>
              <a:t>(reference)</a:t>
            </a:r>
            <a:endParaRPr lang="zh-TW" altLang="en-US" sz="2800" dirty="0"/>
          </a:p>
        </p:txBody>
      </p:sp>
      <p:sp>
        <p:nvSpPr>
          <p:cNvPr id="42" name="內容版面配置區 3"/>
          <p:cNvSpPr txBox="1">
            <a:spLocks/>
          </p:cNvSpPr>
          <p:nvPr/>
        </p:nvSpPr>
        <p:spPr>
          <a:xfrm>
            <a:off x="340256" y="667214"/>
            <a:ext cx="11580397" cy="41046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指標：儲存實際記憶體位置的變數</a:t>
            </a:r>
            <a:endParaRPr lang="en-US" altLang="zh-TW" sz="2400" dirty="0"/>
          </a:p>
          <a:p>
            <a:pPr lvl="1"/>
            <a:r>
              <a:rPr lang="en-US" altLang="zh-TW" sz="2000" dirty="0"/>
              <a:t>char* p = “abc1\0”; char* q = “234e”;</a:t>
            </a:r>
          </a:p>
          <a:p>
            <a:pPr lvl="1"/>
            <a:r>
              <a:rPr lang="en-US" altLang="zh-TW" sz="2000" dirty="0"/>
              <a:t>p == 0x1234, q == 0x2100</a:t>
            </a:r>
          </a:p>
          <a:p>
            <a:pPr lvl="1"/>
            <a:r>
              <a:rPr lang="en-US" altLang="zh-TW" sz="2000" dirty="0"/>
              <a:t>p[0] == ‘a’ , p[1] == ‘b’ , (p += 3 )[0] == ‘1’</a:t>
            </a:r>
          </a:p>
          <a:p>
            <a:r>
              <a:rPr lang="zh-TW" altLang="en-US" sz="2400" dirty="0"/>
              <a:t>參考：變數或物件的別名</a:t>
            </a:r>
            <a:r>
              <a:rPr lang="en-US" altLang="zh-TW" sz="2400" dirty="0"/>
              <a:t>(alias)</a:t>
            </a:r>
            <a:r>
              <a:rPr lang="zh-TW" altLang="en-US" sz="2400" dirty="0"/>
              <a:t>，此別名直接存取變數的記憶體位置</a:t>
            </a:r>
            <a:endParaRPr lang="en-US" altLang="zh-TW" sz="2400" dirty="0"/>
          </a:p>
          <a:p>
            <a:pPr lvl="1"/>
            <a:r>
              <a:rPr lang="en-US" altLang="zh-TW" sz="2000" dirty="0"/>
              <a:t>Void </a:t>
            </a:r>
            <a:r>
              <a:rPr lang="en-US" altLang="zh-TW" sz="2000" dirty="0" err="1"/>
              <a:t>reference_example</a:t>
            </a:r>
            <a:r>
              <a:rPr lang="en-US" altLang="zh-TW" sz="2000" dirty="0"/>
              <a:t> (char&amp; </a:t>
            </a:r>
            <a:r>
              <a:rPr lang="en-US" altLang="zh-TW" sz="2000" dirty="0" err="1"/>
              <a:t>p_alias</a:t>
            </a:r>
            <a:r>
              <a:rPr lang="en-US" altLang="zh-TW" sz="2000" dirty="0"/>
              <a:t>);</a:t>
            </a:r>
          </a:p>
          <a:p>
            <a:pPr lvl="1"/>
            <a:r>
              <a:rPr lang="en-US" altLang="zh-TW" sz="2000" dirty="0" err="1"/>
              <a:t>p_alias</a:t>
            </a:r>
            <a:r>
              <a:rPr lang="en-US" altLang="zh-TW" sz="2000" dirty="0"/>
              <a:t> [0] == ‘a’ , </a:t>
            </a:r>
            <a:r>
              <a:rPr lang="en-US" altLang="zh-TW" sz="2000" dirty="0" err="1"/>
              <a:t>p_alias</a:t>
            </a:r>
            <a:r>
              <a:rPr lang="en-US" altLang="zh-TW" sz="2000" dirty="0"/>
              <a:t> [1] == ‘b’</a:t>
            </a:r>
          </a:p>
          <a:p>
            <a:pPr lvl="1"/>
            <a:r>
              <a:rPr lang="en-US" altLang="zh-TW" sz="2000" dirty="0"/>
              <a:t>Set </a:t>
            </a:r>
            <a:r>
              <a:rPr lang="en-US" altLang="zh-TW" sz="2000" dirty="0" err="1"/>
              <a:t>p_alias</a:t>
            </a:r>
            <a:r>
              <a:rPr lang="en-US" altLang="zh-TW" sz="2000" dirty="0"/>
              <a:t> [3] = ‘0’ =&gt; p[3] == ‘0’</a:t>
            </a:r>
          </a:p>
          <a:p>
            <a:r>
              <a:rPr lang="en-US" altLang="zh-TW" sz="2400" dirty="0"/>
              <a:t>char* r = &amp;q;</a:t>
            </a:r>
          </a:p>
          <a:p>
            <a:pPr lvl="1"/>
            <a:r>
              <a:rPr lang="en-US" altLang="zh-TW" sz="2000" dirty="0"/>
              <a:t>r == 0x2100</a:t>
            </a:r>
          </a:p>
          <a:p>
            <a:pPr lvl="1"/>
            <a:endParaRPr lang="en-US" altLang="zh-TW" sz="2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498797" y="4893385"/>
            <a:ext cx="11300623" cy="1095036"/>
            <a:chOff x="610307" y="4893385"/>
            <a:chExt cx="11300623" cy="1095036"/>
          </a:xfrm>
        </p:grpSpPr>
        <p:sp>
          <p:nvSpPr>
            <p:cNvPr id="5" name="矩形 4"/>
            <p:cNvSpPr/>
            <p:nvPr/>
          </p:nvSpPr>
          <p:spPr>
            <a:xfrm>
              <a:off x="2352123" y="5335243"/>
              <a:ext cx="870586" cy="6531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370011" y="5317698"/>
              <a:ext cx="781144" cy="646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en-US" altLang="zh-TW" sz="3600" dirty="0"/>
                <a:t>b</a:t>
              </a:r>
              <a:endParaRPr lang="zh-TW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222709" y="5330486"/>
              <a:ext cx="870586" cy="6531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240597" y="5312941"/>
              <a:ext cx="781144" cy="646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en-US" altLang="zh-TW" sz="3600" dirty="0"/>
                <a:t>c</a:t>
              </a:r>
              <a:endParaRPr lang="zh-TW" altLang="en-US" sz="3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87995" y="5331527"/>
              <a:ext cx="870586" cy="6531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105883" y="5313982"/>
              <a:ext cx="781144" cy="646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en-US" altLang="zh-TW" sz="3600" dirty="0"/>
                <a:t>1</a:t>
              </a:r>
              <a:endParaRPr lang="zh-TW" altLang="en-US" sz="3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957788" y="5331529"/>
              <a:ext cx="870586" cy="6531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975676" y="5313984"/>
              <a:ext cx="781144" cy="646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en-US" altLang="zh-TW" sz="3600" dirty="0"/>
                <a:t>\0</a:t>
              </a:r>
              <a:endParaRPr lang="zh-TW" altLang="en-US" sz="3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834318" y="5331526"/>
              <a:ext cx="870586" cy="6531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852206" y="5313981"/>
              <a:ext cx="781144" cy="646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en-US" altLang="zh-TW" sz="3600" dirty="0"/>
                <a:t>…</a:t>
              </a:r>
              <a:endParaRPr lang="zh-TW" altLang="en-US" sz="36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704904" y="5326991"/>
              <a:ext cx="870586" cy="66143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22792" y="5309224"/>
              <a:ext cx="781144" cy="654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en-US" altLang="zh-TW" sz="3600" dirty="0"/>
                <a:t>2</a:t>
              </a:r>
              <a:endParaRPr lang="zh-TW" altLang="en-US" sz="36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570190" y="5328004"/>
              <a:ext cx="870586" cy="66041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588078" y="5310265"/>
              <a:ext cx="781144" cy="6534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en-US" altLang="zh-TW" sz="3600" dirty="0"/>
                <a:t>3</a:t>
              </a:r>
              <a:endParaRPr lang="zh-TW" altLang="en-US" sz="36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439983" y="5327882"/>
              <a:ext cx="870586" cy="655782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457871" y="5310267"/>
              <a:ext cx="781144" cy="6489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en-US" altLang="zh-TW" sz="3600" dirty="0"/>
                <a:t>4</a:t>
              </a:r>
              <a:endParaRPr lang="zh-TW" altLang="en-US" sz="36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10307" y="5331526"/>
              <a:ext cx="870586" cy="6531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28195" y="5313981"/>
              <a:ext cx="781144" cy="646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en-US" altLang="zh-TW" sz="3600" dirty="0"/>
                <a:t>…</a:t>
              </a:r>
              <a:endParaRPr lang="zh-TW" altLang="en-US" sz="3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80893" y="5326991"/>
              <a:ext cx="870586" cy="66143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498781" y="5309224"/>
              <a:ext cx="781144" cy="654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en-US" altLang="zh-TW" sz="3600" dirty="0"/>
                <a:t>a</a:t>
              </a:r>
              <a:endParaRPr lang="zh-TW" altLang="en-US" sz="36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9304476" y="5330486"/>
              <a:ext cx="870586" cy="6531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9322364" y="5312941"/>
              <a:ext cx="781144" cy="646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en-US" altLang="zh-TW" sz="3600" dirty="0"/>
                <a:t>e</a:t>
              </a:r>
              <a:endParaRPr lang="zh-TW" altLang="en-US" sz="36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174269" y="5330488"/>
              <a:ext cx="870586" cy="6531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0192157" y="5312943"/>
              <a:ext cx="781144" cy="646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en-US" altLang="zh-TW" sz="3600" dirty="0"/>
                <a:t>\0</a:t>
              </a:r>
              <a:endParaRPr lang="zh-TW" altLang="en-US" sz="36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308971" y="4935133"/>
              <a:ext cx="12387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0x1234</a:t>
              </a:r>
              <a:endParaRPr lang="zh-TW" altLang="en-US" sz="20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187288" y="4930376"/>
              <a:ext cx="12387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0x1235</a:t>
              </a:r>
              <a:endParaRPr lang="zh-TW" altLang="en-US" sz="20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564629" y="4896242"/>
              <a:ext cx="12387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0x2100</a:t>
              </a:r>
              <a:endParaRPr lang="zh-TW" altLang="en-US" sz="20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422545" y="4893385"/>
              <a:ext cx="12387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0x2101</a:t>
              </a:r>
              <a:endParaRPr lang="zh-TW" altLang="en-US" sz="20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1040344" y="5326994"/>
              <a:ext cx="870586" cy="66142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11058232" y="5309227"/>
              <a:ext cx="781144" cy="6544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en-US" altLang="zh-TW" sz="3600" dirty="0"/>
                <a:t>…</a:t>
              </a:r>
              <a:endParaRPr lang="zh-TW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4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80" y="3658509"/>
            <a:ext cx="2200275" cy="1114425"/>
          </a:xfrm>
          <a:prstGeom prst="rect">
            <a:avLst/>
          </a:prstGeom>
        </p:spPr>
      </p:pic>
      <p:grpSp>
        <p:nvGrpSpPr>
          <p:cNvPr id="30" name="群組 29"/>
          <p:cNvGrpSpPr/>
          <p:nvPr/>
        </p:nvGrpSpPr>
        <p:grpSpPr>
          <a:xfrm>
            <a:off x="6041687" y="1175529"/>
            <a:ext cx="5457358" cy="4007003"/>
            <a:chOff x="6387375" y="483919"/>
            <a:chExt cx="5457358" cy="4007003"/>
          </a:xfrm>
        </p:grpSpPr>
        <p:grpSp>
          <p:nvGrpSpPr>
            <p:cNvPr id="8" name="群組 7"/>
            <p:cNvGrpSpPr/>
            <p:nvPr/>
          </p:nvGrpSpPr>
          <p:grpSpPr>
            <a:xfrm>
              <a:off x="7545661" y="2885146"/>
              <a:ext cx="4293217" cy="802888"/>
              <a:chOff x="7549377" y="476482"/>
              <a:chExt cx="4293217" cy="80288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549377" y="476482"/>
                <a:ext cx="4293217" cy="80288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7698622" y="588663"/>
                <a:ext cx="3976705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c</a:t>
                </a:r>
                <a:endParaRPr lang="zh-TW" altLang="en-US" sz="3200" dirty="0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7551516" y="1279370"/>
              <a:ext cx="4293217" cy="802888"/>
              <a:chOff x="7549377" y="476482"/>
              <a:chExt cx="4293217" cy="8028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7549377" y="476482"/>
                <a:ext cx="4293217" cy="80288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698622" y="588663"/>
                <a:ext cx="3976705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a</a:t>
                </a:r>
                <a:endParaRPr lang="zh-TW" altLang="en-US" sz="3200" dirty="0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7551516" y="2082258"/>
              <a:ext cx="4293217" cy="802888"/>
              <a:chOff x="7549377" y="476482"/>
              <a:chExt cx="4293217" cy="8028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549377" y="476482"/>
                <a:ext cx="4293217" cy="80288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7698622" y="588663"/>
                <a:ext cx="3976705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b</a:t>
                </a:r>
                <a:endParaRPr lang="zh-TW" altLang="en-US" sz="3200" dirty="0"/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7545663" y="483919"/>
              <a:ext cx="4293217" cy="802888"/>
              <a:chOff x="7549377" y="476482"/>
              <a:chExt cx="4293217" cy="80288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549377" y="476482"/>
                <a:ext cx="4293217" cy="80288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7698622" y="588663"/>
                <a:ext cx="3976705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Mapping table</a:t>
                </a:r>
                <a:endParaRPr lang="zh-TW" altLang="en-US" sz="3200" dirty="0"/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7547800" y="3688034"/>
              <a:ext cx="4293217" cy="802888"/>
              <a:chOff x="7549377" y="476482"/>
              <a:chExt cx="4293217" cy="802888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549377" y="476482"/>
                <a:ext cx="4293217" cy="80288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7698622" y="588663"/>
                <a:ext cx="3976705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d</a:t>
                </a:r>
                <a:endParaRPr lang="zh-TW" altLang="en-US" sz="3200" dirty="0"/>
              </a:p>
            </p:txBody>
          </p:sp>
        </p:grpSp>
        <p:sp>
          <p:nvSpPr>
            <p:cNvPr id="24" name="文字方塊 23"/>
            <p:cNvSpPr txBox="1"/>
            <p:nvPr/>
          </p:nvSpPr>
          <p:spPr>
            <a:xfrm>
              <a:off x="6387375" y="1288141"/>
              <a:ext cx="12387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0x1234</a:t>
              </a:r>
              <a:endParaRPr lang="zh-TW" altLang="en-US" sz="2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387375" y="2091029"/>
              <a:ext cx="12387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0x1238</a:t>
              </a:r>
              <a:endParaRPr lang="zh-TW" altLang="en-US" sz="20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450288" y="2893917"/>
              <a:ext cx="12387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0x1239</a:t>
              </a:r>
              <a:endParaRPr lang="zh-TW" altLang="en-US" sz="2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458282" y="3696805"/>
              <a:ext cx="12387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0x1271</a:t>
              </a:r>
              <a:endParaRPr lang="zh-TW" altLang="en-US" sz="2000" dirty="0"/>
            </a:p>
          </p:txBody>
        </p:sp>
      </p:grpSp>
      <p:pic>
        <p:nvPicPr>
          <p:cNvPr id="29" name="圖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80" y="1175529"/>
            <a:ext cx="2457450" cy="2105025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323384" y="132844"/>
            <a:ext cx="3925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Memory layout of class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41073" y="781522"/>
            <a:ext cx="210228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/>
              <a:t>This_is_A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25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6" y="1945192"/>
            <a:ext cx="7696200" cy="25812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23384" y="132844"/>
            <a:ext cx="3925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Out of memory access</a:t>
            </a:r>
            <a:endParaRPr lang="zh-TW" alt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16289"/>
          <a:stretch/>
        </p:blipFill>
        <p:spPr>
          <a:xfrm>
            <a:off x="6008183" y="801030"/>
            <a:ext cx="5372100" cy="1786053"/>
          </a:xfrm>
          <a:prstGeom prst="rect">
            <a:avLst/>
          </a:prstGeom>
        </p:spPr>
      </p:pic>
      <p:pic>
        <p:nvPicPr>
          <p:cNvPr id="1026" name="Picture 2" descr="https://techissuesresolved.files.wordpress.com/2011/10/how-to-fix-an-access-violation-at-address-err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507" y="4364077"/>
            <a:ext cx="6190250" cy="209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421" y="1350110"/>
            <a:ext cx="5755130" cy="403592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11873" y="177448"/>
            <a:ext cx="846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Function Constructor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5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7629" y="143994"/>
            <a:ext cx="301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Edit Function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423862"/>
            <a:ext cx="48291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822180"/>
            <a:ext cx="53054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2" y="106400"/>
            <a:ext cx="11073160" cy="663047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19815" y="4025590"/>
            <a:ext cx="3836019" cy="14162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255834" y="4472082"/>
            <a:ext cx="301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Wrong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3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52" y="1927767"/>
            <a:ext cx="5934075" cy="14859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09959" y="1404547"/>
            <a:ext cx="301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Correct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5913" y="2341756"/>
            <a:ext cx="3836019" cy="6579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289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19" y="1527136"/>
            <a:ext cx="55626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2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664"/>
            <a:ext cx="7778556" cy="65974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762" y="4366748"/>
            <a:ext cx="3648075" cy="15144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83113" y="2297151"/>
            <a:ext cx="6612672" cy="35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084955" y="1773931"/>
            <a:ext cx="301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Wrong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42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78" y="851209"/>
            <a:ext cx="6610350" cy="5334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99530" y="327989"/>
            <a:ext cx="301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Correct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6995" y="1115122"/>
            <a:ext cx="6278833" cy="47727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92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23825"/>
            <a:ext cx="66865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8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822180"/>
            <a:ext cx="5305425" cy="4714875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2986087" y="1367625"/>
            <a:ext cx="3912042" cy="8746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061252" y="2663687"/>
            <a:ext cx="3029447" cy="28733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33824" y="3404483"/>
            <a:ext cx="1892410" cy="18831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064733" y="1367625"/>
            <a:ext cx="1226779" cy="8746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68556" y="1543336"/>
            <a:ext cx="1192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算式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832531" y="5594942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運算元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68150" y="5400164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運算子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256103" y="1543336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答案</a:t>
            </a:r>
          </a:p>
        </p:txBody>
      </p:sp>
      <p:sp>
        <p:nvSpPr>
          <p:cNvPr id="11" name="橢圓 10"/>
          <p:cNvSpPr/>
          <p:nvPr/>
        </p:nvSpPr>
        <p:spPr>
          <a:xfrm>
            <a:off x="6297433" y="2787713"/>
            <a:ext cx="1828801" cy="5042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291512" y="2778214"/>
            <a:ext cx="167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編輯算式</a:t>
            </a:r>
          </a:p>
        </p:txBody>
      </p:sp>
    </p:spTree>
    <p:extLst>
      <p:ext uri="{BB962C8B-B14F-4D97-AF65-F5344CB8AC3E}">
        <p14:creationId xmlns:p14="http://schemas.microsoft.com/office/powerpoint/2010/main" val="19431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540B275-21D8-4C86-8304-F4BC1D420954}"/>
              </a:ext>
            </a:extLst>
          </p:cNvPr>
          <p:cNvSpPr/>
          <p:nvPr/>
        </p:nvSpPr>
        <p:spPr>
          <a:xfrm>
            <a:off x="312821" y="360946"/>
            <a:ext cx="3817774" cy="3556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568713" y="691376"/>
            <a:ext cx="3337928" cy="4752724"/>
            <a:chOff x="970156" y="691376"/>
            <a:chExt cx="3337928" cy="4752724"/>
          </a:xfrm>
        </p:grpSpPr>
        <p:grpSp>
          <p:nvGrpSpPr>
            <p:cNvPr id="5" name="群組 4"/>
            <p:cNvGrpSpPr/>
            <p:nvPr/>
          </p:nvGrpSpPr>
          <p:grpSpPr>
            <a:xfrm>
              <a:off x="970156" y="691376"/>
              <a:ext cx="1516566" cy="802888"/>
              <a:chOff x="970156" y="1159727"/>
              <a:chExt cx="1516566" cy="80288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970156" y="1159727"/>
                <a:ext cx="1516566" cy="80288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1088359" y="1299561"/>
                <a:ext cx="1280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/>
                  <a:t>運算元</a:t>
                </a: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2713461" y="691376"/>
              <a:ext cx="1516566" cy="802888"/>
              <a:chOff x="970156" y="1159727"/>
              <a:chExt cx="1516566" cy="80288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70156" y="1159727"/>
                <a:ext cx="1516566" cy="80288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088359" y="1299561"/>
                <a:ext cx="1280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/>
                  <a:t>運算子</a:t>
                </a: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1535149" y="2561063"/>
              <a:ext cx="2118732" cy="962723"/>
              <a:chOff x="1001076" y="1159727"/>
              <a:chExt cx="1258918" cy="41673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15926" y="1159727"/>
                <a:ext cx="1029220" cy="416730"/>
              </a:xfrm>
              <a:prstGeom prst="rect">
                <a:avLst/>
              </a:prstGeom>
              <a:noFill/>
              <a:ln w="762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1001076" y="1254849"/>
                <a:ext cx="1258918" cy="22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/>
                  <a:t>編輯</a:t>
                </a:r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1048212" y="4641212"/>
              <a:ext cx="3259872" cy="802888"/>
              <a:chOff x="970156" y="1159727"/>
              <a:chExt cx="1516566" cy="8028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970156" y="1159727"/>
                <a:ext cx="1516566" cy="80288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1088359" y="1299561"/>
                <a:ext cx="1280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/>
                  <a:t>中序算式</a:t>
                </a:r>
              </a:p>
            </p:txBody>
          </p:sp>
        </p:grpSp>
        <p:cxnSp>
          <p:nvCxnSpPr>
            <p:cNvPr id="18" name="直線單箭頭接點 17"/>
            <p:cNvCxnSpPr>
              <a:stCxn id="2" idx="2"/>
            </p:cNvCxnSpPr>
            <p:nvPr/>
          </p:nvCxnSpPr>
          <p:spPr>
            <a:xfrm>
              <a:off x="1728439" y="1494264"/>
              <a:ext cx="11151" cy="106679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3460593" y="1494263"/>
              <a:ext cx="11151" cy="106679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2600090" y="3546089"/>
              <a:ext cx="11151" cy="106679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7270596" y="2561060"/>
            <a:ext cx="1732155" cy="96272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0036098" y="2640977"/>
            <a:ext cx="1516566" cy="8028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52" idx="3"/>
          </p:cNvCxnSpPr>
          <p:nvPr/>
        </p:nvCxnSpPr>
        <p:spPr>
          <a:xfrm flipV="1">
            <a:off x="6530895" y="3042421"/>
            <a:ext cx="739701" cy="5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4" idx="3"/>
            <a:endCxn id="35" idx="1"/>
          </p:cNvCxnSpPr>
          <p:nvPr/>
        </p:nvCxnSpPr>
        <p:spPr>
          <a:xfrm flipV="1">
            <a:off x="9002751" y="3042421"/>
            <a:ext cx="103334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3" idx="3"/>
            <a:endCxn id="32" idx="1"/>
          </p:cNvCxnSpPr>
          <p:nvPr/>
        </p:nvCxnSpPr>
        <p:spPr>
          <a:xfrm>
            <a:off x="3906641" y="5042656"/>
            <a:ext cx="7173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4430750" y="4561294"/>
            <a:ext cx="2118732" cy="962723"/>
            <a:chOff x="4330389" y="4561294"/>
            <a:chExt cx="2118732" cy="962723"/>
          </a:xfrm>
        </p:grpSpPr>
        <p:sp>
          <p:nvSpPr>
            <p:cNvPr id="32" name="矩形 31"/>
            <p:cNvSpPr/>
            <p:nvPr/>
          </p:nvSpPr>
          <p:spPr>
            <a:xfrm>
              <a:off x="4523677" y="4561294"/>
              <a:ext cx="1732155" cy="962723"/>
            </a:xfrm>
            <a:prstGeom prst="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330389" y="4781046"/>
              <a:ext cx="2118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/>
                <a:t>轉換後序</a:t>
              </a:r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7121910" y="2803115"/>
            <a:ext cx="211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後序計算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0168053" y="2803115"/>
            <a:ext cx="125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答案</a:t>
            </a:r>
          </a:p>
        </p:txBody>
      </p:sp>
      <p:grpSp>
        <p:nvGrpSpPr>
          <p:cNvPr id="55" name="群組 54"/>
          <p:cNvGrpSpPr/>
          <p:nvPr/>
        </p:nvGrpSpPr>
        <p:grpSpPr>
          <a:xfrm>
            <a:off x="4410304" y="2646422"/>
            <a:ext cx="2120591" cy="802888"/>
            <a:chOff x="4410304" y="2668724"/>
            <a:chExt cx="2120591" cy="802888"/>
          </a:xfrm>
        </p:grpSpPr>
        <p:sp>
          <p:nvSpPr>
            <p:cNvPr id="52" name="矩形 51"/>
            <p:cNvSpPr/>
            <p:nvPr/>
          </p:nvSpPr>
          <p:spPr>
            <a:xfrm>
              <a:off x="4410304" y="2668724"/>
              <a:ext cx="2120591" cy="80288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4537993" y="2850729"/>
              <a:ext cx="1976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/>
                <a:t>後序算式</a:t>
              </a:r>
            </a:p>
          </p:txBody>
        </p:sp>
      </p:grpSp>
      <p:cxnSp>
        <p:nvCxnSpPr>
          <p:cNvPr id="58" name="直線單箭頭接點 57"/>
          <p:cNvCxnSpPr>
            <a:stCxn id="32" idx="0"/>
            <a:endCxn id="52" idx="2"/>
          </p:cNvCxnSpPr>
          <p:nvPr/>
        </p:nvCxnSpPr>
        <p:spPr>
          <a:xfrm flipH="1" flipV="1">
            <a:off x="5470600" y="3449310"/>
            <a:ext cx="19516" cy="11119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724A9319-567B-49D3-BF88-413A4212563C}"/>
              </a:ext>
            </a:extLst>
          </p:cNvPr>
          <p:cNvSpPr txBox="1"/>
          <p:nvPr/>
        </p:nvSpPr>
        <p:spPr>
          <a:xfrm>
            <a:off x="1236502" y="-3797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Agency FB" panose="020B0503020202020204" pitchFamily="34" charset="0"/>
                <a:ea typeface="+mj-ea"/>
              </a:rPr>
              <a:t>User Interface</a:t>
            </a:r>
            <a:endParaRPr lang="zh-TW" altLang="en-US" sz="2800" b="1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="" xmlns:a16="http://schemas.microsoft.com/office/drawing/2014/main" id="{27397EC1-1419-4424-B2BC-F2CD000E0BF2}"/>
              </a:ext>
            </a:extLst>
          </p:cNvPr>
          <p:cNvSpPr txBox="1"/>
          <p:nvPr/>
        </p:nvSpPr>
        <p:spPr>
          <a:xfrm>
            <a:off x="23976" y="5441755"/>
            <a:ext cx="737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infix</a:t>
            </a:r>
            <a:endParaRPr lang="zh-TW" altLang="en-US" sz="2400" b="1" dirty="0"/>
          </a:p>
        </p:txBody>
      </p:sp>
      <p:grpSp>
        <p:nvGrpSpPr>
          <p:cNvPr id="24" name="群組 23">
            <a:extLst>
              <a:ext uri="{FF2B5EF4-FFF2-40B4-BE49-F238E27FC236}">
                <a16:creationId xmlns="" xmlns:a16="http://schemas.microsoft.com/office/drawing/2014/main" id="{7508C883-11E3-4A94-AAD6-CB398DC33CDD}"/>
              </a:ext>
            </a:extLst>
          </p:cNvPr>
          <p:cNvGrpSpPr/>
          <p:nvPr/>
        </p:nvGrpSpPr>
        <p:grpSpPr>
          <a:xfrm>
            <a:off x="695162" y="5514351"/>
            <a:ext cx="3105737" cy="652273"/>
            <a:chOff x="6096000" y="1123597"/>
            <a:chExt cx="3659209" cy="739701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D1385976-800D-4D0D-9566-9E815DD32716}"/>
                </a:ext>
              </a:extLst>
            </p:cNvPr>
            <p:cNvSpPr/>
            <p:nvPr/>
          </p:nvSpPr>
          <p:spPr>
            <a:xfrm>
              <a:off x="6096000" y="1123597"/>
              <a:ext cx="739701" cy="739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29731E20-01BA-4FAC-9580-FA09A773C9E1}"/>
                </a:ext>
              </a:extLst>
            </p:cNvPr>
            <p:cNvSpPr/>
            <p:nvPr/>
          </p:nvSpPr>
          <p:spPr>
            <a:xfrm>
              <a:off x="6822602" y="1123597"/>
              <a:ext cx="739701" cy="739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C7CD6641-1AAD-4430-8D02-550C22F0D4BE}"/>
                </a:ext>
              </a:extLst>
            </p:cNvPr>
            <p:cNvSpPr/>
            <p:nvPr/>
          </p:nvSpPr>
          <p:spPr>
            <a:xfrm>
              <a:off x="7549204" y="1123597"/>
              <a:ext cx="739701" cy="739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F18598CB-FF29-4A49-9344-A30F1803FEDA}"/>
                </a:ext>
              </a:extLst>
            </p:cNvPr>
            <p:cNvSpPr/>
            <p:nvPr/>
          </p:nvSpPr>
          <p:spPr>
            <a:xfrm>
              <a:off x="8275807" y="1123597"/>
              <a:ext cx="739701" cy="739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78ADA717-1011-43C1-A653-22D913BB8980}"/>
                </a:ext>
              </a:extLst>
            </p:cNvPr>
            <p:cNvSpPr/>
            <p:nvPr/>
          </p:nvSpPr>
          <p:spPr>
            <a:xfrm>
              <a:off x="6265989" y="1333983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23</a:t>
              </a:r>
              <a:endParaRPr lang="zh-TW" altLang="en-US" sz="24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="" xmlns:a16="http://schemas.microsoft.com/office/drawing/2014/main" id="{724DCC47-0CD1-4F45-927F-5767D2B61E6A}"/>
                </a:ext>
              </a:extLst>
            </p:cNvPr>
            <p:cNvSpPr/>
            <p:nvPr/>
          </p:nvSpPr>
          <p:spPr>
            <a:xfrm>
              <a:off x="9015508" y="1123597"/>
              <a:ext cx="739701" cy="739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1D1043A0-A50A-48CE-97DE-D9EC91C992E8}"/>
                </a:ext>
              </a:extLst>
            </p:cNvPr>
            <p:cNvSpPr/>
            <p:nvPr/>
          </p:nvSpPr>
          <p:spPr>
            <a:xfrm>
              <a:off x="7065734" y="1333983"/>
              <a:ext cx="300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b="1" dirty="0"/>
                <a:t>+</a:t>
              </a:r>
              <a:endParaRPr lang="zh-TW" altLang="en-US" sz="24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="" xmlns:a16="http://schemas.microsoft.com/office/drawing/2014/main" id="{2F540AC7-4921-4DCA-8711-23F55790D465}"/>
                </a:ext>
              </a:extLst>
            </p:cNvPr>
            <p:cNvSpPr/>
            <p:nvPr/>
          </p:nvSpPr>
          <p:spPr>
            <a:xfrm>
              <a:off x="7790232" y="1333983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6</a:t>
              </a:r>
              <a:endParaRPr lang="zh-TW" altLang="en-US" sz="24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="" xmlns:a16="http://schemas.microsoft.com/office/drawing/2014/main" id="{3B4F9804-1DEB-4651-B8B2-9A85B1B2D6B5}"/>
                </a:ext>
              </a:extLst>
            </p:cNvPr>
            <p:cNvSpPr/>
            <p:nvPr/>
          </p:nvSpPr>
          <p:spPr>
            <a:xfrm>
              <a:off x="9168291" y="1333983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8</a:t>
              </a:r>
              <a:endParaRPr lang="zh-TW" altLang="en-US" sz="24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312D12C7-B9B8-4A5C-9656-C2B02BA542A7}"/>
                </a:ext>
              </a:extLst>
            </p:cNvPr>
            <p:cNvSpPr/>
            <p:nvPr/>
          </p:nvSpPr>
          <p:spPr>
            <a:xfrm>
              <a:off x="8494645" y="1333983"/>
              <a:ext cx="3093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b="1" dirty="0"/>
                <a:t>*</a:t>
              </a:r>
              <a:endParaRPr lang="zh-TW" altLang="en-US" sz="2400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="" xmlns:a16="http://schemas.microsoft.com/office/drawing/2014/main" id="{3A73C4B2-3ECB-41EC-8ADB-1F5F04EBE256}"/>
              </a:ext>
            </a:extLst>
          </p:cNvPr>
          <p:cNvGrpSpPr/>
          <p:nvPr/>
        </p:nvGrpSpPr>
        <p:grpSpPr>
          <a:xfrm>
            <a:off x="4430750" y="1774397"/>
            <a:ext cx="3105737" cy="652273"/>
            <a:chOff x="6096000" y="1123597"/>
            <a:chExt cx="3659209" cy="739701"/>
          </a:xfrm>
        </p:grpSpPr>
        <p:sp>
          <p:nvSpPr>
            <p:cNvPr id="50" name="矩形 49">
              <a:extLst>
                <a:ext uri="{FF2B5EF4-FFF2-40B4-BE49-F238E27FC236}">
                  <a16:creationId xmlns="" xmlns:a16="http://schemas.microsoft.com/office/drawing/2014/main" id="{B8B0B798-270D-4B55-96EE-04137646F338}"/>
                </a:ext>
              </a:extLst>
            </p:cNvPr>
            <p:cNvSpPr/>
            <p:nvPr/>
          </p:nvSpPr>
          <p:spPr>
            <a:xfrm>
              <a:off x="6096000" y="1123597"/>
              <a:ext cx="739701" cy="739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="" xmlns:a16="http://schemas.microsoft.com/office/drawing/2014/main" id="{397E2074-C87D-443A-95B3-6A5264362FA6}"/>
                </a:ext>
              </a:extLst>
            </p:cNvPr>
            <p:cNvSpPr/>
            <p:nvPr/>
          </p:nvSpPr>
          <p:spPr>
            <a:xfrm>
              <a:off x="6822602" y="1123597"/>
              <a:ext cx="739701" cy="739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D13CE4ED-001D-4EF5-9C88-5C334A483C7E}"/>
                </a:ext>
              </a:extLst>
            </p:cNvPr>
            <p:cNvSpPr/>
            <p:nvPr/>
          </p:nvSpPr>
          <p:spPr>
            <a:xfrm>
              <a:off x="7549204" y="1123597"/>
              <a:ext cx="739701" cy="739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="" xmlns:a16="http://schemas.microsoft.com/office/drawing/2014/main" id="{19F16EFF-4D11-4CD7-9DA5-08F83FF35897}"/>
                </a:ext>
              </a:extLst>
            </p:cNvPr>
            <p:cNvSpPr/>
            <p:nvPr/>
          </p:nvSpPr>
          <p:spPr>
            <a:xfrm>
              <a:off x="8275807" y="1123597"/>
              <a:ext cx="739701" cy="739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="" xmlns:a16="http://schemas.microsoft.com/office/drawing/2014/main" id="{0990D7B6-C6AB-4CD9-A385-A846BB2930CE}"/>
                </a:ext>
              </a:extLst>
            </p:cNvPr>
            <p:cNvSpPr/>
            <p:nvPr/>
          </p:nvSpPr>
          <p:spPr>
            <a:xfrm>
              <a:off x="6265989" y="1333983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23</a:t>
              </a:r>
              <a:endParaRPr lang="zh-TW" altLang="en-US" sz="2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="" xmlns:a16="http://schemas.microsoft.com/office/drawing/2014/main" id="{A4E4519A-7D1D-49B7-A102-3E729A5B0ABB}"/>
                </a:ext>
              </a:extLst>
            </p:cNvPr>
            <p:cNvSpPr/>
            <p:nvPr/>
          </p:nvSpPr>
          <p:spPr>
            <a:xfrm>
              <a:off x="9015508" y="1123597"/>
              <a:ext cx="739701" cy="739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="" xmlns:a16="http://schemas.microsoft.com/office/drawing/2014/main" id="{C1B15D1C-EAA7-41A6-8F01-CA80E5B7F938}"/>
                </a:ext>
              </a:extLst>
            </p:cNvPr>
            <p:cNvSpPr/>
            <p:nvPr/>
          </p:nvSpPr>
          <p:spPr>
            <a:xfrm>
              <a:off x="7065734" y="1333983"/>
              <a:ext cx="300082" cy="523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b="1" dirty="0"/>
                <a:t>6</a:t>
              </a:r>
              <a:endParaRPr lang="zh-TW" altLang="en-US" sz="2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="" xmlns:a16="http://schemas.microsoft.com/office/drawing/2014/main" id="{F70DF7DF-0439-48D1-934C-AD1E9834BD2C}"/>
                </a:ext>
              </a:extLst>
            </p:cNvPr>
            <p:cNvSpPr/>
            <p:nvPr/>
          </p:nvSpPr>
          <p:spPr>
            <a:xfrm>
              <a:off x="7790232" y="1333983"/>
              <a:ext cx="400777" cy="523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8</a:t>
              </a:r>
              <a:endParaRPr lang="zh-TW" altLang="en-US" sz="240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="" xmlns:a16="http://schemas.microsoft.com/office/drawing/2014/main" id="{603F77E4-2886-41CE-B28B-FB511B152DE0}"/>
                </a:ext>
              </a:extLst>
            </p:cNvPr>
            <p:cNvSpPr/>
            <p:nvPr/>
          </p:nvSpPr>
          <p:spPr>
            <a:xfrm>
              <a:off x="9168291" y="1333983"/>
              <a:ext cx="398888" cy="523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+</a:t>
              </a:r>
              <a:endParaRPr lang="zh-TW" altLang="en-US" sz="2400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="" xmlns:a16="http://schemas.microsoft.com/office/drawing/2014/main" id="{50FB5D6D-7AF0-428F-BFF5-46D99B3CC8B8}"/>
                </a:ext>
              </a:extLst>
            </p:cNvPr>
            <p:cNvSpPr/>
            <p:nvPr/>
          </p:nvSpPr>
          <p:spPr>
            <a:xfrm>
              <a:off x="8494645" y="1333983"/>
              <a:ext cx="3093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b="1" dirty="0"/>
                <a:t>*</a:t>
              </a:r>
              <a:endParaRPr lang="zh-TW" altLang="en-US" sz="2400" dirty="0"/>
            </a:p>
          </p:txBody>
        </p:sp>
      </p:grpSp>
      <p:sp>
        <p:nvSpPr>
          <p:cNvPr id="65" name="文字方塊 64">
            <a:extLst>
              <a:ext uri="{FF2B5EF4-FFF2-40B4-BE49-F238E27FC236}">
                <a16:creationId xmlns="" xmlns:a16="http://schemas.microsoft.com/office/drawing/2014/main" id="{5F85C742-966A-4276-BD7F-98682B39D289}"/>
              </a:ext>
            </a:extLst>
          </p:cNvPr>
          <p:cNvSpPr txBox="1"/>
          <p:nvPr/>
        </p:nvSpPr>
        <p:spPr>
          <a:xfrm>
            <a:off x="7536487" y="1616827"/>
            <a:ext cx="1056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postfix</a:t>
            </a:r>
            <a:endParaRPr lang="zh-TW" altLang="en-US" sz="24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744659" y="181051"/>
            <a:ext cx="2746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 smtClean="0"/>
              <a:t>23+6*8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949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9210" y="360999"/>
            <a:ext cx="211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資料結構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1256372" y="959005"/>
            <a:ext cx="2118732" cy="2929498"/>
            <a:chOff x="1724722" y="1120255"/>
            <a:chExt cx="2118732" cy="2929498"/>
          </a:xfrm>
        </p:grpSpPr>
        <p:grpSp>
          <p:nvGrpSpPr>
            <p:cNvPr id="7" name="群組 6"/>
            <p:cNvGrpSpPr/>
            <p:nvPr/>
          </p:nvGrpSpPr>
          <p:grpSpPr>
            <a:xfrm>
              <a:off x="2096431" y="2207941"/>
              <a:ext cx="1516566" cy="802888"/>
              <a:chOff x="535260" y="2364058"/>
              <a:chExt cx="1516566" cy="80288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535260" y="2364058"/>
                <a:ext cx="1516566" cy="80288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653463" y="2503892"/>
                <a:ext cx="1280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/>
                  <a:t>運算元</a:t>
                </a: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2096431" y="3246865"/>
              <a:ext cx="1516566" cy="802888"/>
              <a:chOff x="2278565" y="2364058"/>
              <a:chExt cx="1516566" cy="80288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278565" y="2364058"/>
                <a:ext cx="1516566" cy="80288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2396768" y="2503892"/>
                <a:ext cx="1280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/>
                  <a:t>運算子</a:t>
                </a:r>
              </a:p>
            </p:txBody>
          </p:sp>
        </p:grpSp>
        <p:sp>
          <p:nvSpPr>
            <p:cNvPr id="9" name="文字方塊 8"/>
            <p:cNvSpPr txBox="1"/>
            <p:nvPr/>
          </p:nvSpPr>
          <p:spPr>
            <a:xfrm>
              <a:off x="1724722" y="1120255"/>
              <a:ext cx="2118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/>
                <a:t>字元</a:t>
              </a:r>
              <a:r>
                <a:rPr lang="en-US" altLang="zh-TW" sz="2800" dirty="0"/>
                <a:t>(char)</a:t>
              </a:r>
              <a:endParaRPr lang="zh-TW" altLang="en-US" sz="28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263480" y="959005"/>
            <a:ext cx="2408665" cy="1890574"/>
            <a:chOff x="4073912" y="2390083"/>
            <a:chExt cx="2408665" cy="1890574"/>
          </a:xfrm>
        </p:grpSpPr>
        <p:grpSp>
          <p:nvGrpSpPr>
            <p:cNvPr id="12" name="群組 11"/>
            <p:cNvGrpSpPr/>
            <p:nvPr/>
          </p:nvGrpSpPr>
          <p:grpSpPr>
            <a:xfrm>
              <a:off x="4073912" y="3477769"/>
              <a:ext cx="2408665" cy="802888"/>
              <a:chOff x="646768" y="4676526"/>
              <a:chExt cx="3259872" cy="8028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46768" y="4676526"/>
                <a:ext cx="3259872" cy="80288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900847" y="4781046"/>
                <a:ext cx="2751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/>
                  <a:t>中序算式</a:t>
                </a:r>
              </a:p>
            </p:txBody>
          </p:sp>
        </p:grpSp>
        <p:sp>
          <p:nvSpPr>
            <p:cNvPr id="14" name="文字方塊 13"/>
            <p:cNvSpPr txBox="1"/>
            <p:nvPr/>
          </p:nvSpPr>
          <p:spPr>
            <a:xfrm>
              <a:off x="4218879" y="2390083"/>
              <a:ext cx="21187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/>
                <a:t>字元陣列</a:t>
              </a:r>
              <a:r>
                <a:rPr lang="en-US" altLang="zh-TW" sz="2800" dirty="0"/>
                <a:t>(char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array)</a:t>
              </a:r>
              <a:endParaRPr lang="zh-TW" altLang="en-US" sz="28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8073484" y="2011377"/>
            <a:ext cx="1516566" cy="8028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289504" y="3085615"/>
            <a:ext cx="2408665" cy="802888"/>
            <a:chOff x="3984321" y="3237574"/>
            <a:chExt cx="2408665" cy="802888"/>
          </a:xfrm>
        </p:grpSpPr>
        <p:sp>
          <p:nvSpPr>
            <p:cNvPr id="18" name="文字方塊 17"/>
            <p:cNvSpPr txBox="1"/>
            <p:nvPr/>
          </p:nvSpPr>
          <p:spPr>
            <a:xfrm>
              <a:off x="4167224" y="3377408"/>
              <a:ext cx="1976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/>
                <a:t>後序算式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984321" y="3237574"/>
              <a:ext cx="2408665" cy="80288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7620000" y="959005"/>
            <a:ext cx="417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數字</a:t>
            </a:r>
            <a:r>
              <a:rPr lang="en-US" altLang="zh-TW" sz="2800" dirty="0"/>
              <a:t>(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, float, double ….)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205439" y="2123338"/>
            <a:ext cx="125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答案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9210" y="4438630"/>
            <a:ext cx="211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演算法</a:t>
            </a:r>
          </a:p>
        </p:txBody>
      </p:sp>
      <p:sp>
        <p:nvSpPr>
          <p:cNvPr id="24" name="矩形 23"/>
          <p:cNvSpPr/>
          <p:nvPr/>
        </p:nvSpPr>
        <p:spPr>
          <a:xfrm>
            <a:off x="1449662" y="5085400"/>
            <a:ext cx="1732155" cy="96272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256372" y="5305149"/>
            <a:ext cx="211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編輯</a:t>
            </a:r>
          </a:p>
        </p:txBody>
      </p:sp>
      <p:sp>
        <p:nvSpPr>
          <p:cNvPr id="27" name="矩形 26"/>
          <p:cNvSpPr/>
          <p:nvPr/>
        </p:nvSpPr>
        <p:spPr>
          <a:xfrm>
            <a:off x="3761682" y="5085400"/>
            <a:ext cx="1732155" cy="96272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568394" y="5305152"/>
            <a:ext cx="211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轉換後序</a:t>
            </a:r>
          </a:p>
        </p:txBody>
      </p:sp>
      <p:sp>
        <p:nvSpPr>
          <p:cNvPr id="29" name="矩形 28"/>
          <p:cNvSpPr/>
          <p:nvPr/>
        </p:nvSpPr>
        <p:spPr>
          <a:xfrm>
            <a:off x="6103438" y="5085400"/>
            <a:ext cx="1732155" cy="96272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954752" y="5327455"/>
            <a:ext cx="211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後序計算</a:t>
            </a:r>
          </a:p>
        </p:txBody>
      </p:sp>
    </p:spTree>
    <p:extLst>
      <p:ext uri="{BB962C8B-B14F-4D97-AF65-F5344CB8AC3E}">
        <p14:creationId xmlns:p14="http://schemas.microsoft.com/office/powerpoint/2010/main" val="27388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531432" y="3975395"/>
            <a:ext cx="2408665" cy="802888"/>
            <a:chOff x="4263480" y="2091296"/>
            <a:chExt cx="2408665" cy="802888"/>
          </a:xfrm>
        </p:grpSpPr>
        <p:sp>
          <p:nvSpPr>
            <p:cNvPr id="2" name="矩形 1"/>
            <p:cNvSpPr/>
            <p:nvPr/>
          </p:nvSpPr>
          <p:spPr>
            <a:xfrm>
              <a:off x="4263480" y="2091296"/>
              <a:ext cx="2408665" cy="80288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4451215" y="2240420"/>
              <a:ext cx="2033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/>
                <a:t>中序算式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920979" y="3024272"/>
            <a:ext cx="1516566" cy="8028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039182" y="3164106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運算元</a:t>
            </a:r>
          </a:p>
        </p:txBody>
      </p:sp>
      <p:sp>
        <p:nvSpPr>
          <p:cNvPr id="8" name="矩形 7"/>
          <p:cNvSpPr/>
          <p:nvPr/>
        </p:nvSpPr>
        <p:spPr>
          <a:xfrm>
            <a:off x="8920979" y="4945098"/>
            <a:ext cx="1516566" cy="8028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039182" y="5084932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運算子</a:t>
            </a:r>
          </a:p>
        </p:txBody>
      </p:sp>
      <p:sp>
        <p:nvSpPr>
          <p:cNvPr id="11" name="內容版面配置區 3"/>
          <p:cNvSpPr txBox="1">
            <a:spLocks/>
          </p:cNvSpPr>
          <p:nvPr/>
        </p:nvSpPr>
        <p:spPr>
          <a:xfrm>
            <a:off x="648722" y="436030"/>
            <a:ext cx="5450995" cy="25882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14+3x6</a:t>
            </a:r>
          </a:p>
          <a:p>
            <a:r>
              <a:rPr lang="zh-TW" altLang="en-US" sz="2400" dirty="0"/>
              <a:t>轉換字元陣列為算式 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zh-TW" sz="2400" dirty="0"/>
              <a:t>)</a:t>
            </a:r>
            <a:r>
              <a:rPr lang="zh-TW" altLang="en-US" sz="2400" dirty="0"/>
              <a:t> 構成元素 </a:t>
            </a:r>
            <a:r>
              <a:rPr lang="en-US" altLang="zh-TW" sz="2400" dirty="0"/>
              <a:t>(E)</a:t>
            </a:r>
          </a:p>
          <a:p>
            <a:r>
              <a:rPr lang="zh-TW" altLang="en-US" sz="2400" dirty="0"/>
              <a:t>資料結構</a:t>
            </a:r>
            <a:endParaRPr lang="en-US" altLang="zh-TW" sz="2400" dirty="0"/>
          </a:p>
          <a:p>
            <a:pPr lvl="1"/>
            <a:r>
              <a:rPr lang="zh-TW" altLang="en-US" sz="2000" dirty="0"/>
              <a:t>值 </a:t>
            </a:r>
            <a:endParaRPr lang="en-US" altLang="zh-TW" sz="2000" dirty="0"/>
          </a:p>
          <a:p>
            <a:pPr lvl="1"/>
            <a:r>
              <a:rPr lang="zh-TW" altLang="en-US" sz="2000" dirty="0"/>
              <a:t>資料類型</a:t>
            </a:r>
            <a:endParaRPr lang="en-US" altLang="zh-TW" sz="2000" dirty="0"/>
          </a:p>
          <a:p>
            <a:pPr lvl="1"/>
            <a:r>
              <a:rPr lang="zh-TW" altLang="en-US" sz="2000" dirty="0"/>
              <a:t>運算優先度</a:t>
            </a:r>
            <a:endParaRPr lang="en-US" altLang="zh-TW" sz="20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7487950" y="4100354"/>
            <a:ext cx="1086551" cy="525527"/>
            <a:chOff x="6941537" y="4100354"/>
            <a:chExt cx="1086551" cy="525527"/>
          </a:xfrm>
        </p:grpSpPr>
        <p:sp>
          <p:nvSpPr>
            <p:cNvPr id="13" name="矩形 12"/>
            <p:cNvSpPr/>
            <p:nvPr/>
          </p:nvSpPr>
          <p:spPr>
            <a:xfrm>
              <a:off x="6941537" y="4116128"/>
              <a:ext cx="542693" cy="50136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952688" y="4102661"/>
              <a:ext cx="4869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</a:rPr>
                <a:t> </a:t>
              </a:r>
              <a:r>
                <a:rPr lang="en-US" altLang="zh-TW" sz="2800" dirty="0">
                  <a:solidFill>
                    <a:srgbClr val="FF0000"/>
                  </a:solidFill>
                </a:rPr>
                <a:t>1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85395" y="4113821"/>
              <a:ext cx="542693" cy="50136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496546" y="4100354"/>
              <a:ext cx="486938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</a:rPr>
                <a:t> </a:t>
              </a:r>
              <a:r>
                <a:rPr lang="en-US" altLang="zh-TW" sz="2800" dirty="0">
                  <a:solidFill>
                    <a:srgbClr val="FF0000"/>
                  </a:solidFill>
                </a:rPr>
                <a:t>4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897882" y="4102217"/>
            <a:ext cx="542693" cy="523220"/>
            <a:chOff x="8128447" y="4102217"/>
            <a:chExt cx="542693" cy="523220"/>
          </a:xfrm>
        </p:grpSpPr>
        <p:sp>
          <p:nvSpPr>
            <p:cNvPr id="20" name="矩形 19"/>
            <p:cNvSpPr/>
            <p:nvPr/>
          </p:nvSpPr>
          <p:spPr>
            <a:xfrm>
              <a:off x="8128447" y="4115684"/>
              <a:ext cx="542693" cy="50136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139598" y="4102217"/>
              <a:ext cx="486938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</a:rPr>
                <a:t> </a:t>
              </a:r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9709969" y="4102217"/>
            <a:ext cx="542693" cy="523220"/>
            <a:chOff x="8773262" y="4102217"/>
            <a:chExt cx="542693" cy="523220"/>
          </a:xfrm>
        </p:grpSpPr>
        <p:sp>
          <p:nvSpPr>
            <p:cNvPr id="23" name="矩形 22"/>
            <p:cNvSpPr/>
            <p:nvPr/>
          </p:nvSpPr>
          <p:spPr>
            <a:xfrm>
              <a:off x="8773262" y="4115684"/>
              <a:ext cx="542693" cy="50136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784413" y="4102217"/>
              <a:ext cx="486938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</a:rPr>
                <a:t> </a:t>
              </a:r>
              <a:r>
                <a:rPr lang="en-US" altLang="zh-TW" sz="2800" dirty="0">
                  <a:solidFill>
                    <a:srgbClr val="FF0000"/>
                  </a:solidFill>
                </a:rPr>
                <a:t>3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465697" y="4111958"/>
            <a:ext cx="542693" cy="50136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476848" y="4098491"/>
            <a:ext cx="4869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29" name="矩形 28"/>
          <p:cNvSpPr/>
          <p:nvPr/>
        </p:nvSpPr>
        <p:spPr>
          <a:xfrm>
            <a:off x="11236202" y="4114717"/>
            <a:ext cx="542693" cy="5013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1247353" y="4101250"/>
            <a:ext cx="48693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754033" y="4124519"/>
            <a:ext cx="163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字元陣列</a:t>
            </a:r>
          </a:p>
        </p:txBody>
      </p:sp>
      <p:grpSp>
        <p:nvGrpSpPr>
          <p:cNvPr id="57" name="群組 56"/>
          <p:cNvGrpSpPr/>
          <p:nvPr/>
        </p:nvGrpSpPr>
        <p:grpSpPr>
          <a:xfrm>
            <a:off x="6559872" y="583555"/>
            <a:ext cx="5148912" cy="1498880"/>
            <a:chOff x="6738288" y="92904"/>
            <a:chExt cx="5148912" cy="1498880"/>
          </a:xfrm>
        </p:grpSpPr>
        <p:grpSp>
          <p:nvGrpSpPr>
            <p:cNvPr id="37" name="群組 36"/>
            <p:cNvGrpSpPr/>
            <p:nvPr/>
          </p:nvGrpSpPr>
          <p:grpSpPr>
            <a:xfrm>
              <a:off x="7500266" y="842344"/>
              <a:ext cx="542693" cy="523220"/>
              <a:chOff x="8128447" y="4102217"/>
              <a:chExt cx="542693" cy="52322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8128447" y="4115684"/>
                <a:ext cx="542693" cy="50136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8139598" y="4102217"/>
                <a:ext cx="48693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/>
                  <a:t>E</a:t>
                </a:r>
                <a:endParaRPr lang="zh-TW" altLang="en-US" sz="2800" dirty="0"/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8202795" y="845103"/>
              <a:ext cx="542693" cy="523220"/>
              <a:chOff x="8128447" y="4102217"/>
              <a:chExt cx="542693" cy="52322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8128447" y="4115684"/>
                <a:ext cx="542693" cy="50136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8139598" y="4102217"/>
                <a:ext cx="48693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/>
                  <a:t>E</a:t>
                </a:r>
                <a:endParaRPr lang="zh-TW" altLang="en-US" sz="2800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8900821" y="846497"/>
              <a:ext cx="542693" cy="523220"/>
              <a:chOff x="8128447" y="4102217"/>
              <a:chExt cx="542693" cy="52322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8128447" y="4115684"/>
                <a:ext cx="542693" cy="50136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8139598" y="4102217"/>
                <a:ext cx="48693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/>
                  <a:t>E</a:t>
                </a:r>
                <a:endParaRPr lang="zh-TW" altLang="en-US" sz="2800" dirty="0"/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9632300" y="844660"/>
              <a:ext cx="542693" cy="523220"/>
              <a:chOff x="8128447" y="4102217"/>
              <a:chExt cx="542693" cy="52322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8128447" y="4115684"/>
                <a:ext cx="542693" cy="50136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8139598" y="4102217"/>
                <a:ext cx="48693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/>
                  <a:t>E</a:t>
                </a:r>
                <a:endParaRPr lang="zh-TW" altLang="en-US" sz="2800" dirty="0"/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>
              <a:off x="10334829" y="847419"/>
              <a:ext cx="542693" cy="523220"/>
              <a:chOff x="8128447" y="4102217"/>
              <a:chExt cx="542693" cy="52322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128447" y="4115684"/>
                <a:ext cx="542693" cy="50136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8139598" y="4102217"/>
                <a:ext cx="48693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/>
                  <a:t>E</a:t>
                </a:r>
                <a:endParaRPr lang="zh-TW" altLang="en-US" sz="2800" dirty="0"/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11032855" y="848813"/>
              <a:ext cx="542693" cy="523220"/>
              <a:chOff x="8128447" y="4102217"/>
              <a:chExt cx="542693" cy="52322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8128447" y="4115684"/>
                <a:ext cx="542693" cy="50136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8139598" y="4102217"/>
                <a:ext cx="48693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/>
                  <a:t>E</a:t>
                </a:r>
                <a:endParaRPr lang="zh-TW" altLang="en-US" sz="2800" dirty="0"/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7098824" y="629061"/>
              <a:ext cx="4788376" cy="962723"/>
            </a:xfrm>
            <a:prstGeom prst="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738288" y="92904"/>
              <a:ext cx="2033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Function</a:t>
              </a:r>
              <a:endPara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99389"/>
            <a:ext cx="211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Function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52266" y="455768"/>
            <a:ext cx="3590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queue: </a:t>
            </a:r>
          </a:p>
          <a:p>
            <a:r>
              <a:rPr lang="en-US" altLang="zh-TW" sz="2400" dirty="0"/>
              <a:t>C++</a:t>
            </a:r>
            <a:r>
              <a:rPr lang="zh-TW" altLang="en-US" sz="2400" dirty="0"/>
              <a:t>標準模板庫 </a:t>
            </a:r>
            <a:r>
              <a:rPr lang="en-US" altLang="zh-TW" sz="2400" dirty="0"/>
              <a:t>(Standard Template Library, STL)</a:t>
            </a:r>
          </a:p>
          <a:p>
            <a:endParaRPr lang="en-US" altLang="zh-TW" sz="2400" dirty="0"/>
          </a:p>
          <a:p>
            <a:r>
              <a:rPr lang="en-US" altLang="zh-TW" sz="2400" dirty="0"/>
              <a:t>#include &lt;queue&gt;</a:t>
            </a:r>
          </a:p>
          <a:p>
            <a:r>
              <a:rPr lang="en-US" altLang="zh-TW" sz="2400" dirty="0"/>
              <a:t>using namespace </a:t>
            </a:r>
            <a:r>
              <a:rPr lang="en-US" altLang="zh-TW" sz="2400" dirty="0" err="1"/>
              <a:t>std</a:t>
            </a:r>
            <a:r>
              <a:rPr lang="en-US" altLang="zh-TW" sz="2400" dirty="0"/>
              <a:t>;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29" y="99389"/>
            <a:ext cx="5591988" cy="629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3748" y="277349"/>
            <a:ext cx="6601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C++</a:t>
            </a:r>
            <a:r>
              <a:rPr lang="zh-TW" altLang="en-US" sz="2400" dirty="0"/>
              <a:t>標準模板庫 </a:t>
            </a:r>
            <a:r>
              <a:rPr lang="en-US" altLang="zh-TW" sz="2400" dirty="0"/>
              <a:t>(Standard Template Library, STL)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23748" y="834536"/>
            <a:ext cx="6601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Queue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function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65" y="1391723"/>
            <a:ext cx="10414077" cy="42574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76" y="5649202"/>
            <a:ext cx="945826" cy="5159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26012" y="5722488"/>
            <a:ext cx="139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c++</a:t>
            </a:r>
            <a:r>
              <a:rPr lang="en-US" altLang="zh-TW" dirty="0"/>
              <a:t> 11 only)</a:t>
            </a:r>
          </a:p>
        </p:txBody>
      </p:sp>
    </p:spTree>
    <p:extLst>
      <p:ext uri="{BB962C8B-B14F-4D97-AF65-F5344CB8AC3E}">
        <p14:creationId xmlns:p14="http://schemas.microsoft.com/office/powerpoint/2010/main" val="10290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3748" y="277349"/>
            <a:ext cx="6601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C++</a:t>
            </a:r>
            <a:r>
              <a:rPr lang="zh-TW" altLang="en-US" sz="2400" dirty="0"/>
              <a:t>標準模板庫 </a:t>
            </a:r>
            <a:r>
              <a:rPr lang="en-US" altLang="zh-TW" sz="2400" dirty="0"/>
              <a:t>(Standard Template Library, STL)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23748" y="834536"/>
            <a:ext cx="6601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Stack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function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76" y="5649202"/>
            <a:ext cx="945826" cy="5159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26012" y="5722488"/>
            <a:ext cx="139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c++</a:t>
            </a:r>
            <a:r>
              <a:rPr lang="en-US" altLang="zh-TW" dirty="0"/>
              <a:t> 11 only)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64" y="1428367"/>
            <a:ext cx="10414077" cy="42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eting Exampl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Meeting" id="{F54F2895-07B6-499E-A5C3-2BE936ED259C}" vid="{E7A308A3-2A44-4F1D-9AA7-CDACBAAAA9F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</TotalTime>
  <Words>422</Words>
  <Application>Microsoft Office PowerPoint</Application>
  <PresentationFormat>寬螢幕</PresentationFormat>
  <Paragraphs>129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Agency FB</vt:lpstr>
      <vt:lpstr>Arial</vt:lpstr>
      <vt:lpstr>Calibri</vt:lpstr>
      <vt:lpstr>Meeting Example2</vt:lpstr>
      <vt:lpstr>Calculator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 Depth map coding in HEVC, some related works, current progress and future works</dc:title>
  <dc:creator>Administrator</dc:creator>
  <cp:lastModifiedBy>HanYen</cp:lastModifiedBy>
  <cp:revision>262</cp:revision>
  <dcterms:created xsi:type="dcterms:W3CDTF">2014-05-29T02:10:30Z</dcterms:created>
  <dcterms:modified xsi:type="dcterms:W3CDTF">2018-11-22T03:21:39Z</dcterms:modified>
</cp:coreProperties>
</file>