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notesMasterIdLst>
    <p:notesMasterId r:id="rId15"/>
  </p:notesMasterIdLst>
  <p:sldIdLst>
    <p:sldId id="256" r:id="rId2"/>
    <p:sldId id="257" r:id="rId3"/>
    <p:sldId id="260" r:id="rId4"/>
    <p:sldId id="261" r:id="rId5"/>
    <p:sldId id="258" r:id="rId6"/>
    <p:sldId id="259" r:id="rId7"/>
    <p:sldId id="262" r:id="rId8"/>
    <p:sldId id="266" r:id="rId9"/>
    <p:sldId id="270" r:id="rId10"/>
    <p:sldId id="263"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C91EDA-E668-1632-AE37-541FB31F187E}" v="62" dt="2024-04-19T18:37:28.850"/>
    <p1510:client id="{5A1D5016-C168-1CDC-70EA-8F1C0A524EB5}" v="2333" dt="2024-04-19T21:42:05.598"/>
    <p1510:client id="{850AB23A-EA8C-18A4-F215-96850E6F9442}" v="207" dt="2024-04-19T20:43:24.0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7" d="100"/>
          <a:sy n="47" d="100"/>
        </p:scale>
        <p:origin x="51" y="4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779E96-18ED-48F2-AAF1-E9CFABA889AC}" type="datetimeFigureOut">
              <a:t>4/19/2024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FCBD4F-D014-46A9-B197-F2E8F87F956A}" type="slidenum">
              <a:t>‹#›</a:t>
            </a:fld>
            <a:endParaRPr lang="en-US"/>
          </a:p>
        </p:txBody>
      </p:sp>
    </p:spTree>
    <p:extLst>
      <p:ext uri="{BB962C8B-B14F-4D97-AF65-F5344CB8AC3E}">
        <p14:creationId xmlns:p14="http://schemas.microsoft.com/office/powerpoint/2010/main" val="2231094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believe this is the research question because most studies on this topic have been done through paper, not really using hearing to test the effects of framing bias on how these scenarios are given. </a:t>
            </a:r>
          </a:p>
        </p:txBody>
      </p:sp>
      <p:sp>
        <p:nvSpPr>
          <p:cNvPr id="4" name="Slide Number Placeholder 3"/>
          <p:cNvSpPr>
            <a:spLocks noGrp="1"/>
          </p:cNvSpPr>
          <p:nvPr>
            <p:ph type="sldNum" sz="quarter" idx="5"/>
          </p:nvPr>
        </p:nvSpPr>
        <p:spPr/>
        <p:txBody>
          <a:bodyPr/>
          <a:lstStyle/>
          <a:p>
            <a:fld id="{B6FCBD4F-D014-46A9-B197-F2E8F87F956A}" type="slidenum">
              <a:rPr lang="en-US"/>
              <a:t>5</a:t>
            </a:fld>
            <a:endParaRPr lang="en-US"/>
          </a:p>
        </p:txBody>
      </p:sp>
    </p:spTree>
    <p:extLst>
      <p:ext uri="{BB962C8B-B14F-4D97-AF65-F5344CB8AC3E}">
        <p14:creationId xmlns:p14="http://schemas.microsoft.com/office/powerpoint/2010/main" val="652874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Data was collected through online surveys that recorded their responses.</a:t>
            </a:r>
          </a:p>
        </p:txBody>
      </p:sp>
      <p:sp>
        <p:nvSpPr>
          <p:cNvPr id="4" name="Slide Number Placeholder 3"/>
          <p:cNvSpPr>
            <a:spLocks noGrp="1"/>
          </p:cNvSpPr>
          <p:nvPr>
            <p:ph type="sldNum" sz="quarter" idx="5"/>
          </p:nvPr>
        </p:nvSpPr>
        <p:spPr/>
        <p:txBody>
          <a:bodyPr/>
          <a:lstStyle/>
          <a:p>
            <a:fld id="{B6FCBD4F-D014-46A9-B197-F2E8F87F956A}" type="slidenum">
              <a:rPr lang="en-US"/>
              <a:t>6</a:t>
            </a:fld>
            <a:endParaRPr lang="en-US"/>
          </a:p>
        </p:txBody>
      </p:sp>
    </p:spTree>
    <p:extLst>
      <p:ext uri="{BB962C8B-B14F-4D97-AF65-F5344CB8AC3E}">
        <p14:creationId xmlns:p14="http://schemas.microsoft.com/office/powerpoint/2010/main" val="1706508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lnSpc>
                <a:spcPct val="110000"/>
              </a:lnSpc>
              <a:spcBef>
                <a:spcPts val="500"/>
              </a:spcBef>
              <a:buFont typeface="Wingdings,Sans-Serif"/>
              <a:buChar char="•"/>
            </a:pPr>
            <a:r>
              <a:rPr lang="en-US"/>
              <a:t>In this study, authors used two-way ANOVA(Analysis of Variance) to analyze the differences in response based on the framing condition and the mode of message delivery.</a:t>
            </a:r>
          </a:p>
          <a:p>
            <a:pPr lvl="2">
              <a:lnSpc>
                <a:spcPct val="110000"/>
              </a:lnSpc>
              <a:spcBef>
                <a:spcPts val="500"/>
              </a:spcBef>
              <a:buFont typeface="Wingdings,Sans-Serif"/>
              <a:buChar char="•"/>
            </a:pPr>
            <a:r>
              <a:rPr lang="en-US"/>
              <a:t>Random Sampling: random assignment to condition</a:t>
            </a:r>
            <a:endParaRPr lang="en-US">
              <a:cs typeface="Calibri"/>
            </a:endParaRPr>
          </a:p>
          <a:p>
            <a:pPr lvl="2">
              <a:lnSpc>
                <a:spcPct val="110000"/>
              </a:lnSpc>
              <a:spcBef>
                <a:spcPts val="500"/>
              </a:spcBef>
              <a:buFont typeface="Wingdings,Sans-Serif"/>
              <a:buChar char="•"/>
            </a:pPr>
            <a:r>
              <a:rPr lang="en-US"/>
              <a:t>Normal distribution: no evidence</a:t>
            </a:r>
            <a:endParaRPr lang="en-US">
              <a:cs typeface="Calibri"/>
            </a:endParaRPr>
          </a:p>
          <a:p>
            <a:pPr lvl="2">
              <a:lnSpc>
                <a:spcPct val="110000"/>
              </a:lnSpc>
              <a:spcBef>
                <a:spcPts val="500"/>
              </a:spcBef>
              <a:buFont typeface="Wingdings,Sans-Serif"/>
              <a:buChar char="•"/>
            </a:pPr>
            <a:r>
              <a:rPr lang="en-US"/>
              <a:t>Equal variance: no evidence</a:t>
            </a:r>
            <a:endParaRPr lang="en-US">
              <a:cs typeface="Calibri"/>
            </a:endParaRPr>
          </a:p>
          <a:p>
            <a:pPr lvl="2">
              <a:lnSpc>
                <a:spcPct val="110000"/>
              </a:lnSpc>
              <a:spcBef>
                <a:spcPts val="500"/>
              </a:spcBef>
              <a:buFont typeface="Wingdings,Sans-Serif"/>
              <a:buChar char="•"/>
            </a:pPr>
            <a:r>
              <a:rPr lang="en-US"/>
              <a:t>Independent samples: one person should not effect another</a:t>
            </a:r>
            <a:endParaRPr lang="en-US">
              <a:cs typeface="Calibri"/>
            </a:endParaRPr>
          </a:p>
        </p:txBody>
      </p:sp>
      <p:sp>
        <p:nvSpPr>
          <p:cNvPr id="4" name="Slide Number Placeholder 3"/>
          <p:cNvSpPr>
            <a:spLocks noGrp="1"/>
          </p:cNvSpPr>
          <p:nvPr>
            <p:ph type="sldNum" sz="quarter" idx="5"/>
          </p:nvPr>
        </p:nvSpPr>
        <p:spPr/>
        <p:txBody>
          <a:bodyPr/>
          <a:lstStyle/>
          <a:p>
            <a:fld id="{B6FCBD4F-D014-46A9-B197-F2E8F87F956A}" type="slidenum">
              <a:t>10</a:t>
            </a:fld>
            <a:endParaRPr lang="en-US"/>
          </a:p>
        </p:txBody>
      </p:sp>
    </p:spTree>
    <p:extLst>
      <p:ext uri="{BB962C8B-B14F-4D97-AF65-F5344CB8AC3E}">
        <p14:creationId xmlns:p14="http://schemas.microsoft.com/office/powerpoint/2010/main" val="4273019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4/19/2024</a:t>
            </a:fld>
            <a:endParaRPr lang="en-US"/>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516303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4/19/2024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06662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4/19/2024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240275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4/19/2024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758665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4/19/2024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92827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4/19/2024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17819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4/19/2024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29729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4/19/2024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71049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4/19/2024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44294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4/19/2024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2519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4/19/2024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1380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4/19/2024</a:t>
            </a:fld>
            <a:endParaRPr lang="en-US"/>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2942811642"/>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44" r:id="rId6"/>
    <p:sldLayoutId id="2147483740" r:id="rId7"/>
    <p:sldLayoutId id="2147483741" r:id="rId8"/>
    <p:sldLayoutId id="2147483742" r:id="rId9"/>
    <p:sldLayoutId id="2147483743" r:id="rId10"/>
    <p:sldLayoutId id="2147483745"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lue abstract watercolor pattern on a white background">
            <a:extLst>
              <a:ext uri="{FF2B5EF4-FFF2-40B4-BE49-F238E27FC236}">
                <a16:creationId xmlns:a16="http://schemas.microsoft.com/office/drawing/2014/main" id="{BB55E063-166F-7C9C-B0B3-C426EEE9CA5F}"/>
              </a:ext>
            </a:extLst>
          </p:cNvPr>
          <p:cNvPicPr>
            <a:picLocks noChangeAspect="1"/>
          </p:cNvPicPr>
          <p:nvPr/>
        </p:nvPicPr>
        <p:blipFill rotWithShape="1">
          <a:blip r:embed="rId2">
            <a:alphaModFix amt="50000"/>
          </a:blip>
          <a:srcRect t="15582" r="6" b="6"/>
          <a:stretch/>
        </p:blipFill>
        <p:spPr>
          <a:xfrm>
            <a:off x="20" y="10"/>
            <a:ext cx="12188931" cy="6857990"/>
          </a:xfrm>
          <a:prstGeom prst="rect">
            <a:avLst/>
          </a:prstGeom>
        </p:spPr>
      </p:pic>
      <p:sp>
        <p:nvSpPr>
          <p:cNvPr id="2" name="Title 1"/>
          <p:cNvSpPr>
            <a:spLocks noGrp="1"/>
          </p:cNvSpPr>
          <p:nvPr>
            <p:ph type="ctrTitle"/>
          </p:nvPr>
        </p:nvSpPr>
        <p:spPr>
          <a:xfrm>
            <a:off x="1527048" y="1124712"/>
            <a:ext cx="9144000" cy="3063240"/>
          </a:xfrm>
        </p:spPr>
        <p:txBody>
          <a:bodyPr vert="horz" lIns="91440" tIns="45720" rIns="91440" bIns="45720" rtlCol="0">
            <a:normAutofit fontScale="90000"/>
          </a:bodyPr>
          <a:lstStyle/>
          <a:p>
            <a:pPr algn="ctr"/>
            <a:r>
              <a:rPr lang="en-US" sz="4400">
                <a:latin typeface="Calibri"/>
                <a:ea typeface="+mj-lt"/>
                <a:cs typeface="+mj-lt"/>
              </a:rPr>
              <a:t>Looking at Both Sides of the Coin: Mixed Representation Moderates Attribute-framing Bias in Written and Auditory Messages</a:t>
            </a:r>
          </a:p>
        </p:txBody>
      </p:sp>
      <p:sp>
        <p:nvSpPr>
          <p:cNvPr id="3" name="Subtitle 2"/>
          <p:cNvSpPr>
            <a:spLocks noGrp="1"/>
          </p:cNvSpPr>
          <p:nvPr>
            <p:ph type="subTitle" idx="1"/>
          </p:nvPr>
        </p:nvSpPr>
        <p:spPr>
          <a:xfrm>
            <a:off x="1527048" y="4599432"/>
            <a:ext cx="9144000" cy="1227520"/>
          </a:xfrm>
        </p:spPr>
        <p:txBody>
          <a:bodyPr vert="horz" lIns="91440" tIns="45720" rIns="91440" bIns="45720" rtlCol="0" anchor="t">
            <a:normAutofit/>
          </a:bodyPr>
          <a:lstStyle/>
          <a:p>
            <a:pPr algn="ctr"/>
            <a:r>
              <a:rPr lang="en-US" sz="2000">
                <a:latin typeface="Calibri"/>
                <a:ea typeface="Calibri"/>
                <a:cs typeface="Calibri"/>
              </a:rPr>
              <a:t>Hamutal Kreiner &amp; Eyal Gamliel</a:t>
            </a:r>
          </a:p>
          <a:p>
            <a:pPr algn="ctr"/>
            <a:r>
              <a:rPr lang="en-US" sz="3200">
                <a:latin typeface="Calibri"/>
                <a:ea typeface="Calibri"/>
                <a:cs typeface="Calibri"/>
              </a:rPr>
              <a:t>Presentation By: </a:t>
            </a:r>
            <a:r>
              <a:rPr lang="en-US" sz="3200" err="1">
                <a:latin typeface="Calibri"/>
                <a:ea typeface="Calibri"/>
                <a:cs typeface="Calibri"/>
              </a:rPr>
              <a:t>Youngjae</a:t>
            </a:r>
            <a:r>
              <a:rPr lang="en-US" sz="3200">
                <a:latin typeface="Calibri"/>
                <a:ea typeface="Calibri"/>
                <a:cs typeface="Calibri"/>
              </a:rPr>
              <a:t> Cho &amp; Jimena Mendoza</a:t>
            </a:r>
          </a:p>
        </p:txBody>
      </p:sp>
      <p:sp>
        <p:nvSpPr>
          <p:cNvPr id="7" name="Rectangle 6">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571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6">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E1757-700C-F141-7E11-4BFDBE46D277}"/>
              </a:ext>
            </a:extLst>
          </p:cNvPr>
          <p:cNvSpPr>
            <a:spLocks noGrp="1"/>
          </p:cNvSpPr>
          <p:nvPr>
            <p:ph type="title"/>
          </p:nvPr>
        </p:nvSpPr>
        <p:spPr/>
        <p:txBody>
          <a:bodyPr/>
          <a:lstStyle/>
          <a:p>
            <a:r>
              <a:rPr lang="en-US">
                <a:latin typeface="Calibri"/>
                <a:ea typeface="Calibri"/>
                <a:cs typeface="Calibri"/>
              </a:rPr>
              <a:t>Statistical Methodology</a:t>
            </a:r>
            <a:endParaRPr lang="en-US"/>
          </a:p>
        </p:txBody>
      </p:sp>
      <p:sp>
        <p:nvSpPr>
          <p:cNvPr id="3" name="Content Placeholder 2">
            <a:extLst>
              <a:ext uri="{FF2B5EF4-FFF2-40B4-BE49-F238E27FC236}">
                <a16:creationId xmlns:a16="http://schemas.microsoft.com/office/drawing/2014/main" id="{9B188C31-A114-D2A9-0B13-B6446F84D01E}"/>
              </a:ext>
            </a:extLst>
          </p:cNvPr>
          <p:cNvSpPr>
            <a:spLocks noGrp="1"/>
          </p:cNvSpPr>
          <p:nvPr>
            <p:ph idx="1"/>
          </p:nvPr>
        </p:nvSpPr>
        <p:spPr/>
        <p:txBody>
          <a:bodyPr vert="horz" lIns="91440" tIns="45720" rIns="91440" bIns="45720" rtlCol="0" anchor="t">
            <a:normAutofit/>
          </a:bodyPr>
          <a:lstStyle/>
          <a:p>
            <a:pPr marL="0" indent="0">
              <a:buNone/>
            </a:pPr>
            <a:r>
              <a:rPr lang="en-US" sz="3200">
                <a:latin typeface="Calibri"/>
                <a:ea typeface="Calibri"/>
                <a:cs typeface="Calibri"/>
              </a:rPr>
              <a:t>A two-way ANOVA was used to test the effects of the framing bias in single and mixed outcomes.</a:t>
            </a:r>
          </a:p>
          <a:p>
            <a:pPr lvl="1">
              <a:buFont typeface="Courier New" panose="020B0604020202020204" pitchFamily="34" charset="0"/>
              <a:buChar char="o"/>
            </a:pPr>
            <a:r>
              <a:rPr lang="en-US" sz="2800">
                <a:latin typeface="Calibri"/>
                <a:ea typeface="Calibri"/>
                <a:cs typeface="Calibri"/>
              </a:rPr>
              <a:t>With this, we are assuming...</a:t>
            </a:r>
          </a:p>
          <a:p>
            <a:pPr lvl="2">
              <a:buFont typeface="Wingdings" panose="020B0604020202020204" pitchFamily="34" charset="0"/>
              <a:buChar char="§"/>
            </a:pPr>
            <a:r>
              <a:rPr lang="en-US" sz="2400">
                <a:latin typeface="Calibri"/>
                <a:ea typeface="Calibri"/>
                <a:cs typeface="Calibri"/>
              </a:rPr>
              <a:t>Random Sampling</a:t>
            </a:r>
          </a:p>
          <a:p>
            <a:pPr lvl="2">
              <a:buFont typeface="Wingdings" panose="020B0604020202020204" pitchFamily="34" charset="0"/>
              <a:buChar char="§"/>
            </a:pPr>
            <a:r>
              <a:rPr lang="en-US" sz="2400">
                <a:latin typeface="Calibri"/>
                <a:ea typeface="Calibri"/>
                <a:cs typeface="Calibri"/>
              </a:rPr>
              <a:t>Normal distribution</a:t>
            </a:r>
          </a:p>
          <a:p>
            <a:pPr lvl="2">
              <a:buFont typeface="Wingdings" panose="020B0604020202020204" pitchFamily="34" charset="0"/>
              <a:buChar char="§"/>
            </a:pPr>
            <a:r>
              <a:rPr lang="en-US" sz="2400">
                <a:latin typeface="Calibri"/>
                <a:ea typeface="Calibri"/>
                <a:cs typeface="Calibri"/>
              </a:rPr>
              <a:t>Equal variance</a:t>
            </a:r>
          </a:p>
          <a:p>
            <a:pPr lvl="2">
              <a:buFont typeface="Wingdings" panose="020B0604020202020204" pitchFamily="34" charset="0"/>
              <a:buChar char="§"/>
            </a:pPr>
            <a:r>
              <a:rPr lang="en-US" sz="2400">
                <a:latin typeface="Calibri"/>
                <a:ea typeface="Calibri"/>
                <a:cs typeface="Calibri"/>
              </a:rPr>
              <a:t>Independent samples</a:t>
            </a:r>
          </a:p>
          <a:p>
            <a:pPr lvl="1">
              <a:buFont typeface="Courier New" panose="020B0604020202020204" pitchFamily="34" charset="0"/>
              <a:buChar char="o"/>
            </a:pPr>
            <a:r>
              <a:rPr lang="en-US" sz="2800">
                <a:latin typeface="Calibri"/>
                <a:ea typeface="Calibri"/>
                <a:cs typeface="Calibri"/>
              </a:rPr>
              <a:t>No Missing data</a:t>
            </a:r>
          </a:p>
        </p:txBody>
      </p:sp>
    </p:spTree>
    <p:extLst>
      <p:ext uri="{BB962C8B-B14F-4D97-AF65-F5344CB8AC3E}">
        <p14:creationId xmlns:p14="http://schemas.microsoft.com/office/powerpoint/2010/main" val="2968615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20CE6-680D-B8EB-E8BC-33D8E48F76C7}"/>
              </a:ext>
            </a:extLst>
          </p:cNvPr>
          <p:cNvSpPr>
            <a:spLocks noGrp="1"/>
          </p:cNvSpPr>
          <p:nvPr>
            <p:ph type="title"/>
          </p:nvPr>
        </p:nvSpPr>
        <p:spPr/>
        <p:txBody>
          <a:bodyPr/>
          <a:lstStyle/>
          <a:p>
            <a:r>
              <a:rPr lang="en-US">
                <a:latin typeface="Calibri"/>
                <a:cs typeface="Calibri"/>
              </a:rPr>
              <a:t>Three Principles</a:t>
            </a:r>
          </a:p>
        </p:txBody>
      </p:sp>
      <p:sp>
        <p:nvSpPr>
          <p:cNvPr id="3" name="Content Placeholder 2">
            <a:extLst>
              <a:ext uri="{FF2B5EF4-FFF2-40B4-BE49-F238E27FC236}">
                <a16:creationId xmlns:a16="http://schemas.microsoft.com/office/drawing/2014/main" id="{79024E4F-51FF-0202-F214-3F2EE21CCA8F}"/>
              </a:ext>
            </a:extLst>
          </p:cNvPr>
          <p:cNvSpPr>
            <a:spLocks noGrp="1"/>
          </p:cNvSpPr>
          <p:nvPr>
            <p:ph idx="1"/>
          </p:nvPr>
        </p:nvSpPr>
        <p:spPr>
          <a:xfrm>
            <a:off x="838200" y="1929384"/>
            <a:ext cx="10515600" cy="4606864"/>
          </a:xfrm>
        </p:spPr>
        <p:txBody>
          <a:bodyPr vert="horz" lIns="91440" tIns="45720" rIns="91440" bIns="45720" rtlCol="0" anchor="t">
            <a:noAutofit/>
          </a:bodyPr>
          <a:lstStyle/>
          <a:p>
            <a:r>
              <a:rPr lang="en-US" sz="2000" b="1" dirty="0">
                <a:latin typeface="Calibri"/>
                <a:cs typeface="Calibri"/>
              </a:rPr>
              <a:t>Control: </a:t>
            </a:r>
            <a:r>
              <a:rPr lang="en-US" sz="2000" b="1" dirty="0">
                <a:latin typeface="Calibri"/>
                <a:ea typeface="+mn-lt"/>
                <a:cs typeface="+mn-lt"/>
              </a:rPr>
              <a:t>While experiment is controlled for framing types(positive and negative framing), for example, positive framing (85% passed) and negative framing (15% failed), and presentation methods with single and mixed attribute representation. Single attribute representation, which is highlighted by one aspect, whereas in the mixed attribute representation, both positive and negative aspects are presented together. Also, there are outside variables, such as, participant characteristics, cultural background, and psychological factors, which were not clearly controlled.</a:t>
            </a:r>
          </a:p>
          <a:p>
            <a:r>
              <a:rPr lang="en-US" sz="2000" b="1" dirty="0">
                <a:latin typeface="Calibri"/>
                <a:cs typeface="Calibri"/>
              </a:rPr>
              <a:t>Replication: This study was replicated using sample and methods in an experiment. Replication in experiment 1 with different formats and population strengthened their findings. </a:t>
            </a:r>
          </a:p>
          <a:p>
            <a:r>
              <a:rPr lang="en-US" sz="2000" b="1" dirty="0">
                <a:latin typeface="Calibri"/>
                <a:cs typeface="Calibri"/>
              </a:rPr>
              <a:t>Randomization: In experiment 1, participants were randomly assigned to different framing conditions, for instance, positive and negative framing with the single and mixed representation modes. </a:t>
            </a:r>
          </a:p>
        </p:txBody>
      </p:sp>
    </p:spTree>
    <p:extLst>
      <p:ext uri="{BB962C8B-B14F-4D97-AF65-F5344CB8AC3E}">
        <p14:creationId xmlns:p14="http://schemas.microsoft.com/office/powerpoint/2010/main" val="140724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B2264-15B6-B945-A45B-A32CC6610874}"/>
              </a:ext>
            </a:extLst>
          </p:cNvPr>
          <p:cNvSpPr>
            <a:spLocks noGrp="1"/>
          </p:cNvSpPr>
          <p:nvPr>
            <p:ph type="title"/>
          </p:nvPr>
        </p:nvSpPr>
        <p:spPr/>
        <p:txBody>
          <a:bodyPr/>
          <a:lstStyle/>
          <a:p>
            <a:r>
              <a:rPr lang="en-US">
                <a:latin typeface="Calibri"/>
                <a:cs typeface="Calibri"/>
              </a:rPr>
              <a:t>Conclusion</a:t>
            </a:r>
          </a:p>
        </p:txBody>
      </p:sp>
      <p:sp>
        <p:nvSpPr>
          <p:cNvPr id="3" name="Content Placeholder 2">
            <a:extLst>
              <a:ext uri="{FF2B5EF4-FFF2-40B4-BE49-F238E27FC236}">
                <a16:creationId xmlns:a16="http://schemas.microsoft.com/office/drawing/2014/main" id="{2D7455D2-BE5A-2DA0-CD7E-3ABCB34BFF2F}"/>
              </a:ext>
            </a:extLst>
          </p:cNvPr>
          <p:cNvSpPr>
            <a:spLocks noGrp="1"/>
          </p:cNvSpPr>
          <p:nvPr>
            <p:ph idx="1"/>
          </p:nvPr>
        </p:nvSpPr>
        <p:spPr/>
        <p:txBody>
          <a:bodyPr vert="horz" lIns="91440" tIns="45720" rIns="91440" bIns="45720" rtlCol="0" anchor="t">
            <a:normAutofit/>
          </a:bodyPr>
          <a:lstStyle/>
          <a:p>
            <a:pPr marL="0" indent="0">
              <a:buNone/>
            </a:pPr>
            <a:r>
              <a:rPr lang="en-US">
                <a:latin typeface="Calibri"/>
                <a:ea typeface="+mn-lt"/>
                <a:cs typeface="+mn-lt"/>
              </a:rPr>
              <a:t>The authors concluded that mixed representations could effectively alleviate attribute-framing bias, along with potentially other effects in the auditory and written format.</a:t>
            </a:r>
          </a:p>
          <a:p>
            <a:pPr marL="0" indent="0">
              <a:buNone/>
            </a:pPr>
            <a:endParaRPr lang="en-US">
              <a:latin typeface="Calibri"/>
            </a:endParaRPr>
          </a:p>
        </p:txBody>
      </p:sp>
    </p:spTree>
    <p:extLst>
      <p:ext uri="{BB962C8B-B14F-4D97-AF65-F5344CB8AC3E}">
        <p14:creationId xmlns:p14="http://schemas.microsoft.com/office/powerpoint/2010/main" val="1181678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BF479-A2A3-461B-95F9-E223DEB4BA14}"/>
              </a:ext>
            </a:extLst>
          </p:cNvPr>
          <p:cNvSpPr>
            <a:spLocks noGrp="1"/>
          </p:cNvSpPr>
          <p:nvPr>
            <p:ph type="title"/>
          </p:nvPr>
        </p:nvSpPr>
        <p:spPr/>
        <p:txBody>
          <a:bodyPr/>
          <a:lstStyle/>
          <a:p>
            <a:r>
              <a:rPr lang="en-US">
                <a:latin typeface="Calibri"/>
                <a:cs typeface="Calibri"/>
              </a:rPr>
              <a:t>Limitations</a:t>
            </a:r>
            <a:endParaRPr lang="en-US"/>
          </a:p>
        </p:txBody>
      </p:sp>
      <p:sp>
        <p:nvSpPr>
          <p:cNvPr id="3" name="Content Placeholder 2">
            <a:extLst>
              <a:ext uri="{FF2B5EF4-FFF2-40B4-BE49-F238E27FC236}">
                <a16:creationId xmlns:a16="http://schemas.microsoft.com/office/drawing/2014/main" id="{2C3B3769-0ECD-C9AC-83AD-D7B7A51120E3}"/>
              </a:ext>
            </a:extLst>
          </p:cNvPr>
          <p:cNvSpPr>
            <a:spLocks noGrp="1"/>
          </p:cNvSpPr>
          <p:nvPr>
            <p:ph idx="1"/>
          </p:nvPr>
        </p:nvSpPr>
        <p:spPr>
          <a:xfrm>
            <a:off x="838200" y="1929384"/>
            <a:ext cx="10515600" cy="4231083"/>
          </a:xfrm>
        </p:spPr>
        <p:txBody>
          <a:bodyPr vert="horz" lIns="91440" tIns="45720" rIns="91440" bIns="45720" rtlCol="0" anchor="t">
            <a:noAutofit/>
          </a:bodyPr>
          <a:lstStyle/>
          <a:p>
            <a:r>
              <a:rPr lang="en-US" sz="2200" b="1" dirty="0">
                <a:latin typeface="Calibri"/>
                <a:ea typeface="+mn-lt"/>
                <a:cs typeface="+mn-lt"/>
              </a:rPr>
              <a:t>Sample homogeneity: There is a limit to the diversity of the sample because the participants in Experiment 1 are mainly samples of undergraduate students, in a single institution. This is because the mentioned sample may not adequately represent the general population in terms of age, cultural background, and psychological and emotional aspects.</a:t>
            </a:r>
          </a:p>
          <a:p>
            <a:r>
              <a:rPr lang="en-US" sz="2200" b="1" dirty="0">
                <a:latin typeface="Calibri"/>
                <a:ea typeface="+mn-lt"/>
                <a:cs typeface="+mn-lt"/>
              </a:rPr>
              <a:t>Experiment Settings: There may be differences between laboratory and daily settings. Participants may behave differently between laboratory and daily situations.</a:t>
            </a:r>
          </a:p>
          <a:p>
            <a:r>
              <a:rPr lang="en-US" sz="2200" b="1" dirty="0">
                <a:latin typeface="Calibri"/>
                <a:ea typeface="+mn-lt"/>
                <a:cs typeface="+mn-lt"/>
              </a:rPr>
              <a:t>A Limited Range of Stimulus: There may be a limit to the comprehensive results of how people react to different types of content in real situations when using a limited range of messages or scenarios (positive versus negative) for framing in experiment. </a:t>
            </a:r>
          </a:p>
        </p:txBody>
      </p:sp>
    </p:spTree>
    <p:extLst>
      <p:ext uri="{BB962C8B-B14F-4D97-AF65-F5344CB8AC3E}">
        <p14:creationId xmlns:p14="http://schemas.microsoft.com/office/powerpoint/2010/main" val="3490257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E1757-700C-F141-7E11-4BFDBE46D277}"/>
              </a:ext>
            </a:extLst>
          </p:cNvPr>
          <p:cNvSpPr>
            <a:spLocks noGrp="1"/>
          </p:cNvSpPr>
          <p:nvPr>
            <p:ph type="title"/>
          </p:nvPr>
        </p:nvSpPr>
        <p:spPr/>
        <p:txBody>
          <a:bodyPr/>
          <a:lstStyle/>
          <a:p>
            <a:r>
              <a:rPr lang="en-US">
                <a:latin typeface="Calibri"/>
                <a:ea typeface="Calibri"/>
                <a:cs typeface="Calibri"/>
              </a:rPr>
              <a:t>Background</a:t>
            </a:r>
            <a:endParaRPr lang="en-US"/>
          </a:p>
        </p:txBody>
      </p:sp>
      <p:sp>
        <p:nvSpPr>
          <p:cNvPr id="3" name="Content Placeholder 2">
            <a:extLst>
              <a:ext uri="{FF2B5EF4-FFF2-40B4-BE49-F238E27FC236}">
                <a16:creationId xmlns:a16="http://schemas.microsoft.com/office/drawing/2014/main" id="{9B188C31-A114-D2A9-0B13-B6446F84D01E}"/>
              </a:ext>
            </a:extLst>
          </p:cNvPr>
          <p:cNvSpPr>
            <a:spLocks noGrp="1"/>
          </p:cNvSpPr>
          <p:nvPr>
            <p:ph idx="1"/>
          </p:nvPr>
        </p:nvSpPr>
        <p:spPr/>
        <p:txBody>
          <a:bodyPr vert="horz" lIns="91440" tIns="45720" rIns="91440" bIns="45720" rtlCol="0" anchor="t">
            <a:normAutofit/>
          </a:bodyPr>
          <a:lstStyle/>
          <a:p>
            <a:r>
              <a:rPr lang="en-US" sz="3200">
                <a:latin typeface="Calibri"/>
                <a:ea typeface="Calibri"/>
                <a:cs typeface="Calibri"/>
              </a:rPr>
              <a:t>Attribute-framing bias</a:t>
            </a:r>
          </a:p>
          <a:p>
            <a:pPr lvl="1">
              <a:buFont typeface="Courier New" panose="020B0604020202020204" pitchFamily="34" charset="0"/>
              <a:buChar char="o"/>
            </a:pPr>
            <a:r>
              <a:rPr lang="en-US" sz="3200">
                <a:latin typeface="Calibri"/>
                <a:ea typeface="Calibri"/>
                <a:cs typeface="Calibri"/>
              </a:rPr>
              <a:t>Tendency for people to react more positively when given information in a positive frame rather than negative frame </a:t>
            </a:r>
            <a:r>
              <a:rPr lang="en-US" sz="2500">
                <a:latin typeface="Calibri"/>
                <a:ea typeface="Calibri"/>
                <a:cs typeface="Calibri"/>
              </a:rPr>
              <a:t>(</a:t>
            </a:r>
            <a:r>
              <a:rPr lang="en-US" sz="2500">
                <a:latin typeface="Calibri"/>
                <a:ea typeface="+mn-lt"/>
                <a:cs typeface="+mn-lt"/>
              </a:rPr>
              <a:t>Kreiner &amp; Eyal Gamliel, 2016)</a:t>
            </a:r>
          </a:p>
          <a:p>
            <a:pPr lvl="2">
              <a:buFont typeface="Wingdings" panose="020B0604020202020204" pitchFamily="34" charset="0"/>
              <a:buChar char="§"/>
            </a:pPr>
            <a:r>
              <a:rPr lang="en-US" sz="2800">
                <a:latin typeface="Calibri"/>
                <a:ea typeface="Calibri"/>
                <a:cs typeface="Calibri"/>
              </a:rPr>
              <a:t>Glass half full vs half empty</a:t>
            </a:r>
          </a:p>
        </p:txBody>
      </p:sp>
    </p:spTree>
    <p:extLst>
      <p:ext uri="{BB962C8B-B14F-4D97-AF65-F5344CB8AC3E}">
        <p14:creationId xmlns:p14="http://schemas.microsoft.com/office/powerpoint/2010/main" val="745290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E1757-700C-F141-7E11-4BFDBE46D277}"/>
              </a:ext>
            </a:extLst>
          </p:cNvPr>
          <p:cNvSpPr>
            <a:spLocks noGrp="1"/>
          </p:cNvSpPr>
          <p:nvPr>
            <p:ph type="title"/>
          </p:nvPr>
        </p:nvSpPr>
        <p:spPr/>
        <p:txBody>
          <a:bodyPr/>
          <a:lstStyle/>
          <a:p>
            <a:r>
              <a:rPr lang="en-US">
                <a:latin typeface="Calibri"/>
                <a:cs typeface="Calibri"/>
              </a:rPr>
              <a:t>Single Outcome</a:t>
            </a:r>
            <a:endParaRPr lang="en-US"/>
          </a:p>
        </p:txBody>
      </p:sp>
      <p:sp>
        <p:nvSpPr>
          <p:cNvPr id="3" name="Content Placeholder 2">
            <a:extLst>
              <a:ext uri="{FF2B5EF4-FFF2-40B4-BE49-F238E27FC236}">
                <a16:creationId xmlns:a16="http://schemas.microsoft.com/office/drawing/2014/main" id="{9B188C31-A114-D2A9-0B13-B6446F84D01E}"/>
              </a:ext>
            </a:extLst>
          </p:cNvPr>
          <p:cNvSpPr>
            <a:spLocks noGrp="1"/>
          </p:cNvSpPr>
          <p:nvPr>
            <p:ph idx="1"/>
          </p:nvPr>
        </p:nvSpPr>
        <p:spPr/>
        <p:txBody>
          <a:bodyPr vert="horz" lIns="91440" tIns="45720" rIns="91440" bIns="45720" rtlCol="0" anchor="t">
            <a:normAutofit/>
          </a:bodyPr>
          <a:lstStyle/>
          <a:p>
            <a:pPr marL="457200" lvl="1" indent="0">
              <a:buNone/>
            </a:pPr>
            <a:endParaRPr lang="en-US" sz="2800">
              <a:latin typeface="Calibri"/>
              <a:ea typeface="Calibri"/>
              <a:cs typeface="Arial"/>
            </a:endParaRPr>
          </a:p>
          <a:p>
            <a:pPr marL="0" indent="0">
              <a:buNone/>
            </a:pPr>
            <a:r>
              <a:rPr lang="en-US" i="1">
                <a:latin typeface="Calibri"/>
                <a:ea typeface="Calibri"/>
                <a:cs typeface="Arial"/>
              </a:rPr>
              <a:t>You know a driving instructor, 85% of whose students pass their driving test the first time they take it.</a:t>
            </a:r>
          </a:p>
          <a:p>
            <a:pPr marL="0" indent="0">
              <a:buNone/>
            </a:pPr>
            <a:endParaRPr lang="en-US" i="1">
              <a:latin typeface="Calibri"/>
              <a:ea typeface="Calibri"/>
              <a:cs typeface="Arial"/>
            </a:endParaRPr>
          </a:p>
          <a:p>
            <a:pPr marL="0" indent="0">
              <a:buNone/>
            </a:pPr>
            <a:r>
              <a:rPr lang="en-US">
                <a:latin typeface="Calibri"/>
                <a:ea typeface="Calibri"/>
                <a:cs typeface="Arial"/>
              </a:rPr>
              <a:t>Would you recommend this instructor to another person?</a:t>
            </a:r>
            <a:endParaRPr lang="en-US">
              <a:latin typeface="Calibri"/>
              <a:cs typeface="Calibri"/>
            </a:endParaRPr>
          </a:p>
        </p:txBody>
      </p:sp>
    </p:spTree>
    <p:extLst>
      <p:ext uri="{BB962C8B-B14F-4D97-AF65-F5344CB8AC3E}">
        <p14:creationId xmlns:p14="http://schemas.microsoft.com/office/powerpoint/2010/main" val="2720809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E1757-700C-F141-7E11-4BFDBE46D277}"/>
              </a:ext>
            </a:extLst>
          </p:cNvPr>
          <p:cNvSpPr>
            <a:spLocks noGrp="1"/>
          </p:cNvSpPr>
          <p:nvPr>
            <p:ph type="title"/>
          </p:nvPr>
        </p:nvSpPr>
        <p:spPr/>
        <p:txBody>
          <a:bodyPr/>
          <a:lstStyle/>
          <a:p>
            <a:r>
              <a:rPr lang="en-US">
                <a:latin typeface="Calibri"/>
                <a:ea typeface="Calibri"/>
                <a:cs typeface="Calibri"/>
              </a:rPr>
              <a:t>Mixed Outcome</a:t>
            </a:r>
            <a:endParaRPr lang="en-US"/>
          </a:p>
        </p:txBody>
      </p:sp>
      <p:sp>
        <p:nvSpPr>
          <p:cNvPr id="3" name="Content Placeholder 2">
            <a:extLst>
              <a:ext uri="{FF2B5EF4-FFF2-40B4-BE49-F238E27FC236}">
                <a16:creationId xmlns:a16="http://schemas.microsoft.com/office/drawing/2014/main" id="{9B188C31-A114-D2A9-0B13-B6446F84D01E}"/>
              </a:ext>
            </a:extLst>
          </p:cNvPr>
          <p:cNvSpPr>
            <a:spLocks noGrp="1"/>
          </p:cNvSpPr>
          <p:nvPr>
            <p:ph idx="1"/>
          </p:nvPr>
        </p:nvSpPr>
        <p:spPr/>
        <p:txBody>
          <a:bodyPr vert="horz" lIns="91440" tIns="45720" rIns="91440" bIns="45720" rtlCol="0" anchor="t">
            <a:normAutofit/>
          </a:bodyPr>
          <a:lstStyle/>
          <a:p>
            <a:pPr marL="0" indent="0">
              <a:buNone/>
            </a:pPr>
            <a:endParaRPr lang="en-US">
              <a:latin typeface="Calibri"/>
              <a:ea typeface="+mn-lt"/>
              <a:cs typeface="+mn-lt"/>
            </a:endParaRPr>
          </a:p>
          <a:p>
            <a:pPr marL="0" indent="0">
              <a:buNone/>
            </a:pPr>
            <a:r>
              <a:rPr lang="en-US" i="1">
                <a:latin typeface="Calibri"/>
                <a:ea typeface="+mn-lt"/>
                <a:cs typeface="+mn-lt"/>
              </a:rPr>
              <a:t>You know a driving instructor, 85% of whose students pass their driving test the first time they take it, while 15% fail.</a:t>
            </a:r>
            <a:endParaRPr lang="en-US" i="1">
              <a:latin typeface="Calibri"/>
              <a:ea typeface="Calibri"/>
              <a:cs typeface="Calibri"/>
            </a:endParaRPr>
          </a:p>
          <a:p>
            <a:pPr marL="0" indent="0">
              <a:buNone/>
            </a:pPr>
            <a:endParaRPr lang="en-US" i="1">
              <a:latin typeface="The Hand"/>
              <a:ea typeface="Calibri"/>
              <a:cs typeface="Calibri"/>
            </a:endParaRPr>
          </a:p>
          <a:p>
            <a:r>
              <a:rPr lang="en-US">
                <a:latin typeface="Calibri"/>
                <a:ea typeface="Calibri"/>
                <a:cs typeface="Calibri"/>
              </a:rPr>
              <a:t>Does presenting a phrase with a positive framing first result in more positive recommendations?</a:t>
            </a:r>
            <a:endParaRPr lang="en-US"/>
          </a:p>
          <a:p>
            <a:pPr lvl="1">
              <a:buFont typeface="Courier New" panose="020B0604020202020204" pitchFamily="34" charset="0"/>
              <a:buChar char="o"/>
            </a:pPr>
            <a:endParaRPr lang="en-US">
              <a:latin typeface="Calibri"/>
              <a:ea typeface="Calibri"/>
              <a:cs typeface="Calibri"/>
            </a:endParaRPr>
          </a:p>
          <a:p>
            <a:pPr lvl="1">
              <a:buFont typeface="Courier New" panose="020B0604020202020204" pitchFamily="34" charset="0"/>
              <a:buChar char="o"/>
            </a:pPr>
            <a:endParaRPr lang="en-US">
              <a:latin typeface="Calibri"/>
              <a:ea typeface="Calibri"/>
              <a:cs typeface="Calibri"/>
            </a:endParaRPr>
          </a:p>
        </p:txBody>
      </p:sp>
    </p:spTree>
    <p:extLst>
      <p:ext uri="{BB962C8B-B14F-4D97-AF65-F5344CB8AC3E}">
        <p14:creationId xmlns:p14="http://schemas.microsoft.com/office/powerpoint/2010/main" val="3449467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E1757-700C-F141-7E11-4BFDBE46D277}"/>
              </a:ext>
            </a:extLst>
          </p:cNvPr>
          <p:cNvSpPr>
            <a:spLocks noGrp="1"/>
          </p:cNvSpPr>
          <p:nvPr>
            <p:ph type="title"/>
          </p:nvPr>
        </p:nvSpPr>
        <p:spPr/>
        <p:txBody>
          <a:bodyPr/>
          <a:lstStyle/>
          <a:p>
            <a:r>
              <a:rPr lang="en-US">
                <a:latin typeface="Calibri"/>
                <a:ea typeface="Calibri"/>
                <a:cs typeface="Calibri"/>
              </a:rPr>
              <a:t>Research Question</a:t>
            </a:r>
            <a:endParaRPr lang="en-US"/>
          </a:p>
        </p:txBody>
      </p:sp>
      <p:sp>
        <p:nvSpPr>
          <p:cNvPr id="3" name="Content Placeholder 2">
            <a:extLst>
              <a:ext uri="{FF2B5EF4-FFF2-40B4-BE49-F238E27FC236}">
                <a16:creationId xmlns:a16="http://schemas.microsoft.com/office/drawing/2014/main" id="{9B188C31-A114-D2A9-0B13-B6446F84D01E}"/>
              </a:ext>
            </a:extLst>
          </p:cNvPr>
          <p:cNvSpPr>
            <a:spLocks noGrp="1"/>
          </p:cNvSpPr>
          <p:nvPr>
            <p:ph idx="1"/>
          </p:nvPr>
        </p:nvSpPr>
        <p:spPr>
          <a:xfrm>
            <a:off x="838200" y="2147098"/>
            <a:ext cx="10515600" cy="4034246"/>
          </a:xfrm>
        </p:spPr>
        <p:txBody>
          <a:bodyPr vert="horz" lIns="91440" tIns="45720" rIns="91440" bIns="45720" rtlCol="0" anchor="t">
            <a:normAutofit/>
          </a:bodyPr>
          <a:lstStyle/>
          <a:p>
            <a:pPr marL="0" indent="0">
              <a:buNone/>
            </a:pPr>
            <a:r>
              <a:rPr lang="en-US" sz="3200">
                <a:latin typeface="Calibri"/>
                <a:ea typeface="+mn-lt"/>
                <a:cs typeface="+mn-lt"/>
              </a:rPr>
              <a:t>The current study was designed to examine the effects of single versus mixed representations of the critical attribute on framing bias when information is presented </a:t>
            </a:r>
            <a:r>
              <a:rPr lang="en-US" sz="3200" b="1">
                <a:latin typeface="Calibri"/>
                <a:ea typeface="+mn-lt"/>
                <a:cs typeface="+mn-lt"/>
              </a:rPr>
              <a:t>auditorily.</a:t>
            </a:r>
            <a:endParaRPr lang="en-US" sz="3600">
              <a:latin typeface="The Hand"/>
              <a:ea typeface="+mn-lt"/>
              <a:cs typeface="+mn-lt"/>
            </a:endParaRPr>
          </a:p>
          <a:p>
            <a:pPr marL="0" indent="0">
              <a:buNone/>
            </a:pPr>
            <a:endParaRPr lang="en-US" sz="3200" b="1">
              <a:latin typeface="Calibri"/>
              <a:ea typeface="+mn-lt"/>
              <a:cs typeface="+mn-lt"/>
            </a:endParaRPr>
          </a:p>
          <a:p>
            <a:pPr marL="0" indent="0">
              <a:buNone/>
            </a:pPr>
            <a:r>
              <a:rPr lang="en-US" sz="3200" b="1">
                <a:latin typeface="Calibri"/>
                <a:ea typeface="+mn-lt"/>
                <a:cs typeface="+mn-lt"/>
              </a:rPr>
              <a:t>Is the ‘framing </a:t>
            </a:r>
            <a:r>
              <a:rPr lang="en-US" sz="3200" b="1" err="1">
                <a:latin typeface="Calibri"/>
                <a:ea typeface="+mn-lt"/>
                <a:cs typeface="+mn-lt"/>
              </a:rPr>
              <a:t>bias’</a:t>
            </a:r>
            <a:r>
              <a:rPr lang="en-US" sz="3200" b="1">
                <a:latin typeface="Calibri"/>
                <a:ea typeface="+mn-lt"/>
                <a:cs typeface="+mn-lt"/>
              </a:rPr>
              <a:t> present when we test single vs mixed (negative &amp; positive) scenarios though auditory processes?</a:t>
            </a:r>
            <a:endParaRPr lang="en-US" b="1">
              <a:latin typeface="Calibri"/>
              <a:ea typeface="+mn-lt"/>
              <a:cs typeface="+mn-lt"/>
            </a:endParaRPr>
          </a:p>
        </p:txBody>
      </p:sp>
    </p:spTree>
    <p:extLst>
      <p:ext uri="{BB962C8B-B14F-4D97-AF65-F5344CB8AC3E}">
        <p14:creationId xmlns:p14="http://schemas.microsoft.com/office/powerpoint/2010/main" val="3555483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E1757-700C-F141-7E11-4BFDBE46D277}"/>
              </a:ext>
            </a:extLst>
          </p:cNvPr>
          <p:cNvSpPr>
            <a:spLocks noGrp="1"/>
          </p:cNvSpPr>
          <p:nvPr>
            <p:ph type="title"/>
          </p:nvPr>
        </p:nvSpPr>
        <p:spPr/>
        <p:txBody>
          <a:bodyPr/>
          <a:lstStyle/>
          <a:p>
            <a:r>
              <a:rPr lang="en-US">
                <a:latin typeface="Calibri"/>
                <a:ea typeface="Calibri"/>
                <a:cs typeface="Calibri"/>
              </a:rPr>
              <a:t>Sample </a:t>
            </a:r>
            <a:endParaRPr lang="en-US"/>
          </a:p>
        </p:txBody>
      </p:sp>
      <p:sp>
        <p:nvSpPr>
          <p:cNvPr id="3" name="Content Placeholder 2">
            <a:extLst>
              <a:ext uri="{FF2B5EF4-FFF2-40B4-BE49-F238E27FC236}">
                <a16:creationId xmlns:a16="http://schemas.microsoft.com/office/drawing/2014/main" id="{9B188C31-A114-D2A9-0B13-B6446F84D01E}"/>
              </a:ext>
            </a:extLst>
          </p:cNvPr>
          <p:cNvSpPr>
            <a:spLocks noGrp="1"/>
          </p:cNvSpPr>
          <p:nvPr>
            <p:ph idx="1"/>
          </p:nvPr>
        </p:nvSpPr>
        <p:spPr/>
        <p:txBody>
          <a:bodyPr vert="horz" lIns="91440" tIns="45720" rIns="91440" bIns="45720" rtlCol="0" anchor="t">
            <a:normAutofit fontScale="92500"/>
          </a:bodyPr>
          <a:lstStyle/>
          <a:p>
            <a:pPr marL="0" indent="0">
              <a:buNone/>
            </a:pPr>
            <a:r>
              <a:rPr lang="en-US" sz="3200" b="1">
                <a:latin typeface="Calibri"/>
                <a:ea typeface="Calibri"/>
                <a:cs typeface="Calibri"/>
              </a:rPr>
              <a:t>Intended population: </a:t>
            </a:r>
            <a:endParaRPr lang="en-US" b="1"/>
          </a:p>
          <a:p>
            <a:pPr marL="0" indent="0">
              <a:buNone/>
            </a:pPr>
            <a:r>
              <a:rPr lang="en-US" sz="3200">
                <a:latin typeface="Calibri"/>
                <a:ea typeface="+mn-lt"/>
                <a:cs typeface="+mn-lt"/>
              </a:rPr>
              <a:t>The interests lie in looking at human memory, so the population of interest is specific to anyone able to process information</a:t>
            </a:r>
            <a:endParaRPr lang="en-US">
              <a:latin typeface="Calibri"/>
            </a:endParaRPr>
          </a:p>
          <a:p>
            <a:pPr marL="0" indent="0">
              <a:buNone/>
            </a:pPr>
            <a:endParaRPr lang="en-US" sz="3200">
              <a:latin typeface="Calibri"/>
              <a:ea typeface="Calibri"/>
              <a:cs typeface="Calibri"/>
            </a:endParaRPr>
          </a:p>
          <a:p>
            <a:pPr marL="0" indent="0">
              <a:buNone/>
            </a:pPr>
            <a:r>
              <a:rPr lang="en-US" sz="3200" b="1">
                <a:latin typeface="Calibri"/>
                <a:ea typeface="Calibri"/>
                <a:cs typeface="Calibri"/>
              </a:rPr>
              <a:t>Actual Population:</a:t>
            </a:r>
            <a:endParaRPr lang="en-US" b="1"/>
          </a:p>
          <a:p>
            <a:pPr marL="0" indent="0">
              <a:buNone/>
            </a:pPr>
            <a:r>
              <a:rPr lang="en-US" sz="3200">
                <a:latin typeface="Calibri"/>
                <a:ea typeface="Calibri"/>
                <a:cs typeface="Calibri"/>
              </a:rPr>
              <a:t>146 undergraduate students from an Israeli college participated as part of a course requirement through online surveys</a:t>
            </a:r>
          </a:p>
        </p:txBody>
      </p:sp>
    </p:spTree>
    <p:extLst>
      <p:ext uri="{BB962C8B-B14F-4D97-AF65-F5344CB8AC3E}">
        <p14:creationId xmlns:p14="http://schemas.microsoft.com/office/powerpoint/2010/main" val="1183781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E1757-700C-F141-7E11-4BFDBE46D277}"/>
              </a:ext>
            </a:extLst>
          </p:cNvPr>
          <p:cNvSpPr>
            <a:spLocks noGrp="1"/>
          </p:cNvSpPr>
          <p:nvPr>
            <p:ph type="title"/>
          </p:nvPr>
        </p:nvSpPr>
        <p:spPr/>
        <p:txBody>
          <a:bodyPr/>
          <a:lstStyle/>
          <a:p>
            <a:r>
              <a:rPr lang="en-US">
                <a:latin typeface="Calibri"/>
                <a:ea typeface="Calibri"/>
                <a:cs typeface="Calibri"/>
              </a:rPr>
              <a:t>The Study: Experiment 1</a:t>
            </a:r>
            <a:endParaRPr lang="en-US"/>
          </a:p>
        </p:txBody>
      </p:sp>
      <p:sp>
        <p:nvSpPr>
          <p:cNvPr id="3" name="Content Placeholder 2">
            <a:extLst>
              <a:ext uri="{FF2B5EF4-FFF2-40B4-BE49-F238E27FC236}">
                <a16:creationId xmlns:a16="http://schemas.microsoft.com/office/drawing/2014/main" id="{9B188C31-A114-D2A9-0B13-B6446F84D01E}"/>
              </a:ext>
            </a:extLst>
          </p:cNvPr>
          <p:cNvSpPr>
            <a:spLocks noGrp="1"/>
          </p:cNvSpPr>
          <p:nvPr>
            <p:ph idx="1"/>
          </p:nvPr>
        </p:nvSpPr>
        <p:spPr/>
        <p:txBody>
          <a:bodyPr vert="horz" lIns="91440" tIns="45720" rIns="91440" bIns="45720" rtlCol="0" anchor="t">
            <a:normAutofit/>
          </a:bodyPr>
          <a:lstStyle/>
          <a:p>
            <a:pPr marL="0" indent="0">
              <a:buNone/>
            </a:pPr>
            <a:r>
              <a:rPr lang="en-US">
                <a:latin typeface="Calibri"/>
                <a:ea typeface="+mn-lt"/>
                <a:cs typeface="+mn-lt"/>
              </a:rPr>
              <a:t>The 146 undergraduate students were randomly assigned to 1 of four conditions within the study where the order was manipulated: </a:t>
            </a:r>
            <a:endParaRPr lang="en-US">
              <a:latin typeface="Calibri"/>
            </a:endParaRPr>
          </a:p>
          <a:p>
            <a:pPr marL="0" indent="0">
              <a:buNone/>
            </a:pPr>
            <a:endParaRPr lang="en-US">
              <a:latin typeface="The Hand"/>
              <a:ea typeface="Calibri"/>
              <a:cs typeface="Calibri"/>
            </a:endParaRPr>
          </a:p>
          <a:p>
            <a:r>
              <a:rPr lang="en-US">
                <a:latin typeface="Calibri"/>
                <a:ea typeface="Calibri"/>
                <a:cs typeface="Calibri"/>
              </a:rPr>
              <a:t>Single outcome presented with </a:t>
            </a:r>
            <a:r>
              <a:rPr lang="en-US" i="1">
                <a:latin typeface="Calibri"/>
                <a:ea typeface="Calibri"/>
                <a:cs typeface="Calibri"/>
              </a:rPr>
              <a:t>positive</a:t>
            </a:r>
            <a:r>
              <a:rPr lang="en-US">
                <a:latin typeface="Calibri"/>
                <a:ea typeface="Calibri"/>
                <a:cs typeface="Calibri"/>
              </a:rPr>
              <a:t> information</a:t>
            </a:r>
          </a:p>
          <a:p>
            <a:r>
              <a:rPr lang="en-US">
                <a:latin typeface="Calibri"/>
                <a:ea typeface="Calibri"/>
                <a:cs typeface="Arial"/>
              </a:rPr>
              <a:t>Single outcome presented with </a:t>
            </a:r>
            <a:r>
              <a:rPr lang="en-US" i="1">
                <a:latin typeface="Calibri"/>
                <a:ea typeface="Calibri"/>
                <a:cs typeface="Arial"/>
              </a:rPr>
              <a:t>negative</a:t>
            </a:r>
            <a:r>
              <a:rPr lang="en-US">
                <a:latin typeface="Calibri"/>
                <a:ea typeface="Calibri"/>
                <a:cs typeface="Arial"/>
              </a:rPr>
              <a:t> information</a:t>
            </a:r>
          </a:p>
          <a:p>
            <a:r>
              <a:rPr lang="en-US">
                <a:latin typeface="Calibri"/>
                <a:ea typeface="Calibri"/>
                <a:cs typeface="Arial"/>
              </a:rPr>
              <a:t>Mixed outcome presented with </a:t>
            </a:r>
            <a:r>
              <a:rPr lang="en-US" i="1">
                <a:latin typeface="Calibri"/>
                <a:ea typeface="Calibri"/>
                <a:cs typeface="Arial"/>
              </a:rPr>
              <a:t>positive</a:t>
            </a:r>
            <a:r>
              <a:rPr lang="en-US">
                <a:latin typeface="Calibri"/>
                <a:ea typeface="Calibri"/>
                <a:cs typeface="Arial"/>
              </a:rPr>
              <a:t> information </a:t>
            </a:r>
            <a:r>
              <a:rPr lang="en-US" b="1">
                <a:latin typeface="Calibri"/>
                <a:ea typeface="Calibri"/>
                <a:cs typeface="Arial"/>
              </a:rPr>
              <a:t>first</a:t>
            </a:r>
          </a:p>
          <a:p>
            <a:r>
              <a:rPr lang="en-US">
                <a:latin typeface="Calibri"/>
                <a:ea typeface="Calibri"/>
                <a:cs typeface="Arial"/>
              </a:rPr>
              <a:t>Mixed outcome presented with </a:t>
            </a:r>
            <a:r>
              <a:rPr lang="en-US" i="1">
                <a:latin typeface="Calibri"/>
                <a:ea typeface="Calibri"/>
                <a:cs typeface="Arial"/>
              </a:rPr>
              <a:t>negative</a:t>
            </a:r>
            <a:r>
              <a:rPr lang="en-US">
                <a:latin typeface="Calibri"/>
                <a:ea typeface="Calibri"/>
                <a:cs typeface="Arial"/>
              </a:rPr>
              <a:t> information </a:t>
            </a:r>
            <a:r>
              <a:rPr lang="en-US" b="1">
                <a:latin typeface="Calibri"/>
                <a:ea typeface="Calibri"/>
                <a:cs typeface="Arial"/>
              </a:rPr>
              <a:t>first</a:t>
            </a:r>
          </a:p>
          <a:p>
            <a:endParaRPr lang="en-US">
              <a:latin typeface="Calibri"/>
              <a:ea typeface="Calibri"/>
              <a:cs typeface="Arial"/>
            </a:endParaRPr>
          </a:p>
          <a:p>
            <a:endParaRPr lang="en-US">
              <a:latin typeface="Calibri"/>
              <a:ea typeface="Calibri"/>
              <a:cs typeface="Arial"/>
            </a:endParaRPr>
          </a:p>
          <a:p>
            <a:endParaRPr lang="en-US">
              <a:latin typeface="Calibri"/>
              <a:ea typeface="Calibri"/>
              <a:cs typeface="Calibri"/>
            </a:endParaRPr>
          </a:p>
          <a:p>
            <a:endParaRPr lang="en-US">
              <a:latin typeface="Calibri"/>
              <a:ea typeface="Calibri"/>
              <a:cs typeface="Calibri"/>
            </a:endParaRPr>
          </a:p>
          <a:p>
            <a:pPr marL="457200" indent="-457200"/>
            <a:endParaRPr lang="en-US">
              <a:latin typeface="Calibri"/>
              <a:ea typeface="Calibri"/>
              <a:cs typeface="Calibri"/>
            </a:endParaRPr>
          </a:p>
          <a:p>
            <a:pPr lvl="1">
              <a:buFont typeface="Courier New" panose="020B0604020202020204" pitchFamily="34" charset="0"/>
              <a:buChar char="o"/>
            </a:pPr>
            <a:endParaRPr lang="en-US">
              <a:latin typeface="Calibri"/>
              <a:ea typeface="Calibri"/>
              <a:cs typeface="Calibri"/>
            </a:endParaRPr>
          </a:p>
          <a:p>
            <a:pPr lvl="1">
              <a:buFont typeface="Courier New" panose="020B0604020202020204" pitchFamily="34" charset="0"/>
              <a:buChar char="o"/>
            </a:pPr>
            <a:endParaRPr lang="en-US">
              <a:latin typeface="Calibri"/>
              <a:ea typeface="Calibri"/>
              <a:cs typeface="Calibri"/>
            </a:endParaRPr>
          </a:p>
        </p:txBody>
      </p:sp>
    </p:spTree>
    <p:extLst>
      <p:ext uri="{BB962C8B-B14F-4D97-AF65-F5344CB8AC3E}">
        <p14:creationId xmlns:p14="http://schemas.microsoft.com/office/powerpoint/2010/main" val="199240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25D54-8E14-1625-D779-5C030F825DB5}"/>
              </a:ext>
            </a:extLst>
          </p:cNvPr>
          <p:cNvSpPr>
            <a:spLocks noGrp="1"/>
          </p:cNvSpPr>
          <p:nvPr>
            <p:ph type="title"/>
          </p:nvPr>
        </p:nvSpPr>
        <p:spPr/>
        <p:txBody>
          <a:bodyPr/>
          <a:lstStyle/>
          <a:p>
            <a:r>
              <a:rPr lang="en-US">
                <a:latin typeface="Calibri"/>
                <a:cs typeface="Calibri"/>
              </a:rPr>
              <a:t>Variables</a:t>
            </a:r>
          </a:p>
        </p:txBody>
      </p:sp>
      <p:sp>
        <p:nvSpPr>
          <p:cNvPr id="3" name="Content Placeholder 2">
            <a:extLst>
              <a:ext uri="{FF2B5EF4-FFF2-40B4-BE49-F238E27FC236}">
                <a16:creationId xmlns:a16="http://schemas.microsoft.com/office/drawing/2014/main" id="{9CAB586F-DA39-16ED-BD4C-DDEAF9C46294}"/>
              </a:ext>
            </a:extLst>
          </p:cNvPr>
          <p:cNvSpPr>
            <a:spLocks noGrp="1"/>
          </p:cNvSpPr>
          <p:nvPr>
            <p:ph idx="1"/>
          </p:nvPr>
        </p:nvSpPr>
        <p:spPr>
          <a:xfrm>
            <a:off x="838200" y="1929384"/>
            <a:ext cx="10515600" cy="4606864"/>
          </a:xfrm>
        </p:spPr>
        <p:txBody>
          <a:bodyPr vert="horz" lIns="91440" tIns="45720" rIns="91440" bIns="45720" rtlCol="0" anchor="t">
            <a:normAutofit fontScale="92500" lnSpcReduction="20000"/>
          </a:bodyPr>
          <a:lstStyle/>
          <a:p>
            <a:pPr marL="0" indent="0">
              <a:buNone/>
            </a:pPr>
            <a:r>
              <a:rPr lang="en-US" b="1" dirty="0">
                <a:latin typeface="Calibri"/>
                <a:cs typeface="Calibri"/>
              </a:rPr>
              <a:t>Independent variables: </a:t>
            </a:r>
          </a:p>
          <a:p>
            <a:pPr marL="0" indent="0">
              <a:buNone/>
            </a:pPr>
            <a:r>
              <a:rPr lang="en-US" dirty="0">
                <a:latin typeface="Calibri"/>
                <a:cs typeface="Calibri"/>
              </a:rPr>
              <a:t>-Framing conditions: Positive or negative framing of information (single  or first presented) </a:t>
            </a:r>
          </a:p>
          <a:p>
            <a:pPr marL="0" indent="0">
              <a:buNone/>
            </a:pPr>
            <a:r>
              <a:rPr lang="en-US" dirty="0">
                <a:latin typeface="Calibri"/>
                <a:cs typeface="Calibri"/>
              </a:rPr>
              <a:t>-Representation mode: single results (positive or negative information only), </a:t>
            </a:r>
          </a:p>
          <a:p>
            <a:pPr marL="0" indent="0">
              <a:buNone/>
            </a:pPr>
            <a:r>
              <a:rPr lang="en-US" dirty="0">
                <a:latin typeface="Calibri"/>
                <a:cs typeface="Calibri"/>
              </a:rPr>
              <a:t>Or mixed results (both positive and negative information) </a:t>
            </a:r>
          </a:p>
          <a:p>
            <a:pPr marL="0" indent="0">
              <a:buNone/>
            </a:pPr>
            <a:r>
              <a:rPr lang="en-US" b="1" dirty="0">
                <a:latin typeface="Calibri"/>
                <a:cs typeface="Calibri"/>
              </a:rPr>
              <a:t>Dependent variables: </a:t>
            </a:r>
          </a:p>
          <a:p>
            <a:pPr marL="0" indent="0">
              <a:buNone/>
            </a:pPr>
            <a:r>
              <a:rPr lang="en-US" dirty="0">
                <a:latin typeface="Calibri"/>
                <a:cs typeface="Calibri"/>
              </a:rPr>
              <a:t>-Recommendation intention: Evaluate participants on a 7-point scale for their likelihood of recommending a driving instructor. </a:t>
            </a:r>
          </a:p>
          <a:p>
            <a:pPr marL="0" indent="0">
              <a:buNone/>
            </a:pPr>
            <a:r>
              <a:rPr lang="en-US" b="1" dirty="0">
                <a:latin typeface="Calibri"/>
                <a:cs typeface="Calibri"/>
              </a:rPr>
              <a:t>Control variables: </a:t>
            </a:r>
          </a:p>
          <a:p>
            <a:pPr marL="0" indent="0">
              <a:buNone/>
            </a:pPr>
            <a:r>
              <a:rPr lang="en-US" dirty="0">
                <a:latin typeface="Calibri"/>
                <a:cs typeface="Calibri"/>
              </a:rPr>
              <a:t>-Presentation environment, instructions, timing of exposure. </a:t>
            </a:r>
          </a:p>
          <a:p>
            <a:pPr marL="0" indent="0">
              <a:buNone/>
            </a:pPr>
            <a:endParaRPr lang="en-US" dirty="0"/>
          </a:p>
        </p:txBody>
      </p:sp>
    </p:spTree>
    <p:extLst>
      <p:ext uri="{BB962C8B-B14F-4D97-AF65-F5344CB8AC3E}">
        <p14:creationId xmlns:p14="http://schemas.microsoft.com/office/powerpoint/2010/main" val="3462494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E20F8-3ABE-A194-C13F-EEB0417CEAB0}"/>
              </a:ext>
            </a:extLst>
          </p:cNvPr>
          <p:cNvSpPr>
            <a:spLocks noGrp="1"/>
          </p:cNvSpPr>
          <p:nvPr>
            <p:ph type="title"/>
          </p:nvPr>
        </p:nvSpPr>
        <p:spPr/>
        <p:txBody>
          <a:bodyPr/>
          <a:lstStyle/>
          <a:p>
            <a:r>
              <a:rPr lang="en-US" dirty="0">
                <a:latin typeface="Calibri"/>
                <a:cs typeface="Calibri"/>
              </a:rPr>
              <a:t>Outside variables</a:t>
            </a:r>
          </a:p>
        </p:txBody>
      </p:sp>
      <p:sp>
        <p:nvSpPr>
          <p:cNvPr id="3" name="Content Placeholder 2">
            <a:extLst>
              <a:ext uri="{FF2B5EF4-FFF2-40B4-BE49-F238E27FC236}">
                <a16:creationId xmlns:a16="http://schemas.microsoft.com/office/drawing/2014/main" id="{7AEC1F7E-E596-A8EB-C376-9737E3488AE0}"/>
              </a:ext>
            </a:extLst>
          </p:cNvPr>
          <p:cNvSpPr>
            <a:spLocks noGrp="1"/>
          </p:cNvSpPr>
          <p:nvPr>
            <p:ph idx="1"/>
          </p:nvPr>
        </p:nvSpPr>
        <p:spPr/>
        <p:txBody>
          <a:bodyPr vert="horz" lIns="91440" tIns="45720" rIns="91440" bIns="45720" rtlCol="0" anchor="t">
            <a:normAutofit fontScale="92500"/>
          </a:bodyPr>
          <a:lstStyle/>
          <a:p>
            <a:r>
              <a:rPr lang="en-US" sz="3600" dirty="0">
                <a:latin typeface="Calibri"/>
                <a:ea typeface="+mn-lt"/>
                <a:cs typeface="+mn-lt"/>
              </a:rPr>
              <a:t>Participants characteristics: </a:t>
            </a:r>
            <a:r>
              <a:rPr lang="en-US" dirty="0">
                <a:latin typeface="Calibri"/>
                <a:cs typeface="Calibri"/>
              </a:rPr>
              <a:t>Individual differences in how participants process information, cognitive biases, and decision-making styles can affect how they respond to different framing strategies. </a:t>
            </a:r>
          </a:p>
          <a:p>
            <a:r>
              <a:rPr lang="en-US" sz="3600" dirty="0">
                <a:latin typeface="Calibri"/>
                <a:ea typeface="+mn-lt"/>
                <a:cs typeface="+mn-lt"/>
              </a:rPr>
              <a:t>Cultural background: Participants were primarily Israeli university undergraduate 146 students, their reactions might not be common to other cultures.</a:t>
            </a:r>
          </a:p>
          <a:p>
            <a:r>
              <a:rPr lang="en-US" sz="3600" dirty="0">
                <a:latin typeface="Calibri"/>
                <a:cs typeface="Calibri"/>
              </a:rPr>
              <a:t>Psychological and emotional factor: Stress. </a:t>
            </a:r>
          </a:p>
        </p:txBody>
      </p:sp>
    </p:spTree>
    <p:extLst>
      <p:ext uri="{BB962C8B-B14F-4D97-AF65-F5344CB8AC3E}">
        <p14:creationId xmlns:p14="http://schemas.microsoft.com/office/powerpoint/2010/main" val="3152196428"/>
      </p:ext>
    </p:extLst>
  </p:cSld>
  <p:clrMapOvr>
    <a:masterClrMapping/>
  </p:clrMapOvr>
</p:sld>
</file>

<file path=ppt/theme/theme1.xml><?xml version="1.0" encoding="utf-8"?>
<a:theme xmlns:a="http://schemas.openxmlformats.org/drawingml/2006/main" name="SketchyVTI">
  <a:themeElements>
    <a:clrScheme name="AnalogousFromDarkSeedLeftStep">
      <a:dk1>
        <a:srgbClr val="000000"/>
      </a:dk1>
      <a:lt1>
        <a:srgbClr val="FFFFFF"/>
      </a:lt1>
      <a:dk2>
        <a:srgbClr val="1B2830"/>
      </a:dk2>
      <a:lt2>
        <a:srgbClr val="F1F3F0"/>
      </a:lt2>
      <a:accent1>
        <a:srgbClr val="A529E7"/>
      </a:accent1>
      <a:accent2>
        <a:srgbClr val="5830D9"/>
      </a:accent2>
      <a:accent3>
        <a:srgbClr val="294BE7"/>
      </a:accent3>
      <a:accent4>
        <a:srgbClr val="1788D5"/>
      </a:accent4>
      <a:accent5>
        <a:srgbClr val="22BFBD"/>
      </a:accent5>
      <a:accent6>
        <a:srgbClr val="16C67A"/>
      </a:accent6>
      <a:hlink>
        <a:srgbClr val="3897A8"/>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884</Words>
  <Application>Microsoft Office PowerPoint</Application>
  <PresentationFormat>와이드스크린</PresentationFormat>
  <Paragraphs>80</Paragraphs>
  <Slides>13</Slides>
  <Notes>3</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13</vt:i4>
      </vt:variant>
    </vt:vector>
  </HeadingPairs>
  <TitlesOfParts>
    <vt:vector size="21" baseType="lpstr">
      <vt:lpstr>Wingdings,Sans-Serif</vt:lpstr>
      <vt:lpstr>Arial</vt:lpstr>
      <vt:lpstr>Calibri</vt:lpstr>
      <vt:lpstr>Courier New</vt:lpstr>
      <vt:lpstr>Modern Love</vt:lpstr>
      <vt:lpstr>The Hand</vt:lpstr>
      <vt:lpstr>Wingdings</vt:lpstr>
      <vt:lpstr>SketchyVTI</vt:lpstr>
      <vt:lpstr>Looking at Both Sides of the Coin: Mixed Representation Moderates Attribute-framing Bias in Written and Auditory Messages</vt:lpstr>
      <vt:lpstr>Background</vt:lpstr>
      <vt:lpstr>Single Outcome</vt:lpstr>
      <vt:lpstr>Mixed Outcome</vt:lpstr>
      <vt:lpstr>Research Question</vt:lpstr>
      <vt:lpstr>Sample </vt:lpstr>
      <vt:lpstr>The Study: Experiment 1</vt:lpstr>
      <vt:lpstr>Variables</vt:lpstr>
      <vt:lpstr>Outside variables</vt:lpstr>
      <vt:lpstr>Statistical Methodology</vt:lpstr>
      <vt:lpstr>Three Principles</vt:lpstr>
      <vt:lpstr>Conclusion</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Youngjae Cho</dc:creator>
  <cp:lastModifiedBy>Youngjae Cho</cp:lastModifiedBy>
  <cp:revision>1383</cp:revision>
  <dcterms:created xsi:type="dcterms:W3CDTF">2024-04-14T17:54:18Z</dcterms:created>
  <dcterms:modified xsi:type="dcterms:W3CDTF">2024-04-19T21:46:46Z</dcterms:modified>
</cp:coreProperties>
</file>