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CCCC"/>
    <a:srgbClr val="FFFF00"/>
    <a:srgbClr val="FF0000"/>
    <a:srgbClr val="FFCC00"/>
    <a:srgbClr val="4F81BD"/>
    <a:srgbClr val="4DADC7"/>
    <a:srgbClr val="4417B5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4" autoAdjust="0"/>
    <p:restoredTop sz="86563" autoAdjust="0"/>
  </p:normalViewPr>
  <p:slideViewPr>
    <p:cSldViewPr>
      <p:cViewPr varScale="1">
        <p:scale>
          <a:sx n="119" d="100"/>
          <a:sy n="119" d="100"/>
        </p:scale>
        <p:origin x="13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2082"/>
    </p:cViewPr>
  </p:sorterViewPr>
  <p:notesViewPr>
    <p:cSldViewPr>
      <p:cViewPr varScale="1">
        <p:scale>
          <a:sx n="78" d="100"/>
          <a:sy n="78" d="100"/>
        </p:scale>
        <p:origin x="-331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89A1D-CC67-44CA-8101-146C1A895A37}" type="datetimeFigureOut">
              <a:rPr lang="zh-TW" altLang="en-US" smtClean="0"/>
              <a:pPr/>
              <a:t>2016/10/18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CE50D-3E62-4929-BC49-54C7D39132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3250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F990A2-68BE-460F-BCC7-8458691B4275}" type="datetimeFigureOut">
              <a:rPr lang="zh-TW" altLang="en-US"/>
              <a:pPr>
                <a:defRPr/>
              </a:pPr>
              <a:t>2016/10/18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A4D36B-8FFA-4DC2-9873-9F6CCD107B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3562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direct interaction with the one of the Sentinels is required. Using </a:t>
            </a:r>
            <a:r>
              <a:rPr lang="en-US" altLang="zh-TW" dirty="0" err="1" smtClean="0"/>
              <a:t>RedisConnectionFactory.getSentinelConnection</a:t>
            </a:r>
            <a:r>
              <a:rPr lang="en-US" altLang="zh-TW" dirty="0" smtClean="0"/>
              <a:t>()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altLang="zh-TW" dirty="0" err="1" smtClean="0"/>
              <a:t>RedisConnection.getSentinelCommands</a:t>
            </a:r>
            <a:r>
              <a:rPr lang="en-US" altLang="zh-TW" dirty="0" smtClean="0"/>
              <a:t>()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you access to the first active Sentinel configured.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90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38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286500"/>
            <a:ext cx="4143375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142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" name="Picture 9" descr="20090515_s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643438"/>
            <a:ext cx="9144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3429000"/>
            <a:ext cx="6400800" cy="10794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bg_l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1" descr="20090805_00_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286500"/>
            <a:ext cx="3810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676456" y="6525344"/>
            <a:ext cx="240450" cy="21544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6667F9-53D1-4A6F-BDD7-92EDC80A11C7}" type="slidenum">
              <a:rPr kumimoji="0" lang="zh-TW" altLang="en-US" sz="1400" b="1" baseline="0" smtClean="0">
                <a:latin typeface="微軟正黑體" pitchFamily="34" charset="-120"/>
                <a:ea typeface="微軟正黑體" pitchFamily="34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400" b="1" baseline="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9" r:id="rId2"/>
    <p:sldLayoutId id="214748399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800" b="1" kern="1200">
          <a:solidFill>
            <a:srgbClr val="0000FF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400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data/redis/docs/1.7.4.RELEASE/reference/html/#redis:serializ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772400" cy="1988331"/>
          </a:xfrm>
        </p:spPr>
        <p:txBody>
          <a:bodyPr/>
          <a:lstStyle/>
          <a:p>
            <a:pPr algn="ctr"/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Spring Data Redis</a:t>
            </a:r>
            <a:r>
              <a:rPr lang="zh-TW" altLang="en-US" sz="2400" dirty="0" smtClean="0"/>
              <a:t/>
            </a:r>
            <a:br>
              <a:rPr lang="zh-TW" altLang="en-US" sz="2400" dirty="0" smtClean="0"/>
            </a:b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2016/10/14</a:t>
            </a:r>
          </a:p>
          <a:p>
            <a:r>
              <a:rPr lang="en-US" altLang="zh-TW" smtClean="0"/>
              <a:t>Aiden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solidFill>
                  <a:prstClr val="white"/>
                </a:solidFill>
              </a:rPr>
              <a:t>Working with Objects through RedisTemplate</a:t>
            </a:r>
            <a:br>
              <a:rPr lang="en-US" altLang="zh-TW" sz="2800" dirty="0">
                <a:solidFill>
                  <a:prstClr val="white"/>
                </a:solidFill>
              </a:rPr>
            </a:br>
            <a:r>
              <a:rPr lang="en-US" altLang="zh-TW" sz="2800" dirty="0">
                <a:solidFill>
                  <a:prstClr val="white"/>
                </a:solidFill>
              </a:rPr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820451"/>
            <a:ext cx="8784976" cy="3200876"/>
          </a:xfrm>
          <a:prstGeom prst="rect">
            <a:avLst/>
          </a:prstGeom>
          <a:solidFill>
            <a:srgbClr val="F7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xml version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"1.0"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encoding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"UTF-8"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?&gt;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xmlns:xsi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"http://www.w3.org/2001/XMLSchema-instance"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"http://www.springframework.org/schema/p"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xsi:schemaLocation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 http://www.springframework.org/schema/beans/spring-beans.xsd"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"org.springframework.data.redis.connection.jedis.JedisConnectionFactory"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p:use-pool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"true"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&lt;!-- redis template definition --&gt;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"redisTemplate"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"org.springframework.data.redis.core.RedisTemplate"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p:connection-factory-ref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...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&lt;/beans&gt;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4077072"/>
            <a:ext cx="8435280" cy="2954655"/>
          </a:xfrm>
          <a:prstGeom prst="rect">
            <a:avLst/>
          </a:prstGeom>
          <a:solidFill>
            <a:srgbClr val="F7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Example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 inject the actual 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@Autowired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private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 inject the template as ListOperations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@Resource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name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"redisTemplate"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private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ListOperations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listOps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addLink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userId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URL url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listOps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leftPush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userId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url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toExternalForm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String-focused convenience classes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Redis modules provides two extensions to </a:t>
            </a:r>
            <a:r>
              <a:rPr lang="en-US" altLang="zh-TW" sz="2400" dirty="0" err="1">
                <a:solidFill>
                  <a:srgbClr val="FF0000"/>
                </a:solidFill>
              </a:rPr>
              <a:t>RedisConnection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RedisTemplate respectively </a:t>
            </a:r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StringRedisConnection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and </a:t>
            </a:r>
            <a:r>
              <a:rPr lang="en-US" altLang="zh-TW" sz="2400" dirty="0" err="1">
                <a:solidFill>
                  <a:srgbClr val="FF0000"/>
                </a:solidFill>
              </a:rPr>
              <a:t>StringRedisTemplate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as a convenient one-stop solution for intensive String operations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the template and the connection use the </a:t>
            </a:r>
            <a:r>
              <a:rPr lang="en-US" altLang="zh-TW" sz="2400" dirty="0" err="1">
                <a:solidFill>
                  <a:srgbClr val="FF0000"/>
                </a:solidFill>
              </a:rPr>
              <a:t>StringRedisSerializer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underneath which means </a:t>
            </a:r>
            <a:r>
              <a:rPr lang="en-US" altLang="zh-TW" sz="2400" dirty="0">
                <a:solidFill>
                  <a:srgbClr val="FF0000"/>
                </a:solidFill>
              </a:rPr>
              <a:t>the stored keys and values </a:t>
            </a:r>
            <a:r>
              <a:rPr lang="en-US" altLang="zh-TW" sz="2400" dirty="0"/>
              <a:t>are human readable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52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String-focused convenience </a:t>
            </a:r>
            <a:r>
              <a:rPr lang="en-US" altLang="zh-TW" sz="3200" dirty="0" smtClean="0"/>
              <a:t>classes</a:t>
            </a:r>
            <a:r>
              <a:rPr lang="zh-TW" altLang="en-US" sz="3200" dirty="0" smtClean="0"/>
              <a:t>（</a:t>
            </a:r>
            <a:r>
              <a:rPr lang="en-US" altLang="zh-TW" sz="3200" dirty="0" smtClean="0"/>
              <a:t>cont’d</a:t>
            </a:r>
            <a:r>
              <a:rPr lang="zh-TW" altLang="en-US" sz="3200" dirty="0" smtClean="0"/>
              <a:t>）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036557"/>
            <a:ext cx="7931224" cy="344709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xml version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"1.0"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encoding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"UTF-8"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?&gt;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xmlns:xsi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"http://www.w3.org/2001/XMLSchema-instance"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"http://www.springframework.org/schema/p"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xsi:schemaLocation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 http://www.springframework.org/schema/beans/spring-beans.xsd"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"org.springframework.data.redis.connection.jedis.JedisConnectionFactory"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p:use-pool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"true"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"stringRedisTemplate"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"org.springframework.data.redis.core.StringRedisTemplate"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p:connection-factory-ref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...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dirty="0" smtClean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&lt;/beans&gt;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6692" y="4669900"/>
            <a:ext cx="7931732" cy="196977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Example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@Autowired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private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StringRedisTemplate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redisTemplate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addLink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userId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URL url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</a:t>
            </a:r>
            <a:endParaRPr kumimoji="0" lang="en-US" altLang="zh-TW" sz="16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opsForList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leftPush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userId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url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toExternalForm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Serializers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data stored in Redis is just </a:t>
            </a:r>
            <a:r>
              <a:rPr lang="en-US" altLang="zh-TW" sz="2400" dirty="0" smtClean="0"/>
              <a:t>bytes</a:t>
            </a:r>
          </a:p>
          <a:p>
            <a:pPr lvl="1"/>
            <a:r>
              <a:rPr lang="en-US" altLang="zh-TW" sz="2000" dirty="0" smtClean="0"/>
              <a:t>whether </a:t>
            </a:r>
            <a:r>
              <a:rPr lang="en-US" altLang="zh-TW" sz="2000" dirty="0"/>
              <a:t>the information gets translated into Strings or any other </a:t>
            </a:r>
            <a:r>
              <a:rPr lang="en-US" altLang="zh-TW" sz="2000" dirty="0" smtClean="0"/>
              <a:t>objects</a:t>
            </a:r>
          </a:p>
          <a:p>
            <a:r>
              <a:rPr lang="en-US" altLang="zh-TW" sz="2400" dirty="0"/>
              <a:t>conversion between the user (custom) types and raw data (and vice-versa) is handled in Spring Data Redis through the </a:t>
            </a:r>
            <a:r>
              <a:rPr lang="en-US" altLang="zh-TW" sz="2400" dirty="0" err="1">
                <a:solidFill>
                  <a:srgbClr val="FF0000"/>
                </a:solidFill>
              </a:rPr>
              <a:t>RedisSerializer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interface</a:t>
            </a:r>
          </a:p>
          <a:p>
            <a:r>
              <a:rPr lang="en-US" altLang="zh-TW" sz="2400" dirty="0" smtClean="0"/>
              <a:t>JSON </a:t>
            </a:r>
            <a:r>
              <a:rPr lang="en-US" altLang="zh-TW" sz="2400" dirty="0"/>
              <a:t>format</a:t>
            </a:r>
          </a:p>
          <a:p>
            <a:pPr lvl="1"/>
            <a:r>
              <a:rPr lang="en-US" altLang="zh-TW" sz="2000" dirty="0" err="1" smtClean="0"/>
              <a:t>OxmSerializer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for Object/XML mapping through Spring 3 OXM support or either </a:t>
            </a:r>
            <a:r>
              <a:rPr lang="en-US" altLang="zh-TW" sz="2000" dirty="0" err="1">
                <a:solidFill>
                  <a:srgbClr val="FF0000"/>
                </a:solidFill>
              </a:rPr>
              <a:t>JacksonJsonRedisSerializer</a:t>
            </a:r>
            <a:r>
              <a:rPr lang="en-US" altLang="zh-TW" sz="2000" dirty="0">
                <a:solidFill>
                  <a:srgbClr val="FF0000"/>
                </a:solidFill>
              </a:rPr>
              <a:t>, Jackson2JsonRedisSerializer </a:t>
            </a:r>
            <a:r>
              <a:rPr lang="en-US" altLang="zh-TW" sz="2000" dirty="0" smtClean="0">
                <a:solidFill>
                  <a:srgbClr val="FF0000"/>
                </a:solidFill>
              </a:rPr>
              <a:t>or GenericJackson2JsonRedisSerializer</a:t>
            </a:r>
          </a:p>
          <a:p>
            <a:r>
              <a:rPr lang="en-US" altLang="zh-TW" sz="2400" dirty="0"/>
              <a:t>the storage format is not limited only to values - it can be used for keys, values or hashes without any restrictions.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901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Messaging/</a:t>
            </a:r>
            <a:r>
              <a:rPr lang="en-US" altLang="zh-TW" dirty="0" err="1" smtClean="0"/>
              <a:t>PubSub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Spring Data provides dedicated messaging integration for </a:t>
            </a:r>
            <a:r>
              <a:rPr lang="en-US" altLang="zh-TW" sz="2400" dirty="0" smtClean="0"/>
              <a:t>Redis</a:t>
            </a:r>
          </a:p>
          <a:p>
            <a:pPr lvl="1"/>
            <a:r>
              <a:rPr lang="en-US" altLang="zh-TW" sz="2000" dirty="0"/>
              <a:t>similar in functionality and naming to the JMS integration in </a:t>
            </a:r>
            <a:r>
              <a:rPr lang="en-US" altLang="zh-TW" sz="2000" dirty="0" smtClean="0"/>
              <a:t>Spring Framework</a:t>
            </a:r>
          </a:p>
          <a:p>
            <a:r>
              <a:rPr lang="en-US" altLang="zh-TW" sz="2400" dirty="0"/>
              <a:t>Redis messaging can be roughly divided into two areas of </a:t>
            </a:r>
            <a:r>
              <a:rPr lang="en-US" altLang="zh-TW" sz="2400" dirty="0" smtClean="0"/>
              <a:t>functionality</a:t>
            </a:r>
          </a:p>
          <a:p>
            <a:pPr lvl="1"/>
            <a:r>
              <a:rPr lang="en-US" altLang="zh-TW" sz="2000" dirty="0"/>
              <a:t>production or publication</a:t>
            </a:r>
          </a:p>
          <a:p>
            <a:pPr lvl="1"/>
            <a:r>
              <a:rPr lang="en-US" altLang="zh-TW" sz="2000" dirty="0" smtClean="0"/>
              <a:t>consumption </a:t>
            </a:r>
            <a:r>
              <a:rPr lang="en-US" altLang="zh-TW" sz="2000" dirty="0"/>
              <a:t>or subscription </a:t>
            </a:r>
            <a:endParaRPr lang="en-US" altLang="zh-TW" sz="2000" dirty="0" smtClean="0"/>
          </a:p>
          <a:p>
            <a:r>
              <a:rPr lang="en-US" altLang="zh-TW" sz="2400" dirty="0"/>
              <a:t>RedisTemplate class is used for message </a:t>
            </a:r>
            <a:r>
              <a:rPr lang="en-US" altLang="zh-TW" sz="2400" dirty="0" smtClean="0"/>
              <a:t>production</a:t>
            </a:r>
          </a:p>
          <a:p>
            <a:r>
              <a:rPr lang="en-US" altLang="zh-TW" sz="2400" dirty="0"/>
              <a:t>asynchronous vs synchronous 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Async</a:t>
            </a:r>
            <a:r>
              <a:rPr lang="zh-TW" altLang="en-US" sz="2000" dirty="0" smtClean="0"/>
              <a:t>：</a:t>
            </a:r>
            <a:r>
              <a:rPr lang="en-US" altLang="zh-TW" sz="2000" b="0" dirty="0"/>
              <a:t>provides a dedicated message listener container that is used to create Message-Driven POJOs (MDPs) </a:t>
            </a:r>
            <a:endParaRPr lang="en-US" altLang="zh-TW" sz="2000" b="0" dirty="0" smtClean="0"/>
          </a:p>
          <a:p>
            <a:pPr lvl="1"/>
            <a:r>
              <a:rPr lang="en-US" altLang="zh-TW" sz="2000" dirty="0" smtClean="0"/>
              <a:t>Sync</a:t>
            </a:r>
            <a:r>
              <a:rPr lang="zh-TW" altLang="en-US" sz="2000" dirty="0" smtClean="0"/>
              <a:t>：</a:t>
            </a:r>
            <a:r>
              <a:rPr lang="en-US" altLang="zh-TW" sz="2000" b="0" dirty="0" err="1"/>
              <a:t>RedisConnection</a:t>
            </a:r>
            <a:r>
              <a:rPr lang="en-US" altLang="zh-TW" sz="2000" b="0" dirty="0"/>
              <a:t> contract.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2404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Sending/Publishing messages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Package</a:t>
            </a:r>
          </a:p>
          <a:p>
            <a:pPr lvl="1"/>
            <a:r>
              <a:rPr lang="en-US" altLang="zh-TW" sz="2000" dirty="0" err="1" smtClean="0"/>
              <a:t>org.springframework.data.redis.connection</a:t>
            </a:r>
            <a:endParaRPr lang="en-US" altLang="zh-TW" sz="2000" dirty="0"/>
          </a:p>
          <a:p>
            <a:pPr lvl="1"/>
            <a:r>
              <a:rPr lang="en-US" altLang="zh-TW" sz="2000" dirty="0" err="1" smtClean="0"/>
              <a:t>org.springframework.data.redis.listener</a:t>
            </a:r>
            <a:endParaRPr lang="en-US" altLang="zh-TW" sz="2000" dirty="0" smtClean="0"/>
          </a:p>
          <a:p>
            <a:r>
              <a:rPr lang="en-US" altLang="zh-TW" sz="2400" dirty="0"/>
              <a:t>offer the </a:t>
            </a:r>
            <a:r>
              <a:rPr lang="en-US" altLang="zh-TW" sz="2400" dirty="0">
                <a:solidFill>
                  <a:srgbClr val="FF0000"/>
                </a:solidFill>
              </a:rPr>
              <a:t>publish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method to publish </a:t>
            </a:r>
            <a:r>
              <a:rPr lang="en-US" altLang="zh-TW" sz="2400" dirty="0"/>
              <a:t>a </a:t>
            </a:r>
            <a:r>
              <a:rPr lang="en-US" altLang="zh-TW" sz="2400" dirty="0" smtClean="0"/>
              <a:t>message</a:t>
            </a:r>
          </a:p>
          <a:p>
            <a:pPr lvl="1"/>
            <a:r>
              <a:rPr lang="en-US" altLang="zh-TW" sz="2000" dirty="0" smtClean="0"/>
              <a:t>Low-level</a:t>
            </a:r>
            <a:r>
              <a:rPr lang="zh-TW" altLang="en-US" sz="2000" dirty="0" smtClean="0"/>
              <a:t>：</a:t>
            </a:r>
            <a:r>
              <a:rPr lang="en-US" altLang="zh-TW" sz="2000" dirty="0" err="1" smtClean="0"/>
              <a:t>RedisConnection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requires raw-data (array of bytes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High-level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RedisTemplate</a:t>
            </a:r>
            <a:r>
              <a:rPr lang="zh-TW" altLang="en-US" sz="2000" dirty="0" smtClean="0"/>
              <a:t>，</a:t>
            </a:r>
            <a:r>
              <a:rPr lang="en-US" altLang="zh-TW" sz="2000" dirty="0"/>
              <a:t>RedisTemplate allow arbitrary objects</a:t>
            </a:r>
            <a:endParaRPr lang="zh-TW" altLang="en-US" sz="20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71600" y="4221088"/>
            <a:ext cx="7272808" cy="166199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 send message through connection RedisConnection con = ...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byte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[]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msg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...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byte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[]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channel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...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con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publish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msg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channel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 send message through RedisTemplate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RedisTemplate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template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...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template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convertAndSend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"hello!"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"world"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Receiving/Subscribing for messages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subscribe to one or multiple channels either by naming them directly or by using </a:t>
            </a:r>
            <a:r>
              <a:rPr lang="en-US" altLang="zh-TW" sz="2400" dirty="0">
                <a:solidFill>
                  <a:srgbClr val="FF0000"/>
                </a:solidFill>
              </a:rPr>
              <a:t>pattern </a:t>
            </a:r>
            <a:r>
              <a:rPr lang="en-US" altLang="zh-TW" sz="2400" dirty="0" smtClean="0">
                <a:solidFill>
                  <a:srgbClr val="FF0000"/>
                </a:solidFill>
              </a:rPr>
              <a:t>matching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b="0" dirty="0" smtClean="0"/>
              <a:t>allows </a:t>
            </a:r>
            <a:r>
              <a:rPr lang="en-US" altLang="zh-TW" sz="2000" b="0" dirty="0"/>
              <a:t>multiple subscriptions to be created with one </a:t>
            </a:r>
            <a:r>
              <a:rPr lang="en-US" altLang="zh-TW" sz="2000" b="0" dirty="0" smtClean="0"/>
              <a:t>command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b="0" dirty="0"/>
              <a:t>listen on channels not yet created at subscription </a:t>
            </a:r>
            <a:r>
              <a:rPr lang="en-US" altLang="zh-TW" sz="2000" b="0" dirty="0" smtClean="0"/>
              <a:t>time</a:t>
            </a:r>
            <a:endParaRPr lang="zh-TW" altLang="en-US" sz="2000" dirty="0" smtClean="0"/>
          </a:p>
          <a:p>
            <a:pPr lvl="0"/>
            <a:r>
              <a:rPr lang="en-US" altLang="zh-TW" sz="2400" dirty="0" err="1"/>
              <a:t>RedisConnection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offers </a:t>
            </a:r>
            <a:r>
              <a:rPr lang="en-US" altLang="zh-TW" sz="2000" dirty="0">
                <a:solidFill>
                  <a:srgbClr val="FF0000"/>
                </a:solidFill>
              </a:rPr>
              <a:t>subscribe and </a:t>
            </a:r>
            <a:r>
              <a:rPr lang="en-US" altLang="zh-TW" sz="2000" dirty="0" err="1">
                <a:solidFill>
                  <a:srgbClr val="FF0000"/>
                </a:solidFill>
              </a:rPr>
              <a:t>pSubscribe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methods that map the </a:t>
            </a:r>
            <a:r>
              <a:rPr lang="en-US" altLang="zh-TW" sz="2000" dirty="0" err="1"/>
              <a:t>Redis</a:t>
            </a:r>
            <a:r>
              <a:rPr lang="en-US" altLang="zh-TW" sz="2000" dirty="0"/>
              <a:t> commands for subscribing by channel respectively by </a:t>
            </a:r>
            <a:r>
              <a:rPr lang="en-US" altLang="zh-TW" sz="2000" dirty="0" smtClean="0"/>
              <a:t>pattern</a:t>
            </a:r>
          </a:p>
          <a:p>
            <a:pPr lvl="1"/>
            <a:r>
              <a:rPr lang="en-US" altLang="zh-TW" sz="2000" dirty="0" smtClean="0"/>
              <a:t>simply </a:t>
            </a:r>
            <a:r>
              <a:rPr lang="en-US" altLang="zh-TW" sz="2000" dirty="0"/>
              <a:t>query whether it is listening or not, </a:t>
            </a:r>
            <a:r>
              <a:rPr lang="en-US" altLang="zh-TW" sz="2000" dirty="0" err="1"/>
              <a:t>RedisConnection</a:t>
            </a:r>
            <a:r>
              <a:rPr lang="en-US" altLang="zh-TW" sz="2000" dirty="0"/>
              <a:t> provides </a:t>
            </a:r>
            <a:r>
              <a:rPr lang="en-US" altLang="zh-TW" sz="2000" dirty="0" err="1">
                <a:solidFill>
                  <a:srgbClr val="FF0000"/>
                </a:solidFill>
              </a:rPr>
              <a:t>getSubscription</a:t>
            </a:r>
            <a:r>
              <a:rPr lang="en-US" altLang="zh-TW" sz="2000" dirty="0">
                <a:solidFill>
                  <a:srgbClr val="FF0000"/>
                </a:solidFill>
              </a:rPr>
              <a:t> and </a:t>
            </a:r>
            <a:r>
              <a:rPr lang="en-US" altLang="zh-TW" sz="2000" dirty="0" err="1">
                <a:solidFill>
                  <a:srgbClr val="FF0000"/>
                </a:solidFill>
              </a:rPr>
              <a:t>isSubscribed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method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/>
              <a:t>Subscription commands in </a:t>
            </a:r>
            <a:r>
              <a:rPr lang="en-US" altLang="zh-TW" sz="2400" dirty="0" smtClean="0"/>
              <a:t>Spring </a:t>
            </a:r>
            <a:r>
              <a:rPr lang="en-US" altLang="zh-TW" sz="2400" dirty="0"/>
              <a:t>Data Redis are </a:t>
            </a:r>
            <a:r>
              <a:rPr lang="en-US" altLang="zh-TW" sz="2400" dirty="0" smtClean="0"/>
              <a:t>blocking</a:t>
            </a:r>
          </a:p>
          <a:p>
            <a:pPr lvl="1"/>
            <a:r>
              <a:rPr lang="en-US" altLang="zh-TW" sz="2000" dirty="0" smtClean="0"/>
              <a:t>calling </a:t>
            </a:r>
            <a:r>
              <a:rPr lang="en-US" altLang="zh-TW" sz="2000" dirty="0"/>
              <a:t>subscribe on a </a:t>
            </a:r>
            <a:r>
              <a:rPr lang="en-US" altLang="zh-TW" sz="2000" dirty="0" smtClean="0"/>
              <a:t>connection will </a:t>
            </a:r>
            <a:r>
              <a:rPr lang="en-US" altLang="zh-TW" sz="2000" dirty="0"/>
              <a:t>cause the current thread to block as it will start waiting for </a:t>
            </a:r>
            <a:r>
              <a:rPr lang="en-US" altLang="zh-TW" sz="2000" dirty="0" smtClean="0"/>
              <a:t>messages</a:t>
            </a:r>
          </a:p>
          <a:p>
            <a:pPr lvl="1"/>
            <a:r>
              <a:rPr lang="en-US" altLang="zh-TW" sz="2000" dirty="0"/>
              <a:t>the thread will be released only if the subscription is </a:t>
            </a:r>
            <a:r>
              <a:rPr lang="en-US" altLang="zh-TW" sz="2000" dirty="0" smtClean="0"/>
              <a:t>canceled</a:t>
            </a:r>
          </a:p>
          <a:p>
            <a:pPr lvl="1"/>
            <a:r>
              <a:rPr lang="en-US" altLang="zh-TW" sz="2000" dirty="0"/>
              <a:t>that is an additional thread invokes </a:t>
            </a:r>
            <a:r>
              <a:rPr lang="en-US" altLang="zh-TW" sz="2000" dirty="0">
                <a:solidFill>
                  <a:srgbClr val="FF0000"/>
                </a:solidFill>
              </a:rPr>
              <a:t>unsubscribe or </a:t>
            </a:r>
            <a:r>
              <a:rPr lang="en-US" altLang="zh-TW" sz="2000" dirty="0" err="1">
                <a:solidFill>
                  <a:srgbClr val="FF0000"/>
                </a:solidFill>
              </a:rPr>
              <a:t>pUnsubscribe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on the same connection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628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Receiving/Subscribing for </a:t>
            </a:r>
            <a:r>
              <a:rPr lang="en-US" altLang="zh-TW" dirty="0" smtClean="0"/>
              <a:t>messages</a:t>
            </a:r>
            <a:br>
              <a:rPr lang="en-US" altLang="zh-TW" dirty="0" smtClean="0"/>
            </a:br>
            <a:r>
              <a:rPr lang="en-US" altLang="zh-TW" dirty="0" smtClean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order to subscribe for messages, one needs to implement the </a:t>
            </a:r>
            <a:r>
              <a:rPr lang="en-US" altLang="zh-TW" sz="2400" dirty="0" err="1"/>
              <a:t>MessageListener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callback</a:t>
            </a:r>
          </a:p>
          <a:p>
            <a:pPr lvl="1"/>
            <a:r>
              <a:rPr lang="en-US" altLang="zh-TW" sz="2000" dirty="0" smtClean="0"/>
              <a:t>each </a:t>
            </a:r>
            <a:r>
              <a:rPr lang="en-US" altLang="zh-TW" sz="2000" dirty="0"/>
              <a:t>time a new message arrives, the callback gets invoked and the user code executed through </a:t>
            </a:r>
            <a:r>
              <a:rPr lang="en-US" altLang="zh-TW" sz="2000" dirty="0" err="1">
                <a:solidFill>
                  <a:srgbClr val="FF0000"/>
                </a:solidFill>
              </a:rPr>
              <a:t>onMessage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method</a:t>
            </a:r>
          </a:p>
          <a:p>
            <a:pPr lvl="1"/>
            <a:r>
              <a:rPr lang="en-US" altLang="zh-TW" sz="2000" dirty="0"/>
              <a:t>The interface gives access not only to </a:t>
            </a:r>
            <a:r>
              <a:rPr lang="en-US" altLang="zh-TW" sz="2000" dirty="0">
                <a:solidFill>
                  <a:srgbClr val="FF0000"/>
                </a:solidFill>
              </a:rPr>
              <a:t>the actual message but to the channel</a:t>
            </a:r>
            <a:r>
              <a:rPr lang="en-US" altLang="zh-TW" sz="2000" dirty="0"/>
              <a:t> it has been received </a:t>
            </a:r>
            <a:r>
              <a:rPr lang="en-US" altLang="zh-TW" sz="2000" dirty="0" smtClean="0"/>
              <a:t>through </a:t>
            </a:r>
          </a:p>
          <a:p>
            <a:pPr lvl="1"/>
            <a:r>
              <a:rPr lang="en-US" altLang="zh-TW" sz="2000" dirty="0"/>
              <a:t>the pattern  (if any) used by the subscription to match the channel</a:t>
            </a:r>
          </a:p>
          <a:p>
            <a:pPr marL="457200" lvl="1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4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Listener Containers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low-level subscription requires</a:t>
            </a:r>
            <a:r>
              <a:rPr lang="en-US" altLang="zh-TW" sz="2400" dirty="0">
                <a:solidFill>
                  <a:srgbClr val="FF0000"/>
                </a:solidFill>
              </a:rPr>
              <a:t> connection and thread management</a:t>
            </a:r>
            <a:r>
              <a:rPr lang="en-US" altLang="zh-TW" sz="2400" dirty="0"/>
              <a:t> for every single listener</a:t>
            </a:r>
          </a:p>
          <a:p>
            <a:r>
              <a:rPr lang="en-US" altLang="zh-TW" sz="2400" dirty="0"/>
              <a:t>acts as </a:t>
            </a:r>
            <a:r>
              <a:rPr lang="en-US" altLang="zh-TW" sz="2400" dirty="0">
                <a:solidFill>
                  <a:srgbClr val="FF0000"/>
                </a:solidFill>
              </a:rPr>
              <a:t>a message listener container</a:t>
            </a:r>
          </a:p>
          <a:p>
            <a:r>
              <a:rPr lang="en-US" altLang="zh-TW" sz="2400" dirty="0"/>
              <a:t>used to receive messages from a </a:t>
            </a:r>
            <a:r>
              <a:rPr lang="en-US" altLang="zh-TW" sz="2400" dirty="0">
                <a:solidFill>
                  <a:srgbClr val="FF0000"/>
                </a:solidFill>
              </a:rPr>
              <a:t>Redis channel and drive the </a:t>
            </a:r>
            <a:r>
              <a:rPr lang="en-US" altLang="zh-TW" sz="2400" dirty="0" err="1">
                <a:solidFill>
                  <a:srgbClr val="FF0000"/>
                </a:solidFill>
              </a:rPr>
              <a:t>MessageListener</a:t>
            </a:r>
            <a:r>
              <a:rPr lang="en-US" altLang="zh-TW" sz="2400" dirty="0"/>
              <a:t> that are injected into it</a:t>
            </a:r>
          </a:p>
          <a:p>
            <a:r>
              <a:rPr lang="en-US" altLang="zh-TW" sz="2400" dirty="0"/>
              <a:t>responsible for all threading of message reception and dispatches into the listener for processing</a:t>
            </a:r>
          </a:p>
          <a:p>
            <a:r>
              <a:rPr lang="en-US" altLang="zh-TW" sz="2400" dirty="0"/>
              <a:t>is the intermediary between </a:t>
            </a:r>
            <a:r>
              <a:rPr lang="en-US" altLang="zh-TW" sz="2400" dirty="0">
                <a:solidFill>
                  <a:srgbClr val="FF0000"/>
                </a:solidFill>
              </a:rPr>
              <a:t>an MDP </a:t>
            </a:r>
            <a:r>
              <a:rPr lang="en-US" altLang="zh-TW" sz="2400" dirty="0"/>
              <a:t>and a </a:t>
            </a:r>
            <a:r>
              <a:rPr lang="en-US" altLang="zh-TW" sz="2400" dirty="0">
                <a:solidFill>
                  <a:srgbClr val="FF0000"/>
                </a:solidFill>
              </a:rPr>
              <a:t>messaging provider</a:t>
            </a:r>
            <a:r>
              <a:rPr lang="en-US" altLang="zh-TW" sz="2400" dirty="0"/>
              <a:t> and takes care of </a:t>
            </a:r>
            <a:r>
              <a:rPr lang="en-US" altLang="zh-TW" sz="2400" dirty="0">
                <a:solidFill>
                  <a:srgbClr val="FF0000"/>
                </a:solidFill>
              </a:rPr>
              <a:t>registering to receive messages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resource acquisition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release, exception conversion</a:t>
            </a:r>
          </a:p>
          <a:p>
            <a:r>
              <a:rPr lang="en-US" altLang="zh-TW" sz="2400" dirty="0"/>
              <a:t>allows one connection and one thread to be shared by multiple listeners even though they do not share a subscription</a:t>
            </a:r>
          </a:p>
        </p:txBody>
      </p:sp>
    </p:spTree>
    <p:extLst>
      <p:ext uri="{BB962C8B-B14F-4D97-AF65-F5344CB8AC3E}">
        <p14:creationId xmlns:p14="http://schemas.microsoft.com/office/powerpoint/2010/main" val="25476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Message Listener </a:t>
            </a:r>
            <a:r>
              <a:rPr lang="en-US" altLang="zh-TW" sz="3200" dirty="0" smtClean="0"/>
              <a:t>Containers(cont’d)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400" dirty="0"/>
              <a:t>no matter how many listeners or channels an application tracks, </a:t>
            </a:r>
            <a:r>
              <a:rPr lang="en-US" altLang="zh-TW" sz="2400" dirty="0">
                <a:solidFill>
                  <a:srgbClr val="FF0000"/>
                </a:solidFill>
              </a:rPr>
              <a:t>the runtime cost will remain the same through out its </a:t>
            </a:r>
            <a:r>
              <a:rPr lang="en-US" altLang="zh-TW" sz="2400" dirty="0" smtClean="0">
                <a:solidFill>
                  <a:srgbClr val="FF0000"/>
                </a:solidFill>
              </a:rPr>
              <a:t>lifetime</a:t>
            </a:r>
          </a:p>
          <a:p>
            <a:r>
              <a:rPr lang="en-US" altLang="zh-TW" sz="2400" dirty="0" smtClean="0"/>
              <a:t>allows </a:t>
            </a:r>
            <a:r>
              <a:rPr lang="en-US" altLang="zh-TW" sz="2400" dirty="0"/>
              <a:t>runtime configuration changes so one can add or remove listeners while </a:t>
            </a:r>
            <a:r>
              <a:rPr lang="en-US" altLang="zh-TW" sz="2400" dirty="0">
                <a:solidFill>
                  <a:srgbClr val="FF0000"/>
                </a:solidFill>
              </a:rPr>
              <a:t>an application is running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uses </a:t>
            </a:r>
            <a:r>
              <a:rPr lang="en-US" altLang="zh-TW" sz="2400" dirty="0"/>
              <a:t>a lazy subscription approach, using a </a:t>
            </a:r>
            <a:r>
              <a:rPr lang="en-US" altLang="zh-TW" sz="2400" dirty="0" err="1"/>
              <a:t>RedisConnection</a:t>
            </a:r>
            <a:r>
              <a:rPr lang="en-US" altLang="zh-TW" sz="2400" dirty="0"/>
              <a:t> only when </a:t>
            </a:r>
            <a:r>
              <a:rPr lang="en-US" altLang="zh-TW" sz="2400" dirty="0" smtClean="0"/>
              <a:t>needed - if </a:t>
            </a:r>
            <a:r>
              <a:rPr lang="en-US" altLang="zh-TW" sz="2400" dirty="0"/>
              <a:t>all the listeners are unsubscribed, </a:t>
            </a:r>
            <a:r>
              <a:rPr lang="en-US" altLang="zh-TW" sz="2400" dirty="0">
                <a:solidFill>
                  <a:srgbClr val="FF0000"/>
                </a:solidFill>
              </a:rPr>
              <a:t>cleanup is automatically performed and the used thread released</a:t>
            </a:r>
            <a:r>
              <a:rPr lang="en-US" altLang="zh-TW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2400" dirty="0"/>
              <a:t>To help with the </a:t>
            </a:r>
            <a:r>
              <a:rPr lang="en-US" altLang="zh-TW" sz="2400" dirty="0" err="1"/>
              <a:t>asynch</a:t>
            </a:r>
            <a:r>
              <a:rPr lang="en-US" altLang="zh-TW" sz="2400" dirty="0"/>
              <a:t> manner of messages, the container requires a java.util.concurrent.Executor  ( or Spring’s </a:t>
            </a:r>
            <a:r>
              <a:rPr lang="en-US" altLang="zh-TW" sz="2400" dirty="0" err="1"/>
              <a:t>TaskExecutor</a:t>
            </a:r>
            <a:r>
              <a:rPr lang="en-US" altLang="zh-TW" sz="2400" dirty="0"/>
              <a:t>)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it is highly recommended to pick </a:t>
            </a:r>
            <a:r>
              <a:rPr lang="en-US" altLang="zh-TW" sz="2000" dirty="0" smtClean="0"/>
              <a:t>a </a:t>
            </a:r>
            <a:r>
              <a:rPr lang="en-US" altLang="zh-TW" sz="2000" dirty="0"/>
              <a:t>proper </a:t>
            </a:r>
            <a:r>
              <a:rPr lang="en-US" altLang="zh-TW" sz="2000" dirty="0" err="1"/>
              <a:t>TaskExecutor</a:t>
            </a:r>
            <a:r>
              <a:rPr lang="en-US" altLang="zh-TW" sz="2000" dirty="0"/>
              <a:t> to take advantage of its runtime.</a:t>
            </a:r>
          </a:p>
        </p:txBody>
      </p:sp>
    </p:spTree>
    <p:extLst>
      <p:ext uri="{BB962C8B-B14F-4D97-AF65-F5344CB8AC3E}">
        <p14:creationId xmlns:p14="http://schemas.microsoft.com/office/powerpoint/2010/main" val="27979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Redis </a:t>
            </a:r>
            <a:r>
              <a:rPr lang="zh-TW" altLang="en-US" sz="2000" dirty="0"/>
              <a:t>是一個 </a:t>
            </a:r>
            <a:r>
              <a:rPr lang="en-US" altLang="zh-TW" sz="2000" dirty="0"/>
              <a:t>Key-Value </a:t>
            </a:r>
            <a:r>
              <a:rPr lang="zh-TW" altLang="en-US" sz="2000" dirty="0"/>
              <a:t>存儲系統。和 </a:t>
            </a:r>
            <a:r>
              <a:rPr lang="en-US" altLang="zh-TW" sz="2000" dirty="0" err="1"/>
              <a:t>Memcached</a:t>
            </a:r>
            <a:r>
              <a:rPr lang="en-US" altLang="zh-TW" sz="2000" dirty="0"/>
              <a:t> </a:t>
            </a:r>
            <a:r>
              <a:rPr lang="zh-TW" altLang="en-US" sz="2000" dirty="0"/>
              <a:t>類似，它支持存儲的 </a:t>
            </a:r>
            <a:r>
              <a:rPr lang="en-US" altLang="zh-TW" sz="2000" dirty="0"/>
              <a:t>value </a:t>
            </a:r>
            <a:r>
              <a:rPr lang="zh-TW" altLang="en-US" sz="2000" dirty="0"/>
              <a:t>類型相對更多</a:t>
            </a:r>
            <a:r>
              <a:rPr lang="zh-TW" altLang="en-US" sz="2000" dirty="0" smtClean="0"/>
              <a:t>，包括 </a:t>
            </a:r>
            <a:r>
              <a:rPr lang="en-US" altLang="zh-TW" sz="2000" dirty="0">
                <a:solidFill>
                  <a:srgbClr val="FF0000"/>
                </a:solidFill>
              </a:rPr>
              <a:t>string(</a:t>
            </a:r>
            <a:r>
              <a:rPr lang="zh-TW" altLang="en-US" sz="2000" dirty="0">
                <a:solidFill>
                  <a:srgbClr val="FF0000"/>
                </a:solidFill>
              </a:rPr>
              <a:t>字符串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zh-TW" altLang="en-US" sz="2000" dirty="0">
                <a:solidFill>
                  <a:srgbClr val="FF0000"/>
                </a:solidFill>
              </a:rPr>
              <a:t>、 </a:t>
            </a:r>
            <a:r>
              <a:rPr lang="en-US" altLang="zh-TW" sz="2000" dirty="0">
                <a:solidFill>
                  <a:srgbClr val="FF0000"/>
                </a:solidFill>
              </a:rPr>
              <a:t>list(</a:t>
            </a:r>
            <a:r>
              <a:rPr lang="zh-TW" altLang="en-US" sz="2000" dirty="0">
                <a:solidFill>
                  <a:srgbClr val="FF0000"/>
                </a:solidFill>
              </a:rPr>
              <a:t>鏈表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zh-TW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TW" sz="2000" dirty="0" smtClean="0">
                <a:solidFill>
                  <a:srgbClr val="FF0000"/>
                </a:solidFill>
              </a:rPr>
              <a:t>set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集合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 smtClean="0">
                <a:solidFill>
                  <a:srgbClr val="FF0000"/>
                </a:solidFill>
              </a:rPr>
              <a:t>、 </a:t>
            </a:r>
            <a:r>
              <a:rPr lang="en-US" altLang="zh-TW" sz="2000" dirty="0" err="1">
                <a:solidFill>
                  <a:srgbClr val="FF0000"/>
                </a:solidFill>
              </a:rPr>
              <a:t>zset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有序集合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zh-TW" altLang="en-US" sz="2000" dirty="0">
                <a:solidFill>
                  <a:srgbClr val="FF0000"/>
                </a:solidFill>
              </a:rPr>
              <a:t> 、</a:t>
            </a:r>
            <a:r>
              <a:rPr lang="zh-TW" altLang="en-US" sz="2000" dirty="0" smtClean="0">
                <a:solidFill>
                  <a:srgbClr val="FF0000"/>
                </a:solidFill>
              </a:rPr>
              <a:t>點</a:t>
            </a:r>
            <a:r>
              <a:rPr lang="zh-TW" altLang="en-US" sz="2000" dirty="0">
                <a:solidFill>
                  <a:srgbClr val="FF0000"/>
                </a:solidFill>
              </a:rPr>
              <a:t>陣圖</a:t>
            </a:r>
            <a:r>
              <a:rPr lang="en-US" altLang="zh-TW" sz="2000" dirty="0">
                <a:solidFill>
                  <a:srgbClr val="FF0000"/>
                </a:solidFill>
              </a:rPr>
              <a:t>(bitmap)</a:t>
            </a:r>
            <a:r>
              <a:rPr lang="zh-TW" altLang="en-US" sz="2000" dirty="0">
                <a:solidFill>
                  <a:srgbClr val="FF0000"/>
                </a:solidFill>
              </a:rPr>
              <a:t>和超重對數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hyperloglog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000" dirty="0" smtClean="0"/>
              <a:t>重要功能：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Redis HA</a:t>
            </a:r>
            <a:endParaRPr lang="en-US" altLang="zh-TW" sz="1800" dirty="0"/>
          </a:p>
          <a:p>
            <a:pPr lvl="1"/>
            <a:r>
              <a:rPr lang="en-US" altLang="zh-TW" sz="1800" dirty="0" err="1" smtClean="0"/>
              <a:t>Serializers</a:t>
            </a:r>
            <a:endParaRPr lang="en-US" altLang="zh-TW" sz="1800" dirty="0" smtClean="0"/>
          </a:p>
          <a:p>
            <a:pPr lvl="1"/>
            <a:r>
              <a:rPr lang="en-US" altLang="zh-TW" sz="1800" dirty="0" smtClean="0"/>
              <a:t>Message</a:t>
            </a:r>
          </a:p>
          <a:p>
            <a:pPr lvl="1"/>
            <a:r>
              <a:rPr lang="en-US" altLang="zh-TW" sz="1800" dirty="0"/>
              <a:t>Transaction</a:t>
            </a:r>
          </a:p>
          <a:p>
            <a:pPr lvl="1"/>
            <a:r>
              <a:rPr lang="en-US" altLang="zh-TW" sz="1800" dirty="0" smtClean="0"/>
              <a:t>Cache</a:t>
            </a:r>
          </a:p>
          <a:p>
            <a:r>
              <a:rPr lang="en-US" altLang="zh-TW" sz="2000" dirty="0"/>
              <a:t>Redis</a:t>
            </a:r>
            <a:r>
              <a:rPr lang="zh-TW" altLang="en-US" sz="2000" dirty="0"/>
              <a:t>採用記憶體 </a:t>
            </a:r>
            <a:r>
              <a:rPr lang="en-US" altLang="zh-TW" sz="2000" dirty="0"/>
              <a:t>(in-memory) </a:t>
            </a:r>
            <a:r>
              <a:rPr lang="zh-TW" altLang="en-US" sz="2000" dirty="0"/>
              <a:t>資料集 </a:t>
            </a:r>
            <a:r>
              <a:rPr lang="en-US" altLang="zh-TW" sz="2000" dirty="0"/>
              <a:t>(dataset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1800" dirty="0" smtClean="0"/>
              <a:t>根據使用</a:t>
            </a:r>
            <a:r>
              <a:rPr lang="zh-TW" altLang="en-US" sz="1800" dirty="0"/>
              <a:t>場景，可以通過每隔一段時間轉儲資料集到磁片，或者追加每</a:t>
            </a:r>
            <a:r>
              <a:rPr lang="zh-TW" altLang="en-US" sz="1800" dirty="0" smtClean="0"/>
              <a:t>條命令</a:t>
            </a:r>
            <a:r>
              <a:rPr lang="zh-TW" altLang="en-US" sz="1800" dirty="0"/>
              <a:t>到日誌來持久化</a:t>
            </a:r>
            <a:r>
              <a:rPr lang="en-US" altLang="zh-TW" sz="1800" dirty="0"/>
              <a:t>(persistence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2400" dirty="0"/>
              <a:t>Redis 3.2.4 is the latest stable version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28428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MessageListenerAdapter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final component in Spring’s asynchronous messaging </a:t>
            </a:r>
            <a:r>
              <a:rPr lang="en-US" altLang="zh-TW" sz="2000" dirty="0" smtClean="0"/>
              <a:t>support</a:t>
            </a:r>
          </a:p>
          <a:p>
            <a:pPr lvl="1"/>
            <a:r>
              <a:rPr lang="en-US" altLang="zh-TW" sz="1800" b="0" dirty="0"/>
              <a:t>allows you to expose almost </a:t>
            </a:r>
            <a:r>
              <a:rPr lang="en-US" altLang="zh-TW" sz="1800" dirty="0"/>
              <a:t>any</a:t>
            </a:r>
            <a:r>
              <a:rPr lang="en-US" altLang="zh-TW" sz="1800" b="0" dirty="0"/>
              <a:t> class as a </a:t>
            </a:r>
            <a:r>
              <a:rPr lang="en-US" altLang="zh-TW" sz="1800" b="0" dirty="0" smtClean="0"/>
              <a:t>MDP(of </a:t>
            </a:r>
            <a:r>
              <a:rPr lang="en-US" altLang="zh-TW" sz="1800" b="0" dirty="0"/>
              <a:t>course some constraints</a:t>
            </a:r>
            <a:r>
              <a:rPr lang="en-US" altLang="zh-TW" sz="1800" b="0" dirty="0" smtClean="0"/>
              <a:t>)</a:t>
            </a:r>
          </a:p>
          <a:p>
            <a:r>
              <a:rPr lang="en-US" altLang="zh-TW" sz="2000" dirty="0"/>
              <a:t>although the interface doesn’t extend the </a:t>
            </a:r>
            <a:r>
              <a:rPr lang="en-US" altLang="zh-TW" sz="2000" dirty="0" err="1"/>
              <a:t>MessageListener</a:t>
            </a:r>
            <a:r>
              <a:rPr lang="en-US" altLang="zh-TW" sz="2000" dirty="0"/>
              <a:t> interface can still be used as a MDP via the use of the </a:t>
            </a:r>
            <a:r>
              <a:rPr lang="en-US" altLang="zh-TW" sz="2000" dirty="0" err="1"/>
              <a:t>MessageListenerAdapter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class</a:t>
            </a:r>
          </a:p>
          <a:p>
            <a:r>
              <a:rPr lang="en-US" altLang="zh-TW" sz="2000" dirty="0"/>
              <a:t>the channel or pattern to which a message is sent can be passed in to the method as the second argument of type </a:t>
            </a:r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5189" y="4221088"/>
            <a:ext cx="7671611" cy="193899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interface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MessageDelegate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handleMessage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handleMessage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Map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handleMessage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byte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[]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handleMessage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Serializable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 pass the channel/pattern as well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void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handleMessage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Serializable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message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channel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The </a:t>
            </a:r>
            <a:r>
              <a:rPr lang="en-US" altLang="zh-TW" sz="3600" dirty="0" err="1" smtClean="0"/>
              <a:t>MessageListenerAdapter</a:t>
            </a:r>
            <a:r>
              <a:rPr lang="en-US" altLang="zh-TW" sz="3600" dirty="0" smtClean="0"/>
              <a:t>(cont’d)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0" dirty="0"/>
              <a:t>uses the Redis namespace to declare the message listener container and automatically register the POJOs as listeners</a:t>
            </a:r>
            <a:endParaRPr lang="zh-TW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9401" y="2276872"/>
            <a:ext cx="8087399" cy="280076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&lt;?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xml version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"1.0"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encoding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"UTF-8"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?&gt;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xmlns:xsi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"http://www.w3.org/2001/XMLSchema-instance"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xmlns:redis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"http://www.springframework.org/schema/redis"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xsi:schemaLocation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 http://www.springframework.org/schema/beans/spring-beans.xsd http://www.springframework.org/schema/redis http://www.springframework.org/schema/redis/spring-redis.xsd"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&lt;!-- the default ConnectionFactory --&gt;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&lt;redis:listener-container&gt;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&lt;!-- the method attribute can be skipped as the default method name is "handleMessage" --&gt;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&lt;redis:listener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ref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"listener"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method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"handleMessage"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topic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"chatroom"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&lt;/redis:listener-container&gt;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"listener"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"redisexample.DefaultMessageDelegate"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...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&lt;beans&gt;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3568" y="537321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listener topic can be either a channel (e.g. topic="chatroom") or a pattern (e.g. topic="*room")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48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The </a:t>
            </a:r>
            <a:r>
              <a:rPr lang="en-US" altLang="zh-TW" sz="3600" dirty="0" err="1" smtClean="0"/>
              <a:t>MessageListenerAdapter</a:t>
            </a:r>
            <a:r>
              <a:rPr lang="en-US" altLang="zh-TW" sz="3600" dirty="0" smtClean="0"/>
              <a:t>(cont’d)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0" dirty="0"/>
              <a:t>The full blown, </a:t>
            </a:r>
            <a:r>
              <a:rPr lang="en-US" altLang="zh-TW" sz="2000" dirty="0"/>
              <a:t>beans</a:t>
            </a:r>
            <a:r>
              <a:rPr lang="en-US" altLang="zh-TW" sz="2000" b="0" dirty="0"/>
              <a:t> definition is displayed below:</a:t>
            </a:r>
            <a:endParaRPr lang="zh-TW" altLang="en-US" sz="1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4941168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Each time a message is received, the adapter automatically performs translation between the low-level format and the required object type </a:t>
            </a:r>
            <a:r>
              <a:rPr lang="en-US" altLang="zh-TW" dirty="0" smtClean="0"/>
              <a:t>transparently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Any exception caused by the method invocation is caught and handled by the container (by default, being logged).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606563"/>
            <a:ext cx="8335035" cy="323165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"messageListener"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"org.springframework.data.redis.listener.adapter.MessageListenerAdapter"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&lt;constructor-arg&gt;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"redisexample.DefaultMessageDelegate"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&lt;/constructor-arg&gt;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"redisContainer"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"org.springframework.data.redis.listener.RedisMessageListenerContainer"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&lt;property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name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"connectionFactory"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ref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"connectionFactory"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&lt;property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name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"messageListeners"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&lt;map&gt;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&lt;entry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key-ref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"messageListener"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"org.springframework.data.redis.listener.ChannelTopic"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 smtClean="0">
                <a:solidFill>
                  <a:srgbClr val="000088"/>
                </a:solidFill>
                <a:latin typeface="Arial Unicode MS" panose="020B0604020202020204" pitchFamily="34" charset="-120"/>
                <a:ea typeface="Droid Sans Mono"/>
              </a:rPr>
              <a:t>    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&lt;constructor-arg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value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"chatroom"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&lt;/entry&gt;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&lt;/map&gt;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&lt;/property&gt;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&lt;/bean&gt;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Transactions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Redis provides support for transactions through the </a:t>
            </a:r>
            <a:r>
              <a:rPr lang="en-US" altLang="zh-TW" sz="2000" dirty="0">
                <a:solidFill>
                  <a:srgbClr val="FF0000"/>
                </a:solidFill>
              </a:rPr>
              <a:t>multi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exec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discard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commands</a:t>
            </a:r>
          </a:p>
          <a:p>
            <a:pPr lvl="1"/>
            <a:r>
              <a:rPr lang="en-US" altLang="zh-TW" sz="1800" dirty="0"/>
              <a:t>These operations are available on </a:t>
            </a:r>
            <a:r>
              <a:rPr lang="en-US" altLang="zh-TW" sz="1800" dirty="0">
                <a:solidFill>
                  <a:srgbClr val="FF0000"/>
                </a:solidFill>
              </a:rPr>
              <a:t>RedisTemplate</a:t>
            </a:r>
            <a:r>
              <a:rPr lang="en-US" altLang="zh-TW" sz="1800" dirty="0"/>
              <a:t>, however RedisTemplate is not guaranteed to execute all operations in the transaction using </a:t>
            </a:r>
            <a:r>
              <a:rPr lang="en-US" altLang="zh-TW" sz="1800" dirty="0" smtClean="0"/>
              <a:t>the </a:t>
            </a:r>
            <a:r>
              <a:rPr lang="en-US" altLang="zh-TW" sz="1800" dirty="0"/>
              <a:t>same </a:t>
            </a:r>
            <a:r>
              <a:rPr lang="en-US" altLang="zh-TW" sz="1800" dirty="0" smtClean="0"/>
              <a:t>connection</a:t>
            </a:r>
          </a:p>
          <a:p>
            <a:r>
              <a:rPr lang="en-US" altLang="zh-TW" sz="2000" dirty="0"/>
              <a:t>Spring Data </a:t>
            </a:r>
            <a:r>
              <a:rPr lang="en-US" altLang="zh-TW" sz="2000" dirty="0" err="1"/>
              <a:t>Redis</a:t>
            </a:r>
            <a:r>
              <a:rPr lang="en-US" altLang="zh-TW" sz="2000" dirty="0"/>
              <a:t> provides the </a:t>
            </a:r>
            <a:r>
              <a:rPr lang="en-US" altLang="zh-TW" sz="2000" dirty="0" err="1">
                <a:solidFill>
                  <a:srgbClr val="FF0000"/>
                </a:solidFill>
              </a:rPr>
              <a:t>SessionCallback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interface for use when </a:t>
            </a:r>
            <a:r>
              <a:rPr lang="en-US" altLang="zh-TW" sz="2000" dirty="0">
                <a:solidFill>
                  <a:srgbClr val="FF0000"/>
                </a:solidFill>
              </a:rPr>
              <a:t>multiple operations need to be performed</a:t>
            </a:r>
            <a:r>
              <a:rPr lang="en-US" altLang="zh-TW" sz="2000" dirty="0"/>
              <a:t> with the same connection</a:t>
            </a:r>
            <a:endParaRPr lang="zh-TW" alt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3568" y="3634776"/>
            <a:ext cx="8208912" cy="295465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//execute a transaction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List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Object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txResults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redisTemplate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execute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new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SessionCallback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List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Object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&gt;&gt;()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6666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6666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List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Object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execute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throws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DataAccessException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multi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opsForSet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add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"key"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"value1"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// This will contain the results of all ops in the transaction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return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operations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exec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System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out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println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"Number of items added to set: 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+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txResults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get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));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Transactions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RedisTemplate will use </a:t>
            </a:r>
            <a:r>
              <a:rPr lang="en-US" altLang="zh-TW" sz="2400" dirty="0">
                <a:solidFill>
                  <a:srgbClr val="FF0000"/>
                </a:solidFill>
              </a:rPr>
              <a:t>its value, hash key, and hash value </a:t>
            </a:r>
            <a:r>
              <a:rPr lang="en-US" altLang="zh-TW" sz="2400" dirty="0" err="1">
                <a:solidFill>
                  <a:srgbClr val="FF0000"/>
                </a:solidFill>
              </a:rPr>
              <a:t>serializers</a:t>
            </a:r>
            <a:r>
              <a:rPr lang="en-US" altLang="zh-TW" sz="2400" dirty="0">
                <a:solidFill>
                  <a:srgbClr val="FF0000"/>
                </a:solidFill>
              </a:rPr>
              <a:t> to </a:t>
            </a:r>
            <a:r>
              <a:rPr lang="en-US" altLang="zh-TW" sz="2400" dirty="0" err="1">
                <a:solidFill>
                  <a:srgbClr val="FF0000"/>
                </a:solidFill>
              </a:rPr>
              <a:t>deserialize</a:t>
            </a:r>
            <a:r>
              <a:rPr lang="en-US" altLang="zh-TW" sz="2400" dirty="0">
                <a:solidFill>
                  <a:srgbClr val="FF0000"/>
                </a:solidFill>
              </a:rPr>
              <a:t> all results of exec </a:t>
            </a:r>
            <a:r>
              <a:rPr lang="en-US" altLang="zh-TW" sz="2400" dirty="0"/>
              <a:t>before </a:t>
            </a:r>
            <a:r>
              <a:rPr lang="en-US" altLang="zh-TW" sz="2400" dirty="0" smtClean="0"/>
              <a:t>returning.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an </a:t>
            </a:r>
            <a:r>
              <a:rPr lang="en-US" altLang="zh-TW" sz="2400" dirty="0">
                <a:solidFill>
                  <a:srgbClr val="FF0000"/>
                </a:solidFill>
              </a:rPr>
              <a:t>additional exec method</a:t>
            </a:r>
            <a:r>
              <a:rPr lang="en-US" altLang="zh-TW" sz="2400" dirty="0"/>
              <a:t> that allows you to pass a custom </a:t>
            </a:r>
            <a:r>
              <a:rPr lang="en-US" altLang="zh-TW" sz="2400" dirty="0" err="1"/>
              <a:t>serializer</a:t>
            </a:r>
            <a:r>
              <a:rPr lang="en-US" altLang="zh-TW" sz="2400" dirty="0"/>
              <a:t> for transaction results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911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 @Transactional Support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Transaction Support is </a:t>
            </a:r>
            <a:r>
              <a:rPr lang="en-US" altLang="zh-TW" sz="2400" dirty="0">
                <a:solidFill>
                  <a:srgbClr val="FF0000"/>
                </a:solidFill>
              </a:rPr>
              <a:t>disabled</a:t>
            </a:r>
            <a:r>
              <a:rPr lang="en-US" altLang="zh-TW" sz="2400" dirty="0"/>
              <a:t> by default and has to be explicitly enabled for each RedisTemplate in </a:t>
            </a:r>
            <a:r>
              <a:rPr lang="en-US" altLang="zh-TW" sz="2400" dirty="0" smtClean="0"/>
              <a:t>use </a:t>
            </a:r>
            <a:r>
              <a:rPr lang="en-US" altLang="zh-TW" sz="2400" dirty="0"/>
              <a:t>by setting </a:t>
            </a:r>
            <a:r>
              <a:rPr lang="en-US" altLang="zh-TW" sz="2400" dirty="0" err="1">
                <a:solidFill>
                  <a:srgbClr val="FF0000"/>
                </a:solidFill>
              </a:rPr>
              <a:t>setEnableTransactionSupport</a:t>
            </a:r>
            <a:r>
              <a:rPr lang="en-US" altLang="zh-TW" sz="2400" dirty="0">
                <a:solidFill>
                  <a:srgbClr val="FF0000"/>
                </a:solidFill>
              </a:rPr>
              <a:t>(true).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/>
              <a:t>This will force binding the </a:t>
            </a:r>
            <a:r>
              <a:rPr lang="en-US" altLang="zh-TW" sz="2400" dirty="0" err="1"/>
              <a:t>RedisConnection</a:t>
            </a:r>
            <a:r>
              <a:rPr lang="en-US" altLang="zh-TW" sz="2400" dirty="0"/>
              <a:t> in use to the current Thread triggering </a:t>
            </a:r>
            <a:r>
              <a:rPr lang="en-US" altLang="zh-TW" sz="2400" dirty="0" smtClean="0"/>
              <a:t>MULTI</a:t>
            </a:r>
          </a:p>
          <a:p>
            <a:pPr lvl="1"/>
            <a:r>
              <a:rPr lang="en-US" altLang="zh-TW" sz="2000" dirty="0" smtClean="0"/>
              <a:t>If </a:t>
            </a:r>
            <a:r>
              <a:rPr lang="en-US" altLang="zh-TW" sz="2000" dirty="0"/>
              <a:t>the transaction finishes without errors, EXEC is called, otherwise </a:t>
            </a:r>
            <a:r>
              <a:rPr lang="en-US" altLang="zh-TW" sz="2000" dirty="0" smtClean="0"/>
              <a:t>DISCARD</a:t>
            </a:r>
          </a:p>
          <a:p>
            <a:pPr lvl="1"/>
            <a:r>
              <a:rPr lang="en-US" altLang="zh-TW" sz="2000" dirty="0" smtClean="0"/>
              <a:t>once </a:t>
            </a:r>
            <a:r>
              <a:rPr lang="en-US" altLang="zh-TW" sz="2000" dirty="0"/>
              <a:t>in </a:t>
            </a:r>
            <a:r>
              <a:rPr lang="en-US" altLang="zh-TW" sz="2000" dirty="0">
                <a:solidFill>
                  <a:srgbClr val="FF0000"/>
                </a:solidFill>
              </a:rPr>
              <a:t>MULTI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RedisConnection</a:t>
            </a:r>
            <a:r>
              <a:rPr lang="en-US" altLang="zh-TW" sz="2000" dirty="0"/>
              <a:t> would </a:t>
            </a:r>
            <a:r>
              <a:rPr lang="en-US" altLang="zh-TW" sz="2000" dirty="0">
                <a:solidFill>
                  <a:srgbClr val="FF0000"/>
                </a:solidFill>
              </a:rPr>
              <a:t>queue write operations, all </a:t>
            </a:r>
            <a:r>
              <a:rPr lang="en-US" altLang="zh-TW" sz="2000" dirty="0" err="1">
                <a:solidFill>
                  <a:srgbClr val="FF0000"/>
                </a:solidFill>
              </a:rPr>
              <a:t>readonly</a:t>
            </a:r>
            <a:r>
              <a:rPr lang="en-US" altLang="zh-TW" sz="2000" dirty="0">
                <a:solidFill>
                  <a:srgbClr val="FF0000"/>
                </a:solidFill>
              </a:rPr>
              <a:t> operations, such as KEYS are piped to a fresh</a:t>
            </a:r>
            <a:r>
              <a:rPr lang="en-US" altLang="zh-TW" sz="2000" dirty="0"/>
              <a:t> (non thread bound) </a:t>
            </a:r>
            <a:r>
              <a:rPr lang="en-US" altLang="zh-TW" sz="2000" dirty="0" err="1"/>
              <a:t>RedisConnection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338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 @Transactional </a:t>
            </a:r>
            <a:r>
              <a:rPr lang="en-US" altLang="zh-TW" sz="3600" dirty="0" smtClean="0"/>
              <a:t>Support(cont’d)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828337" cy="57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Redis provides support for </a:t>
            </a:r>
            <a:r>
              <a:rPr lang="en-US" altLang="zh-TW" sz="2400" dirty="0">
                <a:solidFill>
                  <a:srgbClr val="FF0000"/>
                </a:solidFill>
              </a:rPr>
              <a:t>pipelining</a:t>
            </a:r>
            <a:r>
              <a:rPr lang="en-US" altLang="zh-TW" sz="2400" dirty="0"/>
              <a:t>, which involves sending multiple commands to the server </a:t>
            </a:r>
            <a:r>
              <a:rPr lang="en-US" altLang="zh-TW" sz="2400" dirty="0">
                <a:solidFill>
                  <a:srgbClr val="FF0000"/>
                </a:solidFill>
              </a:rPr>
              <a:t>without waiting for the replies </a:t>
            </a:r>
            <a:r>
              <a:rPr lang="en-US" altLang="zh-TW" sz="2400" dirty="0"/>
              <a:t>and then reading the replies in a single </a:t>
            </a:r>
            <a:r>
              <a:rPr lang="en-US" altLang="zh-TW" sz="2400" dirty="0" smtClean="0"/>
              <a:t>step</a:t>
            </a:r>
          </a:p>
          <a:p>
            <a:r>
              <a:rPr lang="en-US" altLang="zh-TW" sz="2400" dirty="0"/>
              <a:t>Pipelining </a:t>
            </a:r>
            <a:r>
              <a:rPr lang="en-US" altLang="zh-TW" sz="2400" dirty="0">
                <a:solidFill>
                  <a:srgbClr val="FF0000"/>
                </a:solidFill>
              </a:rPr>
              <a:t>can improve performance </a:t>
            </a:r>
            <a:r>
              <a:rPr lang="en-US" altLang="zh-TW" sz="2400" dirty="0"/>
              <a:t>when you need to send several commands in a row, such as adding many elements to the same List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several RedisTemplate methods for executing commands in a </a:t>
            </a:r>
            <a:r>
              <a:rPr lang="en-US" altLang="zh-TW" sz="2400" dirty="0" smtClean="0"/>
              <a:t>pipeline</a:t>
            </a:r>
          </a:p>
          <a:p>
            <a:pPr lvl="1"/>
            <a:r>
              <a:rPr lang="en-US" altLang="zh-TW" sz="2000" dirty="0" smtClean="0"/>
              <a:t>don’t </a:t>
            </a:r>
            <a:r>
              <a:rPr lang="en-US" altLang="zh-TW" sz="2000" dirty="0"/>
              <a:t>care about the </a:t>
            </a:r>
            <a:r>
              <a:rPr lang="en-US" altLang="zh-TW" sz="2000" dirty="0" smtClean="0"/>
              <a:t>results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use </a:t>
            </a:r>
            <a:r>
              <a:rPr lang="en-US" altLang="zh-TW" sz="2000" dirty="0"/>
              <a:t>the standard execute method, passing true for the pipeline </a:t>
            </a:r>
            <a:r>
              <a:rPr lang="en-US" altLang="zh-TW" sz="2000" dirty="0" smtClean="0"/>
              <a:t>argument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 err="1"/>
              <a:t>executePipelined</a:t>
            </a:r>
            <a:r>
              <a:rPr lang="en-US" altLang="zh-TW" sz="2000" dirty="0"/>
              <a:t> methods will execute the provided </a:t>
            </a:r>
            <a:r>
              <a:rPr lang="en-US" altLang="zh-TW" sz="2000" dirty="0" err="1"/>
              <a:t>RedisCallback</a:t>
            </a:r>
            <a:r>
              <a:rPr lang="en-US" altLang="zh-TW" sz="2000" dirty="0"/>
              <a:t> or </a:t>
            </a:r>
            <a:r>
              <a:rPr lang="en-US" altLang="zh-TW" sz="2000" dirty="0" err="1"/>
              <a:t>SessionCallback</a:t>
            </a:r>
            <a:r>
              <a:rPr lang="en-US" altLang="zh-TW" sz="2000" dirty="0"/>
              <a:t> in a pipeline and return the results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997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Pipelining(cont’d)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RedisTemplate </a:t>
            </a:r>
            <a:r>
              <a:rPr lang="en-US" altLang="zh-TW" sz="2000" dirty="0"/>
              <a:t>uses its value, hash key, and hash value </a:t>
            </a:r>
            <a:r>
              <a:rPr lang="en-US" altLang="zh-TW" sz="2000" dirty="0" err="1"/>
              <a:t>serializers</a:t>
            </a:r>
            <a:r>
              <a:rPr lang="en-US" altLang="zh-TW" sz="2000" dirty="0"/>
              <a:t> to </a:t>
            </a:r>
            <a:r>
              <a:rPr lang="en-US" altLang="zh-TW" sz="2000" dirty="0" err="1"/>
              <a:t>deserialize</a:t>
            </a:r>
            <a:r>
              <a:rPr lang="en-US" altLang="zh-TW" sz="2000" dirty="0"/>
              <a:t> all results before returning, so the returned items in the above example will be </a:t>
            </a:r>
            <a:r>
              <a:rPr lang="en-US" altLang="zh-TW" sz="2000" dirty="0" smtClean="0"/>
              <a:t>Strings</a:t>
            </a:r>
          </a:p>
          <a:p>
            <a:r>
              <a:rPr lang="en-US" altLang="zh-TW" sz="2000" dirty="0"/>
              <a:t>additional </a:t>
            </a:r>
            <a:r>
              <a:rPr lang="en-US" altLang="zh-TW" sz="2000" dirty="0" err="1">
                <a:solidFill>
                  <a:srgbClr val="FF0000"/>
                </a:solidFill>
              </a:rPr>
              <a:t>executePipelined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methods that allow you to pass a custom </a:t>
            </a:r>
            <a:r>
              <a:rPr lang="en-US" altLang="zh-TW" sz="2000" dirty="0" err="1"/>
              <a:t>serializer</a:t>
            </a:r>
            <a:r>
              <a:rPr lang="en-US" altLang="zh-TW" sz="2000" dirty="0"/>
              <a:t> for pipelined results.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63" y="2740487"/>
            <a:ext cx="7808969" cy="3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7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Scripting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Redis versions 2.6 and higher provide support for execution of </a:t>
            </a:r>
            <a:r>
              <a:rPr lang="en-US" altLang="zh-TW" sz="2400" dirty="0" err="1"/>
              <a:t>Lua</a:t>
            </a:r>
            <a:r>
              <a:rPr lang="en-US" altLang="zh-TW" sz="2400" dirty="0"/>
              <a:t> scripts through the </a:t>
            </a:r>
            <a:r>
              <a:rPr lang="en-US" altLang="zh-TW" sz="2400" dirty="0" err="1"/>
              <a:t>eval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evalsha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commands</a:t>
            </a:r>
          </a:p>
          <a:p>
            <a:r>
              <a:rPr lang="en-US" altLang="zh-TW" sz="2400" dirty="0"/>
              <a:t>Scripts can be run through the execute </a:t>
            </a:r>
            <a:r>
              <a:rPr lang="en-US" altLang="zh-TW" sz="2400" dirty="0" smtClean="0"/>
              <a:t>methods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RedisTemplate</a:t>
            </a:r>
          </a:p>
          <a:p>
            <a:r>
              <a:rPr lang="en-US" altLang="zh-TW" sz="2400" dirty="0" err="1" smtClean="0"/>
              <a:t>ScriptExecutor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to </a:t>
            </a:r>
            <a:r>
              <a:rPr lang="en-US" altLang="zh-TW" sz="2000" dirty="0"/>
              <a:t>execute the provided </a:t>
            </a:r>
            <a:r>
              <a:rPr lang="en-US" altLang="zh-TW" sz="2000" dirty="0" smtClean="0"/>
              <a:t>script</a:t>
            </a:r>
          </a:p>
          <a:p>
            <a:pPr lvl="1"/>
            <a:r>
              <a:rPr lang="en-US" altLang="zh-TW" sz="2000" dirty="0"/>
              <a:t>takes care of serializing the provided keys and arguments and </a:t>
            </a:r>
            <a:r>
              <a:rPr lang="en-US" altLang="zh-TW" sz="2000" dirty="0" err="1"/>
              <a:t>deserializing</a:t>
            </a:r>
            <a:r>
              <a:rPr lang="en-US" altLang="zh-TW" sz="2000" dirty="0"/>
              <a:t> the script result </a:t>
            </a:r>
            <a:r>
              <a:rPr lang="en-US" altLang="zh-TW" sz="2000" dirty="0" smtClean="0"/>
              <a:t>an</a:t>
            </a:r>
          </a:p>
          <a:p>
            <a:pPr lvl="1"/>
            <a:r>
              <a:rPr lang="en-US" altLang="zh-TW" sz="2000" dirty="0" smtClean="0"/>
              <a:t>additional </a:t>
            </a:r>
            <a:r>
              <a:rPr lang="en-US" altLang="zh-TW" sz="2000" dirty="0"/>
              <a:t>execute method that allows you to pass custom </a:t>
            </a:r>
            <a:r>
              <a:rPr lang="en-US" altLang="zh-TW" sz="2000" dirty="0" err="1"/>
              <a:t>serializers</a:t>
            </a:r>
            <a:r>
              <a:rPr lang="en-US" altLang="zh-TW" sz="2000" dirty="0"/>
              <a:t> for the script arguments and result</a:t>
            </a:r>
            <a:endParaRPr lang="en-US" altLang="zh-TW" sz="2000" dirty="0" smtClean="0"/>
          </a:p>
          <a:p>
            <a:r>
              <a:rPr lang="en-US" altLang="zh-TW" sz="2400" dirty="0" err="1"/>
              <a:t>ScriptExecutor</a:t>
            </a:r>
            <a:r>
              <a:rPr lang="en-US" altLang="zh-TW" sz="2400" dirty="0"/>
              <a:t> optimizes performance by retrieving the SHA1 of the script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102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希望提供除了 </a:t>
            </a:r>
            <a:r>
              <a:rPr lang="en-US" altLang="zh-TW" sz="2400" dirty="0" smtClean="0"/>
              <a:t>RDBMS </a:t>
            </a:r>
            <a:r>
              <a:rPr lang="zh-TW" altLang="en-US" sz="2400" dirty="0" smtClean="0"/>
              <a:t>之外更多不同的資料存取方式</a:t>
            </a:r>
            <a:endParaRPr lang="en-US" altLang="zh-TW" sz="2400" dirty="0" smtClean="0"/>
          </a:p>
          <a:p>
            <a:r>
              <a:rPr lang="en-US" altLang="zh-TW" sz="2400" dirty="0" smtClean="0"/>
              <a:t>Redis vs </a:t>
            </a:r>
            <a:r>
              <a:rPr lang="en-US" altLang="zh-TW" sz="2400" dirty="0" err="1" smtClean="0"/>
              <a:t>Jedis</a:t>
            </a:r>
            <a:r>
              <a:rPr lang="en-US" altLang="zh-TW" sz="2400" dirty="0" smtClean="0"/>
              <a:t> vs Spring Data Redis</a:t>
            </a:r>
          </a:p>
          <a:p>
            <a:pPr lvl="1"/>
            <a:r>
              <a:rPr lang="en-US" altLang="zh-TW" sz="2000" dirty="0"/>
              <a:t>Redis</a:t>
            </a:r>
            <a:r>
              <a:rPr lang="zh-TW" altLang="en-US" sz="2000" dirty="0"/>
              <a:t>是用</a:t>
            </a:r>
            <a:r>
              <a:rPr lang="en-US" altLang="zh-TW" sz="2000" dirty="0"/>
              <a:t>ANSI C</a:t>
            </a:r>
            <a:r>
              <a:rPr lang="zh-TW" altLang="en-US" sz="2000" dirty="0"/>
              <a:t>寫的一個</a:t>
            </a:r>
            <a:r>
              <a:rPr lang="zh-TW" altLang="en-US" sz="2000" dirty="0" smtClean="0"/>
              <a:t>基於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memory </a:t>
            </a:r>
            <a:r>
              <a:rPr lang="zh-TW" altLang="en-US" sz="2000" dirty="0" smtClean="0"/>
              <a:t>的</a:t>
            </a:r>
            <a:r>
              <a:rPr lang="en-US" altLang="zh-TW" sz="2000" dirty="0"/>
              <a:t>Key-Value</a:t>
            </a:r>
            <a:r>
              <a:rPr lang="zh-TW" altLang="en-US" sz="2000" dirty="0"/>
              <a:t>數據</a:t>
            </a:r>
            <a:r>
              <a:rPr lang="zh-TW" altLang="en-US" sz="2000" dirty="0" smtClean="0"/>
              <a:t>庫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而</a:t>
            </a:r>
            <a:r>
              <a:rPr lang="en-US" altLang="zh-TW" sz="2000" dirty="0" err="1"/>
              <a:t>Jedis</a:t>
            </a:r>
            <a:r>
              <a:rPr lang="zh-TW" altLang="en-US" sz="2000" dirty="0"/>
              <a:t>是</a:t>
            </a:r>
            <a:r>
              <a:rPr lang="en-US" altLang="zh-TW" sz="2000" dirty="0" err="1"/>
              <a:t>Redis</a:t>
            </a:r>
            <a:r>
              <a:rPr lang="zh-TW" altLang="en-US" sz="2000" dirty="0"/>
              <a:t>官方推出的面向</a:t>
            </a:r>
            <a:r>
              <a:rPr lang="en-US" altLang="zh-TW" sz="2000" dirty="0"/>
              <a:t>Java</a:t>
            </a:r>
            <a:r>
              <a:rPr lang="zh-TW" altLang="en-US" sz="2000" dirty="0"/>
              <a:t>的</a:t>
            </a:r>
            <a:r>
              <a:rPr lang="en-US" altLang="zh-TW" sz="2000" dirty="0"/>
              <a:t>Client</a:t>
            </a:r>
            <a:r>
              <a:rPr lang="zh-TW" altLang="en-US" sz="2000" dirty="0"/>
              <a:t>，提供了很多接口和方法，可以讓</a:t>
            </a:r>
            <a:r>
              <a:rPr lang="en-US" altLang="zh-TW" sz="2000" dirty="0"/>
              <a:t>Java</a:t>
            </a:r>
            <a:r>
              <a:rPr lang="zh-TW" altLang="en-US" sz="2000" dirty="0"/>
              <a:t>操作使用</a:t>
            </a:r>
            <a:r>
              <a:rPr lang="en-US" altLang="zh-TW" sz="2000" dirty="0" err="1" smtClean="0"/>
              <a:t>Redis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Spring </a:t>
            </a:r>
            <a:r>
              <a:rPr lang="en-US" altLang="zh-TW" sz="2000" dirty="0"/>
              <a:t>Data </a:t>
            </a:r>
            <a:r>
              <a:rPr lang="en-US" altLang="zh-TW" sz="2000" dirty="0" err="1"/>
              <a:t>Redis</a:t>
            </a:r>
            <a:r>
              <a:rPr lang="zh-TW" altLang="en-US" sz="2000" dirty="0"/>
              <a:t>是對</a:t>
            </a:r>
            <a:r>
              <a:rPr lang="en-US" altLang="zh-TW" sz="2000" dirty="0" err="1"/>
              <a:t>Jedis</a:t>
            </a:r>
            <a:r>
              <a:rPr lang="zh-TW" altLang="en-US" sz="2000" dirty="0"/>
              <a:t>進行了封裝，集成了</a:t>
            </a:r>
            <a:r>
              <a:rPr lang="en-US" altLang="zh-TW" sz="2000" dirty="0" err="1"/>
              <a:t>Jedis</a:t>
            </a:r>
            <a:r>
              <a:rPr lang="zh-TW" altLang="en-US" sz="2000" dirty="0"/>
              <a:t>的一些命令和方法，可以與</a:t>
            </a:r>
            <a:r>
              <a:rPr lang="en-US" altLang="zh-TW" sz="2000" dirty="0"/>
              <a:t>Spring</a:t>
            </a:r>
            <a:r>
              <a:rPr lang="zh-TW" altLang="en-US" sz="2000" dirty="0"/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398076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err="1"/>
              <a:t>o</a:t>
            </a:r>
            <a:r>
              <a:rPr lang="en-US" altLang="zh-TW" sz="2400" dirty="0" err="1" smtClean="0"/>
              <a:t>rg.springframework.data.redis.support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offers </a:t>
            </a:r>
            <a:r>
              <a:rPr lang="en-US" altLang="zh-TW" sz="2000" dirty="0"/>
              <a:t>various reusable components that rely on Redis as a backing </a:t>
            </a:r>
            <a:r>
              <a:rPr lang="en-US" altLang="zh-TW" sz="2000" dirty="0" smtClean="0"/>
              <a:t>store</a:t>
            </a:r>
          </a:p>
          <a:p>
            <a:pPr lvl="1"/>
            <a:r>
              <a:rPr lang="en-US" altLang="zh-TW" sz="2000" dirty="0"/>
              <a:t>the package contains various JDK-based interface implementations on top of Redis such as atomic counters and </a:t>
            </a:r>
            <a:r>
              <a:rPr lang="en-US" altLang="zh-TW" sz="2000" dirty="0" smtClean="0"/>
              <a:t>JDK Collections</a:t>
            </a:r>
          </a:p>
          <a:p>
            <a:r>
              <a:rPr lang="en-US" altLang="zh-TW" sz="2400" dirty="0"/>
              <a:t>The atomic counters make it easy to wrap Redis key </a:t>
            </a:r>
            <a:r>
              <a:rPr lang="en-US" altLang="zh-TW" sz="2400" dirty="0" err="1"/>
              <a:t>incrementation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while the collections allow easy management of Redis keys </a:t>
            </a:r>
            <a:r>
              <a:rPr lang="en-US" altLang="zh-TW" sz="2400" dirty="0"/>
              <a:t>with minimal storage exposure or API </a:t>
            </a:r>
            <a:r>
              <a:rPr lang="en-US" altLang="zh-TW" sz="2400" dirty="0" smtClean="0"/>
              <a:t>leakage</a:t>
            </a:r>
          </a:p>
          <a:p>
            <a:r>
              <a:rPr lang="en-US" altLang="zh-TW" sz="2400" dirty="0" smtClean="0"/>
              <a:t>in </a:t>
            </a:r>
            <a:r>
              <a:rPr lang="en-US" altLang="zh-TW" sz="2400" dirty="0"/>
              <a:t>particular the </a:t>
            </a:r>
            <a:r>
              <a:rPr lang="en-US" altLang="zh-TW" sz="2400" dirty="0" err="1">
                <a:solidFill>
                  <a:srgbClr val="FF0000"/>
                </a:solidFill>
              </a:rPr>
              <a:t>RedisSet</a:t>
            </a:r>
            <a:r>
              <a:rPr lang="en-US" altLang="zh-TW" sz="2400" dirty="0">
                <a:solidFill>
                  <a:srgbClr val="FF0000"/>
                </a:solidFill>
              </a:rPr>
              <a:t> and </a:t>
            </a:r>
            <a:r>
              <a:rPr lang="en-US" altLang="zh-TW" sz="2400" dirty="0" err="1">
                <a:solidFill>
                  <a:srgbClr val="FF0000"/>
                </a:solidFill>
              </a:rPr>
              <a:t>RedisZSet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interfaces offer easy access to the set operations supported by Redis </a:t>
            </a:r>
            <a:endParaRPr lang="en-US" altLang="zh-TW" sz="2400" dirty="0" smtClean="0"/>
          </a:p>
          <a:p>
            <a:r>
              <a:rPr lang="en-US" altLang="zh-TW" sz="2400" dirty="0" smtClean="0"/>
              <a:t>such </a:t>
            </a:r>
            <a:r>
              <a:rPr lang="en-US" altLang="zh-TW" sz="2400" dirty="0"/>
              <a:t>as intersection and union while </a:t>
            </a:r>
            <a:r>
              <a:rPr lang="en-US" altLang="zh-TW" sz="2400" dirty="0" err="1"/>
              <a:t>RedisList</a:t>
            </a:r>
            <a:r>
              <a:rPr lang="en-US" altLang="zh-TW" sz="2400" dirty="0"/>
              <a:t> implements </a:t>
            </a:r>
            <a:r>
              <a:rPr lang="en-US" altLang="zh-TW" sz="2400" dirty="0">
                <a:solidFill>
                  <a:srgbClr val="FF0000"/>
                </a:solidFill>
              </a:rPr>
              <a:t>the List, Queue and </a:t>
            </a:r>
            <a:r>
              <a:rPr lang="en-US" altLang="zh-TW" sz="2400" dirty="0" err="1">
                <a:solidFill>
                  <a:srgbClr val="FF0000"/>
                </a:solidFill>
              </a:rPr>
              <a:t>Deque</a:t>
            </a:r>
            <a:r>
              <a:rPr lang="en-US" altLang="zh-TW" sz="2400" dirty="0">
                <a:solidFill>
                  <a:srgbClr val="FF0000"/>
                </a:solidFill>
              </a:rPr>
              <a:t> contracts </a:t>
            </a:r>
            <a:r>
              <a:rPr lang="en-US" altLang="zh-TW" sz="2400" dirty="0"/>
              <a:t>(and their equivalent blocking siblings) on top of Redis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30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</a:t>
            </a:r>
            <a:r>
              <a:rPr lang="en-US" altLang="zh-TW" dirty="0" smtClean="0"/>
              <a:t>Classes(cont’d)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exposing the storage as a FIFO (First-In-First-Out), LIFO (Last-In-First-Out) or capped collection with minimal configuration: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006"/>
            <a:ext cx="9138042" cy="39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4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</a:t>
            </a:r>
            <a:r>
              <a:rPr lang="en-US" altLang="zh-TW" dirty="0" smtClean="0"/>
              <a:t>Classes(cont’d)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consuming code is </a:t>
            </a:r>
            <a:r>
              <a:rPr lang="en-US" altLang="zh-TW" sz="2400" dirty="0">
                <a:solidFill>
                  <a:srgbClr val="FF0000"/>
                </a:solidFill>
              </a:rPr>
              <a:t>decoupled from the actual storage implementation </a:t>
            </a:r>
          </a:p>
          <a:p>
            <a:pPr lvl="1"/>
            <a:r>
              <a:rPr lang="en-US" altLang="zh-TW" sz="2000" dirty="0" smtClean="0"/>
              <a:t>in </a:t>
            </a:r>
            <a:r>
              <a:rPr lang="en-US" altLang="zh-TW" sz="2000" dirty="0"/>
              <a:t>fact there is no indication that Redis is used </a:t>
            </a:r>
            <a:r>
              <a:rPr lang="en-US" altLang="zh-TW" sz="2000" dirty="0" smtClean="0"/>
              <a:t>underneath</a:t>
            </a:r>
          </a:p>
          <a:p>
            <a:r>
              <a:rPr lang="en-US" altLang="zh-TW" sz="2400" dirty="0"/>
              <a:t>This makes moving from development to production environments transparent and highly increases </a:t>
            </a:r>
            <a:r>
              <a:rPr lang="en-US" altLang="zh-TW" sz="2400" dirty="0" smtClean="0"/>
              <a:t>testability</a:t>
            </a:r>
          </a:p>
          <a:p>
            <a:pPr lvl="1"/>
            <a:r>
              <a:rPr lang="en-US" altLang="zh-TW" sz="2000" b="0" dirty="0"/>
              <a:t>the Redis implementation can just as well be replaced with an in-memory one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816755"/>
            <a:ext cx="5297400" cy="29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Support for Spring Cache Abstraction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Spring Redis provides an implementation for Spring cache </a:t>
            </a:r>
            <a:r>
              <a:rPr lang="en-US" altLang="zh-TW" sz="2400" dirty="0" smtClean="0"/>
              <a:t>abstraction</a:t>
            </a:r>
          </a:p>
          <a:p>
            <a:pPr lvl="1"/>
            <a:r>
              <a:rPr lang="en-US" altLang="zh-TW" sz="2000" b="0" dirty="0" err="1" smtClean="0"/>
              <a:t>org.springframework.data.redis.cache</a:t>
            </a:r>
            <a:endParaRPr lang="en-US" altLang="zh-TW" sz="2000" b="0" dirty="0" smtClean="0"/>
          </a:p>
          <a:p>
            <a:r>
              <a:rPr lang="en-US" altLang="zh-TW" sz="2400" dirty="0"/>
              <a:t>To use Redis as a backing implementation, simply add </a:t>
            </a:r>
            <a:r>
              <a:rPr lang="en-US" altLang="zh-TW" sz="2400" dirty="0" err="1"/>
              <a:t>RedisCacheManager</a:t>
            </a:r>
            <a:r>
              <a:rPr lang="en-US" altLang="zh-TW" sz="2400" dirty="0"/>
              <a:t> to your configuration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6670"/>
            <a:ext cx="7416824" cy="37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0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Support for Spring Cache Abstraction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By default </a:t>
            </a:r>
            <a:r>
              <a:rPr lang="en-US" altLang="zh-TW" sz="2400" dirty="0" err="1"/>
              <a:t>RedisCacheManager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will lazily initialize </a:t>
            </a:r>
            <a:r>
              <a:rPr lang="en-US" altLang="zh-TW" sz="2400" dirty="0" err="1">
                <a:solidFill>
                  <a:srgbClr val="FF0000"/>
                </a:solidFill>
              </a:rPr>
              <a:t>RedisCache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whenever a </a:t>
            </a:r>
            <a:r>
              <a:rPr lang="en-US" altLang="zh-TW" sz="2400" dirty="0">
                <a:solidFill>
                  <a:srgbClr val="FF0000"/>
                </a:solidFill>
              </a:rPr>
              <a:t>Cache</a:t>
            </a:r>
            <a:r>
              <a:rPr lang="en-US" altLang="zh-TW" sz="2400" dirty="0"/>
              <a:t> is </a:t>
            </a:r>
            <a:r>
              <a:rPr lang="en-US" altLang="zh-TW" sz="2400" dirty="0" smtClean="0"/>
              <a:t>requested.</a:t>
            </a:r>
          </a:p>
          <a:p>
            <a:pPr lvl="1"/>
            <a:r>
              <a:rPr lang="en-US" altLang="zh-TW" sz="2000" dirty="0" smtClean="0"/>
              <a:t>can </a:t>
            </a:r>
            <a:r>
              <a:rPr lang="en-US" altLang="zh-TW" sz="2000" dirty="0"/>
              <a:t>be changed by predefining a </a:t>
            </a:r>
            <a:r>
              <a:rPr lang="en-US" altLang="zh-TW" sz="2000" dirty="0">
                <a:solidFill>
                  <a:srgbClr val="FF0000"/>
                </a:solidFill>
              </a:rPr>
              <a:t>Set</a:t>
            </a:r>
            <a:r>
              <a:rPr lang="en-US" altLang="zh-TW" sz="2000" dirty="0"/>
              <a:t> of cache names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/>
              <a:t>By default </a:t>
            </a:r>
            <a:r>
              <a:rPr lang="en-US" altLang="zh-TW" sz="2400" dirty="0" err="1"/>
              <a:t>RedisCacheManager</a:t>
            </a:r>
            <a:r>
              <a:rPr lang="en-US" altLang="zh-TW" sz="2400" dirty="0"/>
              <a:t> will not participate in any ongoing transaction. 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Use </a:t>
            </a:r>
            <a:r>
              <a:rPr lang="en-US" altLang="zh-TW" sz="2000" dirty="0" err="1">
                <a:solidFill>
                  <a:srgbClr val="FF0000"/>
                </a:solidFill>
              </a:rPr>
              <a:t>setTransactionAware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to enable transaction support.</a:t>
            </a:r>
          </a:p>
          <a:p>
            <a:r>
              <a:rPr lang="en-US" altLang="zh-TW" sz="2400" dirty="0"/>
              <a:t>By default </a:t>
            </a:r>
            <a:r>
              <a:rPr lang="en-US" altLang="zh-TW" sz="2400" dirty="0" err="1"/>
              <a:t>RedisCacheManager</a:t>
            </a:r>
            <a:r>
              <a:rPr lang="en-US" altLang="zh-TW" sz="2400" dirty="0"/>
              <a:t> does not prefix keys for cache regions, which can </a:t>
            </a:r>
            <a:r>
              <a:rPr lang="en-US" altLang="zh-TW" sz="2400" dirty="0">
                <a:solidFill>
                  <a:srgbClr val="FF0000"/>
                </a:solidFill>
              </a:rPr>
              <a:t>lead to an unexpected growth of a ZSET used to maintain known keys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000" dirty="0" smtClean="0"/>
              <a:t>highly </a:t>
            </a:r>
            <a:r>
              <a:rPr lang="en-US" altLang="zh-TW" sz="2000" dirty="0"/>
              <a:t>recommended to </a:t>
            </a:r>
            <a:r>
              <a:rPr lang="en-US" altLang="zh-TW" sz="2000" dirty="0">
                <a:solidFill>
                  <a:srgbClr val="FF0000"/>
                </a:solidFill>
              </a:rPr>
              <a:t>enable the usage of prefixes </a:t>
            </a:r>
            <a:r>
              <a:rPr lang="en-US" altLang="zh-TW" sz="2000" dirty="0"/>
              <a:t>in order to avoid this unexpected growth and potential key clashes using more than one cache region.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53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 Redis </a:t>
            </a:r>
            <a:r>
              <a:rPr lang="en-US" altLang="zh-TW" b="0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requires Redis 2.6 or above and Java SE 6.0 or above</a:t>
            </a:r>
          </a:p>
          <a:p>
            <a:r>
              <a:rPr lang="en-US" altLang="zh-TW" dirty="0"/>
              <a:t>Spring Redis integrates with </a:t>
            </a:r>
            <a:r>
              <a:rPr lang="en-US" altLang="zh-TW" dirty="0" err="1"/>
              <a:t>Jedis</a:t>
            </a:r>
            <a:r>
              <a:rPr lang="en-US" altLang="zh-TW" dirty="0"/>
              <a:t>, </a:t>
            </a:r>
            <a:r>
              <a:rPr lang="en-US" altLang="zh-TW" dirty="0" err="1"/>
              <a:t>JRedis</a:t>
            </a:r>
            <a:r>
              <a:rPr lang="en-US" altLang="zh-TW" dirty="0"/>
              <a:t> (Deprecated since 1.7), SRP (Deprecated since 1.7) and Lettuce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9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Connecting to </a:t>
            </a:r>
            <a:r>
              <a:rPr lang="en-US" altLang="zh-TW" b="0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there </a:t>
            </a:r>
            <a:r>
              <a:rPr lang="en-US" altLang="zh-TW" sz="2400" dirty="0"/>
              <a:t>is only one set of Spring Data Redis API that one needs to use</a:t>
            </a:r>
            <a:endParaRPr lang="en-US" altLang="zh-TW" sz="2400" dirty="0" smtClean="0"/>
          </a:p>
          <a:p>
            <a:pPr lvl="1"/>
            <a:r>
              <a:rPr lang="en-US" altLang="zh-TW" sz="2000" dirty="0" err="1">
                <a:solidFill>
                  <a:srgbClr val="FF0000"/>
                </a:solidFill>
              </a:rPr>
              <a:t>org.springframework.data.redis.connection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package and its </a:t>
            </a:r>
            <a:r>
              <a:rPr lang="en-US" altLang="zh-TW" sz="2000" dirty="0" err="1">
                <a:solidFill>
                  <a:srgbClr val="FF0000"/>
                </a:solidFill>
              </a:rPr>
              <a:t>RedisConnection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and </a:t>
            </a:r>
            <a:r>
              <a:rPr lang="en-US" altLang="zh-TW" sz="2000" dirty="0" err="1">
                <a:solidFill>
                  <a:srgbClr val="FF0000"/>
                </a:solidFill>
              </a:rPr>
              <a:t>RedisConnectionFactory</a:t>
            </a:r>
            <a:r>
              <a:rPr lang="en-US" altLang="zh-TW" sz="2000" dirty="0"/>
              <a:t> interfaces for working with and </a:t>
            </a:r>
            <a:r>
              <a:rPr lang="en-US" altLang="zh-TW" sz="2000" dirty="0" smtClean="0"/>
              <a:t>retrieving </a:t>
            </a:r>
            <a:r>
              <a:rPr lang="en-US" altLang="zh-TW" sz="2000" dirty="0"/>
              <a:t>active connections to Redis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 err="1"/>
              <a:t>RedisConnection</a:t>
            </a:r>
            <a:endParaRPr lang="en-US" altLang="zh-TW" sz="2400" dirty="0"/>
          </a:p>
          <a:p>
            <a:pPr lvl="1"/>
            <a:r>
              <a:rPr lang="en-US" altLang="zh-TW" sz="2000" dirty="0"/>
              <a:t>automatically translates the underlying connecting library to Spring’s consistent DAO </a:t>
            </a:r>
            <a:r>
              <a:rPr lang="en-US" altLang="zh-TW" sz="2000" dirty="0" smtClean="0"/>
              <a:t>exception</a:t>
            </a:r>
          </a:p>
          <a:p>
            <a:pPr lvl="2"/>
            <a:r>
              <a:rPr lang="en-US" altLang="zh-TW" sz="2000" dirty="0"/>
              <a:t>For the corner cases where the native library API is required, </a:t>
            </a:r>
            <a:r>
              <a:rPr lang="en-US" altLang="zh-TW" sz="2000" dirty="0" err="1">
                <a:solidFill>
                  <a:srgbClr val="FF0000"/>
                </a:solidFill>
              </a:rPr>
              <a:t>RedisConnection</a:t>
            </a:r>
            <a:r>
              <a:rPr lang="en-US" altLang="zh-TW" sz="2000" dirty="0">
                <a:solidFill>
                  <a:srgbClr val="FF0000"/>
                </a:solidFill>
              </a:rPr>
              <a:t> provides a dedicated method </a:t>
            </a:r>
            <a:r>
              <a:rPr lang="en-US" altLang="zh-TW" sz="2000" dirty="0" err="1">
                <a:solidFill>
                  <a:srgbClr val="FF0000"/>
                </a:solidFill>
              </a:rPr>
              <a:t>getNativeConnection</a:t>
            </a:r>
            <a:r>
              <a:rPr lang="en-US" altLang="zh-TW" sz="2000" dirty="0"/>
              <a:t> which returns the raw</a:t>
            </a:r>
          </a:p>
          <a:p>
            <a:r>
              <a:rPr lang="en-US" altLang="zh-TW" sz="2400" dirty="0" err="1" smtClean="0"/>
              <a:t>RedisConnectionFactory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Active </a:t>
            </a:r>
            <a:r>
              <a:rPr lang="en-US" altLang="zh-TW" sz="2000" dirty="0" err="1"/>
              <a:t>RedisConnection</a:t>
            </a:r>
            <a:r>
              <a:rPr lang="en-US" altLang="zh-TW" sz="2000" dirty="0"/>
              <a:t> s are created through</a:t>
            </a:r>
          </a:p>
          <a:p>
            <a:pPr lvl="1"/>
            <a:r>
              <a:rPr lang="en-US" altLang="zh-TW" sz="2000" dirty="0"/>
              <a:t>Depending on the underlying configuration, the factory can return a new connection or an existing connection 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962164" y="6043077"/>
            <a:ext cx="5328592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dirty="0" err="1" smtClean="0"/>
              <a:t>UnsupportedOperationException</a:t>
            </a:r>
            <a:endParaRPr lang="en-US" altLang="zh-TW" sz="1400" b="1" dirty="0" smtClean="0"/>
          </a:p>
          <a:p>
            <a:r>
              <a:rPr lang="en-US" altLang="zh-TW" sz="1400" dirty="0" smtClean="0"/>
              <a:t>Invoking </a:t>
            </a:r>
            <a:r>
              <a:rPr lang="en-US" altLang="zh-TW" sz="1400" dirty="0"/>
              <a:t>a method on the Connection API that is unsupported by the underlying </a:t>
            </a:r>
            <a:r>
              <a:rPr lang="en-US" altLang="zh-TW" sz="1400" dirty="0" smtClean="0"/>
              <a:t>library</a:t>
            </a:r>
            <a:endParaRPr lang="zh-TW" altLang="en-US" sz="1400" dirty="0"/>
          </a:p>
        </p:txBody>
      </p:sp>
      <p:pic>
        <p:nvPicPr>
          <p:cNvPr id="1031" name="Picture 7" descr="「警告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09" y="579104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 Configuring </a:t>
            </a:r>
            <a:r>
              <a:rPr lang="en-US" altLang="zh-TW" b="0" dirty="0" err="1"/>
              <a:t>Jedis</a:t>
            </a:r>
            <a:r>
              <a:rPr lang="en-US" altLang="zh-TW" b="0" dirty="0"/>
              <a:t> </a:t>
            </a:r>
            <a:r>
              <a:rPr lang="en-US" altLang="zh-TW" b="0" dirty="0" smtClean="0"/>
              <a:t>connector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268913"/>
          </a:xfrm>
        </p:spPr>
        <p:txBody>
          <a:bodyPr/>
          <a:lstStyle/>
          <a:p>
            <a:r>
              <a:rPr lang="en-US" altLang="zh-TW" sz="2400" dirty="0" err="1" smtClean="0"/>
              <a:t>Jedis</a:t>
            </a:r>
            <a:r>
              <a:rPr lang="en-US" altLang="zh-TW" sz="2400" dirty="0" smtClean="0"/>
              <a:t> Basic configuration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With host or password</a:t>
            </a:r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5084" y="1268760"/>
            <a:ext cx="8208912" cy="246221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xml version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"1.0"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encoding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"UTF-8"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?&gt;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xmlns:xsi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"http://www.w3.org/2001/XMLSchema-instance"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xsi:schemaLocation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 http://www.springframework.org/schema/beans/spring-beans.xsd"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&lt;!-- Jedis ConnectionFactory --&gt;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 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"org.springframework.data.redis.connection.jedis.JedisConnectionFactory"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&lt;/beans&gt;</a:t>
            </a:r>
            <a:r>
              <a:rPr kumimoji="0" lang="zh-TW" altLang="zh-TW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5084" y="4312217"/>
            <a:ext cx="7655308" cy="2215991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&lt;?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xml version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"1.0"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encoding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"UTF-8"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?&gt;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xmlns:xsi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"http://www.w3.org/2001/XMLSchema-instance"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xmlns:p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"http://www.springframework.org/schema/p"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xsi:schemaLocation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"http://www.springframework.org/schema/beans http://www.springframework.org/schema/beans/spring-beans.xsd"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&lt;bean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id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class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"org.springframework.data.redis.connection.jedis.JedisConnectionFactory"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p:host-name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"server"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p:port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"6379"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/&gt;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&lt;/beans&gt;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7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Sentinel Support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support </a:t>
            </a:r>
            <a:r>
              <a:rPr lang="en-US" altLang="zh-TW" sz="2000" dirty="0"/>
              <a:t>for Redis Sentinel </a:t>
            </a:r>
            <a:r>
              <a:rPr lang="en-US" altLang="zh-TW" sz="2000" dirty="0" smtClean="0"/>
              <a:t>using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RedisSentinelConfiguration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dealing with high available Redis 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err="1"/>
              <a:t>RedisSentinelConfiguration</a:t>
            </a:r>
            <a:r>
              <a:rPr lang="en-US" altLang="zh-TW" sz="2000" dirty="0"/>
              <a:t> can also be defined via </a:t>
            </a:r>
            <a:r>
              <a:rPr lang="en-US" altLang="zh-TW" sz="2000" dirty="0" err="1"/>
              <a:t>PropertySource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1800" dirty="0" err="1"/>
              <a:t>spring.redis.sentinel.master</a:t>
            </a:r>
            <a:r>
              <a:rPr lang="en-US" altLang="zh-TW" sz="1800" dirty="0"/>
              <a:t>: name of the master node</a:t>
            </a:r>
            <a:r>
              <a:rPr lang="en-US" altLang="zh-TW" sz="1800" dirty="0" smtClean="0"/>
              <a:t>.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spring.redis.sentinel.nodes</a:t>
            </a:r>
            <a:r>
              <a:rPr lang="en-US" altLang="zh-TW" sz="1800" dirty="0"/>
              <a:t>: Comma delimited list of </a:t>
            </a:r>
            <a:r>
              <a:rPr lang="en-US" altLang="zh-TW" sz="1800" dirty="0" err="1"/>
              <a:t>host:port</a:t>
            </a:r>
            <a:r>
              <a:rPr lang="en-US" altLang="zh-TW" sz="1800" dirty="0"/>
              <a:t> pairs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2000" dirty="0" smtClean="0"/>
              <a:t>access to the first active Sentinel configured.</a:t>
            </a:r>
          </a:p>
          <a:p>
            <a:pPr lvl="1"/>
            <a:r>
              <a:rPr lang="en-US" altLang="zh-TW" sz="1800" dirty="0" err="1" smtClean="0"/>
              <a:t>RedisConnectionFactory.getSentinelConnection</a:t>
            </a:r>
            <a:r>
              <a:rPr lang="en-US" altLang="zh-TW" sz="1800" dirty="0" smtClean="0"/>
              <a:t>()</a:t>
            </a:r>
          </a:p>
          <a:p>
            <a:pPr lvl="1"/>
            <a:r>
              <a:rPr lang="en-US" altLang="zh-TW" sz="1800" dirty="0" err="1" smtClean="0"/>
              <a:t>RedisConnection.getSentinelCommands</a:t>
            </a:r>
            <a:r>
              <a:rPr lang="en-US" altLang="zh-TW" sz="1800" dirty="0"/>
              <a:t>()</a:t>
            </a:r>
            <a:endParaRPr lang="en-US" altLang="zh-TW" sz="18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9404" y="1772816"/>
            <a:ext cx="7848872" cy="172354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/** * jedis */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@Bean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public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RedisConnectionFactory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jedisConnectionFactory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{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lvl="1" eaLnBrk="0" hangingPunct="0"/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RedisSentinelConfiguration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sentinelConfig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new</a:t>
            </a:r>
            <a:r>
              <a:rPr kumimoji="0" lang="en-US" altLang="zh-TW" sz="140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RedisSentinelConfiguration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().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master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"mymaster"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sentinel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"127.0.0.1"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en-US" altLang="zh-TW" sz="1400" dirty="0">
                <a:solidFill>
                  <a:srgbClr val="000000"/>
                </a:solidFill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26379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sentinel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0"/>
                <a:ea typeface="Droid Sans Mono"/>
              </a:rPr>
              <a:t>"127.0.0.1"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,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0"/>
                <a:ea typeface="Droid Sans Mono"/>
              </a:rPr>
              <a:t>26380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dirty="0">
              <a:solidFill>
                <a:srgbClr val="000000"/>
              </a:solidFill>
              <a:latin typeface="Arial Unicode MS" panose="020B0604020202020204" pitchFamily="34" charset="-120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return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0"/>
                <a:ea typeface="Droid Sans Mon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 panose="020B0604020202020204" pitchFamily="34" charset="-120"/>
                <a:ea typeface="Droid Sans Mono"/>
              </a:rPr>
              <a:t>JedisConnectionFactory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sentinelConfig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0"/>
                <a:ea typeface="Droid Sans Mono"/>
              </a:rPr>
              <a:t>}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0"/>
                <a:ea typeface="Droid Sans Mon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0"/>
              <a:ea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2141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Working with Objects through RedisTemplate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RedisTemplate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in fact the central class of the Redis module due to </a:t>
            </a:r>
            <a:r>
              <a:rPr lang="en-US" altLang="zh-TW" sz="2400" dirty="0" smtClean="0"/>
              <a:t>its </a:t>
            </a:r>
            <a:r>
              <a:rPr lang="en-US" altLang="zh-TW" sz="2400" dirty="0"/>
              <a:t>rich feature </a:t>
            </a:r>
            <a:r>
              <a:rPr lang="en-US" altLang="zh-TW" sz="2400" dirty="0" smtClean="0"/>
              <a:t>set</a:t>
            </a:r>
          </a:p>
          <a:p>
            <a:pPr lvl="1"/>
            <a:r>
              <a:rPr lang="en-US" altLang="zh-TW" sz="2000" dirty="0"/>
              <a:t>the template provides operations views, that offer rich, generified interfaces for working against a certain type or certain key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5" y="2852935"/>
            <a:ext cx="4336073" cy="39259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95" y="2846385"/>
            <a:ext cx="4186250" cy="30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Working with Objects through </a:t>
            </a:r>
            <a:r>
              <a:rPr lang="en-US" altLang="zh-TW" sz="2800" dirty="0" smtClean="0"/>
              <a:t>RedisTemplate</a:t>
            </a:r>
            <a:br>
              <a:rPr lang="en-US" altLang="zh-TW" sz="2800" dirty="0" smtClean="0"/>
            </a:br>
            <a:r>
              <a:rPr lang="en-US" altLang="zh-TW" sz="2800" dirty="0" smtClean="0"/>
              <a:t>(cont’d)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71562"/>
            <a:ext cx="8229600" cy="53097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template is </a:t>
            </a:r>
            <a:r>
              <a:rPr lang="en-US" altLang="zh-TW" dirty="0">
                <a:solidFill>
                  <a:srgbClr val="FF0000"/>
                </a:solidFill>
              </a:rPr>
              <a:t>thread-safe</a:t>
            </a:r>
            <a:r>
              <a:rPr lang="en-US" altLang="zh-TW" dirty="0"/>
              <a:t> and can be reused across multiple </a:t>
            </a:r>
            <a:r>
              <a:rPr lang="en-US" altLang="zh-TW" dirty="0" smtClean="0"/>
              <a:t>instances</a:t>
            </a:r>
          </a:p>
          <a:p>
            <a:pPr lvl="1"/>
            <a:r>
              <a:rPr lang="en-US" altLang="zh-TW" dirty="0"/>
              <a:t>uses a Java-based </a:t>
            </a:r>
            <a:r>
              <a:rPr lang="en-US" altLang="zh-TW" dirty="0" err="1"/>
              <a:t>serializer</a:t>
            </a:r>
            <a:r>
              <a:rPr lang="en-US" altLang="zh-TW" dirty="0"/>
              <a:t> for most of its </a:t>
            </a:r>
            <a:r>
              <a:rPr lang="en-US" altLang="zh-TW" dirty="0" smtClean="0"/>
              <a:t>operations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any object written or read by the template will </a:t>
            </a:r>
            <a:r>
              <a:rPr lang="en-US" altLang="zh-TW" dirty="0" smtClean="0">
                <a:solidFill>
                  <a:srgbClr val="FF0000"/>
                </a:solidFill>
              </a:rPr>
              <a:t>be serialized /</a:t>
            </a:r>
            <a:r>
              <a:rPr lang="en-US" altLang="zh-TW" dirty="0" err="1" smtClean="0">
                <a:solidFill>
                  <a:srgbClr val="FF0000"/>
                </a:solidFill>
              </a:rPr>
              <a:t>deserialized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through 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TW" dirty="0"/>
              <a:t>serialization mechanism can be easily changed on the </a:t>
            </a:r>
            <a:r>
              <a:rPr lang="en-US" altLang="zh-TW" dirty="0" smtClean="0"/>
              <a:t>template</a:t>
            </a:r>
          </a:p>
          <a:p>
            <a:pPr lvl="1"/>
            <a:r>
              <a:rPr lang="en-US" altLang="zh-TW" dirty="0" err="1" smtClean="0"/>
              <a:t>org.springframework.data.redis.serializer</a:t>
            </a:r>
            <a:r>
              <a:rPr lang="en-US" altLang="zh-TW" dirty="0" smtClean="0"/>
              <a:t> </a:t>
            </a:r>
            <a:r>
              <a:rPr lang="en-US" altLang="zh-TW" b="0" dirty="0" smtClean="0"/>
              <a:t>see </a:t>
            </a:r>
            <a:r>
              <a:rPr lang="en-US" altLang="zh-TW" b="0" u="sng" dirty="0" err="1" smtClean="0">
                <a:hlinkClick r:id="rId2"/>
              </a:rPr>
              <a:t>Serializers</a:t>
            </a:r>
            <a:endParaRPr lang="en-US" altLang="zh-TW" b="0" u="sng" dirty="0" smtClean="0"/>
          </a:p>
          <a:p>
            <a:pPr lvl="1"/>
            <a:r>
              <a:rPr lang="en-US" altLang="zh-TW" dirty="0"/>
              <a:t>set any of the </a:t>
            </a:r>
            <a:r>
              <a:rPr lang="en-US" altLang="zh-TW" dirty="0" err="1"/>
              <a:t>serializers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  <a:r>
              <a:rPr lang="en-US" altLang="zh-TW" dirty="0"/>
              <a:t> and use RedisTemplate with raw </a:t>
            </a:r>
            <a:r>
              <a:rPr lang="en-US" altLang="zh-TW" dirty="0">
                <a:solidFill>
                  <a:srgbClr val="FF0000"/>
                </a:solidFill>
              </a:rPr>
              <a:t>byte</a:t>
            </a:r>
            <a:r>
              <a:rPr lang="en-US" altLang="zh-TW" dirty="0"/>
              <a:t> arrays by setting the </a:t>
            </a:r>
            <a:r>
              <a:rPr lang="en-US" altLang="zh-TW" dirty="0" err="1"/>
              <a:t>enableDefaultSerializer</a:t>
            </a:r>
            <a:r>
              <a:rPr lang="en-US" altLang="zh-TW" dirty="0"/>
              <a:t> property to </a:t>
            </a:r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</a:p>
          <a:p>
            <a:pPr lvl="1"/>
            <a:r>
              <a:rPr lang="en-US" altLang="zh-TW" dirty="0"/>
              <a:t>template requires all keys to </a:t>
            </a:r>
            <a:r>
              <a:rPr lang="en-US" altLang="zh-TW" dirty="0">
                <a:solidFill>
                  <a:srgbClr val="FF0000"/>
                </a:solidFill>
              </a:rPr>
              <a:t>be non-null </a:t>
            </a:r>
            <a:r>
              <a:rPr lang="en-US" altLang="zh-TW" dirty="0"/>
              <a:t>- values can be </a:t>
            </a:r>
            <a:r>
              <a:rPr lang="en-US" altLang="zh-TW" dirty="0">
                <a:solidFill>
                  <a:srgbClr val="FF0000"/>
                </a:solidFill>
              </a:rPr>
              <a:t>null</a:t>
            </a:r>
            <a:r>
              <a:rPr lang="en-US" altLang="zh-TW" dirty="0"/>
              <a:t> as long as the underlying </a:t>
            </a:r>
            <a:r>
              <a:rPr lang="en-US" altLang="zh-TW" dirty="0" err="1"/>
              <a:t>serializer</a:t>
            </a:r>
            <a:r>
              <a:rPr lang="en-US" altLang="zh-TW" dirty="0"/>
              <a:t> accepts them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4691590"/>
      </p:ext>
    </p:extLst>
  </p:cSld>
  <p:clrMapOvr>
    <a:masterClrMapping/>
  </p:clrMapOvr>
</p:sld>
</file>

<file path=ppt/theme/theme1.xml><?xml version="1.0" encoding="utf-8"?>
<a:theme xmlns:a="http://schemas.openxmlformats.org/drawingml/2006/main" name="投影片範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000" dirty="0">
            <a:solidFill>
              <a:schemeClr val="tx1"/>
            </a:solidFill>
            <a:latin typeface="微軟正黑體" pitchFamily="34" charset="-120"/>
            <a:ea typeface="微軟正黑體" pitchFamily="34" charset="-12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投影片範本</Template>
  <TotalTime>161117</TotalTime>
  <Words>3736</Words>
  <Application>Microsoft Office PowerPoint</Application>
  <PresentationFormat>如螢幕大小 (4:3)</PresentationFormat>
  <Paragraphs>275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 Unicode MS</vt:lpstr>
      <vt:lpstr>Droid Sans Mono</vt:lpstr>
      <vt:lpstr>微軟正黑體</vt:lpstr>
      <vt:lpstr>新細明體</vt:lpstr>
      <vt:lpstr>Arial</vt:lpstr>
      <vt:lpstr>Calibri</vt:lpstr>
      <vt:lpstr>Times New Roman</vt:lpstr>
      <vt:lpstr>Wingdings</vt:lpstr>
      <vt:lpstr>投影片範本</vt:lpstr>
      <vt:lpstr> Spring Data Redis </vt:lpstr>
      <vt:lpstr>Redis</vt:lpstr>
      <vt:lpstr>Spring Data</vt:lpstr>
      <vt:lpstr> Redis Requirements</vt:lpstr>
      <vt:lpstr>Connecting to Redis</vt:lpstr>
      <vt:lpstr> Configuring Jedis connector</vt:lpstr>
      <vt:lpstr>Redis Sentinel Support</vt:lpstr>
      <vt:lpstr>Working with Objects through RedisTemplate</vt:lpstr>
      <vt:lpstr>Working with Objects through RedisTemplate (cont’d)</vt:lpstr>
      <vt:lpstr>Working with Objects through RedisTemplate (cont’d)</vt:lpstr>
      <vt:lpstr>String-focused convenience classes</vt:lpstr>
      <vt:lpstr>String-focused convenience classes（cont’d）</vt:lpstr>
      <vt:lpstr>Serializers</vt:lpstr>
      <vt:lpstr>Redis Messaging/PubSub</vt:lpstr>
      <vt:lpstr> Sending/Publishing messages</vt:lpstr>
      <vt:lpstr>Receiving/Subscribing for messages</vt:lpstr>
      <vt:lpstr>Receiving/Subscribing for messages (cont’d)</vt:lpstr>
      <vt:lpstr>Message Listener Containers</vt:lpstr>
      <vt:lpstr>Message Listener Containers(cont’d)</vt:lpstr>
      <vt:lpstr>The MessageListenerAdapter</vt:lpstr>
      <vt:lpstr>The MessageListenerAdapter(cont’d)</vt:lpstr>
      <vt:lpstr>The MessageListenerAdapter(cont’d)</vt:lpstr>
      <vt:lpstr>Redis Transactions</vt:lpstr>
      <vt:lpstr>Redis Transactions(cont’d)</vt:lpstr>
      <vt:lpstr> @Transactional Support</vt:lpstr>
      <vt:lpstr> @Transactional Support(cont’d)</vt:lpstr>
      <vt:lpstr>Pipelining</vt:lpstr>
      <vt:lpstr>Pipelining(cont’d)</vt:lpstr>
      <vt:lpstr>Redis Scripting</vt:lpstr>
      <vt:lpstr>Support Classes</vt:lpstr>
      <vt:lpstr>Support Classes(cont’d)</vt:lpstr>
      <vt:lpstr>Support Classes(cont’d)</vt:lpstr>
      <vt:lpstr>Support for Spring Cache Abstraction</vt:lpstr>
      <vt:lpstr>Support for Spring Cache Abstraction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CHT</dc:creator>
  <cp:lastModifiedBy>aiden</cp:lastModifiedBy>
  <cp:revision>3730</cp:revision>
  <dcterms:created xsi:type="dcterms:W3CDTF">2010-05-18T03:03:12Z</dcterms:created>
  <dcterms:modified xsi:type="dcterms:W3CDTF">2016-10-18T00:38:33Z</dcterms:modified>
</cp:coreProperties>
</file>