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6" r:id="rId3"/>
    <p:sldId id="257" r:id="rId4"/>
    <p:sldId id="258" r:id="rId5"/>
    <p:sldId id="260" r:id="rId6"/>
    <p:sldId id="259" r:id="rId7"/>
    <p:sldId id="263" r:id="rId8"/>
    <p:sldId id="261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E4285-FB3E-47BA-83D8-F1235AFA5264}" type="datetimeFigureOut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4234C-5F4E-4118-9F9C-960B66CE00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4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4234C-5F4E-4118-9F9C-960B66CE002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90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B638-1921-4DD6-AB43-36C0254F6062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8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EA59-BA03-4FD5-8FAF-5B68ACADE19C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3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2779-F43C-417D-8CB3-C664A5E59528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39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23" y="171163"/>
            <a:ext cx="7886700" cy="687819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4618"/>
            <a:ext cx="7886700" cy="490234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56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3B17-6588-444B-B785-EF180C293640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81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279A-2642-46A4-A5F3-B73B29ECC26D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97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FCB9-A22B-463D-9491-11A3665805C0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55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016D-A3E1-48E9-8956-B48EE8F0D29A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4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DB6B-F5CA-4987-B125-063C2AC33446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35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FADD-5F20-4133-8B8F-129365254AAE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54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8ACF-8992-4615-9B51-25C3C8F7C7E9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23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C7736-C9D7-44C5-9C30-4C3D0A657F8E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25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late.googleusercontent.com/translate_c?depth=1&amp;hl=zh-TW&amp;rurl=translate.google.com.tw&amp;sl=zh-CN&amp;tl=zh-TW&amp;u=http://research.microsoft.com/apps/pubs/default.aspx?id%3D66814&amp;usg=ALkJrhg8wRQVt9T2xZLTBOsVavV1bjOg4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zookeeper.apach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Kafka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753-978C-4932-9A4C-82E550D99C66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94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Log entry format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log entries </a:t>
            </a:r>
            <a:r>
              <a:rPr lang="zh-TW" altLang="en-US" sz="2000" dirty="0" smtClean="0"/>
              <a:t>不是只由</a:t>
            </a:r>
            <a:r>
              <a:rPr lang="zh-TW" altLang="en-US" sz="2000" dirty="0"/>
              <a:t>一個文件構成，而是分成多</a:t>
            </a:r>
            <a:r>
              <a:rPr lang="zh-TW" altLang="en-US" sz="2000" dirty="0" smtClean="0"/>
              <a:t>個 </a:t>
            </a:r>
            <a:r>
              <a:rPr lang="en-US" altLang="zh-TW" sz="2000" dirty="0" smtClean="0"/>
              <a:t>segment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每個 </a:t>
            </a:r>
            <a:r>
              <a:rPr lang="en-US" altLang="zh-TW" sz="2000" dirty="0" smtClean="0">
                <a:solidFill>
                  <a:srgbClr val="FF0000"/>
                </a:solidFill>
              </a:rPr>
              <a:t>segment </a:t>
            </a:r>
            <a:r>
              <a:rPr lang="zh-TW" altLang="en-US" sz="2000" dirty="0" smtClean="0">
                <a:solidFill>
                  <a:srgbClr val="FF0000"/>
                </a:solidFill>
              </a:rPr>
              <a:t>名稱為該 </a:t>
            </a:r>
            <a:r>
              <a:rPr lang="en-US" altLang="zh-TW" sz="2000" dirty="0" smtClean="0">
                <a:solidFill>
                  <a:srgbClr val="FF0000"/>
                </a:solidFill>
              </a:rPr>
              <a:t>segment </a:t>
            </a:r>
            <a:r>
              <a:rPr lang="zh-TW" altLang="en-US" sz="2000" dirty="0" smtClean="0">
                <a:solidFill>
                  <a:srgbClr val="FF0000"/>
                </a:solidFill>
              </a:rPr>
              <a:t>第一條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</a:t>
            </a:r>
            <a:r>
              <a:rPr lang="zh-TW" altLang="en-US" sz="2000" dirty="0" smtClean="0">
                <a:solidFill>
                  <a:srgbClr val="FF0000"/>
                </a:solidFill>
              </a:rPr>
              <a:t>的 </a:t>
            </a:r>
            <a:r>
              <a:rPr lang="en-US" altLang="zh-TW" sz="2000" dirty="0" smtClean="0">
                <a:solidFill>
                  <a:srgbClr val="FF0000"/>
                </a:solidFill>
              </a:rPr>
              <a:t>Offset</a:t>
            </a:r>
            <a:r>
              <a:rPr lang="zh-TW" altLang="en-US" sz="2000" dirty="0" smtClean="0">
                <a:solidFill>
                  <a:srgbClr val="FF0000"/>
                </a:solidFill>
              </a:rPr>
              <a:t>和</a:t>
            </a:r>
            <a:r>
              <a:rPr lang="zh-TW" altLang="en-US" sz="2000" dirty="0">
                <a:solidFill>
                  <a:srgbClr val="FF0000"/>
                </a:solidFill>
              </a:rPr>
              <a:t>“</a:t>
            </a:r>
            <a:r>
              <a:rPr lang="en-US" altLang="zh-TW" sz="2000" dirty="0" smtClean="0">
                <a:solidFill>
                  <a:srgbClr val="FF0000"/>
                </a:solidFill>
              </a:rPr>
              <a:t>.Kafka”</a:t>
            </a:r>
            <a:r>
              <a:rPr lang="zh-TW" altLang="en-US" sz="2000" dirty="0">
                <a:solidFill>
                  <a:srgbClr val="FF0000"/>
                </a:solidFill>
              </a:rPr>
              <a:t>組成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zh-TW" altLang="en-US" sz="2000" dirty="0" smtClean="0"/>
              <a:t>另外</a:t>
            </a:r>
            <a:r>
              <a:rPr lang="zh-TW" altLang="en-US" sz="2000" dirty="0"/>
              <a:t>會有一個索引文件</a:t>
            </a:r>
            <a:r>
              <a:rPr lang="zh-TW" altLang="en-US" sz="2000" dirty="0" smtClean="0"/>
              <a:t>，它標明了</a:t>
            </a:r>
            <a:r>
              <a:rPr lang="zh-TW" altLang="en-US" sz="2000" dirty="0"/>
              <a:t>每個</a:t>
            </a:r>
            <a:r>
              <a:rPr lang="en-US" altLang="zh-TW" sz="2000" dirty="0"/>
              <a:t>segment</a:t>
            </a:r>
            <a:r>
              <a:rPr lang="zh-TW" altLang="en-US" sz="2000" dirty="0"/>
              <a:t>下包含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log entry 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Offset </a:t>
            </a:r>
            <a:r>
              <a:rPr lang="zh-TW" altLang="en-US" sz="2000" dirty="0" smtClean="0"/>
              <a:t>範圍</a:t>
            </a:r>
            <a:endParaRPr lang="zh-TW" altLang="en-US" sz="2000" dirty="0"/>
          </a:p>
        </p:txBody>
      </p:sp>
      <p:pic>
        <p:nvPicPr>
          <p:cNvPr id="3074" name="Picture 2" descr="kafka partition segm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3"/>
          <a:stretch/>
        </p:blipFill>
        <p:spPr bwMode="auto">
          <a:xfrm>
            <a:off x="3130758" y="2789238"/>
            <a:ext cx="4819390" cy="35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1CAC-DC56-428A-8743-87B0D65039D8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99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Partition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每條 </a:t>
            </a:r>
            <a:r>
              <a:rPr lang="en-US" altLang="zh-TW" sz="2000" dirty="0" smtClean="0"/>
              <a:t>Message </a:t>
            </a:r>
            <a:r>
              <a:rPr lang="zh-TW" altLang="en-US" sz="2000" dirty="0" smtClean="0"/>
              <a:t>都被 </a:t>
            </a:r>
            <a:r>
              <a:rPr lang="en-US" altLang="zh-TW" sz="2000" dirty="0" smtClean="0"/>
              <a:t>append </a:t>
            </a:r>
            <a:r>
              <a:rPr lang="zh-TW" altLang="en-US" sz="2000" dirty="0" smtClean="0"/>
              <a:t>到某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中，因為是循序讀寫因此</a:t>
            </a:r>
            <a:r>
              <a:rPr lang="zh-TW" altLang="en-US" sz="2000" dirty="0"/>
              <a:t>效率非常</a:t>
            </a:r>
            <a:r>
              <a:rPr lang="zh-TW" altLang="en-US" sz="2000" dirty="0" smtClean="0"/>
              <a:t>高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循序讀寫效率</a:t>
            </a:r>
            <a:r>
              <a:rPr lang="zh-TW" altLang="en-US" sz="1800" dirty="0"/>
              <a:t>比</a:t>
            </a:r>
            <a:r>
              <a:rPr lang="zh-TW" altLang="en-US" sz="1800" dirty="0" smtClean="0"/>
              <a:t>隨機讀寫效率還要</a:t>
            </a:r>
            <a:r>
              <a:rPr lang="zh-TW" altLang="en-US" sz="1800" dirty="0"/>
              <a:t>高，這</a:t>
            </a:r>
            <a:r>
              <a:rPr lang="zh-TW" altLang="en-US" sz="1800" dirty="0" smtClean="0"/>
              <a:t>是 </a:t>
            </a:r>
            <a:r>
              <a:rPr lang="en-US" altLang="zh-TW" sz="1800" dirty="0" smtClean="0"/>
              <a:t>Kafka </a:t>
            </a:r>
            <a:r>
              <a:rPr lang="zh-TW" altLang="en-US" sz="1800" dirty="0" smtClean="0"/>
              <a:t>高</a:t>
            </a:r>
            <a:r>
              <a:rPr lang="zh-TW" altLang="en-US" sz="1800" dirty="0"/>
              <a:t>吞吐率的一個很重要的</a:t>
            </a:r>
            <a:r>
              <a:rPr lang="zh-TW" altLang="en-US" sz="1800" dirty="0" smtClean="0"/>
              <a:t>保證</a:t>
            </a:r>
            <a:endParaRPr lang="en-US" altLang="zh-TW" sz="1800" dirty="0" smtClean="0"/>
          </a:p>
          <a:p>
            <a:r>
              <a:rPr lang="en-US" altLang="zh-TW" sz="2000" dirty="0" smtClean="0"/>
              <a:t>Message </a:t>
            </a:r>
            <a:r>
              <a:rPr lang="zh-TW" altLang="en-US" sz="2000" dirty="0" smtClean="0"/>
              <a:t>被</a:t>
            </a:r>
            <a:r>
              <a:rPr lang="zh-TW" altLang="en-US" sz="2000" dirty="0"/>
              <a:t>發送</a:t>
            </a:r>
            <a:r>
              <a:rPr lang="zh-TW" altLang="en-US" sz="2000" dirty="0" smtClean="0"/>
              <a:t>到 </a:t>
            </a:r>
            <a:r>
              <a:rPr lang="en-US" altLang="zh-TW" sz="2000" dirty="0" smtClean="0"/>
              <a:t>Broker </a:t>
            </a:r>
            <a:r>
              <a:rPr lang="zh-TW" altLang="en-US" sz="2000" dirty="0" smtClean="0"/>
              <a:t>時</a:t>
            </a:r>
            <a:r>
              <a:rPr lang="zh-TW" altLang="en-US" sz="2000" dirty="0"/>
              <a:t>，會</a:t>
            </a:r>
            <a:r>
              <a:rPr lang="zh-TW" altLang="en-US" sz="2000" dirty="0" smtClean="0"/>
              <a:t>根據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規則選擇放到</a:t>
            </a:r>
            <a:r>
              <a:rPr lang="zh-TW" altLang="en-US" sz="2000" dirty="0"/>
              <a:t>哪一個</a:t>
            </a:r>
            <a:r>
              <a:rPr lang="en-US" altLang="zh-TW" sz="2000" dirty="0" smtClean="0"/>
              <a:t>partition</a:t>
            </a:r>
            <a:endParaRPr lang="en-US" altLang="zh-TW" sz="2000" dirty="0"/>
          </a:p>
          <a:p>
            <a:pPr lvl="1"/>
            <a:r>
              <a:rPr lang="zh-TW" altLang="en-US" sz="1800" dirty="0" smtClean="0"/>
              <a:t>在合理的規則情況下，</a:t>
            </a:r>
            <a:r>
              <a:rPr lang="zh-TW" altLang="en-US" sz="1800" dirty="0" smtClean="0">
                <a:solidFill>
                  <a:srgbClr val="FF0000"/>
                </a:solidFill>
              </a:rPr>
              <a:t>所有 </a:t>
            </a:r>
            <a:r>
              <a:rPr lang="en-US" altLang="zh-TW" sz="1800" dirty="0" smtClean="0">
                <a:solidFill>
                  <a:srgbClr val="FF0000"/>
                </a:solidFill>
              </a:rPr>
              <a:t>Message</a:t>
            </a:r>
            <a:r>
              <a:rPr lang="zh-TW" altLang="en-US" sz="1800" dirty="0" smtClean="0">
                <a:solidFill>
                  <a:srgbClr val="FF0000"/>
                </a:solidFill>
              </a:rPr>
              <a:t>可以</a:t>
            </a:r>
            <a:r>
              <a:rPr lang="zh-TW" altLang="en-US" sz="1800" dirty="0">
                <a:solidFill>
                  <a:srgbClr val="FF0000"/>
                </a:solidFill>
              </a:rPr>
              <a:t>均勻分佈到不同的</a:t>
            </a:r>
            <a:r>
              <a:rPr lang="en-US" altLang="zh-TW" sz="1800" dirty="0">
                <a:solidFill>
                  <a:srgbClr val="FF0000"/>
                </a:solidFill>
              </a:rPr>
              <a:t>partition</a:t>
            </a:r>
            <a:r>
              <a:rPr lang="zh-TW" altLang="en-US" sz="1800" dirty="0">
                <a:solidFill>
                  <a:srgbClr val="FF0000"/>
                </a:solidFill>
              </a:rPr>
              <a:t>裡，這樣就實現了水平</a:t>
            </a:r>
            <a:r>
              <a:rPr lang="zh-TW" altLang="en-US" sz="1800" dirty="0" smtClean="0">
                <a:solidFill>
                  <a:srgbClr val="FF0000"/>
                </a:solidFill>
              </a:rPr>
              <a:t>擴展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1800" dirty="0" smtClean="0"/>
              <a:t>如果一個 </a:t>
            </a:r>
            <a:r>
              <a:rPr lang="en-US" altLang="zh-TW" sz="1800" dirty="0" smtClean="0"/>
              <a:t>topic </a:t>
            </a:r>
            <a:r>
              <a:rPr lang="zh-TW" altLang="en-US" sz="1800" dirty="0" smtClean="0"/>
              <a:t>對應</a:t>
            </a:r>
            <a:r>
              <a:rPr lang="zh-TW" altLang="en-US" sz="1800" dirty="0"/>
              <a:t>一個文件，那這個文件所在的</a:t>
            </a:r>
            <a:r>
              <a:rPr lang="zh-TW" altLang="en-US" sz="1800" dirty="0" smtClean="0"/>
              <a:t>機器 </a:t>
            </a:r>
            <a:r>
              <a:rPr lang="en-US" altLang="zh-TW" sz="1800" dirty="0" smtClean="0"/>
              <a:t>I/O </a:t>
            </a:r>
            <a:r>
              <a:rPr lang="zh-TW" altLang="en-US" sz="1800" dirty="0" smtClean="0"/>
              <a:t>將</a:t>
            </a:r>
            <a:r>
              <a:rPr lang="zh-TW" altLang="en-US" sz="1800" dirty="0"/>
              <a:t>會成為</a:t>
            </a:r>
            <a:r>
              <a:rPr lang="zh-TW" altLang="en-US" sz="1800" dirty="0" smtClean="0"/>
              <a:t>這個 </a:t>
            </a:r>
            <a:r>
              <a:rPr lang="en-US" altLang="zh-TW" sz="1800" dirty="0" smtClean="0"/>
              <a:t>topic 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性能瓶頸，</a:t>
            </a:r>
            <a:r>
              <a:rPr lang="zh-TW" altLang="en-US" sz="1800" dirty="0" smtClean="0"/>
              <a:t>而 </a:t>
            </a:r>
            <a:r>
              <a:rPr lang="en-US" altLang="zh-TW" sz="1800" dirty="0" smtClean="0"/>
              <a:t>partition </a:t>
            </a:r>
            <a:r>
              <a:rPr lang="zh-TW" altLang="en-US" sz="1800" dirty="0" smtClean="0"/>
              <a:t>解決</a:t>
            </a:r>
            <a:r>
              <a:rPr lang="zh-TW" altLang="en-US" sz="1800" dirty="0"/>
              <a:t>了這個</a:t>
            </a:r>
            <a:r>
              <a:rPr lang="zh-TW" altLang="en-US" sz="1800" dirty="0" smtClean="0"/>
              <a:t>問題</a:t>
            </a:r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100" name="Picture 4" descr="kafka 顺序写磁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405" y="4312227"/>
            <a:ext cx="5213187" cy="254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26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資料持久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傳統的 </a:t>
            </a:r>
            <a:r>
              <a:rPr lang="en-US" altLang="zh-TW" sz="2000" dirty="0" smtClean="0"/>
              <a:t>message queue </a:t>
            </a:r>
            <a:r>
              <a:rPr lang="zh-TW" altLang="en-US" sz="2000" dirty="0" smtClean="0"/>
              <a:t>會</a:t>
            </a:r>
            <a:r>
              <a:rPr lang="zh-TW" altLang="en-US" sz="2000" dirty="0"/>
              <a:t>刪除已經</a:t>
            </a:r>
            <a:r>
              <a:rPr lang="zh-TW" altLang="en-US" sz="2000" dirty="0" smtClean="0"/>
              <a:t>被 </a:t>
            </a:r>
            <a:r>
              <a:rPr lang="en-US" altLang="zh-TW" sz="2000" dirty="0" smtClean="0"/>
              <a:t>Consume  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，</a:t>
            </a:r>
            <a:r>
              <a:rPr lang="zh-TW" altLang="en-US" sz="2000" dirty="0" smtClean="0">
                <a:solidFill>
                  <a:srgbClr val="FF0000"/>
                </a:solidFill>
              </a:rPr>
              <a:t>但</a:t>
            </a:r>
            <a:r>
              <a:rPr lang="en-US" altLang="zh-TW" sz="2000" dirty="0" smtClean="0">
                <a:solidFill>
                  <a:srgbClr val="FF0000"/>
                </a:solidFill>
              </a:rPr>
              <a:t>Kafka</a:t>
            </a:r>
            <a:r>
              <a:rPr lang="zh-TW" altLang="en-US" sz="2000" dirty="0" smtClean="0">
                <a:solidFill>
                  <a:srgbClr val="FF0000"/>
                </a:solidFill>
              </a:rPr>
              <a:t> 基本上會</a:t>
            </a:r>
            <a:r>
              <a:rPr lang="zh-TW" altLang="en-US" sz="2000" dirty="0">
                <a:solidFill>
                  <a:srgbClr val="FF0000"/>
                </a:solidFill>
              </a:rPr>
              <a:t>保留所有</a:t>
            </a:r>
            <a:r>
              <a:rPr lang="zh-TW" altLang="en-US" sz="2000" dirty="0" smtClean="0">
                <a:solidFill>
                  <a:srgbClr val="FF0000"/>
                </a:solidFill>
              </a:rPr>
              <a:t>的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</a:t>
            </a:r>
            <a:r>
              <a:rPr lang="zh-TW" altLang="en-US" sz="2000" dirty="0" smtClean="0"/>
              <a:t>，並提供兩</a:t>
            </a:r>
            <a:r>
              <a:rPr lang="zh-TW" altLang="en-US" sz="2000" dirty="0"/>
              <a:t>種策略去</a:t>
            </a:r>
            <a:r>
              <a:rPr lang="zh-TW" altLang="en-US" sz="2000" dirty="0" smtClean="0"/>
              <a:t>刪除資料：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基於時間</a:t>
            </a:r>
            <a:endParaRPr lang="en-US" altLang="zh-TW" sz="1800" dirty="0" smtClean="0"/>
          </a:p>
          <a:p>
            <a:pPr marL="457200" lvl="1" indent="0">
              <a:buNone/>
            </a:pPr>
            <a:endParaRPr lang="en-US" altLang="zh-TW" sz="1800" dirty="0" smtClean="0"/>
          </a:p>
          <a:p>
            <a:pPr lvl="1"/>
            <a:r>
              <a:rPr lang="zh-TW" altLang="en-US" sz="1800" dirty="0" smtClean="0"/>
              <a:t>基於</a:t>
            </a:r>
            <a:r>
              <a:rPr lang="en-US" altLang="zh-TW" sz="1800" dirty="0"/>
              <a:t>partition</a:t>
            </a:r>
            <a:r>
              <a:rPr lang="zh-TW" altLang="en-US" sz="1800" dirty="0"/>
              <a:t>文件大小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1"/>
            <a:endParaRPr lang="en-US" altLang="zh-TW" sz="1800" dirty="0"/>
          </a:p>
          <a:p>
            <a:r>
              <a:rPr lang="en-US" altLang="zh-TW" sz="2000" dirty="0" smtClean="0"/>
              <a:t>Kafka</a:t>
            </a:r>
            <a:r>
              <a:rPr lang="zh-TW" altLang="en-US" sz="2000" dirty="0" smtClean="0"/>
              <a:t>會</a:t>
            </a:r>
            <a:r>
              <a:rPr lang="zh-TW" altLang="en-US" sz="2000" dirty="0"/>
              <a:t>為每</a:t>
            </a:r>
            <a:r>
              <a:rPr lang="zh-TW" altLang="en-US" sz="2000" dirty="0" smtClean="0"/>
              <a:t>一個 </a:t>
            </a:r>
            <a:r>
              <a:rPr lang="en-US" altLang="zh-TW" sz="2000" dirty="0" smtClean="0"/>
              <a:t>consumer group </a:t>
            </a:r>
            <a:r>
              <a:rPr lang="zh-TW" altLang="en-US" sz="2000" dirty="0" smtClean="0"/>
              <a:t>保留一些 </a:t>
            </a:r>
            <a:r>
              <a:rPr lang="en-US" altLang="zh-TW" sz="2000" dirty="0" smtClean="0"/>
              <a:t>metadata </a:t>
            </a:r>
          </a:p>
          <a:p>
            <a:pPr lvl="1"/>
            <a:r>
              <a:rPr lang="zh-TW" altLang="en-US" sz="1800" dirty="0" smtClean="0"/>
              <a:t>當下被 </a:t>
            </a:r>
            <a:r>
              <a:rPr lang="en-US" altLang="zh-TW" sz="1800" dirty="0" smtClean="0"/>
              <a:t>Consume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Message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position</a:t>
            </a:r>
            <a:r>
              <a:rPr lang="zh-TW" altLang="en-US" sz="1800" dirty="0" smtClean="0"/>
              <a:t>，</a:t>
            </a:r>
            <a:r>
              <a:rPr lang="zh-TW" altLang="en-US" sz="1800" dirty="0" smtClean="0">
                <a:solidFill>
                  <a:srgbClr val="FF0000"/>
                </a:solidFill>
              </a:rPr>
              <a:t>也就是 </a:t>
            </a:r>
            <a:r>
              <a:rPr lang="en-US" altLang="zh-TW" sz="1800" dirty="0" smtClean="0">
                <a:solidFill>
                  <a:srgbClr val="FF0000"/>
                </a:solidFill>
              </a:rPr>
              <a:t>Offset</a:t>
            </a:r>
          </a:p>
          <a:p>
            <a:r>
              <a:rPr lang="en-US" altLang="zh-TW" sz="2000" dirty="0" smtClean="0"/>
              <a:t>Offset </a:t>
            </a:r>
            <a:r>
              <a:rPr lang="zh-TW" altLang="en-US" sz="2000" dirty="0" smtClean="0"/>
              <a:t>由 </a:t>
            </a:r>
            <a:r>
              <a:rPr lang="en-US" altLang="zh-TW" sz="2000" dirty="0" smtClean="0"/>
              <a:t>consumer </a:t>
            </a:r>
            <a:r>
              <a:rPr lang="zh-TW" altLang="en-US" sz="2000" dirty="0" smtClean="0"/>
              <a:t>控制，正常</a:t>
            </a:r>
            <a:r>
              <a:rPr lang="zh-TW" altLang="en-US" sz="2000" dirty="0"/>
              <a:t>情況</a:t>
            </a:r>
            <a:r>
              <a:rPr lang="zh-TW" altLang="en-US" sz="2000" dirty="0" smtClean="0"/>
              <a:t>下在 </a:t>
            </a:r>
            <a:r>
              <a:rPr lang="en-US" altLang="zh-TW" sz="2000" dirty="0" smtClean="0"/>
              <a:t>Consume </a:t>
            </a:r>
            <a:r>
              <a:rPr lang="zh-TW" altLang="en-US" sz="2000" dirty="0" smtClean="0"/>
              <a:t>完</a:t>
            </a:r>
            <a:r>
              <a:rPr lang="zh-TW" altLang="en-US" sz="2000" dirty="0"/>
              <a:t>一</a:t>
            </a:r>
            <a:r>
              <a:rPr lang="zh-TW" altLang="en-US" sz="2000" dirty="0" smtClean="0"/>
              <a:t>條</a:t>
            </a:r>
            <a:r>
              <a:rPr lang="en-US" altLang="zh-TW" sz="2000" dirty="0" smtClean="0"/>
              <a:t>Message </a:t>
            </a:r>
            <a:r>
              <a:rPr lang="zh-TW" altLang="en-US" sz="2000" dirty="0" smtClean="0"/>
              <a:t>後</a:t>
            </a:r>
            <a:r>
              <a:rPr lang="zh-TW" altLang="en-US" sz="2000" dirty="0"/>
              <a:t>線性增加</a:t>
            </a:r>
            <a:r>
              <a:rPr lang="zh-TW" altLang="en-US" sz="2000" dirty="0" smtClean="0"/>
              <a:t>這個 </a:t>
            </a:r>
            <a:r>
              <a:rPr lang="en-US" altLang="zh-TW" sz="2000" dirty="0" smtClean="0"/>
              <a:t>Offset</a:t>
            </a:r>
            <a:endParaRPr lang="en-US" altLang="zh-TW" sz="2000" dirty="0"/>
          </a:p>
          <a:p>
            <a:r>
              <a:rPr lang="en-US" altLang="zh-TW" sz="2000" dirty="0" smtClean="0"/>
              <a:t>Offset </a:t>
            </a:r>
            <a:r>
              <a:rPr lang="zh-TW" altLang="en-US" sz="2000" dirty="0" smtClean="0"/>
              <a:t>由 </a:t>
            </a:r>
            <a:r>
              <a:rPr lang="en-US" altLang="zh-TW" sz="2000" dirty="0" smtClean="0"/>
              <a:t>consumer </a:t>
            </a:r>
            <a:r>
              <a:rPr lang="zh-TW" altLang="en-US" sz="2000" dirty="0" smtClean="0"/>
              <a:t>控制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所以 </a:t>
            </a:r>
            <a:r>
              <a:rPr lang="en-US" altLang="zh-TW" sz="2000" dirty="0" smtClean="0"/>
              <a:t>Broker </a:t>
            </a:r>
            <a:r>
              <a:rPr lang="zh-TW" altLang="en-US" sz="2000" dirty="0" smtClean="0"/>
              <a:t>是</a:t>
            </a:r>
            <a:r>
              <a:rPr lang="zh-TW" altLang="en-US" sz="2000" dirty="0"/>
              <a:t>無狀態</a:t>
            </a:r>
            <a:r>
              <a:rPr lang="zh-TW" altLang="en-US" sz="2000" dirty="0" smtClean="0"/>
              <a:t>的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Broker </a:t>
            </a:r>
            <a:r>
              <a:rPr lang="zh-TW" altLang="en-US" sz="1800" dirty="0" smtClean="0"/>
              <a:t>不</a:t>
            </a:r>
            <a:r>
              <a:rPr lang="zh-TW" altLang="en-US" sz="1800" dirty="0"/>
              <a:t>需要標記哪</a:t>
            </a:r>
            <a:r>
              <a:rPr lang="zh-TW" altLang="en-US" sz="1800" dirty="0" smtClean="0"/>
              <a:t>些 </a:t>
            </a:r>
            <a:r>
              <a:rPr lang="en-US" altLang="zh-TW" sz="1800" dirty="0" smtClean="0"/>
              <a:t>Message </a:t>
            </a:r>
            <a:r>
              <a:rPr lang="zh-TW" altLang="en-US" sz="1800" dirty="0" smtClean="0"/>
              <a:t>被</a:t>
            </a:r>
            <a:r>
              <a:rPr lang="zh-TW" altLang="en-US" sz="1800" dirty="0"/>
              <a:t>哪</a:t>
            </a:r>
            <a:r>
              <a:rPr lang="zh-TW" altLang="en-US" sz="1800" dirty="0" smtClean="0"/>
              <a:t>些 </a:t>
            </a:r>
            <a:r>
              <a:rPr lang="en-US" altLang="zh-TW" sz="1800" dirty="0" smtClean="0"/>
              <a:t>consumer</a:t>
            </a:r>
            <a:r>
              <a:rPr lang="zh-TW" altLang="en-US" sz="1800" dirty="0" smtClean="0"/>
              <a:t>過或是保證</a:t>
            </a:r>
            <a:r>
              <a:rPr lang="zh-TW" altLang="en-US" sz="1800" dirty="0"/>
              <a:t>同一個</a:t>
            </a:r>
            <a:r>
              <a:rPr lang="en-US" altLang="zh-TW" sz="1800" dirty="0"/>
              <a:t>consumer group</a:t>
            </a:r>
            <a:r>
              <a:rPr lang="zh-TW" altLang="en-US" sz="1800" dirty="0"/>
              <a:t>只有</a:t>
            </a:r>
            <a:r>
              <a:rPr lang="zh-TW" altLang="en-US" sz="1800" dirty="0" smtClean="0"/>
              <a:t>一個 </a:t>
            </a:r>
            <a:r>
              <a:rPr lang="en-US" altLang="zh-TW" sz="1800" dirty="0" smtClean="0"/>
              <a:t>consumer </a:t>
            </a:r>
            <a:r>
              <a:rPr lang="zh-TW" altLang="en-US" sz="1800" dirty="0" smtClean="0"/>
              <a:t>能 </a:t>
            </a:r>
            <a:r>
              <a:rPr lang="en-US" altLang="zh-TW" sz="1800" dirty="0" smtClean="0"/>
              <a:t>Consume</a:t>
            </a:r>
            <a:r>
              <a:rPr lang="zh-TW" altLang="en-US" sz="1800" dirty="0" smtClean="0"/>
              <a:t>某一條</a:t>
            </a:r>
            <a:r>
              <a:rPr lang="en-US" altLang="zh-TW" sz="1800" dirty="0" smtClean="0"/>
              <a:t>Message</a:t>
            </a:r>
            <a:r>
              <a:rPr lang="zh-TW" altLang="en-US" sz="1800" dirty="0" smtClean="0"/>
              <a:t>，</a:t>
            </a:r>
            <a:r>
              <a:rPr lang="zh-TW" altLang="en-US" sz="1800" dirty="0"/>
              <a:t>因此也就不需要鎖機制</a:t>
            </a:r>
            <a:r>
              <a:rPr lang="zh-TW" altLang="en-US" sz="1800" dirty="0" smtClean="0"/>
              <a:t>，可以保證高</a:t>
            </a:r>
            <a:r>
              <a:rPr lang="zh-TW" altLang="en-US" sz="1800" dirty="0"/>
              <a:t>吞吐</a:t>
            </a:r>
            <a:r>
              <a:rPr lang="zh-TW" altLang="en-US" sz="1800" dirty="0" smtClean="0"/>
              <a:t>率</a:t>
            </a:r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0090" y="2154348"/>
            <a:ext cx="4135582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E908C"/>
                </a:solidFill>
                <a:effectLst/>
                <a:latin typeface="Arial Unicode MS" panose="020B0604020202020204" pitchFamily="34" charset="-120"/>
                <a:ea typeface="Input Mono"/>
              </a:rPr>
              <a:t># The minimum age of a log file to be eligible for deletion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Arial Unicode MS" panose="020B0604020202020204" pitchFamily="34" charset="-120"/>
                <a:ea typeface="Input Mono"/>
              </a:rPr>
              <a:t> 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Arial Unicode MS" panose="020B0604020202020204" pitchFamily="34" charset="-120"/>
                <a:ea typeface="Input Mono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Arial Unicode MS" panose="020B0604020202020204" pitchFamily="34" charset="-120"/>
                <a:ea typeface="Input Mono"/>
              </a:rPr>
              <a:t>log.retention.hours=168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20090" y="2791564"/>
            <a:ext cx="5681170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E908C"/>
                </a:solidFill>
                <a:effectLst/>
                <a:latin typeface="Arial Unicode MS" panose="020B0604020202020204" pitchFamily="34" charset="-120"/>
                <a:ea typeface="Input Mono"/>
              </a:rPr>
              <a:t># The maximum size of a log segment file. When this size is reached a new log segment will be created.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Arial Unicode MS" panose="020B0604020202020204" pitchFamily="34" charset="-120"/>
                <a:ea typeface="Input Mono"/>
              </a:rPr>
              <a:t> 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Arial Unicode MS" panose="020B0604020202020204" pitchFamily="34" charset="-120"/>
                <a:ea typeface="Input Mono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Arial Unicode MS" panose="020B0604020202020204" pitchFamily="34" charset="-120"/>
                <a:ea typeface="Input Mono"/>
              </a:rPr>
              <a:t>log.segment.bytes=1073741824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9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Replication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提供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級別</a:t>
            </a:r>
            <a:r>
              <a:rPr lang="zh-TW" altLang="en-US" sz="2000" dirty="0"/>
              <a:t>的</a:t>
            </a:r>
            <a:r>
              <a:rPr lang="en-US" altLang="zh-TW" sz="2000" dirty="0"/>
              <a:t>replication</a:t>
            </a:r>
            <a:r>
              <a:rPr lang="zh-TW" altLang="en-US" sz="2000" dirty="0" smtClean="0"/>
              <a:t>，數量</a:t>
            </a:r>
            <a:r>
              <a:rPr lang="zh-TW" altLang="en-US" sz="2000" dirty="0"/>
              <a:t>可在</a:t>
            </a:r>
            <a:r>
              <a:rPr lang="en-US" altLang="zh-TW" sz="2000" dirty="0" smtClean="0"/>
              <a:t>$</a:t>
            </a:r>
            <a:r>
              <a:rPr lang="en-US" altLang="zh-TW" sz="2000" dirty="0" err="1" smtClean="0"/>
              <a:t>Kafka_HOME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config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server.properties</a:t>
            </a:r>
            <a:r>
              <a:rPr lang="zh-TW" altLang="en-US" sz="2000" dirty="0"/>
              <a:t>中</a:t>
            </a:r>
            <a:r>
              <a:rPr lang="zh-TW" altLang="en-US" sz="2000" dirty="0" smtClean="0"/>
              <a:t>配置</a:t>
            </a:r>
            <a:endParaRPr lang="en-US" altLang="zh-TW" sz="2000" dirty="0" smtClean="0"/>
          </a:p>
          <a:p>
            <a:pPr lvl="1"/>
            <a:r>
              <a:rPr lang="en-US" altLang="zh-TW" sz="1800" dirty="0"/>
              <a:t> </a:t>
            </a:r>
            <a:r>
              <a:rPr lang="en-US" altLang="zh-TW" sz="1800" dirty="0" err="1" smtClean="0"/>
              <a:t>default.replication.factor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 1 </a:t>
            </a:r>
            <a:endParaRPr lang="en-US" altLang="zh-TW" sz="1800" dirty="0" smtClean="0"/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Replication </a:t>
            </a:r>
            <a:r>
              <a:rPr lang="zh-TW" altLang="en-US" sz="2000" dirty="0" smtClean="0">
                <a:solidFill>
                  <a:srgbClr val="FF0000"/>
                </a:solidFill>
              </a:rPr>
              <a:t>與 </a:t>
            </a:r>
            <a:r>
              <a:rPr lang="en-US" altLang="zh-TW" sz="2000" dirty="0" smtClean="0">
                <a:solidFill>
                  <a:srgbClr val="FF0000"/>
                </a:solidFill>
              </a:rPr>
              <a:t>leader election </a:t>
            </a:r>
            <a:r>
              <a:rPr lang="zh-TW" altLang="en-US" sz="2000" dirty="0" smtClean="0">
                <a:solidFill>
                  <a:srgbClr val="FF0000"/>
                </a:solidFill>
              </a:rPr>
              <a:t>提供自動</a:t>
            </a:r>
            <a:r>
              <a:rPr lang="zh-TW" altLang="en-US" sz="2000" dirty="0">
                <a:solidFill>
                  <a:srgbClr val="FF0000"/>
                </a:solidFill>
              </a:rPr>
              <a:t>的</a:t>
            </a:r>
            <a:r>
              <a:rPr lang="en-US" altLang="zh-TW" sz="2000" dirty="0">
                <a:solidFill>
                  <a:srgbClr val="FF0000"/>
                </a:solidFill>
              </a:rPr>
              <a:t>failover</a:t>
            </a:r>
            <a:r>
              <a:rPr lang="zh-TW" altLang="en-US" sz="2000" dirty="0" smtClean="0">
                <a:solidFill>
                  <a:srgbClr val="FF0000"/>
                </a:solidFill>
              </a:rPr>
              <a:t>機制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en-US" altLang="zh-TW" sz="1800" dirty="0" smtClean="0"/>
              <a:t>Replication </a:t>
            </a:r>
            <a:r>
              <a:rPr lang="zh-TW" altLang="en-US" sz="1800" dirty="0" smtClean="0"/>
              <a:t>對 </a:t>
            </a:r>
            <a:r>
              <a:rPr lang="en-US" altLang="zh-TW" sz="1800" dirty="0" smtClean="0"/>
              <a:t>Kafka 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吞吐率是有一定影響的，但極大的增強了</a:t>
            </a:r>
            <a:r>
              <a:rPr lang="zh-TW" altLang="en-US" sz="1800" dirty="0" smtClean="0"/>
              <a:t>可用性</a:t>
            </a:r>
            <a:endParaRPr lang="en-US" altLang="zh-TW" sz="1800" dirty="0"/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replication </a:t>
            </a:r>
            <a:r>
              <a:rPr lang="zh-TW" altLang="en-US" sz="1800" dirty="0" smtClean="0">
                <a:solidFill>
                  <a:srgbClr val="FF0000"/>
                </a:solidFill>
              </a:rPr>
              <a:t>數量預設為 </a:t>
            </a:r>
            <a:r>
              <a:rPr lang="en-US" altLang="zh-TW" sz="1800" dirty="0" smtClean="0">
                <a:solidFill>
                  <a:srgbClr val="FF0000"/>
                </a:solidFill>
              </a:rPr>
              <a:t>1</a:t>
            </a:r>
            <a:r>
              <a:rPr lang="zh-TW" altLang="en-US" sz="1800" dirty="0" smtClean="0"/>
              <a:t>，每個 </a:t>
            </a:r>
            <a:r>
              <a:rPr lang="en-US" altLang="zh-TW" sz="1800" dirty="0" smtClean="0"/>
              <a:t>partition </a:t>
            </a:r>
            <a:r>
              <a:rPr lang="zh-TW" altLang="en-US" sz="1800" dirty="0" smtClean="0"/>
              <a:t>都</a:t>
            </a:r>
            <a:r>
              <a:rPr lang="zh-TW" altLang="en-US" sz="1800" dirty="0"/>
              <a:t>有一個唯一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leader</a:t>
            </a:r>
            <a:r>
              <a:rPr lang="zh-TW" altLang="en-US" sz="1800" dirty="0" smtClean="0"/>
              <a:t>，</a:t>
            </a:r>
            <a:r>
              <a:rPr lang="zh-TW" altLang="en-US" sz="1800" dirty="0"/>
              <a:t>所有的讀寫操作都在</a:t>
            </a:r>
            <a:r>
              <a:rPr lang="en-US" altLang="zh-TW" sz="1800" dirty="0"/>
              <a:t>leader</a:t>
            </a:r>
            <a:r>
              <a:rPr lang="zh-TW" altLang="en-US" sz="1800" dirty="0"/>
              <a:t>上</a:t>
            </a:r>
            <a:r>
              <a:rPr lang="zh-TW" altLang="en-US" sz="1800" dirty="0" smtClean="0"/>
              <a:t>完成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一般 </a:t>
            </a:r>
            <a:r>
              <a:rPr lang="en-US" altLang="zh-TW" sz="1800" dirty="0" smtClean="0"/>
              <a:t>partition 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數量大於</a:t>
            </a:r>
            <a:r>
              <a:rPr lang="zh-TW" altLang="en-US" sz="1800" dirty="0" smtClean="0"/>
              <a:t>等於</a:t>
            </a:r>
            <a:r>
              <a:rPr lang="en-US" altLang="zh-TW" sz="1800" dirty="0" smtClean="0"/>
              <a:t>Broker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數量，並且</a:t>
            </a:r>
            <a:r>
              <a:rPr lang="zh-TW" altLang="en-US" sz="1800" dirty="0" smtClean="0"/>
              <a:t>所有 </a:t>
            </a:r>
            <a:r>
              <a:rPr lang="en-US" altLang="zh-TW" sz="1800" dirty="0" smtClean="0"/>
              <a:t>partition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leader </a:t>
            </a:r>
            <a:r>
              <a:rPr lang="zh-TW" altLang="en-US" sz="1800" dirty="0" smtClean="0"/>
              <a:t>均勻</a:t>
            </a:r>
            <a:r>
              <a:rPr lang="zh-TW" altLang="en-US" sz="1800" dirty="0"/>
              <a:t>分佈</a:t>
            </a:r>
            <a:r>
              <a:rPr lang="zh-TW" altLang="en-US" sz="1800" dirty="0" smtClean="0"/>
              <a:t>在 </a:t>
            </a:r>
            <a:r>
              <a:rPr lang="en-US" altLang="zh-TW" sz="1800" dirty="0" smtClean="0"/>
              <a:t>Broker</a:t>
            </a:r>
            <a:r>
              <a:rPr lang="zh-TW" altLang="en-US" sz="1800" dirty="0" smtClean="0"/>
              <a:t>上。</a:t>
            </a:r>
          </a:p>
          <a:p>
            <a:r>
              <a:rPr lang="zh-TW" altLang="en-US" sz="2000" dirty="0" smtClean="0"/>
              <a:t>對於 </a:t>
            </a:r>
            <a:r>
              <a:rPr lang="en-US" altLang="zh-TW" sz="2000" dirty="0" smtClean="0"/>
              <a:t>Kafka </a:t>
            </a:r>
            <a:r>
              <a:rPr lang="zh-TW" altLang="en-US" sz="2000" dirty="0" smtClean="0"/>
              <a:t>正常的兩個判斷條件：</a:t>
            </a:r>
            <a:endParaRPr lang="en-US" altLang="zh-TW" sz="20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一是保持與 </a:t>
            </a:r>
            <a:r>
              <a:rPr lang="en-US" altLang="zh-TW" sz="1800" dirty="0" smtClean="0">
                <a:solidFill>
                  <a:srgbClr val="FF0000"/>
                </a:solidFill>
              </a:rPr>
              <a:t>Zookeeper </a:t>
            </a:r>
            <a:r>
              <a:rPr lang="zh-TW" altLang="en-US" sz="1800" dirty="0" smtClean="0">
                <a:solidFill>
                  <a:srgbClr val="FF0000"/>
                </a:solidFill>
              </a:rPr>
              <a:t>連線的 </a:t>
            </a:r>
            <a:r>
              <a:rPr lang="en-US" altLang="zh-TW" sz="1800" dirty="0" smtClean="0">
                <a:solidFill>
                  <a:srgbClr val="FF0000"/>
                </a:solidFill>
              </a:rPr>
              <a:t>session</a:t>
            </a:r>
            <a:r>
              <a:rPr lang="en-US" altLang="zh-TW" sz="1800" dirty="0"/>
              <a:t>(</a:t>
            </a:r>
            <a:r>
              <a:rPr lang="zh-TW" altLang="en-US" sz="1800" dirty="0"/>
              <a:t>這個通過</a:t>
            </a:r>
            <a:r>
              <a:rPr lang="en-US" altLang="zh-TW" sz="1800" dirty="0"/>
              <a:t>Zookeeper</a:t>
            </a:r>
            <a:r>
              <a:rPr lang="zh-TW" altLang="en-US" sz="1800" dirty="0"/>
              <a:t>的</a:t>
            </a:r>
            <a:r>
              <a:rPr lang="en-US" altLang="zh-TW" sz="1800" dirty="0"/>
              <a:t>heartbeat</a:t>
            </a:r>
            <a:r>
              <a:rPr lang="zh-TW" altLang="en-US" sz="1800" dirty="0"/>
              <a:t>機制來實現</a:t>
            </a:r>
            <a:endParaRPr lang="en-US" altLang="zh-TW" sz="1800" dirty="0"/>
          </a:p>
          <a:p>
            <a:pPr lvl="1"/>
            <a:r>
              <a:rPr lang="zh-TW" altLang="en-US" sz="1800" dirty="0"/>
              <a:t>二</a:t>
            </a:r>
            <a:r>
              <a:rPr lang="zh-TW" altLang="en-US" sz="1800" dirty="0" smtClean="0"/>
              <a:t>是 </a:t>
            </a:r>
            <a:r>
              <a:rPr lang="en-US" altLang="zh-TW" sz="1800" dirty="0" smtClean="0"/>
              <a:t>follower</a:t>
            </a:r>
            <a:r>
              <a:rPr lang="zh-TW" altLang="en-US" sz="1800" dirty="0" smtClean="0"/>
              <a:t>（</a:t>
            </a:r>
            <a:r>
              <a:rPr lang="en-US" altLang="zh-TW" sz="1800" dirty="0" smtClean="0"/>
              <a:t>partition</a:t>
            </a:r>
            <a:r>
              <a:rPr lang="zh-TW" altLang="en-US" sz="1800" dirty="0" smtClean="0"/>
              <a:t>）必須</a:t>
            </a:r>
            <a:r>
              <a:rPr lang="zh-TW" altLang="en-US" sz="1800" dirty="0"/>
              <a:t>能夠及時</a:t>
            </a:r>
            <a:r>
              <a:rPr lang="zh-TW" altLang="en-US" sz="1800" dirty="0" smtClean="0"/>
              <a:t>將 </a:t>
            </a:r>
            <a:r>
              <a:rPr lang="en-US" altLang="zh-TW" sz="1800" dirty="0" smtClean="0"/>
              <a:t>leader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writing </a:t>
            </a:r>
            <a:r>
              <a:rPr lang="zh-TW" altLang="en-US" sz="1800" dirty="0" smtClean="0"/>
              <a:t>複製</a:t>
            </a:r>
            <a:r>
              <a:rPr lang="zh-TW" altLang="en-US" sz="1800" dirty="0"/>
              <a:t>過來，不能落後太多（</a:t>
            </a:r>
            <a:r>
              <a:rPr lang="en-US" altLang="zh-TW" sz="1800" dirty="0"/>
              <a:t>follower</a:t>
            </a:r>
            <a:r>
              <a:rPr lang="zh-TW" altLang="en-US" sz="1800" dirty="0"/>
              <a:t>複製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Message</a:t>
            </a:r>
            <a:r>
              <a:rPr lang="zh-TW" altLang="en-US" sz="1800" dirty="0" smtClean="0"/>
              <a:t>落後</a:t>
            </a:r>
            <a:r>
              <a:rPr lang="zh-TW" altLang="en-US" sz="1800" dirty="0"/>
              <a:t>於</a:t>
            </a:r>
            <a:r>
              <a:rPr lang="en-US" altLang="zh-TW" sz="1800" dirty="0"/>
              <a:t>leader</a:t>
            </a:r>
            <a:r>
              <a:rPr lang="zh-TW" altLang="en-US" sz="1800" dirty="0"/>
              <a:t>後的條數超過預定值）</a:t>
            </a:r>
            <a:endParaRPr lang="en-US" altLang="zh-TW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RETchat</a:t>
            </a:r>
            <a:r>
              <a:rPr lang="en-US" altLang="zh-TW" dirty="0" smtClean="0"/>
              <a:t> </a:t>
            </a:r>
            <a:r>
              <a:rPr lang="zh-TW" altLang="en-US" dirty="0" smtClean="0"/>
              <a:t>內部教學文件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03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Replication </a:t>
            </a:r>
            <a:r>
              <a:rPr lang="zh-TW" altLang="en-US" b="1" dirty="0" smtClean="0"/>
              <a:t>保護機制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Leader </a:t>
            </a:r>
            <a:r>
              <a:rPr lang="zh-TW" altLang="en-US" sz="2000" dirty="0" smtClean="0"/>
              <a:t>會 </a:t>
            </a:r>
            <a:r>
              <a:rPr lang="en-US" altLang="zh-TW" sz="2000" dirty="0" smtClean="0"/>
              <a:t>track 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“in </a:t>
            </a:r>
            <a:r>
              <a:rPr lang="en-US" altLang="zh-TW" sz="2000" dirty="0"/>
              <a:t>sync”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node list</a:t>
            </a:r>
            <a:r>
              <a:rPr lang="zh-TW" altLang="en-US" sz="2000" dirty="0" smtClean="0"/>
              <a:t>，如果一個 </a:t>
            </a:r>
            <a:r>
              <a:rPr lang="en-US" altLang="zh-TW" sz="2000" dirty="0" smtClean="0"/>
              <a:t>follower </a:t>
            </a:r>
            <a:r>
              <a:rPr lang="zh-TW" altLang="en-US" sz="2000" dirty="0" smtClean="0"/>
              <a:t>當機</a:t>
            </a:r>
            <a:r>
              <a:rPr lang="zh-TW" altLang="en-US" sz="2000" dirty="0"/>
              <a:t>，或者落後太多，</a:t>
            </a:r>
            <a:r>
              <a:rPr lang="en-US" altLang="zh-TW" sz="2000" dirty="0"/>
              <a:t>leader</a:t>
            </a:r>
            <a:r>
              <a:rPr lang="zh-TW" altLang="en-US" sz="2000" dirty="0"/>
              <a:t>將把它</a:t>
            </a:r>
            <a:r>
              <a:rPr lang="zh-TW" altLang="en-US" sz="2000" dirty="0" smtClean="0"/>
              <a:t>從 </a:t>
            </a:r>
            <a:r>
              <a:rPr lang="en-US" altLang="zh-TW" sz="2000" dirty="0" smtClean="0"/>
              <a:t>“in </a:t>
            </a:r>
            <a:r>
              <a:rPr lang="en-US" altLang="zh-TW" sz="2000" dirty="0" err="1" smtClean="0"/>
              <a:t>sync”ist</a:t>
            </a:r>
            <a:r>
              <a:rPr lang="zh-TW" altLang="en-US" sz="2000" dirty="0"/>
              <a:t>中移除</a:t>
            </a:r>
            <a:endParaRPr lang="en-US" altLang="zh-TW" sz="2000" dirty="0"/>
          </a:p>
          <a:p>
            <a:r>
              <a:rPr lang="zh-TW" altLang="en-US" sz="2000" dirty="0"/>
              <a:t>一</a:t>
            </a:r>
            <a:r>
              <a:rPr lang="zh-TW" altLang="en-US" sz="2000" dirty="0" smtClean="0"/>
              <a:t>條 </a:t>
            </a:r>
            <a:r>
              <a:rPr lang="en-US" altLang="zh-TW" sz="2000" dirty="0" smtClean="0"/>
              <a:t>Message </a:t>
            </a:r>
            <a:r>
              <a:rPr lang="zh-TW" altLang="en-US" sz="2000" dirty="0" smtClean="0"/>
              <a:t>只有</a:t>
            </a:r>
            <a:r>
              <a:rPr lang="zh-TW" altLang="en-US" sz="2000" dirty="0"/>
              <a:t>被“</a:t>
            </a:r>
            <a:r>
              <a:rPr lang="en-US" altLang="zh-TW" sz="2000" dirty="0"/>
              <a:t>in sync” </a:t>
            </a:r>
            <a:r>
              <a:rPr lang="en-US" altLang="zh-TW" sz="2000" dirty="0" smtClean="0"/>
              <a:t>list </a:t>
            </a:r>
            <a:r>
              <a:rPr lang="zh-TW" altLang="en-US" sz="2000" dirty="0" smtClean="0"/>
              <a:t>裡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所有 </a:t>
            </a:r>
            <a:r>
              <a:rPr lang="en-US" altLang="zh-TW" sz="2000" dirty="0" smtClean="0"/>
              <a:t>follower </a:t>
            </a:r>
            <a:r>
              <a:rPr lang="zh-TW" altLang="en-US" sz="2000" dirty="0" smtClean="0"/>
              <a:t>都從 </a:t>
            </a:r>
            <a:r>
              <a:rPr lang="en-US" altLang="zh-TW" sz="2000" dirty="0" smtClean="0"/>
              <a:t>leader </a:t>
            </a:r>
            <a:r>
              <a:rPr lang="zh-TW" altLang="en-US" sz="2000" dirty="0" smtClean="0"/>
              <a:t>複製</a:t>
            </a:r>
            <a:r>
              <a:rPr lang="zh-TW" altLang="en-US" sz="2000" dirty="0"/>
              <a:t>過去才會被認為已提交</a:t>
            </a:r>
            <a:endParaRPr lang="en-US" altLang="zh-TW" sz="2000" dirty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避免部分</a:t>
            </a:r>
            <a:r>
              <a:rPr lang="zh-TW" altLang="en-US" sz="1800" dirty="0">
                <a:solidFill>
                  <a:srgbClr val="FF0000"/>
                </a:solidFill>
              </a:rPr>
              <a:t>數據被寫</a:t>
            </a:r>
            <a:r>
              <a:rPr lang="zh-TW" altLang="en-US" sz="1800" dirty="0" smtClean="0">
                <a:solidFill>
                  <a:srgbClr val="FF0000"/>
                </a:solidFill>
              </a:rPr>
              <a:t>進 </a:t>
            </a:r>
            <a:r>
              <a:rPr lang="en-US" altLang="zh-TW" sz="1800" dirty="0" smtClean="0">
                <a:solidFill>
                  <a:srgbClr val="FF0000"/>
                </a:solidFill>
              </a:rPr>
              <a:t>leader</a:t>
            </a:r>
            <a:r>
              <a:rPr lang="zh-TW" altLang="en-US" sz="1800" dirty="0">
                <a:solidFill>
                  <a:srgbClr val="FF0000"/>
                </a:solidFill>
              </a:rPr>
              <a:t>，還沒來得及被任何</a:t>
            </a:r>
            <a:r>
              <a:rPr lang="en-US" altLang="zh-TW" sz="1800" dirty="0">
                <a:solidFill>
                  <a:srgbClr val="FF0000"/>
                </a:solidFill>
              </a:rPr>
              <a:t>follower</a:t>
            </a:r>
            <a:r>
              <a:rPr lang="zh-TW" altLang="en-US" sz="1800" dirty="0">
                <a:solidFill>
                  <a:srgbClr val="FF0000"/>
                </a:solidFill>
              </a:rPr>
              <a:t>複製就宕機了，而造成數據丟失</a:t>
            </a:r>
            <a:r>
              <a:rPr lang="zh-TW" altLang="en-US" sz="1800" dirty="0"/>
              <a:t>（</a:t>
            </a:r>
            <a:r>
              <a:rPr lang="en-US" altLang="zh-TW" sz="1800" dirty="0" smtClean="0"/>
              <a:t>consumer </a:t>
            </a:r>
            <a:r>
              <a:rPr lang="zh-TW" altLang="en-US" sz="1800" dirty="0" smtClean="0"/>
              <a:t>無法 </a:t>
            </a:r>
            <a:r>
              <a:rPr lang="en-US" altLang="zh-TW" sz="1800" dirty="0" smtClean="0"/>
              <a:t>Consume</a:t>
            </a:r>
            <a:r>
              <a:rPr lang="zh-TW" altLang="en-US" sz="1800" dirty="0" smtClean="0"/>
              <a:t>這些</a:t>
            </a:r>
            <a:r>
              <a:rPr lang="zh-TW" altLang="en-US" sz="1800" dirty="0"/>
              <a:t>數據</a:t>
            </a:r>
            <a:r>
              <a:rPr lang="zh-TW" altLang="en-US" sz="1800" dirty="0" smtClean="0"/>
              <a:t>）</a:t>
            </a:r>
            <a:endParaRPr lang="en-US" altLang="zh-TW" sz="2000" dirty="0" smtClean="0"/>
          </a:p>
          <a:p>
            <a:r>
              <a:rPr lang="zh-TW" altLang="en-US" sz="2000" dirty="0" smtClean="0"/>
              <a:t>而</a:t>
            </a:r>
            <a:r>
              <a:rPr lang="zh-TW" altLang="en-US" sz="2000" dirty="0"/>
              <a:t>對於</a:t>
            </a:r>
            <a:r>
              <a:rPr lang="en-US" altLang="zh-TW" sz="2000" dirty="0"/>
              <a:t>producer</a:t>
            </a:r>
            <a:r>
              <a:rPr lang="zh-TW" altLang="en-US" sz="2000" dirty="0"/>
              <a:t>而言，它可以選擇是否</a:t>
            </a:r>
            <a:r>
              <a:rPr lang="zh-TW" altLang="en-US" sz="2000" dirty="0" smtClean="0"/>
              <a:t>等待 </a:t>
            </a:r>
            <a:r>
              <a:rPr lang="en-US" altLang="zh-TW" sz="2000" dirty="0" smtClean="0"/>
              <a:t>Message commit</a:t>
            </a:r>
            <a:r>
              <a:rPr lang="zh-TW" altLang="en-US" sz="2000" dirty="0" smtClean="0"/>
              <a:t>，可以通過 </a:t>
            </a:r>
            <a:r>
              <a:rPr lang="en-US" altLang="zh-TW" sz="2000" dirty="0" err="1" smtClean="0"/>
              <a:t>request.required.acks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來設置</a:t>
            </a:r>
            <a:endParaRPr lang="en-US" altLang="zh-TW" sz="2000" dirty="0" smtClean="0"/>
          </a:p>
          <a:p>
            <a:r>
              <a:rPr lang="zh-TW" altLang="en-US" sz="2000" dirty="0" smtClean="0"/>
              <a:t>這</a:t>
            </a:r>
            <a:r>
              <a:rPr lang="zh-TW" altLang="en-US" sz="2000" dirty="0"/>
              <a:t>種機制確保了只要“</a:t>
            </a:r>
            <a:r>
              <a:rPr lang="en-US" altLang="zh-TW" sz="2000" dirty="0"/>
              <a:t>in sync” list</a:t>
            </a:r>
            <a:r>
              <a:rPr lang="zh-TW" altLang="en-US" sz="2000" dirty="0"/>
              <a:t>有一個或以上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follower</a:t>
            </a:r>
            <a:r>
              <a:rPr lang="zh-TW" altLang="en-US" sz="2000" dirty="0" smtClean="0"/>
              <a:t>，</a:t>
            </a:r>
            <a:r>
              <a:rPr lang="zh-TW" altLang="en-US" sz="2000" dirty="0"/>
              <a:t>一條被</a:t>
            </a:r>
            <a:r>
              <a:rPr lang="en-US" altLang="zh-TW" sz="2000" dirty="0"/>
              <a:t>commit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就</a:t>
            </a:r>
            <a:r>
              <a:rPr lang="zh-TW" altLang="en-US" sz="2000" dirty="0"/>
              <a:t>不會丟失。 </a:t>
            </a:r>
            <a:endParaRPr lang="en-US" altLang="zh-TW" sz="20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6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Leader </a:t>
            </a:r>
            <a:r>
              <a:rPr lang="en-US" altLang="zh-TW" b="1" dirty="0"/>
              <a:t>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Follower </a:t>
            </a:r>
            <a:r>
              <a:rPr lang="zh-TW" altLang="en-US" sz="2000" dirty="0" smtClean="0"/>
              <a:t>可能</a:t>
            </a:r>
            <a:r>
              <a:rPr lang="zh-TW" altLang="en-US" sz="2000" dirty="0"/>
              <a:t>落後許多或者</a:t>
            </a:r>
            <a:r>
              <a:rPr lang="en-US" altLang="zh-TW" sz="2000" dirty="0"/>
              <a:t>crash</a:t>
            </a:r>
            <a:r>
              <a:rPr lang="zh-TW" altLang="en-US" sz="2000" dirty="0"/>
              <a:t>了，所以必須確保</a:t>
            </a:r>
            <a:r>
              <a:rPr lang="zh-TW" altLang="en-US" sz="2000" dirty="0" smtClean="0"/>
              <a:t>選擇</a:t>
            </a:r>
            <a:r>
              <a:rPr lang="zh-TW" altLang="en-US" sz="2000" dirty="0" smtClean="0">
                <a:solidFill>
                  <a:srgbClr val="FF0000"/>
                </a:solidFill>
              </a:rPr>
              <a:t>最新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follower </a:t>
            </a:r>
            <a:r>
              <a:rPr lang="zh-TW" altLang="en-US" sz="2000" dirty="0" smtClean="0"/>
              <a:t>作為</a:t>
            </a:r>
            <a:r>
              <a:rPr lang="zh-TW" altLang="en-US" sz="2000" dirty="0"/>
              <a:t>新的</a:t>
            </a:r>
            <a:r>
              <a:rPr lang="en-US" altLang="zh-TW" sz="2000" dirty="0" smtClean="0"/>
              <a:t>leader</a:t>
            </a:r>
          </a:p>
          <a:p>
            <a:r>
              <a:rPr lang="zh-TW" altLang="en-US" sz="2000" dirty="0" smtClean="0"/>
              <a:t>新的 </a:t>
            </a:r>
            <a:r>
              <a:rPr lang="en-US" altLang="zh-TW" sz="2000" dirty="0" smtClean="0"/>
              <a:t>leader </a:t>
            </a:r>
            <a:r>
              <a:rPr lang="zh-TW" altLang="en-US" sz="2000" dirty="0" smtClean="0"/>
              <a:t>必須</a:t>
            </a:r>
            <a:r>
              <a:rPr lang="zh-TW" altLang="en-US" sz="2000" dirty="0"/>
              <a:t>擁有原來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leader commit </a:t>
            </a:r>
            <a:r>
              <a:rPr lang="zh-TW" altLang="en-US" sz="2000" dirty="0" smtClean="0"/>
              <a:t>的所有</a:t>
            </a:r>
            <a:r>
              <a:rPr lang="en-US" altLang="zh-TW" sz="2000" dirty="0" smtClean="0"/>
              <a:t>Message</a:t>
            </a:r>
          </a:p>
          <a:p>
            <a:pPr lvl="1"/>
            <a:r>
              <a:rPr lang="zh-TW" altLang="en-US" sz="1800" dirty="0" smtClean="0"/>
              <a:t>要有所取捨，如果 </a:t>
            </a:r>
            <a:r>
              <a:rPr lang="en-US" altLang="zh-TW" sz="1800" dirty="0" smtClean="0"/>
              <a:t>leader </a:t>
            </a:r>
            <a:r>
              <a:rPr lang="zh-TW" altLang="en-US" sz="1800" dirty="0" smtClean="0"/>
              <a:t>在</a:t>
            </a:r>
            <a:r>
              <a:rPr lang="zh-TW" altLang="en-US" sz="1800" dirty="0"/>
              <a:t>標明一</a:t>
            </a:r>
            <a:r>
              <a:rPr lang="zh-TW" altLang="en-US" sz="1800" dirty="0" smtClean="0"/>
              <a:t>條 </a:t>
            </a:r>
            <a:r>
              <a:rPr lang="en-US" altLang="zh-TW" sz="1800" dirty="0" smtClean="0"/>
              <a:t>Message</a:t>
            </a:r>
            <a:r>
              <a:rPr lang="zh-TW" altLang="en-US" sz="1800" dirty="0" smtClean="0"/>
              <a:t>被</a:t>
            </a:r>
            <a:r>
              <a:rPr lang="en-US" altLang="zh-TW" sz="1800" dirty="0"/>
              <a:t>commit</a:t>
            </a:r>
            <a:r>
              <a:rPr lang="zh-TW" altLang="en-US" sz="1800" dirty="0"/>
              <a:t>前等待更多的</a:t>
            </a:r>
            <a:r>
              <a:rPr lang="en-US" altLang="zh-TW" sz="1800" dirty="0"/>
              <a:t>follower</a:t>
            </a:r>
            <a:r>
              <a:rPr lang="zh-TW" altLang="en-US" sz="1800" dirty="0"/>
              <a:t>確認，</a:t>
            </a:r>
            <a:r>
              <a:rPr lang="zh-TW" altLang="en-US" sz="1800" dirty="0" smtClean="0"/>
              <a:t>那之後</a:t>
            </a:r>
            <a:r>
              <a:rPr lang="zh-TW" altLang="en-US" sz="1800" dirty="0"/>
              <a:t>就有更多的</a:t>
            </a:r>
            <a:r>
              <a:rPr lang="en-US" altLang="zh-TW" sz="1800" dirty="0"/>
              <a:t>follower</a:t>
            </a:r>
            <a:r>
              <a:rPr lang="zh-TW" altLang="en-US" sz="1800" dirty="0"/>
              <a:t>可以作為新的</a:t>
            </a:r>
            <a:r>
              <a:rPr lang="en-US" altLang="zh-TW" sz="1800" dirty="0"/>
              <a:t>leader</a:t>
            </a:r>
            <a:r>
              <a:rPr lang="zh-TW" altLang="en-US" sz="1800" dirty="0"/>
              <a:t>，但這也會造成吞吐率的下降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r>
              <a:rPr lang="en-US" altLang="zh-TW" sz="2000" dirty="0" smtClean="0"/>
              <a:t>Kafka</a:t>
            </a:r>
            <a:r>
              <a:rPr lang="zh-TW" altLang="en-US" sz="2000" dirty="0" smtClean="0"/>
              <a:t>所</a:t>
            </a:r>
            <a:r>
              <a:rPr lang="zh-TW" altLang="en-US" sz="2000" dirty="0"/>
              <a:t>使用的</a:t>
            </a:r>
            <a:r>
              <a:rPr lang="en-US" altLang="zh-TW" sz="2000" dirty="0"/>
              <a:t>leader election</a:t>
            </a:r>
            <a:r>
              <a:rPr lang="zh-TW" altLang="en-US" sz="2000" dirty="0"/>
              <a:t>算法更像微軟</a:t>
            </a:r>
            <a:r>
              <a:rPr lang="zh-TW" altLang="en-US" sz="2000" dirty="0" smtClean="0"/>
              <a:t>的 </a:t>
            </a:r>
            <a:r>
              <a:rPr lang="en-US" altLang="zh-TW" sz="2000" dirty="0" err="1" smtClean="0">
                <a:hlinkClick r:id="rId2"/>
              </a:rPr>
              <a:t>PacificA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算法</a:t>
            </a:r>
            <a:endParaRPr lang="en-US" altLang="zh-TW" sz="2000" dirty="0" smtClean="0"/>
          </a:p>
          <a:p>
            <a:pPr lvl="1"/>
            <a:r>
              <a:rPr lang="en-US" altLang="zh-TW" sz="1800" dirty="0" err="1"/>
              <a:t>PacificA</a:t>
            </a:r>
            <a:r>
              <a:rPr lang="en-US" altLang="zh-TW" sz="1800" dirty="0"/>
              <a:t>: Replication in Log-Based Distributed Storage </a:t>
            </a:r>
            <a:r>
              <a:rPr lang="en-US" altLang="zh-TW" sz="1800" dirty="0" smtClean="0"/>
              <a:t>System</a:t>
            </a:r>
            <a:r>
              <a:rPr lang="zh-TW" altLang="en-US" sz="1800" dirty="0"/>
              <a:t> </a:t>
            </a:r>
            <a:endParaRPr lang="en-US" altLang="zh-TW" sz="1800" dirty="0" smtClean="0"/>
          </a:p>
          <a:p>
            <a:pPr lvl="2"/>
            <a:r>
              <a:rPr lang="en-US" altLang="zh-TW" sz="1400" dirty="0"/>
              <a:t>http://research.microsoft.com/pubs/66814/tr-2008-25.pdf</a:t>
            </a:r>
            <a:endParaRPr lang="en-US" altLang="zh-TW" sz="1400" dirty="0" smtClean="0"/>
          </a:p>
          <a:p>
            <a:r>
              <a:rPr lang="en-US" altLang="zh-TW" sz="2000" dirty="0" smtClean="0"/>
              <a:t>Zookeeper </a:t>
            </a:r>
            <a:r>
              <a:rPr lang="zh-TW" altLang="en-US" sz="2000" dirty="0" smtClean="0"/>
              <a:t>中</a:t>
            </a:r>
            <a:r>
              <a:rPr lang="zh-TW" altLang="en-US" sz="2000" dirty="0"/>
              <a:t>動態維護了</a:t>
            </a:r>
            <a:r>
              <a:rPr lang="zh-TW" altLang="en-US" sz="2000" dirty="0" smtClean="0">
                <a:solidFill>
                  <a:srgbClr val="FF0000"/>
                </a:solidFill>
              </a:rPr>
              <a:t>一個 </a:t>
            </a:r>
            <a:r>
              <a:rPr lang="en-US" altLang="zh-TW" sz="2000" dirty="0" smtClean="0">
                <a:solidFill>
                  <a:srgbClr val="FF0000"/>
                </a:solidFill>
              </a:rPr>
              <a:t>ISR</a:t>
            </a:r>
            <a:r>
              <a:rPr lang="zh-TW" altLang="en-US" sz="2000" dirty="0">
                <a:solidFill>
                  <a:srgbClr val="FF0000"/>
                </a:solidFill>
              </a:rPr>
              <a:t>（</a:t>
            </a:r>
            <a:r>
              <a:rPr lang="en-US" altLang="zh-TW" sz="2000" dirty="0">
                <a:solidFill>
                  <a:srgbClr val="FF0000"/>
                </a:solidFill>
              </a:rPr>
              <a:t>in-sync replicas</a:t>
            </a:r>
            <a:r>
              <a:rPr lang="zh-TW" altLang="en-US" sz="2000" dirty="0">
                <a:solidFill>
                  <a:srgbClr val="FF0000"/>
                </a:solidFill>
              </a:rPr>
              <a:t>） </a:t>
            </a:r>
            <a:r>
              <a:rPr lang="en-US" altLang="zh-TW" sz="2000" dirty="0">
                <a:solidFill>
                  <a:srgbClr val="FF0000"/>
                </a:solidFill>
              </a:rPr>
              <a:t>set</a:t>
            </a:r>
            <a:r>
              <a:rPr lang="zh-TW" altLang="en-US" sz="2000" dirty="0"/>
              <a:t>，這個</a:t>
            </a:r>
            <a:r>
              <a:rPr lang="en-US" altLang="zh-TW" sz="2000" dirty="0" smtClean="0"/>
              <a:t>set </a:t>
            </a:r>
            <a:r>
              <a:rPr lang="zh-TW" altLang="en-US" sz="2000" dirty="0" smtClean="0"/>
              <a:t>裡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所有 </a:t>
            </a:r>
            <a:r>
              <a:rPr lang="en-US" altLang="zh-TW" sz="2000" dirty="0" smtClean="0"/>
              <a:t>replica </a:t>
            </a:r>
            <a:r>
              <a:rPr lang="zh-TW" altLang="en-US" sz="2000" dirty="0" smtClean="0"/>
              <a:t>都</a:t>
            </a:r>
            <a:r>
              <a:rPr lang="zh-TW" altLang="en-US" sz="2000" dirty="0"/>
              <a:t>跟上</a:t>
            </a:r>
            <a:r>
              <a:rPr lang="zh-TW" altLang="en-US" sz="2000" dirty="0" smtClean="0"/>
              <a:t>了 </a:t>
            </a:r>
            <a:r>
              <a:rPr lang="en-US" altLang="zh-TW" sz="2000" dirty="0" smtClean="0"/>
              <a:t>leader</a:t>
            </a:r>
            <a:r>
              <a:rPr lang="zh-TW" altLang="en-US" sz="2000" dirty="0"/>
              <a:t>，只有</a:t>
            </a:r>
            <a:r>
              <a:rPr lang="en-US" altLang="zh-TW" sz="2000" dirty="0"/>
              <a:t>ISR</a:t>
            </a:r>
            <a:r>
              <a:rPr lang="zh-TW" altLang="en-US" sz="2000" dirty="0"/>
              <a:t>裡的成員才有被選為</a:t>
            </a:r>
            <a:r>
              <a:rPr lang="en-US" altLang="zh-TW" sz="2000" dirty="0"/>
              <a:t>leader</a:t>
            </a:r>
            <a:r>
              <a:rPr lang="zh-TW" altLang="en-US" sz="2000" dirty="0"/>
              <a:t>的可能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97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Consumer </a:t>
            </a:r>
            <a:r>
              <a:rPr lang="en-US" altLang="zh-TW" b="1" dirty="0" smtClean="0"/>
              <a:t>group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每</a:t>
            </a:r>
            <a:r>
              <a:rPr lang="zh-TW" altLang="en-US" sz="2000" dirty="0" smtClean="0"/>
              <a:t>一個 </a:t>
            </a:r>
            <a:r>
              <a:rPr lang="en-US" altLang="zh-TW" sz="2000" dirty="0" smtClean="0"/>
              <a:t>consumer </a:t>
            </a:r>
            <a:r>
              <a:rPr lang="zh-TW" altLang="en-US" sz="2000" dirty="0" smtClean="0"/>
              <a:t>都</a:t>
            </a:r>
            <a:r>
              <a:rPr lang="zh-TW" altLang="en-US" sz="2000" dirty="0"/>
              <a:t>屬於一個</a:t>
            </a:r>
            <a:r>
              <a:rPr lang="en-US" altLang="zh-TW" sz="2000" dirty="0"/>
              <a:t>consumer group</a:t>
            </a:r>
            <a:r>
              <a:rPr lang="zh-TW" altLang="en-US" sz="2000" dirty="0"/>
              <a:t>，每一</a:t>
            </a:r>
            <a:r>
              <a:rPr lang="zh-TW" altLang="en-US" sz="2000" dirty="0" smtClean="0"/>
              <a:t>條 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>
                <a:solidFill>
                  <a:srgbClr val="FF0000"/>
                </a:solidFill>
              </a:rPr>
              <a:t>只</a:t>
            </a:r>
            <a:r>
              <a:rPr lang="zh-TW" altLang="en-US" sz="2000" dirty="0">
                <a:solidFill>
                  <a:srgbClr val="FF0000"/>
                </a:solidFill>
              </a:rPr>
              <a:t>會被同一</a:t>
            </a:r>
            <a:r>
              <a:rPr lang="zh-TW" altLang="en-US" sz="2000" dirty="0" smtClean="0">
                <a:solidFill>
                  <a:srgbClr val="FF0000"/>
                </a:solidFill>
              </a:rPr>
              <a:t>個 </a:t>
            </a:r>
            <a:r>
              <a:rPr lang="en-US" altLang="zh-TW" sz="2000" dirty="0" smtClean="0">
                <a:solidFill>
                  <a:srgbClr val="FF0000"/>
                </a:solidFill>
              </a:rPr>
              <a:t>consumer group </a:t>
            </a:r>
            <a:r>
              <a:rPr lang="zh-TW" altLang="en-US" sz="2000" dirty="0" smtClean="0">
                <a:solidFill>
                  <a:srgbClr val="FF0000"/>
                </a:solidFill>
              </a:rPr>
              <a:t>裡</a:t>
            </a:r>
            <a:r>
              <a:rPr lang="zh-TW" altLang="en-US" sz="2000" dirty="0">
                <a:solidFill>
                  <a:srgbClr val="FF0000"/>
                </a:solidFill>
              </a:rPr>
              <a:t>的一個</a:t>
            </a:r>
            <a:r>
              <a:rPr lang="en-US" altLang="zh-TW" sz="2000" dirty="0" smtClean="0">
                <a:solidFill>
                  <a:srgbClr val="FF0000"/>
                </a:solidFill>
              </a:rPr>
              <a:t>consumer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Consume</a:t>
            </a:r>
            <a:endParaRPr lang="en-US" altLang="zh-TW" sz="2000" dirty="0"/>
          </a:p>
          <a:p>
            <a:r>
              <a:rPr lang="zh-TW" altLang="en-US" sz="2000" dirty="0" smtClean="0"/>
              <a:t>不同 </a:t>
            </a:r>
            <a:r>
              <a:rPr lang="en-US" altLang="zh-TW" sz="2000" dirty="0" smtClean="0"/>
              <a:t>consumer </a:t>
            </a:r>
            <a:r>
              <a:rPr lang="en-US" altLang="zh-TW" sz="2000" dirty="0"/>
              <a:t>group</a:t>
            </a:r>
            <a:r>
              <a:rPr lang="zh-TW" altLang="en-US" sz="2000" dirty="0"/>
              <a:t>可以</a:t>
            </a:r>
            <a:r>
              <a:rPr lang="zh-TW" altLang="en-US" sz="2000" dirty="0" smtClean="0"/>
              <a:t>同時</a:t>
            </a:r>
            <a:r>
              <a:rPr lang="en-US" altLang="zh-TW" sz="2000" dirty="0" smtClean="0"/>
              <a:t>Consume</a:t>
            </a:r>
            <a:r>
              <a:rPr lang="zh-TW" altLang="en-US" sz="2000" dirty="0" smtClean="0"/>
              <a:t>同一條</a:t>
            </a:r>
            <a:r>
              <a:rPr lang="en-US" altLang="zh-TW" sz="2000" dirty="0" smtClean="0"/>
              <a:t>Message</a:t>
            </a:r>
          </a:p>
          <a:p>
            <a:pPr lvl="1"/>
            <a:r>
              <a:rPr lang="zh-TW" altLang="en-US" sz="1800" dirty="0" smtClean="0"/>
              <a:t>同時</a:t>
            </a:r>
            <a:r>
              <a:rPr lang="zh-TW" altLang="en-US" sz="1800" dirty="0"/>
              <a:t>提供離線處理和實時處理 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050" name="Picture 2" descr="http://fanli7.net/uploads/allimg/2015-01-26/25223247_AE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2970"/>
            <a:ext cx="3880844" cy="356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8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194" name="Picture 2" descr="kafka consumer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28" y="1433693"/>
            <a:ext cx="7625921" cy="474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1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Consumer </a:t>
            </a:r>
            <a:r>
              <a:rPr lang="en-US" altLang="zh-TW" b="1" dirty="0" smtClean="0"/>
              <a:t>Rebalance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Kafka </a:t>
            </a:r>
            <a:r>
              <a:rPr lang="zh-TW" altLang="en-US" sz="2000" dirty="0" smtClean="0"/>
              <a:t>每一個 </a:t>
            </a:r>
            <a:r>
              <a:rPr lang="en-US" altLang="zh-TW" sz="2000" dirty="0" smtClean="0"/>
              <a:t>consumer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只會 </a:t>
            </a:r>
            <a:r>
              <a:rPr lang="en-US" altLang="zh-TW" sz="2000" dirty="0" smtClean="0"/>
              <a:t>Consume</a:t>
            </a:r>
            <a:r>
              <a:rPr lang="zh-TW" altLang="en-US" sz="2000" dirty="0" smtClean="0"/>
              <a:t>某</a:t>
            </a:r>
            <a:r>
              <a:rPr lang="zh-TW" altLang="en-US" sz="2000" dirty="0"/>
              <a:t>一個或多個特定</a:t>
            </a:r>
            <a:r>
              <a:rPr lang="en-US" altLang="zh-TW" sz="2000" dirty="0"/>
              <a:t>partition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，而每個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數據只會被某一個特定的</a:t>
            </a:r>
            <a:r>
              <a:rPr lang="en-US" altLang="zh-TW" sz="2000" dirty="0" smtClean="0"/>
              <a:t>consumer</a:t>
            </a:r>
            <a:r>
              <a:rPr lang="zh-TW" altLang="en-US" sz="2000" dirty="0" smtClean="0"/>
              <a:t>所</a:t>
            </a:r>
            <a:r>
              <a:rPr lang="en-US" altLang="zh-TW" sz="2000" dirty="0" smtClean="0"/>
              <a:t>Consume</a:t>
            </a:r>
          </a:p>
          <a:p>
            <a:pPr lvl="1"/>
            <a:r>
              <a:rPr lang="zh-TW" altLang="en-US" sz="1800" dirty="0" smtClean="0"/>
              <a:t>缺點是</a:t>
            </a:r>
            <a:r>
              <a:rPr lang="zh-TW" altLang="en-US" sz="1800" dirty="0"/>
              <a:t>無法讓同一</a:t>
            </a:r>
            <a:r>
              <a:rPr lang="zh-TW" altLang="en-US" sz="1800" dirty="0" smtClean="0"/>
              <a:t>個 </a:t>
            </a:r>
            <a:r>
              <a:rPr lang="en-US" altLang="zh-TW" sz="1800" dirty="0" smtClean="0"/>
              <a:t>consumer group </a:t>
            </a:r>
            <a:r>
              <a:rPr lang="zh-TW" altLang="en-US" sz="1800" dirty="0" smtClean="0"/>
              <a:t>裡的 </a:t>
            </a:r>
            <a:r>
              <a:rPr lang="en-US" altLang="zh-TW" sz="1800" dirty="0" smtClean="0"/>
              <a:t>consumer </a:t>
            </a:r>
            <a:r>
              <a:rPr lang="zh-TW" altLang="en-US" sz="1800" dirty="0" smtClean="0"/>
              <a:t>均勻</a:t>
            </a:r>
            <a:r>
              <a:rPr lang="en-US" altLang="zh-TW" sz="1800" dirty="0" smtClean="0"/>
              <a:t>Consume</a:t>
            </a:r>
            <a:r>
              <a:rPr lang="zh-TW" altLang="en-US" sz="1800" dirty="0" smtClean="0"/>
              <a:t>數據</a:t>
            </a:r>
            <a:endParaRPr lang="en-US" altLang="zh-TW" sz="1800" dirty="0"/>
          </a:p>
          <a:p>
            <a:pPr lvl="1"/>
            <a:r>
              <a:rPr lang="zh-TW" altLang="en-US" sz="1800" dirty="0" smtClean="0"/>
              <a:t>優點是</a:t>
            </a:r>
            <a:r>
              <a:rPr lang="zh-TW" altLang="en-US" sz="1800" dirty="0"/>
              <a:t>每</a:t>
            </a:r>
            <a:r>
              <a:rPr lang="zh-TW" altLang="en-US" sz="1800" dirty="0" smtClean="0"/>
              <a:t>個 </a:t>
            </a:r>
            <a:r>
              <a:rPr lang="en-US" altLang="zh-TW" sz="1800" dirty="0" smtClean="0">
                <a:solidFill>
                  <a:srgbClr val="FF0000"/>
                </a:solidFill>
              </a:rPr>
              <a:t>consumer</a:t>
            </a:r>
            <a:r>
              <a:rPr lang="zh-TW" altLang="en-US" sz="1800" dirty="0" smtClean="0">
                <a:solidFill>
                  <a:srgbClr val="FF0000"/>
                </a:solidFill>
              </a:rPr>
              <a:t>不用大量的跟 </a:t>
            </a:r>
            <a:r>
              <a:rPr lang="en-US" altLang="zh-TW" sz="1800" dirty="0" smtClean="0">
                <a:solidFill>
                  <a:srgbClr val="FF0000"/>
                </a:solidFill>
              </a:rPr>
              <a:t>Broker</a:t>
            </a:r>
            <a:r>
              <a:rPr lang="zh-TW" altLang="en-US" sz="1800" dirty="0" smtClean="0">
                <a:solidFill>
                  <a:srgbClr val="FF0000"/>
                </a:solidFill>
              </a:rPr>
              <a:t>通信</a:t>
            </a:r>
            <a:r>
              <a:rPr lang="zh-TW" altLang="en-US" sz="1800" dirty="0"/>
              <a:t>，減少通信開銷，同時也降低了分配難度，實現也更</a:t>
            </a:r>
            <a:r>
              <a:rPr lang="zh-TW" altLang="en-US" sz="1800" dirty="0" smtClean="0"/>
              <a:t>簡單，</a:t>
            </a:r>
            <a:r>
              <a:rPr lang="zh-TW" altLang="en-US" sz="1800" dirty="0"/>
              <a:t>保證每</a:t>
            </a:r>
            <a:r>
              <a:rPr lang="zh-TW" altLang="en-US" sz="1800" dirty="0" smtClean="0"/>
              <a:t>個 </a:t>
            </a:r>
            <a:r>
              <a:rPr lang="en-US" altLang="zh-TW" sz="1800" dirty="0" smtClean="0"/>
              <a:t>partition </a:t>
            </a:r>
            <a:r>
              <a:rPr lang="zh-TW" altLang="en-US" sz="1800" dirty="0" smtClean="0"/>
              <a:t>裡</a:t>
            </a:r>
            <a:r>
              <a:rPr lang="zh-TW" altLang="en-US" sz="1800" dirty="0"/>
              <a:t>的數據也是有序</a:t>
            </a:r>
            <a:r>
              <a:rPr lang="zh-TW" altLang="en-US" sz="1800" dirty="0" smtClean="0"/>
              <a:t>被 </a:t>
            </a:r>
            <a:r>
              <a:rPr lang="en-US" altLang="zh-TW" sz="1800" dirty="0" smtClean="0"/>
              <a:t>Consume</a:t>
            </a:r>
          </a:p>
          <a:p>
            <a:r>
              <a:rPr lang="en-US" altLang="zh-TW" sz="2000" dirty="0" smtClean="0"/>
              <a:t>Consumer </a:t>
            </a:r>
            <a:r>
              <a:rPr lang="zh-TW" altLang="en-US" sz="2000" dirty="0" smtClean="0"/>
              <a:t>數量與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數量相對關係</a:t>
            </a:r>
            <a:endParaRPr lang="en-US" altLang="zh-TW" sz="20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如果 </a:t>
            </a:r>
            <a:r>
              <a:rPr lang="en-US" altLang="zh-TW" sz="1800" dirty="0" smtClean="0">
                <a:solidFill>
                  <a:srgbClr val="FF0000"/>
                </a:solidFill>
              </a:rPr>
              <a:t>consumer group </a:t>
            </a:r>
            <a:r>
              <a:rPr lang="zh-TW" altLang="en-US" sz="1800" dirty="0" smtClean="0">
                <a:solidFill>
                  <a:srgbClr val="FF0000"/>
                </a:solidFill>
              </a:rPr>
              <a:t>中 </a:t>
            </a:r>
            <a:r>
              <a:rPr lang="en-US" altLang="zh-TW" sz="1800" dirty="0" smtClean="0">
                <a:solidFill>
                  <a:srgbClr val="FF0000"/>
                </a:solidFill>
              </a:rPr>
              <a:t>consumer </a:t>
            </a:r>
            <a:r>
              <a:rPr lang="zh-TW" altLang="en-US" sz="1800" dirty="0" smtClean="0">
                <a:solidFill>
                  <a:srgbClr val="FF0000"/>
                </a:solidFill>
              </a:rPr>
              <a:t>數量</a:t>
            </a:r>
            <a:r>
              <a:rPr lang="zh-TW" altLang="en-US" sz="1800" dirty="0">
                <a:solidFill>
                  <a:srgbClr val="FF0000"/>
                </a:solidFill>
              </a:rPr>
              <a:t>少於</a:t>
            </a:r>
            <a:r>
              <a:rPr lang="en-US" altLang="zh-TW" sz="1800" dirty="0">
                <a:solidFill>
                  <a:srgbClr val="FF0000"/>
                </a:solidFill>
              </a:rPr>
              <a:t>partition</a:t>
            </a:r>
            <a:r>
              <a:rPr lang="zh-TW" altLang="en-US" sz="1800" dirty="0">
                <a:solidFill>
                  <a:srgbClr val="FF0000"/>
                </a:solidFill>
              </a:rPr>
              <a:t>數量</a:t>
            </a:r>
            <a:r>
              <a:rPr lang="zh-TW" altLang="en-US" sz="1800" dirty="0"/>
              <a:t>，則至少有</a:t>
            </a:r>
            <a:r>
              <a:rPr lang="zh-TW" altLang="en-US" sz="1800" dirty="0" smtClean="0"/>
              <a:t>一個 </a:t>
            </a:r>
            <a:r>
              <a:rPr lang="en-US" altLang="zh-TW" sz="1800" dirty="0" smtClean="0"/>
              <a:t>consumer </a:t>
            </a:r>
            <a:r>
              <a:rPr lang="zh-TW" altLang="en-US" sz="1800" dirty="0" smtClean="0"/>
              <a:t>會 </a:t>
            </a:r>
            <a:r>
              <a:rPr lang="en-US" altLang="zh-TW" sz="1800" dirty="0" smtClean="0"/>
              <a:t>Consume </a:t>
            </a:r>
            <a:r>
              <a:rPr lang="zh-TW" altLang="en-US" sz="1800" dirty="0" smtClean="0"/>
              <a:t>多個 </a:t>
            </a:r>
            <a:r>
              <a:rPr lang="en-US" altLang="zh-TW" sz="1800" dirty="0" smtClean="0"/>
              <a:t>partition </a:t>
            </a:r>
            <a:r>
              <a:rPr lang="zh-TW" altLang="en-US" sz="1800" dirty="0" smtClean="0"/>
              <a:t>的數據</a:t>
            </a:r>
            <a:endParaRPr lang="en-US" altLang="zh-TW" sz="18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如果 </a:t>
            </a:r>
            <a:r>
              <a:rPr lang="en-US" altLang="zh-TW" sz="1800" dirty="0" smtClean="0">
                <a:solidFill>
                  <a:srgbClr val="FF0000"/>
                </a:solidFill>
              </a:rPr>
              <a:t>consumer </a:t>
            </a:r>
            <a:r>
              <a:rPr lang="zh-TW" altLang="en-US" sz="1800" dirty="0" smtClean="0">
                <a:solidFill>
                  <a:srgbClr val="FF0000"/>
                </a:solidFill>
              </a:rPr>
              <a:t>的</a:t>
            </a:r>
            <a:r>
              <a:rPr lang="zh-TW" altLang="en-US" sz="1800" dirty="0">
                <a:solidFill>
                  <a:srgbClr val="FF0000"/>
                </a:solidFill>
              </a:rPr>
              <a:t>數量</a:t>
            </a:r>
            <a:r>
              <a:rPr lang="zh-TW" altLang="en-US" sz="1800" dirty="0" smtClean="0">
                <a:solidFill>
                  <a:srgbClr val="FF0000"/>
                </a:solidFill>
              </a:rPr>
              <a:t>與 </a:t>
            </a:r>
            <a:r>
              <a:rPr lang="en-US" altLang="zh-TW" sz="1800" dirty="0" smtClean="0">
                <a:solidFill>
                  <a:srgbClr val="FF0000"/>
                </a:solidFill>
              </a:rPr>
              <a:t>partition </a:t>
            </a:r>
            <a:r>
              <a:rPr lang="zh-TW" altLang="en-US" sz="1800" dirty="0" smtClean="0">
                <a:solidFill>
                  <a:srgbClr val="FF0000"/>
                </a:solidFill>
              </a:rPr>
              <a:t>數量</a:t>
            </a:r>
            <a:r>
              <a:rPr lang="zh-TW" altLang="en-US" sz="1800" dirty="0">
                <a:solidFill>
                  <a:srgbClr val="FF0000"/>
                </a:solidFill>
              </a:rPr>
              <a:t>相同</a:t>
            </a:r>
            <a:r>
              <a:rPr lang="zh-TW" altLang="en-US" sz="1800" dirty="0"/>
              <a:t>，則正好一個</a:t>
            </a:r>
            <a:r>
              <a:rPr lang="en-US" altLang="zh-TW" sz="1800" dirty="0" smtClean="0"/>
              <a:t>consumer Consume</a:t>
            </a:r>
            <a:r>
              <a:rPr lang="zh-TW" altLang="en-US" sz="1800" dirty="0"/>
              <a:t>一個</a:t>
            </a:r>
            <a:r>
              <a:rPr lang="en-US" altLang="zh-TW" sz="1800" dirty="0"/>
              <a:t>partition</a:t>
            </a:r>
            <a:r>
              <a:rPr lang="zh-TW" altLang="en-US" sz="1800" dirty="0"/>
              <a:t>的</a:t>
            </a:r>
            <a:r>
              <a:rPr lang="zh-TW" altLang="en-US" sz="1800" dirty="0" smtClean="0"/>
              <a:t>數據</a:t>
            </a:r>
            <a:endParaRPr lang="en-US" altLang="zh-TW" sz="1800" dirty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如果</a:t>
            </a:r>
            <a:r>
              <a:rPr lang="en-US" altLang="zh-TW" sz="1800" dirty="0">
                <a:solidFill>
                  <a:srgbClr val="FF0000"/>
                </a:solidFill>
              </a:rPr>
              <a:t>consumer</a:t>
            </a:r>
            <a:r>
              <a:rPr lang="zh-TW" altLang="en-US" sz="1800" dirty="0">
                <a:solidFill>
                  <a:srgbClr val="FF0000"/>
                </a:solidFill>
              </a:rPr>
              <a:t>的數量多於</a:t>
            </a:r>
            <a:r>
              <a:rPr lang="en-US" altLang="zh-TW" sz="1800" dirty="0">
                <a:solidFill>
                  <a:srgbClr val="FF0000"/>
                </a:solidFill>
              </a:rPr>
              <a:t>partition</a:t>
            </a:r>
            <a:r>
              <a:rPr lang="zh-TW" altLang="en-US" sz="1800" dirty="0">
                <a:solidFill>
                  <a:srgbClr val="FF0000"/>
                </a:solidFill>
              </a:rPr>
              <a:t>的數量時</a:t>
            </a:r>
            <a:r>
              <a:rPr lang="zh-TW" altLang="en-US" sz="1800" dirty="0"/>
              <a:t>，會有部分</a:t>
            </a:r>
            <a:r>
              <a:rPr lang="en-US" altLang="zh-TW" sz="1800" dirty="0"/>
              <a:t>consumer</a:t>
            </a:r>
            <a:r>
              <a:rPr lang="zh-TW" altLang="en-US" sz="1800" dirty="0"/>
              <a:t>無法</a:t>
            </a:r>
            <a:r>
              <a:rPr lang="en-US" altLang="zh-TW" sz="1800" dirty="0"/>
              <a:t>Consume</a:t>
            </a:r>
            <a:r>
              <a:rPr lang="zh-TW" altLang="en-US" sz="1800" dirty="0"/>
              <a:t>該</a:t>
            </a:r>
            <a:r>
              <a:rPr lang="en-US" altLang="zh-TW" sz="1800" dirty="0"/>
              <a:t>topic</a:t>
            </a:r>
            <a:r>
              <a:rPr lang="zh-TW" altLang="en-US" sz="1800" dirty="0"/>
              <a:t>下任何一條</a:t>
            </a:r>
            <a:r>
              <a:rPr lang="en-US" altLang="zh-TW" sz="1800" dirty="0"/>
              <a:t>Message</a:t>
            </a:r>
            <a:r>
              <a:rPr lang="zh-TW" altLang="en-US" sz="1800" dirty="0"/>
              <a:t>。 </a:t>
            </a:r>
            <a:endParaRPr lang="en-US" altLang="zh-TW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6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Deliver guarantee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74617"/>
            <a:ext cx="7886700" cy="5081733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 smtClean="0"/>
              <a:t>有三種選擇：</a:t>
            </a:r>
            <a:endParaRPr lang="en-US" altLang="zh-TW" sz="2000" dirty="0" smtClean="0"/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At </a:t>
            </a:r>
            <a:r>
              <a:rPr lang="en-US" altLang="zh-TW" sz="1800" dirty="0">
                <a:solidFill>
                  <a:srgbClr val="FF0000"/>
                </a:solidFill>
              </a:rPr>
              <a:t>most </a:t>
            </a:r>
            <a:r>
              <a:rPr lang="en-US" altLang="zh-TW" sz="1800" dirty="0" smtClean="0">
                <a:solidFill>
                  <a:srgbClr val="FF0000"/>
                </a:solidFill>
              </a:rPr>
              <a:t>once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Message</a:t>
            </a:r>
            <a:r>
              <a:rPr lang="zh-TW" altLang="en-US" sz="1800" dirty="0" smtClean="0"/>
              <a:t>可能</a:t>
            </a:r>
            <a:r>
              <a:rPr lang="zh-TW" altLang="en-US" sz="1800" dirty="0"/>
              <a:t>會丟，但絕不會重複傳輸</a:t>
            </a:r>
          </a:p>
          <a:p>
            <a:pPr lvl="1"/>
            <a:r>
              <a:rPr lang="en-US" altLang="zh-TW" sz="1800" dirty="0">
                <a:solidFill>
                  <a:srgbClr val="FF0000"/>
                </a:solidFill>
              </a:rPr>
              <a:t>At least one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Message</a:t>
            </a:r>
            <a:r>
              <a:rPr lang="zh-TW" altLang="en-US" sz="1800" dirty="0" smtClean="0"/>
              <a:t>絕不</a:t>
            </a:r>
            <a:r>
              <a:rPr lang="zh-TW" altLang="en-US" sz="1800" dirty="0"/>
              <a:t>會丟，但可能會重複傳輸</a:t>
            </a:r>
          </a:p>
          <a:p>
            <a:pPr lvl="1"/>
            <a:r>
              <a:rPr lang="en-US" altLang="zh-TW" sz="1800" dirty="0">
                <a:solidFill>
                  <a:srgbClr val="FF0000"/>
                </a:solidFill>
              </a:rPr>
              <a:t>Exactly once</a:t>
            </a:r>
            <a:r>
              <a:rPr lang="zh-TW" altLang="en-US" sz="1800" dirty="0" smtClean="0"/>
              <a:t>：每條</a:t>
            </a:r>
            <a:r>
              <a:rPr lang="en-US" altLang="zh-TW" sz="1800" dirty="0" smtClean="0"/>
              <a:t>Message</a:t>
            </a:r>
            <a:r>
              <a:rPr lang="zh-TW" altLang="en-US" sz="1800" dirty="0" smtClean="0"/>
              <a:t>肯定</a:t>
            </a:r>
            <a:r>
              <a:rPr lang="zh-TW" altLang="en-US" sz="1800" dirty="0"/>
              <a:t>會被傳輸一次且僅傳輸</a:t>
            </a:r>
            <a:r>
              <a:rPr lang="zh-TW" altLang="en-US" sz="1800" dirty="0" smtClean="0"/>
              <a:t>一次</a:t>
            </a:r>
            <a:endParaRPr lang="en-US" altLang="zh-TW" sz="1800" dirty="0" smtClean="0"/>
          </a:p>
          <a:p>
            <a:r>
              <a:rPr lang="en-US" altLang="zh-TW" sz="2200" dirty="0"/>
              <a:t>Producer </a:t>
            </a:r>
            <a:r>
              <a:rPr lang="en-US" altLang="zh-TW" sz="2200" dirty="0" smtClean="0"/>
              <a:t>to Broker guarantee</a:t>
            </a:r>
          </a:p>
          <a:p>
            <a:pPr lvl="1"/>
            <a:r>
              <a:rPr lang="zh-TW" altLang="en-US" sz="1800" dirty="0">
                <a:solidFill>
                  <a:srgbClr val="FF0000"/>
                </a:solidFill>
              </a:rPr>
              <a:t>目前默認情況下一</a:t>
            </a:r>
            <a:r>
              <a:rPr lang="zh-TW" altLang="en-US" sz="1800" dirty="0" smtClean="0">
                <a:solidFill>
                  <a:srgbClr val="FF0000"/>
                </a:solidFill>
              </a:rPr>
              <a:t>條 </a:t>
            </a:r>
            <a:r>
              <a:rPr lang="en-US" altLang="zh-TW" sz="1800" dirty="0" smtClean="0">
                <a:solidFill>
                  <a:srgbClr val="FF0000"/>
                </a:solidFill>
              </a:rPr>
              <a:t>Message </a:t>
            </a:r>
            <a:r>
              <a:rPr lang="zh-TW" altLang="en-US" sz="1800" dirty="0" smtClean="0">
                <a:solidFill>
                  <a:srgbClr val="FF0000"/>
                </a:solidFill>
              </a:rPr>
              <a:t>從 </a:t>
            </a:r>
            <a:r>
              <a:rPr lang="en-US" altLang="zh-TW" sz="1800" dirty="0" smtClean="0">
                <a:solidFill>
                  <a:srgbClr val="FF0000"/>
                </a:solidFill>
              </a:rPr>
              <a:t>producer </a:t>
            </a:r>
            <a:r>
              <a:rPr lang="zh-TW" altLang="en-US" sz="1800" dirty="0" smtClean="0">
                <a:solidFill>
                  <a:srgbClr val="FF0000"/>
                </a:solidFill>
              </a:rPr>
              <a:t>和</a:t>
            </a:r>
            <a:r>
              <a:rPr lang="en-US" altLang="zh-TW" sz="1800" dirty="0" smtClean="0">
                <a:solidFill>
                  <a:srgbClr val="FF0000"/>
                </a:solidFill>
              </a:rPr>
              <a:t>Broker</a:t>
            </a:r>
            <a:r>
              <a:rPr lang="zh-TW" altLang="en-US" sz="1800" dirty="0" smtClean="0">
                <a:solidFill>
                  <a:srgbClr val="FF0000"/>
                </a:solidFill>
              </a:rPr>
              <a:t>是</a:t>
            </a:r>
            <a:r>
              <a:rPr lang="zh-TW" altLang="en-US" sz="1800" dirty="0">
                <a:solidFill>
                  <a:srgbClr val="FF0000"/>
                </a:solidFill>
              </a:rPr>
              <a:t>確保了</a:t>
            </a:r>
            <a:r>
              <a:rPr lang="en-US" altLang="zh-TW" sz="1800" dirty="0">
                <a:solidFill>
                  <a:srgbClr val="FF0000"/>
                </a:solidFill>
              </a:rPr>
              <a:t>At least once </a:t>
            </a:r>
            <a:r>
              <a:rPr lang="zh-TW" altLang="en-US" sz="1800" dirty="0"/>
              <a:t>，但可通過設置</a:t>
            </a:r>
            <a:r>
              <a:rPr lang="en-US" altLang="zh-TW" sz="1800" dirty="0"/>
              <a:t>producer</a:t>
            </a:r>
            <a:r>
              <a:rPr lang="zh-TW" altLang="en-US" sz="1800" dirty="0"/>
              <a:t>異步發送</a:t>
            </a:r>
            <a:r>
              <a:rPr lang="zh-TW" altLang="en-US" sz="1800" dirty="0" smtClean="0"/>
              <a:t>實現 </a:t>
            </a:r>
            <a:r>
              <a:rPr lang="en-US" altLang="zh-TW" sz="1800" dirty="0" smtClean="0"/>
              <a:t>At </a:t>
            </a:r>
            <a:r>
              <a:rPr lang="en-US" altLang="zh-TW" sz="1800" dirty="0"/>
              <a:t>most </a:t>
            </a:r>
            <a:r>
              <a:rPr lang="en-US" altLang="zh-TW" sz="1800" dirty="0" smtClean="0"/>
              <a:t>once</a:t>
            </a:r>
          </a:p>
          <a:p>
            <a:pPr lvl="1"/>
            <a:r>
              <a:rPr lang="zh-TW" altLang="en-US" sz="1800" dirty="0" smtClean="0"/>
              <a:t>要做到 </a:t>
            </a:r>
            <a:r>
              <a:rPr lang="en-US" altLang="zh-TW" sz="1800" dirty="0" smtClean="0"/>
              <a:t>Exactly one  </a:t>
            </a:r>
            <a:r>
              <a:rPr lang="zh-TW" altLang="en-US" sz="1800" dirty="0" smtClean="0"/>
              <a:t>可以透過 </a:t>
            </a:r>
            <a:r>
              <a:rPr lang="en-US" altLang="zh-TW" sz="1800" dirty="0" smtClean="0"/>
              <a:t>Producer </a:t>
            </a:r>
            <a:r>
              <a:rPr lang="zh-TW" altLang="en-US" sz="1800" dirty="0" smtClean="0"/>
              <a:t>生成類似 </a:t>
            </a:r>
            <a:r>
              <a:rPr lang="en-US" altLang="zh-TW" sz="1800" dirty="0" smtClean="0"/>
              <a:t>primary key </a:t>
            </a:r>
            <a:r>
              <a:rPr lang="zh-TW" altLang="en-US" sz="1800" dirty="0" smtClean="0"/>
              <a:t>的東西，當有異常時就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retry</a:t>
            </a:r>
            <a:r>
              <a:rPr lang="zh-TW" altLang="en-US" sz="1800" dirty="0" smtClean="0"/>
              <a:t>（尚未實做）</a:t>
            </a:r>
            <a:endParaRPr lang="en-US" altLang="zh-TW" sz="1800" dirty="0" smtClean="0"/>
          </a:p>
          <a:p>
            <a:r>
              <a:rPr lang="en-US" altLang="zh-TW" sz="2200" dirty="0" smtClean="0"/>
              <a:t>Broker to Consumer guarantee</a:t>
            </a:r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當讀取訊息後做 </a:t>
            </a:r>
            <a:r>
              <a:rPr lang="en-US" altLang="zh-TW" sz="1800" dirty="0" smtClean="0">
                <a:solidFill>
                  <a:srgbClr val="FF0000"/>
                </a:solidFill>
              </a:rPr>
              <a:t>commit</a:t>
            </a:r>
            <a:r>
              <a:rPr lang="zh-TW" altLang="en-US" sz="1800" dirty="0" smtClean="0">
                <a:solidFill>
                  <a:srgbClr val="FF0000"/>
                </a:solidFill>
              </a:rPr>
              <a:t>，下次就會從下一個訊息讀取，也可以設定 </a:t>
            </a:r>
            <a:r>
              <a:rPr lang="en-US" altLang="zh-TW" sz="1800" dirty="0" smtClean="0">
                <a:solidFill>
                  <a:srgbClr val="FF0000"/>
                </a:solidFill>
              </a:rPr>
              <a:t>auto commit</a:t>
            </a:r>
            <a:r>
              <a:rPr lang="zh-TW" altLang="en-US" sz="1800" dirty="0" smtClean="0">
                <a:solidFill>
                  <a:srgbClr val="FF0000"/>
                </a:solidFill>
              </a:rPr>
              <a:t>，基本上已經可以完成 </a:t>
            </a:r>
            <a:r>
              <a:rPr lang="en-US" altLang="zh-TW" sz="1800" dirty="0">
                <a:solidFill>
                  <a:srgbClr val="FF0000"/>
                </a:solidFill>
              </a:rPr>
              <a:t>Exactly </a:t>
            </a:r>
            <a:r>
              <a:rPr lang="en-US" altLang="zh-TW" sz="1800" dirty="0" smtClean="0">
                <a:solidFill>
                  <a:srgbClr val="FF0000"/>
                </a:solidFill>
              </a:rPr>
              <a:t>once</a:t>
            </a:r>
          </a:p>
          <a:p>
            <a:pPr lvl="1"/>
            <a:r>
              <a:rPr lang="zh-TW" altLang="en-US" sz="1800" dirty="0" smtClean="0"/>
              <a:t>訊息需要處理，</a:t>
            </a:r>
            <a:r>
              <a:rPr lang="en-US" altLang="zh-TW" sz="1800" dirty="0" smtClean="0"/>
              <a:t>commit </a:t>
            </a:r>
            <a:r>
              <a:rPr lang="zh-TW" altLang="en-US" sz="1800" dirty="0" smtClean="0"/>
              <a:t>跟處理先後有很大關係</a:t>
            </a:r>
            <a:endParaRPr lang="en-US" altLang="zh-TW" sz="1800" dirty="0" smtClean="0"/>
          </a:p>
          <a:p>
            <a:pPr lvl="2"/>
            <a:r>
              <a:rPr lang="zh-TW" altLang="en-US" sz="1600" dirty="0" smtClean="0"/>
              <a:t>讀取後先 </a:t>
            </a:r>
            <a:r>
              <a:rPr lang="en-US" altLang="zh-TW" sz="1600" dirty="0" smtClean="0"/>
              <a:t>commit </a:t>
            </a:r>
            <a:r>
              <a:rPr lang="zh-TW" altLang="en-US" sz="1600" dirty="0" smtClean="0"/>
              <a:t>再處理：資料處理失敗無法復原</a:t>
            </a:r>
            <a:endParaRPr lang="en-US" altLang="zh-TW" sz="1600" dirty="0" smtClean="0"/>
          </a:p>
          <a:p>
            <a:pPr lvl="2"/>
            <a:r>
              <a:rPr lang="zh-TW" altLang="en-US" sz="1600" dirty="0" smtClean="0"/>
              <a:t>讀取後先處理再 </a:t>
            </a:r>
            <a:r>
              <a:rPr lang="en-US" altLang="zh-TW" sz="1600" dirty="0" smtClean="0"/>
              <a:t>commit</a:t>
            </a:r>
            <a:r>
              <a:rPr lang="zh-TW" altLang="en-US" sz="1600" dirty="0" smtClean="0"/>
              <a:t>：資料有可能重複處理</a:t>
            </a:r>
            <a:endParaRPr lang="en-US" altLang="zh-TW" sz="1600" dirty="0" smtClean="0"/>
          </a:p>
          <a:p>
            <a:pPr lvl="1"/>
            <a:r>
              <a:rPr lang="zh-TW" altLang="en-US" sz="1800" dirty="0"/>
              <a:t>如果一定要做到</a:t>
            </a:r>
            <a:r>
              <a:rPr lang="en-US" altLang="zh-TW" sz="1800" dirty="0"/>
              <a:t>Exactly once </a:t>
            </a:r>
            <a:r>
              <a:rPr lang="zh-TW" altLang="en-US" sz="1800" dirty="0"/>
              <a:t>，就需要</a:t>
            </a:r>
            <a:r>
              <a:rPr lang="zh-TW" altLang="en-US" sz="1800" dirty="0" smtClean="0"/>
              <a:t>協調 </a:t>
            </a:r>
            <a:r>
              <a:rPr lang="en-US" altLang="zh-TW" sz="1800" dirty="0" smtClean="0"/>
              <a:t>Offset </a:t>
            </a:r>
            <a:r>
              <a:rPr lang="zh-TW" altLang="en-US" sz="1800" dirty="0" smtClean="0"/>
              <a:t>和</a:t>
            </a:r>
            <a:r>
              <a:rPr lang="zh-TW" altLang="en-US" sz="1800" dirty="0"/>
              <a:t>實際操作的</a:t>
            </a:r>
            <a:r>
              <a:rPr lang="zh-TW" altLang="en-US" sz="1800" dirty="0" smtClean="0"/>
              <a:t>輸出有一種作法是兩</a:t>
            </a:r>
            <a:r>
              <a:rPr lang="zh-TW" altLang="en-US" sz="1800" dirty="0"/>
              <a:t>階段</a:t>
            </a:r>
            <a:r>
              <a:rPr lang="zh-TW" altLang="en-US" sz="1800" dirty="0" smtClean="0"/>
              <a:t>提交（</a:t>
            </a:r>
            <a:r>
              <a:rPr lang="en-US" altLang="zh-TW" sz="1800" dirty="0" smtClean="0"/>
              <a:t>2 Phase commit</a:t>
            </a:r>
            <a:r>
              <a:rPr lang="zh-TW" altLang="en-US" sz="1800" dirty="0" smtClean="0"/>
              <a:t>）</a:t>
            </a:r>
            <a:endParaRPr lang="zh-TW" altLang="en-US" sz="2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36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Kafka </a:t>
            </a:r>
            <a:r>
              <a:rPr lang="zh-TW" altLang="en-US" dirty="0" smtClean="0"/>
              <a:t>元件簡介</a:t>
            </a:r>
            <a:endParaRPr lang="en-US" altLang="zh-TW" dirty="0" smtClean="0"/>
          </a:p>
          <a:p>
            <a:r>
              <a:rPr lang="zh-TW" altLang="en-US" dirty="0" smtClean="0"/>
              <a:t>案例展示</a:t>
            </a:r>
            <a:endParaRPr lang="en-US" altLang="zh-TW" dirty="0" smtClean="0"/>
          </a:p>
          <a:p>
            <a:r>
              <a:rPr lang="en-US" altLang="zh-TW" dirty="0" smtClean="0"/>
              <a:t>Kafka </a:t>
            </a:r>
            <a:r>
              <a:rPr lang="zh-TW" altLang="en-US" dirty="0" smtClean="0"/>
              <a:t>深度技術說明</a:t>
            </a:r>
            <a:endParaRPr lang="en-US" altLang="zh-TW" dirty="0" smtClean="0"/>
          </a:p>
          <a:p>
            <a:r>
              <a:rPr lang="zh-TW" altLang="en-US" dirty="0" smtClean="0"/>
              <a:t>效能測試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3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效能測試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硬體規格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Client</a:t>
            </a:r>
          </a:p>
          <a:p>
            <a:pPr lvl="2"/>
            <a:r>
              <a:rPr lang="en-US" altLang="zh-TW" sz="1600" dirty="0" smtClean="0"/>
              <a:t>CPU</a:t>
            </a:r>
            <a:r>
              <a:rPr lang="zh-TW" altLang="en-US" sz="1600" dirty="0" smtClean="0"/>
              <a:t>：</a:t>
            </a:r>
            <a:r>
              <a:rPr lang="en-US" altLang="zh-TW" sz="1600" dirty="0" smtClean="0"/>
              <a:t>i7-4790 3.60Ghz</a:t>
            </a:r>
          </a:p>
          <a:p>
            <a:pPr lvl="2"/>
            <a:r>
              <a:rPr lang="en-US" altLang="zh-TW" sz="1600" dirty="0" smtClean="0"/>
              <a:t>Memory</a:t>
            </a:r>
            <a:r>
              <a:rPr lang="zh-TW" altLang="en-US" sz="1600" dirty="0" smtClean="0"/>
              <a:t>：</a:t>
            </a:r>
            <a:r>
              <a:rPr lang="en-US" altLang="zh-TW" sz="1600" dirty="0" smtClean="0"/>
              <a:t>24G</a:t>
            </a:r>
          </a:p>
          <a:p>
            <a:pPr lvl="1"/>
            <a:r>
              <a:rPr lang="en-US" altLang="zh-TW" sz="1800" dirty="0" smtClean="0"/>
              <a:t>Server</a:t>
            </a:r>
            <a:r>
              <a:rPr lang="zh-TW" altLang="en-US" sz="1800" dirty="0" smtClean="0"/>
              <a:t>（虛擬機）</a:t>
            </a:r>
            <a:endParaRPr lang="en-US" altLang="zh-TW" sz="1800" dirty="0"/>
          </a:p>
          <a:p>
            <a:pPr lvl="2"/>
            <a:r>
              <a:rPr lang="en-US" altLang="zh-TW" sz="1600" dirty="0"/>
              <a:t>CPU</a:t>
            </a:r>
            <a:r>
              <a:rPr lang="zh-TW" altLang="en-US" sz="1600" dirty="0"/>
              <a:t>：</a:t>
            </a:r>
            <a:r>
              <a:rPr lang="en-US" altLang="zh-TW" sz="1600" dirty="0"/>
              <a:t>i7-4790 3.60Ghz</a:t>
            </a:r>
          </a:p>
          <a:p>
            <a:pPr lvl="2"/>
            <a:r>
              <a:rPr lang="en-US" altLang="zh-TW" sz="1600" dirty="0"/>
              <a:t>Memory</a:t>
            </a:r>
            <a:r>
              <a:rPr lang="zh-TW" altLang="en-US" sz="1600" dirty="0"/>
              <a:t>：</a:t>
            </a:r>
            <a:r>
              <a:rPr lang="en-US" altLang="zh-TW" sz="1600" dirty="0" smtClean="0"/>
              <a:t>2G</a:t>
            </a:r>
          </a:p>
          <a:p>
            <a:r>
              <a:rPr lang="zh-TW" altLang="en-US" sz="2000" dirty="0" smtClean="0"/>
              <a:t>測試方法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模擬同時 </a:t>
            </a:r>
            <a:r>
              <a:rPr lang="en-US" altLang="zh-TW" sz="1800" dirty="0" smtClean="0"/>
              <a:t>500 </a:t>
            </a:r>
            <a:r>
              <a:rPr lang="zh-TW" altLang="en-US" sz="1800" dirty="0" smtClean="0"/>
              <a:t>個 </a:t>
            </a:r>
            <a:r>
              <a:rPr lang="en-US" altLang="zh-TW" sz="1800" dirty="0" smtClean="0"/>
              <a:t>Thread</a:t>
            </a:r>
            <a:r>
              <a:rPr lang="zh-TW" altLang="en-US" sz="1800" dirty="0" smtClean="0"/>
              <a:t>，每個 </a:t>
            </a:r>
            <a:r>
              <a:rPr lang="en-US" altLang="zh-TW" sz="1800" dirty="0" smtClean="0"/>
              <a:t>Thread </a:t>
            </a:r>
            <a:r>
              <a:rPr lang="zh-TW" altLang="en-US" sz="1800" dirty="0" smtClean="0"/>
              <a:t>寫入 </a:t>
            </a:r>
            <a:r>
              <a:rPr lang="en-US" altLang="zh-TW" sz="1800" dirty="0" smtClean="0"/>
              <a:t>10000 </a:t>
            </a:r>
            <a:r>
              <a:rPr lang="zh-TW" altLang="en-US" sz="1800" dirty="0" smtClean="0"/>
              <a:t>個訊息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每個 </a:t>
            </a:r>
            <a:r>
              <a:rPr lang="en-US" altLang="zh-TW" sz="1800" dirty="0" smtClean="0"/>
              <a:t>Thread </a:t>
            </a:r>
            <a:r>
              <a:rPr lang="zh-TW" altLang="en-US" sz="1800" dirty="0" smtClean="0"/>
              <a:t>內容為一組 </a:t>
            </a:r>
            <a:r>
              <a:rPr lang="en-US" altLang="zh-TW" sz="1800" dirty="0" smtClean="0"/>
              <a:t>UUID</a:t>
            </a:r>
          </a:p>
          <a:p>
            <a:pPr lvl="2"/>
            <a:r>
              <a:rPr lang="en-US" altLang="zh-TW" sz="1600" dirty="0" smtClean="0"/>
              <a:t>e893d7ee-cda0-41a1-acbf-24094e89c209</a:t>
            </a:r>
          </a:p>
          <a:p>
            <a:pPr lvl="2"/>
            <a:r>
              <a:rPr lang="zh-TW" altLang="en-US" sz="1600" dirty="0" smtClean="0"/>
              <a:t>短訊息對於 </a:t>
            </a:r>
            <a:r>
              <a:rPr lang="en-US" altLang="zh-TW" sz="1600" dirty="0" smtClean="0"/>
              <a:t>Kafka </a:t>
            </a:r>
            <a:r>
              <a:rPr lang="zh-TW" altLang="en-US" sz="1600" dirty="0" smtClean="0"/>
              <a:t>比較吃力</a:t>
            </a:r>
            <a:endParaRPr lang="en-US" altLang="zh-TW" sz="1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02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測試結果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233390"/>
              </p:ext>
            </p:extLst>
          </p:nvPr>
        </p:nvGraphicFramePr>
        <p:xfrm>
          <a:off x="628650" y="1463128"/>
          <a:ext cx="8009660" cy="171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77"/>
                <a:gridCol w="1448377"/>
                <a:gridCol w="1448377"/>
                <a:gridCol w="3664529"/>
              </a:tblGrid>
              <a:tr h="602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Producer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Replication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Guarantee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Rate</a:t>
                      </a:r>
                      <a:r>
                        <a:rPr lang="zh-TW" altLang="en-US" dirty="0" smtClean="0"/>
                        <a:t>（</a:t>
                      </a:r>
                      <a:r>
                        <a:rPr lang="en-US" altLang="zh-TW" dirty="0" smtClean="0"/>
                        <a:t>message/second</a:t>
                      </a:r>
                      <a:r>
                        <a:rPr lang="zh-TW" altLang="en-US" dirty="0" smtClean="0"/>
                        <a:t>）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71, 428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異步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69,</a:t>
                      </a:r>
                      <a:r>
                        <a:rPr lang="en-US" altLang="zh-TW" baseline="0" dirty="0" smtClean="0"/>
                        <a:t> 730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同步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65, 490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40326" y="1032164"/>
            <a:ext cx="268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單純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41658"/>
              </p:ext>
            </p:extLst>
          </p:nvPr>
        </p:nvGraphicFramePr>
        <p:xfrm>
          <a:off x="628650" y="3909739"/>
          <a:ext cx="8009661" cy="97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77"/>
                <a:gridCol w="1226577"/>
                <a:gridCol w="1296232"/>
                <a:gridCol w="1288473"/>
                <a:gridCol w="2971802"/>
              </a:tblGrid>
              <a:tr h="602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Producer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Consumer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Replication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Guarantee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Rate</a:t>
                      </a:r>
                      <a:r>
                        <a:rPr lang="zh-TW" altLang="en-US" dirty="0" smtClean="0"/>
                        <a:t>（</a:t>
                      </a:r>
                      <a:r>
                        <a:rPr lang="en-US" altLang="zh-TW" dirty="0" smtClean="0"/>
                        <a:t>message/second</a:t>
                      </a:r>
                      <a:r>
                        <a:rPr lang="zh-TW" altLang="en-US" dirty="0" smtClean="0"/>
                        <a:t>）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64, 310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40325" y="3412990"/>
            <a:ext cx="371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 + Consumer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404237"/>
              </p:ext>
            </p:extLst>
          </p:nvPr>
        </p:nvGraphicFramePr>
        <p:xfrm>
          <a:off x="628650" y="5377268"/>
          <a:ext cx="7886700" cy="134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134"/>
                <a:gridCol w="5652566"/>
              </a:tblGrid>
              <a:tr h="602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Rate</a:t>
                      </a:r>
                      <a:r>
                        <a:rPr lang="zh-TW" altLang="en-US" dirty="0" smtClean="0"/>
                        <a:t>（</a:t>
                      </a:r>
                      <a:r>
                        <a:rPr lang="en-US" altLang="zh-TW" dirty="0" smtClean="0"/>
                        <a:t>message/second</a:t>
                      </a:r>
                      <a:r>
                        <a:rPr lang="zh-TW" altLang="en-US" dirty="0" smtClean="0"/>
                        <a:t>）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940,521 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2,615,968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0324" y="4989486"/>
            <a:ext cx="371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477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796" y="46761"/>
            <a:ext cx="7886700" cy="687819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參考結果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56493"/>
            <a:ext cx="7886700" cy="490234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短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對</a:t>
            </a:r>
            <a:r>
              <a:rPr lang="en-US" altLang="zh-TW" sz="2000" dirty="0" smtClean="0"/>
              <a:t>Kafka</a:t>
            </a:r>
            <a:r>
              <a:rPr lang="zh-TW" altLang="en-US" sz="2000" dirty="0" smtClean="0"/>
              <a:t>來</a:t>
            </a:r>
            <a:r>
              <a:rPr lang="zh-TW" altLang="en-US" sz="2000" dirty="0"/>
              <a:t>說是更難處理的使用方式，可以預期，</a:t>
            </a:r>
            <a:r>
              <a:rPr lang="zh-TW" altLang="en-US" sz="2000" dirty="0" smtClean="0"/>
              <a:t>隨著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長度</a:t>
            </a:r>
            <a:r>
              <a:rPr lang="zh-TW" altLang="en-US" sz="2000" dirty="0"/>
              <a:t>的增大，</a:t>
            </a:r>
            <a:r>
              <a:rPr lang="en-US" altLang="zh-TW" sz="2000" dirty="0"/>
              <a:t>records/second</a:t>
            </a:r>
            <a:r>
              <a:rPr lang="zh-TW" altLang="en-US" sz="2000" dirty="0"/>
              <a:t>會減小，但</a:t>
            </a:r>
            <a:r>
              <a:rPr lang="en-US" altLang="zh-TW" sz="2000" dirty="0"/>
              <a:t>MB/second</a:t>
            </a:r>
            <a:r>
              <a:rPr lang="zh-TW" altLang="en-US" sz="2000" dirty="0"/>
              <a:t>會有所提高。下圖是</a:t>
            </a:r>
            <a:r>
              <a:rPr lang="en-US" altLang="zh-TW" sz="2000" dirty="0"/>
              <a:t>records/second</a:t>
            </a:r>
            <a:r>
              <a:rPr lang="zh-TW" altLang="en-US" sz="2000" dirty="0" smtClean="0"/>
              <a:t>與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長度</a:t>
            </a:r>
            <a:r>
              <a:rPr lang="zh-TW" altLang="en-US" sz="2000" dirty="0"/>
              <a:t>的關系圖。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1026" name="Picture 2" descr="kafka through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1" y="2315514"/>
            <a:ext cx="6886575" cy="186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內容版面配置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1" y="4360863"/>
            <a:ext cx="6838950" cy="19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9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後續研究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Kafka </a:t>
            </a:r>
            <a:r>
              <a:rPr lang="zh-TW" altLang="en-US" sz="2400" dirty="0" smtClean="0"/>
              <a:t>與 </a:t>
            </a:r>
            <a:r>
              <a:rPr lang="en-US" altLang="zh-TW" sz="2400" dirty="0" smtClean="0"/>
              <a:t>Spark Streaming </a:t>
            </a:r>
            <a:r>
              <a:rPr lang="zh-TW" altLang="en-US" sz="2400" dirty="0" smtClean="0"/>
              <a:t>整合</a:t>
            </a:r>
            <a:endParaRPr lang="en-US" altLang="zh-TW" sz="2400" dirty="0" smtClean="0"/>
          </a:p>
          <a:p>
            <a:r>
              <a:rPr lang="zh-TW" altLang="en-US" sz="2400" dirty="0" smtClean="0"/>
              <a:t>整合 </a:t>
            </a:r>
            <a:r>
              <a:rPr lang="en-US" altLang="zh-TW" sz="2400" dirty="0" err="1" smtClean="0"/>
              <a:t>Ambari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Kafka </a:t>
            </a:r>
            <a:r>
              <a:rPr lang="en-US" altLang="zh-TW" sz="2000" dirty="0" err="1"/>
              <a:t>Kafka</a:t>
            </a:r>
            <a:r>
              <a:rPr lang="en-US" altLang="zh-TW" sz="2000" dirty="0"/>
              <a:t> </a:t>
            </a:r>
            <a:r>
              <a:rPr lang="zh-TW" altLang="en-US" sz="2000" dirty="0"/>
              <a:t>監控、告警、健康度狀況判斷（</a:t>
            </a:r>
            <a:r>
              <a:rPr lang="en-US" altLang="zh-TW" sz="2000" dirty="0"/>
              <a:t>with </a:t>
            </a:r>
            <a:r>
              <a:rPr lang="en-US" altLang="zh-TW" sz="2000" dirty="0" err="1"/>
              <a:t>Ambari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pPr lvl="2"/>
            <a:r>
              <a:rPr lang="en-US" altLang="zh-TW" sz="1600" dirty="0"/>
              <a:t>CPU</a:t>
            </a:r>
            <a:r>
              <a:rPr lang="zh-TW" altLang="en-US" sz="1600" dirty="0"/>
              <a:t>、</a:t>
            </a:r>
            <a:r>
              <a:rPr lang="en-US" altLang="zh-TW" sz="1600" dirty="0"/>
              <a:t>Memory</a:t>
            </a:r>
            <a:r>
              <a:rPr lang="zh-TW" altLang="en-US" sz="1600" dirty="0"/>
              <a:t>、</a:t>
            </a:r>
            <a:r>
              <a:rPr lang="en-US" altLang="zh-TW" sz="1600" dirty="0"/>
              <a:t>Disk</a:t>
            </a:r>
            <a:r>
              <a:rPr lang="zh-TW" altLang="en-US" sz="1600" dirty="0"/>
              <a:t>、</a:t>
            </a:r>
            <a:r>
              <a:rPr lang="en-US" altLang="zh-TW" sz="1600" dirty="0" smtClean="0"/>
              <a:t>Network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Ambari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平台也有將 </a:t>
            </a:r>
            <a:r>
              <a:rPr lang="en-US" altLang="zh-TW" sz="2000" dirty="0"/>
              <a:t>Kafka </a:t>
            </a:r>
            <a:r>
              <a:rPr lang="zh-TW" altLang="en-US" sz="2000" dirty="0"/>
              <a:t>整合，正在評估可否也已 </a:t>
            </a:r>
            <a:r>
              <a:rPr lang="en-US" altLang="zh-TW" sz="2000" dirty="0" err="1"/>
              <a:t>Ambari</a:t>
            </a:r>
            <a:r>
              <a:rPr lang="en-US" altLang="zh-TW" sz="2000" dirty="0"/>
              <a:t> </a:t>
            </a:r>
            <a:r>
              <a:rPr lang="zh-TW" altLang="en-US" sz="2000" dirty="0"/>
              <a:t>平台架設</a:t>
            </a:r>
          </a:p>
          <a:p>
            <a:pPr lvl="1"/>
            <a:r>
              <a:rPr lang="en-US" altLang="zh-TW" sz="2000" dirty="0" smtClean="0"/>
              <a:t>Kafka </a:t>
            </a:r>
            <a:r>
              <a:rPr lang="en-US" altLang="zh-TW" sz="2000" dirty="0"/>
              <a:t>Scaling </a:t>
            </a:r>
            <a:r>
              <a:rPr lang="zh-TW" altLang="en-US" sz="2000" smtClean="0"/>
              <a:t>研究</a:t>
            </a: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57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Why Kafka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分散式，基於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Publish </a:t>
            </a:r>
            <a:r>
              <a:rPr lang="zh-TW" altLang="en-US" sz="2000" dirty="0" smtClean="0">
                <a:solidFill>
                  <a:srgbClr val="FF0000"/>
                </a:solidFill>
              </a:rPr>
              <a:t>與 </a:t>
            </a:r>
            <a:r>
              <a:rPr lang="en-US" altLang="zh-TW" sz="2000" dirty="0" smtClean="0">
                <a:solidFill>
                  <a:srgbClr val="FF0000"/>
                </a:solidFill>
              </a:rPr>
              <a:t>Subscribe </a:t>
            </a:r>
            <a:r>
              <a:rPr lang="zh-TW" altLang="en-US" sz="2000" dirty="0" smtClean="0">
                <a:solidFill>
                  <a:srgbClr val="FF0000"/>
                </a:solidFill>
              </a:rPr>
              <a:t>的 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 System</a:t>
            </a:r>
          </a:p>
          <a:p>
            <a:r>
              <a:rPr lang="zh-TW" altLang="en-US" sz="2000" dirty="0" smtClean="0"/>
              <a:t>存取時間複雜度為 </a:t>
            </a:r>
            <a:r>
              <a:rPr lang="en-US" altLang="zh-TW" sz="2000" dirty="0" smtClean="0"/>
              <a:t>O(1)</a:t>
            </a:r>
            <a:r>
              <a:rPr lang="zh-TW" altLang="en-US" sz="2000" dirty="0" smtClean="0"/>
              <a:t>，可支援到 </a:t>
            </a:r>
            <a:r>
              <a:rPr lang="en-US" altLang="zh-TW" sz="2000" dirty="0" smtClean="0"/>
              <a:t>TB </a:t>
            </a:r>
            <a:r>
              <a:rPr lang="zh-TW" altLang="en-US" sz="2000" dirty="0" smtClean="0"/>
              <a:t>以上的資料量</a:t>
            </a:r>
            <a:endParaRPr lang="en-US" altLang="zh-TW" sz="2000" dirty="0" smtClean="0"/>
          </a:p>
          <a:p>
            <a:r>
              <a:rPr lang="zh-TW" altLang="en-US" sz="2000" dirty="0" smtClean="0"/>
              <a:t>高吞吐率，</a:t>
            </a:r>
            <a:r>
              <a:rPr lang="zh-TW" altLang="en-US" sz="2000" dirty="0" smtClean="0">
                <a:solidFill>
                  <a:srgbClr val="FF0000"/>
                </a:solidFill>
              </a:rPr>
              <a:t>單機可支援每秒 </a:t>
            </a:r>
            <a:r>
              <a:rPr lang="en-US" altLang="zh-TW" sz="2000" dirty="0" smtClean="0">
                <a:solidFill>
                  <a:srgbClr val="FF0000"/>
                </a:solidFill>
              </a:rPr>
              <a:t>100K </a:t>
            </a:r>
            <a:r>
              <a:rPr lang="zh-TW" altLang="en-US" sz="2000" dirty="0" smtClean="0">
                <a:solidFill>
                  <a:srgbClr val="FF0000"/>
                </a:solidFill>
              </a:rPr>
              <a:t>條訊息傳輸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zh-TW" altLang="en-US" sz="2000" dirty="0" smtClean="0"/>
              <a:t>支援 </a:t>
            </a:r>
            <a:r>
              <a:rPr lang="en-US" altLang="zh-TW" sz="2000" dirty="0" smtClean="0"/>
              <a:t>Server </a:t>
            </a:r>
            <a:r>
              <a:rPr lang="zh-TW" altLang="en-US" sz="2000" dirty="0" smtClean="0"/>
              <a:t>間的分區（</a:t>
            </a:r>
            <a:r>
              <a:rPr lang="en-US" altLang="zh-TW" sz="2000" dirty="0" smtClean="0"/>
              <a:t>partition</a:t>
            </a:r>
            <a:r>
              <a:rPr lang="zh-TW" altLang="en-US" sz="2000" dirty="0" smtClean="0"/>
              <a:t>），還有 </a:t>
            </a:r>
            <a:r>
              <a:rPr lang="en-US" altLang="zh-TW" sz="2000" dirty="0" smtClean="0"/>
              <a:t>distributed consume</a:t>
            </a:r>
            <a:r>
              <a:rPr lang="zh-TW" altLang="en-US" sz="2000" dirty="0" smtClean="0"/>
              <a:t>，保證傳送順序</a:t>
            </a:r>
            <a:endParaRPr lang="en-US" altLang="zh-TW" sz="2000" dirty="0" smtClean="0"/>
          </a:p>
          <a:p>
            <a:r>
              <a:rPr lang="zh-TW" altLang="en-US" sz="2000" dirty="0" smtClean="0"/>
              <a:t>支援 </a:t>
            </a:r>
            <a:r>
              <a:rPr lang="en-US" altLang="zh-TW" sz="2000" dirty="0" smtClean="0"/>
              <a:t>batch </a:t>
            </a:r>
            <a:r>
              <a:rPr lang="zh-TW" altLang="en-US" sz="2000" dirty="0" smtClean="0"/>
              <a:t>與 </a:t>
            </a:r>
            <a:r>
              <a:rPr lang="en-US" altLang="zh-TW" sz="2000" dirty="0" smtClean="0"/>
              <a:t>streaming</a:t>
            </a: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A2BB-5F92-4730-B1AA-AC930742E823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09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Kafka 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353196"/>
            <a:ext cx="7886700" cy="2542310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Kafka </a:t>
            </a:r>
            <a:r>
              <a:rPr lang="zh-TW" altLang="en-US" sz="2000" dirty="0" smtClean="0"/>
              <a:t>有以下元件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Producer</a:t>
            </a:r>
            <a:r>
              <a:rPr lang="zh-TW" altLang="en-US" sz="1600" dirty="0" smtClean="0"/>
              <a:t>（</a:t>
            </a:r>
            <a:r>
              <a:rPr lang="en-US" altLang="zh-TW" sz="1600" dirty="0" smtClean="0"/>
              <a:t>Page View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Web Server log</a:t>
            </a:r>
            <a:r>
              <a:rPr lang="zh-TW" altLang="en-US" sz="1600" dirty="0" smtClean="0"/>
              <a:t>，效能資料如 </a:t>
            </a:r>
            <a:r>
              <a:rPr lang="en-US" altLang="zh-TW" sz="1600" dirty="0" smtClean="0"/>
              <a:t>CPU</a:t>
            </a:r>
            <a:r>
              <a:rPr lang="zh-TW" altLang="en-US" sz="1600" dirty="0"/>
              <a:t>、</a:t>
            </a:r>
            <a:r>
              <a:rPr lang="en-US" altLang="zh-TW" sz="1600" dirty="0" smtClean="0"/>
              <a:t>Memory </a:t>
            </a:r>
            <a:r>
              <a:rPr lang="zh-TW" altLang="en-US" sz="1600" dirty="0" smtClean="0"/>
              <a:t>等）</a:t>
            </a:r>
            <a:endParaRPr lang="en-US" altLang="zh-TW" sz="1600" dirty="0"/>
          </a:p>
          <a:p>
            <a:pPr lvl="1"/>
            <a:r>
              <a:rPr lang="en-US" altLang="zh-TW" sz="1600" dirty="0" smtClean="0"/>
              <a:t>Broker</a:t>
            </a:r>
            <a:r>
              <a:rPr lang="zh-TW" altLang="en-US" sz="1600" dirty="0" smtClean="0"/>
              <a:t>（支持水平擴展，</a:t>
            </a:r>
            <a:r>
              <a:rPr lang="en-US" altLang="zh-TW" sz="1600" dirty="0" smtClean="0"/>
              <a:t>Broker </a:t>
            </a:r>
            <a:r>
              <a:rPr lang="zh-TW" altLang="en-US" sz="1600" dirty="0" smtClean="0"/>
              <a:t>數量越</a:t>
            </a:r>
            <a:r>
              <a:rPr lang="zh-TW" altLang="en-US" sz="1600" dirty="0"/>
              <a:t>多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Cluster </a:t>
            </a:r>
            <a:r>
              <a:rPr lang="zh-TW" altLang="en-US" sz="1600" dirty="0" smtClean="0"/>
              <a:t>吞吐</a:t>
            </a:r>
            <a:r>
              <a:rPr lang="zh-TW" altLang="en-US" sz="1600" dirty="0"/>
              <a:t>率越高</a:t>
            </a:r>
            <a:r>
              <a:rPr lang="zh-TW" altLang="en-US" sz="1600" dirty="0" smtClean="0"/>
              <a:t>）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Consumer Group</a:t>
            </a:r>
          </a:p>
          <a:p>
            <a:pPr lvl="1"/>
            <a:r>
              <a:rPr lang="en-US" altLang="zh-TW" sz="1600" dirty="0" smtClean="0">
                <a:hlinkClick r:id="rId2"/>
              </a:rPr>
              <a:t>Zookeeper</a:t>
            </a:r>
            <a:r>
              <a:rPr lang="en-US" altLang="zh-TW" sz="1600" dirty="0" smtClean="0"/>
              <a:t> Cluster</a:t>
            </a:r>
          </a:p>
          <a:p>
            <a:r>
              <a:rPr lang="en-US" altLang="zh-TW" sz="2000" dirty="0" smtClean="0"/>
              <a:t>Zookeeper </a:t>
            </a:r>
            <a:r>
              <a:rPr lang="zh-TW" altLang="en-US" sz="2000" dirty="0" smtClean="0"/>
              <a:t>管理 </a:t>
            </a:r>
            <a:r>
              <a:rPr lang="en-US" altLang="zh-TW" sz="2000" dirty="0" smtClean="0"/>
              <a:t>Cluster </a:t>
            </a:r>
            <a:r>
              <a:rPr lang="zh-TW" altLang="en-US" sz="2000" dirty="0" smtClean="0"/>
              <a:t>配置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選舉 </a:t>
            </a:r>
            <a:r>
              <a:rPr lang="en-US" altLang="zh-TW" sz="2000" dirty="0" smtClean="0"/>
              <a:t>leader</a:t>
            </a:r>
            <a:r>
              <a:rPr lang="zh-TW" altLang="en-US" sz="2000" dirty="0"/>
              <a:t>，以及</a:t>
            </a:r>
            <a:r>
              <a:rPr lang="zh-TW" altLang="en-US" sz="2000" dirty="0" smtClean="0"/>
              <a:t>在 </a:t>
            </a:r>
            <a:r>
              <a:rPr lang="en-US" altLang="zh-TW" sz="2000" dirty="0" smtClean="0"/>
              <a:t>consumer group </a:t>
            </a:r>
            <a:r>
              <a:rPr lang="zh-TW" altLang="en-US" sz="2000" dirty="0" smtClean="0"/>
              <a:t>發生</a:t>
            </a:r>
            <a:r>
              <a:rPr lang="zh-TW" altLang="en-US" sz="2000" dirty="0"/>
              <a:t>變化時</a:t>
            </a:r>
            <a:r>
              <a:rPr lang="zh-TW" altLang="en-US" sz="2000" dirty="0" smtClean="0"/>
              <a:t>進行 </a:t>
            </a:r>
            <a:r>
              <a:rPr lang="en-US" altLang="zh-TW" sz="2000" dirty="0" smtClean="0"/>
              <a:t>rebalance</a:t>
            </a:r>
          </a:p>
          <a:p>
            <a:r>
              <a:rPr lang="en-US" altLang="zh-TW" sz="2000" dirty="0" smtClean="0"/>
              <a:t>Producer </a:t>
            </a:r>
            <a:r>
              <a:rPr lang="zh-TW" altLang="en-US" sz="2000" dirty="0" smtClean="0"/>
              <a:t>使用 </a:t>
            </a:r>
            <a:r>
              <a:rPr lang="en-US" altLang="zh-TW" sz="2000" dirty="0" smtClean="0"/>
              <a:t>push </a:t>
            </a:r>
            <a:r>
              <a:rPr lang="zh-TW" altLang="en-US" sz="2000" dirty="0" smtClean="0"/>
              <a:t>模式將</a:t>
            </a:r>
            <a:r>
              <a:rPr lang="en-US" altLang="zh-TW" sz="2000" dirty="0" smtClean="0"/>
              <a:t> message </a:t>
            </a:r>
            <a:r>
              <a:rPr lang="zh-TW" altLang="en-US" sz="2000" dirty="0" smtClean="0"/>
              <a:t>發布到</a:t>
            </a:r>
            <a:r>
              <a:rPr lang="en-US" altLang="zh-TW" sz="2000" dirty="0" smtClean="0"/>
              <a:t>Broker</a:t>
            </a:r>
            <a:r>
              <a:rPr lang="zh-TW" altLang="en-US" sz="2000" dirty="0" smtClean="0"/>
              <a:t>，</a:t>
            </a:r>
            <a:r>
              <a:rPr lang="en-US" altLang="zh-TW" sz="2000" dirty="0"/>
              <a:t>consumer</a:t>
            </a:r>
            <a:r>
              <a:rPr lang="zh-TW" altLang="en-US" sz="2000" dirty="0"/>
              <a:t>使用</a:t>
            </a:r>
            <a:r>
              <a:rPr lang="en-US" altLang="zh-TW" sz="2000" dirty="0"/>
              <a:t>pull</a:t>
            </a:r>
            <a:r>
              <a:rPr lang="zh-TW" altLang="en-US" sz="2000" dirty="0"/>
              <a:t>模式</a:t>
            </a:r>
            <a:r>
              <a:rPr lang="zh-TW" altLang="en-US" sz="2000" dirty="0" smtClean="0"/>
              <a:t>從</a:t>
            </a:r>
            <a:r>
              <a:rPr lang="en-US" altLang="zh-TW" sz="2000" dirty="0" smtClean="0"/>
              <a:t>Broker</a:t>
            </a:r>
            <a:r>
              <a:rPr lang="zh-TW" altLang="en-US" sz="2000" dirty="0" smtClean="0"/>
              <a:t>訂閱並</a:t>
            </a:r>
            <a:r>
              <a:rPr lang="en-US" altLang="zh-TW" sz="2000" dirty="0" smtClean="0"/>
              <a:t>Consume message</a:t>
            </a:r>
            <a:r>
              <a:rPr lang="zh-TW" altLang="en-US" sz="2000" dirty="0" smtClean="0"/>
              <a:t>。 </a:t>
            </a:r>
            <a:r>
              <a:rPr lang="zh-TW" altLang="en-US" sz="2000" dirty="0"/>
              <a:t>　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EBDF-F31D-4AED-9E9D-38CFFEA789F0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34" name="Picture 10" descr="kafka architecture 架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4" y="325582"/>
            <a:ext cx="6097732" cy="287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Kafka </a:t>
            </a:r>
            <a:r>
              <a:rPr lang="zh-TW" altLang="en-US" dirty="0" smtClean="0"/>
              <a:t>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 smtClean="0"/>
              <a:t>Broker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負責維護 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 </a:t>
            </a:r>
            <a:r>
              <a:rPr lang="zh-TW" altLang="en-US" sz="2000" dirty="0" smtClean="0">
                <a:solidFill>
                  <a:srgbClr val="FF0000"/>
                </a:solidFill>
              </a:rPr>
              <a:t>的持久（</a:t>
            </a:r>
            <a:r>
              <a:rPr lang="en-US" altLang="zh-TW" sz="2000" dirty="0" smtClean="0">
                <a:solidFill>
                  <a:srgbClr val="FF0000"/>
                </a:solidFill>
              </a:rPr>
              <a:t>Persistence</a:t>
            </a:r>
            <a:r>
              <a:rPr lang="zh-TW" altLang="en-US" sz="2000" dirty="0" smtClean="0">
                <a:solidFill>
                  <a:srgbClr val="FF0000"/>
                </a:solidFill>
              </a:rPr>
              <a:t>）與複製（</a:t>
            </a:r>
            <a:r>
              <a:rPr lang="en-US" altLang="zh-TW" sz="2000" dirty="0">
                <a:solidFill>
                  <a:srgbClr val="FF0000"/>
                </a:solidFill>
              </a:rPr>
              <a:t>R</a:t>
            </a:r>
            <a:r>
              <a:rPr lang="en-US" altLang="zh-TW" sz="2000" dirty="0" smtClean="0">
                <a:solidFill>
                  <a:srgbClr val="FF0000"/>
                </a:solidFill>
              </a:rPr>
              <a:t>eplication</a:t>
            </a:r>
            <a:r>
              <a:rPr lang="zh-TW" altLang="en-US" sz="2000" dirty="0" smtClean="0">
                <a:solidFill>
                  <a:srgbClr val="FF0000"/>
                </a:solidFill>
              </a:rPr>
              <a:t>）</a:t>
            </a:r>
            <a:r>
              <a:rPr lang="zh-TW" altLang="en-US" sz="2000" dirty="0" smtClean="0"/>
              <a:t>，包括資料要被保留在那個 </a:t>
            </a:r>
            <a:r>
              <a:rPr lang="en-US" altLang="zh-TW" sz="2000" dirty="0" smtClean="0"/>
              <a:t>Partition</a:t>
            </a:r>
          </a:p>
          <a:p>
            <a:r>
              <a:rPr lang="en-US" altLang="zh-TW" sz="2400" b="1" dirty="0"/>
              <a:t>Topic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每條發布</a:t>
            </a:r>
            <a:r>
              <a:rPr lang="zh-TW" altLang="en-US" sz="2000" dirty="0" smtClean="0"/>
              <a:t>到 </a:t>
            </a:r>
            <a:r>
              <a:rPr lang="en-US" altLang="zh-TW" sz="2000" dirty="0" smtClean="0">
                <a:solidFill>
                  <a:srgbClr val="FF0000"/>
                </a:solidFill>
              </a:rPr>
              <a:t>Kafka </a:t>
            </a:r>
            <a:r>
              <a:rPr lang="zh-TW" altLang="en-US" sz="2000" dirty="0" smtClean="0">
                <a:solidFill>
                  <a:srgbClr val="FF0000"/>
                </a:solidFill>
              </a:rPr>
              <a:t>的 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 </a:t>
            </a:r>
            <a:r>
              <a:rPr lang="zh-TW" altLang="en-US" sz="2000" dirty="0" smtClean="0">
                <a:solidFill>
                  <a:srgbClr val="FF0000"/>
                </a:solidFill>
              </a:rPr>
              <a:t>都</a:t>
            </a:r>
            <a:r>
              <a:rPr lang="zh-TW" altLang="en-US" sz="2000" dirty="0">
                <a:solidFill>
                  <a:srgbClr val="FF0000"/>
                </a:solidFill>
              </a:rPr>
              <a:t>有</a:t>
            </a:r>
            <a:r>
              <a:rPr lang="zh-TW" altLang="en-US" sz="2000" dirty="0" smtClean="0">
                <a:solidFill>
                  <a:srgbClr val="FF0000"/>
                </a:solidFill>
              </a:rPr>
              <a:t>一個類別，被</a:t>
            </a:r>
            <a:r>
              <a:rPr lang="zh-TW" altLang="en-US" sz="2000" dirty="0">
                <a:solidFill>
                  <a:srgbClr val="FF0000"/>
                </a:solidFill>
              </a:rPr>
              <a:t>稱為</a:t>
            </a:r>
            <a:r>
              <a:rPr lang="en-US" altLang="zh-TW" sz="2000" dirty="0" smtClean="0">
                <a:solidFill>
                  <a:srgbClr val="FF0000"/>
                </a:solidFill>
              </a:rPr>
              <a:t>topic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實際上不同 </a:t>
            </a:r>
            <a:r>
              <a:rPr lang="en-US" altLang="zh-TW" sz="2000" dirty="0" smtClean="0"/>
              <a:t>topic 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 message</a:t>
            </a:r>
            <a:r>
              <a:rPr lang="zh-TW" altLang="en-US" sz="2000" dirty="0" smtClean="0"/>
              <a:t>分開</a:t>
            </a:r>
            <a:r>
              <a:rPr lang="zh-TW" altLang="en-US" sz="2000" dirty="0"/>
              <a:t>存儲，邏輯上一個</a:t>
            </a:r>
            <a:r>
              <a:rPr lang="en-US" altLang="zh-TW" sz="2000" dirty="0"/>
              <a:t>topic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 message </a:t>
            </a:r>
            <a:r>
              <a:rPr lang="zh-TW" altLang="en-US" sz="2000" dirty="0" smtClean="0"/>
              <a:t>雖然</a:t>
            </a:r>
            <a:r>
              <a:rPr lang="zh-TW" altLang="en-US" sz="2000" dirty="0"/>
              <a:t>保存於一個或多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Broker</a:t>
            </a:r>
            <a:r>
              <a:rPr lang="zh-TW" altLang="en-US" sz="2000" dirty="0" smtClean="0"/>
              <a:t>上，但</a:t>
            </a:r>
            <a:r>
              <a:rPr lang="zh-TW" altLang="en-US" sz="2000" dirty="0"/>
              <a:t>用戶只需</a:t>
            </a:r>
            <a:r>
              <a:rPr lang="zh-TW" altLang="en-US" sz="2000" dirty="0" smtClean="0"/>
              <a:t>指定</a:t>
            </a:r>
            <a:r>
              <a:rPr lang="en-US" altLang="zh-TW" sz="2000" dirty="0" smtClean="0"/>
              <a:t> message 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topic</a:t>
            </a:r>
          </a:p>
          <a:p>
            <a:r>
              <a:rPr lang="en-US" altLang="zh-TW" sz="2400" b="1" dirty="0" smtClean="0"/>
              <a:t>Partition</a:t>
            </a:r>
            <a:endParaRPr lang="en-US" altLang="zh-TW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 smtClean="0"/>
              <a:t>Parition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是物理上</a:t>
            </a:r>
            <a:r>
              <a:rPr lang="zh-TW" altLang="en-US" sz="2000" dirty="0"/>
              <a:t>的概念，每</a:t>
            </a:r>
            <a:r>
              <a:rPr lang="zh-TW" altLang="en-US" sz="2000" dirty="0" smtClean="0"/>
              <a:t>個 </a:t>
            </a:r>
            <a:r>
              <a:rPr lang="en-US" altLang="zh-TW" sz="2000" dirty="0" smtClean="0"/>
              <a:t>topic </a:t>
            </a:r>
            <a:r>
              <a:rPr lang="zh-TW" altLang="en-US" sz="2000" dirty="0" smtClean="0"/>
              <a:t>包含</a:t>
            </a:r>
            <a:r>
              <a:rPr lang="zh-TW" altLang="en-US" sz="2000" dirty="0"/>
              <a:t>一個或多個</a:t>
            </a:r>
            <a:r>
              <a:rPr lang="en-US" altLang="zh-TW" sz="2000" dirty="0"/>
              <a:t>partition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創建 </a:t>
            </a:r>
            <a:r>
              <a:rPr lang="en-US" altLang="zh-TW" sz="2000" dirty="0" smtClean="0"/>
              <a:t>topic </a:t>
            </a:r>
            <a:r>
              <a:rPr lang="zh-TW" altLang="en-US" sz="2000" dirty="0" smtClean="0"/>
              <a:t>時</a:t>
            </a:r>
            <a:r>
              <a:rPr lang="zh-TW" altLang="en-US" sz="2000" dirty="0"/>
              <a:t>可</a:t>
            </a:r>
            <a:r>
              <a:rPr lang="zh-TW" altLang="en-US" sz="2000" dirty="0" smtClean="0"/>
              <a:t>指定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數量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solidFill>
                  <a:srgbClr val="FF0000"/>
                </a:solidFill>
              </a:rPr>
              <a:t>每個 </a:t>
            </a:r>
            <a:r>
              <a:rPr lang="en-US" altLang="zh-TW" sz="2000" dirty="0" smtClean="0">
                <a:solidFill>
                  <a:srgbClr val="FF0000"/>
                </a:solidFill>
              </a:rPr>
              <a:t>partition </a:t>
            </a:r>
            <a:r>
              <a:rPr lang="zh-TW" altLang="en-US" sz="2000" dirty="0" smtClean="0">
                <a:solidFill>
                  <a:srgbClr val="FF0000"/>
                </a:solidFill>
              </a:rPr>
              <a:t>對應</a:t>
            </a:r>
            <a:r>
              <a:rPr lang="zh-TW" altLang="en-US" sz="2000" dirty="0">
                <a:solidFill>
                  <a:srgbClr val="FF0000"/>
                </a:solidFill>
              </a:rPr>
              <a:t>於一個文件夾，該文件夾下存儲</a:t>
            </a:r>
            <a:r>
              <a:rPr lang="zh-TW" altLang="en-US" sz="2000" dirty="0" smtClean="0">
                <a:solidFill>
                  <a:srgbClr val="FF0000"/>
                </a:solidFill>
              </a:rPr>
              <a:t>該 </a:t>
            </a:r>
            <a:r>
              <a:rPr lang="en-US" altLang="zh-TW" sz="2000" dirty="0" smtClean="0">
                <a:solidFill>
                  <a:srgbClr val="FF0000"/>
                </a:solidFill>
              </a:rPr>
              <a:t>partition</a:t>
            </a:r>
            <a:r>
              <a:rPr lang="zh-TW" altLang="en-US" sz="2000" dirty="0">
                <a:solidFill>
                  <a:srgbClr val="FF0000"/>
                </a:solidFill>
              </a:rPr>
              <a:t>的數據和索引</a:t>
            </a:r>
            <a:r>
              <a:rPr lang="zh-TW" altLang="en-US" sz="2000" dirty="0" smtClean="0">
                <a:solidFill>
                  <a:srgbClr val="FF0000"/>
                </a:solidFill>
              </a:rPr>
              <a:t>文件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E28-FFDA-4B4E-A804-717A8225CEA6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76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Kafka </a:t>
            </a:r>
            <a:r>
              <a:rPr lang="zh-TW" altLang="en-US" dirty="0"/>
              <a:t>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 smtClean="0"/>
              <a:t>Producer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負責</a:t>
            </a:r>
            <a:r>
              <a:rPr lang="zh-TW" altLang="en-US" sz="2000" dirty="0" smtClean="0"/>
              <a:t>發布</a:t>
            </a:r>
            <a:r>
              <a:rPr lang="en-US" altLang="zh-TW" sz="2000" dirty="0" smtClean="0"/>
              <a:t> message</a:t>
            </a:r>
            <a:r>
              <a:rPr lang="zh-TW" altLang="en-US" sz="2000" dirty="0" smtClean="0"/>
              <a:t>到 </a:t>
            </a:r>
            <a:r>
              <a:rPr lang="en-US" altLang="zh-TW" sz="2000" dirty="0" smtClean="0"/>
              <a:t>Kafka Broker</a:t>
            </a:r>
            <a:endParaRPr lang="en-US" altLang="zh-TW" sz="2000" dirty="0"/>
          </a:p>
          <a:p>
            <a:r>
              <a:rPr lang="en-US" altLang="zh-TW" sz="2400" b="1" dirty="0" smtClean="0"/>
              <a:t>Consumer</a:t>
            </a:r>
            <a:endParaRPr lang="en-US" altLang="zh-TW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Consume message</a:t>
            </a:r>
            <a:r>
              <a:rPr lang="zh-TW" altLang="en-US" sz="2000" dirty="0" smtClean="0"/>
              <a:t>，每</a:t>
            </a:r>
            <a:r>
              <a:rPr lang="zh-TW" altLang="en-US" sz="2000" dirty="0"/>
              <a:t>個</a:t>
            </a:r>
            <a:r>
              <a:rPr lang="en-US" altLang="zh-TW" sz="2000" dirty="0"/>
              <a:t>consumer</a:t>
            </a:r>
            <a:r>
              <a:rPr lang="zh-TW" altLang="en-US" sz="2000" dirty="0"/>
              <a:t>屬於一個特定的</a:t>
            </a:r>
            <a:r>
              <a:rPr lang="en-US" altLang="zh-TW" sz="2000" dirty="0"/>
              <a:t>consumer group</a:t>
            </a:r>
            <a:r>
              <a:rPr lang="zh-TW" altLang="en-US" sz="2000" dirty="0"/>
              <a:t>（可為每個</a:t>
            </a:r>
            <a:r>
              <a:rPr lang="en-US" altLang="zh-TW" sz="2000" dirty="0"/>
              <a:t>consumer</a:t>
            </a:r>
            <a:r>
              <a:rPr lang="zh-TW" altLang="en-US" sz="2000" dirty="0"/>
              <a:t>指定</a:t>
            </a:r>
            <a:r>
              <a:rPr lang="en-US" altLang="zh-TW" sz="2000" dirty="0"/>
              <a:t>group name</a:t>
            </a:r>
            <a:r>
              <a:rPr lang="zh-TW" altLang="en-US" sz="2000" dirty="0"/>
              <a:t>，若不指定</a:t>
            </a:r>
            <a:r>
              <a:rPr lang="en-US" altLang="zh-TW" sz="2000" dirty="0"/>
              <a:t>group name</a:t>
            </a:r>
            <a:r>
              <a:rPr lang="zh-TW" altLang="en-US" sz="2000" dirty="0"/>
              <a:t>則屬於默認的</a:t>
            </a:r>
            <a:r>
              <a:rPr lang="en-US" altLang="zh-TW" sz="2000" dirty="0"/>
              <a:t>group</a:t>
            </a:r>
            <a:r>
              <a:rPr lang="zh-TW" altLang="en-US" sz="2000" dirty="0" smtClean="0"/>
              <a:t>）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同一</a:t>
            </a:r>
            <a:r>
              <a:rPr lang="en-US" altLang="zh-TW" sz="2000" dirty="0"/>
              <a:t>topic</a:t>
            </a:r>
            <a:r>
              <a:rPr lang="zh-TW" altLang="en-US" sz="2000" dirty="0"/>
              <a:t>的一</a:t>
            </a:r>
            <a:r>
              <a:rPr lang="zh-TW" altLang="en-US" sz="2000" dirty="0" smtClean="0"/>
              <a:t>條</a:t>
            </a:r>
            <a:r>
              <a:rPr lang="en-US" altLang="zh-TW" sz="2000" dirty="0" smtClean="0"/>
              <a:t> message</a:t>
            </a:r>
            <a:r>
              <a:rPr lang="zh-TW" altLang="en-US" sz="2000" dirty="0" smtClean="0">
                <a:solidFill>
                  <a:srgbClr val="FF0000"/>
                </a:solidFill>
              </a:rPr>
              <a:t>只</a:t>
            </a:r>
            <a:r>
              <a:rPr lang="zh-TW" altLang="en-US" sz="2000" dirty="0">
                <a:solidFill>
                  <a:srgbClr val="FF0000"/>
                </a:solidFill>
              </a:rPr>
              <a:t>能被同一</a:t>
            </a:r>
            <a:r>
              <a:rPr lang="zh-TW" altLang="en-US" sz="2000" dirty="0" smtClean="0">
                <a:solidFill>
                  <a:srgbClr val="FF0000"/>
                </a:solidFill>
              </a:rPr>
              <a:t>個 </a:t>
            </a:r>
            <a:r>
              <a:rPr lang="en-US" altLang="zh-TW" sz="2000" dirty="0" smtClean="0">
                <a:solidFill>
                  <a:srgbClr val="FF0000"/>
                </a:solidFill>
              </a:rPr>
              <a:t>consumer group </a:t>
            </a:r>
            <a:r>
              <a:rPr lang="zh-TW" altLang="en-US" sz="2000" dirty="0" smtClean="0">
                <a:solidFill>
                  <a:srgbClr val="FF0000"/>
                </a:solidFill>
              </a:rPr>
              <a:t>內</a:t>
            </a:r>
            <a:r>
              <a:rPr lang="zh-TW" altLang="en-US" sz="2000" dirty="0">
                <a:solidFill>
                  <a:srgbClr val="FF0000"/>
                </a:solidFill>
              </a:rPr>
              <a:t>的一個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consumerConsume</a:t>
            </a:r>
            <a:r>
              <a:rPr lang="zh-TW" altLang="en-US" sz="2000" dirty="0" smtClean="0"/>
              <a:t>，</a:t>
            </a:r>
            <a:r>
              <a:rPr lang="zh-TW" altLang="en-US" sz="2000" dirty="0"/>
              <a:t>但多個</a:t>
            </a:r>
            <a:r>
              <a:rPr lang="en-US" altLang="zh-TW" sz="2000" dirty="0"/>
              <a:t>consumer group</a:t>
            </a:r>
            <a:r>
              <a:rPr lang="zh-TW" altLang="en-US" sz="2000" dirty="0"/>
              <a:t>可</a:t>
            </a:r>
            <a:r>
              <a:rPr lang="zh-TW" altLang="en-US" sz="2000" dirty="0" smtClean="0"/>
              <a:t>同時</a:t>
            </a:r>
            <a:r>
              <a:rPr lang="en-US" altLang="zh-TW" sz="2000" dirty="0" smtClean="0"/>
              <a:t>Consume</a:t>
            </a:r>
            <a:r>
              <a:rPr lang="zh-TW" altLang="en-US" sz="2000" dirty="0" smtClean="0"/>
              <a:t>這一</a:t>
            </a:r>
            <a:r>
              <a:rPr lang="en-US" altLang="zh-TW" sz="2000" dirty="0" smtClean="0"/>
              <a:t> message</a:t>
            </a:r>
            <a:endParaRPr lang="zh-TW" alt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9559-7CAE-4A27-B869-0BAAC6757E80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382" y="4195972"/>
            <a:ext cx="4540100" cy="27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0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展示架構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7194" y="2701635"/>
            <a:ext cx="1588077" cy="85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Web Server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69390" y="2909638"/>
            <a:ext cx="117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Flume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48168" y="3138054"/>
            <a:ext cx="1226127" cy="3532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Access_log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20314" y="2038349"/>
            <a:ext cx="1588077" cy="267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Kafka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2216727" y="3248889"/>
            <a:ext cx="1127846" cy="138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3408215" y="2670463"/>
            <a:ext cx="1212273" cy="1641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 smtClean="0"/>
              <a:t>mytopic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24668" y="2038349"/>
            <a:ext cx="1992313" cy="267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666672" y="2664904"/>
            <a:ext cx="117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Kafka </a:t>
            </a:r>
          </a:p>
          <a:p>
            <a:pPr algn="ctr"/>
            <a:r>
              <a:rPr lang="en-US" altLang="zh-TW" dirty="0" smtClean="0"/>
              <a:t>Consume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4714873" y="3258371"/>
            <a:ext cx="1127846" cy="138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166644" y="3367885"/>
            <a:ext cx="117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Kafka </a:t>
            </a:r>
          </a:p>
          <a:p>
            <a:pPr algn="ctr"/>
            <a:r>
              <a:rPr lang="en-US" altLang="zh-TW" dirty="0" smtClean="0"/>
              <a:t>Produce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3483973" y="3153184"/>
            <a:ext cx="1071856" cy="3161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Message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483973" y="3553690"/>
            <a:ext cx="1071856" cy="3161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Message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6147521" y="2678621"/>
            <a:ext cx="1212273" cy="1641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Console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19" y="3524466"/>
            <a:ext cx="1923810" cy="133333"/>
          </a:xfrm>
          <a:prstGeom prst="rect">
            <a:avLst/>
          </a:prstGeom>
        </p:spPr>
      </p:pic>
      <p:sp>
        <p:nvSpPr>
          <p:cNvPr id="22" name="日期版面配置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9E51-3B50-4A82-9325-904DB547BA51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Push vs. </a:t>
            </a:r>
            <a:r>
              <a:rPr lang="en-US" altLang="zh-TW" b="1" dirty="0" smtClean="0"/>
              <a:t>Pull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由 </a:t>
            </a:r>
            <a:r>
              <a:rPr lang="en-US" altLang="zh-TW" sz="2000" dirty="0" smtClean="0">
                <a:solidFill>
                  <a:srgbClr val="FF0000"/>
                </a:solidFill>
              </a:rPr>
              <a:t>producer </a:t>
            </a:r>
            <a:r>
              <a:rPr lang="zh-TW" altLang="en-US" sz="2000" dirty="0" smtClean="0">
                <a:solidFill>
                  <a:srgbClr val="FF0000"/>
                </a:solidFill>
              </a:rPr>
              <a:t>向</a:t>
            </a:r>
            <a:r>
              <a:rPr lang="en-US" altLang="zh-TW" sz="2000" dirty="0" smtClean="0">
                <a:solidFill>
                  <a:srgbClr val="FF0000"/>
                </a:solidFill>
              </a:rPr>
              <a:t>Broker push  message </a:t>
            </a:r>
            <a:r>
              <a:rPr lang="zh-TW" altLang="en-US" sz="2000" dirty="0" smtClean="0">
                <a:solidFill>
                  <a:srgbClr val="FF0000"/>
                </a:solidFill>
              </a:rPr>
              <a:t>並由 </a:t>
            </a:r>
            <a:r>
              <a:rPr lang="en-US" altLang="zh-TW" sz="2000" dirty="0" smtClean="0">
                <a:solidFill>
                  <a:srgbClr val="FF0000"/>
                </a:solidFill>
              </a:rPr>
              <a:t>consumer </a:t>
            </a:r>
            <a:r>
              <a:rPr lang="zh-TW" altLang="en-US" sz="2000" dirty="0" smtClean="0">
                <a:solidFill>
                  <a:srgbClr val="FF0000"/>
                </a:solidFill>
              </a:rPr>
              <a:t>從 </a:t>
            </a:r>
            <a:r>
              <a:rPr lang="en-US" altLang="zh-TW" sz="2000" dirty="0" smtClean="0">
                <a:solidFill>
                  <a:srgbClr val="FF0000"/>
                </a:solidFill>
              </a:rPr>
              <a:t>Broker pull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 Facebook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Scribe </a:t>
            </a:r>
            <a:r>
              <a:rPr lang="zh-TW" altLang="en-US" sz="1800" dirty="0" smtClean="0"/>
              <a:t>和 </a:t>
            </a:r>
            <a:r>
              <a:rPr lang="en-US" altLang="zh-TW" sz="1800" dirty="0" smtClean="0"/>
              <a:t>Cloudera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Flume </a:t>
            </a:r>
            <a:r>
              <a:rPr lang="zh-TW" altLang="en-US" sz="1800" dirty="0" smtClean="0"/>
              <a:t>則是用</a:t>
            </a:r>
            <a:r>
              <a:rPr lang="en-US" altLang="zh-TW" sz="1800" dirty="0" smtClean="0"/>
              <a:t>push</a:t>
            </a:r>
            <a:r>
              <a:rPr lang="zh-TW" altLang="en-US" sz="1800" dirty="0" smtClean="0"/>
              <a:t>模式</a:t>
            </a:r>
            <a:endParaRPr lang="en-US" altLang="zh-TW" sz="1800" dirty="0" smtClean="0"/>
          </a:p>
          <a:p>
            <a:r>
              <a:rPr lang="en-US" altLang="zh-TW" sz="2000" dirty="0" smtClean="0"/>
              <a:t>Push </a:t>
            </a:r>
            <a:r>
              <a:rPr lang="zh-TW" altLang="en-US" sz="2000" dirty="0" smtClean="0"/>
              <a:t>模式和 </a:t>
            </a:r>
            <a:r>
              <a:rPr lang="en-US" altLang="zh-TW" sz="2000" dirty="0" smtClean="0"/>
              <a:t>pull </a:t>
            </a:r>
            <a:r>
              <a:rPr lang="zh-TW" altLang="en-US" sz="2000" dirty="0" smtClean="0"/>
              <a:t>模式</a:t>
            </a:r>
            <a:r>
              <a:rPr lang="zh-TW" altLang="en-US" sz="2000" dirty="0"/>
              <a:t>各有</a:t>
            </a:r>
            <a:r>
              <a:rPr lang="zh-TW" altLang="en-US" sz="2000" dirty="0" smtClean="0"/>
              <a:t>優劣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Push </a:t>
            </a:r>
            <a:r>
              <a:rPr lang="zh-TW" altLang="en-US" sz="1800" dirty="0" smtClean="0"/>
              <a:t>模式</a:t>
            </a:r>
            <a:r>
              <a:rPr lang="zh-TW" altLang="en-US" sz="1800" dirty="0">
                <a:solidFill>
                  <a:srgbClr val="FF0000"/>
                </a:solidFill>
              </a:rPr>
              <a:t>很難</a:t>
            </a:r>
            <a:r>
              <a:rPr lang="zh-TW" altLang="en-US" sz="1800" dirty="0" smtClean="0">
                <a:solidFill>
                  <a:srgbClr val="FF0000"/>
                </a:solidFill>
              </a:rPr>
              <a:t>適應 </a:t>
            </a:r>
            <a:r>
              <a:rPr lang="en-US" altLang="zh-TW" sz="1800" dirty="0" smtClean="0">
                <a:solidFill>
                  <a:srgbClr val="FF0000"/>
                </a:solidFill>
              </a:rPr>
              <a:t>Consume </a:t>
            </a:r>
            <a:r>
              <a:rPr lang="zh-TW" altLang="en-US" sz="1800" dirty="0" smtClean="0">
                <a:solidFill>
                  <a:srgbClr val="FF0000"/>
                </a:solidFill>
              </a:rPr>
              <a:t>速率</a:t>
            </a:r>
            <a:r>
              <a:rPr lang="zh-TW" altLang="en-US" sz="1800" dirty="0">
                <a:solidFill>
                  <a:srgbClr val="FF0000"/>
                </a:solidFill>
              </a:rPr>
              <a:t>不同</a:t>
            </a:r>
            <a:r>
              <a:rPr lang="zh-TW" altLang="en-US" sz="1800" dirty="0" smtClean="0">
                <a:solidFill>
                  <a:srgbClr val="FF0000"/>
                </a:solidFill>
              </a:rPr>
              <a:t>的 </a:t>
            </a:r>
            <a:r>
              <a:rPr lang="en-US" altLang="zh-TW" sz="1800" dirty="0" smtClean="0">
                <a:solidFill>
                  <a:srgbClr val="FF0000"/>
                </a:solidFill>
              </a:rPr>
              <a:t>Consumer</a:t>
            </a:r>
            <a:r>
              <a:rPr lang="zh-TW" altLang="en-US" sz="1800" dirty="0" smtClean="0"/>
              <a:t>，因為</a:t>
            </a:r>
            <a:r>
              <a:rPr lang="en-US" altLang="zh-TW" sz="1800" dirty="0" smtClean="0"/>
              <a:t> message </a:t>
            </a:r>
            <a:r>
              <a:rPr lang="zh-TW" altLang="en-US" sz="1800" dirty="0" smtClean="0"/>
              <a:t>發送</a:t>
            </a:r>
            <a:r>
              <a:rPr lang="zh-TW" altLang="en-US" sz="1800" dirty="0"/>
              <a:t>速率是</a:t>
            </a:r>
            <a:r>
              <a:rPr lang="zh-TW" altLang="en-US" sz="1800" dirty="0" smtClean="0"/>
              <a:t>由 </a:t>
            </a:r>
            <a:r>
              <a:rPr lang="en-US" altLang="zh-TW" sz="1800" dirty="0" smtClean="0"/>
              <a:t>Broker </a:t>
            </a:r>
            <a:r>
              <a:rPr lang="zh-TW" altLang="en-US" sz="1800" dirty="0" smtClean="0"/>
              <a:t>決定的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Push </a:t>
            </a:r>
            <a:r>
              <a:rPr lang="zh-TW" altLang="en-US" sz="1800" dirty="0" smtClean="0"/>
              <a:t>模式</a:t>
            </a:r>
            <a:r>
              <a:rPr lang="zh-TW" altLang="en-US" sz="1800" dirty="0"/>
              <a:t>的目標是盡可能以最快速度</a:t>
            </a:r>
            <a:r>
              <a:rPr lang="zh-TW" altLang="en-US" sz="1800" dirty="0" smtClean="0"/>
              <a:t>傳遞</a:t>
            </a:r>
            <a:r>
              <a:rPr lang="en-US" altLang="zh-TW" sz="1800" dirty="0" smtClean="0"/>
              <a:t> message</a:t>
            </a:r>
            <a:r>
              <a:rPr lang="zh-TW" altLang="en-US" sz="1800" dirty="0" smtClean="0"/>
              <a:t>，</a:t>
            </a:r>
            <a:r>
              <a:rPr lang="zh-TW" altLang="en-US" sz="1800" dirty="0"/>
              <a:t>但是這樣很容易造成</a:t>
            </a:r>
            <a:r>
              <a:rPr lang="en-US" altLang="zh-TW" sz="1800" dirty="0">
                <a:solidFill>
                  <a:srgbClr val="FF0000"/>
                </a:solidFill>
              </a:rPr>
              <a:t>consumer</a:t>
            </a:r>
            <a:r>
              <a:rPr lang="zh-TW" altLang="en-US" sz="1800" dirty="0">
                <a:solidFill>
                  <a:srgbClr val="FF0000"/>
                </a:solidFill>
              </a:rPr>
              <a:t>來不及</a:t>
            </a:r>
            <a:r>
              <a:rPr lang="zh-TW" altLang="en-US" sz="1800" dirty="0" smtClean="0">
                <a:solidFill>
                  <a:srgbClr val="FF0000"/>
                </a:solidFill>
              </a:rPr>
              <a:t>處理</a:t>
            </a:r>
            <a:r>
              <a:rPr lang="en-US" altLang="zh-TW" sz="1800" dirty="0" smtClean="0">
                <a:solidFill>
                  <a:srgbClr val="FF0000"/>
                </a:solidFill>
              </a:rPr>
              <a:t> message </a:t>
            </a:r>
            <a:r>
              <a:rPr lang="zh-TW" altLang="en-US" sz="1800" dirty="0" smtClean="0"/>
              <a:t>，典型</a:t>
            </a:r>
            <a:r>
              <a:rPr lang="zh-TW" altLang="en-US" sz="1800" dirty="0"/>
              <a:t>的表現就是拒絕服務以及網絡</a:t>
            </a:r>
            <a:r>
              <a:rPr lang="zh-TW" altLang="en-US" sz="1800" dirty="0" smtClean="0"/>
              <a:t>擁塞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而 </a:t>
            </a:r>
            <a:r>
              <a:rPr lang="en-US" altLang="zh-TW" sz="1800" dirty="0" smtClean="0"/>
              <a:t>pull </a:t>
            </a:r>
            <a:r>
              <a:rPr lang="zh-TW" altLang="en-US" sz="1800" dirty="0" smtClean="0"/>
              <a:t>模式</a:t>
            </a:r>
            <a:r>
              <a:rPr lang="zh-TW" altLang="en-US" sz="1800" dirty="0"/>
              <a:t>則可以</a:t>
            </a:r>
            <a:r>
              <a:rPr lang="zh-TW" altLang="en-US" sz="1800" dirty="0" smtClean="0"/>
              <a:t>根據 </a:t>
            </a:r>
            <a:r>
              <a:rPr lang="en-US" altLang="zh-TW" sz="1800" dirty="0" smtClean="0"/>
              <a:t>consumer </a:t>
            </a:r>
            <a:r>
              <a:rPr lang="zh-TW" altLang="en-US" sz="1800" dirty="0" smtClean="0"/>
              <a:t>的能力</a:t>
            </a:r>
            <a:r>
              <a:rPr lang="zh-TW" altLang="en-US" sz="1800" dirty="0"/>
              <a:t>以適當的</a:t>
            </a:r>
            <a:r>
              <a:rPr lang="zh-TW" altLang="en-US" sz="1800" dirty="0" smtClean="0"/>
              <a:t>速率</a:t>
            </a:r>
            <a:r>
              <a:rPr lang="en-US" altLang="zh-TW" sz="1800" dirty="0" smtClean="0"/>
              <a:t>Consume message</a:t>
            </a:r>
            <a:r>
              <a:rPr lang="zh-TW" altLang="en-US" sz="1800" dirty="0" smtClean="0"/>
              <a:t>。</a:t>
            </a:r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C9AD-F160-4701-BD43-84A1A87D55D9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61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Topic &amp; </a:t>
            </a:r>
            <a:r>
              <a:rPr lang="en-US" altLang="zh-TW" b="1" dirty="0" smtClean="0"/>
              <a:t>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Topic </a:t>
            </a:r>
            <a:r>
              <a:rPr lang="zh-TW" altLang="en-US" sz="2000" dirty="0" smtClean="0"/>
              <a:t>在</a:t>
            </a:r>
            <a:r>
              <a:rPr lang="zh-TW" altLang="en-US" sz="2000" dirty="0"/>
              <a:t>邏輯上可以被認為是一個</a:t>
            </a:r>
            <a:r>
              <a:rPr lang="en-US" altLang="zh-TW" sz="2000" dirty="0" smtClean="0"/>
              <a:t>queue</a:t>
            </a:r>
            <a:r>
              <a:rPr lang="zh-TW" altLang="en-US" sz="2000" dirty="0" smtClean="0"/>
              <a:t>，每次 </a:t>
            </a:r>
            <a:r>
              <a:rPr lang="en-US" altLang="zh-TW" sz="2000" dirty="0" smtClean="0"/>
              <a:t>Produce </a:t>
            </a:r>
            <a:r>
              <a:rPr lang="zh-TW" altLang="en-US" sz="2000" dirty="0" smtClean="0"/>
              <a:t>或是 </a:t>
            </a:r>
            <a:r>
              <a:rPr lang="en-US" altLang="zh-TW" sz="2000" dirty="0" smtClean="0"/>
              <a:t>Consume </a:t>
            </a:r>
            <a:r>
              <a:rPr lang="zh-TW" altLang="en-US" sz="2000" dirty="0" smtClean="0"/>
              <a:t>都</a:t>
            </a:r>
            <a:r>
              <a:rPr lang="zh-TW" altLang="en-US" sz="2000" dirty="0"/>
              <a:t>必須</a:t>
            </a:r>
            <a:r>
              <a:rPr lang="zh-TW" altLang="en-US" sz="2000" dirty="0" smtClean="0"/>
              <a:t>指定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topic</a:t>
            </a:r>
            <a:r>
              <a:rPr lang="zh-TW" altLang="en-US" sz="2000" dirty="0"/>
              <a:t>，可以簡單理解為必須指明把這</a:t>
            </a:r>
            <a:r>
              <a:rPr lang="zh-TW" altLang="en-US" sz="2000" dirty="0" smtClean="0"/>
              <a:t>條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放進那個</a:t>
            </a:r>
            <a:r>
              <a:rPr lang="en-US" altLang="zh-TW" sz="2000" dirty="0" smtClean="0"/>
              <a:t>queue</a:t>
            </a:r>
            <a:r>
              <a:rPr lang="zh-TW" altLang="en-US" sz="2000" dirty="0" smtClean="0"/>
              <a:t>裡</a:t>
            </a:r>
            <a:endParaRPr lang="en-US" altLang="zh-TW" sz="2000" dirty="0" smtClean="0"/>
          </a:p>
          <a:p>
            <a:r>
              <a:rPr lang="zh-TW" altLang="en-US" sz="2000" dirty="0" smtClean="0"/>
              <a:t>為使吞吐</a:t>
            </a:r>
            <a:r>
              <a:rPr lang="zh-TW" altLang="en-US" sz="2000" dirty="0"/>
              <a:t>率可以水平擴展，</a:t>
            </a:r>
            <a:r>
              <a:rPr lang="zh-TW" altLang="en-US" sz="2000" dirty="0">
                <a:solidFill>
                  <a:srgbClr val="FF0000"/>
                </a:solidFill>
              </a:rPr>
              <a:t>物理上</a:t>
            </a:r>
            <a:r>
              <a:rPr lang="zh-TW" altLang="en-US" sz="2000" dirty="0" smtClean="0">
                <a:solidFill>
                  <a:srgbClr val="FF0000"/>
                </a:solidFill>
              </a:rPr>
              <a:t>把 </a:t>
            </a:r>
            <a:r>
              <a:rPr lang="en-US" altLang="zh-TW" sz="2000" dirty="0" smtClean="0">
                <a:solidFill>
                  <a:srgbClr val="FF0000"/>
                </a:solidFill>
              </a:rPr>
              <a:t>topic </a:t>
            </a:r>
            <a:r>
              <a:rPr lang="zh-TW" altLang="en-US" sz="2000" dirty="0" smtClean="0">
                <a:solidFill>
                  <a:srgbClr val="FF0000"/>
                </a:solidFill>
              </a:rPr>
              <a:t>分成</a:t>
            </a:r>
            <a:r>
              <a:rPr lang="zh-TW" altLang="en-US" sz="2000" dirty="0">
                <a:solidFill>
                  <a:srgbClr val="FF0000"/>
                </a:solidFill>
              </a:rPr>
              <a:t>一個或多個</a:t>
            </a:r>
            <a:r>
              <a:rPr lang="en-US" altLang="zh-TW" sz="2000" dirty="0">
                <a:solidFill>
                  <a:srgbClr val="FF0000"/>
                </a:solidFill>
              </a:rPr>
              <a:t>partition</a:t>
            </a:r>
            <a:r>
              <a:rPr lang="zh-TW" altLang="en-US" sz="2000" dirty="0">
                <a:solidFill>
                  <a:srgbClr val="FF0000"/>
                </a:solidFill>
              </a:rPr>
              <a:t>，每</a:t>
            </a:r>
            <a:r>
              <a:rPr lang="zh-TW" altLang="en-US" sz="2000" dirty="0" smtClean="0">
                <a:solidFill>
                  <a:srgbClr val="FF0000"/>
                </a:solidFill>
              </a:rPr>
              <a:t>個 </a:t>
            </a:r>
            <a:r>
              <a:rPr lang="en-US" altLang="zh-TW" sz="2000" dirty="0" smtClean="0">
                <a:solidFill>
                  <a:srgbClr val="FF0000"/>
                </a:solidFill>
              </a:rPr>
              <a:t>partition </a:t>
            </a:r>
            <a:r>
              <a:rPr lang="zh-TW" altLang="en-US" sz="2000" dirty="0" smtClean="0">
                <a:solidFill>
                  <a:srgbClr val="FF0000"/>
                </a:solidFill>
              </a:rPr>
              <a:t>在</a:t>
            </a:r>
            <a:r>
              <a:rPr lang="zh-TW" altLang="en-US" sz="2000" dirty="0">
                <a:solidFill>
                  <a:srgbClr val="FF0000"/>
                </a:solidFill>
              </a:rPr>
              <a:t>物理上對應一個文件夾</a:t>
            </a:r>
            <a:r>
              <a:rPr lang="zh-TW" altLang="en-US" sz="2000" dirty="0"/>
              <a:t>，該文件夾</a:t>
            </a:r>
            <a:r>
              <a:rPr lang="zh-TW" altLang="en-US" sz="2000" dirty="0" smtClean="0"/>
              <a:t>下儲存這個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的所有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和</a:t>
            </a:r>
            <a:r>
              <a:rPr lang="zh-TW" altLang="en-US" sz="2000" dirty="0"/>
              <a:t>索引文件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/>
              <a:t>每個日誌文件都</a:t>
            </a:r>
            <a:r>
              <a:rPr lang="zh-TW" altLang="en-US" sz="2000" dirty="0" smtClean="0"/>
              <a:t>是 </a:t>
            </a:r>
            <a:r>
              <a:rPr lang="en-US" altLang="zh-TW" sz="2000" dirty="0" smtClean="0"/>
              <a:t>log entries</a:t>
            </a:r>
            <a:r>
              <a:rPr lang="zh-TW" altLang="en-US" sz="2000" dirty="0" smtClean="0"/>
              <a:t>，每條 </a:t>
            </a:r>
            <a:r>
              <a:rPr lang="en-US" altLang="zh-TW" sz="2000" dirty="0" smtClean="0"/>
              <a:t>Message </a:t>
            </a:r>
            <a:r>
              <a:rPr lang="zh-TW" altLang="en-US" sz="2000" dirty="0" smtClean="0"/>
              <a:t>都</a:t>
            </a:r>
            <a:r>
              <a:rPr lang="zh-TW" altLang="en-US" sz="2000" dirty="0"/>
              <a:t>有一個當前</a:t>
            </a:r>
            <a:r>
              <a:rPr lang="en-US" altLang="zh-TW" sz="2000" dirty="0"/>
              <a:t>partition</a:t>
            </a:r>
            <a:r>
              <a:rPr lang="zh-TW" altLang="en-US" sz="2000" dirty="0"/>
              <a:t>下唯一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64 </a:t>
            </a:r>
            <a:r>
              <a:rPr lang="zh-TW" altLang="en-US" sz="2000" dirty="0" smtClean="0"/>
              <a:t>位元的 </a:t>
            </a:r>
            <a:r>
              <a:rPr lang="en-US" altLang="zh-TW" sz="2000" dirty="0" smtClean="0"/>
              <a:t>Offset</a:t>
            </a:r>
            <a:r>
              <a:rPr lang="zh-TW" altLang="en-US" sz="2000" dirty="0" smtClean="0"/>
              <a:t>，說明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起始</a:t>
            </a:r>
            <a:r>
              <a:rPr lang="zh-TW" altLang="en-US" sz="2000" dirty="0" smtClean="0"/>
              <a:t>位置</a:t>
            </a:r>
            <a:endParaRPr lang="en-US" altLang="zh-TW" sz="2000" dirty="0" smtClean="0"/>
          </a:p>
          <a:p>
            <a:r>
              <a:rPr lang="zh-TW" altLang="en-US" sz="2000" dirty="0" smtClean="0"/>
              <a:t>實際儲存的格式</a:t>
            </a:r>
            <a:r>
              <a:rPr lang="zh-TW" altLang="en-US" sz="2000" dirty="0"/>
              <a:t>如下： </a:t>
            </a:r>
            <a:br>
              <a:rPr lang="zh-TW" altLang="en-US" sz="2000" dirty="0"/>
            </a:br>
            <a:r>
              <a:rPr lang="en-US" altLang="zh-TW" sz="2000" dirty="0"/>
              <a:t>message length </a:t>
            </a:r>
            <a:r>
              <a:rPr lang="zh-TW" altLang="en-US" sz="2000" dirty="0"/>
              <a:t>： </a:t>
            </a:r>
            <a:r>
              <a:rPr lang="en-US" altLang="zh-TW" sz="2000" dirty="0"/>
              <a:t>4 bytes (value: 1+4+n) </a:t>
            </a:r>
            <a:br>
              <a:rPr lang="en-US" altLang="zh-TW" sz="2000" dirty="0"/>
            </a:br>
            <a:r>
              <a:rPr lang="en-US" altLang="zh-TW" sz="2000" dirty="0" smtClean="0"/>
              <a:t>magic </a:t>
            </a:r>
            <a:r>
              <a:rPr lang="en-US" altLang="zh-TW" sz="2000" dirty="0"/>
              <a:t>value </a:t>
            </a:r>
            <a:r>
              <a:rPr lang="zh-TW" altLang="en-US" sz="2000" dirty="0"/>
              <a:t>： </a:t>
            </a:r>
            <a:r>
              <a:rPr lang="en-US" altLang="zh-TW" sz="2000" dirty="0"/>
              <a:t>1 byte </a:t>
            </a:r>
            <a:br>
              <a:rPr lang="en-US" altLang="zh-TW" sz="2000" dirty="0"/>
            </a:br>
            <a:r>
              <a:rPr lang="en-US" altLang="zh-TW" sz="2000" dirty="0" err="1"/>
              <a:t>crc</a:t>
            </a:r>
            <a:r>
              <a:rPr lang="en-US" altLang="zh-TW" sz="2000" dirty="0"/>
              <a:t> </a:t>
            </a:r>
            <a:r>
              <a:rPr lang="zh-TW" altLang="en-US" sz="2000" dirty="0"/>
              <a:t>： </a:t>
            </a:r>
            <a:r>
              <a:rPr lang="en-US" altLang="zh-TW" sz="2000" dirty="0"/>
              <a:t>4 bytes </a:t>
            </a:r>
            <a:br>
              <a:rPr lang="en-US" altLang="zh-TW" sz="2000" dirty="0"/>
            </a:br>
            <a:r>
              <a:rPr lang="en-US" altLang="zh-TW" sz="2000" dirty="0"/>
              <a:t>payload </a:t>
            </a:r>
            <a:r>
              <a:rPr lang="zh-TW" altLang="en-US" sz="2000" dirty="0"/>
              <a:t>： </a:t>
            </a:r>
            <a:r>
              <a:rPr lang="en-US" altLang="zh-TW" sz="2000" dirty="0"/>
              <a:t>n bytes </a:t>
            </a:r>
          </a:p>
          <a:p>
            <a:endParaRPr lang="zh-TW" altLang="en-US" sz="2000" dirty="0"/>
          </a:p>
        </p:txBody>
      </p:sp>
      <p:pic>
        <p:nvPicPr>
          <p:cNvPr id="2050" name="Picture 2" descr="http://www.jasongj.com/img/KafkaAnalysis/topic-part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311" y="171163"/>
            <a:ext cx="1421823" cy="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FD63-7106-40F1-B88D-68961FD465AA}" type="datetime1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51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2982</TotalTime>
  <Words>2073</Words>
  <Application>Microsoft Office PowerPoint</Application>
  <PresentationFormat>如螢幕大小 (4:3)</PresentationFormat>
  <Paragraphs>264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Arial Unicode MS</vt:lpstr>
      <vt:lpstr>Input Mono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Kafka</vt:lpstr>
      <vt:lpstr>大綱</vt:lpstr>
      <vt:lpstr>Why Kafka？</vt:lpstr>
      <vt:lpstr>Kafka 架構</vt:lpstr>
      <vt:lpstr>Kafka 元件 (一)</vt:lpstr>
      <vt:lpstr>Kafka 元件 (二)</vt:lpstr>
      <vt:lpstr>展示架構</vt:lpstr>
      <vt:lpstr>Push vs. Pull</vt:lpstr>
      <vt:lpstr>Topic &amp; Partition</vt:lpstr>
      <vt:lpstr>Log entry format</vt:lpstr>
      <vt:lpstr>Partition</vt:lpstr>
      <vt:lpstr>資料持久</vt:lpstr>
      <vt:lpstr>Replication</vt:lpstr>
      <vt:lpstr>Replication 保護機制</vt:lpstr>
      <vt:lpstr>Leader election</vt:lpstr>
      <vt:lpstr>Consumer group</vt:lpstr>
      <vt:lpstr>測試</vt:lpstr>
      <vt:lpstr>Consumer Rebalance</vt:lpstr>
      <vt:lpstr>Deliver guarantee</vt:lpstr>
      <vt:lpstr>效能測試</vt:lpstr>
      <vt:lpstr>測試結果</vt:lpstr>
      <vt:lpstr>參考結果</vt:lpstr>
      <vt:lpstr>後續研究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aiden</dc:creator>
  <cp:lastModifiedBy>aiden</cp:lastModifiedBy>
  <cp:revision>39</cp:revision>
  <dcterms:created xsi:type="dcterms:W3CDTF">2016-04-28T06:20:42Z</dcterms:created>
  <dcterms:modified xsi:type="dcterms:W3CDTF">2016-04-30T08:41:16Z</dcterms:modified>
</cp:coreProperties>
</file>